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18" r:id="rId2"/>
    <p:sldId id="259" r:id="rId3"/>
    <p:sldId id="288" r:id="rId4"/>
    <p:sldId id="317" r:id="rId5"/>
    <p:sldId id="312" r:id="rId6"/>
    <p:sldId id="293" r:id="rId7"/>
    <p:sldId id="304" r:id="rId8"/>
    <p:sldId id="294" r:id="rId9"/>
    <p:sldId id="313" r:id="rId10"/>
    <p:sldId id="314" r:id="rId11"/>
    <p:sldId id="315" r:id="rId12"/>
    <p:sldId id="316" r:id="rId13"/>
    <p:sldId id="295" r:id="rId14"/>
    <p:sldId id="296" r:id="rId15"/>
    <p:sldId id="302" r:id="rId16"/>
    <p:sldId id="299" r:id="rId17"/>
    <p:sldId id="303" r:id="rId18"/>
    <p:sldId id="309" r:id="rId19"/>
    <p:sldId id="310" r:id="rId20"/>
    <p:sldId id="31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olbers, Imke" initials="W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100" d="100"/>
          <a:sy n="100" d="100"/>
        </p:scale>
        <p:origin x="-1027" y="701"/>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14.09.2016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14.09.2016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2.01: Standardelemente-Set | PICA DNB/ZDB | Stand: 21.04.2016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2.01: Standardelemente-Set | PICA DNB/ZDB | Stand: 21.04.2016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1710074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ea typeface="Verdana" panose="020B0604030504040204" pitchFamily="34" charset="0"/>
                <a:cs typeface="Verdana" panose="020B0604030504040204" pitchFamily="34" charset="0"/>
              </a:rPr>
              <a:t>Kernelement, nur unter bestimmten Bedingungen</a:t>
            </a:r>
          </a:p>
          <a:p>
            <a:pPr marL="0" indent="0">
              <a:buNone/>
            </a:pPr>
            <a:endParaRPr lang="de-DE" b="1" dirty="0" smtClean="0">
              <a:solidFill>
                <a:srgbClr val="FF0000"/>
              </a:solidFill>
              <a:ea typeface="Verdana" panose="020B0604030504040204" pitchFamily="34" charset="0"/>
              <a:cs typeface="Verdana" panose="020B0604030504040204" pitchFamily="34" charset="0"/>
            </a:endParaRPr>
          </a:p>
          <a:p>
            <a:pPr marL="0" indent="0">
              <a:buNone/>
            </a:pPr>
            <a:r>
              <a:rPr lang="de-DE" b="1" dirty="0" smtClean="0">
                <a:solidFill>
                  <a:srgbClr val="FF0000"/>
                </a:solidFill>
                <a:ea typeface="Verdana" panose="020B0604030504040204" pitchFamily="34" charset="0"/>
                <a:cs typeface="Verdana" panose="020B0604030504040204" pitchFamily="34" charset="0"/>
              </a:rPr>
              <a:t>Achtung</a:t>
            </a:r>
            <a:endParaRPr lang="de-DE" b="1" dirty="0">
              <a:solidFill>
                <a:srgbClr val="FF0000"/>
              </a:solidFill>
              <a:ea typeface="Verdana" panose="020B0604030504040204" pitchFamily="34" charset="0"/>
              <a:cs typeface="Verdana" panose="020B0604030504040204" pitchFamily="34" charset="0"/>
            </a:endParaRPr>
          </a:p>
          <a:p>
            <a:pPr marL="0" indent="0">
              <a:buNone/>
            </a:pPr>
            <a:endParaRPr lang="de-DE" dirty="0" smtClean="0">
              <a:ea typeface="Verdana" panose="020B0604030504040204" pitchFamily="34" charset="0"/>
              <a:cs typeface="Verdana" panose="020B0604030504040204" pitchFamily="34" charset="0"/>
            </a:endParaRPr>
          </a:p>
          <a:p>
            <a:pPr marL="0" indent="0">
              <a:buNone/>
            </a:pPr>
            <a:r>
              <a:rPr lang="de-DE" dirty="0" smtClean="0">
                <a:ea typeface="Verdana" panose="020B0604030504040204" pitchFamily="34" charset="0"/>
                <a:cs typeface="Verdana" panose="020B0604030504040204" pitchFamily="34" charset="0"/>
              </a:rPr>
              <a:t>Statusänderung </a:t>
            </a:r>
            <a:r>
              <a:rPr lang="de-DE" dirty="0">
                <a:ea typeface="Verdana" panose="020B0604030504040204" pitchFamily="34" charset="0"/>
                <a:cs typeface="Verdana" panose="020B0604030504040204" pitchFamily="34" charset="0"/>
              </a:rPr>
              <a:t>bei folgenden Elementen: Vertriebsort, Herstellungsort und Copyright-Datum. </a:t>
            </a:r>
          </a:p>
          <a:p>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Seit dem Toolkit-Release vom 14.4.2015 im englischsprachigen Raum</a:t>
            </a:r>
          </a:p>
          <a:p>
            <a:pPr marL="0" indent="0">
              <a:buNone/>
            </a:pPr>
            <a:r>
              <a:rPr lang="de-DE" dirty="0">
                <a:ea typeface="Verdana" panose="020B0604030504040204" pitchFamily="34" charset="0"/>
                <a:cs typeface="Verdana" panose="020B0604030504040204" pitchFamily="34" charset="0"/>
              </a:rPr>
              <a:t>Ab dem nächsten Toolkit-Release auch im deutschsprachigen Raum</a:t>
            </a:r>
          </a:p>
          <a:p>
            <a:pPr marL="0" inden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
        <p:nvSpPr>
          <p:cNvPr id="8"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20026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 nur unter bestimmten Bedingungen</a:t>
            </a:r>
          </a:p>
          <a:p>
            <a:pPr marL="0" indent="0">
              <a:buNone/>
            </a:pPr>
            <a:r>
              <a:rPr lang="de-DE" dirty="0"/>
              <a:t>Element 6.3 Form des Werks</a:t>
            </a:r>
          </a:p>
          <a:p>
            <a:pPr marL="0" indent="0">
              <a:buNone/>
            </a:pPr>
            <a:r>
              <a:rPr lang="de-DE" dirty="0"/>
              <a:t>Form des Werks ist ein Kernelement, wenn es benötigt wird, um ein Werk von einem anderen Werk mit demselben Titel oder vom Namen einer Person, einer Familie oder einer Körperschaft zu unterscheiden. </a:t>
            </a:r>
            <a:endParaRPr lang="de-DE" dirty="0" smtClean="0"/>
          </a:p>
          <a:p>
            <a:pPr marL="0" indent="0">
              <a:buNone/>
            </a:pPr>
            <a:endParaRPr lang="de-DE" dirty="0" smtClean="0"/>
          </a:p>
          <a:p>
            <a:pPr marL="0" indent="0">
              <a:buNone/>
            </a:pPr>
            <a:r>
              <a:rPr lang="de-DE" dirty="0" smtClean="0"/>
              <a:t>Beispiel: </a:t>
            </a:r>
            <a:endParaRPr lang="de-DE" dirty="0"/>
          </a:p>
          <a:p>
            <a:r>
              <a:rPr lang="de-DE" dirty="0"/>
              <a:t>War </a:t>
            </a:r>
            <a:r>
              <a:rPr lang="de-DE" dirty="0" err="1"/>
              <a:t>of</a:t>
            </a:r>
            <a:r>
              <a:rPr lang="de-DE" dirty="0"/>
              <a:t> </a:t>
            </a:r>
            <a:r>
              <a:rPr lang="de-DE" dirty="0" err="1"/>
              <a:t>the</a:t>
            </a:r>
            <a:r>
              <a:rPr lang="de-DE" dirty="0"/>
              <a:t> </a:t>
            </a:r>
            <a:r>
              <a:rPr lang="de-DE" dirty="0" err="1"/>
              <a:t>worlds</a:t>
            </a:r>
            <a:r>
              <a:rPr lang="de-DE" dirty="0"/>
              <a:t>. Radiosendung</a:t>
            </a:r>
          </a:p>
          <a:p>
            <a:r>
              <a:rPr lang="de-DE" dirty="0"/>
              <a:t>War </a:t>
            </a:r>
            <a:r>
              <a:rPr lang="de-DE" dirty="0" err="1"/>
              <a:t>of</a:t>
            </a:r>
            <a:r>
              <a:rPr lang="de-DE" dirty="0"/>
              <a:t> </a:t>
            </a:r>
            <a:r>
              <a:rPr lang="de-DE" dirty="0" err="1"/>
              <a:t>the</a:t>
            </a:r>
            <a:r>
              <a:rPr lang="de-DE" dirty="0"/>
              <a:t> </a:t>
            </a:r>
            <a:r>
              <a:rPr lang="de-DE" dirty="0" err="1"/>
              <a:t>worlds</a:t>
            </a:r>
            <a:r>
              <a:rPr lang="de-DE" dirty="0"/>
              <a:t>. Fernsehsendung</a:t>
            </a:r>
          </a:p>
          <a:p>
            <a:pPr marL="0" inden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
        <p:nvSpPr>
          <p:cNvPr id="6"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22005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Zusatzelement</a:t>
            </a:r>
          </a:p>
          <a:p>
            <a:pPr marL="0" indent="0">
              <a:buNone/>
            </a:pPr>
            <a:r>
              <a:rPr lang="de-DE" dirty="0"/>
              <a:t>Nur für D-A-CH gibt es weitere Standardelemente, z.B.</a:t>
            </a:r>
          </a:p>
          <a:p>
            <a:pPr marL="0" indent="0">
              <a:buNone/>
            </a:pPr>
            <a:r>
              <a:rPr lang="de-DE" dirty="0"/>
              <a:t>2.13 Erscheinungsweise</a:t>
            </a:r>
          </a:p>
          <a:p>
            <a:pPr marL="0" indent="0">
              <a:buNone/>
            </a:pPr>
            <a:r>
              <a:rPr lang="de-DE" dirty="0"/>
              <a:t>Diese Zusatzelemente sind im deutschsprachigen Raum, nicht aber im englischsprachigen Raum verpflichtend.</a:t>
            </a:r>
          </a:p>
          <a:p>
            <a:pPr marL="0" indent="0">
              <a:buNone/>
            </a:pPr>
            <a:endParaRPr lang="de-DE" dirty="0"/>
          </a:p>
          <a:p>
            <a:pPr marL="0" indent="0">
              <a:buNone/>
            </a:pPr>
            <a:r>
              <a:rPr lang="de-DE" dirty="0"/>
              <a:t> </a:t>
            </a:r>
          </a:p>
          <a:p>
            <a:pPr marL="0" indent="0">
              <a:buNone/>
            </a:pPr>
            <a:r>
              <a:rPr lang="de-DE" u="sng" dirty="0"/>
              <a:t>Zusatzelement, nur unter bestimmten Bedingungen</a:t>
            </a:r>
          </a:p>
          <a:p>
            <a:pPr marL="0" indent="0">
              <a:buNone/>
            </a:pPr>
            <a:r>
              <a:rPr lang="de-DE" dirty="0"/>
              <a:t>2.3.3 Paralleltitel</a:t>
            </a:r>
          </a:p>
          <a:p>
            <a:pPr marL="0" indent="0">
              <a:buNone/>
            </a:pPr>
            <a:r>
              <a:rPr lang="de-DE" dirty="0"/>
              <a:t>Der Umfang der Angabe ist festgelegt in der RDA 2.3.3.3 D-A-CH</a:t>
            </a:r>
          </a:p>
          <a:p>
            <a:pPr marL="0" inden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
        <p:nvSpPr>
          <p:cNvPr id="6"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153101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305170" y="770718"/>
            <a:ext cx="2592288"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908720"/>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375271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802423678"/>
              </p:ext>
            </p:extLst>
          </p:nvPr>
        </p:nvGraphicFramePr>
        <p:xfrm>
          <a:off x="2834680" y="908720"/>
          <a:ext cx="5832648" cy="5136282"/>
        </p:xfrm>
        <a:graphic>
          <a:graphicData uri="http://schemas.openxmlformats.org/drawingml/2006/table">
            <a:tbl>
              <a:tblPr firstRow="1" bandRow="1">
                <a:tableStyleId>{5C22544A-7EE6-4342-B048-85BDC9FD1C3A}</a:tableStyleId>
              </a:tblPr>
              <a:tblGrid>
                <a:gridCol w="1032842"/>
                <a:gridCol w="864096"/>
                <a:gridCol w="2063502"/>
                <a:gridCol w="1872208"/>
              </a:tblGrid>
              <a:tr h="382449">
                <a:tc>
                  <a:txBody>
                    <a:bodyPr/>
                    <a:lstStyle/>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PICA</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dirty="0">
                          <a:effectLst/>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pPr>
                        <a:lnSpc>
                          <a:spcPct val="115000"/>
                        </a:lnSpc>
                        <a:spcAft>
                          <a:spcPts val="1000"/>
                        </a:spcAft>
                      </a:pPr>
                      <a:r>
                        <a:rPr lang="de-DE" sz="1600" dirty="0">
                          <a:effectLst/>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pPr>
                        <a:lnSpc>
                          <a:spcPct val="115000"/>
                        </a:lnSpc>
                        <a:spcAft>
                          <a:spcPts val="1000"/>
                        </a:spcAft>
                      </a:pPr>
                      <a:r>
                        <a:rPr lang="de-DE" sz="1600" dirty="0">
                          <a:effectLst/>
                          <a:latin typeface="Verdana" panose="020B0604030504040204" pitchFamily="34" charset="0"/>
                          <a:ea typeface="Verdana" panose="020B0604030504040204" pitchFamily="34" charset="0"/>
                          <a:cs typeface="Verdana" panose="020B0604030504040204" pitchFamily="34" charset="0"/>
                        </a:rPr>
                        <a:t>Erfassung</a:t>
                      </a:r>
                    </a:p>
                  </a:txBody>
                  <a:tcPr/>
                </a:tc>
              </a:tr>
              <a:tr h="678954">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0500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2.13 </a:t>
                      </a: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36103">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0501</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6.9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Text</a:t>
                      </a:r>
                      <a:r>
                        <a:rPr lang="de-DE" sz="1600" b="1" dirty="0" err="1" smtClean="0">
                          <a:latin typeface="Verdana" panose="020B0604030504040204" pitchFamily="34" charset="0"/>
                          <a:ea typeface="Verdana" panose="020B0604030504040204" pitchFamily="34" charset="0"/>
                          <a:cs typeface="Verdana" panose="020B0604030504040204" pitchFamily="34" charset="0"/>
                        </a:rPr>
                        <a:t>$b</a:t>
                      </a:r>
                      <a:r>
                        <a:rPr lang="de-DE" sz="1600" b="0" dirty="0" err="1" smtClean="0">
                          <a:latin typeface="Verdana" panose="020B0604030504040204" pitchFamily="34" charset="0"/>
                          <a:ea typeface="Verdana" panose="020B0604030504040204" pitchFamily="34" charset="0"/>
                          <a:cs typeface="Verdana" panose="020B0604030504040204" pitchFamily="34" charset="0"/>
                        </a:rPr>
                        <a:t>txt</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r>
              <a:tr h="678954">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0502</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3.2</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78954">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0503</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Band</a:t>
                      </a:r>
                      <a:r>
                        <a:rPr lang="de-DE" sz="1600" b="1" dirty="0" err="1" smtClean="0">
                          <a:latin typeface="Verdana" panose="020B0604030504040204" pitchFamily="34" charset="0"/>
                          <a:ea typeface="Verdana" panose="020B0604030504040204" pitchFamily="34" charset="0"/>
                          <a:cs typeface="Verdana" panose="020B0604030504040204" pitchFamily="34" charset="0"/>
                        </a:rPr>
                        <a:t>$b</a:t>
                      </a:r>
                      <a:r>
                        <a:rPr lang="de-DE" sz="1600" b="0" dirty="0" err="1" smtClean="0">
                          <a:latin typeface="Verdana" panose="020B0604030504040204" pitchFamily="34" charset="0"/>
                          <a:ea typeface="Verdana" panose="020B0604030504040204" pitchFamily="34" charset="0"/>
                          <a:cs typeface="Verdana" panose="020B0604030504040204" pitchFamily="34" charset="0"/>
                        </a:rPr>
                        <a:t>bnc</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78954">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1100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2.8.6</a:t>
                      </a:r>
                    </a:p>
                  </a:txBody>
                  <a:tcPr/>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dirty="0">
                          <a:effectLst/>
                          <a:latin typeface="Verdana" panose="020B0604030504040204" pitchFamily="34" charset="0"/>
                          <a:ea typeface="Verdana" panose="020B0604030504040204" pitchFamily="34" charset="0"/>
                          <a:cs typeface="Verdana" panose="020B0604030504040204" pitchFamily="34" charset="0"/>
                        </a:rPr>
                        <a:t>2013</a:t>
                      </a:r>
                    </a:p>
                  </a:txBody>
                  <a:tcPr/>
                </a:tc>
              </a:tr>
              <a:tr h="678954">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1500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6.11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/1ger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800418">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2000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2.15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err="1" smtClean="0">
                          <a:latin typeface="Verdana" panose="020B0604030504040204" pitchFamily="34" charset="0"/>
                          <a:ea typeface="Verdana" panose="020B0604030504040204" pitchFamily="34" charset="0"/>
                          <a:cs typeface="Verdana" panose="020B0604030504040204" pitchFamily="34" charset="0"/>
                        </a:rPr>
                        <a:t>Identifikator</a:t>
                      </a:r>
                      <a:r>
                        <a:rPr lang="de-DE" sz="1600" b="1" dirty="0" smtClean="0">
                          <a:latin typeface="Verdana" panose="020B0604030504040204" pitchFamily="34" charset="0"/>
                          <a:ea typeface="Verdana" panose="020B0604030504040204" pitchFamily="34" charset="0"/>
                          <a:cs typeface="Verdana" panose="020B0604030504040204" pitchFamily="34" charset="0"/>
                        </a:rPr>
                        <a:t> für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a:t>
                      </a:r>
                      <a:r>
                        <a:rPr lang="de-DE" sz="1600" b="1"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ISBN 978-3-943180-08-4*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36712"/>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5"/>
          <p:cNvSpPr>
            <a:spLocks noGrp="1"/>
          </p:cNvSpPr>
          <p:nvPr>
            <p:ph type="ftr" sz="quarter" idx="14"/>
          </p:nvPr>
        </p:nvSpPr>
        <p:spPr>
          <a:xfrm>
            <a:off x="467544" y="6376243"/>
            <a:ext cx="7632848"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760907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95245831"/>
              </p:ext>
            </p:extLst>
          </p:nvPr>
        </p:nvGraphicFramePr>
        <p:xfrm>
          <a:off x="2987824" y="720948"/>
          <a:ext cx="5738887" cy="5556504"/>
        </p:xfrm>
        <a:graphic>
          <a:graphicData uri="http://schemas.openxmlformats.org/drawingml/2006/table">
            <a:tbl>
              <a:tblPr firstRow="1" bandRow="1">
                <a:tableStyleId>{5C22544A-7EE6-4342-B048-85BDC9FD1C3A}</a:tableStyleId>
              </a:tblPr>
              <a:tblGrid>
                <a:gridCol w="908880"/>
                <a:gridCol w="891320"/>
                <a:gridCol w="1944216"/>
                <a:gridCol w="1994471"/>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3000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dirty="0" err="1" smtClean="0">
                          <a:latin typeface="Verdana" panose="020B0604030504040204" pitchFamily="34" charset="0"/>
                          <a:ea typeface="Verdana" panose="020B0604030504040204" pitchFamily="34" charset="0"/>
                          <a:cs typeface="Verdana" panose="020B0604030504040204" pitchFamily="34" charset="0"/>
                        </a:rPr>
                        <a:t>IDN!Maier</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Bernhard</a:t>
                      </a:r>
                      <a:r>
                        <a:rPr lang="de-DE" sz="1600" b="1" dirty="0" err="1" smtClean="0">
                          <a:latin typeface="Verdana" panose="020B0604030504040204" pitchFamily="34" charset="0"/>
                          <a:ea typeface="Verdana" panose="020B0604030504040204" pitchFamily="34" charset="0"/>
                          <a:cs typeface="Verdana" panose="020B0604030504040204" pitchFamily="34" charset="0"/>
                        </a:rPr>
                        <a:t>$B</a:t>
                      </a:r>
                      <a:endParaRPr lang="de-DE" sz="1600" b="1" dirty="0">
                        <a:latin typeface="Verdana" panose="020B0604030504040204" pitchFamily="34" charset="0"/>
                        <a:ea typeface="Verdana" panose="020B0604030504040204" pitchFamily="34" charset="0"/>
                        <a:cs typeface="Verdana" panose="020B0604030504040204" pitchFamily="34" charset="0"/>
                      </a:endParaRPr>
                    </a:p>
                    <a:p>
                      <a:r>
                        <a:rPr lang="de-DE" sz="1600" dirty="0" smtClean="0">
                          <a:latin typeface="Verdana" panose="020B0604030504040204" pitchFamily="34" charset="0"/>
                          <a:ea typeface="Verdana" panose="020B0604030504040204" pitchFamily="34" charset="0"/>
                          <a:cs typeface="Verdana" panose="020B0604030504040204" pitchFamily="34" charset="0"/>
                        </a:rPr>
                        <a:t>Verfasser</a:t>
                      </a:r>
                      <a:r>
                        <a:rPr lang="de-DE" sz="1600" b="1" dirty="0" smtClean="0">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aut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 + </a:t>
                      </a:r>
                      <a:r>
                        <a:rPr lang="de-DE" sz="1600" dirty="0" err="1" smtClean="0">
                          <a:latin typeface="Verdana" panose="020B0604030504040204" pitchFamily="34" charset="0"/>
                          <a:ea typeface="Verdana" panose="020B0604030504040204" pitchFamily="34" charset="0"/>
                          <a:cs typeface="Verdana" panose="020B0604030504040204" pitchFamily="34" charset="0"/>
                        </a:rPr>
                        <a:t>Anh</a:t>
                      </a:r>
                      <a:r>
                        <a:rPr lang="de-DE" sz="1600" dirty="0" smtClean="0">
                          <a:latin typeface="Verdana" panose="020B0604030504040204" pitchFamily="34" charset="0"/>
                          <a:ea typeface="Verdana" panose="020B0604030504040204" pitchFamily="34" charset="0"/>
                          <a:cs typeface="Verdana" panose="020B0604030504040204" pitchFamily="34" charset="0"/>
                        </a:rPr>
                        <a:t>. I</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3210</a:t>
                      </a:r>
                    </a:p>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a:t>
                      </a:r>
                    </a:p>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4000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Werkes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Zwischen Leuchten und </a:t>
                      </a:r>
                      <a:r>
                        <a:rPr lang="de-DE" sz="1600" dirty="0" err="1" smtClean="0">
                          <a:latin typeface="Verdana" panose="020B0604030504040204" pitchFamily="34" charset="0"/>
                          <a:ea typeface="Verdana" panose="020B0604030504040204" pitchFamily="34" charset="0"/>
                          <a:cs typeface="Verdana" panose="020B0604030504040204" pitchFamily="34" charset="0"/>
                        </a:rPr>
                        <a:t>Vergehn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3210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Maier, Bernhard, 1933-. Zwischen</a:t>
                      </a:r>
                      <a:r>
                        <a:rPr lang="de-DE" sz="1600" baseline="0" dirty="0" smtClean="0">
                          <a:latin typeface="Verdana" panose="020B0604030504040204" pitchFamily="34" charset="0"/>
                          <a:ea typeface="Verdana" panose="020B0604030504040204" pitchFamily="34" charset="0"/>
                          <a:cs typeface="Verdana" panose="020B0604030504040204" pitchFamily="34" charset="0"/>
                        </a:rPr>
                        <a:t> Leuchten und </a:t>
                      </a:r>
                      <a:r>
                        <a:rPr lang="de-DE" sz="1600" baseline="0" dirty="0" err="1" smtClean="0">
                          <a:latin typeface="Verdana" panose="020B0604030504040204" pitchFamily="34" charset="0"/>
                          <a:ea typeface="Verdana" panose="020B0604030504040204" pitchFamily="34" charset="0"/>
                          <a:cs typeface="Verdana" panose="020B0604030504040204" pitchFamily="34" charset="0"/>
                        </a:rPr>
                        <a:t>Vergehn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3">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4000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Haupttitel</a:t>
                      </a:r>
                    </a:p>
                  </a:txBody>
                  <a:tcPr/>
                </a:tc>
                <a:tc rowSpan="3">
                  <a:txBody>
                    <a:bodyPr/>
                    <a:lstStyle/>
                    <a:p>
                      <a:pPr>
                        <a:lnSpc>
                          <a:spcPct val="115000"/>
                        </a:lnSpc>
                        <a:spcAft>
                          <a:spcPts val="1000"/>
                        </a:spcAft>
                      </a:pPr>
                      <a:r>
                        <a:rPr lang="de-DE" sz="1600" dirty="0">
                          <a:effectLst/>
                          <a:latin typeface="Verdana" panose="020B0604030504040204" pitchFamily="34" charset="0"/>
                          <a:ea typeface="Verdana" panose="020B0604030504040204" pitchFamily="34" charset="0"/>
                          <a:cs typeface="Verdana" panose="020B0604030504040204" pitchFamily="34" charset="0"/>
                        </a:rPr>
                        <a:t>Zwischen Leuchten und </a:t>
                      </a:r>
                      <a:r>
                        <a:rPr lang="de-DE" sz="1600" dirty="0" err="1" smtClean="0">
                          <a:effectLst/>
                          <a:latin typeface="Verdana" panose="020B0604030504040204" pitchFamily="34" charset="0"/>
                          <a:ea typeface="Verdana" panose="020B0604030504040204" pitchFamily="34" charset="0"/>
                          <a:cs typeface="Verdana" panose="020B0604030504040204" pitchFamily="34" charset="0"/>
                        </a:rPr>
                        <a:t>Vergehn</a:t>
                      </a:r>
                      <a:r>
                        <a:rPr lang="de-DE" sz="1600" dirty="0" smtClean="0">
                          <a:effectLst/>
                          <a:latin typeface="Verdana" panose="020B0604030504040204" pitchFamily="34" charset="0"/>
                          <a:ea typeface="Verdana" panose="020B0604030504040204" pitchFamily="34" charset="0"/>
                          <a:cs typeface="Verdana" panose="020B0604030504040204" pitchFamily="34" charset="0"/>
                        </a:rPr>
                        <a:t> : Sterne </a:t>
                      </a:r>
                      <a:r>
                        <a:rPr lang="de-DE" sz="1600" dirty="0">
                          <a:effectLst/>
                          <a:latin typeface="Verdana" panose="020B0604030504040204" pitchFamily="34" charset="0"/>
                          <a:ea typeface="Verdana" panose="020B0604030504040204" pitchFamily="34" charset="0"/>
                          <a:cs typeface="Verdana" panose="020B0604030504040204" pitchFamily="34" charset="0"/>
                        </a:rPr>
                        <a:t>am Lahrer </a:t>
                      </a:r>
                      <a:r>
                        <a:rPr lang="de-DE" sz="1600" dirty="0" smtClean="0">
                          <a:effectLst/>
                          <a:latin typeface="Verdana" panose="020B0604030504040204" pitchFamily="34" charset="0"/>
                          <a:ea typeface="Verdana" panose="020B0604030504040204" pitchFamily="34" charset="0"/>
                          <a:cs typeface="Verdana" panose="020B0604030504040204" pitchFamily="34" charset="0"/>
                        </a:rPr>
                        <a:t>Literaturhimmel / Bernhard </a:t>
                      </a:r>
                      <a:r>
                        <a:rPr lang="de-DE" sz="1600" dirty="0">
                          <a:effectLst/>
                          <a:latin typeface="Verdana" panose="020B0604030504040204" pitchFamily="34" charset="0"/>
                          <a:ea typeface="Verdana" panose="020B0604030504040204" pitchFamily="34" charset="0"/>
                          <a:cs typeface="Verdana" panose="020B0604030504040204" pitchFamily="34" charset="0"/>
                        </a:rPr>
                        <a:t>Maier</a:t>
                      </a:r>
                    </a:p>
                  </a:txBody>
                  <a:tcPr/>
                </a:tc>
              </a:tr>
              <a:tr h="370840">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2.3.4</a:t>
                      </a: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Titelzusatz</a:t>
                      </a:r>
                    </a:p>
                  </a:txBody>
                  <a:tcPr/>
                </a:tc>
                <a:tc vMerge="1">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2.4.2</a:t>
                      </a:r>
                    </a:p>
                  </a:txBody>
                  <a:tcPr/>
                </a:tc>
                <a:tc>
                  <a:txBody>
                    <a:bodyPr/>
                    <a:lstStyle/>
                    <a:p>
                      <a:pPr>
                        <a:lnSpc>
                          <a:spcPct val="115000"/>
                        </a:lnSpc>
                        <a:spcAft>
                          <a:spcPts val="1000"/>
                        </a:spcAft>
                      </a:pPr>
                      <a:r>
                        <a:rPr lang="de-DE" sz="1600" b="1" dirty="0" err="1" smtClean="0">
                          <a:effectLst/>
                          <a:latin typeface="Verdana" panose="020B0604030504040204" pitchFamily="34" charset="0"/>
                          <a:ea typeface="Verdana" panose="020B0604030504040204" pitchFamily="34" charset="0"/>
                          <a:cs typeface="Verdana" panose="020B0604030504040204" pitchFamily="34" charset="0"/>
                        </a:rPr>
                        <a:t>Verantwort</a:t>
                      </a:r>
                      <a:r>
                        <a:rPr lang="de-DE" sz="1600" b="1" dirty="0" smtClean="0">
                          <a:effectLst/>
                          <a:latin typeface="Verdana" panose="020B0604030504040204" pitchFamily="34" charset="0"/>
                          <a:ea typeface="Verdana" panose="020B0604030504040204" pitchFamily="34" charset="0"/>
                          <a:cs typeface="Verdana" panose="020B0604030504040204" pitchFamily="34" charset="0"/>
                        </a:rPr>
                        <a:t>-</a:t>
                      </a:r>
                      <a:r>
                        <a:rPr lang="de-DE" sz="1600" b="1" dirty="0" err="1" smtClean="0">
                          <a:effectLst/>
                          <a:latin typeface="Verdana" panose="020B0604030504040204" pitchFamily="34" charset="0"/>
                          <a:ea typeface="Verdana" panose="020B0604030504040204" pitchFamily="34" charset="0"/>
                          <a:cs typeface="Verdana" panose="020B0604030504040204" pitchFamily="34" charset="0"/>
                        </a:rPr>
                        <a:t>lichkeits</a:t>
                      </a:r>
                      <a:r>
                        <a:rPr lang="de-DE" sz="1600" b="1" dirty="0" smtClean="0">
                          <a:effectLst/>
                          <a:latin typeface="Verdana" panose="020B0604030504040204" pitchFamily="34" charset="0"/>
                          <a:ea typeface="Verdana" panose="020B0604030504040204" pitchFamily="34" charset="0"/>
                          <a:cs typeface="Verdana" panose="020B0604030504040204" pitchFamily="34" charset="0"/>
                        </a:rPr>
                        <a:t>-angabe</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60858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a:t>
            </a:r>
            <a:endParaRPr lang="de-DE" dirty="0"/>
          </a:p>
        </p:txBody>
      </p:sp>
      <p:sp>
        <p:nvSpPr>
          <p:cNvPr id="3" name="Textplatzhalter 2"/>
          <p:cNvSpPr>
            <a:spLocks noGrp="1"/>
          </p:cNvSpPr>
          <p:nvPr>
            <p:ph type="body" sz="quarter" idx="13"/>
          </p:nvPr>
        </p:nvSpPr>
        <p:spPr/>
        <p:txBody>
          <a:bodyPr wrap="square"/>
          <a:lstStyle/>
          <a:p>
            <a:pPr marL="457200" lvl="1" indent="0">
              <a:buNone/>
            </a:pPr>
            <a:endParaRPr lang="de-DE" dirty="0" smtClean="0"/>
          </a:p>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2646489465"/>
              </p:ext>
            </p:extLst>
          </p:nvPr>
        </p:nvGraphicFramePr>
        <p:xfrm>
          <a:off x="2987824" y="836712"/>
          <a:ext cx="5832648" cy="3739896"/>
        </p:xfrm>
        <a:graphic>
          <a:graphicData uri="http://schemas.openxmlformats.org/drawingml/2006/table">
            <a:tbl>
              <a:tblPr firstRow="1" bandRow="1">
                <a:tableStyleId>{5C22544A-7EE6-4342-B048-85BDC9FD1C3A}</a:tableStyleId>
              </a:tblPr>
              <a:tblGrid>
                <a:gridCol w="864096"/>
                <a:gridCol w="936104"/>
                <a:gridCol w="2016224"/>
                <a:gridCol w="2016224"/>
              </a:tblGrid>
              <a:tr h="370840">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PICA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4020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342900" lvl="0" indent="-342900">
                        <a:lnSpc>
                          <a:spcPct val="115000"/>
                        </a:lnSpc>
                        <a:spcAft>
                          <a:spcPts val="1000"/>
                        </a:spcAft>
                        <a:buFont typeface="+mj-lt"/>
                        <a:buAutoNum type="arabicPeriod"/>
                        <a:tabLst>
                          <a:tab pos="457200" algn="l"/>
                        </a:tabLst>
                      </a:pPr>
                      <a:r>
                        <a:rPr lang="de-DE" sz="1600" dirty="0">
                          <a:effectLst/>
                          <a:latin typeface="Verdana" panose="020B0604030504040204" pitchFamily="34" charset="0"/>
                          <a:ea typeface="Verdana" panose="020B0604030504040204" pitchFamily="34" charset="0"/>
                          <a:cs typeface="Verdana" panose="020B0604030504040204" pitchFamily="34" charset="0"/>
                        </a:rPr>
                        <a:t>Auflage</a:t>
                      </a:r>
                    </a:p>
                  </a:txBody>
                  <a:tcPr/>
                </a:tc>
              </a:tr>
              <a:tr h="370840">
                <a:tc rowSpan="3">
                  <a:txBody>
                    <a:bodyPr/>
                    <a:lstStyle/>
                    <a:p>
                      <a:pPr>
                        <a:lnSpc>
                          <a:spcPct val="115000"/>
                        </a:lnSpc>
                        <a:spcAft>
                          <a:spcPts val="1000"/>
                        </a:spcAft>
                      </a:pPr>
                      <a:endParaRPr lang="de-DE" sz="1600" b="1"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4030</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2.8.2</a:t>
                      </a:r>
                    </a:p>
                  </a:txBody>
                  <a:tcPr/>
                </a:tc>
                <a:tc>
                  <a:txBody>
                    <a:bodyPr/>
                    <a:lstStyle/>
                    <a:p>
                      <a:pPr>
                        <a:lnSpc>
                          <a:spcPct val="115000"/>
                        </a:lnSpc>
                        <a:spcAft>
                          <a:spcPts val="1000"/>
                        </a:spcAft>
                      </a:pPr>
                      <a:r>
                        <a:rPr lang="de-DE" sz="16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pPr>
                        <a:lnSpc>
                          <a:spcPct val="115000"/>
                        </a:lnSpc>
                        <a:spcAft>
                          <a:spcPts val="1000"/>
                        </a:spcAft>
                      </a:pPr>
                      <a:endParaRPr lang="de-DE" sz="16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Lahr ; Biberach : Lahr </a:t>
                      </a:r>
                      <a:r>
                        <a:rPr lang="de-DE" sz="1600" dirty="0">
                          <a:effectLst/>
                          <a:latin typeface="Verdana" panose="020B0604030504040204" pitchFamily="34" charset="0"/>
                          <a:ea typeface="Verdana" panose="020B0604030504040204" pitchFamily="34" charset="0"/>
                          <a:cs typeface="Verdana" panose="020B0604030504040204" pitchFamily="34" charset="0"/>
                        </a:rPr>
                        <a:t>Verlag</a:t>
                      </a:r>
                    </a:p>
                  </a:txBody>
                  <a:tcPr/>
                </a:tc>
              </a:tr>
              <a:tr h="370840">
                <a:tc vMerge="1">
                  <a:txBody>
                    <a:bodyPr/>
                    <a:lstStyle/>
                    <a:p>
                      <a:pPr>
                        <a:lnSpc>
                          <a:spcPct val="115000"/>
                        </a:lnSpc>
                        <a:spcAft>
                          <a:spcPts val="1000"/>
                        </a:spcAft>
                      </a:pP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b="0" dirty="0">
                          <a:effectLst/>
                          <a:latin typeface="Verdana" panose="020B0604030504040204" pitchFamily="34" charset="0"/>
                          <a:ea typeface="Verdana" panose="020B0604030504040204" pitchFamily="34" charset="0"/>
                          <a:cs typeface="Verdana" panose="020B0604030504040204" pitchFamily="34" charset="0"/>
                        </a:rPr>
                        <a:t>2.8.2 </a:t>
                      </a:r>
                    </a:p>
                  </a:txBody>
                  <a:tcPr/>
                </a:tc>
                <a:tc>
                  <a:txBody>
                    <a:bodyPr/>
                    <a:lstStyle/>
                    <a:p>
                      <a:pPr>
                        <a:lnSpc>
                          <a:spcPct val="115000"/>
                        </a:lnSpc>
                        <a:spcAft>
                          <a:spcPts val="1000"/>
                        </a:spcAft>
                      </a:pPr>
                      <a:r>
                        <a:rPr lang="de-DE" sz="16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600" b="0" dirty="0">
                        <a:effectLst/>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600" b="1">
                          <a:effectLst/>
                          <a:latin typeface="Verdana" panose="020B0604030504040204" pitchFamily="34" charset="0"/>
                          <a:ea typeface="Verdana" panose="020B0604030504040204" pitchFamily="34" charset="0"/>
                          <a:cs typeface="Verdana" panose="020B0604030504040204" pitchFamily="34" charset="0"/>
                        </a:rPr>
                        <a:t>2.8.4</a:t>
                      </a:r>
                    </a:p>
                  </a:txBody>
                  <a:tcPr/>
                </a:tc>
                <a:tc>
                  <a:txBody>
                    <a:bodyPr/>
                    <a:lstStyle/>
                    <a:p>
                      <a:pPr>
                        <a:lnSpc>
                          <a:spcPct val="115000"/>
                        </a:lnSpc>
                        <a:spcAft>
                          <a:spcPts val="1000"/>
                        </a:spcAft>
                      </a:pPr>
                      <a:r>
                        <a:rPr lang="de-DE" sz="1600" b="1" dirty="0">
                          <a:effectLst/>
                          <a:latin typeface="Verdana" panose="020B0604030504040204" pitchFamily="34" charset="0"/>
                          <a:ea typeface="Verdana" panose="020B0604030504040204" pitchFamily="34" charset="0"/>
                          <a:cs typeface="Verdana" panose="020B0604030504040204" pitchFamily="34" charset="0"/>
                        </a:rPr>
                        <a:t>Verlagsname</a:t>
                      </a:r>
                    </a:p>
                  </a:txBody>
                  <a:tcPr/>
                </a:tc>
                <a:tc vMerge="1">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4060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3.4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Umfang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55 Seiten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4061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7.15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Illustrationen</a:t>
                      </a:r>
                      <a:endParaRPr lang="de-DE" sz="1600" dirty="0">
                        <a:latin typeface="Verdana" panose="020B0604030504040204" pitchFamily="34" charset="0"/>
                        <a:ea typeface="Verdana" panose="020B0604030504040204" pitchFamily="34" charset="0"/>
                        <a:cs typeface="Verdana" panose="020B0604030504040204" pitchFamily="34" charset="0"/>
                      </a:endParaRPr>
                    </a:p>
                    <a:p>
                      <a:r>
                        <a:rPr lang="de-DE" sz="1600" dirty="0" smtClean="0">
                          <a:latin typeface="Verdana" panose="020B0604030504040204" pitchFamily="34" charset="0"/>
                          <a:ea typeface="Verdana" panose="020B0604030504040204" pitchFamily="34" charset="0"/>
                          <a:cs typeface="Verdana" panose="020B0604030504040204" pitchFamily="34" charset="0"/>
                        </a:rPr>
                        <a:t>(schwarz-weiß)</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7.17</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Farbinhalt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764704"/>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348158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Normdaten</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38470316"/>
              </p:ext>
            </p:extLst>
          </p:nvPr>
        </p:nvGraphicFramePr>
        <p:xfrm>
          <a:off x="3146558" y="1412776"/>
          <a:ext cx="5112568" cy="2722880"/>
        </p:xfrm>
        <a:graphic>
          <a:graphicData uri="http://schemas.openxmlformats.org/drawingml/2006/table">
            <a:tbl>
              <a:tblPr firstRow="1" bandRow="1">
                <a:tableStyleId>{5C22544A-7EE6-4342-B048-85BDC9FD1C3A}</a:tableStyleId>
              </a:tblPr>
              <a:tblGrid>
                <a:gridCol w="1296144"/>
                <a:gridCol w="2145522"/>
                <a:gridCol w="1670902"/>
              </a:tblGrid>
              <a:tr h="370840">
                <a:tc>
                  <a:txBody>
                    <a:bodyPr/>
                    <a:lstStyle/>
                    <a:p>
                      <a:endParaRPr lang="de-DE" dirty="0"/>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8.10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Status der Identifizierung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Vollständig etabliert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9.2.2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Maier, Bernhard</a:t>
                      </a:r>
                    </a:p>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9.3.2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Geburtsdatum</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1933-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9.16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Beruf oder Beschäftigung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Redakteur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68761"/>
            <a:ext cx="2376264" cy="494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1930534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fortlaufende Ressource</a:t>
            </a:r>
            <a:endParaRPr lang="de-DE" dirty="0"/>
          </a:p>
        </p:txBody>
      </p:sp>
      <p:sp>
        <p:nvSpPr>
          <p:cNvPr id="4" name="Textfeld 3"/>
          <p:cNvSpPr txBox="1"/>
          <p:nvPr/>
        </p:nvSpPr>
        <p:spPr>
          <a:xfrm>
            <a:off x="648276" y="775624"/>
            <a:ext cx="1800200"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016309"/>
            <a:ext cx="2704132" cy="4837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214828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665421636"/>
              </p:ext>
            </p:extLst>
          </p:nvPr>
        </p:nvGraphicFramePr>
        <p:xfrm>
          <a:off x="2873098" y="692696"/>
          <a:ext cx="6192688" cy="5572760"/>
        </p:xfrm>
        <a:graphic>
          <a:graphicData uri="http://schemas.openxmlformats.org/drawingml/2006/table">
            <a:tbl>
              <a:tblPr firstRow="1" bandRow="1">
                <a:tableStyleId>{5C22544A-7EE6-4342-B048-85BDC9FD1C3A}</a:tableStyleId>
              </a:tblPr>
              <a:tblGrid>
                <a:gridCol w="864096"/>
                <a:gridCol w="864096"/>
                <a:gridCol w="2160240"/>
                <a:gridCol w="2304256"/>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2.13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Abvz</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Text</a:t>
                      </a:r>
                      <a:r>
                        <a:rPr lang="de-DE" sz="1600" b="1" dirty="0" err="1" smtClean="0">
                          <a:latin typeface="Verdana" panose="020B0604030504040204" pitchFamily="34" charset="0"/>
                          <a:ea typeface="Verdana" panose="020B0604030504040204" pitchFamily="34" charset="0"/>
                          <a:cs typeface="Verdana" panose="020B0604030504040204" pitchFamily="34" charset="0"/>
                        </a:rPr>
                        <a:t>$b</a:t>
                      </a:r>
                      <a:r>
                        <a:rPr lang="de-DE" sz="1600" b="0" dirty="0" err="1" smtClean="0">
                          <a:latin typeface="Verdana" panose="020B0604030504040204" pitchFamily="34" charset="0"/>
                          <a:ea typeface="Verdana" panose="020B0604030504040204" pitchFamily="34" charset="0"/>
                          <a:cs typeface="Verdana" panose="020B0604030504040204" pitchFamily="34" charset="0"/>
                        </a:rPr>
                        <a:t>txt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Band</a:t>
                      </a:r>
                      <a:r>
                        <a:rPr lang="de-DE" sz="1600" b="1" dirty="0" err="1" smtClean="0">
                          <a:latin typeface="Verdana" panose="020B0604030504040204" pitchFamily="34" charset="0"/>
                          <a:ea typeface="Verdana" panose="020B0604030504040204" pitchFamily="34" charset="0"/>
                          <a:cs typeface="Verdana" panose="020B0604030504040204" pitchFamily="34" charset="0"/>
                        </a:rPr>
                        <a:t>$b</a:t>
                      </a:r>
                      <a:r>
                        <a:rPr lang="de-DE" sz="1600" b="0" dirty="0" err="1" smtClean="0">
                          <a:latin typeface="Verdana" panose="020B0604030504040204" pitchFamily="34" charset="0"/>
                          <a:ea typeface="Verdana" panose="020B0604030504040204" pitchFamily="34" charset="0"/>
                          <a:cs typeface="Verdana" panose="020B0604030504040204" pitchFamily="34" charset="0"/>
                        </a:rPr>
                        <a:t>nc</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[2013]-</a:t>
                      </a: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1500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6.11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Sprache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der Expression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/1eng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1800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q</a:t>
                      </a: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2010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2.15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2195-268X</a:t>
                      </a: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2013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27.1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600" baseline="0" dirty="0" smtClean="0">
                          <a:latin typeface="Verdana" panose="020B0604030504040204" pitchFamily="34" charset="0"/>
                          <a:ea typeface="Verdana" panose="020B0604030504040204" pitchFamily="34" charset="0"/>
                          <a:cs typeface="Verdana" panose="020B0604030504040204" pitchFamily="34" charset="0"/>
                        </a:rPr>
                        <a:t>2195-2698</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2630354" cy="47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222997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r>
              <a:rPr lang="de-DE" altLang="de-DE" smtClean="0"/>
              <a:t/>
            </a:r>
            <a:br>
              <a:rPr lang="de-DE" altLang="de-DE"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a:xfrm>
            <a:off x="8388424" y="6376243"/>
            <a:ext cx="298376" cy="365125"/>
          </a:xfrm>
        </p:spPr>
        <p:txBody>
          <a:bodyPr/>
          <a:lstStyle/>
          <a:p>
            <a:fld id="{8A6690F1-7CA1-4166-A522-500460961984}" type="slidenum">
              <a:rPr lang="de-DE" smtClean="0"/>
              <a:pPr/>
              <a:t>2</a:t>
            </a:fld>
            <a:endParaRPr lang="de-DE" dirty="0"/>
          </a:p>
        </p:txBody>
      </p:sp>
      <p:sp>
        <p:nvSpPr>
          <p:cNvPr id="7" name="Fußzeilenplatzhalter 8"/>
          <p:cNvSpPr>
            <a:spLocks noGrp="1"/>
          </p:cNvSpPr>
          <p:nvPr>
            <p:ph type="ftr" sz="quarter" idx="14"/>
          </p:nvPr>
        </p:nvSpPr>
        <p:spPr>
          <a:xfrm>
            <a:off x="409343" y="6381328"/>
            <a:ext cx="7979081" cy="365125"/>
          </a:xfrm>
        </p:spPr>
        <p:txBody>
          <a:bodyPr/>
          <a:lstStyle/>
          <a:p>
            <a:r>
              <a:rPr lang="de-DE" sz="800" dirty="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a:t>fortlaufende </a:t>
            </a:r>
            <a:r>
              <a:rPr lang="de-DE" smtClean="0"/>
              <a:t>Ressource</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176837878"/>
              </p:ext>
            </p:extLst>
          </p:nvPr>
        </p:nvGraphicFramePr>
        <p:xfrm>
          <a:off x="2905091" y="692696"/>
          <a:ext cx="5866590" cy="5587949"/>
        </p:xfrm>
        <a:graphic>
          <a:graphicData uri="http://schemas.openxmlformats.org/drawingml/2006/table">
            <a:tbl>
              <a:tblPr firstRow="1" bandRow="1">
                <a:tableStyleId>{5C22544A-7EE6-4342-B048-85BDC9FD1C3A}</a:tableStyleId>
              </a:tblPr>
              <a:tblGrid>
                <a:gridCol w="833456"/>
                <a:gridCol w="904982"/>
                <a:gridCol w="2160719"/>
                <a:gridCol w="1967433"/>
              </a:tblGrid>
              <a:tr h="4827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00">
                <a:tc>
                  <a:txBody>
                    <a:bodyPr/>
                    <a:lstStyle/>
                    <a:p>
                      <a:pPr marL="0" algn="l" defTabSz="914400" rtl="0" eaLnBrk="1" latinLnBrk="0" hangingPunct="1"/>
                      <a:r>
                        <a:rPr lang="de-DE" sz="16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3210</a:t>
                      </a:r>
                    </a:p>
                    <a:p>
                      <a:pPr marL="0" algn="l" defTabSz="914400" rtl="0" eaLnBrk="1" latinLnBrk="0" hangingPunct="1"/>
                      <a:r>
                        <a:rPr lang="de-DE" sz="16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a:t>
                      </a:r>
                    </a:p>
                    <a:p>
                      <a:pPr marL="0" algn="l" defTabSz="914400" rtl="0" eaLnBrk="1" latinLnBrk="0" hangingPunct="1"/>
                      <a:r>
                        <a:rPr lang="de-DE" sz="16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4000</a:t>
                      </a:r>
                      <a:endParaRPr lang="de-DE" sz="1600" b="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6.2.2</a:t>
                      </a:r>
                      <a:endParaRPr lang="de-DE" sz="1600" b="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International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journal</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of</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dynamics</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and</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control</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108838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3210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International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journal</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of</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dynamics</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and</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control</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10705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pPr marL="0" algn="l" defTabSz="914400" rtl="0" eaLnBrk="1" latinLnBrk="0" hangingPunct="1"/>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International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journal</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of</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dynamics</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and</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control</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58605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Zählung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Volume 1,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number</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3-</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518472">
                <a:tc rowSpan="3">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4030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2.8.2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pPr marL="0" algn="l" defTabSz="914400" rtl="0" eaLnBrk="1" latinLnBrk="0" hangingPunct="1"/>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algn="l" defTabSz="914400" rtl="0" eaLnBrk="1" latinLnBrk="0" hangingPunct="1"/>
                      <a:r>
                        <a:rPr lang="de-DE" dirty="0" smtClean="0">
                          <a:latin typeface="Verdana" panose="020B0604030504040204" pitchFamily="34" charset="0"/>
                          <a:ea typeface="Verdana" panose="020B0604030504040204" pitchFamily="34" charset="0"/>
                          <a:cs typeface="Verdana" panose="020B0604030504040204" pitchFamily="34" charset="0"/>
                        </a:rPr>
                        <a:t>B</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erlin ; </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l" defTabSz="914400" rtl="0" eaLnBrk="1" latinLnBrk="0" hangingPunct="1"/>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Heidelberg : Springer</a:t>
                      </a:r>
                    </a:p>
                  </a:txBody>
                  <a:tcPr/>
                </a:tc>
              </a:tr>
              <a:tr h="432048">
                <a:tc vMerge="1">
                  <a:txBody>
                    <a:bodyPr/>
                    <a:lstStyle/>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tc>
              </a:tr>
              <a:tr h="334889">
                <a:tc vMerge="1">
                  <a:txBody>
                    <a:bodyPr/>
                    <a:lstStyle/>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2630354" cy="47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356444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pPr marL="0" indent="0">
              <a:buNone/>
            </a:pPr>
            <a:r>
              <a:rPr lang="de-DE" dirty="0" smtClean="0"/>
              <a:t>Grundsätzliches </a:t>
            </a:r>
          </a:p>
          <a:p>
            <a:pPr marL="0" indent="0">
              <a:buNone/>
            </a:pPr>
            <a:r>
              <a:rPr lang="de-DE" dirty="0" smtClean="0"/>
              <a:t>Kennzeichnung im Toolkit</a:t>
            </a:r>
          </a:p>
          <a:p>
            <a:pPr marL="0" indent="0">
              <a:buNone/>
            </a:pPr>
            <a:r>
              <a:rPr lang="de-DE" dirty="0" smtClean="0"/>
              <a:t>Anwendung der Standardelemente</a:t>
            </a:r>
          </a:p>
          <a:p>
            <a:pPr marL="0" indent="0">
              <a:buNone/>
            </a:pPr>
            <a:r>
              <a:rPr lang="de-DE" dirty="0" smtClean="0"/>
              <a:t>	Anhang: Monografie</a:t>
            </a:r>
            <a:endParaRPr lang="de-DE" dirty="0"/>
          </a:p>
          <a:p>
            <a:pPr marL="0" indent="0">
              <a:buNone/>
            </a:pPr>
            <a:r>
              <a:rPr lang="de-DE" dirty="0" smtClean="0"/>
              <a:t>	Anhang: fortlaufende Ressource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
        <p:nvSpPr>
          <p:cNvPr id="6" name="Fußzeilenplatzhalter 8"/>
          <p:cNvSpPr>
            <a:spLocks noGrp="1"/>
          </p:cNvSpPr>
          <p:nvPr>
            <p:ph type="ftr" sz="quarter" idx="14"/>
          </p:nvPr>
        </p:nvSpPr>
        <p:spPr>
          <a:xfrm>
            <a:off x="409343" y="6381328"/>
            <a:ext cx="7979081" cy="365125"/>
          </a:xfrm>
        </p:spPr>
        <p:txBody>
          <a:bodyPr/>
          <a:lstStyle/>
          <a:p>
            <a:r>
              <a:rPr lang="de-DE" sz="800" dirty="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Standardelement</a:t>
            </a:r>
            <a:r>
              <a:rPr lang="de-DE" dirty="0" smtClean="0"/>
              <a:t> ist z. B.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
        <p:nvSpPr>
          <p:cNvPr id="7"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273902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
        <p:nvSpPr>
          <p:cNvPr id="6"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3016023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
        <p:nvSpPr>
          <p:cNvPr id="9"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ea typeface="Verdana" panose="020B0604030504040204" pitchFamily="34" charset="0"/>
                <a:cs typeface="Verdana" panose="020B0604030504040204" pitchFamily="34" charset="0"/>
              </a:rPr>
              <a:t>Im </a:t>
            </a:r>
            <a:r>
              <a:rPr lang="de-DE" dirty="0">
                <a:ea typeface="Verdana" panose="020B0604030504040204" pitchFamily="34" charset="0"/>
                <a:cs typeface="Verdana" panose="020B0604030504040204" pitchFamily="34" charset="0"/>
              </a:rPr>
              <a:t>deutschsprachigen Raum wurden weitere Elemente als Standard festgesetzt: die Zusatzelemente.</a:t>
            </a:r>
            <a:endParaRPr lang="de-DE" b="1" dirty="0"/>
          </a:p>
          <a:p>
            <a:pPr marL="0" indent="0">
              <a:buNone/>
            </a:pPr>
            <a:r>
              <a:rPr lang="de-DE" b="1" dirty="0" smtClean="0"/>
              <a:t>Zusatzelemente</a:t>
            </a:r>
            <a:r>
              <a:rPr lang="de-DE" dirty="0" smtClean="0"/>
              <a:t> finden Sie </a:t>
            </a:r>
            <a:r>
              <a:rPr lang="de-DE" u="sng" dirty="0" smtClean="0"/>
              <a:t>nur</a:t>
            </a:r>
            <a:r>
              <a:rPr lang="de-DE" dirty="0" smtClean="0"/>
              <a:t> in den D-A-CH Anwendungsregeln gekennzeichnet:</a:t>
            </a:r>
          </a:p>
          <a:p>
            <a:pPr marL="0" indent="0">
              <a:buNone/>
            </a:pPr>
            <a:r>
              <a:rPr lang="de-DE" sz="2000" dirty="0" smtClean="0"/>
              <a:t>siehe RDA 2.3.3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 </a:t>
            </a: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a:stretch>
            <a:fillRect/>
          </a:stretch>
        </p:blipFill>
        <p:spPr>
          <a:xfrm>
            <a:off x="1691680" y="3140968"/>
            <a:ext cx="6049595" cy="142721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8"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2933843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4" name="Rechteck 3"/>
          <p:cNvSpPr/>
          <p:nvPr/>
        </p:nvSpPr>
        <p:spPr>
          <a:xfrm>
            <a:off x="539552" y="4365104"/>
            <a:ext cx="7776864"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2412707366"/>
              </p:ext>
            </p:extLst>
          </p:nvPr>
        </p:nvGraphicFramePr>
        <p:xfrm>
          <a:off x="1043608" y="1988840"/>
          <a:ext cx="6768752" cy="2312275"/>
        </p:xfrm>
        <a:graphic>
          <a:graphicData uri="http://schemas.openxmlformats.org/drawingml/2006/table">
            <a:tbl>
              <a:tblPr firstRow="1" bandRow="1">
                <a:tableStyleId>{5C22544A-7EE6-4342-B048-85BDC9FD1C3A}</a:tableStyleId>
              </a:tblPr>
              <a:tblGrid>
                <a:gridCol w="912298"/>
                <a:gridCol w="912298"/>
                <a:gridCol w="2316260"/>
                <a:gridCol w="2627896"/>
              </a:tblGrid>
              <a:tr h="361026">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PICA</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nchor="ct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nchor="ctr"/>
                </a:tc>
              </a:tr>
              <a:tr h="619361">
                <a:tc rowSpan="3">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4030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Kassel ; </a:t>
                      </a:r>
                      <a:r>
                        <a:rPr lang="de-DE" sz="1800" smtClean="0">
                          <a:effectLst/>
                          <a:latin typeface="Verdana" panose="020B0604030504040204" pitchFamily="34" charset="0"/>
                          <a:ea typeface="Verdana" panose="020B0604030504040204" pitchFamily="34" charset="0"/>
                          <a:cs typeface="Verdana" panose="020B0604030504040204" pitchFamily="34" charset="0"/>
                        </a:rPr>
                        <a:t>Fulda </a:t>
                      </a:r>
                      <a:r>
                        <a:rPr lang="de-DE" sz="1800" smtClean="0">
                          <a:effectLst/>
                          <a:latin typeface="Verdana" panose="020B0604030504040204" pitchFamily="34" charset="0"/>
                          <a:ea typeface="Verdana" panose="020B0604030504040204" pitchFamily="34" charset="0"/>
                          <a:cs typeface="Verdana" panose="020B0604030504040204" pitchFamily="34" charset="0"/>
                        </a:rPr>
                        <a: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Wiesbaden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19361">
                <a:tc vMerge="1">
                  <a:txBody>
                    <a:bodyPr/>
                    <a:lstStyle/>
                    <a:p>
                      <a:pPr>
                        <a:lnSpc>
                          <a:spcPct val="115000"/>
                        </a:lnSpc>
                        <a:spcAft>
                          <a:spcPts val="1000"/>
                        </a:spcAft>
                      </a:pP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66645">
                <a:tc vMerge="1">
                  <a:txBody>
                    <a:bodyPr/>
                    <a:lstStyle/>
                    <a:p>
                      <a:pPr>
                        <a:lnSpc>
                          <a:spcPct val="115000"/>
                        </a:lnSpc>
                        <a:spcAft>
                          <a:spcPts val="1000"/>
                        </a:spcAft>
                      </a:pP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2264048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smtClean="0"/>
              <a:t>Kernelement</a:t>
            </a:r>
            <a:r>
              <a:rPr lang="de-DE" dirty="0" smtClean="0"/>
              <a:t>: Bedingung</a:t>
            </a:r>
          </a:p>
          <a:p>
            <a:pPr marL="0" indent="0">
              <a:buNone/>
            </a:pPr>
            <a:endParaRPr lang="de-DE" dirty="0"/>
          </a:p>
          <a:p>
            <a:pPr marL="0" indent="0">
              <a:buNone/>
            </a:pPr>
            <a:r>
              <a:rPr lang="de-DE" dirty="0"/>
              <a:t>Die "Bedingung "wenn auf die Ressource zutrifft" gilt generell für Kernelemente (RDA 0.6.1).</a:t>
            </a:r>
          </a:p>
          <a:p>
            <a:pPr marL="0" indent="0">
              <a:buNone/>
            </a:pPr>
            <a:endParaRPr lang="de-DE" dirty="0" smtClean="0"/>
          </a:p>
          <a:p>
            <a:pPr marL="0" indent="0">
              <a:buNone/>
            </a:pPr>
            <a:r>
              <a:rPr lang="de-DE" dirty="0" smtClean="0"/>
              <a:t>Das Element 7.25.x Maßstab wird nur angegeben, wenn auf die Ressource zutrifft. </a:t>
            </a:r>
          </a:p>
          <a:p>
            <a:pPr marL="0" indent="0">
              <a:buNone/>
            </a:pP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
        <p:nvSpPr>
          <p:cNvPr id="6" name="Fußzeilenplatzhalter 8"/>
          <p:cNvSpPr>
            <a:spLocks noGrp="1"/>
          </p:cNvSpPr>
          <p:nvPr>
            <p:ph type="ftr" sz="quarter" idx="14"/>
          </p:nvPr>
        </p:nvSpPr>
        <p:spPr>
          <a:xfrm>
            <a:off x="409343" y="6381328"/>
            <a:ext cx="7979081" cy="365125"/>
          </a:xfrm>
        </p:spPr>
        <p:txBody>
          <a:bodyPr/>
          <a:lstStyle/>
          <a:p>
            <a:r>
              <a:rPr lang="de-DE" sz="800" smtClean="0"/>
              <a:t>AG RDA Schulungsunterlagen – Modul 2.01: Standardelemente-Set | PICA DNB/ZDB | Stand: 21.04.2016 | CC BY-NC-SA</a:t>
            </a:r>
            <a:endParaRPr lang="de-DE" sz="800" dirty="0"/>
          </a:p>
        </p:txBody>
      </p:sp>
    </p:spTree>
    <p:extLst>
      <p:ext uri="{BB962C8B-B14F-4D97-AF65-F5344CB8AC3E}">
        <p14:creationId xmlns:p14="http://schemas.microsoft.com/office/powerpoint/2010/main" val="62366546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1057</Words>
  <Application>Microsoft Office PowerPoint</Application>
  <PresentationFormat>Bildschirmpräsentation (4:3)</PresentationFormat>
  <Paragraphs>337</Paragraphs>
  <Slides>20</Slides>
  <Notes>2</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Das Standardelemente-Set   </vt:lpstr>
      <vt:lpstr>Inhalt </vt:lpstr>
      <vt:lpstr>Grundsätzliches</vt:lpstr>
      <vt:lpstr>Grundsätzliches</vt:lpstr>
      <vt:lpstr>Kennzeichnung im Toolkit   </vt:lpstr>
      <vt:lpstr>Kennzeichnung im Toolkit</vt:lpstr>
      <vt:lpstr>Anwendung der Standardelemente </vt:lpstr>
      <vt:lpstr>Anwendung der Standardelemente</vt:lpstr>
      <vt:lpstr>Anwendung der Standardelemente</vt:lpstr>
      <vt:lpstr>Anwendung der Standardelemente</vt:lpstr>
      <vt:lpstr>Anwendung der Standardelemente</vt:lpstr>
      <vt:lpstr>Anhang: Monografie</vt:lpstr>
      <vt:lpstr>Anhang: Monografie</vt:lpstr>
      <vt:lpstr>Anhang: Monografie  </vt:lpstr>
      <vt:lpstr>Anhang: Monografie</vt:lpstr>
      <vt:lpstr>Anhang: Monografie  </vt:lpstr>
      <vt:lpstr>Anhang: fortlaufende Ressource</vt:lpstr>
      <vt:lpstr>Anhang: fortlaufende Ressource</vt:lpstr>
      <vt:lpstr>Anhang: fortlaufende Ressource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thuencher</cp:lastModifiedBy>
  <cp:revision>317</cp:revision>
  <cp:lastPrinted>2015-06-22T08:33:45Z</cp:lastPrinted>
  <dcterms:created xsi:type="dcterms:W3CDTF">2014-02-18T07:01:40Z</dcterms:created>
  <dcterms:modified xsi:type="dcterms:W3CDTF">2016-09-14T08:03:45Z</dcterms:modified>
</cp:coreProperties>
</file>