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handoutMasterIdLst>
    <p:handoutMasterId r:id="rId26"/>
  </p:handoutMasterIdLst>
  <p:sldIdLst>
    <p:sldId id="285" r:id="rId2"/>
    <p:sldId id="259" r:id="rId3"/>
    <p:sldId id="288" r:id="rId4"/>
    <p:sldId id="289" r:id="rId5"/>
    <p:sldId id="376" r:id="rId6"/>
    <p:sldId id="361" r:id="rId7"/>
    <p:sldId id="360" r:id="rId8"/>
    <p:sldId id="359" r:id="rId9"/>
    <p:sldId id="358" r:id="rId10"/>
    <p:sldId id="357" r:id="rId11"/>
    <p:sldId id="356" r:id="rId12"/>
    <p:sldId id="355" r:id="rId13"/>
    <p:sldId id="354" r:id="rId14"/>
    <p:sldId id="353" r:id="rId15"/>
    <p:sldId id="352" r:id="rId16"/>
    <p:sldId id="351" r:id="rId17"/>
    <p:sldId id="350" r:id="rId18"/>
    <p:sldId id="348" r:id="rId19"/>
    <p:sldId id="347" r:id="rId20"/>
    <p:sldId id="346" r:id="rId21"/>
    <p:sldId id="345" r:id="rId22"/>
    <p:sldId id="344" r:id="rId23"/>
    <p:sldId id="319" r:id="rId24"/>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61481" autoAdjust="0"/>
  </p:normalViewPr>
  <p:slideViewPr>
    <p:cSldViewPr>
      <p:cViewPr>
        <p:scale>
          <a:sx n="50" d="100"/>
          <a:sy n="50" d="100"/>
        </p:scale>
        <p:origin x="-1973"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01.09.2015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01.09.2015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mailto:rda-info-liste@lists.dnb.de"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Herzlich willkommen zur</a:t>
            </a:r>
            <a:r>
              <a:rPr lang="de-DE" baseline="0" dirty="0" smtClean="0">
                <a:latin typeface="Verdana" pitchFamily="34" charset="0"/>
              </a:rPr>
              <a:t> Grundlagenschulung RDA. 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Kommen wir</a:t>
            </a:r>
            <a:r>
              <a:rPr lang="de-DE" baseline="0" dirty="0" smtClean="0">
                <a:latin typeface="Verdana" pitchFamily="34" charset="0"/>
              </a:rPr>
              <a:t> nun aber zunächst zu der praktischen Anwendung der RDA.</a:t>
            </a:r>
            <a:endParaRPr lang="de-DE" dirty="0" smtClean="0">
              <a:latin typeface="Verdana" pitchFamily="34" charset="0"/>
            </a:endParaRPr>
          </a:p>
          <a:p>
            <a:r>
              <a:rPr lang="de-DE" dirty="0" smtClean="0">
                <a:latin typeface="Verdana" pitchFamily="34" charset="0"/>
              </a:rPr>
              <a:t>Ein grundlegender Unterschied zu unseren</a:t>
            </a:r>
            <a:r>
              <a:rPr lang="de-DE" baseline="0" dirty="0" smtClean="0">
                <a:latin typeface="Verdana" pitchFamily="34" charset="0"/>
              </a:rPr>
              <a:t> bestehenden Regelwerken ist, dass der Regelwerkstext ausschließlich als Online-Tool zur Verfügung steht. Alle gedruckten Ausgaben sind kein Ersatz für das Online-Tool, da sie i.d.R. nicht genauso aktuell sind. Das RDA Toolkit ist lizenzpflichtig und wird von ALA Publishing </a:t>
            </a:r>
            <a:r>
              <a:rPr lang="de-DE" u="none" baseline="0" dirty="0" smtClean="0">
                <a:latin typeface="Verdana" pitchFamily="34" charset="0"/>
              </a:rPr>
              <a:t>und weiteren Institutionen verwaltet und veröffentlicht. </a:t>
            </a:r>
            <a:r>
              <a:rPr lang="de-DE" baseline="0" dirty="0" smtClean="0">
                <a:latin typeface="Verdana" pitchFamily="34" charset="0"/>
              </a:rPr>
              <a:t>Seit dem Frühjahr 2014 gibt es eine Konsortiallizenz für den deutschsprachigen Raum (Deutschland, Österreich und die Schweiz). Sie wird von der Arbeitsstelle für Standardisierung der Deutschen Nationalbibliothek verwaltet. Bei Fragen wenden Sie sich bitte dorthin unter der Mail-Adresse afs@dnb.de.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1626364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finden Sie noch einmal zusammengefasst alle Informationen für die Lizenzierung des RDA Toolkit.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380632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Sobald Sie über die D-A-CH-Konsortial-Lizenz  (siehe</a:t>
            </a:r>
            <a:r>
              <a:rPr lang="de-DE" baseline="0" dirty="0" smtClean="0">
                <a:latin typeface="Verdana" pitchFamily="34" charset="0"/>
              </a:rPr>
              <a:t> vorhergehende Folie) eingeloggt sind (siehe Pfeil oben rechts), können Sie mit dem Toolkit arbeiten. Darüber hinaus können Sie auch eine persönliche Kennung vergeben. Für die einfache Recherche benötigen Sie keine persönliche Kennung, jedoch z. B. für die Erstellung von Workflows (mittlerer Pfeil).</a:t>
            </a:r>
          </a:p>
          <a:p>
            <a:endParaRPr lang="de-DE" baseline="0" dirty="0" smtClean="0">
              <a:latin typeface="Verdana" pitchFamily="34" charset="0"/>
            </a:endParaRPr>
          </a:p>
          <a:p>
            <a:r>
              <a:rPr lang="de-DE" baseline="0" dirty="0" smtClean="0">
                <a:latin typeface="Verdana" pitchFamily="34" charset="0"/>
              </a:rPr>
              <a:t>Auf der linken Seite sehen Sie drei Einstiegsmöglichkeiten. Über den linken und ersten Einstieg kommen Sie zum Inhaltsverzeichnis der RDA (Pfeil links).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904931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Dies</a:t>
            </a:r>
            <a:r>
              <a:rPr lang="de-DE" baseline="0" dirty="0" smtClean="0">
                <a:latin typeface="Verdana" pitchFamily="34" charset="0"/>
              </a:rPr>
              <a:t> ist ein Screenshot aus der deutschen Übersetzung der RDA.  Sie wurde 2012 das erste Mal veröffentlicht. Bislang sind die deutsche und die französische </a:t>
            </a:r>
            <a:r>
              <a:rPr lang="de-DE" u="none" baseline="0" dirty="0" smtClean="0">
                <a:latin typeface="Verdana" pitchFamily="34" charset="0"/>
              </a:rPr>
              <a:t>und die spanische Übersetzung im Toolkit enthalten. </a:t>
            </a:r>
            <a:r>
              <a:rPr lang="de-DE" baseline="0" dirty="0" smtClean="0">
                <a:latin typeface="Verdana" pitchFamily="34" charset="0"/>
              </a:rPr>
              <a:t>Das RDA Toolkit wird in regelmäßigen Releases (meist vierteljährlich) aktualisiert. Am aktuellsten ist immer die englische Ausgabe. Alle Übersetzungen folgen mit einer ca. halbjährlichen Verzögerung. Grundlage für die Erfassung im deutschsprachigen Raum ist die jeweils gültige deutsche Ausgabe.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8627561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Unter dem</a:t>
            </a:r>
            <a:r>
              <a:rPr lang="de-DE" baseline="0" dirty="0" smtClean="0">
                <a:latin typeface="Verdana" pitchFamily="34" charset="0"/>
              </a:rPr>
              <a:t> Einstieg </a:t>
            </a:r>
            <a:r>
              <a:rPr lang="de-DE" dirty="0" smtClean="0">
                <a:latin typeface="Verdana" pitchFamily="34" charset="0"/>
              </a:rPr>
              <a:t>„Werkzeuge“ (Pfeil links)</a:t>
            </a:r>
            <a:r>
              <a:rPr lang="de-DE" baseline="0" dirty="0" smtClean="0">
                <a:latin typeface="Verdana" pitchFamily="34" charset="0"/>
              </a:rPr>
              <a:t> </a:t>
            </a:r>
            <a:r>
              <a:rPr lang="de-DE" dirty="0" smtClean="0">
                <a:latin typeface="Verdana" pitchFamily="34" charset="0"/>
              </a:rPr>
              <a:t>finden</a:t>
            </a:r>
            <a:r>
              <a:rPr lang="de-DE" baseline="0" dirty="0" smtClean="0">
                <a:latin typeface="Verdana" pitchFamily="34" charset="0"/>
              </a:rPr>
              <a:t> sie weitere Hilfen wie RDA-</a:t>
            </a:r>
            <a:r>
              <a:rPr lang="de-DE" baseline="0" dirty="0" err="1" smtClean="0">
                <a:latin typeface="Verdana" pitchFamily="34" charset="0"/>
              </a:rPr>
              <a:t>Mappings</a:t>
            </a:r>
            <a:r>
              <a:rPr lang="de-DE" baseline="0" dirty="0" smtClean="0">
                <a:latin typeface="Verdana" pitchFamily="34" charset="0"/>
              </a:rPr>
              <a:t>, das Elemente-Set und mehr.</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0165519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Unter dem Einstieg „Ressourcen“ finden</a:t>
            </a:r>
            <a:r>
              <a:rPr lang="de-DE" baseline="0" dirty="0" smtClean="0">
                <a:latin typeface="Verdana" pitchFamily="34" charset="0"/>
              </a:rPr>
              <a:t> Sie die AACR, das Vorgänger-Regelwerk der RDA aus dem anglo-amerikanischen Raum, und die </a:t>
            </a:r>
            <a:r>
              <a:rPr lang="de-DE" baseline="0" dirty="0" err="1" smtClean="0">
                <a:latin typeface="Verdana" pitchFamily="34" charset="0"/>
              </a:rPr>
              <a:t>Policy</a:t>
            </a:r>
            <a:r>
              <a:rPr lang="de-DE" baseline="0" dirty="0" smtClean="0">
                <a:latin typeface="Verdana" pitchFamily="34" charset="0"/>
              </a:rPr>
              <a:t> Statements oder Anwendungsrichtlinien der einzelnen Anwender, darunter auch die Anwendungsrichtlinien aus dem deutschsprachigen Raum, abgekürzt auch D-A-CH genannt. </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8247481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Diese Folie zeigt</a:t>
            </a:r>
            <a:r>
              <a:rPr lang="de-DE" baseline="0" dirty="0" smtClean="0">
                <a:latin typeface="Verdana" pitchFamily="34" charset="0"/>
              </a:rPr>
              <a:t> wiederum einen Ausschnitt aus dem deutschsprachigen Teil des RDA Toolkit. Der Pfeil weist Sie auf die Buttons für die Anwendungsrichtlinien der einzelnen Sprachcommunitys hin. Hinter dem grünen Button verbergen sich die LC PCC PS (Library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Congress</a:t>
            </a:r>
            <a:r>
              <a:rPr lang="de-DE" baseline="0" dirty="0" smtClean="0">
                <a:latin typeface="Verdana" pitchFamily="34" charset="0"/>
              </a:rPr>
              <a:t>-Programm </a:t>
            </a:r>
            <a:r>
              <a:rPr lang="de-DE" baseline="0" dirty="0" err="1" smtClean="0">
                <a:latin typeface="Verdana" pitchFamily="34" charset="0"/>
              </a:rPr>
              <a:t>for</a:t>
            </a:r>
            <a:r>
              <a:rPr lang="de-DE" baseline="0" dirty="0" smtClean="0">
                <a:latin typeface="Verdana" pitchFamily="34" charset="0"/>
              </a:rPr>
              <a:t> </a:t>
            </a:r>
            <a:r>
              <a:rPr lang="de-DE" baseline="0" dirty="0" err="1" smtClean="0">
                <a:latin typeface="Verdana" pitchFamily="34" charset="0"/>
              </a:rPr>
              <a:t>Cooperative</a:t>
            </a:r>
            <a:r>
              <a:rPr lang="de-DE" baseline="0" dirty="0" smtClean="0">
                <a:latin typeface="Verdana" pitchFamily="34" charset="0"/>
              </a:rPr>
              <a:t> </a:t>
            </a:r>
            <a:r>
              <a:rPr lang="de-DE" baseline="0" dirty="0" err="1" smtClean="0">
                <a:latin typeface="Verdana" pitchFamily="34" charset="0"/>
              </a:rPr>
              <a:t>Cataloguing</a:t>
            </a:r>
            <a:r>
              <a:rPr lang="de-DE" baseline="0" dirty="0" smtClean="0">
                <a:latin typeface="Verdana" pitchFamily="34" charset="0"/>
              </a:rPr>
              <a:t> </a:t>
            </a:r>
            <a:r>
              <a:rPr lang="de-DE" baseline="0" dirty="0" err="1" smtClean="0">
                <a:latin typeface="Verdana" pitchFamily="34" charset="0"/>
              </a:rPr>
              <a:t>Policy</a:t>
            </a:r>
            <a:r>
              <a:rPr lang="de-DE" baseline="0" dirty="0" smtClean="0">
                <a:latin typeface="Verdana" pitchFamily="34" charset="0"/>
              </a:rPr>
              <a:t> Statements), hinter dem orange-gelben die NLA PS (National Library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Australia</a:t>
            </a:r>
            <a:r>
              <a:rPr lang="de-DE" baseline="0" dirty="0" smtClean="0">
                <a:latin typeface="Verdana" pitchFamily="34" charset="0"/>
              </a:rPr>
              <a:t> </a:t>
            </a:r>
            <a:r>
              <a:rPr lang="de-DE" baseline="0" dirty="0" err="1" smtClean="0">
                <a:latin typeface="Verdana" pitchFamily="34" charset="0"/>
              </a:rPr>
              <a:t>Policy</a:t>
            </a:r>
            <a:r>
              <a:rPr lang="de-DE" baseline="0" dirty="0" smtClean="0">
                <a:latin typeface="Verdana" pitchFamily="34" charset="0"/>
              </a:rPr>
              <a:t> Statements) und hinter dem violetten Button die D-A-CH (Anwendungsrichtlinien für den deutschsprachigen Raum).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14585637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ein Beispiel aus den LC PCC PS.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8612216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ein Beispiel der Australischen Nationalbibliothek</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28260737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Und</a:t>
            </a:r>
            <a:r>
              <a:rPr lang="de-DE" baseline="0" dirty="0" smtClean="0">
                <a:latin typeface="Verdana" pitchFamily="34" charset="0"/>
              </a:rPr>
              <a:t> schließlich ein Beispiel aus den D-A-CH</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2790339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Modu</a:t>
            </a:r>
            <a:r>
              <a:rPr lang="de-DE" baseline="0" dirty="0" smtClean="0">
                <a:latin typeface="Verdana" pitchFamily="34" charset="0"/>
              </a:rPr>
              <a:t>l 1 ist eine </a:t>
            </a:r>
            <a:r>
              <a:rPr lang="de-DE" dirty="0" smtClean="0">
                <a:latin typeface="Verdana" pitchFamily="34" charset="0"/>
              </a:rPr>
              <a:t>allgemeine Schulung und soll dazu dienen, die</a:t>
            </a:r>
            <a:r>
              <a:rPr lang="de-DE" baseline="0" dirty="0" smtClean="0">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geeignet.</a:t>
            </a:r>
          </a:p>
          <a:p>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Alle Schulungsunterlagen der AG RDA sind unter der Lizenz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CC BY-NC-SA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rPr>
              <a:t>Vielleicht haben Sie sich gefragt, woher</a:t>
            </a:r>
            <a:r>
              <a:rPr lang="de-DE" baseline="0" dirty="0" smtClean="0">
                <a:latin typeface="Verdana" pitchFamily="34" charset="0"/>
              </a:rPr>
              <a:t> </a:t>
            </a:r>
            <a:r>
              <a:rPr lang="de-DE" dirty="0" smtClean="0">
                <a:latin typeface="Verdana" pitchFamily="34" charset="0"/>
              </a:rPr>
              <a:t>die</a:t>
            </a:r>
            <a:r>
              <a:rPr lang="de-DE" baseline="0" dirty="0" smtClean="0">
                <a:latin typeface="Verdana" pitchFamily="34" charset="0"/>
              </a:rPr>
              <a:t> D-A-CH, die Anwendungsrichtlinien für den deutschsprachigen Raum, kommen und wer sie erarbeitet hat. Deshalb an dieser Stelle einige wenige Informationen zu Implementierung und Anpassung des Standards in Deutschland, Österreich und der deutschsprachigen Schweiz. </a:t>
            </a:r>
          </a:p>
          <a:p>
            <a:pPr eaLnBrk="1" hangingPunct="1"/>
            <a:r>
              <a:rPr lang="de-DE" baseline="0" dirty="0" smtClean="0">
                <a:latin typeface="Verdana" pitchFamily="34" charset="0"/>
              </a:rPr>
              <a:t>Diese Folie zeigt Ihnen diesen Prozess, der über 10 Jahre gedauert hat. Beginnend mit einem Grundsatzbeschluss im Jahr 2001 haben sich die im Standardisierungsausschuss vertretenen Institutionen entschieden, auf internationale Regelwerke und Formate umzusteigen. Bereits 2004 wurde festgelegt, dass Deutsch auch weiterhin die Arbeitssprache </a:t>
            </a:r>
            <a:r>
              <a:rPr lang="de-DE" baseline="0" smtClean="0">
                <a:latin typeface="Verdana" pitchFamily="34" charset="0"/>
              </a:rPr>
              <a:t>sein sollte, </a:t>
            </a:r>
            <a:r>
              <a:rPr lang="de-DE" baseline="0" dirty="0" smtClean="0">
                <a:latin typeface="Verdana" pitchFamily="34" charset="0"/>
              </a:rPr>
              <a:t>und folglich wurde 2009 mit einer Übersetzung der RDA begonnen. Im Juni 2012 folgte der endgültige Beschluss und bereits im Juli 2012 startete das Projekt zur Implementierung der RDA im deutschsprachigen Raum (RDA-Projekt). Mit der produktiven Erfassung der bibliografischen Daten Ende des Jahres 2015 kommt dieser Prozess zu einem Ende.</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37052675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Mit</a:t>
            </a:r>
            <a:r>
              <a:rPr lang="de-DE" baseline="0" dirty="0" smtClean="0">
                <a:latin typeface="Verdana" pitchFamily="34" charset="0"/>
              </a:rPr>
              <a:t> der Umsetzung des Beschlusses wurde vom Standardisierungsausschuss die Arbeitsgruppe RDA (AG RDA) beauftragt, die mit Experten aus allen beteiligten Institutionen besetzt ist. Darüber hinaus wurden für einzelne Themen Unterarbeits- bzw. Themengruppen eingerichtet. Diese bereiten Arbeitsergebnisse für die AG RDA vor. Dort werden sie abgestimmt und anschließend dem Standardisierungsausschuss zur Bewilligung vorgelegt. Nach diesem Verfahren sind alle Ergebnisse im RDA-Implementierungsprozess erzielt worden , so auch die D-A-CH.</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16794723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 sind am Ende des zweiten Teils der Grundlagenschulung</a:t>
            </a:r>
            <a:r>
              <a:rPr lang="de-DE" baseline="0" dirty="0" smtClean="0">
                <a:latin typeface="Verdana" pitchFamily="34" charset="0"/>
              </a:rPr>
              <a:t> angekommen. In diesem zweiten Teil haben Sie Informationen zur Entstehung und der Organisation des Standards RDA bekommen und Sie haben das Arbeitsinstrument, das RDA Toolkit kennengelernt.</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1300158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rPr>
              <a:t>Wir danken Ihnen ganz herzlich für Ihre Aufmerksamkeit</a:t>
            </a:r>
            <a:r>
              <a:rPr lang="de-DE" sz="1200" baseline="0" dirty="0" smtClean="0">
                <a:latin typeface="Verdana" pitchFamily="34" charset="0"/>
              </a:rPr>
              <a:t>! </a:t>
            </a:r>
            <a:endParaRPr lang="de-DE" sz="1200" dirty="0" smtClean="0">
              <a:latin typeface="Verdana" pitchFamily="34" charset="0"/>
            </a:endParaRPr>
          </a:p>
          <a:p>
            <a:endParaRPr lang="de-DE" sz="1200" dirty="0" smtClean="0">
              <a:latin typeface="Verdana" pitchFamily="34" charset="0"/>
            </a:endParaRPr>
          </a:p>
          <a:p>
            <a:r>
              <a:rPr lang="de-DE" sz="1200" dirty="0" smtClean="0">
                <a:latin typeface="Verdana" pitchFamily="34" charset="0"/>
              </a:rPr>
              <a:t>Wir möchten Sie noch auf das RDA-Info-Wiki</a:t>
            </a:r>
            <a:r>
              <a:rPr lang="de-DE" sz="1200" baseline="0" dirty="0" smtClean="0">
                <a:latin typeface="Verdana" pitchFamily="34" charset="0"/>
              </a:rPr>
              <a:t> aufmerksam machen. Dort sind alle Informationen rund um den Standard RDA und die Implementierung im deutschsprachigen Raum gebündelt. Es ist frei zugänglich, ein Passwort ist nicht nötig. </a:t>
            </a:r>
          </a:p>
          <a:p>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Für direkte Fragen stehen wir Ihnen gerne unter der Mail-Adresse rda-info@dnb.de zur Verfügung und für den Austausch zu allen Themen rund um RDA gibt es seit Januar 2015 eine Mailingliste mit der Adresse </a:t>
            </a:r>
            <a:r>
              <a:rPr lang="de-DE" sz="1200" dirty="0" smtClean="0">
                <a:latin typeface="Verdana" pitchFamily="34" charset="0"/>
                <a:hlinkClick r:id="rId3"/>
              </a:rPr>
              <a:t>rda-info-liste@lists.dnb.de</a:t>
            </a:r>
            <a:r>
              <a:rPr lang="de-DE" sz="1200" dirty="0" smtClean="0">
                <a:latin typeface="Verdana" pitchFamily="34" charset="0"/>
              </a:rPr>
              <a:t>. Unter diesem Link</a:t>
            </a:r>
            <a:r>
              <a:rPr lang="de-DE" sz="1200" baseline="0" dirty="0" smtClean="0">
                <a:latin typeface="Verdana" pitchFamily="34" charset="0"/>
              </a:rPr>
              <a:t> http://lists.dnb.de/mailman/listinfo/rda-info-liste kommen Sie direkt zur Anmeldung.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466765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dirty="0" smtClean="0">
                <a:latin typeface="Verdana" pitchFamily="34" charset="0"/>
              </a:rPr>
              <a:t>Im ersten Teil dieser Schulung werden die Modelle,</a:t>
            </a:r>
            <a:r>
              <a:rPr lang="de-DE" sz="1200" baseline="0" dirty="0" smtClean="0">
                <a:latin typeface="Verdana" pitchFamily="34" charset="0"/>
              </a:rPr>
              <a:t> die dem Standard RDA zugrunde liegen, vorgestellt. Im zweiten Teil lernen Sie die Entstehung und die Organisation der RDA sowie das Arbeitsinstrument RDA Toolkit kennen. Im dritten Teil beschäftigen wir uns mit der Struktur und dem Aufbau der RDA und der letzte Teil stellt Ihnen die Grundbegriffe vor, die Sie für die Anwendung der RDA unbedingt benötigen.</a:t>
            </a:r>
          </a:p>
          <a:p>
            <a:pPr>
              <a:spcBef>
                <a:spcPts val="0"/>
              </a:spcBef>
            </a:pPr>
            <a:endParaRPr lang="de-DE" sz="1200" baseline="0" dirty="0" smtClean="0">
              <a:latin typeface="Verdana" pitchFamily="34" charset="0"/>
            </a:endParaRPr>
          </a:p>
          <a:p>
            <a:pPr>
              <a:spcBef>
                <a:spcPts val="0"/>
              </a:spcBef>
            </a:pPr>
            <a:r>
              <a:rPr lang="de-DE" sz="1200" baseline="0" dirty="0" smtClean="0">
                <a:latin typeface="Verdana" pitchFamily="34" charset="0"/>
              </a:rPr>
              <a:t>Zu einzelnen Lerninhalten gibt es Aufgaben zum üben und festigen der gerade behandelten Inhalte. Diese finden Sie in getrennten Dokumenten, ebenso die Lösungen zu den Aufgaben.</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4252499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Ihnen während der Schulung begegnen werden.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4081873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latin typeface="Verdana" pitchFamily="34" charset="0"/>
              </a:rPr>
              <a:t>Wir kommen zum zweiten Teil der RDA-Grundlagenschulung, der sich mit der Entstehung und der Organisation des Standards beschäftigt und in dem wir das RDA Toolkit kennenlernen.</a:t>
            </a:r>
            <a:endParaRPr lang="de-DE"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 das offizielle Logo der RDA</a:t>
            </a:r>
            <a:r>
              <a:rPr lang="de-DE" baseline="0" dirty="0" smtClean="0">
                <a:latin typeface="Verdana" pitchFamily="34" charset="0"/>
              </a:rPr>
              <a:t> und den Link zum RDA Toolkit.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17715555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eaLnBrk="1" hangingPunct="1"/>
            <a:r>
              <a:rPr lang="de-DE" dirty="0" smtClean="0">
                <a:latin typeface="Verdana" pitchFamily="34" charset="0"/>
              </a:rPr>
              <a:t>Der Standard RDA wurde im</a:t>
            </a:r>
            <a:r>
              <a:rPr lang="de-DE" baseline="0" dirty="0" smtClean="0">
                <a:latin typeface="Verdana" pitchFamily="34" charset="0"/>
              </a:rPr>
              <a:t> anglo-amerikanischen Raum entwickelt und </a:t>
            </a:r>
            <a:r>
              <a:rPr lang="de-DE" dirty="0" smtClean="0">
                <a:latin typeface="Verdana" pitchFamily="34" charset="0"/>
              </a:rPr>
              <a:t>2010 zum ersten Mal veröffentlicht. Seit</a:t>
            </a:r>
            <a:r>
              <a:rPr lang="de-DE" baseline="0" dirty="0" smtClean="0">
                <a:latin typeface="Verdana" pitchFamily="34" charset="0"/>
              </a:rPr>
              <a:t> dieser Zeit wurde er regelmäßig aktualisiert. </a:t>
            </a:r>
          </a:p>
          <a:p>
            <a:pPr eaLnBrk="1" hangingPunct="1"/>
            <a:r>
              <a:rPr lang="de-DE" baseline="0" dirty="0" smtClean="0">
                <a:latin typeface="Verdana" pitchFamily="34" charset="0"/>
              </a:rPr>
              <a:t>Die Entwicklung und Pflege des Standards liegt bei zwei Gremien. Das ist zum einen das </a:t>
            </a:r>
            <a:r>
              <a:rPr lang="de-DE" baseline="0" dirty="0" err="1" smtClean="0">
                <a:latin typeface="Verdana" pitchFamily="34" charset="0"/>
              </a:rPr>
              <a:t>Committee</a:t>
            </a:r>
            <a:r>
              <a:rPr lang="de-DE" baseline="0" dirty="0" smtClean="0">
                <a:latin typeface="Verdana" pitchFamily="34" charset="0"/>
              </a:rPr>
              <a:t> </a:t>
            </a:r>
            <a:r>
              <a:rPr lang="de-DE" baseline="0" dirty="0" err="1" smtClean="0">
                <a:latin typeface="Verdana" pitchFamily="34" charset="0"/>
              </a:rPr>
              <a:t>of</a:t>
            </a:r>
            <a:r>
              <a:rPr lang="de-DE" baseline="0" dirty="0" smtClean="0">
                <a:latin typeface="Verdana" pitchFamily="34" charset="0"/>
              </a:rPr>
              <a:t> </a:t>
            </a:r>
            <a:r>
              <a:rPr lang="de-DE" baseline="0" dirty="0" err="1" smtClean="0">
                <a:latin typeface="Verdana" pitchFamily="34" charset="0"/>
              </a:rPr>
              <a:t>Principals</a:t>
            </a:r>
            <a:r>
              <a:rPr lang="de-DE" baseline="0" dirty="0" smtClean="0">
                <a:latin typeface="Verdana" pitchFamily="34" charset="0"/>
              </a:rPr>
              <a:t> (</a:t>
            </a:r>
            <a:r>
              <a:rPr lang="de-DE" baseline="0" dirty="0" err="1" smtClean="0">
                <a:latin typeface="Verdana" pitchFamily="34" charset="0"/>
              </a:rPr>
              <a:t>CoP</a:t>
            </a:r>
            <a:r>
              <a:rPr lang="de-DE" baseline="0" dirty="0" smtClean="0">
                <a:latin typeface="Verdana" pitchFamily="34" charset="0"/>
              </a:rPr>
              <a:t>) für die strategische Entwicklung und zum zweiten das Joint </a:t>
            </a:r>
            <a:r>
              <a:rPr lang="de-DE" baseline="0" dirty="0" err="1" smtClean="0">
                <a:latin typeface="Verdana" pitchFamily="34" charset="0"/>
              </a:rPr>
              <a:t>Steering</a:t>
            </a:r>
            <a:r>
              <a:rPr lang="de-DE" baseline="0" dirty="0" smtClean="0">
                <a:latin typeface="Verdana" pitchFamily="34" charset="0"/>
              </a:rPr>
              <a:t> </a:t>
            </a:r>
            <a:r>
              <a:rPr lang="de-DE" baseline="0" dirty="0" err="1" smtClean="0">
                <a:latin typeface="Verdana" pitchFamily="34" charset="0"/>
              </a:rPr>
              <a:t>Committee</a:t>
            </a:r>
            <a:r>
              <a:rPr lang="de-DE" baseline="0" dirty="0" smtClean="0">
                <a:latin typeface="Verdana" pitchFamily="34" charset="0"/>
              </a:rPr>
              <a:t> </a:t>
            </a:r>
            <a:r>
              <a:rPr lang="de-DE" baseline="0" dirty="0" err="1" smtClean="0">
                <a:latin typeface="Verdana" pitchFamily="34" charset="0"/>
              </a:rPr>
              <a:t>for</a:t>
            </a:r>
            <a:r>
              <a:rPr lang="de-DE" baseline="0" dirty="0" smtClean="0">
                <a:latin typeface="Verdana" pitchFamily="34" charset="0"/>
              </a:rPr>
              <a:t> Development </a:t>
            </a:r>
            <a:r>
              <a:rPr lang="de-DE" baseline="0" dirty="0" err="1" smtClean="0">
                <a:latin typeface="Verdana" pitchFamily="34" charset="0"/>
              </a:rPr>
              <a:t>of</a:t>
            </a:r>
            <a:r>
              <a:rPr lang="de-DE" baseline="0" dirty="0" smtClean="0">
                <a:latin typeface="Verdana" pitchFamily="34" charset="0"/>
              </a:rPr>
              <a:t> RDA (JSC) für die Weiterentwicklung und Organisation. Die Deutsche Nationalbibliothek hat seit einigen Jahren einen Sitz in beiden Gremien. Sie vertritt hier aber nicht nur die eigene Organisation sondern den gesamten deutschsprachigen Raum.</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3951594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Auf</a:t>
            </a:r>
            <a:r>
              <a:rPr lang="de-DE" baseline="0" dirty="0" smtClean="0">
                <a:latin typeface="Verdana" pitchFamily="34" charset="0"/>
              </a:rPr>
              <a:t> dieser Folie ist die Organisation des Standards RDA noch einmal schematisch dargestellt.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35660062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Dies sind die grundlegenden</a:t>
            </a:r>
            <a:r>
              <a:rPr lang="de-DE" baseline="0" dirty="0" smtClean="0">
                <a:latin typeface="Verdana" pitchFamily="34" charset="0"/>
              </a:rPr>
              <a:t> Anforderungen, die der Standard RDA sich selbst gegeben hat. Besonders hervorheben möchten wir an dieser Stelle die Formatunabhängigkeit. Sie werden an keiner Regelwerksstelle einen Hinweis auf ein Format finden. Das Regelwerk ist durchweg formatunabhängig formuliert.</a:t>
            </a:r>
          </a:p>
          <a:p>
            <a:endParaRPr lang="de-DE" baseline="0" dirty="0" smtClean="0">
              <a:solidFill>
                <a:schemeClr val="tx1"/>
              </a:solidFill>
              <a:latin typeface="Verdana" pitchFamily="34" charset="0"/>
            </a:endParaRPr>
          </a:p>
          <a:p>
            <a:r>
              <a:rPr lang="de-DE" baseline="0" dirty="0" smtClean="0">
                <a:solidFill>
                  <a:schemeClr val="tx1"/>
                </a:solidFill>
                <a:latin typeface="Verdana" pitchFamily="34" charset="0"/>
              </a:rPr>
              <a:t>Erwähnenswert sind vielleicht auch noch die Aussagen „für alle Arten von Ressourcen und Inhalten“ und „für Bibliotheken, Museen, Archive“. Dies war von Beginn der Entwicklung des Standards RDA an ein grundlegender Anspruch. Man muss aber auch beachten, dass das Regelwerk, das zurzeit vorliegt, </a:t>
            </a:r>
            <a:r>
              <a:rPr lang="de-DE" u="none" baseline="0" dirty="0" smtClean="0">
                <a:solidFill>
                  <a:schemeClr val="tx1"/>
                </a:solidFill>
                <a:latin typeface="Verdana" pitchFamily="34" charset="0"/>
              </a:rPr>
              <a:t>von Bibliothekaren in erster Linie für Bibliotheken und erst in Ansätzen für Museen und Archive erarbeitet wurde. </a:t>
            </a:r>
            <a:r>
              <a:rPr lang="de-DE" baseline="0" dirty="0" smtClean="0">
                <a:solidFill>
                  <a:schemeClr val="tx1"/>
                </a:solidFill>
                <a:latin typeface="Verdana" pitchFamily="34" charset="0"/>
              </a:rPr>
              <a:t>Es gibt jedoch, auch im deutschsprachigen Raum, einige erste Bestrebungen, die RDA in Hinblick auf ihrer Verwendbarkeit in Museen und Archiven zu überprüfen und ggf. weiterzuentwickeln. Auch das strategische Gremium für den Standard RDA, das </a:t>
            </a:r>
            <a:r>
              <a:rPr lang="de-DE" baseline="0" dirty="0" err="1" smtClean="0">
                <a:solidFill>
                  <a:schemeClr val="tx1"/>
                </a:solidFill>
                <a:latin typeface="Verdana" pitchFamily="34" charset="0"/>
              </a:rPr>
              <a:t>CoP</a:t>
            </a:r>
            <a:r>
              <a:rPr lang="de-DE" baseline="0" dirty="0" smtClean="0">
                <a:solidFill>
                  <a:schemeClr val="tx1"/>
                </a:solidFill>
                <a:latin typeface="Verdana" pitchFamily="34" charset="0"/>
              </a:rPr>
              <a:t>, hat diesen Anspruch erst vor kurzen erneuert.</a:t>
            </a:r>
            <a:endParaRPr lang="de-DE" dirty="0" smtClean="0">
              <a:solidFill>
                <a:schemeClr val="tx1"/>
              </a:solidFill>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78739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03.08.2015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8.tmp"/><Relationship Id="rId4" Type="http://schemas.openxmlformats.org/officeDocument/2006/relationships/hyperlink" Target="http://www.rdatoolkit.org/"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wiki.dnb.de/display/RDAINFO/Regelwerk"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hyperlink" Target="mailto:afs@dnb.de"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hyperlink" Target="mailto:rda-info-liste@lists.dnb.de" TargetMode="External"/><Relationship Id="rId5" Type="http://schemas.openxmlformats.org/officeDocument/2006/relationships/hyperlink" Target="mailto:rda-info@dnb.de" TargetMode="External"/><Relationship Id="rId4" Type="http://schemas.openxmlformats.org/officeDocument/2006/relationships/hyperlink" Target="https://wiki.dnb.de/display/RDAINFO/RDA-Info"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www.rdatoolkit.org/"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7.gi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8" name="Rechteck 7"/>
          <p:cNvSpPr/>
          <p:nvPr/>
        </p:nvSpPr>
        <p:spPr>
          <a:xfrm>
            <a:off x="4716016" y="5291916"/>
            <a:ext cx="3567002"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hlinkClick r:id="rId3"/>
              </a:rPr>
              <a:t>http://access.rdatoolkit.org</a:t>
            </a:r>
            <a:r>
              <a:rPr lang="de-DE" dirty="0" smtClean="0">
                <a:latin typeface="Verdana" panose="020B0604030504040204" pitchFamily="34" charset="0"/>
                <a:ea typeface="Verdana" panose="020B0604030504040204" pitchFamily="34" charset="0"/>
                <a:cs typeface="Verdana" panose="020B0604030504040204" pitchFamily="34" charset="0"/>
                <a:hlinkClick r:id="rId3"/>
              </a:rPr>
              <a:t>/</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35720" y="5301208"/>
            <a:ext cx="3369962" cy="369332"/>
          </a:xfrm>
          <a:prstGeom prst="rect">
            <a:avLst/>
          </a:prstGeom>
        </p:spPr>
        <p:txBody>
          <a:bodyPr wrap="none">
            <a:spAutoFit/>
          </a:bodyPr>
          <a:lstStyle/>
          <a:p>
            <a:r>
              <a:rPr lang="de-DE" dirty="0">
                <a:latin typeface="Verdana" panose="020B0604030504040204" pitchFamily="34" charset="0"/>
                <a:ea typeface="Verdana" panose="020B0604030504040204" pitchFamily="34" charset="0"/>
                <a:cs typeface="Verdana" panose="020B0604030504040204" pitchFamily="34" charset="0"/>
                <a:hlinkClick r:id="rId4"/>
              </a:rPr>
              <a:t>http://</a:t>
            </a:r>
            <a:r>
              <a:rPr lang="de-DE" dirty="0" smtClean="0">
                <a:latin typeface="Verdana" panose="020B0604030504040204" pitchFamily="34" charset="0"/>
                <a:ea typeface="Verdana" panose="020B0604030504040204" pitchFamily="34" charset="0"/>
                <a:cs typeface="Verdana" panose="020B0604030504040204" pitchFamily="34" charset="0"/>
                <a:hlinkClick r:id="rId4"/>
              </a:rPr>
              <a:t>www.rdatoolkit.org/</a:t>
            </a:r>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0" name="Textfeld 9"/>
          <p:cNvSpPr txBox="1"/>
          <p:nvPr/>
        </p:nvSpPr>
        <p:spPr>
          <a:xfrm>
            <a:off x="5756959" y="5930696"/>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1600" y="764704"/>
            <a:ext cx="6840760" cy="4378498"/>
          </a:xfrm>
          <a:prstGeom prst="rect">
            <a:avLst/>
          </a:prstGeom>
        </p:spPr>
      </p:pic>
    </p:spTree>
    <p:extLst>
      <p:ext uri="{BB962C8B-B14F-4D97-AF65-F5344CB8AC3E}">
        <p14:creationId xmlns:p14="http://schemas.microsoft.com/office/powerpoint/2010/main" val="3632777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3" name="Textplatzhalter 2"/>
          <p:cNvSpPr>
            <a:spLocks noGrp="1"/>
          </p:cNvSpPr>
          <p:nvPr>
            <p:ph type="body" sz="quarter" idx="13"/>
          </p:nvPr>
        </p:nvSpPr>
        <p:spPr/>
        <p:txBody>
          <a:bodyPr/>
          <a:lstStyle/>
          <a:p>
            <a:pPr marL="285750" indent="-285750" fontAlgn="base">
              <a:spcBef>
                <a:spcPts val="600"/>
              </a:spcBef>
              <a:spcAft>
                <a:spcPct val="0"/>
              </a:spcAft>
              <a:buFont typeface="Arial" charset="0"/>
              <a:buChar char="•"/>
            </a:pPr>
            <a:endParaRPr lang="en-US" sz="2000" dirty="0" smtClean="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smtClean="0">
                <a:solidFill>
                  <a:srgbClr val="000000"/>
                </a:solidFill>
                <a:ea typeface="Verdana" panose="020B0604030504040204" pitchFamily="34" charset="0"/>
                <a:cs typeface="Verdana" panose="020B0604030504040204" pitchFamily="34" charset="0"/>
              </a:rPr>
              <a:t>Vereinbarung</a:t>
            </a:r>
            <a:r>
              <a:rPr lang="en-US" sz="2000" dirty="0" smtClean="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mit</a:t>
            </a:r>
            <a:r>
              <a:rPr lang="en-US" sz="2000" dirty="0">
                <a:solidFill>
                  <a:srgbClr val="000000"/>
                </a:solidFill>
                <a:ea typeface="Verdana" panose="020B0604030504040204" pitchFamily="34" charset="0"/>
                <a:cs typeface="Verdana" panose="020B0604030504040204" pitchFamily="34" charset="0"/>
              </a:rPr>
              <a:t> ALA Publishing </a:t>
            </a:r>
            <a:r>
              <a:rPr lang="en-US" sz="2000" dirty="0" err="1">
                <a:solidFill>
                  <a:srgbClr val="000000"/>
                </a:solidFill>
                <a:ea typeface="Verdana" panose="020B0604030504040204" pitchFamily="34" charset="0"/>
                <a:cs typeface="Verdana" panose="020B0604030504040204" pitchFamily="34" charset="0"/>
              </a:rPr>
              <a:t>über</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eine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Konsortiallizenz</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für</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alle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beteiligten</a:t>
            </a:r>
            <a:r>
              <a:rPr lang="en-US" sz="2000" dirty="0">
                <a:solidFill>
                  <a:srgbClr val="000000"/>
                </a:solidFill>
                <a:ea typeface="Verdana" panose="020B0604030504040204" pitchFamily="34" charset="0"/>
                <a:cs typeface="Verdana" panose="020B0604030504040204" pitchFamily="34" charset="0"/>
              </a:rPr>
              <a:t> Partner in der Deutschland, </a:t>
            </a:r>
            <a:r>
              <a:rPr lang="en-US" sz="2000" dirty="0" err="1">
                <a:solidFill>
                  <a:srgbClr val="000000"/>
                </a:solidFill>
                <a:ea typeface="Verdana" panose="020B0604030504040204" pitchFamily="34" charset="0"/>
                <a:cs typeface="Verdana" panose="020B0604030504040204" pitchFamily="34" charset="0"/>
              </a:rPr>
              <a:t>Österreich</a:t>
            </a:r>
            <a:r>
              <a:rPr lang="en-US" sz="2000" dirty="0">
                <a:solidFill>
                  <a:srgbClr val="000000"/>
                </a:solidFill>
                <a:ea typeface="Verdana" panose="020B0604030504040204" pitchFamily="34" charset="0"/>
                <a:cs typeface="Verdana" panose="020B0604030504040204" pitchFamily="34" charset="0"/>
              </a:rPr>
              <a:t> und der </a:t>
            </a:r>
            <a:r>
              <a:rPr lang="en-US" sz="2000" dirty="0" err="1">
                <a:solidFill>
                  <a:srgbClr val="000000"/>
                </a:solidFill>
                <a:ea typeface="Verdana" panose="020B0604030504040204" pitchFamily="34" charset="0"/>
                <a:cs typeface="Verdana" panose="020B0604030504040204" pitchFamily="34" charset="0"/>
              </a:rPr>
              <a:t>Schweiz</a:t>
            </a:r>
            <a:r>
              <a:rPr lang="en-US" sz="2000" dirty="0">
                <a:solidFill>
                  <a:srgbClr val="000000"/>
                </a:solidFill>
                <a:ea typeface="Verdana" panose="020B0604030504040204" pitchFamily="34" charset="0"/>
                <a:cs typeface="Verdana" panose="020B0604030504040204" pitchFamily="34" charset="0"/>
              </a:rPr>
              <a:t> </a:t>
            </a:r>
          </a:p>
          <a:p>
            <a:pPr marL="285750" indent="-285750" fontAlgn="base">
              <a:spcBef>
                <a:spcPts val="600"/>
              </a:spcBef>
              <a:spcAft>
                <a:spcPct val="0"/>
              </a:spcAft>
              <a:buFont typeface="Arial" charset="0"/>
              <a:buChar char="•"/>
            </a:pPr>
            <a:r>
              <a:rPr lang="en-US" sz="2000" dirty="0" err="1">
                <a:solidFill>
                  <a:srgbClr val="000000"/>
                </a:solidFill>
                <a:ea typeface="Verdana" panose="020B0604030504040204" pitchFamily="34" charset="0"/>
                <a:cs typeface="Verdana" panose="020B0604030504040204" pitchFamily="34" charset="0"/>
              </a:rPr>
              <a:t>Organisation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bei</a:t>
            </a:r>
            <a:r>
              <a:rPr lang="en-US" sz="2000" dirty="0">
                <a:solidFill>
                  <a:srgbClr val="000000"/>
                </a:solidFill>
                <a:ea typeface="Verdana" panose="020B0604030504040204" pitchFamily="34" charset="0"/>
                <a:cs typeface="Verdana" panose="020B0604030504040204" pitchFamily="34" charset="0"/>
              </a:rPr>
              <a:t> der </a:t>
            </a:r>
            <a:r>
              <a:rPr lang="en-US" sz="2000" dirty="0" err="1">
                <a:solidFill>
                  <a:srgbClr val="000000"/>
                </a:solidFill>
                <a:ea typeface="Verdana" panose="020B0604030504040204" pitchFamily="34" charset="0"/>
                <a:cs typeface="Verdana" panose="020B0604030504040204" pitchFamily="34" charset="0"/>
              </a:rPr>
              <a:t>Deutschen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Nationalbibliothek</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smtClean="0">
                <a:solidFill>
                  <a:srgbClr val="000000"/>
                </a:solidFill>
                <a:ea typeface="Verdana" panose="020B0604030504040204" pitchFamily="34" charset="0"/>
                <a:cs typeface="Verdana" panose="020B0604030504040204" pitchFamily="34" charset="0"/>
              </a:rPr>
              <a:t>Laufzeit</a:t>
            </a:r>
            <a:r>
              <a:rPr lang="en-US" sz="2000" dirty="0" smtClean="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ein</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Jahr</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en-US" sz="2000" dirty="0" err="1">
                <a:solidFill>
                  <a:srgbClr val="000000"/>
                </a:solidFill>
                <a:ea typeface="Verdana" panose="020B0604030504040204" pitchFamily="34" charset="0"/>
                <a:cs typeface="Verdana" panose="020B0604030504040204" pitchFamily="34" charset="0"/>
              </a:rPr>
              <a:t>zurzeit</a:t>
            </a:r>
            <a:r>
              <a:rPr lang="en-US" sz="2000" dirty="0">
                <a:solidFill>
                  <a:srgbClr val="000000"/>
                </a:solidFill>
                <a:ea typeface="Verdana" panose="020B0604030504040204" pitchFamily="34" charset="0"/>
                <a:cs typeface="Verdana" panose="020B0604030504040204" pitchFamily="34" charset="0"/>
              </a:rPr>
              <a:t> 400 </a:t>
            </a:r>
            <a:r>
              <a:rPr lang="en-US" sz="2000" dirty="0" err="1">
                <a:solidFill>
                  <a:srgbClr val="000000"/>
                </a:solidFill>
                <a:ea typeface="Verdana" panose="020B0604030504040204" pitchFamily="34" charset="0"/>
                <a:cs typeface="Verdana" panose="020B0604030504040204" pitchFamily="34" charset="0"/>
              </a:rPr>
              <a:t>gleichzeitige</a:t>
            </a:r>
            <a:r>
              <a:rPr lang="en-US" sz="2000" dirty="0">
                <a:solidFill>
                  <a:srgbClr val="000000"/>
                </a:solidFill>
                <a:ea typeface="Verdana" panose="020B0604030504040204" pitchFamily="34" charset="0"/>
                <a:cs typeface="Verdana" panose="020B0604030504040204" pitchFamily="34" charset="0"/>
              </a:rPr>
              <a:t> </a:t>
            </a:r>
            <a:r>
              <a:rPr lang="en-US" sz="2000" dirty="0" err="1">
                <a:solidFill>
                  <a:srgbClr val="000000"/>
                </a:solidFill>
                <a:ea typeface="Verdana" panose="020B0604030504040204" pitchFamily="34" charset="0"/>
                <a:cs typeface="Verdana" panose="020B0604030504040204" pitchFamily="34" charset="0"/>
              </a:rPr>
              <a:t>Zugriffe</a:t>
            </a:r>
            <a:endParaRPr lang="en-US" sz="2000" dirty="0">
              <a:solidFill>
                <a:srgbClr val="000000"/>
              </a:solidFill>
              <a:ea typeface="Verdana" panose="020B0604030504040204" pitchFamily="34" charset="0"/>
              <a:cs typeface="Verdana" panose="020B0604030504040204" pitchFamily="34" charset="0"/>
            </a:endParaRPr>
          </a:p>
          <a:p>
            <a:pPr marL="285750" indent="-285750" fontAlgn="base">
              <a:spcBef>
                <a:spcPts val="600"/>
              </a:spcBef>
              <a:spcAft>
                <a:spcPct val="0"/>
              </a:spcAft>
              <a:buFont typeface="Arial" charset="0"/>
              <a:buChar char="•"/>
            </a:pPr>
            <a:r>
              <a:rPr lang="de-DE" sz="2000" dirty="0">
                <a:ea typeface="Verdana" panose="020B0604030504040204" pitchFamily="34" charset="0"/>
                <a:cs typeface="Verdana" panose="020B0604030504040204" pitchFamily="34" charset="0"/>
              </a:rPr>
              <a:t>jeweils aktuellste Version von RDA ist im englischsprachigen </a:t>
            </a:r>
            <a:r>
              <a:rPr lang="de-DE" sz="2000" dirty="0" smtClean="0">
                <a:ea typeface="Verdana" panose="020B0604030504040204" pitchFamily="34" charset="0"/>
                <a:cs typeface="Verdana" panose="020B0604030504040204" pitchFamily="34" charset="0"/>
              </a:rPr>
              <a:t>RDA-Toolkit </a:t>
            </a:r>
            <a:r>
              <a:rPr lang="de-DE" sz="2000" dirty="0">
                <a:ea typeface="Verdana" panose="020B0604030504040204" pitchFamily="34" charset="0"/>
                <a:cs typeface="Verdana" panose="020B0604030504040204" pitchFamily="34" charset="0"/>
              </a:rPr>
              <a:t>enthalten (Übersetzungen ca. ein halbes Jahr später aktualisiert)</a:t>
            </a:r>
          </a:p>
          <a:p>
            <a:pPr marL="285750" indent="-285750" fontAlgn="base">
              <a:spcBef>
                <a:spcPts val="600"/>
              </a:spcBef>
              <a:spcAft>
                <a:spcPct val="0"/>
              </a:spcAft>
              <a:buFont typeface="Arial" charset="0"/>
              <a:buChar char="•"/>
            </a:pPr>
            <a:r>
              <a:rPr lang="de-DE" sz="2000" dirty="0">
                <a:ea typeface="Verdana" panose="020B0604030504040204" pitchFamily="34" charset="0"/>
                <a:cs typeface="Verdana" panose="020B0604030504040204" pitchFamily="34" charset="0"/>
              </a:rPr>
              <a:t>Informationen: RDA-Info-Wiki </a:t>
            </a:r>
            <a:r>
              <a:rPr lang="de-DE" sz="2000" dirty="0">
                <a:ea typeface="Verdana" panose="020B0604030504040204" pitchFamily="34" charset="0"/>
                <a:cs typeface="Verdana" panose="020B0604030504040204" pitchFamily="34" charset="0"/>
                <a:hlinkClick r:id="rId3"/>
              </a:rPr>
              <a:t>https://</a:t>
            </a:r>
            <a:r>
              <a:rPr lang="de-DE" sz="2000" dirty="0" smtClean="0">
                <a:ea typeface="Verdana" panose="020B0604030504040204" pitchFamily="34" charset="0"/>
                <a:cs typeface="Verdana" panose="020B0604030504040204" pitchFamily="34" charset="0"/>
                <a:hlinkClick r:id="rId3"/>
              </a:rPr>
              <a:t>wiki.dnb.de/display/RDAINFO/Regelwerk</a:t>
            </a:r>
            <a:r>
              <a:rPr lang="de-DE" sz="2000" dirty="0" smtClean="0">
                <a:ea typeface="Verdana" panose="020B0604030504040204" pitchFamily="34" charset="0"/>
                <a:cs typeface="Verdana" panose="020B0604030504040204" pitchFamily="34" charset="0"/>
              </a:rPr>
              <a:t> und per Mail an </a:t>
            </a:r>
            <a:r>
              <a:rPr lang="de-DE" sz="2000" dirty="0" smtClean="0">
                <a:ea typeface="Verdana" panose="020B0604030504040204" pitchFamily="34" charset="0"/>
                <a:cs typeface="Verdana" panose="020B0604030504040204" pitchFamily="34" charset="0"/>
                <a:hlinkClick r:id="rId4"/>
              </a:rPr>
              <a:t>afs@dnb.de</a:t>
            </a:r>
            <a:endParaRPr lang="de-DE" sz="2000" dirty="0">
              <a:ea typeface="Verdana" panose="020B0604030504040204" pitchFamily="34" charset="0"/>
              <a:cs typeface="Verdana" panose="020B0604030504040204" pitchFamily="34" charset="0"/>
            </a:endParaRPr>
          </a:p>
          <a:p>
            <a:endParaRPr lang="de-DE" sz="2000"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3187517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9144" y="836712"/>
            <a:ext cx="8511970" cy="4527212"/>
          </a:xfrm>
          <a:prstGeom prst="rect">
            <a:avLst/>
          </a:prstGeom>
        </p:spPr>
      </p:pic>
      <p:sp>
        <p:nvSpPr>
          <p:cNvPr id="2" name="Titel 1"/>
          <p:cNvSpPr>
            <a:spLocks noGrp="1"/>
          </p:cNvSpPr>
          <p:nvPr>
            <p:ph type="title"/>
          </p:nvPr>
        </p:nvSpPr>
        <p:spPr/>
        <p:txBody>
          <a:bodyPr/>
          <a:lstStyle/>
          <a:p>
            <a:r>
              <a:rPr lang="de-DE" dirty="0" smtClean="0"/>
              <a:t>RDA Toolkit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10" name="Textfeld 9"/>
          <p:cNvSpPr txBox="1"/>
          <p:nvPr/>
        </p:nvSpPr>
        <p:spPr>
          <a:xfrm>
            <a:off x="5785025" y="5363924"/>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11"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cxnSp>
        <p:nvCxnSpPr>
          <p:cNvPr id="13" name="Gerade Verbindung mit Pfeil 12"/>
          <p:cNvCxnSpPr/>
          <p:nvPr/>
        </p:nvCxnSpPr>
        <p:spPr>
          <a:xfrm flipV="1">
            <a:off x="6948264" y="1324830"/>
            <a:ext cx="442183" cy="736018"/>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4" name="Gerade Verbindung mit Pfeil 13"/>
          <p:cNvCxnSpPr/>
          <p:nvPr/>
        </p:nvCxnSpPr>
        <p:spPr>
          <a:xfrm flipV="1">
            <a:off x="7956376" y="1175108"/>
            <a:ext cx="478661" cy="741724"/>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5" name="Gerade Verbindung mit Pfeil 14"/>
          <p:cNvCxnSpPr/>
          <p:nvPr/>
        </p:nvCxnSpPr>
        <p:spPr>
          <a:xfrm flipH="1" flipV="1">
            <a:off x="539553" y="1412777"/>
            <a:ext cx="720079" cy="792087"/>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8384633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RDA Toolkit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9" name="Textfeld 8"/>
          <p:cNvSpPr txBox="1"/>
          <p:nvPr/>
        </p:nvSpPr>
        <p:spPr>
          <a:xfrm>
            <a:off x="5604287" y="5221766"/>
            <a:ext cx="3107665" cy="369332"/>
          </a:xfrm>
          <a:prstGeom prst="rect">
            <a:avLst/>
          </a:prstGeom>
          <a:noFill/>
        </p:spPr>
        <p:txBody>
          <a:bodyPr wrap="square" rtlCol="0">
            <a:spAutoFit/>
          </a:bodyPr>
          <a:lstStyle/>
          <a:p>
            <a:r>
              <a:rPr lang="de-DE" sz="600" dirty="0" smtClean="0"/>
              <a:t>Screenshot </a:t>
            </a:r>
            <a:r>
              <a:rPr lang="de-DE" sz="600" dirty="0"/>
              <a:t>aus dem RDA-Toolkit </a:t>
            </a:r>
            <a:r>
              <a:rPr lang="de-DE" sz="600" dirty="0" smtClean="0"/>
              <a: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11" name="Fußzeilenplatzhalter 10"/>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908720"/>
            <a:ext cx="8100392" cy="4311186"/>
          </a:xfrm>
          <a:prstGeom prst="rect">
            <a:avLst/>
          </a:prstGeom>
        </p:spPr>
      </p:pic>
      <p:cxnSp>
        <p:nvCxnSpPr>
          <p:cNvPr id="8" name="Gerade Verbindung mit Pfeil 7"/>
          <p:cNvCxnSpPr/>
          <p:nvPr/>
        </p:nvCxnSpPr>
        <p:spPr>
          <a:xfrm flipV="1">
            <a:off x="362928" y="1412776"/>
            <a:ext cx="233952" cy="72008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2547185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912393"/>
            <a:ext cx="8100392" cy="4313133"/>
          </a:xfrm>
          <a:prstGeom prst="rect">
            <a:avLst/>
          </a:prstGeom>
        </p:spPr>
      </p:pic>
      <p:sp>
        <p:nvSpPr>
          <p:cNvPr id="2" name="Titel 1"/>
          <p:cNvSpPr>
            <a:spLocks noGrp="1"/>
          </p:cNvSpPr>
          <p:nvPr>
            <p:ph type="title"/>
          </p:nvPr>
        </p:nvSpPr>
        <p:spPr/>
        <p:txBody>
          <a:bodyPr/>
          <a:lstStyle/>
          <a:p>
            <a:r>
              <a:rPr lang="de-DE" dirty="0" smtClean="0"/>
              <a:t>RDA Toolkit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cxnSp>
        <p:nvCxnSpPr>
          <p:cNvPr id="7" name="Gerade Verbindung mit Pfeil 6"/>
          <p:cNvCxnSpPr/>
          <p:nvPr/>
        </p:nvCxnSpPr>
        <p:spPr>
          <a:xfrm flipH="1" flipV="1">
            <a:off x="1085951" y="1484784"/>
            <a:ext cx="533721" cy="1584176"/>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8" name="Textfeld 7"/>
          <p:cNvSpPr txBox="1"/>
          <p:nvPr/>
        </p:nvSpPr>
        <p:spPr>
          <a:xfrm>
            <a:off x="5460271" y="5278032"/>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
        <p:nvSpPr>
          <p:cNvPr id="9" name="Fußzeilenplatzhalter 10"/>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1631207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1204020"/>
            <a:ext cx="8178227" cy="4320480"/>
          </a:xfrm>
          <a:prstGeom prst="rect">
            <a:avLst/>
          </a:prstGeom>
        </p:spPr>
      </p:pic>
      <p:sp>
        <p:nvSpPr>
          <p:cNvPr id="2" name="Titel 1"/>
          <p:cNvSpPr>
            <a:spLocks noGrp="1"/>
          </p:cNvSpPr>
          <p:nvPr>
            <p:ph type="title"/>
          </p:nvPr>
        </p:nvSpPr>
        <p:spPr/>
        <p:txBody>
          <a:bodyPr/>
          <a:lstStyle/>
          <a:p>
            <a:r>
              <a:rPr lang="de-DE" dirty="0" smtClean="0"/>
              <a:t>RDA Toolkit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Fußzeilenplatzhalter 10"/>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cxnSp>
        <p:nvCxnSpPr>
          <p:cNvPr id="8" name="Gerade Verbindung mit Pfeil 7"/>
          <p:cNvCxnSpPr/>
          <p:nvPr/>
        </p:nvCxnSpPr>
        <p:spPr>
          <a:xfrm flipH="1" flipV="1">
            <a:off x="1622401" y="1700808"/>
            <a:ext cx="138557" cy="2565811"/>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
        <p:nvSpPr>
          <p:cNvPr id="9" name="Textfeld 8"/>
          <p:cNvSpPr txBox="1"/>
          <p:nvPr/>
        </p:nvSpPr>
        <p:spPr>
          <a:xfrm>
            <a:off x="5466098" y="5524500"/>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Tree>
    <p:extLst>
      <p:ext uri="{BB962C8B-B14F-4D97-AF65-F5344CB8AC3E}">
        <p14:creationId xmlns:p14="http://schemas.microsoft.com/office/powerpoint/2010/main" val="20405905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Anwendungsrichtlinien</a:t>
            </a:r>
            <a:endParaRPr lang="de-DE" dirty="0"/>
          </a:p>
        </p:txBody>
      </p:sp>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8" name="Textfeld 7"/>
          <p:cNvSpPr txBox="1"/>
          <p:nvPr/>
        </p:nvSpPr>
        <p:spPr>
          <a:xfrm>
            <a:off x="5460271" y="4451754"/>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052736"/>
            <a:ext cx="8028384" cy="3399018"/>
          </a:xfrm>
          <a:prstGeom prst="rect">
            <a:avLst/>
          </a:prstGeom>
        </p:spPr>
      </p:pic>
      <p:cxnSp>
        <p:nvCxnSpPr>
          <p:cNvPr id="7" name="Gerade Verbindung mit Pfeil 6"/>
          <p:cNvCxnSpPr/>
          <p:nvPr/>
        </p:nvCxnSpPr>
        <p:spPr>
          <a:xfrm flipH="1" flipV="1">
            <a:off x="4012753" y="3068960"/>
            <a:ext cx="1351335" cy="972107"/>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3766967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a:t>Library </a:t>
            </a:r>
            <a:r>
              <a:rPr lang="de-DE" dirty="0" err="1"/>
              <a:t>of</a:t>
            </a:r>
            <a:r>
              <a:rPr lang="de-DE" dirty="0"/>
              <a:t> </a:t>
            </a:r>
            <a:r>
              <a:rPr lang="de-DE" dirty="0" err="1"/>
              <a:t>Congress</a:t>
            </a:r>
            <a:r>
              <a:rPr lang="de-DE" dirty="0"/>
              <a:t> </a:t>
            </a:r>
            <a:r>
              <a:rPr lang="de-DE" dirty="0" err="1"/>
              <a:t>Program</a:t>
            </a:r>
            <a:r>
              <a:rPr lang="de-DE" dirty="0"/>
              <a:t> </a:t>
            </a:r>
            <a:r>
              <a:rPr lang="de-DE" dirty="0" err="1"/>
              <a:t>for</a:t>
            </a:r>
            <a:r>
              <a:rPr lang="de-DE" dirty="0"/>
              <a:t> </a:t>
            </a:r>
            <a:r>
              <a:rPr lang="de-DE" dirty="0" err="1"/>
              <a:t>Cooperative</a:t>
            </a:r>
            <a:r>
              <a:rPr lang="de-DE" dirty="0"/>
              <a:t> </a:t>
            </a:r>
            <a:r>
              <a:rPr lang="de-DE" dirty="0" err="1"/>
              <a:t>Cataloguing</a:t>
            </a:r>
            <a:r>
              <a:rPr lang="de-DE" dirty="0"/>
              <a:t> </a:t>
            </a:r>
            <a:r>
              <a:rPr lang="de-DE" dirty="0" err="1"/>
              <a:t>Policy</a:t>
            </a:r>
            <a:r>
              <a:rPr lang="de-DE" dirty="0"/>
              <a:t> Statements (LC PCC PS</a:t>
            </a:r>
            <a:r>
              <a:rPr lang="de-DE" dirty="0" smtClean="0"/>
              <a:t>)</a:t>
            </a:r>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7" name="Textfeld 6"/>
          <p:cNvSpPr txBox="1"/>
          <p:nvPr/>
        </p:nvSpPr>
        <p:spPr>
          <a:xfrm>
            <a:off x="5465951" y="5593924"/>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315744"/>
            <a:ext cx="8028384" cy="4282124"/>
          </a:xfrm>
          <a:prstGeom prst="rect">
            <a:avLst/>
          </a:prstGeom>
        </p:spPr>
      </p:pic>
    </p:spTree>
    <p:extLst>
      <p:ext uri="{BB962C8B-B14F-4D97-AF65-F5344CB8AC3E}">
        <p14:creationId xmlns:p14="http://schemas.microsoft.com/office/powerpoint/2010/main" val="9127231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a:t>National Library </a:t>
            </a:r>
            <a:r>
              <a:rPr lang="de-DE" dirty="0" err="1"/>
              <a:t>of</a:t>
            </a:r>
            <a:r>
              <a:rPr lang="de-DE" dirty="0"/>
              <a:t> </a:t>
            </a:r>
            <a:r>
              <a:rPr lang="de-DE" dirty="0" err="1"/>
              <a:t>Australia</a:t>
            </a:r>
            <a:r>
              <a:rPr lang="de-DE" dirty="0"/>
              <a:t> </a:t>
            </a:r>
            <a:r>
              <a:rPr lang="de-DE" dirty="0" err="1"/>
              <a:t>Policy</a:t>
            </a:r>
            <a:r>
              <a:rPr lang="de-DE" dirty="0"/>
              <a:t> Statements (NLA PS</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03.08.2015 | CC BY-NC-SA</a:t>
            </a:r>
            <a:endParaRPr lang="de-DE" dirty="0"/>
          </a:p>
        </p:txBody>
      </p:sp>
      <p:sp>
        <p:nvSpPr>
          <p:cNvPr id="9" name="Textfeld 8"/>
          <p:cNvSpPr txBox="1"/>
          <p:nvPr/>
        </p:nvSpPr>
        <p:spPr>
          <a:xfrm>
            <a:off x="5437711" y="5550136"/>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9231" y="1268760"/>
            <a:ext cx="8115897" cy="4287552"/>
          </a:xfrm>
          <a:prstGeom prst="rect">
            <a:avLst/>
          </a:prstGeom>
        </p:spPr>
      </p:pic>
    </p:spTree>
    <p:extLst>
      <p:ext uri="{BB962C8B-B14F-4D97-AF65-F5344CB8AC3E}">
        <p14:creationId xmlns:p14="http://schemas.microsoft.com/office/powerpoint/2010/main" val="25880441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D-A-CH im </a:t>
            </a:r>
            <a:r>
              <a:rPr lang="de-DE" dirty="0" smtClean="0"/>
              <a:t>RDA Toolkit</a:t>
            </a:r>
            <a:endParaRPr lang="de-DE" dirty="0"/>
          </a:p>
        </p:txBody>
      </p:sp>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7" name="Textfeld 6"/>
          <p:cNvSpPr txBox="1"/>
          <p:nvPr/>
        </p:nvSpPr>
        <p:spPr>
          <a:xfrm>
            <a:off x="5580111" y="5525651"/>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810" y="1268760"/>
            <a:ext cx="8088630" cy="4287600"/>
          </a:xfrm>
          <a:prstGeom prst="rect">
            <a:avLst/>
          </a:prstGeom>
        </p:spPr>
      </p:pic>
    </p:spTree>
    <p:extLst>
      <p:ext uri="{BB962C8B-B14F-4D97-AF65-F5344CB8AC3E}">
        <p14:creationId xmlns:p14="http://schemas.microsoft.com/office/powerpoint/2010/main" val="215427252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Internationalisierung der deutschen </a:t>
            </a:r>
            <a:r>
              <a:rPr lang="de-DE" dirty="0" smtClean="0">
                <a:ea typeface="Verdana" panose="020B0604030504040204" pitchFamily="34" charset="0"/>
                <a:cs typeface="Verdana" panose="020B0604030504040204" pitchFamily="34" charset="0"/>
              </a:rPr>
              <a:t>Standards</a:t>
            </a:r>
            <a:endParaRPr lang="de-DE" dirty="0"/>
          </a:p>
        </p:txBody>
      </p:sp>
      <p:sp>
        <p:nvSpPr>
          <p:cNvPr id="3" name="Textplatzhalter 2"/>
          <p:cNvSpPr>
            <a:spLocks noGrp="1"/>
          </p:cNvSpPr>
          <p:nvPr>
            <p:ph type="body" sz="quarter" idx="13"/>
          </p:nvPr>
        </p:nvSpPr>
        <p:spPr/>
        <p:txBody>
          <a:bodyPr/>
          <a:lstStyle/>
          <a:p>
            <a:pPr marL="36000" indent="0">
              <a:lnSpc>
                <a:spcPct val="100000"/>
              </a:lnSpc>
              <a:spcBef>
                <a:spcPts val="300"/>
              </a:spcBef>
              <a:buNone/>
            </a:pPr>
            <a:r>
              <a:rPr lang="de-DE" sz="1800" b="1" dirty="0">
                <a:ea typeface="Verdana" panose="020B0604030504040204" pitchFamily="34" charset="0"/>
                <a:cs typeface="Verdana" panose="020B0604030504040204" pitchFamily="34" charset="0"/>
              </a:rPr>
              <a:t>2001</a:t>
            </a:r>
          </a:p>
          <a:p>
            <a:pPr marL="36000" indent="0">
              <a:lnSpc>
                <a:spcPct val="100000"/>
              </a:lnSpc>
              <a:spcBef>
                <a:spcPts val="300"/>
              </a:spcBef>
              <a:buNone/>
            </a:pPr>
            <a:r>
              <a:rPr lang="de-DE" sz="1800" dirty="0">
                <a:ea typeface="Verdana" panose="020B0604030504040204" pitchFamily="34" charset="0"/>
                <a:cs typeface="Verdana" panose="020B0604030504040204" pitchFamily="34" charset="0"/>
              </a:rPr>
              <a:t>Grundsatzbeschluss: Umstieg auf internationale Regelwerke und Formate; Machbarkeitsstudie</a:t>
            </a:r>
          </a:p>
          <a:p>
            <a:pPr marL="3600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2004</a:t>
            </a:r>
            <a:endParaRPr lang="de-DE" sz="1800" b="1" dirty="0">
              <a:ea typeface="Verdana" panose="020B0604030504040204" pitchFamily="34" charset="0"/>
              <a:cs typeface="Verdana" panose="020B0604030504040204" pitchFamily="34" charset="0"/>
            </a:endParaRPr>
          </a:p>
          <a:p>
            <a:pPr marL="36000" indent="0">
              <a:lnSpc>
                <a:spcPct val="100000"/>
              </a:lnSpc>
              <a:spcBef>
                <a:spcPts val="300"/>
              </a:spcBef>
              <a:buNone/>
            </a:pPr>
            <a:r>
              <a:rPr lang="de-DE" sz="1800" dirty="0">
                <a:ea typeface="Verdana" panose="020B0604030504040204" pitchFamily="34" charset="0"/>
                <a:cs typeface="Verdana" panose="020B0604030504040204" pitchFamily="34" charset="0"/>
              </a:rPr>
              <a:t>MARC 21 als Austauschformat für alle Bibliotheken im dt.-sprachigen Raum, einheitliches Normdatenformat, aktive Teilnahme am </a:t>
            </a:r>
            <a:r>
              <a:rPr lang="de-DE" sz="1800" dirty="0" err="1">
                <a:ea typeface="Verdana" panose="020B0604030504040204" pitchFamily="34" charset="0"/>
                <a:cs typeface="Verdana" panose="020B0604030504040204" pitchFamily="34" charset="0"/>
              </a:rPr>
              <a:t>Geneseprozess</a:t>
            </a:r>
            <a:r>
              <a:rPr lang="de-DE" sz="1800" dirty="0">
                <a:ea typeface="Verdana" panose="020B0604030504040204" pitchFamily="34" charset="0"/>
                <a:cs typeface="Verdana" panose="020B0604030504040204" pitchFamily="34" charset="0"/>
              </a:rPr>
              <a:t> der AACR3, Vereinheitlichung und Integration der Sonderregeln in </a:t>
            </a:r>
            <a:r>
              <a:rPr lang="de-DE" sz="1800" i="1" u="sng" dirty="0">
                <a:ea typeface="Verdana" panose="020B0604030504040204" pitchFamily="34" charset="0"/>
                <a:cs typeface="Verdana" panose="020B0604030504040204" pitchFamily="34" charset="0"/>
              </a:rPr>
              <a:t>einem</a:t>
            </a:r>
            <a:r>
              <a:rPr lang="de-DE" sz="1800" dirty="0">
                <a:ea typeface="Verdana" panose="020B0604030504040204" pitchFamily="34" charset="0"/>
                <a:cs typeface="Verdana" panose="020B0604030504040204" pitchFamily="34" charset="0"/>
              </a:rPr>
              <a:t> Regelwerk, Deutsch als Ansetzungs- und Arbeitssprache</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2007</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Bestätigung der Aktivitäten der Arbeitsstelle für Standardisierung</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2009</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Beginn einer Übersetzung ins Deutsche</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2011</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Grundsätzlicher Beschluss, RDA einzuführen</a:t>
            </a:r>
          </a:p>
          <a:p>
            <a:pPr marL="0" indent="0">
              <a:lnSpc>
                <a:spcPct val="100000"/>
              </a:lnSpc>
              <a:spcBef>
                <a:spcPts val="300"/>
              </a:spcBef>
              <a:buNone/>
            </a:pPr>
            <a:r>
              <a:rPr lang="de-DE" sz="1800" b="1" dirty="0" smtClean="0">
                <a:ea typeface="Verdana" panose="020B0604030504040204" pitchFamily="34" charset="0"/>
                <a:cs typeface="Verdana" panose="020B0604030504040204" pitchFamily="34" charset="0"/>
              </a:rPr>
              <a:t>2012</a:t>
            </a:r>
            <a:endParaRPr lang="de-DE" sz="1800" b="1" dirty="0">
              <a:ea typeface="Verdana" panose="020B0604030504040204" pitchFamily="34" charset="0"/>
              <a:cs typeface="Verdana" panose="020B0604030504040204" pitchFamily="34" charset="0"/>
            </a:endParaRPr>
          </a:p>
          <a:p>
            <a:pPr marL="0" indent="0">
              <a:lnSpc>
                <a:spcPct val="100000"/>
              </a:lnSpc>
              <a:spcBef>
                <a:spcPts val="300"/>
              </a:spcBef>
              <a:buNone/>
            </a:pPr>
            <a:r>
              <a:rPr lang="de-DE" sz="1800" dirty="0">
                <a:ea typeface="Verdana" panose="020B0604030504040204" pitchFamily="34" charset="0"/>
                <a:cs typeface="Verdana" panose="020B0604030504040204" pitchFamily="34" charset="0"/>
              </a:rPr>
              <a:t>Beschluss zur Implementierung der RDA  </a:t>
            </a:r>
          </a:p>
          <a:p>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6" name="Abgerundetes Rechteck 5"/>
          <p:cNvSpPr/>
          <p:nvPr/>
        </p:nvSpPr>
        <p:spPr>
          <a:xfrm>
            <a:off x="5580112" y="5301208"/>
            <a:ext cx="1680120" cy="93610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Start des RDA-Projekts in </a:t>
            </a:r>
          </a:p>
          <a:p>
            <a:pPr algn="ctr" fontAlgn="base">
              <a:spcBef>
                <a:spcPct val="0"/>
              </a:spcBef>
              <a:spcAft>
                <a:spcPct val="0"/>
              </a:spcAft>
            </a:pPr>
            <a:r>
              <a:rPr lang="de-DE" sz="12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 A, CH</a:t>
            </a:r>
            <a:endParaRPr lang="de-DE" sz="12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Gefaltete Ecke 6"/>
          <p:cNvSpPr/>
          <p:nvPr/>
        </p:nvSpPr>
        <p:spPr>
          <a:xfrm>
            <a:off x="7472456" y="5301208"/>
            <a:ext cx="1564040" cy="936104"/>
          </a:xfrm>
          <a:prstGeom prst="foldedCorner">
            <a:avLst/>
          </a:prstGeom>
          <a:solidFill>
            <a:srgbClr val="AFC0E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endParaRPr>
          </a:p>
          <a:p>
            <a:pPr algn="ctr" fontAlgn="base">
              <a:spcBef>
                <a:spcPct val="0"/>
              </a:spcBef>
              <a:spcAft>
                <a:spcPct val="0"/>
              </a:spcAft>
            </a:pP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Produktive Katalogisierung </a:t>
            </a:r>
            <a:b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b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nach RDA</a:t>
            </a:r>
          </a:p>
          <a:p>
            <a:pPr algn="ctr" fontAlgn="base">
              <a:spcBef>
                <a:spcPct val="0"/>
              </a:spcBef>
              <a:spcAft>
                <a:spcPct val="0"/>
              </a:spcAft>
            </a:pP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Ende 2015</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Pfeil nach rechts 7"/>
          <p:cNvSpPr/>
          <p:nvPr/>
        </p:nvSpPr>
        <p:spPr>
          <a:xfrm>
            <a:off x="7092280" y="5608664"/>
            <a:ext cx="690376"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Pfeil nach rechts 9"/>
          <p:cNvSpPr/>
          <p:nvPr/>
        </p:nvSpPr>
        <p:spPr>
          <a:xfrm>
            <a:off x="5148064" y="5608664"/>
            <a:ext cx="690376"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endParaRPr lang="de-DE">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27446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RDA im </a:t>
            </a:r>
            <a:r>
              <a:rPr lang="de-DE" dirty="0" smtClean="0"/>
              <a:t>deutschsprachigen Raum</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6" name="Ellipse 5"/>
          <p:cNvSpPr/>
          <p:nvPr/>
        </p:nvSpPr>
        <p:spPr>
          <a:xfrm>
            <a:off x="2723652" y="2088933"/>
            <a:ext cx="2609057" cy="2968167"/>
          </a:xfrm>
          <a:prstGeom prst="ellipse">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AG RDA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Abgerundetes Rechteck 6"/>
          <p:cNvSpPr/>
          <p:nvPr/>
        </p:nvSpPr>
        <p:spPr>
          <a:xfrm>
            <a:off x="1067468" y="3184893"/>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fS</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Abgerundetes Rechteck 7"/>
          <p:cNvSpPr/>
          <p:nvPr/>
        </p:nvSpPr>
        <p:spPr>
          <a:xfrm>
            <a:off x="1067468" y="2088934"/>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 </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GND</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Abgerundetes Rechteck 8"/>
          <p:cNvSpPr/>
          <p:nvPr/>
        </p:nvSpPr>
        <p:spPr>
          <a:xfrm>
            <a:off x="1085696" y="4337021"/>
            <a:ext cx="914400" cy="914400"/>
          </a:xfrm>
          <a:prstGeom prst="round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UAG </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Musik</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5953906" y="1836906"/>
            <a:ext cx="922349" cy="504056"/>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7241496" y="2062477"/>
            <a:ext cx="1094773" cy="61124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Sekundärausgaben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6005675" y="3746696"/>
            <a:ext cx="1195894" cy="548056"/>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Alte Drucke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7298626" y="4295816"/>
            <a:ext cx="980512" cy="76234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Karten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Pfeil nach rechts 13"/>
          <p:cNvSpPr/>
          <p:nvPr/>
        </p:nvSpPr>
        <p:spPr>
          <a:xfrm>
            <a:off x="2090432" y="2402551"/>
            <a:ext cx="633220"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5" name="Pfeil nach rechts 14"/>
          <p:cNvSpPr/>
          <p:nvPr/>
        </p:nvSpPr>
        <p:spPr>
          <a:xfrm>
            <a:off x="2068726" y="3389915"/>
            <a:ext cx="654926"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6" name="Pfeil nach rechts 15"/>
          <p:cNvSpPr/>
          <p:nvPr/>
        </p:nvSpPr>
        <p:spPr>
          <a:xfrm>
            <a:off x="2090432" y="4459333"/>
            <a:ext cx="633220" cy="484632"/>
          </a:xfrm>
          <a:prstGeom prst="rightArrow">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200">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7533724" y="3392359"/>
            <a:ext cx="1094773" cy="499468"/>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Religiöse 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Rechteck 17"/>
          <p:cNvSpPr/>
          <p:nvPr/>
        </p:nvSpPr>
        <p:spPr>
          <a:xfrm>
            <a:off x="6059169" y="2877600"/>
            <a:ext cx="1403610" cy="457200"/>
          </a:xfrm>
          <a:prstGeom prst="rect">
            <a:avLst/>
          </a:prstGeom>
          <a:solidFill>
            <a:srgbClr val="CC5DC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Mehrbändige Werke</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19" name="Gerade Verbindung mit Pfeil 18"/>
          <p:cNvCxnSpPr>
            <a:stCxn id="10" idx="1"/>
          </p:cNvCxnSpPr>
          <p:nvPr/>
        </p:nvCxnSpPr>
        <p:spPr>
          <a:xfrm flipH="1">
            <a:off x="5087337" y="2088934"/>
            <a:ext cx="866569" cy="58478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0" name="Gerade Verbindung mit Pfeil 19"/>
          <p:cNvCxnSpPr>
            <a:stCxn id="18" idx="1"/>
          </p:cNvCxnSpPr>
          <p:nvPr/>
        </p:nvCxnSpPr>
        <p:spPr>
          <a:xfrm flipH="1">
            <a:off x="5315939" y="3106200"/>
            <a:ext cx="743230" cy="7869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Gerade Verbindung mit Pfeil 20"/>
          <p:cNvCxnSpPr>
            <a:stCxn id="11" idx="1"/>
          </p:cNvCxnSpPr>
          <p:nvPr/>
        </p:nvCxnSpPr>
        <p:spPr>
          <a:xfrm flipH="1">
            <a:off x="5238246" y="2368097"/>
            <a:ext cx="2003250" cy="533138"/>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2" name="Gerade Verbindung mit Pfeil 21"/>
          <p:cNvCxnSpPr>
            <a:stCxn id="17" idx="1"/>
            <a:endCxn id="6" idx="6"/>
          </p:cNvCxnSpPr>
          <p:nvPr/>
        </p:nvCxnSpPr>
        <p:spPr>
          <a:xfrm flipH="1" flipV="1">
            <a:off x="5332709" y="3573017"/>
            <a:ext cx="2201015" cy="69076"/>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Gerade Verbindung mit Pfeil 22"/>
          <p:cNvCxnSpPr>
            <a:stCxn id="12" idx="1"/>
            <a:endCxn id="12" idx="1"/>
          </p:cNvCxnSpPr>
          <p:nvPr/>
        </p:nvCxnSpPr>
        <p:spPr>
          <a:xfrm>
            <a:off x="6005675" y="4020724"/>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Gerade Verbindung mit Pfeil 23"/>
          <p:cNvCxnSpPr>
            <a:stCxn id="12" idx="1"/>
          </p:cNvCxnSpPr>
          <p:nvPr/>
        </p:nvCxnSpPr>
        <p:spPr>
          <a:xfrm flipH="1" flipV="1">
            <a:off x="5283237" y="4002358"/>
            <a:ext cx="722438" cy="18366"/>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a:stCxn id="13" idx="1"/>
          </p:cNvCxnSpPr>
          <p:nvPr/>
        </p:nvCxnSpPr>
        <p:spPr>
          <a:xfrm flipH="1" flipV="1">
            <a:off x="5087337" y="4459333"/>
            <a:ext cx="2211289" cy="217657"/>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6" name="Rechteck 25"/>
          <p:cNvSpPr/>
          <p:nvPr/>
        </p:nvSpPr>
        <p:spPr>
          <a:xfrm>
            <a:off x="1067468" y="1384694"/>
            <a:ext cx="3672408" cy="36004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p>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Standardisierungsausschuss</a:t>
            </a:r>
            <a:b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7" name="Gerade Verbindung mit Pfeil 26"/>
          <p:cNvCxnSpPr/>
          <p:nvPr/>
        </p:nvCxnSpPr>
        <p:spPr>
          <a:xfrm>
            <a:off x="4100188"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Rechteck 27"/>
          <p:cNvSpPr/>
          <p:nvPr/>
        </p:nvSpPr>
        <p:spPr>
          <a:xfrm>
            <a:off x="6483682" y="5251421"/>
            <a:ext cx="1267332" cy="795852"/>
          </a:xfrm>
          <a:prstGeom prst="rect">
            <a:avLst/>
          </a:prstGeom>
          <a:solidFill>
            <a:srgbClr val="DFD7B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2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Weitere Themen</a:t>
            </a:r>
            <a:endParaRPr lang="de-DE" sz="12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cxnSp>
        <p:nvCxnSpPr>
          <p:cNvPr id="29" name="Gerade Verbindung mit Pfeil 28"/>
          <p:cNvCxnSpPr>
            <a:stCxn id="28" idx="1"/>
          </p:cNvCxnSpPr>
          <p:nvPr/>
        </p:nvCxnSpPr>
        <p:spPr>
          <a:xfrm flipH="1" flipV="1">
            <a:off x="4877914" y="4892214"/>
            <a:ext cx="1605768" cy="757133"/>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0" name="Gerade Verbindung mit Pfeil 29"/>
          <p:cNvCxnSpPr/>
          <p:nvPr/>
        </p:nvCxnSpPr>
        <p:spPr>
          <a:xfrm flipV="1">
            <a:off x="3803772"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1" name="Gerade Verbindung mit Pfeil 30"/>
          <p:cNvCxnSpPr/>
          <p:nvPr/>
        </p:nvCxnSpPr>
        <p:spPr>
          <a:xfrm>
            <a:off x="1524668" y="1744734"/>
            <a:ext cx="0" cy="344200"/>
          </a:xfrm>
          <a:prstGeom prst="straightConnector1">
            <a:avLst/>
          </a:prstGeom>
          <a:ln w="38100">
            <a:solidFill>
              <a:schemeClr val="accent1">
                <a:lumMod val="2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61973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wurde bisher behandelt</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Fußzeilenplatzhalter 3"/>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26281080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5103" t="36077" r="36267" b="40757"/>
          <a:stretch/>
        </p:blipFill>
        <p:spPr bwMode="auto">
          <a:xfrm>
            <a:off x="1186723" y="836712"/>
            <a:ext cx="5916957" cy="299233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 name="Textfeld 7"/>
          <p:cNvSpPr txBox="1"/>
          <p:nvPr/>
        </p:nvSpPr>
        <p:spPr>
          <a:xfrm>
            <a:off x="539552" y="4365104"/>
            <a:ext cx="8064896" cy="1754326"/>
          </a:xfrm>
          <a:prstGeom prst="rect">
            <a:avLst/>
          </a:prstGeom>
          <a:noFill/>
        </p:spPr>
        <p:txBody>
          <a:bodyPr wrap="square" rtlCol="0">
            <a:spAutoFit/>
          </a:bodyPr>
          <a:lstStyle/>
          <a:p>
            <a:r>
              <a:rPr lang="de-DE" dirty="0" smtClean="0">
                <a:latin typeface="Verdana" pitchFamily="34" charset="0"/>
              </a:rPr>
              <a:t>RDA-Info-Wiki: </a:t>
            </a:r>
            <a:r>
              <a:rPr lang="de-DE" dirty="0">
                <a:latin typeface="Verdana" pitchFamily="34" charset="0"/>
                <a:hlinkClick r:id="rId4"/>
              </a:rPr>
              <a:t>https://wiki.dnb.de/display/RDAINFO/RDA-Info</a:t>
            </a:r>
            <a:endParaRPr lang="de-DE" dirty="0" smtClean="0">
              <a:latin typeface="Verdana" pitchFamily="34" charset="0"/>
            </a:endParaRPr>
          </a:p>
          <a:p>
            <a:endParaRPr lang="de-DE" dirty="0" smtClean="0">
              <a:latin typeface="Verdana" pitchFamily="34" charset="0"/>
            </a:endParaRPr>
          </a:p>
          <a:p>
            <a:r>
              <a:rPr lang="de-DE" dirty="0" smtClean="0">
                <a:latin typeface="Verdana" pitchFamily="34" charset="0"/>
              </a:rPr>
              <a:t>Mail-Adresse: </a:t>
            </a:r>
            <a:r>
              <a:rPr lang="de-DE" dirty="0">
                <a:latin typeface="Verdana" pitchFamily="34" charset="0"/>
                <a:hlinkClick r:id="rId5"/>
              </a:rPr>
              <a:t>rda-info@dnb.de</a:t>
            </a:r>
            <a:endParaRPr lang="de-DE" dirty="0">
              <a:latin typeface="Verdana" pitchFamily="34" charset="0"/>
            </a:endParaRPr>
          </a:p>
          <a:p>
            <a:endParaRPr lang="de-DE" dirty="0">
              <a:latin typeface="Verdana" pitchFamily="34" charset="0"/>
            </a:endParaRPr>
          </a:p>
          <a:p>
            <a:r>
              <a:rPr lang="de-DE" dirty="0" smtClean="0">
                <a:latin typeface="Verdana" pitchFamily="34" charset="0"/>
              </a:rPr>
              <a:t>RDA-Informations- und Diskussionsliste </a:t>
            </a:r>
            <a:r>
              <a:rPr lang="de-DE" dirty="0">
                <a:latin typeface="Verdana" pitchFamily="34" charset="0"/>
                <a:hlinkClick r:id="rId6"/>
              </a:rPr>
              <a:t>rda-info-liste@lists.dnb.de</a:t>
            </a:r>
            <a:endParaRPr lang="de-DE" dirty="0">
              <a:latin typeface="Verdana" pitchFamily="34" charset="0"/>
            </a:endParaRPr>
          </a:p>
          <a:p>
            <a:endParaRPr lang="de-DE" dirty="0">
              <a:latin typeface="Verdana" pitchFamily="34" charset="0"/>
            </a:endParaRPr>
          </a:p>
        </p:txBody>
      </p:sp>
      <p:sp>
        <p:nvSpPr>
          <p:cNvPr id="2" name="Fußzeilenplatzhalter 1"/>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25264049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7740352" y="6376243"/>
            <a:ext cx="946448" cy="365125"/>
          </a:xfrm>
        </p:spPr>
        <p:txBody>
          <a:bodyPr/>
          <a:lstStyle/>
          <a:p>
            <a:fld id="{8A6690F1-7CA1-4166-A522-500460961984}" type="slidenum">
              <a:rPr lang="de-DE" smtClean="0"/>
              <a:pPr/>
              <a:t>3</a:t>
            </a:fld>
            <a:endParaRPr lang="de-DE" dirty="0"/>
          </a:p>
        </p:txBody>
      </p:sp>
      <p:sp>
        <p:nvSpPr>
          <p:cNvPr id="6" name="Rechteck 5"/>
          <p:cNvSpPr/>
          <p:nvPr/>
        </p:nvSpPr>
        <p:spPr>
          <a:xfrm>
            <a:off x="651198" y="404664"/>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655787" y="1772816"/>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8" name="Rechteck 7"/>
          <p:cNvSpPr/>
          <p:nvPr/>
        </p:nvSpPr>
        <p:spPr>
          <a:xfrm>
            <a:off x="655787" y="4725144"/>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9" name="Rechteck 8"/>
          <p:cNvSpPr/>
          <p:nvPr/>
        </p:nvSpPr>
        <p:spPr>
          <a:xfrm>
            <a:off x="655787" y="3212976"/>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Tree>
    <p:extLst>
      <p:ext uri="{BB962C8B-B14F-4D97-AF65-F5344CB8AC3E}">
        <p14:creationId xmlns:p14="http://schemas.microsoft.com/office/powerpoint/2010/main" val="1547705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wichtig zu wissen?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8" name="Rechteck 17"/>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hteck 19"/>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7300966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r>
              <a:rPr lang="de-DE" dirty="0" smtClean="0"/>
              <a:t>Teil 2</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sp>
        <p:nvSpPr>
          <p:cNvPr id="6" name="Rechteck 5"/>
          <p:cNvSpPr/>
          <p:nvPr/>
        </p:nvSpPr>
        <p:spPr>
          <a:xfrm>
            <a:off x="655787" y="4437112"/>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Tree>
    <p:extLst>
      <p:ext uri="{BB962C8B-B14F-4D97-AF65-F5344CB8AC3E}">
        <p14:creationId xmlns:p14="http://schemas.microsoft.com/office/powerpoint/2010/main" val="24573455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Resource Description and </a:t>
            </a:r>
            <a:r>
              <a:rPr lang="en-US" dirty="0" smtClean="0"/>
              <a:t>Access</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Oval 3"/>
          <p:cNvSpPr>
            <a:spLocks noChangeArrowheads="1"/>
          </p:cNvSpPr>
          <p:nvPr/>
        </p:nvSpPr>
        <p:spPr bwMode="auto">
          <a:xfrm>
            <a:off x="7235825" y="2565400"/>
            <a:ext cx="288925" cy="142875"/>
          </a:xfrm>
          <a:prstGeom prst="ellipse">
            <a:avLst/>
          </a:prstGeom>
          <a:solidFill>
            <a:schemeClr val="bg1"/>
          </a:solidFill>
          <a:ln w="9525">
            <a:solidFill>
              <a:schemeClr val="bg1"/>
            </a:solidFill>
            <a:round/>
            <a:headEnd/>
            <a:tailEnd/>
          </a:ln>
        </p:spPr>
        <p:txBody>
          <a:bodyPr wrap="none" anchor="ctr"/>
          <a:lstStyle/>
          <a:p>
            <a:endParaRPr lang="de-DE"/>
          </a:p>
        </p:txBody>
      </p:sp>
      <p:sp>
        <p:nvSpPr>
          <p:cNvPr id="7" name="Textfeld 6"/>
          <p:cNvSpPr txBox="1"/>
          <p:nvPr/>
        </p:nvSpPr>
        <p:spPr>
          <a:xfrm>
            <a:off x="5364088" y="3933057"/>
            <a:ext cx="2850016" cy="646331"/>
          </a:xfrm>
          <a:prstGeom prst="rect">
            <a:avLst/>
          </a:prstGeom>
          <a:noFill/>
        </p:spPr>
        <p:txBody>
          <a:bodyPr wrap="square" rtlCol="0">
            <a:spAutoFit/>
          </a:bodyPr>
          <a:lstStyle/>
          <a:p>
            <a:pPr algn="ctr"/>
            <a:r>
              <a:rPr lang="de-DE" dirty="0" smtClean="0">
                <a:latin typeface="Verdana" pitchFamily="34" charset="0"/>
                <a:hlinkClick r:id="rId3"/>
              </a:rPr>
              <a:t>www.rdatoolkit.org</a:t>
            </a:r>
            <a:endParaRPr lang="de-DE" dirty="0" smtClean="0">
              <a:latin typeface="Verdana" pitchFamily="34" charset="0"/>
            </a:endParaRPr>
          </a:p>
          <a:p>
            <a:pPr algn="ctr"/>
            <a:endParaRPr lang="de-DE" dirty="0">
              <a:latin typeface="Verdana" pitchFamily="34" charset="0"/>
            </a:endParaRPr>
          </a:p>
        </p:txBody>
      </p:sp>
      <p:pic>
        <p:nvPicPr>
          <p:cNvPr id="8" name="Grafik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87624" y="1819076"/>
            <a:ext cx="6409908" cy="1778398"/>
          </a:xfrm>
          <a:prstGeom prst="rect">
            <a:avLst/>
          </a:prstGeom>
        </p:spPr>
      </p:pic>
      <p:sp>
        <p:nvSpPr>
          <p:cNvPr id="9" name="Textfeld 8"/>
          <p:cNvSpPr txBox="1"/>
          <p:nvPr/>
        </p:nvSpPr>
        <p:spPr>
          <a:xfrm>
            <a:off x="5681992" y="6084753"/>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Tree>
    <p:extLst>
      <p:ext uri="{BB962C8B-B14F-4D97-AF65-F5344CB8AC3E}">
        <p14:creationId xmlns:p14="http://schemas.microsoft.com/office/powerpoint/2010/main" val="8747711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Entstehung und </a:t>
            </a:r>
            <a:r>
              <a:rPr lang="de-DE" dirty="0" smtClean="0"/>
              <a:t>Organisation</a:t>
            </a:r>
            <a:endParaRPr lang="de-DE" dirty="0"/>
          </a:p>
        </p:txBody>
      </p:sp>
      <p:sp>
        <p:nvSpPr>
          <p:cNvPr id="3" name="Textplatzhalter 2"/>
          <p:cNvSpPr>
            <a:spLocks noGrp="1"/>
          </p:cNvSpPr>
          <p:nvPr>
            <p:ph type="body" sz="quarter" idx="13"/>
          </p:nvPr>
        </p:nvSpPr>
        <p:spPr/>
        <p:txBody>
          <a:bodyPr/>
          <a:lstStyle/>
          <a:p>
            <a:pPr indent="-324000">
              <a:lnSpc>
                <a:spcPts val="2500"/>
              </a:lnSpc>
              <a:spcBef>
                <a:spcPts val="600"/>
              </a:spcBef>
              <a:spcAft>
                <a:spcPts val="600"/>
              </a:spcAft>
            </a:pPr>
            <a:endParaRPr lang="de-DE" dirty="0" smtClean="0">
              <a:ea typeface="Verdana" panose="020B0604030504040204" pitchFamily="34" charset="0"/>
              <a:cs typeface="Verdana" panose="020B0604030504040204" pitchFamily="34" charset="0"/>
            </a:endParaRPr>
          </a:p>
          <a:p>
            <a:pPr indent="-324000">
              <a:lnSpc>
                <a:spcPts val="2500"/>
              </a:lnSpc>
              <a:spcBef>
                <a:spcPts val="600"/>
              </a:spcBef>
              <a:spcAft>
                <a:spcPts val="600"/>
              </a:spcAft>
            </a:pPr>
            <a:r>
              <a:rPr lang="de-DE" dirty="0" smtClean="0">
                <a:ea typeface="Verdana" panose="020B0604030504040204" pitchFamily="34" charset="0"/>
                <a:cs typeface="Verdana" panose="020B0604030504040204" pitchFamily="34" charset="0"/>
              </a:rPr>
              <a:t>2010 </a:t>
            </a:r>
            <a:r>
              <a:rPr lang="de-DE" dirty="0">
                <a:ea typeface="Verdana" panose="020B0604030504040204" pitchFamily="34" charset="0"/>
                <a:cs typeface="Verdana" panose="020B0604030504040204" pitchFamily="34" charset="0"/>
              </a:rPr>
              <a:t>Erstveröffentlichung, regelmäßige Aktualisierungen</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Strategische Entwicklung durch das </a:t>
            </a:r>
            <a:r>
              <a:rPr lang="de-DE" dirty="0" err="1">
                <a:ea typeface="Verdana" panose="020B0604030504040204" pitchFamily="34" charset="0"/>
                <a:cs typeface="Verdana" panose="020B0604030504040204" pitchFamily="34" charset="0"/>
              </a:rPr>
              <a:t>Committee</a:t>
            </a:r>
            <a:r>
              <a:rPr lang="de-DE" dirty="0">
                <a:ea typeface="Verdana" panose="020B0604030504040204" pitchFamily="34" charset="0"/>
                <a:cs typeface="Verdana" panose="020B0604030504040204" pitchFamily="34" charset="0"/>
              </a:rPr>
              <a:t> of </a:t>
            </a:r>
            <a:r>
              <a:rPr lang="de-DE" dirty="0" err="1" smtClean="0">
                <a:ea typeface="Verdana" panose="020B0604030504040204" pitchFamily="34" charset="0"/>
                <a:cs typeface="Verdana" panose="020B0604030504040204" pitchFamily="34" charset="0"/>
              </a:rPr>
              <a:t>Principals</a:t>
            </a:r>
            <a:r>
              <a:rPr lang="de-DE" dirty="0" smtClean="0">
                <a:ea typeface="Verdana" panose="020B0604030504040204" pitchFamily="34" charset="0"/>
                <a:cs typeface="Verdana" panose="020B0604030504040204" pitchFamily="34" charset="0"/>
              </a:rPr>
              <a:t> </a:t>
            </a:r>
            <a:r>
              <a:rPr lang="de-DE" dirty="0">
                <a:ea typeface="Verdana" panose="020B0604030504040204" pitchFamily="34" charset="0"/>
                <a:cs typeface="Verdana" panose="020B0604030504040204" pitchFamily="34" charset="0"/>
              </a:rPr>
              <a:t>(</a:t>
            </a:r>
            <a:r>
              <a:rPr lang="de-DE" dirty="0" err="1">
                <a:ea typeface="Verdana" panose="020B0604030504040204" pitchFamily="34" charset="0"/>
                <a:cs typeface="Verdana" panose="020B0604030504040204" pitchFamily="34" charset="0"/>
              </a:rPr>
              <a:t>CoP</a:t>
            </a:r>
            <a:r>
              <a:rPr lang="de-DE" dirty="0">
                <a:ea typeface="Verdana" panose="020B0604030504040204" pitchFamily="34" charset="0"/>
                <a:cs typeface="Verdana" panose="020B0604030504040204" pitchFamily="34" charset="0"/>
              </a:rPr>
              <a:t>)</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Praktische Weiterentwicklung und Organisation durch das </a:t>
            </a:r>
            <a:br>
              <a:rPr lang="de-DE" dirty="0">
                <a:ea typeface="Verdana" panose="020B0604030504040204" pitchFamily="34" charset="0"/>
                <a:cs typeface="Verdana" panose="020B0604030504040204" pitchFamily="34" charset="0"/>
              </a:rPr>
            </a:br>
            <a:r>
              <a:rPr lang="de-DE" dirty="0">
                <a:ea typeface="Verdana" panose="020B0604030504040204" pitchFamily="34" charset="0"/>
                <a:cs typeface="Verdana" panose="020B0604030504040204" pitchFamily="34" charset="0"/>
              </a:rPr>
              <a:t>Joint </a:t>
            </a:r>
            <a:r>
              <a:rPr lang="de-DE" dirty="0" err="1">
                <a:ea typeface="Verdana" panose="020B0604030504040204" pitchFamily="34" charset="0"/>
                <a:cs typeface="Verdana" panose="020B0604030504040204" pitchFamily="34" charset="0"/>
              </a:rPr>
              <a:t>Steering</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Committee</a:t>
            </a:r>
            <a:r>
              <a:rPr lang="de-DE" dirty="0">
                <a:ea typeface="Verdana" panose="020B0604030504040204" pitchFamily="34" charset="0"/>
                <a:cs typeface="Verdana" panose="020B0604030504040204" pitchFamily="34" charset="0"/>
              </a:rPr>
              <a:t> </a:t>
            </a:r>
            <a:r>
              <a:rPr lang="de-DE" dirty="0" err="1">
                <a:ea typeface="Verdana" panose="020B0604030504040204" pitchFamily="34" charset="0"/>
                <a:cs typeface="Verdana" panose="020B0604030504040204" pitchFamily="34" charset="0"/>
              </a:rPr>
              <a:t>for</a:t>
            </a:r>
            <a:r>
              <a:rPr lang="de-DE" dirty="0">
                <a:ea typeface="Verdana" panose="020B0604030504040204" pitchFamily="34" charset="0"/>
                <a:cs typeface="Verdana" panose="020B0604030504040204" pitchFamily="34" charset="0"/>
              </a:rPr>
              <a:t> Development </a:t>
            </a:r>
            <a:r>
              <a:rPr lang="de-DE" dirty="0" err="1">
                <a:ea typeface="Verdana" panose="020B0604030504040204" pitchFamily="34" charset="0"/>
                <a:cs typeface="Verdana" panose="020B0604030504040204" pitchFamily="34" charset="0"/>
              </a:rPr>
              <a:t>of</a:t>
            </a:r>
            <a:r>
              <a:rPr lang="de-DE" dirty="0">
                <a:ea typeface="Verdana" panose="020B0604030504040204" pitchFamily="34" charset="0"/>
                <a:cs typeface="Verdana" panose="020B0604030504040204" pitchFamily="34" charset="0"/>
              </a:rPr>
              <a:t> RDA (JSC)</a:t>
            </a:r>
          </a:p>
          <a:p>
            <a:pPr indent="-324000">
              <a:lnSpc>
                <a:spcPts val="2500"/>
              </a:lnSpc>
              <a:spcBef>
                <a:spcPts val="600"/>
              </a:spcBef>
              <a:spcAft>
                <a:spcPts val="600"/>
              </a:spcAft>
            </a:pPr>
            <a:r>
              <a:rPr lang="de-DE" dirty="0">
                <a:ea typeface="Verdana" panose="020B0604030504040204" pitchFamily="34" charset="0"/>
                <a:cs typeface="Verdana" panose="020B0604030504040204" pitchFamily="34" charset="0"/>
              </a:rPr>
              <a:t>Vertretung für Deutschland, Österreich und die deutschsprachige Schweiz im </a:t>
            </a:r>
            <a:r>
              <a:rPr lang="de-DE" dirty="0" err="1">
                <a:ea typeface="Verdana" panose="020B0604030504040204" pitchFamily="34" charset="0"/>
                <a:cs typeface="Verdana" panose="020B0604030504040204" pitchFamily="34" charset="0"/>
              </a:rPr>
              <a:t>CoP</a:t>
            </a:r>
            <a:r>
              <a:rPr lang="de-DE" dirty="0">
                <a:ea typeface="Verdana" panose="020B0604030504040204" pitchFamily="34" charset="0"/>
                <a:cs typeface="Verdana" panose="020B0604030504040204" pitchFamily="34" charset="0"/>
              </a:rPr>
              <a:t> und im JSC: Deutsche Nationalbibliothek</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7" name="Fußzeilenplatzhalter 17"/>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1658487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Gremien</a:t>
            </a:r>
          </a:p>
        </p:txBody>
      </p:sp>
      <p:sp>
        <p:nvSpPr>
          <p:cNvPr id="4" name="Fußzeilenplatzhalter 3"/>
          <p:cNvSpPr>
            <a:spLocks noGrp="1"/>
          </p:cNvSpPr>
          <p:nvPr>
            <p:ph type="ftr" sz="quarter" idx="14"/>
          </p:nvPr>
        </p:nvSpPr>
        <p:spPr>
          <a:xfrm>
            <a:off x="467544" y="6376243"/>
            <a:ext cx="706938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Rechteck 5"/>
          <p:cNvSpPr/>
          <p:nvPr/>
        </p:nvSpPr>
        <p:spPr>
          <a:xfrm>
            <a:off x="1020200" y="2601178"/>
            <a:ext cx="6768752" cy="914400"/>
          </a:xfrm>
          <a:prstGeom prst="rect">
            <a:avLst/>
          </a:prstGeom>
          <a:solidFill>
            <a:srgbClr val="D7C7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Joint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Steering</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a:solidFill>
                  <a:srgbClr val="000000"/>
                </a:solidFill>
                <a:latin typeface="Verdana" panose="020B0604030504040204" pitchFamily="34" charset="0"/>
                <a:ea typeface="Verdana" panose="020B0604030504040204" pitchFamily="34" charset="0"/>
                <a:cs typeface="Verdana" panose="020B0604030504040204" pitchFamily="34" charset="0"/>
              </a:rPr>
              <a:t>for</a:t>
            </a:r>
            <a:r>
              <a:rPr lang="de-DE" b="1" dirty="0">
                <a:solidFill>
                  <a:srgbClr val="000000"/>
                </a:solidFill>
                <a:latin typeface="Verdana" panose="020B0604030504040204" pitchFamily="34" charset="0"/>
                <a:ea typeface="Verdana" panose="020B0604030504040204" pitchFamily="34" charset="0"/>
                <a:cs typeface="Verdana" panose="020B0604030504040204" pitchFamily="34" charset="0"/>
              </a:rPr>
              <a:t> Development of RDA (JSC)</a:t>
            </a:r>
          </a:p>
        </p:txBody>
      </p:sp>
      <p:sp>
        <p:nvSpPr>
          <p:cNvPr id="7" name="Ellipse 6"/>
          <p:cNvSpPr/>
          <p:nvPr/>
        </p:nvSpPr>
        <p:spPr>
          <a:xfrm>
            <a:off x="1740280" y="1052736"/>
            <a:ext cx="4896544" cy="1202432"/>
          </a:xfrm>
          <a:prstGeom prst="ellipse">
            <a:avLst/>
          </a:prstGeom>
          <a:solidFill>
            <a:srgbClr val="D7C7D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of</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Principals</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CoP</a:t>
            </a: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4524851" y="3966201"/>
            <a:ext cx="1512168" cy="57606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American Library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Association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(ALA)</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683568" y="3861048"/>
            <a:ext cx="1008112" cy="57606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British </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Library (BL)</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6636824" y="3929470"/>
            <a:ext cx="1800200" cy="1008112"/>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a:solidFill>
                  <a:srgbClr val="000000"/>
                </a:solidFill>
                <a:latin typeface="Verdana" panose="020B0604030504040204" pitchFamily="34" charset="0"/>
                <a:ea typeface="Verdana" panose="020B0604030504040204" pitchFamily="34" charset="0"/>
                <a:cs typeface="Verdana" panose="020B0604030504040204" pitchFamily="34" charset="0"/>
              </a:rPr>
              <a:t>Chartered</a:t>
            </a:r>
            <a:r>
              <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rPr>
              <a:t> Institute of Library and Information </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Professionals (CILIP)</a:t>
            </a:r>
            <a:endParaRPr lang="de-DE" sz="1000"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3733170" y="4697133"/>
            <a:ext cx="1512168" cy="770384"/>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Deutsche Nationalbibliothek (DNB)</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1347320" y="4542265"/>
            <a:ext cx="1130424" cy="108012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Australian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on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(ACOC)</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2604376" y="3946811"/>
            <a:ext cx="914400" cy="91440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Library of Congress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LoC</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5521747" y="5010317"/>
            <a:ext cx="1274440" cy="914400"/>
          </a:xfrm>
          <a:prstGeom prst="rect">
            <a:avLst/>
          </a:prstGeom>
          <a:solidFill>
            <a:srgbClr val="EE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Canadian</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Committee</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on </a:t>
            </a:r>
            <a:r>
              <a:rPr lang="de-DE" sz="1000" b="1" dirty="0" err="1"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Cataloguing</a:t>
            </a:r>
            <a:r>
              <a:rPr lang="de-DE" sz="10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 (CCC)</a:t>
            </a:r>
            <a:endParaRPr lang="de-DE" sz="10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Pfeil nach unten 14"/>
          <p:cNvSpPr/>
          <p:nvPr/>
        </p:nvSpPr>
        <p:spPr>
          <a:xfrm>
            <a:off x="3946236" y="2255168"/>
            <a:ext cx="484632" cy="360040"/>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Pfeil nach oben 15"/>
          <p:cNvSpPr/>
          <p:nvPr/>
        </p:nvSpPr>
        <p:spPr>
          <a:xfrm>
            <a:off x="1283570" y="3611879"/>
            <a:ext cx="484632" cy="317591"/>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Pfeil nach oben 16"/>
          <p:cNvSpPr/>
          <p:nvPr/>
        </p:nvSpPr>
        <p:spPr>
          <a:xfrm>
            <a:off x="1908303" y="4024408"/>
            <a:ext cx="484632" cy="606978"/>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8" name="Pfeil nach oben 17"/>
          <p:cNvSpPr/>
          <p:nvPr/>
        </p:nvSpPr>
        <p:spPr>
          <a:xfrm>
            <a:off x="2819260" y="3611879"/>
            <a:ext cx="484632" cy="412617"/>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19" name="Pfeil nach oben 18"/>
          <p:cNvSpPr/>
          <p:nvPr/>
        </p:nvSpPr>
        <p:spPr>
          <a:xfrm>
            <a:off x="3755447" y="3861048"/>
            <a:ext cx="484632" cy="978408"/>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Pfeil nach oben 19"/>
          <p:cNvSpPr/>
          <p:nvPr/>
        </p:nvSpPr>
        <p:spPr>
          <a:xfrm>
            <a:off x="5046067" y="3573585"/>
            <a:ext cx="484632" cy="489204"/>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Pfeil nach oben 20"/>
          <p:cNvSpPr/>
          <p:nvPr/>
        </p:nvSpPr>
        <p:spPr>
          <a:xfrm>
            <a:off x="6106476" y="3929470"/>
            <a:ext cx="484632" cy="1164980"/>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
        <p:nvSpPr>
          <p:cNvPr id="22" name="Pfeil nach oben 21"/>
          <p:cNvSpPr/>
          <p:nvPr/>
        </p:nvSpPr>
        <p:spPr>
          <a:xfrm>
            <a:off x="6796187" y="3649400"/>
            <a:ext cx="484632" cy="393185"/>
          </a:xfrm>
          <a:prstGeom prst="up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FFFFFF"/>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39985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Fußzeilenplatzhalter 5"/>
          <p:cNvSpPr>
            <a:spLocks noGrp="1"/>
          </p:cNvSpPr>
          <p:nvPr>
            <p:ph type="ftr" sz="quarter" idx="14"/>
          </p:nvPr>
        </p:nvSpPr>
        <p:spPr>
          <a:xfrm>
            <a:off x="467544" y="6376243"/>
            <a:ext cx="7704856" cy="365125"/>
          </a:xfrm>
        </p:spPr>
        <p:txBody>
          <a:bodyPr/>
          <a:lstStyle/>
          <a:p>
            <a:r>
              <a:rPr lang="de-DE" smtClean="0"/>
              <a:t>AG RDA Schulungsunterlagen – Modul 1: Einführung und Grundlagen | Stand: 03.08.2015 | CC BY-NC-SA</a:t>
            </a:r>
            <a:endParaRPr lang="de-DE" dirty="0"/>
          </a:p>
        </p:txBody>
      </p:sp>
      <p:sp>
        <p:nvSpPr>
          <p:cNvPr id="7" name="Positionsrahmen 6"/>
          <p:cNvSpPr/>
          <p:nvPr/>
        </p:nvSpPr>
        <p:spPr>
          <a:xfrm>
            <a:off x="216024" y="2636912"/>
            <a:ext cx="2915816" cy="1124151"/>
          </a:xfrm>
          <a:prstGeom prst="frame">
            <a:avLst/>
          </a:prstGeom>
          <a:solidFill>
            <a:srgbClr val="0070C0"/>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einfach zu nutzen</a:t>
            </a:r>
          </a:p>
        </p:txBody>
      </p:sp>
      <p:sp>
        <p:nvSpPr>
          <p:cNvPr id="8" name="Positionsrahmen 7"/>
          <p:cNvSpPr/>
          <p:nvPr/>
        </p:nvSpPr>
        <p:spPr>
          <a:xfrm>
            <a:off x="3563888" y="2636912"/>
            <a:ext cx="2232248" cy="1058416"/>
          </a:xfrm>
          <a:prstGeom prst="frame">
            <a:avLst/>
          </a:prstGeom>
          <a:solidFill>
            <a:srgbClr val="BBE0E3"/>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international</a:t>
            </a:r>
          </a:p>
        </p:txBody>
      </p:sp>
      <p:sp>
        <p:nvSpPr>
          <p:cNvPr id="9" name="Positionsrahmen 8"/>
          <p:cNvSpPr/>
          <p:nvPr/>
        </p:nvSpPr>
        <p:spPr>
          <a:xfrm>
            <a:off x="413792" y="4365104"/>
            <a:ext cx="2520280" cy="914400"/>
          </a:xfrm>
          <a:prstGeom prst="frame">
            <a:avLst/>
          </a:prstGeom>
          <a:solidFill>
            <a:srgbClr val="DAEDEF">
              <a:lumMod val="2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basiert auf Prinzipien</a:t>
            </a:r>
          </a:p>
        </p:txBody>
      </p:sp>
      <p:sp>
        <p:nvSpPr>
          <p:cNvPr id="10" name="Positionsrahmen 9"/>
          <p:cNvSpPr/>
          <p:nvPr/>
        </p:nvSpPr>
        <p:spPr>
          <a:xfrm>
            <a:off x="3160904" y="4843394"/>
            <a:ext cx="2646040" cy="1273817"/>
          </a:xfrm>
          <a:prstGeom prst="frame">
            <a:avLst/>
          </a:prstGeom>
          <a:solidFill>
            <a:srgbClr val="2D2D8A">
              <a:lumMod val="60000"/>
              <a:lumOff val="40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für alle Arten von Ressourcen und Inhalten</a:t>
            </a:r>
          </a:p>
        </p:txBody>
      </p:sp>
      <p:sp>
        <p:nvSpPr>
          <p:cNvPr id="11" name="Positionsrahmen 10"/>
          <p:cNvSpPr/>
          <p:nvPr/>
        </p:nvSpPr>
        <p:spPr>
          <a:xfrm>
            <a:off x="5493544" y="3761063"/>
            <a:ext cx="2678856" cy="914400"/>
          </a:xfrm>
          <a:prstGeom prst="frame">
            <a:avLst/>
          </a:prstGeom>
          <a:solidFill>
            <a:srgbClr val="BBE0E3">
              <a:lumMod val="50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für digitale Umgebungen</a:t>
            </a:r>
          </a:p>
        </p:txBody>
      </p:sp>
      <p:sp>
        <p:nvSpPr>
          <p:cNvPr id="12" name="Positionsrahmen 11"/>
          <p:cNvSpPr/>
          <p:nvPr/>
        </p:nvSpPr>
        <p:spPr>
          <a:xfrm>
            <a:off x="6084168" y="4869160"/>
            <a:ext cx="2808312" cy="914400"/>
          </a:xfrm>
          <a:prstGeom prst="frame">
            <a:avLst/>
          </a:prstGeom>
          <a:solidFill>
            <a:srgbClr val="BBE0E3">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formatunabhängig</a:t>
            </a:r>
          </a:p>
        </p:txBody>
      </p:sp>
      <p:sp>
        <p:nvSpPr>
          <p:cNvPr id="13" name="Positionsrahmen 12"/>
          <p:cNvSpPr/>
          <p:nvPr/>
        </p:nvSpPr>
        <p:spPr>
          <a:xfrm>
            <a:off x="6084167" y="1988840"/>
            <a:ext cx="2621043" cy="1285674"/>
          </a:xfrm>
          <a:prstGeom prst="frame">
            <a:avLst/>
          </a:prstGeom>
          <a:solidFill>
            <a:srgbClr val="2D2D8A">
              <a:lumMod val="75000"/>
            </a:srgbClr>
          </a:solidFill>
          <a:ln w="25400" cap="flat" cmpd="sng" algn="ctr">
            <a:solidFill>
              <a:srgbClr val="BBE0E3">
                <a:shade val="50000"/>
              </a:srgbClr>
            </a:solidFill>
            <a:prstDash val="solid"/>
          </a:ln>
          <a:effectLst/>
        </p:spPr>
        <p:txBody>
          <a:bodyPr rtlCol="0" anchor="ct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de-DE" b="1" i="0" u="none" strike="noStrike" kern="0" cap="none" spc="0" normalizeH="0" baseline="0" noProof="0" dirty="0" smtClean="0">
                <a:ln>
                  <a:noFill/>
                </a:ln>
                <a:solidFill>
                  <a:srgbClr val="000000"/>
                </a:solidFill>
                <a:effectLst/>
                <a:uLnTx/>
                <a:uFillTx/>
                <a:latin typeface="Verdana" panose="020B0604030504040204" pitchFamily="34" charset="0"/>
                <a:ea typeface="Verdana" panose="020B0604030504040204" pitchFamily="34" charset="0"/>
                <a:cs typeface="Verdana" panose="020B0604030504040204" pitchFamily="34" charset="0"/>
              </a:rPr>
              <a:t>Bibliotheken, Museen, Archive</a:t>
            </a:r>
          </a:p>
        </p:txBody>
      </p:sp>
      <p:pic>
        <p:nvPicPr>
          <p:cNvPr id="14" name="Grafik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016" y="645544"/>
            <a:ext cx="4752528" cy="1318566"/>
          </a:xfrm>
          <a:prstGeom prst="rect">
            <a:avLst/>
          </a:prstGeom>
        </p:spPr>
      </p:pic>
      <p:sp>
        <p:nvSpPr>
          <p:cNvPr id="15" name="Textfeld 14"/>
          <p:cNvSpPr txBox="1"/>
          <p:nvPr/>
        </p:nvSpPr>
        <p:spPr>
          <a:xfrm>
            <a:off x="5796136" y="6021288"/>
            <a:ext cx="3107665" cy="369332"/>
          </a:xfrm>
          <a:prstGeom prst="rect">
            <a:avLst/>
          </a:prstGeom>
          <a:noFill/>
        </p:spPr>
        <p:txBody>
          <a:bodyPr wrap="square" rtlCol="0">
            <a:spAutoFit/>
          </a:bodyPr>
          <a:lstStyle/>
          <a:p>
            <a:r>
              <a:rPr lang="de-DE" sz="600" dirty="0" smtClean="0"/>
              <a:t>Screenshot </a:t>
            </a:r>
            <a:r>
              <a:rPr lang="de-DE" sz="600" dirty="0"/>
              <a:t>aus dem </a:t>
            </a:r>
            <a:r>
              <a:rPr lang="de-DE" sz="600" dirty="0" smtClean="0"/>
              <a:t>RDA Toolkit  </a:t>
            </a:r>
            <a:r>
              <a:rPr lang="de-DE" sz="600" dirty="0"/>
              <a:t>mit Genehmigung der RDA-Verleger </a:t>
            </a:r>
            <a:r>
              <a:rPr lang="de-DE" sz="600" dirty="0" smtClean="0"/>
              <a:t/>
            </a:r>
            <a:br>
              <a:rPr lang="de-DE" sz="600" dirty="0" smtClean="0"/>
            </a:br>
            <a:r>
              <a:rPr lang="de-DE" sz="600" dirty="0" smtClean="0"/>
              <a:t>(</a:t>
            </a:r>
            <a:r>
              <a:rPr lang="de-DE" sz="600" dirty="0"/>
              <a:t>American Library </a:t>
            </a:r>
            <a:r>
              <a:rPr lang="de-DE" sz="600" dirty="0" err="1"/>
              <a:t>Association</a:t>
            </a:r>
            <a:r>
              <a:rPr lang="de-DE" sz="600" dirty="0"/>
              <a:t>, </a:t>
            </a:r>
            <a:r>
              <a:rPr lang="de-DE" sz="600" dirty="0" err="1"/>
              <a:t>Canadian</a:t>
            </a:r>
            <a:r>
              <a:rPr lang="de-DE" sz="600" dirty="0"/>
              <a:t> Library </a:t>
            </a:r>
            <a:r>
              <a:rPr lang="de-DE" sz="600" dirty="0" err="1"/>
              <a:t>Association</a:t>
            </a:r>
            <a:r>
              <a:rPr lang="de-DE" sz="600" dirty="0"/>
              <a:t>, und CILIP: </a:t>
            </a:r>
            <a:r>
              <a:rPr lang="de-DE" sz="600" dirty="0" err="1"/>
              <a:t>Chartered</a:t>
            </a:r>
            <a:r>
              <a:rPr lang="de-DE" sz="600" dirty="0"/>
              <a:t> Institute </a:t>
            </a:r>
            <a:r>
              <a:rPr lang="de-DE" sz="600" dirty="0" err="1"/>
              <a:t>of</a:t>
            </a:r>
            <a:r>
              <a:rPr lang="de-DE" sz="600" dirty="0"/>
              <a:t> Library </a:t>
            </a:r>
            <a:r>
              <a:rPr lang="de-DE" sz="600" dirty="0" err="1"/>
              <a:t>and</a:t>
            </a:r>
            <a:r>
              <a:rPr lang="de-DE" sz="600" dirty="0"/>
              <a:t> Information Professionals</a:t>
            </a:r>
            <a:r>
              <a:rPr lang="de-DE" sz="600" dirty="0" smtClean="0"/>
              <a:t>)</a:t>
            </a:r>
            <a:endParaRPr lang="de-DE" sz="600" dirty="0"/>
          </a:p>
        </p:txBody>
      </p:sp>
    </p:spTree>
    <p:extLst>
      <p:ext uri="{BB962C8B-B14F-4D97-AF65-F5344CB8AC3E}">
        <p14:creationId xmlns:p14="http://schemas.microsoft.com/office/powerpoint/2010/main" val="15023667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2357</Words>
  <Application>Microsoft Office PowerPoint</Application>
  <PresentationFormat>Bildschirmpräsentation (4:3)</PresentationFormat>
  <Paragraphs>239</Paragraphs>
  <Slides>23</Slides>
  <Notes>23</Notes>
  <HiddenSlides>0</HiddenSlides>
  <MMClips>0</MMClips>
  <ScaleCrop>false</ScaleCrop>
  <HeadingPairs>
    <vt:vector size="4" baseType="variant">
      <vt:variant>
        <vt:lpstr>Design</vt:lpstr>
      </vt:variant>
      <vt:variant>
        <vt:i4>1</vt:i4>
      </vt:variant>
      <vt:variant>
        <vt:lpstr>Folientitel</vt:lpstr>
      </vt:variant>
      <vt:variant>
        <vt:i4>23</vt:i4>
      </vt:variant>
    </vt:vector>
  </HeadingPairs>
  <TitlesOfParts>
    <vt:vector size="24" baseType="lpstr">
      <vt:lpstr>Larissa</vt:lpstr>
      <vt:lpstr>Schulungsunterlagen der AG RDA</vt:lpstr>
      <vt:lpstr>Einführung und Grundlagen </vt:lpstr>
      <vt:lpstr>PowerPoint-Präsentation</vt:lpstr>
      <vt:lpstr>Was ist wichtig zu wissen?</vt:lpstr>
      <vt:lpstr>Einführung und Grundlagen Teil 2 </vt:lpstr>
      <vt:lpstr>Resource Description and Access</vt:lpstr>
      <vt:lpstr>Entstehung und Organisation</vt:lpstr>
      <vt:lpstr>Gremien</vt:lpstr>
      <vt:lpstr>PowerPoint-Präsentation</vt:lpstr>
      <vt:lpstr>RDA Toolkit</vt:lpstr>
      <vt:lpstr>RDA Toolkit</vt:lpstr>
      <vt:lpstr>RDA Toolkit</vt:lpstr>
      <vt:lpstr>RDA Toolkit</vt:lpstr>
      <vt:lpstr>RDA Toolkit</vt:lpstr>
      <vt:lpstr>RDA Toolkit</vt:lpstr>
      <vt:lpstr>Anwendungsrichtlinien</vt:lpstr>
      <vt:lpstr>Library of Congress Program for Cooperative Cataloguing Policy Statements (LC PCC PS)</vt:lpstr>
      <vt:lpstr>National Library of Australia Policy Statements (NLA PS)</vt:lpstr>
      <vt:lpstr>D-A-CH im RDA Toolkit</vt:lpstr>
      <vt:lpstr>Internationalisierung der deutschen Standards</vt:lpstr>
      <vt:lpstr>RDA im deutschsprachigen Raum</vt:lpstr>
      <vt:lpstr>Was wurde bisher behandelt?</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64</cp:revision>
  <dcterms:created xsi:type="dcterms:W3CDTF">2014-02-18T07:01:40Z</dcterms:created>
  <dcterms:modified xsi:type="dcterms:W3CDTF">2015-09-01T12:27:46Z</dcterms:modified>
</cp:coreProperties>
</file>