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1" r:id="rId1"/>
  </p:sldMasterIdLst>
  <p:notesMasterIdLst>
    <p:notesMasterId r:id="rId21"/>
  </p:notesMasterIdLst>
  <p:handoutMasterIdLst>
    <p:handoutMasterId r:id="rId22"/>
  </p:handoutMasterIdLst>
  <p:sldIdLst>
    <p:sldId id="297" r:id="rId2"/>
    <p:sldId id="298" r:id="rId3"/>
    <p:sldId id="301" r:id="rId4"/>
    <p:sldId id="307" r:id="rId5"/>
    <p:sldId id="308" r:id="rId6"/>
    <p:sldId id="299" r:id="rId7"/>
    <p:sldId id="302" r:id="rId8"/>
    <p:sldId id="309" r:id="rId9"/>
    <p:sldId id="310" r:id="rId10"/>
    <p:sldId id="318" r:id="rId11"/>
    <p:sldId id="311" r:id="rId12"/>
    <p:sldId id="313" r:id="rId13"/>
    <p:sldId id="321" r:id="rId14"/>
    <p:sldId id="314" r:id="rId15"/>
    <p:sldId id="323" r:id="rId16"/>
    <p:sldId id="324" r:id="rId17"/>
    <p:sldId id="317" r:id="rId18"/>
    <p:sldId id="316" r:id="rId19"/>
    <p:sldId id="306" r:id="rId20"/>
  </p:sldIdLst>
  <p:sldSz cx="12192000" cy="6858000"/>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8FF"/>
    <a:srgbClr val="007EEF"/>
    <a:srgbClr val="ED7B15"/>
    <a:srgbClr val="FB8630"/>
    <a:srgbClr val="FFA100"/>
    <a:srgbClr val="FF9933"/>
    <a:srgbClr val="FF9900"/>
    <a:srgbClr val="FF6600"/>
    <a:srgbClr val="CC6600"/>
    <a:srgbClr val="E68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02" autoAdjust="0"/>
    <p:restoredTop sz="68769" autoAdjust="0"/>
  </p:normalViewPr>
  <p:slideViewPr>
    <p:cSldViewPr>
      <p:cViewPr varScale="1">
        <p:scale>
          <a:sx n="79" d="100"/>
          <a:sy n="79" d="100"/>
        </p:scale>
        <p:origin x="1932"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14.08.2024</a:t>
            </a:fld>
            <a:endParaRPr lang="de-DE"/>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14.08.2024</a:t>
            </a:fld>
            <a:endParaRPr lang="de-DE"/>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xfrm>
            <a:off x="90488" y="744538"/>
            <a:ext cx="6616700"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2993142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sz="1000" dirty="0"/>
              <a:t>Auf dem Titelblatt der vorliegenden Ressource findet man folgende Angaben:</a:t>
            </a:r>
          </a:p>
          <a:p>
            <a:endParaRPr lang="de-AT"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AT" sz="1000" i="0" dirty="0"/>
              <a:t>Concerto // D-Dur // für Horn und Orchester // D </a:t>
            </a:r>
            <a:r>
              <a:rPr lang="de-AT" sz="1000" i="0" dirty="0" err="1"/>
              <a:t>major</a:t>
            </a:r>
            <a:r>
              <a:rPr lang="de-AT" sz="1000" i="0" dirty="0"/>
              <a:t> // </a:t>
            </a:r>
            <a:r>
              <a:rPr lang="de-AT" sz="1000" i="0" dirty="0" err="1"/>
              <a:t>for</a:t>
            </a:r>
            <a:r>
              <a:rPr lang="de-AT" sz="1000" i="0" dirty="0"/>
              <a:t> </a:t>
            </a:r>
            <a:r>
              <a:rPr lang="de-AT" sz="1000" i="0" dirty="0" err="1"/>
              <a:t>horn</a:t>
            </a:r>
            <a:r>
              <a:rPr lang="de-AT" sz="1000" i="0" dirty="0"/>
              <a:t> and </a:t>
            </a:r>
            <a:r>
              <a:rPr lang="de-AT" sz="1000" i="0" dirty="0" err="1"/>
              <a:t>orchestra</a:t>
            </a:r>
            <a:r>
              <a:rPr lang="de-AT" sz="1000" i="0" dirty="0"/>
              <a:t> // </a:t>
            </a:r>
            <a:r>
              <a:rPr lang="de-AT" sz="1000" i="0" dirty="0" err="1"/>
              <a:t>ré</a:t>
            </a:r>
            <a:r>
              <a:rPr lang="de-AT" sz="1000" i="0" dirty="0"/>
              <a:t> </a:t>
            </a:r>
            <a:r>
              <a:rPr lang="de-AT" sz="1000" i="0" dirty="0" err="1"/>
              <a:t>majeur</a:t>
            </a:r>
            <a:r>
              <a:rPr lang="de-AT" sz="1000" i="0" dirty="0"/>
              <a:t> // </a:t>
            </a:r>
            <a:r>
              <a:rPr lang="de-AT" sz="1000" i="0" dirty="0" err="1"/>
              <a:t>pour</a:t>
            </a:r>
            <a:r>
              <a:rPr lang="de-AT" sz="1000" i="0" dirty="0"/>
              <a:t> </a:t>
            </a:r>
            <a:r>
              <a:rPr lang="de-AT" sz="1000" i="0" dirty="0" err="1"/>
              <a:t>cor</a:t>
            </a:r>
            <a:r>
              <a:rPr lang="de-AT" sz="1000" i="0" dirty="0"/>
              <a:t> et </a:t>
            </a:r>
            <a:r>
              <a:rPr lang="de-AT" sz="1000" i="0" dirty="0" err="1"/>
              <a:t>orchestre</a:t>
            </a:r>
            <a:endParaRPr lang="de-AT" sz="1000" i="0" dirty="0"/>
          </a:p>
          <a:p>
            <a:endParaRPr lang="de-AT" sz="1000" dirty="0"/>
          </a:p>
          <a:p>
            <a:r>
              <a:rPr lang="de-AT" sz="1000" b="0" i="0" dirty="0"/>
              <a:t>Das Wort „Concerto“ kommt nur einmal vor, danach folgen die Angaben „D-Dur“ und „für Horn und Orchester“ auf Deutsch,  „D </a:t>
            </a:r>
            <a:r>
              <a:rPr lang="de-AT" sz="1000" b="0" i="0" dirty="0" err="1"/>
              <a:t>major</a:t>
            </a:r>
            <a:r>
              <a:rPr lang="de-AT" sz="1000" b="0" i="0" dirty="0"/>
              <a:t>“ und „</a:t>
            </a:r>
            <a:r>
              <a:rPr lang="de-AT" sz="1000" b="0" i="0" dirty="0" err="1"/>
              <a:t>for</a:t>
            </a:r>
            <a:r>
              <a:rPr lang="de-AT" sz="1000" b="0" i="0" dirty="0"/>
              <a:t> </a:t>
            </a:r>
            <a:r>
              <a:rPr lang="de-AT" sz="1000" b="0" i="0" dirty="0" err="1"/>
              <a:t>horn</a:t>
            </a:r>
            <a:r>
              <a:rPr lang="de-AT" sz="1000" b="0" i="0" dirty="0"/>
              <a:t> and </a:t>
            </a:r>
            <a:r>
              <a:rPr lang="de-AT" sz="1000" b="0" i="0" dirty="0" err="1"/>
              <a:t>orchestra</a:t>
            </a:r>
            <a:r>
              <a:rPr lang="de-AT" sz="1000" b="0" i="0" dirty="0"/>
              <a:t>“ auf Englisch, sowie „</a:t>
            </a:r>
            <a:r>
              <a:rPr lang="de-AT" sz="1000" b="0" i="0" dirty="0" err="1"/>
              <a:t>ré</a:t>
            </a:r>
            <a:r>
              <a:rPr lang="de-AT" sz="1000" b="0" i="0" dirty="0"/>
              <a:t> </a:t>
            </a:r>
            <a:r>
              <a:rPr lang="de-AT" sz="1000" b="0" i="0" dirty="0" err="1"/>
              <a:t>majeur</a:t>
            </a:r>
            <a:r>
              <a:rPr lang="de-AT" sz="1000" b="0" i="0" dirty="0"/>
              <a:t>“ und „</a:t>
            </a:r>
            <a:r>
              <a:rPr lang="de-AT" sz="1000" b="0" i="0" dirty="0" err="1"/>
              <a:t>pour</a:t>
            </a:r>
            <a:r>
              <a:rPr lang="de-AT" sz="1000" b="0" i="0" dirty="0"/>
              <a:t> </a:t>
            </a:r>
            <a:r>
              <a:rPr lang="de-AT" sz="1000" b="0" i="0" dirty="0" err="1"/>
              <a:t>cor</a:t>
            </a:r>
            <a:r>
              <a:rPr lang="de-AT" sz="1000" b="0" i="0" dirty="0"/>
              <a:t> et </a:t>
            </a:r>
            <a:r>
              <a:rPr lang="de-AT" sz="1000" b="0" i="0" dirty="0" err="1"/>
              <a:t>orchestre</a:t>
            </a:r>
            <a:r>
              <a:rPr lang="de-AT" sz="1000" b="0" i="0" dirty="0"/>
              <a:t>“ auf Französisch.</a:t>
            </a:r>
          </a:p>
          <a:p>
            <a:endParaRPr lang="de-AT" sz="1000" b="0" i="0" dirty="0"/>
          </a:p>
          <a:p>
            <a:r>
              <a:rPr lang="de-AT" sz="1000" b="0" i="0" dirty="0"/>
              <a:t>Aus den Angaben „Concerto“, „D-Dur“ und „für Horn und Orchester“ wird der Haupttitel gebildet. Siehe dazu die Musik-Regeln zum Haupttitel (https://sta.dnb.de/doc/RDA-E-M005).</a:t>
            </a:r>
          </a:p>
          <a:p>
            <a:endParaRPr lang="de-AT" sz="1000" b="0" i="0" dirty="0"/>
          </a:p>
          <a:p>
            <a:r>
              <a:rPr lang="de-AT" sz="1000" b="0" i="0" dirty="0"/>
              <a:t>„D </a:t>
            </a:r>
            <a:r>
              <a:rPr lang="de-AT" sz="1000" b="0" i="0" dirty="0" err="1"/>
              <a:t>major</a:t>
            </a:r>
            <a:r>
              <a:rPr lang="de-AT" sz="1000" b="0" i="0" dirty="0"/>
              <a:t>“ und „</a:t>
            </a:r>
            <a:r>
              <a:rPr lang="de-AT" sz="1000" b="0" i="0" dirty="0" err="1"/>
              <a:t>for</a:t>
            </a:r>
            <a:r>
              <a:rPr lang="de-AT" sz="1000" b="0" i="0" dirty="0"/>
              <a:t> </a:t>
            </a:r>
            <a:r>
              <a:rPr lang="de-AT" sz="1000" b="0" i="0" dirty="0" err="1"/>
              <a:t>horn</a:t>
            </a:r>
            <a:r>
              <a:rPr lang="de-AT" sz="1000" b="0" i="0" dirty="0"/>
              <a:t> and </a:t>
            </a:r>
            <a:r>
              <a:rPr lang="de-AT" sz="1000" b="0" i="0" dirty="0" err="1"/>
              <a:t>orchestra</a:t>
            </a:r>
            <a:r>
              <a:rPr lang="de-AT" sz="1000" b="0" i="0" dirty="0"/>
              <a:t>“ werden daher nach der hier besprochenen Regel zum ersten </a:t>
            </a:r>
            <a:r>
              <a:rPr lang="de-AT" sz="1000" b="0" i="0" dirty="0" err="1"/>
              <a:t>Paralelltitel</a:t>
            </a:r>
            <a:r>
              <a:rPr lang="de-AT" sz="1000" b="0" i="0" dirty="0"/>
              <a:t>, der dann „D </a:t>
            </a:r>
            <a:r>
              <a:rPr lang="de-AT" sz="1000" b="0" i="0" dirty="0" err="1"/>
              <a:t>major</a:t>
            </a:r>
            <a:r>
              <a:rPr lang="de-AT" sz="1000" b="0" i="0" dirty="0"/>
              <a:t>, </a:t>
            </a:r>
            <a:r>
              <a:rPr lang="de-AT" sz="1000" b="0" i="0" dirty="0" err="1"/>
              <a:t>for</a:t>
            </a:r>
            <a:r>
              <a:rPr lang="de-AT" sz="1000" b="0" i="0" dirty="0"/>
              <a:t> </a:t>
            </a:r>
            <a:r>
              <a:rPr lang="de-AT" sz="1000" b="0" i="0" dirty="0" err="1"/>
              <a:t>horn</a:t>
            </a:r>
            <a:r>
              <a:rPr lang="de-AT" sz="1000" b="0" i="0" dirty="0"/>
              <a:t> and </a:t>
            </a:r>
            <a:r>
              <a:rPr lang="de-AT" sz="1000" b="0" i="0" dirty="0" err="1"/>
              <a:t>orchestra</a:t>
            </a:r>
            <a:r>
              <a:rPr lang="de-AT" sz="1000" b="0" i="0" dirty="0"/>
              <a:t>“ lautet.</a:t>
            </a:r>
          </a:p>
          <a:p>
            <a:endParaRPr lang="de-AT" sz="1000" b="0" i="0" dirty="0"/>
          </a:p>
          <a:p>
            <a:r>
              <a:rPr lang="de-AT" sz="1000" b="0" i="0" dirty="0"/>
              <a:t>„</a:t>
            </a:r>
            <a:r>
              <a:rPr lang="de-AT" sz="1000" b="0" i="0" dirty="0" err="1"/>
              <a:t>ré</a:t>
            </a:r>
            <a:r>
              <a:rPr lang="de-AT" sz="1000" b="0" i="0" dirty="0"/>
              <a:t> </a:t>
            </a:r>
            <a:r>
              <a:rPr lang="de-AT" sz="1000" b="0" i="0" dirty="0" err="1"/>
              <a:t>majeur</a:t>
            </a:r>
            <a:r>
              <a:rPr lang="de-AT" sz="1000" b="0" i="0" dirty="0"/>
              <a:t>“ und „</a:t>
            </a:r>
            <a:r>
              <a:rPr lang="de-AT" sz="1000" b="0" i="0" dirty="0" err="1"/>
              <a:t>pour</a:t>
            </a:r>
            <a:r>
              <a:rPr lang="de-AT" sz="1000" b="0" i="0" dirty="0"/>
              <a:t> </a:t>
            </a:r>
            <a:r>
              <a:rPr lang="de-AT" sz="1000" b="0" i="0" dirty="0" err="1"/>
              <a:t>cor</a:t>
            </a:r>
            <a:r>
              <a:rPr lang="de-AT" sz="1000" b="0" i="0" dirty="0"/>
              <a:t> et </a:t>
            </a:r>
            <a:r>
              <a:rPr lang="de-AT" sz="1000" b="0" i="0" dirty="0" err="1"/>
              <a:t>orchestre</a:t>
            </a:r>
            <a:r>
              <a:rPr lang="de-AT" sz="1000" b="0" i="0" dirty="0"/>
              <a:t>“ werden zum zweiten Paralleltitel „</a:t>
            </a:r>
            <a:r>
              <a:rPr lang="de-AT" sz="1000" b="0" i="0" dirty="0" err="1"/>
              <a:t>ré</a:t>
            </a:r>
            <a:r>
              <a:rPr lang="de-AT" sz="1000" b="0" i="0" dirty="0"/>
              <a:t> </a:t>
            </a:r>
            <a:r>
              <a:rPr lang="de-AT" sz="1000" b="0" i="0" dirty="0" err="1"/>
              <a:t>majeur</a:t>
            </a:r>
            <a:r>
              <a:rPr lang="de-AT" sz="1000" b="0" i="0" dirty="0"/>
              <a:t>, </a:t>
            </a:r>
            <a:r>
              <a:rPr lang="de-AT" sz="1000" b="0" i="0" dirty="0" err="1"/>
              <a:t>pour</a:t>
            </a:r>
            <a:r>
              <a:rPr lang="de-AT" sz="1000" b="0" i="0" dirty="0"/>
              <a:t> </a:t>
            </a:r>
            <a:r>
              <a:rPr lang="de-AT" sz="1000" b="0" i="0" dirty="0" err="1"/>
              <a:t>cor</a:t>
            </a:r>
            <a:r>
              <a:rPr lang="de-AT" sz="1000" b="0" i="0" dirty="0"/>
              <a:t> et </a:t>
            </a:r>
            <a:r>
              <a:rPr lang="de-AT" sz="1000" b="0" i="0" dirty="0" err="1"/>
              <a:t>orchestre</a:t>
            </a:r>
            <a:r>
              <a:rPr lang="de-AT" sz="1000" b="0" i="0" dirty="0"/>
              <a:t>“. Ein Paralleltitel nach dieser Regel wird nicht eigens groß geschrieben.</a:t>
            </a:r>
          </a:p>
          <a:p>
            <a:endParaRPr lang="de-AT" sz="1000" b="0" i="0" dirty="0"/>
          </a:p>
          <a:p>
            <a:r>
              <a:rPr lang="de-AT" sz="1000" b="0" i="0" dirty="0"/>
              <a:t>Nach den Regeln zum Übertragen (https://sta.dnb.de/doc/RDA-A-UEBER) kann ein Komma zwischen den Angaben ergänzt werden.</a:t>
            </a:r>
          </a:p>
          <a:p>
            <a:endParaRPr lang="de-AT" sz="1000" b="0" i="0" dirty="0"/>
          </a:p>
          <a:p>
            <a:r>
              <a:rPr lang="de-AT" sz="1000" b="0" i="0" dirty="0"/>
              <a:t>Titel, die das Wort „Concerto“ beinhalten, können bei Bedarf als abweichende Titel erfasst werden, hier also:</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AT"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AT" sz="1000" dirty="0"/>
              <a:t>Concerto, D </a:t>
            </a:r>
            <a:r>
              <a:rPr lang="de-AT" sz="1000" dirty="0" err="1"/>
              <a:t>major</a:t>
            </a:r>
            <a:r>
              <a:rPr lang="de-AT" sz="1000" dirty="0"/>
              <a:t>, </a:t>
            </a:r>
            <a:r>
              <a:rPr lang="de-AT" sz="1000" dirty="0" err="1"/>
              <a:t>for</a:t>
            </a:r>
            <a:r>
              <a:rPr lang="de-AT" sz="1000" dirty="0"/>
              <a:t> </a:t>
            </a:r>
            <a:r>
              <a:rPr lang="de-AT" sz="1000" dirty="0" err="1"/>
              <a:t>horn</a:t>
            </a:r>
            <a:r>
              <a:rPr lang="de-AT" sz="1000" dirty="0"/>
              <a:t> and </a:t>
            </a:r>
            <a:r>
              <a:rPr lang="de-AT" sz="1000" dirty="0" err="1"/>
              <a:t>orchestra</a:t>
            </a:r>
            <a:r>
              <a:rPr lang="de-AT" sz="1000" dirty="0"/>
              <a:t/>
            </a:r>
            <a:br>
              <a:rPr lang="de-AT" sz="1000" dirty="0"/>
            </a:br>
            <a:r>
              <a:rPr lang="de-AT" sz="1000" dirty="0"/>
              <a:t>Concerto, </a:t>
            </a:r>
            <a:r>
              <a:rPr lang="de-AT" sz="1000" dirty="0" err="1"/>
              <a:t>ré</a:t>
            </a:r>
            <a:r>
              <a:rPr lang="de-AT" sz="1000" dirty="0"/>
              <a:t> </a:t>
            </a:r>
            <a:r>
              <a:rPr lang="de-AT" sz="1000" dirty="0" err="1"/>
              <a:t>majeur</a:t>
            </a:r>
            <a:r>
              <a:rPr lang="de-AT" sz="1000" dirty="0"/>
              <a:t>, </a:t>
            </a:r>
            <a:r>
              <a:rPr lang="de-AT" sz="1000" dirty="0" err="1"/>
              <a:t>pour</a:t>
            </a:r>
            <a:r>
              <a:rPr lang="de-AT" sz="1000" dirty="0"/>
              <a:t> </a:t>
            </a:r>
            <a:r>
              <a:rPr lang="de-AT" sz="1000" dirty="0" err="1"/>
              <a:t>cor</a:t>
            </a:r>
            <a:r>
              <a:rPr lang="de-AT" sz="1000" dirty="0"/>
              <a:t> et </a:t>
            </a:r>
            <a:r>
              <a:rPr lang="de-AT" sz="1000" dirty="0" err="1"/>
              <a:t>orchestre</a:t>
            </a:r>
            <a:endParaRPr lang="de-AT" sz="1000"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8792439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sz="1000" dirty="0"/>
              <a:t>Das Element Umfang einer Manifestation enthält auch die spezifischen Regeln für Umfang von Noten. Für Tonträger oder Videos gibt es keine musikspezifischen Regeln den Umfang betreffend. Die Umfangsangaben für eine CD unterscheiden sich nicht dadurch, dass Musik oder gesprochener Text auf der CD ist.</a:t>
            </a:r>
          </a:p>
          <a:p>
            <a:endParaRPr lang="de-AT" sz="1000" dirty="0"/>
          </a:p>
          <a:p>
            <a:r>
              <a:rPr lang="de-AT" sz="1000" dirty="0"/>
              <a:t>In RDA DACH gibt es jetzt Aussagen zum Erfassen von Orchesterstimmen, falls die Beschreibung nicht als Aufführungsmaterial erfolgt.</a:t>
            </a:r>
          </a:p>
          <a:p>
            <a:endParaRPr lang="de-AT" sz="1000" dirty="0"/>
          </a:p>
          <a:p>
            <a:r>
              <a:rPr lang="de-AT" sz="1000" dirty="0"/>
              <a:t>Für Ausgaben für spezielle Orchester wie z. B. Big Band, Blasorchester, Akkordeonensemble etc., bei denen die Partitur oder Direktionsstimme und die Stimme(n) in der Regel zusammen in einer Ausgabe erscheinen und die Partitur oder Direktionsstimme zusammen mit den Stimmen in einem Umschlag ausgeliefert wird, erfassen Sie die Anzahl an Stimmen so, wie sie in diesem Set vorliegen.</a:t>
            </a:r>
          </a:p>
          <a:p>
            <a:endParaRPr lang="de-AT" sz="1000" dirty="0"/>
          </a:p>
          <a:p>
            <a:r>
              <a:rPr lang="de-AT" sz="1000" dirty="0"/>
              <a:t>Beispiel:</a:t>
            </a:r>
          </a:p>
          <a:p>
            <a:r>
              <a:rPr lang="de-AT" sz="1000" dirty="0"/>
              <a:t>1 Partitur (20 Seiten), 56 Stimmen</a:t>
            </a:r>
          </a:p>
          <a:p>
            <a:endParaRPr lang="de-AT" sz="1000" dirty="0"/>
          </a:p>
          <a:p>
            <a:r>
              <a:rPr lang="de-AT" sz="1000" dirty="0"/>
              <a:t>Für Ausgaben von Orchesterstimmen, bei denen die Streicherstimmen separat erhältlich sind und daher in unterschiedlichen Staffelungen vorliegen können, erfassen Sie als Umfangsangabe nur die Anzahl der unterschiedlichen Stimmen ohne Mehrfachangabe, um in Verbundsystemen Dubletten zu vermeiden. Die tatsächliche Stimmenanzahl kann </a:t>
            </a:r>
            <a:r>
              <a:rPr lang="de-AT" sz="1000" dirty="0" err="1"/>
              <a:t>exemplarspezifisch</a:t>
            </a:r>
            <a:r>
              <a:rPr lang="de-AT" sz="1000" dirty="0"/>
              <a:t> vermerkt werden.</a:t>
            </a:r>
          </a:p>
          <a:p>
            <a:endParaRPr lang="de-AT" sz="1000" dirty="0"/>
          </a:p>
          <a:p>
            <a:r>
              <a:rPr lang="de-AT" sz="1000" dirty="0"/>
              <a:t>Beispiel:</a:t>
            </a:r>
          </a:p>
          <a:p>
            <a:r>
              <a:rPr lang="de-AT" sz="1000" dirty="0"/>
              <a:t>12 Stimmen</a:t>
            </a:r>
          </a:p>
          <a:p>
            <a:r>
              <a:rPr lang="de-AT" sz="1000" dirty="0"/>
              <a:t>(erhältlich sind: ein Set aus 7 Harmoniestimmen sowie 5 Streicherstimmen)</a:t>
            </a:r>
            <a:endParaRPr lang="de-DE" sz="1000" dirty="0"/>
          </a:p>
          <a:p>
            <a:endParaRPr lang="de-AT" dirty="0"/>
          </a:p>
          <a:p>
            <a:endParaRPr lang="de-AT" dirty="0"/>
          </a:p>
          <a:p>
            <a:endParaRPr lang="de-AT"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42808318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Verschiedene neue Beispiele sollen einige praxisnahe Fälle für das Erfassen von Noten illustrieren:</a:t>
            </a:r>
          </a:p>
          <a:p>
            <a:endParaRPr lang="de-DE" sz="1200" dirty="0"/>
          </a:p>
          <a:p>
            <a:r>
              <a:rPr lang="de-DE" sz="1200" dirty="0"/>
              <a:t>Liegen mehrere Stimmen vor, wird keine Seitenangabe gemacht:</a:t>
            </a:r>
          </a:p>
          <a:p>
            <a:r>
              <a:rPr lang="de-AT" sz="1200" dirty="0"/>
              <a:t>1 Partitur (v, 27 Seiten), 5 Stimmen</a:t>
            </a:r>
          </a:p>
          <a:p>
            <a:endParaRPr lang="de-AT" sz="1200" dirty="0"/>
          </a:p>
          <a:p>
            <a:r>
              <a:rPr lang="de-DE" sz="1200" dirty="0"/>
              <a:t>Noten in anderen Medien:</a:t>
            </a:r>
          </a:p>
          <a:p>
            <a:r>
              <a:rPr lang="fr-FR" sz="1200" dirty="0"/>
              <a:t>1 Online-Ressource (1 </a:t>
            </a:r>
            <a:r>
              <a:rPr lang="fr-FR" sz="1200" dirty="0" err="1"/>
              <a:t>Partitur</a:t>
            </a:r>
            <a:r>
              <a:rPr lang="fr-FR" sz="1200" dirty="0"/>
              <a:t> (50 </a:t>
            </a:r>
            <a:r>
              <a:rPr lang="fr-FR" sz="1200" dirty="0" err="1"/>
              <a:t>Seiten</a:t>
            </a:r>
            <a:r>
              <a:rPr lang="fr-FR" sz="1200" dirty="0"/>
              <a:t>))</a:t>
            </a:r>
          </a:p>
          <a:p>
            <a:endParaRPr lang="fr-FR" sz="1200" dirty="0"/>
          </a:p>
          <a:p>
            <a:r>
              <a:rPr lang="de-AT" sz="1200" dirty="0"/>
              <a:t>Sets von Einheiten mit identischem Inhalt:</a:t>
            </a:r>
            <a:endParaRPr lang="fr-FR" sz="1200" dirty="0"/>
          </a:p>
          <a:p>
            <a:r>
              <a:rPr lang="de-AT" sz="1200" dirty="0"/>
              <a:t>3 identische Partituren (je 15 Seiten)</a:t>
            </a:r>
          </a:p>
          <a:p>
            <a:endParaRPr lang="de-AT" sz="1200" dirty="0"/>
          </a:p>
          <a:p>
            <a:r>
              <a:rPr lang="de-AT" sz="1200" dirty="0"/>
              <a:t>Anmerkungen (d. h. Ergänzungen, die nicht als Umfangsangabe selbst, sondern als Anmerkung erfasst werden können):</a:t>
            </a:r>
          </a:p>
          <a:p>
            <a:endParaRPr lang="de-AT" sz="1200" dirty="0"/>
          </a:p>
          <a:p>
            <a:r>
              <a:rPr lang="de-AT" sz="1200" dirty="0"/>
              <a:t>Umfangsangabe: 1 Partitur (IX, 25 Seiten), 2 Stimmen </a:t>
            </a:r>
          </a:p>
          <a:p>
            <a:r>
              <a:rPr lang="de-AT" sz="1200" dirty="0"/>
              <a:t>Anmerkung: Dieses Set enthält eine </a:t>
            </a:r>
            <a:r>
              <a:rPr lang="de-AT" sz="1200" dirty="0" err="1"/>
              <a:t>unbezeichnete</a:t>
            </a:r>
            <a:r>
              <a:rPr lang="de-AT" sz="1200" dirty="0"/>
              <a:t> und eine bezeichnete Stimme</a:t>
            </a:r>
            <a:endParaRPr lang="de-DE" sz="1200" dirty="0"/>
          </a:p>
          <a:p>
            <a:endParaRPr lang="de-AT"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21992965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Noten-Bestellnummer ist ein untergeordnetes Element zu „Identifikator für eine Manifestation“.</a:t>
            </a:r>
          </a:p>
          <a:p>
            <a:endParaRPr lang="de-DE" dirty="0"/>
          </a:p>
          <a:p>
            <a:r>
              <a:rPr lang="de-DE" dirty="0"/>
              <a:t>Der Elementname wurde neu übersetzt: Ursprünglich hieß das Element „Musik-Bestellnummer“, was aber keine präzise Übersetzung des englischen „</a:t>
            </a:r>
            <a:r>
              <a:rPr lang="en-US" dirty="0"/>
              <a:t>Publisher’s number for notated music” war.</a:t>
            </a:r>
          </a:p>
          <a:p>
            <a:endParaRPr lang="en-US" dirty="0"/>
          </a:p>
          <a:p>
            <a:r>
              <a:rPr lang="en-US" dirty="0"/>
              <a:t>Die </a:t>
            </a:r>
            <a:r>
              <a:rPr lang="en-US" dirty="0" err="1"/>
              <a:t>im</a:t>
            </a:r>
            <a:r>
              <a:rPr lang="en-US" dirty="0"/>
              <a:t> Original RDA Toolkit </a:t>
            </a:r>
            <a:r>
              <a:rPr lang="en-US" dirty="0" err="1"/>
              <a:t>als</a:t>
            </a:r>
            <a:r>
              <a:rPr lang="en-US" dirty="0"/>
              <a:t> DACH-AWR </a:t>
            </a:r>
            <a:r>
              <a:rPr lang="en-US" dirty="0" err="1"/>
              <a:t>enthaltene</a:t>
            </a:r>
            <a:r>
              <a:rPr lang="en-US" dirty="0"/>
              <a:t> </a:t>
            </a:r>
            <a:r>
              <a:rPr lang="en-US" dirty="0" err="1"/>
              <a:t>Entscheidungshilfe</a:t>
            </a:r>
            <a:r>
              <a:rPr lang="en-US" dirty="0"/>
              <a:t> </a:t>
            </a:r>
            <a:r>
              <a:rPr lang="en-US" dirty="0" err="1"/>
              <a:t>betreffend</a:t>
            </a:r>
            <a:r>
              <a:rPr lang="en-US" dirty="0"/>
              <a:t> </a:t>
            </a:r>
            <a:r>
              <a:rPr lang="en-US" dirty="0" err="1"/>
              <a:t>Abgrenzung</a:t>
            </a:r>
            <a:r>
              <a:rPr lang="en-US" dirty="0"/>
              <a:t> </a:t>
            </a:r>
            <a:r>
              <a:rPr lang="en-US" dirty="0" err="1"/>
              <a:t>Gesamttitel</a:t>
            </a:r>
            <a:r>
              <a:rPr lang="en-US" dirty="0"/>
              <a:t> und </a:t>
            </a:r>
            <a:r>
              <a:rPr lang="en-US" dirty="0" err="1"/>
              <a:t>Noten-Bestellnummer</a:t>
            </a:r>
            <a:r>
              <a:rPr lang="en-US" dirty="0"/>
              <a:t> </a:t>
            </a:r>
            <a:r>
              <a:rPr lang="en-US" dirty="0" err="1"/>
              <a:t>ist</a:t>
            </a:r>
            <a:r>
              <a:rPr lang="en-US" dirty="0"/>
              <a:t> </a:t>
            </a:r>
            <a:r>
              <a:rPr lang="en-US" dirty="0" err="1"/>
              <a:t>jetzt</a:t>
            </a:r>
            <a:r>
              <a:rPr lang="en-US" dirty="0"/>
              <a:t> </a:t>
            </a:r>
            <a:r>
              <a:rPr lang="en-US" dirty="0" err="1"/>
              <a:t>Teil</a:t>
            </a:r>
            <a:r>
              <a:rPr lang="en-US" dirty="0"/>
              <a:t> des </a:t>
            </a:r>
            <a:r>
              <a:rPr lang="en-US" dirty="0" err="1"/>
              <a:t>Regelwerkstextes</a:t>
            </a:r>
            <a:r>
              <a:rPr lang="en-US" dirty="0"/>
              <a:t> in RDA DACH.</a:t>
            </a:r>
          </a:p>
          <a:p>
            <a:endParaRPr lang="en-US" dirty="0"/>
          </a:p>
          <a:p>
            <a:r>
              <a:rPr lang="en-US" dirty="0" err="1"/>
              <a:t>Als</a:t>
            </a:r>
            <a:r>
              <a:rPr lang="en-US" dirty="0"/>
              <a:t> </a:t>
            </a:r>
            <a:r>
              <a:rPr lang="en-US" dirty="0" err="1"/>
              <a:t>Ergänzung</a:t>
            </a:r>
            <a:r>
              <a:rPr lang="en-US" dirty="0"/>
              <a:t> </a:t>
            </a:r>
            <a:r>
              <a:rPr lang="en-US" dirty="0" err="1"/>
              <a:t>wurde</a:t>
            </a:r>
            <a:r>
              <a:rPr lang="en-US" dirty="0"/>
              <a:t> </a:t>
            </a:r>
            <a:r>
              <a:rPr lang="en-US" dirty="0" err="1"/>
              <a:t>auch</a:t>
            </a:r>
            <a:r>
              <a:rPr lang="en-US" dirty="0"/>
              <a:t> </a:t>
            </a:r>
            <a:r>
              <a:rPr lang="en-US" dirty="0" err="1"/>
              <a:t>klargestellt</a:t>
            </a:r>
            <a:r>
              <a:rPr lang="en-US" dirty="0"/>
              <a:t>, </a:t>
            </a:r>
            <a:r>
              <a:rPr lang="en-US" dirty="0" err="1"/>
              <a:t>dass</a:t>
            </a:r>
            <a:r>
              <a:rPr lang="en-US" dirty="0"/>
              <a:t> </a:t>
            </a:r>
            <a:r>
              <a:rPr lang="en-US" dirty="0" err="1"/>
              <a:t>zu</a:t>
            </a:r>
            <a:r>
              <a:rPr lang="en-US" dirty="0"/>
              <a:t> </a:t>
            </a:r>
            <a:r>
              <a:rPr lang="en-US" dirty="0" err="1"/>
              <a:t>Gesamttiteln</a:t>
            </a:r>
            <a:r>
              <a:rPr lang="en-US" dirty="0"/>
              <a:t> </a:t>
            </a:r>
            <a:r>
              <a:rPr lang="en-US" dirty="0" err="1"/>
              <a:t>gehörige</a:t>
            </a:r>
            <a:r>
              <a:rPr lang="en-US" dirty="0"/>
              <a:t> </a:t>
            </a:r>
            <a:r>
              <a:rPr lang="en-US" dirty="0" err="1"/>
              <a:t>Zählungen</a:t>
            </a:r>
            <a:r>
              <a:rPr lang="en-US" dirty="0"/>
              <a:t> in </a:t>
            </a:r>
            <a:r>
              <a:rPr lang="en-US" dirty="0" err="1"/>
              <a:t>Notenausgaben</a:t>
            </a:r>
            <a:r>
              <a:rPr lang="en-US" dirty="0"/>
              <a:t> </a:t>
            </a:r>
            <a:r>
              <a:rPr lang="en-US" dirty="0" err="1"/>
              <a:t>teilweise</a:t>
            </a:r>
            <a:r>
              <a:rPr lang="en-US" dirty="0"/>
              <a:t> </a:t>
            </a:r>
            <a:r>
              <a:rPr lang="en-US" dirty="0" err="1"/>
              <a:t>nur</a:t>
            </a:r>
            <a:r>
              <a:rPr lang="en-US" dirty="0"/>
              <a:t> </a:t>
            </a:r>
            <a:r>
              <a:rPr lang="en-US" dirty="0" err="1"/>
              <a:t>bei</a:t>
            </a:r>
            <a:r>
              <a:rPr lang="en-US" dirty="0"/>
              <a:t> den </a:t>
            </a:r>
            <a:r>
              <a:rPr lang="en-US" dirty="0" err="1"/>
              <a:t>Noten-Bestellnummern</a:t>
            </a:r>
            <a:r>
              <a:rPr lang="en-US" dirty="0"/>
              <a:t> </a:t>
            </a:r>
            <a:r>
              <a:rPr lang="en-US" dirty="0" err="1"/>
              <a:t>angeführt</a:t>
            </a:r>
            <a:r>
              <a:rPr lang="en-US" dirty="0"/>
              <a:t> </a:t>
            </a:r>
            <a:r>
              <a:rPr lang="en-US" dirty="0" err="1"/>
              <a:t>werden</a:t>
            </a:r>
            <a:r>
              <a:rPr lang="en-US" dirty="0"/>
              <a:t>.</a:t>
            </a:r>
          </a:p>
          <a:p>
            <a:endParaRPr lang="en-US" dirty="0"/>
          </a:p>
          <a:p>
            <a:r>
              <a:rPr lang="en-US" dirty="0" err="1"/>
              <a:t>Beispiel</a:t>
            </a:r>
            <a:r>
              <a:rPr lang="en-US" dirty="0"/>
              <a:t>:</a:t>
            </a:r>
          </a:p>
          <a:p>
            <a:endParaRPr lang="en-US" dirty="0"/>
          </a:p>
          <a:p>
            <a:r>
              <a:rPr lang="it-IT" dirty="0" err="1"/>
              <a:t>Noten-Bestelnummer</a:t>
            </a:r>
            <a:r>
              <a:rPr lang="it-IT" dirty="0"/>
              <a:t>: FTR 234</a:t>
            </a:r>
          </a:p>
          <a:p>
            <a:endParaRPr lang="it-IT" dirty="0"/>
          </a:p>
          <a:p>
            <a:r>
              <a:rPr lang="it-IT" dirty="0" err="1"/>
              <a:t>Titel</a:t>
            </a:r>
            <a:r>
              <a:rPr lang="it-IT" dirty="0"/>
              <a:t> einer </a:t>
            </a:r>
            <a:r>
              <a:rPr lang="it-IT" dirty="0" err="1"/>
              <a:t>Reihe</a:t>
            </a:r>
            <a:r>
              <a:rPr lang="it-IT" dirty="0"/>
              <a:t>: Il flauto traverso</a:t>
            </a:r>
          </a:p>
          <a:p>
            <a:endParaRPr lang="it-IT" dirty="0"/>
          </a:p>
          <a:p>
            <a:r>
              <a:rPr lang="it-IT" dirty="0" err="1"/>
              <a:t>Aus</a:t>
            </a:r>
            <a:r>
              <a:rPr lang="it-IT" dirty="0"/>
              <a:t> </a:t>
            </a:r>
            <a:r>
              <a:rPr lang="it-IT" dirty="0" err="1"/>
              <a:t>dem</a:t>
            </a:r>
            <a:r>
              <a:rPr lang="it-IT" dirty="0"/>
              <a:t> </a:t>
            </a:r>
            <a:r>
              <a:rPr lang="it-IT" dirty="0" err="1"/>
              <a:t>Gesamtzusammenhang</a:t>
            </a:r>
            <a:r>
              <a:rPr lang="it-IT" dirty="0"/>
              <a:t> </a:t>
            </a:r>
            <a:r>
              <a:rPr lang="it-IT" dirty="0" err="1"/>
              <a:t>kann</a:t>
            </a:r>
            <a:r>
              <a:rPr lang="it-IT" dirty="0"/>
              <a:t> man </a:t>
            </a:r>
            <a:r>
              <a:rPr lang="it-IT" dirty="0" err="1"/>
              <a:t>schließen</a:t>
            </a:r>
            <a:r>
              <a:rPr lang="it-IT" dirty="0"/>
              <a:t>, </a:t>
            </a:r>
            <a:r>
              <a:rPr lang="it-IT" dirty="0" err="1"/>
              <a:t>dass</a:t>
            </a:r>
            <a:r>
              <a:rPr lang="it-IT" dirty="0"/>
              <a:t> </a:t>
            </a:r>
            <a:r>
              <a:rPr lang="de-DE" dirty="0"/>
              <a:t>„</a:t>
            </a:r>
            <a:r>
              <a:rPr lang="en-US" dirty="0"/>
              <a:t>FTR 234” </a:t>
            </a:r>
            <a:r>
              <a:rPr lang="en-US" dirty="0" err="1"/>
              <a:t>durchaus</a:t>
            </a:r>
            <a:r>
              <a:rPr lang="en-US" dirty="0"/>
              <a:t> </a:t>
            </a:r>
            <a:r>
              <a:rPr lang="en-US" dirty="0" err="1"/>
              <a:t>als</a:t>
            </a:r>
            <a:r>
              <a:rPr lang="en-US" dirty="0"/>
              <a:t> </a:t>
            </a:r>
            <a:r>
              <a:rPr lang="en-US" dirty="0" err="1"/>
              <a:t>Noten-Bestellnummer</a:t>
            </a:r>
            <a:r>
              <a:rPr lang="en-US" dirty="0"/>
              <a:t>, </a:t>
            </a:r>
            <a:r>
              <a:rPr lang="en-US" dirty="0" err="1"/>
              <a:t>aber</a:t>
            </a:r>
            <a:r>
              <a:rPr lang="en-US" dirty="0"/>
              <a:t> </a:t>
            </a:r>
            <a:r>
              <a:rPr lang="en-US" dirty="0" err="1"/>
              <a:t>zugleich</a:t>
            </a:r>
            <a:r>
              <a:rPr lang="en-US" dirty="0"/>
              <a:t> die </a:t>
            </a:r>
            <a:r>
              <a:rPr lang="en-US" dirty="0" err="1"/>
              <a:t>Zahl</a:t>
            </a:r>
            <a:r>
              <a:rPr lang="en-US" dirty="0"/>
              <a:t> 234 </a:t>
            </a:r>
            <a:r>
              <a:rPr lang="en-US" dirty="0" err="1"/>
              <a:t>als</a:t>
            </a:r>
            <a:r>
              <a:rPr lang="en-US" dirty="0"/>
              <a:t> </a:t>
            </a:r>
            <a:r>
              <a:rPr lang="en-US" dirty="0" err="1"/>
              <a:t>Zählung</a:t>
            </a:r>
            <a:r>
              <a:rPr lang="en-US" dirty="0"/>
              <a:t> </a:t>
            </a:r>
            <a:r>
              <a:rPr lang="en-US" dirty="0" err="1"/>
              <a:t>für</a:t>
            </a:r>
            <a:r>
              <a:rPr lang="en-US" dirty="0"/>
              <a:t> die </a:t>
            </a:r>
            <a:r>
              <a:rPr lang="en-US" dirty="0" err="1"/>
              <a:t>Reihe</a:t>
            </a:r>
            <a:r>
              <a:rPr lang="en-US" dirty="0"/>
              <a:t> </a:t>
            </a:r>
            <a:r>
              <a:rPr lang="de-DE" dirty="0"/>
              <a:t>„I</a:t>
            </a:r>
            <a:r>
              <a:rPr lang="it-IT" dirty="0"/>
              <a:t>l flauto traverso</a:t>
            </a:r>
            <a:r>
              <a:rPr lang="en-US" dirty="0"/>
              <a:t>” </a:t>
            </a:r>
            <a:r>
              <a:rPr lang="en-US" dirty="0" err="1"/>
              <a:t>gemeint</a:t>
            </a:r>
            <a:r>
              <a:rPr lang="en-US" dirty="0"/>
              <a:t> </a:t>
            </a:r>
            <a:r>
              <a:rPr lang="en-US" dirty="0" err="1"/>
              <a:t>ist</a:t>
            </a:r>
            <a:r>
              <a:rPr lang="en-US" dirty="0"/>
              <a:t>.</a:t>
            </a:r>
            <a:endParaRPr lang="it-IT" dirty="0"/>
          </a:p>
          <a:p>
            <a:endParaRPr lang="de-DE" dirty="0"/>
          </a:p>
          <a:p>
            <a:endParaRPr lang="de-AT"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2710734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de-DE" dirty="0"/>
              <a:t>Für bevorzugte Titel eines Musikwerks gibt es kein eigenes Element mehr. Das allgemeine Element „Bevorzugter Titel eines Werks“ enthält jetzt auch die spezifischen Regeln für Musikwerke.</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de-DE" sz="1200" dirty="0">
              <a:latin typeface="+mn-lt"/>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de-DE" dirty="0"/>
              <a:t>Inhaltlich wurde die Reihenfolge der Informationsquellen überarbeitet.</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de-AT" sz="1200" dirty="0">
              <a:latin typeface="+mn-lt"/>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de-AT" sz="1200" dirty="0">
                <a:latin typeface="+mn-lt"/>
                <a:ea typeface="Verdana" panose="020B0604030504040204" pitchFamily="34" charset="0"/>
              </a:rPr>
              <a:t>Im Original Toolkit war als AWR erfasst:</a:t>
            </a:r>
          </a:p>
          <a:p>
            <a:pPr marL="457200" indent="-457200">
              <a:buFont typeface="+mj-lt"/>
              <a:buAutoNum type="arabicPeriod"/>
            </a:pPr>
            <a:endParaRPr lang="de-AT" sz="1200" dirty="0">
              <a:latin typeface="+mn-lt"/>
              <a:ea typeface="Verdana" panose="020B0604030504040204" pitchFamily="34" charset="0"/>
            </a:endParaRPr>
          </a:p>
          <a:p>
            <a:pPr marL="457200" indent="-457200">
              <a:buFont typeface="+mj-lt"/>
              <a:buAutoNum type="arabicPeriod"/>
            </a:pPr>
            <a:r>
              <a:rPr lang="de-AT" sz="1200" dirty="0">
                <a:latin typeface="+mn-lt"/>
                <a:ea typeface="Verdana" panose="020B0604030504040204" pitchFamily="34" charset="0"/>
              </a:rPr>
              <a:t>Liste der maßgeblichen Werkverzeichnisse, s. AH-014</a:t>
            </a:r>
          </a:p>
          <a:p>
            <a:pPr marL="457200" indent="-457200">
              <a:buFont typeface="+mj-lt"/>
              <a:buAutoNum type="arabicPeriod"/>
            </a:pPr>
            <a:r>
              <a:rPr lang="de-AT" sz="1200" dirty="0">
                <a:latin typeface="+mn-lt"/>
                <a:ea typeface="Verdana" panose="020B0604030504040204" pitchFamily="34" charset="0"/>
              </a:rPr>
              <a:t>Die Musik in Geschichte und Gegenwart (2., </a:t>
            </a:r>
            <a:r>
              <a:rPr lang="de-AT" sz="1200" dirty="0" err="1">
                <a:latin typeface="+mn-lt"/>
                <a:ea typeface="Verdana" panose="020B0604030504040204" pitchFamily="34" charset="0"/>
              </a:rPr>
              <a:t>neubearb</a:t>
            </a:r>
            <a:r>
              <a:rPr lang="de-AT" sz="1200" dirty="0">
                <a:latin typeface="+mn-lt"/>
                <a:ea typeface="Verdana" panose="020B0604030504040204" pitchFamily="34" charset="0"/>
              </a:rPr>
              <a:t>. Aufl.)</a:t>
            </a:r>
          </a:p>
          <a:p>
            <a:pPr marL="457200" indent="-457200">
              <a:buFont typeface="+mj-lt"/>
              <a:buAutoNum type="arabicPeriod"/>
            </a:pPr>
            <a:r>
              <a:rPr lang="de-AT" sz="1200" dirty="0">
                <a:latin typeface="+mn-lt"/>
                <a:ea typeface="Verdana" panose="020B0604030504040204" pitchFamily="34" charset="0"/>
              </a:rPr>
              <a:t>The New Grove Dictionary </a:t>
            </a:r>
            <a:r>
              <a:rPr lang="de-AT" sz="1200" dirty="0" err="1">
                <a:latin typeface="+mn-lt"/>
                <a:ea typeface="Verdana" panose="020B0604030504040204" pitchFamily="34" charset="0"/>
              </a:rPr>
              <a:t>of</a:t>
            </a:r>
            <a:r>
              <a:rPr lang="de-AT" sz="1200" dirty="0">
                <a:latin typeface="+mn-lt"/>
                <a:ea typeface="Verdana" panose="020B0604030504040204" pitchFamily="34" charset="0"/>
              </a:rPr>
              <a:t> Music and </a:t>
            </a:r>
            <a:r>
              <a:rPr lang="de-AT" sz="1200" dirty="0" err="1">
                <a:latin typeface="+mn-lt"/>
                <a:ea typeface="Verdana" panose="020B0604030504040204" pitchFamily="34" charset="0"/>
              </a:rPr>
              <a:t>Musicians</a:t>
            </a:r>
            <a:r>
              <a:rPr lang="de-AT" sz="1200" dirty="0">
                <a:latin typeface="+mn-lt"/>
                <a:ea typeface="Verdana" panose="020B0604030504040204" pitchFamily="34" charset="0"/>
              </a:rPr>
              <a:t> (2. </a:t>
            </a:r>
            <a:r>
              <a:rPr lang="de-AT" sz="1200" dirty="0" err="1">
                <a:latin typeface="+mn-lt"/>
                <a:ea typeface="Verdana" panose="020B0604030504040204" pitchFamily="34" charset="0"/>
              </a:rPr>
              <a:t>ed</a:t>
            </a:r>
            <a:r>
              <a:rPr lang="de-AT" sz="1200" dirty="0">
                <a:latin typeface="+mn-lt"/>
                <a:ea typeface="Verdana" panose="020B0604030504040204" pitchFamily="34" charset="0"/>
              </a:rPr>
              <a:t>.)</a:t>
            </a:r>
          </a:p>
          <a:p>
            <a:pPr marL="457200" indent="-457200">
              <a:buFont typeface="+mj-lt"/>
              <a:buAutoNum type="arabicPeriod"/>
            </a:pPr>
            <a:r>
              <a:rPr lang="de-AT" sz="1200" dirty="0">
                <a:latin typeface="+mn-lt"/>
                <a:ea typeface="Verdana" panose="020B0604030504040204" pitchFamily="34" charset="0"/>
              </a:rPr>
              <a:t>Kann der bevorzugte Titel nicht oder nicht ausreichend anhand der Liste dieser Nachschlagewerke ermittelt werden, können andere Nachschlagewerke hinzugezogen werden.</a:t>
            </a:r>
          </a:p>
          <a:p>
            <a:pPr marL="457200" indent="-457200">
              <a:buFont typeface="+mj-lt"/>
              <a:buAutoNum type="arabicPeriod"/>
            </a:pPr>
            <a:r>
              <a:rPr lang="de-AT" sz="1200" dirty="0">
                <a:latin typeface="+mn-lt"/>
                <a:ea typeface="Verdana" panose="020B0604030504040204" pitchFamily="34" charset="0"/>
              </a:rPr>
              <a:t>Ist ein Nachweis in Nachschlagewerken nicht möglich, gelten die Angaben der Informationsquelle.</a:t>
            </a:r>
          </a:p>
          <a:p>
            <a:pPr marL="457200" indent="-457200">
              <a:buFont typeface="+mj-lt"/>
              <a:buAutoNum type="arabicPeriod"/>
            </a:pPr>
            <a:endParaRPr lang="de-AT" sz="1200" dirty="0">
              <a:latin typeface="+mn-lt"/>
              <a:ea typeface="Verdana" panose="020B0604030504040204" pitchFamily="34" charset="0"/>
            </a:endParaRPr>
          </a:p>
          <a:p>
            <a:pPr marL="0" indent="0">
              <a:buFont typeface="+mj-lt"/>
              <a:buNone/>
            </a:pPr>
            <a:r>
              <a:rPr lang="de-AT" sz="1200" dirty="0">
                <a:latin typeface="+mn-lt"/>
                <a:ea typeface="Verdana" panose="020B0604030504040204" pitchFamily="34" charset="0"/>
              </a:rPr>
              <a:t>Die überarbeitete neue Reihenfolge lautet:</a:t>
            </a:r>
          </a:p>
          <a:p>
            <a:pPr marL="0" indent="0">
              <a:buFont typeface="+mj-lt"/>
              <a:buNone/>
            </a:pPr>
            <a:endParaRPr lang="de-AT" sz="1200" dirty="0">
              <a:latin typeface="+mn-lt"/>
              <a:ea typeface="Verdana" panose="020B0604030504040204" pitchFamily="34" charset="0"/>
            </a:endParaRPr>
          </a:p>
          <a:p>
            <a:pPr marL="457200" indent="-457200">
              <a:buFont typeface="+mj-lt"/>
              <a:buAutoNum type="arabicPeriod"/>
            </a:pPr>
            <a:r>
              <a:rPr lang="de-AT" sz="1200" dirty="0">
                <a:latin typeface="+mn-lt"/>
                <a:ea typeface="Verdana" panose="020B0604030504040204" pitchFamily="34" charset="0"/>
              </a:rPr>
              <a:t>Liste der maßgeblichen Werkverzeichnisse für Werke der Musik (AH-014) </a:t>
            </a:r>
          </a:p>
          <a:p>
            <a:pPr marL="457200" indent="-457200">
              <a:buFont typeface="+mj-lt"/>
              <a:buAutoNum type="arabicPeriod"/>
            </a:pPr>
            <a:r>
              <a:rPr lang="de-AT" sz="1200" dirty="0">
                <a:latin typeface="+mn-lt"/>
                <a:ea typeface="Verdana" panose="020B0604030504040204" pitchFamily="34" charset="0"/>
              </a:rPr>
              <a:t>Die Musik in Geschichte und Gegenwart (2., neubearbeitete Auflage) oder MGG Online</a:t>
            </a:r>
          </a:p>
          <a:p>
            <a:pPr marL="457200" indent="-457200">
              <a:buFont typeface="+mj-lt"/>
              <a:buAutoNum type="arabicPeriod"/>
            </a:pPr>
            <a:r>
              <a:rPr lang="de-AT" sz="1200" dirty="0">
                <a:latin typeface="+mn-lt"/>
                <a:ea typeface="Verdana" panose="020B0604030504040204" pitchFamily="34" charset="0"/>
              </a:rPr>
              <a:t>The New Grove </a:t>
            </a:r>
            <a:r>
              <a:rPr lang="de-AT" sz="1200" dirty="0" err="1">
                <a:latin typeface="+mn-lt"/>
                <a:ea typeface="Verdana" panose="020B0604030504040204" pitchFamily="34" charset="0"/>
              </a:rPr>
              <a:t>dictionary</a:t>
            </a:r>
            <a:r>
              <a:rPr lang="de-AT" sz="1200" dirty="0">
                <a:latin typeface="+mn-lt"/>
                <a:ea typeface="Verdana" panose="020B0604030504040204" pitchFamily="34" charset="0"/>
              </a:rPr>
              <a:t> </a:t>
            </a:r>
            <a:r>
              <a:rPr lang="de-AT" sz="1200" dirty="0" err="1">
                <a:latin typeface="+mn-lt"/>
                <a:ea typeface="Verdana" panose="020B0604030504040204" pitchFamily="34" charset="0"/>
              </a:rPr>
              <a:t>of</a:t>
            </a:r>
            <a:r>
              <a:rPr lang="de-AT" sz="1200" dirty="0">
                <a:latin typeface="+mn-lt"/>
                <a:ea typeface="Verdana" panose="020B0604030504040204" pitchFamily="34" charset="0"/>
              </a:rPr>
              <a:t> </a:t>
            </a:r>
            <a:r>
              <a:rPr lang="de-AT" sz="1200" dirty="0" err="1">
                <a:latin typeface="+mn-lt"/>
                <a:ea typeface="Verdana" panose="020B0604030504040204" pitchFamily="34" charset="0"/>
              </a:rPr>
              <a:t>music</a:t>
            </a:r>
            <a:r>
              <a:rPr lang="de-AT" sz="1200" dirty="0">
                <a:latin typeface="+mn-lt"/>
                <a:ea typeface="Verdana" panose="020B0604030504040204" pitchFamily="34" charset="0"/>
              </a:rPr>
              <a:t> and </a:t>
            </a:r>
            <a:r>
              <a:rPr lang="de-AT" sz="1200" dirty="0" err="1">
                <a:latin typeface="+mn-lt"/>
                <a:ea typeface="Verdana" panose="020B0604030504040204" pitchFamily="34" charset="0"/>
              </a:rPr>
              <a:t>musicians</a:t>
            </a:r>
            <a:r>
              <a:rPr lang="de-AT" sz="1200" dirty="0">
                <a:latin typeface="+mn-lt"/>
                <a:ea typeface="Verdana" panose="020B0604030504040204" pitchFamily="34" charset="0"/>
              </a:rPr>
              <a:t> (2nd </a:t>
            </a:r>
            <a:r>
              <a:rPr lang="de-AT" sz="1200" dirty="0" err="1">
                <a:latin typeface="+mn-lt"/>
                <a:ea typeface="Verdana" panose="020B0604030504040204" pitchFamily="34" charset="0"/>
              </a:rPr>
              <a:t>edition</a:t>
            </a:r>
            <a:r>
              <a:rPr lang="de-AT" sz="1200" dirty="0">
                <a:latin typeface="+mn-lt"/>
                <a:ea typeface="Verdana" panose="020B0604030504040204" pitchFamily="34" charset="0"/>
              </a:rPr>
              <a:t>) oder Grove </a:t>
            </a:r>
            <a:r>
              <a:rPr lang="de-AT" sz="1200" dirty="0" err="1">
                <a:latin typeface="+mn-lt"/>
                <a:ea typeface="Verdana" panose="020B0604030504040204" pitchFamily="34" charset="0"/>
              </a:rPr>
              <a:t>music</a:t>
            </a:r>
            <a:r>
              <a:rPr lang="de-AT" sz="1200" dirty="0">
                <a:latin typeface="+mn-lt"/>
                <a:ea typeface="Verdana" panose="020B0604030504040204" pitchFamily="34" charset="0"/>
              </a:rPr>
              <a:t> online</a:t>
            </a:r>
          </a:p>
          <a:p>
            <a:pPr marL="457200" indent="-457200">
              <a:buFont typeface="+mj-lt"/>
              <a:buAutoNum type="arabicPeriod"/>
            </a:pPr>
            <a:r>
              <a:rPr lang="de-AT" sz="1200" dirty="0">
                <a:latin typeface="+mn-lt"/>
                <a:ea typeface="Verdana" panose="020B0604030504040204" pitchFamily="34" charset="0"/>
              </a:rPr>
              <a:t>Nachschlagewerke gemäß der Liste der fachlichen Nachschlagewerke</a:t>
            </a:r>
          </a:p>
          <a:p>
            <a:pPr marL="457200" indent="-457200">
              <a:buFont typeface="+mj-lt"/>
              <a:buAutoNum type="arabicPeriod"/>
            </a:pPr>
            <a:r>
              <a:rPr lang="de-AT" sz="1200" dirty="0">
                <a:latin typeface="+mn-lt"/>
                <a:ea typeface="Verdana" panose="020B0604030504040204" pitchFamily="34" charset="0"/>
              </a:rPr>
              <a:t>sonstige publizierte Quellen außerhalb der Manifestation </a:t>
            </a:r>
          </a:p>
          <a:p>
            <a:pPr marL="457200" indent="-457200">
              <a:buFont typeface="+mj-lt"/>
              <a:buAutoNum type="arabicPeriod"/>
            </a:pPr>
            <a:r>
              <a:rPr lang="de-AT" sz="1200" dirty="0">
                <a:latin typeface="+mn-lt"/>
                <a:ea typeface="Verdana" panose="020B0604030504040204" pitchFamily="34" charset="0"/>
              </a:rPr>
              <a:t>Manifestation, die das Werk verkörpert</a:t>
            </a:r>
            <a:endParaRPr lang="de-DE" sz="1200" dirty="0">
              <a:latin typeface="+mn-lt"/>
              <a:ea typeface="Verdana" panose="020B0604030504040204" pitchFamily="34" charset="0"/>
            </a:endParaRPr>
          </a:p>
          <a:p>
            <a:endParaRPr lang="de-AT"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8267853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it-IT" sz="1000" dirty="0" err="1"/>
              <a:t>Für</a:t>
            </a:r>
            <a:r>
              <a:rPr lang="it-IT" sz="1000" dirty="0"/>
              <a:t> </a:t>
            </a:r>
            <a:r>
              <a:rPr lang="it-IT" sz="1000" dirty="0" err="1"/>
              <a:t>unvollständige</a:t>
            </a:r>
            <a:r>
              <a:rPr lang="it-IT" sz="1000" dirty="0"/>
              <a:t> </a:t>
            </a:r>
            <a:r>
              <a:rPr lang="it-IT" sz="1000" dirty="0" err="1"/>
              <a:t>Zusammenstellungen</a:t>
            </a:r>
            <a:r>
              <a:rPr lang="it-IT" sz="1000" dirty="0"/>
              <a:t> von </a:t>
            </a:r>
            <a:r>
              <a:rPr lang="it-IT" sz="1000" dirty="0" err="1"/>
              <a:t>Werken</a:t>
            </a:r>
            <a:r>
              <a:rPr lang="it-IT" sz="1000" dirty="0"/>
              <a:t> einer </a:t>
            </a:r>
            <a:r>
              <a:rPr lang="it-IT" sz="1000" dirty="0" err="1"/>
              <a:t>Komponistin</a:t>
            </a:r>
            <a:r>
              <a:rPr lang="it-IT" sz="1000" dirty="0"/>
              <a:t>/</a:t>
            </a:r>
            <a:r>
              <a:rPr lang="it-IT" sz="1000" dirty="0" err="1"/>
              <a:t>eines</a:t>
            </a:r>
            <a:r>
              <a:rPr lang="it-IT" sz="1000" dirty="0"/>
              <a:t> </a:t>
            </a:r>
            <a:r>
              <a:rPr lang="it-IT" sz="1000" dirty="0" err="1"/>
              <a:t>Komponisten</a:t>
            </a:r>
            <a:r>
              <a:rPr lang="it-IT" sz="1000" dirty="0"/>
              <a:t> </a:t>
            </a:r>
            <a:r>
              <a:rPr lang="it-IT" sz="1000" dirty="0" err="1"/>
              <a:t>gilt</a:t>
            </a:r>
            <a:r>
              <a:rPr lang="it-IT" sz="1000" dirty="0"/>
              <a:t>:</a:t>
            </a:r>
          </a:p>
          <a:p>
            <a:endParaRPr lang="it-IT" sz="1000" dirty="0"/>
          </a:p>
          <a:p>
            <a:r>
              <a:rPr lang="de-AT" sz="1000" dirty="0"/>
              <a:t>Wenn alle enthaltenen Werke erfasst werden, muss der Formaltitel nicht mehr verpflichtend angegeben werden.</a:t>
            </a:r>
            <a:r>
              <a:rPr lang="it-IT" sz="1000" dirty="0"/>
              <a:t> </a:t>
            </a:r>
            <a:r>
              <a:rPr lang="it-IT" sz="1000" dirty="0" err="1"/>
              <a:t>Bisher</a:t>
            </a:r>
            <a:r>
              <a:rPr lang="it-IT" sz="1000" dirty="0"/>
              <a:t> war </a:t>
            </a:r>
            <a:r>
              <a:rPr lang="it-IT" sz="1000" dirty="0" err="1"/>
              <a:t>der</a:t>
            </a:r>
            <a:r>
              <a:rPr lang="it-IT" sz="1000" dirty="0"/>
              <a:t> </a:t>
            </a:r>
            <a:r>
              <a:rPr lang="it-IT" sz="1000" dirty="0" err="1"/>
              <a:t>Formaltitel</a:t>
            </a:r>
            <a:r>
              <a:rPr lang="it-IT" sz="1000" dirty="0"/>
              <a:t> </a:t>
            </a:r>
            <a:r>
              <a:rPr lang="it-IT" sz="1000" dirty="0" err="1"/>
              <a:t>der</a:t>
            </a:r>
            <a:r>
              <a:rPr lang="it-IT" sz="1000" dirty="0"/>
              <a:t> </a:t>
            </a:r>
            <a:r>
              <a:rPr lang="it-IT" sz="1000" dirty="0" err="1"/>
              <a:t>Zusammenstellung</a:t>
            </a:r>
            <a:r>
              <a:rPr lang="it-IT" sz="1000" dirty="0"/>
              <a:t> </a:t>
            </a:r>
            <a:r>
              <a:rPr lang="it-IT" sz="1000" dirty="0" err="1"/>
              <a:t>immer</a:t>
            </a:r>
            <a:r>
              <a:rPr lang="it-IT" sz="1000" dirty="0"/>
              <a:t> </a:t>
            </a:r>
            <a:r>
              <a:rPr lang="it-IT" sz="1000" dirty="0" err="1"/>
              <a:t>verpflichtend</a:t>
            </a:r>
            <a:r>
              <a:rPr lang="it-IT" sz="1000" dirty="0"/>
              <a:t> </a:t>
            </a:r>
            <a:r>
              <a:rPr lang="it-IT" sz="1000" dirty="0" err="1"/>
              <a:t>anzugeben</a:t>
            </a:r>
            <a:r>
              <a:rPr lang="it-IT" sz="1000" dirty="0"/>
              <a:t>, </a:t>
            </a:r>
            <a:r>
              <a:rPr lang="it-IT" sz="1000" dirty="0" err="1"/>
              <a:t>das</a:t>
            </a:r>
            <a:r>
              <a:rPr lang="it-IT" sz="1000" dirty="0"/>
              <a:t> </a:t>
            </a:r>
            <a:r>
              <a:rPr lang="it-IT" sz="1000" dirty="0" err="1"/>
              <a:t>Erfassen</a:t>
            </a:r>
            <a:r>
              <a:rPr lang="it-IT" sz="1000" dirty="0"/>
              <a:t> </a:t>
            </a:r>
            <a:r>
              <a:rPr lang="it-IT" sz="1000" dirty="0" err="1"/>
              <a:t>der</a:t>
            </a:r>
            <a:r>
              <a:rPr lang="it-IT" sz="1000" dirty="0"/>
              <a:t> in </a:t>
            </a:r>
            <a:r>
              <a:rPr lang="it-IT" sz="1000" dirty="0" err="1"/>
              <a:t>der</a:t>
            </a:r>
            <a:r>
              <a:rPr lang="it-IT" sz="1000" dirty="0"/>
              <a:t> </a:t>
            </a:r>
            <a:r>
              <a:rPr lang="it-IT" sz="1000" dirty="0" err="1"/>
              <a:t>Zusammenstellung</a:t>
            </a:r>
            <a:r>
              <a:rPr lang="it-IT" sz="1000" dirty="0"/>
              <a:t> </a:t>
            </a:r>
            <a:r>
              <a:rPr lang="it-IT" sz="1000" dirty="0" err="1"/>
              <a:t>enthaltenen</a:t>
            </a:r>
            <a:r>
              <a:rPr lang="it-IT" sz="1000" dirty="0"/>
              <a:t> </a:t>
            </a:r>
            <a:r>
              <a:rPr lang="it-IT" sz="1000" dirty="0" err="1"/>
              <a:t>Werke</a:t>
            </a:r>
            <a:r>
              <a:rPr lang="it-IT" sz="1000" dirty="0"/>
              <a:t> war </a:t>
            </a:r>
            <a:r>
              <a:rPr lang="it-IT" sz="1000" dirty="0" err="1"/>
              <a:t>fakultativ</a:t>
            </a:r>
            <a:r>
              <a:rPr lang="it-IT" sz="1000" dirty="0"/>
              <a:t>.</a:t>
            </a:r>
          </a:p>
          <a:p>
            <a:endParaRPr lang="it-IT" sz="1000" dirty="0"/>
          </a:p>
          <a:p>
            <a:r>
              <a:rPr lang="it-IT" sz="1000" dirty="0"/>
              <a:t>Es </a:t>
            </a:r>
            <a:r>
              <a:rPr lang="it-IT" sz="1000" dirty="0" err="1"/>
              <a:t>gilt</a:t>
            </a:r>
            <a:r>
              <a:rPr lang="it-IT" sz="1000" dirty="0"/>
              <a:t> </a:t>
            </a:r>
            <a:r>
              <a:rPr lang="it-IT" sz="1000" dirty="0" err="1"/>
              <a:t>also</a:t>
            </a:r>
            <a:r>
              <a:rPr lang="it-IT" sz="1000" dirty="0"/>
              <a:t>:</a:t>
            </a:r>
          </a:p>
          <a:p>
            <a:endParaRPr lang="it-IT"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i="0" dirty="0"/>
              <a:t>Für unser Beispiel: </a:t>
            </a:r>
            <a:r>
              <a:rPr lang="de-DE" sz="1000" i="0" dirty="0" err="1"/>
              <a:t>Violin</a:t>
            </a:r>
            <a:r>
              <a:rPr lang="de-DE" sz="1000" i="0" dirty="0"/>
              <a:t> </a:t>
            </a:r>
            <a:r>
              <a:rPr lang="de-DE" sz="1000" i="0" dirty="0" err="1"/>
              <a:t>sonata</a:t>
            </a:r>
            <a:r>
              <a:rPr lang="de-DE" sz="1000" i="0" dirty="0"/>
              <a:t> in D </a:t>
            </a:r>
            <a:r>
              <a:rPr lang="de-DE" sz="1000" i="0" dirty="0" err="1"/>
              <a:t>major</a:t>
            </a:r>
            <a:r>
              <a:rPr lang="de-DE" sz="1000" i="0" dirty="0"/>
              <a:t> ; Fantasie </a:t>
            </a:r>
            <a:r>
              <a:rPr lang="de-DE" sz="1000" i="0" dirty="0" err="1"/>
              <a:t>sonata</a:t>
            </a:r>
            <a:r>
              <a:rPr lang="de-DE" sz="1000" i="0" dirty="0"/>
              <a:t> in B </a:t>
            </a:r>
            <a:r>
              <a:rPr lang="de-DE" sz="1000" i="0" dirty="0" err="1"/>
              <a:t>major</a:t>
            </a:r>
            <a:r>
              <a:rPr lang="de-DE" sz="1000" i="0" dirty="0"/>
              <a:t> ; </a:t>
            </a:r>
            <a:r>
              <a:rPr lang="de-DE" sz="1000" i="0" dirty="0" err="1"/>
              <a:t>Twelve</a:t>
            </a:r>
            <a:r>
              <a:rPr lang="de-DE" sz="1000" i="0" dirty="0"/>
              <a:t> </a:t>
            </a:r>
            <a:r>
              <a:rPr lang="de-DE" sz="1000" i="0" dirty="0" err="1"/>
              <a:t>short</a:t>
            </a:r>
            <a:r>
              <a:rPr lang="de-DE" sz="1000" i="0" dirty="0"/>
              <a:t> </a:t>
            </a:r>
            <a:r>
              <a:rPr lang="de-DE" sz="1000" i="0" dirty="0" err="1"/>
              <a:t>pieces</a:t>
            </a:r>
            <a:r>
              <a:rPr lang="de-DE" sz="1000" i="0" dirty="0"/>
              <a:t> / Sir Hubert Parry</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b="0" i="0" dirty="0"/>
              <a:t>kann man die Zusammenstellung durch einen Formaltitel oder die bevorzugten Titel der einzelnen Werke erfassen.</a:t>
            </a:r>
          </a:p>
          <a:p>
            <a:endParaRPr lang="it-IT" sz="1000" dirty="0"/>
          </a:p>
          <a:p>
            <a:r>
              <a:rPr lang="de-DE" sz="1000" dirty="0"/>
              <a:t>Man kann daher nur:</a:t>
            </a:r>
          </a:p>
          <a:p>
            <a:endParaRPr lang="de-DE" sz="1000" dirty="0"/>
          </a:p>
          <a:p>
            <a:r>
              <a:rPr lang="de-DE" sz="1000" dirty="0"/>
              <a:t>Musik für Violine, Klavier. Auswahl</a:t>
            </a:r>
            <a:br>
              <a:rPr lang="de-DE" sz="1000" dirty="0"/>
            </a:br>
            <a:endParaRPr lang="de-DE" sz="1000" dirty="0"/>
          </a:p>
          <a:p>
            <a:r>
              <a:rPr lang="de-DE" sz="1000" i="0" dirty="0"/>
              <a:t>oder nur:</a:t>
            </a:r>
          </a:p>
          <a:p>
            <a:r>
              <a:rPr lang="de-DE" sz="1000" dirty="0"/>
              <a:t/>
            </a:r>
            <a:br>
              <a:rPr lang="de-DE" sz="1000" dirty="0"/>
            </a:br>
            <a:r>
              <a:rPr lang="de-DE" sz="1000" dirty="0"/>
              <a:t>Sonaten</a:t>
            </a:r>
            <a:br>
              <a:rPr lang="de-DE" sz="1000" dirty="0"/>
            </a:br>
            <a:r>
              <a:rPr lang="de-DE" sz="1000" dirty="0"/>
              <a:t>Fantasie </a:t>
            </a:r>
            <a:r>
              <a:rPr lang="de-DE" sz="1000" dirty="0" err="1"/>
              <a:t>sonata</a:t>
            </a:r>
            <a:r>
              <a:rPr lang="de-DE" sz="1000" dirty="0"/>
              <a:t/>
            </a:r>
            <a:br>
              <a:rPr lang="de-DE" sz="1000" dirty="0"/>
            </a:br>
            <a:r>
              <a:rPr lang="de-DE" sz="1000" dirty="0"/>
              <a:t>Short </a:t>
            </a:r>
            <a:r>
              <a:rPr lang="de-DE" sz="1000" dirty="0" err="1"/>
              <a:t>pieces</a:t>
            </a:r>
            <a:endParaRPr lang="de-DE" sz="1000" dirty="0"/>
          </a:p>
          <a:p>
            <a:endParaRPr lang="de-DE" sz="1000" dirty="0"/>
          </a:p>
          <a:p>
            <a:r>
              <a:rPr lang="de-DE" sz="1000" dirty="0"/>
              <a:t>Oder beides</a:t>
            </a:r>
          </a:p>
          <a:p>
            <a:endParaRPr lang="de-DE" sz="1000" dirty="0"/>
          </a:p>
          <a:p>
            <a:r>
              <a:rPr lang="de-DE" sz="1000" dirty="0"/>
              <a:t>Musik für Violine, Klavier. Auswahl</a:t>
            </a:r>
            <a:br>
              <a:rPr lang="de-DE" sz="1000" dirty="0"/>
            </a:br>
            <a:r>
              <a:rPr lang="de-DE" sz="1000" dirty="0"/>
              <a:t>Sonaten</a:t>
            </a:r>
            <a:br>
              <a:rPr lang="de-DE" sz="1000" dirty="0"/>
            </a:br>
            <a:r>
              <a:rPr lang="de-DE" sz="1000" dirty="0"/>
              <a:t>Fantasie </a:t>
            </a:r>
            <a:r>
              <a:rPr lang="de-DE" sz="1000" dirty="0" err="1"/>
              <a:t>sonata</a:t>
            </a:r>
            <a:r>
              <a:rPr lang="de-DE" sz="1000" dirty="0"/>
              <a:t/>
            </a:r>
            <a:br>
              <a:rPr lang="de-DE" sz="1000" dirty="0"/>
            </a:br>
            <a:r>
              <a:rPr lang="de-DE" sz="1000" dirty="0"/>
              <a:t>Short </a:t>
            </a:r>
            <a:r>
              <a:rPr lang="de-DE" sz="1000" dirty="0" err="1"/>
              <a:t>pieces</a:t>
            </a:r>
            <a:endParaRPr lang="de-DE" sz="1000" dirty="0"/>
          </a:p>
          <a:p>
            <a:endParaRPr lang="de-DE" sz="1000" dirty="0"/>
          </a:p>
          <a:p>
            <a:endParaRPr lang="de-DE" sz="1000" dirty="0"/>
          </a:p>
          <a:p>
            <a:r>
              <a:rPr lang="de-DE" sz="1000" dirty="0"/>
              <a:t>erfassen. (Das Beispiel zeigt nur die bevorzugten Titel, nicht die normierten Sucheinstiege.)</a:t>
            </a:r>
            <a:endParaRPr lang="de-AT" sz="1000"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10795250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000" dirty="0"/>
              <a:t>Der normierte Sucheinstieg ist kein Element in RDA DACH, weder für Werke allgemein noch für Musikwerke. Die Regeln für den normierten Sucheinstieg von Musikwerken sind in RDA DACH in der Ressourcentypbeschreibung Musik-Ressourcen untergebracht. Alternativ findet man sie auch unter Allgemeines / Musikwerke.</a:t>
            </a:r>
          </a:p>
          <a:p>
            <a:endParaRPr lang="de-DE" sz="1000" dirty="0"/>
          </a:p>
          <a:p>
            <a:r>
              <a:rPr lang="de-DE" sz="1000" dirty="0"/>
              <a:t>Im Bereich des normierten Sucheinstiegs gibt es keine inhaltlichen Änderungen, aber sprachliche Anpassungen, eine Korrektur der Beispiele sowie eine Überarbeitung der Struktur:</a:t>
            </a:r>
          </a:p>
          <a:p>
            <a:endParaRPr lang="de-DE" sz="1000" dirty="0"/>
          </a:p>
          <a:p>
            <a:pPr marL="171450" indent="-171450">
              <a:buFont typeface="Arial" panose="020B0604020202020204" pitchFamily="34" charset="0"/>
              <a:buChar char="•"/>
            </a:pPr>
            <a:r>
              <a:rPr lang="de-DE" sz="1000" dirty="0"/>
              <a:t>Als Elemente im normierten Sucheinstieg gelten jetzt „</a:t>
            </a:r>
            <a:r>
              <a:rPr lang="de-DE" sz="1000" dirty="0">
                <a:latin typeface="+mn-lt"/>
                <a:ea typeface="Verdana" panose="020B0604030504040204" pitchFamily="34" charset="0"/>
              </a:rPr>
              <a:t>Besetzung für musikalischen Inhalt einer repräsentativen Expression“ und „Tonart einer repräsentativen Expression“.</a:t>
            </a:r>
            <a:endParaRPr lang="de-DE" sz="1000" dirty="0"/>
          </a:p>
          <a:p>
            <a:pPr marL="171450" indent="-171450">
              <a:buFont typeface="Arial" panose="020B0604020202020204" pitchFamily="34" charset="0"/>
              <a:buChar char="•"/>
            </a:pPr>
            <a:endParaRPr lang="de-DE" sz="1000" dirty="0"/>
          </a:p>
          <a:p>
            <a:pPr marL="171450" indent="-171450">
              <a:buFont typeface="Arial" panose="020B0604020202020204" pitchFamily="34" charset="0"/>
              <a:buChar char="•"/>
            </a:pPr>
            <a:r>
              <a:rPr lang="de-DE" sz="1000" dirty="0"/>
              <a:t>Die Regelwerksstelle „Musikwerke mit Lyrics, Libretto, Text usw.“ (Original Toolkit RDA 6.28.1.2) heißt jetzt „Textierte Musikwerke“ in RDA DACH.</a:t>
            </a:r>
          </a:p>
          <a:p>
            <a:pPr marL="171450" indent="-171450">
              <a:buFont typeface="Arial" panose="020B0604020202020204" pitchFamily="34" charset="0"/>
              <a:buChar char="•"/>
            </a:pPr>
            <a:endParaRPr lang="de-DE" sz="1000" dirty="0"/>
          </a:p>
          <a:p>
            <a:pPr marL="171450" indent="-171450">
              <a:buFont typeface="Arial" panose="020B0604020202020204" pitchFamily="34" charset="0"/>
              <a:buChar char="•"/>
            </a:pPr>
            <a:r>
              <a:rPr lang="de-DE" sz="1000" dirty="0"/>
              <a:t>Beispiel:</a:t>
            </a:r>
            <a:br>
              <a:rPr lang="de-DE" sz="1000" dirty="0"/>
            </a:br>
            <a:r>
              <a:rPr lang="de-DE" sz="1000" dirty="0"/>
              <a:t>P</a:t>
            </a:r>
            <a:r>
              <a:rPr lang="it-IT" sz="1000" dirty="0" err="1"/>
              <a:t>ersichetti</a:t>
            </a:r>
            <a:r>
              <a:rPr lang="it-IT" sz="1000" dirty="0"/>
              <a:t>, Vincent, 1915–1987. </a:t>
            </a:r>
            <a:r>
              <a:rPr lang="it-IT" sz="1000" dirty="0" err="1"/>
              <a:t>Serenaden</a:t>
            </a:r>
            <a:r>
              <a:rPr lang="it-IT" sz="1000" dirty="0"/>
              <a:t>, no. 14</a:t>
            </a:r>
            <a:br>
              <a:rPr lang="it-IT" sz="1000" dirty="0"/>
            </a:br>
            <a:r>
              <a:rPr lang="it-IT" sz="1000" dirty="0" err="1"/>
              <a:t>heißt</a:t>
            </a:r>
            <a:r>
              <a:rPr lang="it-IT" sz="1000" dirty="0"/>
              <a:t> </a:t>
            </a:r>
            <a:r>
              <a:rPr lang="it-IT" sz="1000" dirty="0" err="1"/>
              <a:t>jetzt</a:t>
            </a:r>
            <a:r>
              <a:rPr lang="it-IT" sz="1000" dirty="0"/>
              <a:t> </a:t>
            </a:r>
            <a:r>
              <a:rPr lang="it-IT" sz="1000" dirty="0" err="1"/>
              <a:t>korrekt</a:t>
            </a:r>
            <a:r>
              <a:rPr lang="it-IT" sz="1000" dirty="0"/>
              <a:t>:</a:t>
            </a:r>
            <a:br>
              <a:rPr lang="it-IT" sz="1000" dirty="0"/>
            </a:br>
            <a:r>
              <a:rPr lang="it-IT" sz="1000" dirty="0" err="1"/>
              <a:t>Persichetti</a:t>
            </a:r>
            <a:r>
              <a:rPr lang="it-IT" sz="1000" dirty="0"/>
              <a:t>, Vincent, 1915-1987. </a:t>
            </a:r>
            <a:r>
              <a:rPr lang="it-IT" sz="1000" dirty="0" err="1"/>
              <a:t>Serenaden</a:t>
            </a:r>
            <a:r>
              <a:rPr lang="it-IT" sz="1000" dirty="0"/>
              <a:t>, Nr. 14, op. 159</a:t>
            </a:r>
          </a:p>
          <a:p>
            <a:pPr marL="171450" indent="-171450">
              <a:buFont typeface="Arial" panose="020B0604020202020204" pitchFamily="34" charset="0"/>
              <a:buChar char="•"/>
            </a:pPr>
            <a:endParaRPr lang="it-IT" sz="1000" dirty="0"/>
          </a:p>
          <a:p>
            <a:pPr marL="171450" indent="-171450">
              <a:buFont typeface="Arial" panose="020B0604020202020204" pitchFamily="34" charset="0"/>
              <a:buChar char="•"/>
            </a:pPr>
            <a:r>
              <a:rPr lang="de-DE" sz="1000" dirty="0"/>
              <a:t>Im Original RDA Toolkit war RDA 6.28 folgendermaßen strukturiert: Zuerst wurden die Sonderregeln genannt, also Aussagen zu textierten Musikwerken, Filmmusik usw. sowie Aussagen zur Abgrenzung von Adaptionen (neues Werk) und Arrangements. Darauf folgten die Regeln für normierte Sucheinstiege für nicht spezifische Titel sowie zur Bildung von normierten Sucheinstiegen allgemein.</a:t>
            </a:r>
            <a:br>
              <a:rPr lang="de-DE" sz="1000" dirty="0"/>
            </a:br>
            <a:endParaRPr lang="de-DE" sz="1000" dirty="0"/>
          </a:p>
          <a:p>
            <a:pPr marL="171450" indent="-171450">
              <a:buFont typeface="Arial" panose="020B0604020202020204" pitchFamily="34" charset="0"/>
              <a:buChar char="•"/>
            </a:pPr>
            <a:r>
              <a:rPr lang="de-DE" sz="1000" dirty="0"/>
              <a:t>Struktur in RDA DACH: 1. Regeln für normierte Sucheinstiege für nicht spezifische Titel sowie zur Bildung von normierten Sucheinstiegen allgemein, 2. Sonderregeln (textierte Musikwerke, Filmmusik usw.), 3. Adaptionen und Arrangements als eigener Abschnitt</a:t>
            </a:r>
            <a:endParaRPr lang="it-IT" sz="1000" dirty="0"/>
          </a:p>
          <a:p>
            <a:endParaRPr lang="de-AT"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15066774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Arbeitshilfe AH-020 „</a:t>
            </a:r>
            <a:r>
              <a:rPr lang="de-AT" dirty="0"/>
              <a:t>Definition und Abgrenzungshilfe für Musikressourcen“</a:t>
            </a:r>
            <a:r>
              <a:rPr lang="de-DE" dirty="0"/>
              <a:t> ist nun direkt in RDA DACH enthalten, und zwar in der Ressourcentypbeschreibung Musik-Ressourcen unter „Definition/Abgrenzung“. </a:t>
            </a:r>
            <a:r>
              <a:rPr lang="de-DE" sz="1200"/>
              <a:t>Alternativ findet man sie auch unter Allgemeines / Musikwerke.</a:t>
            </a:r>
            <a:endParaRPr lang="de-DE" dirty="0"/>
          </a:p>
          <a:p>
            <a:endParaRPr lang="de-DE" dirty="0"/>
          </a:p>
          <a:p>
            <a:r>
              <a:rPr lang="de-DE" dirty="0"/>
              <a:t>Die Arbeitshilfe AH-009 „</a:t>
            </a:r>
            <a:r>
              <a:rPr lang="de-DE" dirty="0" err="1"/>
              <a:t>Vokabularliste</a:t>
            </a:r>
            <a:r>
              <a:rPr lang="de-DE" dirty="0"/>
              <a:t> musikalische Ausgabeform“ ist ebenso direkt in RDA DACH enthalten, und zwar als normiertes Vokabular beim Element „Musikalische Ausgabeform“.</a:t>
            </a:r>
          </a:p>
          <a:p>
            <a:endParaRPr lang="de-DE" dirty="0"/>
          </a:p>
          <a:p>
            <a:r>
              <a:rPr lang="de-DE" dirty="0"/>
              <a:t>Eine kurze Tabelle als Hilfe zum Erfassen von fremdsprachigen Abkürzungen von „Nr.“ bei bevorzugten Titeln von Teilen wurde beim „bevorzugten Titel“ ergänzt. Zur Erinnerung: Im Element „laufende Nummer eines Musikwerks“ wird immer die deutsche Abkürzung „Nr.“ verwendet. Bestehen aber Titel von Teilen aus solchen Nummern-Angaben, wird hier eine Abkürzung von Nummer immer in der Sprache des Titels des ganzen Werks angegeben.</a:t>
            </a:r>
          </a:p>
          <a:p>
            <a:endParaRPr lang="de-AT"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786621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36626896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Darstellung von Elementen im Original Toolkit, mit denen man Aussagen zur Besetzung erfassen kann: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Im Original RDA Toolkit gibt es zwei Elemente, mit denen man Besetzungsangaben ausdrücken kann. Das Element „Besetzung“ ist der Werk-, das Element „Besetzung für musikalischen Inhalt“ der Expressionsebene zugeordnet.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a:p>
          <a:p>
            <a:pPr marL="0" marR="0" lvl="0" indent="0" algn="l" defTabSz="914400" rtl="0" eaLnBrk="1" fontAlgn="auto" latinLnBrk="0" hangingPunct="1">
              <a:lnSpc>
                <a:spcPct val="100000"/>
              </a:lnSpc>
              <a:spcBef>
                <a:spcPts val="0"/>
              </a:spcBef>
              <a:spcAft>
                <a:spcPts val="0"/>
              </a:spcAft>
              <a:buClrTx/>
              <a:buSzTx/>
              <a:buFontTx/>
              <a:buNone/>
              <a:tabLst/>
              <a:defRPr/>
            </a:pPr>
            <a:r>
              <a:rPr lang="de-AT" dirty="0"/>
              <a:t>Das Element „Besetzung“ (RDA 6.15) </a:t>
            </a:r>
            <a:r>
              <a:rPr lang="de-DE" sz="1200" dirty="0">
                <a:latin typeface="+mn-lt"/>
                <a:ea typeface="Verdana" panose="020B0604030504040204" pitchFamily="34" charset="0"/>
              </a:rPr>
              <a:t>meint die Instrumente</a:t>
            </a:r>
            <a:r>
              <a:rPr lang="de-AT" sz="1200" dirty="0">
                <a:latin typeface="+mn-lt"/>
                <a:ea typeface="Verdana" panose="020B0604030504040204" pitchFamily="34" charset="0"/>
              </a:rPr>
              <a:t>, Singstimmen oder Ensembles, für die ein Musikwerk </a:t>
            </a:r>
            <a:r>
              <a:rPr lang="de-AT" sz="1200" b="1" dirty="0">
                <a:latin typeface="+mn-lt"/>
                <a:ea typeface="Verdana" panose="020B0604030504040204" pitchFamily="34" charset="0"/>
              </a:rPr>
              <a:t>ursprünglich</a:t>
            </a:r>
            <a:r>
              <a:rPr lang="de-AT" sz="1200" dirty="0">
                <a:latin typeface="+mn-lt"/>
                <a:ea typeface="Verdana" panose="020B0604030504040204" pitchFamily="34" charset="0"/>
              </a:rPr>
              <a:t> konzipiert ist. Die ursprüngliche Besetzung ist die erste von vielleicht mehreren möglichen Besetzungsangaben.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AT" sz="1200" dirty="0">
              <a:latin typeface="+mn-lt"/>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latin typeface="+mn-lt"/>
                <a:ea typeface="Verdana" panose="020B0604030504040204" pitchFamily="34" charset="0"/>
              </a:rPr>
              <a:t>Das </a:t>
            </a:r>
            <a:r>
              <a:rPr lang="de-DE" dirty="0"/>
              <a:t>Element „Besetzung für musikalischen Inhalt“ (RDA </a:t>
            </a:r>
            <a:r>
              <a:rPr lang="de-DE" sz="1200" dirty="0">
                <a:latin typeface="+mn-lt"/>
                <a:ea typeface="Verdana" panose="020B0604030504040204" pitchFamily="34" charset="0"/>
              </a:rPr>
              <a:t>7.21) meint Instrumente</a:t>
            </a:r>
            <a:r>
              <a:rPr lang="de-AT" sz="1200" dirty="0">
                <a:latin typeface="+mn-lt"/>
                <a:ea typeface="Verdana" panose="020B0604030504040204" pitchFamily="34" charset="0"/>
              </a:rPr>
              <a:t>, Singstimmen oder Ensembles, wie sie in aufgeführter oder notierter Musik vorkommen. Für dieses Element ist nur vorgesehen, Anmerkungen zu erfassen; siehe die Beispiele bei diesem Element, wie „Für eine unbegleitete Kindersingstimme“.</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AT" sz="1200" dirty="0">
              <a:latin typeface="+mn-lt"/>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AT" dirty="0"/>
              <a:t>Für „Besetzung“ (RDA 6.15) gilt das Vokabular der Arbeitshilfe AH-001 „Liste der normierten Besetzungsangaben“. Für in den Titeldatensätzen ggf. erfasste Besetzungsangaben zur vorliegenden Expression mit dem Vokabular der AH-001 gab es bisher kein RDA-Element.</a:t>
            </a:r>
            <a:endParaRPr lang="de-DE" sz="1200" dirty="0">
              <a:latin typeface="+mn-lt"/>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dirty="0">
              <a:latin typeface="+mn-lt"/>
              <a:ea typeface="Verdana" panose="020B0604030504040204" pitchFamily="34" charset="0"/>
            </a:endParaRPr>
          </a:p>
          <a:p>
            <a:endParaRPr lang="de-AT"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19016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Für RDA DACH wurden zwei Elemente aus dem offiziellen RDA Toolkit übernommen: „Besetzung für musikalischen Inhalt einer repräsentativen Expression“ auf Werkebene und „Besetzung für musikalischen Inhalt“ auf Expressionsebene.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dirty="0">
              <a:latin typeface="+mn-lt"/>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„Besetzung für musikalischen Inhalt einer repräsentativen Expression“ </a:t>
            </a:r>
            <a:r>
              <a:rPr lang="de-DE" sz="1200" dirty="0">
                <a:latin typeface="+mn-lt"/>
                <a:ea typeface="Verdana" panose="020B0604030504040204" pitchFamily="34" charset="0"/>
              </a:rPr>
              <a:t>meint </a:t>
            </a:r>
            <a:r>
              <a:rPr lang="de-AT" sz="1200" dirty="0">
                <a:latin typeface="+mn-lt"/>
                <a:ea typeface="Verdana" panose="020B0604030504040204" pitchFamily="34" charset="0"/>
              </a:rPr>
              <a:t>Instrumente, Singstimmen oder Ensembles, die zur Ausführung von musikalischem Inhalt in einer </a:t>
            </a:r>
            <a:r>
              <a:rPr lang="de-AT" sz="1200" b="1" dirty="0">
                <a:latin typeface="+mn-lt"/>
                <a:ea typeface="Verdana" panose="020B0604030504040204" pitchFamily="34" charset="0"/>
              </a:rPr>
              <a:t>repräsentativen</a:t>
            </a:r>
            <a:r>
              <a:rPr lang="de-AT" sz="1200" dirty="0">
                <a:latin typeface="+mn-lt"/>
                <a:ea typeface="Verdana" panose="020B0604030504040204" pitchFamily="34" charset="0"/>
              </a:rPr>
              <a:t> Expression eines Werks verwendet werden. Die repräsentative Besetzung ist eine von vielleicht mehreren möglichen Besetzungen. Nach RDA DACH ist die </a:t>
            </a:r>
            <a:r>
              <a:rPr lang="de-AT" sz="1200" b="1" dirty="0">
                <a:latin typeface="+mn-lt"/>
                <a:ea typeface="Verdana" panose="020B0604030504040204" pitchFamily="34" charset="0"/>
              </a:rPr>
              <a:t>ursprüngliche</a:t>
            </a:r>
            <a:r>
              <a:rPr lang="de-AT" sz="1200" dirty="0">
                <a:latin typeface="+mn-lt"/>
                <a:ea typeface="Verdana" panose="020B0604030504040204" pitchFamily="34" charset="0"/>
              </a:rPr>
              <a:t> Besetzung repräsentativ. Rein inhaltlich gesehen hat sich hier also nicht viel geändert.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AT" sz="1200" dirty="0">
              <a:latin typeface="+mn-lt"/>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„Besetzung für musikalischen Inhalt“ </a:t>
            </a:r>
            <a:r>
              <a:rPr lang="de-DE" sz="1200" dirty="0">
                <a:latin typeface="+mn-lt"/>
                <a:ea typeface="Verdana" panose="020B0604030504040204" pitchFamily="34" charset="0"/>
              </a:rPr>
              <a:t>meint Instrumente</a:t>
            </a:r>
            <a:r>
              <a:rPr lang="de-AT" sz="1200" dirty="0">
                <a:latin typeface="+mn-lt"/>
                <a:ea typeface="Verdana" panose="020B0604030504040204" pitchFamily="34" charset="0"/>
              </a:rPr>
              <a:t>, Singstimmen oder Ensembles, wie sie in aufgeführter oder notierter Musik vorkommen. Dieses Element kann man nach RDA DACH (und dem offiziellen RDA Toolkit) nun auch mit kontrolliertem Vokabular erfassen.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AT" sz="1200" dirty="0">
              <a:latin typeface="+mn-lt"/>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AT" sz="1200" dirty="0">
                <a:latin typeface="+mn-lt"/>
                <a:ea typeface="Verdana" panose="020B0604030504040204" pitchFamily="34" charset="0"/>
              </a:rPr>
              <a:t>Die etwas sperrigen Element-Bezeichnungen, die jetzt beide Male „für musikalischen Inhalt“ enthalten, ergeben sich daraus, dass es mit Elementen im </a:t>
            </a:r>
            <a:r>
              <a:rPr lang="de-DE" dirty="0"/>
              <a:t>offiziellen RDA Toolkit nun auch möglich ist, Besetzung für choreografischen Inhalt zu erfassen.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dirty="0">
              <a:latin typeface="+mn-lt"/>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AT" dirty="0"/>
              <a:t>Für beide Elemente gilt das Vokabular der Arbeitshilfe AH-001 „Liste der normierten Besetzungsangaben“.</a:t>
            </a:r>
            <a:endParaRPr lang="de-DE" sz="1200" dirty="0">
              <a:latin typeface="+mn-lt"/>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dirty="0">
              <a:latin typeface="+mn-lt"/>
              <a:ea typeface="Verdana" panose="020B0604030504040204" pitchFamily="34" charset="0"/>
            </a:endParaRPr>
          </a:p>
          <a:p>
            <a:endParaRPr lang="de-AT"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174301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sz="1000" dirty="0"/>
              <a:t>Wiederholung von der letzten Folie: Als Besetzung für musikalischen Inhalt </a:t>
            </a:r>
            <a:r>
              <a:rPr lang="de-AT" sz="1000" b="1" dirty="0"/>
              <a:t>einer repräsentativen Expression </a:t>
            </a:r>
            <a:r>
              <a:rPr lang="de-AT" sz="1000" dirty="0"/>
              <a:t>gilt die Besetzung, für die das Musikwerk ursprünglich konzipiert worden ist.</a:t>
            </a:r>
          </a:p>
          <a:p>
            <a:endParaRPr lang="de-AT" sz="1000" dirty="0"/>
          </a:p>
          <a:p>
            <a:r>
              <a:rPr lang="de-AT" sz="1000" dirty="0"/>
              <a:t>Was bedeutet dieses Konzept „repräsentative Expression“, das hier für die Musik-Ressourcen in RDA DACH übernommen worden ist?</a:t>
            </a:r>
          </a:p>
          <a:p>
            <a:endParaRPr lang="de-AT" sz="1000" dirty="0"/>
          </a:p>
          <a:p>
            <a:r>
              <a:rPr lang="de-AT" sz="1000" dirty="0"/>
              <a:t>Nach dem WEMI-Modell sind alle Expressionen eines Werks gleichwertig. Deshalb können sie unter einem Werk zusammengefasst werden. Manche Eigenschaften einer Expression sind aber nützlich oder notwendig, um ein Werk eindeutig zu beschreiben. Solche „repräsentativen“ Eigenschaften können als Element auf Werkebene erfasst werden.</a:t>
            </a:r>
          </a:p>
          <a:p>
            <a:endParaRPr lang="de-AT"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AT" sz="1000" dirty="0"/>
              <a:t>Dieses Konzept ist an sich nicht neu für die Werkebene in RDA: Der bevorzugte Titel funktioniert von der Struktur her gleich. Hat ein Werk verschiedene Titel, z. B. weil das Werk in viele Sprachen übersetzt worden ist, dann wird der Titel in der Originalsprache als bevorzugter Titel gewählt. In RDA DACH ist das bei Musik-Ressourcen für die Elemente „</a:t>
            </a:r>
            <a:r>
              <a:rPr lang="de-DE" sz="1000" dirty="0">
                <a:latin typeface="+mn-lt"/>
                <a:ea typeface="Verdana" panose="020B0604030504040204" pitchFamily="34" charset="0"/>
              </a:rPr>
              <a:t>Besetzung für musikalischen Inhalt einer repräsentativen Expression“ sowie „Tonart einer repräsentativen Expression“ vorgesehen.</a:t>
            </a:r>
          </a:p>
          <a:p>
            <a:endParaRPr lang="de-AT" sz="1000" dirty="0"/>
          </a:p>
          <a:p>
            <a:r>
              <a:rPr lang="de-AT" sz="1000" dirty="0"/>
              <a:t>Das heißt: Das Konzept der „repräsentativen Expression“ heißt nicht, dass man aus allen Titeldaten, in denen ein bestimmtes Werk enthalten ist, einen Titeldatensatz als repräsentativ auswählt und damit besonders auszeichnet. Sondern einzelne Eigenschaften, für uns: Besetzung und Tonart, die nicht auf alle Expressionen zutreffen müssen, sollen auf Werkebene erfasst werden, weil sie dabei helfen, das Werk zu identifizieren. Die </a:t>
            </a:r>
            <a:r>
              <a:rPr lang="de-DE" sz="1000" dirty="0"/>
              <a:t>Besetzung für musikalischen Inhalt einer repräsentativen Expression ist nur dann </a:t>
            </a:r>
            <a:r>
              <a:rPr lang="de-AT" sz="1000" dirty="0"/>
              <a:t>anzugeben, wenn sie sich auch eindeutig ermitteln lässt.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AT" sz="1000" dirty="0"/>
          </a:p>
          <a:p>
            <a:r>
              <a:rPr lang="de-DE" sz="1000" dirty="0">
                <a:latin typeface="+mn-lt"/>
                <a:ea typeface="Verdana" panose="020B0604030504040204" pitchFamily="34" charset="0"/>
              </a:rPr>
              <a:t>Die Beispiele auf der nächsten Folie sollen das verdeutlichen:</a:t>
            </a:r>
            <a:endParaRPr lang="de-AT" sz="1000"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42489889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Beispiele „Besetzung für musikalischen Inhalt einer repräsentativen Expression“:</a:t>
            </a:r>
          </a:p>
          <a:p>
            <a:endParaRPr lang="de-AT" dirty="0"/>
          </a:p>
          <a:p>
            <a:r>
              <a:rPr lang="de-AT" dirty="0"/>
              <a:t>Beethovens dritte Sinfonie (op. 55, Es-Dur) ist eine Komposition für Orchester. Es gibt aber Arrangements z. B. für Klavier, Klavier 4-händig oder Violine, Viola, Violoncello und Klavier.</a:t>
            </a:r>
          </a:p>
          <a:p>
            <a:endParaRPr lang="de-AT" dirty="0"/>
          </a:p>
          <a:p>
            <a:r>
              <a:rPr lang="de-AT" dirty="0"/>
              <a:t>Nach RDA sind alle diese Besetzungen gleichwertig in dem Sinn, dass alle diese Versionen für unterschiedliche Besetzung Expressionen desselben Werks sind.</a:t>
            </a:r>
          </a:p>
          <a:p>
            <a:endParaRPr lang="de-AT" dirty="0"/>
          </a:p>
          <a:p>
            <a:r>
              <a:rPr lang="de-AT" dirty="0"/>
              <a:t>Auf Werkebene kann man nun erfassen: Besetzungsangabe Orchester sowie Gesamtzahl der Ensembles 1. Damit soll ausgesagt werden, dass die ursprüngliche Besetzung dieses Werks, nämlich Orchester, repräsentativ für dieses Werk ist.</a:t>
            </a:r>
          </a:p>
          <a:p>
            <a:endParaRPr lang="de-AT" dirty="0"/>
          </a:p>
          <a:p>
            <a:r>
              <a:rPr lang="de-AT" dirty="0"/>
              <a:t>Damit ändert sich praktisch nichts am Ergebnis im Vergleich zur bisherigen Praxis.</a:t>
            </a:r>
          </a:p>
          <a:p>
            <a:endParaRPr lang="de-AT" dirty="0"/>
          </a:p>
          <a:p>
            <a:r>
              <a:rPr lang="de-AT" dirty="0"/>
              <a:t>Von Roger Sessions zweiter Klaviersonate ist derzeit kein weiteres Arrangement bekannt. Diese einzige vorhandene Besetzung ist damit logischerweise auch die ursprüngliche Besetzung und kann daher als „</a:t>
            </a:r>
            <a:r>
              <a:rPr lang="de-DE" sz="1200" dirty="0">
                <a:latin typeface="+mn-lt"/>
                <a:ea typeface="Verdana" panose="020B0604030504040204" pitchFamily="34" charset="0"/>
              </a:rPr>
              <a:t>Besetzung für musikalischen Inhalt einer repräsentativen Expression“ erfasst werden.</a:t>
            </a:r>
          </a:p>
          <a:p>
            <a:endParaRPr lang="de-DE" sz="1200" dirty="0">
              <a:latin typeface="+mn-lt"/>
              <a:ea typeface="Verdana" panose="020B0604030504040204" pitchFamily="34" charset="0"/>
            </a:endParaRPr>
          </a:p>
          <a:p>
            <a:r>
              <a:rPr lang="de-AT" dirty="0"/>
              <a:t>Beispiel „Besetzung für musikalischen Inhalt“:</a:t>
            </a:r>
          </a:p>
          <a:p>
            <a:endParaRPr lang="de-AT" dirty="0"/>
          </a:p>
          <a:p>
            <a:r>
              <a:rPr lang="de-DE" sz="1200" dirty="0">
                <a:latin typeface="+mn-lt"/>
                <a:ea typeface="Verdana" panose="020B0604030504040204" pitchFamily="34" charset="0"/>
              </a:rPr>
              <a:t>Die Besetzungsangabe Klavier als </a:t>
            </a:r>
            <a:r>
              <a:rPr lang="de-AT" dirty="0"/>
              <a:t>„Besetzung für musikalischen Inhalt“ auf Expressionsebene </a:t>
            </a:r>
            <a:r>
              <a:rPr lang="de-DE" sz="1200" dirty="0">
                <a:latin typeface="+mn-lt"/>
                <a:ea typeface="Verdana" panose="020B0604030504040204" pitchFamily="34" charset="0"/>
              </a:rPr>
              <a:t>trifft auf eine bestimmte Notenausgabe (Klavierbearbeitung) von </a:t>
            </a:r>
            <a:r>
              <a:rPr lang="de-AT" dirty="0"/>
              <a:t>Beethovens dritter Sinfonie zu</a:t>
            </a:r>
            <a:r>
              <a:rPr lang="de-DE" sz="1200" dirty="0">
                <a:latin typeface="+mn-lt"/>
                <a:ea typeface="Verdana" panose="020B0604030504040204" pitchFamily="34" charset="0"/>
              </a:rPr>
              <a:t>.</a:t>
            </a:r>
          </a:p>
          <a:p>
            <a:endParaRPr lang="de-DE" sz="1200" dirty="0">
              <a:latin typeface="+mn-lt"/>
              <a:ea typeface="Verdana" panose="020B0604030504040204" pitchFamily="34" charset="0"/>
            </a:endParaRPr>
          </a:p>
          <a:p>
            <a:r>
              <a:rPr lang="de-DE" sz="1200" dirty="0">
                <a:latin typeface="+mn-lt"/>
                <a:ea typeface="Verdana" panose="020B0604030504040204" pitchFamily="34" charset="0"/>
              </a:rPr>
              <a:t>(Bei </a:t>
            </a:r>
            <a:r>
              <a:rPr lang="de-AT" dirty="0"/>
              <a:t>Roger Sessions zweiter Klaviersonate trifft natürlich bei einer konkreten Notenausgabe auch wieder die Besetzung Klavier </a:t>
            </a:r>
            <a:r>
              <a:rPr lang="de-DE" sz="1200" dirty="0">
                <a:latin typeface="+mn-lt"/>
                <a:ea typeface="Verdana" panose="020B0604030504040204" pitchFamily="34" charset="0"/>
              </a:rPr>
              <a:t>als </a:t>
            </a:r>
            <a:r>
              <a:rPr lang="de-AT" dirty="0"/>
              <a:t>„Besetzung für musikalischen Inhalt“ auf Expressionsebene zu.)</a:t>
            </a:r>
            <a:endParaRPr lang="de-DE" sz="1200" dirty="0">
              <a:latin typeface="+mn-lt"/>
              <a:ea typeface="Verdana" panose="020B0604030504040204" pitchFamily="34" charset="0"/>
            </a:endParaRPr>
          </a:p>
        </p:txBody>
      </p:sp>
      <p:sp>
        <p:nvSpPr>
          <p:cNvPr id="4" name="Foliennummernplatzhalter 3"/>
          <p:cNvSpPr>
            <a:spLocks noGrp="1"/>
          </p:cNvSpPr>
          <p:nvPr>
            <p:ph type="sldNum" sz="quarter" idx="5"/>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3939726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a:t>
            </a:r>
            <a:r>
              <a:rPr lang="de-DE" sz="1200" dirty="0">
                <a:latin typeface="+mn-lt"/>
                <a:ea typeface="Verdana" panose="020B0604030504040204" pitchFamily="34" charset="0"/>
              </a:rPr>
              <a:t>Tonart einer repräsentativen Expression“ und „Tonart einer Expression“ verhalten sich zueinander genauso wie die beiden Besetzungs-Elemente.</a:t>
            </a:r>
          </a:p>
          <a:p>
            <a:endParaRPr lang="de-DE" sz="1200" dirty="0">
              <a:latin typeface="+mn-lt"/>
              <a:ea typeface="Verdana" panose="020B0604030504040204" pitchFamily="34" charset="0"/>
            </a:endParaRPr>
          </a:p>
          <a:p>
            <a:r>
              <a:rPr lang="de-AT" sz="1200" b="0" i="0" kern="1200" dirty="0">
                <a:solidFill>
                  <a:schemeClr val="tx1"/>
                </a:solidFill>
                <a:effectLst/>
                <a:latin typeface="+mn-lt"/>
                <a:ea typeface="+mn-ea"/>
                <a:cs typeface="+mn-cs"/>
              </a:rPr>
              <a:t>Als Tonart einer repräsentativen Expression gilt die Tonart, für die das Musikwerk ursprünglich konzipiert worden ist.</a:t>
            </a:r>
          </a:p>
          <a:p>
            <a:endParaRPr lang="de-AT" sz="1200" b="0" i="0" kern="1200" dirty="0">
              <a:solidFill>
                <a:schemeClr val="tx1"/>
              </a:solidFill>
              <a:effectLst/>
              <a:latin typeface="+mn-lt"/>
              <a:ea typeface="+mn-ea"/>
              <a:cs typeface="+mn-cs"/>
            </a:endParaRPr>
          </a:p>
          <a:p>
            <a:r>
              <a:rPr lang="de-AT" sz="1200" b="0" i="0" kern="1200" dirty="0">
                <a:solidFill>
                  <a:schemeClr val="tx1"/>
                </a:solidFill>
                <a:effectLst/>
                <a:latin typeface="+mn-lt"/>
                <a:ea typeface="+mn-ea"/>
                <a:cs typeface="+mn-cs"/>
              </a:rPr>
              <a:t>Die genaueren Regeln zum Erfassen der Tonart sind nun beim Element „</a:t>
            </a:r>
            <a:r>
              <a:rPr lang="de-DE" sz="1200" dirty="0">
                <a:latin typeface="+mn-lt"/>
                <a:ea typeface="Verdana" panose="020B0604030504040204" pitchFamily="34" charset="0"/>
              </a:rPr>
              <a:t>Tonart einer Expression“ angegeben:</a:t>
            </a:r>
          </a:p>
          <a:p>
            <a:endParaRPr lang="de-DE" sz="1200" b="0" i="0" kern="1200" dirty="0">
              <a:solidFill>
                <a:schemeClr val="tx1"/>
              </a:solidFill>
              <a:effectLst/>
              <a:latin typeface="+mn-lt"/>
              <a:ea typeface="Verdana" panose="020B0604030504040204" pitchFamily="34" charset="0"/>
              <a:cs typeface="+mn-cs"/>
            </a:endParaRPr>
          </a:p>
          <a:p>
            <a:r>
              <a:rPr lang="de-AT" sz="1200" b="0" i="0" kern="1200" dirty="0">
                <a:solidFill>
                  <a:schemeClr val="tx1"/>
                </a:solidFill>
                <a:effectLst/>
                <a:latin typeface="+mn-lt"/>
                <a:ea typeface="+mn-ea"/>
                <a:cs typeface="+mn-cs"/>
              </a:rPr>
              <a:t>Erfassen Sie eine Tonart auf Deutsch, wenn eine oder mehrere der folgenden Bedingungen zutreffen:</a:t>
            </a:r>
            <a:br>
              <a:rPr lang="de-AT" sz="1200" b="0" i="0" kern="1200" dirty="0">
                <a:solidFill>
                  <a:schemeClr val="tx1"/>
                </a:solidFill>
                <a:effectLst/>
                <a:latin typeface="+mn-lt"/>
                <a:ea typeface="+mn-ea"/>
                <a:cs typeface="+mn-cs"/>
              </a:rPr>
            </a:br>
            <a:r>
              <a:rPr lang="de-AT" sz="1200" b="0" i="0" kern="1200" dirty="0">
                <a:solidFill>
                  <a:schemeClr val="tx1"/>
                </a:solidFill>
                <a:effectLst/>
                <a:latin typeface="+mn-lt"/>
                <a:ea typeface="+mn-ea"/>
                <a:cs typeface="+mn-cs"/>
              </a:rPr>
              <a:t>a) sie üblicherweise in Informationsquellen angegeben ist</a:t>
            </a:r>
            <a:br>
              <a:rPr lang="de-AT" sz="1200" b="0" i="0" kern="1200" dirty="0">
                <a:solidFill>
                  <a:schemeClr val="tx1"/>
                </a:solidFill>
                <a:effectLst/>
                <a:latin typeface="+mn-lt"/>
                <a:ea typeface="+mn-ea"/>
                <a:cs typeface="+mn-cs"/>
              </a:rPr>
            </a:br>
            <a:r>
              <a:rPr lang="de-AT" sz="1200" b="0" i="0" kern="1200" dirty="0">
                <a:solidFill>
                  <a:schemeClr val="tx1"/>
                </a:solidFill>
                <a:effectLst/>
                <a:latin typeface="+mn-lt"/>
                <a:ea typeface="+mn-ea"/>
                <a:cs typeface="+mn-cs"/>
              </a:rPr>
              <a:t>b) sie im Originaltitel des Komponisten oder dem Haupttitel der ersten Manifestation erscheint und auf die beschriebene Expression zutrifft</a:t>
            </a:r>
            <a:br>
              <a:rPr lang="de-AT" sz="1200" b="0" i="0" kern="1200" dirty="0">
                <a:solidFill>
                  <a:schemeClr val="tx1"/>
                </a:solidFill>
                <a:effectLst/>
                <a:latin typeface="+mn-lt"/>
                <a:ea typeface="+mn-ea"/>
                <a:cs typeface="+mn-cs"/>
              </a:rPr>
            </a:br>
            <a:r>
              <a:rPr lang="de-AT" sz="1200" b="0" i="0" kern="1200" dirty="0">
                <a:solidFill>
                  <a:schemeClr val="tx1"/>
                </a:solidFill>
                <a:effectLst/>
                <a:latin typeface="+mn-lt"/>
                <a:ea typeface="+mn-ea"/>
                <a:cs typeface="+mn-cs"/>
              </a:rPr>
              <a:t>c) sie aus der beschriebenen Expression ersichtlich ist</a:t>
            </a:r>
          </a:p>
          <a:p>
            <a:endParaRPr lang="de-AT" sz="1200" b="0" i="0" kern="1200" dirty="0">
              <a:solidFill>
                <a:schemeClr val="tx1"/>
              </a:solidFill>
              <a:effectLst/>
              <a:latin typeface="+mn-lt"/>
              <a:ea typeface="+mn-ea"/>
              <a:cs typeface="+mn-cs"/>
            </a:endParaRPr>
          </a:p>
          <a:p>
            <a:r>
              <a:rPr lang="de-AT" sz="1200" b="0" i="0" kern="1200" dirty="0">
                <a:solidFill>
                  <a:schemeClr val="tx1"/>
                </a:solidFill>
                <a:effectLst/>
                <a:latin typeface="+mn-lt"/>
                <a:ea typeface="+mn-ea"/>
                <a:cs typeface="+mn-cs"/>
              </a:rPr>
              <a:t>Als Hilfsmittel zum Erfassen von Tonarten gibt es in RDA DACH folgende Tabelle (nächste Folie):</a:t>
            </a:r>
          </a:p>
          <a:p>
            <a:endParaRPr lang="de-AT"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1728966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Die Tonarten sind in der ersten Spalte auf Deutsch, also so, wie sie erfasst werden sollen, angegeben.</a:t>
            </a:r>
          </a:p>
          <a:p>
            <a:endParaRPr lang="de-AT" dirty="0"/>
          </a:p>
          <a:p>
            <a:r>
              <a:rPr lang="de-AT" dirty="0"/>
              <a:t>Die Liste enthält die Dur-/Moll-Tonarten sowie die Kirchentonarten.</a:t>
            </a:r>
          </a:p>
          <a:p>
            <a:endParaRPr lang="de-AT" dirty="0"/>
          </a:p>
          <a:p>
            <a:r>
              <a:rPr lang="de-AT" sz="1200" b="0" i="0" kern="1200" dirty="0">
                <a:solidFill>
                  <a:schemeClr val="tx1"/>
                </a:solidFill>
                <a:effectLst/>
                <a:latin typeface="+mn-lt"/>
                <a:ea typeface="+mn-ea"/>
                <a:cs typeface="+mn-cs"/>
              </a:rPr>
              <a:t>Die Dur- und Moll-Tonarten werden weiterhin gemäß Duden-Schreibung erfasst (z. B. Es-Dur, a-Moll).</a:t>
            </a:r>
          </a:p>
          <a:p>
            <a:endParaRPr lang="de-AT" sz="1200" b="0" i="0" kern="1200" dirty="0">
              <a:solidFill>
                <a:schemeClr val="tx1"/>
              </a:solidFill>
              <a:effectLst/>
              <a:latin typeface="+mn-lt"/>
              <a:ea typeface="+mn-ea"/>
              <a:cs typeface="+mn-cs"/>
            </a:endParaRPr>
          </a:p>
          <a:p>
            <a:r>
              <a:rPr lang="de-AT" sz="1200" b="0" i="0" kern="1200" dirty="0">
                <a:solidFill>
                  <a:schemeClr val="tx1"/>
                </a:solidFill>
                <a:effectLst/>
                <a:latin typeface="+mn-lt"/>
                <a:ea typeface="+mn-ea"/>
                <a:cs typeface="+mn-cs"/>
              </a:rPr>
              <a:t>Für die Kirchentonarten gilt jetzt folgende Klarstellung: Die Kirchentonarten werden mit - sofern zutreffend - vorangestelltem Tonbuchstaben (</a:t>
            </a:r>
            <a:r>
              <a:rPr lang="de-AT" sz="1200" b="0" i="0" kern="1200" dirty="0" err="1">
                <a:solidFill>
                  <a:schemeClr val="tx1"/>
                </a:solidFill>
                <a:effectLst/>
                <a:latin typeface="+mn-lt"/>
                <a:ea typeface="+mn-ea"/>
                <a:cs typeface="+mn-cs"/>
              </a:rPr>
              <a:t>Finalton</a:t>
            </a:r>
            <a:r>
              <a:rPr lang="de-AT" sz="1200" b="0" i="0" kern="1200" dirty="0">
                <a:solidFill>
                  <a:schemeClr val="tx1"/>
                </a:solidFill>
                <a:effectLst/>
                <a:latin typeface="+mn-lt"/>
                <a:ea typeface="+mn-ea"/>
                <a:cs typeface="+mn-cs"/>
              </a:rPr>
              <a:t>) als Großbuchstabe erfasst (z. B. Äolisch, C-Dorisch, G-Mixolydisch). Kann die Kirchentonart nicht in dieser Form angegeben werden, so wird sie in der Form 1. bis 12. Ton erfasst.</a:t>
            </a:r>
          </a:p>
          <a:p>
            <a:r>
              <a:rPr lang="de-AT" sz="1200" b="0" i="0" kern="1200" dirty="0">
                <a:solidFill>
                  <a:schemeClr val="tx1"/>
                </a:solidFill>
                <a:effectLst/>
                <a:latin typeface="+mn-lt"/>
                <a:ea typeface="+mn-ea"/>
                <a:cs typeface="+mn-cs"/>
              </a:rPr>
              <a:t/>
            </a:r>
            <a:br>
              <a:rPr lang="de-AT" sz="1200" b="0" i="0" kern="1200" dirty="0">
                <a:solidFill>
                  <a:schemeClr val="tx1"/>
                </a:solidFill>
                <a:effectLst/>
                <a:latin typeface="+mn-lt"/>
                <a:ea typeface="+mn-ea"/>
                <a:cs typeface="+mn-cs"/>
              </a:rPr>
            </a:br>
            <a:endParaRPr lang="de-AT" sz="1200" b="0" i="0" kern="1200" dirty="0">
              <a:solidFill>
                <a:schemeClr val="tx1"/>
              </a:solidFill>
              <a:effectLst/>
              <a:latin typeface="+mn-lt"/>
              <a:ea typeface="+mn-ea"/>
              <a:cs typeface="+mn-cs"/>
            </a:endParaRPr>
          </a:p>
          <a:p>
            <a:r>
              <a:rPr lang="de-AT" sz="1200" b="0" i="0" kern="1200" dirty="0">
                <a:solidFill>
                  <a:schemeClr val="tx1"/>
                </a:solidFill>
                <a:effectLst/>
                <a:latin typeface="+mn-lt"/>
                <a:ea typeface="+mn-ea"/>
                <a:cs typeface="+mn-cs"/>
              </a:rPr>
              <a:t/>
            </a:r>
            <a:br>
              <a:rPr lang="de-AT" sz="1200" b="0" i="0" kern="1200" dirty="0">
                <a:solidFill>
                  <a:schemeClr val="tx1"/>
                </a:solidFill>
                <a:effectLst/>
                <a:latin typeface="+mn-lt"/>
                <a:ea typeface="+mn-ea"/>
                <a:cs typeface="+mn-cs"/>
              </a:rPr>
            </a:br>
            <a:endParaRPr lang="de-AT"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2194231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AT" sz="1000" dirty="0"/>
              <a:t>Für Paralleltitel gibt es im Original RDA Toolkit eine schwer verständlich geschriebene Regel für Musik-Ressourcen, die für RDA DACH überarbeitet worden ist. </a:t>
            </a:r>
            <a:endParaRPr lang="de-DE" sz="10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000" b="1" dirty="0">
              <a:solidFill>
                <a:schemeClr val="tx1"/>
              </a:solidFill>
              <a:latin typeface="+mn-lt"/>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b="1" dirty="0">
                <a:solidFill>
                  <a:schemeClr val="tx1"/>
                </a:solidFill>
                <a:latin typeface="+mn-lt"/>
                <a:ea typeface="Verdana" panose="020B0604030504040204" pitchFamily="34" charset="0"/>
              </a:rPr>
              <a:t>Text Original RDA Toolkit</a:t>
            </a:r>
          </a:p>
          <a:p>
            <a:r>
              <a:rPr lang="de-AT" sz="1000" i="1" dirty="0">
                <a:latin typeface="+mn-lt"/>
                <a:ea typeface="Verdana" panose="020B0604030504040204" pitchFamily="34" charset="0"/>
              </a:rPr>
              <a:t>Wenn:</a:t>
            </a:r>
            <a:r>
              <a:rPr lang="de-AT" sz="1000" dirty="0">
                <a:latin typeface="+mn-lt"/>
                <a:ea typeface="Verdana" panose="020B0604030504040204" pitchFamily="34" charset="0"/>
              </a:rPr>
              <a:t/>
            </a:r>
            <a:br>
              <a:rPr lang="de-AT" sz="1000" dirty="0">
                <a:latin typeface="+mn-lt"/>
                <a:ea typeface="Verdana" panose="020B0604030504040204" pitchFamily="34" charset="0"/>
              </a:rPr>
            </a:br>
            <a:r>
              <a:rPr lang="de-AT" sz="1000" dirty="0">
                <a:latin typeface="+mn-lt"/>
                <a:ea typeface="Verdana" panose="020B0604030504040204" pitchFamily="34" charset="0"/>
              </a:rPr>
              <a:t>die Informationsquelle Angaben über die Besetzung, die Tonart, das Datum des Musikstücks und/oder eine Nummer enthält, die als Teil des Haupttitels behandelt werden (siehe 2.3.2.8.1),</a:t>
            </a:r>
          </a:p>
          <a:p>
            <a:r>
              <a:rPr lang="de-AT" sz="1000" i="1" dirty="0">
                <a:latin typeface="+mn-lt"/>
                <a:ea typeface="Verdana" panose="020B0604030504040204" pitchFamily="34" charset="0"/>
              </a:rPr>
              <a:t>und</a:t>
            </a:r>
          </a:p>
          <a:p>
            <a:r>
              <a:rPr lang="de-AT" sz="1000" dirty="0">
                <a:latin typeface="+mn-lt"/>
                <a:ea typeface="Verdana" panose="020B0604030504040204" pitchFamily="34" charset="0"/>
              </a:rPr>
              <a:t>diese Angaben in mehreren Sprachen oder Schriften sind,</a:t>
            </a:r>
          </a:p>
          <a:p>
            <a:r>
              <a:rPr lang="de-AT" sz="1000" i="1" dirty="0">
                <a:latin typeface="+mn-lt"/>
                <a:ea typeface="Verdana" panose="020B0604030504040204" pitchFamily="34" charset="0"/>
              </a:rPr>
              <a:t>dann:</a:t>
            </a:r>
          </a:p>
          <a:p>
            <a:r>
              <a:rPr lang="de-AT" sz="1000" dirty="0">
                <a:latin typeface="+mn-lt"/>
                <a:ea typeface="Verdana" panose="020B0604030504040204" pitchFamily="34" charset="0"/>
              </a:rPr>
              <a:t>erfassen Sie solche Angaben als Teil des Paralleltitels. Erfassen Sie sie in der Reihenfolge, in der sie in der Informationsquelle erscheinen.</a:t>
            </a:r>
          </a:p>
          <a:p>
            <a:endParaRPr lang="de-AT" sz="1000" dirty="0">
              <a:latin typeface="+mn-lt"/>
              <a:ea typeface="Verdana" panose="020B0604030504040204" pitchFamily="34" charset="0"/>
            </a:endParaRPr>
          </a:p>
          <a:p>
            <a:r>
              <a:rPr lang="de-AT" sz="1000" b="1" dirty="0">
                <a:latin typeface="+mn-lt"/>
                <a:ea typeface="Verdana" panose="020B0604030504040204" pitchFamily="34" charset="0"/>
              </a:rPr>
              <a:t>Text RDA DACH:</a:t>
            </a:r>
          </a:p>
          <a:p>
            <a:r>
              <a:rPr lang="de-AT" sz="1000" i="1" dirty="0">
                <a:latin typeface="+mn-lt"/>
                <a:ea typeface="Verdana" panose="020B0604030504040204" pitchFamily="34" charset="0"/>
              </a:rPr>
              <a:t>Wenn</a:t>
            </a:r>
          </a:p>
          <a:p>
            <a:r>
              <a:rPr lang="de-AT" sz="1000" dirty="0">
                <a:latin typeface="+mn-lt"/>
                <a:ea typeface="Verdana" panose="020B0604030504040204" pitchFamily="34" charset="0"/>
              </a:rPr>
              <a:t>die Informationsquelle Angaben über die Besetzung, die Tonart, das Datum des Musikstücks und/oder eine Nummer enthält, die als Teil des Haupttitels behandelt werden (siehe Haupttitel: Kompositionsart, Besetzung, Tonart usw.)</a:t>
            </a:r>
          </a:p>
          <a:p>
            <a:r>
              <a:rPr lang="de-AT" sz="1000" i="1" dirty="0">
                <a:latin typeface="+mn-lt"/>
                <a:ea typeface="Verdana" panose="020B0604030504040204" pitchFamily="34" charset="0"/>
              </a:rPr>
              <a:t>und</a:t>
            </a:r>
          </a:p>
          <a:p>
            <a:r>
              <a:rPr lang="de-AT" sz="1000" dirty="0">
                <a:latin typeface="+mn-lt"/>
                <a:ea typeface="Verdana" panose="020B0604030504040204" pitchFamily="34" charset="0"/>
              </a:rPr>
              <a:t>diese Angaben, nicht aber auch die Kompositionsart, in mehreren Sprachen oder Schriften angegeben sind,</a:t>
            </a:r>
          </a:p>
          <a:p>
            <a:r>
              <a:rPr lang="de-AT" sz="1000" i="1" dirty="0">
                <a:latin typeface="+mn-lt"/>
                <a:ea typeface="Verdana" panose="020B0604030504040204" pitchFamily="34" charset="0"/>
              </a:rPr>
              <a:t>dann</a:t>
            </a:r>
          </a:p>
          <a:p>
            <a:r>
              <a:rPr lang="de-AT" sz="1000" dirty="0">
                <a:latin typeface="+mn-lt"/>
                <a:ea typeface="Verdana" panose="020B0604030504040204" pitchFamily="34" charset="0"/>
              </a:rPr>
              <a:t>erfassen Sie solche Angaben in einer Sprache oder Schrift zusammen als einen Paralleltitel. Erfassen Sie sie in der Reihenfolge, in der sie in der Informationsquelle erscheinen. Paralleltitel nach dieser Regel werden nicht eigens groß geschrieben, falls die erste Angabe, die Teil des Paralleltitels ist, nicht mit einem Großbuchstaben beginnt.</a:t>
            </a:r>
          </a:p>
          <a:p>
            <a:endParaRPr lang="de-AT" sz="1000" dirty="0">
              <a:latin typeface="+mn-lt"/>
              <a:ea typeface="Verdana" panose="020B0604030504040204" pitchFamily="34" charset="0"/>
            </a:endParaRPr>
          </a:p>
          <a:p>
            <a:r>
              <a:rPr lang="de-AT" sz="1000" dirty="0">
                <a:latin typeface="+mn-lt"/>
                <a:ea typeface="Verdana" panose="020B0604030504040204" pitchFamily="34" charset="0"/>
              </a:rPr>
              <a:t>Dazu ein Beispiel zur Erläuterung (nächste Folie):</a:t>
            </a:r>
            <a:endParaRPr lang="de-AT" sz="1000"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1305062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dirty="0"/>
              <a:t>Praxis-Update RDA DACH | Teil 2.6 Musik-Ressourcen| Stand: 07.08.2024 | CC0 1.0 Universal</a:t>
            </a:r>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2024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dirty="0"/>
              <a:t>Praxis-Update RDA DACH | Teil 2.6 Musik-Ressourcen| Stand: 07.08.2024 | CC0 1.0 Universal</a:t>
            </a:r>
          </a:p>
        </p:txBody>
      </p:sp>
      <p:sp>
        <p:nvSpPr>
          <p:cNvPr id="6" name="Slide Number Placeholder 5"/>
          <p:cNvSpPr>
            <a:spLocks noGrp="1"/>
          </p:cNvSpPr>
          <p:nvPr>
            <p:ph type="sldNum" sz="quarter" idx="12"/>
          </p:nvPr>
        </p:nvSpPr>
        <p:spPr/>
        <p:txBody>
          <a:bodyPr/>
          <a:lstStyle/>
          <a:p>
            <a:endParaRPr lang="de-DE" b="1"/>
          </a:p>
          <a:p>
            <a:fld id="{D30E3F81-6584-4C85-9656-782DA1C6B3A8}" type="slidenum">
              <a:rPr lang="de-DE" b="1" smtClean="0"/>
              <a:pPr/>
              <a:t>‹Nr.›</a:t>
            </a:fld>
            <a:r>
              <a:rPr lang="de-DE"/>
              <a:t> | X</a:t>
            </a:r>
          </a:p>
          <a:p>
            <a:endParaRPr lang="en-US" dirty="0"/>
          </a:p>
        </p:txBody>
      </p:sp>
    </p:spTree>
    <p:extLst>
      <p:ext uri="{BB962C8B-B14F-4D97-AF65-F5344CB8AC3E}">
        <p14:creationId xmlns:p14="http://schemas.microsoft.com/office/powerpoint/2010/main" val="3584811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dirty="0"/>
              <a:t>Praxis-Update RDA DACH | Teil 2.6 Musik-Ressourcen| Stand: 07.08.2024 | CC0 1.0 Universal</a:t>
            </a:r>
          </a:p>
        </p:txBody>
      </p:sp>
      <p:sp>
        <p:nvSpPr>
          <p:cNvPr id="6" name="Slide Number Placeholder 5"/>
          <p:cNvSpPr>
            <a:spLocks noGrp="1"/>
          </p:cNvSpPr>
          <p:nvPr>
            <p:ph type="sldNum" sz="quarter" idx="12"/>
          </p:nvPr>
        </p:nvSpPr>
        <p:spPr/>
        <p:txBody>
          <a:bodyPr/>
          <a:lstStyle/>
          <a:p>
            <a:endParaRPr lang="de-DE" b="1"/>
          </a:p>
          <a:p>
            <a:fld id="{D30E3F81-6584-4C85-9656-782DA1C6B3A8}" type="slidenum">
              <a:rPr lang="de-DE" b="1" smtClean="0"/>
              <a:pPr/>
              <a:t>‹Nr.›</a:t>
            </a:fld>
            <a:r>
              <a:rPr lang="de-DE"/>
              <a:t> | X</a:t>
            </a:r>
          </a:p>
          <a:p>
            <a:endParaRPr lang="en-US" dirty="0"/>
          </a:p>
        </p:txBody>
      </p:sp>
    </p:spTree>
    <p:extLst>
      <p:ext uri="{BB962C8B-B14F-4D97-AF65-F5344CB8AC3E}">
        <p14:creationId xmlns:p14="http://schemas.microsoft.com/office/powerpoint/2010/main" val="40304566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335360" y="183778"/>
            <a:ext cx="11521280" cy="508918"/>
          </a:xfrm>
        </p:spPr>
        <p:txBody>
          <a:bodyPr/>
          <a:lstStyle>
            <a:lvl1pPr algn="l">
              <a:defRPr sz="2800">
                <a:solidFill>
                  <a:schemeClr val="tx1"/>
                </a:solidFill>
                <a:latin typeface="+mj-lt"/>
                <a:cs typeface="Segoe UI" panose="020B0502040204020203" pitchFamily="34" charset="0"/>
              </a:defRPr>
            </a:lvl1pPr>
          </a:lstStyle>
          <a:p>
            <a:r>
              <a:rPr lang="de-DE" dirty="0"/>
              <a:t>Titelmasterformat durch Klicken bearbeiten</a:t>
            </a:r>
          </a:p>
        </p:txBody>
      </p:sp>
      <p:sp>
        <p:nvSpPr>
          <p:cNvPr id="7" name="Textplatzhalter 6"/>
          <p:cNvSpPr>
            <a:spLocks noGrp="1"/>
          </p:cNvSpPr>
          <p:nvPr>
            <p:ph type="body" sz="quarter" idx="13" hasCustomPrompt="1"/>
          </p:nvPr>
        </p:nvSpPr>
        <p:spPr>
          <a:xfrm>
            <a:off x="335360" y="836712"/>
            <a:ext cx="11521280" cy="5472608"/>
          </a:xfrm>
        </p:spPr>
        <p:txBody>
          <a:bodyPr>
            <a:noAutofit/>
          </a:bodyPr>
          <a:lstStyle>
            <a:lvl1pPr>
              <a:defRPr sz="2400">
                <a:solidFill>
                  <a:schemeClr val="tx1"/>
                </a:solidFill>
                <a:latin typeface="+mj-lt"/>
                <a:cs typeface="Segoe UI" panose="020B0502040204020203" pitchFamily="34" charset="0"/>
              </a:defRPr>
            </a:lvl1pPr>
            <a:lvl2pPr marL="658368" indent="-457200">
              <a:buClr>
                <a:schemeClr val="tx1"/>
              </a:buClr>
              <a:buFont typeface="Arial" panose="020B0604020202020204" pitchFamily="34" charset="0"/>
              <a:buChar char="•"/>
              <a:defRPr sz="2400">
                <a:solidFill>
                  <a:schemeClr val="tx1"/>
                </a:solidFill>
                <a:latin typeface="+mj-lt"/>
                <a:cs typeface="Segoe UI" panose="020B0502040204020203" pitchFamily="34" charset="0"/>
              </a:defRPr>
            </a:lvl2pPr>
            <a:lvl3pPr marL="726948" indent="-342900">
              <a:buClr>
                <a:schemeClr val="tx1"/>
              </a:buClr>
              <a:buFont typeface="Arial" panose="020B0604020202020204" pitchFamily="34" charset="0"/>
              <a:buChar char="•"/>
              <a:defRPr sz="2400">
                <a:solidFill>
                  <a:schemeClr val="tx1"/>
                </a:solidFill>
                <a:latin typeface="+mj-lt"/>
                <a:cs typeface="Segoe UI" panose="020B0502040204020203" pitchFamily="34" charset="0"/>
              </a:defRPr>
            </a:lvl3pPr>
          </a:lstStyle>
          <a:p>
            <a:pPr lvl="0"/>
            <a:r>
              <a:rPr lang="de-DE" dirty="0"/>
              <a:t>Textmasterformat bearbeiten</a:t>
            </a:r>
          </a:p>
          <a:p>
            <a:pPr lvl="1"/>
            <a:r>
              <a:rPr lang="de-DE" dirty="0"/>
              <a:t>Zweite Ebene</a:t>
            </a:r>
          </a:p>
          <a:p>
            <a:pPr lvl="2"/>
            <a:r>
              <a:rPr lang="de-DE" dirty="0"/>
              <a:t>Dritte Ebene</a:t>
            </a:r>
          </a:p>
        </p:txBody>
      </p:sp>
      <p:sp>
        <p:nvSpPr>
          <p:cNvPr id="12" name="Fußzeilenplatzhalter 11"/>
          <p:cNvSpPr>
            <a:spLocks noGrp="1"/>
          </p:cNvSpPr>
          <p:nvPr>
            <p:ph type="ftr" sz="quarter" idx="14"/>
          </p:nvPr>
        </p:nvSpPr>
        <p:spPr>
          <a:xfrm>
            <a:off x="623392" y="6376244"/>
            <a:ext cx="8160907" cy="365125"/>
          </a:xfrm>
        </p:spPr>
        <p:txBody>
          <a:bodyPr/>
          <a:lstStyle>
            <a:lvl1pPr algn="l">
              <a:defRPr cap="none">
                <a:solidFill>
                  <a:schemeClr val="bg1"/>
                </a:solidFill>
              </a:defRPr>
            </a:lvl1pPr>
          </a:lstStyle>
          <a:p>
            <a:r>
              <a:rPr lang="de-DE" dirty="0"/>
              <a:t>Praxis-Update RDA DACH | Teil 2.6 Musik-Ressourcen| Stand: 07.08.2024 | CC0 1.0 Universal</a:t>
            </a:r>
          </a:p>
        </p:txBody>
      </p:sp>
      <p:sp>
        <p:nvSpPr>
          <p:cNvPr id="9" name="Foliennummernplatzhalter 5"/>
          <p:cNvSpPr>
            <a:spLocks noGrp="1"/>
          </p:cNvSpPr>
          <p:nvPr>
            <p:ph type="sldNum" sz="quarter" idx="4"/>
          </p:nvPr>
        </p:nvSpPr>
        <p:spPr>
          <a:xfrm>
            <a:off x="9648395" y="6376244"/>
            <a:ext cx="1934005"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37474561-2573-4254-9F43-70AFC27DF993}" type="slidenum">
              <a:rPr lang="de-DE" b="1" smtClean="0"/>
              <a:pPr/>
              <a:t>‹Nr.›</a:t>
            </a:fld>
            <a:r>
              <a:rPr lang="de-DE" dirty="0"/>
              <a:t> | X</a:t>
            </a:r>
          </a:p>
        </p:txBody>
      </p:sp>
    </p:spTree>
    <p:extLst>
      <p:ext uri="{BB962C8B-B14F-4D97-AF65-F5344CB8AC3E}">
        <p14:creationId xmlns:p14="http://schemas.microsoft.com/office/powerpoint/2010/main" val="67441091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dirty="0"/>
              <a:t>Praxis-Update RDA DACH | Teil 2.6 Musik-Ressourcen| Stand: 07.08.2024 | CC0 1.0 Universal</a:t>
            </a:r>
          </a:p>
        </p:txBody>
      </p:sp>
      <p:sp>
        <p:nvSpPr>
          <p:cNvPr id="6" name="Slide Number Placeholder 5"/>
          <p:cNvSpPr>
            <a:spLocks noGrp="1"/>
          </p:cNvSpPr>
          <p:nvPr>
            <p:ph type="sldNum" sz="quarter" idx="12"/>
          </p:nvPr>
        </p:nvSpPr>
        <p:spPr/>
        <p:txBody>
          <a:bodyPr/>
          <a:lstStyle/>
          <a:p>
            <a:fld id="{028E3F4F-51B2-42EE-AFA2-40C4572185CC}" type="slidenum">
              <a:rPr lang="en-US" smtClean="0"/>
              <a:t>‹Nr.›</a:t>
            </a:fld>
            <a:endParaRPr lang="en-US" dirty="0"/>
          </a:p>
        </p:txBody>
      </p:sp>
    </p:spTree>
    <p:extLst>
      <p:ext uri="{BB962C8B-B14F-4D97-AF65-F5344CB8AC3E}">
        <p14:creationId xmlns:p14="http://schemas.microsoft.com/office/powerpoint/2010/main" val="888767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dirty="0"/>
              <a:t>Praxis-Update RDA DACH | Teil 2.6 Musik-Ressourcen| Stand: 07.08.2024 | CC0 1.0 Universal</a:t>
            </a:r>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6721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de-DE" dirty="0"/>
              <a:t>Praxis-Update RDA DACH | Teil 2.6 Musik-Ressourcen| Stand: 07.08.2024 | CC0 1.0 Universal</a:t>
            </a:r>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996169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de-DE" dirty="0"/>
              <a:t>Praxis-Update RDA DACH | Teil 2.6 Musik-Ressourcen| Stand: 07.08.2024 | CC0 1.0 Universal</a:t>
            </a:r>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054261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de-DE" dirty="0"/>
              <a:t>Praxis-Update RDA DACH | Teil 2.6 Musik-Ressourcen| Stand: 07.08.2024 | CC0 1.0 Universal</a:t>
            </a:r>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832892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de-DE" dirty="0"/>
              <a:t>Praxis-Update RDA DACH | Teil 2.6 Musik-Ressourcen| Stand: 07.08.2024 | CC0 1.0 Universal</a:t>
            </a:r>
          </a:p>
        </p:txBody>
      </p:sp>
      <p:sp>
        <p:nvSpPr>
          <p:cNvPr id="9" name="Slide Number Placeholder 8"/>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90436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de-DE" dirty="0"/>
              <a:t>Praxis-Update RDA DACH | Teil 2.6 Musik-Ressourcen| Stand: 07.08.2024 | CC0 1.0 Universal</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923978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no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de-DE" dirty="0"/>
              <a:t>Praxis-Update RDA DACH | Teil 2.6 Musik-Ressourcen| Stand: 07.08.2024 | CC0 1.0 Universal</a:t>
            </a:r>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875302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de-DE" dirty="0"/>
              <a:t>Praxis-Update RDA DACH | Teil 2.6 Musik-Ressourcen| Stand: 07.08.2024 | CC0 1.0 Universal</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83653794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18" Type="http://schemas.openxmlformats.org/officeDocument/2006/relationships/image" Target="../media/image1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jp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hyperlink" Target="https://sta.dnb.de/doc/RDA-E-W010" TargetMode="External"/><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hyperlink" Target="https://d-nb.info/1331882079/34" TargetMode="External"/><Relationship Id="rId4" Type="http://schemas.openxmlformats.org/officeDocument/2006/relationships/hyperlink" Target="https://wiki.dnb.de/download/attachments/106042227/AH-014.pdf?version=7&amp;modificationDate=1614326538000&amp;api=v2"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hyperlink" Target="https://sta.dnb.de/doc/RDA-R-MUSIK" TargetMode="External"/><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https://sta.dnb.de/doc/RDA-R-MUSIK"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hyperlink" Target="https://sta.dnb.de/doc/RDA-E-W010" TargetMode="External"/><Relationship Id="rId4" Type="http://schemas.openxmlformats.org/officeDocument/2006/relationships/hyperlink" Target="https://sta.dnb.de/doc/RDA-E-E095"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pixabay.com/no/sp%C3%B8rsm%C3%A5lstegn-sp%C3%B8rsm%C3%A5l-svar-1020165/" TargetMode="External"/><Relationship Id="rId2" Type="http://schemas.openxmlformats.org/officeDocument/2006/relationships/image" Target="../media/image19.jpg"/><Relationship Id="rId1"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hyperlink" Target="https://creativecommons.org/publicdomain/zero/1.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s://sta.dnb.de/doc/RDA-E-W045"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hyperlink" Target="https://sta.dnb.de/doc/RDA-E-E100"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s://sta.dnb.de/doc/RDA-E-W050"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hyperlink" Target="https://sta.dnb.de/doc/RDA-E-E015"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2135188" y="1041401"/>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3114990" y="3002330"/>
            <a:ext cx="6057900" cy="697766"/>
          </a:xfrm>
        </p:spPr>
        <p:txBody>
          <a:bodyPr>
            <a:normAutofit/>
          </a:bodyPr>
          <a:lstStyle/>
          <a:p>
            <a:pPr algn="ctr"/>
            <a:r>
              <a:rPr lang="de-DE" altLang="de-DE" sz="3600" b="1" spc="300" dirty="0">
                <a:ea typeface="Verdana" pitchFamily="34" charset="0"/>
                <a:cs typeface="Segoe UI" panose="020B0502040204020203" pitchFamily="34" charset="0"/>
              </a:rPr>
              <a:t>Praxis-Update RDA DACH</a:t>
            </a:r>
          </a:p>
        </p:txBody>
      </p:sp>
      <p:sp>
        <p:nvSpPr>
          <p:cNvPr id="7" name="Fußzeilenplatzhalter 6"/>
          <p:cNvSpPr>
            <a:spLocks noGrp="1"/>
          </p:cNvSpPr>
          <p:nvPr>
            <p:ph type="ftr" sz="quarter" idx="14"/>
          </p:nvPr>
        </p:nvSpPr>
        <p:spPr/>
        <p:txBody>
          <a:bodyPr/>
          <a:lstStyle/>
          <a:p>
            <a:r>
              <a:rPr lang="de-DE" dirty="0"/>
              <a:t>Praxis-Update RDA DACH | Teil 2.6 Musik-Ressourcen| Stand: 07.08.2024 | CC0 1.0 Universal</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2739"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07188" y="1412876"/>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96276" y="1771651"/>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80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502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229600" y="445079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9">
            <a:extLst>
              <a:ext uri="{28A0092B-C50C-407E-A947-70E740481C1C}">
                <a14:useLocalDpi xmlns:a14="http://schemas.microsoft.com/office/drawing/2010/main" val="0"/>
              </a:ext>
            </a:extLst>
          </a:blip>
          <a:srcRect r="16844"/>
          <a:stretch>
            <a:fillRect/>
          </a:stretch>
        </p:blipFill>
        <p:spPr bwMode="auto">
          <a:xfrm>
            <a:off x="5472113" y="5129548"/>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782889" y="4254501"/>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1624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616075" y="3108326"/>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2571119" y="1891566"/>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4" cstate="print">
            <a:extLst>
              <a:ext uri="{28A0092B-C50C-407E-A947-70E740481C1C}">
                <a14:useLocalDpi xmlns:a14="http://schemas.microsoft.com/office/drawing/2010/main" val="0"/>
              </a:ext>
            </a:extLst>
          </a:blip>
          <a:srcRect l="5723" t="17175" b="17717"/>
          <a:stretch/>
        </p:blipFill>
        <p:spPr>
          <a:xfrm>
            <a:off x="8867648" y="3921127"/>
            <a:ext cx="1650927" cy="358775"/>
          </a:xfrm>
          <a:prstGeom prst="rect">
            <a:avLst/>
          </a:prstGeom>
        </p:spPr>
      </p:pic>
      <p:pic>
        <p:nvPicPr>
          <p:cNvPr id="3" name="Grafik 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063665" y="4765340"/>
            <a:ext cx="908720" cy="908720"/>
          </a:xfrm>
          <a:prstGeom prst="rect">
            <a:avLst/>
          </a:prstGeom>
        </p:spPr>
      </p:pic>
      <p:pic>
        <p:nvPicPr>
          <p:cNvPr id="4" name="Grafik 3"/>
          <p:cNvPicPr>
            <a:picLocks noChangeAspect="1"/>
          </p:cNvPicPr>
          <p:nvPr/>
        </p:nvPicPr>
        <p:blipFill rotWithShape="1">
          <a:blip r:embed="rId16">
            <a:extLst>
              <a:ext uri="{28A0092B-C50C-407E-A947-70E740481C1C}">
                <a14:useLocalDpi xmlns:a14="http://schemas.microsoft.com/office/drawing/2010/main" val="0"/>
              </a:ext>
            </a:extLst>
          </a:blip>
          <a:srcRect b="32318"/>
          <a:stretch/>
        </p:blipFill>
        <p:spPr>
          <a:xfrm>
            <a:off x="6748394" y="4804710"/>
            <a:ext cx="1440000" cy="488742"/>
          </a:xfrm>
          <a:prstGeom prst="rect">
            <a:avLst/>
          </a:prstGeom>
        </p:spPr>
      </p:pic>
      <p:pic>
        <p:nvPicPr>
          <p:cNvPr id="5" name="Grafik 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955732" y="2343022"/>
            <a:ext cx="1440000" cy="559059"/>
          </a:xfrm>
          <a:prstGeom prst="rect">
            <a:avLst/>
          </a:prstGeom>
        </p:spPr>
      </p:pic>
      <p:pic>
        <p:nvPicPr>
          <p:cNvPr id="6" name="Grafik 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16572" y="1365763"/>
            <a:ext cx="1440000" cy="408189"/>
          </a:xfrm>
          <a:prstGeom prst="rect">
            <a:avLst/>
          </a:prstGeom>
        </p:spPr>
      </p:pic>
      <p:sp>
        <p:nvSpPr>
          <p:cNvPr id="9" name="Foliennummernplatzhalter 8"/>
          <p:cNvSpPr>
            <a:spLocks noGrp="1"/>
          </p:cNvSpPr>
          <p:nvPr>
            <p:ph type="sldNum" sz="quarter" idx="4"/>
          </p:nvPr>
        </p:nvSpPr>
        <p:spPr/>
        <p:txBody>
          <a:bodyPr/>
          <a:lstStyle/>
          <a:p>
            <a:endParaRPr lang="de-DE" dirty="0"/>
          </a:p>
        </p:txBody>
      </p:sp>
    </p:spTree>
    <p:extLst>
      <p:ext uri="{BB962C8B-B14F-4D97-AF65-F5344CB8AC3E}">
        <p14:creationId xmlns:p14="http://schemas.microsoft.com/office/powerpoint/2010/main" val="262621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Paralleltitel (1)</a:t>
            </a:r>
          </a:p>
        </p:txBody>
      </p:sp>
      <p:sp>
        <p:nvSpPr>
          <p:cNvPr id="3" name="Textplatzhalter 2"/>
          <p:cNvSpPr>
            <a:spLocks noGrp="1"/>
          </p:cNvSpPr>
          <p:nvPr>
            <p:ph type="body" sz="quarter" idx="13"/>
          </p:nvPr>
        </p:nvSpPr>
        <p:spPr/>
        <p:txBody>
          <a:bodyPr/>
          <a:lstStyle/>
          <a:p>
            <a:r>
              <a:rPr lang="de-AT" dirty="0"/>
              <a:t>Für Paralleltitel gibt es im Original RDA Toolkit eine schwer verständlich geschriebene Regel für Musik-Ressourcen, die für RDA DACH überarbeitet worden ist. </a:t>
            </a:r>
            <a:endParaRPr lang="de-DE" dirty="0"/>
          </a:p>
          <a:p>
            <a:endParaRPr lang="de-DE" dirty="0"/>
          </a:p>
          <a:p>
            <a:endParaRPr lang="de-DE" dirty="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graphicFrame>
        <p:nvGraphicFramePr>
          <p:cNvPr id="6" name="Tabelle 5"/>
          <p:cNvGraphicFramePr>
            <a:graphicFrameLocks noGrp="1"/>
          </p:cNvGraphicFramePr>
          <p:nvPr>
            <p:extLst>
              <p:ext uri="{D42A27DB-BD31-4B8C-83A1-F6EECF244321}">
                <p14:modId xmlns:p14="http://schemas.microsoft.com/office/powerpoint/2010/main" val="2098571770"/>
              </p:ext>
            </p:extLst>
          </p:nvPr>
        </p:nvGraphicFramePr>
        <p:xfrm>
          <a:off x="407368" y="1559123"/>
          <a:ext cx="11449272" cy="4085283"/>
        </p:xfrm>
        <a:graphic>
          <a:graphicData uri="http://schemas.openxmlformats.org/drawingml/2006/table">
            <a:tbl>
              <a:tblPr firstRow="1" bandRow="1">
                <a:tableStyleId>{5C22544A-7EE6-4342-B048-85BDC9FD1C3A}</a:tableStyleId>
              </a:tblPr>
              <a:tblGrid>
                <a:gridCol w="11449272">
                  <a:extLst>
                    <a:ext uri="{9D8B030D-6E8A-4147-A177-3AD203B41FA5}">
                      <a16:colId xmlns:a16="http://schemas.microsoft.com/office/drawing/2014/main" val="1959405099"/>
                    </a:ext>
                  </a:extLst>
                </a:gridCol>
              </a:tblGrid>
              <a:tr h="641043">
                <a:tc>
                  <a:txBody>
                    <a:bodyPr/>
                    <a:lstStyle/>
                    <a:p>
                      <a:r>
                        <a:rPr lang="de-DE" sz="2000" b="1" dirty="0">
                          <a:solidFill>
                            <a:schemeClr val="tx1"/>
                          </a:solidFill>
                          <a:latin typeface="+mn-lt"/>
                          <a:ea typeface="Verdana" panose="020B0604030504040204" pitchFamily="34" charset="0"/>
                        </a:rPr>
                        <a:t>Text RDA DACH – spezifische Regel für Musik</a:t>
                      </a:r>
                    </a:p>
                  </a:txBody>
                  <a:tcPr anchor="ctr">
                    <a:solidFill>
                      <a:srgbClr val="ED7B15"/>
                    </a:solidFill>
                  </a:tcPr>
                </a:tc>
                <a:extLst>
                  <a:ext uri="{0D108BD9-81ED-4DB2-BD59-A6C34878D82A}">
                    <a16:rowId xmlns:a16="http://schemas.microsoft.com/office/drawing/2014/main" val="3926081647"/>
                  </a:ext>
                </a:extLst>
              </a:tr>
              <a:tr h="641043">
                <a:tc>
                  <a:txBody>
                    <a:bodyPr/>
                    <a:lstStyle/>
                    <a:p>
                      <a:r>
                        <a:rPr lang="de-AT" sz="2000" i="1" dirty="0">
                          <a:latin typeface="+mn-lt"/>
                          <a:ea typeface="Verdana" panose="020B0604030504040204" pitchFamily="34" charset="0"/>
                        </a:rPr>
                        <a:t>Wenn</a:t>
                      </a:r>
                    </a:p>
                    <a:p>
                      <a:r>
                        <a:rPr lang="de-AT" sz="2000" dirty="0">
                          <a:latin typeface="+mn-lt"/>
                          <a:ea typeface="Verdana" panose="020B0604030504040204" pitchFamily="34" charset="0"/>
                        </a:rPr>
                        <a:t>die Informationsquelle Angaben über die Besetzung, die Tonart, das Datum des Musikstücks und/oder eine Nummer enthält, die als Teil des Haupttitels behandelt werden (siehe Haupttitel: Kompositionsart, Besetzung, Tonart usw.)</a:t>
                      </a:r>
                    </a:p>
                    <a:p>
                      <a:r>
                        <a:rPr lang="de-AT" sz="2000" i="1" dirty="0">
                          <a:latin typeface="+mn-lt"/>
                          <a:ea typeface="Verdana" panose="020B0604030504040204" pitchFamily="34" charset="0"/>
                        </a:rPr>
                        <a:t>und</a:t>
                      </a:r>
                    </a:p>
                    <a:p>
                      <a:r>
                        <a:rPr lang="de-AT" sz="2000" dirty="0">
                          <a:latin typeface="+mn-lt"/>
                          <a:ea typeface="Verdana" panose="020B0604030504040204" pitchFamily="34" charset="0"/>
                        </a:rPr>
                        <a:t>diese Angaben, nicht aber auch die Kompositionsart, in mehreren Sprachen oder Schriften angegeben sind,</a:t>
                      </a:r>
                    </a:p>
                    <a:p>
                      <a:r>
                        <a:rPr lang="de-AT" sz="2000" i="1" dirty="0">
                          <a:latin typeface="+mn-lt"/>
                          <a:ea typeface="Verdana" panose="020B0604030504040204" pitchFamily="34" charset="0"/>
                        </a:rPr>
                        <a:t>dann</a:t>
                      </a:r>
                    </a:p>
                    <a:p>
                      <a:r>
                        <a:rPr lang="de-AT" sz="2000" dirty="0">
                          <a:latin typeface="+mn-lt"/>
                          <a:ea typeface="Verdana" panose="020B0604030504040204" pitchFamily="34" charset="0"/>
                        </a:rPr>
                        <a:t>erfassen Sie solche Angaben in einer Sprache oder Schrift zusammen als einen Paralleltitel. Erfassen Sie sie in der Reihenfolge, in der sie in der Informationsquelle erscheinen. Paralleltitel nach dieser Regel werden nicht eigens groß geschrieben, falls die erste Angabe, die Teil des Paralleltitels ist, nicht mit einem Großbuchstaben beginnt.</a:t>
                      </a:r>
                      <a:endParaRPr lang="de-DE" sz="2000" dirty="0">
                        <a:latin typeface="+mn-lt"/>
                        <a:ea typeface="Verdana" panose="020B0604030504040204" pitchFamily="34" charset="0"/>
                      </a:endParaRPr>
                    </a:p>
                  </a:txBody>
                  <a:tcPr anchor="ctr"/>
                </a:tc>
                <a:extLst>
                  <a:ext uri="{0D108BD9-81ED-4DB2-BD59-A6C34878D82A}">
                    <a16:rowId xmlns:a16="http://schemas.microsoft.com/office/drawing/2014/main" val="2558844434"/>
                  </a:ext>
                </a:extLst>
              </a:tr>
            </a:tbl>
          </a:graphicData>
        </a:graphic>
      </p:graphicFrame>
      <p:sp>
        <p:nvSpPr>
          <p:cNvPr id="7" name="Foliennummernplatzhalter 6"/>
          <p:cNvSpPr>
            <a:spLocks noGrp="1"/>
          </p:cNvSpPr>
          <p:nvPr>
            <p:ph type="sldNum" sz="quarter" idx="4"/>
          </p:nvPr>
        </p:nvSpPr>
        <p:spPr/>
        <p:txBody>
          <a:bodyPr/>
          <a:lstStyle/>
          <a:p>
            <a:fld id="{37474561-2573-4254-9F43-70AFC27DF993}" type="slidenum">
              <a:rPr lang="de-DE" b="1" smtClean="0"/>
              <a:pPr/>
              <a:t>10</a:t>
            </a:fld>
            <a:r>
              <a:rPr lang="de-DE" dirty="0"/>
              <a:t> | 19</a:t>
            </a:r>
          </a:p>
        </p:txBody>
      </p:sp>
    </p:spTree>
    <p:extLst>
      <p:ext uri="{BB962C8B-B14F-4D97-AF65-F5344CB8AC3E}">
        <p14:creationId xmlns:p14="http://schemas.microsoft.com/office/powerpoint/2010/main" val="509219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Paralleltitel (2)</a:t>
            </a:r>
          </a:p>
        </p:txBody>
      </p:sp>
      <p:sp>
        <p:nvSpPr>
          <p:cNvPr id="3" name="Textplatzhalter 2"/>
          <p:cNvSpPr>
            <a:spLocks noGrp="1"/>
          </p:cNvSpPr>
          <p:nvPr>
            <p:ph type="body" sz="quarter" idx="13"/>
          </p:nvPr>
        </p:nvSpPr>
        <p:spPr/>
        <p:txBody>
          <a:bodyPr/>
          <a:lstStyle/>
          <a:p>
            <a:r>
              <a:rPr lang="de-AT" dirty="0"/>
              <a:t>Beispiel:</a:t>
            </a:r>
          </a:p>
          <a:p>
            <a:r>
              <a:rPr lang="de-AT" i="1" dirty="0"/>
              <a:t>Angaben in der Informationsquelle:</a:t>
            </a:r>
          </a:p>
          <a:p>
            <a:r>
              <a:rPr lang="de-AT" dirty="0"/>
              <a:t>Concerto // D-Dur // für Horn und Orchester // D </a:t>
            </a:r>
            <a:r>
              <a:rPr lang="de-AT" dirty="0" err="1"/>
              <a:t>major</a:t>
            </a:r>
            <a:r>
              <a:rPr lang="de-AT" dirty="0"/>
              <a:t> // </a:t>
            </a:r>
            <a:r>
              <a:rPr lang="de-AT" dirty="0" err="1"/>
              <a:t>for</a:t>
            </a:r>
            <a:r>
              <a:rPr lang="de-AT" dirty="0"/>
              <a:t> </a:t>
            </a:r>
            <a:r>
              <a:rPr lang="de-AT" dirty="0" err="1"/>
              <a:t>horn</a:t>
            </a:r>
            <a:r>
              <a:rPr lang="de-AT" dirty="0"/>
              <a:t> and </a:t>
            </a:r>
            <a:r>
              <a:rPr lang="de-AT" dirty="0" err="1"/>
              <a:t>orchestra</a:t>
            </a:r>
            <a:r>
              <a:rPr lang="de-AT" dirty="0"/>
              <a:t> // </a:t>
            </a:r>
            <a:r>
              <a:rPr lang="de-AT" dirty="0" err="1"/>
              <a:t>ré</a:t>
            </a:r>
            <a:r>
              <a:rPr lang="de-AT" dirty="0"/>
              <a:t> </a:t>
            </a:r>
            <a:r>
              <a:rPr lang="de-AT" dirty="0" err="1"/>
              <a:t>majeur</a:t>
            </a:r>
            <a:r>
              <a:rPr lang="de-AT" dirty="0"/>
              <a:t> // </a:t>
            </a:r>
            <a:r>
              <a:rPr lang="de-AT" dirty="0" err="1"/>
              <a:t>pour</a:t>
            </a:r>
            <a:r>
              <a:rPr lang="de-AT" dirty="0"/>
              <a:t> </a:t>
            </a:r>
            <a:r>
              <a:rPr lang="de-AT" dirty="0" err="1"/>
              <a:t>cor</a:t>
            </a:r>
            <a:r>
              <a:rPr lang="de-AT" dirty="0"/>
              <a:t> et </a:t>
            </a:r>
            <a:r>
              <a:rPr lang="de-AT" dirty="0" err="1"/>
              <a:t>orchestre</a:t>
            </a:r>
            <a:endParaRPr lang="de-AT" dirty="0"/>
          </a:p>
          <a:p>
            <a:r>
              <a:rPr lang="de-AT" i="1" dirty="0"/>
              <a:t>Haupttitel:</a:t>
            </a:r>
            <a:r>
              <a:rPr lang="de-AT" dirty="0"/>
              <a:t/>
            </a:r>
            <a:br>
              <a:rPr lang="de-AT" dirty="0"/>
            </a:br>
            <a:r>
              <a:rPr lang="de-AT" dirty="0"/>
              <a:t>Concerto, D-Dur, für Horn und Orchester</a:t>
            </a:r>
            <a:br>
              <a:rPr lang="de-AT" dirty="0"/>
            </a:br>
            <a:r>
              <a:rPr lang="de-AT" i="1" dirty="0"/>
              <a:t>Paralleltitel:</a:t>
            </a:r>
            <a:r>
              <a:rPr lang="de-AT" dirty="0"/>
              <a:t/>
            </a:r>
            <a:br>
              <a:rPr lang="de-AT" dirty="0"/>
            </a:br>
            <a:r>
              <a:rPr lang="de-AT" dirty="0"/>
              <a:t>D </a:t>
            </a:r>
            <a:r>
              <a:rPr lang="de-AT" dirty="0" err="1"/>
              <a:t>major</a:t>
            </a:r>
            <a:r>
              <a:rPr lang="de-AT" dirty="0"/>
              <a:t>, </a:t>
            </a:r>
            <a:r>
              <a:rPr lang="de-AT" dirty="0" err="1"/>
              <a:t>for</a:t>
            </a:r>
            <a:r>
              <a:rPr lang="de-AT" dirty="0"/>
              <a:t> </a:t>
            </a:r>
            <a:r>
              <a:rPr lang="de-AT" dirty="0" err="1"/>
              <a:t>horn</a:t>
            </a:r>
            <a:r>
              <a:rPr lang="de-AT" dirty="0"/>
              <a:t> and </a:t>
            </a:r>
            <a:r>
              <a:rPr lang="de-AT" dirty="0" err="1"/>
              <a:t>orchestra</a:t>
            </a:r>
            <a:r>
              <a:rPr lang="de-AT" dirty="0"/>
              <a:t/>
            </a:r>
            <a:br>
              <a:rPr lang="de-AT" dirty="0"/>
            </a:br>
            <a:r>
              <a:rPr lang="de-AT" dirty="0" err="1"/>
              <a:t>ré</a:t>
            </a:r>
            <a:r>
              <a:rPr lang="de-AT" dirty="0"/>
              <a:t> </a:t>
            </a:r>
            <a:r>
              <a:rPr lang="de-AT" dirty="0" err="1"/>
              <a:t>majeur</a:t>
            </a:r>
            <a:r>
              <a:rPr lang="de-AT" dirty="0"/>
              <a:t>, </a:t>
            </a:r>
            <a:r>
              <a:rPr lang="de-AT" dirty="0" err="1"/>
              <a:t>pour</a:t>
            </a:r>
            <a:r>
              <a:rPr lang="de-AT" dirty="0"/>
              <a:t> </a:t>
            </a:r>
            <a:r>
              <a:rPr lang="de-AT" dirty="0" err="1"/>
              <a:t>cor</a:t>
            </a:r>
            <a:r>
              <a:rPr lang="de-AT" dirty="0"/>
              <a:t> et </a:t>
            </a:r>
            <a:r>
              <a:rPr lang="de-AT" dirty="0" err="1"/>
              <a:t>orchestre</a:t>
            </a:r>
            <a:endParaRPr lang="de-AT" dirty="0"/>
          </a:p>
          <a:p>
            <a:r>
              <a:rPr lang="de-AT" dirty="0"/>
              <a:t>Mögliche abweichende Titel:</a:t>
            </a:r>
          </a:p>
          <a:p>
            <a:r>
              <a:rPr lang="de-AT" dirty="0"/>
              <a:t>Concerto, D </a:t>
            </a:r>
            <a:r>
              <a:rPr lang="de-AT" dirty="0" err="1"/>
              <a:t>major</a:t>
            </a:r>
            <a:r>
              <a:rPr lang="de-AT" dirty="0"/>
              <a:t>, </a:t>
            </a:r>
            <a:r>
              <a:rPr lang="de-AT" dirty="0" err="1"/>
              <a:t>for</a:t>
            </a:r>
            <a:r>
              <a:rPr lang="de-AT" dirty="0"/>
              <a:t> </a:t>
            </a:r>
            <a:r>
              <a:rPr lang="de-AT" dirty="0" err="1"/>
              <a:t>horn</a:t>
            </a:r>
            <a:r>
              <a:rPr lang="de-AT" dirty="0"/>
              <a:t> and </a:t>
            </a:r>
            <a:r>
              <a:rPr lang="de-AT" dirty="0" err="1"/>
              <a:t>orchestra</a:t>
            </a:r>
            <a:r>
              <a:rPr lang="de-AT" dirty="0"/>
              <a:t/>
            </a:r>
            <a:br>
              <a:rPr lang="de-AT" dirty="0"/>
            </a:br>
            <a:r>
              <a:rPr lang="de-AT" dirty="0"/>
              <a:t>Concerto, </a:t>
            </a:r>
            <a:r>
              <a:rPr lang="de-AT" dirty="0" err="1"/>
              <a:t>ré</a:t>
            </a:r>
            <a:r>
              <a:rPr lang="de-AT" dirty="0"/>
              <a:t> </a:t>
            </a:r>
            <a:r>
              <a:rPr lang="de-AT" dirty="0" err="1"/>
              <a:t>majeur</a:t>
            </a:r>
            <a:r>
              <a:rPr lang="de-AT" dirty="0"/>
              <a:t>, </a:t>
            </a:r>
            <a:r>
              <a:rPr lang="de-AT" dirty="0" err="1"/>
              <a:t>pour</a:t>
            </a:r>
            <a:r>
              <a:rPr lang="de-AT" dirty="0"/>
              <a:t> </a:t>
            </a:r>
            <a:r>
              <a:rPr lang="de-AT" dirty="0" err="1"/>
              <a:t>cor</a:t>
            </a:r>
            <a:r>
              <a:rPr lang="de-AT" dirty="0"/>
              <a:t> et </a:t>
            </a:r>
            <a:r>
              <a:rPr lang="de-AT" dirty="0" err="1"/>
              <a:t>orchestre</a:t>
            </a:r>
            <a:r>
              <a:rPr lang="de-AT" dirty="0"/>
              <a:t/>
            </a:r>
            <a:br>
              <a:rPr lang="de-AT" dirty="0"/>
            </a:br>
            <a:endParaRPr lang="de-DE" dirty="0"/>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sp>
        <p:nvSpPr>
          <p:cNvPr id="6" name="Foliennummernplatzhalter 5"/>
          <p:cNvSpPr>
            <a:spLocks noGrp="1"/>
          </p:cNvSpPr>
          <p:nvPr>
            <p:ph type="sldNum" sz="quarter" idx="4"/>
          </p:nvPr>
        </p:nvSpPr>
        <p:spPr/>
        <p:txBody>
          <a:bodyPr/>
          <a:lstStyle/>
          <a:p>
            <a:fld id="{37474561-2573-4254-9F43-70AFC27DF993}" type="slidenum">
              <a:rPr lang="de-DE" b="1" smtClean="0"/>
              <a:pPr/>
              <a:t>11</a:t>
            </a:fld>
            <a:r>
              <a:rPr lang="de-DE" dirty="0"/>
              <a:t> | 19</a:t>
            </a:r>
          </a:p>
        </p:txBody>
      </p:sp>
    </p:spTree>
    <p:extLst>
      <p:ext uri="{BB962C8B-B14F-4D97-AF65-F5344CB8AC3E}">
        <p14:creationId xmlns:p14="http://schemas.microsoft.com/office/powerpoint/2010/main" val="130685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Umfang einer Manifestation (1)</a:t>
            </a:r>
          </a:p>
        </p:txBody>
      </p:sp>
      <p:sp>
        <p:nvSpPr>
          <p:cNvPr id="3" name="Textplatzhalter 2"/>
          <p:cNvSpPr>
            <a:spLocks noGrp="1"/>
          </p:cNvSpPr>
          <p:nvPr>
            <p:ph type="body" sz="quarter" idx="13"/>
          </p:nvPr>
        </p:nvSpPr>
        <p:spPr/>
        <p:txBody>
          <a:bodyPr/>
          <a:lstStyle/>
          <a:p>
            <a:r>
              <a:rPr lang="de-AT" sz="2000" dirty="0"/>
              <a:t>Sonderregeln nur für Noten. Keine musikspezifischen Regeln für Tonträger.</a:t>
            </a:r>
          </a:p>
          <a:p>
            <a:r>
              <a:rPr lang="de-AT" sz="2000" dirty="0"/>
              <a:t>In RDA DACH gibt es jetzt Aussagen zum Erfassen von Orchesterstimmen, falls die Beschreibung nicht als Aufführungsmaterial erfolgt.</a:t>
            </a:r>
          </a:p>
          <a:p>
            <a:r>
              <a:rPr lang="de-AT" sz="2000" dirty="0"/>
              <a:t>Für Ausgaben für spezielle Orchester wie z. B. Big Band, Blasorchester etc., bei denen die Partitur oder Direktionsstimme und die Stimmen in der Regel zusammen erscheinen, erfassen Sie die Anzahl an Stimmen so, wie sie in diesem Set vorliegen.</a:t>
            </a:r>
          </a:p>
          <a:p>
            <a:r>
              <a:rPr lang="de-AT" sz="2000" dirty="0"/>
              <a:t>Beispiel: 1 Partitur (20 Seiten), 56 Stimmen</a:t>
            </a:r>
          </a:p>
          <a:p>
            <a:r>
              <a:rPr lang="de-AT" sz="2000" dirty="0"/>
              <a:t>Für Ausgaben von Orchesterstimmen, bei denen die Streicherstimmen separat erhältlich sind und daher in unterschiedlichen Staffelungen vorliegen können, erfassen Sie als Umfangsangabe nur die Anzahl der unterschiedlichen Stimmen ohne Mehrfachangabe, um in Verbundsystemen Dubletten zu vermeiden.</a:t>
            </a:r>
          </a:p>
          <a:p>
            <a:r>
              <a:rPr lang="de-AT" sz="2000" dirty="0"/>
              <a:t>Beispiel: 12 Stimmen</a:t>
            </a:r>
          </a:p>
          <a:p>
            <a:r>
              <a:rPr lang="de-AT" sz="2000" dirty="0"/>
              <a:t>(erhältlich sind: ein Set aus 7 Harmoniestimmen sowie 5 Streicherstimmen)</a:t>
            </a:r>
            <a:endParaRPr lang="de-DE" sz="2000" dirty="0"/>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sp>
        <p:nvSpPr>
          <p:cNvPr id="6" name="Foliennummernplatzhalter 5"/>
          <p:cNvSpPr>
            <a:spLocks noGrp="1"/>
          </p:cNvSpPr>
          <p:nvPr>
            <p:ph type="sldNum" sz="quarter" idx="4"/>
          </p:nvPr>
        </p:nvSpPr>
        <p:spPr/>
        <p:txBody>
          <a:bodyPr/>
          <a:lstStyle/>
          <a:p>
            <a:fld id="{37474561-2573-4254-9F43-70AFC27DF993}" type="slidenum">
              <a:rPr lang="de-DE" b="1" smtClean="0"/>
              <a:pPr/>
              <a:t>12</a:t>
            </a:fld>
            <a:r>
              <a:rPr lang="de-DE" dirty="0"/>
              <a:t> | 19</a:t>
            </a:r>
          </a:p>
        </p:txBody>
      </p:sp>
    </p:spTree>
    <p:extLst>
      <p:ext uri="{BB962C8B-B14F-4D97-AF65-F5344CB8AC3E}">
        <p14:creationId xmlns:p14="http://schemas.microsoft.com/office/powerpoint/2010/main" val="14047334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Umfang einer Manifestation (2)</a:t>
            </a:r>
          </a:p>
        </p:txBody>
      </p:sp>
      <p:sp>
        <p:nvSpPr>
          <p:cNvPr id="3" name="Textplatzhalter 2"/>
          <p:cNvSpPr>
            <a:spLocks noGrp="1"/>
          </p:cNvSpPr>
          <p:nvPr>
            <p:ph type="body" sz="quarter" idx="13"/>
          </p:nvPr>
        </p:nvSpPr>
        <p:spPr/>
        <p:txBody>
          <a:bodyPr/>
          <a:lstStyle/>
          <a:p>
            <a:r>
              <a:rPr lang="de-DE" sz="2000" dirty="0"/>
              <a:t>Verschiedene neue Beispiele:</a:t>
            </a:r>
          </a:p>
          <a:p>
            <a:r>
              <a:rPr lang="de-DE" sz="2000" i="1" dirty="0"/>
              <a:t>Liegen mehrere Stimmen vor, wird keine Seitenangabe gemacht:</a:t>
            </a:r>
          </a:p>
          <a:p>
            <a:r>
              <a:rPr lang="de-AT" sz="2000" dirty="0"/>
              <a:t>1 Partitur (v, 27 Seiten), 5 Stimmen</a:t>
            </a:r>
          </a:p>
          <a:p>
            <a:r>
              <a:rPr lang="de-DE" sz="2000" i="1" dirty="0"/>
              <a:t>Noten in anderen Medien:</a:t>
            </a:r>
          </a:p>
          <a:p>
            <a:r>
              <a:rPr lang="fr-FR" sz="2000" dirty="0"/>
              <a:t>1 Online-Ressource (1 </a:t>
            </a:r>
            <a:r>
              <a:rPr lang="fr-FR" sz="2000" dirty="0" err="1"/>
              <a:t>Partitur</a:t>
            </a:r>
            <a:r>
              <a:rPr lang="fr-FR" sz="2000" dirty="0"/>
              <a:t> (50 </a:t>
            </a:r>
            <a:r>
              <a:rPr lang="fr-FR" sz="2000" dirty="0" err="1"/>
              <a:t>Seiten</a:t>
            </a:r>
            <a:r>
              <a:rPr lang="fr-FR" sz="2000" dirty="0"/>
              <a:t>))</a:t>
            </a:r>
          </a:p>
          <a:p>
            <a:r>
              <a:rPr lang="de-AT" sz="2000" i="1" dirty="0"/>
              <a:t>Sets von Einheiten mit identischem Inhalt:</a:t>
            </a:r>
            <a:endParaRPr lang="fr-FR" sz="2000" i="1" dirty="0"/>
          </a:p>
          <a:p>
            <a:r>
              <a:rPr lang="de-AT" sz="2000" dirty="0"/>
              <a:t>3 identische Partituren (je 15 Seiten)</a:t>
            </a:r>
          </a:p>
          <a:p>
            <a:r>
              <a:rPr lang="de-AT" sz="2000" i="1" dirty="0"/>
              <a:t>Anmerkungen:</a:t>
            </a:r>
          </a:p>
          <a:p>
            <a:r>
              <a:rPr lang="de-AT" sz="2000" dirty="0"/>
              <a:t>Umfangsangabe: 1 Partitur (IX, 25 Seiten), 2 Stimmen </a:t>
            </a:r>
            <a:br>
              <a:rPr lang="de-AT" sz="2000" dirty="0"/>
            </a:br>
            <a:r>
              <a:rPr lang="de-AT" sz="2000" dirty="0"/>
              <a:t>Anmerkung: Dieses Set enthält eine </a:t>
            </a:r>
            <a:r>
              <a:rPr lang="de-AT" sz="2000" dirty="0" err="1"/>
              <a:t>unbezeichnete</a:t>
            </a:r>
            <a:r>
              <a:rPr lang="de-AT" sz="2000" dirty="0"/>
              <a:t> und eine bezeichnete Stimme</a:t>
            </a:r>
            <a:endParaRPr lang="de-DE" sz="2000" dirty="0"/>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sp>
        <p:nvSpPr>
          <p:cNvPr id="6" name="Foliennummernplatzhalter 5"/>
          <p:cNvSpPr>
            <a:spLocks noGrp="1"/>
          </p:cNvSpPr>
          <p:nvPr>
            <p:ph type="sldNum" sz="quarter" idx="4"/>
          </p:nvPr>
        </p:nvSpPr>
        <p:spPr/>
        <p:txBody>
          <a:bodyPr/>
          <a:lstStyle/>
          <a:p>
            <a:fld id="{37474561-2573-4254-9F43-70AFC27DF993}" type="slidenum">
              <a:rPr lang="de-DE" b="1" smtClean="0"/>
              <a:pPr/>
              <a:t>13</a:t>
            </a:fld>
            <a:r>
              <a:rPr lang="de-DE" dirty="0"/>
              <a:t> | 19</a:t>
            </a:r>
          </a:p>
        </p:txBody>
      </p:sp>
    </p:spTree>
    <p:extLst>
      <p:ext uri="{BB962C8B-B14F-4D97-AF65-F5344CB8AC3E}">
        <p14:creationId xmlns:p14="http://schemas.microsoft.com/office/powerpoint/2010/main" val="13891098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Noten-Bestellnummer</a:t>
            </a:r>
          </a:p>
        </p:txBody>
      </p:sp>
      <p:sp>
        <p:nvSpPr>
          <p:cNvPr id="3" name="Textplatzhalter 2"/>
          <p:cNvSpPr>
            <a:spLocks noGrp="1"/>
          </p:cNvSpPr>
          <p:nvPr>
            <p:ph type="body" sz="quarter" idx="13"/>
          </p:nvPr>
        </p:nvSpPr>
        <p:spPr/>
        <p:txBody>
          <a:bodyPr/>
          <a:lstStyle/>
          <a:p>
            <a:r>
              <a:rPr lang="de-DE" dirty="0"/>
              <a:t>… ist ein untergeordnetes Element zu „Identifikator für eine Manifestation“.</a:t>
            </a:r>
          </a:p>
          <a:p>
            <a:r>
              <a:rPr lang="de-DE" dirty="0"/>
              <a:t>Der Elementname wurde neu übersetzt. Ursprünglich hieß das Element „Musik-Bestellnummer“, was aber keine präzise Übersetzung des englischen „</a:t>
            </a:r>
            <a:r>
              <a:rPr lang="en-US" dirty="0"/>
              <a:t>Publisher’s number for notated music” war.</a:t>
            </a:r>
          </a:p>
          <a:p>
            <a:endParaRPr lang="en-US" dirty="0"/>
          </a:p>
          <a:p>
            <a:r>
              <a:rPr lang="en-US" dirty="0"/>
              <a:t>Die </a:t>
            </a:r>
            <a:r>
              <a:rPr lang="en-US" dirty="0" err="1"/>
              <a:t>im</a:t>
            </a:r>
            <a:r>
              <a:rPr lang="en-US" dirty="0"/>
              <a:t> Original RDA Toolkit </a:t>
            </a:r>
            <a:r>
              <a:rPr lang="en-US" dirty="0" err="1"/>
              <a:t>als</a:t>
            </a:r>
            <a:r>
              <a:rPr lang="en-US" dirty="0"/>
              <a:t> DACH-AWR </a:t>
            </a:r>
            <a:r>
              <a:rPr lang="en-US" dirty="0" err="1"/>
              <a:t>enthaltene</a:t>
            </a:r>
            <a:r>
              <a:rPr lang="en-US" dirty="0"/>
              <a:t> </a:t>
            </a:r>
            <a:r>
              <a:rPr lang="en-US" dirty="0" err="1"/>
              <a:t>Entscheidungshilfe</a:t>
            </a:r>
            <a:r>
              <a:rPr lang="en-US" dirty="0"/>
              <a:t> </a:t>
            </a:r>
            <a:r>
              <a:rPr lang="en-US" dirty="0" err="1"/>
              <a:t>betreffend</a:t>
            </a:r>
            <a:r>
              <a:rPr lang="en-US" dirty="0"/>
              <a:t> </a:t>
            </a:r>
            <a:r>
              <a:rPr lang="en-US" dirty="0" err="1"/>
              <a:t>Abgrenzung</a:t>
            </a:r>
            <a:r>
              <a:rPr lang="en-US" dirty="0"/>
              <a:t> </a:t>
            </a:r>
            <a:r>
              <a:rPr lang="en-US" dirty="0" err="1"/>
              <a:t>Gesamttitel</a:t>
            </a:r>
            <a:r>
              <a:rPr lang="en-US" dirty="0"/>
              <a:t> und </a:t>
            </a:r>
            <a:r>
              <a:rPr lang="en-US" dirty="0" err="1"/>
              <a:t>Noten-Bestellnummer</a:t>
            </a:r>
            <a:r>
              <a:rPr lang="en-US" dirty="0"/>
              <a:t> </a:t>
            </a:r>
            <a:r>
              <a:rPr lang="en-US" dirty="0" err="1"/>
              <a:t>ist</a:t>
            </a:r>
            <a:r>
              <a:rPr lang="en-US" dirty="0"/>
              <a:t> </a:t>
            </a:r>
            <a:r>
              <a:rPr lang="en-US" dirty="0" err="1"/>
              <a:t>jetzt</a:t>
            </a:r>
            <a:r>
              <a:rPr lang="en-US" dirty="0"/>
              <a:t> </a:t>
            </a:r>
            <a:r>
              <a:rPr lang="en-US" dirty="0" err="1"/>
              <a:t>Teil</a:t>
            </a:r>
            <a:r>
              <a:rPr lang="en-US" dirty="0"/>
              <a:t> des </a:t>
            </a:r>
            <a:r>
              <a:rPr lang="en-US" dirty="0" err="1"/>
              <a:t>Regelwerkstextes</a:t>
            </a:r>
            <a:r>
              <a:rPr lang="en-US" dirty="0"/>
              <a:t> in RDA DACH.</a:t>
            </a:r>
          </a:p>
          <a:p>
            <a:endParaRPr lang="en-US" dirty="0"/>
          </a:p>
          <a:p>
            <a:r>
              <a:rPr lang="en-US" dirty="0" err="1"/>
              <a:t>Als</a:t>
            </a:r>
            <a:r>
              <a:rPr lang="en-US" dirty="0"/>
              <a:t> </a:t>
            </a:r>
            <a:r>
              <a:rPr lang="en-US" dirty="0" err="1"/>
              <a:t>Ergänzung</a:t>
            </a:r>
            <a:r>
              <a:rPr lang="en-US" dirty="0"/>
              <a:t> </a:t>
            </a:r>
            <a:r>
              <a:rPr lang="en-US" dirty="0" err="1"/>
              <a:t>wurde</a:t>
            </a:r>
            <a:r>
              <a:rPr lang="en-US" dirty="0"/>
              <a:t> </a:t>
            </a:r>
            <a:r>
              <a:rPr lang="en-US" dirty="0" err="1"/>
              <a:t>auch</a:t>
            </a:r>
            <a:r>
              <a:rPr lang="en-US" dirty="0"/>
              <a:t> </a:t>
            </a:r>
            <a:r>
              <a:rPr lang="en-US" dirty="0" err="1"/>
              <a:t>klargestellt</a:t>
            </a:r>
            <a:r>
              <a:rPr lang="en-US" dirty="0"/>
              <a:t>, </a:t>
            </a:r>
            <a:r>
              <a:rPr lang="en-US" dirty="0" err="1"/>
              <a:t>dass</a:t>
            </a:r>
            <a:r>
              <a:rPr lang="en-US" dirty="0"/>
              <a:t> </a:t>
            </a:r>
            <a:r>
              <a:rPr lang="en-US" dirty="0" err="1"/>
              <a:t>zu</a:t>
            </a:r>
            <a:r>
              <a:rPr lang="en-US" dirty="0"/>
              <a:t> </a:t>
            </a:r>
            <a:r>
              <a:rPr lang="en-US" dirty="0" err="1"/>
              <a:t>Titeln</a:t>
            </a:r>
            <a:r>
              <a:rPr lang="en-US" dirty="0"/>
              <a:t> </a:t>
            </a:r>
            <a:r>
              <a:rPr lang="en-US" dirty="0" err="1"/>
              <a:t>einer</a:t>
            </a:r>
            <a:r>
              <a:rPr lang="en-US" dirty="0"/>
              <a:t> </a:t>
            </a:r>
            <a:r>
              <a:rPr lang="en-US" dirty="0" err="1"/>
              <a:t>Reihe</a:t>
            </a:r>
            <a:r>
              <a:rPr lang="en-US" dirty="0"/>
              <a:t> </a:t>
            </a:r>
            <a:r>
              <a:rPr lang="en-US" dirty="0" err="1"/>
              <a:t>gehörige</a:t>
            </a:r>
            <a:r>
              <a:rPr lang="en-US" dirty="0"/>
              <a:t> </a:t>
            </a:r>
            <a:r>
              <a:rPr lang="en-US" dirty="0" err="1"/>
              <a:t>Zählungen</a:t>
            </a:r>
            <a:r>
              <a:rPr lang="en-US" dirty="0"/>
              <a:t> in </a:t>
            </a:r>
            <a:r>
              <a:rPr lang="en-US" dirty="0" err="1"/>
              <a:t>Notenausgaben</a:t>
            </a:r>
            <a:r>
              <a:rPr lang="en-US" dirty="0"/>
              <a:t> </a:t>
            </a:r>
            <a:r>
              <a:rPr lang="en-US" dirty="0" err="1"/>
              <a:t>teilweise</a:t>
            </a:r>
            <a:r>
              <a:rPr lang="en-US" dirty="0"/>
              <a:t> </a:t>
            </a:r>
            <a:r>
              <a:rPr lang="en-US" dirty="0" err="1"/>
              <a:t>nur</a:t>
            </a:r>
            <a:r>
              <a:rPr lang="en-US" dirty="0"/>
              <a:t> </a:t>
            </a:r>
            <a:r>
              <a:rPr lang="en-US" dirty="0" err="1"/>
              <a:t>bei</a:t>
            </a:r>
            <a:r>
              <a:rPr lang="en-US" dirty="0"/>
              <a:t> den </a:t>
            </a:r>
            <a:r>
              <a:rPr lang="en-US" dirty="0" err="1"/>
              <a:t>Noten-Bestellnummern</a:t>
            </a:r>
            <a:r>
              <a:rPr lang="en-US" dirty="0"/>
              <a:t> </a:t>
            </a:r>
            <a:r>
              <a:rPr lang="en-US" dirty="0" err="1"/>
              <a:t>angeführt</a:t>
            </a:r>
            <a:r>
              <a:rPr lang="en-US" dirty="0"/>
              <a:t> </a:t>
            </a:r>
            <a:r>
              <a:rPr lang="en-US" dirty="0" err="1"/>
              <a:t>werden</a:t>
            </a:r>
            <a:r>
              <a:rPr lang="en-US" dirty="0"/>
              <a:t> (</a:t>
            </a:r>
            <a:r>
              <a:rPr lang="en-US" dirty="0" err="1"/>
              <a:t>Beispiel</a:t>
            </a:r>
            <a:r>
              <a:rPr lang="en-US" dirty="0"/>
              <a:t>: </a:t>
            </a:r>
            <a:r>
              <a:rPr lang="it-IT" dirty="0"/>
              <a:t>FTR 234 / Il flauto traverso)</a:t>
            </a:r>
            <a:r>
              <a:rPr lang="en-US" dirty="0"/>
              <a:t>.</a:t>
            </a:r>
            <a:endParaRPr lang="de-DE" dirty="0"/>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sp>
        <p:nvSpPr>
          <p:cNvPr id="6" name="Foliennummernplatzhalter 5"/>
          <p:cNvSpPr>
            <a:spLocks noGrp="1"/>
          </p:cNvSpPr>
          <p:nvPr>
            <p:ph type="sldNum" sz="quarter" idx="4"/>
          </p:nvPr>
        </p:nvSpPr>
        <p:spPr/>
        <p:txBody>
          <a:bodyPr/>
          <a:lstStyle/>
          <a:p>
            <a:fld id="{37474561-2573-4254-9F43-70AFC27DF993}" type="slidenum">
              <a:rPr lang="de-DE" b="1" smtClean="0"/>
              <a:pPr/>
              <a:t>14</a:t>
            </a:fld>
            <a:r>
              <a:rPr lang="de-DE" dirty="0"/>
              <a:t> | 19</a:t>
            </a:r>
          </a:p>
        </p:txBody>
      </p:sp>
    </p:spTree>
    <p:extLst>
      <p:ext uri="{BB962C8B-B14F-4D97-AF65-F5344CB8AC3E}">
        <p14:creationId xmlns:p14="http://schemas.microsoft.com/office/powerpoint/2010/main" val="511879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eines Werks (1)</a:t>
            </a:r>
          </a:p>
        </p:txBody>
      </p:sp>
      <p:sp>
        <p:nvSpPr>
          <p:cNvPr id="3" name="Textplatzhalter 2"/>
          <p:cNvSpPr>
            <a:spLocks noGrp="1"/>
          </p:cNvSpPr>
          <p:nvPr>
            <p:ph type="body" sz="quarter" idx="13"/>
          </p:nvPr>
        </p:nvSpPr>
        <p:spPr/>
        <p:txBody>
          <a:bodyPr/>
          <a:lstStyle/>
          <a:p>
            <a:r>
              <a:rPr lang="de-DE" dirty="0"/>
              <a:t>Für bevorzugte Titel eines Musikwerks gibt es kein eigenes Element mehr. Das allgemeine Element „Bevorzugter Titel eines Werks“  </a:t>
            </a:r>
            <a:r>
              <a:rPr lang="de-DE" dirty="0">
                <a:solidFill>
                  <a:srgbClr val="007EEF"/>
                </a:solidFill>
                <a:ea typeface="Segoe UI Symbol" panose="020B0502040204020203" pitchFamily="34" charset="0"/>
                <a:hlinkClick r:id="rId3" tooltip="Bevorzugter Titel eines Werks"/>
              </a:rPr>
              <a:t></a:t>
            </a:r>
            <a:r>
              <a:rPr lang="de-DE" dirty="0">
                <a:solidFill>
                  <a:srgbClr val="007EEF"/>
                </a:solidFill>
                <a:ea typeface="Segoe UI Symbol" panose="020B0502040204020203" pitchFamily="34" charset="0"/>
              </a:rPr>
              <a:t> </a:t>
            </a:r>
            <a:r>
              <a:rPr lang="de-DE" dirty="0"/>
              <a:t>gilt auch für Musikwerke.</a:t>
            </a:r>
          </a:p>
          <a:p>
            <a:r>
              <a:rPr lang="de-DE" dirty="0"/>
              <a:t>Inhaltlich wurde die Reihenfolge der Informationsquellen überarbeitet.</a:t>
            </a:r>
          </a:p>
          <a:p>
            <a:endParaRPr lang="de-DE" dirty="0"/>
          </a:p>
          <a:p>
            <a:endParaRPr lang="de-DE" dirty="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graphicFrame>
        <p:nvGraphicFramePr>
          <p:cNvPr id="6" name="Tabelle 5"/>
          <p:cNvGraphicFramePr>
            <a:graphicFrameLocks noGrp="1"/>
          </p:cNvGraphicFramePr>
          <p:nvPr>
            <p:extLst>
              <p:ext uri="{D42A27DB-BD31-4B8C-83A1-F6EECF244321}">
                <p14:modId xmlns:p14="http://schemas.microsoft.com/office/powerpoint/2010/main" val="1823472162"/>
              </p:ext>
            </p:extLst>
          </p:nvPr>
        </p:nvGraphicFramePr>
        <p:xfrm>
          <a:off x="371364" y="2852936"/>
          <a:ext cx="11449272" cy="2133600"/>
        </p:xfrm>
        <a:graphic>
          <a:graphicData uri="http://schemas.openxmlformats.org/drawingml/2006/table">
            <a:tbl>
              <a:tblPr firstRow="1" bandRow="1">
                <a:tableStyleId>{5C22544A-7EE6-4342-B048-85BDC9FD1C3A}</a:tableStyleId>
              </a:tblPr>
              <a:tblGrid>
                <a:gridCol w="11449272">
                  <a:extLst>
                    <a:ext uri="{9D8B030D-6E8A-4147-A177-3AD203B41FA5}">
                      <a16:colId xmlns:a16="http://schemas.microsoft.com/office/drawing/2014/main" val="1959405099"/>
                    </a:ext>
                  </a:extLst>
                </a:gridCol>
              </a:tblGrid>
              <a:tr h="136987">
                <a:tc>
                  <a:txBody>
                    <a:bodyPr/>
                    <a:lstStyle/>
                    <a:p>
                      <a:r>
                        <a:rPr lang="de-DE" sz="2000" b="1" dirty="0">
                          <a:solidFill>
                            <a:schemeClr val="tx1"/>
                          </a:solidFill>
                          <a:latin typeface="+mn-lt"/>
                          <a:ea typeface="Verdana" panose="020B0604030504040204" pitchFamily="34" charset="0"/>
                        </a:rPr>
                        <a:t>Informationsquellen RDA DACH</a:t>
                      </a:r>
                    </a:p>
                  </a:txBody>
                  <a:tcPr anchor="ctr">
                    <a:solidFill>
                      <a:srgbClr val="ED7B15"/>
                    </a:solidFill>
                  </a:tcPr>
                </a:tc>
                <a:extLst>
                  <a:ext uri="{0D108BD9-81ED-4DB2-BD59-A6C34878D82A}">
                    <a16:rowId xmlns:a16="http://schemas.microsoft.com/office/drawing/2014/main" val="3926081647"/>
                  </a:ext>
                </a:extLst>
              </a:tr>
              <a:tr h="641043">
                <a:tc>
                  <a:txBody>
                    <a:bodyPr/>
                    <a:lstStyle/>
                    <a:p>
                      <a:pPr marL="457200" indent="-457200">
                        <a:buFont typeface="+mj-lt"/>
                        <a:buAutoNum type="arabicPeriod"/>
                      </a:pPr>
                      <a:r>
                        <a:rPr lang="de-AT" sz="1800" dirty="0">
                          <a:latin typeface="+mn-lt"/>
                          <a:ea typeface="Verdana" panose="020B0604030504040204" pitchFamily="34" charset="0"/>
                          <a:hlinkClick r:id="rId4"/>
                        </a:rPr>
                        <a:t>Liste der maßgeblichen Werkverzeichnisse für Werke der Musik</a:t>
                      </a:r>
                      <a:r>
                        <a:rPr lang="de-AT" sz="1800" dirty="0">
                          <a:latin typeface="+mn-lt"/>
                          <a:ea typeface="Verdana" panose="020B0604030504040204" pitchFamily="34" charset="0"/>
                        </a:rPr>
                        <a:t> (AH-014) </a:t>
                      </a:r>
                    </a:p>
                    <a:p>
                      <a:pPr marL="457200" indent="-457200">
                        <a:buFont typeface="+mj-lt"/>
                        <a:buAutoNum type="arabicPeriod"/>
                      </a:pPr>
                      <a:r>
                        <a:rPr lang="de-AT" sz="1800" dirty="0">
                          <a:latin typeface="+mn-lt"/>
                          <a:ea typeface="Verdana" panose="020B0604030504040204" pitchFamily="34" charset="0"/>
                        </a:rPr>
                        <a:t>Die Musik in Geschichte und Gegenwart (2., neubearbeitete Auflage) oder MGG Online</a:t>
                      </a:r>
                    </a:p>
                    <a:p>
                      <a:pPr marL="457200" indent="-457200">
                        <a:buFont typeface="+mj-lt"/>
                        <a:buAutoNum type="arabicPeriod"/>
                      </a:pPr>
                      <a:r>
                        <a:rPr lang="de-AT" sz="1800" dirty="0">
                          <a:latin typeface="+mn-lt"/>
                          <a:ea typeface="Verdana" panose="020B0604030504040204" pitchFamily="34" charset="0"/>
                        </a:rPr>
                        <a:t>The New Grove </a:t>
                      </a:r>
                      <a:r>
                        <a:rPr lang="de-AT" sz="1800" dirty="0" err="1">
                          <a:latin typeface="+mn-lt"/>
                          <a:ea typeface="Verdana" panose="020B0604030504040204" pitchFamily="34" charset="0"/>
                        </a:rPr>
                        <a:t>dictionary</a:t>
                      </a:r>
                      <a:r>
                        <a:rPr lang="de-AT" sz="1800" dirty="0">
                          <a:latin typeface="+mn-lt"/>
                          <a:ea typeface="Verdana" panose="020B0604030504040204" pitchFamily="34" charset="0"/>
                        </a:rPr>
                        <a:t> </a:t>
                      </a:r>
                      <a:r>
                        <a:rPr lang="de-AT" sz="1800" dirty="0" err="1">
                          <a:latin typeface="+mn-lt"/>
                          <a:ea typeface="Verdana" panose="020B0604030504040204" pitchFamily="34" charset="0"/>
                        </a:rPr>
                        <a:t>of</a:t>
                      </a:r>
                      <a:r>
                        <a:rPr lang="de-AT" sz="1800" dirty="0">
                          <a:latin typeface="+mn-lt"/>
                          <a:ea typeface="Verdana" panose="020B0604030504040204" pitchFamily="34" charset="0"/>
                        </a:rPr>
                        <a:t> </a:t>
                      </a:r>
                      <a:r>
                        <a:rPr lang="de-AT" sz="1800" dirty="0" err="1">
                          <a:latin typeface="+mn-lt"/>
                          <a:ea typeface="Verdana" panose="020B0604030504040204" pitchFamily="34" charset="0"/>
                        </a:rPr>
                        <a:t>music</a:t>
                      </a:r>
                      <a:r>
                        <a:rPr lang="de-AT" sz="1800" dirty="0">
                          <a:latin typeface="+mn-lt"/>
                          <a:ea typeface="Verdana" panose="020B0604030504040204" pitchFamily="34" charset="0"/>
                        </a:rPr>
                        <a:t> and </a:t>
                      </a:r>
                      <a:r>
                        <a:rPr lang="de-AT" sz="1800" dirty="0" err="1">
                          <a:latin typeface="+mn-lt"/>
                          <a:ea typeface="Verdana" panose="020B0604030504040204" pitchFamily="34" charset="0"/>
                        </a:rPr>
                        <a:t>musicians</a:t>
                      </a:r>
                      <a:r>
                        <a:rPr lang="de-AT" sz="1800" dirty="0">
                          <a:latin typeface="+mn-lt"/>
                          <a:ea typeface="Verdana" panose="020B0604030504040204" pitchFamily="34" charset="0"/>
                        </a:rPr>
                        <a:t> (2nd </a:t>
                      </a:r>
                      <a:r>
                        <a:rPr lang="de-AT" sz="1800" dirty="0" err="1">
                          <a:latin typeface="+mn-lt"/>
                          <a:ea typeface="Verdana" panose="020B0604030504040204" pitchFamily="34" charset="0"/>
                        </a:rPr>
                        <a:t>edition</a:t>
                      </a:r>
                      <a:r>
                        <a:rPr lang="de-AT" sz="1800" dirty="0">
                          <a:latin typeface="+mn-lt"/>
                          <a:ea typeface="Verdana" panose="020B0604030504040204" pitchFamily="34" charset="0"/>
                        </a:rPr>
                        <a:t>) oder Grove </a:t>
                      </a:r>
                      <a:r>
                        <a:rPr lang="de-AT" sz="1800" dirty="0" err="1">
                          <a:latin typeface="+mn-lt"/>
                          <a:ea typeface="Verdana" panose="020B0604030504040204" pitchFamily="34" charset="0"/>
                        </a:rPr>
                        <a:t>music</a:t>
                      </a:r>
                      <a:r>
                        <a:rPr lang="de-AT" sz="1800" dirty="0">
                          <a:latin typeface="+mn-lt"/>
                          <a:ea typeface="Verdana" panose="020B0604030504040204" pitchFamily="34" charset="0"/>
                        </a:rPr>
                        <a:t> online</a:t>
                      </a:r>
                    </a:p>
                    <a:p>
                      <a:pPr marL="457200" indent="-457200">
                        <a:buFont typeface="+mj-lt"/>
                        <a:buAutoNum type="arabicPeriod"/>
                      </a:pPr>
                      <a:r>
                        <a:rPr lang="de-AT" sz="1800" dirty="0">
                          <a:latin typeface="+mn-lt"/>
                          <a:ea typeface="Verdana" panose="020B0604030504040204" pitchFamily="34" charset="0"/>
                        </a:rPr>
                        <a:t>Nachschlagewerke gemäß der </a:t>
                      </a:r>
                      <a:r>
                        <a:rPr lang="de-AT" sz="1800" dirty="0">
                          <a:latin typeface="+mn-lt"/>
                          <a:ea typeface="Verdana" panose="020B0604030504040204" pitchFamily="34" charset="0"/>
                          <a:hlinkClick r:id="rId5"/>
                        </a:rPr>
                        <a:t>Liste der fachlichen Nachschlagewerke</a:t>
                      </a:r>
                      <a:endParaRPr lang="de-AT" sz="1800" dirty="0">
                        <a:latin typeface="+mn-lt"/>
                        <a:ea typeface="Verdana" panose="020B0604030504040204" pitchFamily="34" charset="0"/>
                      </a:endParaRPr>
                    </a:p>
                    <a:p>
                      <a:pPr marL="457200" indent="-457200">
                        <a:buFont typeface="+mj-lt"/>
                        <a:buAutoNum type="arabicPeriod"/>
                      </a:pPr>
                      <a:r>
                        <a:rPr lang="de-AT" sz="1800" dirty="0">
                          <a:latin typeface="+mn-lt"/>
                          <a:ea typeface="Verdana" panose="020B0604030504040204" pitchFamily="34" charset="0"/>
                        </a:rPr>
                        <a:t>sonstige publizierte Quellen außerhalb der Manifestation </a:t>
                      </a:r>
                    </a:p>
                    <a:p>
                      <a:pPr marL="457200" indent="-457200">
                        <a:buFont typeface="+mj-lt"/>
                        <a:buAutoNum type="arabicPeriod"/>
                      </a:pPr>
                      <a:r>
                        <a:rPr lang="de-AT" sz="1800" dirty="0">
                          <a:latin typeface="+mn-lt"/>
                          <a:ea typeface="Verdana" panose="020B0604030504040204" pitchFamily="34" charset="0"/>
                        </a:rPr>
                        <a:t>Manifestation, die das Werk verkörpert</a:t>
                      </a:r>
                      <a:endParaRPr lang="de-DE" sz="1800" dirty="0">
                        <a:latin typeface="+mn-lt"/>
                        <a:ea typeface="Verdana" panose="020B0604030504040204" pitchFamily="34" charset="0"/>
                      </a:endParaRPr>
                    </a:p>
                  </a:txBody>
                  <a:tcPr anchor="ctr"/>
                </a:tc>
                <a:extLst>
                  <a:ext uri="{0D108BD9-81ED-4DB2-BD59-A6C34878D82A}">
                    <a16:rowId xmlns:a16="http://schemas.microsoft.com/office/drawing/2014/main" val="2558844434"/>
                  </a:ext>
                </a:extLst>
              </a:tr>
            </a:tbl>
          </a:graphicData>
        </a:graphic>
      </p:graphicFrame>
      <p:sp>
        <p:nvSpPr>
          <p:cNvPr id="7" name="Foliennummernplatzhalter 6"/>
          <p:cNvSpPr>
            <a:spLocks noGrp="1"/>
          </p:cNvSpPr>
          <p:nvPr>
            <p:ph type="sldNum" sz="quarter" idx="4"/>
          </p:nvPr>
        </p:nvSpPr>
        <p:spPr/>
        <p:txBody>
          <a:bodyPr/>
          <a:lstStyle/>
          <a:p>
            <a:fld id="{37474561-2573-4254-9F43-70AFC27DF993}" type="slidenum">
              <a:rPr lang="de-DE" b="1" smtClean="0"/>
              <a:pPr/>
              <a:t>15</a:t>
            </a:fld>
            <a:r>
              <a:rPr lang="de-DE" dirty="0"/>
              <a:t> | 19</a:t>
            </a:r>
          </a:p>
        </p:txBody>
      </p:sp>
    </p:spTree>
    <p:extLst>
      <p:ext uri="{BB962C8B-B14F-4D97-AF65-F5344CB8AC3E}">
        <p14:creationId xmlns:p14="http://schemas.microsoft.com/office/powerpoint/2010/main" val="6859972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eines Werks (2)</a:t>
            </a:r>
          </a:p>
        </p:txBody>
      </p:sp>
      <p:sp>
        <p:nvSpPr>
          <p:cNvPr id="3" name="Textplatzhalter 2"/>
          <p:cNvSpPr>
            <a:spLocks noGrp="1"/>
          </p:cNvSpPr>
          <p:nvPr>
            <p:ph type="body" sz="quarter" idx="13"/>
          </p:nvPr>
        </p:nvSpPr>
        <p:spPr/>
        <p:txBody>
          <a:bodyPr/>
          <a:lstStyle/>
          <a:p>
            <a:r>
              <a:rPr lang="it-IT" dirty="0" err="1"/>
              <a:t>Für</a:t>
            </a:r>
            <a:r>
              <a:rPr lang="it-IT" dirty="0"/>
              <a:t> </a:t>
            </a:r>
            <a:r>
              <a:rPr lang="it-IT" dirty="0" err="1"/>
              <a:t>unvollständige</a:t>
            </a:r>
            <a:r>
              <a:rPr lang="it-IT" dirty="0"/>
              <a:t> </a:t>
            </a:r>
            <a:r>
              <a:rPr lang="it-IT" dirty="0" err="1"/>
              <a:t>Zusammenstellungen</a:t>
            </a:r>
            <a:r>
              <a:rPr lang="it-IT" dirty="0"/>
              <a:t> von </a:t>
            </a:r>
            <a:r>
              <a:rPr lang="it-IT" dirty="0" err="1"/>
              <a:t>Werken</a:t>
            </a:r>
            <a:r>
              <a:rPr lang="it-IT" dirty="0"/>
              <a:t> einer </a:t>
            </a:r>
            <a:r>
              <a:rPr lang="it-IT" dirty="0" err="1"/>
              <a:t>Komponistin</a:t>
            </a:r>
            <a:r>
              <a:rPr lang="it-IT" dirty="0"/>
              <a:t>/</a:t>
            </a:r>
            <a:r>
              <a:rPr lang="it-IT" dirty="0" err="1"/>
              <a:t>eines</a:t>
            </a:r>
            <a:r>
              <a:rPr lang="it-IT" dirty="0"/>
              <a:t> </a:t>
            </a:r>
            <a:r>
              <a:rPr lang="it-IT" dirty="0" err="1"/>
              <a:t>Komponisten</a:t>
            </a:r>
            <a:r>
              <a:rPr lang="it-IT" dirty="0"/>
              <a:t> </a:t>
            </a:r>
            <a:r>
              <a:rPr lang="it-IT" dirty="0" err="1"/>
              <a:t>gilt</a:t>
            </a:r>
            <a:r>
              <a:rPr lang="it-IT" dirty="0"/>
              <a:t>:</a:t>
            </a:r>
          </a:p>
          <a:p>
            <a:r>
              <a:rPr lang="it-IT" dirty="0" err="1"/>
              <a:t>Statt</a:t>
            </a:r>
            <a:r>
              <a:rPr lang="it-IT" dirty="0"/>
              <a:t> </a:t>
            </a:r>
            <a:r>
              <a:rPr lang="it-IT" dirty="0" err="1"/>
              <a:t>eines</a:t>
            </a:r>
            <a:r>
              <a:rPr lang="it-IT" dirty="0"/>
              <a:t> </a:t>
            </a:r>
            <a:r>
              <a:rPr lang="it-IT" dirty="0" err="1"/>
              <a:t>Formaltitels</a:t>
            </a:r>
            <a:r>
              <a:rPr lang="it-IT" dirty="0"/>
              <a:t> </a:t>
            </a:r>
            <a:r>
              <a:rPr lang="it-IT" dirty="0" err="1"/>
              <a:t>können</a:t>
            </a:r>
            <a:r>
              <a:rPr lang="it-IT" dirty="0"/>
              <a:t> </a:t>
            </a:r>
            <a:r>
              <a:rPr lang="it-IT" dirty="0" err="1"/>
              <a:t>auch</a:t>
            </a:r>
            <a:r>
              <a:rPr lang="it-IT" dirty="0"/>
              <a:t> </a:t>
            </a:r>
            <a:r>
              <a:rPr lang="it-IT" dirty="0" err="1"/>
              <a:t>nur</a:t>
            </a:r>
            <a:r>
              <a:rPr lang="it-IT" dirty="0"/>
              <a:t> alle </a:t>
            </a:r>
            <a:r>
              <a:rPr lang="it-IT" dirty="0" err="1"/>
              <a:t>enthaltenen</a:t>
            </a:r>
            <a:r>
              <a:rPr lang="it-IT" dirty="0"/>
              <a:t> </a:t>
            </a:r>
            <a:r>
              <a:rPr lang="it-IT" dirty="0" err="1"/>
              <a:t>Werke</a:t>
            </a:r>
            <a:r>
              <a:rPr lang="it-IT" dirty="0"/>
              <a:t> </a:t>
            </a:r>
            <a:r>
              <a:rPr lang="it-IT" dirty="0" err="1"/>
              <a:t>erfasst</a:t>
            </a:r>
            <a:r>
              <a:rPr lang="it-IT" dirty="0"/>
              <a:t> </a:t>
            </a:r>
            <a:r>
              <a:rPr lang="it-IT" dirty="0" err="1"/>
              <a:t>werden</a:t>
            </a:r>
            <a:r>
              <a:rPr lang="it-IT" dirty="0"/>
              <a:t>.</a:t>
            </a:r>
          </a:p>
          <a:p>
            <a:r>
              <a:rPr lang="de-DE" i="1" dirty="0"/>
              <a:t>Entweder:</a:t>
            </a:r>
            <a:r>
              <a:rPr lang="de-DE" dirty="0"/>
              <a:t/>
            </a:r>
            <a:br>
              <a:rPr lang="de-DE" dirty="0"/>
            </a:br>
            <a:r>
              <a:rPr lang="de-DE" dirty="0"/>
              <a:t>Musik für Violine, Klavier. Auswahl</a:t>
            </a:r>
            <a:br>
              <a:rPr lang="de-DE" dirty="0"/>
            </a:br>
            <a:r>
              <a:rPr lang="de-DE" i="1" dirty="0"/>
              <a:t>oder:</a:t>
            </a:r>
            <a:r>
              <a:rPr lang="de-DE" dirty="0"/>
              <a:t/>
            </a:r>
            <a:br>
              <a:rPr lang="de-DE" dirty="0"/>
            </a:br>
            <a:r>
              <a:rPr lang="de-DE" dirty="0"/>
              <a:t>Sonaten</a:t>
            </a:r>
            <a:br>
              <a:rPr lang="de-DE" dirty="0"/>
            </a:br>
            <a:r>
              <a:rPr lang="de-DE" dirty="0"/>
              <a:t>Fantasie </a:t>
            </a:r>
            <a:r>
              <a:rPr lang="de-DE" dirty="0" err="1"/>
              <a:t>sonata</a:t>
            </a:r>
            <a:r>
              <a:rPr lang="de-DE" dirty="0"/>
              <a:t/>
            </a:r>
            <a:br>
              <a:rPr lang="de-DE" dirty="0"/>
            </a:br>
            <a:r>
              <a:rPr lang="de-DE" dirty="0"/>
              <a:t>Short </a:t>
            </a:r>
            <a:r>
              <a:rPr lang="de-DE" dirty="0" err="1"/>
              <a:t>pieces</a:t>
            </a:r>
            <a:r>
              <a:rPr lang="de-DE" dirty="0"/>
              <a:t/>
            </a:r>
            <a:br>
              <a:rPr lang="de-DE" dirty="0"/>
            </a:br>
            <a:r>
              <a:rPr lang="de-DE" i="1" dirty="0"/>
              <a:t>Beschriebene Ressource: </a:t>
            </a:r>
            <a:r>
              <a:rPr lang="de-DE" i="1" dirty="0" err="1"/>
              <a:t>Violin</a:t>
            </a:r>
            <a:r>
              <a:rPr lang="de-DE" i="1" dirty="0"/>
              <a:t> </a:t>
            </a:r>
            <a:r>
              <a:rPr lang="de-DE" i="1" dirty="0" err="1"/>
              <a:t>sonata</a:t>
            </a:r>
            <a:r>
              <a:rPr lang="de-DE" i="1" dirty="0"/>
              <a:t> in D </a:t>
            </a:r>
            <a:r>
              <a:rPr lang="de-DE" i="1" dirty="0" err="1"/>
              <a:t>major</a:t>
            </a:r>
            <a:r>
              <a:rPr lang="de-DE" i="1" dirty="0"/>
              <a:t> ; Fantasie </a:t>
            </a:r>
            <a:r>
              <a:rPr lang="de-DE" i="1" dirty="0" err="1"/>
              <a:t>sonata</a:t>
            </a:r>
            <a:r>
              <a:rPr lang="de-DE" i="1" dirty="0"/>
              <a:t> in B </a:t>
            </a:r>
            <a:r>
              <a:rPr lang="de-DE" i="1" dirty="0" err="1"/>
              <a:t>major</a:t>
            </a:r>
            <a:r>
              <a:rPr lang="de-DE" i="1" dirty="0"/>
              <a:t> ; </a:t>
            </a:r>
            <a:r>
              <a:rPr lang="de-DE" i="1" dirty="0" err="1"/>
              <a:t>Twelve</a:t>
            </a:r>
            <a:r>
              <a:rPr lang="de-DE" i="1" dirty="0"/>
              <a:t> </a:t>
            </a:r>
            <a:r>
              <a:rPr lang="de-DE" i="1" dirty="0" err="1"/>
              <a:t>short</a:t>
            </a:r>
            <a:r>
              <a:rPr lang="de-DE" i="1" dirty="0"/>
              <a:t> </a:t>
            </a:r>
            <a:r>
              <a:rPr lang="de-DE" i="1" dirty="0" err="1"/>
              <a:t>pieces</a:t>
            </a:r>
            <a:r>
              <a:rPr lang="de-DE" i="1" dirty="0"/>
              <a:t> / Sir Hubert Parry. Zusammenstellung identifiziert durch einen Formaltitel oder die bevorzugten Titel der einzelnen Werke</a:t>
            </a:r>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sp>
        <p:nvSpPr>
          <p:cNvPr id="6" name="Foliennummernplatzhalter 5"/>
          <p:cNvSpPr>
            <a:spLocks noGrp="1"/>
          </p:cNvSpPr>
          <p:nvPr>
            <p:ph type="sldNum" sz="quarter" idx="4"/>
          </p:nvPr>
        </p:nvSpPr>
        <p:spPr/>
        <p:txBody>
          <a:bodyPr/>
          <a:lstStyle/>
          <a:p>
            <a:fld id="{37474561-2573-4254-9F43-70AFC27DF993}" type="slidenum">
              <a:rPr lang="de-DE" b="1" smtClean="0"/>
              <a:pPr/>
              <a:t>16</a:t>
            </a:fld>
            <a:r>
              <a:rPr lang="de-DE" dirty="0"/>
              <a:t> | 19</a:t>
            </a:r>
          </a:p>
        </p:txBody>
      </p:sp>
    </p:spTree>
    <p:extLst>
      <p:ext uri="{BB962C8B-B14F-4D97-AF65-F5344CB8AC3E}">
        <p14:creationId xmlns:p14="http://schemas.microsoft.com/office/powerpoint/2010/main" val="1580565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Normierter Sucheinstieg</a:t>
            </a:r>
          </a:p>
        </p:txBody>
      </p:sp>
      <p:sp>
        <p:nvSpPr>
          <p:cNvPr id="3" name="Textplatzhalter 2"/>
          <p:cNvSpPr>
            <a:spLocks noGrp="1"/>
          </p:cNvSpPr>
          <p:nvPr>
            <p:ph type="body" sz="quarter" idx="13"/>
          </p:nvPr>
        </p:nvSpPr>
        <p:spPr/>
        <p:txBody>
          <a:bodyPr/>
          <a:lstStyle/>
          <a:p>
            <a:r>
              <a:rPr lang="de-DE" dirty="0"/>
              <a:t>Ist kein Element in RDA DACH, sondern Teil der Ressourcentypbeschreibung </a:t>
            </a:r>
            <a:r>
              <a:rPr lang="de-DE" dirty="0">
                <a:solidFill>
                  <a:srgbClr val="007EEF"/>
                </a:solidFill>
                <a:ea typeface="Segoe UI Symbol" panose="020B0502040204020203" pitchFamily="34" charset="0"/>
                <a:hlinkClick r:id="rId3" tooltip="Ressourcentypbeschreibung"/>
              </a:rPr>
              <a:t></a:t>
            </a:r>
            <a:r>
              <a:rPr lang="de-DE" dirty="0"/>
              <a:t>.</a:t>
            </a:r>
          </a:p>
          <a:p>
            <a:r>
              <a:rPr lang="de-DE" dirty="0"/>
              <a:t>Keine inhaltlichen Änderungen, aber sprachliche Anpassungen, Korrektur der Beispiele sowie Überarbeitung der Struktur. </a:t>
            </a:r>
          </a:p>
          <a:p>
            <a:r>
              <a:rPr lang="de-DE" dirty="0"/>
              <a:t>Sprachliche Anpassungen:</a:t>
            </a:r>
            <a:br>
              <a:rPr lang="de-DE" dirty="0"/>
            </a:br>
            <a:r>
              <a:rPr lang="de-DE" dirty="0"/>
              <a:t>z. B. die Regelwerksstelle „Musikwerke mit Lyrics, Libretto, Text usw.“ (RDA 6.28.1.2) heißt jetzt „Textierte Musikwerke“.</a:t>
            </a:r>
          </a:p>
          <a:p>
            <a:r>
              <a:rPr lang="de-DE" dirty="0"/>
              <a:t>Korrektur der Beispiele:</a:t>
            </a:r>
            <a:br>
              <a:rPr lang="de-DE" dirty="0"/>
            </a:br>
            <a:r>
              <a:rPr lang="de-DE" dirty="0"/>
              <a:t>z. B. </a:t>
            </a:r>
            <a:r>
              <a:rPr lang="it-IT" dirty="0" err="1"/>
              <a:t>Persichetti</a:t>
            </a:r>
            <a:r>
              <a:rPr lang="it-IT" dirty="0"/>
              <a:t>, Vincent, 1915–1987. </a:t>
            </a:r>
            <a:r>
              <a:rPr lang="it-IT" dirty="0" err="1"/>
              <a:t>Serenaden</a:t>
            </a:r>
            <a:r>
              <a:rPr lang="it-IT" dirty="0"/>
              <a:t>, no. 14</a:t>
            </a:r>
            <a:br>
              <a:rPr lang="it-IT" dirty="0"/>
            </a:br>
            <a:r>
              <a:rPr lang="it-IT" dirty="0" err="1"/>
              <a:t>heißt</a:t>
            </a:r>
            <a:r>
              <a:rPr lang="it-IT" dirty="0"/>
              <a:t> </a:t>
            </a:r>
            <a:r>
              <a:rPr lang="it-IT" dirty="0" err="1"/>
              <a:t>jetzt</a:t>
            </a:r>
            <a:r>
              <a:rPr lang="it-IT" dirty="0"/>
              <a:t> </a:t>
            </a:r>
            <a:r>
              <a:rPr lang="it-IT" dirty="0" err="1"/>
              <a:t>korrekt</a:t>
            </a:r>
            <a:r>
              <a:rPr lang="it-IT" dirty="0"/>
              <a:t>: </a:t>
            </a:r>
            <a:r>
              <a:rPr lang="it-IT" dirty="0" err="1"/>
              <a:t>Persichetti</a:t>
            </a:r>
            <a:r>
              <a:rPr lang="it-IT" dirty="0"/>
              <a:t>, Vincent, 1915-1987. </a:t>
            </a:r>
            <a:r>
              <a:rPr lang="it-IT" dirty="0" err="1"/>
              <a:t>Serenaden</a:t>
            </a:r>
            <a:r>
              <a:rPr lang="it-IT" dirty="0"/>
              <a:t>, Nr. 14, op. 159</a:t>
            </a:r>
          </a:p>
          <a:p>
            <a:r>
              <a:rPr lang="de-DE" dirty="0"/>
              <a:t>Überarbeitung der Struktur:</a:t>
            </a:r>
            <a:br>
              <a:rPr lang="de-DE" dirty="0"/>
            </a:br>
            <a:r>
              <a:rPr lang="de-DE" dirty="0"/>
              <a:t>Original RDA Toolkit zu RDA 6.28: 1. Sonderregeln, 2. nicht spezifische Titel</a:t>
            </a:r>
            <a:br>
              <a:rPr lang="de-DE" dirty="0"/>
            </a:br>
            <a:r>
              <a:rPr lang="de-DE" dirty="0"/>
              <a:t>RDA DACH: 1. nicht spezifische Titel, 2. Sonderregeln, 3. daraus: Adaptionen/Arrangements</a:t>
            </a:r>
            <a:endParaRPr lang="it-IT" dirty="0"/>
          </a:p>
          <a:p>
            <a:r>
              <a:rPr lang="it-IT" dirty="0"/>
              <a:t> </a:t>
            </a:r>
            <a:endParaRPr lang="de-DE" dirty="0"/>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sp>
        <p:nvSpPr>
          <p:cNvPr id="6" name="Foliennummernplatzhalter 5"/>
          <p:cNvSpPr>
            <a:spLocks noGrp="1"/>
          </p:cNvSpPr>
          <p:nvPr>
            <p:ph type="sldNum" sz="quarter" idx="4"/>
          </p:nvPr>
        </p:nvSpPr>
        <p:spPr/>
        <p:txBody>
          <a:bodyPr/>
          <a:lstStyle/>
          <a:p>
            <a:fld id="{37474561-2573-4254-9F43-70AFC27DF993}" type="slidenum">
              <a:rPr lang="de-DE" b="1" smtClean="0"/>
              <a:pPr/>
              <a:t>17</a:t>
            </a:fld>
            <a:r>
              <a:rPr lang="de-DE" dirty="0"/>
              <a:t> | 19</a:t>
            </a:r>
          </a:p>
        </p:txBody>
      </p:sp>
    </p:spTree>
    <p:extLst>
      <p:ext uri="{BB962C8B-B14F-4D97-AF65-F5344CB8AC3E}">
        <p14:creationId xmlns:p14="http://schemas.microsoft.com/office/powerpoint/2010/main" val="3490475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Abgrenzungshilfe Musik-Ressourcen usw.</a:t>
            </a:r>
          </a:p>
        </p:txBody>
      </p:sp>
      <p:sp>
        <p:nvSpPr>
          <p:cNvPr id="3" name="Textplatzhalter 2"/>
          <p:cNvSpPr>
            <a:spLocks noGrp="1"/>
          </p:cNvSpPr>
          <p:nvPr>
            <p:ph type="body" sz="quarter" idx="13"/>
          </p:nvPr>
        </p:nvSpPr>
        <p:spPr/>
        <p:txBody>
          <a:bodyPr/>
          <a:lstStyle/>
          <a:p>
            <a:r>
              <a:rPr lang="de-DE" dirty="0"/>
              <a:t>Die Arbeitshilfe AH-020 „</a:t>
            </a:r>
            <a:r>
              <a:rPr lang="de-AT" dirty="0"/>
              <a:t>Definition und Abgrenzungshilfe für Musikressourcen“</a:t>
            </a:r>
            <a:r>
              <a:rPr lang="de-DE" dirty="0"/>
              <a:t> ist nun direkt in RDA DACH enthalten, und zwar </a:t>
            </a:r>
            <a:r>
              <a:rPr lang="de-DE"/>
              <a:t>in der Ressourcentypbeschreibung </a:t>
            </a:r>
            <a:r>
              <a:rPr lang="de-DE" dirty="0"/>
              <a:t>Musik-Ressourcen unter „Definition/Abgrenzung“ </a:t>
            </a:r>
            <a:r>
              <a:rPr lang="de-DE" dirty="0">
                <a:solidFill>
                  <a:srgbClr val="007EEF"/>
                </a:solidFill>
                <a:ea typeface="Segoe UI Symbol" panose="020B0502040204020203" pitchFamily="34" charset="0"/>
                <a:hlinkClick r:id="rId3" tooltip="Ressourcentypbeschreibung"/>
              </a:rPr>
              <a:t></a:t>
            </a:r>
            <a:r>
              <a:rPr lang="de-DE" dirty="0"/>
              <a:t>.</a:t>
            </a:r>
          </a:p>
          <a:p>
            <a:r>
              <a:rPr lang="de-DE" dirty="0"/>
              <a:t>Die Arbeitshilfe AH-009 „</a:t>
            </a:r>
            <a:r>
              <a:rPr lang="de-DE" dirty="0" err="1"/>
              <a:t>Vokabularliste</a:t>
            </a:r>
            <a:r>
              <a:rPr lang="de-DE" dirty="0"/>
              <a:t> musikalische Ausgabeform“ ist ebenso direkt in RDA DACH enthalten, und zwar als normiertes Vokabular beim Element „Musikalische Ausgabeform“ </a:t>
            </a:r>
            <a:r>
              <a:rPr lang="de-DE" dirty="0">
                <a:solidFill>
                  <a:srgbClr val="007EEF"/>
                </a:solidFill>
                <a:ea typeface="Segoe UI Symbol" panose="020B0502040204020203" pitchFamily="34" charset="0"/>
                <a:hlinkClick r:id="rId4" tooltip="Musikalische Ausgabeform"/>
              </a:rPr>
              <a:t></a:t>
            </a:r>
            <a:r>
              <a:rPr lang="de-DE" dirty="0"/>
              <a:t>.</a:t>
            </a:r>
          </a:p>
          <a:p>
            <a:r>
              <a:rPr lang="de-DE" dirty="0"/>
              <a:t>Eine kurze Tabelle als Hilfe zum Erfassen von fremdsprachigen Abkürzungen von „Nr.“ bei bevorzugten Titeln von Teilen wurde beim „bevorzugten Titel“ </a:t>
            </a:r>
            <a:r>
              <a:rPr lang="de-DE" dirty="0">
                <a:solidFill>
                  <a:srgbClr val="007EEF"/>
                </a:solidFill>
                <a:ea typeface="Segoe UI Symbol" panose="020B0502040204020203" pitchFamily="34" charset="0"/>
                <a:hlinkClick r:id="rId5" tooltip="Bevorzugter Titel eines Werks"/>
              </a:rPr>
              <a:t></a:t>
            </a:r>
            <a:r>
              <a:rPr lang="de-DE" dirty="0">
                <a:solidFill>
                  <a:srgbClr val="007EEF"/>
                </a:solidFill>
                <a:ea typeface="Segoe UI Symbol" panose="020B0502040204020203" pitchFamily="34" charset="0"/>
              </a:rPr>
              <a:t> </a:t>
            </a:r>
            <a:r>
              <a:rPr lang="de-DE" dirty="0"/>
              <a:t>ergänzt.</a:t>
            </a:r>
          </a:p>
          <a:p>
            <a:endParaRPr lang="de-DE" dirty="0"/>
          </a:p>
          <a:p>
            <a:endParaRPr lang="de-DE" dirty="0"/>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pic>
        <p:nvPicPr>
          <p:cNvPr id="6" name="Grafik 5">
            <a:extLst>
              <a:ext uri="{FF2B5EF4-FFF2-40B4-BE49-F238E27FC236}">
                <a16:creationId xmlns:a16="http://schemas.microsoft.com/office/drawing/2014/main" id="{3196EA52-7D22-48F2-B0A7-18B81457658C}"/>
              </a:ext>
            </a:extLst>
          </p:cNvPr>
          <p:cNvPicPr>
            <a:picLocks noChangeAspect="1"/>
          </p:cNvPicPr>
          <p:nvPr/>
        </p:nvPicPr>
        <p:blipFill>
          <a:blip r:embed="rId6"/>
          <a:stretch>
            <a:fillRect/>
          </a:stretch>
        </p:blipFill>
        <p:spPr>
          <a:xfrm>
            <a:off x="479376" y="4365104"/>
            <a:ext cx="5915851" cy="1656184"/>
          </a:xfrm>
          <a:prstGeom prst="rect">
            <a:avLst/>
          </a:prstGeom>
        </p:spPr>
      </p:pic>
      <p:sp>
        <p:nvSpPr>
          <p:cNvPr id="7" name="Foliennummernplatzhalter 6"/>
          <p:cNvSpPr>
            <a:spLocks noGrp="1"/>
          </p:cNvSpPr>
          <p:nvPr>
            <p:ph type="sldNum" sz="quarter" idx="4"/>
          </p:nvPr>
        </p:nvSpPr>
        <p:spPr/>
        <p:txBody>
          <a:bodyPr/>
          <a:lstStyle/>
          <a:p>
            <a:fld id="{37474561-2573-4254-9F43-70AFC27DF993}" type="slidenum">
              <a:rPr lang="de-DE" b="1" smtClean="0"/>
              <a:pPr/>
              <a:t>18</a:t>
            </a:fld>
            <a:r>
              <a:rPr lang="de-DE" dirty="0"/>
              <a:t> | 19</a:t>
            </a:r>
          </a:p>
        </p:txBody>
      </p:sp>
    </p:spTree>
    <p:extLst>
      <p:ext uri="{BB962C8B-B14F-4D97-AF65-F5344CB8AC3E}">
        <p14:creationId xmlns:p14="http://schemas.microsoft.com/office/powerpoint/2010/main" val="20567339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pic>
        <p:nvPicPr>
          <p:cNvPr id="9" name="Grafik 8">
            <a:extLst>
              <a:ext uri="{FF2B5EF4-FFF2-40B4-BE49-F238E27FC236}">
                <a16:creationId xmlns:a16="http://schemas.microsoft.com/office/drawing/2014/main" id="{0148E81E-8C2B-4C7A-9300-8D7D6A1D74DF}"/>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3013348" y="132580"/>
            <a:ext cx="6165304" cy="6165304"/>
          </a:xfrm>
          <a:prstGeom prst="rect">
            <a:avLst/>
          </a:prstGeom>
        </p:spPr>
      </p:pic>
      <p:grpSp>
        <p:nvGrpSpPr>
          <p:cNvPr id="6" name="Gruppieren 5">
            <a:extLst>
              <a:ext uri="{FF2B5EF4-FFF2-40B4-BE49-F238E27FC236}">
                <a16:creationId xmlns:a16="http://schemas.microsoft.com/office/drawing/2014/main" id="{017FC15C-2B75-4729-857C-691F18C65154}"/>
              </a:ext>
            </a:extLst>
          </p:cNvPr>
          <p:cNvGrpSpPr/>
          <p:nvPr/>
        </p:nvGrpSpPr>
        <p:grpSpPr>
          <a:xfrm>
            <a:off x="8010407" y="5063851"/>
            <a:ext cx="4181593" cy="1234033"/>
            <a:chOff x="8010407" y="5063851"/>
            <a:chExt cx="4181593" cy="1234033"/>
          </a:xfrm>
        </p:grpSpPr>
        <p:sp>
          <p:nvSpPr>
            <p:cNvPr id="2" name="Textfeld 1">
              <a:extLst>
                <a:ext uri="{FF2B5EF4-FFF2-40B4-BE49-F238E27FC236}">
                  <a16:creationId xmlns:a16="http://schemas.microsoft.com/office/drawing/2014/main" id="{2EAC12C6-B1AB-4463-88B3-BC8C4F91233C}"/>
                </a:ext>
              </a:extLst>
            </p:cNvPr>
            <p:cNvSpPr txBox="1"/>
            <p:nvPr/>
          </p:nvSpPr>
          <p:spPr>
            <a:xfrm>
              <a:off x="8010407" y="5559220"/>
              <a:ext cx="4181593" cy="738664"/>
            </a:xfrm>
            <a:prstGeom prst="rect">
              <a:avLst/>
            </a:prstGeom>
            <a:noFill/>
          </p:spPr>
          <p:txBody>
            <a:bodyPr wrap="none" rtlCol="0">
              <a:spAutoFit/>
            </a:bodyPr>
            <a:lstStyle/>
            <a:p>
              <a:pPr algn="ctr"/>
              <a:r>
                <a:rPr lang="de-DE" sz="1400" dirty="0"/>
                <a:t>This </a:t>
              </a:r>
              <a:r>
                <a:rPr lang="de-DE" sz="1400" dirty="0" err="1"/>
                <a:t>work</a:t>
              </a:r>
              <a:r>
                <a:rPr lang="de-DE" sz="1400" dirty="0"/>
                <a:t> </a:t>
              </a:r>
              <a:r>
                <a:rPr lang="de-DE" sz="1400" dirty="0" err="1"/>
                <a:t>is</a:t>
              </a:r>
              <a:r>
                <a:rPr lang="de-DE" sz="1400" dirty="0"/>
                <a:t> </a:t>
              </a:r>
              <a:r>
                <a:rPr lang="de-DE" sz="1400" dirty="0" err="1"/>
                <a:t>dedicated</a:t>
              </a:r>
              <a:r>
                <a:rPr lang="de-DE" sz="1400" dirty="0"/>
                <a:t> </a:t>
              </a:r>
              <a:r>
                <a:rPr lang="de-DE" sz="1400" dirty="0" err="1"/>
                <a:t>to</a:t>
              </a:r>
              <a:r>
                <a:rPr lang="de-DE" sz="1400" dirty="0"/>
                <a:t> </a:t>
              </a:r>
              <a:r>
                <a:rPr lang="de-DE" sz="1400" dirty="0" err="1"/>
                <a:t>the</a:t>
              </a:r>
              <a:r>
                <a:rPr lang="de-DE" sz="1400" dirty="0"/>
                <a:t> </a:t>
              </a:r>
              <a:r>
                <a:rPr lang="de-DE" sz="1400" dirty="0" err="1"/>
                <a:t>public</a:t>
              </a:r>
              <a:r>
                <a:rPr lang="de-DE" sz="1400" dirty="0"/>
                <a:t> </a:t>
              </a:r>
              <a:r>
                <a:rPr lang="de-DE" sz="1400" dirty="0" err="1"/>
                <a:t>domain</a:t>
              </a:r>
              <a:endParaRPr lang="de-DE" sz="1400" dirty="0"/>
            </a:p>
            <a:p>
              <a:pPr algn="ctr"/>
              <a:r>
                <a:rPr lang="de-DE" sz="1400" dirty="0" err="1"/>
                <a:t>under</a:t>
              </a:r>
              <a:r>
                <a:rPr lang="de-DE" sz="1400" dirty="0"/>
                <a:t> CC0 1.0 Universal: </a:t>
              </a:r>
            </a:p>
            <a:p>
              <a:pPr algn="ctr"/>
              <a:r>
                <a:rPr lang="de-DE" sz="1400" dirty="0">
                  <a:hlinkClick r:id="rId4"/>
                </a:rPr>
                <a:t>https://creativecommons.org/publicdomain/zero/1.0/</a:t>
              </a:r>
              <a:r>
                <a:rPr lang="de-DE" sz="1400" dirty="0"/>
                <a:t> </a:t>
              </a:r>
            </a:p>
          </p:txBody>
        </p:sp>
        <p:pic>
          <p:nvPicPr>
            <p:cNvPr id="3" name="Grafik 2">
              <a:extLst>
                <a:ext uri="{FF2B5EF4-FFF2-40B4-BE49-F238E27FC236}">
                  <a16:creationId xmlns:a16="http://schemas.microsoft.com/office/drawing/2014/main" id="{7B13BCA1-4698-49AC-B769-AA9CF9082FE8}"/>
                </a:ext>
              </a:extLst>
            </p:cNvPr>
            <p:cNvPicPr>
              <a:picLocks noChangeAspect="1"/>
            </p:cNvPicPr>
            <p:nvPr/>
          </p:nvPicPr>
          <p:blipFill>
            <a:blip r:embed="rId5"/>
            <a:stretch>
              <a:fillRect/>
            </a:stretch>
          </p:blipFill>
          <p:spPr>
            <a:xfrm>
              <a:off x="9405781" y="5063851"/>
              <a:ext cx="1390844" cy="495369"/>
            </a:xfrm>
            <a:prstGeom prst="rect">
              <a:avLst/>
            </a:prstGeom>
          </p:spPr>
        </p:pic>
      </p:grpSp>
      <p:sp>
        <p:nvSpPr>
          <p:cNvPr id="7" name="Foliennummernplatzhalter 6"/>
          <p:cNvSpPr>
            <a:spLocks noGrp="1"/>
          </p:cNvSpPr>
          <p:nvPr>
            <p:ph type="sldNum" sz="quarter" idx="4"/>
          </p:nvPr>
        </p:nvSpPr>
        <p:spPr/>
        <p:txBody>
          <a:bodyPr/>
          <a:lstStyle/>
          <a:p>
            <a:fld id="{37474561-2573-4254-9F43-70AFC27DF993}" type="slidenum">
              <a:rPr lang="de-DE" b="1" smtClean="0"/>
              <a:pPr/>
              <a:t>19</a:t>
            </a:fld>
            <a:r>
              <a:rPr lang="de-DE" dirty="0"/>
              <a:t> | 19</a:t>
            </a:r>
          </a:p>
        </p:txBody>
      </p:sp>
    </p:spTree>
    <p:extLst>
      <p:ext uri="{BB962C8B-B14F-4D97-AF65-F5344CB8AC3E}">
        <p14:creationId xmlns:p14="http://schemas.microsoft.com/office/powerpoint/2010/main" val="34543413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Textplatzhalter 2"/>
          <p:cNvSpPr>
            <a:spLocks noGrp="1"/>
          </p:cNvSpPr>
          <p:nvPr>
            <p:ph type="body" sz="quarter" idx="13"/>
          </p:nvPr>
        </p:nvSpPr>
        <p:spPr/>
        <p:txBody>
          <a:bodyPr/>
          <a:lstStyle/>
          <a:p>
            <a:pPr marL="0" indent="0" algn="ctr">
              <a:buNone/>
            </a:pPr>
            <a:endParaRPr lang="de-DE" sz="2400" dirty="0"/>
          </a:p>
          <a:p>
            <a:pPr marL="0" indent="0" algn="ctr">
              <a:buNone/>
            </a:pPr>
            <a:endParaRPr lang="de-DE" sz="2400" dirty="0"/>
          </a:p>
          <a:p>
            <a:pPr marL="0" indent="0" algn="ctr">
              <a:buNone/>
            </a:pPr>
            <a:endParaRPr lang="de-DE" sz="2400" dirty="0"/>
          </a:p>
          <a:p>
            <a:pPr marL="0" indent="0" algn="ctr">
              <a:buNone/>
            </a:pPr>
            <a:endParaRPr lang="de-DE" sz="2600" dirty="0"/>
          </a:p>
          <a:p>
            <a:pPr marL="0" indent="0" algn="ctr">
              <a:buNone/>
            </a:pPr>
            <a:r>
              <a:rPr lang="de-AT" sz="2800" dirty="0"/>
              <a:t>Teil 2.6</a:t>
            </a:r>
          </a:p>
          <a:p>
            <a:pPr marL="0" indent="0" algn="ctr">
              <a:buNone/>
            </a:pPr>
            <a:r>
              <a:rPr lang="de-AT" sz="2800" dirty="0"/>
              <a:t>Was ändert sich bei der Erfassung von Musik-Ressourcen?</a:t>
            </a:r>
            <a:endParaRPr lang="de-DE" sz="2800" dirty="0"/>
          </a:p>
          <a:p>
            <a:pPr marL="0" indent="0" algn="ctr">
              <a:buNone/>
            </a:pPr>
            <a:endParaRPr lang="de-DE" sz="2600" dirty="0"/>
          </a:p>
          <a:p>
            <a:endParaRPr lang="de-DE" dirty="0"/>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sp>
        <p:nvSpPr>
          <p:cNvPr id="6" name="Foliennummernplatzhalter 5"/>
          <p:cNvSpPr>
            <a:spLocks noGrp="1"/>
          </p:cNvSpPr>
          <p:nvPr>
            <p:ph type="sldNum" sz="quarter" idx="4"/>
          </p:nvPr>
        </p:nvSpPr>
        <p:spPr/>
        <p:txBody>
          <a:bodyPr/>
          <a:lstStyle/>
          <a:p>
            <a:fld id="{37474561-2573-4254-9F43-70AFC27DF993}" type="slidenum">
              <a:rPr lang="de-DE" b="1" smtClean="0"/>
              <a:pPr/>
              <a:t>2</a:t>
            </a:fld>
            <a:r>
              <a:rPr lang="de-DE" dirty="0"/>
              <a:t> | 19</a:t>
            </a:r>
          </a:p>
        </p:txBody>
      </p:sp>
    </p:spTree>
    <p:extLst>
      <p:ext uri="{BB962C8B-B14F-4D97-AF65-F5344CB8AC3E}">
        <p14:creationId xmlns:p14="http://schemas.microsoft.com/office/powerpoint/2010/main" val="719592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Was ändert sich beim Erfassen von Musik-Ressourcen?</a:t>
            </a:r>
            <a:endParaRPr lang="de-DE" dirty="0"/>
          </a:p>
        </p:txBody>
      </p:sp>
      <p:sp>
        <p:nvSpPr>
          <p:cNvPr id="3" name="Textplatzhalter 2"/>
          <p:cNvSpPr>
            <a:spLocks noGrp="1"/>
          </p:cNvSpPr>
          <p:nvPr>
            <p:ph type="body" sz="quarter" idx="13"/>
          </p:nvPr>
        </p:nvSpPr>
        <p:spPr/>
        <p:txBody>
          <a:bodyPr/>
          <a:lstStyle/>
          <a:p>
            <a:endParaRPr lang="de-DE" dirty="0"/>
          </a:p>
          <a:p>
            <a:endParaRPr lang="de-DE" dirty="0"/>
          </a:p>
          <a:p>
            <a:r>
              <a:rPr lang="de-DE" sz="2400" dirty="0"/>
              <a:t>Inhalt</a:t>
            </a:r>
            <a:endParaRPr lang="de-DE" dirty="0"/>
          </a:p>
          <a:p>
            <a:pPr marL="749808" lvl="1">
              <a:buFont typeface="+mj-lt"/>
              <a:buAutoNum type="arabicPeriod"/>
            </a:pPr>
            <a:r>
              <a:rPr lang="de-DE" dirty="0"/>
              <a:t>Besetzungsangaben</a:t>
            </a:r>
          </a:p>
          <a:p>
            <a:pPr marL="749808" lvl="1">
              <a:buFont typeface="+mj-lt"/>
              <a:buAutoNum type="arabicPeriod"/>
            </a:pPr>
            <a:r>
              <a:rPr lang="de-DE" dirty="0"/>
              <a:t>Tonart</a:t>
            </a:r>
          </a:p>
          <a:p>
            <a:pPr marL="749808" lvl="1" indent="-457200">
              <a:buClr>
                <a:schemeClr val="tx1"/>
              </a:buClr>
              <a:buFont typeface="+mj-lt"/>
              <a:buAutoNum type="arabicPeriod"/>
            </a:pPr>
            <a:r>
              <a:rPr lang="de-DE" dirty="0"/>
              <a:t>Paralleltitel</a:t>
            </a:r>
          </a:p>
          <a:p>
            <a:pPr marL="749808" lvl="1" indent="-457200">
              <a:buClr>
                <a:schemeClr val="tx1"/>
              </a:buClr>
              <a:buFont typeface="+mj-lt"/>
              <a:buAutoNum type="arabicPeriod"/>
            </a:pPr>
            <a:r>
              <a:rPr lang="de-DE" dirty="0"/>
              <a:t>Umfang einer Manifestation</a:t>
            </a:r>
          </a:p>
          <a:p>
            <a:pPr marL="749808" lvl="1" indent="-457200">
              <a:buClr>
                <a:schemeClr val="tx1"/>
              </a:buClr>
              <a:buFont typeface="+mj-lt"/>
              <a:buAutoNum type="arabicPeriod"/>
            </a:pPr>
            <a:r>
              <a:rPr lang="de-DE" dirty="0"/>
              <a:t>Noten-Bestellnummer</a:t>
            </a:r>
          </a:p>
          <a:p>
            <a:pPr marL="749808" lvl="1" indent="-457200">
              <a:buClr>
                <a:schemeClr val="tx1"/>
              </a:buClr>
              <a:buFont typeface="+mj-lt"/>
              <a:buAutoNum type="arabicPeriod"/>
            </a:pPr>
            <a:r>
              <a:rPr lang="de-DE" dirty="0"/>
              <a:t>Bevorzugter Titel eines Werks</a:t>
            </a:r>
          </a:p>
          <a:p>
            <a:pPr marL="749808" lvl="1">
              <a:buFont typeface="+mj-lt"/>
              <a:buAutoNum type="arabicPeriod"/>
            </a:pPr>
            <a:r>
              <a:rPr lang="de-DE" dirty="0"/>
              <a:t>Normierter Sucheinstieg</a:t>
            </a:r>
          </a:p>
          <a:p>
            <a:pPr marL="749808" lvl="1">
              <a:buFont typeface="+mj-lt"/>
              <a:buAutoNum type="arabicPeriod"/>
            </a:pPr>
            <a:r>
              <a:rPr lang="de-DE" dirty="0"/>
              <a:t>Abgrenzungshilfe Musik-Ressourcen usw.</a:t>
            </a:r>
          </a:p>
          <a:p>
            <a:pPr marL="749808" lvl="1" indent="-457200">
              <a:buClr>
                <a:schemeClr val="tx1"/>
              </a:buClr>
              <a:buFont typeface="+mj-lt"/>
              <a:buAutoNum type="arabicPeriod"/>
            </a:pPr>
            <a:endParaRPr lang="de-DE" dirty="0"/>
          </a:p>
          <a:p>
            <a:pPr marL="457200" indent="-457200">
              <a:buFont typeface="+mj-lt"/>
              <a:buAutoNum type="arabicPeriod"/>
            </a:pPr>
            <a:endParaRPr lang="de-DE" dirty="0"/>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sp>
        <p:nvSpPr>
          <p:cNvPr id="6" name="Foliennummernplatzhalter 5"/>
          <p:cNvSpPr>
            <a:spLocks noGrp="1"/>
          </p:cNvSpPr>
          <p:nvPr>
            <p:ph type="sldNum" sz="quarter" idx="4"/>
          </p:nvPr>
        </p:nvSpPr>
        <p:spPr/>
        <p:txBody>
          <a:bodyPr/>
          <a:lstStyle/>
          <a:p>
            <a:fld id="{37474561-2573-4254-9F43-70AFC27DF993}" type="slidenum">
              <a:rPr lang="de-DE" b="1" smtClean="0"/>
              <a:pPr/>
              <a:t>3</a:t>
            </a:fld>
            <a:r>
              <a:rPr lang="de-DE" dirty="0"/>
              <a:t> | 19</a:t>
            </a:r>
          </a:p>
        </p:txBody>
      </p:sp>
    </p:spTree>
    <p:extLst>
      <p:ext uri="{BB962C8B-B14F-4D97-AF65-F5344CB8AC3E}">
        <p14:creationId xmlns:p14="http://schemas.microsoft.com/office/powerpoint/2010/main" val="2560648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Besetzungsangaben (1)</a:t>
            </a:r>
          </a:p>
        </p:txBody>
      </p:sp>
      <p:sp>
        <p:nvSpPr>
          <p:cNvPr id="3" name="Textplatzhalter 2"/>
          <p:cNvSpPr>
            <a:spLocks noGrp="1"/>
          </p:cNvSpPr>
          <p:nvPr>
            <p:ph type="body" sz="quarter" idx="13"/>
          </p:nvPr>
        </p:nvSpPr>
        <p:spPr/>
        <p:txBody>
          <a:bodyPr/>
          <a:lstStyle/>
          <a:p>
            <a:r>
              <a:rPr lang="de-DE" dirty="0"/>
              <a:t>Im Original RDA Toolkit gibt es zwei Elemente, mit denen man Besetzungsangaben ausdrücken kann. „Besetzung“ ist der Werk-, „Besetzung für musikalischen Inhalt“ der Expressionsebene zugeordnet.</a:t>
            </a:r>
          </a:p>
          <a:p>
            <a:endParaRPr lang="de-DE" dirty="0"/>
          </a:p>
          <a:p>
            <a:endParaRPr lang="de-DE" dirty="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graphicFrame>
        <p:nvGraphicFramePr>
          <p:cNvPr id="6" name="Tabelle 5"/>
          <p:cNvGraphicFramePr>
            <a:graphicFrameLocks noGrp="1"/>
          </p:cNvGraphicFramePr>
          <p:nvPr>
            <p:extLst>
              <p:ext uri="{D42A27DB-BD31-4B8C-83A1-F6EECF244321}">
                <p14:modId xmlns:p14="http://schemas.microsoft.com/office/powerpoint/2010/main" val="2098358351"/>
              </p:ext>
            </p:extLst>
          </p:nvPr>
        </p:nvGraphicFramePr>
        <p:xfrm>
          <a:off x="407368" y="2142150"/>
          <a:ext cx="11449272" cy="2957523"/>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r>
                        <a:rPr lang="de-DE" sz="2000" b="1" dirty="0">
                          <a:solidFill>
                            <a:schemeClr val="tx1"/>
                          </a:solidFill>
                          <a:latin typeface="+mn-lt"/>
                          <a:ea typeface="Verdana" panose="020B0604030504040204" pitchFamily="34" charset="0"/>
                        </a:rPr>
                        <a:t>Element</a:t>
                      </a:r>
                    </a:p>
                  </a:txBody>
                  <a:tcPr anchor="ctr">
                    <a:solidFill>
                      <a:srgbClr val="ED7B15"/>
                    </a:solidFill>
                  </a:tcPr>
                </a:tc>
                <a:tc>
                  <a:txBody>
                    <a:bodyPr/>
                    <a:lstStyle/>
                    <a:p>
                      <a:r>
                        <a:rPr lang="de-DE" sz="2000" b="1" dirty="0">
                          <a:solidFill>
                            <a:schemeClr val="tx1"/>
                          </a:solidFill>
                          <a:latin typeface="+mn-lt"/>
                          <a:ea typeface="Verdana" panose="020B0604030504040204" pitchFamily="34" charset="0"/>
                        </a:rPr>
                        <a:t>Erläuterung</a:t>
                      </a:r>
                    </a:p>
                  </a:txBody>
                  <a:tcPr anchor="ctr">
                    <a:solidFill>
                      <a:srgbClr val="ED7B15"/>
                    </a:solidFill>
                  </a:tcPr>
                </a:tc>
                <a:extLst>
                  <a:ext uri="{0D108BD9-81ED-4DB2-BD59-A6C34878D82A}">
                    <a16:rowId xmlns:a16="http://schemas.microsoft.com/office/drawing/2014/main" val="3926081647"/>
                  </a:ext>
                </a:extLst>
              </a:tr>
              <a:tr h="641043">
                <a:tc>
                  <a:txBody>
                    <a:bodyPr/>
                    <a:lstStyle/>
                    <a:p>
                      <a:r>
                        <a:rPr lang="de-DE" sz="2000" dirty="0">
                          <a:latin typeface="+mn-lt"/>
                          <a:ea typeface="Verdana" panose="020B0604030504040204" pitchFamily="34" charset="0"/>
                        </a:rPr>
                        <a:t>Besetzung RDA 6.15</a:t>
                      </a:r>
                    </a:p>
                  </a:txBody>
                  <a:tcPr anchor="ctr"/>
                </a:tc>
                <a:tc>
                  <a:txBody>
                    <a:bodyPr/>
                    <a:lstStyle/>
                    <a:p>
                      <a:r>
                        <a:rPr lang="de-DE" sz="2000" dirty="0">
                          <a:latin typeface="+mn-lt"/>
                          <a:ea typeface="Verdana" panose="020B0604030504040204" pitchFamily="34" charset="0"/>
                        </a:rPr>
                        <a:t>Instrumente/Singstimmen/Ensembles, für die ein Musikwerk </a:t>
                      </a:r>
                      <a:r>
                        <a:rPr lang="de-DE" sz="2000" b="1" i="0" dirty="0">
                          <a:latin typeface="+mn-lt"/>
                          <a:ea typeface="Verdana" panose="020B0604030504040204" pitchFamily="34" charset="0"/>
                        </a:rPr>
                        <a:t>ursprünglich</a:t>
                      </a:r>
                      <a:r>
                        <a:rPr lang="de-DE" sz="2000" dirty="0">
                          <a:latin typeface="+mn-lt"/>
                          <a:ea typeface="Verdana" panose="020B0604030504040204" pitchFamily="34" charset="0"/>
                        </a:rPr>
                        <a:t> konzipiert worden ist, d. h. die erste von vielleicht mehreren möglichen Besetzungsangaben</a:t>
                      </a:r>
                    </a:p>
                  </a:txBody>
                  <a:tcPr anchor="ctr"/>
                </a:tc>
                <a:extLst>
                  <a:ext uri="{0D108BD9-81ED-4DB2-BD59-A6C34878D82A}">
                    <a16:rowId xmlns:a16="http://schemas.microsoft.com/office/drawing/2014/main" val="2558844434"/>
                  </a:ext>
                </a:extLst>
              </a:tr>
              <a:tr h="641043">
                <a:tc>
                  <a:txBody>
                    <a:bodyPr/>
                    <a:lstStyle/>
                    <a:p>
                      <a:r>
                        <a:rPr lang="de-DE" sz="2000" dirty="0">
                          <a:latin typeface="+mn-lt"/>
                          <a:ea typeface="Verdana" panose="020B0604030504040204" pitchFamily="34" charset="0"/>
                        </a:rPr>
                        <a:t>Besetzung für musikalischen Inhalt RDA 7.21</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a:latin typeface="+mn-lt"/>
                          <a:ea typeface="Verdana" panose="020B0604030504040204" pitchFamily="34" charset="0"/>
                        </a:rPr>
                        <a:t>Instrumente/Singstimmen/Ensembles, wie sie in aufgeführter oder notierter Musik vorkommen; nur in Form einer Anmerkung</a:t>
                      </a:r>
                    </a:p>
                  </a:txBody>
                  <a:tcPr anchor="ctr"/>
                </a:tc>
                <a:extLst>
                  <a:ext uri="{0D108BD9-81ED-4DB2-BD59-A6C34878D82A}">
                    <a16:rowId xmlns:a16="http://schemas.microsoft.com/office/drawing/2014/main" val="2908746425"/>
                  </a:ext>
                </a:extLst>
              </a:tr>
            </a:tbl>
          </a:graphicData>
        </a:graphic>
      </p:graphicFrame>
      <p:sp>
        <p:nvSpPr>
          <p:cNvPr id="7" name="Foliennummernplatzhalter 6"/>
          <p:cNvSpPr>
            <a:spLocks noGrp="1"/>
          </p:cNvSpPr>
          <p:nvPr>
            <p:ph type="sldNum" sz="quarter" idx="4"/>
          </p:nvPr>
        </p:nvSpPr>
        <p:spPr/>
        <p:txBody>
          <a:bodyPr/>
          <a:lstStyle/>
          <a:p>
            <a:fld id="{37474561-2573-4254-9F43-70AFC27DF993}" type="slidenum">
              <a:rPr lang="de-DE" b="1" smtClean="0"/>
              <a:pPr/>
              <a:t>4</a:t>
            </a:fld>
            <a:r>
              <a:rPr lang="de-DE" dirty="0"/>
              <a:t> | 19</a:t>
            </a:r>
          </a:p>
        </p:txBody>
      </p:sp>
    </p:spTree>
    <p:extLst>
      <p:ext uri="{BB962C8B-B14F-4D97-AF65-F5344CB8AC3E}">
        <p14:creationId xmlns:p14="http://schemas.microsoft.com/office/powerpoint/2010/main" val="292473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Besetzungsangaben (2)</a:t>
            </a:r>
          </a:p>
        </p:txBody>
      </p:sp>
      <p:sp>
        <p:nvSpPr>
          <p:cNvPr id="3" name="Textplatzhalter 2"/>
          <p:cNvSpPr>
            <a:spLocks noGrp="1"/>
          </p:cNvSpPr>
          <p:nvPr>
            <p:ph type="body" sz="quarter" idx="13"/>
          </p:nvPr>
        </p:nvSpPr>
        <p:spPr/>
        <p:txBody>
          <a:bodyPr/>
          <a:lstStyle/>
          <a:p>
            <a:r>
              <a:rPr lang="de-DE" dirty="0"/>
              <a:t>Für RDA DACH wurden zwei Elemente aus dem offiziellen RDA Toolkit übernommen: „Besetzung für musikalischen Inhalt einer repräsentativen Expression“ auf Werk- und „Besetzung für musikalischen Inhalt“ auf Expressionsebene.</a:t>
            </a:r>
          </a:p>
          <a:p>
            <a:endParaRPr lang="de-DE" dirty="0"/>
          </a:p>
          <a:p>
            <a:endParaRPr lang="de-DE" dirty="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graphicFrame>
        <p:nvGraphicFramePr>
          <p:cNvPr id="6" name="Tabelle 5"/>
          <p:cNvGraphicFramePr>
            <a:graphicFrameLocks noGrp="1"/>
          </p:cNvGraphicFramePr>
          <p:nvPr>
            <p:extLst>
              <p:ext uri="{D42A27DB-BD31-4B8C-83A1-F6EECF244321}">
                <p14:modId xmlns:p14="http://schemas.microsoft.com/office/powerpoint/2010/main" val="351024858"/>
              </p:ext>
            </p:extLst>
          </p:nvPr>
        </p:nvGraphicFramePr>
        <p:xfrm>
          <a:off x="371364" y="2564904"/>
          <a:ext cx="11449272" cy="2470806"/>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r>
                        <a:rPr lang="de-DE" sz="2000" b="1" dirty="0">
                          <a:solidFill>
                            <a:schemeClr val="tx1"/>
                          </a:solidFill>
                          <a:latin typeface="+mn-lt"/>
                          <a:ea typeface="Verdana" panose="020B0604030504040204" pitchFamily="34" charset="0"/>
                        </a:rPr>
                        <a:t>Element</a:t>
                      </a:r>
                    </a:p>
                  </a:txBody>
                  <a:tcPr anchor="ctr">
                    <a:solidFill>
                      <a:srgbClr val="ED7B15"/>
                    </a:solidFill>
                  </a:tcPr>
                </a:tc>
                <a:tc>
                  <a:txBody>
                    <a:bodyPr/>
                    <a:lstStyle/>
                    <a:p>
                      <a:r>
                        <a:rPr lang="de-DE" sz="2000" b="1" dirty="0">
                          <a:solidFill>
                            <a:schemeClr val="tx1"/>
                          </a:solidFill>
                          <a:latin typeface="+mn-lt"/>
                          <a:ea typeface="Verdana" panose="020B0604030504040204" pitchFamily="34" charset="0"/>
                        </a:rPr>
                        <a:t>Erläuterung</a:t>
                      </a:r>
                    </a:p>
                  </a:txBody>
                  <a:tcPr anchor="ctr">
                    <a:solidFill>
                      <a:srgbClr val="ED7B15"/>
                    </a:solidFill>
                  </a:tcPr>
                </a:tc>
                <a:extLst>
                  <a:ext uri="{0D108BD9-81ED-4DB2-BD59-A6C34878D82A}">
                    <a16:rowId xmlns:a16="http://schemas.microsoft.com/office/drawing/2014/main" val="3926081647"/>
                  </a:ext>
                </a:extLst>
              </a:tr>
              <a:tr h="641043">
                <a:tc>
                  <a:txBody>
                    <a:bodyPr/>
                    <a:lstStyle/>
                    <a:p>
                      <a:r>
                        <a:rPr lang="de-DE" sz="2000" dirty="0">
                          <a:latin typeface="+mn-lt"/>
                          <a:ea typeface="Verdana" panose="020B0604030504040204" pitchFamily="34" charset="0"/>
                        </a:rPr>
                        <a:t>Besetzung für musikalischen Inhalt einer repräsentativen Expression </a:t>
                      </a:r>
                      <a:r>
                        <a:rPr lang="de-DE" sz="2000" dirty="0">
                          <a:solidFill>
                            <a:srgbClr val="007EEF"/>
                          </a:solidFill>
                          <a:latin typeface="+mn-lt"/>
                          <a:ea typeface="Segoe UI Symbol" panose="020B0502040204020203" pitchFamily="34" charset="0"/>
                          <a:hlinkClick r:id="rId3" tooltip="Besetzung für musikalischen Inhalt einer repräsentativen Expression"/>
                        </a:rPr>
                        <a:t></a:t>
                      </a:r>
                      <a:endParaRPr lang="de-DE" sz="2000" dirty="0">
                        <a:latin typeface="+mn-lt"/>
                        <a:ea typeface="Verdana" panose="020B060403050404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800" dirty="0">
                          <a:latin typeface="+mn-lt"/>
                          <a:ea typeface="Verdana" panose="020B0604030504040204" pitchFamily="34" charset="0"/>
                        </a:rPr>
                        <a:t>Instrumente/Singstimmen/Ensembles, die für ein Musikwerk </a:t>
                      </a:r>
                      <a:r>
                        <a:rPr lang="de-DE" sz="1800" b="1" dirty="0">
                          <a:latin typeface="+mn-lt"/>
                          <a:ea typeface="Verdana" panose="020B0604030504040204" pitchFamily="34" charset="0"/>
                        </a:rPr>
                        <a:t>repräsentativ</a:t>
                      </a:r>
                      <a:r>
                        <a:rPr lang="de-DE" sz="1800" dirty="0">
                          <a:latin typeface="+mn-lt"/>
                          <a:ea typeface="Verdana" panose="020B0604030504040204" pitchFamily="34" charset="0"/>
                        </a:rPr>
                        <a:t> sind, d. h. eine von vielleicht mehreren möglichen Besetzungsangaben; repräsentativ ist nach RDA DACH die ursprüngliche Besetzung</a:t>
                      </a:r>
                    </a:p>
                  </a:txBody>
                  <a:tcPr anchor="ctr"/>
                </a:tc>
                <a:extLst>
                  <a:ext uri="{0D108BD9-81ED-4DB2-BD59-A6C34878D82A}">
                    <a16:rowId xmlns:a16="http://schemas.microsoft.com/office/drawing/2014/main" val="2558844434"/>
                  </a:ext>
                </a:extLst>
              </a:tr>
              <a:tr h="641043">
                <a:tc>
                  <a:txBody>
                    <a:bodyPr/>
                    <a:lstStyle/>
                    <a:p>
                      <a:r>
                        <a:rPr lang="de-DE" sz="2000" dirty="0">
                          <a:latin typeface="+mn-lt"/>
                          <a:ea typeface="Verdana" panose="020B0604030504040204" pitchFamily="34" charset="0"/>
                        </a:rPr>
                        <a:t>Besetzung für musikalischen Inhalt </a:t>
                      </a:r>
                      <a:r>
                        <a:rPr lang="de-DE" sz="2000" dirty="0">
                          <a:solidFill>
                            <a:srgbClr val="007EEF"/>
                          </a:solidFill>
                          <a:latin typeface="+mn-lt"/>
                          <a:ea typeface="Segoe UI Symbol" panose="020B0502040204020203" pitchFamily="34" charset="0"/>
                          <a:hlinkClick r:id="rId4" tooltip="Besetzung für musikalischen Inhalt"/>
                        </a:rPr>
                        <a:t></a:t>
                      </a:r>
                      <a:endParaRPr lang="de-DE" sz="2000" dirty="0">
                        <a:latin typeface="+mn-lt"/>
                        <a:ea typeface="Verdana" panose="020B0604030504040204" pitchFamily="34" charset="0"/>
                      </a:endParaRPr>
                    </a:p>
                  </a:txBody>
                  <a:tcPr anchor="ctr"/>
                </a:tc>
                <a:tc>
                  <a:txBody>
                    <a:bodyPr/>
                    <a:lstStyle/>
                    <a:p>
                      <a:r>
                        <a:rPr lang="de-DE" sz="1800" dirty="0">
                          <a:latin typeface="+mn-lt"/>
                          <a:ea typeface="Verdana" panose="020B0604030504040204" pitchFamily="34" charset="0"/>
                        </a:rPr>
                        <a:t>Instrumente/Singstimmen/Ensembles, wie sie in aufgeführter oder notierter Musik vorkommen</a:t>
                      </a:r>
                    </a:p>
                  </a:txBody>
                  <a:tcPr anchor="ctr"/>
                </a:tc>
                <a:extLst>
                  <a:ext uri="{0D108BD9-81ED-4DB2-BD59-A6C34878D82A}">
                    <a16:rowId xmlns:a16="http://schemas.microsoft.com/office/drawing/2014/main" val="2908746425"/>
                  </a:ext>
                </a:extLst>
              </a:tr>
            </a:tbl>
          </a:graphicData>
        </a:graphic>
      </p:graphicFrame>
      <p:sp>
        <p:nvSpPr>
          <p:cNvPr id="7" name="Foliennummernplatzhalter 6"/>
          <p:cNvSpPr>
            <a:spLocks noGrp="1"/>
          </p:cNvSpPr>
          <p:nvPr>
            <p:ph type="sldNum" sz="quarter" idx="4"/>
          </p:nvPr>
        </p:nvSpPr>
        <p:spPr/>
        <p:txBody>
          <a:bodyPr/>
          <a:lstStyle/>
          <a:p>
            <a:fld id="{37474561-2573-4254-9F43-70AFC27DF993}" type="slidenum">
              <a:rPr lang="de-DE" b="1" smtClean="0"/>
              <a:pPr/>
              <a:t>5</a:t>
            </a:fld>
            <a:r>
              <a:rPr lang="de-DE" dirty="0"/>
              <a:t> | 19</a:t>
            </a:r>
          </a:p>
        </p:txBody>
      </p:sp>
    </p:spTree>
    <p:extLst>
      <p:ext uri="{BB962C8B-B14F-4D97-AF65-F5344CB8AC3E}">
        <p14:creationId xmlns:p14="http://schemas.microsoft.com/office/powerpoint/2010/main" val="1332861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Besetzungsangaben (3)</a:t>
            </a:r>
          </a:p>
        </p:txBody>
      </p:sp>
      <p:sp>
        <p:nvSpPr>
          <p:cNvPr id="3" name="Textplatzhalter 2"/>
          <p:cNvSpPr>
            <a:spLocks noGrp="1"/>
          </p:cNvSpPr>
          <p:nvPr>
            <p:ph type="body" sz="quarter" idx="13"/>
          </p:nvPr>
        </p:nvSpPr>
        <p:spPr/>
        <p:txBody>
          <a:bodyPr/>
          <a:lstStyle/>
          <a:p>
            <a:r>
              <a:rPr lang="de-AT" dirty="0"/>
              <a:t>Als Besetzung für musikalischen Inhalt einer repräsentativen Expression gilt die Besetzung, für die das Musikwerk ursprünglich konzipiert worden ist.</a:t>
            </a:r>
          </a:p>
          <a:p>
            <a:endParaRPr lang="de-AT" dirty="0"/>
          </a:p>
          <a:p>
            <a:r>
              <a:rPr lang="de-AT" dirty="0"/>
              <a:t>WEMI-Modell: Alle Expressionen eines Werks sind gleichwertig.</a:t>
            </a:r>
          </a:p>
          <a:p>
            <a:r>
              <a:rPr lang="de-AT" dirty="0"/>
              <a:t>Manche Eigenschaften einer Expression sind nützlich/notwendig, um ein Werk eindeutig zu beschreiben.</a:t>
            </a:r>
          </a:p>
          <a:p>
            <a:r>
              <a:rPr lang="de-AT" dirty="0"/>
              <a:t>Solche „repräsentativen“ Eigenschaften können als Element auf Werkebene erfasst werden.</a:t>
            </a:r>
          </a:p>
          <a:p>
            <a:r>
              <a:rPr lang="de-AT" dirty="0"/>
              <a:t>Nur dann anzugeben, wenn eine ursprüngliche Besetzung einfach oder eindeutig ermittelt werden kann.</a:t>
            </a:r>
            <a:endParaRPr lang="de-DE" dirty="0"/>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sp>
        <p:nvSpPr>
          <p:cNvPr id="6" name="Foliennummernplatzhalter 5"/>
          <p:cNvSpPr>
            <a:spLocks noGrp="1"/>
          </p:cNvSpPr>
          <p:nvPr>
            <p:ph type="sldNum" sz="quarter" idx="4"/>
          </p:nvPr>
        </p:nvSpPr>
        <p:spPr/>
        <p:txBody>
          <a:bodyPr/>
          <a:lstStyle/>
          <a:p>
            <a:fld id="{37474561-2573-4254-9F43-70AFC27DF993}" type="slidenum">
              <a:rPr lang="de-DE" b="1" smtClean="0"/>
              <a:pPr/>
              <a:t>6</a:t>
            </a:fld>
            <a:r>
              <a:rPr lang="de-DE" dirty="0"/>
              <a:t> | 19</a:t>
            </a:r>
          </a:p>
        </p:txBody>
      </p:sp>
    </p:spTree>
    <p:extLst>
      <p:ext uri="{BB962C8B-B14F-4D97-AF65-F5344CB8AC3E}">
        <p14:creationId xmlns:p14="http://schemas.microsoft.com/office/powerpoint/2010/main" val="4059033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Besetzungsangaben (4)</a:t>
            </a:r>
          </a:p>
        </p:txBody>
      </p:sp>
      <p:sp>
        <p:nvSpPr>
          <p:cNvPr id="3" name="Textplatzhalter 2"/>
          <p:cNvSpPr>
            <a:spLocks noGrp="1"/>
          </p:cNvSpPr>
          <p:nvPr>
            <p:ph type="body" sz="quarter" idx="13"/>
          </p:nvPr>
        </p:nvSpPr>
        <p:spPr/>
        <p:txBody>
          <a:bodyPr/>
          <a:lstStyle/>
          <a:p>
            <a:r>
              <a:rPr lang="de-DE" dirty="0"/>
              <a:t>Beispiele </a:t>
            </a:r>
            <a:r>
              <a:rPr lang="de-AT" dirty="0"/>
              <a:t>„Besetzung für musikalischen Inhalt einer repräsentativen Expression“:</a:t>
            </a:r>
            <a:endParaRPr lang="de-DE" dirty="0"/>
          </a:p>
          <a:p>
            <a:r>
              <a:rPr lang="de-AT" dirty="0"/>
              <a:t>Orchester</a:t>
            </a:r>
            <a:br>
              <a:rPr lang="de-AT" dirty="0"/>
            </a:br>
            <a:r>
              <a:rPr lang="de-AT" dirty="0"/>
              <a:t>Gesamtanzahl Ensembles: 1</a:t>
            </a:r>
            <a:br>
              <a:rPr lang="de-AT" dirty="0"/>
            </a:br>
            <a:r>
              <a:rPr lang="de-AT" dirty="0"/>
              <a:t>Repräsentative Besetzung für Ludwig van Beethovens dritte Sinfonie</a:t>
            </a:r>
          </a:p>
          <a:p>
            <a:r>
              <a:rPr lang="de-AT" dirty="0"/>
              <a:t>Klavier</a:t>
            </a:r>
            <a:br>
              <a:rPr lang="de-AT" dirty="0"/>
            </a:br>
            <a:r>
              <a:rPr lang="de-AT" dirty="0"/>
              <a:t>Gesamtanzahl Instrumente/Singstimmen: 1</a:t>
            </a:r>
            <a:br>
              <a:rPr lang="de-AT" dirty="0"/>
            </a:br>
            <a:r>
              <a:rPr lang="de-AT" dirty="0"/>
              <a:t>Repräsentative Besetzung für Roger Sessions zweite Klaviersonate</a:t>
            </a:r>
          </a:p>
          <a:p>
            <a:endParaRPr lang="de-AT" dirty="0"/>
          </a:p>
          <a:p>
            <a:r>
              <a:rPr lang="de-AT" dirty="0"/>
              <a:t>Beispiel „Besetzung für musikalischen Inhalt“:</a:t>
            </a:r>
          </a:p>
          <a:p>
            <a:r>
              <a:rPr lang="de-AT" dirty="0"/>
              <a:t>Klavier</a:t>
            </a:r>
            <a:br>
              <a:rPr lang="de-AT" dirty="0"/>
            </a:br>
            <a:r>
              <a:rPr lang="de-AT" dirty="0"/>
              <a:t>Gesamtanzahl Instrumente/Singstimmen: 1</a:t>
            </a:r>
            <a:br>
              <a:rPr lang="de-AT" dirty="0"/>
            </a:br>
            <a:r>
              <a:rPr lang="de-AT" dirty="0"/>
              <a:t>Besetzung für eine bestimmte Notenausgabe von Beethovens dritter Sinfonie</a:t>
            </a:r>
          </a:p>
          <a:p>
            <a:endParaRPr lang="de-AT" dirty="0"/>
          </a:p>
          <a:p>
            <a:endParaRPr lang="de-AT" dirty="0"/>
          </a:p>
          <a:p>
            <a:endParaRPr lang="de-DE" dirty="0"/>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sp>
        <p:nvSpPr>
          <p:cNvPr id="6" name="Foliennummernplatzhalter 5"/>
          <p:cNvSpPr>
            <a:spLocks noGrp="1"/>
          </p:cNvSpPr>
          <p:nvPr>
            <p:ph type="sldNum" sz="quarter" idx="4"/>
          </p:nvPr>
        </p:nvSpPr>
        <p:spPr/>
        <p:txBody>
          <a:bodyPr/>
          <a:lstStyle/>
          <a:p>
            <a:fld id="{37474561-2573-4254-9F43-70AFC27DF993}" type="slidenum">
              <a:rPr lang="de-DE" b="1" smtClean="0"/>
              <a:pPr/>
              <a:t>7</a:t>
            </a:fld>
            <a:r>
              <a:rPr lang="de-DE" dirty="0"/>
              <a:t> | 19</a:t>
            </a:r>
          </a:p>
        </p:txBody>
      </p:sp>
    </p:spTree>
    <p:extLst>
      <p:ext uri="{BB962C8B-B14F-4D97-AF65-F5344CB8AC3E}">
        <p14:creationId xmlns:p14="http://schemas.microsoft.com/office/powerpoint/2010/main" val="3251757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Tonart (1)</a:t>
            </a:r>
          </a:p>
        </p:txBody>
      </p:sp>
      <p:sp>
        <p:nvSpPr>
          <p:cNvPr id="3" name="Textplatzhalter 2"/>
          <p:cNvSpPr>
            <a:spLocks noGrp="1"/>
          </p:cNvSpPr>
          <p:nvPr>
            <p:ph type="body" sz="quarter" idx="13"/>
          </p:nvPr>
        </p:nvSpPr>
        <p:spPr/>
        <p:txBody>
          <a:bodyPr/>
          <a:lstStyle/>
          <a:p>
            <a:r>
              <a:rPr lang="de-DE" dirty="0"/>
              <a:t>Im Original RDA Toolkit gibt es nur ein Element Tonart auf Werkebene. In RDA DACH lässt sich die Tonart nun auch auf Werk- und auf Expressionsebene angeben. </a:t>
            </a:r>
          </a:p>
          <a:p>
            <a:endParaRPr lang="de-DE" dirty="0"/>
          </a:p>
          <a:p>
            <a:endParaRPr lang="de-DE" dirty="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graphicFrame>
        <p:nvGraphicFramePr>
          <p:cNvPr id="6" name="Tabelle 5"/>
          <p:cNvGraphicFramePr>
            <a:graphicFrameLocks noGrp="1"/>
          </p:cNvGraphicFramePr>
          <p:nvPr>
            <p:extLst>
              <p:ext uri="{D42A27DB-BD31-4B8C-83A1-F6EECF244321}">
                <p14:modId xmlns:p14="http://schemas.microsoft.com/office/powerpoint/2010/main" val="2417242733"/>
              </p:ext>
            </p:extLst>
          </p:nvPr>
        </p:nvGraphicFramePr>
        <p:xfrm>
          <a:off x="407368" y="1772816"/>
          <a:ext cx="11449272" cy="4176723"/>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r>
                        <a:rPr lang="de-DE" sz="2000" b="1" dirty="0">
                          <a:solidFill>
                            <a:schemeClr val="tx1"/>
                          </a:solidFill>
                          <a:latin typeface="+mn-lt"/>
                          <a:ea typeface="Verdana" panose="020B0604030504040204" pitchFamily="34" charset="0"/>
                        </a:rPr>
                        <a:t>Element</a:t>
                      </a:r>
                    </a:p>
                  </a:txBody>
                  <a:tcPr anchor="ctr">
                    <a:solidFill>
                      <a:srgbClr val="ED7B15"/>
                    </a:solidFill>
                  </a:tcPr>
                </a:tc>
                <a:tc>
                  <a:txBody>
                    <a:bodyPr/>
                    <a:lstStyle/>
                    <a:p>
                      <a:r>
                        <a:rPr lang="de-DE" sz="2000" b="1" dirty="0">
                          <a:solidFill>
                            <a:schemeClr val="tx1"/>
                          </a:solidFill>
                          <a:latin typeface="+mn-lt"/>
                          <a:ea typeface="Verdana" panose="020B0604030504040204" pitchFamily="34" charset="0"/>
                        </a:rPr>
                        <a:t>Definition</a:t>
                      </a:r>
                    </a:p>
                  </a:txBody>
                  <a:tcPr anchor="ctr">
                    <a:solidFill>
                      <a:srgbClr val="ED7B15"/>
                    </a:solidFill>
                  </a:tcPr>
                </a:tc>
                <a:extLst>
                  <a:ext uri="{0D108BD9-81ED-4DB2-BD59-A6C34878D82A}">
                    <a16:rowId xmlns:a16="http://schemas.microsoft.com/office/drawing/2014/main" val="3926081647"/>
                  </a:ext>
                </a:extLst>
              </a:tr>
              <a:tr h="641043">
                <a:tc>
                  <a:txBody>
                    <a:bodyPr/>
                    <a:lstStyle/>
                    <a:p>
                      <a:r>
                        <a:rPr lang="de-DE" sz="2000" dirty="0">
                          <a:latin typeface="+mn-lt"/>
                          <a:ea typeface="Verdana" panose="020B0604030504040204" pitchFamily="34" charset="0"/>
                        </a:rPr>
                        <a:t>Tonart einer repräsentativen Expression </a:t>
                      </a:r>
                      <a:r>
                        <a:rPr lang="de-DE" sz="2000" dirty="0">
                          <a:solidFill>
                            <a:srgbClr val="007EEF"/>
                          </a:solidFill>
                          <a:latin typeface="+mn-lt"/>
                          <a:ea typeface="Segoe UI Symbol" panose="020B0502040204020203" pitchFamily="34" charset="0"/>
                          <a:hlinkClick r:id="rId3" tooltip="Tonart einer repräsentativen Expression"/>
                        </a:rPr>
                        <a:t></a:t>
                      </a:r>
                      <a:endParaRPr lang="de-DE" sz="2000" dirty="0">
                        <a:latin typeface="+mn-lt"/>
                        <a:ea typeface="Verdana" panose="020B0604030504040204" pitchFamily="34" charset="0"/>
                      </a:endParaRPr>
                    </a:p>
                  </a:txBody>
                  <a:tcPr anchor="ctr"/>
                </a:tc>
                <a:tc>
                  <a:txBody>
                    <a:bodyPr/>
                    <a:lstStyle/>
                    <a:p>
                      <a:r>
                        <a:rPr lang="de-AT" sz="2000" dirty="0">
                          <a:latin typeface="+mn-lt"/>
                          <a:ea typeface="Verdana" panose="020B0604030504040204" pitchFamily="34" charset="0"/>
                        </a:rPr>
                        <a:t>„Ein Satz an Tonhöhenbeziehungen, der das tonale Zentrum oder das hauptsächliche tonale Zentrum begründet, das für eine Darbietung eines musikalischen Inhalts einer repräsentativen Expression eines Werks verwendet wird oder verwendet werden soll.“</a:t>
                      </a:r>
                      <a:endParaRPr lang="de-DE" sz="2000" dirty="0">
                        <a:latin typeface="+mn-lt"/>
                        <a:ea typeface="Verdana" panose="020B0604030504040204" pitchFamily="34" charset="0"/>
                      </a:endParaRPr>
                    </a:p>
                  </a:txBody>
                  <a:tcPr anchor="ctr"/>
                </a:tc>
                <a:extLst>
                  <a:ext uri="{0D108BD9-81ED-4DB2-BD59-A6C34878D82A}">
                    <a16:rowId xmlns:a16="http://schemas.microsoft.com/office/drawing/2014/main" val="2558844434"/>
                  </a:ext>
                </a:extLst>
              </a:tr>
              <a:tr h="641043">
                <a:tc>
                  <a:txBody>
                    <a:bodyPr/>
                    <a:lstStyle/>
                    <a:p>
                      <a:r>
                        <a:rPr lang="de-DE" sz="2000" dirty="0">
                          <a:latin typeface="+mn-lt"/>
                          <a:ea typeface="Verdana" panose="020B0604030504040204" pitchFamily="34" charset="0"/>
                        </a:rPr>
                        <a:t>Tonart einer Expression </a:t>
                      </a:r>
                      <a:r>
                        <a:rPr lang="de-DE" sz="2000" dirty="0">
                          <a:solidFill>
                            <a:srgbClr val="007EEF"/>
                          </a:solidFill>
                          <a:latin typeface="+mn-lt"/>
                          <a:ea typeface="Segoe UI Symbol" panose="020B0502040204020203" pitchFamily="34" charset="0"/>
                          <a:hlinkClick r:id="rId4" tooltip="Tonart einer Expression"/>
                        </a:rPr>
                        <a:t></a:t>
                      </a:r>
                      <a:endParaRPr lang="de-DE" sz="2000" dirty="0">
                        <a:latin typeface="+mn-lt"/>
                        <a:ea typeface="Verdana" panose="020B0604030504040204" pitchFamily="34" charset="0"/>
                      </a:endParaRPr>
                    </a:p>
                  </a:txBody>
                  <a:tcPr anchor="ctr"/>
                </a:tc>
                <a:tc>
                  <a:txBody>
                    <a:bodyPr/>
                    <a:lstStyle/>
                    <a:p>
                      <a:r>
                        <a:rPr lang="de-AT" sz="2000" dirty="0">
                          <a:latin typeface="+mn-lt"/>
                          <a:ea typeface="Verdana" panose="020B0604030504040204" pitchFamily="34" charset="0"/>
                        </a:rPr>
                        <a:t>„Ein Satz an Tonhöhenbeziehungen, der das tonale Zentrum oder das hauptsächliche tonale Zentrum begründet, das für eine Darbietung musikalischen Inhalts einer Expression verwendet wird oder verwendet werden soll.“</a:t>
                      </a:r>
                      <a:endParaRPr lang="de-DE" sz="2000" dirty="0">
                        <a:latin typeface="+mn-lt"/>
                        <a:ea typeface="Verdana" panose="020B0604030504040204" pitchFamily="34" charset="0"/>
                      </a:endParaRPr>
                    </a:p>
                  </a:txBody>
                  <a:tcPr anchor="ctr"/>
                </a:tc>
                <a:extLst>
                  <a:ext uri="{0D108BD9-81ED-4DB2-BD59-A6C34878D82A}">
                    <a16:rowId xmlns:a16="http://schemas.microsoft.com/office/drawing/2014/main" val="2908746425"/>
                  </a:ext>
                </a:extLst>
              </a:tr>
            </a:tbl>
          </a:graphicData>
        </a:graphic>
      </p:graphicFrame>
      <p:sp>
        <p:nvSpPr>
          <p:cNvPr id="7" name="Foliennummernplatzhalter 6"/>
          <p:cNvSpPr>
            <a:spLocks noGrp="1"/>
          </p:cNvSpPr>
          <p:nvPr>
            <p:ph type="sldNum" sz="quarter" idx="4"/>
          </p:nvPr>
        </p:nvSpPr>
        <p:spPr/>
        <p:txBody>
          <a:bodyPr/>
          <a:lstStyle/>
          <a:p>
            <a:fld id="{37474561-2573-4254-9F43-70AFC27DF993}" type="slidenum">
              <a:rPr lang="de-DE" b="1" smtClean="0"/>
              <a:pPr/>
              <a:t>8</a:t>
            </a:fld>
            <a:r>
              <a:rPr lang="de-DE" dirty="0"/>
              <a:t> | 19</a:t>
            </a:r>
          </a:p>
        </p:txBody>
      </p:sp>
    </p:spTree>
    <p:extLst>
      <p:ext uri="{BB962C8B-B14F-4D97-AF65-F5344CB8AC3E}">
        <p14:creationId xmlns:p14="http://schemas.microsoft.com/office/powerpoint/2010/main" val="688507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Tonart (2)</a:t>
            </a:r>
          </a:p>
        </p:txBody>
      </p:sp>
      <p:sp>
        <p:nvSpPr>
          <p:cNvPr id="3" name="Textplatzhalter 2"/>
          <p:cNvSpPr>
            <a:spLocks noGrp="1"/>
          </p:cNvSpPr>
          <p:nvPr>
            <p:ph type="body" sz="quarter" idx="13"/>
          </p:nvPr>
        </p:nvSpPr>
        <p:spPr/>
        <p:txBody>
          <a:bodyPr/>
          <a:lstStyle/>
          <a:p>
            <a:r>
              <a:rPr lang="de-DE" dirty="0"/>
              <a:t>Als Hilfsmittel gibt es in RDA DACH folgende Tabelle:</a:t>
            </a:r>
          </a:p>
        </p:txBody>
      </p:sp>
      <p:sp>
        <p:nvSpPr>
          <p:cNvPr id="4" name="Fußzeilenplatzhalter 3"/>
          <p:cNvSpPr>
            <a:spLocks noGrp="1"/>
          </p:cNvSpPr>
          <p:nvPr>
            <p:ph type="ftr" sz="quarter" idx="14"/>
          </p:nvPr>
        </p:nvSpPr>
        <p:spPr/>
        <p:txBody>
          <a:bodyPr/>
          <a:lstStyle/>
          <a:p>
            <a:r>
              <a:rPr lang="de-DE" dirty="0"/>
              <a:t>Praxis-Update RDA DACH | Teil 2.6 Musik-Ressourcen| Stand: 07.08.2024 | CC0 1.0 Universal</a:t>
            </a:r>
          </a:p>
        </p:txBody>
      </p:sp>
      <p:pic>
        <p:nvPicPr>
          <p:cNvPr id="8" name="Grafik 7">
            <a:extLst>
              <a:ext uri="{FF2B5EF4-FFF2-40B4-BE49-F238E27FC236}">
                <a16:creationId xmlns:a16="http://schemas.microsoft.com/office/drawing/2014/main" id="{B21F0CC1-EC1B-42E6-A63B-4FF79752C07F}"/>
              </a:ext>
            </a:extLst>
          </p:cNvPr>
          <p:cNvPicPr>
            <a:picLocks noChangeAspect="1"/>
          </p:cNvPicPr>
          <p:nvPr/>
        </p:nvPicPr>
        <p:blipFill>
          <a:blip r:embed="rId3"/>
          <a:stretch>
            <a:fillRect/>
          </a:stretch>
        </p:blipFill>
        <p:spPr>
          <a:xfrm>
            <a:off x="479376" y="1352550"/>
            <a:ext cx="5981700" cy="4152900"/>
          </a:xfrm>
          <a:prstGeom prst="rect">
            <a:avLst/>
          </a:prstGeom>
        </p:spPr>
      </p:pic>
      <p:sp>
        <p:nvSpPr>
          <p:cNvPr id="6" name="Foliennummernplatzhalter 5"/>
          <p:cNvSpPr>
            <a:spLocks noGrp="1"/>
          </p:cNvSpPr>
          <p:nvPr>
            <p:ph type="sldNum" sz="quarter" idx="4"/>
          </p:nvPr>
        </p:nvSpPr>
        <p:spPr/>
        <p:txBody>
          <a:bodyPr/>
          <a:lstStyle/>
          <a:p>
            <a:fld id="{37474561-2573-4254-9F43-70AFC27DF993}" type="slidenum">
              <a:rPr lang="de-DE" b="1" smtClean="0"/>
              <a:pPr/>
              <a:t>9</a:t>
            </a:fld>
            <a:r>
              <a:rPr lang="de-DE" dirty="0"/>
              <a:t> | 19</a:t>
            </a:r>
          </a:p>
        </p:txBody>
      </p:sp>
    </p:spTree>
    <p:extLst>
      <p:ext uri="{BB962C8B-B14F-4D97-AF65-F5344CB8AC3E}">
        <p14:creationId xmlns:p14="http://schemas.microsoft.com/office/powerpoint/2010/main" val="1950960588"/>
      </p:ext>
    </p:extLst>
  </p:cSld>
  <p:clrMapOvr>
    <a:masterClrMapping/>
  </p:clrMapOvr>
</p:sld>
</file>

<file path=ppt/theme/theme1.xml><?xml version="1.0" encoding="utf-8"?>
<a:theme xmlns:a="http://schemas.openxmlformats.org/drawingml/2006/main" name="Rückblick">
  <a:themeElements>
    <a:clrScheme name="DACH-Doku-Schulungsunterlagen">
      <a:dk1>
        <a:srgbClr val="000000"/>
      </a:dk1>
      <a:lt1>
        <a:srgbClr val="FFFFFF"/>
      </a:lt1>
      <a:dk2>
        <a:srgbClr val="000000"/>
      </a:dk2>
      <a:lt2>
        <a:srgbClr val="FFFFFF"/>
      </a:lt2>
      <a:accent1>
        <a:srgbClr val="979696"/>
      </a:accent1>
      <a:accent2>
        <a:srgbClr val="979696"/>
      </a:accent2>
      <a:accent3>
        <a:srgbClr val="979696"/>
      </a:accent3>
      <a:accent4>
        <a:srgbClr val="979696"/>
      </a:accent4>
      <a:accent5>
        <a:srgbClr val="979696"/>
      </a:accent5>
      <a:accent6>
        <a:srgbClr val="979696"/>
      </a:accent6>
      <a:hlink>
        <a:srgbClr val="0068FF"/>
      </a:hlink>
      <a:folHlink>
        <a:srgbClr val="0068FF"/>
      </a:folHlink>
    </a:clrScheme>
    <a:fontScheme name="Schulungen Dokumentationsplattform">
      <a:majorFont>
        <a:latin typeface="Calibri"/>
        <a:ea typeface=""/>
        <a:cs typeface=""/>
      </a:majorFont>
      <a:minorFont>
        <a:latin typeface="Calibri"/>
        <a:ea typeface=""/>
        <a:cs typeface=""/>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0</TotalTime>
  <Words>3862</Words>
  <Application>Microsoft Office PowerPoint</Application>
  <PresentationFormat>Breitbild</PresentationFormat>
  <Paragraphs>401</Paragraphs>
  <Slides>19</Slides>
  <Notes>17</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19</vt:i4>
      </vt:variant>
    </vt:vector>
  </HeadingPairs>
  <TitlesOfParts>
    <vt:vector size="25" baseType="lpstr">
      <vt:lpstr>Arial</vt:lpstr>
      <vt:lpstr>Calibri</vt:lpstr>
      <vt:lpstr>Segoe UI</vt:lpstr>
      <vt:lpstr>Segoe UI Symbol</vt:lpstr>
      <vt:lpstr>Verdana</vt:lpstr>
      <vt:lpstr>Rückblick</vt:lpstr>
      <vt:lpstr>Praxis-Update RDA DACH</vt:lpstr>
      <vt:lpstr>PowerPoint-Präsentation</vt:lpstr>
      <vt:lpstr>Was ändert sich beim Erfassen von Musik-Ressourcen?</vt:lpstr>
      <vt:lpstr>Besetzungsangaben (1)</vt:lpstr>
      <vt:lpstr>Besetzungsangaben (2)</vt:lpstr>
      <vt:lpstr>Besetzungsangaben (3)</vt:lpstr>
      <vt:lpstr>Besetzungsangaben (4)</vt:lpstr>
      <vt:lpstr>Tonart (1)</vt:lpstr>
      <vt:lpstr>Tonart (2)</vt:lpstr>
      <vt:lpstr>Paralleltitel (1)</vt:lpstr>
      <vt:lpstr>Paralleltitel (2)</vt:lpstr>
      <vt:lpstr>Umfang einer Manifestation (1)</vt:lpstr>
      <vt:lpstr>Umfang einer Manifestation (2)</vt:lpstr>
      <vt:lpstr>Noten-Bestellnummer</vt:lpstr>
      <vt:lpstr>Bevorzugter Titel eines Werks (1)</vt:lpstr>
      <vt:lpstr>Bevorzugter Titel eines Werks (2)</vt:lpstr>
      <vt:lpstr>Normierter Sucheinstieg</vt:lpstr>
      <vt:lpstr>Abgrenzungshilfe Musik-Ressourcen usw.</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Edelmann, Michaela</cp:lastModifiedBy>
  <cp:revision>163</cp:revision>
  <cp:lastPrinted>2023-05-04T13:36:00Z</cp:lastPrinted>
  <dcterms:created xsi:type="dcterms:W3CDTF">2014-02-18T07:01:40Z</dcterms:created>
  <dcterms:modified xsi:type="dcterms:W3CDTF">2024-08-14T12:02:24Z</dcterms:modified>
</cp:coreProperties>
</file>