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16"/>
  </p:notesMasterIdLst>
  <p:handoutMasterIdLst>
    <p:handoutMasterId r:id="rId17"/>
  </p:handoutMasterIdLst>
  <p:sldIdLst>
    <p:sldId id="297" r:id="rId2"/>
    <p:sldId id="298" r:id="rId3"/>
    <p:sldId id="301" r:id="rId4"/>
    <p:sldId id="299" r:id="rId5"/>
    <p:sldId id="302" r:id="rId6"/>
    <p:sldId id="309" r:id="rId7"/>
    <p:sldId id="300" r:id="rId8"/>
    <p:sldId id="310" r:id="rId9"/>
    <p:sldId id="308" r:id="rId10"/>
    <p:sldId id="311" r:id="rId11"/>
    <p:sldId id="307" r:id="rId12"/>
    <p:sldId id="314" r:id="rId13"/>
    <p:sldId id="306" r:id="rId14"/>
    <p:sldId id="313" r:id="rId15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elmann, Michaela" initials="EM" lastIdx="3" clrIdx="0">
    <p:extLst>
      <p:ext uri="{19B8F6BF-5375-455C-9EA6-DF929625EA0E}">
        <p15:presenceInfo xmlns:p15="http://schemas.microsoft.com/office/powerpoint/2012/main" userId="S-1-5-21-4090422829-317704102-417619242-216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FF"/>
    <a:srgbClr val="007EEF"/>
    <a:srgbClr val="ED7B15"/>
    <a:srgbClr val="FB8630"/>
    <a:srgbClr val="FFA100"/>
    <a:srgbClr val="FF9933"/>
    <a:srgbClr val="FF9900"/>
    <a:srgbClr val="FF6600"/>
    <a:srgbClr val="CC6600"/>
    <a:srgbClr val="E6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2" autoAdjust="0"/>
    <p:restoredTop sz="92189" autoAdjust="0"/>
  </p:normalViewPr>
  <p:slideViewPr>
    <p:cSldViewPr>
      <p:cViewPr varScale="1">
        <p:scale>
          <a:sx n="106" d="100"/>
          <a:sy n="106" d="100"/>
        </p:scale>
        <p:origin x="89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4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02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b="1"/>
          </a:p>
          <a:p>
            <a:fld id="{D30E3F81-6584-4C85-9656-782DA1C6B3A8}" type="slidenum">
              <a:rPr lang="de-DE" b="1" smtClean="0"/>
              <a:pPr/>
              <a:t>‹Nr.›</a:t>
            </a:fld>
            <a:r>
              <a:rPr lang="de-DE"/>
              <a:t> | 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1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b="1"/>
          </a:p>
          <a:p>
            <a:fld id="{D30E3F81-6584-4C85-9656-782DA1C6B3A8}" type="slidenum">
              <a:rPr lang="de-DE" b="1" smtClean="0"/>
              <a:pPr/>
              <a:t>‹Nr.›</a:t>
            </a:fld>
            <a:r>
              <a:rPr lang="de-DE"/>
              <a:t> | 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56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0" y="183778"/>
            <a:ext cx="11521280" cy="508918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35360" y="836712"/>
            <a:ext cx="11521280" cy="5472608"/>
          </a:xfr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1pPr>
            <a:lvl2pPr marL="658368" indent="-457200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2pPr>
            <a:lvl3pPr marL="726948" indent="-342900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j-lt"/>
                <a:cs typeface="Segoe UI" panose="020B0502040204020203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623392" y="6376244"/>
            <a:ext cx="8160907" cy="365125"/>
          </a:xfrm>
        </p:spPr>
        <p:txBody>
          <a:bodyPr/>
          <a:lstStyle>
            <a:lvl1pPr algn="l">
              <a:defRPr cap="none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648395" y="6376244"/>
            <a:ext cx="19340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7474561-2573-4254-9F43-70AFC27DF993}" type="slidenum">
              <a:rPr lang="de-DE" b="1" smtClean="0"/>
              <a:pPr/>
              <a:t>‹Nr.›</a:t>
            </a:fld>
            <a:r>
              <a:rPr lang="de-DE" dirty="0"/>
              <a:t> | X</a:t>
            </a:r>
          </a:p>
        </p:txBody>
      </p:sp>
    </p:spTree>
    <p:extLst>
      <p:ext uri="{BB962C8B-B14F-4D97-AF65-F5344CB8AC3E}">
        <p14:creationId xmlns:p14="http://schemas.microsoft.com/office/powerpoint/2010/main" val="674410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6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72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6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26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9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97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noFill/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0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3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.dnb.de/doc/RDA-E-M370#Alte-Drucke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o/sp%C3%B8rsm%C3%A5lstegn-sp%C3%B8rsm%C3%A5l-svar-1020165/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hyperlink" Target="https://creativecommons.org/publicdomain/zero/1.0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2135188" y="1041401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3114990" y="3002330"/>
            <a:ext cx="6057900" cy="697766"/>
          </a:xfrm>
        </p:spPr>
        <p:txBody>
          <a:bodyPr>
            <a:normAutofit/>
          </a:bodyPr>
          <a:lstStyle/>
          <a:p>
            <a:pPr algn="ctr"/>
            <a:r>
              <a:rPr lang="de-DE" altLang="de-DE" sz="3600" b="1" spc="300" dirty="0">
                <a:ea typeface="Verdana" pitchFamily="34" charset="0"/>
                <a:cs typeface="Segoe UI" panose="020B0502040204020203" pitchFamily="34" charset="0"/>
              </a:rPr>
              <a:t>Praxis-Update RDA DACH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739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1412876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276" y="1771651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45079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5472113" y="5129548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9" y="4254501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3108326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2571119" y="1891566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8867648" y="3921127"/>
            <a:ext cx="1650927" cy="35877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665" y="4765340"/>
            <a:ext cx="908720" cy="90872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18"/>
          <a:stretch/>
        </p:blipFill>
        <p:spPr>
          <a:xfrm>
            <a:off x="6748394" y="4804710"/>
            <a:ext cx="1440000" cy="48874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732" y="2343022"/>
            <a:ext cx="1440000" cy="55905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72" y="1365763"/>
            <a:ext cx="1440000" cy="408189"/>
          </a:xfrm>
          <a:prstGeom prst="rect">
            <a:avLst/>
          </a:prstGeom>
        </p:spPr>
      </p:pic>
      <p:grpSp>
        <p:nvGrpSpPr>
          <p:cNvPr id="26" name="Gruppieren 25"/>
          <p:cNvGrpSpPr/>
          <p:nvPr/>
        </p:nvGrpSpPr>
        <p:grpSpPr>
          <a:xfrm>
            <a:off x="4972385" y="3738128"/>
            <a:ext cx="1992630" cy="781050"/>
            <a:chOff x="0" y="0"/>
            <a:chExt cx="1993016" cy="781163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" y="0"/>
              <a:ext cx="1992449" cy="781163"/>
            </a:xfrm>
            <a:prstGeom prst="roundRect">
              <a:avLst/>
            </a:prstGeom>
          </p:spPr>
        </p:pic>
        <p:sp>
          <p:nvSpPr>
            <p:cNvPr id="28" name="Textfeld 9"/>
            <p:cNvSpPr txBox="1"/>
            <p:nvPr/>
          </p:nvSpPr>
          <p:spPr>
            <a:xfrm>
              <a:off x="0" y="509221"/>
              <a:ext cx="1335714" cy="255445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de-DE" sz="900" b="1" kern="1200">
                  <a:solidFill>
                    <a:srgbClr val="FFFFFF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rPr>
                <a:t>AG Alte Drucke</a:t>
              </a:r>
              <a:endParaRPr lang="de-DE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2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Einblattdrucke (2)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r>
              <a:rPr lang="de-DE" b="1" dirty="0" smtClean="0"/>
              <a:t>Beispiele</a:t>
            </a:r>
            <a:endParaRPr lang="de-DE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568335"/>
              </p:ext>
            </p:extLst>
          </p:nvPr>
        </p:nvGraphicFramePr>
        <p:xfrm>
          <a:off x="371364" y="1844824"/>
          <a:ext cx="11449272" cy="3325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4636">
                  <a:extLst>
                    <a:ext uri="{9D8B030D-6E8A-4147-A177-3AD203B41FA5}">
                      <a16:colId xmlns:a16="http://schemas.microsoft.com/office/drawing/2014/main" val="1959405099"/>
                    </a:ext>
                  </a:extLst>
                </a:gridCol>
                <a:gridCol w="5724636">
                  <a:extLst>
                    <a:ext uri="{9D8B030D-6E8A-4147-A177-3AD203B41FA5}">
                      <a16:colId xmlns:a16="http://schemas.microsoft.com/office/drawing/2014/main" val="1797639929"/>
                    </a:ext>
                  </a:extLst>
                </a:gridCol>
              </a:tblGrid>
              <a:tr h="641043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Informationsquelle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Erfassung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81647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Bogen beidseitig bedruckt, gezählt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 Bogen (2 Seiten)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8844434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Bogen</a:t>
                      </a:r>
                      <a:r>
                        <a:rPr lang="de-DE" sz="2000" baseline="0" dirty="0"/>
                        <a:t> beidseitig bedruckt, ungezählt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 Bogen ([2] Seiten)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8746425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Flugblatt oder</a:t>
                      </a:r>
                      <a:r>
                        <a:rPr lang="de-DE" sz="2000" baseline="0" dirty="0"/>
                        <a:t> anderer einseitig bedruckter Bogen, gezählt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 Bogen (1 Seite)         </a:t>
                      </a:r>
                      <a:r>
                        <a:rPr lang="de-DE" sz="2000" u="sng" dirty="0"/>
                        <a:t>oder</a:t>
                      </a:r>
                    </a:p>
                    <a:p>
                      <a:r>
                        <a:rPr lang="de-DE" sz="2000" dirty="0"/>
                        <a:t>1 Bogen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848147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Flugblatt oder</a:t>
                      </a:r>
                      <a:r>
                        <a:rPr lang="de-DE" sz="2000" baseline="0" dirty="0"/>
                        <a:t> anderer einseitig bedruckter Bogen, ungezählt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 Bogen ([1] Seite)      </a:t>
                      </a:r>
                      <a:r>
                        <a:rPr lang="de-DE" sz="2000" u="sng" dirty="0"/>
                        <a:t>oder</a:t>
                      </a:r>
                    </a:p>
                    <a:p>
                      <a:r>
                        <a:rPr lang="de-DE" sz="2000" dirty="0"/>
                        <a:t>1 Bogen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12254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10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387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Wann wenden Sie die neuen Regeln an?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Anwendung </a:t>
            </a:r>
            <a:r>
              <a:rPr lang="de-DE" dirty="0"/>
              <a:t>der neuen Regeln bei</a:t>
            </a:r>
            <a:r>
              <a:rPr lang="de-DE" dirty="0" smtClean="0"/>
              <a:t>:</a:t>
            </a:r>
            <a:endParaRPr lang="de-DE" dirty="0"/>
          </a:p>
          <a:p>
            <a:pPr lvl="1"/>
            <a:r>
              <a:rPr lang="de-DE" dirty="0"/>
              <a:t>neuen Beschreibungen</a:t>
            </a:r>
          </a:p>
          <a:p>
            <a:pPr lvl="1"/>
            <a:r>
              <a:rPr lang="de-DE" dirty="0"/>
              <a:t>Überarbeitung von Alt- oder Fremddaten per Autopsie</a:t>
            </a:r>
          </a:p>
          <a:p>
            <a:pPr marL="201168" lvl="1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Sie haben die Wahl bei:</a:t>
            </a:r>
          </a:p>
          <a:p>
            <a:pPr lvl="1"/>
            <a:r>
              <a:rPr lang="de-DE" dirty="0"/>
              <a:t>Bearbeitung von Beschreibungen, die bereits nach </a:t>
            </a:r>
            <a:r>
              <a:rPr lang="de-DE" dirty="0" smtClean="0"/>
              <a:t>RDA </a:t>
            </a:r>
            <a:r>
              <a:rPr lang="de-DE" dirty="0"/>
              <a:t>erfolgt ist (</a:t>
            </a:r>
            <a:r>
              <a:rPr lang="de-DE" dirty="0" err="1"/>
              <a:t>cataloguers</a:t>
            </a:r>
            <a:r>
              <a:rPr lang="de-DE" dirty="0"/>
              <a:t> </a:t>
            </a:r>
            <a:r>
              <a:rPr lang="de-DE" dirty="0" err="1"/>
              <a:t>judgement</a:t>
            </a:r>
            <a:r>
              <a:rPr lang="de-DE" dirty="0"/>
              <a:t>) – vorhandene Beschreibung so belassen oder umarbeiten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11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284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</a:t>
            </a:r>
            <a:r>
              <a:rPr lang="de-DE" dirty="0" smtClean="0"/>
              <a:t>. Sie wollen das komplette Paket?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 </a:t>
            </a:r>
            <a:r>
              <a:rPr lang="de-DE" dirty="0"/>
              <a:t>gerade gezeigte Präsentation umfasst nur die wichtigsten Aspekte der Änderungen bei der Erfassung der Umfangsangabe.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Sie haben bei der Bearbeitung Alter Drucke noch keine (umfassenden) Kenntnisse und/oder wollen den vollständigen Text lesen? Dann folgen Sie bitte diesem </a:t>
            </a:r>
            <a:r>
              <a:rPr lang="de-DE" dirty="0" smtClean="0"/>
              <a:t>Link</a:t>
            </a:r>
          </a:p>
          <a:p>
            <a:pPr marL="0" indent="0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2800" dirty="0" smtClean="0">
                <a:hlinkClick r:id="rId2"/>
              </a:rPr>
              <a:t>Alte Drucke: Element </a:t>
            </a:r>
            <a:r>
              <a:rPr lang="de-DE" sz="2800" dirty="0">
                <a:hlinkClick r:id="rId2"/>
              </a:rPr>
              <a:t>Umfang einer Manifestation</a:t>
            </a:r>
            <a:endParaRPr lang="de-DE" sz="4800" u="sng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12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7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148E81E-8C2B-4C7A-9300-8D7D6A1D7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13348" y="132580"/>
            <a:ext cx="6165304" cy="6165304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17FC15C-2B75-4729-857C-691F18C65154}"/>
              </a:ext>
            </a:extLst>
          </p:cNvPr>
          <p:cNvGrpSpPr/>
          <p:nvPr/>
        </p:nvGrpSpPr>
        <p:grpSpPr>
          <a:xfrm>
            <a:off x="8010407" y="5063851"/>
            <a:ext cx="4181593" cy="1234033"/>
            <a:chOff x="8010407" y="5063851"/>
            <a:chExt cx="4181593" cy="1234033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EAC12C6-B1AB-4463-88B3-BC8C4F91233C}"/>
                </a:ext>
              </a:extLst>
            </p:cNvPr>
            <p:cNvSpPr txBox="1"/>
            <p:nvPr/>
          </p:nvSpPr>
          <p:spPr>
            <a:xfrm>
              <a:off x="8010407" y="5559220"/>
              <a:ext cx="418159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/>
                <a:t>This </a:t>
              </a:r>
              <a:r>
                <a:rPr lang="de-DE" sz="1400" dirty="0" err="1"/>
                <a:t>work</a:t>
              </a:r>
              <a:r>
                <a:rPr lang="de-DE" sz="1400" dirty="0"/>
                <a:t> </a:t>
              </a:r>
              <a:r>
                <a:rPr lang="de-DE" sz="1400" dirty="0" err="1"/>
                <a:t>is</a:t>
              </a:r>
              <a:r>
                <a:rPr lang="de-DE" sz="1400" dirty="0"/>
                <a:t> </a:t>
              </a:r>
              <a:r>
                <a:rPr lang="de-DE" sz="1400" dirty="0" err="1"/>
                <a:t>dedicated</a:t>
              </a:r>
              <a:r>
                <a:rPr lang="de-DE" sz="1400" dirty="0"/>
                <a:t> </a:t>
              </a:r>
              <a:r>
                <a:rPr lang="de-DE" sz="1400" dirty="0" err="1"/>
                <a:t>to</a:t>
              </a:r>
              <a:r>
                <a:rPr lang="de-DE" sz="1400" dirty="0"/>
                <a:t> </a:t>
              </a:r>
              <a:r>
                <a:rPr lang="de-DE" sz="1400" dirty="0" err="1"/>
                <a:t>the</a:t>
              </a:r>
              <a:r>
                <a:rPr lang="de-DE" sz="1400" dirty="0"/>
                <a:t> </a:t>
              </a:r>
              <a:r>
                <a:rPr lang="de-DE" sz="1400" dirty="0" err="1"/>
                <a:t>public</a:t>
              </a:r>
              <a:r>
                <a:rPr lang="de-DE" sz="1400" dirty="0"/>
                <a:t> </a:t>
              </a:r>
              <a:r>
                <a:rPr lang="de-DE" sz="1400" dirty="0" err="1"/>
                <a:t>domain</a:t>
              </a:r>
              <a:endParaRPr lang="de-DE" sz="1400" dirty="0"/>
            </a:p>
            <a:p>
              <a:pPr algn="ctr"/>
              <a:r>
                <a:rPr lang="de-DE" sz="1400" dirty="0" err="1"/>
                <a:t>under</a:t>
              </a:r>
              <a:r>
                <a:rPr lang="de-DE" sz="1400" dirty="0"/>
                <a:t> CC0 1.0 Universal: </a:t>
              </a:r>
            </a:p>
            <a:p>
              <a:pPr algn="ctr"/>
              <a:r>
                <a:rPr lang="de-DE" sz="1400" dirty="0">
                  <a:hlinkClick r:id="rId4"/>
                </a:rPr>
                <a:t>https://creativecommons.org/publicdomain/zero/1.0/</a:t>
              </a:r>
              <a:r>
                <a:rPr lang="de-DE" sz="1400" dirty="0"/>
                <a:t> </a:t>
              </a: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7B13BCA1-4698-49AC-B769-AA9CF9082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05781" y="5063851"/>
              <a:ext cx="1390844" cy="495369"/>
            </a:xfrm>
            <a:prstGeom prst="rect">
              <a:avLst/>
            </a:prstGeom>
          </p:spPr>
        </p:pic>
      </p:grp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13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43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 nun kann es (endlich wieder) losgehen!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836712"/>
            <a:ext cx="11373544" cy="4917385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14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286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endParaRPr lang="de-DE" sz="2400" dirty="0"/>
          </a:p>
          <a:p>
            <a:pPr marL="0" indent="0" algn="ctr">
              <a:buNone/>
            </a:pPr>
            <a:r>
              <a:rPr lang="de-DE" sz="2600" dirty="0"/>
              <a:t>Teil </a:t>
            </a:r>
            <a:r>
              <a:rPr lang="de-DE" sz="2600" dirty="0" smtClean="0"/>
              <a:t>2.5 </a:t>
            </a:r>
            <a:endParaRPr lang="de-DE" sz="2600" dirty="0"/>
          </a:p>
          <a:p>
            <a:pPr marL="0" indent="0" algn="ctr">
              <a:buNone/>
            </a:pPr>
            <a:endParaRPr lang="de-DE" sz="2600" dirty="0"/>
          </a:p>
          <a:p>
            <a:pPr marL="0" indent="0" algn="ctr">
              <a:buNone/>
            </a:pPr>
            <a:r>
              <a:rPr lang="de-DE" sz="2600" dirty="0" smtClean="0"/>
              <a:t>RDA DACH</a:t>
            </a:r>
          </a:p>
          <a:p>
            <a:pPr marL="0" indent="0" algn="ctr">
              <a:buNone/>
            </a:pPr>
            <a:r>
              <a:rPr lang="de-DE" sz="2600" dirty="0" smtClean="0"/>
              <a:t>Alte Drucke:</a:t>
            </a:r>
          </a:p>
          <a:p>
            <a:pPr marL="0" indent="0" algn="ctr">
              <a:buNone/>
            </a:pPr>
            <a:r>
              <a:rPr lang="de-DE" sz="2600" dirty="0" smtClean="0"/>
              <a:t> </a:t>
            </a:r>
            <a:r>
              <a:rPr lang="de-DE" sz="2600" dirty="0"/>
              <a:t>Was </a:t>
            </a:r>
            <a:r>
              <a:rPr lang="de-DE" sz="2600" dirty="0" smtClean="0"/>
              <a:t>ändert sich bei der Erfassung des </a:t>
            </a:r>
            <a:r>
              <a:rPr lang="de-DE" sz="2800" dirty="0" smtClean="0"/>
              <a:t>Elements </a:t>
            </a:r>
            <a:r>
              <a:rPr lang="de-DE" sz="2800" dirty="0"/>
              <a:t>Umfang einer </a:t>
            </a:r>
            <a:r>
              <a:rPr lang="de-DE" sz="2800" dirty="0" smtClean="0"/>
              <a:t>Manifestation</a:t>
            </a:r>
            <a:r>
              <a:rPr lang="de-DE" sz="2600" dirty="0" smtClean="0"/>
              <a:t>?</a:t>
            </a:r>
            <a:endParaRPr lang="de-DE" sz="2600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2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95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 </a:t>
            </a:r>
            <a:r>
              <a:rPr lang="de-DE" dirty="0" smtClean="0"/>
              <a:t>2.5	Alte Drucke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The Return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Square </a:t>
            </a:r>
            <a:r>
              <a:rPr lang="de-DE" dirty="0" err="1"/>
              <a:t>Brackets</a:t>
            </a:r>
            <a:r>
              <a:rPr lang="de-DE" dirty="0"/>
              <a:t> – Das Element Umfang einer Manifestation</a:t>
            </a:r>
          </a:p>
          <a:p>
            <a:endParaRPr lang="de-DE" dirty="0"/>
          </a:p>
          <a:p>
            <a:r>
              <a:rPr lang="de-DE" sz="2400" dirty="0"/>
              <a:t>Inhalt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Neue </a:t>
            </a:r>
            <a:r>
              <a:rPr lang="de-DE" dirty="0"/>
              <a:t>Regeln – warum und </a:t>
            </a:r>
            <a:r>
              <a:rPr lang="de-DE" dirty="0" smtClean="0"/>
              <a:t>woher?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Was ist so geblieben?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Was hat sich geändert?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Ein paar Beispiele gefällig? 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Einblattdrucke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Wann wenden Sie die neuen Regeln an?</a:t>
            </a:r>
          </a:p>
          <a:p>
            <a:pPr marL="749808" lvl="1">
              <a:buFont typeface="+mj-lt"/>
              <a:buAutoNum type="arabicPeriod"/>
            </a:pPr>
            <a:r>
              <a:rPr lang="de-DE" dirty="0" smtClean="0"/>
              <a:t>Sie wollen das komplette Paket?</a:t>
            </a:r>
          </a:p>
          <a:p>
            <a:pPr marL="749808" lvl="1">
              <a:buFont typeface="+mj-lt"/>
              <a:buAutoNum type="arabicPeriod"/>
            </a:pPr>
            <a:endParaRPr lang="de-DE" dirty="0"/>
          </a:p>
          <a:p>
            <a:pPr marL="749808" lvl="1" indent="-457200">
              <a:buClr>
                <a:schemeClr val="tx1"/>
              </a:buClr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3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064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Neue Regeln – warum und woher?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01168" lvl="1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Umfangsangabe </a:t>
            </a:r>
            <a:r>
              <a:rPr lang="de-DE" dirty="0"/>
              <a:t>wurde bei der Beschreibung Alter Drucke durch die Berücksichtigung aller Folgen und dem Wegfall von Abkürzungen sowie eckiger Klammern sehr umfangreich und für die internationale Community </a:t>
            </a:r>
            <a:r>
              <a:rPr lang="de-DE" dirty="0" smtClean="0"/>
              <a:t>unverständlich</a:t>
            </a:r>
          </a:p>
          <a:p>
            <a:pPr marL="201168" lvl="1" indent="0">
              <a:buNone/>
            </a:pPr>
            <a:endParaRPr lang="de-DE" dirty="0"/>
          </a:p>
          <a:p>
            <a:pPr lvl="1"/>
            <a:r>
              <a:rPr lang="de-DE" dirty="0"/>
              <a:t>Entschluss der AG Alte Drucke, die international  gebräuchlichen Regelungen aus DCRMR </a:t>
            </a:r>
            <a:r>
              <a:rPr lang="de-DE" dirty="0" smtClean="0"/>
              <a:t>anzuwenden</a:t>
            </a:r>
          </a:p>
          <a:p>
            <a:pPr marL="201168" lvl="1" indent="0">
              <a:buNone/>
            </a:pPr>
            <a:endParaRPr lang="de-DE" dirty="0"/>
          </a:p>
          <a:p>
            <a:pPr lvl="1"/>
            <a:r>
              <a:rPr lang="de-DE" dirty="0"/>
              <a:t>es erfolgte eine Übersetzung und geringfügige Anpassung dieser Regeln für die Anwendung im </a:t>
            </a:r>
            <a:r>
              <a:rPr lang="de-DE" dirty="0" smtClean="0"/>
              <a:t>DACH-Raum</a:t>
            </a:r>
          </a:p>
          <a:p>
            <a:pPr marL="201168" lvl="1" indent="0">
              <a:buNone/>
            </a:pPr>
            <a:endParaRPr lang="de-DE" dirty="0"/>
          </a:p>
          <a:p>
            <a:pPr lvl="1"/>
            <a:r>
              <a:rPr lang="de-DE" dirty="0"/>
              <a:t>der </a:t>
            </a:r>
            <a:r>
              <a:rPr lang="de-DE" dirty="0" smtClean="0"/>
              <a:t>Standardisierungsausschuss </a:t>
            </a:r>
            <a:r>
              <a:rPr lang="de-DE" dirty="0"/>
              <a:t>hat der Anwendung dieser Regeln zugestimmt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4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90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Was ist so geblieben?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de-DE" dirty="0" smtClean="0"/>
              <a:t>das Element </a:t>
            </a:r>
            <a:r>
              <a:rPr lang="de-DE" dirty="0"/>
              <a:t>Umfang einer Manifestation</a:t>
            </a:r>
            <a:r>
              <a:rPr lang="de-DE" dirty="0" smtClean="0"/>
              <a:t> </a:t>
            </a:r>
            <a:r>
              <a:rPr lang="de-DE" dirty="0"/>
              <a:t>ist weiterhin </a:t>
            </a:r>
            <a:r>
              <a:rPr lang="de-DE" dirty="0" smtClean="0"/>
              <a:t>Standardelement</a:t>
            </a:r>
          </a:p>
          <a:p>
            <a:pPr marL="201168" lvl="1" indent="0">
              <a:buNone/>
            </a:pPr>
            <a:endParaRPr lang="de-DE" sz="1600" dirty="0"/>
          </a:p>
          <a:p>
            <a:pPr lvl="1"/>
            <a:r>
              <a:rPr lang="de-DE" dirty="0"/>
              <a:t>es werden i</a:t>
            </a:r>
            <a:r>
              <a:rPr lang="de-DE" dirty="0" smtClean="0"/>
              <a:t>. d. R</a:t>
            </a:r>
            <a:r>
              <a:rPr lang="de-DE" dirty="0"/>
              <a:t>. alle Folgen erfasst, sowohl gezählte als auch </a:t>
            </a:r>
            <a:r>
              <a:rPr lang="de-DE" dirty="0" smtClean="0"/>
              <a:t>ungezählte</a:t>
            </a:r>
          </a:p>
          <a:p>
            <a:pPr marL="201168" lvl="1" indent="0">
              <a:buNone/>
            </a:pPr>
            <a:endParaRPr lang="de-DE" sz="1600" dirty="0"/>
          </a:p>
          <a:p>
            <a:pPr lvl="1"/>
            <a:r>
              <a:rPr lang="de-DE" dirty="0" err="1"/>
              <a:t>unbedruckte</a:t>
            </a:r>
            <a:r>
              <a:rPr lang="de-DE" dirty="0"/>
              <a:t> Blätter einer (meist der letzten) Lage werden berücksichtigt, sofern sie vorliegen oder bekannt ist, dass sie in anderen Exemplaren vorhanden sind </a:t>
            </a:r>
            <a:endParaRPr lang="de-DE" dirty="0" smtClean="0"/>
          </a:p>
          <a:p>
            <a:pPr marL="201168" lvl="1" indent="0">
              <a:buNone/>
            </a:pPr>
            <a:endParaRPr lang="de-DE" sz="1600" dirty="0"/>
          </a:p>
          <a:p>
            <a:pPr lvl="1"/>
            <a:r>
              <a:rPr lang="de-DE" dirty="0"/>
              <a:t>Unterscheidung zwischen Blättern (einseitig bedruckt) und Seiten (beidseitig bedruckt) sowie Verwendung des Terminus Tafel bzw. </a:t>
            </a:r>
            <a:r>
              <a:rPr lang="de-DE" dirty="0" smtClean="0"/>
              <a:t>Tafeln</a:t>
            </a:r>
          </a:p>
          <a:p>
            <a:pPr marL="201168" lvl="1" indent="0">
              <a:buNone/>
            </a:pPr>
            <a:endParaRPr lang="de-DE" sz="1600" dirty="0"/>
          </a:p>
          <a:p>
            <a:pPr lvl="1"/>
            <a:r>
              <a:rPr lang="de-DE" dirty="0"/>
              <a:t>Tafeln werden i</a:t>
            </a:r>
            <a:r>
              <a:rPr lang="de-DE" dirty="0" smtClean="0"/>
              <a:t>. d. R</a:t>
            </a:r>
            <a:r>
              <a:rPr lang="de-DE" dirty="0"/>
              <a:t>. am Ende der Umfangsangabe erfasst </a:t>
            </a:r>
            <a:endParaRPr lang="de-DE" dirty="0" smtClean="0"/>
          </a:p>
          <a:p>
            <a:pPr lvl="3">
              <a:buClrTx/>
              <a:buFont typeface="Arial" panose="020B0604020202020204" pitchFamily="34" charset="0"/>
              <a:buChar char="•"/>
            </a:pPr>
            <a:r>
              <a:rPr lang="de-DE" sz="2400" dirty="0" smtClean="0"/>
              <a:t>               Ausnahme: </a:t>
            </a:r>
            <a:r>
              <a:rPr lang="de-DE" sz="2400" dirty="0"/>
              <a:t>Tafeln mit Titelcharakter (Kupfertitel, Frontispiz </a:t>
            </a:r>
            <a:r>
              <a:rPr lang="de-DE" sz="2400" dirty="0" smtClean="0"/>
              <a:t>…)</a:t>
            </a:r>
          </a:p>
          <a:p>
            <a:pPr marL="566928" lvl="3" indent="0">
              <a:buNone/>
            </a:pPr>
            <a:endParaRPr lang="de-DE" sz="1600" dirty="0"/>
          </a:p>
          <a:p>
            <a:pPr lvl="1"/>
            <a:r>
              <a:rPr lang="de-DE" dirty="0"/>
              <a:t>fehlerhafte Paginierung/</a:t>
            </a:r>
            <a:r>
              <a:rPr lang="de-DE" dirty="0" err="1"/>
              <a:t>Foliierung</a:t>
            </a:r>
            <a:r>
              <a:rPr lang="de-DE" dirty="0"/>
              <a:t> wird wie bisher nach Vorlage erfasst, korrigiert und in einer Anmerkung erläutert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127448" y="4653136"/>
            <a:ext cx="792088" cy="360040"/>
          </a:xfrm>
          <a:prstGeom prst="rect">
            <a:avLst/>
          </a:prstGeom>
          <a:solidFill>
            <a:srgbClr val="F0F0F0"/>
          </a:solidFill>
          <a:ln>
            <a:solidFill>
              <a:srgbClr val="ED7B1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NEU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5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7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Was hat sich geändert?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dirty="0" smtClean="0"/>
              <a:t>Die </a:t>
            </a:r>
            <a:r>
              <a:rPr lang="de-DE" u="sng" dirty="0"/>
              <a:t>wichtigste</a:t>
            </a:r>
            <a:r>
              <a:rPr lang="de-DE" dirty="0"/>
              <a:t> Änderung kurz und bündig:</a:t>
            </a:r>
          </a:p>
          <a:p>
            <a:pPr marL="0" indent="0">
              <a:buNone/>
            </a:pPr>
            <a:r>
              <a:rPr lang="de-DE" dirty="0" smtClean="0"/>
              <a:t>	Der </a:t>
            </a:r>
            <a:r>
              <a:rPr lang="de-DE" dirty="0"/>
              <a:t>Terminus „</a:t>
            </a:r>
            <a:r>
              <a:rPr lang="de-DE" b="1" dirty="0"/>
              <a:t>ungezählt(e)</a:t>
            </a:r>
            <a:r>
              <a:rPr lang="de-DE" dirty="0"/>
              <a:t>“ wird durch </a:t>
            </a:r>
            <a:r>
              <a:rPr lang="de-DE" b="1" dirty="0"/>
              <a:t>eckige Klammern</a:t>
            </a:r>
            <a:r>
              <a:rPr lang="de-DE" dirty="0"/>
              <a:t> ersetzt</a:t>
            </a:r>
          </a:p>
          <a:p>
            <a:pPr marL="0" indent="0">
              <a:buNone/>
            </a:pPr>
            <a:r>
              <a:rPr lang="de-DE" dirty="0" smtClean="0"/>
              <a:t>	Beispiel</a:t>
            </a:r>
            <a:r>
              <a:rPr lang="de-DE" dirty="0"/>
              <a:t>: 8 ungezählte Blätter werden künftig erfasst als [8] Blätter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Außerdem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Tafeln mit Titelcharakter (Kupfertitel, Frontispize u</a:t>
            </a:r>
            <a:r>
              <a:rPr lang="de-DE" dirty="0" smtClean="0"/>
              <a:t>. ä</a:t>
            </a:r>
            <a:r>
              <a:rPr lang="de-DE" dirty="0"/>
              <a:t>.) werden am Anfang der Umfangsangabe erfasst, nicht mehr zusammen mit eventuell vorhandenen, anderen Tafeln am Ende</a:t>
            </a:r>
          </a:p>
          <a:p>
            <a:pPr lvl="3">
              <a:buClrTx/>
              <a:buFont typeface="Arial" panose="020B0604020202020204" pitchFamily="34" charset="0"/>
              <a:buChar char="•"/>
            </a:pPr>
            <a:r>
              <a:rPr lang="de-DE" sz="2400" dirty="0"/>
              <a:t>ist es unklar, ob eine Tafel Titelcharakter hat oder nicht, erfassen Sie die Tafel am Ende der Umfangsangabe; erläutern Sie den Sachverhalt in einer Anmerkung, wenn Sie es für erforderlich halten</a:t>
            </a:r>
          </a:p>
          <a:p>
            <a:pPr lvl="1"/>
            <a:r>
              <a:rPr lang="de-DE" dirty="0"/>
              <a:t>Behandlung von Einblattdrucken (siehe 5. </a:t>
            </a:r>
            <a:r>
              <a:rPr lang="de-DE" dirty="0" smtClean="0"/>
              <a:t>Einblattdrucke)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52170" y="908720"/>
            <a:ext cx="864096" cy="421414"/>
          </a:xfrm>
          <a:prstGeom prst="rect">
            <a:avLst/>
          </a:prstGeom>
          <a:solidFill>
            <a:srgbClr val="F0F0F0"/>
          </a:solidFill>
          <a:ln>
            <a:solidFill>
              <a:srgbClr val="ED7B1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NEU</a:t>
            </a:r>
          </a:p>
        </p:txBody>
      </p:sp>
      <p:sp>
        <p:nvSpPr>
          <p:cNvPr id="6" name="Rechteck 5"/>
          <p:cNvSpPr/>
          <p:nvPr/>
        </p:nvSpPr>
        <p:spPr>
          <a:xfrm>
            <a:off x="335360" y="2924944"/>
            <a:ext cx="864096" cy="421414"/>
          </a:xfrm>
          <a:prstGeom prst="rect">
            <a:avLst/>
          </a:prstGeom>
          <a:solidFill>
            <a:srgbClr val="F0F0F0"/>
          </a:solidFill>
          <a:ln>
            <a:solidFill>
              <a:srgbClr val="ED7B1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NEU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6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83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Ein paar Beispiele gefällig</a:t>
            </a:r>
            <a:r>
              <a:rPr lang="de-DE" dirty="0" smtClean="0"/>
              <a:t>?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747291"/>
              </p:ext>
            </p:extLst>
          </p:nvPr>
        </p:nvGraphicFramePr>
        <p:xfrm>
          <a:off x="335360" y="1412776"/>
          <a:ext cx="11449272" cy="4054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4636">
                  <a:extLst>
                    <a:ext uri="{9D8B030D-6E8A-4147-A177-3AD203B41FA5}">
                      <a16:colId xmlns:a16="http://schemas.microsoft.com/office/drawing/2014/main" val="1959405099"/>
                    </a:ext>
                  </a:extLst>
                </a:gridCol>
                <a:gridCol w="5724636">
                  <a:extLst>
                    <a:ext uri="{9D8B030D-6E8A-4147-A177-3AD203B41FA5}">
                      <a16:colId xmlns:a16="http://schemas.microsoft.com/office/drawing/2014/main" val="1797639929"/>
                    </a:ext>
                  </a:extLst>
                </a:gridCol>
              </a:tblGrid>
              <a:tr h="641043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Informationsquelle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Erfassung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81647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87 </a:t>
                      </a:r>
                      <a:r>
                        <a:rPr lang="de-DE" sz="2000" dirty="0" smtClean="0"/>
                        <a:t>gezählte Seiten</a:t>
                      </a:r>
                      <a:r>
                        <a:rPr lang="de-DE" sz="2000" dirty="0"/>
                        <a:t>, </a:t>
                      </a:r>
                      <a:r>
                        <a:rPr lang="de-DE" sz="2000" dirty="0" smtClean="0"/>
                        <a:t>letzte Seite bedruckt, aber ohne Seitenzählung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87, [1] Seiten                 </a:t>
                      </a:r>
                      <a:r>
                        <a:rPr lang="de-DE" sz="2000" u="sng" dirty="0"/>
                        <a:t>oder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87 Seiten, [1] Seite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844434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IV römisch gezählte Seiten</a:t>
                      </a:r>
                      <a:r>
                        <a:rPr lang="de-DE" sz="2000" dirty="0"/>
                        <a:t>, </a:t>
                      </a:r>
                      <a:r>
                        <a:rPr lang="de-DE" sz="2000" dirty="0" smtClean="0"/>
                        <a:t>20 ungezählte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dirty="0" smtClean="0"/>
                        <a:t>Blätter (beidseitig bedruckt), 328 arabisch gezählte </a:t>
                      </a:r>
                      <a:r>
                        <a:rPr lang="de-DE" sz="2000" dirty="0"/>
                        <a:t>Seiten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IV, [40],</a:t>
                      </a:r>
                      <a:r>
                        <a:rPr lang="de-DE" sz="2000" baseline="0" dirty="0"/>
                        <a:t> 328 Seiten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746425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dirty="0"/>
                        <a:t>xv </a:t>
                      </a:r>
                      <a:r>
                        <a:rPr lang="de-DE" sz="2000" dirty="0" smtClean="0"/>
                        <a:t>römisch gezählte Seiten</a:t>
                      </a:r>
                      <a:r>
                        <a:rPr lang="de-DE" sz="2000" dirty="0"/>
                        <a:t>, </a:t>
                      </a:r>
                      <a:r>
                        <a:rPr lang="de-DE" sz="2000" dirty="0" smtClean="0"/>
                        <a:t>2 ungezählte, bedruckte Seiten, gezählte Seiten </a:t>
                      </a:r>
                      <a:r>
                        <a:rPr lang="de-DE" sz="2000" dirty="0"/>
                        <a:t>18-328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xv, [2] Seiten, Seite 18-328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848147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gestochenes </a:t>
                      </a: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Titelblatt und Frontispiz, die Rückseiten sind leer, 10 ungezählte Seiten, 192 Seiten, 2 ungezählte Seiten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 Blätter Tafeln, [10], 192, [2] Seiten</a:t>
                      </a:r>
                    </a:p>
                    <a:p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Anmerkung (fakultativ): </a:t>
                      </a:r>
                    </a:p>
                    <a:p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 einem gestochenen Titelblatt und einem Frontispiz, die als Tafeln gezählt wurden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19773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7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174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Ein paar Beispiele gefällig?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lvl="1"/>
            <a:endParaRPr lang="de-DE" dirty="0" smtClean="0"/>
          </a:p>
          <a:p>
            <a:pPr marL="201168" lvl="1" indent="0">
              <a:buNone/>
            </a:pPr>
            <a:endParaRPr lang="de-DE" dirty="0" smtClean="0"/>
          </a:p>
          <a:p>
            <a:pPr marL="201168" lvl="1" indent="0">
              <a:buNone/>
            </a:pPr>
            <a:r>
              <a:rPr lang="de-DE" dirty="0" smtClean="0"/>
              <a:t>Beschränkung </a:t>
            </a:r>
            <a:r>
              <a:rPr lang="de-DE" dirty="0"/>
              <a:t>auf Beispiele, bei denen sich die Erfassung nach RDA DACH ändert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661647"/>
              </p:ext>
            </p:extLst>
          </p:nvPr>
        </p:nvGraphicFramePr>
        <p:xfrm>
          <a:off x="371364" y="1484784"/>
          <a:ext cx="11449272" cy="32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4636">
                  <a:extLst>
                    <a:ext uri="{9D8B030D-6E8A-4147-A177-3AD203B41FA5}">
                      <a16:colId xmlns:a16="http://schemas.microsoft.com/office/drawing/2014/main" val="1959405099"/>
                    </a:ext>
                  </a:extLst>
                </a:gridCol>
                <a:gridCol w="5724636">
                  <a:extLst>
                    <a:ext uri="{9D8B030D-6E8A-4147-A177-3AD203B41FA5}">
                      <a16:colId xmlns:a16="http://schemas.microsoft.com/office/drawing/2014/main" val="1797639929"/>
                    </a:ext>
                  </a:extLst>
                </a:gridCol>
              </a:tblGrid>
              <a:tr h="641043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Informationsquelle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</a:rPr>
                        <a:t>Erfassung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ED7B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81647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 gezählte Seiten, </a:t>
                      </a:r>
                      <a:r>
                        <a:rPr lang="de-DE" sz="2000" dirty="0" smtClean="0"/>
                        <a:t>letzte Seite bedruckt, aber ohne Seitenzählung, 9</a:t>
                      </a:r>
                      <a:r>
                        <a:rPr lang="de-DE" sz="2000" baseline="0" dirty="0" smtClean="0"/>
                        <a:t> Tafeln ohne Zählung</a:t>
                      </a:r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davon 7 gefaltet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183, [1] Seiten, [9] Blätter Tafeln (7 gefaltet)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844434"/>
                  </a:ext>
                </a:extLst>
              </a:tr>
              <a:tr h="641043">
                <a:tc>
                  <a:txBody>
                    <a:bodyPr/>
                    <a:lstStyle/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</a:t>
                      </a:r>
                      <a:r>
                        <a:rPr lang="de-DE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mit 48 Blättern (ungezählt), davon 46  beidseitig bedruckt, die beiden letzten Blätter sind </a:t>
                      </a:r>
                      <a:r>
                        <a:rPr lang="de-DE" sz="20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unbedruckt</a:t>
                      </a:r>
                      <a:r>
                        <a:rPr lang="de-DE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aber Teil der letzten Lage</a:t>
                      </a:r>
                      <a:endParaRPr lang="de-DE" sz="2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[96] Seiten</a:t>
                      </a:r>
                    </a:p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oder</a:t>
                      </a:r>
                    </a:p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[92] </a:t>
                      </a:r>
                      <a:r>
                        <a:rPr lang="de-DE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Seiten, </a:t>
                      </a:r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[2] Blätter</a:t>
                      </a:r>
                    </a:p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Anmerkung (fakultativ): </a:t>
                      </a:r>
                    </a:p>
                    <a:p>
                      <a:r>
                        <a:rPr lang="de-DE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beiden letzten Blätter sind </a:t>
                      </a:r>
                      <a:r>
                        <a:rPr lang="de-DE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unbedruckt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74642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8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084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Einblattdrucke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Manifestation</a:t>
            </a:r>
            <a:r>
              <a:rPr lang="de-DE" dirty="0"/>
              <a:t>, die aus einem Bogen besteht, der dazu bestimmt ist, </a:t>
            </a:r>
            <a:r>
              <a:rPr lang="de-DE" dirty="0" err="1"/>
              <a:t>ungefaltet</a:t>
            </a:r>
            <a:r>
              <a:rPr lang="de-DE" dirty="0"/>
              <a:t> verwendet zu werden</a:t>
            </a:r>
          </a:p>
          <a:p>
            <a:pPr lvl="1"/>
            <a:r>
              <a:rPr lang="de-DE" dirty="0"/>
              <a:t>können gefaltet oder </a:t>
            </a:r>
            <a:r>
              <a:rPr lang="de-DE" dirty="0" err="1"/>
              <a:t>ungefaltet</a:t>
            </a:r>
            <a:r>
              <a:rPr lang="de-DE" dirty="0"/>
              <a:t> vorliegen</a:t>
            </a:r>
          </a:p>
          <a:p>
            <a:pPr lvl="1"/>
            <a:r>
              <a:rPr lang="de-DE" dirty="0"/>
              <a:t>können ein- oder beidseitig bedruckt sein</a:t>
            </a:r>
          </a:p>
          <a:p>
            <a:pPr lvl="1"/>
            <a:r>
              <a:rPr lang="de-DE" dirty="0"/>
              <a:t>können aus mehreren Bögen montiert sein oder auch nur aus einem Teilbogen bestehen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Weiterhin </a:t>
            </a:r>
            <a:r>
              <a:rPr lang="de-DE" dirty="0"/>
              <a:t>Verwendung des Terminus „Bogen“</a:t>
            </a:r>
          </a:p>
          <a:p>
            <a:r>
              <a:rPr lang="de-DE" dirty="0"/>
              <a:t>Hinzufügung der Paginierung in runden Klammern</a:t>
            </a:r>
          </a:p>
          <a:p>
            <a:pPr lvl="1"/>
            <a:r>
              <a:rPr lang="de-DE" dirty="0"/>
              <a:t>bei beidseitig bedrucktem Bogen obligatorisch</a:t>
            </a:r>
          </a:p>
          <a:p>
            <a:pPr lvl="1"/>
            <a:r>
              <a:rPr lang="de-DE" dirty="0"/>
              <a:t>bei einseitig bedrucktem Bogen fakultativ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Praxis-Update RDA DACH | Teil 2.5 Alte Drucke | Stand: 11.04.2024 | CC0 1.0 Universal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474561-2573-4254-9F43-70AFC27DF993}" type="slidenum">
              <a:rPr lang="de-DE" b="1" smtClean="0"/>
              <a:pPr/>
              <a:t>9</a:t>
            </a:fld>
            <a:r>
              <a:rPr lang="de-DE" dirty="0" smtClean="0"/>
              <a:t> |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575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ückblick">
  <a:themeElements>
    <a:clrScheme name="DACH-Doku-Schulungsunterlage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79696"/>
      </a:accent1>
      <a:accent2>
        <a:srgbClr val="979696"/>
      </a:accent2>
      <a:accent3>
        <a:srgbClr val="979696"/>
      </a:accent3>
      <a:accent4>
        <a:srgbClr val="979696"/>
      </a:accent4>
      <a:accent5>
        <a:srgbClr val="979696"/>
      </a:accent5>
      <a:accent6>
        <a:srgbClr val="979696"/>
      </a:accent6>
      <a:hlink>
        <a:srgbClr val="0068FF"/>
      </a:hlink>
      <a:folHlink>
        <a:srgbClr val="0068FF"/>
      </a:folHlink>
    </a:clrScheme>
    <a:fontScheme name="Schulungen Dokumentationsplattfor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1071</Words>
  <Application>Microsoft Office PowerPoint</Application>
  <PresentationFormat>Breitbild</PresentationFormat>
  <Paragraphs>179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Segoe UI</vt:lpstr>
      <vt:lpstr>Times New Roman</vt:lpstr>
      <vt:lpstr>Verdana</vt:lpstr>
      <vt:lpstr>Rückblick</vt:lpstr>
      <vt:lpstr>Praxis-Update RDA DACH</vt:lpstr>
      <vt:lpstr>PowerPoint-Präsentation</vt:lpstr>
      <vt:lpstr>Teil 2.5 Alte Drucke</vt:lpstr>
      <vt:lpstr>1. Neue Regeln – warum und woher?</vt:lpstr>
      <vt:lpstr>2. Was ist so geblieben?</vt:lpstr>
      <vt:lpstr>3. Was hat sich geändert?</vt:lpstr>
      <vt:lpstr>4. Ein paar Beispiele gefällig? (1)</vt:lpstr>
      <vt:lpstr>4. Ein paar Beispiele gefällig? (2)</vt:lpstr>
      <vt:lpstr>5. Einblattdrucke (1)</vt:lpstr>
      <vt:lpstr>5. Einblattdrucke (2)</vt:lpstr>
      <vt:lpstr>6. Wann wenden Sie die neuen Regeln an?</vt:lpstr>
      <vt:lpstr>7. Sie wollen das komplette Paket?</vt:lpstr>
      <vt:lpstr>PowerPoint-Präsentation</vt:lpstr>
      <vt:lpstr>Und nun kann es (endlich wieder) losgehen!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Brede, Nadine</cp:lastModifiedBy>
  <cp:revision>110</cp:revision>
  <cp:lastPrinted>2023-05-04T13:36:00Z</cp:lastPrinted>
  <dcterms:created xsi:type="dcterms:W3CDTF">2014-02-18T07:01:40Z</dcterms:created>
  <dcterms:modified xsi:type="dcterms:W3CDTF">2024-04-18T12:30:58Z</dcterms:modified>
</cp:coreProperties>
</file>