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05" r:id="rId2"/>
    <p:sldId id="314" r:id="rId3"/>
    <p:sldId id="319" r:id="rId4"/>
    <p:sldId id="316" r:id="rId5"/>
    <p:sldId id="317" r:id="rId6"/>
    <p:sldId id="334" r:id="rId7"/>
    <p:sldId id="345" r:id="rId8"/>
    <p:sldId id="346" r:id="rId9"/>
    <p:sldId id="335" r:id="rId10"/>
    <p:sldId id="347" r:id="rId11"/>
    <p:sldId id="331" r:id="rId12"/>
    <p:sldId id="352" r:id="rId13"/>
    <p:sldId id="348" r:id="rId14"/>
    <p:sldId id="353" r:id="rId15"/>
    <p:sldId id="344" r:id="rId16"/>
    <p:sldId id="349" r:id="rId17"/>
    <p:sldId id="330" r:id="rId18"/>
    <p:sldId id="343" r:id="rId19"/>
    <p:sldId id="354" r:id="rId20"/>
    <p:sldId id="340" r:id="rId21"/>
    <p:sldId id="339" r:id="rId22"/>
    <p:sldId id="355" r:id="rId23"/>
    <p:sldId id="350" r:id="rId24"/>
    <p:sldId id="351" r:id="rId25"/>
  </p:sldIdLst>
  <p:sldSz cx="9144000" cy="6858000" type="screen4x3"/>
  <p:notesSz cx="6858000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ilhauer, Petra" initials="FP" lastIdx="8" clrIdx="0"/>
  <p:cmAuthor id="1" name="setup" initials="a" lastIdx="1" clrIdx="1"/>
  <p:cmAuthor id="2" name="Petra Feilhauer" initials="P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F4"/>
    <a:srgbClr val="FFCC00"/>
    <a:srgbClr val="FFFF99"/>
    <a:srgbClr val="FF0000"/>
    <a:srgbClr val="99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0769" autoAdjust="0"/>
  </p:normalViewPr>
  <p:slideViewPr>
    <p:cSldViewPr>
      <p:cViewPr>
        <p:scale>
          <a:sx n="95" d="100"/>
          <a:sy n="95" d="100"/>
        </p:scale>
        <p:origin x="4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18" y="-120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5153"/>
            <a:ext cx="548640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299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60326313/Erscheinungsvermerk_v1.docx?version=1&amp;modificationDate=1398241935000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16314B-6514-4E48-876F-B489022236FC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9740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47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81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81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474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861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81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kern="0" baseline="0" dirty="0" smtClean="0"/>
              <a:t>Inhaltstyp (Content Type) - </a:t>
            </a:r>
            <a:r>
              <a:rPr lang="de-DE" b="1" kern="0" dirty="0" smtClean="0"/>
              <a:t>Ebene Expression:</a:t>
            </a:r>
            <a:endParaRPr lang="de-DE" b="1" kern="0" baseline="0" dirty="0" smtClean="0"/>
          </a:p>
          <a:p>
            <a:pPr marL="0" indent="0">
              <a:buNone/>
            </a:pPr>
            <a:r>
              <a:rPr lang="de-DE" kern="0" dirty="0" smtClean="0"/>
              <a:t>RDA 6.9:</a:t>
            </a:r>
            <a:br>
              <a:rPr lang="de-DE" kern="0" dirty="0" smtClean="0"/>
            </a:br>
            <a:r>
              <a:rPr lang="de-DE" kern="0" dirty="0" smtClean="0"/>
              <a:t>Der Inhaltstyp ist eine Kategorisierung, die die </a:t>
            </a:r>
            <a:r>
              <a:rPr lang="de-DE" b="1" kern="0" dirty="0" smtClean="0"/>
              <a:t>grundlegende Form der Kommunikation</a:t>
            </a:r>
            <a:r>
              <a:rPr lang="de-DE" kern="0" dirty="0" smtClean="0"/>
              <a:t>, in der der Inhalt ausgedrückt wird, und den </a:t>
            </a:r>
            <a:r>
              <a:rPr lang="de-DE" b="1" kern="0" dirty="0" smtClean="0"/>
              <a:t>menschlichen Sinn</a:t>
            </a:r>
            <a:r>
              <a:rPr lang="de-DE" kern="0" dirty="0" smtClean="0"/>
              <a:t> widerspiegelt, durch den dieser wahrgenommen werden soll. Für Inhalt, der in Form eines Bildes oder mehrerer Bilder ausgedrückt wird, spiegelt der Inhaltstyp auch die Anzahl räumlicher </a:t>
            </a:r>
            <a:r>
              <a:rPr lang="de-DE" b="1" kern="0" dirty="0" smtClean="0"/>
              <a:t>Dimensionen</a:t>
            </a:r>
            <a:r>
              <a:rPr lang="de-DE" kern="0" dirty="0" smtClean="0"/>
              <a:t> wider, in denen der Inhalt wahrgenommen werden soll, sowie die Wahrnehmung von vorhandener oder nicht vorhandener </a:t>
            </a:r>
            <a:r>
              <a:rPr lang="de-DE" b="1" kern="0" dirty="0" smtClean="0"/>
              <a:t>Bewegung</a:t>
            </a:r>
            <a:r>
              <a:rPr lang="de-DE" kern="0" dirty="0" smtClean="0"/>
              <a:t>.“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Tabelle mit 25 Werten (inkl. „sonstige“ / „nicht spezifiziert“)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Beispiele: </a:t>
            </a:r>
            <a:r>
              <a:rPr lang="de-DE" sz="1200" dirty="0" err="1" smtClean="0"/>
              <a:t>text</a:t>
            </a:r>
            <a:r>
              <a:rPr lang="de-DE" sz="1200" dirty="0" smtClean="0"/>
              <a:t>, unbewegtes Bild, Computerprogramm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======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 smtClean="0"/>
              <a:t>Medientyp</a:t>
            </a:r>
            <a:r>
              <a:rPr lang="de-DE" b="1" kern="0" baseline="0" dirty="0" smtClean="0"/>
              <a:t> (Media type) – Ebene Manifestation</a:t>
            </a:r>
            <a:endParaRPr lang="de-DE" b="1" kern="0" dirty="0" smtClean="0"/>
          </a:p>
          <a:p>
            <a:pPr marL="0" indent="0">
              <a:buNone/>
            </a:pPr>
            <a:r>
              <a:rPr lang="de-DE" kern="0" dirty="0" smtClean="0"/>
              <a:t>RDA 3.2:</a:t>
            </a:r>
            <a:br>
              <a:rPr lang="de-DE" kern="0" dirty="0" smtClean="0"/>
            </a:br>
            <a:r>
              <a:rPr lang="de-DE" kern="0" dirty="0" smtClean="0"/>
              <a:t>„Der Medientyp ist eine Kategorisierung, welche die </a:t>
            </a:r>
            <a:r>
              <a:rPr lang="de-DE" b="1" kern="0" dirty="0" smtClean="0"/>
              <a:t>allgemeine Art des Geräts</a:t>
            </a:r>
            <a:r>
              <a:rPr lang="de-DE" kern="0" dirty="0" smtClean="0"/>
              <a:t> wiedergibt, das erforderlich ist, um den Inhalt einer Ressource anzuschauen, abzuspielen oder laufen zu lassen usw.“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Tabelle mit 10 Werten (inkl. „sonstige“ / „nicht spezifiziert“)</a:t>
            </a:r>
          </a:p>
          <a:p>
            <a:pPr marL="0" indent="0">
              <a:buNone/>
            </a:pPr>
            <a:r>
              <a:rPr lang="de-DE" kern="0" dirty="0" smtClean="0"/>
              <a:t>Oberbegriffe zu Carrier type, Datenträgertyp 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=====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Carrier type, Datenträgertyp - </a:t>
            </a:r>
            <a:r>
              <a:rPr lang="de-DE" b="1" kern="0" dirty="0" smtClean="0"/>
              <a:t>Ebene Manifestation</a:t>
            </a:r>
          </a:p>
          <a:p>
            <a:pPr marL="0" indent="0">
              <a:buNone/>
            </a:pPr>
            <a:r>
              <a:rPr lang="de-DE" kern="0" dirty="0" smtClean="0"/>
              <a:t>RDA 3.3:</a:t>
            </a:r>
            <a:br>
              <a:rPr lang="de-DE" kern="0" dirty="0" smtClean="0"/>
            </a:br>
            <a:r>
              <a:rPr lang="de-DE" kern="0" dirty="0" smtClean="0"/>
              <a:t>„Der Datenträgertyp ist eine Kategorisierung, die das </a:t>
            </a:r>
            <a:r>
              <a:rPr lang="de-DE" b="1" kern="0" dirty="0" smtClean="0"/>
              <a:t>Format des Speichermediums</a:t>
            </a:r>
            <a:r>
              <a:rPr lang="de-DE" kern="0" dirty="0" smtClean="0"/>
              <a:t> und das </a:t>
            </a:r>
            <a:r>
              <a:rPr lang="de-DE" b="1" kern="0" dirty="0" smtClean="0"/>
              <a:t>Gehäuse eines Datenträgers</a:t>
            </a:r>
            <a:r>
              <a:rPr lang="de-DE" kern="0" dirty="0" smtClean="0"/>
              <a:t> widerspiegelt in Kombination mit der </a:t>
            </a:r>
            <a:r>
              <a:rPr lang="de-DE" b="1" kern="0" dirty="0" smtClean="0"/>
              <a:t>Art des Geräts</a:t>
            </a:r>
            <a:r>
              <a:rPr lang="de-DE" kern="0" dirty="0" smtClean="0"/>
              <a:t>, das benötigt wird, um den Inhalt einer Ressource anzuschauen, abzuspielen oder laufen zu lassen usw.“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Tabelle mit 48 Werten (inkl. „sonstige“ / „nicht spezifiziert“)</a:t>
            </a:r>
          </a:p>
          <a:p>
            <a:pPr marL="0" indent="0">
              <a:buNone/>
            </a:pPr>
            <a:r>
              <a:rPr lang="de-DE" kern="0" dirty="0" smtClean="0"/>
              <a:t>Unterbegriffe zu Media type, Medientyp 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endParaRPr lang="de-DE" kern="0" dirty="0" smtClean="0"/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/>
              <a:t>http://www.slideshare.net/sollbruchstelle/implementierungcmc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endParaRPr lang="de-DE" kern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1606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81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Ob das Datum in </a:t>
            </a:r>
            <a:r>
              <a:rPr lang="de-DE" dirty="0"/>
              <a:t>das PPMD Feld umzieht, haben wir in DNB noch nicht endgültig entschieden.</a:t>
            </a:r>
          </a:p>
          <a:p>
            <a:r>
              <a:rPr lang="de-DE" dirty="0"/>
              <a:t>Auch zur Position von HEBIS, GBV könnten wir auf der nächsten Sitzung nochmals nachfragen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2.7</a:t>
            </a:r>
          </a:p>
          <a:p>
            <a:r>
              <a:rPr lang="de-DE" dirty="0" smtClean="0"/>
              <a:t>Entstehungsangabe</a:t>
            </a:r>
          </a:p>
          <a:p>
            <a:r>
              <a:rPr lang="de-DE" dirty="0" smtClean="0"/>
              <a:t>264 #0 $a, $b, $c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264 30 $a, $b, $c</a:t>
            </a:r>
            <a:endParaRPr lang="de-DE" dirty="0" smtClean="0"/>
          </a:p>
          <a:p>
            <a:r>
              <a:rPr lang="de-DE" dirty="0" smtClean="0"/>
              <a:t>4046 / 033F </a:t>
            </a:r>
            <a:br>
              <a:rPr lang="de-DE" dirty="0" smtClean="0"/>
            </a:br>
            <a:r>
              <a:rPr lang="de-DE" dirty="0" smtClean="0"/>
              <a:t>$p (</a:t>
            </a:r>
            <a:r>
              <a:rPr lang="de-DE" dirty="0" err="1" smtClean="0"/>
              <a:t>wh</a:t>
            </a:r>
            <a:r>
              <a:rPr lang="de-DE" dirty="0" smtClean="0"/>
              <a:t>), $n (</a:t>
            </a:r>
            <a:r>
              <a:rPr lang="de-DE" dirty="0" err="1" smtClean="0"/>
              <a:t>nwh</a:t>
            </a:r>
            <a:r>
              <a:rPr lang="de-DE" dirty="0" smtClean="0"/>
              <a:t>), $d (</a:t>
            </a:r>
            <a:r>
              <a:rPr lang="de-DE" dirty="0" err="1" smtClean="0"/>
              <a:t>nwh</a:t>
            </a:r>
            <a:r>
              <a:rPr lang="de-DE" dirty="0" smtClean="0"/>
              <a:t>)</a:t>
            </a:r>
          </a:p>
          <a:p>
            <a:r>
              <a:rPr lang="de-DE" dirty="0" err="1" smtClean="0">
                <a:hlinkClick r:id="rId3"/>
              </a:rPr>
              <a:t>aleph</a:t>
            </a:r>
            <a:r>
              <a:rPr lang="de-DE" dirty="0" smtClean="0">
                <a:hlinkClick r:id="rId3"/>
              </a:rPr>
              <a:t>-intern</a:t>
            </a:r>
            <a:r>
              <a:rPr lang="de-DE" dirty="0" smtClean="0"/>
              <a:t>: 419</a:t>
            </a:r>
          </a:p>
          <a:p>
            <a:r>
              <a:rPr lang="de-DE" dirty="0" smtClean="0"/>
              <a:t> </a:t>
            </a:r>
          </a:p>
          <a:p>
            <a:r>
              <a:rPr lang="de-DE" dirty="0" smtClean="0"/>
              <a:t>2.8</a:t>
            </a:r>
          </a:p>
          <a:p>
            <a:r>
              <a:rPr lang="de-DE" dirty="0" smtClean="0"/>
              <a:t>Veröffentlichungsangabe</a:t>
            </a:r>
          </a:p>
          <a:p>
            <a:r>
              <a:rPr lang="de-DE" dirty="0" smtClean="0"/>
              <a:t>264 #1 $a, $b, $c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264 31 $a, $b, $c</a:t>
            </a:r>
            <a:endParaRPr lang="de-DE" dirty="0" smtClean="0"/>
          </a:p>
          <a:p>
            <a:r>
              <a:rPr lang="de-DE" dirty="0" smtClean="0"/>
              <a:t>4030 / 033A </a:t>
            </a:r>
            <a:br>
              <a:rPr lang="de-DE" dirty="0" smtClean="0"/>
            </a:br>
            <a:r>
              <a:rPr lang="de-DE" dirty="0" smtClean="0"/>
              <a:t>$p (</a:t>
            </a:r>
            <a:r>
              <a:rPr lang="de-DE" dirty="0" err="1" smtClean="0"/>
              <a:t>wh</a:t>
            </a:r>
            <a:r>
              <a:rPr lang="de-DE" dirty="0" smtClean="0"/>
              <a:t>), $n (</a:t>
            </a:r>
            <a:r>
              <a:rPr lang="de-DE" dirty="0" err="1" smtClean="0"/>
              <a:t>nwh</a:t>
            </a:r>
            <a:r>
              <a:rPr lang="de-DE" dirty="0" smtClean="0"/>
              <a:t>), $d (</a:t>
            </a:r>
            <a:r>
              <a:rPr lang="de-DE" dirty="0" err="1" smtClean="0"/>
              <a:t>nwh</a:t>
            </a:r>
            <a:r>
              <a:rPr lang="de-DE" dirty="0" smtClean="0"/>
              <a:t>)</a:t>
            </a:r>
          </a:p>
          <a:p>
            <a:r>
              <a:rPr lang="de-DE" dirty="0" err="1" smtClean="0">
                <a:hlinkClick r:id="rId3"/>
              </a:rPr>
              <a:t>aleph</a:t>
            </a:r>
            <a:r>
              <a:rPr lang="de-DE" dirty="0" smtClean="0">
                <a:hlinkClick r:id="rId3"/>
              </a:rPr>
              <a:t>-intern</a:t>
            </a:r>
            <a:r>
              <a:rPr lang="de-DE" dirty="0" smtClean="0"/>
              <a:t>: 419</a:t>
            </a:r>
          </a:p>
          <a:p>
            <a:r>
              <a:rPr lang="de-DE" dirty="0" smtClean="0"/>
              <a:t>2.9</a:t>
            </a:r>
          </a:p>
          <a:p>
            <a:r>
              <a:rPr lang="de-DE" dirty="0" smtClean="0"/>
              <a:t>Vertriebsangabe</a:t>
            </a:r>
          </a:p>
          <a:p>
            <a:r>
              <a:rPr lang="de-DE" dirty="0" smtClean="0"/>
              <a:t>264 #2 $a, $b, $c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264 32 $a, $b, $c</a:t>
            </a:r>
            <a:endParaRPr lang="de-DE" dirty="0" smtClean="0"/>
          </a:p>
          <a:p>
            <a:r>
              <a:rPr lang="de-DE" dirty="0" smtClean="0"/>
              <a:t>4034 / 033E </a:t>
            </a:r>
            <a:br>
              <a:rPr lang="de-DE" dirty="0" smtClean="0"/>
            </a:br>
            <a:r>
              <a:rPr lang="de-DE" dirty="0" smtClean="0"/>
              <a:t>$p (</a:t>
            </a:r>
            <a:r>
              <a:rPr lang="de-DE" dirty="0" err="1" smtClean="0"/>
              <a:t>wh</a:t>
            </a:r>
            <a:r>
              <a:rPr lang="de-DE" dirty="0" smtClean="0"/>
              <a:t>), $n (</a:t>
            </a:r>
            <a:r>
              <a:rPr lang="de-DE" dirty="0" err="1" smtClean="0"/>
              <a:t>nwh</a:t>
            </a:r>
            <a:r>
              <a:rPr lang="de-DE" dirty="0" smtClean="0"/>
              <a:t>), $d (</a:t>
            </a:r>
            <a:r>
              <a:rPr lang="de-DE" dirty="0" err="1" smtClean="0"/>
              <a:t>nwh</a:t>
            </a:r>
            <a:r>
              <a:rPr lang="de-DE" dirty="0" smtClean="0"/>
              <a:t>)</a:t>
            </a:r>
          </a:p>
          <a:p>
            <a:r>
              <a:rPr lang="de-DE" dirty="0" err="1" smtClean="0">
                <a:hlinkClick r:id="rId3"/>
              </a:rPr>
              <a:t>aleph</a:t>
            </a:r>
            <a:r>
              <a:rPr lang="de-DE" dirty="0" smtClean="0">
                <a:hlinkClick r:id="rId3"/>
              </a:rPr>
              <a:t>-intern</a:t>
            </a:r>
            <a:r>
              <a:rPr lang="de-DE" dirty="0" smtClean="0"/>
              <a:t>: 419</a:t>
            </a:r>
          </a:p>
          <a:p>
            <a:r>
              <a:rPr lang="de-DE" dirty="0" smtClean="0"/>
              <a:t>2.10</a:t>
            </a:r>
          </a:p>
          <a:p>
            <a:r>
              <a:rPr lang="de-DE" dirty="0" smtClean="0"/>
              <a:t>Herstellungsangabe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8619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7149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6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161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78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741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kern="0" baseline="0" dirty="0" smtClean="0"/>
              <a:t>Inhaltstyp (Content Type) - </a:t>
            </a:r>
            <a:r>
              <a:rPr lang="de-DE" b="1" kern="0" dirty="0" smtClean="0"/>
              <a:t>Ebene Expression:</a:t>
            </a:r>
            <a:endParaRPr lang="de-DE" b="1" kern="0" baseline="0" dirty="0" smtClean="0"/>
          </a:p>
          <a:p>
            <a:pPr marL="0" indent="0">
              <a:buNone/>
            </a:pPr>
            <a:r>
              <a:rPr lang="de-DE" kern="0" dirty="0" smtClean="0"/>
              <a:t>RDA 6.9:</a:t>
            </a:r>
            <a:br>
              <a:rPr lang="de-DE" kern="0" dirty="0" smtClean="0"/>
            </a:br>
            <a:r>
              <a:rPr lang="de-DE" kern="0" dirty="0" smtClean="0"/>
              <a:t>Der Inhaltstyp ist eine Kategorisierung, die die </a:t>
            </a:r>
            <a:r>
              <a:rPr lang="de-DE" b="1" kern="0" dirty="0" smtClean="0"/>
              <a:t>grundlegende Form der Kommunikation</a:t>
            </a:r>
            <a:r>
              <a:rPr lang="de-DE" kern="0" dirty="0" smtClean="0"/>
              <a:t>, in der der Inhalt ausgedrückt wird, und den </a:t>
            </a:r>
            <a:r>
              <a:rPr lang="de-DE" b="1" kern="0" dirty="0" smtClean="0"/>
              <a:t>menschlichen Sinn</a:t>
            </a:r>
            <a:r>
              <a:rPr lang="de-DE" kern="0" dirty="0" smtClean="0"/>
              <a:t> widerspiegelt, durch den dieser wahrgenommen werden soll. Für Inhalt, der in Form eines Bildes oder mehrerer Bilder ausgedrückt wird, spiegelt der Inhaltstyp auch die Anzahl räumlicher </a:t>
            </a:r>
            <a:r>
              <a:rPr lang="de-DE" b="1" kern="0" dirty="0" smtClean="0"/>
              <a:t>Dimensionen</a:t>
            </a:r>
            <a:r>
              <a:rPr lang="de-DE" kern="0" dirty="0" smtClean="0"/>
              <a:t> wider, in denen der Inhalt wahrgenommen werden soll, sowie die Wahrnehmung von vorhandener oder nicht vorhandener </a:t>
            </a:r>
            <a:r>
              <a:rPr lang="de-DE" b="1" kern="0" dirty="0" smtClean="0"/>
              <a:t>Bewegung</a:t>
            </a:r>
            <a:r>
              <a:rPr lang="de-DE" kern="0" dirty="0" smtClean="0"/>
              <a:t>.“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Tabelle mit 25 Werten (inkl. „sonstige“ / „nicht spezifiziert“)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Beispiele: </a:t>
            </a:r>
            <a:r>
              <a:rPr lang="de-DE" sz="1200" dirty="0" err="1" smtClean="0"/>
              <a:t>text</a:t>
            </a:r>
            <a:r>
              <a:rPr lang="de-DE" sz="1200" dirty="0" smtClean="0"/>
              <a:t>, unbewegtes Bild, Computerprogramm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/>
              <a:t>======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 smtClean="0"/>
              <a:t>Medientyp</a:t>
            </a:r>
            <a:r>
              <a:rPr lang="de-DE" b="1" kern="0" baseline="0" dirty="0" smtClean="0"/>
              <a:t> (Media type) – Ebene Manifestation</a:t>
            </a:r>
            <a:endParaRPr lang="de-DE" b="1" kern="0" dirty="0" smtClean="0"/>
          </a:p>
          <a:p>
            <a:pPr marL="0" indent="0">
              <a:buNone/>
            </a:pPr>
            <a:r>
              <a:rPr lang="de-DE" kern="0" dirty="0" smtClean="0"/>
              <a:t>RDA 3.2:</a:t>
            </a:r>
            <a:br>
              <a:rPr lang="de-DE" kern="0" dirty="0" smtClean="0"/>
            </a:br>
            <a:r>
              <a:rPr lang="de-DE" kern="0" dirty="0" smtClean="0"/>
              <a:t>„Der Medientyp ist eine Kategorisierung, welche die </a:t>
            </a:r>
            <a:r>
              <a:rPr lang="de-DE" b="1" kern="0" dirty="0" smtClean="0"/>
              <a:t>allgemeine Art des Geräts</a:t>
            </a:r>
            <a:r>
              <a:rPr lang="de-DE" kern="0" dirty="0" smtClean="0"/>
              <a:t> wiedergibt, das erforderlich ist, um den Inhalt einer Ressource anzuschauen, abzuspielen oder laufen zu lassen usw.“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Tabelle mit 10 Werten (inkl. „sonstige“ / „nicht spezifiziert“)</a:t>
            </a:r>
          </a:p>
          <a:p>
            <a:pPr marL="0" indent="0">
              <a:buNone/>
            </a:pPr>
            <a:r>
              <a:rPr lang="de-DE" kern="0" dirty="0" smtClean="0"/>
              <a:t>Oberbegriffe zu Carrier type, Datenträgertyp 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=====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Carrier type, Datenträgertyp - </a:t>
            </a:r>
            <a:r>
              <a:rPr lang="de-DE" b="1" kern="0" dirty="0" smtClean="0"/>
              <a:t>Ebene Manifestation</a:t>
            </a:r>
          </a:p>
          <a:p>
            <a:pPr marL="0" indent="0">
              <a:buNone/>
            </a:pPr>
            <a:r>
              <a:rPr lang="de-DE" kern="0" dirty="0" smtClean="0"/>
              <a:t>RDA 3.3:</a:t>
            </a:r>
            <a:br>
              <a:rPr lang="de-DE" kern="0" dirty="0" smtClean="0"/>
            </a:br>
            <a:r>
              <a:rPr lang="de-DE" kern="0" dirty="0" smtClean="0"/>
              <a:t>„Der Datenträgertyp ist eine Kategorisierung, die das </a:t>
            </a:r>
            <a:r>
              <a:rPr lang="de-DE" b="1" kern="0" dirty="0" smtClean="0"/>
              <a:t>Format des Speichermediums</a:t>
            </a:r>
            <a:r>
              <a:rPr lang="de-DE" kern="0" dirty="0" smtClean="0"/>
              <a:t> und das </a:t>
            </a:r>
            <a:r>
              <a:rPr lang="de-DE" b="1" kern="0" dirty="0" smtClean="0"/>
              <a:t>Gehäuse eines Datenträgers</a:t>
            </a:r>
            <a:r>
              <a:rPr lang="de-DE" kern="0" dirty="0" smtClean="0"/>
              <a:t> widerspiegelt in Kombination mit der </a:t>
            </a:r>
            <a:r>
              <a:rPr lang="de-DE" b="1" kern="0" dirty="0" smtClean="0"/>
              <a:t>Art des Geräts</a:t>
            </a:r>
            <a:r>
              <a:rPr lang="de-DE" kern="0" dirty="0" smtClean="0"/>
              <a:t>, das benötigt wird, um den Inhalt einer Ressource anzuschauen, abzuspielen oder laufen zu lassen usw.“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r>
              <a:rPr lang="de-DE" kern="0" dirty="0" smtClean="0"/>
              <a:t>Tabelle mit 48 Werten (inkl. „sonstige“ / „nicht spezifiziert“)</a:t>
            </a:r>
          </a:p>
          <a:p>
            <a:pPr marL="0" indent="0">
              <a:buNone/>
            </a:pPr>
            <a:r>
              <a:rPr lang="de-DE" kern="0" dirty="0" smtClean="0"/>
              <a:t>Unterbegriffe zu Media type, Medientyp </a:t>
            </a:r>
          </a:p>
          <a:p>
            <a:pPr marL="0" indent="0">
              <a:buNone/>
            </a:pPr>
            <a:endParaRPr lang="de-DE" kern="0" dirty="0" smtClean="0"/>
          </a:p>
          <a:p>
            <a:pPr marL="0" indent="0">
              <a:buNone/>
            </a:pPr>
            <a:endParaRPr lang="de-DE" kern="0" dirty="0" smtClean="0"/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/>
              <a:t>http://www.slideshare.net/sollbruchstelle/implementierungcmc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47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900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4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pic>
        <p:nvPicPr>
          <p:cNvPr id="5" name="Picture 3" descr="Y:\01_PR_und_MARKETING\Corporate_Design\logo\bunt\logo 280x12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60648"/>
            <a:ext cx="19700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pic>
        <p:nvPicPr>
          <p:cNvPr id="4" name="Picture 3" descr="Y:\01_PR_und_MARKETING\Corporate_Design\logo\bunt\logo 280x12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60648"/>
            <a:ext cx="19700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hyperlink" Target="pica3://helios.dnb.de:1035,4,1117390/?\zoe+\12+118617338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R.Polak@dnb.d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josef.labner@obvsg.at" TargetMode="External"/><Relationship Id="rId4" Type="http://schemas.openxmlformats.org/officeDocument/2006/relationships/hyperlink" Target="mailto:P.Feilhauer@dnb.d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124744"/>
            <a:ext cx="259238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4601" y="3645024"/>
            <a:ext cx="2259013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5049" y="3645024"/>
            <a:ext cx="17811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6096B11-5ACC-4C3A-B49E-950BAE952E42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47601" y="5013176"/>
            <a:ext cx="7593012" cy="777875"/>
          </a:xfrm>
          <a:noFill/>
        </p:spPr>
        <p:txBody>
          <a:bodyPr/>
          <a:lstStyle/>
          <a:p>
            <a:r>
              <a:rPr lang="de-DE" sz="1800" dirty="0" smtClean="0"/>
              <a:t>RDA: technische Implementierung  im deutschen Sprachraum</a:t>
            </a:r>
            <a:endParaRPr lang="de-DE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79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10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52" y="1628800"/>
            <a:ext cx="70485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814765"/>
              </p:ext>
            </p:extLst>
          </p:nvPr>
        </p:nvGraphicFramePr>
        <p:xfrm>
          <a:off x="5622676" y="1556792"/>
          <a:ext cx="3148719" cy="121727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11316"/>
                <a:gridCol w="2037403"/>
              </a:tblGrid>
              <a:tr h="187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ASEQ-Feld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425a $a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 smtClean="0">
                          <a:effectLst/>
                        </a:rPr>
                        <a:t>Veröffentlichungsjahr</a:t>
                      </a:r>
                      <a:endParaRPr lang="de-DE" sz="9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419d $c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 smtClean="0">
                          <a:effectLst/>
                        </a:rPr>
                        <a:t>Copyright-Jahr</a:t>
                      </a:r>
                      <a:endParaRPr lang="de-DE" sz="9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419_ a </a:t>
                      </a:r>
                      <a:r>
                        <a:rPr lang="de-DE" sz="9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 c $a und $b</a:t>
                      </a:r>
                      <a:endParaRPr lang="de-DE" sz="9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Veröffentlichungsangabe (Verlag, Drucker, Vertrieb und Hersteller)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301208"/>
            <a:ext cx="33829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41152" y="1111194"/>
            <a:ext cx="82089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Erscheinungsvermerk OBV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41031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0458" y="980728"/>
            <a:ext cx="7560840" cy="720080"/>
          </a:xfrm>
        </p:spPr>
        <p:txBody>
          <a:bodyPr/>
          <a:lstStyle/>
          <a:p>
            <a:r>
              <a:rPr lang="de-DE" dirty="0" smtClean="0"/>
              <a:t>Werke DNB </a:t>
            </a:r>
            <a:br>
              <a:rPr lang="de-DE" dirty="0" smtClean="0"/>
            </a:br>
            <a:endParaRPr lang="de-DE" sz="20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11</a:t>
            </a:fld>
            <a:endParaRPr lang="de-DE" sz="1000" b="1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8" y="1839291"/>
            <a:ext cx="6273873" cy="419136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Ellipse 16"/>
          <p:cNvSpPr/>
          <p:nvPr/>
        </p:nvSpPr>
        <p:spPr>
          <a:xfrm>
            <a:off x="505896" y="4725144"/>
            <a:ext cx="5362248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2897468" y="362439"/>
            <a:ext cx="4862803" cy="2466975"/>
            <a:chOff x="4252597" y="1225092"/>
            <a:chExt cx="4862803" cy="24669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350" y="1225092"/>
              <a:ext cx="4591050" cy="2466975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Ellipse 7"/>
            <p:cNvSpPr/>
            <p:nvPr/>
          </p:nvSpPr>
          <p:spPr>
            <a:xfrm>
              <a:off x="4252597" y="2486760"/>
              <a:ext cx="2721734" cy="394358"/>
            </a:xfrm>
            <a:prstGeom prst="ellipse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8010922" y="1475492"/>
              <a:ext cx="1025574" cy="36933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RAK</a:t>
              </a:r>
              <a:endParaRPr lang="de-DE" dirty="0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5207483" y="3781086"/>
            <a:ext cx="176684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Ist verknüpft mit</a:t>
            </a:r>
            <a:endParaRPr lang="de-DE" sz="1400" dirty="0"/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88956"/>
              </p:ext>
            </p:extLst>
          </p:nvPr>
        </p:nvGraphicFramePr>
        <p:xfrm>
          <a:off x="6648289" y="2852937"/>
          <a:ext cx="2100175" cy="43204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741240"/>
                <a:gridCol w="1358935"/>
              </a:tblGrid>
              <a:tr h="2652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Pica-Feld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3210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Titel</a:t>
                      </a:r>
                      <a:r>
                        <a:rPr lang="de-DE" sz="900" baseline="0" dirty="0" smtClean="0">
                          <a:effectLst/>
                        </a:rPr>
                        <a:t> des Werkes 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>
          <a:xfrm>
            <a:off x="5802347" y="4077072"/>
            <a:ext cx="3180193" cy="212365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de-DE" sz="1100" b="1" dirty="0"/>
              <a:t>PPN </a:t>
            </a:r>
            <a:r>
              <a:rPr lang="de-DE" sz="1100" dirty="0"/>
              <a:t>972031200 </a:t>
            </a:r>
            <a:endParaRPr lang="de-DE" sz="1100" dirty="0" smtClean="0"/>
          </a:p>
          <a:p>
            <a:r>
              <a:rPr lang="de-DE" sz="1100" b="1" dirty="0" smtClean="0"/>
              <a:t>005</a:t>
            </a:r>
            <a:r>
              <a:rPr lang="de-DE" sz="1100" dirty="0" smtClean="0"/>
              <a:t> </a:t>
            </a:r>
            <a:r>
              <a:rPr lang="de-DE" sz="1100" dirty="0"/>
              <a:t>Tu1</a:t>
            </a:r>
          </a:p>
          <a:p>
            <a:r>
              <a:rPr lang="de-DE" sz="1100" b="1" dirty="0"/>
              <a:t>006</a:t>
            </a:r>
            <a:r>
              <a:rPr lang="de-DE" sz="1100" dirty="0"/>
              <a:t> http://d-nb.info/gnd/4791133-5</a:t>
            </a:r>
          </a:p>
          <a:p>
            <a:r>
              <a:rPr lang="de-DE" sz="1100" b="1" dirty="0" smtClean="0"/>
              <a:t>035</a:t>
            </a:r>
            <a:r>
              <a:rPr lang="de-DE" sz="1100" dirty="0" smtClean="0"/>
              <a:t> </a:t>
            </a:r>
            <a:r>
              <a:rPr lang="de-DE" sz="1100" dirty="0" err="1"/>
              <a:t>gnd</a:t>
            </a:r>
            <a:r>
              <a:rPr lang="de-DE" sz="1100" dirty="0"/>
              <a:t>/4791133-5</a:t>
            </a:r>
          </a:p>
          <a:p>
            <a:r>
              <a:rPr lang="de-DE" sz="1100" b="1" dirty="0"/>
              <a:t>039</a:t>
            </a:r>
            <a:r>
              <a:rPr lang="de-DE" sz="1100" dirty="0"/>
              <a:t> </a:t>
            </a:r>
            <a:r>
              <a:rPr lang="de-DE" sz="1100" dirty="0" err="1"/>
              <a:t>swd</a:t>
            </a:r>
            <a:r>
              <a:rPr lang="de-DE" sz="1100" dirty="0"/>
              <a:t>/4791133-5</a:t>
            </a:r>
            <a:r>
              <a:rPr lang="de-DE" sz="1100" b="1" dirty="0"/>
              <a:t>$v</a:t>
            </a:r>
            <a:r>
              <a:rPr lang="de-DE" sz="1100" dirty="0"/>
              <a:t>zg</a:t>
            </a:r>
          </a:p>
          <a:p>
            <a:r>
              <a:rPr lang="de-DE" sz="1100" b="1" dirty="0"/>
              <a:t>043</a:t>
            </a:r>
            <a:r>
              <a:rPr lang="de-DE" sz="1100" dirty="0"/>
              <a:t> XD-US</a:t>
            </a:r>
          </a:p>
          <a:p>
            <a:r>
              <a:rPr lang="de-DE" sz="1100" b="1" dirty="0"/>
              <a:t>065</a:t>
            </a:r>
            <a:r>
              <a:rPr lang="de-DE" sz="1100" dirty="0"/>
              <a:t> 12.2p</a:t>
            </a:r>
          </a:p>
          <a:p>
            <a:r>
              <a:rPr lang="de-DE" sz="1100" b="1" dirty="0"/>
              <a:t>130</a:t>
            </a:r>
            <a:r>
              <a:rPr lang="de-DE" sz="1100" dirty="0"/>
              <a:t> </a:t>
            </a:r>
            <a:r>
              <a:rPr lang="de-DE" sz="1100" b="1" dirty="0"/>
              <a:t>The @</a:t>
            </a:r>
            <a:r>
              <a:rPr lang="de-DE" sz="1100" b="1" dirty="0" err="1"/>
              <a:t>winter</a:t>
            </a:r>
            <a:r>
              <a:rPr lang="de-DE" sz="1100" b="1" dirty="0"/>
              <a:t> </a:t>
            </a:r>
            <a:r>
              <a:rPr lang="de-DE" sz="1100" b="1" dirty="0" err="1"/>
              <a:t>of</a:t>
            </a:r>
            <a:r>
              <a:rPr lang="de-DE" sz="1100" b="1" dirty="0"/>
              <a:t> </a:t>
            </a:r>
            <a:r>
              <a:rPr lang="de-DE" sz="1100" b="1" dirty="0" err="1"/>
              <a:t>our</a:t>
            </a:r>
            <a:r>
              <a:rPr lang="de-DE" sz="1100" b="1" dirty="0"/>
              <a:t> </a:t>
            </a:r>
            <a:r>
              <a:rPr lang="de-DE" sz="1100" b="1" dirty="0" err="1" smtClean="0"/>
              <a:t>discontent</a:t>
            </a:r>
            <a:endParaRPr lang="de-DE" sz="1100" b="1" dirty="0" smtClean="0"/>
          </a:p>
          <a:p>
            <a:r>
              <a:rPr lang="de-DE" sz="1100" b="1" dirty="0" smtClean="0"/>
              <a:t>377</a:t>
            </a:r>
            <a:r>
              <a:rPr lang="de-DE" sz="1100" dirty="0" smtClean="0"/>
              <a:t> </a:t>
            </a:r>
            <a:r>
              <a:rPr lang="de-DE" sz="1100" dirty="0"/>
              <a:t>eng</a:t>
            </a:r>
          </a:p>
          <a:p>
            <a:r>
              <a:rPr lang="de-DE" sz="1100" b="1" dirty="0"/>
              <a:t>430</a:t>
            </a:r>
            <a:r>
              <a:rPr lang="de-DE" sz="1100" dirty="0"/>
              <a:t> Geld bringt </a:t>
            </a:r>
            <a:r>
              <a:rPr lang="de-DE" sz="1100" dirty="0" err="1"/>
              <a:t>Geld</a:t>
            </a:r>
            <a:r>
              <a:rPr lang="de-DE" sz="1100" b="1" dirty="0" err="1"/>
              <a:t>$v</a:t>
            </a:r>
            <a:r>
              <a:rPr lang="de-DE" sz="1100" dirty="0" err="1"/>
              <a:t>R:ÖB-Alternative</a:t>
            </a:r>
            <a:endParaRPr lang="de-DE" sz="1100" dirty="0"/>
          </a:p>
          <a:p>
            <a:r>
              <a:rPr lang="de-DE" sz="1100" b="1" dirty="0"/>
              <a:t>500</a:t>
            </a:r>
            <a:r>
              <a:rPr lang="de-DE" sz="1100" dirty="0"/>
              <a:t> </a:t>
            </a:r>
            <a:r>
              <a:rPr lang="de-DE" sz="1100" dirty="0">
                <a:hlinkClick r:id="rId5"/>
              </a:rPr>
              <a:t>!118617338!</a:t>
            </a:r>
            <a:r>
              <a:rPr lang="de-DE" sz="1100" dirty="0"/>
              <a:t>Steinbeck, John</a:t>
            </a:r>
            <a:r>
              <a:rPr lang="de-DE" sz="1100" b="1" dirty="0"/>
              <a:t>$4</a:t>
            </a:r>
            <a:r>
              <a:rPr lang="de-DE" sz="1100" dirty="0"/>
              <a:t>aut1</a:t>
            </a:r>
          </a:p>
          <a:p>
            <a:r>
              <a:rPr lang="de-DE" sz="1100" b="1" dirty="0"/>
              <a:t>548</a:t>
            </a:r>
            <a:r>
              <a:rPr lang="de-DE" sz="1100" dirty="0"/>
              <a:t> </a:t>
            </a:r>
            <a:r>
              <a:rPr lang="de-DE" sz="1100" b="1" dirty="0"/>
              <a:t>$c</a:t>
            </a:r>
            <a:r>
              <a:rPr lang="de-DE" sz="1100" dirty="0"/>
              <a:t>1961</a:t>
            </a:r>
            <a:r>
              <a:rPr lang="de-DE" sz="1100" b="1" dirty="0"/>
              <a:t>$4</a:t>
            </a:r>
            <a:r>
              <a:rPr lang="de-DE" sz="1100" dirty="0"/>
              <a:t>datj</a:t>
            </a:r>
            <a:endParaRPr lang="de-DE" sz="1100" dirty="0">
              <a:effectLst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956966" y="4077072"/>
            <a:ext cx="1025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89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514350" y="6384925"/>
            <a:ext cx="8522146" cy="140419"/>
          </a:xfrm>
          <a:noFill/>
        </p:spPr>
        <p:txBody>
          <a:bodyPr/>
          <a:lstStyle/>
          <a:p>
            <a:r>
              <a:rPr lang="de-DE" smtClean="0"/>
              <a:t>Renate Polak-Bennemann, Petra Feilhauer, Josef Labner| RDA Technische Implementierung | 4. Juni 2014</a:t>
            </a:r>
            <a:endParaRPr lang="de-DE" dirty="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12</a:t>
            </a:fld>
            <a:endParaRPr lang="de-DE" sz="1000" b="1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721905" y="1005989"/>
            <a:ext cx="809856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Werke DNB:</a:t>
            </a:r>
          </a:p>
          <a:p>
            <a:r>
              <a:rPr lang="de-DE" sz="2000" dirty="0"/>
              <a:t>Manifestationstitel übernimmt die Rolle des Werktitels</a:t>
            </a:r>
          </a:p>
          <a:p>
            <a:r>
              <a:rPr lang="de-DE" sz="2000" kern="0" dirty="0" smtClean="0"/>
              <a:t/>
            </a:r>
            <a:br>
              <a:rPr lang="de-DE" sz="2000" kern="0" dirty="0" smtClean="0"/>
            </a:br>
            <a:endParaRPr lang="de-DE" sz="2000" kern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71" y="2047874"/>
            <a:ext cx="7142263" cy="404542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92081" y="3894147"/>
            <a:ext cx="3528392" cy="830997"/>
          </a:xfrm>
          <a:prstGeom prst="rect">
            <a:avLst/>
          </a:prstGeom>
          <a:solidFill>
            <a:srgbClr val="AAD6F4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Feld 3210 (Titel des Werkes) wird erst ergänzt, wenn 2. Manifestation vorliegt.</a:t>
            </a:r>
            <a:endParaRPr lang="de-DE" sz="1600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420"/>
              </p:ext>
            </p:extLst>
          </p:nvPr>
        </p:nvGraphicFramePr>
        <p:xfrm>
          <a:off x="6588224" y="2047874"/>
          <a:ext cx="2304256" cy="66104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813269"/>
                <a:gridCol w="1490987"/>
              </a:tblGrid>
              <a:tr h="229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Pica-Feld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09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3210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Titel</a:t>
                      </a:r>
                      <a:r>
                        <a:rPr lang="de-DE" sz="900" baseline="0" dirty="0" smtClean="0">
                          <a:effectLst/>
                        </a:rPr>
                        <a:t> des Werkes 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0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4000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Titel der Manifestation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Ellipse 11"/>
          <p:cNvSpPr/>
          <p:nvPr/>
        </p:nvSpPr>
        <p:spPr>
          <a:xfrm>
            <a:off x="505896" y="4941168"/>
            <a:ext cx="7090440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5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0740" y="980728"/>
            <a:ext cx="7593012" cy="777875"/>
          </a:xfrm>
        </p:spPr>
        <p:txBody>
          <a:bodyPr/>
          <a:lstStyle/>
          <a:p>
            <a:r>
              <a:rPr lang="de-DE" dirty="0" smtClean="0"/>
              <a:t>Werke OBV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13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00" y="1631404"/>
            <a:ext cx="70485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867406"/>
            <a:ext cx="6885086" cy="64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0090"/>
              </p:ext>
            </p:extLst>
          </p:nvPr>
        </p:nvGraphicFramePr>
        <p:xfrm>
          <a:off x="6084168" y="2852937"/>
          <a:ext cx="2316199" cy="43204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817484"/>
                <a:gridCol w="1498715"/>
              </a:tblGrid>
              <a:tr h="2652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ASEQ-Feld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303#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 smtClean="0">
                          <a:effectLst/>
                        </a:rPr>
                        <a:t>Titel</a:t>
                      </a:r>
                      <a:r>
                        <a:rPr lang="de-DE" sz="900" b="0" baseline="0" dirty="0" smtClean="0">
                          <a:effectLst/>
                        </a:rPr>
                        <a:t> des Werkes </a:t>
                      </a:r>
                      <a:endParaRPr lang="de-DE" sz="9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1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514350" y="6384925"/>
            <a:ext cx="8522146" cy="140419"/>
          </a:xfrm>
          <a:noFill/>
        </p:spPr>
        <p:txBody>
          <a:bodyPr/>
          <a:lstStyle/>
          <a:p>
            <a:r>
              <a:rPr lang="de-DE" smtClean="0"/>
              <a:t>Renate Polak-Bennemann, Petra Feilhauer, Josef Labner| RDA Technische Implementierung | 4. Juni 2014</a:t>
            </a:r>
            <a:endParaRPr lang="de-DE" dirty="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14</a:t>
            </a:fld>
            <a:endParaRPr lang="de-DE" sz="1000" b="1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721904" y="1005989"/>
            <a:ext cx="862842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Werke OBV</a:t>
            </a:r>
            <a:endParaRPr lang="de-DE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553200" cy="337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8" y="3573016"/>
            <a:ext cx="688975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65770"/>
              </p:ext>
            </p:extLst>
          </p:nvPr>
        </p:nvGraphicFramePr>
        <p:xfrm>
          <a:off x="6084168" y="2564904"/>
          <a:ext cx="2316199" cy="43204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817484"/>
                <a:gridCol w="1498715"/>
              </a:tblGrid>
              <a:tr h="2652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ASEQ-Feld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303#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 smtClean="0">
                          <a:effectLst/>
                        </a:rPr>
                        <a:t>Titel</a:t>
                      </a:r>
                      <a:r>
                        <a:rPr lang="de-DE" sz="900" b="0" baseline="0" dirty="0" smtClean="0">
                          <a:effectLst/>
                        </a:rPr>
                        <a:t> des Werkes </a:t>
                      </a:r>
                      <a:endParaRPr lang="de-DE" sz="9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9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560840" cy="720080"/>
          </a:xfrm>
        </p:spPr>
        <p:txBody>
          <a:bodyPr/>
          <a:lstStyle/>
          <a:p>
            <a:r>
              <a:rPr lang="de-DE" dirty="0" smtClean="0"/>
              <a:t>Relationen DNB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15</a:t>
            </a:fld>
            <a:endParaRPr lang="de-DE" sz="1000" b="1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1926"/>
            <a:ext cx="6273873" cy="4191369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/>
        </p:spPr>
      </p:pic>
      <p:sp>
        <p:nvSpPr>
          <p:cNvPr id="17" name="Ellipse 16"/>
          <p:cNvSpPr/>
          <p:nvPr/>
        </p:nvSpPr>
        <p:spPr>
          <a:xfrm>
            <a:off x="467544" y="4365104"/>
            <a:ext cx="5005763" cy="6123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212358"/>
              </p:ext>
            </p:extLst>
          </p:nvPr>
        </p:nvGraphicFramePr>
        <p:xfrm>
          <a:off x="5940152" y="1340768"/>
          <a:ext cx="3148719" cy="139322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080120"/>
                <a:gridCol w="2068599"/>
              </a:tblGrid>
              <a:tr h="1958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Pica-Feld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26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3000</a:t>
                      </a:r>
                      <a:br>
                        <a:rPr lang="de-DE" sz="900" dirty="0" smtClean="0">
                          <a:effectLst/>
                        </a:rPr>
                      </a:br>
                      <a:r>
                        <a:rPr lang="de-DE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de-DE" sz="9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RelatorCode</a:t>
                      </a:r>
                      <a:endParaRPr lang="de-DE" sz="9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effectLst/>
                        </a:rPr>
                        <a:t>1. Geistiger Schöpfer</a:t>
                      </a:r>
                      <a:endParaRPr lang="de-DE" sz="9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964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3001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de-DE" sz="9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RelatorCode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2.-n. Geistiger Schöpfer,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Sonstige Person, die mit einem Werk/Manifestation in Verbindung steht</a:t>
                      </a:r>
                      <a:r>
                        <a:rPr lang="de-DE" sz="900" dirty="0" smtClean="0">
                          <a:effectLst/>
                        </a:rPr>
                        <a:t>; Mitwirkender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0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641" y="980728"/>
            <a:ext cx="7593012" cy="777875"/>
          </a:xfrm>
        </p:spPr>
        <p:txBody>
          <a:bodyPr/>
          <a:lstStyle/>
          <a:p>
            <a:r>
              <a:rPr lang="de-DE" dirty="0" smtClean="0"/>
              <a:t>Relationen OBV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16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41" y="1631404"/>
            <a:ext cx="70485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04729"/>
            <a:ext cx="504190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38580"/>
              </p:ext>
            </p:extLst>
          </p:nvPr>
        </p:nvGraphicFramePr>
        <p:xfrm>
          <a:off x="5724128" y="1535441"/>
          <a:ext cx="3148719" cy="2001459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080120"/>
                <a:gridCol w="2068599"/>
              </a:tblGrid>
              <a:tr h="206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iASEQ</a:t>
                      </a: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9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100 blank</a:t>
                      </a:r>
                      <a:endParaRPr lang="de-DE" sz="9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1. Geistiger Schöpfer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950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smtClean="0">
                          <a:effectLst/>
                        </a:rPr>
                        <a:t>100b, 104ff</a:t>
                      </a:r>
                      <a:endParaRPr lang="de-DE" sz="900" dirty="0" smtClean="0"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+RelatorCode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 $4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2.-n. Geistiger Schöpfer,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Sonstige Person, die mit einem Werk/Manifestation in Verbindung steht</a:t>
                      </a:r>
                      <a:r>
                        <a:rPr lang="de-DE" sz="900" dirty="0" smtClean="0">
                          <a:effectLst/>
                        </a:rPr>
                        <a:t>; Mitwirkender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Textformen in $3 bzw. $5 werden je Funktionalität expandiert.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1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5" name="Inhaltsplatzhalter 6"/>
          <p:cNvSpPr txBox="1">
            <a:spLocks/>
          </p:cNvSpPr>
          <p:nvPr/>
        </p:nvSpPr>
        <p:spPr bwMode="auto">
          <a:xfrm>
            <a:off x="979488" y="28511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2400"/>
              </a:lnSpc>
              <a:spcBef>
                <a:spcPts val="1680"/>
              </a:spcBef>
              <a:spcAft>
                <a:spcPct val="0"/>
              </a:spcAft>
              <a:buFont typeface="Verdana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 typeface="Verdana" pitchFamily="34" charset="0"/>
              <a:buNone/>
            </a:pPr>
            <a:r>
              <a:rPr lang="de-DE" sz="3600" dirty="0" smtClean="0"/>
              <a:t>Vielen Dank</a:t>
            </a:r>
          </a:p>
          <a:p>
            <a:pPr marL="0" indent="0" algn="ctr">
              <a:buFont typeface="Verdana" pitchFamily="34" charset="0"/>
              <a:buNone/>
            </a:pP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 für Ihre Aufmerksamkeit!</a:t>
            </a:r>
          </a:p>
          <a:p>
            <a:pPr marL="0" indent="0" algn="ctr">
              <a:buFont typeface="Verdana" pitchFamily="34" charset="0"/>
              <a:buNone/>
            </a:pPr>
            <a:endParaRPr lang="de-DE" sz="3600" dirty="0" smtClean="0"/>
          </a:p>
          <a:p>
            <a:pPr marL="0" indent="0">
              <a:buNone/>
            </a:pPr>
            <a:r>
              <a:rPr lang="de-DE" dirty="0" smtClean="0"/>
              <a:t>Rückfragen gerne an: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1600" dirty="0" smtClean="0"/>
              <a:t>Renate Polak-Bennemann (</a:t>
            </a:r>
            <a:r>
              <a:rPr lang="de-DE" sz="1600" dirty="0" smtClean="0">
                <a:hlinkClick r:id="rId3"/>
              </a:rPr>
              <a:t>R.Polak@dnb.de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1600" dirty="0" smtClean="0"/>
              <a:t>Petra Feilhauer (</a:t>
            </a:r>
            <a:r>
              <a:rPr lang="de-DE" sz="1600" dirty="0" smtClean="0">
                <a:hlinkClick r:id="rId4"/>
              </a:rPr>
              <a:t>P.Feilhauer@dnb.de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1600" dirty="0" smtClean="0"/>
              <a:t>Josef </a:t>
            </a:r>
            <a:r>
              <a:rPr lang="de-DE" sz="1600" dirty="0"/>
              <a:t>Labner </a:t>
            </a:r>
            <a:r>
              <a:rPr lang="de-DE" sz="1600" dirty="0" smtClean="0"/>
              <a:t>(</a:t>
            </a:r>
            <a:r>
              <a:rPr lang="de-DE" sz="1600" dirty="0" smtClean="0">
                <a:hlinkClick r:id="rId5"/>
              </a:rPr>
              <a:t>josef.labner@obvsg.at</a:t>
            </a:r>
            <a:r>
              <a:rPr lang="de-DE" sz="1600" dirty="0" smtClean="0"/>
              <a:t>) </a:t>
            </a:r>
            <a:br>
              <a:rPr lang="de-DE" sz="1600" dirty="0" smtClean="0"/>
            </a:br>
            <a:endParaRPr lang="de-DE" sz="1600" dirty="0" smtClean="0"/>
          </a:p>
          <a:p>
            <a:pPr marL="0" indent="0">
              <a:buFont typeface="Verdana" pitchFamily="34" charset="0"/>
              <a:buNone/>
            </a:pPr>
            <a:endParaRPr lang="de-DE" sz="1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17</a:t>
            </a:fld>
            <a:endParaRPr lang="de-DE" sz="1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514350" y="6384925"/>
            <a:ext cx="8522146" cy="140419"/>
          </a:xfrm>
          <a:noFill/>
        </p:spPr>
        <p:txBody>
          <a:bodyPr/>
          <a:lstStyle/>
          <a:p>
            <a:r>
              <a:rPr lang="de-DE" smtClean="0"/>
              <a:t>Renate Polak-Bennemann, Petra Feilhauer, Josef Labner| RDA Technische Implementierung | 4. Juni 2014</a:t>
            </a:r>
            <a:endParaRPr lang="de-DE" dirty="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18</a:t>
            </a:fld>
            <a:endParaRPr lang="de-DE" sz="1000" b="1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721904" y="1005989"/>
            <a:ext cx="862842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smtClean="0"/>
              <a:t>Backup Folien</a:t>
            </a:r>
            <a:endParaRPr lang="de-DE" kern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3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920880" cy="777875"/>
          </a:xfrm>
        </p:spPr>
        <p:txBody>
          <a:bodyPr/>
          <a:lstStyle/>
          <a:p>
            <a:r>
              <a:rPr lang="de-DE" dirty="0" smtClean="0"/>
              <a:t>Lösungsansatz</a:t>
            </a:r>
            <a:br>
              <a:rPr lang="de-DE" dirty="0" smtClean="0"/>
            </a:br>
            <a:r>
              <a:rPr lang="de-DE" dirty="0" smtClean="0"/>
              <a:t>Inhalts-, Medien-, Datenträgertyp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2348880"/>
            <a:ext cx="7560840" cy="4104456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spcBef>
                <a:spcPts val="1680"/>
              </a:spcBef>
            </a:pPr>
            <a:r>
              <a:rPr lang="de-DE" sz="2000" dirty="0" smtClean="0"/>
              <a:t>Typisierung einer </a:t>
            </a:r>
            <a:r>
              <a:rPr lang="de-DE" sz="2000" dirty="0"/>
              <a:t>Ressource nach RDA in </a:t>
            </a:r>
            <a:r>
              <a:rPr lang="de-DE" sz="2000" dirty="0" smtClean="0"/>
              <a:t>einem normierten Vokabular (insgesamt ca. 85 Begriffe)</a:t>
            </a:r>
          </a:p>
          <a:p>
            <a:pPr marL="342900" lvl="1" indent="-342900">
              <a:lnSpc>
                <a:spcPts val="2400"/>
              </a:lnSpc>
              <a:spcBef>
                <a:spcPts val="1680"/>
              </a:spcBef>
            </a:pPr>
            <a:r>
              <a:rPr lang="de-DE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Angaben in neuen Pica-Feldern 0501, 0502, 0503 sind Pflicht</a:t>
            </a:r>
          </a:p>
          <a:p>
            <a:pPr marL="400050" lvl="1" indent="-342900">
              <a:lnSpc>
                <a:spcPct val="100000"/>
              </a:lnSpc>
              <a:spcBef>
                <a:spcPts val="1680"/>
              </a:spcBef>
            </a:pPr>
            <a:r>
              <a:rPr lang="de-DE" sz="2000" dirty="0" smtClean="0"/>
              <a:t>Alle anderen Angaben, die in dem normierten Vokabular nicht enthalten sind, sind vertiefend oder ergänzend und werden in separaten Pica-Feldern erfasst</a:t>
            </a:r>
            <a:endParaRPr lang="de-DE" sz="2000" dirty="0"/>
          </a:p>
          <a:p>
            <a:pPr marL="342900" lvl="1" indent="-342900">
              <a:lnSpc>
                <a:spcPts val="2400"/>
              </a:lnSpc>
              <a:spcBef>
                <a:spcPts val="1680"/>
              </a:spcBef>
            </a:pPr>
            <a:r>
              <a:rPr lang="de-DE" sz="2000" dirty="0" smtClean="0"/>
              <a:t>Redundanzen zu CMC sind zu vermeiden</a:t>
            </a:r>
            <a:endParaRPr lang="de-DE" sz="2000" dirty="0"/>
          </a:p>
          <a:p>
            <a:pPr lvl="1">
              <a:lnSpc>
                <a:spcPct val="150000"/>
              </a:lnSpc>
            </a:pPr>
            <a:endParaRPr lang="de-DE" sz="20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 algn="r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Feilhauer| RDA Technische Implementierung | 4. Juni 2014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19</a:t>
            </a:fld>
            <a:endParaRPr lang="de-DE" sz="1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93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593012" cy="777875"/>
          </a:xfrm>
        </p:spPr>
        <p:txBody>
          <a:bodyPr/>
          <a:lstStyle/>
          <a:p>
            <a:r>
              <a:rPr lang="de-DE" dirty="0" smtClean="0"/>
              <a:t>Themengruppe Implementierung</a:t>
            </a:r>
            <a:br>
              <a:rPr lang="de-DE" dirty="0" smtClean="0"/>
            </a:br>
            <a:r>
              <a:rPr lang="de-DE" dirty="0" smtClean="0"/>
              <a:t>Aufgabenprofil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Datenformat und Datenstrukturen für den Datenaustausch in MARC 21 festlegen </a:t>
            </a:r>
          </a:p>
          <a:p>
            <a:r>
              <a:rPr lang="de-DE" dirty="0" smtClean="0"/>
              <a:t>Informationen für Systemanbieter erstellen </a:t>
            </a:r>
          </a:p>
          <a:p>
            <a:r>
              <a:rPr lang="de-DE" dirty="0" smtClean="0"/>
              <a:t>Diskussion  und Erarbeitung von                Empfehlungen:</a:t>
            </a:r>
          </a:p>
          <a:p>
            <a:pPr lvl="1"/>
            <a:r>
              <a:rPr lang="de-DE" sz="2000" dirty="0" smtClean="0"/>
              <a:t>interne Datenformate und Datenstrukturen </a:t>
            </a:r>
          </a:p>
          <a:p>
            <a:pPr lvl="1"/>
            <a:r>
              <a:rPr lang="de-DE" sz="2000" dirty="0" smtClean="0"/>
              <a:t>Altdatenbehandlung </a:t>
            </a:r>
          </a:p>
          <a:p>
            <a:pPr lvl="1"/>
            <a:r>
              <a:rPr lang="de-DE" sz="2000" dirty="0" smtClean="0"/>
              <a:t>technische Verfahren zur Unterstützung der Anwendung der RDA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239710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904" y="1005989"/>
            <a:ext cx="8628423" cy="777875"/>
          </a:xfrm>
        </p:spPr>
        <p:txBody>
          <a:bodyPr/>
          <a:lstStyle/>
          <a:p>
            <a:r>
              <a:rPr lang="de-DE" dirty="0" smtClean="0"/>
              <a:t>Format Pica </a:t>
            </a:r>
            <a:r>
              <a:rPr lang="de-DE" sz="2000" dirty="0" smtClean="0"/>
              <a:t>Inhalt-, Medien-, Datenträgertyp</a:t>
            </a:r>
            <a:endParaRPr lang="de-DE" sz="20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4355691"/>
              </p:ext>
            </p:extLst>
          </p:nvPr>
        </p:nvGraphicFramePr>
        <p:xfrm>
          <a:off x="721905" y="1545322"/>
          <a:ext cx="8026560" cy="1882884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605312"/>
                <a:gridCol w="1605312"/>
                <a:gridCol w="1605312"/>
                <a:gridCol w="1605312"/>
                <a:gridCol w="1605312"/>
              </a:tblGrid>
              <a:tr h="329504">
                <a:tc>
                  <a:txBody>
                    <a:bodyPr/>
                    <a:lstStyle/>
                    <a:p>
                      <a:r>
                        <a:rPr lang="de-DE" sz="1200" b="1" dirty="0"/>
                        <a:t>Feld P3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Feld P+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="1"/>
                        <a:t>Wiederholbar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="1"/>
                        <a:t>Beschreibung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Pflicht/Optional</a:t>
                      </a:r>
                    </a:p>
                  </a:txBody>
                  <a:tcPr anchor="ctr"/>
                </a:tc>
              </a:tr>
              <a:tr h="470721">
                <a:tc>
                  <a:txBody>
                    <a:bodyPr/>
                    <a:lstStyle/>
                    <a:p>
                      <a:r>
                        <a:rPr lang="de-DE" sz="1200" dirty="0"/>
                        <a:t>0501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002C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Inhaltstyp (Content Type)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Pflicht</a:t>
                      </a:r>
                    </a:p>
                  </a:txBody>
                  <a:tcPr anchor="ctr"/>
                </a:tc>
              </a:tr>
              <a:tr h="470721">
                <a:tc>
                  <a:txBody>
                    <a:bodyPr/>
                    <a:lstStyle/>
                    <a:p>
                      <a:r>
                        <a:rPr lang="de-DE" sz="1200" dirty="0"/>
                        <a:t>0502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002D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Medientyp (Media Type)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Pflicht</a:t>
                      </a:r>
                    </a:p>
                  </a:txBody>
                  <a:tcPr anchor="ctr"/>
                </a:tc>
              </a:tr>
              <a:tr h="611938">
                <a:tc>
                  <a:txBody>
                    <a:bodyPr/>
                    <a:lstStyle/>
                    <a:p>
                      <a:r>
                        <a:rPr lang="de-DE" sz="1200" dirty="0"/>
                        <a:t>0503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002E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Datenträgertyp (Carrier Type)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Pflicht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20</a:t>
            </a:fld>
            <a:endParaRPr lang="de-DE" sz="1000" b="1">
              <a:solidFill>
                <a:srgbClr val="000000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819076"/>
              </p:ext>
            </p:extLst>
          </p:nvPr>
        </p:nvGraphicFramePr>
        <p:xfrm>
          <a:off x="755577" y="4101696"/>
          <a:ext cx="7992888" cy="213561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611492"/>
                <a:gridCol w="1595349"/>
                <a:gridCol w="1595349"/>
                <a:gridCol w="1595349"/>
                <a:gridCol w="1595349"/>
              </a:tblGrid>
              <a:tr h="189760">
                <a:tc>
                  <a:txBody>
                    <a:bodyPr/>
                    <a:lstStyle/>
                    <a:p>
                      <a:r>
                        <a:rPr lang="de-DE" sz="900" b="1" dirty="0" err="1"/>
                        <a:t>Subfeld</a:t>
                      </a:r>
                      <a:r>
                        <a:rPr lang="de-DE" sz="900" b="1" dirty="0"/>
                        <a:t> P3 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b="1"/>
                        <a:t>Subfeld P+ 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Wiederholbar 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b="1"/>
                        <a:t>Beschreibung 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Pflicht/Optional</a:t>
                      </a:r>
                    </a:p>
                  </a:txBody>
                  <a:tcPr marL="45572" marR="45572" marT="22786" marB="22786" anchor="ctr"/>
                </a:tc>
              </a:tr>
              <a:tr h="617070">
                <a:tc>
                  <a:txBody>
                    <a:bodyPr/>
                    <a:lstStyle/>
                    <a:p>
                      <a:r>
                        <a:rPr lang="de-DE" sz="900"/>
                        <a:t>$X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$X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NR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Field link and sequence number (MARC $8)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optional</a:t>
                      </a:r>
                    </a:p>
                  </a:txBody>
                  <a:tcPr marL="45572" marR="45572" marT="22786" marB="22786" anchor="ctr"/>
                </a:tc>
              </a:tr>
              <a:tr h="189760">
                <a:tc>
                  <a:txBody>
                    <a:bodyPr/>
                    <a:lstStyle/>
                    <a:p>
                      <a:r>
                        <a:rPr lang="de-DE" sz="900" dirty="0"/>
                        <a:t>$a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$a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R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Term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Pflicht</a:t>
                      </a:r>
                    </a:p>
                  </a:txBody>
                  <a:tcPr marL="45572" marR="45572" marT="22786" marB="22786" anchor="ctr"/>
                </a:tc>
              </a:tr>
              <a:tr h="189760">
                <a:tc>
                  <a:txBody>
                    <a:bodyPr/>
                    <a:lstStyle/>
                    <a:p>
                      <a:r>
                        <a:rPr lang="de-DE" sz="900" dirty="0"/>
                        <a:t>$b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$b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R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Code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Pflicht</a:t>
                      </a:r>
                    </a:p>
                  </a:txBody>
                  <a:tcPr marL="45572" marR="45572" marT="22786" marB="22786" anchor="ctr"/>
                </a:tc>
              </a:tr>
              <a:tr h="189760">
                <a:tc>
                  <a:txBody>
                    <a:bodyPr/>
                    <a:lstStyle/>
                    <a:p>
                      <a:r>
                        <a:rPr lang="de-DE" sz="900"/>
                        <a:t>$2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$2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NR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Quelle (Source)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/>
                        <a:t>Pflicht</a:t>
                      </a:r>
                    </a:p>
                  </a:txBody>
                  <a:tcPr marL="45572" marR="45572" marT="22786" marB="22786" anchor="ctr"/>
                </a:tc>
              </a:tr>
              <a:tr h="759505">
                <a:tc>
                  <a:txBody>
                    <a:bodyPr/>
                    <a:lstStyle/>
                    <a:p>
                      <a:r>
                        <a:rPr lang="de-DE" sz="900" dirty="0"/>
                        <a:t>$3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$3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NR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Material für die der Code vergeben wird (Materials </a:t>
                      </a:r>
                      <a:r>
                        <a:rPr lang="de-DE" sz="900" dirty="0" err="1"/>
                        <a:t>specified</a:t>
                      </a:r>
                      <a:r>
                        <a:rPr lang="de-DE" sz="900" dirty="0"/>
                        <a:t>)</a:t>
                      </a:r>
                    </a:p>
                  </a:txBody>
                  <a:tcPr marL="45572" marR="45572" marT="22786" marB="22786" anchor="ctr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optional</a:t>
                      </a:r>
                    </a:p>
                  </a:txBody>
                  <a:tcPr marL="45572" marR="45572" marT="22786" marB="22786"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721905" y="3736367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Interne Feldstruktur ist jeweils: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2262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514350" y="6384925"/>
            <a:ext cx="8522146" cy="140419"/>
          </a:xfrm>
          <a:noFill/>
        </p:spPr>
        <p:txBody>
          <a:bodyPr/>
          <a:lstStyle/>
          <a:p>
            <a:r>
              <a:rPr lang="de-DE" smtClean="0"/>
              <a:t>Renate Polak-Bennemann, Petra Feilhauer, Josef Labner| RDA Technische Implementierung | 4. Juni 2014</a:t>
            </a:r>
            <a:endParaRPr lang="de-DE" dirty="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21</a:t>
            </a:fld>
            <a:endParaRPr lang="de-DE" sz="1000" b="1"/>
          </a:p>
        </p:txBody>
      </p:sp>
      <p:sp>
        <p:nvSpPr>
          <p:cNvPr id="13" name="Rechteck 12"/>
          <p:cNvSpPr/>
          <p:nvPr/>
        </p:nvSpPr>
        <p:spPr>
          <a:xfrm>
            <a:off x="703915" y="2564904"/>
            <a:ext cx="82314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/>
              <a:t>Musiknoten: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0500 </a:t>
            </a:r>
            <a:r>
              <a:rPr lang="de-DE" sz="1400" dirty="0" smtClean="0"/>
              <a:t>Ma  </a:t>
            </a:r>
          </a:p>
          <a:p>
            <a:r>
              <a:rPr lang="de-DE" sz="1400" dirty="0" smtClean="0"/>
              <a:t>0501 </a:t>
            </a:r>
            <a:r>
              <a:rPr lang="de-DE" sz="1400" b="1" dirty="0"/>
              <a:t>$X0</a:t>
            </a:r>
            <a:r>
              <a:rPr lang="de-DE" sz="1400" dirty="0"/>
              <a:t>1</a:t>
            </a:r>
            <a:r>
              <a:rPr lang="de-DE" sz="1400" b="1" dirty="0"/>
              <a:t>$a</a:t>
            </a:r>
            <a:r>
              <a:rPr lang="de-DE" sz="1400" dirty="0"/>
              <a:t>notierte Musik</a:t>
            </a:r>
            <a:r>
              <a:rPr lang="de-DE" sz="1400" b="1" dirty="0"/>
              <a:t>$b</a:t>
            </a:r>
            <a:r>
              <a:rPr lang="de-DE" sz="1400" dirty="0"/>
              <a:t>ntm</a:t>
            </a:r>
            <a:r>
              <a:rPr lang="de-DE" sz="1400" b="1" dirty="0"/>
              <a:t>$2</a:t>
            </a:r>
            <a:r>
              <a:rPr lang="de-DE" sz="1400" dirty="0"/>
              <a:t>rdacontent</a:t>
            </a:r>
            <a:r>
              <a:rPr lang="de-DE" sz="1400" b="1" dirty="0"/>
              <a:t>$3</a:t>
            </a:r>
            <a:r>
              <a:rPr lang="de-DE" sz="1400" dirty="0"/>
              <a:t>Partitur</a:t>
            </a:r>
          </a:p>
          <a:p>
            <a:r>
              <a:rPr lang="de-DE" sz="1400" dirty="0"/>
              <a:t>0502 </a:t>
            </a:r>
            <a:r>
              <a:rPr lang="de-DE" sz="1400" b="1" dirty="0"/>
              <a:t>$X</a:t>
            </a:r>
            <a:r>
              <a:rPr lang="de-DE" sz="1400" dirty="0"/>
              <a:t>01</a:t>
            </a:r>
            <a:r>
              <a:rPr lang="de-DE" sz="1400" b="1" dirty="0"/>
              <a:t>$a</a:t>
            </a:r>
            <a:r>
              <a:rPr lang="de-DE" sz="1400" dirty="0"/>
              <a:t>ohne Hilfsmittel zu benutzen</a:t>
            </a:r>
            <a:r>
              <a:rPr lang="de-DE" sz="1400" b="1" dirty="0"/>
              <a:t>$b</a:t>
            </a:r>
            <a:r>
              <a:rPr lang="de-DE" sz="1400" dirty="0"/>
              <a:t>n</a:t>
            </a:r>
            <a:r>
              <a:rPr lang="de-DE" sz="1400" b="1" dirty="0"/>
              <a:t>$2</a:t>
            </a:r>
            <a:r>
              <a:rPr lang="de-DE" sz="1400" dirty="0"/>
              <a:t>rdamedia</a:t>
            </a:r>
            <a:r>
              <a:rPr lang="de-DE" sz="1400" b="1" dirty="0"/>
              <a:t>$3</a:t>
            </a:r>
            <a:r>
              <a:rPr lang="de-DE" sz="1400" dirty="0"/>
              <a:t>Partitur</a:t>
            </a:r>
          </a:p>
          <a:p>
            <a:r>
              <a:rPr lang="de-DE" sz="1400" dirty="0"/>
              <a:t>0503 </a:t>
            </a:r>
            <a:r>
              <a:rPr lang="de-DE" sz="1400" b="1" dirty="0"/>
              <a:t>$X</a:t>
            </a:r>
            <a:r>
              <a:rPr lang="de-DE" sz="1400" dirty="0"/>
              <a:t>01</a:t>
            </a:r>
            <a:r>
              <a:rPr lang="de-DE" sz="1400" b="1" dirty="0"/>
              <a:t>$a</a:t>
            </a:r>
            <a:r>
              <a:rPr lang="de-DE" sz="1400" dirty="0"/>
              <a:t>Band</a:t>
            </a:r>
            <a:r>
              <a:rPr lang="de-DE" sz="1400" b="1" dirty="0"/>
              <a:t>$b</a:t>
            </a:r>
            <a:r>
              <a:rPr lang="de-DE" sz="1400" dirty="0"/>
              <a:t>nc</a:t>
            </a:r>
            <a:r>
              <a:rPr lang="de-DE" sz="1400" b="1" dirty="0"/>
              <a:t>$2</a:t>
            </a:r>
            <a:r>
              <a:rPr lang="de-DE" sz="1400" dirty="0"/>
              <a:t>rdacarrier</a:t>
            </a:r>
            <a:r>
              <a:rPr lang="de-DE" sz="1400" b="1" dirty="0"/>
              <a:t>$3</a:t>
            </a:r>
            <a:r>
              <a:rPr lang="de-DE" sz="1400" dirty="0"/>
              <a:t>Partitur</a:t>
            </a:r>
          </a:p>
          <a:p>
            <a:r>
              <a:rPr lang="de-DE" sz="1400" dirty="0"/>
              <a:t> </a:t>
            </a:r>
          </a:p>
          <a:p>
            <a:r>
              <a:rPr lang="de-DE" sz="1400" dirty="0"/>
              <a:t>0501 </a:t>
            </a:r>
            <a:r>
              <a:rPr lang="de-DE" sz="1400" b="1" dirty="0"/>
              <a:t>$X</a:t>
            </a:r>
            <a:r>
              <a:rPr lang="de-DE" sz="1400" dirty="0"/>
              <a:t>02</a:t>
            </a:r>
            <a:r>
              <a:rPr lang="de-DE" sz="1400" b="1" dirty="0"/>
              <a:t>$a</a:t>
            </a:r>
            <a:r>
              <a:rPr lang="de-DE" sz="1400" dirty="0"/>
              <a:t>aufgeführte Musik</a:t>
            </a:r>
            <a:r>
              <a:rPr lang="de-DE" sz="1400" b="1" dirty="0"/>
              <a:t>$b</a:t>
            </a:r>
            <a:r>
              <a:rPr lang="de-DE" sz="1400" dirty="0"/>
              <a:t>prm</a:t>
            </a:r>
            <a:r>
              <a:rPr lang="de-DE" sz="1400" b="1" dirty="0"/>
              <a:t>$2</a:t>
            </a:r>
            <a:r>
              <a:rPr lang="de-DE" sz="1400" dirty="0"/>
              <a:t>rdacontent</a:t>
            </a:r>
            <a:r>
              <a:rPr lang="de-DE" sz="1400" b="1" dirty="0"/>
              <a:t>$3</a:t>
            </a:r>
            <a:r>
              <a:rPr lang="de-DE" sz="1400" dirty="0"/>
              <a:t>Musikaufführung</a:t>
            </a:r>
          </a:p>
          <a:p>
            <a:r>
              <a:rPr lang="de-DE" sz="1400" dirty="0"/>
              <a:t>0501 </a:t>
            </a:r>
            <a:r>
              <a:rPr lang="de-DE" sz="1400" b="1" dirty="0"/>
              <a:t>$X</a:t>
            </a:r>
            <a:r>
              <a:rPr lang="de-DE" sz="1400" dirty="0"/>
              <a:t>02</a:t>
            </a:r>
            <a:r>
              <a:rPr lang="de-DE" sz="1400" b="1" dirty="0"/>
              <a:t>$a</a:t>
            </a:r>
            <a:r>
              <a:rPr lang="de-DE" sz="1400" dirty="0"/>
              <a:t>zweidimensionales bewegtes Bild</a:t>
            </a:r>
            <a:r>
              <a:rPr lang="de-DE" sz="1400" b="1" dirty="0"/>
              <a:t>$b</a:t>
            </a:r>
            <a:r>
              <a:rPr lang="de-DE" sz="1400" dirty="0"/>
              <a:t>tdi</a:t>
            </a:r>
            <a:r>
              <a:rPr lang="de-DE" sz="1400" b="1" dirty="0"/>
              <a:t>$2</a:t>
            </a:r>
            <a:r>
              <a:rPr lang="de-DE" sz="1400" dirty="0"/>
              <a:t>rdacontent</a:t>
            </a:r>
            <a:r>
              <a:rPr lang="de-DE" sz="1400" b="1" dirty="0"/>
              <a:t>$3</a:t>
            </a:r>
            <a:r>
              <a:rPr lang="de-DE" sz="1400" dirty="0"/>
              <a:t>Musikaufführung</a:t>
            </a:r>
            <a:br>
              <a:rPr lang="de-DE" sz="1400" dirty="0"/>
            </a:br>
            <a:r>
              <a:rPr lang="de-DE" sz="1400" dirty="0"/>
              <a:t>0502 </a:t>
            </a:r>
            <a:r>
              <a:rPr lang="de-DE" sz="1400" b="1" dirty="0"/>
              <a:t>$X</a:t>
            </a:r>
            <a:r>
              <a:rPr lang="de-DE" sz="1400" dirty="0"/>
              <a:t>02</a:t>
            </a:r>
            <a:r>
              <a:rPr lang="de-DE" sz="1400" b="1" dirty="0"/>
              <a:t>$a</a:t>
            </a:r>
            <a:r>
              <a:rPr lang="de-DE" sz="1400" dirty="0"/>
              <a:t>Video</a:t>
            </a:r>
            <a:r>
              <a:rPr lang="de-DE" sz="1400" b="1" dirty="0"/>
              <a:t>$b</a:t>
            </a:r>
            <a:r>
              <a:rPr lang="de-DE" sz="1400" dirty="0"/>
              <a:t>v</a:t>
            </a:r>
            <a:r>
              <a:rPr lang="de-DE" sz="1400" b="1" dirty="0"/>
              <a:t>$2</a:t>
            </a:r>
            <a:r>
              <a:rPr lang="de-DE" sz="1400" dirty="0"/>
              <a:t>rdamedia</a:t>
            </a:r>
            <a:r>
              <a:rPr lang="de-DE" sz="1400" b="1" dirty="0"/>
              <a:t>$3</a:t>
            </a:r>
            <a:r>
              <a:rPr lang="de-DE" sz="1400" dirty="0"/>
              <a:t>Musikaufführung</a:t>
            </a:r>
          </a:p>
          <a:p>
            <a:r>
              <a:rPr lang="de-DE" sz="1400" dirty="0"/>
              <a:t>0503 </a:t>
            </a:r>
            <a:r>
              <a:rPr lang="de-DE" sz="1400" b="1" dirty="0"/>
              <a:t>$</a:t>
            </a:r>
            <a:r>
              <a:rPr lang="de-DE" sz="1400" b="1" dirty="0" smtClean="0"/>
              <a:t>X</a:t>
            </a:r>
            <a:r>
              <a:rPr lang="de-DE" sz="1400" dirty="0" smtClean="0"/>
              <a:t>02</a:t>
            </a:r>
            <a:r>
              <a:rPr lang="de-DE" sz="1400" b="1" dirty="0" smtClean="0"/>
              <a:t>$a</a:t>
            </a:r>
            <a:r>
              <a:rPr lang="de-DE" sz="1400" dirty="0" smtClean="0"/>
              <a:t>Videodisk</a:t>
            </a:r>
            <a:r>
              <a:rPr lang="de-DE" sz="1400" b="1" dirty="0" smtClean="0"/>
              <a:t>$b</a:t>
            </a:r>
            <a:r>
              <a:rPr lang="de-DE" sz="1400" dirty="0" smtClean="0"/>
              <a:t>vd</a:t>
            </a:r>
            <a:r>
              <a:rPr lang="de-DE" sz="1400" b="1" dirty="0" smtClean="0"/>
              <a:t>$2</a:t>
            </a:r>
            <a:r>
              <a:rPr lang="de-DE" sz="1400" dirty="0" smtClean="0"/>
              <a:t>rdacarrier</a:t>
            </a:r>
            <a:r>
              <a:rPr lang="de-DE" sz="1400" b="1" dirty="0" smtClean="0"/>
              <a:t>$3</a:t>
            </a:r>
            <a:r>
              <a:rPr lang="de-DE" sz="1400" dirty="0" smtClean="0"/>
              <a:t>Musikaufführung</a:t>
            </a:r>
          </a:p>
          <a:p>
            <a:endParaRPr lang="de-DE" sz="1400" dirty="0"/>
          </a:p>
          <a:p>
            <a:endParaRPr lang="de-DE" sz="1400" b="1" dirty="0" smtClean="0"/>
          </a:p>
          <a:p>
            <a:r>
              <a:rPr lang="de-DE" sz="1400" b="1" dirty="0" smtClean="0"/>
              <a:t>Elektronische </a:t>
            </a:r>
            <a:r>
              <a:rPr lang="de-DE" sz="1400" b="1" dirty="0"/>
              <a:t>Ressource auf </a:t>
            </a:r>
            <a:r>
              <a:rPr lang="de-DE" sz="1400" b="1" dirty="0" smtClean="0"/>
              <a:t>Datenträger:</a:t>
            </a:r>
          </a:p>
          <a:p>
            <a:r>
              <a:rPr lang="de-DE" sz="1400" dirty="0"/>
              <a:t>0500 </a:t>
            </a:r>
            <a:r>
              <a:rPr lang="de-DE" sz="1400" dirty="0" err="1"/>
              <a:t>Sbvz</a:t>
            </a:r>
            <a:r>
              <a:rPr lang="de-DE" sz="1400" dirty="0"/>
              <a:t> </a:t>
            </a:r>
            <a:endParaRPr lang="de-DE" sz="1400" dirty="0" smtClean="0"/>
          </a:p>
          <a:p>
            <a:r>
              <a:rPr lang="de-DE" sz="1400" dirty="0" smtClean="0"/>
              <a:t>0501 </a:t>
            </a:r>
            <a:r>
              <a:rPr lang="de-DE" sz="1400" b="1" dirty="0"/>
              <a:t>$a</a:t>
            </a:r>
            <a:r>
              <a:rPr lang="de-DE" sz="1400" dirty="0"/>
              <a:t>Computerdaten</a:t>
            </a:r>
            <a:r>
              <a:rPr lang="de-DE" sz="1400" b="1" dirty="0"/>
              <a:t>$b</a:t>
            </a:r>
            <a:r>
              <a:rPr lang="de-DE" sz="1400" dirty="0"/>
              <a:t>cod</a:t>
            </a:r>
            <a:r>
              <a:rPr lang="de-DE" sz="1400" b="1" dirty="0"/>
              <a:t>$2</a:t>
            </a:r>
            <a:r>
              <a:rPr lang="de-DE" sz="1400" dirty="0"/>
              <a:t>rdacontent</a:t>
            </a:r>
          </a:p>
          <a:p>
            <a:r>
              <a:rPr lang="de-DE" sz="1400" dirty="0"/>
              <a:t>0502 </a:t>
            </a:r>
            <a:r>
              <a:rPr lang="de-DE" sz="1400" b="1" dirty="0"/>
              <a:t>$a</a:t>
            </a:r>
            <a:r>
              <a:rPr lang="de-DE" sz="1400" dirty="0"/>
              <a:t>Computermedien</a:t>
            </a:r>
            <a:r>
              <a:rPr lang="de-DE" sz="1400" b="1" dirty="0"/>
              <a:t>$b</a:t>
            </a:r>
            <a:r>
              <a:rPr lang="de-DE" sz="1400" dirty="0"/>
              <a:t>c</a:t>
            </a:r>
            <a:r>
              <a:rPr lang="de-DE" sz="1400" b="1" dirty="0"/>
              <a:t>$2</a:t>
            </a:r>
            <a:r>
              <a:rPr lang="de-DE" sz="1400" dirty="0"/>
              <a:t>rdamedia</a:t>
            </a:r>
          </a:p>
          <a:p>
            <a:r>
              <a:rPr lang="de-DE" sz="1400" dirty="0"/>
              <a:t>0503 </a:t>
            </a:r>
            <a:r>
              <a:rPr lang="de-DE" sz="1400" b="1" dirty="0"/>
              <a:t>$a</a:t>
            </a:r>
            <a:r>
              <a:rPr lang="de-DE" sz="1400" dirty="0"/>
              <a:t>Computerdisk</a:t>
            </a:r>
            <a:r>
              <a:rPr lang="de-DE" sz="1400" b="1" dirty="0"/>
              <a:t>$b</a:t>
            </a:r>
            <a:r>
              <a:rPr lang="de-DE" sz="1400" dirty="0"/>
              <a:t>cd</a:t>
            </a:r>
            <a:r>
              <a:rPr lang="de-DE" sz="1400" b="1" dirty="0"/>
              <a:t>$2</a:t>
            </a:r>
            <a:r>
              <a:rPr lang="de-DE" sz="1400" dirty="0"/>
              <a:t>rdacarrier</a:t>
            </a:r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600" dirty="0" smtClean="0"/>
          </a:p>
        </p:txBody>
      </p:sp>
      <p:sp>
        <p:nvSpPr>
          <p:cNvPr id="16" name="Titel 1"/>
          <p:cNvSpPr txBox="1">
            <a:spLocks/>
          </p:cNvSpPr>
          <p:nvPr/>
        </p:nvSpPr>
        <p:spPr bwMode="auto">
          <a:xfrm>
            <a:off x="721905" y="1005989"/>
            <a:ext cx="7954552" cy="91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Format Pica </a:t>
            </a:r>
            <a:r>
              <a:rPr lang="de-DE" sz="2000" kern="0" dirty="0" smtClean="0"/>
              <a:t>Inhalt-, Medien-, Datenträgertyp</a:t>
            </a:r>
            <a:endParaRPr 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14906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93012" cy="777875"/>
          </a:xfrm>
        </p:spPr>
        <p:txBody>
          <a:bodyPr/>
          <a:lstStyle/>
          <a:p>
            <a:r>
              <a:rPr lang="de-DE" dirty="0" smtClean="0"/>
              <a:t>Lösungsansatz Erscheinungsvermerk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93012" cy="4536504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Differenziertere Angaben sind erforderlich </a:t>
            </a:r>
          </a:p>
          <a:p>
            <a:r>
              <a:rPr lang="de-DE" dirty="0" smtClean="0"/>
              <a:t>Nach RDA werden unterschieden</a:t>
            </a:r>
          </a:p>
          <a:p>
            <a:pPr lvl="1"/>
            <a:r>
              <a:rPr lang="de-DE" dirty="0" smtClean="0"/>
              <a:t>Entstehungsangabe (= neues Pica-Feld), </a:t>
            </a:r>
          </a:p>
          <a:p>
            <a:pPr lvl="1"/>
            <a:r>
              <a:rPr lang="de-DE" dirty="0" smtClean="0"/>
              <a:t>Veröffentlichungsangabe (= Pica 4030), </a:t>
            </a:r>
          </a:p>
          <a:p>
            <a:pPr lvl="1"/>
            <a:r>
              <a:rPr lang="de-DE" dirty="0" smtClean="0"/>
              <a:t>Vertriebsangabe (= Pica 4036), </a:t>
            </a:r>
          </a:p>
          <a:p>
            <a:pPr lvl="1"/>
            <a:r>
              <a:rPr lang="de-DE" dirty="0" smtClean="0"/>
              <a:t>Herstellungsangabe (= Pica 4045)</a:t>
            </a:r>
          </a:p>
          <a:p>
            <a:pPr lvl="1"/>
            <a:r>
              <a:rPr lang="de-DE" dirty="0" smtClean="0"/>
              <a:t>Copyright-Jahr (= Pica 1111)</a:t>
            </a:r>
          </a:p>
          <a:p>
            <a:r>
              <a:rPr lang="de-DE" sz="1800" dirty="0" smtClean="0"/>
              <a:t>pro </a:t>
            </a:r>
            <a:r>
              <a:rPr lang="de-DE" sz="1800" dirty="0"/>
              <a:t>Veröffentlichungs- Vertriebs- oder Herstellungsangabe ist ein </a:t>
            </a:r>
            <a:r>
              <a:rPr lang="de-DE" sz="1800" dirty="0" smtClean="0"/>
              <a:t>Feld </a:t>
            </a:r>
            <a:r>
              <a:rPr lang="de-DE" sz="1800" dirty="0"/>
              <a:t>auszufüllen, wenn eine der Angaben vorhanden ist</a:t>
            </a:r>
          </a:p>
          <a:p>
            <a:r>
              <a:rPr lang="de-DE" sz="1800" dirty="0"/>
              <a:t>im Feld für die Veröffentlichungsangabe müssen die Unterfelder </a:t>
            </a:r>
            <a:r>
              <a:rPr lang="de-DE" sz="1800" dirty="0" smtClean="0"/>
              <a:t>für Ort, Name [und Datum] ausgefüllt </a:t>
            </a:r>
            <a:r>
              <a:rPr lang="de-DE" sz="1800" dirty="0"/>
              <a:t>werden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Feilhauer| RDA Technische Implementierung | 4. Juni 2014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22</a:t>
            </a:fld>
            <a:endParaRPr lang="de-DE" sz="1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idx="1"/>
          </p:nvPr>
        </p:nvSpPr>
        <p:spPr>
          <a:xfrm>
            <a:off x="681782" y="3861048"/>
            <a:ext cx="7593012" cy="1872208"/>
          </a:xfrm>
        </p:spPr>
        <p:txBody>
          <a:bodyPr/>
          <a:lstStyle/>
          <a:p>
            <a:pPr fontAlgn="auto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</a:pPr>
            <a:r>
              <a:rPr lang="de-DE" sz="1800" b="0" kern="1200" dirty="0" smtClean="0">
                <a:solidFill>
                  <a:prstClr val="black"/>
                </a:solidFill>
              </a:rPr>
              <a:t>„Composite Description“ </a:t>
            </a:r>
            <a:r>
              <a:rPr lang="de-DE" sz="1100" dirty="0" smtClean="0"/>
              <a:t>entspricht </a:t>
            </a:r>
            <a:r>
              <a:rPr lang="de-DE" sz="1100" b="0" dirty="0" smtClean="0"/>
              <a:t> </a:t>
            </a:r>
            <a:r>
              <a:rPr lang="de-DE" sz="1800" b="0" dirty="0" smtClean="0"/>
              <a:t>bisherigem Titelsatz </a:t>
            </a:r>
            <a:r>
              <a:rPr lang="de-DE" sz="1800" b="0" kern="1200" dirty="0" smtClean="0">
                <a:solidFill>
                  <a:prstClr val="black"/>
                </a:solidFill>
              </a:rPr>
              <a:t/>
            </a:r>
            <a:br>
              <a:rPr lang="de-DE" sz="1800" b="0" kern="1200" dirty="0" smtClean="0">
                <a:solidFill>
                  <a:prstClr val="black"/>
                </a:solidFill>
              </a:rPr>
            </a:br>
            <a:endParaRPr lang="de-DE" sz="2000" b="0" dirty="0" smtClean="0"/>
          </a:p>
          <a:p>
            <a:pPr fontAlgn="auto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</a:pPr>
            <a:r>
              <a:rPr lang="de-DE" sz="1800" b="0" kern="1200" dirty="0" smtClean="0">
                <a:solidFill>
                  <a:prstClr val="black"/>
                </a:solidFill>
              </a:rPr>
              <a:t>„Composite Description“ </a:t>
            </a:r>
            <a:r>
              <a:rPr lang="de-DE" sz="1800" b="0" dirty="0" smtClean="0"/>
              <a:t>enthält Elemente zum Werk, zur Expression und zur Manifestation</a:t>
            </a:r>
            <a:br>
              <a:rPr lang="de-DE" sz="1800" b="0" dirty="0" smtClean="0"/>
            </a:br>
            <a:r>
              <a:rPr lang="de-DE" sz="1400" b="0" kern="1200" dirty="0" smtClean="0">
                <a:solidFill>
                  <a:prstClr val="black"/>
                </a:solidFill>
              </a:rPr>
              <a:t>„</a:t>
            </a:r>
            <a:r>
              <a:rPr lang="de-DE" sz="1400" b="0" dirty="0" smtClean="0"/>
              <a:t>.... </a:t>
            </a:r>
            <a:r>
              <a:rPr lang="de-DE" sz="1400" b="0" dirty="0"/>
              <a:t>eine zusammengesetzte Beschreibung, welche  eines oder mehrere Elemente, die das Werk und/oder die Expression identifizieren, mit der Beschreibung der Manifestation kombiniert.“ RDA 17.4.2.3</a:t>
            </a:r>
            <a:endParaRPr lang="de-DE" sz="1400" dirty="0" smtClean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81782" y="650886"/>
            <a:ext cx="7593012" cy="777875"/>
          </a:xfrm>
        </p:spPr>
        <p:txBody>
          <a:bodyPr/>
          <a:lstStyle/>
          <a:p>
            <a:r>
              <a:rPr lang="de-DE" sz="2800" b="1" dirty="0" smtClean="0"/>
              <a:t>Lösungsansatz DNB: Werke</a:t>
            </a:r>
            <a:br>
              <a:rPr lang="de-DE" sz="2800" b="1" dirty="0" smtClean="0"/>
            </a:br>
            <a:endParaRPr lang="de-DE" sz="28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E989BB9-3CC7-4ADB-A5A9-6FC66B9DB0FD}" type="slidenum">
              <a:rPr lang="de-DE" sz="1000" b="1"/>
              <a:pPr algn="ctr"/>
              <a:t>23</a:t>
            </a:fld>
            <a:endParaRPr lang="de-DE" sz="1000" b="1"/>
          </a:p>
        </p:txBody>
      </p:sp>
      <p:grpSp>
        <p:nvGrpSpPr>
          <p:cNvPr id="19" name="Gruppieren 18"/>
          <p:cNvGrpSpPr/>
          <p:nvPr/>
        </p:nvGrpSpPr>
        <p:grpSpPr>
          <a:xfrm>
            <a:off x="1043696" y="1628800"/>
            <a:ext cx="6696656" cy="1665476"/>
            <a:chOff x="683568" y="1628800"/>
            <a:chExt cx="6696656" cy="1665476"/>
          </a:xfrm>
        </p:grpSpPr>
        <p:sp>
          <p:nvSpPr>
            <p:cNvPr id="21" name="Nach rechts gekrümmter Pfeil 20"/>
            <p:cNvSpPr/>
            <p:nvPr/>
          </p:nvSpPr>
          <p:spPr>
            <a:xfrm flipH="1">
              <a:off x="6588224" y="2613128"/>
              <a:ext cx="792000" cy="681147"/>
            </a:xfrm>
            <a:prstGeom prst="curvedRightArrow">
              <a:avLst/>
            </a:prstGeom>
            <a:solidFill>
              <a:srgbClr val="AAD6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" name="Nach rechts gekrümmter Pfeil 16"/>
            <p:cNvSpPr/>
            <p:nvPr/>
          </p:nvSpPr>
          <p:spPr>
            <a:xfrm>
              <a:off x="683568" y="2613129"/>
              <a:ext cx="792088" cy="681147"/>
            </a:xfrm>
            <a:prstGeom prst="curvedRightArrow">
              <a:avLst/>
            </a:prstGeom>
            <a:solidFill>
              <a:srgbClr val="AAD6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839948" y="1628800"/>
              <a:ext cx="6336464" cy="1220917"/>
              <a:chOff x="1043608" y="3861048"/>
              <a:chExt cx="6336464" cy="1728192"/>
            </a:xfrm>
            <a:solidFill>
              <a:srgbClr val="00B0F0"/>
            </a:solidFill>
          </p:grpSpPr>
          <p:sp>
            <p:nvSpPr>
              <p:cNvPr id="3" name="Rechteck 2"/>
              <p:cNvSpPr/>
              <p:nvPr/>
            </p:nvSpPr>
            <p:spPr>
              <a:xfrm>
                <a:off x="1043608" y="3861048"/>
                <a:ext cx="2160240" cy="172819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„Composite Description“</a:t>
                </a:r>
                <a:br>
                  <a:rPr lang="de-DE" dirty="0" smtClean="0">
                    <a:solidFill>
                      <a:schemeClr val="tx1"/>
                    </a:solidFill>
                  </a:rPr>
                </a:br>
                <a:endParaRPr lang="de-DE" sz="1200" i="1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hteck 4"/>
              <p:cNvSpPr/>
              <p:nvPr/>
            </p:nvSpPr>
            <p:spPr>
              <a:xfrm>
                <a:off x="5220072" y="3861048"/>
                <a:ext cx="2160000" cy="172746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Normdatensatz für das Werk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Plus 6"/>
              <p:cNvSpPr/>
              <p:nvPr/>
            </p:nvSpPr>
            <p:spPr>
              <a:xfrm>
                <a:off x="3779912" y="4339953"/>
                <a:ext cx="914400" cy="914400"/>
              </a:xfrm>
              <a:prstGeom prst="mathPlu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1475656" y="292494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Pflicht</a:t>
              </a:r>
              <a:endParaRPr lang="de-DE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364088" y="2924944"/>
              <a:ext cx="12004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zusätzlich</a:t>
              </a:r>
              <a:endParaRPr lang="de-D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885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844824"/>
            <a:ext cx="7593012" cy="4536504"/>
          </a:xfrm>
        </p:spPr>
        <p:txBody>
          <a:bodyPr/>
          <a:lstStyle/>
          <a:p>
            <a:r>
              <a:rPr lang="de-DE" dirty="0" smtClean="0"/>
              <a:t>„</a:t>
            </a:r>
            <a:r>
              <a:rPr lang="de-DE" dirty="0" err="1" smtClean="0"/>
              <a:t>Policy</a:t>
            </a:r>
            <a:r>
              <a:rPr lang="de-DE" dirty="0" smtClean="0"/>
              <a:t>“ DNB (aktueller Stand):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sz="2000" dirty="0" smtClean="0"/>
              <a:t>Werkdatensatz </a:t>
            </a:r>
            <a:r>
              <a:rPr lang="de-DE" sz="2000" dirty="0"/>
              <a:t>soll durch automatische Clusterverfahren oder </a:t>
            </a:r>
            <a:r>
              <a:rPr lang="de-DE" sz="2000" dirty="0" smtClean="0"/>
              <a:t>durch intellektuelle </a:t>
            </a:r>
            <a:r>
              <a:rPr lang="de-DE" sz="2000" dirty="0"/>
              <a:t>Erfassung </a:t>
            </a:r>
            <a:r>
              <a:rPr lang="de-DE" sz="2000" dirty="0" smtClean="0"/>
              <a:t>entstehen und wird mit der „</a:t>
            </a:r>
            <a:r>
              <a:rPr lang="de-DE" sz="2000" dirty="0" err="1" smtClean="0"/>
              <a:t>composite</a:t>
            </a:r>
            <a:r>
              <a:rPr lang="de-DE" sz="2000" dirty="0" smtClean="0"/>
              <a:t> </a:t>
            </a:r>
            <a:r>
              <a:rPr lang="de-DE" sz="2000" dirty="0" err="1" smtClean="0"/>
              <a:t>description</a:t>
            </a:r>
            <a:r>
              <a:rPr lang="de-DE" sz="2000" dirty="0" smtClean="0"/>
              <a:t>“ verlinkt</a:t>
            </a:r>
            <a:br>
              <a:rPr lang="de-DE" sz="2000" dirty="0" smtClean="0"/>
            </a:br>
            <a:endParaRPr lang="de-DE" sz="2000" dirty="0" smtClean="0"/>
          </a:p>
          <a:p>
            <a:pPr lvl="1"/>
            <a:r>
              <a:rPr lang="de-DE" sz="2000" dirty="0"/>
              <a:t>Werkdatensatz wird </a:t>
            </a:r>
            <a:r>
              <a:rPr lang="de-DE" sz="2000" dirty="0" smtClean="0"/>
              <a:t>automatisiert angelegt</a:t>
            </a:r>
            <a:r>
              <a:rPr lang="de-DE" sz="2000" dirty="0"/>
              <a:t>, sobald zwei Manifestationen zu demselben Werk vorhanden </a:t>
            </a:r>
            <a:r>
              <a:rPr lang="de-DE" sz="2000" dirty="0" smtClean="0"/>
              <a:t>sind</a:t>
            </a:r>
          </a:p>
          <a:p>
            <a:pPr lvl="1"/>
            <a:endParaRPr lang="de-DE" sz="2000" dirty="0"/>
          </a:p>
          <a:p>
            <a:r>
              <a:rPr lang="de-DE" sz="2400" dirty="0" smtClean="0"/>
              <a:t>Auswertung der </a:t>
            </a:r>
            <a:r>
              <a:rPr lang="de-DE" sz="2400" dirty="0"/>
              <a:t>T</a:t>
            </a:r>
            <a:r>
              <a:rPr lang="de-DE" sz="2400" dirty="0" smtClean="0"/>
              <a:t>ests der automatischen Clusterverfahren läuft</a:t>
            </a:r>
          </a:p>
          <a:p>
            <a:pPr marL="457200" lvl="1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24</a:t>
            </a:fld>
            <a:endParaRPr lang="de-DE" sz="1000" b="1">
              <a:solidFill>
                <a:srgbClr val="000000"/>
              </a:solidFill>
            </a:endParaRPr>
          </a:p>
        </p:txBody>
      </p:sp>
      <p:sp>
        <p:nvSpPr>
          <p:cNvPr id="6" name="Titel 5"/>
          <p:cNvSpPr txBox="1">
            <a:spLocks/>
          </p:cNvSpPr>
          <p:nvPr/>
        </p:nvSpPr>
        <p:spPr bwMode="auto">
          <a:xfrm>
            <a:off x="611560" y="90872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sz="2800" kern="0" dirty="0" smtClean="0"/>
              <a:t>Lösungsansatz DNB: Werke</a:t>
            </a:r>
            <a:br>
              <a:rPr lang="de-DE" sz="2800" kern="0" dirty="0" smtClean="0"/>
            </a:br>
            <a:endParaRPr lang="de-DE" sz="2800" kern="0" dirty="0"/>
          </a:p>
        </p:txBody>
      </p:sp>
    </p:spTree>
    <p:extLst>
      <p:ext uri="{BB962C8B-B14F-4D97-AF65-F5344CB8AC3E}">
        <p14:creationId xmlns:p14="http://schemas.microsoft.com/office/powerpoint/2010/main" val="2517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93012" cy="777875"/>
          </a:xfrm>
        </p:spPr>
        <p:txBody>
          <a:bodyPr/>
          <a:lstStyle/>
          <a:p>
            <a:r>
              <a:rPr lang="de-DE" dirty="0" smtClean="0"/>
              <a:t>Themengruppe Implementierung</a:t>
            </a:r>
            <a:br>
              <a:rPr lang="de-DE" dirty="0" smtClean="0"/>
            </a:br>
            <a:r>
              <a:rPr lang="de-DE" dirty="0" smtClean="0"/>
              <a:t>Arbeitsplan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392470"/>
              </p:ext>
            </p:extLst>
          </p:nvPr>
        </p:nvGraphicFramePr>
        <p:xfrm>
          <a:off x="683568" y="1916832"/>
          <a:ext cx="7992888" cy="4170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96444"/>
                <a:gridCol w="399644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Aufgabe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Zeitraum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Festlegungen Datenformat</a:t>
                      </a:r>
                      <a:r>
                        <a:rPr lang="de-DE" sz="1600" baseline="0" dirty="0" smtClean="0"/>
                        <a:t> und Datenstrukturen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10/2013 – 09/2014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Meilenstein</a:t>
                      </a:r>
                      <a:r>
                        <a:rPr lang="de-DE" sz="1600" baseline="0" dirty="0" smtClean="0">
                          <a:solidFill>
                            <a:srgbClr val="FF0000"/>
                          </a:solidFill>
                        </a:rPr>
                        <a:t> Regelwerksdurchgang abgeschlossen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06/2014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Festlegungen </a:t>
                      </a:r>
                      <a:r>
                        <a:rPr lang="de-DE" sz="1600" dirty="0" err="1" smtClean="0"/>
                        <a:t>Altdaten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07/2013 – 12/2014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Festlegungen </a:t>
                      </a:r>
                      <a:r>
                        <a:rPr lang="de-DE" sz="1600" dirty="0" err="1" smtClean="0"/>
                        <a:t>Werkclustering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07/2013 – 03/2014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Meilenstein Systemanbieterworkshop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23.10.2014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Umsetzung Implementierung in den einzelnen Systemen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11/2014</a:t>
                      </a:r>
                      <a:r>
                        <a:rPr lang="de-DE" sz="1600" baseline="0" dirty="0" smtClean="0"/>
                        <a:t> – 12/2015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rgbClr val="FF0000"/>
                          </a:solidFill>
                        </a:rPr>
                        <a:t>Meilenstein</a:t>
                      </a:r>
                      <a:r>
                        <a:rPr lang="de-DE" sz="1600" b="0" baseline="0" dirty="0" smtClean="0">
                          <a:solidFill>
                            <a:srgbClr val="FF0000"/>
                          </a:solidFill>
                        </a:rPr>
                        <a:t> DNB stellt Testdaten bereit</a:t>
                      </a:r>
                      <a:endParaRPr lang="de-DE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06/2015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Datenlieferungen umgestellt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01.10.2015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9B14742-FF91-4173-BD01-398BF8230A4C}" type="slidenum">
              <a:rPr lang="de-DE" sz="1000" b="1">
                <a:solidFill>
                  <a:srgbClr val="000000"/>
                </a:solidFill>
              </a:rPr>
              <a:pPr algn="ctr"/>
              <a:t>3</a:t>
            </a:fld>
            <a:endParaRPr lang="de-DE" sz="1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8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276309" cy="777875"/>
          </a:xfrm>
        </p:spPr>
        <p:txBody>
          <a:bodyPr/>
          <a:lstStyle/>
          <a:p>
            <a:r>
              <a:rPr lang="de-DE" dirty="0" smtClean="0"/>
              <a:t>Aufgabenfelder zu Datenformat und Datenstrukturen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2708920"/>
            <a:ext cx="8280547" cy="367240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dirty="0" smtClean="0"/>
              <a:t>First / </a:t>
            </a:r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smtClean="0"/>
              <a:t>Entry bei fortlaufenden Sammelwerken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de-DE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b="1" dirty="0" smtClean="0"/>
              <a:t>Typisierung nach RDA </a:t>
            </a:r>
            <a:r>
              <a:rPr lang="de-DE" dirty="0" smtClean="0"/>
              <a:t>(</a:t>
            </a:r>
            <a:r>
              <a:rPr lang="de-DE" dirty="0" err="1" smtClean="0"/>
              <a:t>content</a:t>
            </a:r>
            <a:r>
              <a:rPr lang="de-DE" dirty="0" smtClean="0"/>
              <a:t>, </a:t>
            </a:r>
            <a:r>
              <a:rPr lang="de-DE" dirty="0" err="1" smtClean="0"/>
              <a:t>media</a:t>
            </a:r>
            <a:r>
              <a:rPr lang="de-DE" dirty="0" smtClean="0"/>
              <a:t>, </a:t>
            </a:r>
            <a:r>
              <a:rPr lang="de-DE" dirty="0" err="1" smtClean="0"/>
              <a:t>carrier</a:t>
            </a:r>
            <a:r>
              <a:rPr lang="de-DE" dirty="0" smtClean="0"/>
              <a:t> type)</a:t>
            </a:r>
            <a:endParaRPr lang="de-DE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de-DE" dirty="0" smtClean="0"/>
              <a:t>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b="1" dirty="0"/>
              <a:t>Erscheinungsvermerk </a:t>
            </a:r>
            <a:r>
              <a:rPr lang="de-DE" dirty="0"/>
              <a:t>(</a:t>
            </a:r>
            <a:r>
              <a:rPr lang="de-DE" dirty="0" err="1"/>
              <a:t>Production</a:t>
            </a:r>
            <a:r>
              <a:rPr lang="de-DE" dirty="0"/>
              <a:t>, </a:t>
            </a:r>
            <a:r>
              <a:rPr lang="de-DE" dirty="0" err="1"/>
              <a:t>publication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distribution</a:t>
            </a:r>
            <a:r>
              <a:rPr lang="de-DE" dirty="0"/>
              <a:t>, </a:t>
            </a:r>
            <a:r>
              <a:rPr lang="de-DE" dirty="0" err="1"/>
              <a:t>manufacture</a:t>
            </a:r>
            <a:r>
              <a:rPr lang="de-DE" dirty="0"/>
              <a:t> </a:t>
            </a:r>
            <a:r>
              <a:rPr lang="de-DE" dirty="0" err="1" smtClean="0"/>
              <a:t>statement</a:t>
            </a:r>
            <a:r>
              <a:rPr lang="de-DE" dirty="0" smtClean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dirty="0" smtClean="0"/>
              <a:t>Fußnoten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de-DE" dirty="0"/>
              <a:t>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dirty="0" smtClean="0"/>
              <a:t>Mapping </a:t>
            </a:r>
            <a:r>
              <a:rPr lang="de-DE" sz="1400" dirty="0"/>
              <a:t>der RDA-Elemente auf Intern- und Austauschformate 		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4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92" y="2543255"/>
            <a:ext cx="942975" cy="885825"/>
          </a:xfrm>
          <a:prstGeom prst="rect">
            <a:avLst/>
          </a:prstGeom>
        </p:spPr>
      </p:pic>
      <p:pic>
        <p:nvPicPr>
          <p:cNvPr id="1026" name="Picture 2" descr="D:\Dokumente und Einstellungen\polak\Eigene Dateien\Eigene Bilder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592" y="3455216"/>
            <a:ext cx="9429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Dokumente und Einstellungen\polak\Eigene Dateien\Eigene Bilder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592" y="4437112"/>
            <a:ext cx="9429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8244035" y="5401636"/>
            <a:ext cx="792088" cy="648072"/>
            <a:chOff x="7168116" y="2852936"/>
            <a:chExt cx="792088" cy="648072"/>
          </a:xfrm>
        </p:grpSpPr>
        <p:sp>
          <p:nvSpPr>
            <p:cNvPr id="13" name="Ellipse 12"/>
            <p:cNvSpPr/>
            <p:nvPr/>
          </p:nvSpPr>
          <p:spPr>
            <a:xfrm>
              <a:off x="7200000" y="2852936"/>
              <a:ext cx="720080" cy="64807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168116" y="3053860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 in Arbeit</a:t>
              </a:r>
              <a:endParaRPr lang="de-D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8758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15875"/>
            <a:ext cx="7593012" cy="777875"/>
          </a:xfrm>
        </p:spPr>
        <p:txBody>
          <a:bodyPr/>
          <a:lstStyle/>
          <a:p>
            <a:r>
              <a:rPr lang="de-DE" dirty="0" smtClean="0"/>
              <a:t>Aufgabenfelder zu Datenformat und Datenstrukturen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2060848"/>
            <a:ext cx="7593012" cy="432048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b="1" dirty="0" smtClean="0"/>
              <a:t>Werke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b="1" dirty="0" smtClean="0"/>
              <a:t>Relationen</a:t>
            </a:r>
            <a:r>
              <a:rPr lang="de-DE" dirty="0" smtClean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dirty="0" smtClean="0"/>
              <a:t>Teil-Ganzes-Beziehungen</a:t>
            </a:r>
            <a:endParaRPr lang="de-DE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dirty="0" smtClean="0"/>
              <a:t>Formangaben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dirty="0" smtClean="0"/>
              <a:t>Sekundärangaben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de-DE" dirty="0" smtClean="0"/>
              <a:t> </a:t>
            </a:r>
            <a:r>
              <a:rPr lang="de-DE" dirty="0"/>
              <a:t>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dirty="0" smtClean="0"/>
              <a:t>Mapping </a:t>
            </a:r>
            <a:r>
              <a:rPr lang="de-DE" sz="1400" dirty="0"/>
              <a:t>der RDA-Elemente auf Intern- und Austauschformate 		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5</a:t>
            </a:fld>
            <a:endParaRPr lang="de-DE" sz="1000" b="1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37836" y="2090442"/>
            <a:ext cx="1044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  </a:t>
            </a:r>
            <a:r>
              <a:rPr lang="de-DE" sz="1000" dirty="0"/>
              <a:t> 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194194" y="2852936"/>
            <a:ext cx="792088" cy="648072"/>
            <a:chOff x="7168116" y="2852936"/>
            <a:chExt cx="792088" cy="648072"/>
          </a:xfrm>
        </p:grpSpPr>
        <p:sp>
          <p:nvSpPr>
            <p:cNvPr id="8" name="Ellipse 7"/>
            <p:cNvSpPr/>
            <p:nvPr/>
          </p:nvSpPr>
          <p:spPr>
            <a:xfrm>
              <a:off x="7200000" y="2852936"/>
              <a:ext cx="720080" cy="64807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168116" y="3053860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 in Arbeit</a:t>
              </a:r>
              <a:endParaRPr lang="de-DE" sz="1000" dirty="0"/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6876256" y="4077165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  </a:t>
            </a:r>
            <a:endParaRPr lang="de-DE" sz="1000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7226078" y="5552159"/>
            <a:ext cx="792088" cy="648072"/>
            <a:chOff x="7200000" y="5805264"/>
            <a:chExt cx="792088" cy="648072"/>
          </a:xfrm>
        </p:grpSpPr>
        <p:sp>
          <p:nvSpPr>
            <p:cNvPr id="10" name="Ellipse 9"/>
            <p:cNvSpPr/>
            <p:nvPr/>
          </p:nvSpPr>
          <p:spPr>
            <a:xfrm>
              <a:off x="7200000" y="5805264"/>
              <a:ext cx="720080" cy="64807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200000" y="6003895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 in Arbeit</a:t>
              </a:r>
              <a:endParaRPr lang="de-DE" sz="10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751" y="1893750"/>
            <a:ext cx="942975" cy="885825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7194194" y="3756501"/>
            <a:ext cx="792088" cy="648072"/>
            <a:chOff x="7200000" y="3894613"/>
            <a:chExt cx="792088" cy="648072"/>
          </a:xfrm>
        </p:grpSpPr>
        <p:sp>
          <p:nvSpPr>
            <p:cNvPr id="6" name="Ellipse 5"/>
            <p:cNvSpPr/>
            <p:nvPr/>
          </p:nvSpPr>
          <p:spPr>
            <a:xfrm>
              <a:off x="7200000" y="3894613"/>
              <a:ext cx="720080" cy="64807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200000" y="4080537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 in Arbeit</a:t>
              </a:r>
              <a:endParaRPr lang="de-DE" sz="1000" dirty="0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7194194" y="4717686"/>
            <a:ext cx="792088" cy="648072"/>
            <a:chOff x="7200000" y="3894613"/>
            <a:chExt cx="792088" cy="648072"/>
          </a:xfrm>
        </p:grpSpPr>
        <p:sp>
          <p:nvSpPr>
            <p:cNvPr id="20" name="Ellipse 19"/>
            <p:cNvSpPr/>
            <p:nvPr/>
          </p:nvSpPr>
          <p:spPr>
            <a:xfrm>
              <a:off x="7200000" y="3894613"/>
              <a:ext cx="720080" cy="64807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200000" y="4080537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 in Arbeit</a:t>
              </a:r>
              <a:endParaRPr lang="de-D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7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0458" y="980728"/>
            <a:ext cx="7560840" cy="720080"/>
          </a:xfrm>
        </p:spPr>
        <p:txBody>
          <a:bodyPr/>
          <a:lstStyle/>
          <a:p>
            <a:r>
              <a:rPr lang="de-DE" dirty="0" smtClean="0"/>
              <a:t>Inhalts-</a:t>
            </a:r>
            <a:r>
              <a:rPr lang="de-DE" dirty="0"/>
              <a:t>, Medien-, </a:t>
            </a:r>
            <a:r>
              <a:rPr lang="de-DE" dirty="0" smtClean="0"/>
              <a:t>Datenträgertyp DNB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6</a:t>
            </a:fld>
            <a:endParaRPr lang="de-DE" sz="1000" b="1"/>
          </a:p>
        </p:txBody>
      </p:sp>
      <p:sp>
        <p:nvSpPr>
          <p:cNvPr id="5" name="Textfeld 4"/>
          <p:cNvSpPr txBox="1"/>
          <p:nvPr/>
        </p:nvSpPr>
        <p:spPr>
          <a:xfrm>
            <a:off x="7524328" y="3100318"/>
            <a:ext cx="792088" cy="369332"/>
          </a:xfrm>
          <a:prstGeom prst="rect">
            <a:avLst/>
          </a:prstGeom>
          <a:solidFill>
            <a:srgbClr val="AAD6F4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Buch </a:t>
            </a:r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8" y="1839291"/>
            <a:ext cx="6273873" cy="419136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Ellipse 7"/>
          <p:cNvSpPr/>
          <p:nvPr/>
        </p:nvSpPr>
        <p:spPr>
          <a:xfrm>
            <a:off x="287338" y="2060848"/>
            <a:ext cx="4394683" cy="8990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869158"/>
              </p:ext>
            </p:extLst>
          </p:nvPr>
        </p:nvGraphicFramePr>
        <p:xfrm>
          <a:off x="5868144" y="1484785"/>
          <a:ext cx="3168352" cy="148590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18245"/>
                <a:gridCol w="2050107"/>
              </a:tblGrid>
              <a:tr h="148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Pica-Feld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0501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Inhaltstyp</a:t>
                      </a:r>
                    </a:p>
                  </a:txBody>
                  <a:tcPr marL="68580" marR="68580" marT="0" marB="0"/>
                </a:tc>
              </a:tr>
              <a:tr h="158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0502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Medientyp</a:t>
                      </a:r>
                    </a:p>
                  </a:txBody>
                  <a:tcPr marL="68580" marR="68580" marT="0" marB="0"/>
                </a:tc>
              </a:tr>
              <a:tr h="275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0503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Datenträgertyp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2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UF jeweils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9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Volltext, $b Code, $2 Quelle,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$3 Material, $X Feldverknüpfung/Sequenzierung</a:t>
                      </a:r>
                      <a:endParaRPr lang="de-DE" sz="9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35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7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681445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788730"/>
              </p:ext>
            </p:extLst>
          </p:nvPr>
        </p:nvGraphicFramePr>
        <p:xfrm>
          <a:off x="5671753" y="3140949"/>
          <a:ext cx="3148719" cy="2664315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11316"/>
                <a:gridCol w="2037403"/>
              </a:tblGrid>
              <a:tr h="187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ASEQ-Feld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060 $b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1" smtClean="0">
                          <a:effectLst/>
                        </a:rPr>
                        <a:t>Inhaltstyp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Textformen in $a bzw. $c werden je Funktionalität expandiert.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</a:rPr>
                        <a:t>061 $b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1" smtClean="0">
                          <a:effectLst/>
                        </a:rPr>
                        <a:t>Medientyp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Textformen in $a bzw. $c werden je Funktionalität expandiert.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062 $b</a:t>
                      </a:r>
                      <a:endParaRPr lang="de-DE" sz="9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Datenträgertyp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Textformen in $a bzw. $c werden je Funktionalität expandiert.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129614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83568" y="980728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Inhalts-, Medien-, Datenträgertyp OBV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74031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Renate Polak-Bennemann, Petra Feilhauer, Josef Labner| RDA Technische Implementierung | 4. Juni 2014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AA152B79-0944-4A1B-8A3D-CEC8BB53001F}" type="slidenum">
              <a:rPr lang="de-DE" sz="1000" b="1">
                <a:solidFill>
                  <a:srgbClr val="000000"/>
                </a:solidFill>
              </a:rPr>
              <a:pPr algn="ctr"/>
              <a:t>8</a:t>
            </a:fld>
            <a:endParaRPr lang="de-DE" sz="1000" b="1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3412"/>
            <a:ext cx="70485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338437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83568" y="1052736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Inhalts-, Medien-, Datenträgertyp OBV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72842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Renate Polak-Bennemann, Petra Feilhauer, Josef Labner| RDA Technische Implementierung | 4. Juni 2014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9</a:t>
            </a:fld>
            <a:endParaRPr lang="de-DE" sz="1000" b="1"/>
          </a:p>
        </p:txBody>
      </p:sp>
      <p:sp>
        <p:nvSpPr>
          <p:cNvPr id="11" name="Ellipse 10"/>
          <p:cNvSpPr/>
          <p:nvPr/>
        </p:nvSpPr>
        <p:spPr>
          <a:xfrm>
            <a:off x="4471399" y="3814382"/>
            <a:ext cx="1828793" cy="335410"/>
          </a:xfrm>
          <a:prstGeom prst="ellipse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4471398" y="2625102"/>
            <a:ext cx="1170617" cy="167705"/>
          </a:xfrm>
          <a:prstGeom prst="ellipse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3" y="1886401"/>
            <a:ext cx="6273873" cy="419136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Ellipse 12"/>
          <p:cNvSpPr/>
          <p:nvPr/>
        </p:nvSpPr>
        <p:spPr>
          <a:xfrm>
            <a:off x="503770" y="3231826"/>
            <a:ext cx="1835982" cy="4852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489325" y="5216693"/>
            <a:ext cx="3146571" cy="3354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4572000" y="3626321"/>
            <a:ext cx="4464496" cy="2466975"/>
            <a:chOff x="4139952" y="1682817"/>
            <a:chExt cx="4807074" cy="24669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1682817"/>
              <a:ext cx="4591050" cy="2466975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7668344" y="2060848"/>
              <a:ext cx="936104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RAK</a:t>
              </a:r>
              <a:endParaRPr lang="de-DE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4139952" y="3362625"/>
              <a:ext cx="1609853" cy="242603"/>
            </a:xfrm>
            <a:prstGeom prst="ellipse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4251779" y="2067360"/>
              <a:ext cx="804927" cy="242603"/>
            </a:xfrm>
            <a:prstGeom prst="ellipse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954473"/>
              </p:ext>
            </p:extLst>
          </p:nvPr>
        </p:nvGraphicFramePr>
        <p:xfrm>
          <a:off x="5751522" y="1556792"/>
          <a:ext cx="3148719" cy="906263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11316"/>
                <a:gridCol w="2037403"/>
              </a:tblGrid>
              <a:tr h="1674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Pica-Feld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Inhalt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6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1100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Veröffentlichungsjahr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</a:rPr>
                        <a:t>1111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Copyright-Jahr</a:t>
                      </a: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6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4030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Veröffentlichungsangabe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9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" name="Titel 1"/>
          <p:cNvSpPr txBox="1">
            <a:spLocks/>
          </p:cNvSpPr>
          <p:nvPr/>
        </p:nvSpPr>
        <p:spPr bwMode="auto">
          <a:xfrm>
            <a:off x="668173" y="1111194"/>
            <a:ext cx="82089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dirty="0" smtClean="0"/>
              <a:t>Erscheinungsvermerk DNB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12635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DA_Projekt_allgemein_2014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RDA_Projekt_allgemein_2014</Template>
  <TotalTime>0</TotalTime>
  <Words>1299</Words>
  <Application>Microsoft Office PowerPoint</Application>
  <PresentationFormat>Bildschirmpräsentation (4:3)</PresentationFormat>
  <Paragraphs>420</Paragraphs>
  <Slides>24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RDA_Projekt_allgemein_2014</vt:lpstr>
      <vt:lpstr>RDA: technische Implementierung  im deutschen Sprachraum</vt:lpstr>
      <vt:lpstr>Themengruppe Implementierung Aufgabenprofil</vt:lpstr>
      <vt:lpstr>Themengruppe Implementierung Arbeitsplan</vt:lpstr>
      <vt:lpstr>Aufgabenfelder zu Datenformat und Datenstrukturen (1)</vt:lpstr>
      <vt:lpstr>Aufgabenfelder zu Datenformat und Datenstrukturen (2)</vt:lpstr>
      <vt:lpstr>Inhalts-, Medien-, Datenträgertyp DNB</vt:lpstr>
      <vt:lpstr>PowerPoint-Präsentation</vt:lpstr>
      <vt:lpstr>PowerPoint-Präsentation</vt:lpstr>
      <vt:lpstr>PowerPoint-Präsentation</vt:lpstr>
      <vt:lpstr>PowerPoint-Präsentation</vt:lpstr>
      <vt:lpstr>Werke DNB  </vt:lpstr>
      <vt:lpstr>PowerPoint-Präsentation</vt:lpstr>
      <vt:lpstr>Werke OBV</vt:lpstr>
      <vt:lpstr>PowerPoint-Präsentation</vt:lpstr>
      <vt:lpstr>Relationen DNB</vt:lpstr>
      <vt:lpstr>Relationen OBV</vt:lpstr>
      <vt:lpstr>PowerPoint-Präsentation</vt:lpstr>
      <vt:lpstr>PowerPoint-Präsentation</vt:lpstr>
      <vt:lpstr>Lösungsansatz Inhalts-, Medien-, Datenträgertyp</vt:lpstr>
      <vt:lpstr>Format Pica Inhalt-, Medien-, Datenträgertyp</vt:lpstr>
      <vt:lpstr>PowerPoint-Präsentation</vt:lpstr>
      <vt:lpstr>Lösungsansatz Erscheinungsvermerk</vt:lpstr>
      <vt:lpstr>Lösungsansatz DNB: Werke 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RDA im deutschen Sprachraum</dc:title>
  <dc:creator>behrens</dc:creator>
  <cp:lastModifiedBy>Petra Feilhauer</cp:lastModifiedBy>
  <cp:revision>46</cp:revision>
  <cp:lastPrinted>2014-05-26T07:42:55Z</cp:lastPrinted>
  <dcterms:created xsi:type="dcterms:W3CDTF">2014-05-06T08:09:01Z</dcterms:created>
  <dcterms:modified xsi:type="dcterms:W3CDTF">2014-06-03T09:21:59Z</dcterms:modified>
</cp:coreProperties>
</file>