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9"/>
  </p:notesMasterIdLst>
  <p:sldIdLst>
    <p:sldId id="366" r:id="rId2"/>
    <p:sldId id="400" r:id="rId3"/>
    <p:sldId id="406" r:id="rId4"/>
    <p:sldId id="420" r:id="rId5"/>
    <p:sldId id="421" r:id="rId6"/>
    <p:sldId id="401" r:id="rId7"/>
    <p:sldId id="364" r:id="rId8"/>
    <p:sldId id="474" r:id="rId9"/>
    <p:sldId id="478" r:id="rId10"/>
    <p:sldId id="483" r:id="rId11"/>
    <p:sldId id="477" r:id="rId12"/>
    <p:sldId id="484" r:id="rId13"/>
    <p:sldId id="480" r:id="rId14"/>
    <p:sldId id="481" r:id="rId15"/>
    <p:sldId id="486" r:id="rId16"/>
    <p:sldId id="487" r:id="rId17"/>
    <p:sldId id="488" r:id="rId18"/>
    <p:sldId id="489" r:id="rId19"/>
    <p:sldId id="490" r:id="rId20"/>
    <p:sldId id="485" r:id="rId21"/>
    <p:sldId id="472" r:id="rId22"/>
    <p:sldId id="475" r:id="rId23"/>
    <p:sldId id="391" r:id="rId24"/>
    <p:sldId id="392" r:id="rId25"/>
    <p:sldId id="445" r:id="rId26"/>
    <p:sldId id="446" r:id="rId27"/>
    <p:sldId id="447" r:id="rId28"/>
    <p:sldId id="448" r:id="rId29"/>
    <p:sldId id="393" r:id="rId30"/>
    <p:sldId id="458" r:id="rId31"/>
    <p:sldId id="459" r:id="rId32"/>
    <p:sldId id="460" r:id="rId33"/>
    <p:sldId id="439" r:id="rId34"/>
    <p:sldId id="437" r:id="rId35"/>
    <p:sldId id="467" r:id="rId36"/>
    <p:sldId id="465" r:id="rId37"/>
    <p:sldId id="466" r:id="rId38"/>
    <p:sldId id="464" r:id="rId39"/>
    <p:sldId id="449" r:id="rId40"/>
    <p:sldId id="462" r:id="rId41"/>
    <p:sldId id="463" r:id="rId42"/>
    <p:sldId id="457" r:id="rId43"/>
    <p:sldId id="473" r:id="rId44"/>
    <p:sldId id="491" r:id="rId45"/>
    <p:sldId id="492" r:id="rId46"/>
    <p:sldId id="493" r:id="rId47"/>
    <p:sldId id="494" r:id="rId48"/>
  </p:sldIdLst>
  <p:sldSz cx="9144000" cy="5143500" type="screen16x9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05A51A98-BCE5-47B6-AC4C-DE6028544F1F}">
          <p14:sldIdLst>
            <p14:sldId id="366"/>
            <p14:sldId id="400"/>
            <p14:sldId id="406"/>
            <p14:sldId id="420"/>
            <p14:sldId id="421"/>
            <p14:sldId id="401"/>
            <p14:sldId id="364"/>
            <p14:sldId id="474"/>
            <p14:sldId id="478"/>
            <p14:sldId id="483"/>
            <p14:sldId id="477"/>
            <p14:sldId id="484"/>
            <p14:sldId id="480"/>
            <p14:sldId id="481"/>
            <p14:sldId id="486"/>
            <p14:sldId id="487"/>
            <p14:sldId id="488"/>
            <p14:sldId id="489"/>
            <p14:sldId id="490"/>
            <p14:sldId id="485"/>
            <p14:sldId id="472"/>
            <p14:sldId id="475"/>
            <p14:sldId id="391"/>
            <p14:sldId id="392"/>
            <p14:sldId id="445"/>
            <p14:sldId id="446"/>
            <p14:sldId id="447"/>
            <p14:sldId id="448"/>
            <p14:sldId id="393"/>
            <p14:sldId id="458"/>
            <p14:sldId id="459"/>
            <p14:sldId id="460"/>
            <p14:sldId id="439"/>
            <p14:sldId id="437"/>
            <p14:sldId id="467"/>
            <p14:sldId id="465"/>
            <p14:sldId id="466"/>
            <p14:sldId id="464"/>
            <p14:sldId id="449"/>
            <p14:sldId id="462"/>
            <p14:sldId id="463"/>
            <p14:sldId id="457"/>
            <p14:sldId id="473"/>
            <p14:sldId id="491"/>
            <p14:sldId id="492"/>
            <p14:sldId id="493"/>
            <p14:sldId id="4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76">
          <p15:clr>
            <a:srgbClr val="A4A3A4"/>
          </p15:clr>
        </p15:guide>
        <p15:guide id="2" orient="horz" pos="1280">
          <p15:clr>
            <a:srgbClr val="A4A3A4"/>
          </p15:clr>
        </p15:guide>
        <p15:guide id="3" pos="1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759E"/>
    <a:srgbClr val="008BBC"/>
    <a:srgbClr val="00B0F0"/>
    <a:srgbClr val="FF9933"/>
    <a:srgbClr val="FF66CC"/>
    <a:srgbClr val="CC6600"/>
    <a:srgbClr val="007EEF"/>
    <a:srgbClr val="E62E2E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03" autoAdjust="0"/>
    <p:restoredTop sz="94660"/>
  </p:normalViewPr>
  <p:slideViewPr>
    <p:cSldViewPr>
      <p:cViewPr varScale="1">
        <p:scale>
          <a:sx n="147" d="100"/>
          <a:sy n="147" d="100"/>
        </p:scale>
        <p:origin x="876" y="120"/>
      </p:cViewPr>
      <p:guideLst>
        <p:guide orient="horz" pos="776"/>
        <p:guide orient="horz" pos="1280"/>
        <p:guide pos="1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E2A5DE-190F-423D-952A-18EB3FDC0D01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A5DE527E-FF84-43CD-B301-D3443A3A74E8}">
      <dgm:prSet phldrT="[Text]"/>
      <dgm:spPr>
        <a:xfrm>
          <a:off x="326244" y="305006"/>
          <a:ext cx="671014" cy="671014"/>
        </a:xfrm>
        <a:prstGeom prst="gear9">
          <a:avLst/>
        </a:prstGeom>
        <a:solidFill>
          <a:srgbClr val="E7E6E6">
            <a:lumMod val="50000"/>
          </a:srgb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endParaRPr lang="de-DE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AC648B19-8436-47D8-84A8-4A7227BCDACE}" type="parTrans" cxnId="{47F08868-6799-4095-A19E-45483AC69AB1}">
      <dgm:prSet/>
      <dgm:spPr/>
      <dgm:t>
        <a:bodyPr/>
        <a:lstStyle/>
        <a:p>
          <a:endParaRPr lang="de-DE"/>
        </a:p>
      </dgm:t>
    </dgm:pt>
    <dgm:pt modelId="{10EFEE5E-6EC0-466C-A474-A6799BCB8EEA}" type="sibTrans" cxnId="{47F08868-6799-4095-A19E-45483AC69AB1}">
      <dgm:prSet/>
      <dgm:spPr>
        <a:xfrm>
          <a:off x="307812" y="217261"/>
          <a:ext cx="825348" cy="825348"/>
        </a:xfrm>
        <a:prstGeom prst="circularArrow">
          <a:avLst>
            <a:gd name="adj1" fmla="val 4878"/>
            <a:gd name="adj2" fmla="val 312630"/>
            <a:gd name="adj3" fmla="val 2721920"/>
            <a:gd name="adj4" fmla="val 15931137"/>
            <a:gd name="adj5" fmla="val 5691"/>
          </a:avLst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>
          <a:solidFill>
            <a:schemeClr val="tx1"/>
          </a:solidFill>
        </a:ln>
        <a:effectLst/>
      </dgm:spPr>
      <dgm:t>
        <a:bodyPr/>
        <a:lstStyle/>
        <a:p>
          <a:endParaRPr lang="de-DE"/>
        </a:p>
      </dgm:t>
    </dgm:pt>
    <dgm:pt modelId="{33CEF262-3FFC-404C-BAF9-EC87C6BBB522}" type="pres">
      <dgm:prSet presAssocID="{21E2A5DE-190F-423D-952A-18EB3FDC0D0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7D8CAC4-0876-4F74-A99D-8759DA0248B2}" type="pres">
      <dgm:prSet presAssocID="{A5DE527E-FF84-43CD-B301-D3443A3A74E8}" presName="gear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13160D8-FC27-4265-99A4-9A1D16E28C9F}" type="pres">
      <dgm:prSet presAssocID="{A5DE527E-FF84-43CD-B301-D3443A3A74E8}" presName="gear1srcNode" presStyleLbl="node1" presStyleIdx="0" presStyleCnt="1"/>
      <dgm:spPr/>
      <dgm:t>
        <a:bodyPr/>
        <a:lstStyle/>
        <a:p>
          <a:endParaRPr lang="de-DE"/>
        </a:p>
      </dgm:t>
    </dgm:pt>
    <dgm:pt modelId="{6767E45B-13B2-4BB8-8629-2F18BF1A670B}" type="pres">
      <dgm:prSet presAssocID="{A5DE527E-FF84-43CD-B301-D3443A3A74E8}" presName="gear1dstNode" presStyleLbl="node1" presStyleIdx="0" presStyleCnt="1"/>
      <dgm:spPr/>
      <dgm:t>
        <a:bodyPr/>
        <a:lstStyle/>
        <a:p>
          <a:endParaRPr lang="de-DE"/>
        </a:p>
      </dgm:t>
    </dgm:pt>
    <dgm:pt modelId="{787995BF-BBB7-49BF-A952-1944F0500921}" type="pres">
      <dgm:prSet presAssocID="{10EFEE5E-6EC0-466C-A474-A6799BCB8EEA}" presName="connector1" presStyleLbl="sibTrans2D1" presStyleIdx="0" presStyleCnt="1"/>
      <dgm:spPr/>
      <dgm:t>
        <a:bodyPr/>
        <a:lstStyle/>
        <a:p>
          <a:endParaRPr lang="de-DE"/>
        </a:p>
      </dgm:t>
    </dgm:pt>
  </dgm:ptLst>
  <dgm:cxnLst>
    <dgm:cxn modelId="{47F08868-6799-4095-A19E-45483AC69AB1}" srcId="{21E2A5DE-190F-423D-952A-18EB3FDC0D01}" destId="{A5DE527E-FF84-43CD-B301-D3443A3A74E8}" srcOrd="0" destOrd="0" parTransId="{AC648B19-8436-47D8-84A8-4A7227BCDACE}" sibTransId="{10EFEE5E-6EC0-466C-A474-A6799BCB8EEA}"/>
    <dgm:cxn modelId="{2A0CCB90-0CD3-4FD5-8357-72DF99F435FC}" type="presOf" srcId="{10EFEE5E-6EC0-466C-A474-A6799BCB8EEA}" destId="{787995BF-BBB7-49BF-A952-1944F0500921}" srcOrd="0" destOrd="0" presId="urn:microsoft.com/office/officeart/2005/8/layout/gear1"/>
    <dgm:cxn modelId="{346E1E8C-DD1A-44DD-AF8B-E7F2455AA606}" type="presOf" srcId="{A5DE527E-FF84-43CD-B301-D3443A3A74E8}" destId="{57D8CAC4-0876-4F74-A99D-8759DA0248B2}" srcOrd="0" destOrd="0" presId="urn:microsoft.com/office/officeart/2005/8/layout/gear1"/>
    <dgm:cxn modelId="{7D6D08FF-06F5-43C0-8A42-D98F66FB91FF}" type="presOf" srcId="{21E2A5DE-190F-423D-952A-18EB3FDC0D01}" destId="{33CEF262-3FFC-404C-BAF9-EC87C6BBB522}" srcOrd="0" destOrd="0" presId="urn:microsoft.com/office/officeart/2005/8/layout/gear1"/>
    <dgm:cxn modelId="{6AF18843-116A-46DD-9C76-3797FC48D9A4}" type="presOf" srcId="{A5DE527E-FF84-43CD-B301-D3443A3A74E8}" destId="{F13160D8-FC27-4265-99A4-9A1D16E28C9F}" srcOrd="1" destOrd="0" presId="urn:microsoft.com/office/officeart/2005/8/layout/gear1"/>
    <dgm:cxn modelId="{1EC92212-4CA8-4BF6-BA12-BEAA1D233B25}" type="presOf" srcId="{A5DE527E-FF84-43CD-B301-D3443A3A74E8}" destId="{6767E45B-13B2-4BB8-8629-2F18BF1A670B}" srcOrd="2" destOrd="0" presId="urn:microsoft.com/office/officeart/2005/8/layout/gear1"/>
    <dgm:cxn modelId="{BEF8DFBC-360C-442E-B559-C6C5E87B0AEF}" type="presParOf" srcId="{33CEF262-3FFC-404C-BAF9-EC87C6BBB522}" destId="{57D8CAC4-0876-4F74-A99D-8759DA0248B2}" srcOrd="0" destOrd="0" presId="urn:microsoft.com/office/officeart/2005/8/layout/gear1"/>
    <dgm:cxn modelId="{27D32C7F-7EB6-4C35-8BBB-EA98530105F1}" type="presParOf" srcId="{33CEF262-3FFC-404C-BAF9-EC87C6BBB522}" destId="{F13160D8-FC27-4265-99A4-9A1D16E28C9F}" srcOrd="1" destOrd="0" presId="urn:microsoft.com/office/officeart/2005/8/layout/gear1"/>
    <dgm:cxn modelId="{293FDB8C-345E-4642-9B91-CDA9D5552FA4}" type="presParOf" srcId="{33CEF262-3FFC-404C-BAF9-EC87C6BBB522}" destId="{6767E45B-13B2-4BB8-8629-2F18BF1A670B}" srcOrd="2" destOrd="0" presId="urn:microsoft.com/office/officeart/2005/8/layout/gear1"/>
    <dgm:cxn modelId="{459ED4A7-121A-4BD1-99C2-7884F70F81FD}" type="presParOf" srcId="{33CEF262-3FFC-404C-BAF9-EC87C6BBB522}" destId="{787995BF-BBB7-49BF-A952-1944F0500921}" srcOrd="3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D8CAC4-0876-4F74-A99D-8759DA0248B2}">
      <dsp:nvSpPr>
        <dsp:cNvPr id="0" name=""/>
        <dsp:cNvSpPr/>
      </dsp:nvSpPr>
      <dsp:spPr>
        <a:xfrm>
          <a:off x="249974" y="234051"/>
          <a:ext cx="514914" cy="514914"/>
        </a:xfrm>
        <a:prstGeom prst="gear9">
          <a:avLst/>
        </a:prstGeom>
        <a:solidFill>
          <a:srgbClr val="E7E6E6">
            <a:lumMod val="50000"/>
          </a:srgb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endParaRPr lang="de-DE" sz="16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53495" y="354667"/>
        <a:ext cx="307872" cy="264677"/>
      </dsp:txXfrm>
    </dsp:sp>
    <dsp:sp modelId="{787995BF-BBB7-49BF-A952-1944F0500921}">
      <dsp:nvSpPr>
        <dsp:cNvPr id="0" name=""/>
        <dsp:cNvSpPr/>
      </dsp:nvSpPr>
      <dsp:spPr>
        <a:xfrm>
          <a:off x="225692" y="171749"/>
          <a:ext cx="633344" cy="633344"/>
        </a:xfrm>
        <a:prstGeom prst="circularArrow">
          <a:avLst>
            <a:gd name="adj1" fmla="val 4878"/>
            <a:gd name="adj2" fmla="val 312630"/>
            <a:gd name="adj3" fmla="val 2721920"/>
            <a:gd name="adj4" fmla="val 15931137"/>
            <a:gd name="adj5" fmla="val 5691"/>
          </a:avLst>
        </a:prstGeom>
        <a:solidFill>
          <a:srgbClr val="5B9BD5">
            <a:tint val="60000"/>
            <a:hueOff val="0"/>
            <a:satOff val="0"/>
            <a:lumOff val="0"/>
            <a:alphaOff val="0"/>
          </a:srgb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70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1292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8417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>
                <a:sym typeface="Wingdings" panose="05000000000000000000" pitchFamily="2" charset="2"/>
              </a:rPr>
              <a:t>SH</a:t>
            </a:r>
            <a:endParaRPr lang="de-DE" dirty="0" smtClean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60990-A456-4E15-8235-A772450F9E97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32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312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>
                <a:sym typeface="Wingdings" panose="05000000000000000000" pitchFamily="2" charset="2"/>
              </a:rPr>
              <a:t>SH</a:t>
            </a:r>
            <a:endParaRPr lang="de-DE" dirty="0" smtClean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60990-A456-4E15-8235-A772450F9E97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963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>
                <a:sym typeface="Wingdings" panose="05000000000000000000" pitchFamily="2" charset="2"/>
              </a:rPr>
              <a:t>SH</a:t>
            </a:r>
            <a:endParaRPr lang="de-DE" dirty="0" smtClean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60990-A456-4E15-8235-A772450F9E97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1806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>
                <a:sym typeface="Wingdings" panose="05000000000000000000" pitchFamily="2" charset="2"/>
              </a:rPr>
              <a:t>SH</a:t>
            </a:r>
            <a:endParaRPr lang="de-DE" dirty="0" smtClean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60990-A456-4E15-8235-A772450F9E97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2772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>
                <a:sym typeface="Wingdings" panose="05000000000000000000" pitchFamily="2" charset="2"/>
              </a:rPr>
              <a:t>SH</a:t>
            </a:r>
            <a:endParaRPr lang="de-DE" dirty="0" smtClean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60990-A456-4E15-8235-A772450F9E97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208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2654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481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57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9946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3408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aseline="0" dirty="0" smtClean="0"/>
              <a:t>SH</a:t>
            </a:r>
            <a:endParaRPr lang="en-US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4777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60990-A456-4E15-8235-A772450F9E97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4777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659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dirty="0" smtClean="0"/>
              <a:t>SH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60990-A456-4E15-8235-A772450F9E97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432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87766" y="2498400"/>
            <a:ext cx="7593012" cy="12960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87766" y="2041200"/>
            <a:ext cx="7593012" cy="385200"/>
          </a:xfrm>
        </p:spPr>
        <p:txBody>
          <a:bodyPr/>
          <a:lstStyle>
            <a:lvl1pPr marL="0" indent="0">
              <a:spcBef>
                <a:spcPts val="0"/>
              </a:spcBef>
              <a:buFont typeface="Verdana" pitchFamily="34" charset="0"/>
              <a:buNone/>
              <a:defRPr sz="2000" baseline="0"/>
            </a:lvl1pPr>
          </a:lstStyle>
          <a:p>
            <a:r>
              <a:rPr lang="de-DE" dirty="0" smtClean="0"/>
              <a:t>Namen durch Klicken und Überschreiben hinzufügen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5949464" cy="1538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95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3445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6055424" cy="14512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 IAML 2021 | Oldenburg | 21. September 2021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88000" y="1218086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 marL="514350" indent="-514350">
              <a:lnSpc>
                <a:spcPts val="3000"/>
              </a:lnSpc>
              <a:spcBef>
                <a:spcPts val="1680"/>
              </a:spcBef>
              <a:buFont typeface="+mj-lt"/>
              <a:buAutoNum type="arabicPeriod"/>
              <a:defRPr sz="2600" b="1"/>
            </a:lvl1pPr>
            <a:lvl2pPr marL="1179512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2pPr>
            <a:lvl3pPr marL="1533525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3pPr>
            <a:lvl4pPr marL="179863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4pPr>
            <a:lvl5pPr marL="207168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defRPr lang="de-DE" dirty="0" smtClean="0"/>
            </a:lvl1pPr>
            <a:lvl2pPr>
              <a:lnSpc>
                <a:spcPts val="2000"/>
              </a:lnSpc>
              <a:spcBef>
                <a:spcPts val="300"/>
              </a:spcBef>
              <a:defRPr lang="de-DE" sz="1600" dirty="0" smtClean="0"/>
            </a:lvl2pPr>
            <a:lvl3pPr>
              <a:lnSpc>
                <a:spcPts val="2000"/>
              </a:lnSpc>
              <a:spcBef>
                <a:spcPts val="300"/>
              </a:spcBef>
              <a:defRPr lang="de-DE" sz="1600" dirty="0" smtClean="0"/>
            </a:lvl3pPr>
            <a:lvl4pPr>
              <a:lnSpc>
                <a:spcPts val="2000"/>
              </a:lnSpc>
              <a:spcBef>
                <a:spcPts val="300"/>
              </a:spcBef>
              <a:defRPr lang="de-DE" sz="1600" dirty="0" smtClean="0"/>
            </a:lvl4pPr>
            <a:lvl5pPr>
              <a:lnSpc>
                <a:spcPts val="2000"/>
              </a:lnSpc>
              <a:spcBef>
                <a:spcPts val="300"/>
              </a:spcBef>
              <a:defRPr lang="de-DE" sz="1600" dirty="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2557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5767392" cy="14512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88000" y="1218086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 marL="514350" indent="-514350">
              <a:lnSpc>
                <a:spcPts val="3000"/>
              </a:lnSpc>
              <a:spcBef>
                <a:spcPts val="1680"/>
              </a:spcBef>
              <a:buFont typeface="+mj-lt"/>
              <a:buAutoNum type="arabicPeriod"/>
              <a:defRPr sz="2600" b="1"/>
            </a:lvl1pPr>
            <a:lvl2pPr marL="1179512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2pPr>
            <a:lvl3pPr marL="1533525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3pPr>
            <a:lvl4pPr marL="179863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4pPr>
            <a:lvl5pPr marL="207168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593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defRPr lang="de-DE" dirty="0" smtClean="0"/>
            </a:lvl1pPr>
            <a:lvl2pPr>
              <a:lnSpc>
                <a:spcPts val="2000"/>
              </a:lnSpc>
              <a:spcBef>
                <a:spcPts val="300"/>
              </a:spcBef>
              <a:defRPr lang="de-DE" sz="1600" dirty="0" smtClean="0"/>
            </a:lvl2pPr>
            <a:lvl3pPr>
              <a:lnSpc>
                <a:spcPts val="2000"/>
              </a:lnSpc>
              <a:spcBef>
                <a:spcPts val="300"/>
              </a:spcBef>
              <a:defRPr lang="de-DE" sz="1600" dirty="0" smtClean="0"/>
            </a:lvl3pPr>
            <a:lvl4pPr>
              <a:lnSpc>
                <a:spcPts val="2000"/>
              </a:lnSpc>
              <a:spcBef>
                <a:spcPts val="300"/>
              </a:spcBef>
              <a:defRPr lang="de-DE" sz="1600" dirty="0" smtClean="0"/>
            </a:lvl4pPr>
            <a:lvl5pPr>
              <a:lnSpc>
                <a:spcPts val="2000"/>
              </a:lnSpc>
              <a:spcBef>
                <a:spcPts val="300"/>
              </a:spcBef>
              <a:defRPr lang="de-DE" sz="1600" dirty="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097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defRPr lang="de-DE" dirty="0" smtClean="0"/>
            </a:lvl1pPr>
            <a:lvl2pPr>
              <a:lnSpc>
                <a:spcPts val="2000"/>
              </a:lnSpc>
              <a:spcBef>
                <a:spcPts val="300"/>
              </a:spcBef>
              <a:defRPr lang="de-DE" sz="1600" dirty="0" smtClean="0"/>
            </a:lvl2pPr>
            <a:lvl3pPr>
              <a:lnSpc>
                <a:spcPts val="2000"/>
              </a:lnSpc>
              <a:spcBef>
                <a:spcPts val="300"/>
              </a:spcBef>
              <a:defRPr lang="de-DE" sz="1600" dirty="0" smtClean="0"/>
            </a:lvl3pPr>
            <a:lvl4pPr>
              <a:lnSpc>
                <a:spcPts val="2000"/>
              </a:lnSpc>
              <a:spcBef>
                <a:spcPts val="300"/>
              </a:spcBef>
              <a:defRPr lang="de-DE" sz="1600" dirty="0" smtClean="0"/>
            </a:lvl4pPr>
            <a:lvl5pPr>
              <a:lnSpc>
                <a:spcPts val="2000"/>
              </a:lnSpc>
              <a:spcBef>
                <a:spcPts val="300"/>
              </a:spcBef>
              <a:defRPr lang="de-DE" sz="1600" dirty="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752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9778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9232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mi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19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72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936860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dnb_RGB"/>
          <p:cNvPicPr>
            <a:picLocks noChangeAspect="1" noChangeArrowheads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88000" y="1080000"/>
            <a:ext cx="8460000" cy="77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000" y="2016000"/>
            <a:ext cx="8460000" cy="27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2800" y="410400"/>
            <a:ext cx="605542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3217" y="195119"/>
            <a:ext cx="727918" cy="83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8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55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42" r:id="rId11"/>
    <p:sldLayoutId id="2147483735" r:id="rId12"/>
    <p:sldLayoutId id="2147483736" r:id="rId13"/>
    <p:sldLayoutId id="2147483737" r:id="rId14"/>
    <p:sldLayoutId id="2147483739" r:id="rId15"/>
    <p:sldLayoutId id="2147483740" r:id="rId16"/>
    <p:sldLayoutId id="2147483754" r:id="rId1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3000"/>
        </a:lnSpc>
        <a:spcBef>
          <a:spcPts val="9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isplay/ILTIS/Informationsseite+zur+GND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rdfshape.weso.es/shapeForm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wikimedia.de/projects/wikilibrary-manifest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nd.network/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87766" y="2498400"/>
            <a:ext cx="6948530" cy="1296000"/>
          </a:xfrm>
        </p:spPr>
        <p:txBody>
          <a:bodyPr/>
          <a:lstStyle/>
          <a:p>
            <a:r>
              <a:rPr lang="de-DE" dirty="0" smtClean="0"/>
              <a:t>GND: Stand der Entwicklungen 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Jürgen Kett</a:t>
            </a:r>
            <a:endParaRPr lang="de-DE" dirty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8000" y="1"/>
            <a:ext cx="215900" cy="897564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82B8628-8C28-4D3D-812D-98F3388592B2}" type="slidenum">
              <a:rPr lang="de-DE" sz="1000" b="1" smtClean="0"/>
              <a:t>1</a:t>
            </a:fld>
            <a:endParaRPr lang="de-DE" sz="10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532800" y="410400"/>
            <a:ext cx="5949464" cy="153888"/>
          </a:xfrm>
        </p:spPr>
        <p:txBody>
          <a:bodyPr/>
          <a:lstStyle/>
          <a:p>
            <a:pPr lvl="0"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43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923928" y="899171"/>
            <a:ext cx="4860032" cy="285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400" dirty="0"/>
              <a:t>Modularisierung des </a:t>
            </a:r>
            <a:r>
              <a:rPr lang="de-DE" sz="1400" dirty="0" smtClean="0"/>
              <a:t>Datenmodells, der Regeln und der Datenverwaltung:</a:t>
            </a:r>
            <a:endParaRPr lang="de-DE" sz="1400" dirty="0" smtClean="0"/>
          </a:p>
          <a:p>
            <a:pPr>
              <a:lnSpc>
                <a:spcPct val="110000"/>
              </a:lnSpc>
            </a:pPr>
            <a:endParaRPr lang="de-DE" sz="1400" dirty="0" smtClean="0"/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Gemeinsamer </a:t>
            </a:r>
            <a:r>
              <a:rPr lang="de-DE" sz="1400" dirty="0" smtClean="0"/>
              <a:t>Mindeststandard / Anwendungs- </a:t>
            </a:r>
            <a:r>
              <a:rPr lang="de-DE" sz="1400" dirty="0"/>
              <a:t>und Community-spezifische Erweiterungen (</a:t>
            </a:r>
            <a:r>
              <a:rPr lang="de-DE" sz="1400" dirty="0" smtClean="0"/>
              <a:t>CORE/PLUS-Ansatz)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Aufbau </a:t>
            </a:r>
            <a:r>
              <a:rPr lang="de-DE" sz="1400" dirty="0" smtClean="0"/>
              <a:t>einer Dokumentationsplattform mit Dokus und Tutorials für Einsteiger*innen und spezielle </a:t>
            </a:r>
            <a:r>
              <a:rPr lang="de-DE" sz="1400" dirty="0" smtClean="0"/>
              <a:t>Nutzungsgruppen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Aufbau eines Verwaltungs- und </a:t>
            </a:r>
            <a:r>
              <a:rPr lang="de-DE" sz="1400" dirty="0" err="1" smtClean="0"/>
              <a:t>Assistenzsytems</a:t>
            </a:r>
            <a:r>
              <a:rPr lang="de-DE" sz="1400" dirty="0" smtClean="0"/>
              <a:t> für Vorschläge (</a:t>
            </a:r>
            <a:r>
              <a:rPr lang="de-DE" sz="1400" dirty="0" err="1" smtClean="0"/>
              <a:t>wikibase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grpSp>
        <p:nvGrpSpPr>
          <p:cNvPr id="114" name="Gruppieren 113"/>
          <p:cNvGrpSpPr/>
          <p:nvPr/>
        </p:nvGrpSpPr>
        <p:grpSpPr>
          <a:xfrm>
            <a:off x="1845841" y="3226280"/>
            <a:ext cx="977053" cy="977053"/>
            <a:chOff x="2370327" y="2475775"/>
            <a:chExt cx="977053" cy="977053"/>
          </a:xfrm>
        </p:grpSpPr>
        <p:grpSp>
          <p:nvGrpSpPr>
            <p:cNvPr id="115" name="Gruppieren 114"/>
            <p:cNvGrpSpPr/>
            <p:nvPr/>
          </p:nvGrpSpPr>
          <p:grpSpPr>
            <a:xfrm>
              <a:off x="2370327" y="2475775"/>
              <a:ext cx="977053" cy="977053"/>
              <a:chOff x="2256888" y="1479901"/>
              <a:chExt cx="778725" cy="778725"/>
            </a:xfrm>
          </p:grpSpPr>
          <p:sp>
            <p:nvSpPr>
              <p:cNvPr id="117" name="Ellipse 116"/>
              <p:cNvSpPr/>
              <p:nvPr/>
            </p:nvSpPr>
            <p:spPr>
              <a:xfrm>
                <a:off x="2411760" y="1635646"/>
                <a:ext cx="467234" cy="4672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  <p:sp>
            <p:nvSpPr>
              <p:cNvPr id="118" name="Halbbogen 117"/>
              <p:cNvSpPr/>
              <p:nvPr/>
            </p:nvSpPr>
            <p:spPr>
              <a:xfrm rot="20598399">
                <a:off x="2256889" y="1479901"/>
                <a:ext cx="778724" cy="778724"/>
              </a:xfrm>
              <a:prstGeom prst="blockArc">
                <a:avLst>
                  <a:gd name="adj1" fmla="val 9999051"/>
                  <a:gd name="adj2" fmla="val 14143455"/>
                  <a:gd name="adj3" fmla="val 15923"/>
                </a:avLst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Halbbogen 124"/>
              <p:cNvSpPr/>
              <p:nvPr/>
            </p:nvSpPr>
            <p:spPr>
              <a:xfrm rot="16236654">
                <a:off x="2256889" y="1479901"/>
                <a:ext cx="778724" cy="778724"/>
              </a:xfrm>
              <a:prstGeom prst="blockArc">
                <a:avLst>
                  <a:gd name="adj1" fmla="val 9943466"/>
                  <a:gd name="adj2" fmla="val 14143455"/>
                  <a:gd name="adj3" fmla="val 15923"/>
                </a:avLst>
              </a:prstGeom>
              <a:solidFill>
                <a:srgbClr val="FF9933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Halbbogen 125"/>
              <p:cNvSpPr/>
              <p:nvPr/>
            </p:nvSpPr>
            <p:spPr>
              <a:xfrm rot="11786499">
                <a:off x="2256888" y="1479901"/>
                <a:ext cx="778724" cy="778724"/>
              </a:xfrm>
              <a:prstGeom prst="blockArc">
                <a:avLst>
                  <a:gd name="adj1" fmla="val 10334434"/>
                  <a:gd name="adj2" fmla="val 14143455"/>
                  <a:gd name="adj3" fmla="val 15923"/>
                </a:avLst>
              </a:prstGeom>
              <a:solidFill>
                <a:srgbClr val="FFFF66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Halbbogen 130"/>
              <p:cNvSpPr/>
              <p:nvPr/>
            </p:nvSpPr>
            <p:spPr>
              <a:xfrm rot="7766291">
                <a:off x="2256888" y="1479902"/>
                <a:ext cx="778724" cy="778723"/>
              </a:xfrm>
              <a:prstGeom prst="blockArc">
                <a:avLst>
                  <a:gd name="adj1" fmla="val 9858604"/>
                  <a:gd name="adj2" fmla="val 14143455"/>
                  <a:gd name="adj3" fmla="val 15923"/>
                </a:avLst>
              </a:prstGeom>
              <a:solidFill>
                <a:srgbClr val="FF66CC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Halbbogen 133"/>
              <p:cNvSpPr/>
              <p:nvPr/>
            </p:nvSpPr>
            <p:spPr>
              <a:xfrm rot="3260278">
                <a:off x="2256888" y="1479901"/>
                <a:ext cx="778724" cy="778724"/>
              </a:xfrm>
              <a:prstGeom prst="blockArc">
                <a:avLst>
                  <a:gd name="adj1" fmla="val 10111379"/>
                  <a:gd name="adj2" fmla="val 14143455"/>
                  <a:gd name="adj3" fmla="val 15923"/>
                </a:avLst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6" name="Ellipse 115"/>
            <p:cNvSpPr/>
            <p:nvPr/>
          </p:nvSpPr>
          <p:spPr>
            <a:xfrm>
              <a:off x="2394636" y="2506712"/>
              <a:ext cx="917108" cy="91710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</p:grp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B0D52F4-BE7F-4284-9221-093D6030C6A7}" type="slidenum">
              <a:rPr lang="de-DE" sz="1000" b="1" smtClean="0"/>
              <a:t>10</a:t>
            </a:fld>
            <a:endParaRPr lang="de-DE" sz="10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179015" y="4467334"/>
            <a:ext cx="2377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Regeln, Format &amp; Datenverwaltung</a:t>
            </a:r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3473302" y="1651717"/>
            <a:ext cx="432048" cy="288032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15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uppieren 113"/>
          <p:cNvGrpSpPr/>
          <p:nvPr/>
        </p:nvGrpSpPr>
        <p:grpSpPr>
          <a:xfrm>
            <a:off x="6372200" y="2904473"/>
            <a:ext cx="977053" cy="977053"/>
            <a:chOff x="2370327" y="2475775"/>
            <a:chExt cx="977053" cy="977053"/>
          </a:xfrm>
        </p:grpSpPr>
        <p:grpSp>
          <p:nvGrpSpPr>
            <p:cNvPr id="115" name="Gruppieren 114"/>
            <p:cNvGrpSpPr/>
            <p:nvPr/>
          </p:nvGrpSpPr>
          <p:grpSpPr>
            <a:xfrm>
              <a:off x="2370327" y="2475775"/>
              <a:ext cx="977053" cy="977053"/>
              <a:chOff x="2256888" y="1479901"/>
              <a:chExt cx="778725" cy="778725"/>
            </a:xfrm>
          </p:grpSpPr>
          <p:sp>
            <p:nvSpPr>
              <p:cNvPr id="117" name="Ellipse 116"/>
              <p:cNvSpPr/>
              <p:nvPr/>
            </p:nvSpPr>
            <p:spPr>
              <a:xfrm>
                <a:off x="2411760" y="1635646"/>
                <a:ext cx="467234" cy="4672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  <p:sp>
            <p:nvSpPr>
              <p:cNvPr id="118" name="Halbbogen 117"/>
              <p:cNvSpPr/>
              <p:nvPr/>
            </p:nvSpPr>
            <p:spPr>
              <a:xfrm rot="20598399">
                <a:off x="2256889" y="1479901"/>
                <a:ext cx="778724" cy="778724"/>
              </a:xfrm>
              <a:prstGeom prst="blockArc">
                <a:avLst>
                  <a:gd name="adj1" fmla="val 9999051"/>
                  <a:gd name="adj2" fmla="val 14143455"/>
                  <a:gd name="adj3" fmla="val 15923"/>
                </a:avLst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Halbbogen 124"/>
              <p:cNvSpPr/>
              <p:nvPr/>
            </p:nvSpPr>
            <p:spPr>
              <a:xfrm rot="16236654">
                <a:off x="2256889" y="1479901"/>
                <a:ext cx="778724" cy="778724"/>
              </a:xfrm>
              <a:prstGeom prst="blockArc">
                <a:avLst>
                  <a:gd name="adj1" fmla="val 9943466"/>
                  <a:gd name="adj2" fmla="val 14143455"/>
                  <a:gd name="adj3" fmla="val 15923"/>
                </a:avLst>
              </a:prstGeom>
              <a:solidFill>
                <a:srgbClr val="FF9933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Halbbogen 125"/>
              <p:cNvSpPr/>
              <p:nvPr/>
            </p:nvSpPr>
            <p:spPr>
              <a:xfrm rot="11786499">
                <a:off x="2256888" y="1479901"/>
                <a:ext cx="778724" cy="778724"/>
              </a:xfrm>
              <a:prstGeom prst="blockArc">
                <a:avLst>
                  <a:gd name="adj1" fmla="val 10334434"/>
                  <a:gd name="adj2" fmla="val 14143455"/>
                  <a:gd name="adj3" fmla="val 15923"/>
                </a:avLst>
              </a:prstGeom>
              <a:solidFill>
                <a:srgbClr val="FFFF66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Halbbogen 130"/>
              <p:cNvSpPr/>
              <p:nvPr/>
            </p:nvSpPr>
            <p:spPr>
              <a:xfrm rot="7766291">
                <a:off x="2256888" y="1479902"/>
                <a:ext cx="778724" cy="778723"/>
              </a:xfrm>
              <a:prstGeom prst="blockArc">
                <a:avLst>
                  <a:gd name="adj1" fmla="val 9858604"/>
                  <a:gd name="adj2" fmla="val 14143455"/>
                  <a:gd name="adj3" fmla="val 15923"/>
                </a:avLst>
              </a:prstGeom>
              <a:solidFill>
                <a:srgbClr val="FF66CC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Halbbogen 133"/>
              <p:cNvSpPr/>
              <p:nvPr/>
            </p:nvSpPr>
            <p:spPr>
              <a:xfrm rot="3260278">
                <a:off x="2256888" y="1479901"/>
                <a:ext cx="778724" cy="778724"/>
              </a:xfrm>
              <a:prstGeom prst="blockArc">
                <a:avLst>
                  <a:gd name="adj1" fmla="val 10111379"/>
                  <a:gd name="adj2" fmla="val 14143455"/>
                  <a:gd name="adj3" fmla="val 15923"/>
                </a:avLst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6" name="Ellipse 115"/>
            <p:cNvSpPr/>
            <p:nvPr/>
          </p:nvSpPr>
          <p:spPr>
            <a:xfrm>
              <a:off x="2394636" y="2506712"/>
              <a:ext cx="917108" cy="91710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</p:grp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B0D52F4-BE7F-4284-9221-093D6030C6A7}" type="slidenum">
              <a:rPr lang="de-DE" sz="1000" b="1" smtClean="0"/>
              <a:t>11</a:t>
            </a:fld>
            <a:endParaRPr lang="de-DE" sz="1000" b="1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287999" y="2016000"/>
            <a:ext cx="5383083" cy="2754000"/>
          </a:xfrm>
        </p:spPr>
        <p:txBody>
          <a:bodyPr/>
          <a:lstStyle/>
          <a:p>
            <a:r>
              <a:rPr lang="de-DE" sz="1600" dirty="0" smtClean="0"/>
              <a:t>Zuständigkeit pro Feld markierbar ($5 &lt;ISIL&gt;)</a:t>
            </a:r>
          </a:p>
          <a:p>
            <a:r>
              <a:rPr lang="de-DE" sz="1600" dirty="0" smtClean="0"/>
              <a:t>Registrierung von Anwendungskontexten zum Markieren einer speziellen Anwendung und/oder Interpretation von Daten ($C)</a:t>
            </a:r>
          </a:p>
          <a:p>
            <a:pPr lvl="1"/>
            <a:r>
              <a:rPr lang="de-DE" sz="1200" dirty="0" smtClean="0"/>
              <a:t>Markierung alternativer Vorzugsbenennungen für unterschiedliche „Sprachräume“</a:t>
            </a:r>
          </a:p>
          <a:p>
            <a:pPr lvl="1"/>
            <a:r>
              <a:rPr lang="de-DE" sz="1200" dirty="0" smtClean="0"/>
              <a:t>Markierung zum Ausblenden oder Selektieren </a:t>
            </a:r>
          </a:p>
          <a:p>
            <a:r>
              <a:rPr lang="de-DE" sz="1600" dirty="0" smtClean="0"/>
              <a:t>Ergänzen spezifischer Relationen</a:t>
            </a:r>
            <a:endParaRPr lang="de-DE" sz="16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</a:t>
            </a:r>
            <a:r>
              <a:rPr lang="de-DE" dirty="0" smtClean="0"/>
              <a:t>) zum CORE/PLUS-Ansatz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605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923928" y="899171"/>
            <a:ext cx="4860032" cy="285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400" dirty="0"/>
              <a:t>Modularisierung des </a:t>
            </a:r>
            <a:r>
              <a:rPr lang="de-DE" sz="1400" dirty="0" smtClean="0"/>
              <a:t>Datenmodells, der Regeln und der Datenverwaltung:</a:t>
            </a:r>
            <a:endParaRPr lang="de-DE" sz="1400" dirty="0" smtClean="0"/>
          </a:p>
          <a:p>
            <a:pPr>
              <a:lnSpc>
                <a:spcPct val="110000"/>
              </a:lnSpc>
            </a:pPr>
            <a:endParaRPr lang="de-DE" sz="1400" dirty="0" smtClean="0"/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Gemeinsamer </a:t>
            </a:r>
            <a:r>
              <a:rPr lang="de-DE" sz="1400" dirty="0" smtClean="0"/>
              <a:t>Mindeststandard / Anwendungs- </a:t>
            </a:r>
            <a:r>
              <a:rPr lang="de-DE" sz="1400" dirty="0"/>
              <a:t>und Community-spezifische Erweiterungen (</a:t>
            </a:r>
            <a:r>
              <a:rPr lang="de-DE" sz="1400" dirty="0" smtClean="0"/>
              <a:t>CORE/PLUS-Ansatz)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Aufbau </a:t>
            </a:r>
            <a:r>
              <a:rPr lang="de-DE" sz="1400" dirty="0" smtClean="0"/>
              <a:t>einer Dokumentationsplattform mit Dokus und Tutorials für Einsteiger*innen und spezielle </a:t>
            </a:r>
            <a:r>
              <a:rPr lang="de-DE" sz="1400" dirty="0" smtClean="0"/>
              <a:t>Nutzungsgruppen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Aufbau eines Verwaltungs- und </a:t>
            </a:r>
            <a:r>
              <a:rPr lang="de-DE" sz="1400" dirty="0" err="1" smtClean="0"/>
              <a:t>Assistenzsytems</a:t>
            </a:r>
            <a:r>
              <a:rPr lang="de-DE" sz="1400" dirty="0" smtClean="0"/>
              <a:t> für Vorschläge (</a:t>
            </a:r>
            <a:r>
              <a:rPr lang="de-DE" sz="1400" dirty="0" err="1" smtClean="0"/>
              <a:t>wikibase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grpSp>
        <p:nvGrpSpPr>
          <p:cNvPr id="114" name="Gruppieren 113"/>
          <p:cNvGrpSpPr/>
          <p:nvPr/>
        </p:nvGrpSpPr>
        <p:grpSpPr>
          <a:xfrm>
            <a:off x="1845841" y="3226280"/>
            <a:ext cx="977053" cy="977053"/>
            <a:chOff x="2370327" y="2475775"/>
            <a:chExt cx="977053" cy="977053"/>
          </a:xfrm>
        </p:grpSpPr>
        <p:grpSp>
          <p:nvGrpSpPr>
            <p:cNvPr id="115" name="Gruppieren 114"/>
            <p:cNvGrpSpPr/>
            <p:nvPr/>
          </p:nvGrpSpPr>
          <p:grpSpPr>
            <a:xfrm>
              <a:off x="2370327" y="2475775"/>
              <a:ext cx="977053" cy="977053"/>
              <a:chOff x="2256888" y="1479901"/>
              <a:chExt cx="778725" cy="778725"/>
            </a:xfrm>
          </p:grpSpPr>
          <p:sp>
            <p:nvSpPr>
              <p:cNvPr id="117" name="Ellipse 116"/>
              <p:cNvSpPr/>
              <p:nvPr/>
            </p:nvSpPr>
            <p:spPr>
              <a:xfrm>
                <a:off x="2411760" y="1635646"/>
                <a:ext cx="467234" cy="4672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  <p:sp>
            <p:nvSpPr>
              <p:cNvPr id="118" name="Halbbogen 117"/>
              <p:cNvSpPr/>
              <p:nvPr/>
            </p:nvSpPr>
            <p:spPr>
              <a:xfrm rot="20598399">
                <a:off x="2256889" y="1479901"/>
                <a:ext cx="778724" cy="778724"/>
              </a:xfrm>
              <a:prstGeom prst="blockArc">
                <a:avLst>
                  <a:gd name="adj1" fmla="val 9999051"/>
                  <a:gd name="adj2" fmla="val 14143455"/>
                  <a:gd name="adj3" fmla="val 15923"/>
                </a:avLst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Halbbogen 124"/>
              <p:cNvSpPr/>
              <p:nvPr/>
            </p:nvSpPr>
            <p:spPr>
              <a:xfrm rot="16236654">
                <a:off x="2256889" y="1479901"/>
                <a:ext cx="778724" cy="778724"/>
              </a:xfrm>
              <a:prstGeom prst="blockArc">
                <a:avLst>
                  <a:gd name="adj1" fmla="val 9943466"/>
                  <a:gd name="adj2" fmla="val 14143455"/>
                  <a:gd name="adj3" fmla="val 15923"/>
                </a:avLst>
              </a:prstGeom>
              <a:solidFill>
                <a:srgbClr val="FF9933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Halbbogen 125"/>
              <p:cNvSpPr/>
              <p:nvPr/>
            </p:nvSpPr>
            <p:spPr>
              <a:xfrm rot="11786499">
                <a:off x="2256888" y="1479901"/>
                <a:ext cx="778724" cy="778724"/>
              </a:xfrm>
              <a:prstGeom prst="blockArc">
                <a:avLst>
                  <a:gd name="adj1" fmla="val 10334434"/>
                  <a:gd name="adj2" fmla="val 14143455"/>
                  <a:gd name="adj3" fmla="val 15923"/>
                </a:avLst>
              </a:prstGeom>
              <a:solidFill>
                <a:srgbClr val="FFFF66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Halbbogen 130"/>
              <p:cNvSpPr/>
              <p:nvPr/>
            </p:nvSpPr>
            <p:spPr>
              <a:xfrm rot="7766291">
                <a:off x="2256888" y="1479902"/>
                <a:ext cx="778724" cy="778723"/>
              </a:xfrm>
              <a:prstGeom prst="blockArc">
                <a:avLst>
                  <a:gd name="adj1" fmla="val 9858604"/>
                  <a:gd name="adj2" fmla="val 14143455"/>
                  <a:gd name="adj3" fmla="val 15923"/>
                </a:avLst>
              </a:prstGeom>
              <a:solidFill>
                <a:srgbClr val="FF66CC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Halbbogen 133"/>
              <p:cNvSpPr/>
              <p:nvPr/>
            </p:nvSpPr>
            <p:spPr>
              <a:xfrm rot="3260278">
                <a:off x="2256888" y="1479901"/>
                <a:ext cx="778724" cy="778724"/>
              </a:xfrm>
              <a:prstGeom prst="blockArc">
                <a:avLst>
                  <a:gd name="adj1" fmla="val 10111379"/>
                  <a:gd name="adj2" fmla="val 14143455"/>
                  <a:gd name="adj3" fmla="val 15923"/>
                </a:avLst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6" name="Ellipse 115"/>
            <p:cNvSpPr/>
            <p:nvPr/>
          </p:nvSpPr>
          <p:spPr>
            <a:xfrm>
              <a:off x="2394636" y="2506712"/>
              <a:ext cx="917108" cy="91710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</p:grp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B0D52F4-BE7F-4284-9221-093D6030C6A7}" type="slidenum">
              <a:rPr lang="de-DE" sz="1000" b="1" smtClean="0"/>
              <a:t>12</a:t>
            </a:fld>
            <a:endParaRPr lang="de-DE" sz="10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179015" y="4467334"/>
            <a:ext cx="2377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Regeln, Format &amp; Datenverwaltung</a:t>
            </a:r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3473302" y="2427734"/>
            <a:ext cx="432048" cy="288032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89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675" y="3364022"/>
            <a:ext cx="2484607" cy="1656000"/>
          </a:xfrm>
          <a:prstGeom prst="rect">
            <a:avLst/>
          </a:prstGeom>
        </p:spPr>
      </p:pic>
      <p:pic>
        <p:nvPicPr>
          <p:cNvPr id="14" name="Grafik 1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102" y="3364022"/>
            <a:ext cx="2484000" cy="1656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675" y="1660119"/>
            <a:ext cx="2484000" cy="16560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732867" y="1689235"/>
            <a:ext cx="2256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kern="0" dirty="0">
                <a:solidFill>
                  <a:schemeClr val="bg1"/>
                </a:solidFill>
              </a:rPr>
              <a:t>Neueinsteiger*innen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GND </a:t>
            </a:r>
            <a:r>
              <a:rPr lang="de-DE" dirty="0" err="1" smtClean="0"/>
              <a:t>meets</a:t>
            </a:r>
            <a:r>
              <a:rPr lang="de-DE" dirty="0" smtClean="0"/>
              <a:t> </a:t>
            </a:r>
            <a:r>
              <a:rPr lang="de-DE" dirty="0" err="1" smtClean="0"/>
              <a:t>Wikibase</a:t>
            </a:r>
            <a:r>
              <a:rPr lang="de-DE" dirty="0" smtClean="0"/>
              <a:t> | </a:t>
            </a:r>
            <a:r>
              <a:rPr lang="de-DE" dirty="0" err="1" smtClean="0"/>
              <a:t>GNDCon</a:t>
            </a:r>
            <a:r>
              <a:rPr lang="de-DE" dirty="0" smtClean="0"/>
              <a:t> 2.0 | 8. Juni 2021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b) zur Dokumentationsplattform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684" y="1660119"/>
            <a:ext cx="2484000" cy="1656000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7141780" y="2853367"/>
            <a:ext cx="1614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200" kern="0" dirty="0">
                <a:solidFill>
                  <a:schemeClr val="bg1"/>
                </a:solidFill>
              </a:rPr>
              <a:t>Unterschiedliche Sparten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6231675" y="3341786"/>
            <a:ext cx="25828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kern="0" dirty="0" smtClean="0">
                <a:solidFill>
                  <a:schemeClr val="bg1"/>
                </a:solidFill>
              </a:rPr>
              <a:t>Spezialist*innen für </a:t>
            </a:r>
            <a:r>
              <a:rPr lang="de-DE" sz="1200" kern="0" dirty="0">
                <a:solidFill>
                  <a:schemeClr val="bg1"/>
                </a:solidFill>
              </a:rPr>
              <a:t>bestimmte Fachthemen und Ressourcen</a:t>
            </a:r>
          </a:p>
        </p:txBody>
      </p:sp>
      <p:sp>
        <p:nvSpPr>
          <p:cNvPr id="19" name="Rechteck 18"/>
          <p:cNvSpPr/>
          <p:nvPr/>
        </p:nvSpPr>
        <p:spPr>
          <a:xfrm>
            <a:off x="3707904" y="3353907"/>
            <a:ext cx="2441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kern="0" dirty="0">
                <a:solidFill>
                  <a:schemeClr val="bg1"/>
                </a:solidFill>
              </a:rPr>
              <a:t>Erfahrene </a:t>
            </a:r>
            <a:r>
              <a:rPr lang="de-DE" sz="1200" kern="0" dirty="0" smtClean="0">
                <a:solidFill>
                  <a:schemeClr val="bg1"/>
                </a:solidFill>
              </a:rPr>
              <a:t>Redakteur*innen</a:t>
            </a:r>
            <a:endParaRPr lang="de-DE" sz="1200" kern="0" dirty="0">
              <a:solidFill>
                <a:schemeClr val="bg1"/>
              </a:solidFill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E15918B6-6326-4FE2-9FF6-A6C9AEDA9D7E}" type="slidenum">
              <a:rPr lang="de-DE" sz="1000" b="1"/>
              <a:pPr algn="ctr"/>
              <a:t>13</a:t>
            </a:fld>
            <a:endParaRPr lang="de-DE" sz="1000" b="1" dirty="0"/>
          </a:p>
        </p:txBody>
      </p:sp>
      <p:sp>
        <p:nvSpPr>
          <p:cNvPr id="8" name="Rechteck 7"/>
          <p:cNvSpPr/>
          <p:nvPr/>
        </p:nvSpPr>
        <p:spPr>
          <a:xfrm>
            <a:off x="287339" y="1672934"/>
            <a:ext cx="2916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Die GND-Community wird bunter …</a:t>
            </a:r>
          </a:p>
        </p:txBody>
      </p:sp>
    </p:spTree>
    <p:extLst>
      <p:ext uri="{BB962C8B-B14F-4D97-AF65-F5344CB8AC3E}">
        <p14:creationId xmlns:p14="http://schemas.microsoft.com/office/powerpoint/2010/main" val="413606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hteck 45"/>
          <p:cNvSpPr/>
          <p:nvPr/>
        </p:nvSpPr>
        <p:spPr>
          <a:xfrm>
            <a:off x="2699792" y="1857600"/>
            <a:ext cx="3600400" cy="2370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| GND </a:t>
            </a:r>
            <a:r>
              <a:rPr lang="de-DE" dirty="0" err="1" smtClean="0"/>
              <a:t>meets</a:t>
            </a:r>
            <a:r>
              <a:rPr lang="de-DE" dirty="0" smtClean="0"/>
              <a:t> </a:t>
            </a:r>
            <a:r>
              <a:rPr lang="de-DE" dirty="0" err="1" smtClean="0"/>
              <a:t>Wikibase</a:t>
            </a:r>
            <a:r>
              <a:rPr lang="de-DE" dirty="0" smtClean="0"/>
              <a:t> | </a:t>
            </a:r>
            <a:r>
              <a:rPr lang="de-DE" dirty="0" err="1" smtClean="0"/>
              <a:t>GNDCon</a:t>
            </a:r>
            <a:r>
              <a:rPr lang="de-DE" dirty="0" smtClean="0"/>
              <a:t> 2.0 | 8. Juni 2021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Dokumentation heute</a:t>
            </a:r>
            <a:endParaRPr lang="de-DE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C9B14742-FF91-4173-BD01-398BF8230A4C}" type="slidenum">
              <a:rPr lang="de-DE" sz="1000" b="1"/>
              <a:pPr algn="ctr"/>
              <a:t>14</a:t>
            </a:fld>
            <a:endParaRPr lang="de-DE" sz="1000" b="1" dirty="0"/>
          </a:p>
        </p:txBody>
      </p:sp>
      <p:sp>
        <p:nvSpPr>
          <p:cNvPr id="3" name="Rechteck 2"/>
          <p:cNvSpPr/>
          <p:nvPr/>
        </p:nvSpPr>
        <p:spPr>
          <a:xfrm>
            <a:off x="2761966" y="1946912"/>
            <a:ext cx="345380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rgbClr val="172B4D"/>
                </a:solidFill>
                <a:latin typeface="-apple-system"/>
                <a:hlinkClick r:id="rId3"/>
              </a:rPr>
              <a:t>Informationsseite zur GND</a:t>
            </a:r>
            <a:endParaRPr lang="de-DE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5108777" y="2373312"/>
            <a:ext cx="1106996" cy="936000"/>
            <a:chOff x="6205618" y="3693804"/>
            <a:chExt cx="1106996" cy="936000"/>
          </a:xfrm>
        </p:grpSpPr>
        <p:sp>
          <p:nvSpPr>
            <p:cNvPr id="13" name="Gefaltete Ecke 12"/>
            <p:cNvSpPr/>
            <p:nvPr/>
          </p:nvSpPr>
          <p:spPr>
            <a:xfrm>
              <a:off x="6205618" y="3693804"/>
              <a:ext cx="1106996" cy="936000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normAutofit/>
            </a:bodyPr>
            <a:lstStyle/>
            <a:p>
              <a:pPr marL="0" lvl="1" algn="ctr"/>
              <a:r>
                <a:rPr lang="de-DE" sz="1200" dirty="0" smtClean="0">
                  <a:solidFill>
                    <a:schemeClr val="tx1"/>
                  </a:solidFill>
                </a:rPr>
                <a:t>GND-Feld-verzeichnis</a:t>
              </a:r>
              <a:endParaRPr lang="de-DE" sz="1200" dirty="0">
                <a:solidFill>
                  <a:schemeClr val="tx1"/>
                </a:solidFill>
              </a:endParaRP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7750" y="4297643"/>
              <a:ext cx="278160" cy="316350"/>
            </a:xfrm>
            <a:prstGeom prst="rect">
              <a:avLst/>
            </a:prstGeom>
          </p:spPr>
        </p:pic>
      </p:grpSp>
      <p:grpSp>
        <p:nvGrpSpPr>
          <p:cNvPr id="18" name="Gruppieren 17"/>
          <p:cNvGrpSpPr/>
          <p:nvPr/>
        </p:nvGrpSpPr>
        <p:grpSpPr>
          <a:xfrm>
            <a:off x="4186306" y="3191761"/>
            <a:ext cx="1106996" cy="936000"/>
            <a:chOff x="8145524" y="2729015"/>
            <a:chExt cx="1106996" cy="936000"/>
          </a:xfrm>
        </p:grpSpPr>
        <p:sp>
          <p:nvSpPr>
            <p:cNvPr id="16" name="Gefaltete Ecke 15"/>
            <p:cNvSpPr/>
            <p:nvPr/>
          </p:nvSpPr>
          <p:spPr>
            <a:xfrm>
              <a:off x="8145524" y="2729015"/>
              <a:ext cx="1106996" cy="936000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normAutofit/>
            </a:bodyPr>
            <a:lstStyle/>
            <a:p>
              <a:pPr marL="0" lvl="1" algn="ctr"/>
              <a:r>
                <a:rPr lang="de-DE" sz="1200" dirty="0" smtClean="0">
                  <a:solidFill>
                    <a:schemeClr val="tx1"/>
                  </a:solidFill>
                </a:rPr>
                <a:t>Feld-</a:t>
              </a:r>
              <a:br>
                <a:rPr lang="de-DE" sz="1200" dirty="0" smtClean="0">
                  <a:solidFill>
                    <a:schemeClr val="tx1"/>
                  </a:solidFill>
                </a:rPr>
              </a:br>
              <a:r>
                <a:rPr lang="de-DE" sz="1200" dirty="0" smtClean="0">
                  <a:solidFill>
                    <a:schemeClr val="tx1"/>
                  </a:solidFill>
                </a:rPr>
                <a:t>beschrei-bungen</a:t>
              </a:r>
              <a:endParaRPr lang="de-DE" sz="1200" dirty="0">
                <a:solidFill>
                  <a:schemeClr val="tx1"/>
                </a:solidFill>
              </a:endParaRPr>
            </a:p>
          </p:txBody>
        </p:sp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9058" y="3316005"/>
              <a:ext cx="278160" cy="316350"/>
            </a:xfrm>
            <a:prstGeom prst="rect">
              <a:avLst/>
            </a:prstGeom>
          </p:spPr>
        </p:pic>
      </p:grpSp>
      <p:grpSp>
        <p:nvGrpSpPr>
          <p:cNvPr id="20" name="Gruppieren 19"/>
          <p:cNvGrpSpPr/>
          <p:nvPr/>
        </p:nvGrpSpPr>
        <p:grpSpPr>
          <a:xfrm>
            <a:off x="3942192" y="2381029"/>
            <a:ext cx="1106996" cy="936000"/>
            <a:chOff x="6635687" y="2278115"/>
            <a:chExt cx="1106996" cy="936000"/>
          </a:xfrm>
        </p:grpSpPr>
        <p:sp>
          <p:nvSpPr>
            <p:cNvPr id="10" name="Gefaltete Ecke 9"/>
            <p:cNvSpPr/>
            <p:nvPr/>
          </p:nvSpPr>
          <p:spPr>
            <a:xfrm>
              <a:off x="6635687" y="2278115"/>
              <a:ext cx="1106996" cy="936000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normAutofit/>
            </a:bodyPr>
            <a:lstStyle/>
            <a:p>
              <a:pPr marL="0" lvl="1" algn="ctr"/>
              <a:r>
                <a:rPr lang="de-DE" sz="1200" dirty="0" smtClean="0">
                  <a:solidFill>
                    <a:schemeClr val="tx1"/>
                  </a:solidFill>
                </a:rPr>
                <a:t>Erfassungs-</a:t>
              </a:r>
              <a:r>
                <a:rPr lang="de-DE" sz="1200" dirty="0" err="1" smtClean="0">
                  <a:solidFill>
                    <a:schemeClr val="tx1"/>
                  </a:solidFill>
                </a:rPr>
                <a:t>leitfaden</a:t>
              </a:r>
              <a:endParaRPr lang="de-DE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682809" y="3026219"/>
              <a:ext cx="288000" cy="123111"/>
            </a:xfrm>
            <a:prstGeom prst="rect">
              <a:avLst/>
            </a:prstGeom>
            <a:gradFill>
              <a:gsLst>
                <a:gs pos="0">
                  <a:srgbClr val="FDEA9E"/>
                </a:gs>
                <a:gs pos="100000">
                  <a:schemeClr val="accent4">
                    <a:lumMod val="50000"/>
                    <a:lumOff val="50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spAutoFit/>
            </a:bodyPr>
            <a:lstStyle>
              <a:defPPr>
                <a:defRPr lang="de-DE"/>
              </a:defPPr>
              <a:lvl1pPr algn="ctr">
                <a:defRPr sz="800"/>
              </a:lvl1pPr>
            </a:lstStyle>
            <a:p>
              <a:r>
                <a:rPr lang="de-DE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Wiki</a:t>
              </a: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2761966" y="2385042"/>
            <a:ext cx="1106996" cy="936000"/>
            <a:chOff x="4044968" y="1732581"/>
            <a:chExt cx="1106996" cy="936000"/>
          </a:xfrm>
        </p:grpSpPr>
        <p:sp>
          <p:nvSpPr>
            <p:cNvPr id="9" name="Gefaltete Ecke 8"/>
            <p:cNvSpPr/>
            <p:nvPr/>
          </p:nvSpPr>
          <p:spPr>
            <a:xfrm>
              <a:off x="4044968" y="1732581"/>
              <a:ext cx="1106996" cy="936000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normAutofit/>
            </a:bodyPr>
            <a:lstStyle/>
            <a:p>
              <a:pPr marL="0" lvl="1" algn="ctr"/>
              <a:r>
                <a:rPr lang="de-DE" sz="1200" dirty="0" smtClean="0">
                  <a:solidFill>
                    <a:schemeClr val="tx1"/>
                  </a:solidFill>
                </a:rPr>
                <a:t>Erfassungs-hilfen</a:t>
              </a:r>
              <a:endParaRPr lang="de-DE" sz="1200" dirty="0">
                <a:solidFill>
                  <a:schemeClr val="tx1"/>
                </a:solidFill>
              </a:endParaRPr>
            </a:p>
          </p:txBody>
        </p:sp>
        <p:pic>
          <p:nvPicPr>
            <p:cNvPr id="24" name="Grafik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8069" y="2323206"/>
              <a:ext cx="278160" cy="316350"/>
            </a:xfrm>
            <a:prstGeom prst="rect">
              <a:avLst/>
            </a:prstGeom>
          </p:spPr>
        </p:pic>
      </p:grpSp>
      <p:grpSp>
        <p:nvGrpSpPr>
          <p:cNvPr id="28" name="Gruppieren 27"/>
          <p:cNvGrpSpPr/>
          <p:nvPr/>
        </p:nvGrpSpPr>
        <p:grpSpPr>
          <a:xfrm>
            <a:off x="265999" y="3293311"/>
            <a:ext cx="1106996" cy="782099"/>
            <a:chOff x="4044968" y="1922329"/>
            <a:chExt cx="1106996" cy="782099"/>
          </a:xfrm>
          <a:solidFill>
            <a:srgbClr val="FFFFE5"/>
          </a:solidFill>
        </p:grpSpPr>
        <p:sp>
          <p:nvSpPr>
            <p:cNvPr id="29" name="Gefaltete Ecke 28"/>
            <p:cNvSpPr/>
            <p:nvPr/>
          </p:nvSpPr>
          <p:spPr>
            <a:xfrm>
              <a:off x="4044968" y="1922329"/>
              <a:ext cx="1106996" cy="782099"/>
            </a:xfrm>
            <a:prstGeom prst="foldedCorner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normAutofit/>
            </a:bodyPr>
            <a:lstStyle/>
            <a:p>
              <a:pPr marL="0" lvl="1" algn="ctr"/>
              <a:r>
                <a:rPr lang="de-DE" sz="1200" dirty="0">
                  <a:solidFill>
                    <a:schemeClr val="tx1"/>
                  </a:solidFill>
                </a:rPr>
                <a:t>RSWK</a:t>
              </a:r>
            </a:p>
          </p:txBody>
        </p:sp>
        <p:pic>
          <p:nvPicPr>
            <p:cNvPr id="30" name="Grafik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7060" y="2313097"/>
              <a:ext cx="278160" cy="316350"/>
            </a:xfrm>
            <a:prstGeom prst="rect">
              <a:avLst/>
            </a:prstGeom>
            <a:grpFill/>
          </p:spPr>
        </p:pic>
      </p:grpSp>
      <p:grpSp>
        <p:nvGrpSpPr>
          <p:cNvPr id="39" name="Gruppieren 38"/>
          <p:cNvGrpSpPr/>
          <p:nvPr/>
        </p:nvGrpSpPr>
        <p:grpSpPr>
          <a:xfrm>
            <a:off x="1437161" y="2373312"/>
            <a:ext cx="1106996" cy="809673"/>
            <a:chOff x="1649827" y="2415349"/>
            <a:chExt cx="1106996" cy="809673"/>
          </a:xfrm>
        </p:grpSpPr>
        <p:sp>
          <p:nvSpPr>
            <p:cNvPr id="31" name="Gefaltete Ecke 30"/>
            <p:cNvSpPr/>
            <p:nvPr/>
          </p:nvSpPr>
          <p:spPr>
            <a:xfrm>
              <a:off x="1649827" y="2415349"/>
              <a:ext cx="1106996" cy="809673"/>
            </a:xfrm>
            <a:prstGeom prst="foldedCorner">
              <a:avLst/>
            </a:prstGeom>
            <a:solidFill>
              <a:srgbClr val="FFFFE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normAutofit/>
            </a:bodyPr>
            <a:lstStyle/>
            <a:p>
              <a:pPr marL="0" lvl="1" algn="ctr"/>
              <a:r>
                <a:rPr lang="de-DE" sz="1200" dirty="0">
                  <a:solidFill>
                    <a:schemeClr val="tx1"/>
                  </a:solidFill>
                </a:rPr>
                <a:t>RDA Toolkit</a:t>
              </a:r>
            </a:p>
          </p:txBody>
        </p:sp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722497" y="2899549"/>
              <a:ext cx="242416" cy="267494"/>
            </a:xfrm>
            <a:prstGeom prst="rect">
              <a:avLst/>
            </a:prstGeom>
          </p:spPr>
        </p:pic>
      </p:grpSp>
      <p:grpSp>
        <p:nvGrpSpPr>
          <p:cNvPr id="45" name="Gruppieren 44"/>
          <p:cNvGrpSpPr/>
          <p:nvPr/>
        </p:nvGrpSpPr>
        <p:grpSpPr>
          <a:xfrm>
            <a:off x="271139" y="2373312"/>
            <a:ext cx="1106996" cy="833613"/>
            <a:chOff x="400676" y="2652288"/>
            <a:chExt cx="1106996" cy="833613"/>
          </a:xfrm>
        </p:grpSpPr>
        <p:sp>
          <p:nvSpPr>
            <p:cNvPr id="22" name="Gefaltete Ecke 21"/>
            <p:cNvSpPr/>
            <p:nvPr/>
          </p:nvSpPr>
          <p:spPr>
            <a:xfrm>
              <a:off x="400676" y="2652288"/>
              <a:ext cx="1106996" cy="833613"/>
            </a:xfrm>
            <a:prstGeom prst="foldedCorner">
              <a:avLst/>
            </a:prstGeom>
            <a:solidFill>
              <a:srgbClr val="FFFFE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normAutofit/>
            </a:bodyPr>
            <a:lstStyle/>
            <a:p>
              <a:pPr marL="0" lvl="1" algn="ctr"/>
              <a:r>
                <a:rPr lang="de-DE" sz="1200" dirty="0">
                  <a:solidFill>
                    <a:schemeClr val="tx1"/>
                  </a:solidFill>
                </a:rPr>
                <a:t>RDA-Info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438744" y="3318155"/>
              <a:ext cx="288000" cy="123111"/>
            </a:xfrm>
            <a:prstGeom prst="rect">
              <a:avLst/>
            </a:prstGeom>
            <a:gradFill>
              <a:gsLst>
                <a:gs pos="0">
                  <a:srgbClr val="FDEA9E"/>
                </a:gs>
                <a:gs pos="100000">
                  <a:schemeClr val="accent4">
                    <a:lumMod val="50000"/>
                    <a:lumOff val="50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spAutoFit/>
            </a:bodyPr>
            <a:lstStyle>
              <a:defPPr>
                <a:defRPr lang="de-DE"/>
              </a:defPPr>
              <a:lvl1pPr algn="ctr">
                <a:defRPr sz="800"/>
              </a:lvl1pPr>
            </a:lstStyle>
            <a:p>
              <a:r>
                <a:rPr lang="de-DE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Wiki</a:t>
              </a:r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6430901" y="2357311"/>
            <a:ext cx="1106996" cy="936000"/>
            <a:chOff x="6833071" y="2775942"/>
            <a:chExt cx="1106996" cy="936000"/>
          </a:xfrm>
        </p:grpSpPr>
        <p:sp>
          <p:nvSpPr>
            <p:cNvPr id="14" name="Gefaltete Ecke 13"/>
            <p:cNvSpPr/>
            <p:nvPr/>
          </p:nvSpPr>
          <p:spPr>
            <a:xfrm>
              <a:off x="6833071" y="2775942"/>
              <a:ext cx="1106996" cy="936000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normAutofit/>
            </a:bodyPr>
            <a:lstStyle/>
            <a:p>
              <a:pPr marL="0" lvl="1" algn="ctr"/>
              <a:r>
                <a:rPr lang="de-DE" sz="1200" dirty="0">
                  <a:solidFill>
                    <a:schemeClr val="tx1"/>
                  </a:solidFill>
                </a:rPr>
                <a:t>GND-Ontologie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6883441" y="3530523"/>
              <a:ext cx="288000" cy="123111"/>
            </a:xfrm>
            <a:prstGeom prst="rect">
              <a:avLst/>
            </a:prstGeom>
            <a:gradFill>
              <a:gsLst>
                <a:gs pos="0">
                  <a:srgbClr val="FDEA9E"/>
                </a:gs>
                <a:gs pos="100000">
                  <a:schemeClr val="accent4">
                    <a:lumMod val="50000"/>
                    <a:lumOff val="50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spAutoFit/>
            </a:bodyPr>
            <a:lstStyle>
              <a:defPPr>
                <a:defRPr lang="de-DE"/>
              </a:defPPr>
              <a:lvl1pPr algn="ctr">
                <a:defRPr sz="800"/>
              </a:lvl1pPr>
            </a:lstStyle>
            <a:p>
              <a:r>
                <a:rPr lang="de-DE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Wiki</a:t>
              </a:r>
            </a:p>
          </p:txBody>
        </p:sp>
      </p:grpSp>
      <p:grpSp>
        <p:nvGrpSpPr>
          <p:cNvPr id="43" name="Gruppieren 42"/>
          <p:cNvGrpSpPr/>
          <p:nvPr/>
        </p:nvGrpSpPr>
        <p:grpSpPr>
          <a:xfrm>
            <a:off x="7589472" y="3154528"/>
            <a:ext cx="1251012" cy="1004650"/>
            <a:chOff x="7379758" y="3939902"/>
            <a:chExt cx="1251012" cy="1004650"/>
          </a:xfrm>
        </p:grpSpPr>
        <p:grpSp>
          <p:nvGrpSpPr>
            <p:cNvPr id="35" name="Gruppieren 34"/>
            <p:cNvGrpSpPr/>
            <p:nvPr/>
          </p:nvGrpSpPr>
          <p:grpSpPr>
            <a:xfrm>
              <a:off x="7379758" y="3939902"/>
              <a:ext cx="1251012" cy="1004650"/>
              <a:chOff x="7569460" y="3479660"/>
              <a:chExt cx="1251012" cy="1396346"/>
            </a:xfrm>
          </p:grpSpPr>
          <p:sp>
            <p:nvSpPr>
              <p:cNvPr id="34" name="Gefaltete Ecke 33"/>
              <p:cNvSpPr/>
              <p:nvPr/>
            </p:nvSpPr>
            <p:spPr>
              <a:xfrm>
                <a:off x="7713476" y="3651870"/>
                <a:ext cx="1106996" cy="1224136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rtlCol="0" anchor="ctr" anchorCtr="0">
                <a:normAutofit/>
              </a:bodyPr>
              <a:lstStyle/>
              <a:p>
                <a:pPr marL="0" lvl="1" algn="ctr"/>
                <a:endParaRPr lang="de-DE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Gefaltete Ecke 32"/>
              <p:cNvSpPr/>
              <p:nvPr/>
            </p:nvSpPr>
            <p:spPr>
              <a:xfrm>
                <a:off x="7642690" y="3565428"/>
                <a:ext cx="1106996" cy="1224136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rtlCol="0" anchor="ctr" anchorCtr="0">
                <a:normAutofit/>
              </a:bodyPr>
              <a:lstStyle/>
              <a:p>
                <a:pPr marL="0" lvl="1" algn="ctr"/>
                <a:endParaRPr lang="de-DE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Gefaltete Ecke 14"/>
              <p:cNvSpPr/>
              <p:nvPr/>
            </p:nvSpPr>
            <p:spPr>
              <a:xfrm>
                <a:off x="7569460" y="3479660"/>
                <a:ext cx="1106996" cy="1224136"/>
              </a:xfrm>
              <a:prstGeom prst="foldedCorne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rtlCol="0" anchor="ctr" anchorCtr="0">
                <a:normAutofit/>
              </a:bodyPr>
              <a:lstStyle/>
              <a:p>
                <a:pPr marL="0" lvl="1" algn="ctr"/>
                <a:r>
                  <a:rPr lang="de-DE" sz="1200" dirty="0">
                    <a:solidFill>
                      <a:schemeClr val="tx1"/>
                    </a:solidFill>
                  </a:rPr>
                  <a:t>Externe </a:t>
                </a:r>
                <a:r>
                  <a:rPr lang="de-DE" sz="1200" dirty="0" smtClean="0">
                    <a:solidFill>
                      <a:schemeClr val="tx1"/>
                    </a:solidFill>
                  </a:rPr>
                  <a:t/>
                </a:r>
                <a:br>
                  <a:rPr lang="de-DE" sz="1200" dirty="0" smtClean="0">
                    <a:solidFill>
                      <a:schemeClr val="tx1"/>
                    </a:solidFill>
                  </a:rPr>
                </a:br>
                <a:r>
                  <a:rPr lang="de-DE" sz="1200" dirty="0" smtClean="0">
                    <a:solidFill>
                      <a:schemeClr val="tx1"/>
                    </a:solidFill>
                  </a:rPr>
                  <a:t>Info-Seiten</a:t>
                </a:r>
                <a:endParaRPr lang="de-DE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2" name="Textfeld 41"/>
            <p:cNvSpPr txBox="1"/>
            <p:nvPr/>
          </p:nvSpPr>
          <p:spPr>
            <a:xfrm>
              <a:off x="7452988" y="4630284"/>
              <a:ext cx="288000" cy="123111"/>
            </a:xfrm>
            <a:prstGeom prst="rect">
              <a:avLst/>
            </a:prstGeom>
            <a:gradFill>
              <a:gsLst>
                <a:gs pos="0">
                  <a:srgbClr val="FDEA9E"/>
                </a:gs>
                <a:gs pos="100000">
                  <a:schemeClr val="accent4">
                    <a:lumMod val="50000"/>
                    <a:lumOff val="50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spAutoFit/>
            </a:bodyPr>
            <a:lstStyle>
              <a:defPPr>
                <a:defRPr lang="de-DE"/>
              </a:defPPr>
              <a:lvl1pPr algn="ctr">
                <a:defRPr sz="800"/>
              </a:lvl1pPr>
            </a:lstStyle>
            <a:p>
              <a:r>
                <a:rPr lang="de-DE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Wiki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5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BB910FC-E7E2-4C07-816E-9606D72285F4}" type="slidenum">
              <a:rPr lang="de-DE" sz="1000" b="1"/>
              <a:pPr algn="ctr"/>
              <a:t>15</a:t>
            </a:fld>
            <a:endParaRPr lang="de-DE" sz="1000" b="1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GND </a:t>
            </a:r>
            <a:r>
              <a:rPr lang="de-DE" dirty="0" err="1" smtClean="0"/>
              <a:t>meets</a:t>
            </a:r>
            <a:r>
              <a:rPr lang="de-DE" dirty="0" smtClean="0"/>
              <a:t> </a:t>
            </a:r>
            <a:r>
              <a:rPr lang="de-DE" dirty="0" err="1" smtClean="0"/>
              <a:t>Wikibase</a:t>
            </a:r>
            <a:r>
              <a:rPr lang="de-DE" dirty="0" smtClean="0"/>
              <a:t> | </a:t>
            </a:r>
            <a:r>
              <a:rPr lang="de-DE" dirty="0" err="1" smtClean="0"/>
              <a:t>GNDCon</a:t>
            </a:r>
            <a:r>
              <a:rPr lang="de-DE" dirty="0" smtClean="0"/>
              <a:t> 2.0 | 8. Juni 2021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Alles an einem Platz und zentral durchsuchbar</a:t>
            </a:r>
          </a:p>
          <a:p>
            <a:r>
              <a:rPr lang="de-DE" dirty="0"/>
              <a:t>Pflege von vielfach benötigten Informationen </a:t>
            </a:r>
            <a:r>
              <a:rPr lang="de-DE" dirty="0" smtClean="0"/>
              <a:t>an </a:t>
            </a:r>
            <a:r>
              <a:rPr lang="de-DE" dirty="0"/>
              <a:t>einer </a:t>
            </a:r>
            <a:r>
              <a:rPr lang="de-DE" dirty="0" smtClean="0"/>
              <a:t>Stelle</a:t>
            </a:r>
          </a:p>
          <a:p>
            <a:r>
              <a:rPr lang="de-DE" dirty="0"/>
              <a:t>Stabile zitierbare </a:t>
            </a:r>
            <a:r>
              <a:rPr lang="de-DE" dirty="0" smtClean="0"/>
              <a:t>Links inklusive Versionsverwaltung</a:t>
            </a:r>
          </a:p>
          <a:p>
            <a:r>
              <a:rPr lang="de-DE" dirty="0" smtClean="0"/>
              <a:t>Passende Module für jede Zielgruppe</a:t>
            </a:r>
          </a:p>
          <a:p>
            <a:r>
              <a:rPr lang="de-DE" dirty="0" smtClean="0"/>
              <a:t>Vernetzt und trotzdem als eigenständige Module ausdruckbar</a:t>
            </a:r>
          </a:p>
          <a:p>
            <a:r>
              <a:rPr lang="de-DE" dirty="0" smtClean="0"/>
              <a:t>Frei </a:t>
            </a:r>
            <a:r>
              <a:rPr lang="de-DE" dirty="0"/>
              <a:t>zugänglich </a:t>
            </a:r>
            <a:r>
              <a:rPr lang="de-DE" dirty="0" smtClean="0"/>
              <a:t>(CC0)</a:t>
            </a:r>
            <a:r>
              <a:rPr lang="de-DE" dirty="0"/>
              <a:t> 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für Anforderungen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146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B255F3E-E2AF-4E08-A2BE-E5C3AAFE6FE5}" type="slidenum">
              <a:rPr lang="de-DE" sz="1000" b="1"/>
              <a:pPr algn="ctr"/>
              <a:t>16</a:t>
            </a:fld>
            <a:endParaRPr lang="de-DE" sz="1000" b="1" dirty="0"/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GND </a:t>
            </a:r>
            <a:r>
              <a:rPr lang="de-DE" dirty="0" err="1" smtClean="0"/>
              <a:t>meets</a:t>
            </a:r>
            <a:r>
              <a:rPr lang="de-DE" dirty="0" smtClean="0"/>
              <a:t> </a:t>
            </a:r>
            <a:r>
              <a:rPr lang="de-DE" dirty="0" err="1" smtClean="0"/>
              <a:t>Wikibase</a:t>
            </a:r>
            <a:r>
              <a:rPr lang="de-DE" dirty="0" smtClean="0"/>
              <a:t> | </a:t>
            </a:r>
            <a:r>
              <a:rPr lang="de-DE" dirty="0" err="1" smtClean="0"/>
              <a:t>GNDCon</a:t>
            </a:r>
            <a:r>
              <a:rPr lang="de-DE" dirty="0" smtClean="0"/>
              <a:t> 2.0 | 8. Juni 2021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de-DE" dirty="0" smtClean="0"/>
              <a:t>Die wichtigste Bausteine des Konzepts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287338" y="2242305"/>
            <a:ext cx="4356000" cy="1260000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DE" dirty="0" smtClean="0"/>
              <a:t>Thematische Einstiege und Sichten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Einstiegsseiten </a:t>
            </a:r>
            <a:r>
              <a:rPr lang="de-DE" sz="1400" dirty="0" smtClean="0"/>
              <a:t>für </a:t>
            </a:r>
            <a:r>
              <a:rPr lang="de-DE" sz="1400" dirty="0"/>
              <a:t>die wichtigsten 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>Themen und Anwendungskontexte</a:t>
            </a:r>
            <a:endParaRPr lang="de-DE" sz="1400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Generierte Indexseiten </a:t>
            </a:r>
            <a:r>
              <a:rPr lang="de-DE" sz="1400" dirty="0" smtClean="0"/>
              <a:t>für den </a:t>
            </a:r>
            <a:br>
              <a:rPr lang="de-DE" sz="1400" dirty="0" smtClean="0"/>
            </a:br>
            <a:r>
              <a:rPr lang="de-DE" sz="1400" dirty="0" smtClean="0"/>
              <a:t>Schnelleinstieg und Überblick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56254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B255F3E-E2AF-4E08-A2BE-E5C3AAFE6FE5}" type="slidenum">
              <a:rPr lang="de-DE" sz="1000" b="1"/>
              <a:pPr algn="ctr"/>
              <a:t>17</a:t>
            </a:fld>
            <a:endParaRPr lang="de-DE" sz="1000" b="1" dirty="0"/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GND </a:t>
            </a:r>
            <a:r>
              <a:rPr lang="de-DE" dirty="0" err="1" smtClean="0"/>
              <a:t>meets</a:t>
            </a:r>
            <a:r>
              <a:rPr lang="de-DE" dirty="0" smtClean="0"/>
              <a:t> </a:t>
            </a:r>
            <a:r>
              <a:rPr lang="de-DE" dirty="0" err="1" smtClean="0"/>
              <a:t>Wikibase</a:t>
            </a:r>
            <a:r>
              <a:rPr lang="de-DE" dirty="0" smtClean="0"/>
              <a:t> | </a:t>
            </a:r>
            <a:r>
              <a:rPr lang="de-DE" dirty="0" err="1" smtClean="0"/>
              <a:t>GNDCon</a:t>
            </a:r>
            <a:r>
              <a:rPr lang="de-DE" dirty="0" smtClean="0"/>
              <a:t> 2.0 | 8. Juni 2021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de-DE" dirty="0" smtClean="0"/>
              <a:t>Die wichtigste Bausteine des Konzepts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788024" y="2242305"/>
            <a:ext cx="4071722" cy="1260000"/>
          </a:xfrm>
          <a:prstGeom prst="rect">
            <a:avLst/>
          </a:prstGeom>
          <a:ln>
            <a:solidFill>
              <a:srgbClr val="0783D7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DE" dirty="0"/>
              <a:t>Regelpyramide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Basis: Allgemeine Regeln und Infos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Darauf aufbauend: Regeln für spezielle Ressourcen und Anwendungen </a:t>
            </a:r>
          </a:p>
        </p:txBody>
      </p:sp>
      <p:sp>
        <p:nvSpPr>
          <p:cNvPr id="9" name="Rechteck 8"/>
          <p:cNvSpPr/>
          <p:nvPr/>
        </p:nvSpPr>
        <p:spPr>
          <a:xfrm>
            <a:off x="287338" y="2242305"/>
            <a:ext cx="4356000" cy="1260000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DE" dirty="0" smtClean="0"/>
              <a:t>Thematische Einstiege und Sichten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Einstiegsseiten </a:t>
            </a:r>
            <a:r>
              <a:rPr lang="de-DE" sz="1400" dirty="0" smtClean="0"/>
              <a:t>für </a:t>
            </a:r>
            <a:r>
              <a:rPr lang="de-DE" sz="1400" dirty="0"/>
              <a:t>die wichtigsten 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>Themen und Anwendungskontexte</a:t>
            </a:r>
            <a:endParaRPr lang="de-DE" sz="1400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Generierte Indexseiten </a:t>
            </a:r>
            <a:r>
              <a:rPr lang="de-DE" sz="1400" dirty="0" smtClean="0"/>
              <a:t>für den </a:t>
            </a:r>
            <a:br>
              <a:rPr lang="de-DE" sz="1400" dirty="0" smtClean="0"/>
            </a:br>
            <a:r>
              <a:rPr lang="de-DE" sz="1400" dirty="0" smtClean="0"/>
              <a:t>Schnelleinstieg und Überblick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43317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B255F3E-E2AF-4E08-A2BE-E5C3AAFE6FE5}" type="slidenum">
              <a:rPr lang="de-DE" sz="1000" b="1"/>
              <a:pPr algn="ctr"/>
              <a:t>18</a:t>
            </a:fld>
            <a:endParaRPr lang="de-DE" sz="1000" b="1" dirty="0"/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GND </a:t>
            </a:r>
            <a:r>
              <a:rPr lang="de-DE" dirty="0" err="1" smtClean="0"/>
              <a:t>meets</a:t>
            </a:r>
            <a:r>
              <a:rPr lang="de-DE" dirty="0" smtClean="0"/>
              <a:t> </a:t>
            </a:r>
            <a:r>
              <a:rPr lang="de-DE" dirty="0" err="1" smtClean="0"/>
              <a:t>Wikibase</a:t>
            </a:r>
            <a:r>
              <a:rPr lang="de-DE" dirty="0" smtClean="0"/>
              <a:t> | </a:t>
            </a:r>
            <a:r>
              <a:rPr lang="de-DE" dirty="0" err="1" smtClean="0"/>
              <a:t>GNDCon</a:t>
            </a:r>
            <a:r>
              <a:rPr lang="de-DE" dirty="0" smtClean="0"/>
              <a:t> 2.0 | 8. Juni 2021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de-DE" dirty="0" smtClean="0"/>
              <a:t>Die wichtigste Bausteine des Konzepts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788024" y="2242305"/>
            <a:ext cx="4071722" cy="1260000"/>
          </a:xfrm>
          <a:prstGeom prst="rect">
            <a:avLst/>
          </a:prstGeom>
          <a:ln>
            <a:solidFill>
              <a:srgbClr val="0783D7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DE" dirty="0"/>
              <a:t>Regelpyramide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Basis: Allgemeine Regeln und Infos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Darauf aufbauend: Regeln für spezielle Ressourcen und Anwendungen </a:t>
            </a:r>
          </a:p>
        </p:txBody>
      </p:sp>
      <p:sp>
        <p:nvSpPr>
          <p:cNvPr id="9" name="Rechteck 8"/>
          <p:cNvSpPr/>
          <p:nvPr/>
        </p:nvSpPr>
        <p:spPr>
          <a:xfrm>
            <a:off x="287338" y="2242305"/>
            <a:ext cx="4356000" cy="1260000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DE" dirty="0" smtClean="0"/>
              <a:t>Thematische Einstiege und Sichten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Einstiegsseiten </a:t>
            </a:r>
            <a:r>
              <a:rPr lang="de-DE" sz="1400" dirty="0" smtClean="0"/>
              <a:t>für </a:t>
            </a:r>
            <a:r>
              <a:rPr lang="de-DE" sz="1400" dirty="0"/>
              <a:t>die wichtigsten 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>Themen und Anwendungskontexte</a:t>
            </a:r>
            <a:endParaRPr lang="de-DE" sz="1400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Generierte Indexseiten </a:t>
            </a:r>
            <a:r>
              <a:rPr lang="de-DE" sz="1400" dirty="0" smtClean="0"/>
              <a:t>für den </a:t>
            </a:r>
            <a:br>
              <a:rPr lang="de-DE" sz="1400" dirty="0" smtClean="0"/>
            </a:br>
            <a:r>
              <a:rPr lang="de-DE" sz="1400" dirty="0" smtClean="0"/>
              <a:t>Schnelleinstieg und Überblick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278460" y="3795886"/>
            <a:ext cx="4356000" cy="126000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DE" dirty="0" smtClean="0"/>
              <a:t>Vernetzung mit Erschließungsregeln („Verwendung“)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 smtClean="0"/>
              <a:t>CORE-Regeln: Anwendungs-unabhängig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 smtClean="0"/>
              <a:t>PLUS-Regeln: Anwendungs-spezifisch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01978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B255F3E-E2AF-4E08-A2BE-E5C3AAFE6FE5}" type="slidenum">
              <a:rPr lang="de-DE" sz="1000" b="1"/>
              <a:pPr algn="ctr"/>
              <a:t>19</a:t>
            </a:fld>
            <a:endParaRPr lang="de-DE" sz="1000" b="1" dirty="0"/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GND </a:t>
            </a:r>
            <a:r>
              <a:rPr lang="de-DE" dirty="0" err="1" smtClean="0"/>
              <a:t>meets</a:t>
            </a:r>
            <a:r>
              <a:rPr lang="de-DE" dirty="0" smtClean="0"/>
              <a:t> </a:t>
            </a:r>
            <a:r>
              <a:rPr lang="de-DE" dirty="0" err="1" smtClean="0"/>
              <a:t>Wikibase</a:t>
            </a:r>
            <a:r>
              <a:rPr lang="de-DE" dirty="0" smtClean="0"/>
              <a:t> | </a:t>
            </a:r>
            <a:r>
              <a:rPr lang="de-DE" dirty="0" err="1" smtClean="0"/>
              <a:t>GNDCon</a:t>
            </a:r>
            <a:r>
              <a:rPr lang="de-DE" dirty="0" smtClean="0"/>
              <a:t> 2.0 | 8. Juni 2021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de-DE" dirty="0" smtClean="0"/>
              <a:t>Die wichtigste Bausteine des Konzepts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788024" y="2242305"/>
            <a:ext cx="4071722" cy="1260000"/>
          </a:xfrm>
          <a:prstGeom prst="rect">
            <a:avLst/>
          </a:prstGeom>
          <a:ln>
            <a:solidFill>
              <a:srgbClr val="0783D7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DE" dirty="0"/>
              <a:t>Regelpyramide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Basis: Allgemeine Regeln und Infos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Darauf aufbauend: Regeln für spezielle Ressourcen und Anwendungen </a:t>
            </a:r>
          </a:p>
        </p:txBody>
      </p:sp>
      <p:sp>
        <p:nvSpPr>
          <p:cNvPr id="9" name="Rechteck 8"/>
          <p:cNvSpPr/>
          <p:nvPr/>
        </p:nvSpPr>
        <p:spPr>
          <a:xfrm>
            <a:off x="287338" y="2242305"/>
            <a:ext cx="4356000" cy="1260000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DE" dirty="0" smtClean="0"/>
              <a:t>Thematische Einstiege und Sichten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Einstiegsseiten </a:t>
            </a:r>
            <a:r>
              <a:rPr lang="de-DE" sz="1400" dirty="0" smtClean="0"/>
              <a:t>für </a:t>
            </a:r>
            <a:r>
              <a:rPr lang="de-DE" sz="1400" dirty="0"/>
              <a:t>die wichtigsten 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>Themen und Anwendungskontexte</a:t>
            </a:r>
            <a:endParaRPr lang="de-DE" sz="1400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Generierte Indexseiten </a:t>
            </a:r>
            <a:r>
              <a:rPr lang="de-DE" sz="1400" dirty="0" smtClean="0"/>
              <a:t>für den </a:t>
            </a:r>
            <a:br>
              <a:rPr lang="de-DE" sz="1400" dirty="0" smtClean="0"/>
            </a:br>
            <a:r>
              <a:rPr lang="de-DE" sz="1400" dirty="0" smtClean="0"/>
              <a:t>Schnelleinstieg und Überblick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278460" y="3795886"/>
            <a:ext cx="4356000" cy="126000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DE" dirty="0" smtClean="0"/>
              <a:t>Vernetzung mit Erschließungsregeln („Verwendung“)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 smtClean="0"/>
              <a:t>CORE-Regeln: Anwendungs-unabhängig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 smtClean="0"/>
              <a:t>PLUS-Regeln: Anwendungs-spezifisch</a:t>
            </a:r>
            <a:endParaRPr lang="de-DE" sz="1200" dirty="0"/>
          </a:p>
        </p:txBody>
      </p:sp>
      <p:sp>
        <p:nvSpPr>
          <p:cNvPr id="12" name="Rechteck 11"/>
          <p:cNvSpPr/>
          <p:nvPr/>
        </p:nvSpPr>
        <p:spPr>
          <a:xfrm>
            <a:off x="4788024" y="3795886"/>
            <a:ext cx="4071722" cy="1260000"/>
          </a:xfrm>
          <a:prstGeom prst="rect">
            <a:avLst/>
          </a:prstGeom>
          <a:ln>
            <a:solidFill>
              <a:srgbClr val="FF6565"/>
            </a:solidFill>
          </a:ln>
        </p:spPr>
        <p:txBody>
          <a:bodyPr wrap="square">
            <a:noAutofit/>
          </a:bodyPr>
          <a:lstStyle/>
          <a:p>
            <a:pPr lvl="0" algn="ctr"/>
            <a:r>
              <a:rPr lang="de-DE" dirty="0"/>
              <a:t>Datenbank-basiert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Nachnutzung von zentral verwalteten </a:t>
            </a:r>
            <a:r>
              <a:rPr lang="de-DE" sz="1400" dirty="0" smtClean="0"/>
              <a:t>Informationen</a:t>
            </a:r>
            <a:endParaRPr lang="de-DE" sz="1400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/>
              <a:t>L</a:t>
            </a:r>
            <a:r>
              <a:rPr lang="de-DE" sz="1400" dirty="0" smtClean="0"/>
              <a:t>eichter </a:t>
            </a:r>
            <a:r>
              <a:rPr lang="de-DE" sz="1400" dirty="0"/>
              <a:t>Zugriff auf Codes und </a:t>
            </a:r>
            <a:r>
              <a:rPr lang="de-DE" sz="1400" dirty="0" smtClean="0"/>
              <a:t>Notationen</a:t>
            </a:r>
          </a:p>
        </p:txBody>
      </p:sp>
    </p:spTree>
    <p:extLst>
      <p:ext uri="{BB962C8B-B14F-4D97-AF65-F5344CB8AC3E}">
        <p14:creationId xmlns:p14="http://schemas.microsoft.com/office/powerpoint/2010/main" val="423777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0042" b="-10042"/>
          <a:stretch/>
        </p:blipFill>
        <p:spPr>
          <a:xfrm>
            <a:off x="-9630" y="0"/>
            <a:ext cx="9153629" cy="573596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-17314" y="0"/>
            <a:ext cx="9153630" cy="5143500"/>
          </a:xfrm>
          <a:prstGeom prst="rect">
            <a:avLst/>
          </a:prstGeom>
          <a:gradFill flip="none" rotWithShape="1">
            <a:gsLst>
              <a:gs pos="100000">
                <a:srgbClr val="92D050">
                  <a:alpha val="20000"/>
                </a:srgbClr>
              </a:gs>
              <a:gs pos="84000">
                <a:srgbClr val="92D050">
                  <a:alpha val="20000"/>
                </a:srgbClr>
              </a:gs>
              <a:gs pos="11000">
                <a:srgbClr val="00B0F0">
                  <a:alpha val="20000"/>
                </a:srgbClr>
              </a:gs>
              <a:gs pos="32000">
                <a:srgbClr val="FF66CC">
                  <a:alpha val="20000"/>
                </a:srgbClr>
              </a:gs>
              <a:gs pos="52000">
                <a:srgbClr val="FF9933">
                  <a:alpha val="20000"/>
                </a:srgbClr>
              </a:gs>
              <a:gs pos="69000">
                <a:srgbClr val="FFFF99">
                  <a:alpha val="2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30" y="2160473"/>
            <a:ext cx="1296142" cy="1496736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21000"/>
              </a:schemeClr>
            </a:glow>
          </a:effectLst>
        </p:spPr>
      </p:pic>
      <p:sp>
        <p:nvSpPr>
          <p:cNvPr id="8" name="Rechteck 7"/>
          <p:cNvSpPr/>
          <p:nvPr/>
        </p:nvSpPr>
        <p:spPr>
          <a:xfrm>
            <a:off x="2699792" y="3879170"/>
            <a:ext cx="3744416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de-DE" sz="1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BRÜCKEN IM NETZWERK DER KULTUR UND WISSENSCHAFT</a:t>
            </a:r>
            <a:endParaRPr lang="de-DE" sz="16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-17314" y="0"/>
            <a:ext cx="9161314" cy="981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3284CC02-4960-4A4C-B21B-E5EA15308D68}" type="slidenum">
              <a:rPr lang="de-DE" sz="1000" b="1" smtClean="0"/>
              <a:t>2</a:t>
            </a:fld>
            <a:endParaRPr lang="de-DE" sz="10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969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923928" y="899171"/>
            <a:ext cx="4860032" cy="285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400" dirty="0"/>
              <a:t>Modularisierung des </a:t>
            </a:r>
            <a:r>
              <a:rPr lang="de-DE" sz="1400" dirty="0" smtClean="0"/>
              <a:t>Datenmodells, der Regeln und der Datenverwaltung:</a:t>
            </a:r>
            <a:endParaRPr lang="de-DE" sz="1400" dirty="0" smtClean="0"/>
          </a:p>
          <a:p>
            <a:pPr>
              <a:lnSpc>
                <a:spcPct val="110000"/>
              </a:lnSpc>
            </a:pPr>
            <a:endParaRPr lang="de-DE" sz="1400" dirty="0" smtClean="0"/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Gemeinsamer </a:t>
            </a:r>
            <a:r>
              <a:rPr lang="de-DE" sz="1400" dirty="0" smtClean="0"/>
              <a:t>Mindeststandard / Anwendungs- </a:t>
            </a:r>
            <a:r>
              <a:rPr lang="de-DE" sz="1400" dirty="0"/>
              <a:t>und Community-spezifische Erweiterungen (</a:t>
            </a:r>
            <a:r>
              <a:rPr lang="de-DE" sz="1400" dirty="0" smtClean="0"/>
              <a:t>CORE/PLUS-Ansatz)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Aufbau einer Dokumentationsplattform mit Dokus und Tutorials für Einsteiger*innen und spezielle </a:t>
            </a:r>
            <a:r>
              <a:rPr lang="de-DE" sz="1400" dirty="0" smtClean="0"/>
              <a:t>Nutzungsgruppen (</a:t>
            </a:r>
            <a:r>
              <a:rPr lang="de-DE" sz="1400" dirty="0" err="1" smtClean="0"/>
              <a:t>wikibase</a:t>
            </a:r>
            <a:r>
              <a:rPr lang="de-DE" sz="1400" dirty="0" smtClean="0"/>
              <a:t>-basiert)</a:t>
            </a:r>
            <a:endParaRPr lang="de-DE" sz="1400" dirty="0" smtClean="0"/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Aufbau eines Verwaltungs- und </a:t>
            </a:r>
            <a:r>
              <a:rPr lang="de-DE" sz="1400" dirty="0" err="1" smtClean="0"/>
              <a:t>Assistenzsytems</a:t>
            </a:r>
            <a:r>
              <a:rPr lang="de-DE" sz="1400" dirty="0" smtClean="0"/>
              <a:t> für Vorschläge </a:t>
            </a:r>
            <a:r>
              <a:rPr lang="de-DE" sz="1400" dirty="0"/>
              <a:t>(</a:t>
            </a:r>
            <a:r>
              <a:rPr lang="de-DE" sz="1400" dirty="0" err="1"/>
              <a:t>wikibase</a:t>
            </a:r>
            <a:r>
              <a:rPr lang="de-DE" sz="1400" dirty="0"/>
              <a:t>-basiert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grpSp>
        <p:nvGrpSpPr>
          <p:cNvPr id="114" name="Gruppieren 113"/>
          <p:cNvGrpSpPr/>
          <p:nvPr/>
        </p:nvGrpSpPr>
        <p:grpSpPr>
          <a:xfrm>
            <a:off x="1845841" y="3226280"/>
            <a:ext cx="977053" cy="977053"/>
            <a:chOff x="2370327" y="2475775"/>
            <a:chExt cx="977053" cy="977053"/>
          </a:xfrm>
        </p:grpSpPr>
        <p:grpSp>
          <p:nvGrpSpPr>
            <p:cNvPr id="115" name="Gruppieren 114"/>
            <p:cNvGrpSpPr/>
            <p:nvPr/>
          </p:nvGrpSpPr>
          <p:grpSpPr>
            <a:xfrm>
              <a:off x="2370327" y="2475775"/>
              <a:ext cx="977053" cy="977053"/>
              <a:chOff x="2256888" y="1479901"/>
              <a:chExt cx="778725" cy="778725"/>
            </a:xfrm>
          </p:grpSpPr>
          <p:sp>
            <p:nvSpPr>
              <p:cNvPr id="117" name="Ellipse 116"/>
              <p:cNvSpPr/>
              <p:nvPr/>
            </p:nvSpPr>
            <p:spPr>
              <a:xfrm>
                <a:off x="2411760" y="1635646"/>
                <a:ext cx="467234" cy="4672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  <p:sp>
            <p:nvSpPr>
              <p:cNvPr id="118" name="Halbbogen 117"/>
              <p:cNvSpPr/>
              <p:nvPr/>
            </p:nvSpPr>
            <p:spPr>
              <a:xfrm rot="20598399">
                <a:off x="2256889" y="1479901"/>
                <a:ext cx="778724" cy="778724"/>
              </a:xfrm>
              <a:prstGeom prst="blockArc">
                <a:avLst>
                  <a:gd name="adj1" fmla="val 9999051"/>
                  <a:gd name="adj2" fmla="val 14143455"/>
                  <a:gd name="adj3" fmla="val 15923"/>
                </a:avLst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Halbbogen 124"/>
              <p:cNvSpPr/>
              <p:nvPr/>
            </p:nvSpPr>
            <p:spPr>
              <a:xfrm rot="16236654">
                <a:off x="2256889" y="1479901"/>
                <a:ext cx="778724" cy="778724"/>
              </a:xfrm>
              <a:prstGeom prst="blockArc">
                <a:avLst>
                  <a:gd name="adj1" fmla="val 9943466"/>
                  <a:gd name="adj2" fmla="val 14143455"/>
                  <a:gd name="adj3" fmla="val 15923"/>
                </a:avLst>
              </a:prstGeom>
              <a:solidFill>
                <a:srgbClr val="FF9933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Halbbogen 125"/>
              <p:cNvSpPr/>
              <p:nvPr/>
            </p:nvSpPr>
            <p:spPr>
              <a:xfrm rot="11786499">
                <a:off x="2256888" y="1479901"/>
                <a:ext cx="778724" cy="778724"/>
              </a:xfrm>
              <a:prstGeom prst="blockArc">
                <a:avLst>
                  <a:gd name="adj1" fmla="val 10334434"/>
                  <a:gd name="adj2" fmla="val 14143455"/>
                  <a:gd name="adj3" fmla="val 15923"/>
                </a:avLst>
              </a:prstGeom>
              <a:solidFill>
                <a:srgbClr val="FFFF66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Halbbogen 130"/>
              <p:cNvSpPr/>
              <p:nvPr/>
            </p:nvSpPr>
            <p:spPr>
              <a:xfrm rot="7766291">
                <a:off x="2256888" y="1479902"/>
                <a:ext cx="778724" cy="778723"/>
              </a:xfrm>
              <a:prstGeom prst="blockArc">
                <a:avLst>
                  <a:gd name="adj1" fmla="val 9858604"/>
                  <a:gd name="adj2" fmla="val 14143455"/>
                  <a:gd name="adj3" fmla="val 15923"/>
                </a:avLst>
              </a:prstGeom>
              <a:solidFill>
                <a:srgbClr val="FF66CC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Halbbogen 133"/>
              <p:cNvSpPr/>
              <p:nvPr/>
            </p:nvSpPr>
            <p:spPr>
              <a:xfrm rot="3260278">
                <a:off x="2256888" y="1479901"/>
                <a:ext cx="778724" cy="778724"/>
              </a:xfrm>
              <a:prstGeom prst="blockArc">
                <a:avLst>
                  <a:gd name="adj1" fmla="val 10111379"/>
                  <a:gd name="adj2" fmla="val 14143455"/>
                  <a:gd name="adj3" fmla="val 15923"/>
                </a:avLst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6" name="Ellipse 115"/>
            <p:cNvSpPr/>
            <p:nvPr/>
          </p:nvSpPr>
          <p:spPr>
            <a:xfrm>
              <a:off x="2394636" y="2506712"/>
              <a:ext cx="917108" cy="91710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</p:grp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B0D52F4-BE7F-4284-9221-093D6030C6A7}" type="slidenum">
              <a:rPr lang="de-DE" sz="1000" b="1" smtClean="0"/>
              <a:t>20</a:t>
            </a:fld>
            <a:endParaRPr lang="de-DE" sz="10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179015" y="4467334"/>
            <a:ext cx="2377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Regeln, Format &amp; Datenverwaltung</a:t>
            </a:r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3473302" y="3219822"/>
            <a:ext cx="432048" cy="288032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84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 defTabSz="914378">
              <a:defRPr/>
            </a:pPr>
            <a:fld id="{1EB0142D-B270-4794-8B97-49896BD769A3}" type="slidenum">
              <a:rPr lang="de-DE" sz="1000" b="1">
                <a:solidFill>
                  <a:srgbClr val="000000"/>
                </a:solidFill>
              </a:rPr>
              <a:pPr algn="ctr" defTabSz="914378">
                <a:defRPr/>
              </a:pPr>
              <a:t>21</a:t>
            </a:fld>
            <a:endParaRPr lang="de-DE" sz="1000" b="1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105B0BAA-53A6-45EA-B793-640761E73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tx1"/>
                </a:solidFill>
              </a:rPr>
              <a:t>Idee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Vorschlagssystem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0" y="1662280"/>
            <a:ext cx="9144000" cy="3588281"/>
            <a:chOff x="127000" y="2190896"/>
            <a:chExt cx="11925300" cy="4676095"/>
          </a:xfrm>
        </p:grpSpPr>
        <p:sp>
          <p:nvSpPr>
            <p:cNvPr id="8" name="Rechteck 7"/>
            <p:cNvSpPr/>
            <p:nvPr/>
          </p:nvSpPr>
          <p:spPr>
            <a:xfrm>
              <a:off x="127000" y="2190896"/>
              <a:ext cx="5953760" cy="2441272"/>
            </a:xfrm>
            <a:prstGeom prst="rect">
              <a:avLst/>
            </a:prstGeom>
            <a:solidFill>
              <a:srgbClr val="A3DAFF"/>
            </a:solidFill>
            <a:ln w="12700" cap="flat" cmpd="sng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6199632" y="2190896"/>
              <a:ext cx="5852668" cy="4533330"/>
            </a:xfrm>
            <a:prstGeom prst="rect">
              <a:avLst/>
            </a:prstGeom>
            <a:solidFill>
              <a:srgbClr val="FFE1CD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>
              <a:off x="127000" y="4632168"/>
              <a:ext cx="5953760" cy="2092058"/>
            </a:xfrm>
            <a:prstGeom prst="rect">
              <a:avLst/>
            </a:prstGeom>
            <a:solidFill>
              <a:srgbClr val="D2ECB6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Zylinder 10"/>
            <p:cNvSpPr/>
            <p:nvPr/>
          </p:nvSpPr>
          <p:spPr>
            <a:xfrm>
              <a:off x="8331446" y="4017432"/>
              <a:ext cx="1481667" cy="1727201"/>
            </a:xfrm>
            <a:prstGeom prst="can">
              <a:avLst/>
            </a:prstGeom>
            <a:solidFill>
              <a:srgbClr val="FF944B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9E4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wikibase</a:t>
              </a:r>
              <a:endPara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9E4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Zylinder 11"/>
            <p:cNvSpPr/>
            <p:nvPr/>
          </p:nvSpPr>
          <p:spPr>
            <a:xfrm>
              <a:off x="3264146" y="4436995"/>
              <a:ext cx="1481667" cy="1324264"/>
            </a:xfrm>
            <a:prstGeom prst="can">
              <a:avLst/>
            </a:prstGeom>
            <a:solidFill>
              <a:srgbClr val="00DA6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682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Suggestions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682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Zylinder 12"/>
            <p:cNvSpPr/>
            <p:nvPr/>
          </p:nvSpPr>
          <p:spPr>
            <a:xfrm>
              <a:off x="3264146" y="3441700"/>
              <a:ext cx="1481667" cy="1324264"/>
            </a:xfrm>
            <a:prstGeom prst="can">
              <a:avLst/>
            </a:prstGeom>
            <a:solidFill>
              <a:srgbClr val="006AB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GND-Master</a:t>
              </a:r>
            </a:p>
          </p:txBody>
        </p:sp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4533" y="2287178"/>
              <a:ext cx="660892" cy="672094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3671" y="2287178"/>
              <a:ext cx="660892" cy="672094"/>
            </a:xfrm>
            <a:prstGeom prst="rect">
              <a:avLst/>
            </a:prstGeom>
          </p:spPr>
        </p:pic>
        <p:cxnSp>
          <p:nvCxnSpPr>
            <p:cNvPr id="16" name="Gekrümmter Verbinder 15"/>
            <p:cNvCxnSpPr>
              <a:stCxn id="21" idx="4"/>
              <a:endCxn id="22" idx="2"/>
            </p:cNvCxnSpPr>
            <p:nvPr/>
          </p:nvCxnSpPr>
          <p:spPr>
            <a:xfrm>
              <a:off x="4226346" y="4296120"/>
              <a:ext cx="4674715" cy="649917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" name="Gekrümmter Verbinder 16"/>
            <p:cNvCxnSpPr>
              <a:stCxn id="22" idx="0"/>
              <a:endCxn id="23" idx="5"/>
            </p:cNvCxnSpPr>
            <p:nvPr/>
          </p:nvCxnSpPr>
          <p:spPr>
            <a:xfrm rot="5400000">
              <a:off x="6559849" y="3020941"/>
              <a:ext cx="226718" cy="4917651"/>
            </a:xfrm>
            <a:prstGeom prst="curvedConnector2">
              <a:avLst/>
            </a:prstGeom>
            <a:noFill/>
            <a:ln w="28575" cap="flat" cmpd="sng" algn="ctr">
              <a:solidFill>
                <a:srgbClr val="EE6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" name="Gekrümmter Verbinder 17"/>
            <p:cNvCxnSpPr>
              <a:stCxn id="14" idx="2"/>
              <a:endCxn id="21" idx="2"/>
            </p:cNvCxnSpPr>
            <p:nvPr/>
          </p:nvCxnSpPr>
          <p:spPr>
            <a:xfrm rot="5400000">
              <a:off x="3216267" y="3507408"/>
              <a:ext cx="1336848" cy="240577"/>
            </a:xfrm>
            <a:prstGeom prst="curvedConnector4">
              <a:avLst>
                <a:gd name="adj1" fmla="val 21413"/>
                <a:gd name="adj2" fmla="val 466889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9" name="Gekrümmter Verbinder 18"/>
            <p:cNvCxnSpPr>
              <a:stCxn id="15" idx="2"/>
              <a:endCxn id="22" idx="4"/>
            </p:cNvCxnSpPr>
            <p:nvPr/>
          </p:nvCxnSpPr>
          <p:spPr>
            <a:xfrm rot="16200000" flipH="1">
              <a:off x="8180179" y="3763210"/>
              <a:ext cx="1986765" cy="378888"/>
            </a:xfrm>
            <a:prstGeom prst="curvedConnector4">
              <a:avLst>
                <a:gd name="adj1" fmla="val 48024"/>
                <a:gd name="adj2" fmla="val 170088"/>
              </a:avLst>
            </a:prstGeom>
            <a:noFill/>
            <a:ln w="28575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0" name="Gekrümmter Verbinder 19"/>
            <p:cNvCxnSpPr>
              <a:stCxn id="23" idx="1"/>
              <a:endCxn id="21" idx="1"/>
            </p:cNvCxnSpPr>
            <p:nvPr/>
          </p:nvCxnSpPr>
          <p:spPr>
            <a:xfrm rot="10800000" flipH="1">
              <a:off x="3752438" y="4601005"/>
              <a:ext cx="11964" cy="992121"/>
            </a:xfrm>
            <a:prstGeom prst="curvedConnector3">
              <a:avLst>
                <a:gd name="adj1" fmla="val -7244141"/>
              </a:avLst>
            </a:prstGeom>
            <a:noFill/>
            <a:ln w="28575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1" name="Sechseck 20"/>
            <p:cNvSpPr/>
            <p:nvPr/>
          </p:nvSpPr>
          <p:spPr>
            <a:xfrm rot="5400000">
              <a:off x="3727446" y="4217590"/>
              <a:ext cx="535856" cy="461944"/>
            </a:xfrm>
            <a:prstGeom prst="hexagon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vert="vert270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</a:t>
              </a:r>
              <a:r>
                <a:rPr kumimoji="0" lang="de-DE" sz="1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CBS</a:t>
              </a:r>
              <a:endPara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Sechseck 21"/>
            <p:cNvSpPr/>
            <p:nvPr/>
          </p:nvSpPr>
          <p:spPr>
            <a:xfrm rot="5400000">
              <a:off x="8864105" y="4867507"/>
              <a:ext cx="535856" cy="461944"/>
            </a:xfrm>
            <a:prstGeom prst="hexagon">
              <a:avLst/>
            </a:prstGeom>
            <a:solidFill>
              <a:srgbClr val="FFE1CD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vert="vert270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</a:t>
              </a:r>
              <a:r>
                <a:rPr kumimoji="0" lang="de-DE" sz="1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WB</a:t>
              </a:r>
              <a:endPara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Sechseck 22"/>
            <p:cNvSpPr/>
            <p:nvPr/>
          </p:nvSpPr>
          <p:spPr>
            <a:xfrm rot="5400000">
              <a:off x="3715482" y="5209711"/>
              <a:ext cx="535856" cy="461944"/>
            </a:xfrm>
            <a:prstGeom prst="hexagon">
              <a:avLst/>
            </a:prstGeom>
            <a:solidFill>
              <a:srgbClr val="D2ECB6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vert="vert270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0AD47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</a:t>
              </a:r>
              <a:r>
                <a:rPr kumimoji="0" lang="de-DE" sz="1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70AD47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SG</a:t>
              </a:r>
              <a:endPara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4" name="Gekrümmter Verbinder 23"/>
            <p:cNvCxnSpPr>
              <a:stCxn id="14" idx="1"/>
              <a:endCxn id="23" idx="0"/>
            </p:cNvCxnSpPr>
            <p:nvPr/>
          </p:nvCxnSpPr>
          <p:spPr>
            <a:xfrm rot="10800000" flipH="1" flipV="1">
              <a:off x="3674532" y="2623225"/>
              <a:ext cx="308877" cy="3085386"/>
            </a:xfrm>
            <a:prstGeom prst="curvedConnector4">
              <a:avLst>
                <a:gd name="adj1" fmla="val -497511"/>
                <a:gd name="adj2" fmla="val 108269"/>
              </a:avLst>
            </a:prstGeom>
            <a:noFill/>
            <a:ln w="28575" cap="flat" cmpd="sng" algn="ctr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</p:spPr>
        </p:cxnSp>
        <p:sp>
          <p:nvSpPr>
            <p:cNvPr id="25" name="Textfeld 24"/>
            <p:cNvSpPr txBox="1"/>
            <p:nvPr/>
          </p:nvSpPr>
          <p:spPr>
            <a:xfrm>
              <a:off x="3828969" y="3037097"/>
              <a:ext cx="1235647" cy="341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prstClr val="black"/>
                  </a:solidFill>
                  <a:latin typeface="Calibri" panose="020F0502020204030204"/>
                </a:rPr>
                <a:t>(1) </a:t>
              </a:r>
              <a:r>
                <a:rPr lang="de-DE" sz="1100" dirty="0" err="1">
                  <a:solidFill>
                    <a:prstClr val="black"/>
                  </a:solidFill>
                  <a:latin typeface="Calibri" panose="020F0502020204030204"/>
                </a:rPr>
                <a:t>add</a:t>
              </a:r>
              <a:r>
                <a:rPr lang="de-DE" sz="11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de-DE" sz="1100" dirty="0" err="1">
                  <a:solidFill>
                    <a:prstClr val="black"/>
                  </a:solidFill>
                  <a:latin typeface="Calibri" panose="020F0502020204030204"/>
                </a:rPr>
                <a:t>entity</a:t>
              </a:r>
              <a:endParaRPr lang="de-DE" sz="11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6718595" y="4470491"/>
              <a:ext cx="1073971" cy="341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prstClr val="black"/>
                  </a:solidFill>
                  <a:latin typeface="Calibri" panose="020F0502020204030204"/>
                </a:rPr>
                <a:t>(2) </a:t>
              </a:r>
              <a:r>
                <a:rPr lang="de-DE" sz="1100" dirty="0" err="1">
                  <a:solidFill>
                    <a:prstClr val="black"/>
                  </a:solidFill>
                  <a:latin typeface="Calibri" panose="020F0502020204030204"/>
                </a:rPr>
                <a:t>transfer</a:t>
              </a:r>
              <a:endParaRPr lang="de-DE" sz="11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8984117" y="3258429"/>
              <a:ext cx="1041634" cy="351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prstClr val="black"/>
                  </a:solidFill>
                  <a:latin typeface="Calibri" panose="020F0502020204030204"/>
                </a:rPr>
                <a:t>(3) </a:t>
              </a:r>
              <a:r>
                <a:rPr lang="de-DE" sz="1100" dirty="0" err="1">
                  <a:solidFill>
                    <a:prstClr val="black"/>
                  </a:solidFill>
                  <a:latin typeface="Calibri" panose="020F0502020204030204"/>
                </a:rPr>
                <a:t>modify</a:t>
              </a:r>
              <a:endParaRPr lang="de-DE" sz="11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6658953" y="5533464"/>
              <a:ext cx="1084748" cy="351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prstClr val="black"/>
                  </a:solidFill>
                  <a:latin typeface="Calibri" panose="020F0502020204030204"/>
                </a:rPr>
                <a:t>(4) </a:t>
              </a:r>
              <a:r>
                <a:rPr lang="de-DE" sz="1100" dirty="0" err="1">
                  <a:solidFill>
                    <a:prstClr val="black"/>
                  </a:solidFill>
                  <a:latin typeface="Calibri" panose="020F0502020204030204"/>
                </a:rPr>
                <a:t>suggest</a:t>
              </a:r>
              <a:endParaRPr lang="de-DE" sz="11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3236904" y="6188371"/>
              <a:ext cx="944628" cy="351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prstClr val="black"/>
                  </a:solidFill>
                  <a:latin typeface="Calibri" panose="020F0502020204030204"/>
                </a:rPr>
                <a:t>(5) check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2419046" y="4543299"/>
              <a:ext cx="955406" cy="351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prstClr val="black"/>
                  </a:solidFill>
                  <a:latin typeface="Calibri" panose="020F0502020204030204"/>
                </a:rPr>
                <a:t>(6) </a:t>
              </a:r>
              <a:r>
                <a:rPr lang="de-DE" sz="1100" dirty="0" err="1">
                  <a:solidFill>
                    <a:prstClr val="black"/>
                  </a:solidFill>
                  <a:latin typeface="Calibri" panose="020F0502020204030204"/>
                </a:rPr>
                <a:t>adopt</a:t>
              </a:r>
              <a:endParaRPr lang="de-DE" sz="11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aphicFrame>
          <p:nvGraphicFramePr>
            <p:cNvPr id="31" name="Diagramm 30"/>
            <p:cNvGraphicFramePr/>
            <p:nvPr>
              <p:extLst/>
            </p:nvPr>
          </p:nvGraphicFramePr>
          <p:xfrm>
            <a:off x="1868792" y="5646964"/>
            <a:ext cx="1262503" cy="122002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cxnSp>
          <p:nvCxnSpPr>
            <p:cNvPr id="32" name="Gekrümmter Verbinder 31"/>
            <p:cNvCxnSpPr>
              <a:stCxn id="31" idx="3"/>
              <a:endCxn id="12" idx="3"/>
            </p:cNvCxnSpPr>
            <p:nvPr/>
          </p:nvCxnSpPr>
          <p:spPr>
            <a:xfrm flipV="1">
              <a:off x="3131295" y="5761259"/>
              <a:ext cx="873685" cy="495718"/>
            </a:xfrm>
            <a:prstGeom prst="curvedConnector2">
              <a:avLst/>
            </a:prstGeom>
            <a:noFill/>
            <a:ln w="28575" cap="flat" cmpd="sng" algn="ctr">
              <a:solidFill>
                <a:srgbClr val="00B050"/>
              </a:solidFill>
              <a:prstDash val="sysDot"/>
              <a:miter lim="800000"/>
              <a:tailEnd type="triangle"/>
            </a:ln>
            <a:effectLst/>
          </p:spPr>
        </p:cxnSp>
        <p:cxnSp>
          <p:nvCxnSpPr>
            <p:cNvPr id="33" name="Gekrümmter Verbinder 32"/>
            <p:cNvCxnSpPr>
              <a:stCxn id="21" idx="5"/>
              <a:endCxn id="22" idx="1"/>
            </p:cNvCxnSpPr>
            <p:nvPr/>
          </p:nvCxnSpPr>
          <p:spPr>
            <a:xfrm>
              <a:off x="4226346" y="4601004"/>
              <a:ext cx="4674715" cy="649917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</p:spPr>
        </p:cxnSp>
        <p:sp>
          <p:nvSpPr>
            <p:cNvPr id="34" name="Textfeld 33"/>
            <p:cNvSpPr txBox="1"/>
            <p:nvPr/>
          </p:nvSpPr>
          <p:spPr>
            <a:xfrm>
              <a:off x="4965883" y="4664873"/>
              <a:ext cx="1298163" cy="351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prstClr val="black"/>
                  </a:solidFill>
                  <a:latin typeface="Calibri" panose="020F0502020204030204"/>
                </a:rPr>
                <a:t>(7a) </a:t>
              </a:r>
              <a:r>
                <a:rPr lang="de-DE" sz="1100" dirty="0" err="1">
                  <a:solidFill>
                    <a:prstClr val="black"/>
                  </a:solidFill>
                  <a:latin typeface="Calibri" panose="020F0502020204030204"/>
                </a:rPr>
                <a:t>feedback</a:t>
              </a:r>
              <a:endParaRPr lang="de-DE" sz="11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35" name="Gekrümmter Verbinder 34"/>
            <p:cNvCxnSpPr>
              <a:stCxn id="22" idx="5"/>
              <a:endCxn id="15" idx="3"/>
            </p:cNvCxnSpPr>
            <p:nvPr/>
          </p:nvCxnSpPr>
          <p:spPr>
            <a:xfrm flipH="1" flipV="1">
              <a:off x="9314563" y="2623225"/>
              <a:ext cx="48442" cy="2627696"/>
            </a:xfrm>
            <a:prstGeom prst="curvedConnector3">
              <a:avLst>
                <a:gd name="adj1" fmla="val -2226077"/>
              </a:avLst>
            </a:prstGeom>
            <a:noFill/>
            <a:ln w="28575" cap="flat" cmpd="sng" algn="ctr">
              <a:solidFill>
                <a:srgbClr val="EE6000"/>
              </a:solidFill>
              <a:prstDash val="sysDot"/>
              <a:miter lim="800000"/>
              <a:tailEnd type="triangle"/>
            </a:ln>
            <a:effectLst/>
          </p:spPr>
        </p:cxnSp>
        <p:sp>
          <p:nvSpPr>
            <p:cNvPr id="36" name="Textfeld 35"/>
            <p:cNvSpPr txBox="1"/>
            <p:nvPr/>
          </p:nvSpPr>
          <p:spPr>
            <a:xfrm>
              <a:off x="9896169" y="4965558"/>
              <a:ext cx="1306786" cy="351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prstClr val="black"/>
                  </a:solidFill>
                  <a:latin typeface="Calibri" panose="020F0502020204030204"/>
                </a:rPr>
                <a:t>(7b) </a:t>
              </a:r>
              <a:r>
                <a:rPr lang="de-DE" sz="1100" dirty="0" err="1">
                  <a:solidFill>
                    <a:prstClr val="black"/>
                  </a:solidFill>
                  <a:latin typeface="Calibri" panose="020F0502020204030204"/>
                </a:rPr>
                <a:t>feedback</a:t>
              </a:r>
              <a:endParaRPr lang="de-DE" sz="11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6293189" y="2969780"/>
              <a:ext cx="1835055" cy="842271"/>
            </a:xfrm>
            <a:prstGeom prst="rect">
              <a:avLst/>
            </a:prstGeom>
            <a:solidFill>
              <a:schemeClr val="bg1"/>
            </a:solidFill>
            <a:ln>
              <a:solidFill>
                <a:sysClr val="window" lastClr="FFFFFF">
                  <a:lumMod val="50000"/>
                </a:sys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DIFF: </a:t>
              </a:r>
              <a:r>
                <a:rPr kumimoji="0" lang="de-DE" sz="12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Only</a:t>
              </a:r>
              <a:r>
                <a:rPr kumimoji="0" lang="de-DE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 </a:t>
              </a:r>
              <a:r>
                <a:rPr kumimoji="0" lang="de-DE" sz="12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import</a:t>
              </a:r>
              <a:r>
                <a:rPr kumimoji="0" lang="de-DE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 </a:t>
              </a:r>
              <a:r>
                <a:rPr kumimoji="0" lang="de-DE" sz="12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changes</a:t>
              </a:r>
              <a:r>
                <a:rPr kumimoji="0" lang="de-DE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 (</a:t>
              </a:r>
              <a:r>
                <a:rPr kumimoji="0" lang="de-DE" sz="12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since</a:t>
              </a:r>
              <a:r>
                <a:rPr kumimoji="0" lang="de-DE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 last </a:t>
              </a:r>
              <a:r>
                <a:rPr kumimoji="0" lang="de-DE" sz="12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transfer</a:t>
              </a:r>
              <a:r>
                <a:rPr kumimoji="0" lang="de-DE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)</a:t>
              </a:r>
            </a:p>
          </p:txBody>
        </p:sp>
        <p:cxnSp>
          <p:nvCxnSpPr>
            <p:cNvPr id="38" name="Gerader Verbinder 37"/>
            <p:cNvCxnSpPr>
              <a:stCxn id="37" idx="2"/>
              <a:endCxn id="26" idx="0"/>
            </p:cNvCxnSpPr>
            <p:nvPr/>
          </p:nvCxnSpPr>
          <p:spPr>
            <a:xfrm>
              <a:off x="7210717" y="3812051"/>
              <a:ext cx="44864" cy="65844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39" name="Textfeld 38"/>
            <p:cNvSpPr txBox="1"/>
            <p:nvPr/>
          </p:nvSpPr>
          <p:spPr>
            <a:xfrm>
              <a:off x="173557" y="2323335"/>
              <a:ext cx="1209928" cy="3609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002@$0</a:t>
              </a:r>
              <a:r>
                <a:rPr lang="de-DE" sz="1200" i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Tp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157672" y="5563603"/>
              <a:ext cx="1690391" cy="6016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002@ $0</a:t>
              </a:r>
              <a:r>
                <a:rPr lang="de-DE" sz="1200" i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TX</a:t>
              </a:r>
            </a:p>
            <a:p>
              <a:r>
                <a:rPr lang="de-DE" sz="1200" b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007L $9</a:t>
              </a:r>
              <a:r>
                <a:rPr lang="de-DE" sz="1200" i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</a:t>
              </a:r>
              <a:r>
                <a:rPr lang="de-DE" sz="1200" i="1" baseline="-25000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CBS</a:t>
              </a:r>
              <a:r>
                <a:rPr lang="de-DE" sz="1200" i="1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ID</a:t>
              </a:r>
            </a:p>
          </p:txBody>
        </p:sp>
        <p:sp>
          <p:nvSpPr>
            <p:cNvPr id="41" name="Sechseck 40"/>
            <p:cNvSpPr/>
            <p:nvPr/>
          </p:nvSpPr>
          <p:spPr>
            <a:xfrm rot="5400000">
              <a:off x="542128" y="2752391"/>
              <a:ext cx="535856" cy="461944"/>
            </a:xfrm>
            <a:prstGeom prst="hexagon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vert="vert270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</a:t>
              </a:r>
              <a:r>
                <a:rPr kumimoji="0" lang="de-DE" sz="1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CBS</a:t>
              </a:r>
              <a:endPara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Sechseck 41"/>
            <p:cNvSpPr/>
            <p:nvPr/>
          </p:nvSpPr>
          <p:spPr>
            <a:xfrm rot="5400000">
              <a:off x="543500" y="4995246"/>
              <a:ext cx="535856" cy="461944"/>
            </a:xfrm>
            <a:prstGeom prst="hexagon">
              <a:avLst/>
            </a:prstGeom>
            <a:solidFill>
              <a:srgbClr val="D2ECB6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vert="vert270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0AD47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</a:t>
              </a:r>
              <a:r>
                <a:rPr kumimoji="0" lang="de-DE" sz="12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70AD47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SG</a:t>
              </a:r>
              <a:endPara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3" name="Gerade Verbindung mit Pfeil 42"/>
            <p:cNvCxnSpPr>
              <a:stCxn id="42" idx="3"/>
              <a:endCxn id="41" idx="0"/>
            </p:cNvCxnSpPr>
            <p:nvPr/>
          </p:nvCxnSpPr>
          <p:spPr>
            <a:xfrm flipH="1" flipV="1">
              <a:off x="810056" y="3251291"/>
              <a:ext cx="1372" cy="1706999"/>
            </a:xfrm>
            <a:prstGeom prst="straightConnector1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4" name="Textfeld 43"/>
            <p:cNvSpPr txBox="1"/>
            <p:nvPr/>
          </p:nvSpPr>
          <p:spPr>
            <a:xfrm>
              <a:off x="798778" y="3199784"/>
              <a:ext cx="362590" cy="351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784366" y="4710320"/>
              <a:ext cx="361809" cy="3609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195194" y="6300387"/>
              <a:ext cx="1379606" cy="36097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>
              <a:solidFill>
                <a:sysClr val="window" lastClr="FFFFFF">
                  <a:lumMod val="50000"/>
                </a:sys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 R</a:t>
              </a:r>
              <a:r>
                <a:rPr kumimoji="0" lang="de-DE" sz="1200" b="0" i="1" u="none" strike="noStrike" kern="0" cap="none" spc="0" normalizeH="0" baseline="-2500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SG</a:t>
              </a:r>
              <a:r>
                <a:rPr kumimoji="0" lang="de-DE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  per </a:t>
              </a:r>
              <a:r>
                <a:rPr kumimoji="0" lang="de-DE" sz="12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user</a:t>
              </a:r>
              <a:endParaRPr kumimoji="0" lang="de-DE" sz="12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7947908" y="2266009"/>
              <a:ext cx="875645" cy="351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 smtClean="0">
                  <a:solidFill>
                    <a:srgbClr val="385723"/>
                  </a:solidFill>
                </a:rPr>
                <a:t>User B</a:t>
              </a:r>
              <a:endParaRPr lang="de-DE" sz="1100" dirty="0">
                <a:solidFill>
                  <a:srgbClr val="385723"/>
                </a:solidFill>
              </a:endParaRP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4285002" y="2266009"/>
              <a:ext cx="875645" cy="3518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100" dirty="0" smtClean="0"/>
                <a:t>User A</a:t>
              </a:r>
              <a:endParaRPr lang="de-DE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5816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feld 111"/>
          <p:cNvSpPr txBox="1"/>
          <p:nvPr/>
        </p:nvSpPr>
        <p:spPr>
          <a:xfrm>
            <a:off x="244781" y="1986849"/>
            <a:ext cx="2780826" cy="781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lnSpc>
                <a:spcPct val="110000"/>
              </a:lnSpc>
              <a:defRPr sz="1400"/>
            </a:lvl1pPr>
          </a:lstStyle>
          <a:p>
            <a:r>
              <a:rPr lang="de-DE" dirty="0"/>
              <a:t>Erweitern der Datenbasis durch Einspielungen und manuelle </a:t>
            </a:r>
            <a:r>
              <a:rPr lang="de-DE" dirty="0" smtClean="0"/>
              <a:t>Redaktion</a:t>
            </a:r>
          </a:p>
        </p:txBody>
      </p:sp>
      <p:sp>
        <p:nvSpPr>
          <p:cNvPr id="2" name="Rechteck 1"/>
          <p:cNvSpPr/>
          <p:nvPr/>
        </p:nvSpPr>
        <p:spPr>
          <a:xfrm>
            <a:off x="995121" y="3817121"/>
            <a:ext cx="3562472" cy="54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400" dirty="0"/>
              <a:t>Verfeinern der Eignungskriterien und Workflows für Dateneinspielungen</a:t>
            </a:r>
          </a:p>
        </p:txBody>
      </p:sp>
      <p:grpSp>
        <p:nvGrpSpPr>
          <p:cNvPr id="116" name="Gruppieren 115"/>
          <p:cNvGrpSpPr/>
          <p:nvPr/>
        </p:nvGrpSpPr>
        <p:grpSpPr>
          <a:xfrm>
            <a:off x="3923928" y="1264573"/>
            <a:ext cx="1462260" cy="1585196"/>
            <a:chOff x="4102287" y="2778482"/>
            <a:chExt cx="1462260" cy="1585196"/>
          </a:xfrm>
        </p:grpSpPr>
        <p:grpSp>
          <p:nvGrpSpPr>
            <p:cNvPr id="117" name="Gruppieren 116"/>
            <p:cNvGrpSpPr/>
            <p:nvPr/>
          </p:nvGrpSpPr>
          <p:grpSpPr>
            <a:xfrm>
              <a:off x="4171676" y="3325879"/>
              <a:ext cx="1323482" cy="1037799"/>
              <a:chOff x="2309906" y="3735598"/>
              <a:chExt cx="1184705" cy="928978"/>
            </a:xfrm>
          </p:grpSpPr>
          <p:sp>
            <p:nvSpPr>
              <p:cNvPr id="125" name="Ellipse 124"/>
              <p:cNvSpPr/>
              <p:nvPr/>
            </p:nvSpPr>
            <p:spPr>
              <a:xfrm>
                <a:off x="2654274" y="3912583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Ellipse 125"/>
              <p:cNvSpPr/>
              <p:nvPr/>
            </p:nvSpPr>
            <p:spPr>
              <a:xfrm>
                <a:off x="2822940" y="3989279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Ellipse 130"/>
              <p:cNvSpPr/>
              <p:nvPr/>
            </p:nvSpPr>
            <p:spPr>
              <a:xfrm>
                <a:off x="2695135" y="4066782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Ellipse 133"/>
              <p:cNvSpPr/>
              <p:nvPr/>
            </p:nvSpPr>
            <p:spPr>
              <a:xfrm>
                <a:off x="2792113" y="3844342"/>
                <a:ext cx="144937" cy="144937"/>
              </a:xfrm>
              <a:prstGeom prst="ellipse">
                <a:avLst/>
              </a:prstGeom>
              <a:solidFill>
                <a:srgbClr val="FF66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Ellipse 134"/>
              <p:cNvSpPr/>
              <p:nvPr/>
            </p:nvSpPr>
            <p:spPr>
              <a:xfrm>
                <a:off x="2550078" y="4022798"/>
                <a:ext cx="144937" cy="144937"/>
              </a:xfrm>
              <a:prstGeom prst="ellipse">
                <a:avLst/>
              </a:prstGeom>
              <a:solidFill>
                <a:srgbClr val="FFFF66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9" name="Ellipse 138"/>
              <p:cNvSpPr/>
              <p:nvPr/>
            </p:nvSpPr>
            <p:spPr>
              <a:xfrm>
                <a:off x="2581805" y="4176996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Ellipse 140"/>
              <p:cNvSpPr/>
              <p:nvPr/>
            </p:nvSpPr>
            <p:spPr>
              <a:xfrm>
                <a:off x="2726742" y="4222257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Ellipse 147"/>
              <p:cNvSpPr/>
              <p:nvPr/>
            </p:nvSpPr>
            <p:spPr>
              <a:xfrm>
                <a:off x="2840072" y="4134216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9" name="Ellipse 148"/>
              <p:cNvSpPr/>
              <p:nvPr/>
            </p:nvSpPr>
            <p:spPr>
              <a:xfrm>
                <a:off x="2965009" y="4050783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Ellipse 149"/>
              <p:cNvSpPr/>
              <p:nvPr/>
            </p:nvSpPr>
            <p:spPr>
              <a:xfrm>
                <a:off x="2971707" y="4206684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Ellipse 150"/>
              <p:cNvSpPr/>
              <p:nvPr/>
            </p:nvSpPr>
            <p:spPr>
              <a:xfrm>
                <a:off x="2858377" y="4294725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2" name="Ellipse 151"/>
              <p:cNvSpPr/>
              <p:nvPr/>
            </p:nvSpPr>
            <p:spPr>
              <a:xfrm>
                <a:off x="2613412" y="4324614"/>
                <a:ext cx="144937" cy="144937"/>
              </a:xfrm>
              <a:prstGeom prst="ellipse">
                <a:avLst/>
              </a:prstGeom>
              <a:solidFill>
                <a:srgbClr val="92D05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Ellipse 152"/>
              <p:cNvSpPr/>
              <p:nvPr/>
            </p:nvSpPr>
            <p:spPr>
              <a:xfrm>
                <a:off x="2742545" y="4382765"/>
                <a:ext cx="144937" cy="144937"/>
              </a:xfrm>
              <a:prstGeom prst="ellipse">
                <a:avLst/>
              </a:prstGeom>
              <a:solidFill>
                <a:srgbClr val="92D05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4" name="Ellipse 153"/>
              <p:cNvSpPr/>
              <p:nvPr/>
            </p:nvSpPr>
            <p:spPr>
              <a:xfrm>
                <a:off x="2961713" y="3899274"/>
                <a:ext cx="144937" cy="144937"/>
              </a:xfrm>
              <a:prstGeom prst="ellipse">
                <a:avLst/>
              </a:prstGeom>
              <a:solidFill>
                <a:srgbClr val="FF66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Ellipse 154"/>
              <p:cNvSpPr/>
              <p:nvPr/>
            </p:nvSpPr>
            <p:spPr>
              <a:xfrm>
                <a:off x="2446002" y="4117197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6" name="Ellipse 155"/>
              <p:cNvSpPr/>
              <p:nvPr/>
            </p:nvSpPr>
            <p:spPr>
              <a:xfrm>
                <a:off x="2990012" y="4351621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Ellipse 156"/>
              <p:cNvSpPr/>
              <p:nvPr/>
            </p:nvSpPr>
            <p:spPr>
              <a:xfrm>
                <a:off x="3092814" y="4123251"/>
                <a:ext cx="144937" cy="144937"/>
              </a:xfrm>
              <a:prstGeom prst="ellipse">
                <a:avLst/>
              </a:prstGeom>
              <a:solidFill>
                <a:srgbClr val="FF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58" name="Gerade Verbindung mit Pfeil 157"/>
              <p:cNvCxnSpPr/>
              <p:nvPr/>
            </p:nvCxnSpPr>
            <p:spPr>
              <a:xfrm flipV="1">
                <a:off x="3248338" y="4134216"/>
                <a:ext cx="246273" cy="3351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mit Pfeil 158"/>
              <p:cNvCxnSpPr/>
              <p:nvPr/>
            </p:nvCxnSpPr>
            <p:spPr>
              <a:xfrm flipH="1" flipV="1">
                <a:off x="2309906" y="3861300"/>
                <a:ext cx="233517" cy="16149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mit Pfeil 161"/>
              <p:cNvCxnSpPr/>
              <p:nvPr/>
            </p:nvCxnSpPr>
            <p:spPr>
              <a:xfrm>
                <a:off x="3132085" y="4480313"/>
                <a:ext cx="116253" cy="13291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mit Pfeil 163"/>
              <p:cNvCxnSpPr/>
              <p:nvPr/>
            </p:nvCxnSpPr>
            <p:spPr>
              <a:xfrm flipH="1">
                <a:off x="2541179" y="4480313"/>
                <a:ext cx="89795" cy="1842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mit Pfeil 170"/>
              <p:cNvCxnSpPr/>
              <p:nvPr/>
            </p:nvCxnSpPr>
            <p:spPr>
              <a:xfrm flipV="1">
                <a:off x="3092815" y="3735598"/>
                <a:ext cx="131725" cy="17142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Ellipse 171"/>
              <p:cNvSpPr/>
              <p:nvPr/>
            </p:nvSpPr>
            <p:spPr>
              <a:xfrm>
                <a:off x="2605433" y="3971742"/>
                <a:ext cx="479062" cy="4790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  <p:sp>
            <p:nvSpPr>
              <p:cNvPr id="186" name="Ellipse 185"/>
              <p:cNvSpPr/>
              <p:nvPr/>
            </p:nvSpPr>
            <p:spPr>
              <a:xfrm>
                <a:off x="2420227" y="3816403"/>
                <a:ext cx="851527" cy="75832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</p:grpSp>
        <p:sp>
          <p:nvSpPr>
            <p:cNvPr id="118" name="Textfeld 117"/>
            <p:cNvSpPr txBox="1"/>
            <p:nvPr/>
          </p:nvSpPr>
          <p:spPr>
            <a:xfrm>
              <a:off x="4102287" y="2778482"/>
              <a:ext cx="1462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Datenbasis</a:t>
              </a:r>
              <a:endParaRPr lang="de-DE" dirty="0"/>
            </a:p>
          </p:txBody>
        </p:sp>
      </p:grpSp>
      <p:sp>
        <p:nvSpPr>
          <p:cNvPr id="1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34AAE15B-A64B-412F-B61C-6E1B0C08318E}" type="slidenum">
              <a:rPr lang="de-DE" sz="1000" b="1" smtClean="0"/>
              <a:t>22</a:t>
            </a:fld>
            <a:endParaRPr lang="de-DE" sz="10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5795442" y="3747733"/>
            <a:ext cx="3348558" cy="1395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100" dirty="0"/>
              <a:t>Aktueller </a:t>
            </a:r>
            <a:r>
              <a:rPr lang="de-DE" sz="1100" dirty="0" smtClean="0"/>
              <a:t>Bestand (Stand Q1 2021):</a:t>
            </a:r>
            <a:endParaRPr lang="de-DE" sz="1100" dirty="0"/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de-DE" sz="1100" dirty="0"/>
              <a:t>Körperschaften (Satzart Tb): 1.499.709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de-DE" sz="1100" dirty="0"/>
              <a:t>Konferenzen (Satzart </a:t>
            </a:r>
            <a:r>
              <a:rPr lang="de-DE" sz="1100" dirty="0" err="1"/>
              <a:t>Tf</a:t>
            </a:r>
            <a:r>
              <a:rPr lang="de-DE" sz="1100" dirty="0"/>
              <a:t>): 852.882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de-DE" sz="1100" dirty="0" err="1"/>
              <a:t>Geografika</a:t>
            </a:r>
            <a:r>
              <a:rPr lang="de-DE" sz="1100" dirty="0"/>
              <a:t> (Satzart </a:t>
            </a:r>
            <a:r>
              <a:rPr lang="de-DE" sz="1100" dirty="0" err="1"/>
              <a:t>Tg</a:t>
            </a:r>
            <a:r>
              <a:rPr lang="de-DE" sz="1100" dirty="0"/>
              <a:t>): 316.678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de-DE" sz="1100" dirty="0"/>
              <a:t>Personen (Satzart </a:t>
            </a:r>
            <a:r>
              <a:rPr lang="de-DE" sz="1100" dirty="0" err="1"/>
              <a:t>Tp</a:t>
            </a:r>
            <a:r>
              <a:rPr lang="de-DE" sz="1100" dirty="0"/>
              <a:t>): 5.552.965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de-DE" sz="1100" dirty="0"/>
              <a:t>Sachbegriffe (Satzart </a:t>
            </a:r>
            <a:r>
              <a:rPr lang="de-DE" sz="1100" dirty="0" err="1"/>
              <a:t>Ts</a:t>
            </a:r>
            <a:r>
              <a:rPr lang="de-DE" sz="1100" dirty="0"/>
              <a:t>): 213.965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de-DE" sz="1100" dirty="0"/>
              <a:t>Werke (Satzart Tu): 465.357</a:t>
            </a:r>
          </a:p>
        </p:txBody>
      </p:sp>
    </p:spTree>
    <p:extLst>
      <p:ext uri="{BB962C8B-B14F-4D97-AF65-F5344CB8AC3E}">
        <p14:creationId xmlns:p14="http://schemas.microsoft.com/office/powerpoint/2010/main" val="131382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2" grpId="0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701944" y="988850"/>
            <a:ext cx="546234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de-DE" sz="1400" dirty="0"/>
              <a:t>Bereinigung von Fehlern und </a:t>
            </a:r>
            <a:r>
              <a:rPr lang="de-DE" sz="1400" dirty="0" smtClean="0"/>
              <a:t>Dubletten (QS-Initiative)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de-DE" sz="1400" dirty="0" smtClean="0"/>
              <a:t>Redaktion </a:t>
            </a:r>
            <a:r>
              <a:rPr lang="de-DE" sz="1400" dirty="0"/>
              <a:t>und QS neuer </a:t>
            </a:r>
            <a:r>
              <a:rPr lang="de-DE" sz="1400" dirty="0" smtClean="0"/>
              <a:t>Partner*innen unterstützen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de-DE" sz="1400" kern="0" dirty="0"/>
              <a:t>Synergetische Kooperationen mit anderen Netzwerken aufbauen (</a:t>
            </a:r>
            <a:r>
              <a:rPr lang="de-DE" sz="1400" kern="0" dirty="0" err="1"/>
              <a:t>Wikidata</a:t>
            </a:r>
            <a:r>
              <a:rPr lang="de-DE" sz="1400" kern="0" dirty="0"/>
              <a:t>, VIAF, </a:t>
            </a:r>
            <a:r>
              <a:rPr lang="de-DE" sz="1400" kern="0" dirty="0" smtClean="0"/>
              <a:t>…)</a:t>
            </a:r>
            <a:endParaRPr lang="de-DE" sz="1400" kern="0" dirty="0"/>
          </a:p>
        </p:txBody>
      </p:sp>
      <p:sp>
        <p:nvSpPr>
          <p:cNvPr id="135" name="Textfeld 134"/>
          <p:cNvSpPr txBox="1"/>
          <p:nvPr/>
        </p:nvSpPr>
        <p:spPr>
          <a:xfrm>
            <a:off x="3987945" y="4467335"/>
            <a:ext cx="1668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Redaktion &amp; </a:t>
            </a:r>
            <a:br>
              <a:rPr lang="de-DE" dirty="0" smtClean="0"/>
            </a:br>
            <a:r>
              <a:rPr lang="de-DE" dirty="0" smtClean="0"/>
              <a:t>Kooperation</a:t>
            </a:r>
            <a:endParaRPr lang="de-DE" dirty="0"/>
          </a:p>
        </p:txBody>
      </p: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87338" y="1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2B1CC08E-A0EA-4DE4-A9FE-BA5291A44F79}" type="slidenum">
              <a:rPr lang="de-DE" sz="1000" b="1" smtClean="0"/>
              <a:t>23</a:t>
            </a:fld>
            <a:endParaRPr lang="de-DE" sz="1000" b="1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4063184" y="3310711"/>
            <a:ext cx="1372912" cy="1001575"/>
            <a:chOff x="677809" y="3745053"/>
            <a:chExt cx="1152128" cy="1001575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766701" y="3755896"/>
              <a:ext cx="985035" cy="786508"/>
              <a:chOff x="286949" y="3867894"/>
              <a:chExt cx="2124811" cy="979354"/>
            </a:xfrm>
          </p:grpSpPr>
          <p:sp>
            <p:nvSpPr>
              <p:cNvPr id="19" name="Freihandform 18"/>
              <p:cNvSpPr/>
              <p:nvPr/>
            </p:nvSpPr>
            <p:spPr>
              <a:xfrm>
                <a:off x="286949" y="4158760"/>
                <a:ext cx="912187" cy="688487"/>
              </a:xfrm>
              <a:custGeom>
                <a:avLst/>
                <a:gdLst>
                  <a:gd name="connsiteX0" fmla="*/ 0 w 3335867"/>
                  <a:gd name="connsiteY0" fmla="*/ 1026098 h 1110764"/>
                  <a:gd name="connsiteX1" fmla="*/ 668867 w 3335867"/>
                  <a:gd name="connsiteY1" fmla="*/ 856764 h 1110764"/>
                  <a:gd name="connsiteX2" fmla="*/ 1295400 w 3335867"/>
                  <a:gd name="connsiteY2" fmla="*/ 128631 h 1110764"/>
                  <a:gd name="connsiteX3" fmla="*/ 1930400 w 3335867"/>
                  <a:gd name="connsiteY3" fmla="*/ 69364 h 1110764"/>
                  <a:gd name="connsiteX4" fmla="*/ 2548467 w 3335867"/>
                  <a:gd name="connsiteY4" fmla="*/ 856764 h 1110764"/>
                  <a:gd name="connsiteX5" fmla="*/ 3335867 w 3335867"/>
                  <a:gd name="connsiteY5" fmla="*/ 1110764 h 1110764"/>
                  <a:gd name="connsiteX0" fmla="*/ 0 w 3335867"/>
                  <a:gd name="connsiteY0" fmla="*/ 998376 h 1083042"/>
                  <a:gd name="connsiteX1" fmla="*/ 668867 w 3335867"/>
                  <a:gd name="connsiteY1" fmla="*/ 829042 h 1083042"/>
                  <a:gd name="connsiteX2" fmla="*/ 1295400 w 3335867"/>
                  <a:gd name="connsiteY2" fmla="*/ 100909 h 1083042"/>
                  <a:gd name="connsiteX3" fmla="*/ 1964267 w 3335867"/>
                  <a:gd name="connsiteY3" fmla="*/ 83976 h 1083042"/>
                  <a:gd name="connsiteX4" fmla="*/ 2548467 w 3335867"/>
                  <a:gd name="connsiteY4" fmla="*/ 829042 h 1083042"/>
                  <a:gd name="connsiteX5" fmla="*/ 3335867 w 3335867"/>
                  <a:gd name="connsiteY5" fmla="*/ 1083042 h 1083042"/>
                  <a:gd name="connsiteX0" fmla="*/ 0 w 3335867"/>
                  <a:gd name="connsiteY0" fmla="*/ 989573 h 1074239"/>
                  <a:gd name="connsiteX1" fmla="*/ 668867 w 3335867"/>
                  <a:gd name="connsiteY1" fmla="*/ 820239 h 1074239"/>
                  <a:gd name="connsiteX2" fmla="*/ 1295400 w 3335867"/>
                  <a:gd name="connsiteY2" fmla="*/ 92106 h 1074239"/>
                  <a:gd name="connsiteX3" fmla="*/ 1964267 w 3335867"/>
                  <a:gd name="connsiteY3" fmla="*/ 75173 h 1074239"/>
                  <a:gd name="connsiteX4" fmla="*/ 2429934 w 3335867"/>
                  <a:gd name="connsiteY4" fmla="*/ 684772 h 1074239"/>
                  <a:gd name="connsiteX5" fmla="*/ 3335867 w 3335867"/>
                  <a:gd name="connsiteY5" fmla="*/ 1074239 h 1074239"/>
                  <a:gd name="connsiteX0" fmla="*/ 0 w 3335867"/>
                  <a:gd name="connsiteY0" fmla="*/ 980559 h 1065225"/>
                  <a:gd name="connsiteX1" fmla="*/ 846667 w 3335867"/>
                  <a:gd name="connsiteY1" fmla="*/ 658825 h 1065225"/>
                  <a:gd name="connsiteX2" fmla="*/ 1295400 w 3335867"/>
                  <a:gd name="connsiteY2" fmla="*/ 83092 h 1065225"/>
                  <a:gd name="connsiteX3" fmla="*/ 1964267 w 3335867"/>
                  <a:gd name="connsiteY3" fmla="*/ 66159 h 1065225"/>
                  <a:gd name="connsiteX4" fmla="*/ 2429934 w 3335867"/>
                  <a:gd name="connsiteY4" fmla="*/ 675758 h 1065225"/>
                  <a:gd name="connsiteX5" fmla="*/ 3335867 w 3335867"/>
                  <a:gd name="connsiteY5" fmla="*/ 1065225 h 1065225"/>
                  <a:gd name="connsiteX0" fmla="*/ 0 w 3107267"/>
                  <a:gd name="connsiteY0" fmla="*/ 980559 h 989025"/>
                  <a:gd name="connsiteX1" fmla="*/ 846667 w 3107267"/>
                  <a:gd name="connsiteY1" fmla="*/ 658825 h 989025"/>
                  <a:gd name="connsiteX2" fmla="*/ 1295400 w 3107267"/>
                  <a:gd name="connsiteY2" fmla="*/ 83092 h 989025"/>
                  <a:gd name="connsiteX3" fmla="*/ 1964267 w 3107267"/>
                  <a:gd name="connsiteY3" fmla="*/ 66159 h 989025"/>
                  <a:gd name="connsiteX4" fmla="*/ 2429934 w 3107267"/>
                  <a:gd name="connsiteY4" fmla="*/ 675758 h 989025"/>
                  <a:gd name="connsiteX5" fmla="*/ 3107267 w 3107267"/>
                  <a:gd name="connsiteY5" fmla="*/ 989025 h 989025"/>
                  <a:gd name="connsiteX0" fmla="*/ 0 w 2929467"/>
                  <a:gd name="connsiteY0" fmla="*/ 912826 h 989025"/>
                  <a:gd name="connsiteX1" fmla="*/ 668867 w 2929467"/>
                  <a:gd name="connsiteY1" fmla="*/ 658825 h 989025"/>
                  <a:gd name="connsiteX2" fmla="*/ 1117600 w 2929467"/>
                  <a:gd name="connsiteY2" fmla="*/ 83092 h 989025"/>
                  <a:gd name="connsiteX3" fmla="*/ 1786467 w 2929467"/>
                  <a:gd name="connsiteY3" fmla="*/ 66159 h 989025"/>
                  <a:gd name="connsiteX4" fmla="*/ 2252134 w 2929467"/>
                  <a:gd name="connsiteY4" fmla="*/ 675758 h 989025"/>
                  <a:gd name="connsiteX5" fmla="*/ 2929467 w 2929467"/>
                  <a:gd name="connsiteY5" fmla="*/ 989025 h 989025"/>
                  <a:gd name="connsiteX0" fmla="*/ 0 w 2929467"/>
                  <a:gd name="connsiteY0" fmla="*/ 889408 h 965607"/>
                  <a:gd name="connsiteX1" fmla="*/ 668867 w 2929467"/>
                  <a:gd name="connsiteY1" fmla="*/ 635407 h 965607"/>
                  <a:gd name="connsiteX2" fmla="*/ 1117600 w 2929467"/>
                  <a:gd name="connsiteY2" fmla="*/ 59674 h 965607"/>
                  <a:gd name="connsiteX3" fmla="*/ 1854200 w 2929467"/>
                  <a:gd name="connsiteY3" fmla="*/ 85074 h 965607"/>
                  <a:gd name="connsiteX4" fmla="*/ 2252134 w 2929467"/>
                  <a:gd name="connsiteY4" fmla="*/ 652340 h 965607"/>
                  <a:gd name="connsiteX5" fmla="*/ 2929467 w 2929467"/>
                  <a:gd name="connsiteY5" fmla="*/ 965607 h 965607"/>
                  <a:gd name="connsiteX0" fmla="*/ 0 w 2929467"/>
                  <a:gd name="connsiteY0" fmla="*/ 935452 h 1011651"/>
                  <a:gd name="connsiteX1" fmla="*/ 668867 w 2929467"/>
                  <a:gd name="connsiteY1" fmla="*/ 681451 h 1011651"/>
                  <a:gd name="connsiteX2" fmla="*/ 1117600 w 2929467"/>
                  <a:gd name="connsiteY2" fmla="*/ 105718 h 1011651"/>
                  <a:gd name="connsiteX3" fmla="*/ 1634066 w 2929467"/>
                  <a:gd name="connsiteY3" fmla="*/ 54918 h 1011651"/>
                  <a:gd name="connsiteX4" fmla="*/ 2252134 w 2929467"/>
                  <a:gd name="connsiteY4" fmla="*/ 698384 h 1011651"/>
                  <a:gd name="connsiteX5" fmla="*/ 2929467 w 2929467"/>
                  <a:gd name="connsiteY5" fmla="*/ 1011651 h 1011651"/>
                  <a:gd name="connsiteX0" fmla="*/ 0 w 2929467"/>
                  <a:gd name="connsiteY0" fmla="*/ 946714 h 1022913"/>
                  <a:gd name="connsiteX1" fmla="*/ 668867 w 2929467"/>
                  <a:gd name="connsiteY1" fmla="*/ 692713 h 1022913"/>
                  <a:gd name="connsiteX2" fmla="*/ 1176867 w 2929467"/>
                  <a:gd name="connsiteY2" fmla="*/ 91580 h 1022913"/>
                  <a:gd name="connsiteX3" fmla="*/ 1634066 w 2929467"/>
                  <a:gd name="connsiteY3" fmla="*/ 66180 h 1022913"/>
                  <a:gd name="connsiteX4" fmla="*/ 2252134 w 2929467"/>
                  <a:gd name="connsiteY4" fmla="*/ 709646 h 1022913"/>
                  <a:gd name="connsiteX5" fmla="*/ 2929467 w 2929467"/>
                  <a:gd name="connsiteY5" fmla="*/ 1022913 h 1022913"/>
                  <a:gd name="connsiteX0" fmla="*/ 0 w 2904067"/>
                  <a:gd name="connsiteY0" fmla="*/ 946714 h 946714"/>
                  <a:gd name="connsiteX1" fmla="*/ 668867 w 2904067"/>
                  <a:gd name="connsiteY1" fmla="*/ 692713 h 946714"/>
                  <a:gd name="connsiteX2" fmla="*/ 1176867 w 2904067"/>
                  <a:gd name="connsiteY2" fmla="*/ 91580 h 946714"/>
                  <a:gd name="connsiteX3" fmla="*/ 1634066 w 2904067"/>
                  <a:gd name="connsiteY3" fmla="*/ 66180 h 946714"/>
                  <a:gd name="connsiteX4" fmla="*/ 2252134 w 2904067"/>
                  <a:gd name="connsiteY4" fmla="*/ 709646 h 946714"/>
                  <a:gd name="connsiteX5" fmla="*/ 2904067 w 2904067"/>
                  <a:gd name="connsiteY5" fmla="*/ 929780 h 946714"/>
                  <a:gd name="connsiteX0" fmla="*/ 0 w 2921001"/>
                  <a:gd name="connsiteY0" fmla="*/ 929781 h 929781"/>
                  <a:gd name="connsiteX1" fmla="*/ 685801 w 2921001"/>
                  <a:gd name="connsiteY1" fmla="*/ 692713 h 929781"/>
                  <a:gd name="connsiteX2" fmla="*/ 1193801 w 2921001"/>
                  <a:gd name="connsiteY2" fmla="*/ 91580 h 929781"/>
                  <a:gd name="connsiteX3" fmla="*/ 1651000 w 2921001"/>
                  <a:gd name="connsiteY3" fmla="*/ 66180 h 929781"/>
                  <a:gd name="connsiteX4" fmla="*/ 2269068 w 2921001"/>
                  <a:gd name="connsiteY4" fmla="*/ 709646 h 929781"/>
                  <a:gd name="connsiteX5" fmla="*/ 2921001 w 2921001"/>
                  <a:gd name="connsiteY5" fmla="*/ 929780 h 929781"/>
                  <a:gd name="connsiteX0" fmla="*/ 0 w 2921001"/>
                  <a:gd name="connsiteY0" fmla="*/ 952848 h 952848"/>
                  <a:gd name="connsiteX1" fmla="*/ 685801 w 2921001"/>
                  <a:gd name="connsiteY1" fmla="*/ 715780 h 952848"/>
                  <a:gd name="connsiteX2" fmla="*/ 1278467 w 2921001"/>
                  <a:gd name="connsiteY2" fmla="*/ 72314 h 952848"/>
                  <a:gd name="connsiteX3" fmla="*/ 1651000 w 2921001"/>
                  <a:gd name="connsiteY3" fmla="*/ 89247 h 952848"/>
                  <a:gd name="connsiteX4" fmla="*/ 2269068 w 2921001"/>
                  <a:gd name="connsiteY4" fmla="*/ 732713 h 952848"/>
                  <a:gd name="connsiteX5" fmla="*/ 2921001 w 2921001"/>
                  <a:gd name="connsiteY5" fmla="*/ 952847 h 952848"/>
                  <a:gd name="connsiteX0" fmla="*/ 0 w 2921001"/>
                  <a:gd name="connsiteY0" fmla="*/ 966931 h 966931"/>
                  <a:gd name="connsiteX1" fmla="*/ 685801 w 2921001"/>
                  <a:gd name="connsiteY1" fmla="*/ 729863 h 966931"/>
                  <a:gd name="connsiteX2" fmla="*/ 1278467 w 2921001"/>
                  <a:gd name="connsiteY2" fmla="*/ 86397 h 966931"/>
                  <a:gd name="connsiteX3" fmla="*/ 1701800 w 2921001"/>
                  <a:gd name="connsiteY3" fmla="*/ 77930 h 966931"/>
                  <a:gd name="connsiteX4" fmla="*/ 2269068 w 2921001"/>
                  <a:gd name="connsiteY4" fmla="*/ 746796 h 966931"/>
                  <a:gd name="connsiteX5" fmla="*/ 2921001 w 2921001"/>
                  <a:gd name="connsiteY5" fmla="*/ 966930 h 966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1" h="966931">
                    <a:moveTo>
                      <a:pt x="0" y="966931"/>
                    </a:moveTo>
                    <a:cubicBezTo>
                      <a:pt x="226483" y="957053"/>
                      <a:pt x="472723" y="876619"/>
                      <a:pt x="685801" y="729863"/>
                    </a:cubicBezTo>
                    <a:cubicBezTo>
                      <a:pt x="898879" y="583107"/>
                      <a:pt x="1109134" y="195052"/>
                      <a:pt x="1278467" y="86397"/>
                    </a:cubicBezTo>
                    <a:cubicBezTo>
                      <a:pt x="1447800" y="-22258"/>
                      <a:pt x="1536700" y="-32136"/>
                      <a:pt x="1701800" y="77930"/>
                    </a:cubicBezTo>
                    <a:cubicBezTo>
                      <a:pt x="1866900" y="187996"/>
                      <a:pt x="2065868" y="598629"/>
                      <a:pt x="2269068" y="746796"/>
                    </a:cubicBezTo>
                    <a:cubicBezTo>
                      <a:pt x="2472268" y="894963"/>
                      <a:pt x="2644423" y="926713"/>
                      <a:pt x="2921001" y="966930"/>
                    </a:cubicBezTo>
                  </a:path>
                </a:pathLst>
              </a:custGeom>
              <a:solidFill>
                <a:srgbClr val="FFFF66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Freihandform 19"/>
              <p:cNvSpPr/>
              <p:nvPr/>
            </p:nvSpPr>
            <p:spPr>
              <a:xfrm>
                <a:off x="1804177" y="3867894"/>
                <a:ext cx="607583" cy="979353"/>
              </a:xfrm>
              <a:custGeom>
                <a:avLst/>
                <a:gdLst>
                  <a:gd name="connsiteX0" fmla="*/ 0 w 3335867"/>
                  <a:gd name="connsiteY0" fmla="*/ 1026098 h 1110764"/>
                  <a:gd name="connsiteX1" fmla="*/ 668867 w 3335867"/>
                  <a:gd name="connsiteY1" fmla="*/ 856764 h 1110764"/>
                  <a:gd name="connsiteX2" fmla="*/ 1295400 w 3335867"/>
                  <a:gd name="connsiteY2" fmla="*/ 128631 h 1110764"/>
                  <a:gd name="connsiteX3" fmla="*/ 1930400 w 3335867"/>
                  <a:gd name="connsiteY3" fmla="*/ 69364 h 1110764"/>
                  <a:gd name="connsiteX4" fmla="*/ 2548467 w 3335867"/>
                  <a:gd name="connsiteY4" fmla="*/ 856764 h 1110764"/>
                  <a:gd name="connsiteX5" fmla="*/ 3335867 w 3335867"/>
                  <a:gd name="connsiteY5" fmla="*/ 1110764 h 1110764"/>
                  <a:gd name="connsiteX0" fmla="*/ 0 w 3335867"/>
                  <a:gd name="connsiteY0" fmla="*/ 998376 h 1083042"/>
                  <a:gd name="connsiteX1" fmla="*/ 668867 w 3335867"/>
                  <a:gd name="connsiteY1" fmla="*/ 829042 h 1083042"/>
                  <a:gd name="connsiteX2" fmla="*/ 1295400 w 3335867"/>
                  <a:gd name="connsiteY2" fmla="*/ 100909 h 1083042"/>
                  <a:gd name="connsiteX3" fmla="*/ 1964267 w 3335867"/>
                  <a:gd name="connsiteY3" fmla="*/ 83976 h 1083042"/>
                  <a:gd name="connsiteX4" fmla="*/ 2548467 w 3335867"/>
                  <a:gd name="connsiteY4" fmla="*/ 829042 h 1083042"/>
                  <a:gd name="connsiteX5" fmla="*/ 3335867 w 3335867"/>
                  <a:gd name="connsiteY5" fmla="*/ 1083042 h 1083042"/>
                  <a:gd name="connsiteX0" fmla="*/ 0 w 3335867"/>
                  <a:gd name="connsiteY0" fmla="*/ 989573 h 1074239"/>
                  <a:gd name="connsiteX1" fmla="*/ 668867 w 3335867"/>
                  <a:gd name="connsiteY1" fmla="*/ 820239 h 1074239"/>
                  <a:gd name="connsiteX2" fmla="*/ 1295400 w 3335867"/>
                  <a:gd name="connsiteY2" fmla="*/ 92106 h 1074239"/>
                  <a:gd name="connsiteX3" fmla="*/ 1964267 w 3335867"/>
                  <a:gd name="connsiteY3" fmla="*/ 75173 h 1074239"/>
                  <a:gd name="connsiteX4" fmla="*/ 2429934 w 3335867"/>
                  <a:gd name="connsiteY4" fmla="*/ 684772 h 1074239"/>
                  <a:gd name="connsiteX5" fmla="*/ 3335867 w 3335867"/>
                  <a:gd name="connsiteY5" fmla="*/ 1074239 h 1074239"/>
                  <a:gd name="connsiteX0" fmla="*/ 0 w 3335867"/>
                  <a:gd name="connsiteY0" fmla="*/ 980559 h 1065225"/>
                  <a:gd name="connsiteX1" fmla="*/ 846667 w 3335867"/>
                  <a:gd name="connsiteY1" fmla="*/ 658825 h 1065225"/>
                  <a:gd name="connsiteX2" fmla="*/ 1295400 w 3335867"/>
                  <a:gd name="connsiteY2" fmla="*/ 83092 h 1065225"/>
                  <a:gd name="connsiteX3" fmla="*/ 1964267 w 3335867"/>
                  <a:gd name="connsiteY3" fmla="*/ 66159 h 1065225"/>
                  <a:gd name="connsiteX4" fmla="*/ 2429934 w 3335867"/>
                  <a:gd name="connsiteY4" fmla="*/ 675758 h 1065225"/>
                  <a:gd name="connsiteX5" fmla="*/ 3335867 w 3335867"/>
                  <a:gd name="connsiteY5" fmla="*/ 1065225 h 1065225"/>
                  <a:gd name="connsiteX0" fmla="*/ 0 w 3107267"/>
                  <a:gd name="connsiteY0" fmla="*/ 980559 h 989025"/>
                  <a:gd name="connsiteX1" fmla="*/ 846667 w 3107267"/>
                  <a:gd name="connsiteY1" fmla="*/ 658825 h 989025"/>
                  <a:gd name="connsiteX2" fmla="*/ 1295400 w 3107267"/>
                  <a:gd name="connsiteY2" fmla="*/ 83092 h 989025"/>
                  <a:gd name="connsiteX3" fmla="*/ 1964267 w 3107267"/>
                  <a:gd name="connsiteY3" fmla="*/ 66159 h 989025"/>
                  <a:gd name="connsiteX4" fmla="*/ 2429934 w 3107267"/>
                  <a:gd name="connsiteY4" fmla="*/ 675758 h 989025"/>
                  <a:gd name="connsiteX5" fmla="*/ 3107267 w 3107267"/>
                  <a:gd name="connsiteY5" fmla="*/ 989025 h 989025"/>
                  <a:gd name="connsiteX0" fmla="*/ 0 w 2929467"/>
                  <a:gd name="connsiteY0" fmla="*/ 912826 h 989025"/>
                  <a:gd name="connsiteX1" fmla="*/ 668867 w 2929467"/>
                  <a:gd name="connsiteY1" fmla="*/ 658825 h 989025"/>
                  <a:gd name="connsiteX2" fmla="*/ 1117600 w 2929467"/>
                  <a:gd name="connsiteY2" fmla="*/ 83092 h 989025"/>
                  <a:gd name="connsiteX3" fmla="*/ 1786467 w 2929467"/>
                  <a:gd name="connsiteY3" fmla="*/ 66159 h 989025"/>
                  <a:gd name="connsiteX4" fmla="*/ 2252134 w 2929467"/>
                  <a:gd name="connsiteY4" fmla="*/ 675758 h 989025"/>
                  <a:gd name="connsiteX5" fmla="*/ 2929467 w 2929467"/>
                  <a:gd name="connsiteY5" fmla="*/ 989025 h 989025"/>
                  <a:gd name="connsiteX0" fmla="*/ 0 w 2929467"/>
                  <a:gd name="connsiteY0" fmla="*/ 889408 h 965607"/>
                  <a:gd name="connsiteX1" fmla="*/ 668867 w 2929467"/>
                  <a:gd name="connsiteY1" fmla="*/ 635407 h 965607"/>
                  <a:gd name="connsiteX2" fmla="*/ 1117600 w 2929467"/>
                  <a:gd name="connsiteY2" fmla="*/ 59674 h 965607"/>
                  <a:gd name="connsiteX3" fmla="*/ 1854200 w 2929467"/>
                  <a:gd name="connsiteY3" fmla="*/ 85074 h 965607"/>
                  <a:gd name="connsiteX4" fmla="*/ 2252134 w 2929467"/>
                  <a:gd name="connsiteY4" fmla="*/ 652340 h 965607"/>
                  <a:gd name="connsiteX5" fmla="*/ 2929467 w 2929467"/>
                  <a:gd name="connsiteY5" fmla="*/ 965607 h 965607"/>
                  <a:gd name="connsiteX0" fmla="*/ 0 w 2929467"/>
                  <a:gd name="connsiteY0" fmla="*/ 935452 h 1011651"/>
                  <a:gd name="connsiteX1" fmla="*/ 668867 w 2929467"/>
                  <a:gd name="connsiteY1" fmla="*/ 681451 h 1011651"/>
                  <a:gd name="connsiteX2" fmla="*/ 1117600 w 2929467"/>
                  <a:gd name="connsiteY2" fmla="*/ 105718 h 1011651"/>
                  <a:gd name="connsiteX3" fmla="*/ 1634066 w 2929467"/>
                  <a:gd name="connsiteY3" fmla="*/ 54918 h 1011651"/>
                  <a:gd name="connsiteX4" fmla="*/ 2252134 w 2929467"/>
                  <a:gd name="connsiteY4" fmla="*/ 698384 h 1011651"/>
                  <a:gd name="connsiteX5" fmla="*/ 2929467 w 2929467"/>
                  <a:gd name="connsiteY5" fmla="*/ 1011651 h 1011651"/>
                  <a:gd name="connsiteX0" fmla="*/ 0 w 2929467"/>
                  <a:gd name="connsiteY0" fmla="*/ 946714 h 1022913"/>
                  <a:gd name="connsiteX1" fmla="*/ 668867 w 2929467"/>
                  <a:gd name="connsiteY1" fmla="*/ 692713 h 1022913"/>
                  <a:gd name="connsiteX2" fmla="*/ 1176867 w 2929467"/>
                  <a:gd name="connsiteY2" fmla="*/ 91580 h 1022913"/>
                  <a:gd name="connsiteX3" fmla="*/ 1634066 w 2929467"/>
                  <a:gd name="connsiteY3" fmla="*/ 66180 h 1022913"/>
                  <a:gd name="connsiteX4" fmla="*/ 2252134 w 2929467"/>
                  <a:gd name="connsiteY4" fmla="*/ 709646 h 1022913"/>
                  <a:gd name="connsiteX5" fmla="*/ 2929467 w 2929467"/>
                  <a:gd name="connsiteY5" fmla="*/ 1022913 h 1022913"/>
                  <a:gd name="connsiteX0" fmla="*/ 0 w 2904067"/>
                  <a:gd name="connsiteY0" fmla="*/ 946714 h 946714"/>
                  <a:gd name="connsiteX1" fmla="*/ 668867 w 2904067"/>
                  <a:gd name="connsiteY1" fmla="*/ 692713 h 946714"/>
                  <a:gd name="connsiteX2" fmla="*/ 1176867 w 2904067"/>
                  <a:gd name="connsiteY2" fmla="*/ 91580 h 946714"/>
                  <a:gd name="connsiteX3" fmla="*/ 1634066 w 2904067"/>
                  <a:gd name="connsiteY3" fmla="*/ 66180 h 946714"/>
                  <a:gd name="connsiteX4" fmla="*/ 2252134 w 2904067"/>
                  <a:gd name="connsiteY4" fmla="*/ 709646 h 946714"/>
                  <a:gd name="connsiteX5" fmla="*/ 2904067 w 2904067"/>
                  <a:gd name="connsiteY5" fmla="*/ 929780 h 946714"/>
                  <a:gd name="connsiteX0" fmla="*/ 0 w 2921001"/>
                  <a:gd name="connsiteY0" fmla="*/ 929781 h 929781"/>
                  <a:gd name="connsiteX1" fmla="*/ 685801 w 2921001"/>
                  <a:gd name="connsiteY1" fmla="*/ 692713 h 929781"/>
                  <a:gd name="connsiteX2" fmla="*/ 1193801 w 2921001"/>
                  <a:gd name="connsiteY2" fmla="*/ 91580 h 929781"/>
                  <a:gd name="connsiteX3" fmla="*/ 1651000 w 2921001"/>
                  <a:gd name="connsiteY3" fmla="*/ 66180 h 929781"/>
                  <a:gd name="connsiteX4" fmla="*/ 2269068 w 2921001"/>
                  <a:gd name="connsiteY4" fmla="*/ 709646 h 929781"/>
                  <a:gd name="connsiteX5" fmla="*/ 2921001 w 2921001"/>
                  <a:gd name="connsiteY5" fmla="*/ 929780 h 929781"/>
                  <a:gd name="connsiteX0" fmla="*/ 0 w 2921001"/>
                  <a:gd name="connsiteY0" fmla="*/ 952848 h 952848"/>
                  <a:gd name="connsiteX1" fmla="*/ 685801 w 2921001"/>
                  <a:gd name="connsiteY1" fmla="*/ 715780 h 952848"/>
                  <a:gd name="connsiteX2" fmla="*/ 1278467 w 2921001"/>
                  <a:gd name="connsiteY2" fmla="*/ 72314 h 952848"/>
                  <a:gd name="connsiteX3" fmla="*/ 1651000 w 2921001"/>
                  <a:gd name="connsiteY3" fmla="*/ 89247 h 952848"/>
                  <a:gd name="connsiteX4" fmla="*/ 2269068 w 2921001"/>
                  <a:gd name="connsiteY4" fmla="*/ 732713 h 952848"/>
                  <a:gd name="connsiteX5" fmla="*/ 2921001 w 2921001"/>
                  <a:gd name="connsiteY5" fmla="*/ 952847 h 952848"/>
                  <a:gd name="connsiteX0" fmla="*/ 0 w 2921001"/>
                  <a:gd name="connsiteY0" fmla="*/ 966931 h 966931"/>
                  <a:gd name="connsiteX1" fmla="*/ 685801 w 2921001"/>
                  <a:gd name="connsiteY1" fmla="*/ 729863 h 966931"/>
                  <a:gd name="connsiteX2" fmla="*/ 1278467 w 2921001"/>
                  <a:gd name="connsiteY2" fmla="*/ 86397 h 966931"/>
                  <a:gd name="connsiteX3" fmla="*/ 1701800 w 2921001"/>
                  <a:gd name="connsiteY3" fmla="*/ 77930 h 966931"/>
                  <a:gd name="connsiteX4" fmla="*/ 2269068 w 2921001"/>
                  <a:gd name="connsiteY4" fmla="*/ 746796 h 966931"/>
                  <a:gd name="connsiteX5" fmla="*/ 2921001 w 2921001"/>
                  <a:gd name="connsiteY5" fmla="*/ 966930 h 966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1" h="966931">
                    <a:moveTo>
                      <a:pt x="0" y="966931"/>
                    </a:moveTo>
                    <a:cubicBezTo>
                      <a:pt x="226483" y="957053"/>
                      <a:pt x="472723" y="876619"/>
                      <a:pt x="685801" y="729863"/>
                    </a:cubicBezTo>
                    <a:cubicBezTo>
                      <a:pt x="898879" y="583107"/>
                      <a:pt x="1109134" y="195052"/>
                      <a:pt x="1278467" y="86397"/>
                    </a:cubicBezTo>
                    <a:cubicBezTo>
                      <a:pt x="1447800" y="-22258"/>
                      <a:pt x="1536700" y="-32136"/>
                      <a:pt x="1701800" y="77930"/>
                    </a:cubicBezTo>
                    <a:cubicBezTo>
                      <a:pt x="1866900" y="187996"/>
                      <a:pt x="2065868" y="598629"/>
                      <a:pt x="2269068" y="746796"/>
                    </a:cubicBezTo>
                    <a:cubicBezTo>
                      <a:pt x="2472268" y="894963"/>
                      <a:pt x="2644423" y="926713"/>
                      <a:pt x="2921001" y="966930"/>
                    </a:cubicBezTo>
                  </a:path>
                </a:pathLst>
              </a:custGeom>
              <a:solidFill>
                <a:srgbClr val="FF66CC">
                  <a:alpha val="61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Freihandform 20"/>
              <p:cNvSpPr/>
              <p:nvPr/>
            </p:nvSpPr>
            <p:spPr>
              <a:xfrm>
                <a:off x="677900" y="3867895"/>
                <a:ext cx="912187" cy="979353"/>
              </a:xfrm>
              <a:custGeom>
                <a:avLst/>
                <a:gdLst>
                  <a:gd name="connsiteX0" fmla="*/ 0 w 3335867"/>
                  <a:gd name="connsiteY0" fmla="*/ 1026098 h 1110764"/>
                  <a:gd name="connsiteX1" fmla="*/ 668867 w 3335867"/>
                  <a:gd name="connsiteY1" fmla="*/ 856764 h 1110764"/>
                  <a:gd name="connsiteX2" fmla="*/ 1295400 w 3335867"/>
                  <a:gd name="connsiteY2" fmla="*/ 128631 h 1110764"/>
                  <a:gd name="connsiteX3" fmla="*/ 1930400 w 3335867"/>
                  <a:gd name="connsiteY3" fmla="*/ 69364 h 1110764"/>
                  <a:gd name="connsiteX4" fmla="*/ 2548467 w 3335867"/>
                  <a:gd name="connsiteY4" fmla="*/ 856764 h 1110764"/>
                  <a:gd name="connsiteX5" fmla="*/ 3335867 w 3335867"/>
                  <a:gd name="connsiteY5" fmla="*/ 1110764 h 1110764"/>
                  <a:gd name="connsiteX0" fmla="*/ 0 w 3335867"/>
                  <a:gd name="connsiteY0" fmla="*/ 998376 h 1083042"/>
                  <a:gd name="connsiteX1" fmla="*/ 668867 w 3335867"/>
                  <a:gd name="connsiteY1" fmla="*/ 829042 h 1083042"/>
                  <a:gd name="connsiteX2" fmla="*/ 1295400 w 3335867"/>
                  <a:gd name="connsiteY2" fmla="*/ 100909 h 1083042"/>
                  <a:gd name="connsiteX3" fmla="*/ 1964267 w 3335867"/>
                  <a:gd name="connsiteY3" fmla="*/ 83976 h 1083042"/>
                  <a:gd name="connsiteX4" fmla="*/ 2548467 w 3335867"/>
                  <a:gd name="connsiteY4" fmla="*/ 829042 h 1083042"/>
                  <a:gd name="connsiteX5" fmla="*/ 3335867 w 3335867"/>
                  <a:gd name="connsiteY5" fmla="*/ 1083042 h 1083042"/>
                  <a:gd name="connsiteX0" fmla="*/ 0 w 3335867"/>
                  <a:gd name="connsiteY0" fmla="*/ 989573 h 1074239"/>
                  <a:gd name="connsiteX1" fmla="*/ 668867 w 3335867"/>
                  <a:gd name="connsiteY1" fmla="*/ 820239 h 1074239"/>
                  <a:gd name="connsiteX2" fmla="*/ 1295400 w 3335867"/>
                  <a:gd name="connsiteY2" fmla="*/ 92106 h 1074239"/>
                  <a:gd name="connsiteX3" fmla="*/ 1964267 w 3335867"/>
                  <a:gd name="connsiteY3" fmla="*/ 75173 h 1074239"/>
                  <a:gd name="connsiteX4" fmla="*/ 2429934 w 3335867"/>
                  <a:gd name="connsiteY4" fmla="*/ 684772 h 1074239"/>
                  <a:gd name="connsiteX5" fmla="*/ 3335867 w 3335867"/>
                  <a:gd name="connsiteY5" fmla="*/ 1074239 h 1074239"/>
                  <a:gd name="connsiteX0" fmla="*/ 0 w 3335867"/>
                  <a:gd name="connsiteY0" fmla="*/ 980559 h 1065225"/>
                  <a:gd name="connsiteX1" fmla="*/ 846667 w 3335867"/>
                  <a:gd name="connsiteY1" fmla="*/ 658825 h 1065225"/>
                  <a:gd name="connsiteX2" fmla="*/ 1295400 w 3335867"/>
                  <a:gd name="connsiteY2" fmla="*/ 83092 h 1065225"/>
                  <a:gd name="connsiteX3" fmla="*/ 1964267 w 3335867"/>
                  <a:gd name="connsiteY3" fmla="*/ 66159 h 1065225"/>
                  <a:gd name="connsiteX4" fmla="*/ 2429934 w 3335867"/>
                  <a:gd name="connsiteY4" fmla="*/ 675758 h 1065225"/>
                  <a:gd name="connsiteX5" fmla="*/ 3335867 w 3335867"/>
                  <a:gd name="connsiteY5" fmla="*/ 1065225 h 1065225"/>
                  <a:gd name="connsiteX0" fmla="*/ 0 w 3107267"/>
                  <a:gd name="connsiteY0" fmla="*/ 980559 h 989025"/>
                  <a:gd name="connsiteX1" fmla="*/ 846667 w 3107267"/>
                  <a:gd name="connsiteY1" fmla="*/ 658825 h 989025"/>
                  <a:gd name="connsiteX2" fmla="*/ 1295400 w 3107267"/>
                  <a:gd name="connsiteY2" fmla="*/ 83092 h 989025"/>
                  <a:gd name="connsiteX3" fmla="*/ 1964267 w 3107267"/>
                  <a:gd name="connsiteY3" fmla="*/ 66159 h 989025"/>
                  <a:gd name="connsiteX4" fmla="*/ 2429934 w 3107267"/>
                  <a:gd name="connsiteY4" fmla="*/ 675758 h 989025"/>
                  <a:gd name="connsiteX5" fmla="*/ 3107267 w 3107267"/>
                  <a:gd name="connsiteY5" fmla="*/ 989025 h 989025"/>
                  <a:gd name="connsiteX0" fmla="*/ 0 w 2929467"/>
                  <a:gd name="connsiteY0" fmla="*/ 912826 h 989025"/>
                  <a:gd name="connsiteX1" fmla="*/ 668867 w 2929467"/>
                  <a:gd name="connsiteY1" fmla="*/ 658825 h 989025"/>
                  <a:gd name="connsiteX2" fmla="*/ 1117600 w 2929467"/>
                  <a:gd name="connsiteY2" fmla="*/ 83092 h 989025"/>
                  <a:gd name="connsiteX3" fmla="*/ 1786467 w 2929467"/>
                  <a:gd name="connsiteY3" fmla="*/ 66159 h 989025"/>
                  <a:gd name="connsiteX4" fmla="*/ 2252134 w 2929467"/>
                  <a:gd name="connsiteY4" fmla="*/ 675758 h 989025"/>
                  <a:gd name="connsiteX5" fmla="*/ 2929467 w 2929467"/>
                  <a:gd name="connsiteY5" fmla="*/ 989025 h 989025"/>
                  <a:gd name="connsiteX0" fmla="*/ 0 w 2929467"/>
                  <a:gd name="connsiteY0" fmla="*/ 889408 h 965607"/>
                  <a:gd name="connsiteX1" fmla="*/ 668867 w 2929467"/>
                  <a:gd name="connsiteY1" fmla="*/ 635407 h 965607"/>
                  <a:gd name="connsiteX2" fmla="*/ 1117600 w 2929467"/>
                  <a:gd name="connsiteY2" fmla="*/ 59674 h 965607"/>
                  <a:gd name="connsiteX3" fmla="*/ 1854200 w 2929467"/>
                  <a:gd name="connsiteY3" fmla="*/ 85074 h 965607"/>
                  <a:gd name="connsiteX4" fmla="*/ 2252134 w 2929467"/>
                  <a:gd name="connsiteY4" fmla="*/ 652340 h 965607"/>
                  <a:gd name="connsiteX5" fmla="*/ 2929467 w 2929467"/>
                  <a:gd name="connsiteY5" fmla="*/ 965607 h 965607"/>
                  <a:gd name="connsiteX0" fmla="*/ 0 w 2929467"/>
                  <a:gd name="connsiteY0" fmla="*/ 935452 h 1011651"/>
                  <a:gd name="connsiteX1" fmla="*/ 668867 w 2929467"/>
                  <a:gd name="connsiteY1" fmla="*/ 681451 h 1011651"/>
                  <a:gd name="connsiteX2" fmla="*/ 1117600 w 2929467"/>
                  <a:gd name="connsiteY2" fmla="*/ 105718 h 1011651"/>
                  <a:gd name="connsiteX3" fmla="*/ 1634066 w 2929467"/>
                  <a:gd name="connsiteY3" fmla="*/ 54918 h 1011651"/>
                  <a:gd name="connsiteX4" fmla="*/ 2252134 w 2929467"/>
                  <a:gd name="connsiteY4" fmla="*/ 698384 h 1011651"/>
                  <a:gd name="connsiteX5" fmla="*/ 2929467 w 2929467"/>
                  <a:gd name="connsiteY5" fmla="*/ 1011651 h 1011651"/>
                  <a:gd name="connsiteX0" fmla="*/ 0 w 2929467"/>
                  <a:gd name="connsiteY0" fmla="*/ 946714 h 1022913"/>
                  <a:gd name="connsiteX1" fmla="*/ 668867 w 2929467"/>
                  <a:gd name="connsiteY1" fmla="*/ 692713 h 1022913"/>
                  <a:gd name="connsiteX2" fmla="*/ 1176867 w 2929467"/>
                  <a:gd name="connsiteY2" fmla="*/ 91580 h 1022913"/>
                  <a:gd name="connsiteX3" fmla="*/ 1634066 w 2929467"/>
                  <a:gd name="connsiteY3" fmla="*/ 66180 h 1022913"/>
                  <a:gd name="connsiteX4" fmla="*/ 2252134 w 2929467"/>
                  <a:gd name="connsiteY4" fmla="*/ 709646 h 1022913"/>
                  <a:gd name="connsiteX5" fmla="*/ 2929467 w 2929467"/>
                  <a:gd name="connsiteY5" fmla="*/ 1022913 h 1022913"/>
                  <a:gd name="connsiteX0" fmla="*/ 0 w 2904067"/>
                  <a:gd name="connsiteY0" fmla="*/ 946714 h 946714"/>
                  <a:gd name="connsiteX1" fmla="*/ 668867 w 2904067"/>
                  <a:gd name="connsiteY1" fmla="*/ 692713 h 946714"/>
                  <a:gd name="connsiteX2" fmla="*/ 1176867 w 2904067"/>
                  <a:gd name="connsiteY2" fmla="*/ 91580 h 946714"/>
                  <a:gd name="connsiteX3" fmla="*/ 1634066 w 2904067"/>
                  <a:gd name="connsiteY3" fmla="*/ 66180 h 946714"/>
                  <a:gd name="connsiteX4" fmla="*/ 2252134 w 2904067"/>
                  <a:gd name="connsiteY4" fmla="*/ 709646 h 946714"/>
                  <a:gd name="connsiteX5" fmla="*/ 2904067 w 2904067"/>
                  <a:gd name="connsiteY5" fmla="*/ 929780 h 946714"/>
                  <a:gd name="connsiteX0" fmla="*/ 0 w 2921001"/>
                  <a:gd name="connsiteY0" fmla="*/ 929781 h 929781"/>
                  <a:gd name="connsiteX1" fmla="*/ 685801 w 2921001"/>
                  <a:gd name="connsiteY1" fmla="*/ 692713 h 929781"/>
                  <a:gd name="connsiteX2" fmla="*/ 1193801 w 2921001"/>
                  <a:gd name="connsiteY2" fmla="*/ 91580 h 929781"/>
                  <a:gd name="connsiteX3" fmla="*/ 1651000 w 2921001"/>
                  <a:gd name="connsiteY3" fmla="*/ 66180 h 929781"/>
                  <a:gd name="connsiteX4" fmla="*/ 2269068 w 2921001"/>
                  <a:gd name="connsiteY4" fmla="*/ 709646 h 929781"/>
                  <a:gd name="connsiteX5" fmla="*/ 2921001 w 2921001"/>
                  <a:gd name="connsiteY5" fmla="*/ 929780 h 929781"/>
                  <a:gd name="connsiteX0" fmla="*/ 0 w 2921001"/>
                  <a:gd name="connsiteY0" fmla="*/ 952848 h 952848"/>
                  <a:gd name="connsiteX1" fmla="*/ 685801 w 2921001"/>
                  <a:gd name="connsiteY1" fmla="*/ 715780 h 952848"/>
                  <a:gd name="connsiteX2" fmla="*/ 1278467 w 2921001"/>
                  <a:gd name="connsiteY2" fmla="*/ 72314 h 952848"/>
                  <a:gd name="connsiteX3" fmla="*/ 1651000 w 2921001"/>
                  <a:gd name="connsiteY3" fmla="*/ 89247 h 952848"/>
                  <a:gd name="connsiteX4" fmla="*/ 2269068 w 2921001"/>
                  <a:gd name="connsiteY4" fmla="*/ 732713 h 952848"/>
                  <a:gd name="connsiteX5" fmla="*/ 2921001 w 2921001"/>
                  <a:gd name="connsiteY5" fmla="*/ 952847 h 952848"/>
                  <a:gd name="connsiteX0" fmla="*/ 0 w 2921001"/>
                  <a:gd name="connsiteY0" fmla="*/ 966931 h 966931"/>
                  <a:gd name="connsiteX1" fmla="*/ 685801 w 2921001"/>
                  <a:gd name="connsiteY1" fmla="*/ 729863 h 966931"/>
                  <a:gd name="connsiteX2" fmla="*/ 1278467 w 2921001"/>
                  <a:gd name="connsiteY2" fmla="*/ 86397 h 966931"/>
                  <a:gd name="connsiteX3" fmla="*/ 1701800 w 2921001"/>
                  <a:gd name="connsiteY3" fmla="*/ 77930 h 966931"/>
                  <a:gd name="connsiteX4" fmla="*/ 2269068 w 2921001"/>
                  <a:gd name="connsiteY4" fmla="*/ 746796 h 966931"/>
                  <a:gd name="connsiteX5" fmla="*/ 2921001 w 2921001"/>
                  <a:gd name="connsiteY5" fmla="*/ 966930 h 966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1" h="966931">
                    <a:moveTo>
                      <a:pt x="0" y="966931"/>
                    </a:moveTo>
                    <a:cubicBezTo>
                      <a:pt x="226483" y="957053"/>
                      <a:pt x="472723" y="876619"/>
                      <a:pt x="685801" y="729863"/>
                    </a:cubicBezTo>
                    <a:cubicBezTo>
                      <a:pt x="898879" y="583107"/>
                      <a:pt x="1109134" y="195052"/>
                      <a:pt x="1278467" y="86397"/>
                    </a:cubicBezTo>
                    <a:cubicBezTo>
                      <a:pt x="1447800" y="-22258"/>
                      <a:pt x="1536700" y="-32136"/>
                      <a:pt x="1701800" y="77930"/>
                    </a:cubicBezTo>
                    <a:cubicBezTo>
                      <a:pt x="1866900" y="187996"/>
                      <a:pt x="2065868" y="598629"/>
                      <a:pt x="2269068" y="746796"/>
                    </a:cubicBezTo>
                    <a:cubicBezTo>
                      <a:pt x="2472268" y="894963"/>
                      <a:pt x="2644423" y="926713"/>
                      <a:pt x="2921001" y="966930"/>
                    </a:cubicBezTo>
                  </a:path>
                </a:pathLst>
              </a:custGeom>
              <a:solidFill>
                <a:srgbClr val="92D050">
                  <a:alpha val="77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Freihandform 21"/>
              <p:cNvSpPr/>
              <p:nvPr/>
            </p:nvSpPr>
            <p:spPr>
              <a:xfrm>
                <a:off x="1197457" y="4425554"/>
                <a:ext cx="946360" cy="421692"/>
              </a:xfrm>
              <a:custGeom>
                <a:avLst/>
                <a:gdLst>
                  <a:gd name="connsiteX0" fmla="*/ 0 w 3335867"/>
                  <a:gd name="connsiteY0" fmla="*/ 1026098 h 1110764"/>
                  <a:gd name="connsiteX1" fmla="*/ 668867 w 3335867"/>
                  <a:gd name="connsiteY1" fmla="*/ 856764 h 1110764"/>
                  <a:gd name="connsiteX2" fmla="*/ 1295400 w 3335867"/>
                  <a:gd name="connsiteY2" fmla="*/ 128631 h 1110764"/>
                  <a:gd name="connsiteX3" fmla="*/ 1930400 w 3335867"/>
                  <a:gd name="connsiteY3" fmla="*/ 69364 h 1110764"/>
                  <a:gd name="connsiteX4" fmla="*/ 2548467 w 3335867"/>
                  <a:gd name="connsiteY4" fmla="*/ 856764 h 1110764"/>
                  <a:gd name="connsiteX5" fmla="*/ 3335867 w 3335867"/>
                  <a:gd name="connsiteY5" fmla="*/ 1110764 h 1110764"/>
                  <a:gd name="connsiteX0" fmla="*/ 0 w 3335867"/>
                  <a:gd name="connsiteY0" fmla="*/ 998376 h 1083042"/>
                  <a:gd name="connsiteX1" fmla="*/ 668867 w 3335867"/>
                  <a:gd name="connsiteY1" fmla="*/ 829042 h 1083042"/>
                  <a:gd name="connsiteX2" fmla="*/ 1295400 w 3335867"/>
                  <a:gd name="connsiteY2" fmla="*/ 100909 h 1083042"/>
                  <a:gd name="connsiteX3" fmla="*/ 1964267 w 3335867"/>
                  <a:gd name="connsiteY3" fmla="*/ 83976 h 1083042"/>
                  <a:gd name="connsiteX4" fmla="*/ 2548467 w 3335867"/>
                  <a:gd name="connsiteY4" fmla="*/ 829042 h 1083042"/>
                  <a:gd name="connsiteX5" fmla="*/ 3335867 w 3335867"/>
                  <a:gd name="connsiteY5" fmla="*/ 1083042 h 1083042"/>
                  <a:gd name="connsiteX0" fmla="*/ 0 w 3335867"/>
                  <a:gd name="connsiteY0" fmla="*/ 989573 h 1074239"/>
                  <a:gd name="connsiteX1" fmla="*/ 668867 w 3335867"/>
                  <a:gd name="connsiteY1" fmla="*/ 820239 h 1074239"/>
                  <a:gd name="connsiteX2" fmla="*/ 1295400 w 3335867"/>
                  <a:gd name="connsiteY2" fmla="*/ 92106 h 1074239"/>
                  <a:gd name="connsiteX3" fmla="*/ 1964267 w 3335867"/>
                  <a:gd name="connsiteY3" fmla="*/ 75173 h 1074239"/>
                  <a:gd name="connsiteX4" fmla="*/ 2429934 w 3335867"/>
                  <a:gd name="connsiteY4" fmla="*/ 684772 h 1074239"/>
                  <a:gd name="connsiteX5" fmla="*/ 3335867 w 3335867"/>
                  <a:gd name="connsiteY5" fmla="*/ 1074239 h 1074239"/>
                  <a:gd name="connsiteX0" fmla="*/ 0 w 3335867"/>
                  <a:gd name="connsiteY0" fmla="*/ 980559 h 1065225"/>
                  <a:gd name="connsiteX1" fmla="*/ 846667 w 3335867"/>
                  <a:gd name="connsiteY1" fmla="*/ 658825 h 1065225"/>
                  <a:gd name="connsiteX2" fmla="*/ 1295400 w 3335867"/>
                  <a:gd name="connsiteY2" fmla="*/ 83092 h 1065225"/>
                  <a:gd name="connsiteX3" fmla="*/ 1964267 w 3335867"/>
                  <a:gd name="connsiteY3" fmla="*/ 66159 h 1065225"/>
                  <a:gd name="connsiteX4" fmla="*/ 2429934 w 3335867"/>
                  <a:gd name="connsiteY4" fmla="*/ 675758 h 1065225"/>
                  <a:gd name="connsiteX5" fmla="*/ 3335867 w 3335867"/>
                  <a:gd name="connsiteY5" fmla="*/ 1065225 h 1065225"/>
                  <a:gd name="connsiteX0" fmla="*/ 0 w 3107267"/>
                  <a:gd name="connsiteY0" fmla="*/ 980559 h 989025"/>
                  <a:gd name="connsiteX1" fmla="*/ 846667 w 3107267"/>
                  <a:gd name="connsiteY1" fmla="*/ 658825 h 989025"/>
                  <a:gd name="connsiteX2" fmla="*/ 1295400 w 3107267"/>
                  <a:gd name="connsiteY2" fmla="*/ 83092 h 989025"/>
                  <a:gd name="connsiteX3" fmla="*/ 1964267 w 3107267"/>
                  <a:gd name="connsiteY3" fmla="*/ 66159 h 989025"/>
                  <a:gd name="connsiteX4" fmla="*/ 2429934 w 3107267"/>
                  <a:gd name="connsiteY4" fmla="*/ 675758 h 989025"/>
                  <a:gd name="connsiteX5" fmla="*/ 3107267 w 3107267"/>
                  <a:gd name="connsiteY5" fmla="*/ 989025 h 989025"/>
                  <a:gd name="connsiteX0" fmla="*/ 0 w 2929467"/>
                  <a:gd name="connsiteY0" fmla="*/ 912826 h 989025"/>
                  <a:gd name="connsiteX1" fmla="*/ 668867 w 2929467"/>
                  <a:gd name="connsiteY1" fmla="*/ 658825 h 989025"/>
                  <a:gd name="connsiteX2" fmla="*/ 1117600 w 2929467"/>
                  <a:gd name="connsiteY2" fmla="*/ 83092 h 989025"/>
                  <a:gd name="connsiteX3" fmla="*/ 1786467 w 2929467"/>
                  <a:gd name="connsiteY3" fmla="*/ 66159 h 989025"/>
                  <a:gd name="connsiteX4" fmla="*/ 2252134 w 2929467"/>
                  <a:gd name="connsiteY4" fmla="*/ 675758 h 989025"/>
                  <a:gd name="connsiteX5" fmla="*/ 2929467 w 2929467"/>
                  <a:gd name="connsiteY5" fmla="*/ 989025 h 989025"/>
                  <a:gd name="connsiteX0" fmla="*/ 0 w 2929467"/>
                  <a:gd name="connsiteY0" fmla="*/ 889408 h 965607"/>
                  <a:gd name="connsiteX1" fmla="*/ 668867 w 2929467"/>
                  <a:gd name="connsiteY1" fmla="*/ 635407 h 965607"/>
                  <a:gd name="connsiteX2" fmla="*/ 1117600 w 2929467"/>
                  <a:gd name="connsiteY2" fmla="*/ 59674 h 965607"/>
                  <a:gd name="connsiteX3" fmla="*/ 1854200 w 2929467"/>
                  <a:gd name="connsiteY3" fmla="*/ 85074 h 965607"/>
                  <a:gd name="connsiteX4" fmla="*/ 2252134 w 2929467"/>
                  <a:gd name="connsiteY4" fmla="*/ 652340 h 965607"/>
                  <a:gd name="connsiteX5" fmla="*/ 2929467 w 2929467"/>
                  <a:gd name="connsiteY5" fmla="*/ 965607 h 965607"/>
                  <a:gd name="connsiteX0" fmla="*/ 0 w 2929467"/>
                  <a:gd name="connsiteY0" fmla="*/ 935452 h 1011651"/>
                  <a:gd name="connsiteX1" fmla="*/ 668867 w 2929467"/>
                  <a:gd name="connsiteY1" fmla="*/ 681451 h 1011651"/>
                  <a:gd name="connsiteX2" fmla="*/ 1117600 w 2929467"/>
                  <a:gd name="connsiteY2" fmla="*/ 105718 h 1011651"/>
                  <a:gd name="connsiteX3" fmla="*/ 1634066 w 2929467"/>
                  <a:gd name="connsiteY3" fmla="*/ 54918 h 1011651"/>
                  <a:gd name="connsiteX4" fmla="*/ 2252134 w 2929467"/>
                  <a:gd name="connsiteY4" fmla="*/ 698384 h 1011651"/>
                  <a:gd name="connsiteX5" fmla="*/ 2929467 w 2929467"/>
                  <a:gd name="connsiteY5" fmla="*/ 1011651 h 1011651"/>
                  <a:gd name="connsiteX0" fmla="*/ 0 w 2929467"/>
                  <a:gd name="connsiteY0" fmla="*/ 946714 h 1022913"/>
                  <a:gd name="connsiteX1" fmla="*/ 668867 w 2929467"/>
                  <a:gd name="connsiteY1" fmla="*/ 692713 h 1022913"/>
                  <a:gd name="connsiteX2" fmla="*/ 1176867 w 2929467"/>
                  <a:gd name="connsiteY2" fmla="*/ 91580 h 1022913"/>
                  <a:gd name="connsiteX3" fmla="*/ 1634066 w 2929467"/>
                  <a:gd name="connsiteY3" fmla="*/ 66180 h 1022913"/>
                  <a:gd name="connsiteX4" fmla="*/ 2252134 w 2929467"/>
                  <a:gd name="connsiteY4" fmla="*/ 709646 h 1022913"/>
                  <a:gd name="connsiteX5" fmla="*/ 2929467 w 2929467"/>
                  <a:gd name="connsiteY5" fmla="*/ 1022913 h 1022913"/>
                  <a:gd name="connsiteX0" fmla="*/ 0 w 2904067"/>
                  <a:gd name="connsiteY0" fmla="*/ 946714 h 946714"/>
                  <a:gd name="connsiteX1" fmla="*/ 668867 w 2904067"/>
                  <a:gd name="connsiteY1" fmla="*/ 692713 h 946714"/>
                  <a:gd name="connsiteX2" fmla="*/ 1176867 w 2904067"/>
                  <a:gd name="connsiteY2" fmla="*/ 91580 h 946714"/>
                  <a:gd name="connsiteX3" fmla="*/ 1634066 w 2904067"/>
                  <a:gd name="connsiteY3" fmla="*/ 66180 h 946714"/>
                  <a:gd name="connsiteX4" fmla="*/ 2252134 w 2904067"/>
                  <a:gd name="connsiteY4" fmla="*/ 709646 h 946714"/>
                  <a:gd name="connsiteX5" fmla="*/ 2904067 w 2904067"/>
                  <a:gd name="connsiteY5" fmla="*/ 929780 h 946714"/>
                  <a:gd name="connsiteX0" fmla="*/ 0 w 2921001"/>
                  <a:gd name="connsiteY0" fmla="*/ 929781 h 929781"/>
                  <a:gd name="connsiteX1" fmla="*/ 685801 w 2921001"/>
                  <a:gd name="connsiteY1" fmla="*/ 692713 h 929781"/>
                  <a:gd name="connsiteX2" fmla="*/ 1193801 w 2921001"/>
                  <a:gd name="connsiteY2" fmla="*/ 91580 h 929781"/>
                  <a:gd name="connsiteX3" fmla="*/ 1651000 w 2921001"/>
                  <a:gd name="connsiteY3" fmla="*/ 66180 h 929781"/>
                  <a:gd name="connsiteX4" fmla="*/ 2269068 w 2921001"/>
                  <a:gd name="connsiteY4" fmla="*/ 709646 h 929781"/>
                  <a:gd name="connsiteX5" fmla="*/ 2921001 w 2921001"/>
                  <a:gd name="connsiteY5" fmla="*/ 929780 h 929781"/>
                  <a:gd name="connsiteX0" fmla="*/ 0 w 2921001"/>
                  <a:gd name="connsiteY0" fmla="*/ 952848 h 952848"/>
                  <a:gd name="connsiteX1" fmla="*/ 685801 w 2921001"/>
                  <a:gd name="connsiteY1" fmla="*/ 715780 h 952848"/>
                  <a:gd name="connsiteX2" fmla="*/ 1278467 w 2921001"/>
                  <a:gd name="connsiteY2" fmla="*/ 72314 h 952848"/>
                  <a:gd name="connsiteX3" fmla="*/ 1651000 w 2921001"/>
                  <a:gd name="connsiteY3" fmla="*/ 89247 h 952848"/>
                  <a:gd name="connsiteX4" fmla="*/ 2269068 w 2921001"/>
                  <a:gd name="connsiteY4" fmla="*/ 732713 h 952848"/>
                  <a:gd name="connsiteX5" fmla="*/ 2921001 w 2921001"/>
                  <a:gd name="connsiteY5" fmla="*/ 952847 h 952848"/>
                  <a:gd name="connsiteX0" fmla="*/ 0 w 2921001"/>
                  <a:gd name="connsiteY0" fmla="*/ 966931 h 966931"/>
                  <a:gd name="connsiteX1" fmla="*/ 685801 w 2921001"/>
                  <a:gd name="connsiteY1" fmla="*/ 729863 h 966931"/>
                  <a:gd name="connsiteX2" fmla="*/ 1278467 w 2921001"/>
                  <a:gd name="connsiteY2" fmla="*/ 86397 h 966931"/>
                  <a:gd name="connsiteX3" fmla="*/ 1701800 w 2921001"/>
                  <a:gd name="connsiteY3" fmla="*/ 77930 h 966931"/>
                  <a:gd name="connsiteX4" fmla="*/ 2269068 w 2921001"/>
                  <a:gd name="connsiteY4" fmla="*/ 746796 h 966931"/>
                  <a:gd name="connsiteX5" fmla="*/ 2921001 w 2921001"/>
                  <a:gd name="connsiteY5" fmla="*/ 966930 h 966931"/>
                  <a:gd name="connsiteX0" fmla="*/ 0 w 2921001"/>
                  <a:gd name="connsiteY0" fmla="*/ 981032 h 981032"/>
                  <a:gd name="connsiteX1" fmla="*/ 685801 w 2921001"/>
                  <a:gd name="connsiteY1" fmla="*/ 743964 h 981032"/>
                  <a:gd name="connsiteX2" fmla="*/ 1096110 w 2921001"/>
                  <a:gd name="connsiteY2" fmla="*/ 75722 h 981032"/>
                  <a:gd name="connsiteX3" fmla="*/ 1701800 w 2921001"/>
                  <a:gd name="connsiteY3" fmla="*/ 92031 h 981032"/>
                  <a:gd name="connsiteX4" fmla="*/ 2269068 w 2921001"/>
                  <a:gd name="connsiteY4" fmla="*/ 760897 h 981032"/>
                  <a:gd name="connsiteX5" fmla="*/ 2921001 w 2921001"/>
                  <a:gd name="connsiteY5" fmla="*/ 981031 h 981032"/>
                  <a:gd name="connsiteX0" fmla="*/ 0 w 2921001"/>
                  <a:gd name="connsiteY0" fmla="*/ 981032 h 981032"/>
                  <a:gd name="connsiteX1" fmla="*/ 685801 w 2921001"/>
                  <a:gd name="connsiteY1" fmla="*/ 743964 h 981032"/>
                  <a:gd name="connsiteX2" fmla="*/ 1096110 w 2921001"/>
                  <a:gd name="connsiteY2" fmla="*/ 75722 h 981032"/>
                  <a:gd name="connsiteX3" fmla="*/ 1920629 w 2921001"/>
                  <a:gd name="connsiteY3" fmla="*/ 92031 h 981032"/>
                  <a:gd name="connsiteX4" fmla="*/ 2269068 w 2921001"/>
                  <a:gd name="connsiteY4" fmla="*/ 760897 h 981032"/>
                  <a:gd name="connsiteX5" fmla="*/ 2921001 w 2921001"/>
                  <a:gd name="connsiteY5" fmla="*/ 981031 h 981032"/>
                  <a:gd name="connsiteX0" fmla="*/ 0 w 2921001"/>
                  <a:gd name="connsiteY0" fmla="*/ 981032 h 981032"/>
                  <a:gd name="connsiteX1" fmla="*/ 685801 w 2921001"/>
                  <a:gd name="connsiteY1" fmla="*/ 743964 h 981032"/>
                  <a:gd name="connsiteX2" fmla="*/ 979401 w 2921001"/>
                  <a:gd name="connsiteY2" fmla="*/ 75722 h 981032"/>
                  <a:gd name="connsiteX3" fmla="*/ 1920629 w 2921001"/>
                  <a:gd name="connsiteY3" fmla="*/ 92031 h 981032"/>
                  <a:gd name="connsiteX4" fmla="*/ 2269068 w 2921001"/>
                  <a:gd name="connsiteY4" fmla="*/ 760897 h 981032"/>
                  <a:gd name="connsiteX5" fmla="*/ 2921001 w 2921001"/>
                  <a:gd name="connsiteY5" fmla="*/ 981031 h 981032"/>
                  <a:gd name="connsiteX0" fmla="*/ 0 w 2921001"/>
                  <a:gd name="connsiteY0" fmla="*/ 979402 h 979402"/>
                  <a:gd name="connsiteX1" fmla="*/ 452383 w 2921001"/>
                  <a:gd name="connsiteY1" fmla="*/ 717557 h 979402"/>
                  <a:gd name="connsiteX2" fmla="*/ 979401 w 2921001"/>
                  <a:gd name="connsiteY2" fmla="*/ 74092 h 979402"/>
                  <a:gd name="connsiteX3" fmla="*/ 1920629 w 2921001"/>
                  <a:gd name="connsiteY3" fmla="*/ 90401 h 979402"/>
                  <a:gd name="connsiteX4" fmla="*/ 2269068 w 2921001"/>
                  <a:gd name="connsiteY4" fmla="*/ 759267 h 979402"/>
                  <a:gd name="connsiteX5" fmla="*/ 2921001 w 2921001"/>
                  <a:gd name="connsiteY5" fmla="*/ 979401 h 979402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979401 w 2921001"/>
                  <a:gd name="connsiteY2" fmla="*/ 71918 h 977228"/>
                  <a:gd name="connsiteX3" fmla="*/ 1920629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979401 w 2921001"/>
                  <a:gd name="connsiteY2" fmla="*/ 71918 h 977228"/>
                  <a:gd name="connsiteX3" fmla="*/ 2037339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855397 w 2921001"/>
                  <a:gd name="connsiteY2" fmla="*/ 71918 h 977228"/>
                  <a:gd name="connsiteX3" fmla="*/ 2037339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855397 w 2921001"/>
                  <a:gd name="connsiteY2" fmla="*/ 71918 h 977228"/>
                  <a:gd name="connsiteX3" fmla="*/ 2132166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855397 w 2921001"/>
                  <a:gd name="connsiteY2" fmla="*/ 71918 h 977228"/>
                  <a:gd name="connsiteX3" fmla="*/ 2132166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6 h 977226"/>
                  <a:gd name="connsiteX1" fmla="*/ 452383 w 2921001"/>
                  <a:gd name="connsiteY1" fmla="*/ 715381 h 977226"/>
                  <a:gd name="connsiteX2" fmla="*/ 928845 w 2921001"/>
                  <a:gd name="connsiteY2" fmla="*/ 71917 h 977226"/>
                  <a:gd name="connsiteX3" fmla="*/ 2132166 w 2921001"/>
                  <a:gd name="connsiteY3" fmla="*/ 88225 h 977226"/>
                  <a:gd name="connsiteX4" fmla="*/ 2538958 w 2921001"/>
                  <a:gd name="connsiteY4" fmla="*/ 719925 h 977226"/>
                  <a:gd name="connsiteX5" fmla="*/ 2921001 w 2921001"/>
                  <a:gd name="connsiteY5" fmla="*/ 977225 h 97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1" h="977226">
                    <a:moveTo>
                      <a:pt x="0" y="977226"/>
                    </a:moveTo>
                    <a:cubicBezTo>
                      <a:pt x="226483" y="967348"/>
                      <a:pt x="297576" y="866266"/>
                      <a:pt x="452383" y="715381"/>
                    </a:cubicBezTo>
                    <a:cubicBezTo>
                      <a:pt x="607191" y="564496"/>
                      <a:pt x="648881" y="176443"/>
                      <a:pt x="928845" y="71917"/>
                    </a:cubicBezTo>
                    <a:cubicBezTo>
                      <a:pt x="1208809" y="-32609"/>
                      <a:pt x="1863814" y="-19776"/>
                      <a:pt x="2132166" y="88225"/>
                    </a:cubicBezTo>
                    <a:cubicBezTo>
                      <a:pt x="2400518" y="196226"/>
                      <a:pt x="2400191" y="522203"/>
                      <a:pt x="2538958" y="719925"/>
                    </a:cubicBezTo>
                    <a:cubicBezTo>
                      <a:pt x="2677725" y="917647"/>
                      <a:pt x="2644423" y="937008"/>
                      <a:pt x="2921001" y="977225"/>
                    </a:cubicBezTo>
                  </a:path>
                </a:pathLst>
              </a:custGeom>
              <a:solidFill>
                <a:srgbClr val="00B0F0">
                  <a:alpha val="63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7" name="Gerader Verbinder 16"/>
            <p:cNvCxnSpPr/>
            <p:nvPr/>
          </p:nvCxnSpPr>
          <p:spPr>
            <a:xfrm>
              <a:off x="775817" y="3745053"/>
              <a:ext cx="0" cy="10015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>
            <a:xfrm>
              <a:off x="677809" y="4542402"/>
              <a:ext cx="11521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59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291188" y="1955395"/>
            <a:ext cx="4680520" cy="3109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800"/>
              </a:spcAft>
            </a:pPr>
            <a:r>
              <a:rPr lang="de-DE" sz="1400" dirty="0"/>
              <a:t>Daten effizient analysieren, vernetzen, optimieren und integrieren</a:t>
            </a:r>
            <a:r>
              <a:rPr lang="de-DE" sz="1400" dirty="0" smtClean="0"/>
              <a:t>:</a:t>
            </a:r>
          </a:p>
          <a:p>
            <a:pPr marL="285750" indent="-285750">
              <a:lnSpc>
                <a:spcPct val="11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de-DE" sz="1400" dirty="0" smtClean="0"/>
              <a:t>Assistenzsysteme </a:t>
            </a:r>
            <a:r>
              <a:rPr lang="de-DE" sz="1400" dirty="0"/>
              <a:t>und Services für die Anbindung neuer </a:t>
            </a:r>
            <a:r>
              <a:rPr lang="de-DE" sz="1400" dirty="0" smtClean="0"/>
              <a:t>Partner*innen </a:t>
            </a:r>
            <a:r>
              <a:rPr lang="de-DE" sz="1400" dirty="0"/>
              <a:t>und externer Datenquellen </a:t>
            </a:r>
            <a:br>
              <a:rPr lang="de-DE" sz="1400" dirty="0"/>
            </a:br>
            <a:r>
              <a:rPr lang="de-DE" sz="1400" dirty="0"/>
              <a:t>(z.B. ORCID </a:t>
            </a:r>
            <a:r>
              <a:rPr lang="de-DE" sz="1400" dirty="0" err="1" smtClean="0"/>
              <a:t>Claimingservice</a:t>
            </a:r>
            <a:r>
              <a:rPr lang="de-DE" sz="1400" dirty="0" smtClean="0"/>
              <a:t>)</a:t>
            </a:r>
            <a:endParaRPr lang="de-DE" sz="1400" dirty="0"/>
          </a:p>
          <a:p>
            <a:pPr marL="285750" indent="-285750">
              <a:lnSpc>
                <a:spcPct val="11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de-DE" sz="1400" dirty="0" smtClean="0"/>
              <a:t>Datamining</a:t>
            </a:r>
            <a:r>
              <a:rPr lang="de-DE" sz="1400" dirty="0"/>
              <a:t>, Clustering (z. B. Werke</a:t>
            </a:r>
            <a:r>
              <a:rPr lang="de-DE" sz="1400" dirty="0" smtClean="0"/>
              <a:t>)</a:t>
            </a:r>
          </a:p>
          <a:p>
            <a:pPr marL="285750" indent="-285750">
              <a:lnSpc>
                <a:spcPct val="11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de-DE" sz="1400" dirty="0"/>
              <a:t>Ausbau von </a:t>
            </a:r>
            <a:r>
              <a:rPr lang="de-DE" sz="1400" dirty="0" smtClean="0"/>
              <a:t>internen Verknüpfungen </a:t>
            </a:r>
            <a:r>
              <a:rPr lang="de-DE" sz="1400" dirty="0"/>
              <a:t>und </a:t>
            </a:r>
            <a:r>
              <a:rPr lang="de-DE" sz="1400" dirty="0" smtClean="0"/>
              <a:t>Strukturen</a:t>
            </a:r>
            <a:endParaRPr lang="de-DE" sz="1400" dirty="0"/>
          </a:p>
          <a:p>
            <a:pPr marL="285750" indent="-285750">
              <a:lnSpc>
                <a:spcPct val="11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de-DE" sz="1400" dirty="0" smtClean="0"/>
              <a:t>Mehr Konkordanzen zu externen Vokabularen und Thesauri (</a:t>
            </a:r>
            <a:r>
              <a:rPr lang="de-DE" sz="1400" dirty="0" err="1" smtClean="0"/>
              <a:t>GNDmul</a:t>
            </a:r>
            <a:r>
              <a:rPr lang="de-DE" sz="1400" dirty="0" smtClean="0"/>
              <a:t>)</a:t>
            </a:r>
          </a:p>
        </p:txBody>
      </p:sp>
      <p:grpSp>
        <p:nvGrpSpPr>
          <p:cNvPr id="115" name="Gruppieren 114"/>
          <p:cNvGrpSpPr/>
          <p:nvPr/>
        </p:nvGrpSpPr>
        <p:grpSpPr>
          <a:xfrm>
            <a:off x="6233131" y="1268883"/>
            <a:ext cx="1499065" cy="1421733"/>
            <a:chOff x="5695660" y="1883953"/>
            <a:chExt cx="1499065" cy="1421733"/>
          </a:xfrm>
        </p:grpSpPr>
        <p:grpSp>
          <p:nvGrpSpPr>
            <p:cNvPr id="116" name="Gruppieren 115"/>
            <p:cNvGrpSpPr/>
            <p:nvPr/>
          </p:nvGrpSpPr>
          <p:grpSpPr>
            <a:xfrm>
              <a:off x="5812762" y="2457984"/>
              <a:ext cx="1264861" cy="847702"/>
              <a:chOff x="2987824" y="1293305"/>
              <a:chExt cx="1392385" cy="933167"/>
            </a:xfrm>
          </p:grpSpPr>
          <p:sp>
            <p:nvSpPr>
              <p:cNvPr id="118" name="Gefaltete Ecke 117"/>
              <p:cNvSpPr/>
              <p:nvPr/>
            </p:nvSpPr>
            <p:spPr>
              <a:xfrm>
                <a:off x="3185521" y="1293305"/>
                <a:ext cx="197697" cy="316917"/>
              </a:xfrm>
              <a:prstGeom prst="foldedCorner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Gefaltete Ecke 124"/>
              <p:cNvSpPr/>
              <p:nvPr/>
            </p:nvSpPr>
            <p:spPr>
              <a:xfrm>
                <a:off x="3730646" y="1909555"/>
                <a:ext cx="197697" cy="316917"/>
              </a:xfrm>
              <a:prstGeom prst="foldedCorner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126" name="Freihandform 125"/>
              <p:cNvSpPr/>
              <p:nvPr/>
            </p:nvSpPr>
            <p:spPr>
              <a:xfrm rot="586354">
                <a:off x="3183268" y="2017042"/>
                <a:ext cx="543514" cy="45719"/>
              </a:xfrm>
              <a:custGeom>
                <a:avLst/>
                <a:gdLst>
                  <a:gd name="connsiteX0" fmla="*/ 650111 w 2328440"/>
                  <a:gd name="connsiteY0" fmla="*/ 0 h 2905246"/>
                  <a:gd name="connsiteX1" fmla="*/ 279721 w 2328440"/>
                  <a:gd name="connsiteY1" fmla="*/ 2164466 h 2905246"/>
                  <a:gd name="connsiteX2" fmla="*/ 2328440 w 2328440"/>
                  <a:gd name="connsiteY2" fmla="*/ 2905246 h 2905246"/>
                  <a:gd name="connsiteX0" fmla="*/ 515645 w 2193974"/>
                  <a:gd name="connsiteY0" fmla="*/ 190715 h 3095961"/>
                  <a:gd name="connsiteX1" fmla="*/ 1322443 w 2193974"/>
                  <a:gd name="connsiteY1" fmla="*/ 360745 h 3095961"/>
                  <a:gd name="connsiteX2" fmla="*/ 145255 w 2193974"/>
                  <a:gd name="connsiteY2" fmla="*/ 2355181 h 3095961"/>
                  <a:gd name="connsiteX3" fmla="*/ 2193974 w 2193974"/>
                  <a:gd name="connsiteY3" fmla="*/ 3095961 h 3095961"/>
                  <a:gd name="connsiteX0" fmla="*/ 1777 w 1680106"/>
                  <a:gd name="connsiteY0" fmla="*/ 25729 h 2930975"/>
                  <a:gd name="connsiteX1" fmla="*/ 808575 w 1680106"/>
                  <a:gd name="connsiteY1" fmla="*/ 195759 h 2930975"/>
                  <a:gd name="connsiteX2" fmla="*/ 1422681 w 1680106"/>
                  <a:gd name="connsiteY2" fmla="*/ 455869 h 2930975"/>
                  <a:gd name="connsiteX3" fmla="*/ 1680106 w 1680106"/>
                  <a:gd name="connsiteY3" fmla="*/ 2930975 h 2930975"/>
                  <a:gd name="connsiteX0" fmla="*/ 0 w 1678329"/>
                  <a:gd name="connsiteY0" fmla="*/ 54068 h 2959314"/>
                  <a:gd name="connsiteX1" fmla="*/ 1420904 w 1678329"/>
                  <a:gd name="connsiteY1" fmla="*/ 484208 h 2959314"/>
                  <a:gd name="connsiteX2" fmla="*/ 1678329 w 1678329"/>
                  <a:gd name="connsiteY2" fmla="*/ 2959314 h 2959314"/>
                  <a:gd name="connsiteX0" fmla="*/ 0 w 1727956"/>
                  <a:gd name="connsiteY0" fmla="*/ 54068 h 940077"/>
                  <a:gd name="connsiteX1" fmla="*/ 1420904 w 1727956"/>
                  <a:gd name="connsiteY1" fmla="*/ 484208 h 940077"/>
                  <a:gd name="connsiteX2" fmla="*/ 1727956 w 1727956"/>
                  <a:gd name="connsiteY2" fmla="*/ 831022 h 940077"/>
                  <a:gd name="connsiteX0" fmla="*/ 0 w 1827499"/>
                  <a:gd name="connsiteY0" fmla="*/ 54068 h 940077"/>
                  <a:gd name="connsiteX1" fmla="*/ 1420904 w 1827499"/>
                  <a:gd name="connsiteY1" fmla="*/ 484208 h 940077"/>
                  <a:gd name="connsiteX2" fmla="*/ 1727956 w 1827499"/>
                  <a:gd name="connsiteY2" fmla="*/ 831022 h 940077"/>
                  <a:gd name="connsiteX0" fmla="*/ 0 w 1727956"/>
                  <a:gd name="connsiteY0" fmla="*/ 0 h 776954"/>
                  <a:gd name="connsiteX1" fmla="*/ 1727956 w 1727956"/>
                  <a:gd name="connsiteY1" fmla="*/ 776954 h 776954"/>
                  <a:gd name="connsiteX0" fmla="*/ 0 w 1727956"/>
                  <a:gd name="connsiteY0" fmla="*/ 236176 h 1013130"/>
                  <a:gd name="connsiteX1" fmla="*/ 1190613 w 1727956"/>
                  <a:gd name="connsiteY1" fmla="*/ 146096 h 1013130"/>
                  <a:gd name="connsiteX2" fmla="*/ 1727956 w 1727956"/>
                  <a:gd name="connsiteY2" fmla="*/ 1013130 h 1013130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98621"/>
                  <a:gd name="connsiteY0" fmla="*/ 411958 h 1188912"/>
                  <a:gd name="connsiteX1" fmla="*/ 1420903 w 1798621"/>
                  <a:gd name="connsiteY1" fmla="*/ 408582 h 1188912"/>
                  <a:gd name="connsiteX2" fmla="*/ 1727956 w 1798621"/>
                  <a:gd name="connsiteY2" fmla="*/ 1188912 h 1188912"/>
                  <a:gd name="connsiteX0" fmla="*/ 0 w 1798622"/>
                  <a:gd name="connsiteY0" fmla="*/ 128071 h 905025"/>
                  <a:gd name="connsiteX1" fmla="*/ 499744 w 1798622"/>
                  <a:gd name="connsiteY1" fmla="*/ 37992 h 905025"/>
                  <a:gd name="connsiteX2" fmla="*/ 1420903 w 1798622"/>
                  <a:gd name="connsiteY2" fmla="*/ 124695 h 905025"/>
                  <a:gd name="connsiteX3" fmla="*/ 1727956 w 1798622"/>
                  <a:gd name="connsiteY3" fmla="*/ 905025 h 905025"/>
                  <a:gd name="connsiteX0" fmla="*/ 0 w 1682695"/>
                  <a:gd name="connsiteY0" fmla="*/ 0 h 953737"/>
                  <a:gd name="connsiteX1" fmla="*/ 383817 w 1682695"/>
                  <a:gd name="connsiteY1" fmla="*/ 86704 h 953737"/>
                  <a:gd name="connsiteX2" fmla="*/ 1304976 w 1682695"/>
                  <a:gd name="connsiteY2" fmla="*/ 173407 h 953737"/>
                  <a:gd name="connsiteX3" fmla="*/ 1612029 w 1682695"/>
                  <a:gd name="connsiteY3" fmla="*/ 953737 h 953737"/>
                  <a:gd name="connsiteX0" fmla="*/ 0 w 1682695"/>
                  <a:gd name="connsiteY0" fmla="*/ 0 h 953737"/>
                  <a:gd name="connsiteX1" fmla="*/ 1304976 w 1682695"/>
                  <a:gd name="connsiteY1" fmla="*/ 173407 h 953737"/>
                  <a:gd name="connsiteX2" fmla="*/ 1612029 w 1682695"/>
                  <a:gd name="connsiteY2" fmla="*/ 953737 h 953737"/>
                  <a:gd name="connsiteX0" fmla="*/ 0 w 1716951"/>
                  <a:gd name="connsiteY0" fmla="*/ 0 h 953737"/>
                  <a:gd name="connsiteX1" fmla="*/ 1304976 w 1716951"/>
                  <a:gd name="connsiteY1" fmla="*/ 173407 h 953737"/>
                  <a:gd name="connsiteX2" fmla="*/ 1612029 w 1716951"/>
                  <a:gd name="connsiteY2" fmla="*/ 953737 h 953737"/>
                  <a:gd name="connsiteX0" fmla="*/ 0 w 1612029"/>
                  <a:gd name="connsiteY0" fmla="*/ 0 h 953737"/>
                  <a:gd name="connsiteX1" fmla="*/ 1612029 w 1612029"/>
                  <a:gd name="connsiteY1" fmla="*/ 953737 h 953737"/>
                  <a:gd name="connsiteX0" fmla="*/ 0 w 1688790"/>
                  <a:gd name="connsiteY0" fmla="*/ 0 h 953737"/>
                  <a:gd name="connsiteX1" fmla="*/ 1688790 w 1688790"/>
                  <a:gd name="connsiteY1" fmla="*/ 173407 h 953737"/>
                  <a:gd name="connsiteX2" fmla="*/ 1612029 w 1688790"/>
                  <a:gd name="connsiteY2" fmla="*/ 953737 h 953737"/>
                  <a:gd name="connsiteX0" fmla="*/ 0 w 1688790"/>
                  <a:gd name="connsiteY0" fmla="*/ 295130 h 1248867"/>
                  <a:gd name="connsiteX1" fmla="*/ 1688790 w 1688790"/>
                  <a:gd name="connsiteY1" fmla="*/ 468537 h 1248867"/>
                  <a:gd name="connsiteX2" fmla="*/ 1612029 w 1688790"/>
                  <a:gd name="connsiteY2" fmla="*/ 1248867 h 1248867"/>
                  <a:gd name="connsiteX0" fmla="*/ 0 w 2081190"/>
                  <a:gd name="connsiteY0" fmla="*/ 295130 h 1248867"/>
                  <a:gd name="connsiteX1" fmla="*/ 1688790 w 2081190"/>
                  <a:gd name="connsiteY1" fmla="*/ 468537 h 1248867"/>
                  <a:gd name="connsiteX2" fmla="*/ 1612029 w 2081190"/>
                  <a:gd name="connsiteY2" fmla="*/ 1248867 h 1248867"/>
                  <a:gd name="connsiteX0" fmla="*/ 0 w 1637616"/>
                  <a:gd name="connsiteY0" fmla="*/ 381833 h 1335570"/>
                  <a:gd name="connsiteX1" fmla="*/ 1228211 w 1637616"/>
                  <a:gd name="connsiteY1" fmla="*/ 468536 h 1335570"/>
                  <a:gd name="connsiteX2" fmla="*/ 1612029 w 1637616"/>
                  <a:gd name="connsiteY2" fmla="*/ 1335570 h 1335570"/>
                  <a:gd name="connsiteX0" fmla="*/ 0 w 1637616"/>
                  <a:gd name="connsiteY0" fmla="*/ 381834 h 1335571"/>
                  <a:gd name="connsiteX1" fmla="*/ 1228211 w 1637616"/>
                  <a:gd name="connsiteY1" fmla="*/ 468537 h 1335571"/>
                  <a:gd name="connsiteX2" fmla="*/ 1612029 w 1637616"/>
                  <a:gd name="connsiteY2" fmla="*/ 1335571 h 1335571"/>
                  <a:gd name="connsiteX0" fmla="*/ 0 w 1774137"/>
                  <a:gd name="connsiteY0" fmla="*/ 641943 h 1595680"/>
                  <a:gd name="connsiteX1" fmla="*/ 1381737 w 1774137"/>
                  <a:gd name="connsiteY1" fmla="*/ 468537 h 1595680"/>
                  <a:gd name="connsiteX2" fmla="*/ 1612029 w 1774137"/>
                  <a:gd name="connsiteY2" fmla="*/ 1595680 h 1595680"/>
                  <a:gd name="connsiteX0" fmla="*/ 0 w 1774137"/>
                  <a:gd name="connsiteY0" fmla="*/ 414798 h 1368535"/>
                  <a:gd name="connsiteX1" fmla="*/ 1381737 w 1774137"/>
                  <a:gd name="connsiteY1" fmla="*/ 241392 h 1368535"/>
                  <a:gd name="connsiteX2" fmla="*/ 1612029 w 1774137"/>
                  <a:gd name="connsiteY2" fmla="*/ 1368535 h 1368535"/>
                  <a:gd name="connsiteX0" fmla="*/ 0 w 1637616"/>
                  <a:gd name="connsiteY0" fmla="*/ 414798 h 1368535"/>
                  <a:gd name="connsiteX1" fmla="*/ 1381737 w 1637616"/>
                  <a:gd name="connsiteY1" fmla="*/ 241392 h 1368535"/>
                  <a:gd name="connsiteX2" fmla="*/ 1612029 w 1637616"/>
                  <a:gd name="connsiteY2" fmla="*/ 1368535 h 1368535"/>
                  <a:gd name="connsiteX0" fmla="*/ 0 w 1637616"/>
                  <a:gd name="connsiteY0" fmla="*/ 361060 h 1314797"/>
                  <a:gd name="connsiteX1" fmla="*/ 1381737 w 1637616"/>
                  <a:gd name="connsiteY1" fmla="*/ 187654 h 1314797"/>
                  <a:gd name="connsiteX2" fmla="*/ 1612029 w 1637616"/>
                  <a:gd name="connsiteY2" fmla="*/ 1314797 h 1314797"/>
                  <a:gd name="connsiteX0" fmla="*/ 0 w 1637616"/>
                  <a:gd name="connsiteY0" fmla="*/ 324342 h 1278079"/>
                  <a:gd name="connsiteX1" fmla="*/ 1381737 w 1637616"/>
                  <a:gd name="connsiteY1" fmla="*/ 150936 h 1278079"/>
                  <a:gd name="connsiteX2" fmla="*/ 1612029 w 1637616"/>
                  <a:gd name="connsiteY2" fmla="*/ 1278079 h 1278079"/>
                  <a:gd name="connsiteX0" fmla="*/ 0 w 1637616"/>
                  <a:gd name="connsiteY0" fmla="*/ 255376 h 1209113"/>
                  <a:gd name="connsiteX1" fmla="*/ 1151448 w 1637616"/>
                  <a:gd name="connsiteY1" fmla="*/ 255376 h 1209113"/>
                  <a:gd name="connsiteX2" fmla="*/ 1612029 w 1637616"/>
                  <a:gd name="connsiteY2" fmla="*/ 1209113 h 1209113"/>
                  <a:gd name="connsiteX0" fmla="*/ 0 w 1923868"/>
                  <a:gd name="connsiteY0" fmla="*/ 255376 h 1231158"/>
                  <a:gd name="connsiteX1" fmla="*/ 1151448 w 1923868"/>
                  <a:gd name="connsiteY1" fmla="*/ 255376 h 1231158"/>
                  <a:gd name="connsiteX2" fmla="*/ 1898281 w 1923868"/>
                  <a:gd name="connsiteY2" fmla="*/ 1231158 h 1231158"/>
                  <a:gd name="connsiteX0" fmla="*/ 0 w 1923868"/>
                  <a:gd name="connsiteY0" fmla="*/ 162795 h 1138577"/>
                  <a:gd name="connsiteX1" fmla="*/ 323356 w 1923868"/>
                  <a:gd name="connsiteY1" fmla="*/ 593372 h 1138577"/>
                  <a:gd name="connsiteX2" fmla="*/ 1151448 w 1923868"/>
                  <a:gd name="connsiteY2" fmla="*/ 162795 h 1138577"/>
                  <a:gd name="connsiteX3" fmla="*/ 1898281 w 1923868"/>
                  <a:gd name="connsiteY3" fmla="*/ 1138577 h 1138577"/>
                  <a:gd name="connsiteX0" fmla="*/ 0 w 1923868"/>
                  <a:gd name="connsiteY0" fmla="*/ 162630 h 1138412"/>
                  <a:gd name="connsiteX1" fmla="*/ 1151448 w 1923868"/>
                  <a:gd name="connsiteY1" fmla="*/ 162630 h 1138412"/>
                  <a:gd name="connsiteX2" fmla="*/ 1898281 w 1923868"/>
                  <a:gd name="connsiteY2" fmla="*/ 1138412 h 1138412"/>
                  <a:gd name="connsiteX0" fmla="*/ 0 w 1797378"/>
                  <a:gd name="connsiteY0" fmla="*/ 0 h 1168295"/>
                  <a:gd name="connsiteX1" fmla="*/ 1024958 w 1797378"/>
                  <a:gd name="connsiteY1" fmla="*/ 192513 h 1168295"/>
                  <a:gd name="connsiteX2" fmla="*/ 1771791 w 1797378"/>
                  <a:gd name="connsiteY2" fmla="*/ 1168295 h 1168295"/>
                  <a:gd name="connsiteX0" fmla="*/ 0 w 1771791"/>
                  <a:gd name="connsiteY0" fmla="*/ 0 h 1168295"/>
                  <a:gd name="connsiteX1" fmla="*/ 1024958 w 1771791"/>
                  <a:gd name="connsiteY1" fmla="*/ 192513 h 1168295"/>
                  <a:gd name="connsiteX2" fmla="*/ 1771791 w 1771791"/>
                  <a:gd name="connsiteY2" fmla="*/ 1168295 h 1168295"/>
                  <a:gd name="connsiteX0" fmla="*/ 0 w 1771791"/>
                  <a:gd name="connsiteY0" fmla="*/ 21306 h 1189601"/>
                  <a:gd name="connsiteX1" fmla="*/ 1024958 w 1771791"/>
                  <a:gd name="connsiteY1" fmla="*/ 213819 h 1189601"/>
                  <a:gd name="connsiteX2" fmla="*/ 1771791 w 1771791"/>
                  <a:gd name="connsiteY2" fmla="*/ 1189601 h 1189601"/>
                  <a:gd name="connsiteX0" fmla="*/ 0 w 1771791"/>
                  <a:gd name="connsiteY0" fmla="*/ 21306 h 1189601"/>
                  <a:gd name="connsiteX1" fmla="*/ 1024958 w 1771791"/>
                  <a:gd name="connsiteY1" fmla="*/ 213819 h 1189601"/>
                  <a:gd name="connsiteX2" fmla="*/ 1771791 w 1771791"/>
                  <a:gd name="connsiteY2" fmla="*/ 1189601 h 1189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71791" h="1189601">
                    <a:moveTo>
                      <a:pt x="0" y="21306"/>
                    </a:moveTo>
                    <a:cubicBezTo>
                      <a:pt x="76595" y="0"/>
                      <a:pt x="708578" y="51189"/>
                      <a:pt x="1024958" y="213819"/>
                    </a:cubicBezTo>
                    <a:cubicBezTo>
                      <a:pt x="1164511" y="280905"/>
                      <a:pt x="1767966" y="952844"/>
                      <a:pt x="1771791" y="1189601"/>
                    </a:cubicBezTo>
                  </a:path>
                </a:pathLst>
              </a:custGeom>
              <a:ln w="12700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31" name="Gerade Verbindung mit Pfeil 17"/>
              <p:cNvCxnSpPr>
                <a:stCxn id="118" idx="3"/>
              </p:cNvCxnSpPr>
              <p:nvPr/>
            </p:nvCxnSpPr>
            <p:spPr>
              <a:xfrm>
                <a:off x="3383218" y="1451764"/>
                <a:ext cx="347428" cy="437692"/>
              </a:xfrm>
              <a:prstGeom prst="curved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Gefaltete Ecke 133"/>
              <p:cNvSpPr/>
              <p:nvPr/>
            </p:nvSpPr>
            <p:spPr>
              <a:xfrm>
                <a:off x="2987824" y="1889456"/>
                <a:ext cx="197697" cy="316917"/>
              </a:xfrm>
              <a:prstGeom prst="foldedCorner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135" name="Gefaltete Ecke 134"/>
              <p:cNvSpPr/>
              <p:nvPr/>
            </p:nvSpPr>
            <p:spPr>
              <a:xfrm>
                <a:off x="4182512" y="1293305"/>
                <a:ext cx="197697" cy="316917"/>
              </a:xfrm>
              <a:prstGeom prst="foldedCorner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39" name="Gerade Verbindung mit Pfeil 22"/>
              <p:cNvCxnSpPr>
                <a:stCxn id="135" idx="2"/>
                <a:endCxn id="125" idx="3"/>
              </p:cNvCxnSpPr>
              <p:nvPr/>
            </p:nvCxnSpPr>
            <p:spPr>
              <a:xfrm rot="5400000">
                <a:off x="3875956" y="1662609"/>
                <a:ext cx="457792" cy="353018"/>
              </a:xfrm>
              <a:prstGeom prst="curved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" name="Textfeld 116"/>
            <p:cNvSpPr txBox="1"/>
            <p:nvPr/>
          </p:nvSpPr>
          <p:spPr>
            <a:xfrm>
              <a:off x="5695660" y="1883953"/>
              <a:ext cx="1499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Vernetzung</a:t>
              </a:r>
              <a:endParaRPr lang="de-DE" dirty="0"/>
            </a:p>
          </p:txBody>
        </p:sp>
      </p:grp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287338" y="1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10EC386-91BC-47E5-BB9A-DBCC8B0ED310}" type="slidenum">
              <a:rPr lang="de-DE" sz="1000" b="1" smtClean="0"/>
              <a:t>24</a:t>
            </a:fld>
            <a:endParaRPr lang="de-DE" sz="10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47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67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2945721" y="2715766"/>
            <a:ext cx="3252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Konkordanzen &amp; </a:t>
            </a:r>
            <a:r>
              <a:rPr lang="de-DE" dirty="0" err="1" smtClean="0">
                <a:solidFill>
                  <a:schemeClr val="bg1"/>
                </a:solidFill>
              </a:rPr>
              <a:t>Mappings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41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945721" y="2715766"/>
            <a:ext cx="3252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Konkordanzen &amp; </a:t>
            </a:r>
            <a:r>
              <a:rPr lang="de-DE" dirty="0" err="1" smtClean="0">
                <a:solidFill>
                  <a:schemeClr val="bg1"/>
                </a:solidFill>
              </a:rPr>
              <a:t>Mappings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89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8" name="Gerader Verbinder 137"/>
          <p:cNvCxnSpPr/>
          <p:nvPr/>
        </p:nvCxnSpPr>
        <p:spPr>
          <a:xfrm>
            <a:off x="4498685" y="1759124"/>
            <a:ext cx="0" cy="3384376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C9B14742-FF91-4173-BD01-398BF8230A4C}" type="slidenum">
              <a:rPr lang="de-DE" sz="1000" b="1"/>
              <a:pPr algn="ctr"/>
              <a:t>28</a:t>
            </a:fld>
            <a:endParaRPr lang="de-DE" sz="1000" b="1" dirty="0"/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4245797" y="1923221"/>
            <a:ext cx="110180" cy="48957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/>
          <p:nvPr/>
        </p:nvCxnSpPr>
        <p:spPr>
          <a:xfrm>
            <a:off x="3143823" y="2505503"/>
            <a:ext cx="1782518" cy="0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Ellipse 99"/>
          <p:cNvSpPr/>
          <p:nvPr/>
        </p:nvSpPr>
        <p:spPr>
          <a:xfrm>
            <a:off x="5363617" y="1815209"/>
            <a:ext cx="216024" cy="216024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Ellipse 100"/>
          <p:cNvSpPr/>
          <p:nvPr/>
        </p:nvSpPr>
        <p:spPr>
          <a:xfrm>
            <a:off x="4926341" y="2397491"/>
            <a:ext cx="216024" cy="216024"/>
          </a:xfrm>
          <a:prstGeom prst="ellipse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Ellipse 101"/>
          <p:cNvSpPr/>
          <p:nvPr/>
        </p:nvSpPr>
        <p:spPr>
          <a:xfrm>
            <a:off x="5784407" y="2397491"/>
            <a:ext cx="216024" cy="216024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Ellipse 102"/>
          <p:cNvSpPr/>
          <p:nvPr/>
        </p:nvSpPr>
        <p:spPr>
          <a:xfrm>
            <a:off x="5508104" y="2990282"/>
            <a:ext cx="216024" cy="216024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" name="Ellipse 103"/>
          <p:cNvSpPr/>
          <p:nvPr/>
        </p:nvSpPr>
        <p:spPr>
          <a:xfrm>
            <a:off x="6084168" y="2990282"/>
            <a:ext cx="216024" cy="216024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5" name="Gerade Verbindung mit Pfeil 104"/>
          <p:cNvCxnSpPr>
            <a:stCxn id="100" idx="3"/>
            <a:endCxn id="101" idx="0"/>
          </p:cNvCxnSpPr>
          <p:nvPr/>
        </p:nvCxnSpPr>
        <p:spPr>
          <a:xfrm flipH="1">
            <a:off x="5034353" y="1999597"/>
            <a:ext cx="360900" cy="39789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00" idx="5"/>
            <a:endCxn id="102" idx="0"/>
          </p:cNvCxnSpPr>
          <p:nvPr/>
        </p:nvCxnSpPr>
        <p:spPr>
          <a:xfrm>
            <a:off x="5548005" y="1999597"/>
            <a:ext cx="344414" cy="39789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mit Pfeil 106"/>
          <p:cNvCxnSpPr>
            <a:stCxn id="102" idx="3"/>
            <a:endCxn id="103" idx="0"/>
          </p:cNvCxnSpPr>
          <p:nvPr/>
        </p:nvCxnSpPr>
        <p:spPr>
          <a:xfrm flipH="1">
            <a:off x="5616116" y="2581879"/>
            <a:ext cx="199927" cy="408403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mit Pfeil 107"/>
          <p:cNvCxnSpPr>
            <a:stCxn id="102" idx="5"/>
            <a:endCxn id="104" idx="0"/>
          </p:cNvCxnSpPr>
          <p:nvPr/>
        </p:nvCxnSpPr>
        <p:spPr>
          <a:xfrm>
            <a:off x="5968795" y="2581879"/>
            <a:ext cx="223385" cy="408403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Ellipse 108"/>
          <p:cNvSpPr/>
          <p:nvPr/>
        </p:nvSpPr>
        <p:spPr>
          <a:xfrm>
            <a:off x="6719611" y="2397491"/>
            <a:ext cx="216024" cy="216024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0" name="Gerade Verbindung mit Pfeil 109"/>
          <p:cNvCxnSpPr/>
          <p:nvPr/>
        </p:nvCxnSpPr>
        <p:spPr>
          <a:xfrm>
            <a:off x="6000431" y="2505503"/>
            <a:ext cx="71918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Ellipse 110"/>
          <p:cNvSpPr/>
          <p:nvPr/>
        </p:nvSpPr>
        <p:spPr>
          <a:xfrm>
            <a:off x="6084168" y="3649248"/>
            <a:ext cx="216024" cy="216024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2" name="Gerade Verbindung mit Pfeil 111"/>
          <p:cNvCxnSpPr>
            <a:stCxn id="104" idx="4"/>
            <a:endCxn id="111" idx="0"/>
          </p:cNvCxnSpPr>
          <p:nvPr/>
        </p:nvCxnSpPr>
        <p:spPr>
          <a:xfrm>
            <a:off x="6192180" y="3206306"/>
            <a:ext cx="0" cy="442942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6455068" y="2994474"/>
            <a:ext cx="216024" cy="207640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4" name="Ellipse 113"/>
          <p:cNvSpPr/>
          <p:nvPr/>
        </p:nvSpPr>
        <p:spPr>
          <a:xfrm>
            <a:off x="7020272" y="2994474"/>
            <a:ext cx="216024" cy="207640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5" name="Gerade Verbindung mit Pfeil 114"/>
          <p:cNvCxnSpPr>
            <a:stCxn id="109" idx="3"/>
            <a:endCxn id="113" idx="0"/>
          </p:cNvCxnSpPr>
          <p:nvPr/>
        </p:nvCxnSpPr>
        <p:spPr>
          <a:xfrm flipH="1">
            <a:off x="6563080" y="2581879"/>
            <a:ext cx="188167" cy="41259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/>
          <p:cNvCxnSpPr>
            <a:stCxn id="109" idx="5"/>
            <a:endCxn id="114" idx="0"/>
          </p:cNvCxnSpPr>
          <p:nvPr/>
        </p:nvCxnSpPr>
        <p:spPr>
          <a:xfrm>
            <a:off x="6903999" y="2581879"/>
            <a:ext cx="224285" cy="41259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rader Verbinder 117"/>
          <p:cNvCxnSpPr/>
          <p:nvPr/>
        </p:nvCxnSpPr>
        <p:spPr>
          <a:xfrm>
            <a:off x="1331640" y="2211710"/>
            <a:ext cx="6336704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r Verbinder 118"/>
          <p:cNvCxnSpPr/>
          <p:nvPr/>
        </p:nvCxnSpPr>
        <p:spPr>
          <a:xfrm flipV="1">
            <a:off x="1331640" y="2787774"/>
            <a:ext cx="6336704" cy="2140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r Verbinder 119"/>
          <p:cNvCxnSpPr/>
          <p:nvPr/>
        </p:nvCxnSpPr>
        <p:spPr>
          <a:xfrm flipV="1">
            <a:off x="1331640" y="3427538"/>
            <a:ext cx="6336704" cy="6646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r Verbinder 120"/>
          <p:cNvCxnSpPr/>
          <p:nvPr/>
        </p:nvCxnSpPr>
        <p:spPr>
          <a:xfrm>
            <a:off x="1331640" y="4080336"/>
            <a:ext cx="6336704" cy="3582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feld 121"/>
          <p:cNvSpPr txBox="1"/>
          <p:nvPr/>
        </p:nvSpPr>
        <p:spPr>
          <a:xfrm>
            <a:off x="5872964" y="4545404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GND</a:t>
            </a:r>
            <a:endParaRPr lang="de-DE" dirty="0"/>
          </a:p>
        </p:txBody>
      </p:sp>
      <p:sp>
        <p:nvSpPr>
          <p:cNvPr id="123" name="Ellipse 122"/>
          <p:cNvSpPr/>
          <p:nvPr/>
        </p:nvSpPr>
        <p:spPr>
          <a:xfrm>
            <a:off x="2612767" y="2990282"/>
            <a:ext cx="216024" cy="216024"/>
          </a:xfrm>
          <a:prstGeom prst="ellipse">
            <a:avLst/>
          </a:prstGeom>
          <a:solidFill>
            <a:srgbClr val="FF993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Ellipse 123"/>
          <p:cNvSpPr/>
          <p:nvPr/>
        </p:nvSpPr>
        <p:spPr>
          <a:xfrm>
            <a:off x="3238930" y="2990282"/>
            <a:ext cx="216024" cy="216024"/>
          </a:xfrm>
          <a:prstGeom prst="ellipse">
            <a:avLst/>
          </a:prstGeom>
          <a:solidFill>
            <a:srgbClr val="FF993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5" name="Ellipse 124"/>
          <p:cNvSpPr/>
          <p:nvPr/>
        </p:nvSpPr>
        <p:spPr>
          <a:xfrm>
            <a:off x="2927799" y="2397491"/>
            <a:ext cx="216024" cy="216024"/>
          </a:xfrm>
          <a:prstGeom prst="ellipse">
            <a:avLst/>
          </a:prstGeom>
          <a:solidFill>
            <a:srgbClr val="FF99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6" name="Gerade Verbindung mit Pfeil 125"/>
          <p:cNvCxnSpPr>
            <a:stCxn id="125" idx="3"/>
            <a:endCxn id="123" idx="0"/>
          </p:cNvCxnSpPr>
          <p:nvPr/>
        </p:nvCxnSpPr>
        <p:spPr>
          <a:xfrm flipH="1">
            <a:off x="2720779" y="2581879"/>
            <a:ext cx="238656" cy="408403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mit Pfeil 126"/>
          <p:cNvCxnSpPr>
            <a:stCxn id="125" idx="5"/>
            <a:endCxn id="124" idx="0"/>
          </p:cNvCxnSpPr>
          <p:nvPr/>
        </p:nvCxnSpPr>
        <p:spPr>
          <a:xfrm>
            <a:off x="3112187" y="2581879"/>
            <a:ext cx="234755" cy="408403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Ellipse 127"/>
          <p:cNvSpPr/>
          <p:nvPr/>
        </p:nvSpPr>
        <p:spPr>
          <a:xfrm>
            <a:off x="2988639" y="3649248"/>
            <a:ext cx="216024" cy="216024"/>
          </a:xfrm>
          <a:prstGeom prst="ellipse">
            <a:avLst/>
          </a:prstGeom>
          <a:solidFill>
            <a:srgbClr val="FF993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9" name="Gerade Verbindung mit Pfeil 128"/>
          <p:cNvCxnSpPr>
            <a:stCxn id="124" idx="3"/>
            <a:endCxn id="128" idx="0"/>
          </p:cNvCxnSpPr>
          <p:nvPr/>
        </p:nvCxnSpPr>
        <p:spPr>
          <a:xfrm flipH="1">
            <a:off x="3096651" y="3174670"/>
            <a:ext cx="173915" cy="47457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Ellipse 129"/>
          <p:cNvSpPr/>
          <p:nvPr/>
        </p:nvSpPr>
        <p:spPr>
          <a:xfrm>
            <a:off x="3498328" y="3649248"/>
            <a:ext cx="216024" cy="216024"/>
          </a:xfrm>
          <a:prstGeom prst="ellipse">
            <a:avLst/>
          </a:prstGeom>
          <a:solidFill>
            <a:srgbClr val="FF993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1" name="Gerade Verbindung mit Pfeil 130"/>
          <p:cNvCxnSpPr>
            <a:stCxn id="124" idx="5"/>
            <a:endCxn id="130" idx="0"/>
          </p:cNvCxnSpPr>
          <p:nvPr/>
        </p:nvCxnSpPr>
        <p:spPr>
          <a:xfrm>
            <a:off x="3423318" y="3174670"/>
            <a:ext cx="183022" cy="47457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 Verbindung mit Pfeil 131"/>
          <p:cNvCxnSpPr>
            <a:stCxn id="128" idx="4"/>
            <a:endCxn id="133" idx="0"/>
          </p:cNvCxnSpPr>
          <p:nvPr/>
        </p:nvCxnSpPr>
        <p:spPr>
          <a:xfrm>
            <a:off x="3096651" y="3865272"/>
            <a:ext cx="0" cy="42113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Ellipse 132"/>
          <p:cNvSpPr/>
          <p:nvPr/>
        </p:nvSpPr>
        <p:spPr>
          <a:xfrm>
            <a:off x="2988639" y="4286411"/>
            <a:ext cx="216024" cy="216024"/>
          </a:xfrm>
          <a:prstGeom prst="ellipse">
            <a:avLst/>
          </a:prstGeom>
          <a:solidFill>
            <a:srgbClr val="FF993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4" name="Textfeld 133"/>
          <p:cNvSpPr txBox="1"/>
          <p:nvPr/>
        </p:nvSpPr>
        <p:spPr>
          <a:xfrm>
            <a:off x="2092276" y="4545404"/>
            <a:ext cx="1853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Fachthesaurus</a:t>
            </a:r>
            <a:endParaRPr lang="de-DE" dirty="0"/>
          </a:p>
        </p:txBody>
      </p:sp>
      <p:sp>
        <p:nvSpPr>
          <p:cNvPr id="137" name="Textfeld 136"/>
          <p:cNvSpPr txBox="1"/>
          <p:nvPr/>
        </p:nvSpPr>
        <p:spPr>
          <a:xfrm>
            <a:off x="3741658" y="2227009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=/≈</a:t>
            </a:r>
            <a:endParaRPr lang="de-DE" sz="14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Wechselseitige Verknüpfung über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u="sng" dirty="0" smtClean="0"/>
              <a:t>GND-</a:t>
            </a:r>
            <a:r>
              <a:rPr lang="de-DE" i="1" u="sng" dirty="0" err="1" smtClean="0"/>
              <a:t>Konkordanzsatz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54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87338" y="1491630"/>
            <a:ext cx="4572000" cy="25110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800"/>
              </a:spcAft>
            </a:pPr>
            <a:r>
              <a:rPr lang="de-DE" sz="1400" dirty="0" smtClean="0"/>
              <a:t>GND als Wegweiser in kulturelle und wissenschaftliche Angebote </a:t>
            </a:r>
            <a:br>
              <a:rPr lang="de-DE" sz="1400" dirty="0" smtClean="0"/>
            </a:br>
            <a:r>
              <a:rPr lang="de-DE" sz="1400" dirty="0" smtClean="0"/>
              <a:t> </a:t>
            </a:r>
          </a:p>
          <a:p>
            <a:pPr marL="285750" indent="-285750">
              <a:lnSpc>
                <a:spcPct val="11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de-DE" sz="1400" dirty="0" smtClean="0"/>
              <a:t>Visualisierung, Stöbern und semantische Recherche (GND-Explorer)</a:t>
            </a:r>
          </a:p>
          <a:p>
            <a:pPr marL="285750" indent="-285750">
              <a:lnSpc>
                <a:spcPct val="11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de-DE" sz="1400" dirty="0" smtClean="0"/>
              <a:t>Leichter nutzbare Redaktionsoberflächen (</a:t>
            </a:r>
            <a:r>
              <a:rPr lang="de-DE" sz="1400" dirty="0" err="1" smtClean="0"/>
              <a:t>Wikibase</a:t>
            </a:r>
            <a:r>
              <a:rPr lang="de-DE" sz="1400" dirty="0" smtClean="0"/>
              <a:t>, Webformulare)</a:t>
            </a:r>
          </a:p>
          <a:p>
            <a:pPr marL="285750" indent="-285750">
              <a:lnSpc>
                <a:spcPct val="11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de-DE" sz="1400" dirty="0" smtClean="0"/>
              <a:t>Revision der APIs und angebotenen Formate (SPARQL, GNDO2.0)</a:t>
            </a:r>
            <a:endParaRPr lang="de-DE" sz="1400" dirty="0"/>
          </a:p>
        </p:txBody>
      </p:sp>
      <p:grpSp>
        <p:nvGrpSpPr>
          <p:cNvPr id="21" name="Gruppieren 20"/>
          <p:cNvGrpSpPr/>
          <p:nvPr/>
        </p:nvGrpSpPr>
        <p:grpSpPr>
          <a:xfrm>
            <a:off x="6572971" y="3337126"/>
            <a:ext cx="862532" cy="962816"/>
            <a:chOff x="5913113" y="2511319"/>
            <a:chExt cx="734523" cy="962816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5913113" y="2555365"/>
              <a:ext cx="734523" cy="533311"/>
              <a:chOff x="983837" y="2924303"/>
              <a:chExt cx="1072274" cy="787600"/>
            </a:xfrm>
          </p:grpSpPr>
          <p:sp>
            <p:nvSpPr>
              <p:cNvPr id="25" name="Richtungspfeil 24"/>
              <p:cNvSpPr/>
              <p:nvPr/>
            </p:nvSpPr>
            <p:spPr>
              <a:xfrm rot="503179" flipH="1">
                <a:off x="983837" y="3201231"/>
                <a:ext cx="992633" cy="213004"/>
              </a:xfrm>
              <a:prstGeom prst="homePlat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ichtungspfeil 25"/>
              <p:cNvSpPr/>
              <p:nvPr/>
            </p:nvSpPr>
            <p:spPr>
              <a:xfrm rot="10621801" flipH="1">
                <a:off x="1148852" y="3521124"/>
                <a:ext cx="826082" cy="190779"/>
              </a:xfrm>
              <a:prstGeom prst="homePlate">
                <a:avLst/>
              </a:prstGeom>
              <a:solidFill>
                <a:srgbClr val="FF993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ichtungspfeil 26"/>
              <p:cNvSpPr/>
              <p:nvPr/>
            </p:nvSpPr>
            <p:spPr>
              <a:xfrm rot="11258456" flipH="1">
                <a:off x="1063478" y="2924303"/>
                <a:ext cx="992633" cy="213004"/>
              </a:xfrm>
              <a:prstGeom prst="homePlate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Rechteck 23"/>
            <p:cNvSpPr/>
            <p:nvPr/>
          </p:nvSpPr>
          <p:spPr>
            <a:xfrm>
              <a:off x="6233009" y="2511319"/>
              <a:ext cx="93376" cy="9628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feld 28"/>
          <p:cNvSpPr txBox="1"/>
          <p:nvPr/>
        </p:nvSpPr>
        <p:spPr>
          <a:xfrm>
            <a:off x="6452912" y="4463349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Nutzung</a:t>
            </a:r>
            <a:endParaRPr lang="de-DE" dirty="0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84F2633C-C8A1-4C0B-891B-B4AA21C54317}" type="slidenum">
              <a:rPr lang="de-DE" sz="1000" b="1" smtClean="0"/>
              <a:t>29</a:t>
            </a:fld>
            <a:endParaRPr lang="de-DE" sz="10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77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0042" b="-10042"/>
          <a:stretch/>
        </p:blipFill>
        <p:spPr>
          <a:xfrm>
            <a:off x="-9630" y="0"/>
            <a:ext cx="9153629" cy="573596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-17314" y="0"/>
            <a:ext cx="9153630" cy="5143500"/>
          </a:xfrm>
          <a:prstGeom prst="rect">
            <a:avLst/>
          </a:prstGeom>
          <a:gradFill flip="none" rotWithShape="1">
            <a:gsLst>
              <a:gs pos="100000">
                <a:srgbClr val="92D050">
                  <a:alpha val="20000"/>
                </a:srgbClr>
              </a:gs>
              <a:gs pos="84000">
                <a:srgbClr val="92D050">
                  <a:alpha val="20000"/>
                </a:srgbClr>
              </a:gs>
              <a:gs pos="11000">
                <a:srgbClr val="00B0F0">
                  <a:alpha val="20000"/>
                </a:srgbClr>
              </a:gs>
              <a:gs pos="32000">
                <a:srgbClr val="FF66CC">
                  <a:alpha val="20000"/>
                </a:srgbClr>
              </a:gs>
              <a:gs pos="52000">
                <a:srgbClr val="FF9933">
                  <a:alpha val="20000"/>
                </a:srgbClr>
              </a:gs>
              <a:gs pos="69000">
                <a:srgbClr val="FFFF99">
                  <a:alpha val="2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8" name="Grafik 7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30" y="2160473"/>
            <a:ext cx="1296142" cy="1496736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21000"/>
              </a:schemeClr>
            </a:glow>
          </a:effectLst>
        </p:spPr>
      </p:pic>
      <p:sp>
        <p:nvSpPr>
          <p:cNvPr id="79" name="Rechteck 78"/>
          <p:cNvSpPr/>
          <p:nvPr/>
        </p:nvSpPr>
        <p:spPr>
          <a:xfrm>
            <a:off x="2699792" y="3879170"/>
            <a:ext cx="3744416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de-DE" sz="1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BRÜCKEN IM NETZWERK DER KULTUR UND WISSENSCHAFT</a:t>
            </a:r>
            <a:endParaRPr lang="de-DE" sz="16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8" name="Rechteck 97"/>
          <p:cNvSpPr/>
          <p:nvPr/>
        </p:nvSpPr>
        <p:spPr>
          <a:xfrm>
            <a:off x="-17314" y="0"/>
            <a:ext cx="9161314" cy="981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803B7FC7-570C-44AA-BB34-D31DE8F02577}" type="slidenum">
              <a:rPr lang="de-DE" sz="1000" b="1" smtClean="0"/>
              <a:t>3</a:t>
            </a:fld>
            <a:endParaRPr lang="de-DE" sz="1000" b="1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-269357" y="1466393"/>
            <a:ext cx="9633098" cy="3841660"/>
            <a:chOff x="-269357" y="1466393"/>
            <a:chExt cx="9633098" cy="3841660"/>
          </a:xfrm>
        </p:grpSpPr>
        <p:sp>
          <p:nvSpPr>
            <p:cNvPr id="80" name="Freihandform: Form 5">
              <a:extLst>
                <a:ext uri="{FF2B5EF4-FFF2-40B4-BE49-F238E27FC236}">
                  <a16:creationId xmlns:a16="http://schemas.microsoft.com/office/drawing/2014/main" id="{D7860D93-EB7E-4545-A7F6-67B90F87121B}"/>
                </a:ext>
              </a:extLst>
            </p:cNvPr>
            <p:cNvSpPr/>
            <p:nvPr/>
          </p:nvSpPr>
          <p:spPr>
            <a:xfrm>
              <a:off x="-269357" y="1466393"/>
              <a:ext cx="9633098" cy="3806456"/>
            </a:xfrm>
            <a:custGeom>
              <a:avLst/>
              <a:gdLst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799907 h 3749749"/>
                <a:gd name="connsiteX9" fmla="*/ 8938437 w 9732335"/>
                <a:gd name="connsiteY9" fmla="*/ 1913861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799907 h 3749749"/>
                <a:gd name="connsiteX9" fmla="*/ 8924260 w 9732335"/>
                <a:gd name="connsiteY9" fmla="*/ 1991833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924260 w 9732335"/>
                <a:gd name="connsiteY9" fmla="*/ 1991833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6719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67199 w 9732335"/>
                <a:gd name="connsiteY3" fmla="*/ 389861 h 3749749"/>
                <a:gd name="connsiteX4" fmla="*/ 5819553 w 9732335"/>
                <a:gd name="connsiteY4" fmla="*/ 347330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81375 w 9732335"/>
                <a:gd name="connsiteY3" fmla="*/ 347330 h 3749749"/>
                <a:gd name="connsiteX4" fmla="*/ 5819553 w 9732335"/>
                <a:gd name="connsiteY4" fmla="*/ 347330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81375 w 9732335"/>
                <a:gd name="connsiteY3" fmla="*/ 347330 h 3749749"/>
                <a:gd name="connsiteX4" fmla="*/ 5777023 w 9732335"/>
                <a:gd name="connsiteY4" fmla="*/ 347330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470605 w 9633098"/>
                <a:gd name="connsiteY6" fmla="*/ 229663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761228 w 9633098"/>
                <a:gd name="connsiteY9" fmla="*/ 1991833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27814 w 9633098"/>
                <a:gd name="connsiteY14" fmla="*/ 2083982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470605 w 9633098"/>
                <a:gd name="connsiteY6" fmla="*/ 229663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761228 w 9633098"/>
                <a:gd name="connsiteY9" fmla="*/ 1991833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64279 w 9633098"/>
                <a:gd name="connsiteY6" fmla="*/ 221157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761228 w 9633098"/>
                <a:gd name="connsiteY9" fmla="*/ 1991833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64279 w 9633098"/>
                <a:gd name="connsiteY6" fmla="*/ 221157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683256 w 9633098"/>
                <a:gd name="connsiteY9" fmla="*/ 1920949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92632 w 9633098"/>
                <a:gd name="connsiteY6" fmla="*/ 2239926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683256 w 9633098"/>
                <a:gd name="connsiteY9" fmla="*/ 1920949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92632 w 9633098"/>
                <a:gd name="connsiteY6" fmla="*/ 2239926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683256 w 9633098"/>
                <a:gd name="connsiteY9" fmla="*/ 1920949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374605 w 9633098"/>
                <a:gd name="connsiteY13" fmla="*/ 893135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813544 h 3813544"/>
                <a:gd name="connsiteX1" fmla="*/ 1346791 w 9633098"/>
                <a:gd name="connsiteY1" fmla="*/ 2509284 h 3813544"/>
                <a:gd name="connsiteX2" fmla="*/ 2622698 w 9633098"/>
                <a:gd name="connsiteY2" fmla="*/ 1261730 h 3813544"/>
                <a:gd name="connsiteX3" fmla="*/ 4182138 w 9633098"/>
                <a:gd name="connsiteY3" fmla="*/ 411125 h 3813544"/>
                <a:gd name="connsiteX4" fmla="*/ 5677786 w 9633098"/>
                <a:gd name="connsiteY4" fmla="*/ 411125 h 3813544"/>
                <a:gd name="connsiteX5" fmla="*/ 7159256 w 9633098"/>
                <a:gd name="connsiteY5" fmla="*/ 1169581 h 3813544"/>
                <a:gd name="connsiteX6" fmla="*/ 8392632 w 9633098"/>
                <a:gd name="connsiteY6" fmla="*/ 2303721 h 3813544"/>
                <a:gd name="connsiteX7" fmla="*/ 9633098 w 9633098"/>
                <a:gd name="connsiteY7" fmla="*/ 3600893 h 3813544"/>
                <a:gd name="connsiteX8" fmla="*/ 9597656 w 9633098"/>
                <a:gd name="connsiteY8" fmla="*/ 2970028 h 3813544"/>
                <a:gd name="connsiteX9" fmla="*/ 8683256 w 9633098"/>
                <a:gd name="connsiteY9" fmla="*/ 1984744 h 3813544"/>
                <a:gd name="connsiteX10" fmla="*/ 7414437 w 9633098"/>
                <a:gd name="connsiteY10" fmla="*/ 857692 h 3813544"/>
                <a:gd name="connsiteX11" fmla="*/ 5791200 w 9633098"/>
                <a:gd name="connsiteY11" fmla="*/ 63795 h 3813544"/>
                <a:gd name="connsiteX12" fmla="*/ 4033283 w 9633098"/>
                <a:gd name="connsiteY12" fmla="*/ 0 h 3813544"/>
                <a:gd name="connsiteX13" fmla="*/ 2374605 w 9633098"/>
                <a:gd name="connsiteY13" fmla="*/ 956930 h 3813544"/>
                <a:gd name="connsiteX14" fmla="*/ 1056168 w 9633098"/>
                <a:gd name="connsiteY14" fmla="*/ 2183219 h 3813544"/>
                <a:gd name="connsiteX15" fmla="*/ 0 w 9633098"/>
                <a:gd name="connsiteY15" fmla="*/ 3381153 h 3813544"/>
                <a:gd name="connsiteX16" fmla="*/ 212651 w 9633098"/>
                <a:gd name="connsiteY16" fmla="*/ 3813544 h 3813544"/>
                <a:gd name="connsiteX0" fmla="*/ 212651 w 9633098"/>
                <a:gd name="connsiteY0" fmla="*/ 3813544 h 3813544"/>
                <a:gd name="connsiteX1" fmla="*/ 1346791 w 9633098"/>
                <a:gd name="connsiteY1" fmla="*/ 2509284 h 3813544"/>
                <a:gd name="connsiteX2" fmla="*/ 2622698 w 9633098"/>
                <a:gd name="connsiteY2" fmla="*/ 1261730 h 3813544"/>
                <a:gd name="connsiteX3" fmla="*/ 4182138 w 9633098"/>
                <a:gd name="connsiteY3" fmla="*/ 411125 h 3813544"/>
                <a:gd name="connsiteX4" fmla="*/ 5677786 w 9633098"/>
                <a:gd name="connsiteY4" fmla="*/ 411125 h 3813544"/>
                <a:gd name="connsiteX5" fmla="*/ 7159256 w 9633098"/>
                <a:gd name="connsiteY5" fmla="*/ 1169581 h 3813544"/>
                <a:gd name="connsiteX6" fmla="*/ 8392632 w 9633098"/>
                <a:gd name="connsiteY6" fmla="*/ 2303721 h 3813544"/>
                <a:gd name="connsiteX7" fmla="*/ 9633098 w 9633098"/>
                <a:gd name="connsiteY7" fmla="*/ 3600893 h 3813544"/>
                <a:gd name="connsiteX8" fmla="*/ 9597656 w 9633098"/>
                <a:gd name="connsiteY8" fmla="*/ 2970028 h 3813544"/>
                <a:gd name="connsiteX9" fmla="*/ 8683256 w 9633098"/>
                <a:gd name="connsiteY9" fmla="*/ 1984744 h 3813544"/>
                <a:gd name="connsiteX10" fmla="*/ 7414437 w 9633098"/>
                <a:gd name="connsiteY10" fmla="*/ 857692 h 3813544"/>
                <a:gd name="connsiteX11" fmla="*/ 5798288 w 9633098"/>
                <a:gd name="connsiteY11" fmla="*/ 7088 h 3813544"/>
                <a:gd name="connsiteX12" fmla="*/ 4033283 w 9633098"/>
                <a:gd name="connsiteY12" fmla="*/ 0 h 3813544"/>
                <a:gd name="connsiteX13" fmla="*/ 2374605 w 9633098"/>
                <a:gd name="connsiteY13" fmla="*/ 956930 h 3813544"/>
                <a:gd name="connsiteX14" fmla="*/ 1056168 w 9633098"/>
                <a:gd name="connsiteY14" fmla="*/ 2183219 h 3813544"/>
                <a:gd name="connsiteX15" fmla="*/ 0 w 9633098"/>
                <a:gd name="connsiteY15" fmla="*/ 3381153 h 3813544"/>
                <a:gd name="connsiteX16" fmla="*/ 212651 w 9633098"/>
                <a:gd name="connsiteY16" fmla="*/ 3813544 h 3813544"/>
                <a:gd name="connsiteX0" fmla="*/ 212651 w 9633098"/>
                <a:gd name="connsiteY0" fmla="*/ 3806456 h 3806456"/>
                <a:gd name="connsiteX1" fmla="*/ 1346791 w 9633098"/>
                <a:gd name="connsiteY1" fmla="*/ 2502196 h 3806456"/>
                <a:gd name="connsiteX2" fmla="*/ 2622698 w 9633098"/>
                <a:gd name="connsiteY2" fmla="*/ 1254642 h 3806456"/>
                <a:gd name="connsiteX3" fmla="*/ 4182138 w 9633098"/>
                <a:gd name="connsiteY3" fmla="*/ 404037 h 3806456"/>
                <a:gd name="connsiteX4" fmla="*/ 5677786 w 9633098"/>
                <a:gd name="connsiteY4" fmla="*/ 404037 h 3806456"/>
                <a:gd name="connsiteX5" fmla="*/ 7159256 w 9633098"/>
                <a:gd name="connsiteY5" fmla="*/ 1162493 h 3806456"/>
                <a:gd name="connsiteX6" fmla="*/ 8392632 w 9633098"/>
                <a:gd name="connsiteY6" fmla="*/ 2296633 h 3806456"/>
                <a:gd name="connsiteX7" fmla="*/ 9633098 w 9633098"/>
                <a:gd name="connsiteY7" fmla="*/ 3593805 h 3806456"/>
                <a:gd name="connsiteX8" fmla="*/ 9597656 w 9633098"/>
                <a:gd name="connsiteY8" fmla="*/ 2962940 h 3806456"/>
                <a:gd name="connsiteX9" fmla="*/ 8683256 w 9633098"/>
                <a:gd name="connsiteY9" fmla="*/ 1977656 h 3806456"/>
                <a:gd name="connsiteX10" fmla="*/ 7414437 w 9633098"/>
                <a:gd name="connsiteY10" fmla="*/ 850604 h 3806456"/>
                <a:gd name="connsiteX11" fmla="*/ 5798288 w 9633098"/>
                <a:gd name="connsiteY11" fmla="*/ 0 h 3806456"/>
                <a:gd name="connsiteX12" fmla="*/ 4026195 w 9633098"/>
                <a:gd name="connsiteY12" fmla="*/ 0 h 3806456"/>
                <a:gd name="connsiteX13" fmla="*/ 2374605 w 9633098"/>
                <a:gd name="connsiteY13" fmla="*/ 949842 h 3806456"/>
                <a:gd name="connsiteX14" fmla="*/ 1056168 w 9633098"/>
                <a:gd name="connsiteY14" fmla="*/ 2176131 h 3806456"/>
                <a:gd name="connsiteX15" fmla="*/ 0 w 9633098"/>
                <a:gd name="connsiteY15" fmla="*/ 3374065 h 3806456"/>
                <a:gd name="connsiteX16" fmla="*/ 212651 w 9633098"/>
                <a:gd name="connsiteY16" fmla="*/ 3806456 h 3806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633098" h="3806456">
                  <a:moveTo>
                    <a:pt x="212651" y="3806456"/>
                  </a:moveTo>
                  <a:lnTo>
                    <a:pt x="1346791" y="2502196"/>
                  </a:lnTo>
                  <a:lnTo>
                    <a:pt x="2622698" y="1254642"/>
                  </a:lnTo>
                  <a:lnTo>
                    <a:pt x="4182138" y="404037"/>
                  </a:lnTo>
                  <a:lnTo>
                    <a:pt x="5677786" y="404037"/>
                  </a:lnTo>
                  <a:lnTo>
                    <a:pt x="7159256" y="1162493"/>
                  </a:lnTo>
                  <a:lnTo>
                    <a:pt x="8392632" y="2296633"/>
                  </a:lnTo>
                  <a:lnTo>
                    <a:pt x="9633098" y="3593805"/>
                  </a:lnTo>
                  <a:lnTo>
                    <a:pt x="9597656" y="2962940"/>
                  </a:lnTo>
                  <a:lnTo>
                    <a:pt x="8683256" y="1977656"/>
                  </a:lnTo>
                  <a:lnTo>
                    <a:pt x="7414437" y="850604"/>
                  </a:lnTo>
                  <a:lnTo>
                    <a:pt x="5798288" y="0"/>
                  </a:lnTo>
                  <a:lnTo>
                    <a:pt x="4026195" y="0"/>
                  </a:lnTo>
                  <a:lnTo>
                    <a:pt x="2374605" y="949842"/>
                  </a:lnTo>
                  <a:lnTo>
                    <a:pt x="1056168" y="2176131"/>
                  </a:lnTo>
                  <a:lnTo>
                    <a:pt x="0" y="3374065"/>
                  </a:lnTo>
                  <a:lnTo>
                    <a:pt x="212651" y="380645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D3C94582-2271-4068-809B-EEF3E692CC23}"/>
                </a:ext>
              </a:extLst>
            </p:cNvPr>
            <p:cNvSpPr/>
            <p:nvPr/>
          </p:nvSpPr>
          <p:spPr>
            <a:xfrm rot="2510440">
              <a:off x="6777155" y="2867725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2" name="Rechteck 81">
              <a:extLst>
                <a:ext uri="{FF2B5EF4-FFF2-40B4-BE49-F238E27FC236}">
                  <a16:creationId xmlns:a16="http://schemas.microsoft.com/office/drawing/2014/main" id="{EFDEDD17-BEAE-4196-86BA-8EE0D444638F}"/>
                </a:ext>
              </a:extLst>
            </p:cNvPr>
            <p:cNvSpPr/>
            <p:nvPr/>
          </p:nvSpPr>
          <p:spPr>
            <a:xfrm rot="1597437">
              <a:off x="5385025" y="1924765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1418E510-5F3C-4340-BD31-FDC4644CA89A}"/>
                </a:ext>
              </a:extLst>
            </p:cNvPr>
            <p:cNvSpPr/>
            <p:nvPr/>
          </p:nvSpPr>
          <p:spPr>
            <a:xfrm>
              <a:off x="3842263" y="1487301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4" name="Rechteck 83">
              <a:extLst>
                <a:ext uri="{FF2B5EF4-FFF2-40B4-BE49-F238E27FC236}">
                  <a16:creationId xmlns:a16="http://schemas.microsoft.com/office/drawing/2014/main" id="{CE2CFCE2-9D24-407F-ABE4-4157BFAB1649}"/>
                </a:ext>
              </a:extLst>
            </p:cNvPr>
            <p:cNvSpPr/>
            <p:nvPr/>
          </p:nvSpPr>
          <p:spPr>
            <a:xfrm rot="2900737">
              <a:off x="7997833" y="4067561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23FCA0CE-B4FE-4983-A172-E8B229C6D9EC}"/>
                </a:ext>
              </a:extLst>
            </p:cNvPr>
            <p:cNvSpPr/>
            <p:nvPr/>
          </p:nvSpPr>
          <p:spPr>
            <a:xfrm rot="19886342">
              <a:off x="2246333" y="1961889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724E9209-E7A9-4C9F-830C-900663787B82}"/>
                </a:ext>
              </a:extLst>
            </p:cNvPr>
            <p:cNvSpPr/>
            <p:nvPr/>
          </p:nvSpPr>
          <p:spPr>
            <a:xfrm rot="19061947">
              <a:off x="747349" y="3042259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7" name="Rechteck 86">
              <a:extLst>
                <a:ext uri="{FF2B5EF4-FFF2-40B4-BE49-F238E27FC236}">
                  <a16:creationId xmlns:a16="http://schemas.microsoft.com/office/drawing/2014/main" id="{ACA781E4-06B6-4CF2-9986-634C37D05068}"/>
                </a:ext>
              </a:extLst>
            </p:cNvPr>
            <p:cNvSpPr/>
            <p:nvPr/>
          </p:nvSpPr>
          <p:spPr>
            <a:xfrm rot="18691240">
              <a:off x="-454592" y="4290467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</p:grp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4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987574"/>
            <a:ext cx="7486168" cy="3491758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06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012160" y="267494"/>
            <a:ext cx="295232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Vollständige</a:t>
            </a:r>
          </a:p>
          <a:p>
            <a:r>
              <a:rPr lang="de-DE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Faktenansicht</a:t>
            </a:r>
          </a:p>
          <a:p>
            <a:endParaRPr lang="de-DE" dirty="0"/>
          </a:p>
          <a:p>
            <a:r>
              <a:rPr lang="de-DE" sz="1200" dirty="0" smtClean="0"/>
              <a:t>(beinhaltet auch statistische Informationen und Links zu externen Quellen und Angeboten)</a:t>
            </a:r>
            <a:endParaRPr lang="de-DE" sz="1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861"/>
            <a:ext cx="5562514" cy="492938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75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4" y="627534"/>
            <a:ext cx="5331512" cy="4163502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984" y="339502"/>
            <a:ext cx="35283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Verschiedene</a:t>
            </a:r>
          </a:p>
          <a:p>
            <a:r>
              <a:rPr lang="de-DE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interaktive Visualisierungen </a:t>
            </a:r>
            <a:endParaRPr lang="de-DE" sz="26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r"/>
            <a:endParaRPr lang="de-DE" dirty="0" smtClean="0"/>
          </a:p>
          <a:p>
            <a:r>
              <a:rPr lang="de-DE" sz="1200" dirty="0" smtClean="0"/>
              <a:t>u.a. </a:t>
            </a:r>
            <a:r>
              <a:rPr lang="de-DE" sz="1200" dirty="0"/>
              <a:t>n</a:t>
            </a:r>
            <a:r>
              <a:rPr lang="de-DE" sz="1200" dirty="0" smtClean="0"/>
              <a:t>avigierbare Beziehungsgrafen </a:t>
            </a:r>
          </a:p>
          <a:p>
            <a:r>
              <a:rPr lang="de-DE" sz="1200" dirty="0" smtClean="0"/>
              <a:t>und Hierarchien (z.B. für Begriffsbeziehungen)</a:t>
            </a:r>
          </a:p>
          <a:p>
            <a:endParaRPr lang="de-DE" sz="1200" dirty="0" smtClean="0"/>
          </a:p>
          <a:p>
            <a:pPr algn="r"/>
            <a:endParaRPr lang="de-DE" sz="1200" dirty="0"/>
          </a:p>
          <a:p>
            <a:pPr algn="r"/>
            <a:endParaRPr lang="de-DE" sz="1200" dirty="0" smtClean="0"/>
          </a:p>
          <a:p>
            <a:pPr algn="r"/>
            <a:r>
              <a:rPr lang="de-DE" sz="1200" dirty="0" smtClean="0"/>
              <a:t>früher Designentwurf </a:t>
            </a:r>
            <a:r>
              <a:rPr lang="de-DE" sz="1200" dirty="0" smtClean="0">
                <a:sym typeface="Wingdings" panose="05000000000000000000" pitchFamily="2" charset="2"/>
              </a:rPr>
              <a:t></a:t>
            </a:r>
            <a:endParaRPr lang="de-DE" sz="1200" dirty="0" smtClean="0"/>
          </a:p>
          <a:p>
            <a:pPr algn="r"/>
            <a:r>
              <a:rPr lang="de-DE" sz="1200" dirty="0"/>
              <a:t>(</a:t>
            </a:r>
            <a:r>
              <a:rPr lang="de-DE" sz="1200" dirty="0" smtClean="0"/>
              <a:t>Konzeption ist noch in vollem Gange)</a:t>
            </a:r>
          </a:p>
        </p:txBody>
      </p:sp>
    </p:spTree>
    <p:extLst>
      <p:ext uri="{BB962C8B-B14F-4D97-AF65-F5344CB8AC3E}">
        <p14:creationId xmlns:p14="http://schemas.microsoft.com/office/powerpoint/2010/main" val="120949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7338" y="2"/>
            <a:ext cx="215900" cy="89756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 defTabSz="914378">
              <a:defRPr/>
            </a:pPr>
            <a:fld id="{C9B14742-FF91-4173-BD01-398BF8230A4C}" type="slidenum">
              <a:rPr lang="de-DE" sz="1000" b="1">
                <a:solidFill>
                  <a:srgbClr val="000000"/>
                </a:solidFill>
              </a:rPr>
              <a:pPr algn="ctr" defTabSz="914378">
                <a:defRPr/>
              </a:pPr>
              <a:t>33</a:t>
            </a:fld>
            <a:endParaRPr lang="de-DE" sz="1000" b="1" dirty="0">
              <a:solidFill>
                <a:srgbClr val="000000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35D862D-29FE-42FA-9288-139CB7C61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Generierung von Formularen (</a:t>
            </a:r>
            <a:r>
              <a:rPr lang="de-DE" dirty="0" err="1" smtClean="0"/>
              <a:t>Editing</a:t>
            </a:r>
            <a:r>
              <a:rPr lang="de-DE" dirty="0" smtClean="0"/>
              <a:t> Forms)</a:t>
            </a:r>
            <a:r>
              <a:rPr lang="de-DE" dirty="0"/>
              <a:t/>
            </a:r>
            <a:br>
              <a:rPr lang="de-DE" dirty="0"/>
            </a:br>
            <a:endParaRPr lang="de-DE" sz="20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300"/>
          <a:stretch/>
        </p:blipFill>
        <p:spPr>
          <a:xfrm>
            <a:off x="503238" y="1698455"/>
            <a:ext cx="6709061" cy="3276752"/>
          </a:xfrm>
          <a:prstGeom prst="rect">
            <a:avLst/>
          </a:prstGeom>
          <a:effectLst>
            <a:outerShdw blurRad="190500" algn="ctr" rotWithShape="0">
              <a:srgbClr val="000000">
                <a:alpha val="70000"/>
              </a:srgbClr>
            </a:outerShdw>
          </a:effectLst>
        </p:spPr>
      </p:pic>
      <p:sp>
        <p:nvSpPr>
          <p:cNvPr id="3" name="Textfeld 2"/>
          <p:cNvSpPr txBox="1"/>
          <p:nvPr/>
        </p:nvSpPr>
        <p:spPr>
          <a:xfrm>
            <a:off x="7656477" y="4398126"/>
            <a:ext cx="13883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25" dirty="0" err="1">
                <a:solidFill>
                  <a:srgbClr val="0099FF"/>
                </a:solidFill>
                <a:latin typeface="Verdana"/>
                <a:cs typeface="Arial"/>
                <a:hlinkClick r:id="rId4"/>
              </a:rPr>
              <a:t>RDFShape</a:t>
            </a:r>
            <a:r>
              <a:rPr lang="en-US" sz="825" dirty="0">
                <a:solidFill>
                  <a:srgbClr val="0099FF"/>
                </a:solidFill>
                <a:latin typeface="Verdana"/>
                <a:cs typeface="Arial"/>
                <a:hlinkClick r:id="rId4"/>
              </a:rPr>
              <a:t> — Playground for RDF, </a:t>
            </a:r>
            <a:r>
              <a:rPr lang="en-US" sz="825" dirty="0" err="1">
                <a:solidFill>
                  <a:srgbClr val="0099FF"/>
                </a:solidFill>
                <a:latin typeface="Verdana"/>
                <a:cs typeface="Arial"/>
                <a:hlinkClick r:id="rId4"/>
              </a:rPr>
              <a:t>ShEx</a:t>
            </a:r>
            <a:r>
              <a:rPr lang="en-US" sz="825" dirty="0">
                <a:solidFill>
                  <a:srgbClr val="0099FF"/>
                </a:solidFill>
                <a:latin typeface="Verdana"/>
                <a:cs typeface="Arial"/>
                <a:hlinkClick r:id="rId4"/>
              </a:rPr>
              <a:t>, SHACL and more (weso.es)</a:t>
            </a:r>
            <a:endParaRPr lang="de-DE" sz="825" dirty="0">
              <a:solidFill>
                <a:srgbClr val="0099FF"/>
              </a:solidFill>
              <a:latin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86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0"/>
            <a:ext cx="7283202" cy="5143500"/>
          </a:xfrm>
          <a:prstGeom prst="rect">
            <a:avLst/>
          </a:prstGeom>
        </p:spPr>
      </p:pic>
      <p:sp>
        <p:nvSpPr>
          <p:cNvPr id="7" name="Titel 3"/>
          <p:cNvSpPr txBox="1">
            <a:spLocks/>
          </p:cNvSpPr>
          <p:nvPr/>
        </p:nvSpPr>
        <p:spPr>
          <a:xfrm>
            <a:off x="5004048" y="123478"/>
            <a:ext cx="3024336" cy="180020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eaLnBrk="1" hangingPunct="1">
              <a:lnSpc>
                <a:spcPts val="3600"/>
              </a:lnSpc>
              <a:defRPr sz="2600" b="0" ker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2pPr>
            <a:lvl3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3pPr>
            <a:lvl4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4pPr>
            <a:lvl5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9pPr>
          </a:lstStyle>
          <a:p>
            <a:r>
              <a:rPr lang="de-DE" b="1" kern="1200" dirty="0" smtClean="0"/>
              <a:t>Über </a:t>
            </a:r>
            <a:r>
              <a:rPr lang="de-DE" b="1" kern="1200" dirty="0" err="1" smtClean="0"/>
              <a:t>Wikibase</a:t>
            </a:r>
            <a:r>
              <a:rPr lang="de-DE" b="1" kern="1200" dirty="0"/>
              <a:t>: </a:t>
            </a:r>
          </a:p>
          <a:p>
            <a:r>
              <a:rPr lang="de-DE" sz="2400" kern="1200" dirty="0"/>
              <a:t>ein perfektes Zuhause für die GND?</a:t>
            </a:r>
          </a:p>
        </p:txBody>
      </p:sp>
    </p:spTree>
    <p:extLst>
      <p:ext uri="{BB962C8B-B14F-4D97-AF65-F5344CB8AC3E}">
        <p14:creationId xmlns:p14="http://schemas.microsoft.com/office/powerpoint/2010/main" val="88183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4679" b="-490"/>
          <a:stretch/>
        </p:blipFill>
        <p:spPr>
          <a:xfrm>
            <a:off x="-88900" y="0"/>
            <a:ext cx="8013700" cy="5168900"/>
          </a:xfrm>
          <a:prstGeom prst="rect">
            <a:avLst/>
          </a:prstGeom>
        </p:spPr>
      </p:pic>
      <p:sp>
        <p:nvSpPr>
          <p:cNvPr id="8" name="Titel 3"/>
          <p:cNvSpPr txBox="1">
            <a:spLocks/>
          </p:cNvSpPr>
          <p:nvPr/>
        </p:nvSpPr>
        <p:spPr>
          <a:xfrm>
            <a:off x="1315168" y="290994"/>
            <a:ext cx="2160240" cy="180020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eaLnBrk="1" hangingPunct="1">
              <a:lnSpc>
                <a:spcPts val="3600"/>
              </a:lnSpc>
              <a:defRPr sz="2600" b="0" ker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2pPr>
            <a:lvl3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3pPr>
            <a:lvl4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4pPr>
            <a:lvl5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9pPr>
          </a:lstStyle>
          <a:p>
            <a:endParaRPr lang="de-DE" dirty="0"/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1327722" y="158728"/>
            <a:ext cx="2956246" cy="206473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eaLnBrk="1" hangingPunct="1">
              <a:lnSpc>
                <a:spcPts val="3600"/>
              </a:lnSpc>
              <a:defRPr sz="2600" b="0" ker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2pPr>
            <a:lvl3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3pPr>
            <a:lvl4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4pPr>
            <a:lvl5pPr eaLnBrk="1" hangingPunct="1">
              <a:lnSpc>
                <a:spcPts val="3000"/>
              </a:lnSpc>
              <a:defRPr sz="2600" b="1">
                <a:solidFill>
                  <a:schemeClr val="tx2"/>
                </a:solidFill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</a:defRPr>
            </a:lvl9pPr>
          </a:lstStyle>
          <a:p>
            <a:r>
              <a:rPr lang="de-DE" b="1" kern="1200" dirty="0" err="1"/>
              <a:t>Wikibase</a:t>
            </a:r>
            <a:r>
              <a:rPr lang="de-DE" b="1" kern="1200" dirty="0"/>
              <a:t>:</a:t>
            </a:r>
          </a:p>
          <a:p>
            <a:r>
              <a:rPr lang="de-DE" sz="2400" u="sng" kern="1200" dirty="0" smtClean="0"/>
              <a:t>Rohling</a:t>
            </a:r>
            <a:r>
              <a:rPr lang="de-DE" sz="2400" kern="1200" dirty="0" smtClean="0"/>
              <a:t> </a:t>
            </a:r>
            <a:r>
              <a:rPr lang="de-DE" sz="2400" kern="1200" dirty="0"/>
              <a:t>mit Potential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076706" y="839829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Hm …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52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48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7740352" y="2581384"/>
            <a:ext cx="783982" cy="199207"/>
          </a:xfrm>
          <a:prstGeom prst="rect">
            <a:avLst/>
          </a:prstGeom>
          <a:solidFill>
            <a:srgbClr val="262626">
              <a:alpha val="34118"/>
            </a:srgb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lIns="7200" tIns="7200" rIns="7200" bIns="7200" rtlCol="0">
            <a:spAutoFit/>
          </a:bodyPr>
          <a:lstStyle>
            <a:defPPr>
              <a:defRPr lang="de-DE"/>
            </a:defPPr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WIKIBASE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6275437" y="3849985"/>
            <a:ext cx="783982" cy="199207"/>
          </a:xfrm>
          <a:prstGeom prst="rect">
            <a:avLst/>
          </a:prstGeom>
          <a:solidFill>
            <a:srgbClr val="262626">
              <a:alpha val="34118"/>
            </a:srgb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lIns="7200" tIns="7200" rIns="7200" bIns="7200" rtlCol="0">
            <a:spAutoFit/>
          </a:bodyPr>
          <a:lstStyle>
            <a:defPPr>
              <a:defRPr lang="de-DE"/>
            </a:defPPr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WIKIBASE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6275015" y="1320180"/>
            <a:ext cx="783982" cy="199207"/>
          </a:xfrm>
          <a:prstGeom prst="rect">
            <a:avLst/>
          </a:prstGeom>
          <a:solidFill>
            <a:srgbClr val="262626">
              <a:alpha val="34118"/>
            </a:srgb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lIns="7200" tIns="7200" rIns="7200" bIns="7200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WIKIBASE</a:t>
            </a:r>
            <a:endParaRPr lang="de-D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447062" y="1339230"/>
            <a:ext cx="783982" cy="199207"/>
          </a:xfrm>
          <a:prstGeom prst="rect">
            <a:avLst/>
          </a:prstGeom>
          <a:solidFill>
            <a:srgbClr val="262626">
              <a:alpha val="34118"/>
            </a:srgb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lIns="7200" tIns="7200" rIns="7200" bIns="7200" rtlCol="0">
            <a:spAutoFit/>
          </a:bodyPr>
          <a:lstStyle>
            <a:defPPr>
              <a:defRPr lang="de-DE"/>
            </a:defPPr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WIKIBASE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2017440" y="2600434"/>
            <a:ext cx="783982" cy="199207"/>
          </a:xfrm>
          <a:prstGeom prst="rect">
            <a:avLst/>
          </a:prstGeom>
          <a:solidFill>
            <a:srgbClr val="262626">
              <a:alpha val="34118"/>
            </a:srgb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lIns="7200" tIns="7200" rIns="7200" bIns="7200" rtlCol="0">
            <a:spAutoFit/>
          </a:bodyPr>
          <a:lstStyle>
            <a:defPPr>
              <a:defRPr lang="de-DE"/>
            </a:defPPr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WIKIBASE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3467156" y="3821410"/>
            <a:ext cx="783982" cy="199207"/>
          </a:xfrm>
          <a:prstGeom prst="rect">
            <a:avLst/>
          </a:prstGeom>
          <a:solidFill>
            <a:srgbClr val="262626">
              <a:alpha val="34118"/>
            </a:srgb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lIns="7200" tIns="7200" rIns="7200" bIns="7200" rtlCol="0">
            <a:spAutoFit/>
          </a:bodyPr>
          <a:lstStyle>
            <a:defPPr>
              <a:defRPr lang="de-DE"/>
            </a:defPPr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WIKIBASE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551723" y="2771884"/>
            <a:ext cx="783982" cy="199207"/>
          </a:xfrm>
          <a:prstGeom prst="rect">
            <a:avLst/>
          </a:prstGeom>
          <a:solidFill>
            <a:srgbClr val="262626">
              <a:alpha val="34118"/>
            </a:srgb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lIns="7200" tIns="7200" rIns="7200" bIns="7200" rtlCol="0">
            <a:spAutoFit/>
          </a:bodyPr>
          <a:lstStyle>
            <a:defPPr>
              <a:defRPr lang="de-DE"/>
            </a:defPPr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WIKIBASE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36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2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 defTabSz="914378">
              <a:defRPr/>
            </a:pPr>
            <a:fld id="{41DD5E45-7A98-4147-A7E0-A8DC2A41740A}" type="slidenum">
              <a:rPr lang="de-DE" sz="1000" b="1">
                <a:solidFill>
                  <a:srgbClr val="000000"/>
                </a:solidFill>
              </a:rPr>
              <a:pPr algn="ctr" defTabSz="914378">
                <a:defRPr/>
              </a:pPr>
              <a:t>38</a:t>
            </a:fld>
            <a:endParaRPr lang="de-DE" sz="1000" b="1" dirty="0">
              <a:solidFill>
                <a:srgbClr val="000000"/>
              </a:solidFill>
            </a:endParaRPr>
          </a:p>
        </p:txBody>
      </p:sp>
      <p:sp>
        <p:nvSpPr>
          <p:cNvPr id="5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Gemeinsame Vision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www.wikimedia.de/wp-content/uploads/2020/11/WikiLibraryLogohorizontal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1425" y="2859782"/>
            <a:ext cx="61531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>
          <a:xfrm>
            <a:off x="1763688" y="3651870"/>
            <a:ext cx="5328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hlinkClick r:id="rId4"/>
              </a:rPr>
              <a:t>https</a:t>
            </a:r>
            <a:r>
              <a:rPr lang="de-DE" sz="1400" dirty="0">
                <a:hlinkClick r:id="rId4"/>
              </a:rPr>
              <a:t>://www.wikimedia.de/projects/wikilibrary-manifest/</a:t>
            </a:r>
            <a:endParaRPr lang="de-DE" sz="1400" dirty="0"/>
          </a:p>
        </p:txBody>
      </p:sp>
      <p:sp>
        <p:nvSpPr>
          <p:cNvPr id="7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532800" y="410400"/>
            <a:ext cx="6055424" cy="153888"/>
          </a:xfrm>
        </p:spPr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540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  <a14:imgEffect>
                      <a14:brightnessContrast contrast="-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5100" b="-399"/>
          <a:stretch/>
        </p:blipFill>
        <p:spPr>
          <a:xfrm>
            <a:off x="0" y="-20538"/>
            <a:ext cx="9144000" cy="5164038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29251" y="195486"/>
            <a:ext cx="7777497" cy="4896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900"/>
              </a:lnSpc>
            </a:pPr>
            <a:r>
              <a:rPr lang="de-DE" sz="9600" dirty="0" smtClean="0">
                <a:ln w="12700">
                  <a:noFill/>
                </a:ln>
                <a:solidFill>
                  <a:schemeClr val="bg1"/>
                </a:solidFill>
              </a:rPr>
              <a:t>Wie passen die Teile zusammen?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580F63F-05B8-4002-9D2D-9AA405E7B93F}" type="slidenum">
              <a:rPr lang="de-DE" sz="1000" b="1" smtClean="0"/>
              <a:t>39</a:t>
            </a:fld>
            <a:endParaRPr lang="de-DE" sz="10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06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0042" b="-10042"/>
          <a:stretch/>
        </p:blipFill>
        <p:spPr>
          <a:xfrm>
            <a:off x="-9630" y="0"/>
            <a:ext cx="9153629" cy="573596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-17314" y="0"/>
            <a:ext cx="9153630" cy="5143500"/>
          </a:xfrm>
          <a:prstGeom prst="rect">
            <a:avLst/>
          </a:prstGeom>
          <a:gradFill flip="none" rotWithShape="1">
            <a:gsLst>
              <a:gs pos="100000">
                <a:srgbClr val="92D050">
                  <a:alpha val="20000"/>
                </a:srgbClr>
              </a:gs>
              <a:gs pos="84000">
                <a:srgbClr val="92D050">
                  <a:alpha val="20000"/>
                </a:srgbClr>
              </a:gs>
              <a:gs pos="11000">
                <a:srgbClr val="00B0F0">
                  <a:alpha val="20000"/>
                </a:srgbClr>
              </a:gs>
              <a:gs pos="32000">
                <a:srgbClr val="FF66CC">
                  <a:alpha val="20000"/>
                </a:srgbClr>
              </a:gs>
              <a:gs pos="52000">
                <a:srgbClr val="FF9933">
                  <a:alpha val="20000"/>
                </a:srgbClr>
              </a:gs>
              <a:gs pos="69000">
                <a:srgbClr val="FFFF99">
                  <a:alpha val="2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8" name="Grafik 7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30" y="2160473"/>
            <a:ext cx="1296142" cy="1496736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21000"/>
              </a:schemeClr>
            </a:glow>
          </a:effectLst>
        </p:spPr>
      </p:pic>
      <p:sp>
        <p:nvSpPr>
          <p:cNvPr id="79" name="Rechteck 78"/>
          <p:cNvSpPr/>
          <p:nvPr/>
        </p:nvSpPr>
        <p:spPr>
          <a:xfrm>
            <a:off x="2699792" y="3879170"/>
            <a:ext cx="3744416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de-DE" sz="1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BRÜCKEN IM NETZWERK DER KULTUR UND WISSENSCHAFT</a:t>
            </a:r>
            <a:endParaRPr lang="de-DE" sz="16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8" name="Freihandform: Form 6">
            <a:extLst>
              <a:ext uri="{FF2B5EF4-FFF2-40B4-BE49-F238E27FC236}">
                <a16:creationId xmlns:a16="http://schemas.microsoft.com/office/drawing/2014/main" id="{175C20D7-4D8D-46D8-972D-95437B465CBF}"/>
              </a:ext>
            </a:extLst>
          </p:cNvPr>
          <p:cNvSpPr/>
          <p:nvPr/>
        </p:nvSpPr>
        <p:spPr>
          <a:xfrm rot="21295834">
            <a:off x="-166741" y="1482816"/>
            <a:ext cx="929190" cy="3063103"/>
          </a:xfrm>
          <a:custGeom>
            <a:avLst/>
            <a:gdLst>
              <a:gd name="connsiteX0" fmla="*/ 99237 w 637954"/>
              <a:gd name="connsiteY0" fmla="*/ 3040912 h 3076354"/>
              <a:gd name="connsiteX1" fmla="*/ 637954 w 637954"/>
              <a:gd name="connsiteY1" fmla="*/ 0 h 3076354"/>
              <a:gd name="connsiteX2" fmla="*/ 425302 w 637954"/>
              <a:gd name="connsiteY2" fmla="*/ 7089 h 3076354"/>
              <a:gd name="connsiteX3" fmla="*/ 42530 w 637954"/>
              <a:gd name="connsiteY3" fmla="*/ 1424763 h 3076354"/>
              <a:gd name="connsiteX4" fmla="*/ 0 w 637954"/>
              <a:gd name="connsiteY4" fmla="*/ 3076354 h 3076354"/>
              <a:gd name="connsiteX5" fmla="*/ 99237 w 637954"/>
              <a:gd name="connsiteY5" fmla="*/ 3040912 h 307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954" h="3076354">
                <a:moveTo>
                  <a:pt x="99237" y="3040912"/>
                </a:moveTo>
                <a:lnTo>
                  <a:pt x="637954" y="0"/>
                </a:lnTo>
                <a:lnTo>
                  <a:pt x="425302" y="7089"/>
                </a:lnTo>
                <a:lnTo>
                  <a:pt x="42530" y="1424763"/>
                </a:lnTo>
                <a:lnTo>
                  <a:pt x="0" y="3076354"/>
                </a:lnTo>
                <a:lnTo>
                  <a:pt x="99237" y="3040912"/>
                </a:lnTo>
                <a:close/>
              </a:path>
            </a:pathLst>
          </a:custGeom>
          <a:solidFill>
            <a:srgbClr val="92D05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4DE25258-A0DC-4394-8CF8-FFBB7DDAE9DF}"/>
              </a:ext>
            </a:extLst>
          </p:cNvPr>
          <p:cNvSpPr/>
          <p:nvPr/>
        </p:nvSpPr>
        <p:spPr>
          <a:xfrm rot="16886431">
            <a:off x="-574456" y="2047252"/>
            <a:ext cx="1654620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DE" dirty="0"/>
              <a:t>Organisation</a:t>
            </a:r>
          </a:p>
        </p:txBody>
      </p:sp>
      <p:sp>
        <p:nvSpPr>
          <p:cNvPr id="90" name="Freihandform: Form 9">
            <a:extLst>
              <a:ext uri="{FF2B5EF4-FFF2-40B4-BE49-F238E27FC236}">
                <a16:creationId xmlns:a16="http://schemas.microsoft.com/office/drawing/2014/main" id="{99BE7F36-2C84-4F4A-84BC-1F65153435C3}"/>
              </a:ext>
            </a:extLst>
          </p:cNvPr>
          <p:cNvSpPr/>
          <p:nvPr/>
        </p:nvSpPr>
        <p:spPr>
          <a:xfrm>
            <a:off x="8511105" y="1466392"/>
            <a:ext cx="1069235" cy="2993212"/>
          </a:xfrm>
          <a:custGeom>
            <a:avLst/>
            <a:gdLst>
              <a:gd name="connsiteX0" fmla="*/ 0 w 886046"/>
              <a:gd name="connsiteY0" fmla="*/ 0 h 3019646"/>
              <a:gd name="connsiteX1" fmla="*/ 567070 w 886046"/>
              <a:gd name="connsiteY1" fmla="*/ 2792819 h 3019646"/>
              <a:gd name="connsiteX2" fmla="*/ 751367 w 886046"/>
              <a:gd name="connsiteY2" fmla="*/ 3019646 h 3019646"/>
              <a:gd name="connsiteX3" fmla="*/ 886046 w 886046"/>
              <a:gd name="connsiteY3" fmla="*/ 2488019 h 3019646"/>
              <a:gd name="connsiteX4" fmla="*/ 255181 w 886046"/>
              <a:gd name="connsiteY4" fmla="*/ 7088 h 3019646"/>
              <a:gd name="connsiteX5" fmla="*/ 0 w 886046"/>
              <a:gd name="connsiteY5" fmla="*/ 0 h 3019646"/>
              <a:gd name="connsiteX0" fmla="*/ 0 w 914400"/>
              <a:gd name="connsiteY0" fmla="*/ 0 h 3019646"/>
              <a:gd name="connsiteX1" fmla="*/ 567070 w 914400"/>
              <a:gd name="connsiteY1" fmla="*/ 2792819 h 3019646"/>
              <a:gd name="connsiteX2" fmla="*/ 751367 w 914400"/>
              <a:gd name="connsiteY2" fmla="*/ 3019646 h 3019646"/>
              <a:gd name="connsiteX3" fmla="*/ 914400 w 914400"/>
              <a:gd name="connsiteY3" fmla="*/ 2452578 h 3019646"/>
              <a:gd name="connsiteX4" fmla="*/ 255181 w 914400"/>
              <a:gd name="connsiteY4" fmla="*/ 7088 h 3019646"/>
              <a:gd name="connsiteX5" fmla="*/ 0 w 914400"/>
              <a:gd name="connsiteY5" fmla="*/ 0 h 301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3019646">
                <a:moveTo>
                  <a:pt x="0" y="0"/>
                </a:moveTo>
                <a:lnTo>
                  <a:pt x="567070" y="2792819"/>
                </a:lnTo>
                <a:lnTo>
                  <a:pt x="751367" y="3019646"/>
                </a:lnTo>
                <a:lnTo>
                  <a:pt x="914400" y="2452578"/>
                </a:lnTo>
                <a:lnTo>
                  <a:pt x="255181" y="7088"/>
                </a:lnTo>
                <a:lnTo>
                  <a:pt x="0" y="0"/>
                </a:lnTo>
                <a:close/>
              </a:path>
            </a:pathLst>
          </a:custGeom>
          <a:solidFill>
            <a:srgbClr val="FF66CC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579A449A-FCB0-41DE-B829-F50D5DCF2F38}"/>
              </a:ext>
            </a:extLst>
          </p:cNvPr>
          <p:cNvSpPr/>
          <p:nvPr/>
        </p:nvSpPr>
        <p:spPr>
          <a:xfrm rot="4542504">
            <a:off x="8061856" y="2053959"/>
            <a:ext cx="1668214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DE" dirty="0"/>
              <a:t>Infrastruktur</a:t>
            </a:r>
          </a:p>
        </p:txBody>
      </p:sp>
      <p:sp>
        <p:nvSpPr>
          <p:cNvPr id="92" name="Freihandform: Form 7">
            <a:extLst>
              <a:ext uri="{FF2B5EF4-FFF2-40B4-BE49-F238E27FC236}">
                <a16:creationId xmlns:a16="http://schemas.microsoft.com/office/drawing/2014/main" id="{A3276D0D-CF54-4B12-B272-0AD575D1FF0B}"/>
              </a:ext>
            </a:extLst>
          </p:cNvPr>
          <p:cNvSpPr/>
          <p:nvPr/>
        </p:nvSpPr>
        <p:spPr>
          <a:xfrm>
            <a:off x="1660303" y="1466392"/>
            <a:ext cx="535433" cy="1465397"/>
          </a:xfrm>
          <a:custGeom>
            <a:avLst/>
            <a:gdLst>
              <a:gd name="connsiteX0" fmla="*/ 432390 w 432390"/>
              <a:gd name="connsiteY0" fmla="*/ 0 h 1339703"/>
              <a:gd name="connsiteX1" fmla="*/ 361507 w 432390"/>
              <a:gd name="connsiteY1" fmla="*/ 1006549 h 1339703"/>
              <a:gd name="connsiteX2" fmla="*/ 0 w 432390"/>
              <a:gd name="connsiteY2" fmla="*/ 1339703 h 1339703"/>
              <a:gd name="connsiteX3" fmla="*/ 191386 w 432390"/>
              <a:gd name="connsiteY3" fmla="*/ 7089 h 1339703"/>
              <a:gd name="connsiteX4" fmla="*/ 432390 w 432390"/>
              <a:gd name="connsiteY4" fmla="*/ 0 h 1339703"/>
              <a:gd name="connsiteX0" fmla="*/ 432390 w 432390"/>
              <a:gd name="connsiteY0" fmla="*/ 3660 h 1343363"/>
              <a:gd name="connsiteX1" fmla="*/ 361507 w 432390"/>
              <a:gd name="connsiteY1" fmla="*/ 1010209 h 1343363"/>
              <a:gd name="connsiteX2" fmla="*/ 0 w 432390"/>
              <a:gd name="connsiteY2" fmla="*/ 1343363 h 1343363"/>
              <a:gd name="connsiteX3" fmla="*/ 196514 w 432390"/>
              <a:gd name="connsiteY3" fmla="*/ 0 h 1343363"/>
              <a:gd name="connsiteX4" fmla="*/ 432390 w 432390"/>
              <a:gd name="connsiteY4" fmla="*/ 3660 h 134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390" h="1343363">
                <a:moveTo>
                  <a:pt x="432390" y="3660"/>
                </a:moveTo>
                <a:lnTo>
                  <a:pt x="361507" y="1010209"/>
                </a:lnTo>
                <a:lnTo>
                  <a:pt x="0" y="1343363"/>
                </a:lnTo>
                <a:lnTo>
                  <a:pt x="196514" y="0"/>
                </a:lnTo>
                <a:lnTo>
                  <a:pt x="432390" y="3660"/>
                </a:lnTo>
                <a:close/>
              </a:path>
            </a:pathLst>
          </a:custGeom>
          <a:solidFill>
            <a:srgbClr val="FF993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AE88E4F9-8C1D-4563-BCD0-0BB8A4D6B41E}"/>
              </a:ext>
            </a:extLst>
          </p:cNvPr>
          <p:cNvSpPr/>
          <p:nvPr/>
        </p:nvSpPr>
        <p:spPr>
          <a:xfrm rot="16522117">
            <a:off x="1325502" y="1820435"/>
            <a:ext cx="1255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Standards</a:t>
            </a:r>
          </a:p>
        </p:txBody>
      </p:sp>
      <p:sp>
        <p:nvSpPr>
          <p:cNvPr id="94" name="Freihandform: Form 8">
            <a:extLst>
              <a:ext uri="{FF2B5EF4-FFF2-40B4-BE49-F238E27FC236}">
                <a16:creationId xmlns:a16="http://schemas.microsoft.com/office/drawing/2014/main" id="{F7BAB20E-9FDA-478B-A693-2169572C19E7}"/>
              </a:ext>
            </a:extLst>
          </p:cNvPr>
          <p:cNvSpPr/>
          <p:nvPr/>
        </p:nvSpPr>
        <p:spPr>
          <a:xfrm>
            <a:off x="7036369" y="1447753"/>
            <a:ext cx="562366" cy="1340021"/>
          </a:xfrm>
          <a:custGeom>
            <a:avLst/>
            <a:gdLst>
              <a:gd name="connsiteX0" fmla="*/ 0 w 524540"/>
              <a:gd name="connsiteY0" fmla="*/ 21265 h 1254642"/>
              <a:gd name="connsiteX1" fmla="*/ 120503 w 524540"/>
              <a:gd name="connsiteY1" fmla="*/ 893135 h 1254642"/>
              <a:gd name="connsiteX2" fmla="*/ 524540 w 524540"/>
              <a:gd name="connsiteY2" fmla="*/ 1254642 h 1254642"/>
              <a:gd name="connsiteX3" fmla="*/ 255182 w 524540"/>
              <a:gd name="connsiteY3" fmla="*/ 0 h 1254642"/>
              <a:gd name="connsiteX4" fmla="*/ 0 w 524540"/>
              <a:gd name="connsiteY4" fmla="*/ 21265 h 1254642"/>
              <a:gd name="connsiteX0" fmla="*/ 0 w 609601"/>
              <a:gd name="connsiteY0" fmla="*/ 0 h 1261730"/>
              <a:gd name="connsiteX1" fmla="*/ 205564 w 609601"/>
              <a:gd name="connsiteY1" fmla="*/ 900223 h 1261730"/>
              <a:gd name="connsiteX2" fmla="*/ 609601 w 609601"/>
              <a:gd name="connsiteY2" fmla="*/ 1261730 h 1261730"/>
              <a:gd name="connsiteX3" fmla="*/ 340243 w 609601"/>
              <a:gd name="connsiteY3" fmla="*/ 7088 h 1261730"/>
              <a:gd name="connsiteX4" fmla="*/ 0 w 609601"/>
              <a:gd name="connsiteY4" fmla="*/ 0 h 1261730"/>
              <a:gd name="connsiteX0" fmla="*/ 0 w 517452"/>
              <a:gd name="connsiteY0" fmla="*/ 0 h 1268819"/>
              <a:gd name="connsiteX1" fmla="*/ 113415 w 517452"/>
              <a:gd name="connsiteY1" fmla="*/ 907312 h 1268819"/>
              <a:gd name="connsiteX2" fmla="*/ 517452 w 517452"/>
              <a:gd name="connsiteY2" fmla="*/ 1268819 h 1268819"/>
              <a:gd name="connsiteX3" fmla="*/ 248094 w 517452"/>
              <a:gd name="connsiteY3" fmla="*/ 14177 h 1268819"/>
              <a:gd name="connsiteX4" fmla="*/ 0 w 517452"/>
              <a:gd name="connsiteY4" fmla="*/ 0 h 1268819"/>
              <a:gd name="connsiteX0" fmla="*/ 0 w 517452"/>
              <a:gd name="connsiteY0" fmla="*/ 8788 h 1277607"/>
              <a:gd name="connsiteX1" fmla="*/ 113415 w 517452"/>
              <a:gd name="connsiteY1" fmla="*/ 916100 h 1277607"/>
              <a:gd name="connsiteX2" fmla="*/ 517452 w 517452"/>
              <a:gd name="connsiteY2" fmla="*/ 1277607 h 1277607"/>
              <a:gd name="connsiteX3" fmla="*/ 248094 w 517452"/>
              <a:gd name="connsiteY3" fmla="*/ 0 h 1277607"/>
              <a:gd name="connsiteX4" fmla="*/ 0 w 517452"/>
              <a:gd name="connsiteY4" fmla="*/ 8788 h 127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452" h="1277607">
                <a:moveTo>
                  <a:pt x="0" y="8788"/>
                </a:moveTo>
                <a:lnTo>
                  <a:pt x="113415" y="916100"/>
                </a:lnTo>
                <a:lnTo>
                  <a:pt x="517452" y="1277607"/>
                </a:lnTo>
                <a:lnTo>
                  <a:pt x="248094" y="0"/>
                </a:lnTo>
                <a:lnTo>
                  <a:pt x="0" y="8788"/>
                </a:lnTo>
                <a:close/>
              </a:path>
            </a:pathLst>
          </a:custGeom>
          <a:solidFill>
            <a:srgbClr val="FFFF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71FEFFFC-6979-429D-99E1-0CAFEA9D7F3C}"/>
              </a:ext>
            </a:extLst>
          </p:cNvPr>
          <p:cNvSpPr/>
          <p:nvPr/>
        </p:nvSpPr>
        <p:spPr>
          <a:xfrm rot="4841837">
            <a:off x="6725538" y="1791204"/>
            <a:ext cx="11400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/>
              <a:t>Expertise</a:t>
            </a:r>
          </a:p>
        </p:txBody>
      </p:sp>
      <p:sp>
        <p:nvSpPr>
          <p:cNvPr id="98" name="Rechteck 97"/>
          <p:cNvSpPr/>
          <p:nvPr/>
        </p:nvSpPr>
        <p:spPr>
          <a:xfrm>
            <a:off x="-17314" y="0"/>
            <a:ext cx="9161314" cy="981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803B7FC7-570C-44AA-BB34-D31DE8F02577}" type="slidenum">
              <a:rPr lang="de-DE" sz="1000" b="1" smtClean="0"/>
              <a:t>4</a:t>
            </a:fld>
            <a:endParaRPr lang="de-DE" sz="1000" b="1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-269357" y="1466393"/>
            <a:ext cx="9633098" cy="3841660"/>
            <a:chOff x="-269357" y="1466393"/>
            <a:chExt cx="9633098" cy="3841660"/>
          </a:xfrm>
        </p:grpSpPr>
        <p:sp>
          <p:nvSpPr>
            <p:cNvPr id="80" name="Freihandform: Form 5">
              <a:extLst>
                <a:ext uri="{FF2B5EF4-FFF2-40B4-BE49-F238E27FC236}">
                  <a16:creationId xmlns:a16="http://schemas.microsoft.com/office/drawing/2014/main" id="{D7860D93-EB7E-4545-A7F6-67B90F87121B}"/>
                </a:ext>
              </a:extLst>
            </p:cNvPr>
            <p:cNvSpPr/>
            <p:nvPr/>
          </p:nvSpPr>
          <p:spPr>
            <a:xfrm>
              <a:off x="-269357" y="1466393"/>
              <a:ext cx="9633098" cy="3806456"/>
            </a:xfrm>
            <a:custGeom>
              <a:avLst/>
              <a:gdLst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799907 h 3749749"/>
                <a:gd name="connsiteX9" fmla="*/ 8938437 w 9732335"/>
                <a:gd name="connsiteY9" fmla="*/ 1913861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799907 h 3749749"/>
                <a:gd name="connsiteX9" fmla="*/ 8924260 w 9732335"/>
                <a:gd name="connsiteY9" fmla="*/ 1991833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924260 w 9732335"/>
                <a:gd name="connsiteY9" fmla="*/ 1991833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6719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67199 w 9732335"/>
                <a:gd name="connsiteY3" fmla="*/ 389861 h 3749749"/>
                <a:gd name="connsiteX4" fmla="*/ 5819553 w 9732335"/>
                <a:gd name="connsiteY4" fmla="*/ 347330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81375 w 9732335"/>
                <a:gd name="connsiteY3" fmla="*/ 347330 h 3749749"/>
                <a:gd name="connsiteX4" fmla="*/ 5819553 w 9732335"/>
                <a:gd name="connsiteY4" fmla="*/ 347330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81375 w 9732335"/>
                <a:gd name="connsiteY3" fmla="*/ 347330 h 3749749"/>
                <a:gd name="connsiteX4" fmla="*/ 5777023 w 9732335"/>
                <a:gd name="connsiteY4" fmla="*/ 347330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470605 w 9633098"/>
                <a:gd name="connsiteY6" fmla="*/ 229663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761228 w 9633098"/>
                <a:gd name="connsiteY9" fmla="*/ 1991833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27814 w 9633098"/>
                <a:gd name="connsiteY14" fmla="*/ 2083982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470605 w 9633098"/>
                <a:gd name="connsiteY6" fmla="*/ 229663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761228 w 9633098"/>
                <a:gd name="connsiteY9" fmla="*/ 1991833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64279 w 9633098"/>
                <a:gd name="connsiteY6" fmla="*/ 221157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761228 w 9633098"/>
                <a:gd name="connsiteY9" fmla="*/ 1991833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64279 w 9633098"/>
                <a:gd name="connsiteY6" fmla="*/ 221157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683256 w 9633098"/>
                <a:gd name="connsiteY9" fmla="*/ 1920949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92632 w 9633098"/>
                <a:gd name="connsiteY6" fmla="*/ 2239926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683256 w 9633098"/>
                <a:gd name="connsiteY9" fmla="*/ 1920949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92632 w 9633098"/>
                <a:gd name="connsiteY6" fmla="*/ 2239926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683256 w 9633098"/>
                <a:gd name="connsiteY9" fmla="*/ 1920949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374605 w 9633098"/>
                <a:gd name="connsiteY13" fmla="*/ 893135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813544 h 3813544"/>
                <a:gd name="connsiteX1" fmla="*/ 1346791 w 9633098"/>
                <a:gd name="connsiteY1" fmla="*/ 2509284 h 3813544"/>
                <a:gd name="connsiteX2" fmla="*/ 2622698 w 9633098"/>
                <a:gd name="connsiteY2" fmla="*/ 1261730 h 3813544"/>
                <a:gd name="connsiteX3" fmla="*/ 4182138 w 9633098"/>
                <a:gd name="connsiteY3" fmla="*/ 411125 h 3813544"/>
                <a:gd name="connsiteX4" fmla="*/ 5677786 w 9633098"/>
                <a:gd name="connsiteY4" fmla="*/ 411125 h 3813544"/>
                <a:gd name="connsiteX5" fmla="*/ 7159256 w 9633098"/>
                <a:gd name="connsiteY5" fmla="*/ 1169581 h 3813544"/>
                <a:gd name="connsiteX6" fmla="*/ 8392632 w 9633098"/>
                <a:gd name="connsiteY6" fmla="*/ 2303721 h 3813544"/>
                <a:gd name="connsiteX7" fmla="*/ 9633098 w 9633098"/>
                <a:gd name="connsiteY7" fmla="*/ 3600893 h 3813544"/>
                <a:gd name="connsiteX8" fmla="*/ 9597656 w 9633098"/>
                <a:gd name="connsiteY8" fmla="*/ 2970028 h 3813544"/>
                <a:gd name="connsiteX9" fmla="*/ 8683256 w 9633098"/>
                <a:gd name="connsiteY9" fmla="*/ 1984744 h 3813544"/>
                <a:gd name="connsiteX10" fmla="*/ 7414437 w 9633098"/>
                <a:gd name="connsiteY10" fmla="*/ 857692 h 3813544"/>
                <a:gd name="connsiteX11" fmla="*/ 5791200 w 9633098"/>
                <a:gd name="connsiteY11" fmla="*/ 63795 h 3813544"/>
                <a:gd name="connsiteX12" fmla="*/ 4033283 w 9633098"/>
                <a:gd name="connsiteY12" fmla="*/ 0 h 3813544"/>
                <a:gd name="connsiteX13" fmla="*/ 2374605 w 9633098"/>
                <a:gd name="connsiteY13" fmla="*/ 956930 h 3813544"/>
                <a:gd name="connsiteX14" fmla="*/ 1056168 w 9633098"/>
                <a:gd name="connsiteY14" fmla="*/ 2183219 h 3813544"/>
                <a:gd name="connsiteX15" fmla="*/ 0 w 9633098"/>
                <a:gd name="connsiteY15" fmla="*/ 3381153 h 3813544"/>
                <a:gd name="connsiteX16" fmla="*/ 212651 w 9633098"/>
                <a:gd name="connsiteY16" fmla="*/ 3813544 h 3813544"/>
                <a:gd name="connsiteX0" fmla="*/ 212651 w 9633098"/>
                <a:gd name="connsiteY0" fmla="*/ 3813544 h 3813544"/>
                <a:gd name="connsiteX1" fmla="*/ 1346791 w 9633098"/>
                <a:gd name="connsiteY1" fmla="*/ 2509284 h 3813544"/>
                <a:gd name="connsiteX2" fmla="*/ 2622698 w 9633098"/>
                <a:gd name="connsiteY2" fmla="*/ 1261730 h 3813544"/>
                <a:gd name="connsiteX3" fmla="*/ 4182138 w 9633098"/>
                <a:gd name="connsiteY3" fmla="*/ 411125 h 3813544"/>
                <a:gd name="connsiteX4" fmla="*/ 5677786 w 9633098"/>
                <a:gd name="connsiteY4" fmla="*/ 411125 h 3813544"/>
                <a:gd name="connsiteX5" fmla="*/ 7159256 w 9633098"/>
                <a:gd name="connsiteY5" fmla="*/ 1169581 h 3813544"/>
                <a:gd name="connsiteX6" fmla="*/ 8392632 w 9633098"/>
                <a:gd name="connsiteY6" fmla="*/ 2303721 h 3813544"/>
                <a:gd name="connsiteX7" fmla="*/ 9633098 w 9633098"/>
                <a:gd name="connsiteY7" fmla="*/ 3600893 h 3813544"/>
                <a:gd name="connsiteX8" fmla="*/ 9597656 w 9633098"/>
                <a:gd name="connsiteY8" fmla="*/ 2970028 h 3813544"/>
                <a:gd name="connsiteX9" fmla="*/ 8683256 w 9633098"/>
                <a:gd name="connsiteY9" fmla="*/ 1984744 h 3813544"/>
                <a:gd name="connsiteX10" fmla="*/ 7414437 w 9633098"/>
                <a:gd name="connsiteY10" fmla="*/ 857692 h 3813544"/>
                <a:gd name="connsiteX11" fmla="*/ 5798288 w 9633098"/>
                <a:gd name="connsiteY11" fmla="*/ 7088 h 3813544"/>
                <a:gd name="connsiteX12" fmla="*/ 4033283 w 9633098"/>
                <a:gd name="connsiteY12" fmla="*/ 0 h 3813544"/>
                <a:gd name="connsiteX13" fmla="*/ 2374605 w 9633098"/>
                <a:gd name="connsiteY13" fmla="*/ 956930 h 3813544"/>
                <a:gd name="connsiteX14" fmla="*/ 1056168 w 9633098"/>
                <a:gd name="connsiteY14" fmla="*/ 2183219 h 3813544"/>
                <a:gd name="connsiteX15" fmla="*/ 0 w 9633098"/>
                <a:gd name="connsiteY15" fmla="*/ 3381153 h 3813544"/>
                <a:gd name="connsiteX16" fmla="*/ 212651 w 9633098"/>
                <a:gd name="connsiteY16" fmla="*/ 3813544 h 3813544"/>
                <a:gd name="connsiteX0" fmla="*/ 212651 w 9633098"/>
                <a:gd name="connsiteY0" fmla="*/ 3806456 h 3806456"/>
                <a:gd name="connsiteX1" fmla="*/ 1346791 w 9633098"/>
                <a:gd name="connsiteY1" fmla="*/ 2502196 h 3806456"/>
                <a:gd name="connsiteX2" fmla="*/ 2622698 w 9633098"/>
                <a:gd name="connsiteY2" fmla="*/ 1254642 h 3806456"/>
                <a:gd name="connsiteX3" fmla="*/ 4182138 w 9633098"/>
                <a:gd name="connsiteY3" fmla="*/ 404037 h 3806456"/>
                <a:gd name="connsiteX4" fmla="*/ 5677786 w 9633098"/>
                <a:gd name="connsiteY4" fmla="*/ 404037 h 3806456"/>
                <a:gd name="connsiteX5" fmla="*/ 7159256 w 9633098"/>
                <a:gd name="connsiteY5" fmla="*/ 1162493 h 3806456"/>
                <a:gd name="connsiteX6" fmla="*/ 8392632 w 9633098"/>
                <a:gd name="connsiteY6" fmla="*/ 2296633 h 3806456"/>
                <a:gd name="connsiteX7" fmla="*/ 9633098 w 9633098"/>
                <a:gd name="connsiteY7" fmla="*/ 3593805 h 3806456"/>
                <a:gd name="connsiteX8" fmla="*/ 9597656 w 9633098"/>
                <a:gd name="connsiteY8" fmla="*/ 2962940 h 3806456"/>
                <a:gd name="connsiteX9" fmla="*/ 8683256 w 9633098"/>
                <a:gd name="connsiteY9" fmla="*/ 1977656 h 3806456"/>
                <a:gd name="connsiteX10" fmla="*/ 7414437 w 9633098"/>
                <a:gd name="connsiteY10" fmla="*/ 850604 h 3806456"/>
                <a:gd name="connsiteX11" fmla="*/ 5798288 w 9633098"/>
                <a:gd name="connsiteY11" fmla="*/ 0 h 3806456"/>
                <a:gd name="connsiteX12" fmla="*/ 4026195 w 9633098"/>
                <a:gd name="connsiteY12" fmla="*/ 0 h 3806456"/>
                <a:gd name="connsiteX13" fmla="*/ 2374605 w 9633098"/>
                <a:gd name="connsiteY13" fmla="*/ 949842 h 3806456"/>
                <a:gd name="connsiteX14" fmla="*/ 1056168 w 9633098"/>
                <a:gd name="connsiteY14" fmla="*/ 2176131 h 3806456"/>
                <a:gd name="connsiteX15" fmla="*/ 0 w 9633098"/>
                <a:gd name="connsiteY15" fmla="*/ 3374065 h 3806456"/>
                <a:gd name="connsiteX16" fmla="*/ 212651 w 9633098"/>
                <a:gd name="connsiteY16" fmla="*/ 3806456 h 3806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633098" h="3806456">
                  <a:moveTo>
                    <a:pt x="212651" y="3806456"/>
                  </a:moveTo>
                  <a:lnTo>
                    <a:pt x="1346791" y="2502196"/>
                  </a:lnTo>
                  <a:lnTo>
                    <a:pt x="2622698" y="1254642"/>
                  </a:lnTo>
                  <a:lnTo>
                    <a:pt x="4182138" y="404037"/>
                  </a:lnTo>
                  <a:lnTo>
                    <a:pt x="5677786" y="404037"/>
                  </a:lnTo>
                  <a:lnTo>
                    <a:pt x="7159256" y="1162493"/>
                  </a:lnTo>
                  <a:lnTo>
                    <a:pt x="8392632" y="2296633"/>
                  </a:lnTo>
                  <a:lnTo>
                    <a:pt x="9633098" y="3593805"/>
                  </a:lnTo>
                  <a:lnTo>
                    <a:pt x="9597656" y="2962940"/>
                  </a:lnTo>
                  <a:lnTo>
                    <a:pt x="8683256" y="1977656"/>
                  </a:lnTo>
                  <a:lnTo>
                    <a:pt x="7414437" y="850604"/>
                  </a:lnTo>
                  <a:lnTo>
                    <a:pt x="5798288" y="0"/>
                  </a:lnTo>
                  <a:lnTo>
                    <a:pt x="4026195" y="0"/>
                  </a:lnTo>
                  <a:lnTo>
                    <a:pt x="2374605" y="949842"/>
                  </a:lnTo>
                  <a:lnTo>
                    <a:pt x="1056168" y="2176131"/>
                  </a:lnTo>
                  <a:lnTo>
                    <a:pt x="0" y="3374065"/>
                  </a:lnTo>
                  <a:lnTo>
                    <a:pt x="212651" y="380645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D3C94582-2271-4068-809B-EEF3E692CC23}"/>
                </a:ext>
              </a:extLst>
            </p:cNvPr>
            <p:cNvSpPr/>
            <p:nvPr/>
          </p:nvSpPr>
          <p:spPr>
            <a:xfrm rot="2510440">
              <a:off x="6777155" y="2867725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2" name="Rechteck 81">
              <a:extLst>
                <a:ext uri="{FF2B5EF4-FFF2-40B4-BE49-F238E27FC236}">
                  <a16:creationId xmlns:a16="http://schemas.microsoft.com/office/drawing/2014/main" id="{EFDEDD17-BEAE-4196-86BA-8EE0D444638F}"/>
                </a:ext>
              </a:extLst>
            </p:cNvPr>
            <p:cNvSpPr/>
            <p:nvPr/>
          </p:nvSpPr>
          <p:spPr>
            <a:xfrm rot="1597437">
              <a:off x="5385025" y="1924765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1418E510-5F3C-4340-BD31-FDC4644CA89A}"/>
                </a:ext>
              </a:extLst>
            </p:cNvPr>
            <p:cNvSpPr/>
            <p:nvPr/>
          </p:nvSpPr>
          <p:spPr>
            <a:xfrm>
              <a:off x="3842263" y="1487301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4" name="Rechteck 83">
              <a:extLst>
                <a:ext uri="{FF2B5EF4-FFF2-40B4-BE49-F238E27FC236}">
                  <a16:creationId xmlns:a16="http://schemas.microsoft.com/office/drawing/2014/main" id="{CE2CFCE2-9D24-407F-ABE4-4157BFAB1649}"/>
                </a:ext>
              </a:extLst>
            </p:cNvPr>
            <p:cNvSpPr/>
            <p:nvPr/>
          </p:nvSpPr>
          <p:spPr>
            <a:xfrm rot="2900737">
              <a:off x="7997833" y="4067561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23FCA0CE-B4FE-4983-A172-E8B229C6D9EC}"/>
                </a:ext>
              </a:extLst>
            </p:cNvPr>
            <p:cNvSpPr/>
            <p:nvPr/>
          </p:nvSpPr>
          <p:spPr>
            <a:xfrm rot="19886342">
              <a:off x="2246333" y="1961889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724E9209-E7A9-4C9F-830C-900663787B82}"/>
                </a:ext>
              </a:extLst>
            </p:cNvPr>
            <p:cNvSpPr/>
            <p:nvPr/>
          </p:nvSpPr>
          <p:spPr>
            <a:xfrm rot="19061947">
              <a:off x="747349" y="3042259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7" name="Rechteck 86">
              <a:extLst>
                <a:ext uri="{FF2B5EF4-FFF2-40B4-BE49-F238E27FC236}">
                  <a16:creationId xmlns:a16="http://schemas.microsoft.com/office/drawing/2014/main" id="{ACA781E4-06B6-4CF2-9986-634C37D05068}"/>
                </a:ext>
              </a:extLst>
            </p:cNvPr>
            <p:cNvSpPr/>
            <p:nvPr/>
          </p:nvSpPr>
          <p:spPr>
            <a:xfrm rot="18691240">
              <a:off x="-454592" y="4290467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</p:grp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974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2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 defTabSz="914378">
              <a:defRPr/>
            </a:pPr>
            <a:fld id="{41DD5E45-7A98-4147-A7E0-A8DC2A41740A}" type="slidenum">
              <a:rPr lang="de-DE" sz="1000" b="1">
                <a:solidFill>
                  <a:srgbClr val="000000"/>
                </a:solidFill>
              </a:rPr>
              <a:pPr algn="ctr" defTabSz="914378">
                <a:defRPr/>
              </a:pPr>
              <a:t>40</a:t>
            </a:fld>
            <a:endParaRPr lang="de-DE" sz="1000" b="1" dirty="0">
              <a:solidFill>
                <a:srgbClr val="000000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4378">
              <a:defRPr/>
            </a:pPr>
            <a:r>
              <a:rPr lang="de-DE" smtClean="0">
                <a:solidFill>
                  <a:srgbClr val="808080"/>
                </a:solidFill>
                <a:latin typeface="Verdana"/>
                <a:cs typeface="Arial"/>
              </a:rPr>
              <a:t>| IAML 2021 | Oldenburg | 21. September 2021</a:t>
            </a:r>
            <a:endParaRPr lang="de-DE">
              <a:solidFill>
                <a:srgbClr val="808080"/>
              </a:solidFill>
              <a:latin typeface="Verdana"/>
              <a:cs typeface="Arial"/>
            </a:endParaRPr>
          </a:p>
        </p:txBody>
      </p:sp>
      <p:sp>
        <p:nvSpPr>
          <p:cNvPr id="5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Puzzleteil „Doku“ als Bindeglied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3805299" y="1643917"/>
            <a:ext cx="1587235" cy="1241817"/>
            <a:chOff x="4278596" y="2122540"/>
            <a:chExt cx="2116313" cy="1655757"/>
          </a:xfrm>
        </p:grpSpPr>
        <p:grpSp>
          <p:nvGrpSpPr>
            <p:cNvPr id="30" name="Gruppieren 29"/>
            <p:cNvGrpSpPr/>
            <p:nvPr/>
          </p:nvGrpSpPr>
          <p:grpSpPr>
            <a:xfrm>
              <a:off x="4278596" y="2122540"/>
              <a:ext cx="2116313" cy="1655175"/>
              <a:chOff x="4187616" y="2562219"/>
              <a:chExt cx="2116313" cy="1655175"/>
            </a:xfrm>
          </p:grpSpPr>
          <p:sp>
            <p:nvSpPr>
              <p:cNvPr id="31" name="Zylinder 30"/>
              <p:cNvSpPr>
                <a:spLocks noChangeAspect="1"/>
              </p:cNvSpPr>
              <p:nvPr/>
            </p:nvSpPr>
            <p:spPr>
              <a:xfrm>
                <a:off x="4187616" y="2562219"/>
                <a:ext cx="2116313" cy="1655175"/>
              </a:xfrm>
              <a:prstGeom prst="can">
                <a:avLst>
                  <a:gd name="adj" fmla="val 15960"/>
                </a:avLst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350">
                  <a:solidFill>
                    <a:srgbClr val="FFFFFF"/>
                  </a:solidFill>
                  <a:latin typeface="Verdana"/>
                  <a:cs typeface="Arial"/>
                </a:endParaRPr>
              </a:p>
            </p:txBody>
          </p:sp>
          <p:grpSp>
            <p:nvGrpSpPr>
              <p:cNvPr id="32" name="Gruppieren 31"/>
              <p:cNvGrpSpPr/>
              <p:nvPr/>
            </p:nvGrpSpPr>
            <p:grpSpPr>
              <a:xfrm>
                <a:off x="4297968" y="2965233"/>
                <a:ext cx="1895609" cy="831533"/>
                <a:chOff x="427276" y="2509079"/>
                <a:chExt cx="1895609" cy="831533"/>
              </a:xfrm>
            </p:grpSpPr>
            <p:pic>
              <p:nvPicPr>
                <p:cNvPr id="33" name="Picture 5" descr="download.png"/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3839"/>
                <a:stretch/>
              </p:blipFill>
              <p:spPr>
                <a:xfrm>
                  <a:off x="1242750" y="2546143"/>
                  <a:ext cx="1080135" cy="719374"/>
                </a:xfrm>
                <a:prstGeom prst="rect">
                  <a:avLst/>
                </a:prstGeom>
              </p:spPr>
            </p:pic>
            <p:pic>
              <p:nvPicPr>
                <p:cNvPr id="34" name="Picture 2" descr="GND_RGB_Wabe (1).jpg">
                  <a:extLst>
                    <a:ext uri="{FF2B5EF4-FFF2-40B4-BE49-F238E27FC236}">
                      <a16:creationId xmlns:a16="http://schemas.microsoft.com/office/drawing/2014/main" id="{A560F22F-0A38-4ABC-810F-06CD131ED2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7276" y="2509079"/>
                  <a:ext cx="720090" cy="831533"/>
                </a:xfrm>
                <a:prstGeom prst="rect">
                  <a:avLst/>
                </a:prstGeom>
              </p:spPr>
            </p:pic>
          </p:grpSp>
        </p:grpSp>
        <p:sp>
          <p:nvSpPr>
            <p:cNvPr id="29" name="Textfeld 28"/>
            <p:cNvSpPr txBox="1"/>
            <p:nvPr/>
          </p:nvSpPr>
          <p:spPr>
            <a:xfrm>
              <a:off x="4977079" y="3378188"/>
              <a:ext cx="104692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50" dirty="0">
                  <a:solidFill>
                    <a:srgbClr val="000000"/>
                  </a:solidFill>
                  <a:latin typeface="Verdana"/>
                  <a:cs typeface="Arial"/>
                </a:rPr>
                <a:t>Doku</a:t>
              </a:r>
            </a:p>
          </p:txBody>
        </p:sp>
      </p:grpSp>
      <p:sp>
        <p:nvSpPr>
          <p:cNvPr id="36" name="Textfeld 35"/>
          <p:cNvSpPr txBox="1"/>
          <p:nvPr/>
        </p:nvSpPr>
        <p:spPr>
          <a:xfrm>
            <a:off x="3194668" y="3277313"/>
            <a:ext cx="3171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50" dirty="0">
                <a:solidFill>
                  <a:srgbClr val="000000"/>
                </a:solidFill>
                <a:latin typeface="Verdana"/>
                <a:cs typeface="Arial"/>
              </a:rPr>
              <a:t>z. B.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50" dirty="0">
                <a:solidFill>
                  <a:srgbClr val="000000"/>
                </a:solidFill>
                <a:latin typeface="Verdana"/>
                <a:cs typeface="Arial"/>
              </a:rPr>
              <a:t>Hilfetexte (zielgruppenspezifisch</a:t>
            </a:r>
            <a:r>
              <a:rPr lang="de-DE" sz="1350" dirty="0" smtClean="0">
                <a:solidFill>
                  <a:srgbClr val="000000"/>
                </a:solidFill>
                <a:latin typeface="Verdana"/>
                <a:cs typeface="Arial"/>
              </a:rPr>
              <a:t>)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 dirty="0" smtClean="0">
              <a:solidFill>
                <a:srgbClr val="000000"/>
              </a:solidFill>
              <a:latin typeface="Verdana"/>
              <a:cs typeface="Arial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50" dirty="0" smtClean="0">
                <a:solidFill>
                  <a:srgbClr val="000000"/>
                </a:solidFill>
                <a:latin typeface="Verdana"/>
                <a:cs typeface="Arial"/>
              </a:rPr>
              <a:t>Doku auch für PLUS-Bereiche und Anreicherungen</a:t>
            </a:r>
            <a:endParaRPr lang="de-DE" sz="1350" dirty="0">
              <a:solidFill>
                <a:srgbClr val="000000"/>
              </a:solidFill>
              <a:latin typeface="Verdana"/>
              <a:cs typeface="Arial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 dirty="0" smtClean="0">
              <a:solidFill>
                <a:srgbClr val="000000"/>
              </a:solidFill>
              <a:latin typeface="Verdana"/>
              <a:cs typeface="Arial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50" dirty="0" smtClean="0">
                <a:solidFill>
                  <a:srgbClr val="000000"/>
                </a:solidFill>
                <a:latin typeface="Verdana"/>
                <a:cs typeface="Arial"/>
              </a:rPr>
              <a:t>Konsistente Labels</a:t>
            </a:r>
            <a:endParaRPr lang="de-DE" sz="1350" dirty="0">
              <a:solidFill>
                <a:srgbClr val="000000"/>
              </a:solidFill>
              <a:latin typeface="Verdana"/>
              <a:cs typeface="Arial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50" dirty="0">
                <a:solidFill>
                  <a:srgbClr val="000000"/>
                </a:solidFill>
                <a:latin typeface="Verdana"/>
                <a:cs typeface="Arial"/>
              </a:rPr>
              <a:t>(u. a. in verschiedenen Sprachen)</a:t>
            </a:r>
          </a:p>
        </p:txBody>
      </p:sp>
      <p:cxnSp>
        <p:nvCxnSpPr>
          <p:cNvPr id="38" name="Gerade Verbindung mit Pfeil 37"/>
          <p:cNvCxnSpPr/>
          <p:nvPr/>
        </p:nvCxnSpPr>
        <p:spPr>
          <a:xfrm flipV="1">
            <a:off x="2579814" y="2885299"/>
            <a:ext cx="1146263" cy="901659"/>
          </a:xfrm>
          <a:prstGeom prst="straightConnector1">
            <a:avLst/>
          </a:prstGeom>
          <a:ln w="76200">
            <a:solidFill>
              <a:srgbClr val="0070C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pieren 15"/>
          <p:cNvGrpSpPr/>
          <p:nvPr/>
        </p:nvGrpSpPr>
        <p:grpSpPr>
          <a:xfrm>
            <a:off x="968212" y="3786958"/>
            <a:ext cx="1611602" cy="1241381"/>
            <a:chOff x="1894953" y="4763971"/>
            <a:chExt cx="2148802" cy="1655175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1894953" y="4763971"/>
              <a:ext cx="2116313" cy="1655175"/>
              <a:chOff x="4187616" y="2562219"/>
              <a:chExt cx="2116313" cy="1655175"/>
            </a:xfrm>
          </p:grpSpPr>
          <p:sp>
            <p:nvSpPr>
              <p:cNvPr id="21" name="Zylinder 20"/>
              <p:cNvSpPr>
                <a:spLocks noChangeAspect="1"/>
              </p:cNvSpPr>
              <p:nvPr/>
            </p:nvSpPr>
            <p:spPr>
              <a:xfrm>
                <a:off x="4187616" y="2562219"/>
                <a:ext cx="2116313" cy="1655175"/>
              </a:xfrm>
              <a:prstGeom prst="can">
                <a:avLst>
                  <a:gd name="adj" fmla="val 15960"/>
                </a:avLst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350">
                  <a:solidFill>
                    <a:srgbClr val="FFFFFF"/>
                  </a:solidFill>
                  <a:latin typeface="Verdana"/>
                  <a:cs typeface="Arial"/>
                </a:endParaRPr>
              </a:p>
            </p:txBody>
          </p:sp>
          <p:grpSp>
            <p:nvGrpSpPr>
              <p:cNvPr id="10" name="Gruppieren 9"/>
              <p:cNvGrpSpPr/>
              <p:nvPr/>
            </p:nvGrpSpPr>
            <p:grpSpPr>
              <a:xfrm>
                <a:off x="4297968" y="2965233"/>
                <a:ext cx="1895609" cy="831533"/>
                <a:chOff x="427276" y="2509079"/>
                <a:chExt cx="1895609" cy="831533"/>
              </a:xfrm>
            </p:grpSpPr>
            <p:pic>
              <p:nvPicPr>
                <p:cNvPr id="18" name="Picture 5" descr="download.png"/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3839"/>
                <a:stretch/>
              </p:blipFill>
              <p:spPr>
                <a:xfrm>
                  <a:off x="1242750" y="2546143"/>
                  <a:ext cx="1080135" cy="719374"/>
                </a:xfrm>
                <a:prstGeom prst="rect">
                  <a:avLst/>
                </a:prstGeom>
              </p:spPr>
            </p:pic>
            <p:pic>
              <p:nvPicPr>
                <p:cNvPr id="19" name="Picture 2" descr="GND_RGB_Wabe (1).jpg">
                  <a:extLst>
                    <a:ext uri="{FF2B5EF4-FFF2-40B4-BE49-F238E27FC236}">
                      <a16:creationId xmlns:a16="http://schemas.microsoft.com/office/drawing/2014/main" id="{A560F22F-0A38-4ABC-810F-06CD131ED2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7276" y="2509079"/>
                  <a:ext cx="720090" cy="831533"/>
                </a:xfrm>
                <a:prstGeom prst="rect">
                  <a:avLst/>
                </a:prstGeom>
              </p:spPr>
            </p:pic>
          </p:grpSp>
        </p:grpSp>
        <p:sp>
          <p:nvSpPr>
            <p:cNvPr id="39" name="Textfeld 38"/>
            <p:cNvSpPr txBox="1"/>
            <p:nvPr/>
          </p:nvSpPr>
          <p:spPr>
            <a:xfrm>
              <a:off x="2050648" y="6015957"/>
              <a:ext cx="199310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50" dirty="0">
                  <a:solidFill>
                    <a:srgbClr val="000000"/>
                  </a:solidFill>
                  <a:latin typeface="Verdana"/>
                  <a:cs typeface="Arial"/>
                </a:rPr>
                <a:t>Zweitwohnsitz</a:t>
              </a: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32800" y="1773176"/>
            <a:ext cx="1587235" cy="1241381"/>
            <a:chOff x="1894953" y="4763971"/>
            <a:chExt cx="2116313" cy="1655175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1894953" y="4763971"/>
              <a:ext cx="2116313" cy="1655175"/>
              <a:chOff x="4187616" y="2562219"/>
              <a:chExt cx="2116313" cy="1655175"/>
            </a:xfrm>
          </p:grpSpPr>
          <p:sp>
            <p:nvSpPr>
              <p:cNvPr id="25" name="Zylinder 24"/>
              <p:cNvSpPr>
                <a:spLocks noChangeAspect="1"/>
              </p:cNvSpPr>
              <p:nvPr/>
            </p:nvSpPr>
            <p:spPr>
              <a:xfrm>
                <a:off x="4187616" y="2562219"/>
                <a:ext cx="2116313" cy="1655175"/>
              </a:xfrm>
              <a:prstGeom prst="can">
                <a:avLst>
                  <a:gd name="adj" fmla="val 15960"/>
                </a:avLst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350">
                  <a:solidFill>
                    <a:srgbClr val="FFFFFF"/>
                  </a:solidFill>
                  <a:latin typeface="Verdana"/>
                  <a:cs typeface="Arial"/>
                </a:endParaRPr>
              </a:p>
            </p:txBody>
          </p:sp>
          <p:pic>
            <p:nvPicPr>
              <p:cNvPr id="26" name="Picture 2" descr="GND_RGB_Wabe (1).jpg">
                <a:extLst>
                  <a:ext uri="{FF2B5EF4-FFF2-40B4-BE49-F238E27FC236}">
                    <a16:creationId xmlns:a16="http://schemas.microsoft.com/office/drawing/2014/main" id="{A560F22F-0A38-4ABC-810F-06CD131ED2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97968" y="2965232"/>
                <a:ext cx="720091" cy="831534"/>
              </a:xfrm>
              <a:prstGeom prst="rect">
                <a:avLst/>
              </a:prstGeom>
            </p:spPr>
          </p:pic>
        </p:grpSp>
        <p:sp>
          <p:nvSpPr>
            <p:cNvPr id="24" name="Textfeld 23"/>
            <p:cNvSpPr txBox="1"/>
            <p:nvPr/>
          </p:nvSpPr>
          <p:spPr>
            <a:xfrm>
              <a:off x="2768052" y="5247639"/>
              <a:ext cx="121004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50" dirty="0" smtClean="0">
                  <a:solidFill>
                    <a:srgbClr val="000000"/>
                  </a:solidFill>
                  <a:latin typeface="Verdana"/>
                  <a:cs typeface="Arial"/>
                </a:rPr>
                <a:t>CBS/</a:t>
              </a:r>
              <a:br>
                <a:rPr lang="de-DE" sz="1350" dirty="0" smtClean="0">
                  <a:solidFill>
                    <a:srgbClr val="000000"/>
                  </a:solidFill>
                  <a:latin typeface="Verdana"/>
                  <a:cs typeface="Arial"/>
                </a:rPr>
              </a:br>
              <a:r>
                <a:rPr lang="de-DE" sz="1350" dirty="0" err="1" smtClean="0">
                  <a:solidFill>
                    <a:srgbClr val="000000"/>
                  </a:solidFill>
                  <a:latin typeface="Verdana"/>
                  <a:cs typeface="Arial"/>
                </a:rPr>
                <a:t>WinIBW</a:t>
              </a:r>
              <a:endParaRPr lang="de-DE" sz="1350" dirty="0">
                <a:solidFill>
                  <a:srgbClr val="000000"/>
                </a:solidFill>
                <a:latin typeface="Verdana"/>
                <a:cs typeface="Arial"/>
              </a:endParaRPr>
            </a:p>
          </p:txBody>
        </p:sp>
      </p:grpSp>
      <p:cxnSp>
        <p:nvCxnSpPr>
          <p:cNvPr id="27" name="Gerade Verbindung mit Pfeil 26"/>
          <p:cNvCxnSpPr/>
          <p:nvPr/>
        </p:nvCxnSpPr>
        <p:spPr>
          <a:xfrm>
            <a:off x="2214162" y="2421517"/>
            <a:ext cx="1591137" cy="3955"/>
          </a:xfrm>
          <a:prstGeom prst="straightConnector1">
            <a:avLst/>
          </a:prstGeom>
          <a:ln w="76200">
            <a:solidFill>
              <a:srgbClr val="0070C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Grafik 3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7633" y="3294077"/>
            <a:ext cx="2350447" cy="1720799"/>
          </a:xfrm>
          <a:prstGeom prst="rect">
            <a:avLst/>
          </a:prstGeom>
          <a:effectLst>
            <a:outerShdw blurRad="190500" algn="ctr" rotWithShape="0">
              <a:srgbClr val="000000">
                <a:alpha val="70000"/>
              </a:srgbClr>
            </a:outerShdw>
          </a:effectLst>
        </p:spPr>
      </p:pic>
      <p:cxnSp>
        <p:nvCxnSpPr>
          <p:cNvPr id="40" name="Gerade Verbindung mit Pfeil 39"/>
          <p:cNvCxnSpPr/>
          <p:nvPr/>
        </p:nvCxnSpPr>
        <p:spPr>
          <a:xfrm flipH="1" flipV="1">
            <a:off x="5508104" y="2421517"/>
            <a:ext cx="1912222" cy="726297"/>
          </a:xfrm>
          <a:prstGeom prst="straightConnector1">
            <a:avLst/>
          </a:prstGeom>
          <a:ln w="76200">
            <a:solidFill>
              <a:srgbClr val="0070C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689457" y="3400484"/>
            <a:ext cx="20454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50" dirty="0" err="1">
                <a:solidFill>
                  <a:srgbClr val="000000"/>
                </a:solidFill>
                <a:latin typeface="Verdana"/>
                <a:cs typeface="Arial"/>
              </a:rPr>
              <a:t>properties</a:t>
            </a:r>
            <a:r>
              <a:rPr lang="de-DE" sz="1350" dirty="0">
                <a:solidFill>
                  <a:srgbClr val="000000"/>
                </a:solidFill>
                <a:latin typeface="Verdana"/>
                <a:cs typeface="Arial"/>
              </a:rPr>
              <a:t> und </a:t>
            </a:r>
            <a:r>
              <a:rPr lang="de-DE" sz="1350" dirty="0" err="1">
                <a:solidFill>
                  <a:srgbClr val="000000"/>
                </a:solidFill>
                <a:latin typeface="Verdana"/>
                <a:cs typeface="Arial"/>
              </a:rPr>
              <a:t>items</a:t>
            </a:r>
            <a:endParaRPr lang="de-DE" sz="1350" dirty="0">
              <a:solidFill>
                <a:srgbClr val="000000"/>
              </a:solidFill>
              <a:latin typeface="Verdana"/>
              <a:cs typeface="Arial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350" dirty="0">
              <a:solidFill>
                <a:srgbClr val="000000"/>
              </a:solidFill>
              <a:latin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47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2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 defTabSz="914378">
              <a:defRPr/>
            </a:pPr>
            <a:fld id="{41DD5E45-7A98-4147-A7E0-A8DC2A41740A}" type="slidenum">
              <a:rPr lang="de-DE" sz="1000" b="1">
                <a:solidFill>
                  <a:srgbClr val="000000"/>
                </a:solidFill>
              </a:rPr>
              <a:pPr algn="ctr" defTabSz="914378">
                <a:defRPr/>
              </a:pPr>
              <a:t>41</a:t>
            </a:fld>
            <a:endParaRPr lang="de-DE" sz="1000" b="1" dirty="0">
              <a:solidFill>
                <a:srgbClr val="000000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4378">
              <a:defRPr/>
            </a:pPr>
            <a:r>
              <a:rPr lang="de-DE" smtClean="0">
                <a:solidFill>
                  <a:srgbClr val="808080"/>
                </a:solidFill>
                <a:latin typeface="Verdana"/>
                <a:cs typeface="Arial"/>
              </a:rPr>
              <a:t>| IAML 2021 | Oldenburg | 21. September 2021</a:t>
            </a:r>
            <a:endParaRPr lang="de-DE">
              <a:solidFill>
                <a:srgbClr val="808080"/>
              </a:solidFill>
              <a:latin typeface="Verdana"/>
              <a:cs typeface="Arial"/>
            </a:endParaRPr>
          </a:p>
        </p:txBody>
      </p:sp>
      <p:sp>
        <p:nvSpPr>
          <p:cNvPr id="5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Zusammenspiel Explorer / Zweitwohnsitz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968212" y="3786958"/>
            <a:ext cx="1611602" cy="1241381"/>
            <a:chOff x="1894953" y="4763971"/>
            <a:chExt cx="2148802" cy="1655175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1894953" y="4763971"/>
              <a:ext cx="2116313" cy="1655175"/>
              <a:chOff x="4187616" y="2562219"/>
              <a:chExt cx="2116313" cy="1655175"/>
            </a:xfrm>
          </p:grpSpPr>
          <p:sp>
            <p:nvSpPr>
              <p:cNvPr id="21" name="Zylinder 20"/>
              <p:cNvSpPr>
                <a:spLocks noChangeAspect="1"/>
              </p:cNvSpPr>
              <p:nvPr/>
            </p:nvSpPr>
            <p:spPr>
              <a:xfrm>
                <a:off x="4187616" y="2562219"/>
                <a:ext cx="2116313" cy="1655175"/>
              </a:xfrm>
              <a:prstGeom prst="can">
                <a:avLst>
                  <a:gd name="adj" fmla="val 15960"/>
                </a:avLst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350">
                  <a:solidFill>
                    <a:srgbClr val="FFFFFF"/>
                  </a:solidFill>
                  <a:latin typeface="Verdana"/>
                  <a:cs typeface="Arial"/>
                </a:endParaRPr>
              </a:p>
            </p:txBody>
          </p:sp>
          <p:grpSp>
            <p:nvGrpSpPr>
              <p:cNvPr id="10" name="Gruppieren 9"/>
              <p:cNvGrpSpPr/>
              <p:nvPr/>
            </p:nvGrpSpPr>
            <p:grpSpPr>
              <a:xfrm>
                <a:off x="4297968" y="2965233"/>
                <a:ext cx="1895609" cy="831533"/>
                <a:chOff x="427276" y="2509079"/>
                <a:chExt cx="1895609" cy="831533"/>
              </a:xfrm>
            </p:grpSpPr>
            <p:pic>
              <p:nvPicPr>
                <p:cNvPr id="18" name="Picture 5" descr="download.png"/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3839"/>
                <a:stretch/>
              </p:blipFill>
              <p:spPr>
                <a:xfrm>
                  <a:off x="1242750" y="2546143"/>
                  <a:ext cx="1080135" cy="719374"/>
                </a:xfrm>
                <a:prstGeom prst="rect">
                  <a:avLst/>
                </a:prstGeom>
              </p:spPr>
            </p:pic>
            <p:pic>
              <p:nvPicPr>
                <p:cNvPr id="19" name="Picture 2" descr="GND_RGB_Wabe (1).jpg">
                  <a:extLst>
                    <a:ext uri="{FF2B5EF4-FFF2-40B4-BE49-F238E27FC236}">
                      <a16:creationId xmlns:a16="http://schemas.microsoft.com/office/drawing/2014/main" id="{A560F22F-0A38-4ABC-810F-06CD131ED2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7276" y="2509079"/>
                  <a:ext cx="720090" cy="831533"/>
                </a:xfrm>
                <a:prstGeom prst="rect">
                  <a:avLst/>
                </a:prstGeom>
              </p:spPr>
            </p:pic>
          </p:grpSp>
        </p:grpSp>
        <p:sp>
          <p:nvSpPr>
            <p:cNvPr id="39" name="Textfeld 38"/>
            <p:cNvSpPr txBox="1"/>
            <p:nvPr/>
          </p:nvSpPr>
          <p:spPr>
            <a:xfrm>
              <a:off x="2050648" y="6015957"/>
              <a:ext cx="199310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50" dirty="0">
                  <a:solidFill>
                    <a:srgbClr val="000000"/>
                  </a:solidFill>
                  <a:latin typeface="Verdana"/>
                  <a:cs typeface="Arial"/>
                </a:rPr>
                <a:t>Zweitwohnsitz</a:t>
              </a: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32800" y="1773176"/>
            <a:ext cx="1587235" cy="1241381"/>
            <a:chOff x="1894953" y="4763971"/>
            <a:chExt cx="2116313" cy="1655175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1894953" y="4763971"/>
              <a:ext cx="2116313" cy="1655175"/>
              <a:chOff x="4187616" y="2562219"/>
              <a:chExt cx="2116313" cy="1655175"/>
            </a:xfrm>
          </p:grpSpPr>
          <p:sp>
            <p:nvSpPr>
              <p:cNvPr id="25" name="Zylinder 24"/>
              <p:cNvSpPr>
                <a:spLocks noChangeAspect="1"/>
              </p:cNvSpPr>
              <p:nvPr/>
            </p:nvSpPr>
            <p:spPr>
              <a:xfrm>
                <a:off x="4187616" y="2562219"/>
                <a:ext cx="2116313" cy="1655175"/>
              </a:xfrm>
              <a:prstGeom prst="can">
                <a:avLst>
                  <a:gd name="adj" fmla="val 15960"/>
                </a:avLst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350">
                  <a:solidFill>
                    <a:srgbClr val="FFFFFF"/>
                  </a:solidFill>
                  <a:latin typeface="Verdana"/>
                  <a:cs typeface="Arial"/>
                </a:endParaRPr>
              </a:p>
            </p:txBody>
          </p:sp>
          <p:pic>
            <p:nvPicPr>
              <p:cNvPr id="26" name="Picture 2" descr="GND_RGB_Wabe (1).jpg">
                <a:extLst>
                  <a:ext uri="{FF2B5EF4-FFF2-40B4-BE49-F238E27FC236}">
                    <a16:creationId xmlns:a16="http://schemas.microsoft.com/office/drawing/2014/main" id="{A560F22F-0A38-4ABC-810F-06CD131ED2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97968" y="2965232"/>
                <a:ext cx="720091" cy="831534"/>
              </a:xfrm>
              <a:prstGeom prst="rect">
                <a:avLst/>
              </a:prstGeom>
            </p:spPr>
          </p:pic>
        </p:grpSp>
        <p:sp>
          <p:nvSpPr>
            <p:cNvPr id="24" name="Textfeld 23"/>
            <p:cNvSpPr txBox="1"/>
            <p:nvPr/>
          </p:nvSpPr>
          <p:spPr>
            <a:xfrm>
              <a:off x="2850898" y="5419504"/>
              <a:ext cx="78124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50" dirty="0" smtClean="0">
                  <a:solidFill>
                    <a:srgbClr val="000000"/>
                  </a:solidFill>
                  <a:latin typeface="Verdana"/>
                  <a:cs typeface="Arial"/>
                </a:rPr>
                <a:t>CBS</a:t>
              </a:r>
              <a:endParaRPr lang="de-DE" sz="1350" dirty="0">
                <a:solidFill>
                  <a:srgbClr val="000000"/>
                </a:solidFill>
                <a:latin typeface="Verdana"/>
                <a:cs typeface="Arial"/>
              </a:endParaRP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2654331" y="4292692"/>
            <a:ext cx="4437948" cy="507831"/>
            <a:chOff x="3895062" y="5703556"/>
            <a:chExt cx="3392980" cy="677108"/>
          </a:xfrm>
        </p:grpSpPr>
        <p:cxnSp>
          <p:nvCxnSpPr>
            <p:cNvPr id="42" name="Gerade Verbindung mit Pfeil 41"/>
            <p:cNvCxnSpPr/>
            <p:nvPr/>
          </p:nvCxnSpPr>
          <p:spPr>
            <a:xfrm flipH="1">
              <a:off x="3895062" y="6154359"/>
              <a:ext cx="2903303" cy="34337"/>
            </a:xfrm>
            <a:prstGeom prst="straightConnector1">
              <a:avLst/>
            </a:prstGeom>
            <a:ln w="76200">
              <a:solidFill>
                <a:schemeClr val="accent5">
                  <a:lumMod val="75000"/>
                </a:schemeClr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/>
            <p:cNvSpPr txBox="1"/>
            <p:nvPr/>
          </p:nvSpPr>
          <p:spPr>
            <a:xfrm>
              <a:off x="4353313" y="5703556"/>
              <a:ext cx="293472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50" u="sng" dirty="0">
                  <a:solidFill>
                    <a:srgbClr val="000000"/>
                  </a:solidFill>
                  <a:latin typeface="Verdana"/>
                  <a:cs typeface="Arial"/>
                </a:rPr>
                <a:t>Korrekturvorschläge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350" dirty="0">
                <a:solidFill>
                  <a:srgbClr val="000000"/>
                </a:solidFill>
                <a:latin typeface="Verdana"/>
                <a:cs typeface="Arial"/>
              </a:endParaRPr>
            </a:p>
          </p:txBody>
        </p:sp>
      </p:grpSp>
      <p:pic>
        <p:nvPicPr>
          <p:cNvPr id="44" name="Grafik 4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7633" y="3294077"/>
            <a:ext cx="2350447" cy="1720799"/>
          </a:xfrm>
          <a:prstGeom prst="rect">
            <a:avLst/>
          </a:prstGeom>
          <a:effectLst>
            <a:outerShdw blurRad="190500" algn="ctr" rotWithShape="0">
              <a:srgbClr val="000000">
                <a:alpha val="70000"/>
              </a:srgbClr>
            </a:outerShdw>
          </a:effectLst>
        </p:spPr>
      </p:pic>
      <p:grpSp>
        <p:nvGrpSpPr>
          <p:cNvPr id="46" name="Gruppieren 45"/>
          <p:cNvGrpSpPr/>
          <p:nvPr/>
        </p:nvGrpSpPr>
        <p:grpSpPr>
          <a:xfrm rot="3922754">
            <a:off x="1417765" y="3109805"/>
            <a:ext cx="1528838" cy="338102"/>
            <a:chOff x="4150030" y="5703556"/>
            <a:chExt cx="2930527" cy="450803"/>
          </a:xfrm>
        </p:grpSpPr>
        <p:cxnSp>
          <p:nvCxnSpPr>
            <p:cNvPr id="47" name="Gerade Verbindung mit Pfeil 46"/>
            <p:cNvCxnSpPr/>
            <p:nvPr/>
          </p:nvCxnSpPr>
          <p:spPr>
            <a:xfrm flipH="1">
              <a:off x="4150030" y="6154359"/>
              <a:ext cx="2648335" cy="0"/>
            </a:xfrm>
            <a:prstGeom prst="straightConnector1">
              <a:avLst/>
            </a:prstGeom>
            <a:ln w="76200">
              <a:solidFill>
                <a:schemeClr val="accent5">
                  <a:lumMod val="75000"/>
                </a:schemeClr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feld 47"/>
            <p:cNvSpPr txBox="1"/>
            <p:nvPr/>
          </p:nvSpPr>
          <p:spPr>
            <a:xfrm>
              <a:off x="4353315" y="5703556"/>
              <a:ext cx="27272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50" dirty="0" smtClean="0">
                  <a:solidFill>
                    <a:srgbClr val="000000"/>
                  </a:solidFill>
                  <a:latin typeface="Verdana"/>
                  <a:cs typeface="Arial"/>
                </a:rPr>
                <a:t>Vorschlags-Management</a:t>
              </a:r>
              <a:endParaRPr lang="de-DE" sz="1350" dirty="0">
                <a:solidFill>
                  <a:srgbClr val="000000"/>
                </a:solidFill>
                <a:latin typeface="Verdana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717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42</a:t>
            </a:fld>
            <a:endParaRPr lang="de-DE" sz="10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IAML 2021 | Oldenburg | 21. September 2021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f</a:t>
            </a:r>
            <a:r>
              <a:rPr lang="de-DE" dirty="0" smtClean="0"/>
              <a:t>ür Ihr Interesse und Ihre Aufmerksamkeit!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</a:t>
            </a:r>
            <a:r>
              <a:rPr lang="de-DE" dirty="0" smtClean="0"/>
              <a:t>ielen Dank 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669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43</a:t>
            </a:fld>
            <a:endParaRPr lang="de-DE" sz="10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IAML 2021 | Oldenburg | 21. September 2021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962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2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 defTabSz="914378">
              <a:defRPr/>
            </a:pPr>
            <a:fld id="{41DD5E45-7A98-4147-A7E0-A8DC2A41740A}" type="slidenum">
              <a:rPr lang="de-DE" sz="1000" b="1">
                <a:solidFill>
                  <a:srgbClr val="000000"/>
                </a:solidFill>
              </a:rPr>
              <a:pPr algn="ctr" defTabSz="914378">
                <a:defRPr/>
              </a:pPr>
              <a:t>44</a:t>
            </a:fld>
            <a:endParaRPr lang="de-DE" sz="1000" b="1" dirty="0">
              <a:solidFill>
                <a:srgbClr val="000000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4378">
              <a:defRPr/>
            </a:pPr>
            <a:r>
              <a:rPr lang="de-DE" smtClean="0">
                <a:solidFill>
                  <a:srgbClr val="808080"/>
                </a:solidFill>
                <a:latin typeface="Verdana"/>
                <a:cs typeface="Arial"/>
              </a:rPr>
              <a:t>| IAML 2021 | Oldenburg | 21. September 2021</a:t>
            </a:r>
            <a:endParaRPr lang="de-DE">
              <a:solidFill>
                <a:srgbClr val="808080"/>
              </a:solidFill>
              <a:latin typeface="Verdana"/>
              <a:cs typeface="Arial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13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2"/>
            <a:ext cx="2160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 defTabSz="914378">
              <a:defRPr/>
            </a:pPr>
            <a:fld id="{41DD5E45-7A98-4147-A7E0-A8DC2A41740A}" type="slidenum">
              <a:rPr lang="de-DE" sz="1000" b="1">
                <a:solidFill>
                  <a:srgbClr val="000000"/>
                </a:solidFill>
              </a:rPr>
              <a:pPr algn="ctr" defTabSz="914378">
                <a:defRPr/>
              </a:pPr>
              <a:t>45</a:t>
            </a:fld>
            <a:endParaRPr lang="de-DE" sz="1000" b="1" dirty="0">
              <a:solidFill>
                <a:srgbClr val="000000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4378">
              <a:defRPr/>
            </a:pPr>
            <a:r>
              <a:rPr lang="de-DE" smtClean="0">
                <a:solidFill>
                  <a:srgbClr val="808080"/>
                </a:solidFill>
                <a:latin typeface="Verdana"/>
                <a:cs typeface="Arial"/>
              </a:rPr>
              <a:t>| IAML 2021 | Oldenburg | 21. September 2021</a:t>
            </a:r>
            <a:endParaRPr lang="de-DE">
              <a:solidFill>
                <a:srgbClr val="808080"/>
              </a:solidFill>
              <a:latin typeface="Verdana"/>
              <a:cs typeface="Arial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76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46</a:t>
            </a:fld>
            <a:endParaRPr lang="de-DE" sz="10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IAML 2021 | Oldenburg | 21. September 2021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52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E989BB9-3CC7-4ADB-A5A9-6FC66B9DB0FD}" type="slidenum">
              <a:rPr lang="de-DE" sz="1000" b="1"/>
              <a:pPr algn="ctr"/>
              <a:t>47</a:t>
            </a:fld>
            <a:endParaRPr lang="de-DE" sz="10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IAML 2021 | Oldenburg | 21. September 2021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09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0042" b="-10042"/>
          <a:stretch/>
        </p:blipFill>
        <p:spPr>
          <a:xfrm>
            <a:off x="-9630" y="0"/>
            <a:ext cx="9153629" cy="573596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-17314" y="0"/>
            <a:ext cx="9153630" cy="5143500"/>
          </a:xfrm>
          <a:prstGeom prst="rect">
            <a:avLst/>
          </a:prstGeom>
          <a:gradFill flip="none" rotWithShape="1">
            <a:gsLst>
              <a:gs pos="100000">
                <a:srgbClr val="92D050">
                  <a:alpha val="20000"/>
                </a:srgbClr>
              </a:gs>
              <a:gs pos="84000">
                <a:srgbClr val="92D050">
                  <a:alpha val="20000"/>
                </a:srgbClr>
              </a:gs>
              <a:gs pos="11000">
                <a:srgbClr val="00B0F0">
                  <a:alpha val="20000"/>
                </a:srgbClr>
              </a:gs>
              <a:gs pos="32000">
                <a:srgbClr val="FF66CC">
                  <a:alpha val="20000"/>
                </a:srgbClr>
              </a:gs>
              <a:gs pos="52000">
                <a:srgbClr val="FF9933">
                  <a:alpha val="20000"/>
                </a:srgbClr>
              </a:gs>
              <a:gs pos="69000">
                <a:srgbClr val="FFFF99">
                  <a:alpha val="2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1DD29421-ED86-408F-A873-3D5931709A1F}"/>
              </a:ext>
            </a:extLst>
          </p:cNvPr>
          <p:cNvSpPr/>
          <p:nvPr/>
        </p:nvSpPr>
        <p:spPr>
          <a:xfrm>
            <a:off x="-1763922" y="1059582"/>
            <a:ext cx="12662212" cy="369332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+mj-lt"/>
                <a:ea typeface="+mj-ea"/>
                <a:cs typeface="+mj-cs"/>
              </a:rPr>
              <a:t>Verlässlichkeit </a:t>
            </a:r>
            <a:r>
              <a:rPr lang="de-DE" dirty="0" err="1">
                <a:latin typeface="+mj-lt"/>
                <a:ea typeface="+mj-ea"/>
                <a:cs typeface="+mj-cs"/>
              </a:rPr>
              <a:t>Verlässlichkeit</a:t>
            </a:r>
            <a:r>
              <a:rPr lang="de-DE" dirty="0">
                <a:latin typeface="+mj-lt"/>
                <a:ea typeface="+mj-ea"/>
                <a:cs typeface="+mj-cs"/>
              </a:rPr>
              <a:t> </a:t>
            </a:r>
            <a:r>
              <a:rPr lang="de-DE" dirty="0" err="1">
                <a:latin typeface="+mj-lt"/>
                <a:ea typeface="+mj-ea"/>
                <a:cs typeface="+mj-cs"/>
              </a:rPr>
              <a:t>Verlässlichkeit</a:t>
            </a:r>
            <a:r>
              <a:rPr lang="de-DE" dirty="0">
                <a:latin typeface="+mj-lt"/>
                <a:ea typeface="+mj-ea"/>
                <a:cs typeface="+mj-cs"/>
              </a:rPr>
              <a:t> </a:t>
            </a:r>
            <a:r>
              <a:rPr lang="de-DE" dirty="0" err="1">
                <a:latin typeface="+mj-lt"/>
                <a:ea typeface="+mj-ea"/>
                <a:cs typeface="+mj-cs"/>
              </a:rPr>
              <a:t>Verlässlichkeit</a:t>
            </a:r>
            <a:r>
              <a:rPr lang="de-DE" dirty="0">
                <a:latin typeface="+mj-lt"/>
                <a:ea typeface="+mj-ea"/>
                <a:cs typeface="+mj-cs"/>
              </a:rPr>
              <a:t> </a:t>
            </a:r>
            <a:r>
              <a:rPr lang="de-DE" dirty="0" err="1">
                <a:latin typeface="+mj-lt"/>
                <a:ea typeface="+mj-ea"/>
                <a:cs typeface="+mj-cs"/>
              </a:rPr>
              <a:t>Verlässlichkeit</a:t>
            </a:r>
            <a:r>
              <a:rPr lang="de-DE" dirty="0">
                <a:latin typeface="+mj-lt"/>
                <a:ea typeface="+mj-ea"/>
                <a:cs typeface="+mj-cs"/>
              </a:rPr>
              <a:t> </a:t>
            </a:r>
            <a:r>
              <a:rPr lang="de-DE" dirty="0" err="1">
                <a:latin typeface="+mj-lt"/>
                <a:ea typeface="+mj-ea"/>
                <a:cs typeface="+mj-cs"/>
              </a:rPr>
              <a:t>Verlässlichkeit</a:t>
            </a:r>
            <a:r>
              <a:rPr lang="de-DE" dirty="0">
                <a:latin typeface="+mj-lt"/>
                <a:ea typeface="+mj-ea"/>
                <a:cs typeface="+mj-cs"/>
              </a:rPr>
              <a:t> </a:t>
            </a:r>
            <a:r>
              <a:rPr lang="de-DE" dirty="0" err="1">
                <a:latin typeface="+mj-lt"/>
                <a:ea typeface="+mj-ea"/>
                <a:cs typeface="+mj-cs"/>
              </a:rPr>
              <a:t>Verlässlichkeit</a:t>
            </a:r>
            <a:endParaRPr lang="de-DE" dirty="0">
              <a:latin typeface="+mj-lt"/>
              <a:ea typeface="+mj-ea"/>
              <a:cs typeface="+mj-cs"/>
            </a:endParaRPr>
          </a:p>
        </p:txBody>
      </p:sp>
      <p:pic>
        <p:nvPicPr>
          <p:cNvPr id="78" name="Grafik 7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30" y="2160473"/>
            <a:ext cx="1296142" cy="1496736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21000"/>
              </a:schemeClr>
            </a:glow>
          </a:effectLst>
        </p:spPr>
      </p:pic>
      <p:sp>
        <p:nvSpPr>
          <p:cNvPr id="79" name="Rechteck 78"/>
          <p:cNvSpPr/>
          <p:nvPr/>
        </p:nvSpPr>
        <p:spPr>
          <a:xfrm>
            <a:off x="2699792" y="3879170"/>
            <a:ext cx="3744416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de-DE" sz="1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BRÜCKEN IM NETZWERK DER KULTUR UND WISSENSCHAFT</a:t>
            </a:r>
            <a:endParaRPr lang="de-DE" sz="16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8" name="Freihandform: Form 6">
            <a:extLst>
              <a:ext uri="{FF2B5EF4-FFF2-40B4-BE49-F238E27FC236}">
                <a16:creationId xmlns:a16="http://schemas.microsoft.com/office/drawing/2014/main" id="{175C20D7-4D8D-46D8-972D-95437B465CBF}"/>
              </a:ext>
            </a:extLst>
          </p:cNvPr>
          <p:cNvSpPr/>
          <p:nvPr/>
        </p:nvSpPr>
        <p:spPr>
          <a:xfrm rot="21295834">
            <a:off x="-166741" y="1482816"/>
            <a:ext cx="929190" cy="3063103"/>
          </a:xfrm>
          <a:custGeom>
            <a:avLst/>
            <a:gdLst>
              <a:gd name="connsiteX0" fmla="*/ 99237 w 637954"/>
              <a:gd name="connsiteY0" fmla="*/ 3040912 h 3076354"/>
              <a:gd name="connsiteX1" fmla="*/ 637954 w 637954"/>
              <a:gd name="connsiteY1" fmla="*/ 0 h 3076354"/>
              <a:gd name="connsiteX2" fmla="*/ 425302 w 637954"/>
              <a:gd name="connsiteY2" fmla="*/ 7089 h 3076354"/>
              <a:gd name="connsiteX3" fmla="*/ 42530 w 637954"/>
              <a:gd name="connsiteY3" fmla="*/ 1424763 h 3076354"/>
              <a:gd name="connsiteX4" fmla="*/ 0 w 637954"/>
              <a:gd name="connsiteY4" fmla="*/ 3076354 h 3076354"/>
              <a:gd name="connsiteX5" fmla="*/ 99237 w 637954"/>
              <a:gd name="connsiteY5" fmla="*/ 3040912 h 307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954" h="3076354">
                <a:moveTo>
                  <a:pt x="99237" y="3040912"/>
                </a:moveTo>
                <a:lnTo>
                  <a:pt x="637954" y="0"/>
                </a:lnTo>
                <a:lnTo>
                  <a:pt x="425302" y="7089"/>
                </a:lnTo>
                <a:lnTo>
                  <a:pt x="42530" y="1424763"/>
                </a:lnTo>
                <a:lnTo>
                  <a:pt x="0" y="3076354"/>
                </a:lnTo>
                <a:lnTo>
                  <a:pt x="99237" y="3040912"/>
                </a:lnTo>
                <a:close/>
              </a:path>
            </a:pathLst>
          </a:custGeom>
          <a:solidFill>
            <a:srgbClr val="92D05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4DE25258-A0DC-4394-8CF8-FFBB7DDAE9DF}"/>
              </a:ext>
            </a:extLst>
          </p:cNvPr>
          <p:cNvSpPr/>
          <p:nvPr/>
        </p:nvSpPr>
        <p:spPr>
          <a:xfrm rot="16886431">
            <a:off x="-574456" y="2047252"/>
            <a:ext cx="1654620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DE" dirty="0"/>
              <a:t>Organisation</a:t>
            </a:r>
          </a:p>
        </p:txBody>
      </p:sp>
      <p:sp>
        <p:nvSpPr>
          <p:cNvPr id="90" name="Freihandform: Form 9">
            <a:extLst>
              <a:ext uri="{FF2B5EF4-FFF2-40B4-BE49-F238E27FC236}">
                <a16:creationId xmlns:a16="http://schemas.microsoft.com/office/drawing/2014/main" id="{99BE7F36-2C84-4F4A-84BC-1F65153435C3}"/>
              </a:ext>
            </a:extLst>
          </p:cNvPr>
          <p:cNvSpPr/>
          <p:nvPr/>
        </p:nvSpPr>
        <p:spPr>
          <a:xfrm>
            <a:off x="8511105" y="1466392"/>
            <a:ext cx="1069235" cy="2993212"/>
          </a:xfrm>
          <a:custGeom>
            <a:avLst/>
            <a:gdLst>
              <a:gd name="connsiteX0" fmla="*/ 0 w 886046"/>
              <a:gd name="connsiteY0" fmla="*/ 0 h 3019646"/>
              <a:gd name="connsiteX1" fmla="*/ 567070 w 886046"/>
              <a:gd name="connsiteY1" fmla="*/ 2792819 h 3019646"/>
              <a:gd name="connsiteX2" fmla="*/ 751367 w 886046"/>
              <a:gd name="connsiteY2" fmla="*/ 3019646 h 3019646"/>
              <a:gd name="connsiteX3" fmla="*/ 886046 w 886046"/>
              <a:gd name="connsiteY3" fmla="*/ 2488019 h 3019646"/>
              <a:gd name="connsiteX4" fmla="*/ 255181 w 886046"/>
              <a:gd name="connsiteY4" fmla="*/ 7088 h 3019646"/>
              <a:gd name="connsiteX5" fmla="*/ 0 w 886046"/>
              <a:gd name="connsiteY5" fmla="*/ 0 h 3019646"/>
              <a:gd name="connsiteX0" fmla="*/ 0 w 914400"/>
              <a:gd name="connsiteY0" fmla="*/ 0 h 3019646"/>
              <a:gd name="connsiteX1" fmla="*/ 567070 w 914400"/>
              <a:gd name="connsiteY1" fmla="*/ 2792819 h 3019646"/>
              <a:gd name="connsiteX2" fmla="*/ 751367 w 914400"/>
              <a:gd name="connsiteY2" fmla="*/ 3019646 h 3019646"/>
              <a:gd name="connsiteX3" fmla="*/ 914400 w 914400"/>
              <a:gd name="connsiteY3" fmla="*/ 2452578 h 3019646"/>
              <a:gd name="connsiteX4" fmla="*/ 255181 w 914400"/>
              <a:gd name="connsiteY4" fmla="*/ 7088 h 3019646"/>
              <a:gd name="connsiteX5" fmla="*/ 0 w 914400"/>
              <a:gd name="connsiteY5" fmla="*/ 0 h 301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3019646">
                <a:moveTo>
                  <a:pt x="0" y="0"/>
                </a:moveTo>
                <a:lnTo>
                  <a:pt x="567070" y="2792819"/>
                </a:lnTo>
                <a:lnTo>
                  <a:pt x="751367" y="3019646"/>
                </a:lnTo>
                <a:lnTo>
                  <a:pt x="914400" y="2452578"/>
                </a:lnTo>
                <a:lnTo>
                  <a:pt x="255181" y="7088"/>
                </a:lnTo>
                <a:lnTo>
                  <a:pt x="0" y="0"/>
                </a:lnTo>
                <a:close/>
              </a:path>
            </a:pathLst>
          </a:custGeom>
          <a:solidFill>
            <a:srgbClr val="FF66CC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579A449A-FCB0-41DE-B829-F50D5DCF2F38}"/>
              </a:ext>
            </a:extLst>
          </p:cNvPr>
          <p:cNvSpPr/>
          <p:nvPr/>
        </p:nvSpPr>
        <p:spPr>
          <a:xfrm rot="4542504">
            <a:off x="8061856" y="2053959"/>
            <a:ext cx="1668214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DE" dirty="0"/>
              <a:t>Infrastruktur</a:t>
            </a:r>
          </a:p>
        </p:txBody>
      </p:sp>
      <p:sp>
        <p:nvSpPr>
          <p:cNvPr id="92" name="Freihandform: Form 7">
            <a:extLst>
              <a:ext uri="{FF2B5EF4-FFF2-40B4-BE49-F238E27FC236}">
                <a16:creationId xmlns:a16="http://schemas.microsoft.com/office/drawing/2014/main" id="{A3276D0D-CF54-4B12-B272-0AD575D1FF0B}"/>
              </a:ext>
            </a:extLst>
          </p:cNvPr>
          <p:cNvSpPr/>
          <p:nvPr/>
        </p:nvSpPr>
        <p:spPr>
          <a:xfrm>
            <a:off x="1660303" y="1466392"/>
            <a:ext cx="535433" cy="1465397"/>
          </a:xfrm>
          <a:custGeom>
            <a:avLst/>
            <a:gdLst>
              <a:gd name="connsiteX0" fmla="*/ 432390 w 432390"/>
              <a:gd name="connsiteY0" fmla="*/ 0 h 1339703"/>
              <a:gd name="connsiteX1" fmla="*/ 361507 w 432390"/>
              <a:gd name="connsiteY1" fmla="*/ 1006549 h 1339703"/>
              <a:gd name="connsiteX2" fmla="*/ 0 w 432390"/>
              <a:gd name="connsiteY2" fmla="*/ 1339703 h 1339703"/>
              <a:gd name="connsiteX3" fmla="*/ 191386 w 432390"/>
              <a:gd name="connsiteY3" fmla="*/ 7089 h 1339703"/>
              <a:gd name="connsiteX4" fmla="*/ 432390 w 432390"/>
              <a:gd name="connsiteY4" fmla="*/ 0 h 1339703"/>
              <a:gd name="connsiteX0" fmla="*/ 432390 w 432390"/>
              <a:gd name="connsiteY0" fmla="*/ 3660 h 1343363"/>
              <a:gd name="connsiteX1" fmla="*/ 361507 w 432390"/>
              <a:gd name="connsiteY1" fmla="*/ 1010209 h 1343363"/>
              <a:gd name="connsiteX2" fmla="*/ 0 w 432390"/>
              <a:gd name="connsiteY2" fmla="*/ 1343363 h 1343363"/>
              <a:gd name="connsiteX3" fmla="*/ 196514 w 432390"/>
              <a:gd name="connsiteY3" fmla="*/ 0 h 1343363"/>
              <a:gd name="connsiteX4" fmla="*/ 432390 w 432390"/>
              <a:gd name="connsiteY4" fmla="*/ 3660 h 134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390" h="1343363">
                <a:moveTo>
                  <a:pt x="432390" y="3660"/>
                </a:moveTo>
                <a:lnTo>
                  <a:pt x="361507" y="1010209"/>
                </a:lnTo>
                <a:lnTo>
                  <a:pt x="0" y="1343363"/>
                </a:lnTo>
                <a:lnTo>
                  <a:pt x="196514" y="0"/>
                </a:lnTo>
                <a:lnTo>
                  <a:pt x="432390" y="3660"/>
                </a:lnTo>
                <a:close/>
              </a:path>
            </a:pathLst>
          </a:custGeom>
          <a:solidFill>
            <a:srgbClr val="FF993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AE88E4F9-8C1D-4563-BCD0-0BB8A4D6B41E}"/>
              </a:ext>
            </a:extLst>
          </p:cNvPr>
          <p:cNvSpPr/>
          <p:nvPr/>
        </p:nvSpPr>
        <p:spPr>
          <a:xfrm rot="16522117">
            <a:off x="1325502" y="1820435"/>
            <a:ext cx="1255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Standards</a:t>
            </a:r>
          </a:p>
        </p:txBody>
      </p:sp>
      <p:sp>
        <p:nvSpPr>
          <p:cNvPr id="94" name="Freihandform: Form 8">
            <a:extLst>
              <a:ext uri="{FF2B5EF4-FFF2-40B4-BE49-F238E27FC236}">
                <a16:creationId xmlns:a16="http://schemas.microsoft.com/office/drawing/2014/main" id="{F7BAB20E-9FDA-478B-A693-2169572C19E7}"/>
              </a:ext>
            </a:extLst>
          </p:cNvPr>
          <p:cNvSpPr/>
          <p:nvPr/>
        </p:nvSpPr>
        <p:spPr>
          <a:xfrm>
            <a:off x="7036369" y="1447753"/>
            <a:ext cx="562366" cy="1340021"/>
          </a:xfrm>
          <a:custGeom>
            <a:avLst/>
            <a:gdLst>
              <a:gd name="connsiteX0" fmla="*/ 0 w 524540"/>
              <a:gd name="connsiteY0" fmla="*/ 21265 h 1254642"/>
              <a:gd name="connsiteX1" fmla="*/ 120503 w 524540"/>
              <a:gd name="connsiteY1" fmla="*/ 893135 h 1254642"/>
              <a:gd name="connsiteX2" fmla="*/ 524540 w 524540"/>
              <a:gd name="connsiteY2" fmla="*/ 1254642 h 1254642"/>
              <a:gd name="connsiteX3" fmla="*/ 255182 w 524540"/>
              <a:gd name="connsiteY3" fmla="*/ 0 h 1254642"/>
              <a:gd name="connsiteX4" fmla="*/ 0 w 524540"/>
              <a:gd name="connsiteY4" fmla="*/ 21265 h 1254642"/>
              <a:gd name="connsiteX0" fmla="*/ 0 w 609601"/>
              <a:gd name="connsiteY0" fmla="*/ 0 h 1261730"/>
              <a:gd name="connsiteX1" fmla="*/ 205564 w 609601"/>
              <a:gd name="connsiteY1" fmla="*/ 900223 h 1261730"/>
              <a:gd name="connsiteX2" fmla="*/ 609601 w 609601"/>
              <a:gd name="connsiteY2" fmla="*/ 1261730 h 1261730"/>
              <a:gd name="connsiteX3" fmla="*/ 340243 w 609601"/>
              <a:gd name="connsiteY3" fmla="*/ 7088 h 1261730"/>
              <a:gd name="connsiteX4" fmla="*/ 0 w 609601"/>
              <a:gd name="connsiteY4" fmla="*/ 0 h 1261730"/>
              <a:gd name="connsiteX0" fmla="*/ 0 w 517452"/>
              <a:gd name="connsiteY0" fmla="*/ 0 h 1268819"/>
              <a:gd name="connsiteX1" fmla="*/ 113415 w 517452"/>
              <a:gd name="connsiteY1" fmla="*/ 907312 h 1268819"/>
              <a:gd name="connsiteX2" fmla="*/ 517452 w 517452"/>
              <a:gd name="connsiteY2" fmla="*/ 1268819 h 1268819"/>
              <a:gd name="connsiteX3" fmla="*/ 248094 w 517452"/>
              <a:gd name="connsiteY3" fmla="*/ 14177 h 1268819"/>
              <a:gd name="connsiteX4" fmla="*/ 0 w 517452"/>
              <a:gd name="connsiteY4" fmla="*/ 0 h 1268819"/>
              <a:gd name="connsiteX0" fmla="*/ 0 w 517452"/>
              <a:gd name="connsiteY0" fmla="*/ 8788 h 1277607"/>
              <a:gd name="connsiteX1" fmla="*/ 113415 w 517452"/>
              <a:gd name="connsiteY1" fmla="*/ 916100 h 1277607"/>
              <a:gd name="connsiteX2" fmla="*/ 517452 w 517452"/>
              <a:gd name="connsiteY2" fmla="*/ 1277607 h 1277607"/>
              <a:gd name="connsiteX3" fmla="*/ 248094 w 517452"/>
              <a:gd name="connsiteY3" fmla="*/ 0 h 1277607"/>
              <a:gd name="connsiteX4" fmla="*/ 0 w 517452"/>
              <a:gd name="connsiteY4" fmla="*/ 8788 h 127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452" h="1277607">
                <a:moveTo>
                  <a:pt x="0" y="8788"/>
                </a:moveTo>
                <a:lnTo>
                  <a:pt x="113415" y="916100"/>
                </a:lnTo>
                <a:lnTo>
                  <a:pt x="517452" y="1277607"/>
                </a:lnTo>
                <a:lnTo>
                  <a:pt x="248094" y="0"/>
                </a:lnTo>
                <a:lnTo>
                  <a:pt x="0" y="8788"/>
                </a:lnTo>
                <a:close/>
              </a:path>
            </a:pathLst>
          </a:custGeom>
          <a:solidFill>
            <a:srgbClr val="FFFF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71FEFFFC-6979-429D-99E1-0CAFEA9D7F3C}"/>
              </a:ext>
            </a:extLst>
          </p:cNvPr>
          <p:cNvSpPr/>
          <p:nvPr/>
        </p:nvSpPr>
        <p:spPr>
          <a:xfrm rot="4841837">
            <a:off x="6725538" y="1791204"/>
            <a:ext cx="11400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/>
              <a:t>Expertise</a:t>
            </a:r>
          </a:p>
        </p:txBody>
      </p:sp>
      <p:sp>
        <p:nvSpPr>
          <p:cNvPr id="98" name="Rechteck 97"/>
          <p:cNvSpPr/>
          <p:nvPr/>
        </p:nvSpPr>
        <p:spPr>
          <a:xfrm>
            <a:off x="-17314" y="0"/>
            <a:ext cx="9161314" cy="981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803B7FC7-570C-44AA-BB34-D31DE8F02577}" type="slidenum">
              <a:rPr lang="de-DE" sz="1000" b="1" smtClean="0"/>
              <a:t>5</a:t>
            </a:fld>
            <a:endParaRPr lang="de-DE" sz="1000" b="1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-269357" y="1466393"/>
            <a:ext cx="9633098" cy="3841660"/>
            <a:chOff x="-269357" y="1466393"/>
            <a:chExt cx="9633098" cy="3841660"/>
          </a:xfrm>
        </p:grpSpPr>
        <p:sp>
          <p:nvSpPr>
            <p:cNvPr id="80" name="Freihandform: Form 5">
              <a:extLst>
                <a:ext uri="{FF2B5EF4-FFF2-40B4-BE49-F238E27FC236}">
                  <a16:creationId xmlns:a16="http://schemas.microsoft.com/office/drawing/2014/main" id="{D7860D93-EB7E-4545-A7F6-67B90F87121B}"/>
                </a:ext>
              </a:extLst>
            </p:cNvPr>
            <p:cNvSpPr/>
            <p:nvPr/>
          </p:nvSpPr>
          <p:spPr>
            <a:xfrm>
              <a:off x="-269357" y="1466393"/>
              <a:ext cx="9633098" cy="3806456"/>
            </a:xfrm>
            <a:custGeom>
              <a:avLst/>
              <a:gdLst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799907 h 3749749"/>
                <a:gd name="connsiteX9" fmla="*/ 8938437 w 9732335"/>
                <a:gd name="connsiteY9" fmla="*/ 1913861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799907 h 3749749"/>
                <a:gd name="connsiteX9" fmla="*/ 8924260 w 9732335"/>
                <a:gd name="connsiteY9" fmla="*/ 1991833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924260 w 9732335"/>
                <a:gd name="connsiteY9" fmla="*/ 1991833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63293 w 9732335"/>
                <a:gd name="connsiteY10" fmla="*/ 744279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18213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67199 w 9732335"/>
                <a:gd name="connsiteY3" fmla="*/ 389861 h 3749749"/>
                <a:gd name="connsiteX4" fmla="*/ 5819553 w 9732335"/>
                <a:gd name="connsiteY4" fmla="*/ 382772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67199 w 9732335"/>
                <a:gd name="connsiteY3" fmla="*/ 389861 h 3749749"/>
                <a:gd name="connsiteX4" fmla="*/ 5819553 w 9732335"/>
                <a:gd name="connsiteY4" fmla="*/ 347330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81375 w 9732335"/>
                <a:gd name="connsiteY3" fmla="*/ 347330 h 3749749"/>
                <a:gd name="connsiteX4" fmla="*/ 5819553 w 9732335"/>
                <a:gd name="connsiteY4" fmla="*/ 347330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311888 w 9732335"/>
                <a:gd name="connsiteY0" fmla="*/ 3749749 h 3749749"/>
                <a:gd name="connsiteX1" fmla="*/ 1446028 w 9732335"/>
                <a:gd name="connsiteY1" fmla="*/ 2445489 h 3749749"/>
                <a:gd name="connsiteX2" fmla="*/ 2721935 w 9732335"/>
                <a:gd name="connsiteY2" fmla="*/ 1197935 h 3749749"/>
                <a:gd name="connsiteX3" fmla="*/ 4281375 w 9732335"/>
                <a:gd name="connsiteY3" fmla="*/ 347330 h 3749749"/>
                <a:gd name="connsiteX4" fmla="*/ 5777023 w 9732335"/>
                <a:gd name="connsiteY4" fmla="*/ 347330 h 3749749"/>
                <a:gd name="connsiteX5" fmla="*/ 7258493 w 9732335"/>
                <a:gd name="connsiteY5" fmla="*/ 1105786 h 3749749"/>
                <a:gd name="connsiteX6" fmla="*/ 8569842 w 9732335"/>
                <a:gd name="connsiteY6" fmla="*/ 2296633 h 3749749"/>
                <a:gd name="connsiteX7" fmla="*/ 9732335 w 9732335"/>
                <a:gd name="connsiteY7" fmla="*/ 3537098 h 3749749"/>
                <a:gd name="connsiteX8" fmla="*/ 9696893 w 9732335"/>
                <a:gd name="connsiteY8" fmla="*/ 2906233 h 3749749"/>
                <a:gd name="connsiteX9" fmla="*/ 8860465 w 9732335"/>
                <a:gd name="connsiteY9" fmla="*/ 1991833 h 3749749"/>
                <a:gd name="connsiteX10" fmla="*/ 7513674 w 9732335"/>
                <a:gd name="connsiteY10" fmla="*/ 793897 h 3749749"/>
                <a:gd name="connsiteX11" fmla="*/ 5890437 w 9732335"/>
                <a:gd name="connsiteY11" fmla="*/ 0 h 3749749"/>
                <a:gd name="connsiteX12" fmla="*/ 4125432 w 9732335"/>
                <a:gd name="connsiteY12" fmla="*/ 0 h 3749749"/>
                <a:gd name="connsiteX13" fmla="*/ 2551814 w 9732335"/>
                <a:gd name="connsiteY13" fmla="*/ 829340 h 3749749"/>
                <a:gd name="connsiteX14" fmla="*/ 1127051 w 9732335"/>
                <a:gd name="connsiteY14" fmla="*/ 2083982 h 3749749"/>
                <a:gd name="connsiteX15" fmla="*/ 0 w 9732335"/>
                <a:gd name="connsiteY15" fmla="*/ 3232298 h 3749749"/>
                <a:gd name="connsiteX16" fmla="*/ 311888 w 9732335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470605 w 9633098"/>
                <a:gd name="connsiteY6" fmla="*/ 229663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761228 w 9633098"/>
                <a:gd name="connsiteY9" fmla="*/ 1991833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27814 w 9633098"/>
                <a:gd name="connsiteY14" fmla="*/ 2083982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470605 w 9633098"/>
                <a:gd name="connsiteY6" fmla="*/ 229663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761228 w 9633098"/>
                <a:gd name="connsiteY9" fmla="*/ 1991833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64279 w 9633098"/>
                <a:gd name="connsiteY6" fmla="*/ 221157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761228 w 9633098"/>
                <a:gd name="connsiteY9" fmla="*/ 1991833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64279 w 9633098"/>
                <a:gd name="connsiteY6" fmla="*/ 2211573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683256 w 9633098"/>
                <a:gd name="connsiteY9" fmla="*/ 1920949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92632 w 9633098"/>
                <a:gd name="connsiteY6" fmla="*/ 2239926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683256 w 9633098"/>
                <a:gd name="connsiteY9" fmla="*/ 1920949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452577 w 9633098"/>
                <a:gd name="connsiteY13" fmla="*/ 829340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749749 h 3749749"/>
                <a:gd name="connsiteX1" fmla="*/ 1346791 w 9633098"/>
                <a:gd name="connsiteY1" fmla="*/ 2445489 h 3749749"/>
                <a:gd name="connsiteX2" fmla="*/ 2622698 w 9633098"/>
                <a:gd name="connsiteY2" fmla="*/ 1197935 h 3749749"/>
                <a:gd name="connsiteX3" fmla="*/ 4182138 w 9633098"/>
                <a:gd name="connsiteY3" fmla="*/ 347330 h 3749749"/>
                <a:gd name="connsiteX4" fmla="*/ 5677786 w 9633098"/>
                <a:gd name="connsiteY4" fmla="*/ 347330 h 3749749"/>
                <a:gd name="connsiteX5" fmla="*/ 7159256 w 9633098"/>
                <a:gd name="connsiteY5" fmla="*/ 1105786 h 3749749"/>
                <a:gd name="connsiteX6" fmla="*/ 8392632 w 9633098"/>
                <a:gd name="connsiteY6" fmla="*/ 2239926 h 3749749"/>
                <a:gd name="connsiteX7" fmla="*/ 9633098 w 9633098"/>
                <a:gd name="connsiteY7" fmla="*/ 3537098 h 3749749"/>
                <a:gd name="connsiteX8" fmla="*/ 9597656 w 9633098"/>
                <a:gd name="connsiteY8" fmla="*/ 2906233 h 3749749"/>
                <a:gd name="connsiteX9" fmla="*/ 8683256 w 9633098"/>
                <a:gd name="connsiteY9" fmla="*/ 1920949 h 3749749"/>
                <a:gd name="connsiteX10" fmla="*/ 7414437 w 9633098"/>
                <a:gd name="connsiteY10" fmla="*/ 793897 h 3749749"/>
                <a:gd name="connsiteX11" fmla="*/ 5791200 w 9633098"/>
                <a:gd name="connsiteY11" fmla="*/ 0 h 3749749"/>
                <a:gd name="connsiteX12" fmla="*/ 4026195 w 9633098"/>
                <a:gd name="connsiteY12" fmla="*/ 0 h 3749749"/>
                <a:gd name="connsiteX13" fmla="*/ 2374605 w 9633098"/>
                <a:gd name="connsiteY13" fmla="*/ 893135 h 3749749"/>
                <a:gd name="connsiteX14" fmla="*/ 1056168 w 9633098"/>
                <a:gd name="connsiteY14" fmla="*/ 2119424 h 3749749"/>
                <a:gd name="connsiteX15" fmla="*/ 0 w 9633098"/>
                <a:gd name="connsiteY15" fmla="*/ 3317358 h 3749749"/>
                <a:gd name="connsiteX16" fmla="*/ 212651 w 9633098"/>
                <a:gd name="connsiteY16" fmla="*/ 3749749 h 3749749"/>
                <a:gd name="connsiteX0" fmla="*/ 212651 w 9633098"/>
                <a:gd name="connsiteY0" fmla="*/ 3813544 h 3813544"/>
                <a:gd name="connsiteX1" fmla="*/ 1346791 w 9633098"/>
                <a:gd name="connsiteY1" fmla="*/ 2509284 h 3813544"/>
                <a:gd name="connsiteX2" fmla="*/ 2622698 w 9633098"/>
                <a:gd name="connsiteY2" fmla="*/ 1261730 h 3813544"/>
                <a:gd name="connsiteX3" fmla="*/ 4182138 w 9633098"/>
                <a:gd name="connsiteY3" fmla="*/ 411125 h 3813544"/>
                <a:gd name="connsiteX4" fmla="*/ 5677786 w 9633098"/>
                <a:gd name="connsiteY4" fmla="*/ 411125 h 3813544"/>
                <a:gd name="connsiteX5" fmla="*/ 7159256 w 9633098"/>
                <a:gd name="connsiteY5" fmla="*/ 1169581 h 3813544"/>
                <a:gd name="connsiteX6" fmla="*/ 8392632 w 9633098"/>
                <a:gd name="connsiteY6" fmla="*/ 2303721 h 3813544"/>
                <a:gd name="connsiteX7" fmla="*/ 9633098 w 9633098"/>
                <a:gd name="connsiteY7" fmla="*/ 3600893 h 3813544"/>
                <a:gd name="connsiteX8" fmla="*/ 9597656 w 9633098"/>
                <a:gd name="connsiteY8" fmla="*/ 2970028 h 3813544"/>
                <a:gd name="connsiteX9" fmla="*/ 8683256 w 9633098"/>
                <a:gd name="connsiteY9" fmla="*/ 1984744 h 3813544"/>
                <a:gd name="connsiteX10" fmla="*/ 7414437 w 9633098"/>
                <a:gd name="connsiteY10" fmla="*/ 857692 h 3813544"/>
                <a:gd name="connsiteX11" fmla="*/ 5791200 w 9633098"/>
                <a:gd name="connsiteY11" fmla="*/ 63795 h 3813544"/>
                <a:gd name="connsiteX12" fmla="*/ 4033283 w 9633098"/>
                <a:gd name="connsiteY12" fmla="*/ 0 h 3813544"/>
                <a:gd name="connsiteX13" fmla="*/ 2374605 w 9633098"/>
                <a:gd name="connsiteY13" fmla="*/ 956930 h 3813544"/>
                <a:gd name="connsiteX14" fmla="*/ 1056168 w 9633098"/>
                <a:gd name="connsiteY14" fmla="*/ 2183219 h 3813544"/>
                <a:gd name="connsiteX15" fmla="*/ 0 w 9633098"/>
                <a:gd name="connsiteY15" fmla="*/ 3381153 h 3813544"/>
                <a:gd name="connsiteX16" fmla="*/ 212651 w 9633098"/>
                <a:gd name="connsiteY16" fmla="*/ 3813544 h 3813544"/>
                <a:gd name="connsiteX0" fmla="*/ 212651 w 9633098"/>
                <a:gd name="connsiteY0" fmla="*/ 3813544 h 3813544"/>
                <a:gd name="connsiteX1" fmla="*/ 1346791 w 9633098"/>
                <a:gd name="connsiteY1" fmla="*/ 2509284 h 3813544"/>
                <a:gd name="connsiteX2" fmla="*/ 2622698 w 9633098"/>
                <a:gd name="connsiteY2" fmla="*/ 1261730 h 3813544"/>
                <a:gd name="connsiteX3" fmla="*/ 4182138 w 9633098"/>
                <a:gd name="connsiteY3" fmla="*/ 411125 h 3813544"/>
                <a:gd name="connsiteX4" fmla="*/ 5677786 w 9633098"/>
                <a:gd name="connsiteY4" fmla="*/ 411125 h 3813544"/>
                <a:gd name="connsiteX5" fmla="*/ 7159256 w 9633098"/>
                <a:gd name="connsiteY5" fmla="*/ 1169581 h 3813544"/>
                <a:gd name="connsiteX6" fmla="*/ 8392632 w 9633098"/>
                <a:gd name="connsiteY6" fmla="*/ 2303721 h 3813544"/>
                <a:gd name="connsiteX7" fmla="*/ 9633098 w 9633098"/>
                <a:gd name="connsiteY7" fmla="*/ 3600893 h 3813544"/>
                <a:gd name="connsiteX8" fmla="*/ 9597656 w 9633098"/>
                <a:gd name="connsiteY8" fmla="*/ 2970028 h 3813544"/>
                <a:gd name="connsiteX9" fmla="*/ 8683256 w 9633098"/>
                <a:gd name="connsiteY9" fmla="*/ 1984744 h 3813544"/>
                <a:gd name="connsiteX10" fmla="*/ 7414437 w 9633098"/>
                <a:gd name="connsiteY10" fmla="*/ 857692 h 3813544"/>
                <a:gd name="connsiteX11" fmla="*/ 5798288 w 9633098"/>
                <a:gd name="connsiteY11" fmla="*/ 7088 h 3813544"/>
                <a:gd name="connsiteX12" fmla="*/ 4033283 w 9633098"/>
                <a:gd name="connsiteY12" fmla="*/ 0 h 3813544"/>
                <a:gd name="connsiteX13" fmla="*/ 2374605 w 9633098"/>
                <a:gd name="connsiteY13" fmla="*/ 956930 h 3813544"/>
                <a:gd name="connsiteX14" fmla="*/ 1056168 w 9633098"/>
                <a:gd name="connsiteY14" fmla="*/ 2183219 h 3813544"/>
                <a:gd name="connsiteX15" fmla="*/ 0 w 9633098"/>
                <a:gd name="connsiteY15" fmla="*/ 3381153 h 3813544"/>
                <a:gd name="connsiteX16" fmla="*/ 212651 w 9633098"/>
                <a:gd name="connsiteY16" fmla="*/ 3813544 h 3813544"/>
                <a:gd name="connsiteX0" fmla="*/ 212651 w 9633098"/>
                <a:gd name="connsiteY0" fmla="*/ 3806456 h 3806456"/>
                <a:gd name="connsiteX1" fmla="*/ 1346791 w 9633098"/>
                <a:gd name="connsiteY1" fmla="*/ 2502196 h 3806456"/>
                <a:gd name="connsiteX2" fmla="*/ 2622698 w 9633098"/>
                <a:gd name="connsiteY2" fmla="*/ 1254642 h 3806456"/>
                <a:gd name="connsiteX3" fmla="*/ 4182138 w 9633098"/>
                <a:gd name="connsiteY3" fmla="*/ 404037 h 3806456"/>
                <a:gd name="connsiteX4" fmla="*/ 5677786 w 9633098"/>
                <a:gd name="connsiteY4" fmla="*/ 404037 h 3806456"/>
                <a:gd name="connsiteX5" fmla="*/ 7159256 w 9633098"/>
                <a:gd name="connsiteY5" fmla="*/ 1162493 h 3806456"/>
                <a:gd name="connsiteX6" fmla="*/ 8392632 w 9633098"/>
                <a:gd name="connsiteY6" fmla="*/ 2296633 h 3806456"/>
                <a:gd name="connsiteX7" fmla="*/ 9633098 w 9633098"/>
                <a:gd name="connsiteY7" fmla="*/ 3593805 h 3806456"/>
                <a:gd name="connsiteX8" fmla="*/ 9597656 w 9633098"/>
                <a:gd name="connsiteY8" fmla="*/ 2962940 h 3806456"/>
                <a:gd name="connsiteX9" fmla="*/ 8683256 w 9633098"/>
                <a:gd name="connsiteY9" fmla="*/ 1977656 h 3806456"/>
                <a:gd name="connsiteX10" fmla="*/ 7414437 w 9633098"/>
                <a:gd name="connsiteY10" fmla="*/ 850604 h 3806456"/>
                <a:gd name="connsiteX11" fmla="*/ 5798288 w 9633098"/>
                <a:gd name="connsiteY11" fmla="*/ 0 h 3806456"/>
                <a:gd name="connsiteX12" fmla="*/ 4026195 w 9633098"/>
                <a:gd name="connsiteY12" fmla="*/ 0 h 3806456"/>
                <a:gd name="connsiteX13" fmla="*/ 2374605 w 9633098"/>
                <a:gd name="connsiteY13" fmla="*/ 949842 h 3806456"/>
                <a:gd name="connsiteX14" fmla="*/ 1056168 w 9633098"/>
                <a:gd name="connsiteY14" fmla="*/ 2176131 h 3806456"/>
                <a:gd name="connsiteX15" fmla="*/ 0 w 9633098"/>
                <a:gd name="connsiteY15" fmla="*/ 3374065 h 3806456"/>
                <a:gd name="connsiteX16" fmla="*/ 212651 w 9633098"/>
                <a:gd name="connsiteY16" fmla="*/ 3806456 h 3806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633098" h="3806456">
                  <a:moveTo>
                    <a:pt x="212651" y="3806456"/>
                  </a:moveTo>
                  <a:lnTo>
                    <a:pt x="1346791" y="2502196"/>
                  </a:lnTo>
                  <a:lnTo>
                    <a:pt x="2622698" y="1254642"/>
                  </a:lnTo>
                  <a:lnTo>
                    <a:pt x="4182138" y="404037"/>
                  </a:lnTo>
                  <a:lnTo>
                    <a:pt x="5677786" y="404037"/>
                  </a:lnTo>
                  <a:lnTo>
                    <a:pt x="7159256" y="1162493"/>
                  </a:lnTo>
                  <a:lnTo>
                    <a:pt x="8392632" y="2296633"/>
                  </a:lnTo>
                  <a:lnTo>
                    <a:pt x="9633098" y="3593805"/>
                  </a:lnTo>
                  <a:lnTo>
                    <a:pt x="9597656" y="2962940"/>
                  </a:lnTo>
                  <a:lnTo>
                    <a:pt x="8683256" y="1977656"/>
                  </a:lnTo>
                  <a:lnTo>
                    <a:pt x="7414437" y="850604"/>
                  </a:lnTo>
                  <a:lnTo>
                    <a:pt x="5798288" y="0"/>
                  </a:lnTo>
                  <a:lnTo>
                    <a:pt x="4026195" y="0"/>
                  </a:lnTo>
                  <a:lnTo>
                    <a:pt x="2374605" y="949842"/>
                  </a:lnTo>
                  <a:lnTo>
                    <a:pt x="1056168" y="2176131"/>
                  </a:lnTo>
                  <a:lnTo>
                    <a:pt x="0" y="3374065"/>
                  </a:lnTo>
                  <a:lnTo>
                    <a:pt x="212651" y="380645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D3C94582-2271-4068-809B-EEF3E692CC23}"/>
                </a:ext>
              </a:extLst>
            </p:cNvPr>
            <p:cNvSpPr/>
            <p:nvPr/>
          </p:nvSpPr>
          <p:spPr>
            <a:xfrm rot="2510440">
              <a:off x="6777155" y="2867725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2" name="Rechteck 81">
              <a:extLst>
                <a:ext uri="{FF2B5EF4-FFF2-40B4-BE49-F238E27FC236}">
                  <a16:creationId xmlns:a16="http://schemas.microsoft.com/office/drawing/2014/main" id="{EFDEDD17-BEAE-4196-86BA-8EE0D444638F}"/>
                </a:ext>
              </a:extLst>
            </p:cNvPr>
            <p:cNvSpPr/>
            <p:nvPr/>
          </p:nvSpPr>
          <p:spPr>
            <a:xfrm rot="1597437">
              <a:off x="5385025" y="1924765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1418E510-5F3C-4340-BD31-FDC4644CA89A}"/>
                </a:ext>
              </a:extLst>
            </p:cNvPr>
            <p:cNvSpPr/>
            <p:nvPr/>
          </p:nvSpPr>
          <p:spPr>
            <a:xfrm>
              <a:off x="3842263" y="1487301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4" name="Rechteck 83">
              <a:extLst>
                <a:ext uri="{FF2B5EF4-FFF2-40B4-BE49-F238E27FC236}">
                  <a16:creationId xmlns:a16="http://schemas.microsoft.com/office/drawing/2014/main" id="{CE2CFCE2-9D24-407F-ABE4-4157BFAB1649}"/>
                </a:ext>
              </a:extLst>
            </p:cNvPr>
            <p:cNvSpPr/>
            <p:nvPr/>
          </p:nvSpPr>
          <p:spPr>
            <a:xfrm rot="2900737">
              <a:off x="7997833" y="4067561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23FCA0CE-B4FE-4983-A172-E8B229C6D9EC}"/>
                </a:ext>
              </a:extLst>
            </p:cNvPr>
            <p:cNvSpPr/>
            <p:nvPr/>
          </p:nvSpPr>
          <p:spPr>
            <a:xfrm rot="19886342">
              <a:off x="2246333" y="1961889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724E9209-E7A9-4C9F-830C-900663787B82}"/>
                </a:ext>
              </a:extLst>
            </p:cNvPr>
            <p:cNvSpPr/>
            <p:nvPr/>
          </p:nvSpPr>
          <p:spPr>
            <a:xfrm rot="19061947">
              <a:off x="747349" y="3042259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  <p:sp>
          <p:nvSpPr>
            <p:cNvPr id="87" name="Rechteck 86">
              <a:extLst>
                <a:ext uri="{FF2B5EF4-FFF2-40B4-BE49-F238E27FC236}">
                  <a16:creationId xmlns:a16="http://schemas.microsoft.com/office/drawing/2014/main" id="{ACA781E4-06B6-4CF2-9986-634C37D05068}"/>
                </a:ext>
              </a:extLst>
            </p:cNvPr>
            <p:cNvSpPr/>
            <p:nvPr/>
          </p:nvSpPr>
          <p:spPr>
            <a:xfrm rot="18691240">
              <a:off x="-454592" y="4290467"/>
              <a:ext cx="1665841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de-DE" dirty="0"/>
                <a:t>Institutionen</a:t>
              </a:r>
            </a:p>
          </p:txBody>
        </p:sp>
      </p:grp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030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164038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3705225" y="1506538"/>
            <a:ext cx="5438775" cy="400050"/>
          </a:xfrm>
          <a:solidFill>
            <a:schemeClr val="tx1"/>
          </a:solidFill>
        </p:spPr>
        <p:txBody>
          <a:bodyPr/>
          <a:lstStyle/>
          <a:p>
            <a:r>
              <a:rPr lang="de-DE" sz="2000" b="0" dirty="0" smtClean="0">
                <a:solidFill>
                  <a:schemeClr val="bg1"/>
                </a:solidFill>
              </a:rPr>
              <a:t>Datengraph der Kultur und Wissenschaft</a:t>
            </a:r>
            <a:endParaRPr lang="de-DE" sz="2000" b="0" dirty="0">
              <a:solidFill>
                <a:schemeClr val="bg1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275606"/>
            <a:ext cx="712379" cy="831519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21000"/>
              </a:schemeClr>
            </a:glow>
          </a:effectLst>
        </p:spPr>
      </p:pic>
      <p:sp>
        <p:nvSpPr>
          <p:cNvPr id="5" name="Textfeld 4"/>
          <p:cNvSpPr txBox="1"/>
          <p:nvPr/>
        </p:nvSpPr>
        <p:spPr>
          <a:xfrm>
            <a:off x="1784507" y="1506699"/>
            <a:ext cx="1548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+	  </a:t>
            </a:r>
            <a:r>
              <a:rPr lang="de-DE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8000" y="1"/>
            <a:ext cx="215900" cy="897564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631E0C83-3067-4979-9FDB-5C88E49052F2}" type="slidenum">
              <a:rPr lang="de-DE" sz="1000" b="1" smtClean="0"/>
              <a:t>6</a:t>
            </a:fld>
            <a:endParaRPr lang="de-DE" sz="1000" b="1" dirty="0"/>
          </a:p>
        </p:txBody>
      </p:sp>
      <p:pic>
        <p:nvPicPr>
          <p:cNvPr id="1030" name="Picture 6" descr="Nationale Forschungsdateninfrastruktur NFDI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247" y="1346752"/>
            <a:ext cx="749870" cy="72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84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uppieren 160"/>
          <p:cNvGrpSpPr/>
          <p:nvPr/>
        </p:nvGrpSpPr>
        <p:grpSpPr>
          <a:xfrm>
            <a:off x="1818907" y="1817934"/>
            <a:ext cx="964316" cy="931464"/>
            <a:chOff x="755576" y="2427734"/>
            <a:chExt cx="964316" cy="931464"/>
          </a:xfrm>
        </p:grpSpPr>
        <p:sp>
          <p:nvSpPr>
            <p:cNvPr id="110" name="Rechteck 109"/>
            <p:cNvSpPr/>
            <p:nvPr/>
          </p:nvSpPr>
          <p:spPr>
            <a:xfrm>
              <a:off x="755576" y="2873726"/>
              <a:ext cx="964316" cy="4854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34" name="Rechteck 33"/>
            <p:cNvSpPr/>
            <p:nvPr/>
          </p:nvSpPr>
          <p:spPr>
            <a:xfrm>
              <a:off x="776094" y="2900422"/>
              <a:ext cx="168933" cy="122091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6" name="Rechteck 35"/>
            <p:cNvSpPr/>
            <p:nvPr/>
          </p:nvSpPr>
          <p:spPr>
            <a:xfrm>
              <a:off x="965542" y="2900422"/>
              <a:ext cx="168933" cy="12209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7" name="Rechteck 36"/>
            <p:cNvSpPr/>
            <p:nvPr/>
          </p:nvSpPr>
          <p:spPr>
            <a:xfrm>
              <a:off x="1154993" y="2900422"/>
              <a:ext cx="168933" cy="122091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8" name="Rechteck 37"/>
            <p:cNvSpPr/>
            <p:nvPr/>
          </p:nvSpPr>
          <p:spPr>
            <a:xfrm>
              <a:off x="1345196" y="2900422"/>
              <a:ext cx="168933" cy="122091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1530441" y="2900422"/>
              <a:ext cx="168933" cy="122091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5" name="Gleichschenkliges Dreieck 34"/>
            <p:cNvSpPr/>
            <p:nvPr/>
          </p:nvSpPr>
          <p:spPr>
            <a:xfrm>
              <a:off x="755576" y="2427734"/>
              <a:ext cx="964316" cy="445992"/>
            </a:xfrm>
            <a:prstGeom prst="triangle">
              <a:avLst>
                <a:gd name="adj" fmla="val 50234"/>
              </a:avLst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73" name="Rechteck 72"/>
            <p:cNvSpPr/>
            <p:nvPr/>
          </p:nvSpPr>
          <p:spPr>
            <a:xfrm rot="10800000">
              <a:off x="911240" y="3213267"/>
              <a:ext cx="33787" cy="11895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4" name="Rechteck 73"/>
            <p:cNvSpPr/>
            <p:nvPr/>
          </p:nvSpPr>
          <p:spPr>
            <a:xfrm rot="10800000">
              <a:off x="877454" y="3213267"/>
              <a:ext cx="33787" cy="11895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5" name="Rechteck 74"/>
            <p:cNvSpPr/>
            <p:nvPr/>
          </p:nvSpPr>
          <p:spPr>
            <a:xfrm rot="10800000">
              <a:off x="843667" y="3213267"/>
              <a:ext cx="33787" cy="11895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6" name="Rechteck 75"/>
            <p:cNvSpPr/>
            <p:nvPr/>
          </p:nvSpPr>
          <p:spPr>
            <a:xfrm rot="10800000">
              <a:off x="809881" y="3213267"/>
              <a:ext cx="33787" cy="118959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7" name="Rechteck 76"/>
            <p:cNvSpPr/>
            <p:nvPr/>
          </p:nvSpPr>
          <p:spPr>
            <a:xfrm rot="10800000">
              <a:off x="776094" y="3213267"/>
              <a:ext cx="33787" cy="118959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87" name="Rechteck 86"/>
            <p:cNvSpPr/>
            <p:nvPr/>
          </p:nvSpPr>
          <p:spPr>
            <a:xfrm>
              <a:off x="965542" y="3211388"/>
              <a:ext cx="33787" cy="12136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88" name="Rechteck 87"/>
            <p:cNvSpPr/>
            <p:nvPr/>
          </p:nvSpPr>
          <p:spPr>
            <a:xfrm>
              <a:off x="999329" y="3211388"/>
              <a:ext cx="33787" cy="12136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89" name="Rechteck 88"/>
            <p:cNvSpPr/>
            <p:nvPr/>
          </p:nvSpPr>
          <p:spPr>
            <a:xfrm>
              <a:off x="1033115" y="3211388"/>
              <a:ext cx="33787" cy="121360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0" name="Rechteck 89"/>
            <p:cNvSpPr/>
            <p:nvPr/>
          </p:nvSpPr>
          <p:spPr>
            <a:xfrm>
              <a:off x="1066902" y="3211388"/>
              <a:ext cx="33787" cy="12136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1" name="Rechteck 90"/>
            <p:cNvSpPr/>
            <p:nvPr/>
          </p:nvSpPr>
          <p:spPr>
            <a:xfrm>
              <a:off x="1100688" y="3211388"/>
              <a:ext cx="33787" cy="12136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3" name="Rechteck 92"/>
            <p:cNvSpPr/>
            <p:nvPr/>
          </p:nvSpPr>
          <p:spPr>
            <a:xfrm rot="10800000">
              <a:off x="1287659" y="3049206"/>
              <a:ext cx="33787" cy="282747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4" name="Rechteck 93"/>
            <p:cNvSpPr/>
            <p:nvPr/>
          </p:nvSpPr>
          <p:spPr>
            <a:xfrm rot="10800000">
              <a:off x="1253873" y="3049206"/>
              <a:ext cx="33787" cy="28274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5" name="Rechteck 94"/>
            <p:cNvSpPr/>
            <p:nvPr/>
          </p:nvSpPr>
          <p:spPr>
            <a:xfrm rot="10800000">
              <a:off x="1220086" y="3049206"/>
              <a:ext cx="33787" cy="282747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6" name="Rechteck 95"/>
            <p:cNvSpPr/>
            <p:nvPr/>
          </p:nvSpPr>
          <p:spPr>
            <a:xfrm rot="10800000">
              <a:off x="1186300" y="3049206"/>
              <a:ext cx="33787" cy="282747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7" name="Rechteck 96"/>
            <p:cNvSpPr/>
            <p:nvPr/>
          </p:nvSpPr>
          <p:spPr>
            <a:xfrm rot="10800000">
              <a:off x="1152513" y="3049206"/>
              <a:ext cx="33787" cy="282747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9" name="Rechteck 98"/>
            <p:cNvSpPr/>
            <p:nvPr/>
          </p:nvSpPr>
          <p:spPr>
            <a:xfrm>
              <a:off x="1342715" y="3211388"/>
              <a:ext cx="33787" cy="120565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0" name="Rechteck 99"/>
            <p:cNvSpPr/>
            <p:nvPr/>
          </p:nvSpPr>
          <p:spPr>
            <a:xfrm>
              <a:off x="1376502" y="3211388"/>
              <a:ext cx="33787" cy="1205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1" name="Rechteck 100"/>
            <p:cNvSpPr/>
            <p:nvPr/>
          </p:nvSpPr>
          <p:spPr>
            <a:xfrm>
              <a:off x="1410288" y="3211388"/>
              <a:ext cx="33787" cy="120565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2" name="Rechteck 101"/>
            <p:cNvSpPr/>
            <p:nvPr/>
          </p:nvSpPr>
          <p:spPr>
            <a:xfrm>
              <a:off x="1444075" y="3211388"/>
              <a:ext cx="33787" cy="120565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3" name="Rechteck 102"/>
            <p:cNvSpPr/>
            <p:nvPr/>
          </p:nvSpPr>
          <p:spPr>
            <a:xfrm>
              <a:off x="1477861" y="3211388"/>
              <a:ext cx="33787" cy="120565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5" name="Rechteck 104"/>
            <p:cNvSpPr/>
            <p:nvPr/>
          </p:nvSpPr>
          <p:spPr>
            <a:xfrm rot="10800000">
              <a:off x="1665586" y="3211386"/>
              <a:ext cx="33787" cy="12124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6" name="Rechteck 105"/>
            <p:cNvSpPr/>
            <p:nvPr/>
          </p:nvSpPr>
          <p:spPr>
            <a:xfrm rot="10800000">
              <a:off x="1631800" y="3211386"/>
              <a:ext cx="33787" cy="12124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7" name="Rechteck 106"/>
            <p:cNvSpPr/>
            <p:nvPr/>
          </p:nvSpPr>
          <p:spPr>
            <a:xfrm rot="10800000">
              <a:off x="1598013" y="3211386"/>
              <a:ext cx="33787" cy="12124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8" name="Rechteck 107"/>
            <p:cNvSpPr/>
            <p:nvPr/>
          </p:nvSpPr>
          <p:spPr>
            <a:xfrm rot="10800000">
              <a:off x="1564227" y="3211386"/>
              <a:ext cx="33787" cy="121249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9" name="Rechteck 108"/>
            <p:cNvSpPr/>
            <p:nvPr/>
          </p:nvSpPr>
          <p:spPr>
            <a:xfrm rot="10800000">
              <a:off x="1530440" y="3211386"/>
              <a:ext cx="33787" cy="121249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124" name="Gruppieren 123"/>
            <p:cNvGrpSpPr/>
            <p:nvPr/>
          </p:nvGrpSpPr>
          <p:grpSpPr>
            <a:xfrm>
              <a:off x="1528930" y="3046305"/>
              <a:ext cx="170439" cy="141371"/>
              <a:chOff x="1595437" y="1934622"/>
              <a:chExt cx="177178" cy="112675"/>
            </a:xfrm>
          </p:grpSpPr>
          <p:sp>
            <p:nvSpPr>
              <p:cNvPr id="119" name="Rechteck 118"/>
              <p:cNvSpPr/>
              <p:nvPr/>
            </p:nvSpPr>
            <p:spPr>
              <a:xfrm rot="10800000">
                <a:off x="1710172" y="1934622"/>
                <a:ext cx="62443" cy="112675"/>
              </a:xfrm>
              <a:prstGeom prst="rect">
                <a:avLst/>
              </a:prstGeom>
              <a:solidFill>
                <a:srgbClr val="33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Rechteck 119"/>
              <p:cNvSpPr/>
              <p:nvPr/>
            </p:nvSpPr>
            <p:spPr>
              <a:xfrm rot="10800000">
                <a:off x="1652805" y="1934622"/>
                <a:ext cx="62443" cy="11267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Rechteck 120"/>
              <p:cNvSpPr/>
              <p:nvPr/>
            </p:nvSpPr>
            <p:spPr>
              <a:xfrm rot="10800000">
                <a:off x="1595437" y="1934622"/>
                <a:ext cx="62443" cy="112675"/>
              </a:xfrm>
              <a:prstGeom prst="rect">
                <a:avLst/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2" name="Rechteck 121"/>
            <p:cNvSpPr/>
            <p:nvPr/>
          </p:nvSpPr>
          <p:spPr>
            <a:xfrm rot="10800000">
              <a:off x="1428871" y="3046306"/>
              <a:ext cx="79534" cy="141371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23" name="Rechteck 122"/>
            <p:cNvSpPr/>
            <p:nvPr/>
          </p:nvSpPr>
          <p:spPr>
            <a:xfrm rot="10800000">
              <a:off x="1349337" y="3046306"/>
              <a:ext cx="79534" cy="141371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127" name="Gruppieren 126"/>
            <p:cNvGrpSpPr/>
            <p:nvPr/>
          </p:nvGrpSpPr>
          <p:grpSpPr>
            <a:xfrm>
              <a:off x="964037" y="3047456"/>
              <a:ext cx="170439" cy="141371"/>
              <a:chOff x="1595437" y="1934622"/>
              <a:chExt cx="177178" cy="112675"/>
            </a:xfrm>
          </p:grpSpPr>
          <p:sp>
            <p:nvSpPr>
              <p:cNvPr id="128" name="Rechteck 127"/>
              <p:cNvSpPr/>
              <p:nvPr/>
            </p:nvSpPr>
            <p:spPr>
              <a:xfrm rot="10800000">
                <a:off x="1710172" y="1934622"/>
                <a:ext cx="62443" cy="112675"/>
              </a:xfrm>
              <a:prstGeom prst="rect">
                <a:avLst/>
              </a:prstGeom>
              <a:solidFill>
                <a:srgbClr val="33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Rechteck 128"/>
              <p:cNvSpPr/>
              <p:nvPr/>
            </p:nvSpPr>
            <p:spPr>
              <a:xfrm rot="10800000">
                <a:off x="1652805" y="1934622"/>
                <a:ext cx="62443" cy="11267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Rechteck 129"/>
              <p:cNvSpPr/>
              <p:nvPr/>
            </p:nvSpPr>
            <p:spPr>
              <a:xfrm rot="10800000">
                <a:off x="1595437" y="1934622"/>
                <a:ext cx="62443" cy="112675"/>
              </a:xfrm>
              <a:prstGeom prst="rect">
                <a:avLst/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2" name="Rechteck 131"/>
            <p:cNvSpPr/>
            <p:nvPr/>
          </p:nvSpPr>
          <p:spPr>
            <a:xfrm rot="10800000">
              <a:off x="857337" y="3045916"/>
              <a:ext cx="81520" cy="141371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33" name="Rechteck 132"/>
            <p:cNvSpPr/>
            <p:nvPr/>
          </p:nvSpPr>
          <p:spPr>
            <a:xfrm rot="10800000">
              <a:off x="775817" y="3045916"/>
              <a:ext cx="81520" cy="141371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63" name="Gruppieren 162"/>
          <p:cNvGrpSpPr/>
          <p:nvPr/>
        </p:nvGrpSpPr>
        <p:grpSpPr>
          <a:xfrm>
            <a:off x="1845841" y="3226280"/>
            <a:ext cx="977053" cy="977053"/>
            <a:chOff x="2370327" y="2475775"/>
            <a:chExt cx="977053" cy="977053"/>
          </a:xfrm>
        </p:grpSpPr>
        <p:grpSp>
          <p:nvGrpSpPr>
            <p:cNvPr id="10240" name="Gruppieren 10239"/>
            <p:cNvGrpSpPr/>
            <p:nvPr/>
          </p:nvGrpSpPr>
          <p:grpSpPr>
            <a:xfrm>
              <a:off x="2370327" y="2475775"/>
              <a:ext cx="977053" cy="977053"/>
              <a:chOff x="2256888" y="1479901"/>
              <a:chExt cx="778725" cy="778725"/>
            </a:xfrm>
          </p:grpSpPr>
          <p:sp>
            <p:nvSpPr>
              <p:cNvPr id="7" name="Ellipse 6"/>
              <p:cNvSpPr/>
              <p:nvPr/>
            </p:nvSpPr>
            <p:spPr>
              <a:xfrm>
                <a:off x="2411760" y="1635646"/>
                <a:ext cx="467234" cy="4672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  <p:sp>
            <p:nvSpPr>
              <p:cNvPr id="8" name="Halbbogen 7"/>
              <p:cNvSpPr/>
              <p:nvPr/>
            </p:nvSpPr>
            <p:spPr>
              <a:xfrm rot="20598399">
                <a:off x="2256889" y="1479901"/>
                <a:ext cx="778724" cy="778724"/>
              </a:xfrm>
              <a:prstGeom prst="blockArc">
                <a:avLst>
                  <a:gd name="adj1" fmla="val 9999051"/>
                  <a:gd name="adj2" fmla="val 14143455"/>
                  <a:gd name="adj3" fmla="val 15923"/>
                </a:avLst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Halbbogen 8"/>
              <p:cNvSpPr/>
              <p:nvPr/>
            </p:nvSpPr>
            <p:spPr>
              <a:xfrm rot="16236654">
                <a:off x="2256889" y="1479901"/>
                <a:ext cx="778724" cy="778724"/>
              </a:xfrm>
              <a:prstGeom prst="blockArc">
                <a:avLst>
                  <a:gd name="adj1" fmla="val 9943466"/>
                  <a:gd name="adj2" fmla="val 14143455"/>
                  <a:gd name="adj3" fmla="val 15923"/>
                </a:avLst>
              </a:prstGeom>
              <a:solidFill>
                <a:srgbClr val="FF9933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Halbbogen 10"/>
              <p:cNvSpPr/>
              <p:nvPr/>
            </p:nvSpPr>
            <p:spPr>
              <a:xfrm rot="11786499">
                <a:off x="2256888" y="1479901"/>
                <a:ext cx="778724" cy="778724"/>
              </a:xfrm>
              <a:prstGeom prst="blockArc">
                <a:avLst>
                  <a:gd name="adj1" fmla="val 10334434"/>
                  <a:gd name="adj2" fmla="val 14143455"/>
                  <a:gd name="adj3" fmla="val 15923"/>
                </a:avLst>
              </a:prstGeom>
              <a:solidFill>
                <a:srgbClr val="FFFF66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Halbbogen 11"/>
              <p:cNvSpPr/>
              <p:nvPr/>
            </p:nvSpPr>
            <p:spPr>
              <a:xfrm rot="7766291">
                <a:off x="2256888" y="1479902"/>
                <a:ext cx="778724" cy="778723"/>
              </a:xfrm>
              <a:prstGeom prst="blockArc">
                <a:avLst>
                  <a:gd name="adj1" fmla="val 9858604"/>
                  <a:gd name="adj2" fmla="val 14143455"/>
                  <a:gd name="adj3" fmla="val 15923"/>
                </a:avLst>
              </a:prstGeom>
              <a:solidFill>
                <a:srgbClr val="FF66CC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Halbbogen 12"/>
              <p:cNvSpPr/>
              <p:nvPr/>
            </p:nvSpPr>
            <p:spPr>
              <a:xfrm rot="3260278">
                <a:off x="2256888" y="1479901"/>
                <a:ext cx="778724" cy="778724"/>
              </a:xfrm>
              <a:prstGeom prst="blockArc">
                <a:avLst>
                  <a:gd name="adj1" fmla="val 10111379"/>
                  <a:gd name="adj2" fmla="val 14143455"/>
                  <a:gd name="adj3" fmla="val 15923"/>
                </a:avLst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0" name="Ellipse 169"/>
            <p:cNvSpPr/>
            <p:nvPr/>
          </p:nvSpPr>
          <p:spPr>
            <a:xfrm>
              <a:off x="2394636" y="2506712"/>
              <a:ext cx="917108" cy="91710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</p:grpSp>
      <p:sp>
        <p:nvSpPr>
          <p:cNvPr id="166" name="Textfeld 165"/>
          <p:cNvSpPr txBox="1"/>
          <p:nvPr/>
        </p:nvSpPr>
        <p:spPr>
          <a:xfrm>
            <a:off x="1302216" y="987574"/>
            <a:ext cx="1996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Organisation &amp;</a:t>
            </a:r>
            <a:br>
              <a:rPr lang="de-DE" dirty="0" smtClean="0"/>
            </a:br>
            <a:r>
              <a:rPr lang="de-DE" dirty="0" smtClean="0"/>
              <a:t>Kommunikation</a:t>
            </a:r>
            <a:endParaRPr lang="de-DE" dirty="0"/>
          </a:p>
        </p:txBody>
      </p:sp>
      <p:sp>
        <p:nvSpPr>
          <p:cNvPr id="228" name="Textfeld 227"/>
          <p:cNvSpPr txBox="1"/>
          <p:nvPr/>
        </p:nvSpPr>
        <p:spPr>
          <a:xfrm>
            <a:off x="1179015" y="4467334"/>
            <a:ext cx="2377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Regeln, Format &amp; Datenverwaltung</a:t>
            </a:r>
            <a:endParaRPr lang="de-DE" dirty="0"/>
          </a:p>
        </p:txBody>
      </p:sp>
      <p:grpSp>
        <p:nvGrpSpPr>
          <p:cNvPr id="10261" name="Gruppieren 10260"/>
          <p:cNvGrpSpPr/>
          <p:nvPr/>
        </p:nvGrpSpPr>
        <p:grpSpPr>
          <a:xfrm>
            <a:off x="6572971" y="3337126"/>
            <a:ext cx="862532" cy="962816"/>
            <a:chOff x="5913113" y="2511319"/>
            <a:chExt cx="734523" cy="962816"/>
          </a:xfrm>
        </p:grpSpPr>
        <p:grpSp>
          <p:nvGrpSpPr>
            <p:cNvPr id="140" name="Gruppieren 139"/>
            <p:cNvGrpSpPr/>
            <p:nvPr/>
          </p:nvGrpSpPr>
          <p:grpSpPr>
            <a:xfrm>
              <a:off x="5913113" y="2555365"/>
              <a:ext cx="734523" cy="533311"/>
              <a:chOff x="983837" y="2924303"/>
              <a:chExt cx="1072274" cy="787600"/>
            </a:xfrm>
          </p:grpSpPr>
          <p:sp>
            <p:nvSpPr>
              <p:cNvPr id="136" name="Richtungspfeil 135"/>
              <p:cNvSpPr/>
              <p:nvPr/>
            </p:nvSpPr>
            <p:spPr>
              <a:xfrm rot="503179" flipH="1">
                <a:off x="983837" y="3201231"/>
                <a:ext cx="992633" cy="213004"/>
              </a:xfrm>
              <a:prstGeom prst="homePlat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Richtungspfeil 136"/>
              <p:cNvSpPr/>
              <p:nvPr/>
            </p:nvSpPr>
            <p:spPr>
              <a:xfrm rot="10621801" flipH="1">
                <a:off x="1148852" y="3521124"/>
                <a:ext cx="826082" cy="190779"/>
              </a:xfrm>
              <a:prstGeom prst="homePlate">
                <a:avLst/>
              </a:prstGeom>
              <a:solidFill>
                <a:srgbClr val="FF993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ichtungspfeil 137"/>
              <p:cNvSpPr/>
              <p:nvPr/>
            </p:nvSpPr>
            <p:spPr>
              <a:xfrm rot="11258456" flipH="1">
                <a:off x="1063478" y="2924303"/>
                <a:ext cx="992633" cy="213004"/>
              </a:xfrm>
              <a:prstGeom prst="homePlate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2" name="Rechteck 141"/>
            <p:cNvSpPr/>
            <p:nvPr/>
          </p:nvSpPr>
          <p:spPr>
            <a:xfrm>
              <a:off x="6233009" y="2511319"/>
              <a:ext cx="93376" cy="9628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29" name="Textfeld 228"/>
          <p:cNvSpPr txBox="1"/>
          <p:nvPr/>
        </p:nvSpPr>
        <p:spPr>
          <a:xfrm>
            <a:off x="6429657" y="4476502"/>
            <a:ext cx="1302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Nutzung</a:t>
            </a:r>
            <a:endParaRPr lang="de-DE" dirty="0"/>
          </a:p>
        </p:txBody>
      </p:sp>
      <p:grpSp>
        <p:nvGrpSpPr>
          <p:cNvPr id="167" name="Gruppieren 166"/>
          <p:cNvGrpSpPr/>
          <p:nvPr/>
        </p:nvGrpSpPr>
        <p:grpSpPr>
          <a:xfrm>
            <a:off x="6233131" y="1268883"/>
            <a:ext cx="1499065" cy="1421733"/>
            <a:chOff x="5695660" y="1883953"/>
            <a:chExt cx="1499065" cy="1421733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5812762" y="2457984"/>
              <a:ext cx="1264861" cy="847702"/>
              <a:chOff x="2987824" y="1293305"/>
              <a:chExt cx="1392385" cy="933167"/>
            </a:xfrm>
          </p:grpSpPr>
          <p:sp>
            <p:nvSpPr>
              <p:cNvPr id="15" name="Gefaltete Ecke 14"/>
              <p:cNvSpPr/>
              <p:nvPr/>
            </p:nvSpPr>
            <p:spPr>
              <a:xfrm>
                <a:off x="3185521" y="1293305"/>
                <a:ext cx="197697" cy="316917"/>
              </a:xfrm>
              <a:prstGeom prst="foldedCorner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Gefaltete Ecke 15"/>
              <p:cNvSpPr/>
              <p:nvPr/>
            </p:nvSpPr>
            <p:spPr>
              <a:xfrm>
                <a:off x="3730646" y="1909555"/>
                <a:ext cx="197697" cy="316917"/>
              </a:xfrm>
              <a:prstGeom prst="foldedCorner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Freihandform 16"/>
              <p:cNvSpPr/>
              <p:nvPr/>
            </p:nvSpPr>
            <p:spPr>
              <a:xfrm rot="586354">
                <a:off x="3183268" y="2017042"/>
                <a:ext cx="543514" cy="45719"/>
              </a:xfrm>
              <a:custGeom>
                <a:avLst/>
                <a:gdLst>
                  <a:gd name="connsiteX0" fmla="*/ 650111 w 2328440"/>
                  <a:gd name="connsiteY0" fmla="*/ 0 h 2905246"/>
                  <a:gd name="connsiteX1" fmla="*/ 279721 w 2328440"/>
                  <a:gd name="connsiteY1" fmla="*/ 2164466 h 2905246"/>
                  <a:gd name="connsiteX2" fmla="*/ 2328440 w 2328440"/>
                  <a:gd name="connsiteY2" fmla="*/ 2905246 h 2905246"/>
                  <a:gd name="connsiteX0" fmla="*/ 515645 w 2193974"/>
                  <a:gd name="connsiteY0" fmla="*/ 190715 h 3095961"/>
                  <a:gd name="connsiteX1" fmla="*/ 1322443 w 2193974"/>
                  <a:gd name="connsiteY1" fmla="*/ 360745 h 3095961"/>
                  <a:gd name="connsiteX2" fmla="*/ 145255 w 2193974"/>
                  <a:gd name="connsiteY2" fmla="*/ 2355181 h 3095961"/>
                  <a:gd name="connsiteX3" fmla="*/ 2193974 w 2193974"/>
                  <a:gd name="connsiteY3" fmla="*/ 3095961 h 3095961"/>
                  <a:gd name="connsiteX0" fmla="*/ 1777 w 1680106"/>
                  <a:gd name="connsiteY0" fmla="*/ 25729 h 2930975"/>
                  <a:gd name="connsiteX1" fmla="*/ 808575 w 1680106"/>
                  <a:gd name="connsiteY1" fmla="*/ 195759 h 2930975"/>
                  <a:gd name="connsiteX2" fmla="*/ 1422681 w 1680106"/>
                  <a:gd name="connsiteY2" fmla="*/ 455869 h 2930975"/>
                  <a:gd name="connsiteX3" fmla="*/ 1680106 w 1680106"/>
                  <a:gd name="connsiteY3" fmla="*/ 2930975 h 2930975"/>
                  <a:gd name="connsiteX0" fmla="*/ 0 w 1678329"/>
                  <a:gd name="connsiteY0" fmla="*/ 54068 h 2959314"/>
                  <a:gd name="connsiteX1" fmla="*/ 1420904 w 1678329"/>
                  <a:gd name="connsiteY1" fmla="*/ 484208 h 2959314"/>
                  <a:gd name="connsiteX2" fmla="*/ 1678329 w 1678329"/>
                  <a:gd name="connsiteY2" fmla="*/ 2959314 h 2959314"/>
                  <a:gd name="connsiteX0" fmla="*/ 0 w 1727956"/>
                  <a:gd name="connsiteY0" fmla="*/ 54068 h 940077"/>
                  <a:gd name="connsiteX1" fmla="*/ 1420904 w 1727956"/>
                  <a:gd name="connsiteY1" fmla="*/ 484208 h 940077"/>
                  <a:gd name="connsiteX2" fmla="*/ 1727956 w 1727956"/>
                  <a:gd name="connsiteY2" fmla="*/ 831022 h 940077"/>
                  <a:gd name="connsiteX0" fmla="*/ 0 w 1827499"/>
                  <a:gd name="connsiteY0" fmla="*/ 54068 h 940077"/>
                  <a:gd name="connsiteX1" fmla="*/ 1420904 w 1827499"/>
                  <a:gd name="connsiteY1" fmla="*/ 484208 h 940077"/>
                  <a:gd name="connsiteX2" fmla="*/ 1727956 w 1827499"/>
                  <a:gd name="connsiteY2" fmla="*/ 831022 h 940077"/>
                  <a:gd name="connsiteX0" fmla="*/ 0 w 1727956"/>
                  <a:gd name="connsiteY0" fmla="*/ 0 h 776954"/>
                  <a:gd name="connsiteX1" fmla="*/ 1727956 w 1727956"/>
                  <a:gd name="connsiteY1" fmla="*/ 776954 h 776954"/>
                  <a:gd name="connsiteX0" fmla="*/ 0 w 1727956"/>
                  <a:gd name="connsiteY0" fmla="*/ 236176 h 1013130"/>
                  <a:gd name="connsiteX1" fmla="*/ 1190613 w 1727956"/>
                  <a:gd name="connsiteY1" fmla="*/ 146096 h 1013130"/>
                  <a:gd name="connsiteX2" fmla="*/ 1727956 w 1727956"/>
                  <a:gd name="connsiteY2" fmla="*/ 1013130 h 1013130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27956"/>
                  <a:gd name="connsiteY0" fmla="*/ 498662 h 1275616"/>
                  <a:gd name="connsiteX1" fmla="*/ 1190613 w 1727956"/>
                  <a:gd name="connsiteY1" fmla="*/ 408582 h 1275616"/>
                  <a:gd name="connsiteX2" fmla="*/ 1727956 w 1727956"/>
                  <a:gd name="connsiteY2" fmla="*/ 1275616 h 1275616"/>
                  <a:gd name="connsiteX0" fmla="*/ 0 w 1798621"/>
                  <a:gd name="connsiteY0" fmla="*/ 411958 h 1188912"/>
                  <a:gd name="connsiteX1" fmla="*/ 1420903 w 1798621"/>
                  <a:gd name="connsiteY1" fmla="*/ 408582 h 1188912"/>
                  <a:gd name="connsiteX2" fmla="*/ 1727956 w 1798621"/>
                  <a:gd name="connsiteY2" fmla="*/ 1188912 h 1188912"/>
                  <a:gd name="connsiteX0" fmla="*/ 0 w 1798622"/>
                  <a:gd name="connsiteY0" fmla="*/ 128071 h 905025"/>
                  <a:gd name="connsiteX1" fmla="*/ 499744 w 1798622"/>
                  <a:gd name="connsiteY1" fmla="*/ 37992 h 905025"/>
                  <a:gd name="connsiteX2" fmla="*/ 1420903 w 1798622"/>
                  <a:gd name="connsiteY2" fmla="*/ 124695 h 905025"/>
                  <a:gd name="connsiteX3" fmla="*/ 1727956 w 1798622"/>
                  <a:gd name="connsiteY3" fmla="*/ 905025 h 905025"/>
                  <a:gd name="connsiteX0" fmla="*/ 0 w 1682695"/>
                  <a:gd name="connsiteY0" fmla="*/ 0 h 953737"/>
                  <a:gd name="connsiteX1" fmla="*/ 383817 w 1682695"/>
                  <a:gd name="connsiteY1" fmla="*/ 86704 h 953737"/>
                  <a:gd name="connsiteX2" fmla="*/ 1304976 w 1682695"/>
                  <a:gd name="connsiteY2" fmla="*/ 173407 h 953737"/>
                  <a:gd name="connsiteX3" fmla="*/ 1612029 w 1682695"/>
                  <a:gd name="connsiteY3" fmla="*/ 953737 h 953737"/>
                  <a:gd name="connsiteX0" fmla="*/ 0 w 1682695"/>
                  <a:gd name="connsiteY0" fmla="*/ 0 h 953737"/>
                  <a:gd name="connsiteX1" fmla="*/ 1304976 w 1682695"/>
                  <a:gd name="connsiteY1" fmla="*/ 173407 h 953737"/>
                  <a:gd name="connsiteX2" fmla="*/ 1612029 w 1682695"/>
                  <a:gd name="connsiteY2" fmla="*/ 953737 h 953737"/>
                  <a:gd name="connsiteX0" fmla="*/ 0 w 1716951"/>
                  <a:gd name="connsiteY0" fmla="*/ 0 h 953737"/>
                  <a:gd name="connsiteX1" fmla="*/ 1304976 w 1716951"/>
                  <a:gd name="connsiteY1" fmla="*/ 173407 h 953737"/>
                  <a:gd name="connsiteX2" fmla="*/ 1612029 w 1716951"/>
                  <a:gd name="connsiteY2" fmla="*/ 953737 h 953737"/>
                  <a:gd name="connsiteX0" fmla="*/ 0 w 1612029"/>
                  <a:gd name="connsiteY0" fmla="*/ 0 h 953737"/>
                  <a:gd name="connsiteX1" fmla="*/ 1612029 w 1612029"/>
                  <a:gd name="connsiteY1" fmla="*/ 953737 h 953737"/>
                  <a:gd name="connsiteX0" fmla="*/ 0 w 1688790"/>
                  <a:gd name="connsiteY0" fmla="*/ 0 h 953737"/>
                  <a:gd name="connsiteX1" fmla="*/ 1688790 w 1688790"/>
                  <a:gd name="connsiteY1" fmla="*/ 173407 h 953737"/>
                  <a:gd name="connsiteX2" fmla="*/ 1612029 w 1688790"/>
                  <a:gd name="connsiteY2" fmla="*/ 953737 h 953737"/>
                  <a:gd name="connsiteX0" fmla="*/ 0 w 1688790"/>
                  <a:gd name="connsiteY0" fmla="*/ 295130 h 1248867"/>
                  <a:gd name="connsiteX1" fmla="*/ 1688790 w 1688790"/>
                  <a:gd name="connsiteY1" fmla="*/ 468537 h 1248867"/>
                  <a:gd name="connsiteX2" fmla="*/ 1612029 w 1688790"/>
                  <a:gd name="connsiteY2" fmla="*/ 1248867 h 1248867"/>
                  <a:gd name="connsiteX0" fmla="*/ 0 w 2081190"/>
                  <a:gd name="connsiteY0" fmla="*/ 295130 h 1248867"/>
                  <a:gd name="connsiteX1" fmla="*/ 1688790 w 2081190"/>
                  <a:gd name="connsiteY1" fmla="*/ 468537 h 1248867"/>
                  <a:gd name="connsiteX2" fmla="*/ 1612029 w 2081190"/>
                  <a:gd name="connsiteY2" fmla="*/ 1248867 h 1248867"/>
                  <a:gd name="connsiteX0" fmla="*/ 0 w 1637616"/>
                  <a:gd name="connsiteY0" fmla="*/ 381833 h 1335570"/>
                  <a:gd name="connsiteX1" fmla="*/ 1228211 w 1637616"/>
                  <a:gd name="connsiteY1" fmla="*/ 468536 h 1335570"/>
                  <a:gd name="connsiteX2" fmla="*/ 1612029 w 1637616"/>
                  <a:gd name="connsiteY2" fmla="*/ 1335570 h 1335570"/>
                  <a:gd name="connsiteX0" fmla="*/ 0 w 1637616"/>
                  <a:gd name="connsiteY0" fmla="*/ 381834 h 1335571"/>
                  <a:gd name="connsiteX1" fmla="*/ 1228211 w 1637616"/>
                  <a:gd name="connsiteY1" fmla="*/ 468537 h 1335571"/>
                  <a:gd name="connsiteX2" fmla="*/ 1612029 w 1637616"/>
                  <a:gd name="connsiteY2" fmla="*/ 1335571 h 1335571"/>
                  <a:gd name="connsiteX0" fmla="*/ 0 w 1774137"/>
                  <a:gd name="connsiteY0" fmla="*/ 641943 h 1595680"/>
                  <a:gd name="connsiteX1" fmla="*/ 1381737 w 1774137"/>
                  <a:gd name="connsiteY1" fmla="*/ 468537 h 1595680"/>
                  <a:gd name="connsiteX2" fmla="*/ 1612029 w 1774137"/>
                  <a:gd name="connsiteY2" fmla="*/ 1595680 h 1595680"/>
                  <a:gd name="connsiteX0" fmla="*/ 0 w 1774137"/>
                  <a:gd name="connsiteY0" fmla="*/ 414798 h 1368535"/>
                  <a:gd name="connsiteX1" fmla="*/ 1381737 w 1774137"/>
                  <a:gd name="connsiteY1" fmla="*/ 241392 h 1368535"/>
                  <a:gd name="connsiteX2" fmla="*/ 1612029 w 1774137"/>
                  <a:gd name="connsiteY2" fmla="*/ 1368535 h 1368535"/>
                  <a:gd name="connsiteX0" fmla="*/ 0 w 1637616"/>
                  <a:gd name="connsiteY0" fmla="*/ 414798 h 1368535"/>
                  <a:gd name="connsiteX1" fmla="*/ 1381737 w 1637616"/>
                  <a:gd name="connsiteY1" fmla="*/ 241392 h 1368535"/>
                  <a:gd name="connsiteX2" fmla="*/ 1612029 w 1637616"/>
                  <a:gd name="connsiteY2" fmla="*/ 1368535 h 1368535"/>
                  <a:gd name="connsiteX0" fmla="*/ 0 w 1637616"/>
                  <a:gd name="connsiteY0" fmla="*/ 361060 h 1314797"/>
                  <a:gd name="connsiteX1" fmla="*/ 1381737 w 1637616"/>
                  <a:gd name="connsiteY1" fmla="*/ 187654 h 1314797"/>
                  <a:gd name="connsiteX2" fmla="*/ 1612029 w 1637616"/>
                  <a:gd name="connsiteY2" fmla="*/ 1314797 h 1314797"/>
                  <a:gd name="connsiteX0" fmla="*/ 0 w 1637616"/>
                  <a:gd name="connsiteY0" fmla="*/ 324342 h 1278079"/>
                  <a:gd name="connsiteX1" fmla="*/ 1381737 w 1637616"/>
                  <a:gd name="connsiteY1" fmla="*/ 150936 h 1278079"/>
                  <a:gd name="connsiteX2" fmla="*/ 1612029 w 1637616"/>
                  <a:gd name="connsiteY2" fmla="*/ 1278079 h 1278079"/>
                  <a:gd name="connsiteX0" fmla="*/ 0 w 1637616"/>
                  <a:gd name="connsiteY0" fmla="*/ 255376 h 1209113"/>
                  <a:gd name="connsiteX1" fmla="*/ 1151448 w 1637616"/>
                  <a:gd name="connsiteY1" fmla="*/ 255376 h 1209113"/>
                  <a:gd name="connsiteX2" fmla="*/ 1612029 w 1637616"/>
                  <a:gd name="connsiteY2" fmla="*/ 1209113 h 1209113"/>
                  <a:gd name="connsiteX0" fmla="*/ 0 w 1923868"/>
                  <a:gd name="connsiteY0" fmla="*/ 255376 h 1231158"/>
                  <a:gd name="connsiteX1" fmla="*/ 1151448 w 1923868"/>
                  <a:gd name="connsiteY1" fmla="*/ 255376 h 1231158"/>
                  <a:gd name="connsiteX2" fmla="*/ 1898281 w 1923868"/>
                  <a:gd name="connsiteY2" fmla="*/ 1231158 h 1231158"/>
                  <a:gd name="connsiteX0" fmla="*/ 0 w 1923868"/>
                  <a:gd name="connsiteY0" fmla="*/ 162795 h 1138577"/>
                  <a:gd name="connsiteX1" fmla="*/ 323356 w 1923868"/>
                  <a:gd name="connsiteY1" fmla="*/ 593372 h 1138577"/>
                  <a:gd name="connsiteX2" fmla="*/ 1151448 w 1923868"/>
                  <a:gd name="connsiteY2" fmla="*/ 162795 h 1138577"/>
                  <a:gd name="connsiteX3" fmla="*/ 1898281 w 1923868"/>
                  <a:gd name="connsiteY3" fmla="*/ 1138577 h 1138577"/>
                  <a:gd name="connsiteX0" fmla="*/ 0 w 1923868"/>
                  <a:gd name="connsiteY0" fmla="*/ 162630 h 1138412"/>
                  <a:gd name="connsiteX1" fmla="*/ 1151448 w 1923868"/>
                  <a:gd name="connsiteY1" fmla="*/ 162630 h 1138412"/>
                  <a:gd name="connsiteX2" fmla="*/ 1898281 w 1923868"/>
                  <a:gd name="connsiteY2" fmla="*/ 1138412 h 1138412"/>
                  <a:gd name="connsiteX0" fmla="*/ 0 w 1797378"/>
                  <a:gd name="connsiteY0" fmla="*/ 0 h 1168295"/>
                  <a:gd name="connsiteX1" fmla="*/ 1024958 w 1797378"/>
                  <a:gd name="connsiteY1" fmla="*/ 192513 h 1168295"/>
                  <a:gd name="connsiteX2" fmla="*/ 1771791 w 1797378"/>
                  <a:gd name="connsiteY2" fmla="*/ 1168295 h 1168295"/>
                  <a:gd name="connsiteX0" fmla="*/ 0 w 1771791"/>
                  <a:gd name="connsiteY0" fmla="*/ 0 h 1168295"/>
                  <a:gd name="connsiteX1" fmla="*/ 1024958 w 1771791"/>
                  <a:gd name="connsiteY1" fmla="*/ 192513 h 1168295"/>
                  <a:gd name="connsiteX2" fmla="*/ 1771791 w 1771791"/>
                  <a:gd name="connsiteY2" fmla="*/ 1168295 h 1168295"/>
                  <a:gd name="connsiteX0" fmla="*/ 0 w 1771791"/>
                  <a:gd name="connsiteY0" fmla="*/ 21306 h 1189601"/>
                  <a:gd name="connsiteX1" fmla="*/ 1024958 w 1771791"/>
                  <a:gd name="connsiteY1" fmla="*/ 213819 h 1189601"/>
                  <a:gd name="connsiteX2" fmla="*/ 1771791 w 1771791"/>
                  <a:gd name="connsiteY2" fmla="*/ 1189601 h 1189601"/>
                  <a:gd name="connsiteX0" fmla="*/ 0 w 1771791"/>
                  <a:gd name="connsiteY0" fmla="*/ 21306 h 1189601"/>
                  <a:gd name="connsiteX1" fmla="*/ 1024958 w 1771791"/>
                  <a:gd name="connsiteY1" fmla="*/ 213819 h 1189601"/>
                  <a:gd name="connsiteX2" fmla="*/ 1771791 w 1771791"/>
                  <a:gd name="connsiteY2" fmla="*/ 1189601 h 1189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71791" h="1189601">
                    <a:moveTo>
                      <a:pt x="0" y="21306"/>
                    </a:moveTo>
                    <a:cubicBezTo>
                      <a:pt x="76595" y="0"/>
                      <a:pt x="708578" y="51189"/>
                      <a:pt x="1024958" y="213819"/>
                    </a:cubicBezTo>
                    <a:cubicBezTo>
                      <a:pt x="1164511" y="280905"/>
                      <a:pt x="1767966" y="952844"/>
                      <a:pt x="1771791" y="1189601"/>
                    </a:cubicBezTo>
                  </a:path>
                </a:pathLst>
              </a:custGeom>
              <a:ln w="12700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8" name="Gerade Verbindung mit Pfeil 17"/>
              <p:cNvCxnSpPr>
                <a:stCxn id="15" idx="3"/>
              </p:cNvCxnSpPr>
              <p:nvPr/>
            </p:nvCxnSpPr>
            <p:spPr>
              <a:xfrm>
                <a:off x="3383218" y="1451764"/>
                <a:ext cx="347428" cy="437692"/>
              </a:xfrm>
              <a:prstGeom prst="curved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Gefaltete Ecke 18"/>
              <p:cNvSpPr/>
              <p:nvPr/>
            </p:nvSpPr>
            <p:spPr>
              <a:xfrm>
                <a:off x="2987824" y="1889456"/>
                <a:ext cx="197697" cy="316917"/>
              </a:xfrm>
              <a:prstGeom prst="foldedCorner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Gefaltete Ecke 19"/>
              <p:cNvSpPr/>
              <p:nvPr/>
            </p:nvSpPr>
            <p:spPr>
              <a:xfrm>
                <a:off x="4182512" y="1293305"/>
                <a:ext cx="197697" cy="316917"/>
              </a:xfrm>
              <a:prstGeom prst="foldedCorner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23" name="Gerade Verbindung mit Pfeil 22"/>
              <p:cNvCxnSpPr>
                <a:stCxn id="20" idx="2"/>
                <a:endCxn id="16" idx="3"/>
              </p:cNvCxnSpPr>
              <p:nvPr/>
            </p:nvCxnSpPr>
            <p:spPr>
              <a:xfrm rot="5400000">
                <a:off x="3875956" y="1662609"/>
                <a:ext cx="457792" cy="353018"/>
              </a:xfrm>
              <a:prstGeom prst="curvedConnector2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0" name="Textfeld 229"/>
            <p:cNvSpPr txBox="1"/>
            <p:nvPr/>
          </p:nvSpPr>
          <p:spPr>
            <a:xfrm>
              <a:off x="5695660" y="1883953"/>
              <a:ext cx="1499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Vernetzung</a:t>
              </a:r>
              <a:endParaRPr lang="de-DE" dirty="0"/>
            </a:p>
          </p:txBody>
        </p:sp>
      </p:grpSp>
      <p:sp>
        <p:nvSpPr>
          <p:cNvPr id="231" name="Textfeld 230"/>
          <p:cNvSpPr txBox="1"/>
          <p:nvPr/>
        </p:nvSpPr>
        <p:spPr>
          <a:xfrm>
            <a:off x="3987945" y="4467335"/>
            <a:ext cx="1668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Redaktion </a:t>
            </a:r>
            <a:r>
              <a:rPr lang="de-DE" dirty="0" smtClean="0"/>
              <a:t>&amp; </a:t>
            </a:r>
            <a:br>
              <a:rPr lang="de-DE" dirty="0" smtClean="0"/>
            </a:br>
            <a:r>
              <a:rPr lang="de-DE" dirty="0" smtClean="0"/>
              <a:t>Kooperation</a:t>
            </a:r>
            <a:endParaRPr lang="de-DE" dirty="0"/>
          </a:p>
        </p:txBody>
      </p:sp>
      <p:grpSp>
        <p:nvGrpSpPr>
          <p:cNvPr id="169" name="Gruppieren 168"/>
          <p:cNvGrpSpPr/>
          <p:nvPr/>
        </p:nvGrpSpPr>
        <p:grpSpPr>
          <a:xfrm>
            <a:off x="3923928" y="1264573"/>
            <a:ext cx="1462260" cy="1585196"/>
            <a:chOff x="4102287" y="2778482"/>
            <a:chExt cx="1462260" cy="1585196"/>
          </a:xfrm>
        </p:grpSpPr>
        <p:grpSp>
          <p:nvGrpSpPr>
            <p:cNvPr id="165" name="Gruppieren 164"/>
            <p:cNvGrpSpPr/>
            <p:nvPr/>
          </p:nvGrpSpPr>
          <p:grpSpPr>
            <a:xfrm>
              <a:off x="4171676" y="3325879"/>
              <a:ext cx="1323482" cy="1037799"/>
              <a:chOff x="2309906" y="3735598"/>
              <a:chExt cx="1184705" cy="928978"/>
            </a:xfrm>
          </p:grpSpPr>
          <p:sp>
            <p:nvSpPr>
              <p:cNvPr id="10249" name="Ellipse 10248"/>
              <p:cNvSpPr/>
              <p:nvPr/>
            </p:nvSpPr>
            <p:spPr>
              <a:xfrm>
                <a:off x="2654274" y="3912583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Ellipse 172"/>
              <p:cNvSpPr/>
              <p:nvPr/>
            </p:nvSpPr>
            <p:spPr>
              <a:xfrm>
                <a:off x="2822940" y="3989279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4" name="Ellipse 173"/>
              <p:cNvSpPr/>
              <p:nvPr/>
            </p:nvSpPr>
            <p:spPr>
              <a:xfrm>
                <a:off x="2695135" y="4066782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5" name="Ellipse 174"/>
              <p:cNvSpPr/>
              <p:nvPr/>
            </p:nvSpPr>
            <p:spPr>
              <a:xfrm>
                <a:off x="2792113" y="3844342"/>
                <a:ext cx="144937" cy="144937"/>
              </a:xfrm>
              <a:prstGeom prst="ellipse">
                <a:avLst/>
              </a:prstGeom>
              <a:solidFill>
                <a:srgbClr val="FF66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6" name="Ellipse 175"/>
              <p:cNvSpPr/>
              <p:nvPr/>
            </p:nvSpPr>
            <p:spPr>
              <a:xfrm>
                <a:off x="2550078" y="4022798"/>
                <a:ext cx="144937" cy="144937"/>
              </a:xfrm>
              <a:prstGeom prst="ellipse">
                <a:avLst/>
              </a:prstGeom>
              <a:solidFill>
                <a:srgbClr val="FFFF66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7" name="Ellipse 176"/>
              <p:cNvSpPr/>
              <p:nvPr/>
            </p:nvSpPr>
            <p:spPr>
              <a:xfrm>
                <a:off x="2581805" y="4176996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8" name="Ellipse 177"/>
              <p:cNvSpPr/>
              <p:nvPr/>
            </p:nvSpPr>
            <p:spPr>
              <a:xfrm>
                <a:off x="2726742" y="4222257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9" name="Ellipse 178"/>
              <p:cNvSpPr/>
              <p:nvPr/>
            </p:nvSpPr>
            <p:spPr>
              <a:xfrm>
                <a:off x="2840072" y="4134216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0" name="Ellipse 179"/>
              <p:cNvSpPr/>
              <p:nvPr/>
            </p:nvSpPr>
            <p:spPr>
              <a:xfrm>
                <a:off x="2965009" y="4050783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1" name="Ellipse 180"/>
              <p:cNvSpPr/>
              <p:nvPr/>
            </p:nvSpPr>
            <p:spPr>
              <a:xfrm>
                <a:off x="2971707" y="4206684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2" name="Ellipse 181"/>
              <p:cNvSpPr/>
              <p:nvPr/>
            </p:nvSpPr>
            <p:spPr>
              <a:xfrm>
                <a:off x="2858377" y="4294725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3" name="Ellipse 182"/>
              <p:cNvSpPr/>
              <p:nvPr/>
            </p:nvSpPr>
            <p:spPr>
              <a:xfrm>
                <a:off x="2613412" y="4324614"/>
                <a:ext cx="144937" cy="144937"/>
              </a:xfrm>
              <a:prstGeom prst="ellipse">
                <a:avLst/>
              </a:prstGeom>
              <a:solidFill>
                <a:srgbClr val="92D05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4" name="Ellipse 183"/>
              <p:cNvSpPr/>
              <p:nvPr/>
            </p:nvSpPr>
            <p:spPr>
              <a:xfrm>
                <a:off x="2742545" y="4382765"/>
                <a:ext cx="144937" cy="144937"/>
              </a:xfrm>
              <a:prstGeom prst="ellipse">
                <a:avLst/>
              </a:prstGeom>
              <a:solidFill>
                <a:srgbClr val="92D05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5" name="Ellipse 184"/>
              <p:cNvSpPr/>
              <p:nvPr/>
            </p:nvSpPr>
            <p:spPr>
              <a:xfrm>
                <a:off x="2961713" y="3899274"/>
                <a:ext cx="144937" cy="144937"/>
              </a:xfrm>
              <a:prstGeom prst="ellipse">
                <a:avLst/>
              </a:prstGeom>
              <a:solidFill>
                <a:srgbClr val="FF66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7" name="Ellipse 186"/>
              <p:cNvSpPr/>
              <p:nvPr/>
            </p:nvSpPr>
            <p:spPr>
              <a:xfrm>
                <a:off x="2446002" y="4117197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8" name="Ellipse 187"/>
              <p:cNvSpPr/>
              <p:nvPr/>
            </p:nvSpPr>
            <p:spPr>
              <a:xfrm>
                <a:off x="2990012" y="4351621"/>
                <a:ext cx="144937" cy="144937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9" name="Ellipse 188"/>
              <p:cNvSpPr/>
              <p:nvPr/>
            </p:nvSpPr>
            <p:spPr>
              <a:xfrm>
                <a:off x="3092814" y="4123251"/>
                <a:ext cx="144937" cy="144937"/>
              </a:xfrm>
              <a:prstGeom prst="ellipse">
                <a:avLst/>
              </a:prstGeom>
              <a:solidFill>
                <a:srgbClr val="FF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251" name="Gerade Verbindung mit Pfeil 10250"/>
              <p:cNvCxnSpPr/>
              <p:nvPr/>
            </p:nvCxnSpPr>
            <p:spPr>
              <a:xfrm flipV="1">
                <a:off x="3248338" y="4134216"/>
                <a:ext cx="246273" cy="3351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Gerade Verbindung mit Pfeil 192"/>
              <p:cNvCxnSpPr/>
              <p:nvPr/>
            </p:nvCxnSpPr>
            <p:spPr>
              <a:xfrm flipH="1" flipV="1">
                <a:off x="2309906" y="3861300"/>
                <a:ext cx="233517" cy="16149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Gerade Verbindung mit Pfeil 196"/>
              <p:cNvCxnSpPr/>
              <p:nvPr/>
            </p:nvCxnSpPr>
            <p:spPr>
              <a:xfrm>
                <a:off x="3132085" y="4480313"/>
                <a:ext cx="116253" cy="13291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Gerade Verbindung mit Pfeil 198"/>
              <p:cNvCxnSpPr/>
              <p:nvPr/>
            </p:nvCxnSpPr>
            <p:spPr>
              <a:xfrm flipH="1">
                <a:off x="2541179" y="4480313"/>
                <a:ext cx="89795" cy="1842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Gerade Verbindung mit Pfeil 200"/>
              <p:cNvCxnSpPr/>
              <p:nvPr/>
            </p:nvCxnSpPr>
            <p:spPr>
              <a:xfrm flipV="1">
                <a:off x="3092815" y="3735598"/>
                <a:ext cx="131725" cy="17142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Ellipse 203"/>
              <p:cNvSpPr/>
              <p:nvPr/>
            </p:nvSpPr>
            <p:spPr>
              <a:xfrm>
                <a:off x="2605433" y="3971742"/>
                <a:ext cx="479062" cy="4790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  <p:sp>
            <p:nvSpPr>
              <p:cNvPr id="207" name="Ellipse 206"/>
              <p:cNvSpPr/>
              <p:nvPr/>
            </p:nvSpPr>
            <p:spPr>
              <a:xfrm>
                <a:off x="2420227" y="3816403"/>
                <a:ext cx="851527" cy="75832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</p:grpSp>
        <p:sp>
          <p:nvSpPr>
            <p:cNvPr id="232" name="Textfeld 231"/>
            <p:cNvSpPr txBox="1"/>
            <p:nvPr/>
          </p:nvSpPr>
          <p:spPr>
            <a:xfrm>
              <a:off x="4102287" y="2778482"/>
              <a:ext cx="1462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Datenbasis</a:t>
              </a:r>
              <a:endParaRPr lang="de-DE" dirty="0"/>
            </a:p>
          </p:txBody>
        </p:sp>
      </p:grpSp>
      <p:sp>
        <p:nvSpPr>
          <p:cNvPr id="2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BDF7A3F3-DCD0-4E1F-B75B-F0D2B2E30BA8}" type="slidenum">
              <a:rPr lang="de-DE" sz="1000" b="1" smtClean="0"/>
              <a:t>7</a:t>
            </a:fld>
            <a:endParaRPr lang="de-DE" sz="1000" b="1" dirty="0"/>
          </a:p>
        </p:txBody>
      </p:sp>
      <p:grpSp>
        <p:nvGrpSpPr>
          <p:cNvPr id="113" name="Gruppieren 112"/>
          <p:cNvGrpSpPr/>
          <p:nvPr/>
        </p:nvGrpSpPr>
        <p:grpSpPr>
          <a:xfrm>
            <a:off x="4063184" y="3310711"/>
            <a:ext cx="1372912" cy="1001575"/>
            <a:chOff x="677809" y="3745053"/>
            <a:chExt cx="1152128" cy="1001575"/>
          </a:xfrm>
        </p:grpSpPr>
        <p:grpSp>
          <p:nvGrpSpPr>
            <p:cNvPr id="114" name="Gruppieren 113"/>
            <p:cNvGrpSpPr/>
            <p:nvPr/>
          </p:nvGrpSpPr>
          <p:grpSpPr>
            <a:xfrm>
              <a:off x="766701" y="3755896"/>
              <a:ext cx="985035" cy="786508"/>
              <a:chOff x="286949" y="3867894"/>
              <a:chExt cx="2124811" cy="979354"/>
            </a:xfrm>
          </p:grpSpPr>
          <p:sp>
            <p:nvSpPr>
              <p:cNvPr id="117" name="Freihandform 116"/>
              <p:cNvSpPr/>
              <p:nvPr/>
            </p:nvSpPr>
            <p:spPr>
              <a:xfrm>
                <a:off x="286949" y="4158760"/>
                <a:ext cx="912187" cy="688487"/>
              </a:xfrm>
              <a:custGeom>
                <a:avLst/>
                <a:gdLst>
                  <a:gd name="connsiteX0" fmla="*/ 0 w 3335867"/>
                  <a:gd name="connsiteY0" fmla="*/ 1026098 h 1110764"/>
                  <a:gd name="connsiteX1" fmla="*/ 668867 w 3335867"/>
                  <a:gd name="connsiteY1" fmla="*/ 856764 h 1110764"/>
                  <a:gd name="connsiteX2" fmla="*/ 1295400 w 3335867"/>
                  <a:gd name="connsiteY2" fmla="*/ 128631 h 1110764"/>
                  <a:gd name="connsiteX3" fmla="*/ 1930400 w 3335867"/>
                  <a:gd name="connsiteY3" fmla="*/ 69364 h 1110764"/>
                  <a:gd name="connsiteX4" fmla="*/ 2548467 w 3335867"/>
                  <a:gd name="connsiteY4" fmla="*/ 856764 h 1110764"/>
                  <a:gd name="connsiteX5" fmla="*/ 3335867 w 3335867"/>
                  <a:gd name="connsiteY5" fmla="*/ 1110764 h 1110764"/>
                  <a:gd name="connsiteX0" fmla="*/ 0 w 3335867"/>
                  <a:gd name="connsiteY0" fmla="*/ 998376 h 1083042"/>
                  <a:gd name="connsiteX1" fmla="*/ 668867 w 3335867"/>
                  <a:gd name="connsiteY1" fmla="*/ 829042 h 1083042"/>
                  <a:gd name="connsiteX2" fmla="*/ 1295400 w 3335867"/>
                  <a:gd name="connsiteY2" fmla="*/ 100909 h 1083042"/>
                  <a:gd name="connsiteX3" fmla="*/ 1964267 w 3335867"/>
                  <a:gd name="connsiteY3" fmla="*/ 83976 h 1083042"/>
                  <a:gd name="connsiteX4" fmla="*/ 2548467 w 3335867"/>
                  <a:gd name="connsiteY4" fmla="*/ 829042 h 1083042"/>
                  <a:gd name="connsiteX5" fmla="*/ 3335867 w 3335867"/>
                  <a:gd name="connsiteY5" fmla="*/ 1083042 h 1083042"/>
                  <a:gd name="connsiteX0" fmla="*/ 0 w 3335867"/>
                  <a:gd name="connsiteY0" fmla="*/ 989573 h 1074239"/>
                  <a:gd name="connsiteX1" fmla="*/ 668867 w 3335867"/>
                  <a:gd name="connsiteY1" fmla="*/ 820239 h 1074239"/>
                  <a:gd name="connsiteX2" fmla="*/ 1295400 w 3335867"/>
                  <a:gd name="connsiteY2" fmla="*/ 92106 h 1074239"/>
                  <a:gd name="connsiteX3" fmla="*/ 1964267 w 3335867"/>
                  <a:gd name="connsiteY3" fmla="*/ 75173 h 1074239"/>
                  <a:gd name="connsiteX4" fmla="*/ 2429934 w 3335867"/>
                  <a:gd name="connsiteY4" fmla="*/ 684772 h 1074239"/>
                  <a:gd name="connsiteX5" fmla="*/ 3335867 w 3335867"/>
                  <a:gd name="connsiteY5" fmla="*/ 1074239 h 1074239"/>
                  <a:gd name="connsiteX0" fmla="*/ 0 w 3335867"/>
                  <a:gd name="connsiteY0" fmla="*/ 980559 h 1065225"/>
                  <a:gd name="connsiteX1" fmla="*/ 846667 w 3335867"/>
                  <a:gd name="connsiteY1" fmla="*/ 658825 h 1065225"/>
                  <a:gd name="connsiteX2" fmla="*/ 1295400 w 3335867"/>
                  <a:gd name="connsiteY2" fmla="*/ 83092 h 1065225"/>
                  <a:gd name="connsiteX3" fmla="*/ 1964267 w 3335867"/>
                  <a:gd name="connsiteY3" fmla="*/ 66159 h 1065225"/>
                  <a:gd name="connsiteX4" fmla="*/ 2429934 w 3335867"/>
                  <a:gd name="connsiteY4" fmla="*/ 675758 h 1065225"/>
                  <a:gd name="connsiteX5" fmla="*/ 3335867 w 3335867"/>
                  <a:gd name="connsiteY5" fmla="*/ 1065225 h 1065225"/>
                  <a:gd name="connsiteX0" fmla="*/ 0 w 3107267"/>
                  <a:gd name="connsiteY0" fmla="*/ 980559 h 989025"/>
                  <a:gd name="connsiteX1" fmla="*/ 846667 w 3107267"/>
                  <a:gd name="connsiteY1" fmla="*/ 658825 h 989025"/>
                  <a:gd name="connsiteX2" fmla="*/ 1295400 w 3107267"/>
                  <a:gd name="connsiteY2" fmla="*/ 83092 h 989025"/>
                  <a:gd name="connsiteX3" fmla="*/ 1964267 w 3107267"/>
                  <a:gd name="connsiteY3" fmla="*/ 66159 h 989025"/>
                  <a:gd name="connsiteX4" fmla="*/ 2429934 w 3107267"/>
                  <a:gd name="connsiteY4" fmla="*/ 675758 h 989025"/>
                  <a:gd name="connsiteX5" fmla="*/ 3107267 w 3107267"/>
                  <a:gd name="connsiteY5" fmla="*/ 989025 h 989025"/>
                  <a:gd name="connsiteX0" fmla="*/ 0 w 2929467"/>
                  <a:gd name="connsiteY0" fmla="*/ 912826 h 989025"/>
                  <a:gd name="connsiteX1" fmla="*/ 668867 w 2929467"/>
                  <a:gd name="connsiteY1" fmla="*/ 658825 h 989025"/>
                  <a:gd name="connsiteX2" fmla="*/ 1117600 w 2929467"/>
                  <a:gd name="connsiteY2" fmla="*/ 83092 h 989025"/>
                  <a:gd name="connsiteX3" fmla="*/ 1786467 w 2929467"/>
                  <a:gd name="connsiteY3" fmla="*/ 66159 h 989025"/>
                  <a:gd name="connsiteX4" fmla="*/ 2252134 w 2929467"/>
                  <a:gd name="connsiteY4" fmla="*/ 675758 h 989025"/>
                  <a:gd name="connsiteX5" fmla="*/ 2929467 w 2929467"/>
                  <a:gd name="connsiteY5" fmla="*/ 989025 h 989025"/>
                  <a:gd name="connsiteX0" fmla="*/ 0 w 2929467"/>
                  <a:gd name="connsiteY0" fmla="*/ 889408 h 965607"/>
                  <a:gd name="connsiteX1" fmla="*/ 668867 w 2929467"/>
                  <a:gd name="connsiteY1" fmla="*/ 635407 h 965607"/>
                  <a:gd name="connsiteX2" fmla="*/ 1117600 w 2929467"/>
                  <a:gd name="connsiteY2" fmla="*/ 59674 h 965607"/>
                  <a:gd name="connsiteX3" fmla="*/ 1854200 w 2929467"/>
                  <a:gd name="connsiteY3" fmla="*/ 85074 h 965607"/>
                  <a:gd name="connsiteX4" fmla="*/ 2252134 w 2929467"/>
                  <a:gd name="connsiteY4" fmla="*/ 652340 h 965607"/>
                  <a:gd name="connsiteX5" fmla="*/ 2929467 w 2929467"/>
                  <a:gd name="connsiteY5" fmla="*/ 965607 h 965607"/>
                  <a:gd name="connsiteX0" fmla="*/ 0 w 2929467"/>
                  <a:gd name="connsiteY0" fmla="*/ 935452 h 1011651"/>
                  <a:gd name="connsiteX1" fmla="*/ 668867 w 2929467"/>
                  <a:gd name="connsiteY1" fmla="*/ 681451 h 1011651"/>
                  <a:gd name="connsiteX2" fmla="*/ 1117600 w 2929467"/>
                  <a:gd name="connsiteY2" fmla="*/ 105718 h 1011651"/>
                  <a:gd name="connsiteX3" fmla="*/ 1634066 w 2929467"/>
                  <a:gd name="connsiteY3" fmla="*/ 54918 h 1011651"/>
                  <a:gd name="connsiteX4" fmla="*/ 2252134 w 2929467"/>
                  <a:gd name="connsiteY4" fmla="*/ 698384 h 1011651"/>
                  <a:gd name="connsiteX5" fmla="*/ 2929467 w 2929467"/>
                  <a:gd name="connsiteY5" fmla="*/ 1011651 h 1011651"/>
                  <a:gd name="connsiteX0" fmla="*/ 0 w 2929467"/>
                  <a:gd name="connsiteY0" fmla="*/ 946714 h 1022913"/>
                  <a:gd name="connsiteX1" fmla="*/ 668867 w 2929467"/>
                  <a:gd name="connsiteY1" fmla="*/ 692713 h 1022913"/>
                  <a:gd name="connsiteX2" fmla="*/ 1176867 w 2929467"/>
                  <a:gd name="connsiteY2" fmla="*/ 91580 h 1022913"/>
                  <a:gd name="connsiteX3" fmla="*/ 1634066 w 2929467"/>
                  <a:gd name="connsiteY3" fmla="*/ 66180 h 1022913"/>
                  <a:gd name="connsiteX4" fmla="*/ 2252134 w 2929467"/>
                  <a:gd name="connsiteY4" fmla="*/ 709646 h 1022913"/>
                  <a:gd name="connsiteX5" fmla="*/ 2929467 w 2929467"/>
                  <a:gd name="connsiteY5" fmla="*/ 1022913 h 1022913"/>
                  <a:gd name="connsiteX0" fmla="*/ 0 w 2904067"/>
                  <a:gd name="connsiteY0" fmla="*/ 946714 h 946714"/>
                  <a:gd name="connsiteX1" fmla="*/ 668867 w 2904067"/>
                  <a:gd name="connsiteY1" fmla="*/ 692713 h 946714"/>
                  <a:gd name="connsiteX2" fmla="*/ 1176867 w 2904067"/>
                  <a:gd name="connsiteY2" fmla="*/ 91580 h 946714"/>
                  <a:gd name="connsiteX3" fmla="*/ 1634066 w 2904067"/>
                  <a:gd name="connsiteY3" fmla="*/ 66180 h 946714"/>
                  <a:gd name="connsiteX4" fmla="*/ 2252134 w 2904067"/>
                  <a:gd name="connsiteY4" fmla="*/ 709646 h 946714"/>
                  <a:gd name="connsiteX5" fmla="*/ 2904067 w 2904067"/>
                  <a:gd name="connsiteY5" fmla="*/ 929780 h 946714"/>
                  <a:gd name="connsiteX0" fmla="*/ 0 w 2921001"/>
                  <a:gd name="connsiteY0" fmla="*/ 929781 h 929781"/>
                  <a:gd name="connsiteX1" fmla="*/ 685801 w 2921001"/>
                  <a:gd name="connsiteY1" fmla="*/ 692713 h 929781"/>
                  <a:gd name="connsiteX2" fmla="*/ 1193801 w 2921001"/>
                  <a:gd name="connsiteY2" fmla="*/ 91580 h 929781"/>
                  <a:gd name="connsiteX3" fmla="*/ 1651000 w 2921001"/>
                  <a:gd name="connsiteY3" fmla="*/ 66180 h 929781"/>
                  <a:gd name="connsiteX4" fmla="*/ 2269068 w 2921001"/>
                  <a:gd name="connsiteY4" fmla="*/ 709646 h 929781"/>
                  <a:gd name="connsiteX5" fmla="*/ 2921001 w 2921001"/>
                  <a:gd name="connsiteY5" fmla="*/ 929780 h 929781"/>
                  <a:gd name="connsiteX0" fmla="*/ 0 w 2921001"/>
                  <a:gd name="connsiteY0" fmla="*/ 952848 h 952848"/>
                  <a:gd name="connsiteX1" fmla="*/ 685801 w 2921001"/>
                  <a:gd name="connsiteY1" fmla="*/ 715780 h 952848"/>
                  <a:gd name="connsiteX2" fmla="*/ 1278467 w 2921001"/>
                  <a:gd name="connsiteY2" fmla="*/ 72314 h 952848"/>
                  <a:gd name="connsiteX3" fmla="*/ 1651000 w 2921001"/>
                  <a:gd name="connsiteY3" fmla="*/ 89247 h 952848"/>
                  <a:gd name="connsiteX4" fmla="*/ 2269068 w 2921001"/>
                  <a:gd name="connsiteY4" fmla="*/ 732713 h 952848"/>
                  <a:gd name="connsiteX5" fmla="*/ 2921001 w 2921001"/>
                  <a:gd name="connsiteY5" fmla="*/ 952847 h 952848"/>
                  <a:gd name="connsiteX0" fmla="*/ 0 w 2921001"/>
                  <a:gd name="connsiteY0" fmla="*/ 966931 h 966931"/>
                  <a:gd name="connsiteX1" fmla="*/ 685801 w 2921001"/>
                  <a:gd name="connsiteY1" fmla="*/ 729863 h 966931"/>
                  <a:gd name="connsiteX2" fmla="*/ 1278467 w 2921001"/>
                  <a:gd name="connsiteY2" fmla="*/ 86397 h 966931"/>
                  <a:gd name="connsiteX3" fmla="*/ 1701800 w 2921001"/>
                  <a:gd name="connsiteY3" fmla="*/ 77930 h 966931"/>
                  <a:gd name="connsiteX4" fmla="*/ 2269068 w 2921001"/>
                  <a:gd name="connsiteY4" fmla="*/ 746796 h 966931"/>
                  <a:gd name="connsiteX5" fmla="*/ 2921001 w 2921001"/>
                  <a:gd name="connsiteY5" fmla="*/ 966930 h 966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1" h="966931">
                    <a:moveTo>
                      <a:pt x="0" y="966931"/>
                    </a:moveTo>
                    <a:cubicBezTo>
                      <a:pt x="226483" y="957053"/>
                      <a:pt x="472723" y="876619"/>
                      <a:pt x="685801" y="729863"/>
                    </a:cubicBezTo>
                    <a:cubicBezTo>
                      <a:pt x="898879" y="583107"/>
                      <a:pt x="1109134" y="195052"/>
                      <a:pt x="1278467" y="86397"/>
                    </a:cubicBezTo>
                    <a:cubicBezTo>
                      <a:pt x="1447800" y="-22258"/>
                      <a:pt x="1536700" y="-32136"/>
                      <a:pt x="1701800" y="77930"/>
                    </a:cubicBezTo>
                    <a:cubicBezTo>
                      <a:pt x="1866900" y="187996"/>
                      <a:pt x="2065868" y="598629"/>
                      <a:pt x="2269068" y="746796"/>
                    </a:cubicBezTo>
                    <a:cubicBezTo>
                      <a:pt x="2472268" y="894963"/>
                      <a:pt x="2644423" y="926713"/>
                      <a:pt x="2921001" y="966930"/>
                    </a:cubicBezTo>
                  </a:path>
                </a:pathLst>
              </a:custGeom>
              <a:solidFill>
                <a:srgbClr val="FFFF66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Freihandform 117"/>
              <p:cNvSpPr/>
              <p:nvPr/>
            </p:nvSpPr>
            <p:spPr>
              <a:xfrm>
                <a:off x="1804177" y="3867894"/>
                <a:ext cx="607583" cy="979353"/>
              </a:xfrm>
              <a:custGeom>
                <a:avLst/>
                <a:gdLst>
                  <a:gd name="connsiteX0" fmla="*/ 0 w 3335867"/>
                  <a:gd name="connsiteY0" fmla="*/ 1026098 h 1110764"/>
                  <a:gd name="connsiteX1" fmla="*/ 668867 w 3335867"/>
                  <a:gd name="connsiteY1" fmla="*/ 856764 h 1110764"/>
                  <a:gd name="connsiteX2" fmla="*/ 1295400 w 3335867"/>
                  <a:gd name="connsiteY2" fmla="*/ 128631 h 1110764"/>
                  <a:gd name="connsiteX3" fmla="*/ 1930400 w 3335867"/>
                  <a:gd name="connsiteY3" fmla="*/ 69364 h 1110764"/>
                  <a:gd name="connsiteX4" fmla="*/ 2548467 w 3335867"/>
                  <a:gd name="connsiteY4" fmla="*/ 856764 h 1110764"/>
                  <a:gd name="connsiteX5" fmla="*/ 3335867 w 3335867"/>
                  <a:gd name="connsiteY5" fmla="*/ 1110764 h 1110764"/>
                  <a:gd name="connsiteX0" fmla="*/ 0 w 3335867"/>
                  <a:gd name="connsiteY0" fmla="*/ 998376 h 1083042"/>
                  <a:gd name="connsiteX1" fmla="*/ 668867 w 3335867"/>
                  <a:gd name="connsiteY1" fmla="*/ 829042 h 1083042"/>
                  <a:gd name="connsiteX2" fmla="*/ 1295400 w 3335867"/>
                  <a:gd name="connsiteY2" fmla="*/ 100909 h 1083042"/>
                  <a:gd name="connsiteX3" fmla="*/ 1964267 w 3335867"/>
                  <a:gd name="connsiteY3" fmla="*/ 83976 h 1083042"/>
                  <a:gd name="connsiteX4" fmla="*/ 2548467 w 3335867"/>
                  <a:gd name="connsiteY4" fmla="*/ 829042 h 1083042"/>
                  <a:gd name="connsiteX5" fmla="*/ 3335867 w 3335867"/>
                  <a:gd name="connsiteY5" fmla="*/ 1083042 h 1083042"/>
                  <a:gd name="connsiteX0" fmla="*/ 0 w 3335867"/>
                  <a:gd name="connsiteY0" fmla="*/ 989573 h 1074239"/>
                  <a:gd name="connsiteX1" fmla="*/ 668867 w 3335867"/>
                  <a:gd name="connsiteY1" fmla="*/ 820239 h 1074239"/>
                  <a:gd name="connsiteX2" fmla="*/ 1295400 w 3335867"/>
                  <a:gd name="connsiteY2" fmla="*/ 92106 h 1074239"/>
                  <a:gd name="connsiteX3" fmla="*/ 1964267 w 3335867"/>
                  <a:gd name="connsiteY3" fmla="*/ 75173 h 1074239"/>
                  <a:gd name="connsiteX4" fmla="*/ 2429934 w 3335867"/>
                  <a:gd name="connsiteY4" fmla="*/ 684772 h 1074239"/>
                  <a:gd name="connsiteX5" fmla="*/ 3335867 w 3335867"/>
                  <a:gd name="connsiteY5" fmla="*/ 1074239 h 1074239"/>
                  <a:gd name="connsiteX0" fmla="*/ 0 w 3335867"/>
                  <a:gd name="connsiteY0" fmla="*/ 980559 h 1065225"/>
                  <a:gd name="connsiteX1" fmla="*/ 846667 w 3335867"/>
                  <a:gd name="connsiteY1" fmla="*/ 658825 h 1065225"/>
                  <a:gd name="connsiteX2" fmla="*/ 1295400 w 3335867"/>
                  <a:gd name="connsiteY2" fmla="*/ 83092 h 1065225"/>
                  <a:gd name="connsiteX3" fmla="*/ 1964267 w 3335867"/>
                  <a:gd name="connsiteY3" fmla="*/ 66159 h 1065225"/>
                  <a:gd name="connsiteX4" fmla="*/ 2429934 w 3335867"/>
                  <a:gd name="connsiteY4" fmla="*/ 675758 h 1065225"/>
                  <a:gd name="connsiteX5" fmla="*/ 3335867 w 3335867"/>
                  <a:gd name="connsiteY5" fmla="*/ 1065225 h 1065225"/>
                  <a:gd name="connsiteX0" fmla="*/ 0 w 3107267"/>
                  <a:gd name="connsiteY0" fmla="*/ 980559 h 989025"/>
                  <a:gd name="connsiteX1" fmla="*/ 846667 w 3107267"/>
                  <a:gd name="connsiteY1" fmla="*/ 658825 h 989025"/>
                  <a:gd name="connsiteX2" fmla="*/ 1295400 w 3107267"/>
                  <a:gd name="connsiteY2" fmla="*/ 83092 h 989025"/>
                  <a:gd name="connsiteX3" fmla="*/ 1964267 w 3107267"/>
                  <a:gd name="connsiteY3" fmla="*/ 66159 h 989025"/>
                  <a:gd name="connsiteX4" fmla="*/ 2429934 w 3107267"/>
                  <a:gd name="connsiteY4" fmla="*/ 675758 h 989025"/>
                  <a:gd name="connsiteX5" fmla="*/ 3107267 w 3107267"/>
                  <a:gd name="connsiteY5" fmla="*/ 989025 h 989025"/>
                  <a:gd name="connsiteX0" fmla="*/ 0 w 2929467"/>
                  <a:gd name="connsiteY0" fmla="*/ 912826 h 989025"/>
                  <a:gd name="connsiteX1" fmla="*/ 668867 w 2929467"/>
                  <a:gd name="connsiteY1" fmla="*/ 658825 h 989025"/>
                  <a:gd name="connsiteX2" fmla="*/ 1117600 w 2929467"/>
                  <a:gd name="connsiteY2" fmla="*/ 83092 h 989025"/>
                  <a:gd name="connsiteX3" fmla="*/ 1786467 w 2929467"/>
                  <a:gd name="connsiteY3" fmla="*/ 66159 h 989025"/>
                  <a:gd name="connsiteX4" fmla="*/ 2252134 w 2929467"/>
                  <a:gd name="connsiteY4" fmla="*/ 675758 h 989025"/>
                  <a:gd name="connsiteX5" fmla="*/ 2929467 w 2929467"/>
                  <a:gd name="connsiteY5" fmla="*/ 989025 h 989025"/>
                  <a:gd name="connsiteX0" fmla="*/ 0 w 2929467"/>
                  <a:gd name="connsiteY0" fmla="*/ 889408 h 965607"/>
                  <a:gd name="connsiteX1" fmla="*/ 668867 w 2929467"/>
                  <a:gd name="connsiteY1" fmla="*/ 635407 h 965607"/>
                  <a:gd name="connsiteX2" fmla="*/ 1117600 w 2929467"/>
                  <a:gd name="connsiteY2" fmla="*/ 59674 h 965607"/>
                  <a:gd name="connsiteX3" fmla="*/ 1854200 w 2929467"/>
                  <a:gd name="connsiteY3" fmla="*/ 85074 h 965607"/>
                  <a:gd name="connsiteX4" fmla="*/ 2252134 w 2929467"/>
                  <a:gd name="connsiteY4" fmla="*/ 652340 h 965607"/>
                  <a:gd name="connsiteX5" fmla="*/ 2929467 w 2929467"/>
                  <a:gd name="connsiteY5" fmla="*/ 965607 h 965607"/>
                  <a:gd name="connsiteX0" fmla="*/ 0 w 2929467"/>
                  <a:gd name="connsiteY0" fmla="*/ 935452 h 1011651"/>
                  <a:gd name="connsiteX1" fmla="*/ 668867 w 2929467"/>
                  <a:gd name="connsiteY1" fmla="*/ 681451 h 1011651"/>
                  <a:gd name="connsiteX2" fmla="*/ 1117600 w 2929467"/>
                  <a:gd name="connsiteY2" fmla="*/ 105718 h 1011651"/>
                  <a:gd name="connsiteX3" fmla="*/ 1634066 w 2929467"/>
                  <a:gd name="connsiteY3" fmla="*/ 54918 h 1011651"/>
                  <a:gd name="connsiteX4" fmla="*/ 2252134 w 2929467"/>
                  <a:gd name="connsiteY4" fmla="*/ 698384 h 1011651"/>
                  <a:gd name="connsiteX5" fmla="*/ 2929467 w 2929467"/>
                  <a:gd name="connsiteY5" fmla="*/ 1011651 h 1011651"/>
                  <a:gd name="connsiteX0" fmla="*/ 0 w 2929467"/>
                  <a:gd name="connsiteY0" fmla="*/ 946714 h 1022913"/>
                  <a:gd name="connsiteX1" fmla="*/ 668867 w 2929467"/>
                  <a:gd name="connsiteY1" fmla="*/ 692713 h 1022913"/>
                  <a:gd name="connsiteX2" fmla="*/ 1176867 w 2929467"/>
                  <a:gd name="connsiteY2" fmla="*/ 91580 h 1022913"/>
                  <a:gd name="connsiteX3" fmla="*/ 1634066 w 2929467"/>
                  <a:gd name="connsiteY3" fmla="*/ 66180 h 1022913"/>
                  <a:gd name="connsiteX4" fmla="*/ 2252134 w 2929467"/>
                  <a:gd name="connsiteY4" fmla="*/ 709646 h 1022913"/>
                  <a:gd name="connsiteX5" fmla="*/ 2929467 w 2929467"/>
                  <a:gd name="connsiteY5" fmla="*/ 1022913 h 1022913"/>
                  <a:gd name="connsiteX0" fmla="*/ 0 w 2904067"/>
                  <a:gd name="connsiteY0" fmla="*/ 946714 h 946714"/>
                  <a:gd name="connsiteX1" fmla="*/ 668867 w 2904067"/>
                  <a:gd name="connsiteY1" fmla="*/ 692713 h 946714"/>
                  <a:gd name="connsiteX2" fmla="*/ 1176867 w 2904067"/>
                  <a:gd name="connsiteY2" fmla="*/ 91580 h 946714"/>
                  <a:gd name="connsiteX3" fmla="*/ 1634066 w 2904067"/>
                  <a:gd name="connsiteY3" fmla="*/ 66180 h 946714"/>
                  <a:gd name="connsiteX4" fmla="*/ 2252134 w 2904067"/>
                  <a:gd name="connsiteY4" fmla="*/ 709646 h 946714"/>
                  <a:gd name="connsiteX5" fmla="*/ 2904067 w 2904067"/>
                  <a:gd name="connsiteY5" fmla="*/ 929780 h 946714"/>
                  <a:gd name="connsiteX0" fmla="*/ 0 w 2921001"/>
                  <a:gd name="connsiteY0" fmla="*/ 929781 h 929781"/>
                  <a:gd name="connsiteX1" fmla="*/ 685801 w 2921001"/>
                  <a:gd name="connsiteY1" fmla="*/ 692713 h 929781"/>
                  <a:gd name="connsiteX2" fmla="*/ 1193801 w 2921001"/>
                  <a:gd name="connsiteY2" fmla="*/ 91580 h 929781"/>
                  <a:gd name="connsiteX3" fmla="*/ 1651000 w 2921001"/>
                  <a:gd name="connsiteY3" fmla="*/ 66180 h 929781"/>
                  <a:gd name="connsiteX4" fmla="*/ 2269068 w 2921001"/>
                  <a:gd name="connsiteY4" fmla="*/ 709646 h 929781"/>
                  <a:gd name="connsiteX5" fmla="*/ 2921001 w 2921001"/>
                  <a:gd name="connsiteY5" fmla="*/ 929780 h 929781"/>
                  <a:gd name="connsiteX0" fmla="*/ 0 w 2921001"/>
                  <a:gd name="connsiteY0" fmla="*/ 952848 h 952848"/>
                  <a:gd name="connsiteX1" fmla="*/ 685801 w 2921001"/>
                  <a:gd name="connsiteY1" fmla="*/ 715780 h 952848"/>
                  <a:gd name="connsiteX2" fmla="*/ 1278467 w 2921001"/>
                  <a:gd name="connsiteY2" fmla="*/ 72314 h 952848"/>
                  <a:gd name="connsiteX3" fmla="*/ 1651000 w 2921001"/>
                  <a:gd name="connsiteY3" fmla="*/ 89247 h 952848"/>
                  <a:gd name="connsiteX4" fmla="*/ 2269068 w 2921001"/>
                  <a:gd name="connsiteY4" fmla="*/ 732713 h 952848"/>
                  <a:gd name="connsiteX5" fmla="*/ 2921001 w 2921001"/>
                  <a:gd name="connsiteY5" fmla="*/ 952847 h 952848"/>
                  <a:gd name="connsiteX0" fmla="*/ 0 w 2921001"/>
                  <a:gd name="connsiteY0" fmla="*/ 966931 h 966931"/>
                  <a:gd name="connsiteX1" fmla="*/ 685801 w 2921001"/>
                  <a:gd name="connsiteY1" fmla="*/ 729863 h 966931"/>
                  <a:gd name="connsiteX2" fmla="*/ 1278467 w 2921001"/>
                  <a:gd name="connsiteY2" fmla="*/ 86397 h 966931"/>
                  <a:gd name="connsiteX3" fmla="*/ 1701800 w 2921001"/>
                  <a:gd name="connsiteY3" fmla="*/ 77930 h 966931"/>
                  <a:gd name="connsiteX4" fmla="*/ 2269068 w 2921001"/>
                  <a:gd name="connsiteY4" fmla="*/ 746796 h 966931"/>
                  <a:gd name="connsiteX5" fmla="*/ 2921001 w 2921001"/>
                  <a:gd name="connsiteY5" fmla="*/ 966930 h 966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1" h="966931">
                    <a:moveTo>
                      <a:pt x="0" y="966931"/>
                    </a:moveTo>
                    <a:cubicBezTo>
                      <a:pt x="226483" y="957053"/>
                      <a:pt x="472723" y="876619"/>
                      <a:pt x="685801" y="729863"/>
                    </a:cubicBezTo>
                    <a:cubicBezTo>
                      <a:pt x="898879" y="583107"/>
                      <a:pt x="1109134" y="195052"/>
                      <a:pt x="1278467" y="86397"/>
                    </a:cubicBezTo>
                    <a:cubicBezTo>
                      <a:pt x="1447800" y="-22258"/>
                      <a:pt x="1536700" y="-32136"/>
                      <a:pt x="1701800" y="77930"/>
                    </a:cubicBezTo>
                    <a:cubicBezTo>
                      <a:pt x="1866900" y="187996"/>
                      <a:pt x="2065868" y="598629"/>
                      <a:pt x="2269068" y="746796"/>
                    </a:cubicBezTo>
                    <a:cubicBezTo>
                      <a:pt x="2472268" y="894963"/>
                      <a:pt x="2644423" y="926713"/>
                      <a:pt x="2921001" y="966930"/>
                    </a:cubicBezTo>
                  </a:path>
                </a:pathLst>
              </a:custGeom>
              <a:solidFill>
                <a:srgbClr val="FF66CC">
                  <a:alpha val="61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Freihandform 124"/>
              <p:cNvSpPr/>
              <p:nvPr/>
            </p:nvSpPr>
            <p:spPr>
              <a:xfrm>
                <a:off x="677900" y="3867895"/>
                <a:ext cx="912187" cy="979353"/>
              </a:xfrm>
              <a:custGeom>
                <a:avLst/>
                <a:gdLst>
                  <a:gd name="connsiteX0" fmla="*/ 0 w 3335867"/>
                  <a:gd name="connsiteY0" fmla="*/ 1026098 h 1110764"/>
                  <a:gd name="connsiteX1" fmla="*/ 668867 w 3335867"/>
                  <a:gd name="connsiteY1" fmla="*/ 856764 h 1110764"/>
                  <a:gd name="connsiteX2" fmla="*/ 1295400 w 3335867"/>
                  <a:gd name="connsiteY2" fmla="*/ 128631 h 1110764"/>
                  <a:gd name="connsiteX3" fmla="*/ 1930400 w 3335867"/>
                  <a:gd name="connsiteY3" fmla="*/ 69364 h 1110764"/>
                  <a:gd name="connsiteX4" fmla="*/ 2548467 w 3335867"/>
                  <a:gd name="connsiteY4" fmla="*/ 856764 h 1110764"/>
                  <a:gd name="connsiteX5" fmla="*/ 3335867 w 3335867"/>
                  <a:gd name="connsiteY5" fmla="*/ 1110764 h 1110764"/>
                  <a:gd name="connsiteX0" fmla="*/ 0 w 3335867"/>
                  <a:gd name="connsiteY0" fmla="*/ 998376 h 1083042"/>
                  <a:gd name="connsiteX1" fmla="*/ 668867 w 3335867"/>
                  <a:gd name="connsiteY1" fmla="*/ 829042 h 1083042"/>
                  <a:gd name="connsiteX2" fmla="*/ 1295400 w 3335867"/>
                  <a:gd name="connsiteY2" fmla="*/ 100909 h 1083042"/>
                  <a:gd name="connsiteX3" fmla="*/ 1964267 w 3335867"/>
                  <a:gd name="connsiteY3" fmla="*/ 83976 h 1083042"/>
                  <a:gd name="connsiteX4" fmla="*/ 2548467 w 3335867"/>
                  <a:gd name="connsiteY4" fmla="*/ 829042 h 1083042"/>
                  <a:gd name="connsiteX5" fmla="*/ 3335867 w 3335867"/>
                  <a:gd name="connsiteY5" fmla="*/ 1083042 h 1083042"/>
                  <a:gd name="connsiteX0" fmla="*/ 0 w 3335867"/>
                  <a:gd name="connsiteY0" fmla="*/ 989573 h 1074239"/>
                  <a:gd name="connsiteX1" fmla="*/ 668867 w 3335867"/>
                  <a:gd name="connsiteY1" fmla="*/ 820239 h 1074239"/>
                  <a:gd name="connsiteX2" fmla="*/ 1295400 w 3335867"/>
                  <a:gd name="connsiteY2" fmla="*/ 92106 h 1074239"/>
                  <a:gd name="connsiteX3" fmla="*/ 1964267 w 3335867"/>
                  <a:gd name="connsiteY3" fmla="*/ 75173 h 1074239"/>
                  <a:gd name="connsiteX4" fmla="*/ 2429934 w 3335867"/>
                  <a:gd name="connsiteY4" fmla="*/ 684772 h 1074239"/>
                  <a:gd name="connsiteX5" fmla="*/ 3335867 w 3335867"/>
                  <a:gd name="connsiteY5" fmla="*/ 1074239 h 1074239"/>
                  <a:gd name="connsiteX0" fmla="*/ 0 w 3335867"/>
                  <a:gd name="connsiteY0" fmla="*/ 980559 h 1065225"/>
                  <a:gd name="connsiteX1" fmla="*/ 846667 w 3335867"/>
                  <a:gd name="connsiteY1" fmla="*/ 658825 h 1065225"/>
                  <a:gd name="connsiteX2" fmla="*/ 1295400 w 3335867"/>
                  <a:gd name="connsiteY2" fmla="*/ 83092 h 1065225"/>
                  <a:gd name="connsiteX3" fmla="*/ 1964267 w 3335867"/>
                  <a:gd name="connsiteY3" fmla="*/ 66159 h 1065225"/>
                  <a:gd name="connsiteX4" fmla="*/ 2429934 w 3335867"/>
                  <a:gd name="connsiteY4" fmla="*/ 675758 h 1065225"/>
                  <a:gd name="connsiteX5" fmla="*/ 3335867 w 3335867"/>
                  <a:gd name="connsiteY5" fmla="*/ 1065225 h 1065225"/>
                  <a:gd name="connsiteX0" fmla="*/ 0 w 3107267"/>
                  <a:gd name="connsiteY0" fmla="*/ 980559 h 989025"/>
                  <a:gd name="connsiteX1" fmla="*/ 846667 w 3107267"/>
                  <a:gd name="connsiteY1" fmla="*/ 658825 h 989025"/>
                  <a:gd name="connsiteX2" fmla="*/ 1295400 w 3107267"/>
                  <a:gd name="connsiteY2" fmla="*/ 83092 h 989025"/>
                  <a:gd name="connsiteX3" fmla="*/ 1964267 w 3107267"/>
                  <a:gd name="connsiteY3" fmla="*/ 66159 h 989025"/>
                  <a:gd name="connsiteX4" fmla="*/ 2429934 w 3107267"/>
                  <a:gd name="connsiteY4" fmla="*/ 675758 h 989025"/>
                  <a:gd name="connsiteX5" fmla="*/ 3107267 w 3107267"/>
                  <a:gd name="connsiteY5" fmla="*/ 989025 h 989025"/>
                  <a:gd name="connsiteX0" fmla="*/ 0 w 2929467"/>
                  <a:gd name="connsiteY0" fmla="*/ 912826 h 989025"/>
                  <a:gd name="connsiteX1" fmla="*/ 668867 w 2929467"/>
                  <a:gd name="connsiteY1" fmla="*/ 658825 h 989025"/>
                  <a:gd name="connsiteX2" fmla="*/ 1117600 w 2929467"/>
                  <a:gd name="connsiteY2" fmla="*/ 83092 h 989025"/>
                  <a:gd name="connsiteX3" fmla="*/ 1786467 w 2929467"/>
                  <a:gd name="connsiteY3" fmla="*/ 66159 h 989025"/>
                  <a:gd name="connsiteX4" fmla="*/ 2252134 w 2929467"/>
                  <a:gd name="connsiteY4" fmla="*/ 675758 h 989025"/>
                  <a:gd name="connsiteX5" fmla="*/ 2929467 w 2929467"/>
                  <a:gd name="connsiteY5" fmla="*/ 989025 h 989025"/>
                  <a:gd name="connsiteX0" fmla="*/ 0 w 2929467"/>
                  <a:gd name="connsiteY0" fmla="*/ 889408 h 965607"/>
                  <a:gd name="connsiteX1" fmla="*/ 668867 w 2929467"/>
                  <a:gd name="connsiteY1" fmla="*/ 635407 h 965607"/>
                  <a:gd name="connsiteX2" fmla="*/ 1117600 w 2929467"/>
                  <a:gd name="connsiteY2" fmla="*/ 59674 h 965607"/>
                  <a:gd name="connsiteX3" fmla="*/ 1854200 w 2929467"/>
                  <a:gd name="connsiteY3" fmla="*/ 85074 h 965607"/>
                  <a:gd name="connsiteX4" fmla="*/ 2252134 w 2929467"/>
                  <a:gd name="connsiteY4" fmla="*/ 652340 h 965607"/>
                  <a:gd name="connsiteX5" fmla="*/ 2929467 w 2929467"/>
                  <a:gd name="connsiteY5" fmla="*/ 965607 h 965607"/>
                  <a:gd name="connsiteX0" fmla="*/ 0 w 2929467"/>
                  <a:gd name="connsiteY0" fmla="*/ 935452 h 1011651"/>
                  <a:gd name="connsiteX1" fmla="*/ 668867 w 2929467"/>
                  <a:gd name="connsiteY1" fmla="*/ 681451 h 1011651"/>
                  <a:gd name="connsiteX2" fmla="*/ 1117600 w 2929467"/>
                  <a:gd name="connsiteY2" fmla="*/ 105718 h 1011651"/>
                  <a:gd name="connsiteX3" fmla="*/ 1634066 w 2929467"/>
                  <a:gd name="connsiteY3" fmla="*/ 54918 h 1011651"/>
                  <a:gd name="connsiteX4" fmla="*/ 2252134 w 2929467"/>
                  <a:gd name="connsiteY4" fmla="*/ 698384 h 1011651"/>
                  <a:gd name="connsiteX5" fmla="*/ 2929467 w 2929467"/>
                  <a:gd name="connsiteY5" fmla="*/ 1011651 h 1011651"/>
                  <a:gd name="connsiteX0" fmla="*/ 0 w 2929467"/>
                  <a:gd name="connsiteY0" fmla="*/ 946714 h 1022913"/>
                  <a:gd name="connsiteX1" fmla="*/ 668867 w 2929467"/>
                  <a:gd name="connsiteY1" fmla="*/ 692713 h 1022913"/>
                  <a:gd name="connsiteX2" fmla="*/ 1176867 w 2929467"/>
                  <a:gd name="connsiteY2" fmla="*/ 91580 h 1022913"/>
                  <a:gd name="connsiteX3" fmla="*/ 1634066 w 2929467"/>
                  <a:gd name="connsiteY3" fmla="*/ 66180 h 1022913"/>
                  <a:gd name="connsiteX4" fmla="*/ 2252134 w 2929467"/>
                  <a:gd name="connsiteY4" fmla="*/ 709646 h 1022913"/>
                  <a:gd name="connsiteX5" fmla="*/ 2929467 w 2929467"/>
                  <a:gd name="connsiteY5" fmla="*/ 1022913 h 1022913"/>
                  <a:gd name="connsiteX0" fmla="*/ 0 w 2904067"/>
                  <a:gd name="connsiteY0" fmla="*/ 946714 h 946714"/>
                  <a:gd name="connsiteX1" fmla="*/ 668867 w 2904067"/>
                  <a:gd name="connsiteY1" fmla="*/ 692713 h 946714"/>
                  <a:gd name="connsiteX2" fmla="*/ 1176867 w 2904067"/>
                  <a:gd name="connsiteY2" fmla="*/ 91580 h 946714"/>
                  <a:gd name="connsiteX3" fmla="*/ 1634066 w 2904067"/>
                  <a:gd name="connsiteY3" fmla="*/ 66180 h 946714"/>
                  <a:gd name="connsiteX4" fmla="*/ 2252134 w 2904067"/>
                  <a:gd name="connsiteY4" fmla="*/ 709646 h 946714"/>
                  <a:gd name="connsiteX5" fmla="*/ 2904067 w 2904067"/>
                  <a:gd name="connsiteY5" fmla="*/ 929780 h 946714"/>
                  <a:gd name="connsiteX0" fmla="*/ 0 w 2921001"/>
                  <a:gd name="connsiteY0" fmla="*/ 929781 h 929781"/>
                  <a:gd name="connsiteX1" fmla="*/ 685801 w 2921001"/>
                  <a:gd name="connsiteY1" fmla="*/ 692713 h 929781"/>
                  <a:gd name="connsiteX2" fmla="*/ 1193801 w 2921001"/>
                  <a:gd name="connsiteY2" fmla="*/ 91580 h 929781"/>
                  <a:gd name="connsiteX3" fmla="*/ 1651000 w 2921001"/>
                  <a:gd name="connsiteY3" fmla="*/ 66180 h 929781"/>
                  <a:gd name="connsiteX4" fmla="*/ 2269068 w 2921001"/>
                  <a:gd name="connsiteY4" fmla="*/ 709646 h 929781"/>
                  <a:gd name="connsiteX5" fmla="*/ 2921001 w 2921001"/>
                  <a:gd name="connsiteY5" fmla="*/ 929780 h 929781"/>
                  <a:gd name="connsiteX0" fmla="*/ 0 w 2921001"/>
                  <a:gd name="connsiteY0" fmla="*/ 952848 h 952848"/>
                  <a:gd name="connsiteX1" fmla="*/ 685801 w 2921001"/>
                  <a:gd name="connsiteY1" fmla="*/ 715780 h 952848"/>
                  <a:gd name="connsiteX2" fmla="*/ 1278467 w 2921001"/>
                  <a:gd name="connsiteY2" fmla="*/ 72314 h 952848"/>
                  <a:gd name="connsiteX3" fmla="*/ 1651000 w 2921001"/>
                  <a:gd name="connsiteY3" fmla="*/ 89247 h 952848"/>
                  <a:gd name="connsiteX4" fmla="*/ 2269068 w 2921001"/>
                  <a:gd name="connsiteY4" fmla="*/ 732713 h 952848"/>
                  <a:gd name="connsiteX5" fmla="*/ 2921001 w 2921001"/>
                  <a:gd name="connsiteY5" fmla="*/ 952847 h 952848"/>
                  <a:gd name="connsiteX0" fmla="*/ 0 w 2921001"/>
                  <a:gd name="connsiteY0" fmla="*/ 966931 h 966931"/>
                  <a:gd name="connsiteX1" fmla="*/ 685801 w 2921001"/>
                  <a:gd name="connsiteY1" fmla="*/ 729863 h 966931"/>
                  <a:gd name="connsiteX2" fmla="*/ 1278467 w 2921001"/>
                  <a:gd name="connsiteY2" fmla="*/ 86397 h 966931"/>
                  <a:gd name="connsiteX3" fmla="*/ 1701800 w 2921001"/>
                  <a:gd name="connsiteY3" fmla="*/ 77930 h 966931"/>
                  <a:gd name="connsiteX4" fmla="*/ 2269068 w 2921001"/>
                  <a:gd name="connsiteY4" fmla="*/ 746796 h 966931"/>
                  <a:gd name="connsiteX5" fmla="*/ 2921001 w 2921001"/>
                  <a:gd name="connsiteY5" fmla="*/ 966930 h 966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1" h="966931">
                    <a:moveTo>
                      <a:pt x="0" y="966931"/>
                    </a:moveTo>
                    <a:cubicBezTo>
                      <a:pt x="226483" y="957053"/>
                      <a:pt x="472723" y="876619"/>
                      <a:pt x="685801" y="729863"/>
                    </a:cubicBezTo>
                    <a:cubicBezTo>
                      <a:pt x="898879" y="583107"/>
                      <a:pt x="1109134" y="195052"/>
                      <a:pt x="1278467" y="86397"/>
                    </a:cubicBezTo>
                    <a:cubicBezTo>
                      <a:pt x="1447800" y="-22258"/>
                      <a:pt x="1536700" y="-32136"/>
                      <a:pt x="1701800" y="77930"/>
                    </a:cubicBezTo>
                    <a:cubicBezTo>
                      <a:pt x="1866900" y="187996"/>
                      <a:pt x="2065868" y="598629"/>
                      <a:pt x="2269068" y="746796"/>
                    </a:cubicBezTo>
                    <a:cubicBezTo>
                      <a:pt x="2472268" y="894963"/>
                      <a:pt x="2644423" y="926713"/>
                      <a:pt x="2921001" y="966930"/>
                    </a:cubicBezTo>
                  </a:path>
                </a:pathLst>
              </a:custGeom>
              <a:solidFill>
                <a:srgbClr val="92D050">
                  <a:alpha val="77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6" name="Freihandform 125"/>
              <p:cNvSpPr/>
              <p:nvPr/>
            </p:nvSpPr>
            <p:spPr>
              <a:xfrm>
                <a:off x="1197457" y="4425554"/>
                <a:ext cx="946360" cy="421692"/>
              </a:xfrm>
              <a:custGeom>
                <a:avLst/>
                <a:gdLst>
                  <a:gd name="connsiteX0" fmla="*/ 0 w 3335867"/>
                  <a:gd name="connsiteY0" fmla="*/ 1026098 h 1110764"/>
                  <a:gd name="connsiteX1" fmla="*/ 668867 w 3335867"/>
                  <a:gd name="connsiteY1" fmla="*/ 856764 h 1110764"/>
                  <a:gd name="connsiteX2" fmla="*/ 1295400 w 3335867"/>
                  <a:gd name="connsiteY2" fmla="*/ 128631 h 1110764"/>
                  <a:gd name="connsiteX3" fmla="*/ 1930400 w 3335867"/>
                  <a:gd name="connsiteY3" fmla="*/ 69364 h 1110764"/>
                  <a:gd name="connsiteX4" fmla="*/ 2548467 w 3335867"/>
                  <a:gd name="connsiteY4" fmla="*/ 856764 h 1110764"/>
                  <a:gd name="connsiteX5" fmla="*/ 3335867 w 3335867"/>
                  <a:gd name="connsiteY5" fmla="*/ 1110764 h 1110764"/>
                  <a:gd name="connsiteX0" fmla="*/ 0 w 3335867"/>
                  <a:gd name="connsiteY0" fmla="*/ 998376 h 1083042"/>
                  <a:gd name="connsiteX1" fmla="*/ 668867 w 3335867"/>
                  <a:gd name="connsiteY1" fmla="*/ 829042 h 1083042"/>
                  <a:gd name="connsiteX2" fmla="*/ 1295400 w 3335867"/>
                  <a:gd name="connsiteY2" fmla="*/ 100909 h 1083042"/>
                  <a:gd name="connsiteX3" fmla="*/ 1964267 w 3335867"/>
                  <a:gd name="connsiteY3" fmla="*/ 83976 h 1083042"/>
                  <a:gd name="connsiteX4" fmla="*/ 2548467 w 3335867"/>
                  <a:gd name="connsiteY4" fmla="*/ 829042 h 1083042"/>
                  <a:gd name="connsiteX5" fmla="*/ 3335867 w 3335867"/>
                  <a:gd name="connsiteY5" fmla="*/ 1083042 h 1083042"/>
                  <a:gd name="connsiteX0" fmla="*/ 0 w 3335867"/>
                  <a:gd name="connsiteY0" fmla="*/ 989573 h 1074239"/>
                  <a:gd name="connsiteX1" fmla="*/ 668867 w 3335867"/>
                  <a:gd name="connsiteY1" fmla="*/ 820239 h 1074239"/>
                  <a:gd name="connsiteX2" fmla="*/ 1295400 w 3335867"/>
                  <a:gd name="connsiteY2" fmla="*/ 92106 h 1074239"/>
                  <a:gd name="connsiteX3" fmla="*/ 1964267 w 3335867"/>
                  <a:gd name="connsiteY3" fmla="*/ 75173 h 1074239"/>
                  <a:gd name="connsiteX4" fmla="*/ 2429934 w 3335867"/>
                  <a:gd name="connsiteY4" fmla="*/ 684772 h 1074239"/>
                  <a:gd name="connsiteX5" fmla="*/ 3335867 w 3335867"/>
                  <a:gd name="connsiteY5" fmla="*/ 1074239 h 1074239"/>
                  <a:gd name="connsiteX0" fmla="*/ 0 w 3335867"/>
                  <a:gd name="connsiteY0" fmla="*/ 980559 h 1065225"/>
                  <a:gd name="connsiteX1" fmla="*/ 846667 w 3335867"/>
                  <a:gd name="connsiteY1" fmla="*/ 658825 h 1065225"/>
                  <a:gd name="connsiteX2" fmla="*/ 1295400 w 3335867"/>
                  <a:gd name="connsiteY2" fmla="*/ 83092 h 1065225"/>
                  <a:gd name="connsiteX3" fmla="*/ 1964267 w 3335867"/>
                  <a:gd name="connsiteY3" fmla="*/ 66159 h 1065225"/>
                  <a:gd name="connsiteX4" fmla="*/ 2429934 w 3335867"/>
                  <a:gd name="connsiteY4" fmla="*/ 675758 h 1065225"/>
                  <a:gd name="connsiteX5" fmla="*/ 3335867 w 3335867"/>
                  <a:gd name="connsiteY5" fmla="*/ 1065225 h 1065225"/>
                  <a:gd name="connsiteX0" fmla="*/ 0 w 3107267"/>
                  <a:gd name="connsiteY0" fmla="*/ 980559 h 989025"/>
                  <a:gd name="connsiteX1" fmla="*/ 846667 w 3107267"/>
                  <a:gd name="connsiteY1" fmla="*/ 658825 h 989025"/>
                  <a:gd name="connsiteX2" fmla="*/ 1295400 w 3107267"/>
                  <a:gd name="connsiteY2" fmla="*/ 83092 h 989025"/>
                  <a:gd name="connsiteX3" fmla="*/ 1964267 w 3107267"/>
                  <a:gd name="connsiteY3" fmla="*/ 66159 h 989025"/>
                  <a:gd name="connsiteX4" fmla="*/ 2429934 w 3107267"/>
                  <a:gd name="connsiteY4" fmla="*/ 675758 h 989025"/>
                  <a:gd name="connsiteX5" fmla="*/ 3107267 w 3107267"/>
                  <a:gd name="connsiteY5" fmla="*/ 989025 h 989025"/>
                  <a:gd name="connsiteX0" fmla="*/ 0 w 2929467"/>
                  <a:gd name="connsiteY0" fmla="*/ 912826 h 989025"/>
                  <a:gd name="connsiteX1" fmla="*/ 668867 w 2929467"/>
                  <a:gd name="connsiteY1" fmla="*/ 658825 h 989025"/>
                  <a:gd name="connsiteX2" fmla="*/ 1117600 w 2929467"/>
                  <a:gd name="connsiteY2" fmla="*/ 83092 h 989025"/>
                  <a:gd name="connsiteX3" fmla="*/ 1786467 w 2929467"/>
                  <a:gd name="connsiteY3" fmla="*/ 66159 h 989025"/>
                  <a:gd name="connsiteX4" fmla="*/ 2252134 w 2929467"/>
                  <a:gd name="connsiteY4" fmla="*/ 675758 h 989025"/>
                  <a:gd name="connsiteX5" fmla="*/ 2929467 w 2929467"/>
                  <a:gd name="connsiteY5" fmla="*/ 989025 h 989025"/>
                  <a:gd name="connsiteX0" fmla="*/ 0 w 2929467"/>
                  <a:gd name="connsiteY0" fmla="*/ 889408 h 965607"/>
                  <a:gd name="connsiteX1" fmla="*/ 668867 w 2929467"/>
                  <a:gd name="connsiteY1" fmla="*/ 635407 h 965607"/>
                  <a:gd name="connsiteX2" fmla="*/ 1117600 w 2929467"/>
                  <a:gd name="connsiteY2" fmla="*/ 59674 h 965607"/>
                  <a:gd name="connsiteX3" fmla="*/ 1854200 w 2929467"/>
                  <a:gd name="connsiteY3" fmla="*/ 85074 h 965607"/>
                  <a:gd name="connsiteX4" fmla="*/ 2252134 w 2929467"/>
                  <a:gd name="connsiteY4" fmla="*/ 652340 h 965607"/>
                  <a:gd name="connsiteX5" fmla="*/ 2929467 w 2929467"/>
                  <a:gd name="connsiteY5" fmla="*/ 965607 h 965607"/>
                  <a:gd name="connsiteX0" fmla="*/ 0 w 2929467"/>
                  <a:gd name="connsiteY0" fmla="*/ 935452 h 1011651"/>
                  <a:gd name="connsiteX1" fmla="*/ 668867 w 2929467"/>
                  <a:gd name="connsiteY1" fmla="*/ 681451 h 1011651"/>
                  <a:gd name="connsiteX2" fmla="*/ 1117600 w 2929467"/>
                  <a:gd name="connsiteY2" fmla="*/ 105718 h 1011651"/>
                  <a:gd name="connsiteX3" fmla="*/ 1634066 w 2929467"/>
                  <a:gd name="connsiteY3" fmla="*/ 54918 h 1011651"/>
                  <a:gd name="connsiteX4" fmla="*/ 2252134 w 2929467"/>
                  <a:gd name="connsiteY4" fmla="*/ 698384 h 1011651"/>
                  <a:gd name="connsiteX5" fmla="*/ 2929467 w 2929467"/>
                  <a:gd name="connsiteY5" fmla="*/ 1011651 h 1011651"/>
                  <a:gd name="connsiteX0" fmla="*/ 0 w 2929467"/>
                  <a:gd name="connsiteY0" fmla="*/ 946714 h 1022913"/>
                  <a:gd name="connsiteX1" fmla="*/ 668867 w 2929467"/>
                  <a:gd name="connsiteY1" fmla="*/ 692713 h 1022913"/>
                  <a:gd name="connsiteX2" fmla="*/ 1176867 w 2929467"/>
                  <a:gd name="connsiteY2" fmla="*/ 91580 h 1022913"/>
                  <a:gd name="connsiteX3" fmla="*/ 1634066 w 2929467"/>
                  <a:gd name="connsiteY3" fmla="*/ 66180 h 1022913"/>
                  <a:gd name="connsiteX4" fmla="*/ 2252134 w 2929467"/>
                  <a:gd name="connsiteY4" fmla="*/ 709646 h 1022913"/>
                  <a:gd name="connsiteX5" fmla="*/ 2929467 w 2929467"/>
                  <a:gd name="connsiteY5" fmla="*/ 1022913 h 1022913"/>
                  <a:gd name="connsiteX0" fmla="*/ 0 w 2904067"/>
                  <a:gd name="connsiteY0" fmla="*/ 946714 h 946714"/>
                  <a:gd name="connsiteX1" fmla="*/ 668867 w 2904067"/>
                  <a:gd name="connsiteY1" fmla="*/ 692713 h 946714"/>
                  <a:gd name="connsiteX2" fmla="*/ 1176867 w 2904067"/>
                  <a:gd name="connsiteY2" fmla="*/ 91580 h 946714"/>
                  <a:gd name="connsiteX3" fmla="*/ 1634066 w 2904067"/>
                  <a:gd name="connsiteY3" fmla="*/ 66180 h 946714"/>
                  <a:gd name="connsiteX4" fmla="*/ 2252134 w 2904067"/>
                  <a:gd name="connsiteY4" fmla="*/ 709646 h 946714"/>
                  <a:gd name="connsiteX5" fmla="*/ 2904067 w 2904067"/>
                  <a:gd name="connsiteY5" fmla="*/ 929780 h 946714"/>
                  <a:gd name="connsiteX0" fmla="*/ 0 w 2921001"/>
                  <a:gd name="connsiteY0" fmla="*/ 929781 h 929781"/>
                  <a:gd name="connsiteX1" fmla="*/ 685801 w 2921001"/>
                  <a:gd name="connsiteY1" fmla="*/ 692713 h 929781"/>
                  <a:gd name="connsiteX2" fmla="*/ 1193801 w 2921001"/>
                  <a:gd name="connsiteY2" fmla="*/ 91580 h 929781"/>
                  <a:gd name="connsiteX3" fmla="*/ 1651000 w 2921001"/>
                  <a:gd name="connsiteY3" fmla="*/ 66180 h 929781"/>
                  <a:gd name="connsiteX4" fmla="*/ 2269068 w 2921001"/>
                  <a:gd name="connsiteY4" fmla="*/ 709646 h 929781"/>
                  <a:gd name="connsiteX5" fmla="*/ 2921001 w 2921001"/>
                  <a:gd name="connsiteY5" fmla="*/ 929780 h 929781"/>
                  <a:gd name="connsiteX0" fmla="*/ 0 w 2921001"/>
                  <a:gd name="connsiteY0" fmla="*/ 952848 h 952848"/>
                  <a:gd name="connsiteX1" fmla="*/ 685801 w 2921001"/>
                  <a:gd name="connsiteY1" fmla="*/ 715780 h 952848"/>
                  <a:gd name="connsiteX2" fmla="*/ 1278467 w 2921001"/>
                  <a:gd name="connsiteY2" fmla="*/ 72314 h 952848"/>
                  <a:gd name="connsiteX3" fmla="*/ 1651000 w 2921001"/>
                  <a:gd name="connsiteY3" fmla="*/ 89247 h 952848"/>
                  <a:gd name="connsiteX4" fmla="*/ 2269068 w 2921001"/>
                  <a:gd name="connsiteY4" fmla="*/ 732713 h 952848"/>
                  <a:gd name="connsiteX5" fmla="*/ 2921001 w 2921001"/>
                  <a:gd name="connsiteY5" fmla="*/ 952847 h 952848"/>
                  <a:gd name="connsiteX0" fmla="*/ 0 w 2921001"/>
                  <a:gd name="connsiteY0" fmla="*/ 966931 h 966931"/>
                  <a:gd name="connsiteX1" fmla="*/ 685801 w 2921001"/>
                  <a:gd name="connsiteY1" fmla="*/ 729863 h 966931"/>
                  <a:gd name="connsiteX2" fmla="*/ 1278467 w 2921001"/>
                  <a:gd name="connsiteY2" fmla="*/ 86397 h 966931"/>
                  <a:gd name="connsiteX3" fmla="*/ 1701800 w 2921001"/>
                  <a:gd name="connsiteY3" fmla="*/ 77930 h 966931"/>
                  <a:gd name="connsiteX4" fmla="*/ 2269068 w 2921001"/>
                  <a:gd name="connsiteY4" fmla="*/ 746796 h 966931"/>
                  <a:gd name="connsiteX5" fmla="*/ 2921001 w 2921001"/>
                  <a:gd name="connsiteY5" fmla="*/ 966930 h 966931"/>
                  <a:gd name="connsiteX0" fmla="*/ 0 w 2921001"/>
                  <a:gd name="connsiteY0" fmla="*/ 981032 h 981032"/>
                  <a:gd name="connsiteX1" fmla="*/ 685801 w 2921001"/>
                  <a:gd name="connsiteY1" fmla="*/ 743964 h 981032"/>
                  <a:gd name="connsiteX2" fmla="*/ 1096110 w 2921001"/>
                  <a:gd name="connsiteY2" fmla="*/ 75722 h 981032"/>
                  <a:gd name="connsiteX3" fmla="*/ 1701800 w 2921001"/>
                  <a:gd name="connsiteY3" fmla="*/ 92031 h 981032"/>
                  <a:gd name="connsiteX4" fmla="*/ 2269068 w 2921001"/>
                  <a:gd name="connsiteY4" fmla="*/ 760897 h 981032"/>
                  <a:gd name="connsiteX5" fmla="*/ 2921001 w 2921001"/>
                  <a:gd name="connsiteY5" fmla="*/ 981031 h 981032"/>
                  <a:gd name="connsiteX0" fmla="*/ 0 w 2921001"/>
                  <a:gd name="connsiteY0" fmla="*/ 981032 h 981032"/>
                  <a:gd name="connsiteX1" fmla="*/ 685801 w 2921001"/>
                  <a:gd name="connsiteY1" fmla="*/ 743964 h 981032"/>
                  <a:gd name="connsiteX2" fmla="*/ 1096110 w 2921001"/>
                  <a:gd name="connsiteY2" fmla="*/ 75722 h 981032"/>
                  <a:gd name="connsiteX3" fmla="*/ 1920629 w 2921001"/>
                  <a:gd name="connsiteY3" fmla="*/ 92031 h 981032"/>
                  <a:gd name="connsiteX4" fmla="*/ 2269068 w 2921001"/>
                  <a:gd name="connsiteY4" fmla="*/ 760897 h 981032"/>
                  <a:gd name="connsiteX5" fmla="*/ 2921001 w 2921001"/>
                  <a:gd name="connsiteY5" fmla="*/ 981031 h 981032"/>
                  <a:gd name="connsiteX0" fmla="*/ 0 w 2921001"/>
                  <a:gd name="connsiteY0" fmla="*/ 981032 h 981032"/>
                  <a:gd name="connsiteX1" fmla="*/ 685801 w 2921001"/>
                  <a:gd name="connsiteY1" fmla="*/ 743964 h 981032"/>
                  <a:gd name="connsiteX2" fmla="*/ 979401 w 2921001"/>
                  <a:gd name="connsiteY2" fmla="*/ 75722 h 981032"/>
                  <a:gd name="connsiteX3" fmla="*/ 1920629 w 2921001"/>
                  <a:gd name="connsiteY3" fmla="*/ 92031 h 981032"/>
                  <a:gd name="connsiteX4" fmla="*/ 2269068 w 2921001"/>
                  <a:gd name="connsiteY4" fmla="*/ 760897 h 981032"/>
                  <a:gd name="connsiteX5" fmla="*/ 2921001 w 2921001"/>
                  <a:gd name="connsiteY5" fmla="*/ 981031 h 981032"/>
                  <a:gd name="connsiteX0" fmla="*/ 0 w 2921001"/>
                  <a:gd name="connsiteY0" fmla="*/ 979402 h 979402"/>
                  <a:gd name="connsiteX1" fmla="*/ 452383 w 2921001"/>
                  <a:gd name="connsiteY1" fmla="*/ 717557 h 979402"/>
                  <a:gd name="connsiteX2" fmla="*/ 979401 w 2921001"/>
                  <a:gd name="connsiteY2" fmla="*/ 74092 h 979402"/>
                  <a:gd name="connsiteX3" fmla="*/ 1920629 w 2921001"/>
                  <a:gd name="connsiteY3" fmla="*/ 90401 h 979402"/>
                  <a:gd name="connsiteX4" fmla="*/ 2269068 w 2921001"/>
                  <a:gd name="connsiteY4" fmla="*/ 759267 h 979402"/>
                  <a:gd name="connsiteX5" fmla="*/ 2921001 w 2921001"/>
                  <a:gd name="connsiteY5" fmla="*/ 979401 h 979402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979401 w 2921001"/>
                  <a:gd name="connsiteY2" fmla="*/ 71918 h 977228"/>
                  <a:gd name="connsiteX3" fmla="*/ 1920629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979401 w 2921001"/>
                  <a:gd name="connsiteY2" fmla="*/ 71918 h 977228"/>
                  <a:gd name="connsiteX3" fmla="*/ 2037339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855397 w 2921001"/>
                  <a:gd name="connsiteY2" fmla="*/ 71918 h 977228"/>
                  <a:gd name="connsiteX3" fmla="*/ 2037339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855397 w 2921001"/>
                  <a:gd name="connsiteY2" fmla="*/ 71918 h 977228"/>
                  <a:gd name="connsiteX3" fmla="*/ 2132166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8 h 977228"/>
                  <a:gd name="connsiteX1" fmla="*/ 452383 w 2921001"/>
                  <a:gd name="connsiteY1" fmla="*/ 715383 h 977228"/>
                  <a:gd name="connsiteX2" fmla="*/ 855397 w 2921001"/>
                  <a:gd name="connsiteY2" fmla="*/ 71918 h 977228"/>
                  <a:gd name="connsiteX3" fmla="*/ 2132166 w 2921001"/>
                  <a:gd name="connsiteY3" fmla="*/ 88227 h 977228"/>
                  <a:gd name="connsiteX4" fmla="*/ 2538958 w 2921001"/>
                  <a:gd name="connsiteY4" fmla="*/ 719927 h 977228"/>
                  <a:gd name="connsiteX5" fmla="*/ 2921001 w 2921001"/>
                  <a:gd name="connsiteY5" fmla="*/ 977227 h 977228"/>
                  <a:gd name="connsiteX0" fmla="*/ 0 w 2921001"/>
                  <a:gd name="connsiteY0" fmla="*/ 977226 h 977226"/>
                  <a:gd name="connsiteX1" fmla="*/ 452383 w 2921001"/>
                  <a:gd name="connsiteY1" fmla="*/ 715381 h 977226"/>
                  <a:gd name="connsiteX2" fmla="*/ 928845 w 2921001"/>
                  <a:gd name="connsiteY2" fmla="*/ 71917 h 977226"/>
                  <a:gd name="connsiteX3" fmla="*/ 2132166 w 2921001"/>
                  <a:gd name="connsiteY3" fmla="*/ 88225 h 977226"/>
                  <a:gd name="connsiteX4" fmla="*/ 2538958 w 2921001"/>
                  <a:gd name="connsiteY4" fmla="*/ 719925 h 977226"/>
                  <a:gd name="connsiteX5" fmla="*/ 2921001 w 2921001"/>
                  <a:gd name="connsiteY5" fmla="*/ 977225 h 97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1" h="977226">
                    <a:moveTo>
                      <a:pt x="0" y="977226"/>
                    </a:moveTo>
                    <a:cubicBezTo>
                      <a:pt x="226483" y="967348"/>
                      <a:pt x="297576" y="866266"/>
                      <a:pt x="452383" y="715381"/>
                    </a:cubicBezTo>
                    <a:cubicBezTo>
                      <a:pt x="607191" y="564496"/>
                      <a:pt x="648881" y="176443"/>
                      <a:pt x="928845" y="71917"/>
                    </a:cubicBezTo>
                    <a:cubicBezTo>
                      <a:pt x="1208809" y="-32609"/>
                      <a:pt x="1863814" y="-19776"/>
                      <a:pt x="2132166" y="88225"/>
                    </a:cubicBezTo>
                    <a:cubicBezTo>
                      <a:pt x="2400518" y="196226"/>
                      <a:pt x="2400191" y="522203"/>
                      <a:pt x="2538958" y="719925"/>
                    </a:cubicBezTo>
                    <a:cubicBezTo>
                      <a:pt x="2677725" y="917647"/>
                      <a:pt x="2644423" y="937008"/>
                      <a:pt x="2921001" y="977225"/>
                    </a:cubicBezTo>
                  </a:path>
                </a:pathLst>
              </a:custGeom>
              <a:solidFill>
                <a:srgbClr val="00B0F0">
                  <a:alpha val="63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5" name="Gerader Verbinder 114"/>
            <p:cNvCxnSpPr/>
            <p:nvPr/>
          </p:nvCxnSpPr>
          <p:spPr>
            <a:xfrm>
              <a:off x="775817" y="3745053"/>
              <a:ext cx="0" cy="10015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Gerader Verbinder 115"/>
            <p:cNvCxnSpPr/>
            <p:nvPr/>
          </p:nvCxnSpPr>
          <p:spPr>
            <a:xfrm>
              <a:off x="677809" y="4542402"/>
              <a:ext cx="11521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| IAML 2021 | Oldenburg | 21. September 2021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29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2762700" y="1765039"/>
            <a:ext cx="5337691" cy="544316"/>
            <a:chOff x="2762700" y="1765039"/>
            <a:chExt cx="5337691" cy="544316"/>
          </a:xfrm>
        </p:grpSpPr>
        <p:sp>
          <p:nvSpPr>
            <p:cNvPr id="113" name="Textfeld 112"/>
            <p:cNvSpPr txBox="1"/>
            <p:nvPr/>
          </p:nvSpPr>
          <p:spPr>
            <a:xfrm>
              <a:off x="4044588" y="1765039"/>
              <a:ext cx="4055803" cy="54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>
                <a:lnSpc>
                  <a:spcPct val="110000"/>
                </a:lnSpc>
                <a:defRPr sz="1400"/>
              </a:lvl1pPr>
            </a:lstStyle>
            <a:p>
              <a:r>
                <a:rPr lang="de-DE" dirty="0"/>
                <a:t>Erweiterung der Gremien, Arbeitsgruppen und Foren für andere Domänen</a:t>
              </a:r>
            </a:p>
          </p:txBody>
        </p:sp>
        <p:cxnSp>
          <p:nvCxnSpPr>
            <p:cNvPr id="3" name="Gerader Verbinder 2"/>
            <p:cNvCxnSpPr>
              <a:endCxn id="113" idx="1"/>
            </p:cNvCxnSpPr>
            <p:nvPr/>
          </p:nvCxnSpPr>
          <p:spPr>
            <a:xfrm flipV="1">
              <a:off x="2762700" y="2037197"/>
              <a:ext cx="1281888" cy="30497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pieren 4"/>
          <p:cNvGrpSpPr/>
          <p:nvPr/>
        </p:nvGrpSpPr>
        <p:grpSpPr>
          <a:xfrm>
            <a:off x="2915816" y="2412713"/>
            <a:ext cx="4464495" cy="538206"/>
            <a:chOff x="2915816" y="2412713"/>
            <a:chExt cx="4464495" cy="538206"/>
          </a:xfrm>
        </p:grpSpPr>
        <p:sp>
          <p:nvSpPr>
            <p:cNvPr id="112" name="Textfeld 111"/>
            <p:cNvSpPr txBox="1"/>
            <p:nvPr/>
          </p:nvSpPr>
          <p:spPr>
            <a:xfrm>
              <a:off x="4044588" y="2643142"/>
              <a:ext cx="33357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/>
                <a:t>Aufbau zusätzlicher </a:t>
              </a:r>
              <a:r>
                <a:rPr lang="de-DE" sz="1400" u="sng" dirty="0" smtClean="0"/>
                <a:t>Agenturen</a:t>
              </a:r>
              <a:r>
                <a:rPr lang="de-DE" sz="1400" dirty="0" smtClean="0"/>
                <a:t> </a:t>
              </a:r>
              <a:endParaRPr lang="de-DE" sz="1400" dirty="0"/>
            </a:p>
          </p:txBody>
        </p:sp>
        <p:cxnSp>
          <p:nvCxnSpPr>
            <p:cNvPr id="125" name="Gerader Verbinder 124"/>
            <p:cNvCxnSpPr>
              <a:endCxn id="112" idx="1"/>
            </p:cNvCxnSpPr>
            <p:nvPr/>
          </p:nvCxnSpPr>
          <p:spPr>
            <a:xfrm>
              <a:off x="2915816" y="2412713"/>
              <a:ext cx="1128772" cy="38431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hteck 25"/>
          <p:cNvSpPr/>
          <p:nvPr/>
        </p:nvSpPr>
        <p:spPr>
          <a:xfrm>
            <a:off x="4044588" y="3712669"/>
            <a:ext cx="4919900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400" dirty="0"/>
              <a:t>Kommunikations- und Dialogangebote für die </a:t>
            </a:r>
            <a:br>
              <a:rPr lang="de-DE" sz="1400" dirty="0"/>
            </a:br>
            <a:r>
              <a:rPr lang="de-DE" sz="1400" dirty="0"/>
              <a:t>GND-Community ausbauen </a:t>
            </a:r>
            <a:br>
              <a:rPr lang="de-DE" sz="1400" dirty="0"/>
            </a:br>
            <a:r>
              <a:rPr lang="de-DE" sz="1400" dirty="0"/>
              <a:t>(</a:t>
            </a:r>
            <a:r>
              <a:rPr lang="de-DE" sz="1400" dirty="0" smtClean="0"/>
              <a:t>Website: </a:t>
            </a:r>
            <a:r>
              <a:rPr lang="de-DE" sz="1400" dirty="0" err="1" smtClean="0">
                <a:hlinkClick r:id="rId2"/>
              </a:rPr>
              <a:t>gnd.network</a:t>
            </a:r>
            <a:r>
              <a:rPr lang="de-DE" sz="1400" dirty="0" smtClean="0"/>
              <a:t>, </a:t>
            </a:r>
            <a:r>
              <a:rPr lang="de-DE" sz="1400" dirty="0"/>
              <a:t>Gesprächsreihen)</a:t>
            </a:r>
          </a:p>
        </p:txBody>
      </p:sp>
      <p:grpSp>
        <p:nvGrpSpPr>
          <p:cNvPr id="135" name="Gruppieren 134"/>
          <p:cNvGrpSpPr/>
          <p:nvPr/>
        </p:nvGrpSpPr>
        <p:grpSpPr>
          <a:xfrm>
            <a:off x="1818907" y="1817934"/>
            <a:ext cx="964316" cy="931464"/>
            <a:chOff x="755576" y="2427734"/>
            <a:chExt cx="964316" cy="931464"/>
          </a:xfrm>
        </p:grpSpPr>
        <p:sp>
          <p:nvSpPr>
            <p:cNvPr id="139" name="Rechteck 138"/>
            <p:cNvSpPr/>
            <p:nvPr/>
          </p:nvSpPr>
          <p:spPr>
            <a:xfrm>
              <a:off x="755576" y="2873726"/>
              <a:ext cx="964316" cy="48547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141" name="Rechteck 140"/>
            <p:cNvSpPr/>
            <p:nvPr/>
          </p:nvSpPr>
          <p:spPr>
            <a:xfrm>
              <a:off x="776094" y="2900422"/>
              <a:ext cx="168933" cy="122091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48" name="Rechteck 147"/>
            <p:cNvSpPr/>
            <p:nvPr/>
          </p:nvSpPr>
          <p:spPr>
            <a:xfrm>
              <a:off x="965542" y="2900422"/>
              <a:ext cx="168933" cy="12209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49" name="Rechteck 148"/>
            <p:cNvSpPr/>
            <p:nvPr/>
          </p:nvSpPr>
          <p:spPr>
            <a:xfrm>
              <a:off x="1154993" y="2900422"/>
              <a:ext cx="168933" cy="122091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0" name="Rechteck 149"/>
            <p:cNvSpPr/>
            <p:nvPr/>
          </p:nvSpPr>
          <p:spPr>
            <a:xfrm>
              <a:off x="1345196" y="2900422"/>
              <a:ext cx="168933" cy="122091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1" name="Rechteck 150"/>
            <p:cNvSpPr/>
            <p:nvPr/>
          </p:nvSpPr>
          <p:spPr>
            <a:xfrm>
              <a:off x="1530441" y="2900422"/>
              <a:ext cx="168933" cy="122091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2" name="Gleichschenkliges Dreieck 151"/>
            <p:cNvSpPr/>
            <p:nvPr/>
          </p:nvSpPr>
          <p:spPr>
            <a:xfrm>
              <a:off x="755576" y="2427734"/>
              <a:ext cx="964316" cy="445992"/>
            </a:xfrm>
            <a:prstGeom prst="triangle">
              <a:avLst>
                <a:gd name="adj" fmla="val 50234"/>
              </a:avLst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153" name="Rechteck 152"/>
            <p:cNvSpPr/>
            <p:nvPr/>
          </p:nvSpPr>
          <p:spPr>
            <a:xfrm rot="10800000">
              <a:off x="911240" y="3213267"/>
              <a:ext cx="33787" cy="11895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4" name="Rechteck 153"/>
            <p:cNvSpPr/>
            <p:nvPr/>
          </p:nvSpPr>
          <p:spPr>
            <a:xfrm rot="10800000">
              <a:off x="877454" y="3213267"/>
              <a:ext cx="33787" cy="11895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5" name="Rechteck 154"/>
            <p:cNvSpPr/>
            <p:nvPr/>
          </p:nvSpPr>
          <p:spPr>
            <a:xfrm rot="10800000">
              <a:off x="843667" y="3213267"/>
              <a:ext cx="33787" cy="11895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6" name="Rechteck 155"/>
            <p:cNvSpPr/>
            <p:nvPr/>
          </p:nvSpPr>
          <p:spPr>
            <a:xfrm rot="10800000">
              <a:off x="809881" y="3213267"/>
              <a:ext cx="33787" cy="118959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7" name="Rechteck 156"/>
            <p:cNvSpPr/>
            <p:nvPr/>
          </p:nvSpPr>
          <p:spPr>
            <a:xfrm rot="10800000">
              <a:off x="776094" y="3213267"/>
              <a:ext cx="33787" cy="118959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8" name="Rechteck 157"/>
            <p:cNvSpPr/>
            <p:nvPr/>
          </p:nvSpPr>
          <p:spPr>
            <a:xfrm>
              <a:off x="965542" y="3211388"/>
              <a:ext cx="33787" cy="12136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9" name="Rechteck 158"/>
            <p:cNvSpPr/>
            <p:nvPr/>
          </p:nvSpPr>
          <p:spPr>
            <a:xfrm>
              <a:off x="999329" y="3211388"/>
              <a:ext cx="33787" cy="12136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62" name="Rechteck 161"/>
            <p:cNvSpPr/>
            <p:nvPr/>
          </p:nvSpPr>
          <p:spPr>
            <a:xfrm>
              <a:off x="1033115" y="3211388"/>
              <a:ext cx="33787" cy="121360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64" name="Rechteck 163"/>
            <p:cNvSpPr/>
            <p:nvPr/>
          </p:nvSpPr>
          <p:spPr>
            <a:xfrm>
              <a:off x="1066902" y="3211388"/>
              <a:ext cx="33787" cy="121360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71" name="Rechteck 170"/>
            <p:cNvSpPr/>
            <p:nvPr/>
          </p:nvSpPr>
          <p:spPr>
            <a:xfrm>
              <a:off x="1100688" y="3211388"/>
              <a:ext cx="33787" cy="12136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72" name="Rechteck 171"/>
            <p:cNvSpPr/>
            <p:nvPr/>
          </p:nvSpPr>
          <p:spPr>
            <a:xfrm rot="10800000">
              <a:off x="1287659" y="3049206"/>
              <a:ext cx="33787" cy="282747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86" name="Rechteck 185"/>
            <p:cNvSpPr/>
            <p:nvPr/>
          </p:nvSpPr>
          <p:spPr>
            <a:xfrm rot="10800000">
              <a:off x="1253873" y="3049206"/>
              <a:ext cx="33787" cy="28274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0" name="Rechteck 189"/>
            <p:cNvSpPr/>
            <p:nvPr/>
          </p:nvSpPr>
          <p:spPr>
            <a:xfrm rot="10800000">
              <a:off x="1220086" y="3049206"/>
              <a:ext cx="33787" cy="282747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1" name="Rechteck 190"/>
            <p:cNvSpPr/>
            <p:nvPr/>
          </p:nvSpPr>
          <p:spPr>
            <a:xfrm rot="10800000">
              <a:off x="1186300" y="3049206"/>
              <a:ext cx="33787" cy="282747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2" name="Rechteck 191"/>
            <p:cNvSpPr/>
            <p:nvPr/>
          </p:nvSpPr>
          <p:spPr>
            <a:xfrm rot="10800000">
              <a:off x="1152513" y="3049206"/>
              <a:ext cx="33787" cy="282747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4" name="Rechteck 193"/>
            <p:cNvSpPr/>
            <p:nvPr/>
          </p:nvSpPr>
          <p:spPr>
            <a:xfrm>
              <a:off x="1342715" y="3211388"/>
              <a:ext cx="33787" cy="120565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5" name="Rechteck 194"/>
            <p:cNvSpPr/>
            <p:nvPr/>
          </p:nvSpPr>
          <p:spPr>
            <a:xfrm>
              <a:off x="1376502" y="3211388"/>
              <a:ext cx="33787" cy="1205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6" name="Rechteck 195"/>
            <p:cNvSpPr/>
            <p:nvPr/>
          </p:nvSpPr>
          <p:spPr>
            <a:xfrm>
              <a:off x="1410288" y="3211388"/>
              <a:ext cx="33787" cy="120565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8" name="Rechteck 197"/>
            <p:cNvSpPr/>
            <p:nvPr/>
          </p:nvSpPr>
          <p:spPr>
            <a:xfrm>
              <a:off x="1444075" y="3211388"/>
              <a:ext cx="33787" cy="120565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00" name="Rechteck 199"/>
            <p:cNvSpPr/>
            <p:nvPr/>
          </p:nvSpPr>
          <p:spPr>
            <a:xfrm>
              <a:off x="1477861" y="3211388"/>
              <a:ext cx="33787" cy="120565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02" name="Rechteck 201"/>
            <p:cNvSpPr/>
            <p:nvPr/>
          </p:nvSpPr>
          <p:spPr>
            <a:xfrm rot="10800000">
              <a:off x="1665586" y="3211386"/>
              <a:ext cx="33787" cy="12124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03" name="Rechteck 202"/>
            <p:cNvSpPr/>
            <p:nvPr/>
          </p:nvSpPr>
          <p:spPr>
            <a:xfrm rot="10800000">
              <a:off x="1631800" y="3211386"/>
              <a:ext cx="33787" cy="12124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05" name="Rechteck 204"/>
            <p:cNvSpPr/>
            <p:nvPr/>
          </p:nvSpPr>
          <p:spPr>
            <a:xfrm rot="10800000">
              <a:off x="1598013" y="3211386"/>
              <a:ext cx="33787" cy="121249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06" name="Rechteck 205"/>
            <p:cNvSpPr/>
            <p:nvPr/>
          </p:nvSpPr>
          <p:spPr>
            <a:xfrm rot="10800000">
              <a:off x="1564227" y="3211386"/>
              <a:ext cx="33787" cy="121249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08" name="Rechteck 207"/>
            <p:cNvSpPr/>
            <p:nvPr/>
          </p:nvSpPr>
          <p:spPr>
            <a:xfrm rot="10800000">
              <a:off x="1530440" y="3211386"/>
              <a:ext cx="33787" cy="121249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209" name="Gruppieren 208"/>
            <p:cNvGrpSpPr/>
            <p:nvPr/>
          </p:nvGrpSpPr>
          <p:grpSpPr>
            <a:xfrm>
              <a:off x="1528930" y="3046305"/>
              <a:ext cx="170439" cy="141371"/>
              <a:chOff x="1595437" y="1934622"/>
              <a:chExt cx="177178" cy="112675"/>
            </a:xfrm>
          </p:grpSpPr>
          <p:sp>
            <p:nvSpPr>
              <p:cNvPr id="218" name="Rechteck 217"/>
              <p:cNvSpPr/>
              <p:nvPr/>
            </p:nvSpPr>
            <p:spPr>
              <a:xfrm rot="10800000">
                <a:off x="1710172" y="1934622"/>
                <a:ext cx="62443" cy="112675"/>
              </a:xfrm>
              <a:prstGeom prst="rect">
                <a:avLst/>
              </a:prstGeom>
              <a:solidFill>
                <a:srgbClr val="33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Rechteck 218"/>
              <p:cNvSpPr/>
              <p:nvPr/>
            </p:nvSpPr>
            <p:spPr>
              <a:xfrm rot="10800000">
                <a:off x="1652805" y="1934622"/>
                <a:ext cx="62443" cy="11267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Rechteck 219"/>
              <p:cNvSpPr/>
              <p:nvPr/>
            </p:nvSpPr>
            <p:spPr>
              <a:xfrm rot="10800000">
                <a:off x="1595437" y="1934622"/>
                <a:ext cx="62443" cy="112675"/>
              </a:xfrm>
              <a:prstGeom prst="rect">
                <a:avLst/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0" name="Rechteck 209"/>
            <p:cNvSpPr/>
            <p:nvPr/>
          </p:nvSpPr>
          <p:spPr>
            <a:xfrm rot="10800000">
              <a:off x="1428871" y="3046306"/>
              <a:ext cx="79534" cy="141371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11" name="Rechteck 210"/>
            <p:cNvSpPr/>
            <p:nvPr/>
          </p:nvSpPr>
          <p:spPr>
            <a:xfrm rot="10800000">
              <a:off x="1349337" y="3046306"/>
              <a:ext cx="79534" cy="141371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212" name="Gruppieren 211"/>
            <p:cNvGrpSpPr/>
            <p:nvPr/>
          </p:nvGrpSpPr>
          <p:grpSpPr>
            <a:xfrm>
              <a:off x="964037" y="3047456"/>
              <a:ext cx="170439" cy="141371"/>
              <a:chOff x="1595437" y="1934622"/>
              <a:chExt cx="177178" cy="112675"/>
            </a:xfrm>
          </p:grpSpPr>
          <p:sp>
            <p:nvSpPr>
              <p:cNvPr id="215" name="Rechteck 214"/>
              <p:cNvSpPr/>
              <p:nvPr/>
            </p:nvSpPr>
            <p:spPr>
              <a:xfrm rot="10800000">
                <a:off x="1710172" y="1934622"/>
                <a:ext cx="62443" cy="112675"/>
              </a:xfrm>
              <a:prstGeom prst="rect">
                <a:avLst/>
              </a:prstGeom>
              <a:solidFill>
                <a:srgbClr val="33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216" name="Rechteck 215"/>
              <p:cNvSpPr/>
              <p:nvPr/>
            </p:nvSpPr>
            <p:spPr>
              <a:xfrm rot="10800000">
                <a:off x="1652805" y="1934622"/>
                <a:ext cx="62443" cy="11267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Rechteck 216"/>
              <p:cNvSpPr/>
              <p:nvPr/>
            </p:nvSpPr>
            <p:spPr>
              <a:xfrm rot="10800000">
                <a:off x="1595437" y="1934622"/>
                <a:ext cx="62443" cy="112675"/>
              </a:xfrm>
              <a:prstGeom prst="rect">
                <a:avLst/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3" name="Rechteck 212"/>
            <p:cNvSpPr/>
            <p:nvPr/>
          </p:nvSpPr>
          <p:spPr>
            <a:xfrm rot="10800000">
              <a:off x="857337" y="3045916"/>
              <a:ext cx="81520" cy="141371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14" name="Rechteck 213"/>
            <p:cNvSpPr/>
            <p:nvPr/>
          </p:nvSpPr>
          <p:spPr>
            <a:xfrm rot="10800000">
              <a:off x="775817" y="3045916"/>
              <a:ext cx="81520" cy="141371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21" name="Textfeld 220"/>
          <p:cNvSpPr txBox="1"/>
          <p:nvPr/>
        </p:nvSpPr>
        <p:spPr>
          <a:xfrm>
            <a:off x="1302216" y="987574"/>
            <a:ext cx="1996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Organisation &amp;</a:t>
            </a:r>
            <a:br>
              <a:rPr lang="de-DE" dirty="0" smtClean="0"/>
            </a:br>
            <a:r>
              <a:rPr lang="de-DE" dirty="0" smtClean="0"/>
              <a:t>Kommunikation</a:t>
            </a:r>
            <a:endParaRPr lang="de-DE" dirty="0"/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E0CA4DB7-1795-4F5A-BD9D-6B70CC2091B0}" type="slidenum">
              <a:rPr lang="de-DE" sz="1000" b="1" smtClean="0"/>
              <a:t>8</a:t>
            </a:fld>
            <a:endParaRPr lang="de-DE" sz="10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04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923928" y="899171"/>
            <a:ext cx="4860032" cy="285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400" dirty="0"/>
              <a:t>Modularisierung des </a:t>
            </a:r>
            <a:r>
              <a:rPr lang="de-DE" sz="1400" dirty="0" smtClean="0"/>
              <a:t>Datenmodells, der Regeln und der Datenverwaltung:</a:t>
            </a:r>
            <a:endParaRPr lang="de-DE" sz="1400" dirty="0" smtClean="0"/>
          </a:p>
          <a:p>
            <a:pPr>
              <a:lnSpc>
                <a:spcPct val="110000"/>
              </a:lnSpc>
            </a:pPr>
            <a:endParaRPr lang="de-DE" sz="1400" dirty="0" smtClean="0"/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Gemeinsamer </a:t>
            </a:r>
            <a:r>
              <a:rPr lang="de-DE" sz="1400" dirty="0" smtClean="0"/>
              <a:t>Mindeststandard / Anwendungs- </a:t>
            </a:r>
            <a:r>
              <a:rPr lang="de-DE" sz="1400" dirty="0"/>
              <a:t>und Community-spezifische Erweiterungen (</a:t>
            </a:r>
            <a:r>
              <a:rPr lang="de-DE" sz="1400" dirty="0" smtClean="0"/>
              <a:t>CORE/PLUS-Ansatz)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Aufbau </a:t>
            </a:r>
            <a:r>
              <a:rPr lang="de-DE" sz="1400" dirty="0" smtClean="0"/>
              <a:t>einer Dokumentationsplattform mit Dokus und Tutorials für Einsteiger*innen und spezielle </a:t>
            </a:r>
            <a:r>
              <a:rPr lang="de-DE" sz="1400" dirty="0" smtClean="0"/>
              <a:t>Nutzungsgruppen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de-DE" sz="1400" dirty="0" smtClean="0"/>
              <a:t>Aufbau eines Verwaltungs- und </a:t>
            </a:r>
            <a:r>
              <a:rPr lang="de-DE" sz="1400" dirty="0" err="1" smtClean="0"/>
              <a:t>Assistenzsytems</a:t>
            </a:r>
            <a:r>
              <a:rPr lang="de-DE" sz="1400" dirty="0" smtClean="0"/>
              <a:t> für Vorschläge (</a:t>
            </a:r>
            <a:r>
              <a:rPr lang="de-DE" sz="1400" dirty="0" err="1" smtClean="0"/>
              <a:t>wikibase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grpSp>
        <p:nvGrpSpPr>
          <p:cNvPr id="114" name="Gruppieren 113"/>
          <p:cNvGrpSpPr/>
          <p:nvPr/>
        </p:nvGrpSpPr>
        <p:grpSpPr>
          <a:xfrm>
            <a:off x="1845841" y="3226280"/>
            <a:ext cx="977053" cy="977053"/>
            <a:chOff x="2370327" y="2475775"/>
            <a:chExt cx="977053" cy="977053"/>
          </a:xfrm>
        </p:grpSpPr>
        <p:grpSp>
          <p:nvGrpSpPr>
            <p:cNvPr id="115" name="Gruppieren 114"/>
            <p:cNvGrpSpPr/>
            <p:nvPr/>
          </p:nvGrpSpPr>
          <p:grpSpPr>
            <a:xfrm>
              <a:off x="2370327" y="2475775"/>
              <a:ext cx="977053" cy="977053"/>
              <a:chOff x="2256888" y="1479901"/>
              <a:chExt cx="778725" cy="778725"/>
            </a:xfrm>
          </p:grpSpPr>
          <p:sp>
            <p:nvSpPr>
              <p:cNvPr id="117" name="Ellipse 116"/>
              <p:cNvSpPr/>
              <p:nvPr/>
            </p:nvSpPr>
            <p:spPr>
              <a:xfrm>
                <a:off x="2411760" y="1635646"/>
                <a:ext cx="467234" cy="4672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de-DE" sz="1600" dirty="0">
                  <a:solidFill>
                    <a:srgbClr val="000000">
                      <a:lumMod val="75000"/>
                      <a:lumOff val="25000"/>
                    </a:srgbClr>
                  </a:solidFill>
                </a:endParaRPr>
              </a:p>
            </p:txBody>
          </p:sp>
          <p:sp>
            <p:nvSpPr>
              <p:cNvPr id="118" name="Halbbogen 117"/>
              <p:cNvSpPr/>
              <p:nvPr/>
            </p:nvSpPr>
            <p:spPr>
              <a:xfrm rot="20598399">
                <a:off x="2256889" y="1479901"/>
                <a:ext cx="778724" cy="778724"/>
              </a:xfrm>
              <a:prstGeom prst="blockArc">
                <a:avLst>
                  <a:gd name="adj1" fmla="val 9999051"/>
                  <a:gd name="adj2" fmla="val 14143455"/>
                  <a:gd name="adj3" fmla="val 15923"/>
                </a:avLst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Halbbogen 124"/>
              <p:cNvSpPr/>
              <p:nvPr/>
            </p:nvSpPr>
            <p:spPr>
              <a:xfrm rot="16236654">
                <a:off x="2256889" y="1479901"/>
                <a:ext cx="778724" cy="778724"/>
              </a:xfrm>
              <a:prstGeom prst="blockArc">
                <a:avLst>
                  <a:gd name="adj1" fmla="val 9943466"/>
                  <a:gd name="adj2" fmla="val 14143455"/>
                  <a:gd name="adj3" fmla="val 15923"/>
                </a:avLst>
              </a:prstGeom>
              <a:solidFill>
                <a:srgbClr val="FF9933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Halbbogen 125"/>
              <p:cNvSpPr/>
              <p:nvPr/>
            </p:nvSpPr>
            <p:spPr>
              <a:xfrm rot="11786499">
                <a:off x="2256888" y="1479901"/>
                <a:ext cx="778724" cy="778724"/>
              </a:xfrm>
              <a:prstGeom prst="blockArc">
                <a:avLst>
                  <a:gd name="adj1" fmla="val 10334434"/>
                  <a:gd name="adj2" fmla="val 14143455"/>
                  <a:gd name="adj3" fmla="val 15923"/>
                </a:avLst>
              </a:prstGeom>
              <a:solidFill>
                <a:srgbClr val="FFFF66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Halbbogen 130"/>
              <p:cNvSpPr/>
              <p:nvPr/>
            </p:nvSpPr>
            <p:spPr>
              <a:xfrm rot="7766291">
                <a:off x="2256888" y="1479902"/>
                <a:ext cx="778724" cy="778723"/>
              </a:xfrm>
              <a:prstGeom prst="blockArc">
                <a:avLst>
                  <a:gd name="adj1" fmla="val 9858604"/>
                  <a:gd name="adj2" fmla="val 14143455"/>
                  <a:gd name="adj3" fmla="val 15923"/>
                </a:avLst>
              </a:prstGeom>
              <a:solidFill>
                <a:srgbClr val="FF66CC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Halbbogen 133"/>
              <p:cNvSpPr/>
              <p:nvPr/>
            </p:nvSpPr>
            <p:spPr>
              <a:xfrm rot="3260278">
                <a:off x="2256888" y="1479901"/>
                <a:ext cx="778724" cy="778724"/>
              </a:xfrm>
              <a:prstGeom prst="blockArc">
                <a:avLst>
                  <a:gd name="adj1" fmla="val 10111379"/>
                  <a:gd name="adj2" fmla="val 14143455"/>
                  <a:gd name="adj3" fmla="val 15923"/>
                </a:avLst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6" name="Ellipse 115"/>
            <p:cNvSpPr/>
            <p:nvPr/>
          </p:nvSpPr>
          <p:spPr>
            <a:xfrm>
              <a:off x="2394636" y="2506712"/>
              <a:ext cx="917108" cy="91710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de-DE" sz="16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</p:grp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B0D52F4-BE7F-4284-9221-093D6030C6A7}" type="slidenum">
              <a:rPr lang="de-DE" sz="1000" b="1" smtClean="0"/>
              <a:t>9</a:t>
            </a:fld>
            <a:endParaRPr lang="de-DE" sz="1000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IAML 2021 | Oldenburg | 21. September 2021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179015" y="4467334"/>
            <a:ext cx="2377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Regeln, Format &amp; Datenverwaltung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690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PPT-Vorlage-Variante_16x9 Folienmaster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1434</Words>
  <Application>Microsoft Office PowerPoint</Application>
  <PresentationFormat>Bildschirmpräsentation (16:9)</PresentationFormat>
  <Paragraphs>357</Paragraphs>
  <Slides>47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47</vt:i4>
      </vt:variant>
    </vt:vector>
  </HeadingPairs>
  <TitlesOfParts>
    <vt:vector size="55" baseType="lpstr">
      <vt:lpstr>-apple-system</vt:lpstr>
      <vt:lpstr>Arial</vt:lpstr>
      <vt:lpstr>Calibri</vt:lpstr>
      <vt:lpstr>Courier New</vt:lpstr>
      <vt:lpstr>Symbol</vt:lpstr>
      <vt:lpstr>Verdana</vt:lpstr>
      <vt:lpstr>Wingdings</vt:lpstr>
      <vt:lpstr>1_PPT-Vorlage-Variante_16x9 Folienmaster</vt:lpstr>
      <vt:lpstr>GND: Stand der Entwicklungen </vt:lpstr>
      <vt:lpstr>PowerPoint-Präsentation</vt:lpstr>
      <vt:lpstr>PowerPoint-Präsentation</vt:lpstr>
      <vt:lpstr>PowerPoint-Präsentation</vt:lpstr>
      <vt:lpstr>PowerPoint-Präsentation</vt:lpstr>
      <vt:lpstr>Datengraph der Kultur und Wissenschaft</vt:lpstr>
      <vt:lpstr>PowerPoint-Präsentation</vt:lpstr>
      <vt:lpstr>PowerPoint-Präsentation</vt:lpstr>
      <vt:lpstr>PowerPoint-Präsentation</vt:lpstr>
      <vt:lpstr>PowerPoint-Präsentation</vt:lpstr>
      <vt:lpstr>a) zum CORE/PLUS-Ansatz</vt:lpstr>
      <vt:lpstr>PowerPoint-Präsentation</vt:lpstr>
      <vt:lpstr>b) zur Dokumentationsplattform</vt:lpstr>
      <vt:lpstr>Die Dokumentation heute</vt:lpstr>
      <vt:lpstr>Beispiele für Anforderungen </vt:lpstr>
      <vt:lpstr>Die wichtigste Bausteine des Konzepts</vt:lpstr>
      <vt:lpstr>Die wichtigste Bausteine des Konzepts</vt:lpstr>
      <vt:lpstr>Die wichtigste Bausteine des Konzepts</vt:lpstr>
      <vt:lpstr>Die wichtigste Bausteine des Konzepts</vt:lpstr>
      <vt:lpstr>PowerPoint-Präsentation</vt:lpstr>
      <vt:lpstr>Idee Vorschlagssystem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Wechselseitige Verknüpfung über  GND-Konkordanzsatz </vt:lpstr>
      <vt:lpstr>PowerPoint-Präsentation</vt:lpstr>
      <vt:lpstr>PowerPoint-Präsentation</vt:lpstr>
      <vt:lpstr>PowerPoint-Präsentation</vt:lpstr>
      <vt:lpstr>PowerPoint-Präsentation</vt:lpstr>
      <vt:lpstr>Generierung von Formularen (Editing Forms) </vt:lpstr>
      <vt:lpstr>PowerPoint-Präsentation</vt:lpstr>
      <vt:lpstr>PowerPoint-Präsentation</vt:lpstr>
      <vt:lpstr>PowerPoint-Präsentation</vt:lpstr>
      <vt:lpstr>PowerPoint-Präsentation</vt:lpstr>
      <vt:lpstr>Gemeinsame Vision</vt:lpstr>
      <vt:lpstr>PowerPoint-Präsentation</vt:lpstr>
      <vt:lpstr>Puzzleteil „Doku“ als Bindeglied</vt:lpstr>
      <vt:lpstr>Zusammenspiel Explorer / Zweitwohnsitz</vt:lpstr>
      <vt:lpstr>Vielen Dank …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Karen Kristina Köhn</dc:creator>
  <cp:lastModifiedBy>Kett, Jürgen</cp:lastModifiedBy>
  <cp:revision>180</cp:revision>
  <cp:lastPrinted>2014-07-03T12:54:28Z</cp:lastPrinted>
  <dcterms:created xsi:type="dcterms:W3CDTF">2018-06-08T13:55:59Z</dcterms:created>
  <dcterms:modified xsi:type="dcterms:W3CDTF">2021-09-21T11:14:03Z</dcterms:modified>
</cp:coreProperties>
</file>