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3" r:id="rId2"/>
    <p:sldId id="257" r:id="rId3"/>
    <p:sldId id="259" r:id="rId4"/>
    <p:sldId id="260" r:id="rId5"/>
    <p:sldId id="264" r:id="rId6"/>
    <p:sldId id="258" r:id="rId7"/>
    <p:sldId id="271" r:id="rId8"/>
    <p:sldId id="261" r:id="rId9"/>
    <p:sldId id="262" r:id="rId10"/>
    <p:sldId id="266" r:id="rId11"/>
    <p:sldId id="265" r:id="rId12"/>
    <p:sldId id="268" r:id="rId13"/>
    <p:sldId id="269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00B70-F8DF-41F5-9595-417E6B62D77C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DF41E-08B1-41A6-9AE0-5E3484834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4171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2"/>
            <a:endParaRPr lang="en-GB" altLang="de-DE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240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1946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7117E72E-BE9E-4E0B-A3FC-37F6142F26C3}" type="slidenum">
              <a:rPr lang="de-DE" altLang="de-DE"/>
              <a:pPr eaLnBrk="1" hangingPunct="1"/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76984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Titelbeispiel wird durch Beispiel im neuen Format ersetzt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5635A77-2806-4492-9C5C-9AED285E1689}" type="slidenum">
              <a:rPr lang="de-DE" altLang="de-DE"/>
              <a:pPr eaLnBrk="1" hangingPunct="1"/>
              <a:t>12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54359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F7B7-DF52-406E-AFE0-F857EA9080B0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28F2-A894-40AF-BEB9-F168B1BAD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478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F7B7-DF52-406E-AFE0-F857EA9080B0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28F2-A894-40AF-BEB9-F168B1BAD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293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F7B7-DF52-406E-AFE0-F857EA9080B0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28F2-A894-40AF-BEB9-F168B1BAD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719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601" y="952128"/>
            <a:ext cx="10562333" cy="4286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812602" y="2208982"/>
            <a:ext cx="5210473" cy="17859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65950" y="2208982"/>
            <a:ext cx="5210472" cy="17859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Copyright © ZBW 2010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Seite </a:t>
            </a:r>
            <a:fld id="{4E96DF5C-7901-49A5-BB79-0F299AA1E54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10724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F7B7-DF52-406E-AFE0-F857EA9080B0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28F2-A894-40AF-BEB9-F168B1BAD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954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F7B7-DF52-406E-AFE0-F857EA9080B0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28F2-A894-40AF-BEB9-F168B1BAD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93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F7B7-DF52-406E-AFE0-F857EA9080B0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28F2-A894-40AF-BEB9-F168B1BAD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75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F7B7-DF52-406E-AFE0-F857EA9080B0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28F2-A894-40AF-BEB9-F168B1BAD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74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F7B7-DF52-406E-AFE0-F857EA9080B0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28F2-A894-40AF-BEB9-F168B1BAD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84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F7B7-DF52-406E-AFE0-F857EA9080B0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28F2-A894-40AF-BEB9-F168B1BAD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43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F7B7-DF52-406E-AFE0-F857EA9080B0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28F2-A894-40AF-BEB9-F168B1BAD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476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8F7B7-DF52-406E-AFE0-F857EA9080B0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28F2-A894-40AF-BEB9-F168B1BAD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0655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8F7B7-DF52-406E-AFE0-F857EA9080B0}" type="datetimeFigureOut">
              <a:rPr lang="de-DE" smtClean="0"/>
              <a:t>23.01.2023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228F2-A894-40AF-BEB9-F168B1BAD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98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zbw.eu/stw/version/latest/about.de.html" TargetMode="External"/><Relationship Id="rId2" Type="http://schemas.openxmlformats.org/officeDocument/2006/relationships/hyperlink" Target="http://www.econbiz.d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zbw.eu/stw/version/latest/mapping/wkdarbr/about.de.html" TargetMode="External"/><Relationship Id="rId3" Type="http://schemas.openxmlformats.org/officeDocument/2006/relationships/hyperlink" Target="https://zbw.eu/stw/version/latest/mapping/wikidata/about.de.html" TargetMode="External"/><Relationship Id="rId7" Type="http://schemas.openxmlformats.org/officeDocument/2006/relationships/hyperlink" Target="https://zbw.eu/stw/version/latest/mapping/agrovoc/about.de.html" TargetMode="External"/><Relationship Id="rId2" Type="http://schemas.openxmlformats.org/officeDocument/2006/relationships/hyperlink" Target="https://zbw.eu/stw/version/latest/mapping/gnd/about.d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zbw.eu/stw/version/latest/mapping/thesoz/about.de.html" TargetMode="External"/><Relationship Id="rId11" Type="http://schemas.openxmlformats.org/officeDocument/2006/relationships/hyperlink" Target="https://zbw.eu/stw/version/latest/download/about.de.html" TargetMode="External"/><Relationship Id="rId5" Type="http://schemas.openxmlformats.org/officeDocument/2006/relationships/hyperlink" Target="https://zbw.eu/stw/version/latest/mapping/eurovoc/about.de.html" TargetMode="External"/><Relationship Id="rId10" Type="http://schemas.openxmlformats.org/officeDocument/2006/relationships/hyperlink" Target="https://zbw.eu/stw/version/latest/mapping/sdmx/about.de.html" TargetMode="External"/><Relationship Id="rId4" Type="http://schemas.openxmlformats.org/officeDocument/2006/relationships/hyperlink" Target="https://zbw.eu/stw/version/latest/mapping/dbpedia/about.de.html" TargetMode="External"/><Relationship Id="rId9" Type="http://schemas.openxmlformats.org/officeDocument/2006/relationships/hyperlink" Target="https://zbw.eu/stw/version/latest/mapping/jel/about.de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 smtClean="0">
                <a:latin typeface="+mn-lt"/>
              </a:rPr>
              <a:t>Crosskonkordanz</a:t>
            </a:r>
            <a:r>
              <a:rPr lang="de-DE" altLang="de-DE" dirty="0" smtClean="0">
                <a:latin typeface="+mn-lt"/>
              </a:rPr>
              <a:t> STW-GND</a:t>
            </a:r>
            <a:endParaRPr lang="de-DE" dirty="0">
              <a:latin typeface="+mn-lt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de-DE" altLang="de-DE" dirty="0" smtClean="0"/>
          </a:p>
          <a:p>
            <a:pPr marL="0" indent="0">
              <a:buNone/>
            </a:pPr>
            <a:endParaRPr lang="de-DE" altLang="de-DE" dirty="0"/>
          </a:p>
          <a:p>
            <a:pPr marL="0" indent="0">
              <a:buNone/>
            </a:pPr>
            <a:r>
              <a:rPr lang="de-DE" altLang="de-DE" dirty="0" smtClean="0"/>
              <a:t>Dr</a:t>
            </a:r>
            <a:r>
              <a:rPr lang="de-DE" altLang="de-DE" dirty="0"/>
              <a:t>. Lena </a:t>
            </a:r>
            <a:r>
              <a:rPr lang="de-DE" altLang="de-DE" dirty="0" err="1"/>
              <a:t>Dolud</a:t>
            </a:r>
            <a:endParaRPr lang="de-DE" altLang="de-DE" dirty="0"/>
          </a:p>
          <a:p>
            <a:pPr marL="0" indent="0">
              <a:buNone/>
            </a:pPr>
            <a:r>
              <a:rPr lang="de-DE" altLang="de-DE" dirty="0"/>
              <a:t>ZBW Leibniz-Informationszentrum </a:t>
            </a:r>
            <a:r>
              <a:rPr lang="de-DE" altLang="de-DE" dirty="0" smtClean="0"/>
              <a:t>Wirtschaft</a:t>
            </a:r>
          </a:p>
          <a:p>
            <a:pPr marL="0" indent="0">
              <a:buNone/>
            </a:pPr>
            <a:endParaRPr lang="de-DE" altLang="de-DE" dirty="0"/>
          </a:p>
          <a:p>
            <a:pPr marL="0" indent="0">
              <a:buNone/>
            </a:pPr>
            <a:endParaRPr lang="de-DE" altLang="de-DE" dirty="0"/>
          </a:p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>
              <a:buNone/>
              <a:defRPr/>
            </a:pPr>
            <a:endParaRPr lang="de-DE" dirty="0" smtClean="0"/>
          </a:p>
          <a:p>
            <a:pPr marL="0" indent="0" algn="r">
              <a:buNone/>
              <a:defRPr/>
            </a:pPr>
            <a:endParaRPr lang="de-DE" dirty="0"/>
          </a:p>
          <a:p>
            <a:pPr marL="0" indent="0" algn="r">
              <a:buNone/>
              <a:defRPr/>
            </a:pPr>
            <a:r>
              <a:rPr lang="de-DE" dirty="0" smtClean="0"/>
              <a:t>Dr</a:t>
            </a:r>
            <a:r>
              <a:rPr lang="de-DE" dirty="0"/>
              <a:t>. Constanze Kreis</a:t>
            </a:r>
          </a:p>
          <a:p>
            <a:pPr marL="0" indent="0" algn="r">
              <a:buNone/>
              <a:defRPr/>
            </a:pPr>
            <a:r>
              <a:rPr lang="de-DE" dirty="0"/>
              <a:t>Deutsche Nationalbibliothek Leipzig</a:t>
            </a:r>
          </a:p>
          <a:p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513388"/>
            <a:ext cx="1912937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9537" y="4966197"/>
            <a:ext cx="1417953" cy="98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153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+mn-lt"/>
              </a:rPr>
              <a:t>Crosskonkordanz</a:t>
            </a:r>
            <a:r>
              <a:rPr lang="de-DE" dirty="0" smtClean="0">
                <a:latin typeface="+mn-lt"/>
              </a:rPr>
              <a:t>-Datensatz</a:t>
            </a:r>
            <a:endParaRPr lang="de-DE" dirty="0">
              <a:latin typeface="+mn-lt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746" y="1570182"/>
            <a:ext cx="8626764" cy="460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011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+mn-lt"/>
              </a:rPr>
              <a:t>Verlinkung im GND-Datensatz</a:t>
            </a:r>
            <a:endParaRPr lang="de-DE" dirty="0">
              <a:latin typeface="+mn-lt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7"/>
            <a:ext cx="10515600" cy="469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816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>
          <a:xfrm>
            <a:off x="877455" y="260350"/>
            <a:ext cx="9487333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de-DE" altLang="de-DE" dirty="0" err="1" smtClean="0">
                <a:latin typeface="+mn-lt"/>
              </a:rPr>
              <a:t>Crosskonkordanz</a:t>
            </a:r>
            <a:r>
              <a:rPr lang="de-DE" altLang="de-DE" dirty="0" smtClean="0">
                <a:latin typeface="+mn-lt"/>
              </a:rPr>
              <a:t> in der DNB</a:t>
            </a:r>
          </a:p>
        </p:txBody>
      </p:sp>
      <p:sp>
        <p:nvSpPr>
          <p:cNvPr id="10243" name="Inhaltsplatzhalter 2"/>
          <p:cNvSpPr>
            <a:spLocks noGrp="1"/>
          </p:cNvSpPr>
          <p:nvPr>
            <p:ph idx="1"/>
          </p:nvPr>
        </p:nvSpPr>
        <p:spPr>
          <a:xfrm>
            <a:off x="877456" y="1341438"/>
            <a:ext cx="9466696" cy="51117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000" dirty="0"/>
              <a:t>Anwendung</a:t>
            </a:r>
            <a:r>
              <a:rPr lang="de-DE" altLang="de-DE" sz="2000" dirty="0" smtClean="0"/>
              <a:t>:</a:t>
            </a:r>
          </a:p>
          <a:p>
            <a:pPr marL="0" indent="0">
              <a:buNone/>
            </a:pPr>
            <a:endParaRPr lang="de-DE" altLang="de-DE" sz="800" dirty="0"/>
          </a:p>
          <a:p>
            <a:pPr marL="0" indent="0"/>
            <a:r>
              <a:rPr lang="de-DE" altLang="de-DE" sz="1600" dirty="0"/>
              <a:t> </a:t>
            </a:r>
            <a:r>
              <a:rPr lang="de-DE" altLang="de-DE" sz="1800" dirty="0" err="1" smtClean="0"/>
              <a:t>Match&amp;Merge-Verfahren</a:t>
            </a:r>
            <a:r>
              <a:rPr lang="de-DE" altLang="de-DE" sz="1800" dirty="0" smtClean="0"/>
              <a:t> zur </a:t>
            </a:r>
            <a:r>
              <a:rPr lang="de-DE" altLang="de-DE" sz="1800" dirty="0"/>
              <a:t>Erkennung identischer </a:t>
            </a:r>
            <a:endParaRPr lang="de-DE" altLang="de-DE" sz="1800" dirty="0" smtClean="0"/>
          </a:p>
          <a:p>
            <a:pPr marL="0" indent="0">
              <a:buNone/>
            </a:pPr>
            <a:r>
              <a:rPr lang="de-DE" altLang="de-DE" sz="1800" dirty="0" smtClean="0"/>
              <a:t>Titel in </a:t>
            </a:r>
            <a:r>
              <a:rPr lang="de-DE" altLang="de-DE" sz="1800" dirty="0"/>
              <a:t>ZBW und </a:t>
            </a:r>
            <a:r>
              <a:rPr lang="de-DE" altLang="de-DE" sz="1800" dirty="0" smtClean="0"/>
              <a:t>DNB</a:t>
            </a:r>
            <a:endParaRPr lang="de-DE" altLang="de-DE" sz="1800" dirty="0"/>
          </a:p>
          <a:p>
            <a:pPr marL="0" indent="0">
              <a:buNone/>
            </a:pPr>
            <a:endParaRPr lang="de-DE" altLang="de-DE" sz="1800" dirty="0" smtClean="0"/>
          </a:p>
          <a:p>
            <a:pPr marL="0" indent="0">
              <a:buNone/>
            </a:pPr>
            <a:endParaRPr lang="de-DE" altLang="de-DE" sz="1800" dirty="0"/>
          </a:p>
          <a:p>
            <a:pPr marL="0" indent="0"/>
            <a:r>
              <a:rPr lang="de-DE" altLang="de-DE" sz="1800" dirty="0"/>
              <a:t> Anreicherung der </a:t>
            </a:r>
            <a:r>
              <a:rPr lang="de-DE" altLang="de-DE" sz="1800" dirty="0" smtClean="0"/>
              <a:t>DNB-Titeldatensätze durch </a:t>
            </a:r>
          </a:p>
          <a:p>
            <a:pPr marL="0" indent="0">
              <a:buNone/>
            </a:pPr>
            <a:r>
              <a:rPr lang="de-DE" altLang="de-DE" sz="1800" dirty="0"/>
              <a:t>r</a:t>
            </a:r>
            <a:r>
              <a:rPr lang="de-DE" altLang="de-DE" sz="1800" dirty="0" smtClean="0"/>
              <a:t>etrospektive und laufende </a:t>
            </a:r>
            <a:r>
              <a:rPr lang="de-DE" altLang="de-DE" sz="1800" dirty="0"/>
              <a:t>Übernahme von </a:t>
            </a:r>
            <a:endParaRPr lang="de-DE" altLang="de-DE" sz="1800" dirty="0" smtClean="0"/>
          </a:p>
          <a:p>
            <a:pPr marL="0" indent="0">
              <a:buNone/>
            </a:pPr>
            <a:r>
              <a:rPr lang="de-DE" altLang="de-DE" sz="1800" dirty="0" smtClean="0"/>
              <a:t>mittlerweile ca</a:t>
            </a:r>
            <a:r>
              <a:rPr lang="de-DE" altLang="de-DE" sz="1800" dirty="0"/>
              <a:t>. </a:t>
            </a:r>
            <a:r>
              <a:rPr lang="de-DE" altLang="de-DE" sz="1800" dirty="0" smtClean="0"/>
              <a:t>123.000 </a:t>
            </a:r>
            <a:r>
              <a:rPr lang="de-DE" altLang="de-DE" sz="1800" dirty="0" err="1" smtClean="0"/>
              <a:t>Indexaten</a:t>
            </a:r>
            <a:r>
              <a:rPr lang="de-DE" altLang="de-DE" sz="1800" dirty="0" smtClean="0"/>
              <a:t> </a:t>
            </a:r>
            <a:r>
              <a:rPr lang="de-DE" altLang="de-DE" sz="1800" dirty="0"/>
              <a:t>der ZBW, </a:t>
            </a:r>
            <a:endParaRPr lang="de-DE" altLang="de-DE" sz="1800" dirty="0" smtClean="0"/>
          </a:p>
          <a:p>
            <a:pPr marL="0" indent="0">
              <a:buNone/>
            </a:pPr>
            <a:r>
              <a:rPr lang="de-DE" altLang="de-DE" sz="1800" dirty="0" smtClean="0"/>
              <a:t>Zeitraum 1976-2022</a:t>
            </a:r>
          </a:p>
          <a:p>
            <a:pPr marL="0" indent="0">
              <a:buNone/>
            </a:pPr>
            <a:endParaRPr lang="de-DE" altLang="de-DE" sz="1800" dirty="0"/>
          </a:p>
          <a:p>
            <a:pPr marL="0" indent="0">
              <a:buNone/>
            </a:pPr>
            <a:endParaRPr lang="de-DE" altLang="de-DE" sz="1800" dirty="0"/>
          </a:p>
          <a:p>
            <a:pPr marL="0" indent="0">
              <a:spcBef>
                <a:spcPts val="25"/>
              </a:spcBef>
            </a:pPr>
            <a:r>
              <a:rPr lang="de-DE" altLang="de-DE" sz="1800" dirty="0"/>
              <a:t> Portalanzeige der </a:t>
            </a:r>
            <a:r>
              <a:rPr lang="de-DE" altLang="de-DE" sz="1800" dirty="0" smtClean="0"/>
              <a:t>mittels CK übersetzt</a:t>
            </a:r>
            <a:r>
              <a:rPr lang="de-DE" altLang="de-DE" sz="1800" dirty="0" smtClean="0"/>
              <a:t>en </a:t>
            </a:r>
            <a:r>
              <a:rPr lang="de-DE" altLang="de-DE" sz="1800" dirty="0" err="1" smtClean="0"/>
              <a:t>Indexate</a:t>
            </a:r>
            <a:endParaRPr lang="de-DE" altLang="de-DE" sz="1800" dirty="0" smtClean="0"/>
          </a:p>
          <a:p>
            <a:pPr marL="0" indent="0">
              <a:spcBef>
                <a:spcPts val="25"/>
              </a:spcBef>
              <a:buNone/>
            </a:pPr>
            <a:endParaRPr lang="de-DE" altLang="de-DE" sz="1800" dirty="0"/>
          </a:p>
          <a:p>
            <a:pPr marL="0" indent="0">
              <a:buNone/>
            </a:pPr>
            <a:endParaRPr lang="de-DE" altLang="de-DE" sz="1800" dirty="0"/>
          </a:p>
          <a:p>
            <a:pPr marL="0" indent="0">
              <a:buNone/>
            </a:pPr>
            <a:endParaRPr lang="de-DE" altLang="de-DE" sz="2000" dirty="0"/>
          </a:p>
          <a:p>
            <a:pPr marL="0" indent="0">
              <a:buNone/>
            </a:pPr>
            <a:endParaRPr lang="de-DE" altLang="de-DE" sz="2000" dirty="0"/>
          </a:p>
          <a:p>
            <a:pPr marL="0" indent="0">
              <a:buNone/>
            </a:pPr>
            <a:endParaRPr lang="de-DE" altLang="de-DE" sz="1600" dirty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1309688"/>
            <a:ext cx="4176712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0051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90566" y="1604356"/>
            <a:ext cx="9963233" cy="1479666"/>
          </a:xfrm>
        </p:spPr>
        <p:txBody>
          <a:bodyPr/>
          <a:lstStyle/>
          <a:p>
            <a:r>
              <a:rPr lang="de-DE" dirty="0" smtClean="0">
                <a:latin typeface="+mn-lt"/>
              </a:rPr>
              <a:t>Vielen Dank für Ihre Aufmerksamkeit!</a:t>
            </a:r>
            <a:endParaRPr lang="de-DE" dirty="0">
              <a:latin typeface="+mn-lt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567" y="5037513"/>
            <a:ext cx="2092466" cy="643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5711" y="4966197"/>
            <a:ext cx="1417953" cy="98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470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 smtClean="0">
                <a:latin typeface="+mn-lt"/>
              </a:rPr>
              <a:t>Crosskonkordanz</a:t>
            </a:r>
            <a:r>
              <a:rPr lang="de-DE" altLang="de-DE" dirty="0" smtClean="0">
                <a:latin typeface="+mn-lt"/>
              </a:rPr>
              <a:t> STW-GND</a:t>
            </a:r>
          </a:p>
        </p:txBody>
      </p:sp>
      <p:sp>
        <p:nvSpPr>
          <p:cNvPr id="7171" name="Inhaltsplatzhalter 2"/>
          <p:cNvSpPr>
            <a:spLocks noGrp="1"/>
          </p:cNvSpPr>
          <p:nvPr>
            <p:ph idx="1"/>
          </p:nvPr>
        </p:nvSpPr>
        <p:spPr>
          <a:xfrm>
            <a:off x="838200" y="1489026"/>
            <a:ext cx="10153261" cy="4884065"/>
          </a:xfrm>
        </p:spPr>
        <p:txBody>
          <a:bodyPr/>
          <a:lstStyle/>
          <a:p>
            <a:pPr>
              <a:defRPr/>
            </a:pPr>
            <a:endParaRPr lang="de-DE" altLang="de-DE" sz="1800" b="1" dirty="0" smtClean="0"/>
          </a:p>
          <a:p>
            <a:pPr>
              <a:defRPr/>
            </a:pPr>
            <a:r>
              <a:rPr lang="de-DE" altLang="de-DE" sz="1800" b="1" dirty="0" smtClean="0"/>
              <a:t>Erstellt und aufgebaut von: </a:t>
            </a:r>
            <a:r>
              <a:rPr lang="de-DE" altLang="de-DE" sz="1800" dirty="0" smtClean="0"/>
              <a:t>Deutsche Nationalbibliothek (DNB), USB Köln und ZBW - Leibniz-Informationszentrum Wirtschaft und </a:t>
            </a:r>
          </a:p>
          <a:p>
            <a:pPr>
              <a:defRPr/>
            </a:pPr>
            <a:r>
              <a:rPr lang="de-DE" altLang="de-DE" sz="1800" b="1" dirty="0" smtClean="0"/>
              <a:t>laufend </a:t>
            </a:r>
            <a:r>
              <a:rPr lang="de-DE" altLang="de-DE" sz="1800" b="1" dirty="0" smtClean="0"/>
              <a:t>fortgeschrieben/gepflegt </a:t>
            </a:r>
            <a:r>
              <a:rPr lang="de-DE" altLang="de-DE" sz="1800" dirty="0"/>
              <a:t>von Expertinnen aus ZBW und </a:t>
            </a:r>
            <a:r>
              <a:rPr lang="de-DE" altLang="de-DE" sz="1800" dirty="0" smtClean="0"/>
              <a:t>DNB. </a:t>
            </a:r>
          </a:p>
          <a:p>
            <a:pPr marL="0" indent="0">
              <a:buNone/>
              <a:defRPr/>
            </a:pPr>
            <a:r>
              <a:rPr lang="de-DE" altLang="de-DE" sz="1800" dirty="0" smtClean="0"/>
              <a:t>     Ansprechpartner: Dr. Constanze Kreis (DNB) und Dr. Lena Dolud (ZBW)</a:t>
            </a:r>
            <a:endParaRPr lang="de-DE" altLang="de-DE" sz="1800" dirty="0"/>
          </a:p>
          <a:p>
            <a:pPr>
              <a:buFont typeface="Wingdings" panose="05000000000000000000" pitchFamily="2" charset="2"/>
              <a:buChar char="ü"/>
              <a:defRPr/>
            </a:pPr>
            <a:endParaRPr lang="de-DE" altLang="de-DE" sz="1800" dirty="0"/>
          </a:p>
          <a:p>
            <a:pPr>
              <a:defRPr/>
            </a:pPr>
            <a:r>
              <a:rPr lang="de-DE" altLang="de-DE" sz="1800" b="1" dirty="0"/>
              <a:t>Urheber: </a:t>
            </a:r>
            <a:r>
              <a:rPr lang="de-DE" altLang="de-DE" sz="1800" dirty="0"/>
              <a:t>Deutsche Nationalbibliothek (DNB) und ZBW - Leibniz-Informationszentrum Wirtschaft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endParaRPr lang="de-DE" altLang="de-DE" sz="1800" b="1" dirty="0" smtClean="0"/>
          </a:p>
          <a:p>
            <a:pPr>
              <a:defRPr/>
            </a:pPr>
            <a:r>
              <a:rPr lang="de-DE" altLang="de-DE" sz="1800" b="1" dirty="0" smtClean="0"/>
              <a:t>Die </a:t>
            </a:r>
            <a:r>
              <a:rPr lang="de-DE" altLang="de-DE" sz="1800" b="1" dirty="0"/>
              <a:t>CC0-Lizenzierung des </a:t>
            </a:r>
            <a:r>
              <a:rPr lang="de-DE" altLang="de-DE" sz="1800" b="1" dirty="0" err="1"/>
              <a:t>Mappings</a:t>
            </a:r>
            <a:r>
              <a:rPr lang="de-DE" altLang="de-DE" sz="1800" b="1" dirty="0"/>
              <a:t> </a:t>
            </a:r>
            <a:r>
              <a:rPr lang="de-DE" altLang="de-DE" sz="1800" dirty="0"/>
              <a:t>soll eine möglichst breite und einfache Wiederverwendung ohne rechtliche Einschränkungen fördern.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endParaRPr lang="de-DE" altLang="de-DE" sz="180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de-DE" altLang="de-DE" sz="1800" b="1" dirty="0">
                <a:solidFill>
                  <a:srgbClr val="002060"/>
                </a:solidFill>
              </a:rPr>
              <a:t>https://zbw.eu/stw/version/latest/mapping/gnd/about.de.html</a:t>
            </a:r>
          </a:p>
          <a:p>
            <a:pPr>
              <a:defRPr/>
            </a:pPr>
            <a:endParaRPr lang="de-DE" altLang="de-DE" sz="984" dirty="0"/>
          </a:p>
          <a:p>
            <a:pPr>
              <a:defRPr/>
            </a:pPr>
            <a:endParaRPr lang="de-DE" altLang="de-DE" sz="984" dirty="0"/>
          </a:p>
          <a:p>
            <a:pPr>
              <a:defRPr/>
            </a:pPr>
            <a:endParaRPr lang="de-DE" altLang="de-DE" sz="984" dirty="0"/>
          </a:p>
          <a:p>
            <a:pPr>
              <a:defRPr/>
            </a:pPr>
            <a:endParaRPr lang="de-DE" altLang="de-DE" sz="984" dirty="0"/>
          </a:p>
        </p:txBody>
      </p:sp>
    </p:spTree>
    <p:extLst>
      <p:ext uri="{BB962C8B-B14F-4D97-AF65-F5344CB8AC3E}">
        <p14:creationId xmlns:p14="http://schemas.microsoft.com/office/powerpoint/2010/main" val="306700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>
                <a:latin typeface="+mn-lt"/>
              </a:rPr>
              <a:t>Was ist der STW?</a:t>
            </a:r>
          </a:p>
        </p:txBody>
      </p:sp>
      <p:sp>
        <p:nvSpPr>
          <p:cNvPr id="7171" name="Inhaltsplatzhalter 2"/>
          <p:cNvSpPr>
            <a:spLocks noGrp="1"/>
          </p:cNvSpPr>
          <p:nvPr>
            <p:ph idx="1"/>
          </p:nvPr>
        </p:nvSpPr>
        <p:spPr>
          <a:xfrm>
            <a:off x="838200" y="1489026"/>
            <a:ext cx="10515600" cy="54102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sz="1800" b="1" dirty="0" smtClean="0"/>
              <a:t>Der </a:t>
            </a:r>
            <a:r>
              <a:rPr lang="de-DE" sz="1800" b="1" i="1" dirty="0"/>
              <a:t>Standard-Thesaurus Wirtschaft</a:t>
            </a:r>
            <a:r>
              <a:rPr lang="de-DE" sz="1800" b="1" dirty="0"/>
              <a:t> </a:t>
            </a:r>
            <a:r>
              <a:rPr lang="de-DE" sz="1800" b="1" dirty="0" smtClean="0"/>
              <a:t>(STW)</a:t>
            </a:r>
            <a:r>
              <a:rPr lang="de-DE" sz="1800" dirty="0" smtClean="0"/>
              <a:t> </a:t>
            </a:r>
            <a:r>
              <a:rPr lang="de-DE" sz="1800" dirty="0"/>
              <a:t>bildet das weltweit umfassendste bilinguale Fachvokabular zur Repräsentation und Recherche wirtschaftswissenschaftlicher Inhalte. </a:t>
            </a:r>
            <a:endParaRPr lang="de-DE" sz="1800" dirty="0" smtClean="0"/>
          </a:p>
          <a:p>
            <a:pPr>
              <a:defRPr/>
            </a:pPr>
            <a:r>
              <a:rPr lang="de-DE" sz="1800" dirty="0" smtClean="0"/>
              <a:t>Knapp </a:t>
            </a:r>
            <a:r>
              <a:rPr lang="de-DE" sz="1800" b="1" dirty="0"/>
              <a:t>6.000 Schlagwörter </a:t>
            </a:r>
            <a:r>
              <a:rPr lang="de-DE" sz="1800" dirty="0"/>
              <a:t>in englischer und deutscher Sprache und mehr als </a:t>
            </a:r>
            <a:r>
              <a:rPr lang="de-DE" sz="1800" b="1" dirty="0"/>
              <a:t>20.000 Synonymverweise </a:t>
            </a:r>
            <a:r>
              <a:rPr lang="de-DE" sz="1800" dirty="0"/>
              <a:t>decken alle ökonomischen Themenfelder und wichtigen benachbarten Sachgebiete ab. </a:t>
            </a:r>
            <a:endParaRPr lang="de-DE" sz="1800" dirty="0" smtClean="0"/>
          </a:p>
          <a:p>
            <a:pPr>
              <a:defRPr/>
            </a:pPr>
            <a:r>
              <a:rPr lang="de-DE" sz="1800" dirty="0" smtClean="0"/>
              <a:t>Der STW normiert </a:t>
            </a:r>
            <a:r>
              <a:rPr lang="de-DE" sz="1800" dirty="0"/>
              <a:t>das Erschließungsvokabular in den Wirtschaftswissenschaften und macht das semantische Begriffsnetz zwischen den Fachtermini sichtbar. Damit erfüllt er die zentralen Thesaurus-Prinzipien entsprechend der neuesten Thesaurus-Norm ISO 25964. Darüber hinaus werden die FAIR-Prinzipien weitgehend berücksichtigt</a:t>
            </a:r>
            <a:r>
              <a:rPr lang="de-DE" sz="1800" dirty="0" smtClean="0"/>
              <a:t>.</a:t>
            </a:r>
          </a:p>
          <a:p>
            <a:pPr>
              <a:defRPr/>
            </a:pPr>
            <a:r>
              <a:rPr lang="de-DE" sz="1800" dirty="0" smtClean="0"/>
              <a:t>Der </a:t>
            </a:r>
            <a:r>
              <a:rPr lang="de-DE" sz="1800" dirty="0"/>
              <a:t>STW ist Mitte der 1990er Jahre aus einem Förderprojekt des Bundeswirtschaftsministeriums entstanden, um das Erschließungs- und Recherchevokabular in den Wirtschaftswissenschaften zu vereinheitlichen</a:t>
            </a:r>
            <a:r>
              <a:rPr lang="de-DE" sz="1800" dirty="0" smtClean="0"/>
              <a:t>.</a:t>
            </a:r>
          </a:p>
          <a:p>
            <a:pPr>
              <a:defRPr/>
            </a:pPr>
            <a:r>
              <a:rPr lang="de-DE" sz="1800" dirty="0" smtClean="0"/>
              <a:t>Der </a:t>
            </a:r>
            <a:r>
              <a:rPr lang="de-DE" sz="1800" dirty="0"/>
              <a:t>STW wird von einer ständigen Thesaurus-Redaktion </a:t>
            </a:r>
            <a:r>
              <a:rPr lang="de-DE" sz="1800" dirty="0" smtClean="0"/>
              <a:t>der ZBW permanent </a:t>
            </a:r>
            <a:r>
              <a:rPr lang="de-DE" sz="1800" dirty="0"/>
              <a:t>an die Veränderungen in der wirtschaftswissenschaftlichen Fachterminologie </a:t>
            </a:r>
            <a:r>
              <a:rPr lang="de-DE" sz="1800" dirty="0" smtClean="0"/>
              <a:t>angepasst.</a:t>
            </a:r>
            <a:r>
              <a:rPr lang="de-DE" sz="1800" dirty="0"/>
              <a:t> </a:t>
            </a:r>
            <a:endParaRPr lang="de-DE" sz="1800" dirty="0" smtClean="0"/>
          </a:p>
          <a:p>
            <a:pPr>
              <a:defRPr/>
            </a:pPr>
            <a:r>
              <a:rPr lang="de-DE" sz="1800" dirty="0" smtClean="0"/>
              <a:t>Der </a:t>
            </a:r>
            <a:r>
              <a:rPr lang="de-DE" sz="1800" dirty="0"/>
              <a:t>STW erleichtert mit seinen genormten Schlagwörtern die thematische Suche im Fachportal </a:t>
            </a:r>
            <a:r>
              <a:rPr lang="de-DE" sz="1800" b="1" dirty="0" err="1">
                <a:hlinkClick r:id="rId2"/>
              </a:rPr>
              <a:t>EconBiz</a:t>
            </a:r>
            <a:r>
              <a:rPr lang="de-DE" sz="1800" b="1" dirty="0"/>
              <a:t>.</a:t>
            </a:r>
            <a:endParaRPr lang="de-DE" altLang="de-DE" sz="1800" dirty="0"/>
          </a:p>
          <a:p>
            <a:pPr>
              <a:defRPr/>
            </a:pPr>
            <a:r>
              <a:rPr lang="de-DE" sz="1800" dirty="0" smtClean="0"/>
              <a:t>Aktuell ist die </a:t>
            </a:r>
            <a:r>
              <a:rPr lang="de-DE" sz="1800" dirty="0"/>
              <a:t>STW-Version </a:t>
            </a:r>
            <a:r>
              <a:rPr lang="de-DE" sz="1800" dirty="0" smtClean="0"/>
              <a:t>9.14 frei verfügbar – sie enthält </a:t>
            </a:r>
            <a:r>
              <a:rPr lang="de-DE" sz="1800" dirty="0"/>
              <a:t>zahlreiche neue Deskriptoren zu Themenfeldern, die sich in jüngerer Zeit herausgebildet haben. </a:t>
            </a:r>
            <a:endParaRPr lang="de-DE" sz="1800" dirty="0" smtClean="0"/>
          </a:p>
          <a:p>
            <a:pPr>
              <a:defRPr/>
            </a:pPr>
            <a:r>
              <a:rPr lang="de-DE" sz="1800" dirty="0" smtClean="0"/>
              <a:t>Webseite: </a:t>
            </a:r>
            <a:r>
              <a:rPr lang="de-DE" altLang="de-DE" sz="1800" dirty="0" smtClean="0">
                <a:hlinkClick r:id="rId3"/>
              </a:rPr>
              <a:t>https</a:t>
            </a:r>
            <a:r>
              <a:rPr lang="de-DE" altLang="de-DE" sz="1800" dirty="0">
                <a:hlinkClick r:id="rId3"/>
              </a:rPr>
              <a:t>://</a:t>
            </a:r>
            <a:r>
              <a:rPr lang="de-DE" altLang="de-DE" sz="1800" dirty="0" smtClean="0">
                <a:hlinkClick r:id="rId3"/>
              </a:rPr>
              <a:t>zbw.eu/stw/version/latest/about.de.html</a:t>
            </a:r>
            <a:r>
              <a:rPr lang="de-DE" altLang="de-DE" sz="1800" dirty="0" smtClean="0"/>
              <a:t> </a:t>
            </a:r>
            <a:endParaRPr lang="de-DE" altLang="de-DE" sz="1800" dirty="0"/>
          </a:p>
        </p:txBody>
      </p:sp>
    </p:spTree>
    <p:extLst>
      <p:ext uri="{BB962C8B-B14F-4D97-AF65-F5344CB8AC3E}">
        <p14:creationId xmlns:p14="http://schemas.microsoft.com/office/powerpoint/2010/main" val="83042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>
                <a:latin typeface="+mn-lt"/>
              </a:rPr>
              <a:t>STW: Besonderheiten </a:t>
            </a:r>
          </a:p>
        </p:txBody>
      </p:sp>
      <p:sp>
        <p:nvSpPr>
          <p:cNvPr id="7171" name="Inhaltsplatzhalter 2"/>
          <p:cNvSpPr>
            <a:spLocks noGrp="1"/>
          </p:cNvSpPr>
          <p:nvPr>
            <p:ph idx="1"/>
          </p:nvPr>
        </p:nvSpPr>
        <p:spPr>
          <a:xfrm>
            <a:off x="951722" y="1357552"/>
            <a:ext cx="5057193" cy="54102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sz="1800" dirty="0" smtClean="0"/>
              <a:t>Der STW ist </a:t>
            </a:r>
            <a:r>
              <a:rPr lang="de-DE" sz="1800" dirty="0"/>
              <a:t>in sieben Subthesauri untergliedert, die die oberste Ebene der Thesaurus-Systematik bilden. Diese ermöglicht einen Einstieg in den Thesaurus nach Sachgebieten. </a:t>
            </a:r>
            <a:endParaRPr lang="de-DE" sz="1800" dirty="0" smtClean="0"/>
          </a:p>
          <a:p>
            <a:pPr>
              <a:defRPr/>
            </a:pPr>
            <a:r>
              <a:rPr lang="de-DE" sz="1800" dirty="0" smtClean="0"/>
              <a:t>Begriffe </a:t>
            </a:r>
            <a:r>
              <a:rPr lang="de-DE" sz="1800" dirty="0"/>
              <a:t>und ihre Benennungen sowie die Beziehungen zu anderen Begriffen werden im STW zu Begriffsdatensätzen zusammengefasst. </a:t>
            </a:r>
            <a:endParaRPr lang="de-DE" sz="1800" dirty="0" smtClean="0"/>
          </a:p>
          <a:p>
            <a:pPr>
              <a:defRPr/>
            </a:pPr>
            <a:r>
              <a:rPr lang="de-DE" sz="1800" dirty="0" smtClean="0"/>
              <a:t>Neben </a:t>
            </a:r>
            <a:r>
              <a:rPr lang="de-DE" sz="1800" dirty="0"/>
              <a:t>der Vorzugsbezeichnung, möglichen Erläuterungen und den Synonymen und Quasi-Synonymen unter "benutzt für" sind darin eine oder mehrere Notationen der Thesaurus-Systematik sowie Hierarchie- und Verwandtschaftsrelationen aufgeführt. </a:t>
            </a:r>
            <a:endParaRPr lang="de-DE" sz="1800" dirty="0" smtClean="0"/>
          </a:p>
          <a:p>
            <a:pPr>
              <a:defRPr/>
            </a:pPr>
            <a:r>
              <a:rPr lang="de-DE" sz="1800" dirty="0" smtClean="0"/>
              <a:t>Am </a:t>
            </a:r>
            <a:r>
              <a:rPr lang="de-DE" sz="1800" dirty="0"/>
              <a:t>Ende jedes Begriffsdatensatzes werden auf Basis von </a:t>
            </a:r>
            <a:r>
              <a:rPr lang="de-DE" sz="1800" dirty="0" err="1"/>
              <a:t>Mappings</a:t>
            </a:r>
            <a:r>
              <a:rPr lang="de-DE" sz="1800" dirty="0"/>
              <a:t> Links zu anderen Thesauri und Vokabularen sowie </a:t>
            </a:r>
            <a:r>
              <a:rPr lang="de-DE" sz="1800" dirty="0" smtClean="0"/>
              <a:t>die </a:t>
            </a:r>
            <a:r>
              <a:rPr lang="de-DE" sz="1800" dirty="0"/>
              <a:t>stabile HTTP-Adresse (URI) für jeden </a:t>
            </a:r>
            <a:r>
              <a:rPr lang="de-DE" sz="1800" dirty="0" err="1"/>
              <a:t>Thesaurusbegriff</a:t>
            </a:r>
            <a:r>
              <a:rPr lang="de-DE" sz="1800" dirty="0"/>
              <a:t> angezeigt.</a:t>
            </a:r>
            <a:endParaRPr lang="de-DE" altLang="de-DE" sz="1800" dirty="0"/>
          </a:p>
          <a:p>
            <a:pPr>
              <a:defRPr/>
            </a:pPr>
            <a:endParaRPr lang="de-DE" altLang="de-DE" sz="984" dirty="0"/>
          </a:p>
          <a:p>
            <a:pPr>
              <a:defRPr/>
            </a:pPr>
            <a:endParaRPr lang="de-DE" altLang="de-DE" sz="984" dirty="0"/>
          </a:p>
          <a:p>
            <a:pPr>
              <a:defRPr/>
            </a:pPr>
            <a:endParaRPr lang="de-DE" altLang="de-DE" sz="984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915" y="759577"/>
            <a:ext cx="6008914" cy="530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20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latin typeface="+mn-lt"/>
              </a:rPr>
              <a:t>STW-</a:t>
            </a:r>
            <a:r>
              <a:rPr lang="de-DE" altLang="de-DE" dirty="0" err="1">
                <a:latin typeface="+mn-lt"/>
              </a:rPr>
              <a:t>Crosskonkordanzen</a:t>
            </a:r>
            <a:r>
              <a:rPr lang="de-DE" altLang="de-DE" dirty="0">
                <a:latin typeface="+mn-lt"/>
              </a:rPr>
              <a:t> (STW-</a:t>
            </a:r>
            <a:r>
              <a:rPr lang="de-DE" altLang="de-DE" dirty="0" err="1">
                <a:latin typeface="+mn-lt"/>
              </a:rPr>
              <a:t>Mappings</a:t>
            </a:r>
            <a:r>
              <a:rPr lang="de-DE" altLang="de-DE" dirty="0">
                <a:latin typeface="+mn-lt"/>
              </a:rPr>
              <a:t>)</a:t>
            </a:r>
            <a:endParaRPr lang="de-DE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e-DE" altLang="de-DE" dirty="0"/>
              <a:t>Es gibt folgende STW-</a:t>
            </a:r>
            <a:r>
              <a:rPr lang="de-DE" altLang="de-DE" dirty="0" err="1"/>
              <a:t>Mappings</a:t>
            </a:r>
            <a:r>
              <a:rPr lang="de-DE" altLang="de-DE" dirty="0"/>
              <a:t> zu anderen Thesauri und sonstigen Vokabularen (Stand </a:t>
            </a:r>
            <a:r>
              <a:rPr lang="de-DE" altLang="de-DE" dirty="0" smtClean="0"/>
              <a:t>Jan. 2023):</a:t>
            </a:r>
          </a:p>
          <a:p>
            <a:pPr marL="0" indent="0">
              <a:buNone/>
            </a:pPr>
            <a:endParaRPr lang="de-DE" altLang="de-DE" dirty="0" smtClean="0"/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300" dirty="0">
                <a:hlinkClick r:id="rId2"/>
              </a:rPr>
              <a:t>Gemeinsame Normdatei (GND)</a:t>
            </a:r>
            <a:r>
              <a:rPr lang="de-DE" sz="2300" dirty="0"/>
              <a:t>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300" dirty="0" err="1">
                <a:hlinkClick r:id="rId3"/>
              </a:rPr>
              <a:t>Wikidata</a:t>
            </a:r>
            <a:r>
              <a:rPr lang="de-DE" sz="2300" dirty="0"/>
              <a:t>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300" dirty="0" err="1">
                <a:hlinkClick r:id="rId4"/>
              </a:rPr>
              <a:t>DBpedia</a:t>
            </a:r>
            <a:r>
              <a:rPr lang="de-DE" sz="2300" dirty="0"/>
              <a:t>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300" dirty="0" err="1">
                <a:hlinkClick r:id="rId5"/>
              </a:rPr>
              <a:t>EuroVoc</a:t>
            </a:r>
            <a:r>
              <a:rPr lang="de-DE" sz="2300" dirty="0"/>
              <a:t>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300" dirty="0">
                <a:hlinkClick r:id="rId6"/>
              </a:rPr>
              <a:t>Thesaurus Sozialwissenschaften (</a:t>
            </a:r>
            <a:r>
              <a:rPr lang="de-DE" sz="2300" dirty="0" err="1">
                <a:hlinkClick r:id="rId6"/>
              </a:rPr>
              <a:t>TheSoz</a:t>
            </a:r>
            <a:r>
              <a:rPr lang="de-DE" sz="2300" dirty="0">
                <a:hlinkClick r:id="rId6"/>
              </a:rPr>
              <a:t>)</a:t>
            </a:r>
            <a:r>
              <a:rPr lang="de-DE" sz="2300" dirty="0"/>
              <a:t>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300" dirty="0">
                <a:hlinkClick r:id="rId7"/>
              </a:rPr>
              <a:t>AGROVOC</a:t>
            </a:r>
            <a:r>
              <a:rPr lang="de-DE" sz="2300" dirty="0"/>
              <a:t>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300" dirty="0">
                <a:hlinkClick r:id="rId8"/>
              </a:rPr>
              <a:t>WKD - Arbeitsrechtsthesaurus</a:t>
            </a:r>
            <a:r>
              <a:rPr lang="de-DE" sz="2300" dirty="0"/>
              <a:t>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300" dirty="0">
                <a:hlinkClick r:id="rId9"/>
              </a:rPr>
              <a:t>JEL Klassifikation</a:t>
            </a:r>
            <a:r>
              <a:rPr lang="de-DE" sz="2300" dirty="0"/>
              <a:t>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de-DE" sz="2300" dirty="0">
                <a:hlinkClick r:id="rId10"/>
              </a:rPr>
              <a:t>SDMX </a:t>
            </a:r>
            <a:r>
              <a:rPr lang="de-DE" sz="2300" dirty="0" err="1">
                <a:hlinkClick r:id="rId10"/>
              </a:rPr>
              <a:t>Subject</a:t>
            </a:r>
            <a:r>
              <a:rPr lang="de-DE" sz="2300" dirty="0">
                <a:hlinkClick r:id="rId10"/>
              </a:rPr>
              <a:t>-Matter Domains Klassifikation</a:t>
            </a:r>
            <a:r>
              <a:rPr lang="de-DE" sz="2300" dirty="0"/>
              <a:t> 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de-DE" sz="2300" dirty="0"/>
          </a:p>
          <a:p>
            <a:pPr marL="0" indent="0">
              <a:buNone/>
              <a:defRPr/>
            </a:pPr>
            <a:r>
              <a:rPr lang="de-DE" sz="2300" dirty="0"/>
              <a:t>STW-</a:t>
            </a:r>
            <a:r>
              <a:rPr lang="de-DE" sz="2300" dirty="0" err="1"/>
              <a:t>Mappings</a:t>
            </a:r>
            <a:r>
              <a:rPr lang="de-DE" sz="2300" dirty="0"/>
              <a:t> können heruntergeladen werden (CC-Lizenz):</a:t>
            </a:r>
          </a:p>
          <a:p>
            <a:pPr marL="0" indent="0">
              <a:buNone/>
              <a:defRPr/>
            </a:pPr>
            <a:r>
              <a:rPr lang="de-DE" sz="2300" dirty="0">
                <a:hlinkClick r:id="rId11"/>
              </a:rPr>
              <a:t>https://zbw.eu/stw/version/latest/download/about.de.html</a:t>
            </a:r>
            <a:r>
              <a:rPr lang="de-DE" sz="2300" dirty="0"/>
              <a:t>  </a:t>
            </a:r>
          </a:p>
          <a:p>
            <a:pPr marL="0" indent="0">
              <a:buNone/>
            </a:pPr>
            <a:endParaRPr lang="de-DE" alt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848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altLang="de-DE" dirty="0" smtClean="0">
                <a:latin typeface="+mn-lt"/>
              </a:rPr>
              <a:t>Ziel der </a:t>
            </a:r>
            <a:r>
              <a:rPr lang="de-DE" altLang="de-DE" dirty="0" err="1" smtClean="0">
                <a:latin typeface="+mn-lt"/>
              </a:rPr>
              <a:t>Crosskonkordanz</a:t>
            </a:r>
            <a:r>
              <a:rPr lang="de-DE" altLang="de-DE" dirty="0" smtClean="0">
                <a:latin typeface="+mn-lt"/>
              </a:rPr>
              <a:t> STW-GND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93852" y="1945556"/>
            <a:ext cx="5583287" cy="714375"/>
          </a:xfrm>
          <a:noFill/>
        </p:spPr>
        <p:txBody>
          <a:bodyPr/>
          <a:lstStyle/>
          <a:p>
            <a:pPr lvl="1" algn="ctr">
              <a:buFont typeface="Symbol" panose="05050102010706020507" pitchFamily="18" charset="2"/>
              <a:buNone/>
            </a:pPr>
            <a:endParaRPr lang="en-US" altLang="de-DE" sz="2039" b="1" i="1"/>
          </a:p>
          <a:p>
            <a:pPr lvl="1"/>
            <a:endParaRPr lang="en-US" altLang="de-DE" b="1" i="1" smtClean="0"/>
          </a:p>
        </p:txBody>
      </p:sp>
      <p:sp>
        <p:nvSpPr>
          <p:cNvPr id="9220" name="Rectangle 7"/>
          <p:cNvSpPr>
            <a:spLocks noChangeArrowheads="1"/>
          </p:cNvSpPr>
          <p:nvPr/>
        </p:nvSpPr>
        <p:spPr bwMode="auto">
          <a:xfrm>
            <a:off x="812601" y="1777989"/>
            <a:ext cx="9954926" cy="193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11159" anchor="ctr">
            <a:spAutoFit/>
          </a:bodyPr>
          <a:lstStyle>
            <a:lvl1pPr>
              <a:lnSpc>
                <a:spcPts val="4000"/>
              </a:lnSpc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ts val="4000"/>
              </a:lnSpc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ts val="4000"/>
              </a:lnSpc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ts val="4000"/>
              </a:lnSpc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ts val="4000"/>
              </a:lnSpc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altLang="de-DE" sz="1800" dirty="0">
                <a:solidFill>
                  <a:srgbClr val="000000"/>
                </a:solidFill>
                <a:latin typeface="+mn-lt"/>
              </a:rPr>
              <a:t>Verbindung der Gemeinsamen Normdatei (GND) im Bereich Wirtschaft mit dem Standard Thesaurus Wirtschaft (STW), um eine integrierte Suche in Datenbanken zu ermöglichen, die mit diesen Thesauri inhaltlich erschlossen sind.  </a:t>
            </a:r>
            <a:endParaRPr lang="de-DE" altLang="de-DE" sz="1800" dirty="0" smtClean="0">
              <a:solidFill>
                <a:srgbClr val="000000"/>
              </a:solidFill>
              <a:latin typeface="+mn-lt"/>
            </a:endParaRPr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altLang="de-DE" sz="1800" dirty="0" smtClean="0">
              <a:solidFill>
                <a:srgbClr val="000000"/>
              </a:solidFill>
              <a:latin typeface="+mn-lt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altLang="de-DE" sz="1800" dirty="0" smtClean="0">
                <a:solidFill>
                  <a:srgbClr val="000000"/>
                </a:solidFill>
                <a:latin typeface="+mn-lt"/>
              </a:rPr>
              <a:t>Prinzip: Es werden zu einem Deskriptor die jeweils äquivalenten Beziehungen aus der CK gesucht. Wird keine gefunden, so werden hierarchische oder verwandte Beziehungen angegeben.</a:t>
            </a:r>
          </a:p>
          <a:p>
            <a:pPr marL="285750" indent="-285750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altLang="de-DE" sz="1687" dirty="0" smtClean="0">
              <a:solidFill>
                <a:srgbClr val="000000"/>
              </a:solidFill>
            </a:endParaRPr>
          </a:p>
        </p:txBody>
      </p:sp>
      <p:sp>
        <p:nvSpPr>
          <p:cNvPr id="9224" name="Line 14"/>
          <p:cNvSpPr>
            <a:spLocks noChangeShapeType="1"/>
          </p:cNvSpPr>
          <p:nvPr/>
        </p:nvSpPr>
        <p:spPr bwMode="auto">
          <a:xfrm>
            <a:off x="4170536" y="4157886"/>
            <a:ext cx="932036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266"/>
          </a:p>
        </p:txBody>
      </p:sp>
      <p:sp>
        <p:nvSpPr>
          <p:cNvPr id="9225" name="Text Box 15"/>
          <p:cNvSpPr txBox="1">
            <a:spLocks noChangeArrowheads="1"/>
          </p:cNvSpPr>
          <p:nvPr/>
        </p:nvSpPr>
        <p:spPr bwMode="auto">
          <a:xfrm>
            <a:off x="3280917" y="5118943"/>
            <a:ext cx="1137419" cy="35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41425">
              <a:lnSpc>
                <a:spcPts val="4000"/>
              </a:lnSpc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55600" indent="-354013" defTabSz="1241425">
              <a:lnSpc>
                <a:spcPts val="4000"/>
              </a:lnSpc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717550" indent="-360363" defTabSz="1241425">
              <a:lnSpc>
                <a:spcPts val="4000"/>
              </a:lnSpc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076325" indent="-357188" defTabSz="1241425">
              <a:lnSpc>
                <a:spcPts val="4000"/>
              </a:lnSpc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438275" indent="-360363" defTabSz="1241425">
              <a:lnSpc>
                <a:spcPts val="4000"/>
              </a:lnSpc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95475" indent="-360363" defTabSz="1241425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352675" indent="-360363" defTabSz="1241425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809875" indent="-360363" defTabSz="1241425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267075" indent="-360363" defTabSz="1241425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endParaRPr lang="de-DE" altLang="de-DE" sz="1687">
              <a:solidFill>
                <a:srgbClr val="000000"/>
              </a:solidFill>
            </a:endParaRPr>
          </a:p>
        </p:txBody>
      </p:sp>
      <p:sp>
        <p:nvSpPr>
          <p:cNvPr id="9226" name="Line 16"/>
          <p:cNvSpPr>
            <a:spLocks noChangeShapeType="1"/>
          </p:cNvSpPr>
          <p:nvPr/>
        </p:nvSpPr>
        <p:spPr bwMode="auto">
          <a:xfrm>
            <a:off x="4170536" y="4136678"/>
            <a:ext cx="95436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266"/>
          </a:p>
        </p:txBody>
      </p:sp>
      <p:grpSp>
        <p:nvGrpSpPr>
          <p:cNvPr id="3" name="Gruppieren 2"/>
          <p:cNvGrpSpPr/>
          <p:nvPr/>
        </p:nvGrpSpPr>
        <p:grpSpPr>
          <a:xfrm>
            <a:off x="2930332" y="3660410"/>
            <a:ext cx="5719464" cy="608672"/>
            <a:chOff x="2895824" y="4007198"/>
            <a:chExt cx="5719464" cy="608672"/>
          </a:xfrm>
        </p:grpSpPr>
        <p:sp>
          <p:nvSpPr>
            <p:cNvPr id="9221" name="Text Box 10"/>
            <p:cNvSpPr txBox="1">
              <a:spLocks noChangeArrowheads="1"/>
            </p:cNvSpPr>
            <p:nvPr/>
          </p:nvSpPr>
          <p:spPr bwMode="auto">
            <a:xfrm>
              <a:off x="2895824" y="4007198"/>
              <a:ext cx="1264667" cy="568489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41425">
                <a:lnSpc>
                  <a:spcPts val="4000"/>
                </a:lnSpc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355600" indent="-354013" defTabSz="1241425">
                <a:lnSpc>
                  <a:spcPts val="4000"/>
                </a:lnSpc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717550" indent="-360363" defTabSz="1241425">
                <a:lnSpc>
                  <a:spcPts val="4000"/>
                </a:lnSpc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076325" indent="-357188" defTabSz="1241425">
                <a:lnSpc>
                  <a:spcPts val="4000"/>
                </a:lnSpc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438275" indent="-360363" defTabSz="1241425">
                <a:lnSpc>
                  <a:spcPts val="4000"/>
                </a:lnSpc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1895475" indent="-360363" defTabSz="1241425" eaLnBrk="0" fontAlgn="base" hangingPunct="0">
                <a:lnSpc>
                  <a:spcPts val="4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352675" indent="-360363" defTabSz="1241425" eaLnBrk="0" fontAlgn="base" hangingPunct="0">
                <a:lnSpc>
                  <a:spcPts val="4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809875" indent="-360363" defTabSz="1241425" eaLnBrk="0" fontAlgn="base" hangingPunct="0">
                <a:lnSpc>
                  <a:spcPts val="4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267075" indent="-360363" defTabSz="1241425" eaLnBrk="0" fontAlgn="base" hangingPunct="0">
                <a:lnSpc>
                  <a:spcPts val="4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</a:pPr>
              <a:r>
                <a:rPr lang="de-DE" altLang="de-DE" sz="3094" b="1" dirty="0">
                  <a:solidFill>
                    <a:srgbClr val="000000"/>
                  </a:solidFill>
                </a:rPr>
                <a:t>STW</a:t>
              </a:r>
            </a:p>
          </p:txBody>
        </p:sp>
        <p:sp>
          <p:nvSpPr>
            <p:cNvPr id="9222" name="Text Box 12"/>
            <p:cNvSpPr txBox="1">
              <a:spLocks noChangeArrowheads="1"/>
            </p:cNvSpPr>
            <p:nvPr/>
          </p:nvSpPr>
          <p:spPr bwMode="auto">
            <a:xfrm>
              <a:off x="5122664" y="4026173"/>
              <a:ext cx="1264667" cy="568489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41425">
                <a:lnSpc>
                  <a:spcPts val="4000"/>
                </a:lnSpc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355600" indent="-354013" defTabSz="1241425">
                <a:lnSpc>
                  <a:spcPts val="4000"/>
                </a:lnSpc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717550" indent="-360363" defTabSz="1241425">
                <a:lnSpc>
                  <a:spcPts val="4000"/>
                </a:lnSpc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076325" indent="-357188" defTabSz="1241425">
                <a:lnSpc>
                  <a:spcPts val="4000"/>
                </a:lnSpc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438275" indent="-360363" defTabSz="1241425">
                <a:lnSpc>
                  <a:spcPts val="4000"/>
                </a:lnSpc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1895475" indent="-360363" defTabSz="1241425" eaLnBrk="0" fontAlgn="base" hangingPunct="0">
                <a:lnSpc>
                  <a:spcPts val="4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352675" indent="-360363" defTabSz="1241425" eaLnBrk="0" fontAlgn="base" hangingPunct="0">
                <a:lnSpc>
                  <a:spcPts val="4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809875" indent="-360363" defTabSz="1241425" eaLnBrk="0" fontAlgn="base" hangingPunct="0">
                <a:lnSpc>
                  <a:spcPts val="4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267075" indent="-360363" defTabSz="1241425" eaLnBrk="0" fontAlgn="base" hangingPunct="0">
                <a:lnSpc>
                  <a:spcPts val="4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</a:pPr>
              <a:r>
                <a:rPr lang="de-DE" altLang="de-DE" sz="3094" b="1" dirty="0">
                  <a:solidFill>
                    <a:srgbClr val="000000"/>
                  </a:solidFill>
                </a:rPr>
                <a:t>CK</a:t>
              </a:r>
            </a:p>
          </p:txBody>
        </p:sp>
        <p:sp>
          <p:nvSpPr>
            <p:cNvPr id="9223" name="Text Box 13"/>
            <p:cNvSpPr txBox="1">
              <a:spLocks noChangeArrowheads="1"/>
            </p:cNvSpPr>
            <p:nvPr/>
          </p:nvSpPr>
          <p:spPr bwMode="auto">
            <a:xfrm>
              <a:off x="7350621" y="4047381"/>
              <a:ext cx="1264667" cy="568489"/>
            </a:xfrm>
            <a:prstGeom prst="rect">
              <a:avLst/>
            </a:prstGeom>
            <a:solidFill>
              <a:srgbClr val="00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41425">
                <a:lnSpc>
                  <a:spcPts val="4000"/>
                </a:lnSpc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355600" indent="-354013" defTabSz="1241425">
                <a:lnSpc>
                  <a:spcPts val="4000"/>
                </a:lnSpc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717550" indent="-360363" defTabSz="1241425">
                <a:lnSpc>
                  <a:spcPts val="4000"/>
                </a:lnSpc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076325" indent="-357188" defTabSz="1241425">
                <a:lnSpc>
                  <a:spcPts val="4000"/>
                </a:lnSpc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438275" indent="-360363" defTabSz="1241425">
                <a:lnSpc>
                  <a:spcPts val="4000"/>
                </a:lnSpc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1895475" indent="-360363" defTabSz="1241425" eaLnBrk="0" fontAlgn="base" hangingPunct="0">
                <a:lnSpc>
                  <a:spcPts val="4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352675" indent="-360363" defTabSz="1241425" eaLnBrk="0" fontAlgn="base" hangingPunct="0">
                <a:lnSpc>
                  <a:spcPts val="4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2809875" indent="-360363" defTabSz="1241425" eaLnBrk="0" fontAlgn="base" hangingPunct="0">
                <a:lnSpc>
                  <a:spcPts val="4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267075" indent="-360363" defTabSz="1241425" eaLnBrk="0" fontAlgn="base" hangingPunct="0">
                <a:lnSpc>
                  <a:spcPts val="4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·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</a:pPr>
              <a:r>
                <a:rPr lang="de-DE" altLang="de-DE" sz="3094" b="1" dirty="0">
                  <a:solidFill>
                    <a:srgbClr val="000000"/>
                  </a:solidFill>
                </a:rPr>
                <a:t>GND</a:t>
              </a:r>
            </a:p>
          </p:txBody>
        </p:sp>
        <p:sp>
          <p:nvSpPr>
            <p:cNvPr id="9227" name="Line 17"/>
            <p:cNvSpPr>
              <a:spLocks noChangeShapeType="1"/>
            </p:cNvSpPr>
            <p:nvPr/>
          </p:nvSpPr>
          <p:spPr bwMode="auto">
            <a:xfrm>
              <a:off x="4160490" y="4167932"/>
              <a:ext cx="94208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66"/>
            </a:p>
          </p:txBody>
        </p:sp>
        <p:sp>
          <p:nvSpPr>
            <p:cNvPr id="9228" name="Line 18"/>
            <p:cNvSpPr>
              <a:spLocks noChangeShapeType="1"/>
            </p:cNvSpPr>
            <p:nvPr/>
          </p:nvSpPr>
          <p:spPr bwMode="auto">
            <a:xfrm>
              <a:off x="6387331" y="4165699"/>
              <a:ext cx="94208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66"/>
            </a:p>
          </p:txBody>
        </p:sp>
        <p:sp>
          <p:nvSpPr>
            <p:cNvPr id="9229" name="Line 19"/>
            <p:cNvSpPr>
              <a:spLocks noChangeShapeType="1"/>
            </p:cNvSpPr>
            <p:nvPr/>
          </p:nvSpPr>
          <p:spPr bwMode="auto">
            <a:xfrm flipH="1">
              <a:off x="4181698" y="4414615"/>
              <a:ext cx="9320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66"/>
            </a:p>
          </p:txBody>
        </p:sp>
        <p:sp>
          <p:nvSpPr>
            <p:cNvPr id="9230" name="Line 20"/>
            <p:cNvSpPr>
              <a:spLocks noChangeShapeType="1"/>
            </p:cNvSpPr>
            <p:nvPr/>
          </p:nvSpPr>
          <p:spPr bwMode="auto">
            <a:xfrm flipH="1">
              <a:off x="6376169" y="4423544"/>
              <a:ext cx="9320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266"/>
            </a:p>
          </p:txBody>
        </p:sp>
      </p:grpSp>
      <p:sp>
        <p:nvSpPr>
          <p:cNvPr id="9231" name="Text Box 21"/>
          <p:cNvSpPr txBox="1">
            <a:spLocks noChangeArrowheads="1"/>
          </p:cNvSpPr>
          <p:nvPr/>
        </p:nvSpPr>
        <p:spPr bwMode="auto">
          <a:xfrm>
            <a:off x="709140" y="4755543"/>
            <a:ext cx="100583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241425">
              <a:lnSpc>
                <a:spcPts val="4000"/>
              </a:lnSpc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55600" indent="-354013" defTabSz="1241425">
              <a:lnSpc>
                <a:spcPts val="4000"/>
              </a:lnSpc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717550" indent="-360363" defTabSz="1241425">
              <a:lnSpc>
                <a:spcPts val="4000"/>
              </a:lnSpc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076325" indent="-357188" defTabSz="1241425">
              <a:lnSpc>
                <a:spcPts val="4000"/>
              </a:lnSpc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438275" indent="-360363" defTabSz="1241425">
              <a:lnSpc>
                <a:spcPts val="4000"/>
              </a:lnSpc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95475" indent="-360363" defTabSz="1241425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352675" indent="-360363" defTabSz="1241425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809875" indent="-360363" defTabSz="1241425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267075" indent="-360363" defTabSz="1241425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·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sz="1800" dirty="0" smtClean="0">
                <a:latin typeface="+mn-lt"/>
              </a:rPr>
              <a:t>Datensätze zur Übernahme von Schlagwortfolgen eines Katalogs und deren Übersetzung in die </a:t>
            </a:r>
            <a:r>
              <a:rPr lang="de-DE" sz="1800" dirty="0" err="1" smtClean="0">
                <a:latin typeface="+mn-lt"/>
              </a:rPr>
              <a:t>relationierte</a:t>
            </a:r>
            <a:r>
              <a:rPr lang="de-DE" sz="1800" dirty="0" smtClean="0">
                <a:latin typeface="+mn-lt"/>
              </a:rPr>
              <a:t> Schlagwortsprache des jeweils anderen Katalogs.</a:t>
            </a:r>
          </a:p>
        </p:txBody>
      </p:sp>
    </p:spTree>
    <p:extLst>
      <p:ext uri="{BB962C8B-B14F-4D97-AF65-F5344CB8AC3E}">
        <p14:creationId xmlns:p14="http://schemas.microsoft.com/office/powerpoint/2010/main" val="252478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>
          <a:xfrm>
            <a:off x="497236" y="371961"/>
            <a:ext cx="10956011" cy="1325563"/>
          </a:xfrm>
        </p:spPr>
        <p:txBody>
          <a:bodyPr/>
          <a:lstStyle/>
          <a:p>
            <a:pPr eaLnBrk="1" hangingPunct="1"/>
            <a:r>
              <a:rPr lang="de-DE" altLang="de-DE" dirty="0" smtClean="0">
                <a:latin typeface="+mn-lt"/>
              </a:rPr>
              <a:t>Sacherschließung mit dem Digitalen Assistenten (DA-3)</a:t>
            </a:r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974" r="54544" b="1066"/>
          <a:stretch/>
        </p:blipFill>
        <p:spPr>
          <a:xfrm>
            <a:off x="2084523" y="1890791"/>
            <a:ext cx="3332135" cy="45100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9576660" y="2341977"/>
            <a:ext cx="1162372" cy="57708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de-DE" sz="1050" b="1" dirty="0" smtClean="0"/>
              <a:t>Intellektuelle Sacherschließung mit STW</a:t>
            </a:r>
            <a:endParaRPr lang="de-DE" sz="1050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9576660" y="1740308"/>
            <a:ext cx="1162372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smtClean="0"/>
              <a:t>STW-Vorschläge (Auto-SE)</a:t>
            </a:r>
            <a:endParaRPr lang="de-DE" sz="1000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9576660" y="3587921"/>
            <a:ext cx="1216617" cy="553998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de-DE" sz="1000" b="1" dirty="0" smtClean="0"/>
              <a:t>GND-Vorschläge basierend auf der CK STW-GND</a:t>
            </a:r>
            <a:endParaRPr lang="de-DE" sz="1000" b="1" dirty="0"/>
          </a:p>
        </p:txBody>
      </p:sp>
      <p:sp>
        <p:nvSpPr>
          <p:cNvPr id="27" name="Textfeld 26"/>
          <p:cNvSpPr txBox="1"/>
          <p:nvPr/>
        </p:nvSpPr>
        <p:spPr>
          <a:xfrm>
            <a:off x="348712" y="2146515"/>
            <a:ext cx="1480088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Katalogdaten aus dem K10plus-Katalog</a:t>
            </a:r>
            <a:endParaRPr lang="de-DE" sz="1000" dirty="0"/>
          </a:p>
        </p:txBody>
      </p:sp>
      <p:cxnSp>
        <p:nvCxnSpPr>
          <p:cNvPr id="29" name="Gerade Verbindung mit Pfeil 28"/>
          <p:cNvCxnSpPr>
            <a:stCxn id="27" idx="2"/>
          </p:cNvCxnSpPr>
          <p:nvPr/>
        </p:nvCxnSpPr>
        <p:spPr>
          <a:xfrm>
            <a:off x="1088756" y="2546625"/>
            <a:ext cx="972518" cy="598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nhaltsplatzhalter 2"/>
          <p:cNvPicPr>
            <a:picLocks noChangeAspect="1"/>
          </p:cNvPicPr>
          <p:nvPr/>
        </p:nvPicPr>
        <p:blipFill rotWithShape="1">
          <a:blip r:embed="rId2"/>
          <a:srcRect l="63393" t="10922" r="-214" b="-213"/>
          <a:stretch/>
        </p:blipFill>
        <p:spPr>
          <a:xfrm>
            <a:off x="5455406" y="1890791"/>
            <a:ext cx="2805191" cy="450225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Gerade Verbindung mit Pfeil 8"/>
          <p:cNvCxnSpPr/>
          <p:nvPr/>
        </p:nvCxnSpPr>
        <p:spPr>
          <a:xfrm flipH="1">
            <a:off x="6571282" y="1806894"/>
            <a:ext cx="3005378" cy="38000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H="1">
            <a:off x="8260597" y="2451347"/>
            <a:ext cx="1316063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>
            <a:stCxn id="16" idx="1"/>
          </p:cNvCxnSpPr>
          <p:nvPr/>
        </p:nvCxnSpPr>
        <p:spPr>
          <a:xfrm flipH="1" flipV="1">
            <a:off x="6114081" y="3512794"/>
            <a:ext cx="3462579" cy="352126"/>
          </a:xfrm>
          <a:prstGeom prst="straightConnector1">
            <a:avLst/>
          </a:prstGeom>
          <a:ln>
            <a:solidFill>
              <a:srgbClr val="FF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43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dirty="0" smtClean="0">
                <a:latin typeface="+mn-lt"/>
              </a:rPr>
              <a:t>Werdegang der </a:t>
            </a:r>
            <a:r>
              <a:rPr lang="de-DE" altLang="de-DE" dirty="0" err="1" smtClean="0">
                <a:latin typeface="+mn-lt"/>
              </a:rPr>
              <a:t>Crosskonkordanz</a:t>
            </a:r>
            <a:endParaRPr lang="de-DE" altLang="de-DE" dirty="0" smtClean="0">
              <a:latin typeface="+mn-lt"/>
            </a:endParaRPr>
          </a:p>
        </p:txBody>
      </p:sp>
      <p:sp>
        <p:nvSpPr>
          <p:cNvPr id="5123" name="Inhaltsplatzhalter 2"/>
          <p:cNvSpPr>
            <a:spLocks noGrp="1"/>
          </p:cNvSpPr>
          <p:nvPr>
            <p:ph idx="1"/>
          </p:nvPr>
        </p:nvSpPr>
        <p:spPr>
          <a:xfrm>
            <a:off x="1166100" y="1534886"/>
            <a:ext cx="7859712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de-DE" sz="2000" dirty="0"/>
              <a:t>Geschichte: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de-DE" sz="1800" dirty="0"/>
              <a:t>DFG-finanziertes Projekt aus dem Jahre 2004 unter damaliger Beteiligung von DDB, GBV, HWWA, ZBW und USB Köln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de-DE" sz="1800" dirty="0"/>
              <a:t>seither Weiterführung durch DNB und ZBW</a:t>
            </a:r>
          </a:p>
          <a:p>
            <a:pPr marL="0" indent="0">
              <a:buFont typeface="Arial" charset="0"/>
              <a:buChar char="•"/>
              <a:defRPr/>
            </a:pPr>
            <a:endParaRPr lang="de-DE" sz="1600" dirty="0"/>
          </a:p>
          <a:p>
            <a:pPr marL="0" indent="0">
              <a:buNone/>
              <a:defRPr/>
            </a:pPr>
            <a:r>
              <a:rPr lang="de-DE" sz="2000" dirty="0"/>
              <a:t>Arbeitsphasen: 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de-DE" sz="1800" dirty="0"/>
              <a:t>Automatischer </a:t>
            </a:r>
            <a:r>
              <a:rPr lang="de-DE" sz="1800" dirty="0" err="1"/>
              <a:t>Dublettencheck</a:t>
            </a:r>
            <a:r>
              <a:rPr lang="de-DE" sz="1800" dirty="0"/>
              <a:t> der beiden </a:t>
            </a:r>
            <a:r>
              <a:rPr lang="de-DE" sz="1800" dirty="0" err="1"/>
              <a:t>Deskriptorenbestände</a:t>
            </a:r>
            <a:endParaRPr lang="de-DE" sz="1800" dirty="0"/>
          </a:p>
          <a:p>
            <a:pPr eaLnBrk="1" hangingPunct="1">
              <a:buFont typeface="Arial" charset="0"/>
              <a:buChar char="•"/>
              <a:defRPr/>
            </a:pPr>
            <a:r>
              <a:rPr lang="de-DE" sz="1800" dirty="0"/>
              <a:t>Intellektuelle Bearbeitung der sich ergebenen Differenzen aus dem automatischen </a:t>
            </a:r>
            <a:r>
              <a:rPr lang="de-DE" sz="1800" dirty="0" err="1"/>
              <a:t>Dublettencheck</a:t>
            </a:r>
            <a:endParaRPr lang="de-DE" sz="1800" dirty="0"/>
          </a:p>
          <a:p>
            <a:pPr eaLnBrk="1" hangingPunct="1">
              <a:buFont typeface="Arial" charset="0"/>
              <a:buChar char="•"/>
              <a:defRPr/>
            </a:pPr>
            <a:r>
              <a:rPr lang="de-DE" sz="1800" dirty="0" err="1"/>
              <a:t>Terminologiearbeit</a:t>
            </a:r>
            <a:r>
              <a:rPr lang="de-DE" sz="1800" dirty="0"/>
              <a:t> (intellektuelle Bearbeitung der </a:t>
            </a:r>
            <a:r>
              <a:rPr lang="de-DE" sz="1800" dirty="0" err="1"/>
              <a:t>Konkordanzdaten</a:t>
            </a:r>
            <a:r>
              <a:rPr lang="de-DE" sz="1800" dirty="0"/>
              <a:t>; Festlegung der Relationen etc.)</a:t>
            </a:r>
          </a:p>
          <a:p>
            <a:pPr>
              <a:buFont typeface="Arial" charset="0"/>
              <a:buChar char="•"/>
              <a:defRPr/>
            </a:pPr>
            <a:r>
              <a:rPr lang="de-DE" sz="1800" dirty="0"/>
              <a:t>Pflege der </a:t>
            </a:r>
            <a:r>
              <a:rPr lang="de-DE" sz="1800" dirty="0" err="1"/>
              <a:t>Crosskonkordanz</a:t>
            </a:r>
            <a:r>
              <a:rPr lang="de-DE" sz="1800" dirty="0"/>
              <a:t> durch kontinuierliche Einarbeitung neu angelegter  Deskriptoren und Anpassung </a:t>
            </a:r>
            <a:r>
              <a:rPr lang="de-DE" sz="1800" dirty="0" smtClean="0"/>
              <a:t>bestehender </a:t>
            </a:r>
            <a:r>
              <a:rPr lang="de-DE" sz="1800" dirty="0" smtClean="0"/>
              <a:t>Deskriptoren </a:t>
            </a:r>
            <a:r>
              <a:rPr lang="de-DE" sz="1800" dirty="0"/>
              <a:t>nach redaktionellen Änderungen durch </a:t>
            </a:r>
            <a:r>
              <a:rPr lang="de-DE" sz="1800" dirty="0" smtClean="0"/>
              <a:t>Expertinnen der DNB und der ZBW</a:t>
            </a:r>
            <a:endParaRPr lang="de-DE" sz="1800" dirty="0"/>
          </a:p>
          <a:p>
            <a:pPr marL="0" indent="0">
              <a:buFont typeface="Arial" charset="0"/>
              <a:buChar char="•"/>
              <a:defRPr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5346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dirty="0" smtClean="0">
                <a:latin typeface="+mn-lt"/>
              </a:rPr>
              <a:t>Umfang der </a:t>
            </a:r>
            <a:r>
              <a:rPr lang="de-DE" altLang="de-DE" dirty="0" err="1" smtClean="0">
                <a:latin typeface="+mn-lt"/>
              </a:rPr>
              <a:t>Crosskonkordanz</a:t>
            </a:r>
            <a:endParaRPr lang="de-DE" altLang="de-DE" dirty="0" smtClean="0">
              <a:latin typeface="+mn-lt"/>
            </a:endParaRPr>
          </a:p>
        </p:txBody>
      </p:sp>
      <p:sp>
        <p:nvSpPr>
          <p:cNvPr id="7171" name="Inhaltsplatzhalter 2"/>
          <p:cNvSpPr>
            <a:spLocks noGrp="1"/>
          </p:cNvSpPr>
          <p:nvPr>
            <p:ph idx="1"/>
          </p:nvPr>
        </p:nvSpPr>
        <p:spPr>
          <a:xfrm>
            <a:off x="961053" y="1600201"/>
            <a:ext cx="9825135" cy="4525963"/>
          </a:xfrm>
        </p:spPr>
        <p:txBody>
          <a:bodyPr/>
          <a:lstStyle/>
          <a:p>
            <a:pPr marL="0" indent="0">
              <a:buNone/>
            </a:pPr>
            <a:r>
              <a:rPr lang="de-DE" altLang="de-DE" sz="2000" dirty="0"/>
              <a:t>Zusammenführung von ca. 6.000 Deskriptoren des STW und ca. </a:t>
            </a:r>
            <a:r>
              <a:rPr lang="de-DE" altLang="de-DE" sz="2000" dirty="0" smtClean="0"/>
              <a:t>14.500 Schlagwörtern </a:t>
            </a:r>
            <a:r>
              <a:rPr lang="de-DE" altLang="de-DE" sz="2000" dirty="0"/>
              <a:t>der GND in ca. </a:t>
            </a:r>
            <a:r>
              <a:rPr lang="de-DE" altLang="de-DE" sz="2000" dirty="0" smtClean="0"/>
              <a:t>21.700 </a:t>
            </a:r>
            <a:r>
              <a:rPr lang="de-DE" altLang="de-DE" sz="2000" dirty="0"/>
              <a:t>Datensätzen der CK </a:t>
            </a:r>
            <a:r>
              <a:rPr lang="de-DE" altLang="de-DE" sz="2000" dirty="0" smtClean="0"/>
              <a:t>unter </a:t>
            </a:r>
            <a:r>
              <a:rPr lang="de-DE" altLang="de-DE" sz="2000" dirty="0"/>
              <a:t>Verwendung äquivalenter, ansonsten hierarchischer </a:t>
            </a:r>
            <a:r>
              <a:rPr lang="de-DE" altLang="de-DE" sz="2000" dirty="0" smtClean="0"/>
              <a:t>(Oberbegriff bzw. Unterbegriff) bzw</a:t>
            </a:r>
            <a:r>
              <a:rPr lang="de-DE" altLang="de-DE" sz="2000" dirty="0"/>
              <a:t>. verwandter Beziehungen oder </a:t>
            </a:r>
            <a:r>
              <a:rPr lang="de-DE" altLang="de-DE" sz="2000" dirty="0" smtClean="0"/>
              <a:t>0-Relation.</a:t>
            </a:r>
            <a:endParaRPr lang="de-DE" altLang="de-DE" sz="2000" dirty="0"/>
          </a:p>
          <a:p>
            <a:pPr marL="0" indent="0">
              <a:buNone/>
            </a:pPr>
            <a:r>
              <a:rPr lang="de-DE" altLang="de-DE" sz="2000" dirty="0" smtClean="0"/>
              <a:t>Relationen (Stand Jan. </a:t>
            </a:r>
            <a:r>
              <a:rPr lang="de-DE" altLang="de-DE" sz="2000" smtClean="0"/>
              <a:t>2023):</a:t>
            </a:r>
            <a:endParaRPr lang="de-DE" altLang="de-DE" sz="2000" dirty="0" smtClean="0"/>
          </a:p>
          <a:p>
            <a:pPr marL="0" indent="0">
              <a:buNone/>
            </a:pPr>
            <a:endParaRPr lang="de-DE" altLang="de-DE" sz="200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469788"/>
              </p:ext>
            </p:extLst>
          </p:nvPr>
        </p:nvGraphicFramePr>
        <p:xfrm>
          <a:off x="2031998" y="3426689"/>
          <a:ext cx="7804728" cy="2826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1182">
                  <a:extLst>
                    <a:ext uri="{9D8B030D-6E8A-4147-A177-3AD203B41FA5}">
                      <a16:colId xmlns:a16="http://schemas.microsoft.com/office/drawing/2014/main" val="85258834"/>
                    </a:ext>
                  </a:extLst>
                </a:gridCol>
                <a:gridCol w="1281547">
                  <a:extLst>
                    <a:ext uri="{9D8B030D-6E8A-4147-A177-3AD203B41FA5}">
                      <a16:colId xmlns:a16="http://schemas.microsoft.com/office/drawing/2014/main" val="2817777146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1591098362"/>
                    </a:ext>
                  </a:extLst>
                </a:gridCol>
                <a:gridCol w="3075708">
                  <a:extLst>
                    <a:ext uri="{9D8B030D-6E8A-4147-A177-3AD203B41FA5}">
                      <a16:colId xmlns:a16="http://schemas.microsoft.com/office/drawing/2014/main" val="1700286444"/>
                    </a:ext>
                  </a:extLst>
                </a:gridCol>
              </a:tblGrid>
              <a:tr h="456827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Anzahl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Anteil, 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Code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Inhalt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492821"/>
                  </a:ext>
                </a:extLst>
              </a:tr>
              <a:tr h="456827">
                <a:tc>
                  <a:txBody>
                    <a:bodyPr/>
                    <a:lstStyle/>
                    <a:p>
                      <a:r>
                        <a:rPr lang="de-DE" dirty="0" smtClean="0"/>
                        <a:t>ca. 9.200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ftaa</a:t>
                      </a:r>
                      <a:r>
                        <a:rPr lang="de-DE" dirty="0" smtClean="0"/>
                        <a:t>/</a:t>
                      </a:r>
                      <a:r>
                        <a:rPr lang="de-DE" dirty="0" err="1" smtClean="0"/>
                        <a:t>ae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Äquivalenz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8459942"/>
                  </a:ext>
                </a:extLst>
              </a:tr>
              <a:tr h="456827">
                <a:tc>
                  <a:txBody>
                    <a:bodyPr/>
                    <a:lstStyle/>
                    <a:p>
                      <a:r>
                        <a:rPr lang="de-DE" dirty="0" smtClean="0"/>
                        <a:t>ca. 3.600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ftvb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Verwandter Begriff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222891"/>
                  </a:ext>
                </a:extLst>
              </a:tr>
              <a:tr h="456827">
                <a:tc>
                  <a:txBody>
                    <a:bodyPr/>
                    <a:lstStyle/>
                    <a:p>
                      <a:r>
                        <a:rPr lang="de-DE" dirty="0" smtClean="0"/>
                        <a:t>ca. 7.700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ftob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Oberbegriff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435471"/>
                  </a:ext>
                </a:extLst>
              </a:tr>
              <a:tr h="456827">
                <a:tc>
                  <a:txBody>
                    <a:bodyPr/>
                    <a:lstStyle/>
                    <a:p>
                      <a:r>
                        <a:rPr lang="de-DE" dirty="0" smtClean="0"/>
                        <a:t>ca.    380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ftub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Unterbegriff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911378"/>
                  </a:ext>
                </a:extLst>
              </a:tr>
              <a:tr h="542194">
                <a:tc>
                  <a:txBody>
                    <a:bodyPr/>
                    <a:lstStyle/>
                    <a:p>
                      <a:r>
                        <a:rPr lang="de-DE" dirty="0" smtClean="0"/>
                        <a:t>ca.    780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 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ftnu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Null-Relation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454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0530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774</Words>
  <Application>Microsoft Office PowerPoint</Application>
  <PresentationFormat>Breitbild</PresentationFormat>
  <Paragraphs>126</Paragraphs>
  <Slides>13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Wingdings</vt:lpstr>
      <vt:lpstr>Office</vt:lpstr>
      <vt:lpstr>Crosskonkordanz STW-GND</vt:lpstr>
      <vt:lpstr>Crosskonkordanz STW-GND</vt:lpstr>
      <vt:lpstr>Was ist der STW?</vt:lpstr>
      <vt:lpstr>STW: Besonderheiten </vt:lpstr>
      <vt:lpstr>STW-Crosskonkordanzen (STW-Mappings)</vt:lpstr>
      <vt:lpstr>Ziel der Crosskonkordanz STW-GND</vt:lpstr>
      <vt:lpstr>Sacherschließung mit dem Digitalen Assistenten (DA-3)</vt:lpstr>
      <vt:lpstr>Werdegang der Crosskonkordanz</vt:lpstr>
      <vt:lpstr>Umfang der Crosskonkordanz</vt:lpstr>
      <vt:lpstr>Crosskonkordanz-Datensatz</vt:lpstr>
      <vt:lpstr>Verlinkung im GND-Datensatz</vt:lpstr>
      <vt:lpstr>Crosskonkordanz in der DNB</vt:lpstr>
      <vt:lpstr>Vielen Dank für Ihre Aufmerksamkeit!</vt:lpstr>
    </vt:vector>
  </TitlesOfParts>
  <Company>ZBW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STW-GND</dc:title>
  <dc:creator>Dolud, Lena</dc:creator>
  <cp:lastModifiedBy>Kreis, Constanze</cp:lastModifiedBy>
  <cp:revision>42</cp:revision>
  <dcterms:created xsi:type="dcterms:W3CDTF">2022-12-19T14:15:22Z</dcterms:created>
  <dcterms:modified xsi:type="dcterms:W3CDTF">2023-01-23T12:19:56Z</dcterms:modified>
</cp:coreProperties>
</file>