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7" r:id="rId2"/>
  </p:sldMasterIdLst>
  <p:notesMasterIdLst>
    <p:notesMasterId r:id="rId30"/>
  </p:notesMasterIdLst>
  <p:sldIdLst>
    <p:sldId id="441" r:id="rId3"/>
    <p:sldId id="443" r:id="rId4"/>
    <p:sldId id="444" r:id="rId5"/>
    <p:sldId id="445" r:id="rId6"/>
    <p:sldId id="422" r:id="rId7"/>
    <p:sldId id="439" r:id="rId8"/>
    <p:sldId id="423" r:id="rId9"/>
    <p:sldId id="424" r:id="rId10"/>
    <p:sldId id="425" r:id="rId11"/>
    <p:sldId id="395" r:id="rId12"/>
    <p:sldId id="426" r:id="rId13"/>
    <p:sldId id="447" r:id="rId14"/>
    <p:sldId id="427" r:id="rId15"/>
    <p:sldId id="428" r:id="rId16"/>
    <p:sldId id="429" r:id="rId17"/>
    <p:sldId id="446" r:id="rId18"/>
    <p:sldId id="430" r:id="rId19"/>
    <p:sldId id="431" r:id="rId20"/>
    <p:sldId id="433" r:id="rId21"/>
    <p:sldId id="434" r:id="rId22"/>
    <p:sldId id="435" r:id="rId23"/>
    <p:sldId id="436" r:id="rId24"/>
    <p:sldId id="451" r:id="rId25"/>
    <p:sldId id="448" r:id="rId26"/>
    <p:sldId id="450" r:id="rId27"/>
    <p:sldId id="437" r:id="rId28"/>
    <p:sldId id="438" r:id="rId29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F4F"/>
    <a:srgbClr val="FF8181"/>
    <a:srgbClr val="4F8DD1"/>
    <a:srgbClr val="85C2FF"/>
    <a:srgbClr val="FF01F3"/>
    <a:srgbClr val="3303FD"/>
    <a:srgbClr val="29C7FF"/>
    <a:srgbClr val="81DEFF"/>
    <a:srgbClr val="00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89106" autoAdjust="0"/>
  </p:normalViewPr>
  <p:slideViewPr>
    <p:cSldViewPr>
      <p:cViewPr>
        <p:scale>
          <a:sx n="60" d="100"/>
          <a:sy n="60" d="100"/>
        </p:scale>
        <p:origin x="1388" y="360"/>
      </p:cViewPr>
      <p:guideLst>
        <p:guide orient="horz" pos="776"/>
        <p:guide orient="horz" pos="1280"/>
        <p:guide pos="1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814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883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35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258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Bibliotheksservice-Zentrum Baden-Württemberg (BSZ) </a:t>
            </a:r>
          </a:p>
          <a:p>
            <a:r>
              <a:rPr lang="de-DE" dirty="0"/>
              <a:t>Landesarchiv Baden-Württemberg (LABW)</a:t>
            </a:r>
          </a:p>
          <a:p>
            <a:r>
              <a:rPr lang="de-DE" dirty="0"/>
              <a:t>Deutsches Dokumentationszentrum für Kunstgeschichte – Bildarchiv Foto Marburg (DDK) </a:t>
            </a:r>
          </a:p>
          <a:p>
            <a:r>
              <a:rPr lang="de-DE" dirty="0"/>
              <a:t>Schleswig-Holsteinische Landesbibliothek (SHLB) / </a:t>
            </a:r>
            <a:r>
              <a:rPr lang="de-DE" dirty="0" err="1"/>
              <a:t>digiCULT</a:t>
            </a:r>
            <a:r>
              <a:rPr lang="de-DE" dirty="0"/>
              <a:t>-Verbund eG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3012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Bibliotheksservice-Zentrum Baden-Württemberg (BSZ) </a:t>
            </a:r>
          </a:p>
          <a:p>
            <a:r>
              <a:rPr lang="de-DE" dirty="0"/>
              <a:t>Landesarchiv Baden-Württemberg (LABW)</a:t>
            </a:r>
          </a:p>
          <a:p>
            <a:r>
              <a:rPr lang="de-DE" dirty="0"/>
              <a:t>Deutsches Dokumentationszentrum für Kunstgeschichte – Bildarchiv Foto Marburg (DDK) </a:t>
            </a:r>
          </a:p>
          <a:p>
            <a:r>
              <a:rPr lang="de-DE" dirty="0"/>
              <a:t>Schleswig-Holsteinische Landesbibliothek (SHLB) / </a:t>
            </a:r>
            <a:r>
              <a:rPr lang="de-DE" dirty="0" err="1"/>
              <a:t>digiCULT</a:t>
            </a:r>
            <a:r>
              <a:rPr lang="de-DE" dirty="0"/>
              <a:t>-Verbund eG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64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103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28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773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984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348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971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122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88924-4DA2-4CBA-AE5E-1BE531D3AFA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553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230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/>
              <a:t>Namen durch Klicken und Überschreiben hinzufügen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055424" cy="14512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127432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81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524"/>
            </a:lvl1pPr>
            <a:lvl2pPr marL="290322" indent="0" algn="ctr">
              <a:buNone/>
              <a:defRPr sz="1270"/>
            </a:lvl2pPr>
            <a:lvl3pPr marL="580644" indent="0" algn="ctr">
              <a:buNone/>
              <a:defRPr sz="1143"/>
            </a:lvl3pPr>
            <a:lvl4pPr marL="870966" indent="0" algn="ctr">
              <a:buNone/>
              <a:defRPr sz="1016"/>
            </a:lvl4pPr>
            <a:lvl5pPr marL="1161288" indent="0" algn="ctr">
              <a:buNone/>
              <a:defRPr sz="1016"/>
            </a:lvl5pPr>
            <a:lvl6pPr marL="1451610" indent="0" algn="ctr">
              <a:buNone/>
              <a:defRPr sz="1016"/>
            </a:lvl6pPr>
            <a:lvl7pPr marL="1741932" indent="0" algn="ctr">
              <a:buNone/>
              <a:defRPr sz="1016"/>
            </a:lvl7pPr>
            <a:lvl8pPr marL="2032254" indent="0" algn="ctr">
              <a:buNone/>
              <a:defRPr sz="1016"/>
            </a:lvl8pPr>
            <a:lvl9pPr marL="2322576" indent="0" algn="ctr">
              <a:buNone/>
              <a:defRPr sz="1016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530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94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5"/>
            <a:ext cx="7886700" cy="2139553"/>
          </a:xfrm>
        </p:spPr>
        <p:txBody>
          <a:bodyPr anchor="b"/>
          <a:lstStyle>
            <a:lvl1pPr>
              <a:defRPr sz="381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1pPr>
            <a:lvl2pPr marL="290322" indent="0">
              <a:buNone/>
              <a:defRPr sz="1270">
                <a:solidFill>
                  <a:schemeClr val="tx1">
                    <a:tint val="75000"/>
                  </a:schemeClr>
                </a:solidFill>
              </a:defRPr>
            </a:lvl2pPr>
            <a:lvl3pPr marL="580644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3pPr>
            <a:lvl4pPr marL="870966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4pPr>
            <a:lvl5pPr marL="1161288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5pPr>
            <a:lvl6pPr marL="1451610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6pPr>
            <a:lvl7pPr marL="1741932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7pPr>
            <a:lvl8pPr marL="2032254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8pPr>
            <a:lvl9pPr marL="2322576" indent="0">
              <a:buNone/>
              <a:defRPr sz="1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269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45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1" cy="617934"/>
          </a:xfrm>
        </p:spPr>
        <p:txBody>
          <a:bodyPr anchor="b"/>
          <a:lstStyle>
            <a:lvl1pPr marL="0" indent="0">
              <a:buNone/>
              <a:defRPr sz="1524" b="1"/>
            </a:lvl1pPr>
            <a:lvl2pPr marL="290322" indent="0">
              <a:buNone/>
              <a:defRPr sz="1270" b="1"/>
            </a:lvl2pPr>
            <a:lvl3pPr marL="580644" indent="0">
              <a:buNone/>
              <a:defRPr sz="1143" b="1"/>
            </a:lvl3pPr>
            <a:lvl4pPr marL="870966" indent="0">
              <a:buNone/>
              <a:defRPr sz="1016" b="1"/>
            </a:lvl4pPr>
            <a:lvl5pPr marL="1161288" indent="0">
              <a:buNone/>
              <a:defRPr sz="1016" b="1"/>
            </a:lvl5pPr>
            <a:lvl6pPr marL="1451610" indent="0">
              <a:buNone/>
              <a:defRPr sz="1016" b="1"/>
            </a:lvl6pPr>
            <a:lvl7pPr marL="1741932" indent="0">
              <a:buNone/>
              <a:defRPr sz="1016" b="1"/>
            </a:lvl7pPr>
            <a:lvl8pPr marL="2032254" indent="0">
              <a:buNone/>
              <a:defRPr sz="1016" b="1"/>
            </a:lvl8pPr>
            <a:lvl9pPr marL="2322576" indent="0">
              <a:buNone/>
              <a:defRPr sz="101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1" cy="276344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524" b="1"/>
            </a:lvl1pPr>
            <a:lvl2pPr marL="290322" indent="0">
              <a:buNone/>
              <a:defRPr sz="1270" b="1"/>
            </a:lvl2pPr>
            <a:lvl3pPr marL="580644" indent="0">
              <a:buNone/>
              <a:defRPr sz="1143" b="1"/>
            </a:lvl3pPr>
            <a:lvl4pPr marL="870966" indent="0">
              <a:buNone/>
              <a:defRPr sz="1016" b="1"/>
            </a:lvl4pPr>
            <a:lvl5pPr marL="1161288" indent="0">
              <a:buNone/>
              <a:defRPr sz="1016" b="1"/>
            </a:lvl5pPr>
            <a:lvl6pPr marL="1451610" indent="0">
              <a:buNone/>
              <a:defRPr sz="1016" b="1"/>
            </a:lvl6pPr>
            <a:lvl7pPr marL="1741932" indent="0">
              <a:buNone/>
              <a:defRPr sz="1016" b="1"/>
            </a:lvl7pPr>
            <a:lvl8pPr marL="2032254" indent="0">
              <a:buNone/>
              <a:defRPr sz="1016" b="1"/>
            </a:lvl8pPr>
            <a:lvl9pPr marL="2322576" indent="0">
              <a:buNone/>
              <a:defRPr sz="101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5678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335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04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203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032"/>
            </a:lvl1pPr>
            <a:lvl2pPr>
              <a:defRPr sz="1778"/>
            </a:lvl2pPr>
            <a:lvl3pPr>
              <a:defRPr sz="1524"/>
            </a:lvl3pPr>
            <a:lvl4pPr>
              <a:defRPr sz="1270"/>
            </a:lvl4pPr>
            <a:lvl5pPr>
              <a:defRPr sz="1270"/>
            </a:lvl5pPr>
            <a:lvl6pPr>
              <a:defRPr sz="1270"/>
            </a:lvl6pPr>
            <a:lvl7pPr>
              <a:defRPr sz="1270"/>
            </a:lvl7pPr>
            <a:lvl8pPr>
              <a:defRPr sz="1270"/>
            </a:lvl8pPr>
            <a:lvl9pPr>
              <a:defRPr sz="127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1016"/>
            </a:lvl1pPr>
            <a:lvl2pPr marL="290322" indent="0">
              <a:buNone/>
              <a:defRPr sz="889"/>
            </a:lvl2pPr>
            <a:lvl3pPr marL="580644" indent="0">
              <a:buNone/>
              <a:defRPr sz="762"/>
            </a:lvl3pPr>
            <a:lvl4pPr marL="870966" indent="0">
              <a:buNone/>
              <a:defRPr sz="635"/>
            </a:lvl4pPr>
            <a:lvl5pPr marL="1161288" indent="0">
              <a:buNone/>
              <a:defRPr sz="635"/>
            </a:lvl5pPr>
            <a:lvl6pPr marL="1451610" indent="0">
              <a:buNone/>
              <a:defRPr sz="635"/>
            </a:lvl6pPr>
            <a:lvl7pPr marL="1741932" indent="0">
              <a:buNone/>
              <a:defRPr sz="635"/>
            </a:lvl7pPr>
            <a:lvl8pPr marL="2032254" indent="0">
              <a:buNone/>
              <a:defRPr sz="635"/>
            </a:lvl8pPr>
            <a:lvl9pPr marL="2322576" indent="0">
              <a:buNone/>
              <a:defRPr sz="63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002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8" cy="1200150"/>
          </a:xfrm>
        </p:spPr>
        <p:txBody>
          <a:bodyPr anchor="b"/>
          <a:lstStyle>
            <a:lvl1pPr>
              <a:defRPr sz="203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032"/>
            </a:lvl1pPr>
            <a:lvl2pPr marL="290322" indent="0">
              <a:buNone/>
              <a:defRPr sz="1778"/>
            </a:lvl2pPr>
            <a:lvl3pPr marL="580644" indent="0">
              <a:buNone/>
              <a:defRPr sz="1524"/>
            </a:lvl3pPr>
            <a:lvl4pPr marL="870966" indent="0">
              <a:buNone/>
              <a:defRPr sz="1270"/>
            </a:lvl4pPr>
            <a:lvl5pPr marL="1161288" indent="0">
              <a:buNone/>
              <a:defRPr sz="1270"/>
            </a:lvl5pPr>
            <a:lvl6pPr marL="1451610" indent="0">
              <a:buNone/>
              <a:defRPr sz="1270"/>
            </a:lvl6pPr>
            <a:lvl7pPr marL="1741932" indent="0">
              <a:buNone/>
              <a:defRPr sz="1270"/>
            </a:lvl7pPr>
            <a:lvl8pPr marL="2032254" indent="0">
              <a:buNone/>
              <a:defRPr sz="1270"/>
            </a:lvl8pPr>
            <a:lvl9pPr marL="2322576" indent="0">
              <a:buNone/>
              <a:defRPr sz="127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8" cy="2858691"/>
          </a:xfrm>
        </p:spPr>
        <p:txBody>
          <a:bodyPr/>
          <a:lstStyle>
            <a:lvl1pPr marL="0" indent="0">
              <a:buNone/>
              <a:defRPr sz="1016"/>
            </a:lvl1pPr>
            <a:lvl2pPr marL="290322" indent="0">
              <a:buNone/>
              <a:defRPr sz="889"/>
            </a:lvl2pPr>
            <a:lvl3pPr marL="580644" indent="0">
              <a:buNone/>
              <a:defRPr sz="762"/>
            </a:lvl3pPr>
            <a:lvl4pPr marL="870966" indent="0">
              <a:buNone/>
              <a:defRPr sz="635"/>
            </a:lvl4pPr>
            <a:lvl5pPr marL="1161288" indent="0">
              <a:buNone/>
              <a:defRPr sz="635"/>
            </a:lvl5pPr>
            <a:lvl6pPr marL="1451610" indent="0">
              <a:buNone/>
              <a:defRPr sz="635"/>
            </a:lvl6pPr>
            <a:lvl7pPr marL="1741932" indent="0">
              <a:buNone/>
              <a:defRPr sz="635"/>
            </a:lvl7pPr>
            <a:lvl8pPr marL="2032254" indent="0">
              <a:buNone/>
              <a:defRPr sz="635"/>
            </a:lvl8pPr>
            <a:lvl9pPr marL="2322576" indent="0">
              <a:buNone/>
              <a:defRPr sz="63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10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127432" cy="14512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886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498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055424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5839400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5983416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5983416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7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854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199440" cy="14512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8288"/>
            <a:ext cx="685856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7020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15.09.2020 | IAML 2020 | Treffen der GND-Musik-Community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43" r:id="rId6"/>
    <p:sldLayoutId id="2147483746" r:id="rId7"/>
    <p:sldLayoutId id="2147483738" r:id="rId8"/>
    <p:sldLayoutId id="2147483739" r:id="rId9"/>
    <p:sldLayoutId id="2147483740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6C413041-5C07-491F-B418-5BBDEC3C19AE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15.09.2020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fld id="{F8EF10F0-1385-4DB6-8C4C-1EA122B5BF6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580644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81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580644" rtl="0" eaLnBrk="1" latinLnBrk="0" hangingPunct="1">
        <a:lnSpc>
          <a:spcPct val="90000"/>
        </a:lnSpc>
        <a:spcBef>
          <a:spcPct val="0"/>
        </a:spcBef>
        <a:buNone/>
        <a:defRPr sz="27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161" indent="-145161" algn="l" defTabSz="580644" rtl="0" eaLnBrk="1" latinLnBrk="0" hangingPunct="1">
        <a:lnSpc>
          <a:spcPct val="90000"/>
        </a:lnSpc>
        <a:spcBef>
          <a:spcPts val="635"/>
        </a:spcBef>
        <a:buFont typeface="Arial" panose="020B0604020202020204" pitchFamily="34" charset="0"/>
        <a:buChar char="•"/>
        <a:defRPr sz="1778" kern="1200">
          <a:solidFill>
            <a:schemeClr val="tx1"/>
          </a:solidFill>
          <a:latin typeface="+mn-lt"/>
          <a:ea typeface="+mn-ea"/>
          <a:cs typeface="+mn-cs"/>
        </a:defRPr>
      </a:lvl1pPr>
      <a:lvl2pPr marL="435483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25805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3pPr>
      <a:lvl4pPr marL="1016127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4pPr>
      <a:lvl5pPr marL="1306449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5pPr>
      <a:lvl6pPr marL="1596771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6pPr>
      <a:lvl7pPr marL="1887093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7pPr>
      <a:lvl8pPr marL="2177415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8pPr>
      <a:lvl9pPr marL="2467737" indent="-145161" algn="l" defTabSz="580644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1pPr>
      <a:lvl2pPr marL="290322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2pPr>
      <a:lvl3pPr marL="580644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3pPr>
      <a:lvl4pPr marL="870966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4pPr>
      <a:lvl5pPr marL="1161288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5pPr>
      <a:lvl6pPr marL="1451610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6pPr>
      <a:lvl7pPr marL="1741932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7pPr>
      <a:lvl8pPr marL="2032254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algn="l" defTabSz="580644" rtl="0" eaLnBrk="1" latinLnBrk="0" hangingPunct="1">
        <a:defRPr sz="11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x/nCLVC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1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x/nCLVC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IAML 2020: </a:t>
            </a:r>
            <a:br>
              <a:rPr lang="de-DE" dirty="0" smtClean="0"/>
            </a:br>
            <a:r>
              <a:rPr lang="de-DE" dirty="0" smtClean="0"/>
              <a:t>Treffen der GND-Musik-Community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287766" y="2041200"/>
            <a:ext cx="8856234" cy="385200"/>
          </a:xfrm>
        </p:spPr>
        <p:txBody>
          <a:bodyPr/>
          <a:lstStyle/>
          <a:p>
            <a:r>
              <a:rPr lang="de-DE" sz="1800" dirty="0" smtClean="0"/>
              <a:t>GND-Zentrale/DMA (Jürgen </a:t>
            </a:r>
            <a:r>
              <a:rPr lang="de-DE" sz="1800" dirty="0"/>
              <a:t>Kett, Constanze Schumann, Sarah </a:t>
            </a:r>
            <a:r>
              <a:rPr lang="de-DE" sz="1800" dirty="0" smtClean="0"/>
              <a:t>Hartmann)</a:t>
            </a:r>
            <a:endParaRPr lang="de-DE" sz="1800" dirty="0"/>
          </a:p>
          <a:p>
            <a:endParaRPr lang="de-DE" sz="1800" dirty="0"/>
          </a:p>
        </p:txBody>
      </p:sp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15.09.2020 | IAML 2020 | Treffen der GND-Musik-Community</a:t>
            </a:r>
            <a:endParaRPr lang="de-DE" dirty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82B8628-8C28-4D3D-812D-98F3388592B2}" type="slidenum">
              <a:rPr lang="de-DE" sz="1000" b="1" smtClean="0"/>
              <a:t>1</a:t>
            </a:fld>
            <a:endParaRPr lang="de-DE" sz="1000" b="1" dirty="0"/>
          </a:p>
        </p:txBody>
      </p:sp>
      <p:sp>
        <p:nvSpPr>
          <p:cNvPr id="2" name="Rechteck 1"/>
          <p:cNvSpPr/>
          <p:nvPr/>
        </p:nvSpPr>
        <p:spPr>
          <a:xfrm>
            <a:off x="251520" y="3819693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/>
              <a:t>Wir starten in wenigen Minuten … </a:t>
            </a:r>
          </a:p>
          <a:p>
            <a:endParaRPr lang="de-DE" sz="1600" dirty="0" smtClean="0"/>
          </a:p>
          <a:p>
            <a:r>
              <a:rPr lang="de-DE" sz="1600" dirty="0" smtClean="0"/>
              <a:t>Das Treffen wird über ein offenes Protokoll im GND-Wiki dokumentiert:</a:t>
            </a:r>
          </a:p>
          <a:p>
            <a:r>
              <a:rPr lang="de-DE" sz="1600" u="sng" dirty="0" smtClean="0">
                <a:hlinkClick r:id="rId3"/>
              </a:rPr>
              <a:t>https</a:t>
            </a:r>
            <a:r>
              <a:rPr lang="de-DE" sz="1600" u="sng" dirty="0">
                <a:hlinkClick r:id="rId3"/>
              </a:rPr>
              <a:t>://</a:t>
            </a:r>
            <a:r>
              <a:rPr lang="de-DE" sz="1600" u="sng" dirty="0" smtClean="0">
                <a:hlinkClick r:id="rId3"/>
              </a:rPr>
              <a:t>wiki.dnb.de/x/nCLVCg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354014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723878"/>
            <a:ext cx="1832097" cy="1308535"/>
          </a:xfrm>
          <a:prstGeom prst="rect">
            <a:avLst/>
          </a:prstGeom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10</a:t>
            </a:fld>
            <a:endParaRPr lang="de-DE" sz="1000" b="1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15.09.2020 | IAML 2020 | Treffen der GND-Musik-Community</a:t>
            </a:r>
            <a:endParaRPr lang="de-DE" dirty="0"/>
          </a:p>
        </p:txBody>
      </p:sp>
      <p:pic>
        <p:nvPicPr>
          <p:cNvPr id="21" name="Picture 9" descr="dnb_RGB">
            <a:extLst>
              <a:ext uri="{FF2B5EF4-FFF2-40B4-BE49-F238E27FC236}">
                <a16:creationId xmlns:a16="http://schemas.microsoft.com/office/drawing/2014/main" id="{0FC52562-7D8C-4C13-B54C-EC79FFAB6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2E572E04-5E77-47C7-8844-B3CA7A7CB651}"/>
              </a:ext>
            </a:extLst>
          </p:cNvPr>
          <p:cNvSpPr txBox="1"/>
          <p:nvPr/>
        </p:nvSpPr>
        <p:spPr>
          <a:xfrm>
            <a:off x="35789" y="2211710"/>
            <a:ext cx="1537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Vertretungen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7C089FDD-9BF0-42C0-AE40-6020F266CBAA}"/>
              </a:ext>
            </a:extLst>
          </p:cNvPr>
          <p:cNvCxnSpPr>
            <a:stCxn id="36" idx="0"/>
            <a:endCxn id="22" idx="2"/>
          </p:cNvCxnSpPr>
          <p:nvPr/>
        </p:nvCxnSpPr>
        <p:spPr>
          <a:xfrm flipH="1" flipV="1">
            <a:off x="804567" y="2550264"/>
            <a:ext cx="2962" cy="11736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2" name="Rechteck 5141">
            <a:extLst>
              <a:ext uri="{FF2B5EF4-FFF2-40B4-BE49-F238E27FC236}">
                <a16:creationId xmlns:a16="http://schemas.microsoft.com/office/drawing/2014/main" id="{F6ECC7E7-6DCB-4A12-B936-2235B9B51AF0}"/>
              </a:ext>
            </a:extLst>
          </p:cNvPr>
          <p:cNvSpPr/>
          <p:nvPr/>
        </p:nvSpPr>
        <p:spPr>
          <a:xfrm>
            <a:off x="2123728" y="2275205"/>
            <a:ext cx="6840760" cy="1718048"/>
          </a:xfrm>
          <a:prstGeom prst="rect">
            <a:avLst/>
          </a:prstGeom>
          <a:solidFill>
            <a:srgbClr val="FF66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3E998160-6B48-4DFA-BA19-9F7210523E6C}"/>
              </a:ext>
            </a:extLst>
          </p:cNvPr>
          <p:cNvSpPr/>
          <p:nvPr/>
        </p:nvSpPr>
        <p:spPr>
          <a:xfrm>
            <a:off x="2123729" y="1143266"/>
            <a:ext cx="6840759" cy="1128331"/>
          </a:xfrm>
          <a:prstGeom prst="rect">
            <a:avLst/>
          </a:prstGeom>
          <a:solidFill>
            <a:srgbClr val="85C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4A943F1-1DE6-47E5-81AA-BD4361B955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3" t="-1426" r="38940" b="1"/>
          <a:stretch/>
        </p:blipFill>
        <p:spPr>
          <a:xfrm>
            <a:off x="2325551" y="1314240"/>
            <a:ext cx="2280154" cy="3435847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28DD6CD-7790-4A2B-A52A-B08B394A2AA9}"/>
              </a:ext>
            </a:extLst>
          </p:cNvPr>
          <p:cNvSpPr txBox="1"/>
          <p:nvPr/>
        </p:nvSpPr>
        <p:spPr>
          <a:xfrm rot="5400000">
            <a:off x="7866446" y="2841860"/>
            <a:ext cx="161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Betrieb und Entwicklung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471E9013-F30D-481A-A4A6-5C6EDCC4EA3F}"/>
              </a:ext>
            </a:extLst>
          </p:cNvPr>
          <p:cNvCxnSpPr>
            <a:cxnSpLocks/>
          </p:cNvCxnSpPr>
          <p:nvPr/>
        </p:nvCxnSpPr>
        <p:spPr>
          <a:xfrm>
            <a:off x="1542270" y="4371950"/>
            <a:ext cx="7669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1" name="Verbinder: gekrümmt 5130">
            <a:extLst>
              <a:ext uri="{FF2B5EF4-FFF2-40B4-BE49-F238E27FC236}">
                <a16:creationId xmlns:a16="http://schemas.microsoft.com/office/drawing/2014/main" id="{68B1C146-8BEF-4D1F-A7E8-CAAAC7893537}"/>
              </a:ext>
            </a:extLst>
          </p:cNvPr>
          <p:cNvCxnSpPr>
            <a:cxnSpLocks/>
            <a:stCxn id="22" idx="3"/>
            <a:endCxn id="60" idx="1"/>
          </p:cNvCxnSpPr>
          <p:nvPr/>
        </p:nvCxnSpPr>
        <p:spPr>
          <a:xfrm flipV="1">
            <a:off x="1573345" y="1707432"/>
            <a:ext cx="550384" cy="67355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Verbinder: gekrümmt 45">
            <a:extLst>
              <a:ext uri="{FF2B5EF4-FFF2-40B4-BE49-F238E27FC236}">
                <a16:creationId xmlns:a16="http://schemas.microsoft.com/office/drawing/2014/main" id="{B3E174FF-08C0-4F20-BA4A-DD19A362D2F9}"/>
              </a:ext>
            </a:extLst>
          </p:cNvPr>
          <p:cNvCxnSpPr>
            <a:cxnSpLocks/>
            <a:stCxn id="22" idx="3"/>
            <a:endCxn id="5142" idx="1"/>
          </p:cNvCxnSpPr>
          <p:nvPr/>
        </p:nvCxnSpPr>
        <p:spPr>
          <a:xfrm>
            <a:off x="1573345" y="2380987"/>
            <a:ext cx="550383" cy="75324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/>
          <p:cNvGrpSpPr/>
          <p:nvPr/>
        </p:nvGrpSpPr>
        <p:grpSpPr>
          <a:xfrm>
            <a:off x="4677713" y="1255864"/>
            <a:ext cx="1046415" cy="770292"/>
            <a:chOff x="2744443" y="66633"/>
            <a:chExt cx="1586120" cy="1274891"/>
          </a:xfrm>
        </p:grpSpPr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443" y="66633"/>
              <a:ext cx="1586120" cy="1274891"/>
            </a:xfrm>
            <a:prstGeom prst="rect">
              <a:avLst/>
            </a:prstGeom>
          </p:spPr>
        </p:pic>
        <p:sp>
          <p:nvSpPr>
            <p:cNvPr id="26" name="Rechteck 25"/>
            <p:cNvSpPr/>
            <p:nvPr/>
          </p:nvSpPr>
          <p:spPr>
            <a:xfrm>
              <a:off x="3107740" y="1071285"/>
              <a:ext cx="1008111" cy="237571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107741" y="871704"/>
              <a:ext cx="790401" cy="237572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3131838" y="877674"/>
              <a:ext cx="757505" cy="458454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smtClean="0"/>
                <a:t>STA</a:t>
              </a:r>
              <a:endParaRPr lang="de-DE" sz="1200" dirty="0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5535613" y="2211710"/>
            <a:ext cx="1347266" cy="881262"/>
            <a:chOff x="6227515" y="2554584"/>
            <a:chExt cx="1233866" cy="881262"/>
          </a:xfrm>
        </p:grpSpPr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7515" y="2554584"/>
              <a:ext cx="1233866" cy="881262"/>
            </a:xfrm>
            <a:prstGeom prst="rect">
              <a:avLst/>
            </a:prstGeom>
          </p:spPr>
        </p:pic>
        <p:pic>
          <p:nvPicPr>
            <p:cNvPr id="18" name="Picture 9" descr="dnb_RGB">
              <a:extLst>
                <a:ext uri="{FF2B5EF4-FFF2-40B4-BE49-F238E27FC236}">
                  <a16:creationId xmlns:a16="http://schemas.microsoft.com/office/drawing/2014/main" id="{B5FE9A36-B330-4326-B3B2-B4EF3CA9BF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98750" y="2813682"/>
              <a:ext cx="491396" cy="317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3" name="Grafik 32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86" y="3074594"/>
            <a:ext cx="1476349" cy="965696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090" y="3099564"/>
            <a:ext cx="1476349" cy="965696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128" y="3061231"/>
            <a:ext cx="1476349" cy="965696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063" y="3830773"/>
            <a:ext cx="1765902" cy="1261257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687" y="3801360"/>
            <a:ext cx="1765902" cy="1261257"/>
          </a:xfrm>
          <a:prstGeom prst="rect">
            <a:avLst/>
          </a:prstGeom>
        </p:spPr>
      </p:pic>
      <p:sp>
        <p:nvSpPr>
          <p:cNvPr id="44" name="Rechteck 43"/>
          <p:cNvSpPr/>
          <p:nvPr/>
        </p:nvSpPr>
        <p:spPr>
          <a:xfrm>
            <a:off x="4659773" y="4659982"/>
            <a:ext cx="3096344" cy="393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Mitwirkende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3" name="Gruppieren 42"/>
          <p:cNvGrpSpPr/>
          <p:nvPr/>
        </p:nvGrpSpPr>
        <p:grpSpPr>
          <a:xfrm>
            <a:off x="5652120" y="1241102"/>
            <a:ext cx="1212933" cy="796100"/>
            <a:chOff x="5916440" y="1241102"/>
            <a:chExt cx="1212933" cy="796100"/>
          </a:xfrm>
        </p:grpSpPr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440" y="1241102"/>
              <a:ext cx="1212933" cy="793393"/>
            </a:xfrm>
            <a:prstGeom prst="rect">
              <a:avLst/>
            </a:prstGeom>
          </p:spPr>
        </p:pic>
        <p:sp>
          <p:nvSpPr>
            <p:cNvPr id="42" name="Rechteck 41"/>
            <p:cNvSpPr/>
            <p:nvPr/>
          </p:nvSpPr>
          <p:spPr>
            <a:xfrm>
              <a:off x="6128111" y="1835560"/>
              <a:ext cx="789590" cy="201642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5" name="Textfeld 44"/>
          <p:cNvSpPr txBox="1"/>
          <p:nvPr/>
        </p:nvSpPr>
        <p:spPr>
          <a:xfrm>
            <a:off x="5772158" y="1673534"/>
            <a:ext cx="983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/>
              <a:t>GND-</a:t>
            </a:r>
            <a:br>
              <a:rPr lang="de-DE" sz="1200" dirty="0" smtClean="0"/>
            </a:br>
            <a:r>
              <a:rPr lang="de-DE" sz="1200" dirty="0" smtClean="0"/>
              <a:t>Ausschuss</a:t>
            </a:r>
            <a:endParaRPr lang="de-DE" sz="1200" dirty="0"/>
          </a:p>
        </p:txBody>
      </p:sp>
      <p:grpSp>
        <p:nvGrpSpPr>
          <p:cNvPr id="58" name="Gruppieren 57"/>
          <p:cNvGrpSpPr/>
          <p:nvPr/>
        </p:nvGrpSpPr>
        <p:grpSpPr>
          <a:xfrm>
            <a:off x="6804248" y="1275606"/>
            <a:ext cx="1046415" cy="770292"/>
            <a:chOff x="2744443" y="66633"/>
            <a:chExt cx="1586120" cy="1274891"/>
          </a:xfrm>
        </p:grpSpPr>
        <p:pic>
          <p:nvPicPr>
            <p:cNvPr id="59" name="Grafik 5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443" y="66633"/>
              <a:ext cx="1586120" cy="1274891"/>
            </a:xfrm>
            <a:prstGeom prst="rect">
              <a:avLst/>
            </a:prstGeom>
          </p:spPr>
        </p:pic>
        <p:sp>
          <p:nvSpPr>
            <p:cNvPr id="61" name="Rechteck 60"/>
            <p:cNvSpPr/>
            <p:nvPr/>
          </p:nvSpPr>
          <p:spPr>
            <a:xfrm>
              <a:off x="3107740" y="1071285"/>
              <a:ext cx="1008111" cy="237571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2" name="Rechteck 61"/>
            <p:cNvSpPr/>
            <p:nvPr/>
          </p:nvSpPr>
          <p:spPr>
            <a:xfrm>
              <a:off x="3107741" y="871704"/>
              <a:ext cx="790401" cy="237572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3131838" y="877674"/>
              <a:ext cx="757505" cy="458454"/>
            </a:xfrm>
            <a:prstGeom prst="rect">
              <a:avLst/>
            </a:prstGeom>
            <a:solidFill>
              <a:srgbClr val="85C2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smtClean="0"/>
                <a:t>AGs</a:t>
              </a:r>
              <a:endParaRPr lang="de-DE" sz="1200" dirty="0"/>
            </a:p>
          </p:txBody>
        </p: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728DD6CD-7790-4A2B-A52A-B08B394A2AA9}"/>
              </a:ext>
            </a:extLst>
          </p:cNvPr>
          <p:cNvSpPr txBox="1"/>
          <p:nvPr/>
        </p:nvSpPr>
        <p:spPr>
          <a:xfrm rot="5400000">
            <a:off x="8232714" y="1524810"/>
            <a:ext cx="1124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Gremien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46192692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uppieren 82"/>
          <p:cNvGrpSpPr/>
          <p:nvPr/>
        </p:nvGrpSpPr>
        <p:grpSpPr>
          <a:xfrm>
            <a:off x="5004047" y="2139701"/>
            <a:ext cx="3157147" cy="2880322"/>
            <a:chOff x="2663788" y="1556791"/>
            <a:chExt cx="3816424" cy="3816425"/>
          </a:xfrm>
          <a:solidFill>
            <a:srgbClr val="33CCFF"/>
          </a:solidFill>
        </p:grpSpPr>
        <p:sp>
          <p:nvSpPr>
            <p:cNvPr id="84" name="Rechteck 83"/>
            <p:cNvSpPr/>
            <p:nvPr/>
          </p:nvSpPr>
          <p:spPr>
            <a:xfrm>
              <a:off x="2663788" y="3036395"/>
              <a:ext cx="3816424" cy="2336821"/>
            </a:xfrm>
            <a:prstGeom prst="rect">
              <a:avLst/>
            </a:prstGeom>
            <a:grpFill/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5" name="Gleichschenkliges Dreieck 84"/>
            <p:cNvSpPr/>
            <p:nvPr/>
          </p:nvSpPr>
          <p:spPr>
            <a:xfrm>
              <a:off x="2663788" y="1556791"/>
              <a:ext cx="3816424" cy="1479604"/>
            </a:xfrm>
            <a:prstGeom prst="triangle">
              <a:avLst>
                <a:gd name="adj" fmla="val 50234"/>
              </a:avLst>
            </a:prstGeom>
            <a:grpFill/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86" name="Rechteck 85"/>
          <p:cNvSpPr/>
          <p:nvPr/>
        </p:nvSpPr>
        <p:spPr>
          <a:xfrm>
            <a:off x="6348301" y="2527538"/>
            <a:ext cx="464286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5907229" y="2828137"/>
            <a:ext cx="1346430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88" name="Gerade Verbindung 62"/>
          <p:cNvCxnSpPr>
            <a:stCxn id="86" idx="2"/>
            <a:endCxn id="87" idx="0"/>
          </p:cNvCxnSpPr>
          <p:nvPr/>
        </p:nvCxnSpPr>
        <p:spPr>
          <a:xfrm>
            <a:off x="6580445" y="2733567"/>
            <a:ext cx="0" cy="94570"/>
          </a:xfrm>
          <a:prstGeom prst="line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hteck 88"/>
          <p:cNvSpPr/>
          <p:nvPr/>
        </p:nvSpPr>
        <p:spPr>
          <a:xfrm>
            <a:off x="5979048" y="3512021"/>
            <a:ext cx="1207144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143333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1" name="Rechteck 90"/>
          <p:cNvSpPr/>
          <p:nvPr/>
        </p:nvSpPr>
        <p:spPr>
          <a:xfrm>
            <a:off x="6071906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7253659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93" name="Gewinkelte Verbindung 67"/>
          <p:cNvCxnSpPr>
            <a:stCxn id="89" idx="2"/>
            <a:endCxn id="90" idx="0"/>
          </p:cNvCxnSpPr>
          <p:nvPr/>
        </p:nvCxnSpPr>
        <p:spPr>
          <a:xfrm rot="5400000">
            <a:off x="5945676" y="3287136"/>
            <a:ext cx="206030" cy="1067859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winkelte Verbindung 68"/>
          <p:cNvCxnSpPr>
            <a:stCxn id="89" idx="2"/>
            <a:endCxn id="92" idx="0"/>
          </p:cNvCxnSpPr>
          <p:nvPr/>
        </p:nvCxnSpPr>
        <p:spPr>
          <a:xfrm rot="16200000" flipH="1">
            <a:off x="7000839" y="3299832"/>
            <a:ext cx="206030" cy="1042467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winkelte Verbindung 69"/>
          <p:cNvCxnSpPr>
            <a:stCxn id="89" idx="2"/>
            <a:endCxn id="91" idx="0"/>
          </p:cNvCxnSpPr>
          <p:nvPr/>
        </p:nvCxnSpPr>
        <p:spPr>
          <a:xfrm rot="5400000">
            <a:off x="6409963" y="3751422"/>
            <a:ext cx="206030" cy="139286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uppieren 95"/>
          <p:cNvGrpSpPr/>
          <p:nvPr/>
        </p:nvGrpSpPr>
        <p:grpSpPr>
          <a:xfrm>
            <a:off x="5189762" y="4162819"/>
            <a:ext cx="650000" cy="525043"/>
            <a:chOff x="5189762" y="4162819"/>
            <a:chExt cx="650000" cy="525043"/>
          </a:xfrm>
        </p:grpSpPr>
        <p:sp>
          <p:nvSpPr>
            <p:cNvPr id="97" name="Rechteck 96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8" name="Rechteck 97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9" name="Rechteck 98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0" name="Rechteck 99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1" name="Gleichschenkliges Dreieck 100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2" name="Rechteck 101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3" name="Gruppieren 102"/>
          <p:cNvGrpSpPr/>
          <p:nvPr/>
        </p:nvGrpSpPr>
        <p:grpSpPr>
          <a:xfrm>
            <a:off x="6118335" y="4160449"/>
            <a:ext cx="650000" cy="525043"/>
            <a:chOff x="5189762" y="4162819"/>
            <a:chExt cx="650000" cy="525043"/>
          </a:xfrm>
        </p:grpSpPr>
        <p:sp>
          <p:nvSpPr>
            <p:cNvPr id="104" name="Rechteck 103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5" name="Rechteck 104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6" name="Rechteck 105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08" name="Gleichschenkliges Dreieck 107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7315022" y="4160449"/>
            <a:ext cx="650000" cy="525043"/>
            <a:chOff x="5189762" y="4162819"/>
            <a:chExt cx="650000" cy="525043"/>
          </a:xfrm>
        </p:grpSpPr>
        <p:sp>
          <p:nvSpPr>
            <p:cNvPr id="111" name="Rechteck 110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2" name="Rechteck 111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3" name="Rechteck 112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eck 113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5" name="Gleichschenkliges Dreieck 114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16" name="Rechteck 115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20443" y="1232087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„Organisation öffnen für andere Sparten“</a:t>
            </a:r>
            <a:endParaRPr lang="de-DE" sz="2400" dirty="0"/>
          </a:p>
        </p:txBody>
      </p:sp>
      <p:sp>
        <p:nvSpPr>
          <p:cNvPr id="10" name="Textfeld 9"/>
          <p:cNvSpPr txBox="1"/>
          <p:nvPr/>
        </p:nvSpPr>
        <p:spPr>
          <a:xfrm>
            <a:off x="654698" y="4064115"/>
            <a:ext cx="2299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ab Q4 2020 Agenturangebote für Museen, Archive und Denkmalpflege</a:t>
            </a:r>
            <a:endParaRPr lang="de-DE" sz="1400" dirty="0"/>
          </a:p>
        </p:txBody>
      </p:sp>
      <p:sp>
        <p:nvSpPr>
          <p:cNvPr id="41" name="Textfeld 40"/>
          <p:cNvSpPr txBox="1"/>
          <p:nvPr/>
        </p:nvSpPr>
        <p:spPr>
          <a:xfrm>
            <a:off x="697158" y="2600017"/>
            <a:ext cx="2214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Ziel 2021: </a:t>
            </a:r>
          </a:p>
          <a:p>
            <a:pPr algn="ctr"/>
            <a:r>
              <a:rPr lang="de-DE" sz="1400" dirty="0" smtClean="0"/>
              <a:t>Erweiterung des STA</a:t>
            </a:r>
            <a:endParaRPr lang="de-DE" sz="1400" dirty="0"/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11</a:t>
            </a:fld>
            <a:endParaRPr lang="de-DE" sz="1000" b="1" dirty="0"/>
          </a:p>
        </p:txBody>
      </p:sp>
      <p:cxnSp>
        <p:nvCxnSpPr>
          <p:cNvPr id="61" name="Gerade Verbindung mit Pfeil 60"/>
          <p:cNvCxnSpPr>
            <a:stCxn id="41" idx="3"/>
          </p:cNvCxnSpPr>
          <p:nvPr/>
        </p:nvCxnSpPr>
        <p:spPr>
          <a:xfrm flipV="1">
            <a:off x="2911765" y="2630553"/>
            <a:ext cx="3436536" cy="23107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>
            <a:stCxn id="10" idx="3"/>
          </p:cNvCxnSpPr>
          <p:nvPr/>
        </p:nvCxnSpPr>
        <p:spPr>
          <a:xfrm flipV="1">
            <a:off x="2954224" y="4027095"/>
            <a:ext cx="2189109" cy="51407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53" idx="3"/>
          </p:cNvCxnSpPr>
          <p:nvPr/>
        </p:nvCxnSpPr>
        <p:spPr>
          <a:xfrm flipV="1">
            <a:off x="3125682" y="2931152"/>
            <a:ext cx="2781547" cy="64577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483240" y="3315321"/>
            <a:ext cx="2642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Ab Q4 2020: Erweiterung des GND-Ausschusses</a:t>
            </a:r>
            <a:endParaRPr lang="de-DE" sz="1400" dirty="0"/>
          </a:p>
        </p:txBody>
      </p:sp>
      <p:sp>
        <p:nvSpPr>
          <p:cNvPr id="62" name="Textfeld 61"/>
          <p:cNvSpPr txBox="1"/>
          <p:nvPr/>
        </p:nvSpPr>
        <p:spPr>
          <a:xfrm>
            <a:off x="579796" y="2085968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Stand:</a:t>
            </a:r>
            <a:endParaRPr lang="de-DE" u="sng" dirty="0"/>
          </a:p>
        </p:txBody>
      </p:sp>
    </p:spTree>
    <p:extLst>
      <p:ext uri="{BB962C8B-B14F-4D97-AF65-F5344CB8AC3E}">
        <p14:creationId xmlns:p14="http://schemas.microsoft.com/office/powerpoint/2010/main" val="350929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Abgerundetes Rechteck 83"/>
          <p:cNvSpPr/>
          <p:nvPr/>
        </p:nvSpPr>
        <p:spPr>
          <a:xfrm>
            <a:off x="370487" y="2573056"/>
            <a:ext cx="3647044" cy="1450121"/>
          </a:xfrm>
          <a:prstGeom prst="roundRect">
            <a:avLst>
              <a:gd name="adj" fmla="val 6415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81000" bIns="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Bibliothekarische Gruppen (Fachgruppen)</a:t>
            </a:r>
          </a:p>
        </p:txBody>
      </p:sp>
      <p:sp>
        <p:nvSpPr>
          <p:cNvPr id="100" name="Rechteck 99"/>
          <p:cNvSpPr/>
          <p:nvPr/>
        </p:nvSpPr>
        <p:spPr>
          <a:xfrm>
            <a:off x="632003" y="2902890"/>
            <a:ext cx="1646285" cy="7768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Erschließung</a:t>
            </a:r>
          </a:p>
        </p:txBody>
      </p:sp>
      <p:sp>
        <p:nvSpPr>
          <p:cNvPr id="85" name="Abgerundetes Rechteck 84"/>
          <p:cNvSpPr/>
          <p:nvPr/>
        </p:nvSpPr>
        <p:spPr>
          <a:xfrm>
            <a:off x="4348912" y="2573055"/>
            <a:ext cx="3146337" cy="1450122"/>
          </a:xfrm>
          <a:prstGeom prst="roundRect">
            <a:avLst>
              <a:gd name="adj" fmla="val 6415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81000" bIns="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Sonderarbeitsgruppen</a:t>
            </a:r>
          </a:p>
        </p:txBody>
      </p:sp>
      <p:sp>
        <p:nvSpPr>
          <p:cNvPr id="86" name="Abgerundetes Rechteck 85"/>
          <p:cNvSpPr/>
          <p:nvPr/>
        </p:nvSpPr>
        <p:spPr>
          <a:xfrm>
            <a:off x="149770" y="89589"/>
            <a:ext cx="7567448" cy="4090274"/>
          </a:xfrm>
          <a:prstGeom prst="roundRect">
            <a:avLst>
              <a:gd name="adj" fmla="val 218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de-DE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70487" y="229757"/>
            <a:ext cx="7124762" cy="3726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prstClr val="white"/>
                </a:solidFill>
                <a:latin typeface="Calibri" panose="020F0502020204030204"/>
              </a:rPr>
              <a:t>Standardisierungsausschuss</a:t>
            </a:r>
            <a:endParaRPr lang="de-DE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7902535" y="2554788"/>
            <a:ext cx="1049288" cy="953066"/>
            <a:chOff x="10536712" y="3768370"/>
            <a:chExt cx="1399051" cy="1270755"/>
          </a:xfrm>
        </p:grpSpPr>
        <p:sp>
          <p:nvSpPr>
            <p:cNvPr id="6" name="Abgerundetes Rechteck 5"/>
            <p:cNvSpPr/>
            <p:nvPr/>
          </p:nvSpPr>
          <p:spPr>
            <a:xfrm>
              <a:off x="10536712" y="3768370"/>
              <a:ext cx="1399051" cy="12707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350" dirty="0" err="1">
                  <a:solidFill>
                    <a:prstClr val="black"/>
                  </a:solidFill>
                  <a:latin typeface="Calibri" panose="020F0502020204030204"/>
                </a:rPr>
                <a:t>dbv</a:t>
              </a:r>
              <a:endParaRPr lang="de-DE" sz="135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6" name="Rechteck 95"/>
            <p:cNvSpPr/>
            <p:nvPr/>
          </p:nvSpPr>
          <p:spPr>
            <a:xfrm>
              <a:off x="10713589" y="4259134"/>
              <a:ext cx="1073808" cy="5983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50" dirty="0">
                  <a:solidFill>
                    <a:prstClr val="black"/>
                  </a:solidFill>
                  <a:latin typeface="Calibri" panose="020F0502020204030204"/>
                </a:rPr>
                <a:t>Provenienz-forschung</a:t>
              </a:r>
            </a:p>
          </p:txBody>
        </p:sp>
      </p:grpSp>
      <p:sp>
        <p:nvSpPr>
          <p:cNvPr id="46" name="Abgerundetes Rechteck 45"/>
          <p:cNvSpPr/>
          <p:nvPr/>
        </p:nvSpPr>
        <p:spPr>
          <a:xfrm>
            <a:off x="1458323" y="790547"/>
            <a:ext cx="4948637" cy="1444720"/>
          </a:xfrm>
          <a:prstGeom prst="roundRect">
            <a:avLst>
              <a:gd name="adj" fmla="val 6415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81000" bIns="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Übergreifende Gruppen </a:t>
            </a:r>
          </a:p>
        </p:txBody>
      </p:sp>
      <p:sp>
        <p:nvSpPr>
          <p:cNvPr id="65" name="Rechteck 64"/>
          <p:cNvSpPr/>
          <p:nvPr/>
        </p:nvSpPr>
        <p:spPr>
          <a:xfrm>
            <a:off x="2215224" y="1089295"/>
            <a:ext cx="1006851" cy="104275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chemeClr val="bg1"/>
                </a:solidFill>
                <a:latin typeface="Calibri" panose="020F0502020204030204"/>
              </a:rPr>
              <a:t>Plattform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chemeClr val="bg1"/>
                </a:solidFill>
                <a:latin typeface="Calibri" panose="020F0502020204030204"/>
              </a:rPr>
              <a:t>aller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chemeClr val="bg1"/>
                </a:solidFill>
                <a:latin typeface="Calibri" panose="020F0502020204030204"/>
              </a:rPr>
              <a:t>AGs</a:t>
            </a:r>
          </a:p>
        </p:txBody>
      </p:sp>
      <p:sp>
        <p:nvSpPr>
          <p:cNvPr id="51" name="Rechteck 50"/>
          <p:cNvSpPr/>
          <p:nvPr/>
        </p:nvSpPr>
        <p:spPr>
          <a:xfrm>
            <a:off x="3385590" y="1089295"/>
            <a:ext cx="2326619" cy="104275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chemeClr val="bg1"/>
                </a:solidFill>
                <a:latin typeface="Calibri" panose="020F0502020204030204"/>
              </a:rPr>
              <a:t>GND-Ausschuss</a:t>
            </a:r>
          </a:p>
        </p:txBody>
      </p:sp>
      <p:sp>
        <p:nvSpPr>
          <p:cNvPr id="60" name="Rechteck 59"/>
          <p:cNvSpPr/>
          <p:nvPr/>
        </p:nvSpPr>
        <p:spPr>
          <a:xfrm>
            <a:off x="2500035" y="2909917"/>
            <a:ext cx="1161535" cy="7698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Datenformate</a:t>
            </a:r>
          </a:p>
        </p:txBody>
      </p:sp>
      <p:sp>
        <p:nvSpPr>
          <p:cNvPr id="62" name="Ellipse 61"/>
          <p:cNvSpPr/>
          <p:nvPr/>
        </p:nvSpPr>
        <p:spPr>
          <a:xfrm>
            <a:off x="2713230" y="3246957"/>
            <a:ext cx="738259" cy="1772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MARC-21</a:t>
            </a:r>
          </a:p>
        </p:txBody>
      </p:sp>
      <p:sp>
        <p:nvSpPr>
          <p:cNvPr id="63" name="Ellipse 62"/>
          <p:cNvSpPr/>
          <p:nvPr/>
        </p:nvSpPr>
        <p:spPr>
          <a:xfrm>
            <a:off x="1552564" y="3378252"/>
            <a:ext cx="583226" cy="18278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RSWK</a:t>
            </a:r>
          </a:p>
        </p:txBody>
      </p:sp>
      <p:sp>
        <p:nvSpPr>
          <p:cNvPr id="64" name="Ellipse 63"/>
          <p:cNvSpPr/>
          <p:nvPr/>
        </p:nvSpPr>
        <p:spPr>
          <a:xfrm>
            <a:off x="885877" y="3146414"/>
            <a:ext cx="1162511" cy="21808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RDA-DACH-</a:t>
            </a:r>
            <a:r>
              <a:rPr lang="de-DE" sz="1050" dirty="0" err="1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Bib</a:t>
            </a:r>
            <a:endParaRPr lang="de-DE" sz="1050" dirty="0">
              <a:solidFill>
                <a:srgbClr val="FFC000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67" name="Ellipse 66"/>
          <p:cNvSpPr/>
          <p:nvPr/>
        </p:nvSpPr>
        <p:spPr>
          <a:xfrm>
            <a:off x="4288144" y="1865592"/>
            <a:ext cx="473352" cy="206740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GND</a:t>
            </a:r>
          </a:p>
        </p:txBody>
      </p:sp>
      <p:sp>
        <p:nvSpPr>
          <p:cNvPr id="68" name="Ellipse 67"/>
          <p:cNvSpPr/>
          <p:nvPr/>
        </p:nvSpPr>
        <p:spPr>
          <a:xfrm>
            <a:off x="733579" y="3392737"/>
            <a:ext cx="603160" cy="1689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DDC-DE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781697" y="89588"/>
            <a:ext cx="1307153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21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STA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neue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Sonder-AGs</a:t>
            </a:r>
          </a:p>
        </p:txBody>
      </p:sp>
      <p:sp>
        <p:nvSpPr>
          <p:cNvPr id="75" name="Abgerundetes Rechteck 74"/>
          <p:cNvSpPr/>
          <p:nvPr/>
        </p:nvSpPr>
        <p:spPr>
          <a:xfrm>
            <a:off x="149770" y="4504722"/>
            <a:ext cx="7567448" cy="5104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500" dirty="0" smtClean="0">
                <a:solidFill>
                  <a:prstClr val="black"/>
                </a:solidFill>
                <a:latin typeface="Calibri" panose="020F0502020204030204"/>
              </a:rPr>
              <a:t>STA-Mitglieder</a:t>
            </a:r>
            <a:endParaRPr lang="de-DE" sz="15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6" name="Pfeil nach unten 75"/>
          <p:cNvSpPr/>
          <p:nvPr/>
        </p:nvSpPr>
        <p:spPr>
          <a:xfrm rot="10800000">
            <a:off x="3696937" y="4173342"/>
            <a:ext cx="390365" cy="33138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de-DE" sz="1350" i="1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4144012" y="4248590"/>
            <a:ext cx="24689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i="1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entsenden </a:t>
            </a:r>
            <a:r>
              <a:rPr lang="de-DE" sz="105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Vertretungen und Expert*innen</a:t>
            </a:r>
          </a:p>
        </p:txBody>
      </p:sp>
      <p:grpSp>
        <p:nvGrpSpPr>
          <p:cNvPr id="78" name="Gruppieren 77"/>
          <p:cNvGrpSpPr/>
          <p:nvPr/>
        </p:nvGrpSpPr>
        <p:grpSpPr>
          <a:xfrm>
            <a:off x="3504195" y="4273492"/>
            <a:ext cx="116651" cy="181029"/>
            <a:chOff x="5986720" y="637149"/>
            <a:chExt cx="439972" cy="68278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Ellipse 78"/>
            <p:cNvSpPr/>
            <p:nvPr/>
          </p:nvSpPr>
          <p:spPr>
            <a:xfrm>
              <a:off x="6059760" y="637149"/>
              <a:ext cx="293892" cy="29389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000" tIns="27000" rIns="81000" bIns="0"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35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Trapezoid 79"/>
            <p:cNvSpPr/>
            <p:nvPr/>
          </p:nvSpPr>
          <p:spPr>
            <a:xfrm>
              <a:off x="5986720" y="938295"/>
              <a:ext cx="439972" cy="381638"/>
            </a:xfrm>
            <a:prstGeom prst="trapezoi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000" tIns="27000" rIns="81000" bIns="0"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35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Rechteck 52"/>
          <p:cNvSpPr/>
          <p:nvPr/>
        </p:nvSpPr>
        <p:spPr>
          <a:xfrm>
            <a:off x="6010219" y="2909917"/>
            <a:ext cx="312557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AV</a:t>
            </a:r>
          </a:p>
        </p:txBody>
      </p:sp>
      <p:sp>
        <p:nvSpPr>
          <p:cNvPr id="54" name="Rechteck 53"/>
          <p:cNvSpPr/>
          <p:nvPr/>
        </p:nvSpPr>
        <p:spPr>
          <a:xfrm>
            <a:off x="5385787" y="2909917"/>
            <a:ext cx="498050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Alte Drucke</a:t>
            </a:r>
          </a:p>
        </p:txBody>
      </p:sp>
      <p:sp>
        <p:nvSpPr>
          <p:cNvPr id="55" name="Rechteck 54"/>
          <p:cNvSpPr/>
          <p:nvPr/>
        </p:nvSpPr>
        <p:spPr>
          <a:xfrm>
            <a:off x="6582970" y="3470540"/>
            <a:ext cx="674609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Künstler-bücher</a:t>
            </a:r>
          </a:p>
        </p:txBody>
      </p:sp>
      <p:sp>
        <p:nvSpPr>
          <p:cNvPr id="56" name="Rechteck 55"/>
          <p:cNvSpPr/>
          <p:nvPr/>
        </p:nvSpPr>
        <p:spPr>
          <a:xfrm>
            <a:off x="4589930" y="2909917"/>
            <a:ext cx="669478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RNAB</a:t>
            </a:r>
          </a:p>
        </p:txBody>
      </p:sp>
      <p:sp>
        <p:nvSpPr>
          <p:cNvPr id="57" name="Rechteck 56"/>
          <p:cNvSpPr/>
          <p:nvPr/>
        </p:nvSpPr>
        <p:spPr>
          <a:xfrm>
            <a:off x="5839278" y="3470540"/>
            <a:ext cx="632418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Hand-</a:t>
            </a:r>
            <a:r>
              <a:rPr lang="de-DE" sz="1050" dirty="0" err="1">
                <a:solidFill>
                  <a:schemeClr val="bg1"/>
                </a:solidFill>
                <a:latin typeface="Calibri" panose="020F0502020204030204"/>
              </a:rPr>
              <a:t>schriten</a:t>
            </a:r>
            <a:endParaRPr lang="de-DE" sz="105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4591643" y="3470540"/>
            <a:ext cx="546743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Musik</a:t>
            </a:r>
          </a:p>
        </p:txBody>
      </p:sp>
      <p:sp>
        <p:nvSpPr>
          <p:cNvPr id="66" name="Rechteck 65"/>
          <p:cNvSpPr/>
          <p:nvPr/>
        </p:nvSpPr>
        <p:spPr>
          <a:xfrm>
            <a:off x="5285326" y="3470540"/>
            <a:ext cx="410462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Bild</a:t>
            </a:r>
          </a:p>
        </p:txBody>
      </p:sp>
      <p:sp>
        <p:nvSpPr>
          <p:cNvPr id="69" name="Rechteck 68"/>
          <p:cNvSpPr/>
          <p:nvPr/>
        </p:nvSpPr>
        <p:spPr>
          <a:xfrm>
            <a:off x="6455434" y="2909917"/>
            <a:ext cx="805356" cy="459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chemeClr val="bg1"/>
                </a:solidFill>
                <a:latin typeface="Calibri" panose="020F0502020204030204"/>
              </a:rPr>
              <a:t>Provenienz-merkmale</a:t>
            </a:r>
          </a:p>
        </p:txBody>
      </p:sp>
      <p:sp>
        <p:nvSpPr>
          <p:cNvPr id="70" name="Explosion 1 69"/>
          <p:cNvSpPr/>
          <p:nvPr/>
        </p:nvSpPr>
        <p:spPr>
          <a:xfrm>
            <a:off x="4968068" y="3366868"/>
            <a:ext cx="351390" cy="281972"/>
          </a:xfrm>
          <a:prstGeom prst="irregularSeal1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neu</a:t>
            </a:r>
          </a:p>
        </p:txBody>
      </p:sp>
      <p:sp>
        <p:nvSpPr>
          <p:cNvPr id="82" name="Explosion 1 81"/>
          <p:cNvSpPr/>
          <p:nvPr/>
        </p:nvSpPr>
        <p:spPr>
          <a:xfrm>
            <a:off x="7080231" y="2798152"/>
            <a:ext cx="351390" cy="281972"/>
          </a:xfrm>
          <a:prstGeom prst="irregularSeal1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neu</a:t>
            </a:r>
          </a:p>
        </p:txBody>
      </p:sp>
      <p:cxnSp>
        <p:nvCxnSpPr>
          <p:cNvPr id="7" name="Gerader Verbinder 6"/>
          <p:cNvCxnSpPr>
            <a:stCxn id="69" idx="3"/>
            <a:endCxn id="96" idx="1"/>
          </p:cNvCxnSpPr>
          <p:nvPr/>
        </p:nvCxnSpPr>
        <p:spPr>
          <a:xfrm>
            <a:off x="7260790" y="3139417"/>
            <a:ext cx="774403" cy="7838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Ellipse 103"/>
          <p:cNvSpPr/>
          <p:nvPr/>
        </p:nvSpPr>
        <p:spPr>
          <a:xfrm>
            <a:off x="4687128" y="3146414"/>
            <a:ext cx="476692" cy="185204"/>
          </a:xfrm>
          <a:prstGeom prst="ellipse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RNAB</a:t>
            </a:r>
          </a:p>
        </p:txBody>
      </p:sp>
      <p:grpSp>
        <p:nvGrpSpPr>
          <p:cNvPr id="105" name="Gruppieren 104"/>
          <p:cNvGrpSpPr/>
          <p:nvPr/>
        </p:nvGrpSpPr>
        <p:grpSpPr>
          <a:xfrm>
            <a:off x="1785477" y="2235050"/>
            <a:ext cx="4306184" cy="1311343"/>
            <a:chOff x="2380635" y="2980066"/>
            <a:chExt cx="5741579" cy="1748457"/>
          </a:xfrm>
        </p:grpSpPr>
        <p:sp>
          <p:nvSpPr>
            <p:cNvPr id="106" name="Pfeil nach unten 105"/>
            <p:cNvSpPr/>
            <p:nvPr/>
          </p:nvSpPr>
          <p:spPr>
            <a:xfrm rot="16200000">
              <a:off x="5324549" y="4254523"/>
              <a:ext cx="506158" cy="44184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350" i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7" name="Pfeil nach unten 106"/>
            <p:cNvSpPr/>
            <p:nvPr/>
          </p:nvSpPr>
          <p:spPr>
            <a:xfrm rot="10800000">
              <a:off x="2841996" y="2980066"/>
              <a:ext cx="491679" cy="44184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350" i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8" name="Pfeil nach unten 107"/>
            <p:cNvSpPr/>
            <p:nvPr/>
          </p:nvSpPr>
          <p:spPr>
            <a:xfrm rot="10800000">
              <a:off x="7115026" y="2980066"/>
              <a:ext cx="506158" cy="441842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350" i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09" name="Gruppieren 108"/>
            <p:cNvGrpSpPr/>
            <p:nvPr/>
          </p:nvGrpSpPr>
          <p:grpSpPr>
            <a:xfrm>
              <a:off x="2647153" y="3092873"/>
              <a:ext cx="155535" cy="241372"/>
              <a:chOff x="5986720" y="637149"/>
              <a:chExt cx="439972" cy="682784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0" name="Ellipse 119"/>
              <p:cNvSpPr/>
              <p:nvPr/>
            </p:nvSpPr>
            <p:spPr>
              <a:xfrm>
                <a:off x="6059760" y="637149"/>
                <a:ext cx="293892" cy="29389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21" name="Trapezoid 120"/>
              <p:cNvSpPr/>
              <p:nvPr/>
            </p:nvSpPr>
            <p:spPr>
              <a:xfrm>
                <a:off x="5986720" y="938295"/>
                <a:ext cx="439972" cy="38163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110" name="Picture 2" descr="https://cdn.onlinewebfonts.com/svg/img_528187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0635" y="3057395"/>
              <a:ext cx="224734" cy="299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1" name="Gruppieren 110"/>
            <p:cNvGrpSpPr/>
            <p:nvPr/>
          </p:nvGrpSpPr>
          <p:grpSpPr>
            <a:xfrm>
              <a:off x="7966679" y="3092308"/>
              <a:ext cx="155535" cy="241372"/>
              <a:chOff x="5986720" y="637149"/>
              <a:chExt cx="439972" cy="682784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8" name="Ellipse 117"/>
              <p:cNvSpPr/>
              <p:nvPr/>
            </p:nvSpPr>
            <p:spPr>
              <a:xfrm>
                <a:off x="6059760" y="637149"/>
                <a:ext cx="293892" cy="29389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9" name="Trapezoid 118"/>
              <p:cNvSpPr/>
              <p:nvPr/>
            </p:nvSpPr>
            <p:spPr>
              <a:xfrm>
                <a:off x="5986720" y="938295"/>
                <a:ext cx="439972" cy="38163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112" name="Picture 2" descr="https://cdn.onlinewebfonts.com/svg/img_528187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0161" y="3056830"/>
              <a:ext cx="224734" cy="299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" name="Textfeld 112"/>
            <p:cNvSpPr txBox="1"/>
            <p:nvPr/>
          </p:nvSpPr>
          <p:spPr>
            <a:xfrm>
              <a:off x="3743724" y="3040163"/>
              <a:ext cx="311880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050" i="1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nehmen Teil / stellen Anforderungen an</a:t>
              </a:r>
            </a:p>
          </p:txBody>
        </p:sp>
        <p:grpSp>
          <p:nvGrpSpPr>
            <p:cNvPr id="114" name="Gruppieren 113"/>
            <p:cNvGrpSpPr/>
            <p:nvPr/>
          </p:nvGrpSpPr>
          <p:grpSpPr>
            <a:xfrm>
              <a:off x="5472255" y="3560998"/>
              <a:ext cx="155535" cy="241372"/>
              <a:chOff x="5986720" y="637149"/>
              <a:chExt cx="439972" cy="682784"/>
            </a:xfr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Ellipse 115"/>
              <p:cNvSpPr/>
              <p:nvPr/>
            </p:nvSpPr>
            <p:spPr>
              <a:xfrm>
                <a:off x="6059760" y="637149"/>
                <a:ext cx="293892" cy="293892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17" name="Trapezoid 116"/>
              <p:cNvSpPr/>
              <p:nvPr/>
            </p:nvSpPr>
            <p:spPr>
              <a:xfrm>
                <a:off x="5986720" y="938295"/>
                <a:ext cx="439972" cy="38163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1000" tIns="27000" rIns="81000" b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115" name="Picture 2" descr="https://cdn.onlinewebfonts.com/svg/img_528187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4628" y="3869101"/>
              <a:ext cx="224734" cy="299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Rechteck 60"/>
          <p:cNvSpPr/>
          <p:nvPr/>
        </p:nvSpPr>
        <p:spPr>
          <a:xfrm>
            <a:off x="1095427" y="3605320"/>
            <a:ext cx="623296" cy="308510"/>
          </a:xfrm>
          <a:prstGeom prst="rect">
            <a:avLst/>
          </a:prstGeom>
          <a:solidFill>
            <a:srgbClr val="FFFFFF">
              <a:alpha val="49020"/>
            </a:srgbClr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prstClr val="black"/>
                </a:solidFill>
                <a:latin typeface="Calibri" panose="020F0502020204030204"/>
              </a:rPr>
              <a:t>TG Musik</a:t>
            </a:r>
          </a:p>
        </p:txBody>
      </p:sp>
      <p:cxnSp>
        <p:nvCxnSpPr>
          <p:cNvPr id="8" name="Gerade Verbindung mit Pfeil 7"/>
          <p:cNvCxnSpPr>
            <a:stCxn id="61" idx="3"/>
            <a:endCxn id="58" idx="1"/>
          </p:cNvCxnSpPr>
          <p:nvPr/>
        </p:nvCxnSpPr>
        <p:spPr>
          <a:xfrm flipV="1">
            <a:off x="1718723" y="3700040"/>
            <a:ext cx="2872920" cy="5953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pieren 70"/>
          <p:cNvGrpSpPr/>
          <p:nvPr/>
        </p:nvGrpSpPr>
        <p:grpSpPr>
          <a:xfrm>
            <a:off x="7876167" y="4371950"/>
            <a:ext cx="1174444" cy="648073"/>
            <a:chOff x="7876167" y="4371950"/>
            <a:chExt cx="1174444" cy="648073"/>
          </a:xfrm>
        </p:grpSpPr>
        <p:grpSp>
          <p:nvGrpSpPr>
            <p:cNvPr id="72" name="Gruppieren 71"/>
            <p:cNvGrpSpPr/>
            <p:nvPr/>
          </p:nvGrpSpPr>
          <p:grpSpPr>
            <a:xfrm>
              <a:off x="7876167" y="4650691"/>
              <a:ext cx="912823" cy="369332"/>
              <a:chOff x="162142" y="5953600"/>
              <a:chExt cx="1217095" cy="492443"/>
            </a:xfrm>
          </p:grpSpPr>
          <p:sp>
            <p:nvSpPr>
              <p:cNvPr id="88" name="Ellipse 87"/>
              <p:cNvSpPr/>
              <p:nvPr/>
            </p:nvSpPr>
            <p:spPr>
              <a:xfrm>
                <a:off x="162142" y="6098538"/>
                <a:ext cx="400605" cy="1890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900" dirty="0">
                  <a:solidFill>
                    <a:srgbClr val="FFC000">
                      <a:lumMod val="50000"/>
                    </a:srgbClr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Textfeld 88"/>
              <p:cNvSpPr txBox="1"/>
              <p:nvPr/>
            </p:nvSpPr>
            <p:spPr>
              <a:xfrm>
                <a:off x="568759" y="5953600"/>
                <a:ext cx="81047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900" dirty="0" smtClean="0">
                    <a:solidFill>
                      <a:srgbClr val="FFC000">
                        <a:lumMod val="50000"/>
                      </a:srgbClr>
                    </a:solidFill>
                    <a:latin typeface="Calibri" panose="020F0502020204030204"/>
                    <a:cs typeface="+mn-cs"/>
                  </a:rPr>
                  <a:t>Standard</a:t>
                </a:r>
                <a:br>
                  <a:rPr lang="de-DE" sz="900" dirty="0" smtClean="0">
                    <a:solidFill>
                      <a:srgbClr val="FFC000">
                        <a:lumMod val="50000"/>
                      </a:srgbClr>
                    </a:solidFill>
                    <a:latin typeface="Calibri" panose="020F0502020204030204"/>
                    <a:cs typeface="+mn-cs"/>
                  </a:rPr>
                </a:br>
                <a:r>
                  <a:rPr lang="de-DE" sz="900" dirty="0" smtClean="0">
                    <a:solidFill>
                      <a:srgbClr val="FFC000">
                        <a:lumMod val="50000"/>
                      </a:srgbClr>
                    </a:solidFill>
                    <a:latin typeface="Calibri" panose="020F0502020204030204"/>
                    <a:cs typeface="+mn-cs"/>
                  </a:rPr>
                  <a:t>/</a:t>
                </a:r>
                <a:r>
                  <a:rPr lang="de-DE" sz="900" dirty="0">
                    <a:solidFill>
                      <a:srgbClr val="FFC000">
                        <a:lumMod val="50000"/>
                      </a:srgbClr>
                    </a:solidFill>
                    <a:latin typeface="Calibri" panose="020F0502020204030204"/>
                    <a:cs typeface="+mn-cs"/>
                  </a:rPr>
                  <a:t>Produkt</a:t>
                </a:r>
              </a:p>
            </p:txBody>
          </p:sp>
        </p:grpSp>
        <p:sp>
          <p:nvSpPr>
            <p:cNvPr id="73" name="Rechteck 72"/>
            <p:cNvSpPr/>
            <p:nvPr/>
          </p:nvSpPr>
          <p:spPr>
            <a:xfrm>
              <a:off x="7876167" y="4381009"/>
              <a:ext cx="300454" cy="22938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de-DE" sz="105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4" name="Rechteck 73"/>
            <p:cNvSpPr/>
            <p:nvPr/>
          </p:nvSpPr>
          <p:spPr>
            <a:xfrm>
              <a:off x="8194286" y="4371950"/>
              <a:ext cx="85632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900" dirty="0" smtClean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Arbeitsgruppe</a:t>
              </a:r>
              <a:endParaRPr lang="de-DE" sz="900" dirty="0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923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13</a:t>
            </a:fld>
            <a:endParaRPr lang="de-DE" sz="1000" b="1" dirty="0"/>
          </a:p>
        </p:txBody>
      </p:sp>
      <p:sp>
        <p:nvSpPr>
          <p:cNvPr id="22" name="Inhaltsplatzhalter 21"/>
          <p:cNvSpPr>
            <a:spLocks noGrp="1"/>
          </p:cNvSpPr>
          <p:nvPr>
            <p:ph sz="half" idx="2"/>
          </p:nvPr>
        </p:nvSpPr>
        <p:spPr>
          <a:xfrm>
            <a:off x="3131840" y="2643758"/>
            <a:ext cx="5832648" cy="2499742"/>
          </a:xfrm>
        </p:spPr>
        <p:txBody>
          <a:bodyPr/>
          <a:lstStyle/>
          <a:p>
            <a:r>
              <a:rPr lang="de-DE" sz="1400" dirty="0" smtClean="0"/>
              <a:t>Modularisierung des Datenmodells und des Bestands</a:t>
            </a:r>
          </a:p>
          <a:p>
            <a:pPr lvl="1"/>
            <a:r>
              <a:rPr lang="de-DE" sz="1400" dirty="0" smtClean="0"/>
              <a:t>Gemeinsamer Mindeststandard</a:t>
            </a:r>
          </a:p>
          <a:p>
            <a:pPr lvl="1"/>
            <a:r>
              <a:rPr lang="de-DE" sz="1400" dirty="0" smtClean="0"/>
              <a:t>Anwendungs- und </a:t>
            </a:r>
            <a:r>
              <a:rPr lang="de-DE" sz="1400" dirty="0"/>
              <a:t>C</a:t>
            </a:r>
            <a:r>
              <a:rPr lang="de-DE" sz="1400" dirty="0" smtClean="0"/>
              <a:t>ommunity-spezifische Erweiterungen (CORE/PLUS-Ansatz)</a:t>
            </a:r>
          </a:p>
          <a:p>
            <a:r>
              <a:rPr lang="de-DE" sz="1400" dirty="0" smtClean="0"/>
              <a:t>Klären der Eignungskriterien und Workflows </a:t>
            </a:r>
            <a:br>
              <a:rPr lang="de-DE" sz="1400" dirty="0" smtClean="0"/>
            </a:br>
            <a:r>
              <a:rPr lang="de-DE" sz="1400" dirty="0" smtClean="0"/>
              <a:t>für Dateneinspielungen und Erweiterung des Datenbestands</a:t>
            </a:r>
          </a:p>
          <a:p>
            <a:r>
              <a:rPr lang="de-DE" sz="1400" dirty="0"/>
              <a:t>Redaktion und </a:t>
            </a:r>
            <a:r>
              <a:rPr lang="de-DE" sz="1400" dirty="0" smtClean="0"/>
              <a:t>QS </a:t>
            </a:r>
            <a:r>
              <a:rPr lang="de-DE" sz="1400" dirty="0"/>
              <a:t>organisatorisch </a:t>
            </a:r>
            <a:r>
              <a:rPr lang="de-DE" sz="1400" dirty="0" smtClean="0"/>
              <a:t>unterstützen</a:t>
            </a:r>
            <a:endParaRPr lang="de-DE" sz="1400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532800" y="2513105"/>
            <a:ext cx="1813495" cy="1813494"/>
            <a:chOff x="1164720" y="3394996"/>
            <a:chExt cx="2361165" cy="2361164"/>
          </a:xfrm>
        </p:grpSpPr>
        <p:sp>
          <p:nvSpPr>
            <p:cNvPr id="14" name="Ellipse 13"/>
            <p:cNvSpPr/>
            <p:nvPr/>
          </p:nvSpPr>
          <p:spPr>
            <a:xfrm>
              <a:off x="1634307" y="3867230"/>
              <a:ext cx="1416697" cy="141669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15" name="Halbbogen 14"/>
            <p:cNvSpPr/>
            <p:nvPr/>
          </p:nvSpPr>
          <p:spPr>
            <a:xfrm rot="20598399">
              <a:off x="1164723" y="3394997"/>
              <a:ext cx="2361162" cy="2361160"/>
            </a:xfrm>
            <a:prstGeom prst="blockArc">
              <a:avLst>
                <a:gd name="adj1" fmla="val 9999051"/>
                <a:gd name="adj2" fmla="val 14143455"/>
                <a:gd name="adj3" fmla="val 15923"/>
              </a:avLst>
            </a:prstGeom>
            <a:solidFill>
              <a:srgbClr val="00B0F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6" name="Halbbogen 15"/>
            <p:cNvSpPr/>
            <p:nvPr/>
          </p:nvSpPr>
          <p:spPr>
            <a:xfrm rot="16236654">
              <a:off x="1164723" y="3394997"/>
              <a:ext cx="2361160" cy="2361162"/>
            </a:xfrm>
            <a:prstGeom prst="blockArc">
              <a:avLst>
                <a:gd name="adj1" fmla="val 9943466"/>
                <a:gd name="adj2" fmla="val 14143455"/>
                <a:gd name="adj3" fmla="val 15923"/>
              </a:avLst>
            </a:prstGeom>
            <a:solidFill>
              <a:srgbClr val="FF9933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7" name="Halbbogen 16"/>
            <p:cNvSpPr/>
            <p:nvPr/>
          </p:nvSpPr>
          <p:spPr>
            <a:xfrm rot="11786499">
              <a:off x="1164720" y="3394996"/>
              <a:ext cx="2361162" cy="2361160"/>
            </a:xfrm>
            <a:prstGeom prst="blockArc">
              <a:avLst>
                <a:gd name="adj1" fmla="val 10334434"/>
                <a:gd name="adj2" fmla="val 14143455"/>
                <a:gd name="adj3" fmla="val 15923"/>
              </a:avLst>
            </a:prstGeom>
            <a:solidFill>
              <a:srgbClr val="FFFF99"/>
            </a:solidFill>
            <a:ln>
              <a:solidFill>
                <a:srgbClr val="7976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8" name="Halbbogen 17"/>
            <p:cNvSpPr/>
            <p:nvPr/>
          </p:nvSpPr>
          <p:spPr>
            <a:xfrm rot="7766291">
              <a:off x="1164720" y="3394999"/>
              <a:ext cx="2361162" cy="2361160"/>
            </a:xfrm>
            <a:prstGeom prst="blockArc">
              <a:avLst>
                <a:gd name="adj1" fmla="val 9858604"/>
                <a:gd name="adj2" fmla="val 14143455"/>
                <a:gd name="adj3" fmla="val 15923"/>
              </a:avLst>
            </a:prstGeom>
            <a:solidFill>
              <a:srgbClr val="FF66CC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19" name="Halbbogen 18"/>
            <p:cNvSpPr/>
            <p:nvPr/>
          </p:nvSpPr>
          <p:spPr>
            <a:xfrm rot="3260278">
              <a:off x="1164721" y="3394996"/>
              <a:ext cx="2361160" cy="2361162"/>
            </a:xfrm>
            <a:prstGeom prst="blockArc">
              <a:avLst>
                <a:gd name="adj1" fmla="val 10111379"/>
                <a:gd name="adj2" fmla="val 14143455"/>
                <a:gd name="adj3" fmla="val 15923"/>
              </a:avLst>
            </a:prstGeom>
            <a:solidFill>
              <a:srgbClr val="92D05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644008" y="2130410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Ziele:</a:t>
            </a:r>
            <a:endParaRPr lang="de-DE" u="sng" dirty="0"/>
          </a:p>
        </p:txBody>
      </p:sp>
      <p:cxnSp>
        <p:nvCxnSpPr>
          <p:cNvPr id="4" name="Gerade Verbindung mit Pfeil 3"/>
          <p:cNvCxnSpPr/>
          <p:nvPr/>
        </p:nvCxnSpPr>
        <p:spPr>
          <a:xfrm flipH="1">
            <a:off x="1667104" y="3159343"/>
            <a:ext cx="1505389" cy="102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2116976" y="3443885"/>
            <a:ext cx="1055517" cy="365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/>
          <p:cNvSpPr/>
          <p:nvPr/>
        </p:nvSpPr>
        <p:spPr>
          <a:xfrm>
            <a:off x="538480" y="1081189"/>
            <a:ext cx="7081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„Spartenübergreifendes, modulares  Normdatensystem aufbauen“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2875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14</a:t>
            </a:fld>
            <a:endParaRPr lang="de-DE" sz="1000" b="1" dirty="0"/>
          </a:p>
        </p:txBody>
      </p:sp>
      <p:sp>
        <p:nvSpPr>
          <p:cNvPr id="22" name="Inhaltsplatzhalter 21"/>
          <p:cNvSpPr>
            <a:spLocks noGrp="1"/>
          </p:cNvSpPr>
          <p:nvPr>
            <p:ph sz="half" idx="2"/>
          </p:nvPr>
        </p:nvSpPr>
        <p:spPr>
          <a:xfrm>
            <a:off x="3131840" y="2664072"/>
            <a:ext cx="5832648" cy="23559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de-DE" sz="1400" dirty="0" smtClean="0"/>
              <a:t>Konzepte für CORE-Regeln, ein modulares Datenmodell, Eignungskriterien für </a:t>
            </a:r>
            <a:r>
              <a:rPr lang="de-DE" sz="1400" dirty="0"/>
              <a:t>Dateneinspielungen wurden </a:t>
            </a:r>
            <a:r>
              <a:rPr lang="de-DE" sz="1400" dirty="0" smtClean="0"/>
              <a:t>entwickelt </a:t>
            </a:r>
            <a:endParaRPr lang="de-DE" sz="1400" dirty="0"/>
          </a:p>
          <a:p>
            <a:r>
              <a:rPr lang="de-DE" sz="1400" dirty="0" smtClean="0">
                <a:sym typeface="Wingdings" panose="05000000000000000000" pitchFamily="2" charset="2"/>
              </a:rPr>
              <a:t>Seit Q3 2020 </a:t>
            </a:r>
            <a:r>
              <a:rPr lang="de-DE" sz="1400" dirty="0">
                <a:sym typeface="Wingdings" panose="05000000000000000000" pitchFamily="2" charset="2"/>
              </a:rPr>
              <a:t>Start der schrittweisen Umsetzung: 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 smtClean="0">
                <a:sym typeface="Wingdings" panose="05000000000000000000" pitchFamily="2" charset="2"/>
              </a:rPr>
              <a:t>begleitet durch DNB-interne Arbeitsgruppen und </a:t>
            </a:r>
            <a:r>
              <a:rPr lang="de-DE" sz="1400" dirty="0" smtClean="0">
                <a:sym typeface="Wingdings" panose="05000000000000000000" pitchFamily="2" charset="2"/>
              </a:rPr>
              <a:t>Gesprächsrunden mit dem STA-Netzwerk </a:t>
            </a:r>
            <a:endParaRPr lang="de-DE" sz="1400" dirty="0" smtClean="0">
              <a:sym typeface="Wingdings" panose="05000000000000000000" pitchFamily="2" charset="2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644008" y="2130410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Stand:</a:t>
            </a:r>
            <a:endParaRPr lang="de-DE" u="sng" dirty="0"/>
          </a:p>
        </p:txBody>
      </p:sp>
      <p:sp>
        <p:nvSpPr>
          <p:cNvPr id="21" name="Rechteck 20"/>
          <p:cNvSpPr/>
          <p:nvPr/>
        </p:nvSpPr>
        <p:spPr>
          <a:xfrm>
            <a:off x="538480" y="1081189"/>
            <a:ext cx="7081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„Spartenübergreifendes, modulares  Normdatensystem aufbauen“</a:t>
            </a:r>
            <a:endParaRPr lang="de-DE" sz="2400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532800" y="2513105"/>
            <a:ext cx="1813495" cy="1813494"/>
            <a:chOff x="1164720" y="3394996"/>
            <a:chExt cx="2361165" cy="2361164"/>
          </a:xfrm>
        </p:grpSpPr>
        <p:sp>
          <p:nvSpPr>
            <p:cNvPr id="24" name="Ellipse 23"/>
            <p:cNvSpPr/>
            <p:nvPr/>
          </p:nvSpPr>
          <p:spPr>
            <a:xfrm>
              <a:off x="1634307" y="3867230"/>
              <a:ext cx="1416697" cy="141669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25" name="Halbbogen 24"/>
            <p:cNvSpPr/>
            <p:nvPr/>
          </p:nvSpPr>
          <p:spPr>
            <a:xfrm rot="20598399">
              <a:off x="1164723" y="3394997"/>
              <a:ext cx="2361162" cy="2361160"/>
            </a:xfrm>
            <a:prstGeom prst="blockArc">
              <a:avLst>
                <a:gd name="adj1" fmla="val 9999051"/>
                <a:gd name="adj2" fmla="val 14143455"/>
                <a:gd name="adj3" fmla="val 15923"/>
              </a:avLst>
            </a:prstGeom>
            <a:solidFill>
              <a:srgbClr val="00B0F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6" name="Halbbogen 25"/>
            <p:cNvSpPr/>
            <p:nvPr/>
          </p:nvSpPr>
          <p:spPr>
            <a:xfrm rot="16236654">
              <a:off x="1164723" y="3394997"/>
              <a:ext cx="2361160" cy="2361162"/>
            </a:xfrm>
            <a:prstGeom prst="blockArc">
              <a:avLst>
                <a:gd name="adj1" fmla="val 9943466"/>
                <a:gd name="adj2" fmla="val 14143455"/>
                <a:gd name="adj3" fmla="val 15923"/>
              </a:avLst>
            </a:prstGeom>
            <a:solidFill>
              <a:srgbClr val="FF9933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7" name="Halbbogen 26"/>
            <p:cNvSpPr/>
            <p:nvPr/>
          </p:nvSpPr>
          <p:spPr>
            <a:xfrm rot="11786499">
              <a:off x="1164720" y="3394996"/>
              <a:ext cx="2361162" cy="2361160"/>
            </a:xfrm>
            <a:prstGeom prst="blockArc">
              <a:avLst>
                <a:gd name="adj1" fmla="val 10334434"/>
                <a:gd name="adj2" fmla="val 14143455"/>
                <a:gd name="adj3" fmla="val 15923"/>
              </a:avLst>
            </a:prstGeom>
            <a:solidFill>
              <a:srgbClr val="FFFF99"/>
            </a:solidFill>
            <a:ln>
              <a:solidFill>
                <a:srgbClr val="7976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8" name="Halbbogen 27"/>
            <p:cNvSpPr/>
            <p:nvPr/>
          </p:nvSpPr>
          <p:spPr>
            <a:xfrm rot="7766291">
              <a:off x="1164720" y="3394999"/>
              <a:ext cx="2361162" cy="2361160"/>
            </a:xfrm>
            <a:prstGeom prst="blockArc">
              <a:avLst>
                <a:gd name="adj1" fmla="val 9858604"/>
                <a:gd name="adj2" fmla="val 14143455"/>
                <a:gd name="adj3" fmla="val 15923"/>
              </a:avLst>
            </a:prstGeom>
            <a:solidFill>
              <a:srgbClr val="FF66CC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9" name="Halbbogen 28"/>
            <p:cNvSpPr/>
            <p:nvPr/>
          </p:nvSpPr>
          <p:spPr>
            <a:xfrm rot="3260278">
              <a:off x="1164721" y="3394996"/>
              <a:ext cx="2361160" cy="2361162"/>
            </a:xfrm>
            <a:prstGeom prst="blockArc">
              <a:avLst>
                <a:gd name="adj1" fmla="val 10111379"/>
                <a:gd name="adj2" fmla="val 14143455"/>
                <a:gd name="adj3" fmla="val 15923"/>
              </a:avLst>
            </a:prstGeom>
            <a:solidFill>
              <a:srgbClr val="92D05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759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15</a:t>
            </a:fld>
            <a:endParaRPr lang="de-DE" sz="1000" b="1" dirty="0"/>
          </a:p>
        </p:txBody>
      </p:sp>
      <p:sp>
        <p:nvSpPr>
          <p:cNvPr id="22" name="Inhaltsplatzhalter 21"/>
          <p:cNvSpPr>
            <a:spLocks noGrp="1"/>
          </p:cNvSpPr>
          <p:nvPr>
            <p:ph sz="half" idx="2"/>
          </p:nvPr>
        </p:nvSpPr>
        <p:spPr>
          <a:xfrm>
            <a:off x="3131840" y="2664072"/>
            <a:ext cx="5832648" cy="23559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de-DE" sz="1400" dirty="0"/>
              <a:t>Einführung JIRA-basierter Workflows für Anfragen und Support </a:t>
            </a:r>
          </a:p>
          <a:p>
            <a:r>
              <a:rPr lang="de-DE" sz="1400" dirty="0"/>
              <a:t>Bis Ende 2020: Aufbau einer Organisationsstruktur für die zentralen redaktionellen Aufgaben der DNB als GND-Zentrale</a:t>
            </a:r>
            <a:br>
              <a:rPr lang="de-DE" sz="1400" dirty="0"/>
            </a:br>
            <a:r>
              <a:rPr lang="de-DE" sz="1400" dirty="0"/>
              <a:t>(Hauptredaktion)</a:t>
            </a:r>
          </a:p>
          <a:p>
            <a:r>
              <a:rPr lang="de-DE" sz="1400" dirty="0"/>
              <a:t>Laufend: Aufbau einer neuen GND-Dokumentation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644008" y="2130410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Stand:</a:t>
            </a:r>
            <a:endParaRPr lang="de-DE" u="sng" dirty="0"/>
          </a:p>
        </p:txBody>
      </p:sp>
      <p:sp>
        <p:nvSpPr>
          <p:cNvPr id="21" name="Rechteck 20"/>
          <p:cNvSpPr/>
          <p:nvPr/>
        </p:nvSpPr>
        <p:spPr>
          <a:xfrm>
            <a:off x="538480" y="1081189"/>
            <a:ext cx="7081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„Spartenübergreifendes, modulares  Normdatensystem aufbauen“</a:t>
            </a:r>
            <a:endParaRPr lang="de-DE" sz="2400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532800" y="2513105"/>
            <a:ext cx="1813495" cy="1813494"/>
            <a:chOff x="1164720" y="3394996"/>
            <a:chExt cx="2361165" cy="2361164"/>
          </a:xfrm>
        </p:grpSpPr>
        <p:sp>
          <p:nvSpPr>
            <p:cNvPr id="24" name="Ellipse 23"/>
            <p:cNvSpPr/>
            <p:nvPr/>
          </p:nvSpPr>
          <p:spPr>
            <a:xfrm>
              <a:off x="1634307" y="3867230"/>
              <a:ext cx="1416697" cy="141669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25" name="Halbbogen 24"/>
            <p:cNvSpPr/>
            <p:nvPr/>
          </p:nvSpPr>
          <p:spPr>
            <a:xfrm rot="20598399">
              <a:off x="1164723" y="3394997"/>
              <a:ext cx="2361162" cy="2361160"/>
            </a:xfrm>
            <a:prstGeom prst="blockArc">
              <a:avLst>
                <a:gd name="adj1" fmla="val 9999051"/>
                <a:gd name="adj2" fmla="val 14143455"/>
                <a:gd name="adj3" fmla="val 15923"/>
              </a:avLst>
            </a:prstGeom>
            <a:solidFill>
              <a:srgbClr val="00B0F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6" name="Halbbogen 25"/>
            <p:cNvSpPr/>
            <p:nvPr/>
          </p:nvSpPr>
          <p:spPr>
            <a:xfrm rot="16236654">
              <a:off x="1164723" y="3394997"/>
              <a:ext cx="2361160" cy="2361162"/>
            </a:xfrm>
            <a:prstGeom prst="blockArc">
              <a:avLst>
                <a:gd name="adj1" fmla="val 9943466"/>
                <a:gd name="adj2" fmla="val 14143455"/>
                <a:gd name="adj3" fmla="val 15923"/>
              </a:avLst>
            </a:prstGeom>
            <a:solidFill>
              <a:srgbClr val="FF9933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7" name="Halbbogen 26"/>
            <p:cNvSpPr/>
            <p:nvPr/>
          </p:nvSpPr>
          <p:spPr>
            <a:xfrm rot="11786499">
              <a:off x="1164720" y="3394996"/>
              <a:ext cx="2361162" cy="2361160"/>
            </a:xfrm>
            <a:prstGeom prst="blockArc">
              <a:avLst>
                <a:gd name="adj1" fmla="val 10334434"/>
                <a:gd name="adj2" fmla="val 14143455"/>
                <a:gd name="adj3" fmla="val 15923"/>
              </a:avLst>
            </a:prstGeom>
            <a:solidFill>
              <a:srgbClr val="FFFF99"/>
            </a:solidFill>
            <a:ln>
              <a:solidFill>
                <a:srgbClr val="7976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8" name="Halbbogen 27"/>
            <p:cNvSpPr/>
            <p:nvPr/>
          </p:nvSpPr>
          <p:spPr>
            <a:xfrm rot="7766291">
              <a:off x="1164720" y="3394999"/>
              <a:ext cx="2361162" cy="2361160"/>
            </a:xfrm>
            <a:prstGeom prst="blockArc">
              <a:avLst>
                <a:gd name="adj1" fmla="val 9858604"/>
                <a:gd name="adj2" fmla="val 14143455"/>
                <a:gd name="adj3" fmla="val 15923"/>
              </a:avLst>
            </a:prstGeom>
            <a:solidFill>
              <a:srgbClr val="FF66CC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sp>
          <p:nvSpPr>
            <p:cNvPr id="29" name="Halbbogen 28"/>
            <p:cNvSpPr/>
            <p:nvPr/>
          </p:nvSpPr>
          <p:spPr>
            <a:xfrm rot="3260278">
              <a:off x="1164721" y="3394996"/>
              <a:ext cx="2361160" cy="2361162"/>
            </a:xfrm>
            <a:prstGeom prst="blockArc">
              <a:avLst>
                <a:gd name="adj1" fmla="val 10111379"/>
                <a:gd name="adj2" fmla="val 14143455"/>
                <a:gd name="adj3" fmla="val 15923"/>
              </a:avLst>
            </a:prstGeom>
            <a:solidFill>
              <a:srgbClr val="92D05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8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Gerade Verbindung mit Pfeil 119"/>
          <p:cNvCxnSpPr>
            <a:stCxn id="248" idx="2"/>
            <a:endCxn id="73" idx="0"/>
          </p:cNvCxnSpPr>
          <p:nvPr/>
        </p:nvCxnSpPr>
        <p:spPr>
          <a:xfrm flipH="1">
            <a:off x="5776540" y="1035245"/>
            <a:ext cx="251347" cy="538540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stCxn id="96" idx="2"/>
            <a:endCxn id="144" idx="0"/>
          </p:cNvCxnSpPr>
          <p:nvPr/>
        </p:nvCxnSpPr>
        <p:spPr>
          <a:xfrm flipH="1">
            <a:off x="4192831" y="1035245"/>
            <a:ext cx="47843" cy="1478642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>
            <a:stCxn id="89" idx="2"/>
          </p:cNvCxnSpPr>
          <p:nvPr/>
        </p:nvCxnSpPr>
        <p:spPr>
          <a:xfrm flipH="1">
            <a:off x="3048954" y="2085649"/>
            <a:ext cx="510434" cy="727451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Gefaltete Ecke 95"/>
          <p:cNvSpPr/>
          <p:nvPr/>
        </p:nvSpPr>
        <p:spPr>
          <a:xfrm>
            <a:off x="3423685" y="298877"/>
            <a:ext cx="1633977" cy="73636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" tIns="68579" rIns="2286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Die GND ist auch mit alternativen Erschließungsmodellen und -regeln nutzbar (z.B.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CIDOC-CRM). </a:t>
            </a:r>
            <a:r>
              <a:rPr lang="de-DE" sz="800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Hierfür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werden anwendungsspezifische Einstiege </a:t>
            </a:r>
            <a:r>
              <a:rPr lang="de-DE" sz="800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bereitgestellt.</a:t>
            </a:r>
            <a:endParaRPr lang="de-DE" sz="800" dirty="0">
              <a:solidFill>
                <a:srgbClr val="70AD47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68642" y="4195756"/>
            <a:ext cx="8969376" cy="896274"/>
          </a:xfrm>
          <a:prstGeom prst="roundRect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>
                <a:solidFill>
                  <a:prstClr val="white"/>
                </a:solidFill>
                <a:latin typeface="Calibri" panose="020F0502020204030204"/>
              </a:rPr>
              <a:t>DACH-Dokumentationsplattform</a:t>
            </a:r>
          </a:p>
        </p:txBody>
      </p:sp>
      <p:sp>
        <p:nvSpPr>
          <p:cNvPr id="24" name="Freihandform 23"/>
          <p:cNvSpPr/>
          <p:nvPr/>
        </p:nvSpPr>
        <p:spPr>
          <a:xfrm>
            <a:off x="3288329" y="4532107"/>
            <a:ext cx="806798" cy="461412"/>
          </a:xfrm>
          <a:custGeom>
            <a:avLst/>
            <a:gdLst>
              <a:gd name="connsiteX0" fmla="*/ 0 w 1645653"/>
              <a:gd name="connsiteY0" fmla="*/ 0 h 566649"/>
              <a:gd name="connsiteX1" fmla="*/ 1493520 w 1645653"/>
              <a:gd name="connsiteY1" fmla="*/ 0 h 566649"/>
              <a:gd name="connsiteX2" fmla="*/ 1493520 w 1645653"/>
              <a:gd name="connsiteY2" fmla="*/ 131191 h 566649"/>
              <a:gd name="connsiteX3" fmla="*/ 1645653 w 1645653"/>
              <a:gd name="connsiteY3" fmla="*/ 283324 h 566649"/>
              <a:gd name="connsiteX4" fmla="*/ 1493520 w 1645653"/>
              <a:gd name="connsiteY4" fmla="*/ 435457 h 566649"/>
              <a:gd name="connsiteX5" fmla="*/ 1493520 w 1645653"/>
              <a:gd name="connsiteY5" fmla="*/ 566649 h 566649"/>
              <a:gd name="connsiteX6" fmla="*/ 0 w 1645653"/>
              <a:gd name="connsiteY6" fmla="*/ 566649 h 56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5653" h="566649">
                <a:moveTo>
                  <a:pt x="0" y="0"/>
                </a:moveTo>
                <a:lnTo>
                  <a:pt x="1493520" y="0"/>
                </a:lnTo>
                <a:lnTo>
                  <a:pt x="1493520" y="131191"/>
                </a:lnTo>
                <a:cubicBezTo>
                  <a:pt x="1577541" y="131191"/>
                  <a:pt x="1645653" y="199303"/>
                  <a:pt x="1645653" y="283324"/>
                </a:cubicBezTo>
                <a:cubicBezTo>
                  <a:pt x="1645653" y="367345"/>
                  <a:pt x="1577541" y="435457"/>
                  <a:pt x="1493520" y="435457"/>
                </a:cubicBezTo>
                <a:lnTo>
                  <a:pt x="1493520" y="566649"/>
                </a:lnTo>
                <a:lnTo>
                  <a:pt x="0" y="56664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solidFill>
                  <a:prstClr val="white"/>
                </a:solidFill>
                <a:latin typeface="Calibri" panose="020F0502020204030204"/>
              </a:rPr>
              <a:t>RDA Toolkit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68071" y="2011443"/>
            <a:ext cx="516038" cy="622737"/>
          </a:xfrm>
          <a:prstGeom prst="roundRect">
            <a:avLst/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RDA für DACH-Bibliotheken 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2436555" y="3804295"/>
            <a:ext cx="3878139" cy="266828"/>
          </a:xfrm>
          <a:prstGeom prst="roundRect">
            <a:avLst/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Arbeiten mit der GND</a:t>
            </a:r>
          </a:p>
        </p:txBody>
      </p:sp>
      <p:sp>
        <p:nvSpPr>
          <p:cNvPr id="28" name="Freihandform 27"/>
          <p:cNvSpPr/>
          <p:nvPr/>
        </p:nvSpPr>
        <p:spPr>
          <a:xfrm>
            <a:off x="4019223" y="4532107"/>
            <a:ext cx="732213" cy="461409"/>
          </a:xfrm>
          <a:custGeom>
            <a:avLst/>
            <a:gdLst>
              <a:gd name="connsiteX0" fmla="*/ 0 w 1493520"/>
              <a:gd name="connsiteY0" fmla="*/ 0 h 566649"/>
              <a:gd name="connsiteX1" fmla="*/ 1493520 w 1493520"/>
              <a:gd name="connsiteY1" fmla="*/ 0 h 566649"/>
              <a:gd name="connsiteX2" fmla="*/ 1493520 w 1493520"/>
              <a:gd name="connsiteY2" fmla="*/ 136018 h 566649"/>
              <a:gd name="connsiteX3" fmla="*/ 1487170 w 1493520"/>
              <a:gd name="connsiteY3" fmla="*/ 134736 h 566649"/>
              <a:gd name="connsiteX4" fmla="*/ 1335037 w 1493520"/>
              <a:gd name="connsiteY4" fmla="*/ 286869 h 566649"/>
              <a:gd name="connsiteX5" fmla="*/ 1487170 w 1493520"/>
              <a:gd name="connsiteY5" fmla="*/ 439002 h 566649"/>
              <a:gd name="connsiteX6" fmla="*/ 1493520 w 1493520"/>
              <a:gd name="connsiteY6" fmla="*/ 437720 h 566649"/>
              <a:gd name="connsiteX7" fmla="*/ 1493520 w 1493520"/>
              <a:gd name="connsiteY7" fmla="*/ 566649 h 566649"/>
              <a:gd name="connsiteX8" fmla="*/ 0 w 1493520"/>
              <a:gd name="connsiteY8" fmla="*/ 566649 h 566649"/>
              <a:gd name="connsiteX9" fmla="*/ 0 w 1493520"/>
              <a:gd name="connsiteY9" fmla="*/ 432894 h 566649"/>
              <a:gd name="connsiteX10" fmla="*/ 46517 w 1493520"/>
              <a:gd name="connsiteY10" fmla="*/ 423503 h 566649"/>
              <a:gd name="connsiteX11" fmla="*/ 139433 w 1493520"/>
              <a:gd name="connsiteY11" fmla="*/ 283325 h 566649"/>
              <a:gd name="connsiteX12" fmla="*/ 46517 w 1493520"/>
              <a:gd name="connsiteY12" fmla="*/ 143148 h 566649"/>
              <a:gd name="connsiteX13" fmla="*/ 0 w 1493520"/>
              <a:gd name="connsiteY13" fmla="*/ 133756 h 56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93520" h="566649">
                <a:moveTo>
                  <a:pt x="0" y="0"/>
                </a:moveTo>
                <a:lnTo>
                  <a:pt x="1493520" y="0"/>
                </a:lnTo>
                <a:lnTo>
                  <a:pt x="1493520" y="136018"/>
                </a:lnTo>
                <a:lnTo>
                  <a:pt x="1487170" y="134736"/>
                </a:lnTo>
                <a:cubicBezTo>
                  <a:pt x="1403149" y="134736"/>
                  <a:pt x="1335037" y="202848"/>
                  <a:pt x="1335037" y="286869"/>
                </a:cubicBezTo>
                <a:cubicBezTo>
                  <a:pt x="1335037" y="370890"/>
                  <a:pt x="1403149" y="439002"/>
                  <a:pt x="1487170" y="439002"/>
                </a:cubicBezTo>
                <a:lnTo>
                  <a:pt x="1493520" y="437720"/>
                </a:lnTo>
                <a:lnTo>
                  <a:pt x="1493520" y="566649"/>
                </a:lnTo>
                <a:lnTo>
                  <a:pt x="0" y="566649"/>
                </a:lnTo>
                <a:lnTo>
                  <a:pt x="0" y="432894"/>
                </a:lnTo>
                <a:lnTo>
                  <a:pt x="46517" y="423503"/>
                </a:lnTo>
                <a:cubicBezTo>
                  <a:pt x="101120" y="400408"/>
                  <a:pt x="139433" y="346341"/>
                  <a:pt x="139433" y="283325"/>
                </a:cubicBezTo>
                <a:cubicBezTo>
                  <a:pt x="139433" y="220310"/>
                  <a:pt x="101120" y="166243"/>
                  <a:pt x="46517" y="143148"/>
                </a:cubicBezTo>
                <a:lnTo>
                  <a:pt x="0" y="13375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solidFill>
                  <a:prstClr val="white"/>
                </a:solidFill>
                <a:latin typeface="Calibri" panose="020F0502020204030204"/>
              </a:rPr>
              <a:t>Wiki</a:t>
            </a:r>
          </a:p>
        </p:txBody>
      </p:sp>
      <p:sp>
        <p:nvSpPr>
          <p:cNvPr id="32" name="Freihandform 31"/>
          <p:cNvSpPr/>
          <p:nvPr/>
        </p:nvSpPr>
        <p:spPr>
          <a:xfrm>
            <a:off x="4671548" y="4532107"/>
            <a:ext cx="813796" cy="461409"/>
          </a:xfrm>
          <a:custGeom>
            <a:avLst/>
            <a:gdLst>
              <a:gd name="connsiteX0" fmla="*/ 164990 w 1659927"/>
              <a:gd name="connsiteY0" fmla="*/ 0 h 566650"/>
              <a:gd name="connsiteX1" fmla="*/ 1659927 w 1659927"/>
              <a:gd name="connsiteY1" fmla="*/ 0 h 566650"/>
              <a:gd name="connsiteX2" fmla="*/ 1659927 w 1659927"/>
              <a:gd name="connsiteY2" fmla="*/ 129949 h 566650"/>
              <a:gd name="connsiteX3" fmla="*/ 1653769 w 1659927"/>
              <a:gd name="connsiteY3" fmla="*/ 128706 h 566650"/>
              <a:gd name="connsiteX4" fmla="*/ 1499150 w 1659927"/>
              <a:gd name="connsiteY4" fmla="*/ 283325 h 566650"/>
              <a:gd name="connsiteX5" fmla="*/ 1653769 w 1659927"/>
              <a:gd name="connsiteY5" fmla="*/ 437944 h 566650"/>
              <a:gd name="connsiteX6" fmla="*/ 1659927 w 1659927"/>
              <a:gd name="connsiteY6" fmla="*/ 436701 h 566650"/>
              <a:gd name="connsiteX7" fmla="*/ 1659927 w 1659927"/>
              <a:gd name="connsiteY7" fmla="*/ 566650 h 566650"/>
              <a:gd name="connsiteX8" fmla="*/ 164990 w 1659927"/>
              <a:gd name="connsiteY8" fmla="*/ 566650 h 566650"/>
              <a:gd name="connsiteX9" fmla="*/ 164990 w 1659927"/>
              <a:gd name="connsiteY9" fmla="*/ 432894 h 566650"/>
              <a:gd name="connsiteX10" fmla="*/ 152278 w 1659927"/>
              <a:gd name="connsiteY10" fmla="*/ 435458 h 566650"/>
              <a:gd name="connsiteX11" fmla="*/ 0 w 1659927"/>
              <a:gd name="connsiteY11" fmla="*/ 283325 h 566650"/>
              <a:gd name="connsiteX12" fmla="*/ 152278 w 1659927"/>
              <a:gd name="connsiteY12" fmla="*/ 131192 h 566650"/>
              <a:gd name="connsiteX13" fmla="*/ 164990 w 1659927"/>
              <a:gd name="connsiteY13" fmla="*/ 133756 h 56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9927" h="566650">
                <a:moveTo>
                  <a:pt x="164990" y="0"/>
                </a:moveTo>
                <a:lnTo>
                  <a:pt x="1659927" y="0"/>
                </a:lnTo>
                <a:lnTo>
                  <a:pt x="1659927" y="129949"/>
                </a:lnTo>
                <a:lnTo>
                  <a:pt x="1653769" y="128706"/>
                </a:lnTo>
                <a:cubicBezTo>
                  <a:pt x="1568375" y="128706"/>
                  <a:pt x="1499150" y="197931"/>
                  <a:pt x="1499150" y="283325"/>
                </a:cubicBezTo>
                <a:cubicBezTo>
                  <a:pt x="1499150" y="368719"/>
                  <a:pt x="1568375" y="437944"/>
                  <a:pt x="1653769" y="437944"/>
                </a:cubicBezTo>
                <a:lnTo>
                  <a:pt x="1659927" y="436701"/>
                </a:lnTo>
                <a:lnTo>
                  <a:pt x="1659927" y="566650"/>
                </a:lnTo>
                <a:lnTo>
                  <a:pt x="164990" y="566650"/>
                </a:lnTo>
                <a:lnTo>
                  <a:pt x="164990" y="432894"/>
                </a:lnTo>
                <a:lnTo>
                  <a:pt x="152278" y="435458"/>
                </a:lnTo>
                <a:cubicBezTo>
                  <a:pt x="68177" y="435458"/>
                  <a:pt x="0" y="367346"/>
                  <a:pt x="0" y="283325"/>
                </a:cubicBezTo>
                <a:cubicBezTo>
                  <a:pt x="0" y="199304"/>
                  <a:pt x="68177" y="131192"/>
                  <a:pt x="152278" y="131192"/>
                </a:cubicBezTo>
                <a:lnTo>
                  <a:pt x="164990" y="13375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900" dirty="0" err="1">
                <a:solidFill>
                  <a:prstClr val="white"/>
                </a:solidFill>
                <a:latin typeface="Calibri" panose="020F0502020204030204"/>
              </a:rPr>
              <a:t>Wikibase</a:t>
            </a:r>
            <a:endParaRPr lang="de-DE" sz="9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493323" y="4631415"/>
            <a:ext cx="262136" cy="29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62" dirty="0">
                <a:solidFill>
                  <a:prstClr val="white"/>
                </a:solidFill>
                <a:latin typeface="Calibri" panose="020F0502020204030204"/>
                <a:cs typeface="+mn-cs"/>
              </a:rPr>
              <a:t>…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68641" y="3804295"/>
            <a:ext cx="2219991" cy="266828"/>
          </a:xfrm>
          <a:prstGeom prst="roundRect">
            <a:avLst/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Erschließung allgemein</a:t>
            </a:r>
          </a:p>
        </p:txBody>
      </p:sp>
      <p:sp>
        <p:nvSpPr>
          <p:cNvPr id="35" name="Abgerundetes Rechteck 34"/>
          <p:cNvSpPr/>
          <p:nvPr/>
        </p:nvSpPr>
        <p:spPr>
          <a:xfrm>
            <a:off x="6453909" y="3804295"/>
            <a:ext cx="2584109" cy="2668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Formate und Systeme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636461" y="2011443"/>
            <a:ext cx="514593" cy="622737"/>
          </a:xfrm>
          <a:prstGeom prst="roundRect">
            <a:avLst/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 Verbale IE für DACH-Bibliotheken</a:t>
            </a:r>
          </a:p>
        </p:txBody>
      </p:sp>
      <p:sp>
        <p:nvSpPr>
          <p:cNvPr id="37" name="Abgerundetes Rechteck 36"/>
          <p:cNvSpPr/>
          <p:nvPr/>
        </p:nvSpPr>
        <p:spPr>
          <a:xfrm>
            <a:off x="68641" y="2827966"/>
            <a:ext cx="1086453" cy="263189"/>
          </a:xfrm>
          <a:prstGeom prst="roundRect">
            <a:avLst/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Erschließung in </a:t>
            </a:r>
            <a:b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</a:br>
            <a: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DACH-Bibliotheken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2441321" y="3205589"/>
            <a:ext cx="3878139" cy="446281"/>
          </a:xfrm>
          <a:prstGeom prst="roundRect">
            <a:avLst/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Grundprinzipien und –regeln (Übergreifende Dokumentation)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2441318" y="2825809"/>
            <a:ext cx="686389" cy="263189"/>
          </a:xfrm>
          <a:prstGeom prst="roundRect">
            <a:avLst>
              <a:gd name="adj" fmla="val 11493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GND für </a:t>
            </a:r>
            <a:br>
              <a:rPr lang="de-DE" sz="800" dirty="0">
                <a:solidFill>
                  <a:srgbClr val="006082"/>
                </a:solidFill>
                <a:latin typeface="Calibri" panose="020F0502020204030204"/>
              </a:rPr>
            </a:b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Bibliotheken</a:t>
            </a:r>
            <a:endParaRPr lang="de-DE" sz="800" dirty="0">
              <a:solidFill>
                <a:srgbClr val="006082"/>
              </a:solidFill>
              <a:latin typeface="Calibri" panose="020F0502020204030204"/>
            </a:endParaRPr>
          </a:p>
        </p:txBody>
      </p:sp>
      <p:sp>
        <p:nvSpPr>
          <p:cNvPr id="53" name="Abgerundetes Rechteck 52"/>
          <p:cNvSpPr/>
          <p:nvPr/>
        </p:nvSpPr>
        <p:spPr>
          <a:xfrm>
            <a:off x="68641" y="3215789"/>
            <a:ext cx="2228238" cy="436082"/>
          </a:xfrm>
          <a:prstGeom prst="roundRect">
            <a:avLst/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Grundprinzipien und –regeln </a:t>
            </a:r>
            <a:b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</a:br>
            <a:r>
              <a:rPr lang="de-DE" sz="800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(RDA &amp; allgemeine DACH-Empfehlungen)</a:t>
            </a:r>
          </a:p>
        </p:txBody>
      </p:sp>
      <p:sp>
        <p:nvSpPr>
          <p:cNvPr id="55" name="Abgerundetes Rechteck 54"/>
          <p:cNvSpPr/>
          <p:nvPr/>
        </p:nvSpPr>
        <p:spPr>
          <a:xfrm>
            <a:off x="1206053" y="2827966"/>
            <a:ext cx="1087345" cy="263189"/>
          </a:xfrm>
          <a:prstGeom prst="roundRect">
            <a:avLst>
              <a:gd name="adj" fmla="val 13435"/>
            </a:avLst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 smtClean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Ressourcen-spezifische Regelungen </a:t>
            </a:r>
            <a:endParaRPr lang="de-DE" sz="800" dirty="0">
              <a:solidFill>
                <a:srgbClr val="FFC000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56" name="Abgerundetes Rechteck 55"/>
          <p:cNvSpPr/>
          <p:nvPr/>
        </p:nvSpPr>
        <p:spPr>
          <a:xfrm>
            <a:off x="5218488" y="2813979"/>
            <a:ext cx="1090827" cy="275019"/>
          </a:xfrm>
          <a:prstGeom prst="roundRect">
            <a:avLst>
              <a:gd name="adj" fmla="val 11354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Ressourcen-spezifische Regelungen </a:t>
            </a:r>
            <a:endParaRPr lang="de-DE" sz="800" dirty="0">
              <a:solidFill>
                <a:srgbClr val="006082"/>
              </a:solidFill>
              <a:latin typeface="Calibri" panose="020F0502020204030204"/>
            </a:endParaRPr>
          </a:p>
        </p:txBody>
      </p:sp>
      <p:sp>
        <p:nvSpPr>
          <p:cNvPr id="57" name="Abgerundetes Rechteck 56"/>
          <p:cNvSpPr/>
          <p:nvPr/>
        </p:nvSpPr>
        <p:spPr>
          <a:xfrm>
            <a:off x="6453908" y="3205589"/>
            <a:ext cx="471617" cy="446281"/>
          </a:xfrm>
          <a:prstGeom prst="roundRect">
            <a:avLst>
              <a:gd name="adj" fmla="val 1674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MARC-21</a:t>
            </a:r>
          </a:p>
        </p:txBody>
      </p:sp>
      <p:sp>
        <p:nvSpPr>
          <p:cNvPr id="67" name="Abgerundetes Rechteck 66"/>
          <p:cNvSpPr/>
          <p:nvPr/>
        </p:nvSpPr>
        <p:spPr>
          <a:xfrm>
            <a:off x="7478992" y="3215789"/>
            <a:ext cx="1559025" cy="436081"/>
          </a:xfrm>
          <a:prstGeom prst="roundRect">
            <a:avLst>
              <a:gd name="adj" fmla="val 1149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Erfassungsumgebungen (Formate, Suchschlüssel)</a:t>
            </a:r>
          </a:p>
        </p:txBody>
      </p:sp>
      <p:sp>
        <p:nvSpPr>
          <p:cNvPr id="68" name="Abgerundetes Rechteck 67"/>
          <p:cNvSpPr/>
          <p:nvPr/>
        </p:nvSpPr>
        <p:spPr>
          <a:xfrm>
            <a:off x="6980613" y="3215789"/>
            <a:ext cx="443290" cy="436081"/>
          </a:xfrm>
          <a:prstGeom prst="roundRect">
            <a:avLst>
              <a:gd name="adj" fmla="val 1674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GND-</a:t>
            </a:r>
            <a:r>
              <a:rPr lang="de-DE" sz="8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Ontology</a:t>
            </a:r>
            <a:endParaRPr lang="de-DE" sz="800" dirty="0">
              <a:solidFill>
                <a:prstClr val="black">
                  <a:lumMod val="50000"/>
                  <a:lumOff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69" name="Abgerundetes Rechteck 68"/>
          <p:cNvSpPr/>
          <p:nvPr/>
        </p:nvSpPr>
        <p:spPr>
          <a:xfrm>
            <a:off x="1206050" y="1581429"/>
            <a:ext cx="1090827" cy="1060505"/>
          </a:xfrm>
          <a:prstGeom prst="roundRect">
            <a:avLst>
              <a:gd name="adj" fmla="val 0"/>
            </a:avLst>
          </a:prstGeom>
          <a:solidFill>
            <a:srgbClr val="FFCC66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endParaRPr lang="de-DE" sz="762">
              <a:solidFill>
                <a:srgbClr val="FFC000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1242781" y="1995688"/>
            <a:ext cx="314098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RNAB</a:t>
            </a:r>
          </a:p>
        </p:txBody>
      </p:sp>
      <p:sp>
        <p:nvSpPr>
          <p:cNvPr id="39" name="Abgerundetes Rechteck 38"/>
          <p:cNvSpPr/>
          <p:nvPr/>
        </p:nvSpPr>
        <p:spPr>
          <a:xfrm>
            <a:off x="1581738" y="1995686"/>
            <a:ext cx="331919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Bild</a:t>
            </a:r>
          </a:p>
        </p:txBody>
      </p:sp>
      <p:sp>
        <p:nvSpPr>
          <p:cNvPr id="41" name="Abgerundetes Rechteck 40"/>
          <p:cNvSpPr/>
          <p:nvPr/>
        </p:nvSpPr>
        <p:spPr>
          <a:xfrm>
            <a:off x="1235616" y="2338766"/>
            <a:ext cx="321262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AV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1937317" y="1995686"/>
            <a:ext cx="332091" cy="25506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Musik</a:t>
            </a:r>
          </a:p>
        </p:txBody>
      </p:sp>
      <p:sp>
        <p:nvSpPr>
          <p:cNvPr id="43" name="Abgerundetes Rechteck 42"/>
          <p:cNvSpPr/>
          <p:nvPr/>
        </p:nvSpPr>
        <p:spPr>
          <a:xfrm>
            <a:off x="1583377" y="1631592"/>
            <a:ext cx="336441" cy="2707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Alte Drucke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1942259" y="1631591"/>
            <a:ext cx="328747" cy="270705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6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Hand-schriften</a:t>
            </a:r>
            <a:endParaRPr lang="de-DE" sz="600" dirty="0">
              <a:solidFill>
                <a:schemeClr val="accent4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52" name="Abgerundetes Rechteck 51"/>
          <p:cNvSpPr/>
          <p:nvPr/>
        </p:nvSpPr>
        <p:spPr>
          <a:xfrm>
            <a:off x="1240151" y="1639684"/>
            <a:ext cx="320785" cy="262612"/>
          </a:xfrm>
          <a:prstGeom prst="roundRect">
            <a:avLst>
              <a:gd name="adj" fmla="val 13686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Exlibris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1622571" y="2324744"/>
            <a:ext cx="251992" cy="20960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62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  <a:cs typeface="+mn-cs"/>
              </a:rPr>
              <a:t>…</a:t>
            </a:r>
          </a:p>
        </p:txBody>
      </p:sp>
      <p:sp>
        <p:nvSpPr>
          <p:cNvPr id="73" name="Abgerundetes Rechteck 72"/>
          <p:cNvSpPr/>
          <p:nvPr/>
        </p:nvSpPr>
        <p:spPr>
          <a:xfrm>
            <a:off x="5233621" y="1573785"/>
            <a:ext cx="1085837" cy="1060505"/>
          </a:xfrm>
          <a:prstGeom prst="roundRect">
            <a:avLst>
              <a:gd name="adj" fmla="val 0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endParaRPr lang="de-DE" sz="762">
              <a:solidFill>
                <a:srgbClr val="006082"/>
              </a:solidFill>
              <a:latin typeface="Calibri" panose="020F0502020204030204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3205224" y="2825809"/>
            <a:ext cx="485474" cy="263189"/>
          </a:xfrm>
          <a:prstGeom prst="roundRect">
            <a:avLst>
              <a:gd name="adj" fmla="val 11493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 smtClean="0">
                <a:solidFill>
                  <a:srgbClr val="006082"/>
                </a:solidFill>
                <a:latin typeface="Calibri" panose="020F0502020204030204"/>
              </a:rPr>
              <a:t>GND für </a:t>
            </a: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Archive</a:t>
            </a:r>
          </a:p>
        </p:txBody>
      </p:sp>
      <p:sp>
        <p:nvSpPr>
          <p:cNvPr id="84" name="Abgerundetes Rechteck 83"/>
          <p:cNvSpPr/>
          <p:nvPr/>
        </p:nvSpPr>
        <p:spPr>
          <a:xfrm>
            <a:off x="3769828" y="2825809"/>
            <a:ext cx="473963" cy="263189"/>
          </a:xfrm>
          <a:prstGeom prst="roundRect">
            <a:avLst>
              <a:gd name="adj" fmla="val 11493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GND für </a:t>
            </a:r>
            <a:br>
              <a:rPr lang="de-DE" sz="800" dirty="0">
                <a:solidFill>
                  <a:srgbClr val="006082"/>
                </a:solidFill>
                <a:latin typeface="Calibri" panose="020F0502020204030204"/>
              </a:rPr>
            </a:b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Museen</a:t>
            </a:r>
          </a:p>
        </p:txBody>
      </p:sp>
      <p:sp>
        <p:nvSpPr>
          <p:cNvPr id="85" name="Abgerundetes Rechteck 84"/>
          <p:cNvSpPr/>
          <p:nvPr/>
        </p:nvSpPr>
        <p:spPr>
          <a:xfrm>
            <a:off x="4332579" y="2825809"/>
            <a:ext cx="634129" cy="263189"/>
          </a:xfrm>
          <a:prstGeom prst="roundRect">
            <a:avLst>
              <a:gd name="adj" fmla="val 11493"/>
            </a:avLst>
          </a:prstGeom>
          <a:solidFill>
            <a:srgbClr val="33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GND für </a:t>
            </a:r>
            <a:br>
              <a:rPr lang="de-DE" sz="800" dirty="0">
                <a:solidFill>
                  <a:srgbClr val="006082"/>
                </a:solidFill>
                <a:latin typeface="Calibri" panose="020F0502020204030204"/>
              </a:rPr>
            </a:br>
            <a:r>
              <a:rPr lang="de-DE" sz="800" dirty="0">
                <a:solidFill>
                  <a:srgbClr val="006082"/>
                </a:solidFill>
                <a:latin typeface="Calibri" panose="020F0502020204030204"/>
              </a:rPr>
              <a:t>Denkmalämter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4906350" y="2829936"/>
            <a:ext cx="262136" cy="2999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62" dirty="0">
                <a:solidFill>
                  <a:srgbClr val="006082"/>
                </a:solidFill>
                <a:latin typeface="Calibri" panose="020F0502020204030204"/>
                <a:cs typeface="+mn-cs"/>
              </a:rPr>
              <a:t>…</a:t>
            </a:r>
          </a:p>
        </p:txBody>
      </p:sp>
      <p:sp>
        <p:nvSpPr>
          <p:cNvPr id="103" name="Freihandform 102"/>
          <p:cNvSpPr/>
          <p:nvPr/>
        </p:nvSpPr>
        <p:spPr>
          <a:xfrm>
            <a:off x="3233607" y="2491118"/>
            <a:ext cx="1733101" cy="265674"/>
          </a:xfrm>
          <a:custGeom>
            <a:avLst/>
            <a:gdLst>
              <a:gd name="connsiteX0" fmla="*/ 9115 w 3002674"/>
              <a:gd name="connsiteY0" fmla="*/ 366640 h 384057"/>
              <a:gd name="connsiteX1" fmla="*/ 157160 w 3002674"/>
              <a:gd name="connsiteY1" fmla="*/ 131509 h 384057"/>
              <a:gd name="connsiteX2" fmla="*/ 1088977 w 3002674"/>
              <a:gd name="connsiteY2" fmla="*/ 880 h 384057"/>
              <a:gd name="connsiteX3" fmla="*/ 2708772 w 3002674"/>
              <a:gd name="connsiteY3" fmla="*/ 192469 h 384057"/>
              <a:gd name="connsiteX4" fmla="*/ 2996155 w 3002674"/>
              <a:gd name="connsiteY4" fmla="*/ 384057 h 38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2674" h="384057">
                <a:moveTo>
                  <a:pt x="9115" y="366640"/>
                </a:moveTo>
                <a:cubicBezTo>
                  <a:pt x="-6851" y="279554"/>
                  <a:pt x="-22817" y="192469"/>
                  <a:pt x="157160" y="131509"/>
                </a:cubicBezTo>
                <a:cubicBezTo>
                  <a:pt x="337137" y="70549"/>
                  <a:pt x="663708" y="-9280"/>
                  <a:pt x="1088977" y="880"/>
                </a:cubicBezTo>
                <a:cubicBezTo>
                  <a:pt x="1514246" y="11040"/>
                  <a:pt x="2390909" y="128606"/>
                  <a:pt x="2708772" y="192469"/>
                </a:cubicBezTo>
                <a:cubicBezTo>
                  <a:pt x="3026635" y="256332"/>
                  <a:pt x="3011395" y="320194"/>
                  <a:pt x="2996155" y="384057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endParaRPr lang="de-DE" sz="114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736820" y="868373"/>
            <a:ext cx="19852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Projekt „3R für DACH-Bibliotheken“</a:t>
            </a:r>
          </a:p>
        </p:txBody>
      </p:sp>
      <p:cxnSp>
        <p:nvCxnSpPr>
          <p:cNvPr id="116" name="Gewinkelter Verbinder 115"/>
          <p:cNvCxnSpPr>
            <a:stCxn id="5" idx="0"/>
            <a:endCxn id="112" idx="2"/>
          </p:cNvCxnSpPr>
          <p:nvPr/>
        </p:nvCxnSpPr>
        <p:spPr>
          <a:xfrm rot="5400000" flipH="1" flipV="1">
            <a:off x="563959" y="845948"/>
            <a:ext cx="927626" cy="1403364"/>
          </a:xfrm>
          <a:prstGeom prst="bentConnector3">
            <a:avLst>
              <a:gd name="adj1" fmla="val 91073"/>
            </a:avLst>
          </a:prstGeom>
          <a:ln w="6350">
            <a:solidFill>
              <a:schemeClr val="accent2">
                <a:lumMod val="75000"/>
              </a:schemeClr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winkelter Verbinder 118"/>
          <p:cNvCxnSpPr>
            <a:stCxn id="112" idx="2"/>
            <a:endCxn id="46" idx="0"/>
          </p:cNvCxnSpPr>
          <p:nvPr/>
        </p:nvCxnSpPr>
        <p:spPr>
          <a:xfrm rot="16200000" flipH="1">
            <a:off x="1385987" y="1427283"/>
            <a:ext cx="1741992" cy="1055059"/>
          </a:xfrm>
          <a:prstGeom prst="bentConnector3">
            <a:avLst>
              <a:gd name="adj1" fmla="val 50000"/>
            </a:avLst>
          </a:prstGeom>
          <a:ln w="6350"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/>
          <p:cNvSpPr txBox="1"/>
          <p:nvPr/>
        </p:nvSpPr>
        <p:spPr>
          <a:xfrm>
            <a:off x="2322725" y="383524"/>
            <a:ext cx="5893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ET RAVI</a:t>
            </a:r>
          </a:p>
        </p:txBody>
      </p:sp>
      <p:cxnSp>
        <p:nvCxnSpPr>
          <p:cNvPr id="131" name="Gewinkelter Verbinder 130"/>
          <p:cNvCxnSpPr>
            <a:stCxn id="36" idx="0"/>
            <a:endCxn id="129" idx="2"/>
          </p:cNvCxnSpPr>
          <p:nvPr/>
        </p:nvCxnSpPr>
        <p:spPr>
          <a:xfrm rot="5400000" flipH="1" flipV="1">
            <a:off x="1049341" y="443386"/>
            <a:ext cx="1412475" cy="1723641"/>
          </a:xfrm>
          <a:prstGeom prst="bentConnector3">
            <a:avLst>
              <a:gd name="adj1" fmla="val 92709"/>
            </a:avLst>
          </a:prstGeom>
          <a:ln w="6350">
            <a:solidFill>
              <a:schemeClr val="accent2">
                <a:lumMod val="75000"/>
              </a:schemeClr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winkelter Verbinder 135"/>
          <p:cNvCxnSpPr>
            <a:stCxn id="129" idx="2"/>
          </p:cNvCxnSpPr>
          <p:nvPr/>
        </p:nvCxnSpPr>
        <p:spPr>
          <a:xfrm rot="16200000" flipH="1">
            <a:off x="1641063" y="1575304"/>
            <a:ext cx="2233319" cy="280646"/>
          </a:xfrm>
          <a:prstGeom prst="bentConnector3">
            <a:avLst>
              <a:gd name="adj1" fmla="val 4507"/>
            </a:avLst>
          </a:prstGeom>
          <a:ln w="6350"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feld 143"/>
          <p:cNvSpPr txBox="1"/>
          <p:nvPr/>
        </p:nvSpPr>
        <p:spPr>
          <a:xfrm>
            <a:off x="3821718" y="2513887"/>
            <a:ext cx="742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Projekt „GND4C“</a:t>
            </a:r>
            <a:endParaRPr lang="de-DE" sz="800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07" name="Textfeld 206"/>
          <p:cNvSpPr txBox="1"/>
          <p:nvPr/>
        </p:nvSpPr>
        <p:spPr>
          <a:xfrm>
            <a:off x="219031" y="4383409"/>
            <a:ext cx="1951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Projekt </a:t>
            </a:r>
            <a:b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</a:b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„DACH-Dokumentationsplattform“</a:t>
            </a:r>
          </a:p>
        </p:txBody>
      </p:sp>
      <p:sp>
        <p:nvSpPr>
          <p:cNvPr id="248" name="Gefaltete Ecke 247"/>
          <p:cNvSpPr/>
          <p:nvPr/>
        </p:nvSpPr>
        <p:spPr>
          <a:xfrm>
            <a:off x="5218488" y="298877"/>
            <a:ext cx="1618797" cy="736368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" tIns="68579" rIns="2286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Reglungen zu spezifischen Themen beinhalten z.B. verfeinerte Beziehungskennzeichen, Gattungsbegriffe und weiteres Vokabular/Codes</a:t>
            </a:r>
          </a:p>
        </p:txBody>
      </p:sp>
      <p:sp>
        <p:nvSpPr>
          <p:cNvPr id="89" name="Gefaltete Ecke 88"/>
          <p:cNvSpPr/>
          <p:nvPr/>
        </p:nvSpPr>
        <p:spPr>
          <a:xfrm>
            <a:off x="3000617" y="1428819"/>
            <a:ext cx="1117542" cy="65683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860" tIns="68579" rIns="2286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Aus den Bedarfen der IE und FE ergeben sich gemeinsame Regeln und Dokumentationen für die Arbeit in der GND.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4204471" y="1321568"/>
            <a:ext cx="942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Gruppe „Gemeinsame Plattform </a:t>
            </a:r>
            <a:r>
              <a:rPr lang="de-DE" sz="800" i="1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der </a:t>
            </a:r>
            <a:r>
              <a:rPr lang="de-DE" sz="800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AGs“</a:t>
            </a:r>
            <a:endParaRPr lang="de-DE" sz="800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64" name="Gerade Verbindung mit Pfeil 63"/>
          <p:cNvCxnSpPr>
            <a:stCxn id="107" idx="2"/>
          </p:cNvCxnSpPr>
          <p:nvPr/>
        </p:nvCxnSpPr>
        <p:spPr>
          <a:xfrm>
            <a:off x="4675890" y="1906343"/>
            <a:ext cx="557731" cy="895606"/>
          </a:xfrm>
          <a:prstGeom prst="straightConnector1">
            <a:avLst/>
          </a:prstGeom>
          <a:ln w="6350"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endCxn id="107" idx="2"/>
          </p:cNvCxnSpPr>
          <p:nvPr/>
        </p:nvCxnSpPr>
        <p:spPr>
          <a:xfrm flipV="1">
            <a:off x="2281838" y="1906343"/>
            <a:ext cx="2394052" cy="919077"/>
          </a:xfrm>
          <a:prstGeom prst="straightConnector1">
            <a:avLst/>
          </a:prstGeom>
          <a:ln w="6350">
            <a:solidFill>
              <a:schemeClr val="accent2">
                <a:lumMod val="75000"/>
              </a:schemeClr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Abgerundetes Rechteck 175"/>
          <p:cNvSpPr/>
          <p:nvPr/>
        </p:nvSpPr>
        <p:spPr>
          <a:xfrm>
            <a:off x="7478991" y="1951969"/>
            <a:ext cx="1559026" cy="1123837"/>
          </a:xfrm>
          <a:prstGeom prst="roundRect">
            <a:avLst>
              <a:gd name="adj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endParaRPr lang="de-DE" sz="762" dirty="0">
              <a:solidFill>
                <a:schemeClr val="accent6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77" name="Abgerundetes Rechteck 176"/>
          <p:cNvSpPr/>
          <p:nvPr/>
        </p:nvSpPr>
        <p:spPr>
          <a:xfrm>
            <a:off x="7578672" y="2027889"/>
            <a:ext cx="625032" cy="387915"/>
          </a:xfrm>
          <a:prstGeom prst="roundRect">
            <a:avLst>
              <a:gd name="adj" fmla="val 13686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GND PICA / </a:t>
            </a:r>
            <a:r>
              <a:rPr lang="de-DE" sz="7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WinIBW</a:t>
            </a:r>
            <a:endParaRPr lang="de-DE" sz="700" dirty="0">
              <a:solidFill>
                <a:schemeClr val="accent6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78" name="Abgerundetes Rechteck 177"/>
          <p:cNvSpPr/>
          <p:nvPr/>
        </p:nvSpPr>
        <p:spPr>
          <a:xfrm>
            <a:off x="8272055" y="2028193"/>
            <a:ext cx="620425" cy="387611"/>
          </a:xfrm>
          <a:prstGeom prst="roundRect">
            <a:avLst>
              <a:gd name="adj" fmla="val 13686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GND-Webformulare</a:t>
            </a:r>
            <a:endParaRPr lang="de-DE" sz="700" dirty="0">
              <a:solidFill>
                <a:schemeClr val="accent6">
                  <a:lumMod val="5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8272055" y="2510082"/>
            <a:ext cx="731485" cy="486048"/>
            <a:chOff x="8469275" y="2643762"/>
            <a:chExt cx="534265" cy="348829"/>
          </a:xfrm>
        </p:grpSpPr>
        <p:sp>
          <p:nvSpPr>
            <p:cNvPr id="179" name="Abgerundetes Rechteck 178"/>
            <p:cNvSpPr/>
            <p:nvPr/>
          </p:nvSpPr>
          <p:spPr>
            <a:xfrm>
              <a:off x="8469275" y="2643762"/>
              <a:ext cx="439288" cy="264452"/>
            </a:xfrm>
            <a:prstGeom prst="roundRect">
              <a:avLst>
                <a:gd name="adj" fmla="val 13686"/>
              </a:avLst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80644" fontAlgn="auto">
                <a:spcBef>
                  <a:spcPts val="0"/>
                </a:spcBef>
                <a:spcAft>
                  <a:spcPts val="0"/>
                </a:spcAft>
              </a:pPr>
              <a:endParaRPr lang="de-DE" sz="381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180" name="Abgerundetes Rechteck 179"/>
            <p:cNvSpPr/>
            <p:nvPr/>
          </p:nvSpPr>
          <p:spPr>
            <a:xfrm>
              <a:off x="8516069" y="2687563"/>
              <a:ext cx="439288" cy="264452"/>
            </a:xfrm>
            <a:prstGeom prst="roundRect">
              <a:avLst>
                <a:gd name="adj" fmla="val 13686"/>
              </a:avLst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80644" fontAlgn="auto">
                <a:spcBef>
                  <a:spcPts val="0"/>
                </a:spcBef>
                <a:spcAft>
                  <a:spcPts val="0"/>
                </a:spcAft>
              </a:pPr>
              <a:endParaRPr lang="de-DE" sz="381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181" name="Abgerundetes Rechteck 180"/>
            <p:cNvSpPr/>
            <p:nvPr/>
          </p:nvSpPr>
          <p:spPr>
            <a:xfrm>
              <a:off x="8564252" y="2728139"/>
              <a:ext cx="439288" cy="264452"/>
            </a:xfrm>
            <a:prstGeom prst="roundRect">
              <a:avLst>
                <a:gd name="adj" fmla="val 13686"/>
              </a:avLst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580644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700" dirty="0" smtClean="0">
                  <a:solidFill>
                    <a:schemeClr val="accent6">
                      <a:lumMod val="50000"/>
                    </a:schemeClr>
                  </a:solidFill>
                  <a:latin typeface="Calibri" panose="020F0502020204030204"/>
                </a:rPr>
                <a:t>Partner-spezifische </a:t>
              </a:r>
              <a:r>
                <a:rPr lang="de-DE" sz="7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/>
                </a:rPr>
                <a:t>Umgebungen</a:t>
              </a:r>
              <a:endParaRPr lang="de-DE" sz="700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endParaRPr>
            </a:p>
          </p:txBody>
        </p:sp>
      </p:grpSp>
      <p:sp>
        <p:nvSpPr>
          <p:cNvPr id="134" name="Textfeld 133"/>
          <p:cNvSpPr txBox="1"/>
          <p:nvPr/>
        </p:nvSpPr>
        <p:spPr>
          <a:xfrm>
            <a:off x="8028384" y="0"/>
            <a:ext cx="940821" cy="29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62" dirty="0">
                <a:solidFill>
                  <a:prstClr val="black"/>
                </a:solidFill>
                <a:latin typeface="Calibri" panose="020F0502020204030204"/>
                <a:cs typeface="+mn-cs"/>
              </a:rPr>
              <a:t>Stand: 13.02.2020</a:t>
            </a:r>
            <a:endParaRPr lang="de-DE" sz="762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93" name="Gefaltete Ecke 192"/>
          <p:cNvSpPr/>
          <p:nvPr/>
        </p:nvSpPr>
        <p:spPr>
          <a:xfrm>
            <a:off x="7113531" y="305049"/>
            <a:ext cx="1834506" cy="1077603"/>
          </a:xfrm>
          <a:prstGeom prst="foldedCorner">
            <a:avLst>
              <a:gd name="adj" fmla="val 1396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tIns="68579" rIns="22860" bIns="0" rtlCol="0" anchor="ctr"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Ein Ziel des Konzeptes ist es, dezentrale partnerspezifische Erschließungsdokumentationen verzichtbar zu machen. Dafür muss es die Möglichkeit geben, auf Spezifika der unterschiedlichen Erfassungs-umgebungen einzugehen und diese virtuell mit den Erschließungsregeln zu verbinden.</a:t>
            </a:r>
            <a:endParaRPr lang="de-DE" sz="800" dirty="0">
              <a:solidFill>
                <a:srgbClr val="70AD47">
                  <a:lumMod val="50000"/>
                </a:srgbClr>
              </a:solidFill>
              <a:latin typeface="Calibri" panose="020F0502020204030204"/>
            </a:endParaRPr>
          </a:p>
        </p:txBody>
      </p:sp>
      <p:cxnSp>
        <p:nvCxnSpPr>
          <p:cNvPr id="141" name="Gerader Verbinder 140"/>
          <p:cNvCxnSpPr>
            <a:stCxn id="176" idx="0"/>
            <a:endCxn id="193" idx="2"/>
          </p:cNvCxnSpPr>
          <p:nvPr/>
        </p:nvCxnSpPr>
        <p:spPr>
          <a:xfrm flipH="1" flipV="1">
            <a:off x="8030784" y="1382652"/>
            <a:ext cx="227720" cy="56931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Gefaltete Ecke 93"/>
          <p:cNvSpPr/>
          <p:nvPr/>
        </p:nvSpPr>
        <p:spPr>
          <a:xfrm>
            <a:off x="5776540" y="4309929"/>
            <a:ext cx="3188465" cy="683587"/>
          </a:xfrm>
          <a:prstGeom prst="foldedCorner">
            <a:avLst>
              <a:gd name="adj" fmla="val 1396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tIns="68579" rIns="22860" bIns="0" rtlCol="0" anchor="ctr"/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Regeln sind in der allgemeinsten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Form </a:t>
            </a:r>
            <a:r>
              <a:rPr lang="de-DE" sz="800" b="1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formatunabhängig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 und </a:t>
            </a:r>
            <a:r>
              <a:rPr lang="de-DE" sz="800" b="1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unabhängig </a:t>
            </a:r>
            <a:r>
              <a:rPr lang="de-DE" sz="800" b="1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von der </a:t>
            </a:r>
            <a:r>
              <a:rPr lang="de-DE" sz="800" b="1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GND.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 </a:t>
            </a:r>
            <a:r>
              <a:rPr lang="de-DE" sz="800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Die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Nutzung der GND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wird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zusätzlich erläutert und hierfür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wird die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entsprechende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GND-Dokumentation (blauer Bereich)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eingebunden. </a:t>
            </a:r>
            <a:r>
              <a:rPr lang="de-DE" sz="800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Auf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ähnliche Weise  werden die Spezifika der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Erfassungsumgebungen (grüner Bereich) </a:t>
            </a:r>
            <a:r>
              <a:rPr lang="de-DE" sz="800" dirty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eingebunden.</a:t>
            </a:r>
          </a:p>
        </p:txBody>
      </p:sp>
      <p:sp>
        <p:nvSpPr>
          <p:cNvPr id="104" name="Abgerundetes Rechteck 103"/>
          <p:cNvSpPr/>
          <p:nvPr/>
        </p:nvSpPr>
        <p:spPr>
          <a:xfrm>
            <a:off x="7578672" y="2505475"/>
            <a:ext cx="625032" cy="373087"/>
          </a:xfrm>
          <a:prstGeom prst="roundRect">
            <a:avLst>
              <a:gd name="adj" fmla="val 13686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Wikibase</a:t>
            </a:r>
            <a:endParaRPr lang="de-DE" sz="700" dirty="0">
              <a:solidFill>
                <a:schemeClr val="accent6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56" name="Abgerundetes Rechteck 155"/>
          <p:cNvSpPr/>
          <p:nvPr/>
        </p:nvSpPr>
        <p:spPr>
          <a:xfrm>
            <a:off x="5265312" y="1979035"/>
            <a:ext cx="314098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RNAB</a:t>
            </a:r>
          </a:p>
        </p:txBody>
      </p:sp>
      <p:sp>
        <p:nvSpPr>
          <p:cNvPr id="157" name="Abgerundetes Rechteck 156"/>
          <p:cNvSpPr/>
          <p:nvPr/>
        </p:nvSpPr>
        <p:spPr>
          <a:xfrm>
            <a:off x="5604269" y="1979033"/>
            <a:ext cx="331919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Bild</a:t>
            </a:r>
          </a:p>
        </p:txBody>
      </p:sp>
      <p:sp>
        <p:nvSpPr>
          <p:cNvPr id="158" name="Abgerundetes Rechteck 157"/>
          <p:cNvSpPr/>
          <p:nvPr/>
        </p:nvSpPr>
        <p:spPr>
          <a:xfrm>
            <a:off x="5258147" y="2322113"/>
            <a:ext cx="321262" cy="25506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AV</a:t>
            </a:r>
          </a:p>
        </p:txBody>
      </p:sp>
      <p:sp>
        <p:nvSpPr>
          <p:cNvPr id="159" name="Abgerundetes Rechteck 158"/>
          <p:cNvSpPr/>
          <p:nvPr/>
        </p:nvSpPr>
        <p:spPr>
          <a:xfrm>
            <a:off x="5959848" y="1979033"/>
            <a:ext cx="332091" cy="25506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Musik</a:t>
            </a:r>
          </a:p>
        </p:txBody>
      </p:sp>
      <p:sp>
        <p:nvSpPr>
          <p:cNvPr id="160" name="Abgerundetes Rechteck 159"/>
          <p:cNvSpPr/>
          <p:nvPr/>
        </p:nvSpPr>
        <p:spPr>
          <a:xfrm>
            <a:off x="5605908" y="1614939"/>
            <a:ext cx="336441" cy="27070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Alte Drucke</a:t>
            </a:r>
          </a:p>
        </p:txBody>
      </p:sp>
      <p:sp>
        <p:nvSpPr>
          <p:cNvPr id="161" name="Abgerundetes Rechteck 160"/>
          <p:cNvSpPr/>
          <p:nvPr/>
        </p:nvSpPr>
        <p:spPr>
          <a:xfrm>
            <a:off x="5964790" y="1614938"/>
            <a:ext cx="328747" cy="270705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Hand-schriften</a:t>
            </a:r>
            <a:endParaRPr lang="de-DE" sz="600" dirty="0">
              <a:solidFill>
                <a:schemeClr val="accent1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62" name="Abgerundetes Rechteck 161"/>
          <p:cNvSpPr/>
          <p:nvPr/>
        </p:nvSpPr>
        <p:spPr>
          <a:xfrm>
            <a:off x="5262682" y="1623031"/>
            <a:ext cx="320785" cy="262612"/>
          </a:xfrm>
          <a:prstGeom prst="roundRect">
            <a:avLst>
              <a:gd name="adj" fmla="val 13686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0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Exlibris</a:t>
            </a:r>
          </a:p>
        </p:txBody>
      </p:sp>
      <p:sp>
        <p:nvSpPr>
          <p:cNvPr id="163" name="Textfeld 162"/>
          <p:cNvSpPr txBox="1"/>
          <p:nvPr/>
        </p:nvSpPr>
        <p:spPr>
          <a:xfrm>
            <a:off x="5645102" y="2308091"/>
            <a:ext cx="251992" cy="20960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580644" fontAlgn="auto">
              <a:spcBef>
                <a:spcPts val="0"/>
              </a:spcBef>
              <a:spcAft>
                <a:spcPts val="0"/>
              </a:spcAft>
            </a:pPr>
            <a:r>
              <a:rPr lang="de-DE" sz="762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33898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17</a:t>
            </a:fld>
            <a:endParaRPr lang="de-DE" sz="1000" b="1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0" y="1142353"/>
            <a:ext cx="7765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„Daten effizient analysieren, vernetzen, optimieren </a:t>
            </a:r>
            <a:r>
              <a:rPr lang="de-DE" sz="2400" dirty="0" smtClean="0"/>
              <a:t>und integrieren können“</a:t>
            </a:r>
            <a:endParaRPr lang="de-DE" sz="24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6444208" y="3147814"/>
            <a:ext cx="1951437" cy="1222885"/>
            <a:chOff x="688139" y="3567935"/>
            <a:chExt cx="3119803" cy="1284433"/>
          </a:xfrm>
        </p:grpSpPr>
        <p:sp>
          <p:nvSpPr>
            <p:cNvPr id="9" name="Gefaltete Ecke 8"/>
            <p:cNvSpPr/>
            <p:nvPr/>
          </p:nvSpPr>
          <p:spPr>
            <a:xfrm>
              <a:off x="1004201" y="3567935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0" name="Gefaltete Ecke 9"/>
            <p:cNvSpPr/>
            <p:nvPr/>
          </p:nvSpPr>
          <p:spPr>
            <a:xfrm>
              <a:off x="1875704" y="4215201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1" name="Freihandform 10"/>
            <p:cNvSpPr/>
            <p:nvPr/>
          </p:nvSpPr>
          <p:spPr>
            <a:xfrm rot="586354">
              <a:off x="1001622" y="4322541"/>
              <a:ext cx="768940" cy="45719"/>
            </a:xfrm>
            <a:custGeom>
              <a:avLst/>
              <a:gdLst>
                <a:gd name="connsiteX0" fmla="*/ 650111 w 2328440"/>
                <a:gd name="connsiteY0" fmla="*/ 0 h 2905246"/>
                <a:gd name="connsiteX1" fmla="*/ 279721 w 2328440"/>
                <a:gd name="connsiteY1" fmla="*/ 2164466 h 2905246"/>
                <a:gd name="connsiteX2" fmla="*/ 2328440 w 2328440"/>
                <a:gd name="connsiteY2" fmla="*/ 2905246 h 2905246"/>
                <a:gd name="connsiteX0" fmla="*/ 515645 w 2193974"/>
                <a:gd name="connsiteY0" fmla="*/ 190715 h 3095961"/>
                <a:gd name="connsiteX1" fmla="*/ 1322443 w 2193974"/>
                <a:gd name="connsiteY1" fmla="*/ 360745 h 3095961"/>
                <a:gd name="connsiteX2" fmla="*/ 145255 w 2193974"/>
                <a:gd name="connsiteY2" fmla="*/ 2355181 h 3095961"/>
                <a:gd name="connsiteX3" fmla="*/ 2193974 w 2193974"/>
                <a:gd name="connsiteY3" fmla="*/ 3095961 h 3095961"/>
                <a:gd name="connsiteX0" fmla="*/ 1777 w 1680106"/>
                <a:gd name="connsiteY0" fmla="*/ 25729 h 2930975"/>
                <a:gd name="connsiteX1" fmla="*/ 808575 w 1680106"/>
                <a:gd name="connsiteY1" fmla="*/ 195759 h 2930975"/>
                <a:gd name="connsiteX2" fmla="*/ 1422681 w 1680106"/>
                <a:gd name="connsiteY2" fmla="*/ 455869 h 2930975"/>
                <a:gd name="connsiteX3" fmla="*/ 1680106 w 1680106"/>
                <a:gd name="connsiteY3" fmla="*/ 2930975 h 2930975"/>
                <a:gd name="connsiteX0" fmla="*/ 0 w 1678329"/>
                <a:gd name="connsiteY0" fmla="*/ 54068 h 2959314"/>
                <a:gd name="connsiteX1" fmla="*/ 1420904 w 1678329"/>
                <a:gd name="connsiteY1" fmla="*/ 484208 h 2959314"/>
                <a:gd name="connsiteX2" fmla="*/ 1678329 w 1678329"/>
                <a:gd name="connsiteY2" fmla="*/ 2959314 h 2959314"/>
                <a:gd name="connsiteX0" fmla="*/ 0 w 1727956"/>
                <a:gd name="connsiteY0" fmla="*/ 54068 h 940077"/>
                <a:gd name="connsiteX1" fmla="*/ 1420904 w 1727956"/>
                <a:gd name="connsiteY1" fmla="*/ 484208 h 940077"/>
                <a:gd name="connsiteX2" fmla="*/ 1727956 w 1727956"/>
                <a:gd name="connsiteY2" fmla="*/ 831022 h 940077"/>
                <a:gd name="connsiteX0" fmla="*/ 0 w 1827499"/>
                <a:gd name="connsiteY0" fmla="*/ 54068 h 940077"/>
                <a:gd name="connsiteX1" fmla="*/ 1420904 w 1827499"/>
                <a:gd name="connsiteY1" fmla="*/ 484208 h 940077"/>
                <a:gd name="connsiteX2" fmla="*/ 1727956 w 1827499"/>
                <a:gd name="connsiteY2" fmla="*/ 831022 h 940077"/>
                <a:gd name="connsiteX0" fmla="*/ 0 w 1727956"/>
                <a:gd name="connsiteY0" fmla="*/ 0 h 776954"/>
                <a:gd name="connsiteX1" fmla="*/ 1727956 w 1727956"/>
                <a:gd name="connsiteY1" fmla="*/ 776954 h 776954"/>
                <a:gd name="connsiteX0" fmla="*/ 0 w 1727956"/>
                <a:gd name="connsiteY0" fmla="*/ 236176 h 1013130"/>
                <a:gd name="connsiteX1" fmla="*/ 1190613 w 1727956"/>
                <a:gd name="connsiteY1" fmla="*/ 146096 h 1013130"/>
                <a:gd name="connsiteX2" fmla="*/ 1727956 w 1727956"/>
                <a:gd name="connsiteY2" fmla="*/ 1013130 h 1013130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98621"/>
                <a:gd name="connsiteY0" fmla="*/ 411958 h 1188912"/>
                <a:gd name="connsiteX1" fmla="*/ 1420903 w 1798621"/>
                <a:gd name="connsiteY1" fmla="*/ 408582 h 1188912"/>
                <a:gd name="connsiteX2" fmla="*/ 1727956 w 1798621"/>
                <a:gd name="connsiteY2" fmla="*/ 1188912 h 1188912"/>
                <a:gd name="connsiteX0" fmla="*/ 0 w 1798622"/>
                <a:gd name="connsiteY0" fmla="*/ 128071 h 905025"/>
                <a:gd name="connsiteX1" fmla="*/ 499744 w 1798622"/>
                <a:gd name="connsiteY1" fmla="*/ 37992 h 905025"/>
                <a:gd name="connsiteX2" fmla="*/ 1420903 w 1798622"/>
                <a:gd name="connsiteY2" fmla="*/ 124695 h 905025"/>
                <a:gd name="connsiteX3" fmla="*/ 1727956 w 1798622"/>
                <a:gd name="connsiteY3" fmla="*/ 905025 h 905025"/>
                <a:gd name="connsiteX0" fmla="*/ 0 w 1682695"/>
                <a:gd name="connsiteY0" fmla="*/ 0 h 953737"/>
                <a:gd name="connsiteX1" fmla="*/ 383817 w 1682695"/>
                <a:gd name="connsiteY1" fmla="*/ 86704 h 953737"/>
                <a:gd name="connsiteX2" fmla="*/ 1304976 w 1682695"/>
                <a:gd name="connsiteY2" fmla="*/ 173407 h 953737"/>
                <a:gd name="connsiteX3" fmla="*/ 1612029 w 1682695"/>
                <a:gd name="connsiteY3" fmla="*/ 953737 h 953737"/>
                <a:gd name="connsiteX0" fmla="*/ 0 w 1682695"/>
                <a:gd name="connsiteY0" fmla="*/ 0 h 953737"/>
                <a:gd name="connsiteX1" fmla="*/ 1304976 w 1682695"/>
                <a:gd name="connsiteY1" fmla="*/ 173407 h 953737"/>
                <a:gd name="connsiteX2" fmla="*/ 1612029 w 1682695"/>
                <a:gd name="connsiteY2" fmla="*/ 953737 h 953737"/>
                <a:gd name="connsiteX0" fmla="*/ 0 w 1716951"/>
                <a:gd name="connsiteY0" fmla="*/ 0 h 953737"/>
                <a:gd name="connsiteX1" fmla="*/ 1304976 w 1716951"/>
                <a:gd name="connsiteY1" fmla="*/ 173407 h 953737"/>
                <a:gd name="connsiteX2" fmla="*/ 1612029 w 1716951"/>
                <a:gd name="connsiteY2" fmla="*/ 953737 h 953737"/>
                <a:gd name="connsiteX0" fmla="*/ 0 w 1612029"/>
                <a:gd name="connsiteY0" fmla="*/ 0 h 953737"/>
                <a:gd name="connsiteX1" fmla="*/ 1612029 w 1612029"/>
                <a:gd name="connsiteY1" fmla="*/ 953737 h 953737"/>
                <a:gd name="connsiteX0" fmla="*/ 0 w 1688790"/>
                <a:gd name="connsiteY0" fmla="*/ 0 h 953737"/>
                <a:gd name="connsiteX1" fmla="*/ 1688790 w 1688790"/>
                <a:gd name="connsiteY1" fmla="*/ 173407 h 953737"/>
                <a:gd name="connsiteX2" fmla="*/ 1612029 w 1688790"/>
                <a:gd name="connsiteY2" fmla="*/ 953737 h 953737"/>
                <a:gd name="connsiteX0" fmla="*/ 0 w 1688790"/>
                <a:gd name="connsiteY0" fmla="*/ 295130 h 1248867"/>
                <a:gd name="connsiteX1" fmla="*/ 1688790 w 1688790"/>
                <a:gd name="connsiteY1" fmla="*/ 468537 h 1248867"/>
                <a:gd name="connsiteX2" fmla="*/ 1612029 w 1688790"/>
                <a:gd name="connsiteY2" fmla="*/ 1248867 h 1248867"/>
                <a:gd name="connsiteX0" fmla="*/ 0 w 2081190"/>
                <a:gd name="connsiteY0" fmla="*/ 295130 h 1248867"/>
                <a:gd name="connsiteX1" fmla="*/ 1688790 w 2081190"/>
                <a:gd name="connsiteY1" fmla="*/ 468537 h 1248867"/>
                <a:gd name="connsiteX2" fmla="*/ 1612029 w 2081190"/>
                <a:gd name="connsiteY2" fmla="*/ 1248867 h 1248867"/>
                <a:gd name="connsiteX0" fmla="*/ 0 w 1637616"/>
                <a:gd name="connsiteY0" fmla="*/ 381833 h 1335570"/>
                <a:gd name="connsiteX1" fmla="*/ 1228211 w 1637616"/>
                <a:gd name="connsiteY1" fmla="*/ 468536 h 1335570"/>
                <a:gd name="connsiteX2" fmla="*/ 1612029 w 1637616"/>
                <a:gd name="connsiteY2" fmla="*/ 1335570 h 1335570"/>
                <a:gd name="connsiteX0" fmla="*/ 0 w 1637616"/>
                <a:gd name="connsiteY0" fmla="*/ 381834 h 1335571"/>
                <a:gd name="connsiteX1" fmla="*/ 1228211 w 1637616"/>
                <a:gd name="connsiteY1" fmla="*/ 468537 h 1335571"/>
                <a:gd name="connsiteX2" fmla="*/ 1612029 w 1637616"/>
                <a:gd name="connsiteY2" fmla="*/ 1335571 h 1335571"/>
                <a:gd name="connsiteX0" fmla="*/ 0 w 1774137"/>
                <a:gd name="connsiteY0" fmla="*/ 641943 h 1595680"/>
                <a:gd name="connsiteX1" fmla="*/ 1381737 w 1774137"/>
                <a:gd name="connsiteY1" fmla="*/ 468537 h 1595680"/>
                <a:gd name="connsiteX2" fmla="*/ 1612029 w 1774137"/>
                <a:gd name="connsiteY2" fmla="*/ 1595680 h 1595680"/>
                <a:gd name="connsiteX0" fmla="*/ 0 w 1774137"/>
                <a:gd name="connsiteY0" fmla="*/ 414798 h 1368535"/>
                <a:gd name="connsiteX1" fmla="*/ 1381737 w 1774137"/>
                <a:gd name="connsiteY1" fmla="*/ 241392 h 1368535"/>
                <a:gd name="connsiteX2" fmla="*/ 1612029 w 1774137"/>
                <a:gd name="connsiteY2" fmla="*/ 1368535 h 1368535"/>
                <a:gd name="connsiteX0" fmla="*/ 0 w 1637616"/>
                <a:gd name="connsiteY0" fmla="*/ 414798 h 1368535"/>
                <a:gd name="connsiteX1" fmla="*/ 1381737 w 1637616"/>
                <a:gd name="connsiteY1" fmla="*/ 241392 h 1368535"/>
                <a:gd name="connsiteX2" fmla="*/ 1612029 w 1637616"/>
                <a:gd name="connsiteY2" fmla="*/ 1368535 h 1368535"/>
                <a:gd name="connsiteX0" fmla="*/ 0 w 1637616"/>
                <a:gd name="connsiteY0" fmla="*/ 361060 h 1314797"/>
                <a:gd name="connsiteX1" fmla="*/ 1381737 w 1637616"/>
                <a:gd name="connsiteY1" fmla="*/ 187654 h 1314797"/>
                <a:gd name="connsiteX2" fmla="*/ 1612029 w 1637616"/>
                <a:gd name="connsiteY2" fmla="*/ 1314797 h 1314797"/>
                <a:gd name="connsiteX0" fmla="*/ 0 w 1637616"/>
                <a:gd name="connsiteY0" fmla="*/ 324342 h 1278079"/>
                <a:gd name="connsiteX1" fmla="*/ 1381737 w 1637616"/>
                <a:gd name="connsiteY1" fmla="*/ 150936 h 1278079"/>
                <a:gd name="connsiteX2" fmla="*/ 1612029 w 1637616"/>
                <a:gd name="connsiteY2" fmla="*/ 1278079 h 1278079"/>
                <a:gd name="connsiteX0" fmla="*/ 0 w 1637616"/>
                <a:gd name="connsiteY0" fmla="*/ 255376 h 1209113"/>
                <a:gd name="connsiteX1" fmla="*/ 1151448 w 1637616"/>
                <a:gd name="connsiteY1" fmla="*/ 255376 h 1209113"/>
                <a:gd name="connsiteX2" fmla="*/ 1612029 w 1637616"/>
                <a:gd name="connsiteY2" fmla="*/ 1209113 h 1209113"/>
                <a:gd name="connsiteX0" fmla="*/ 0 w 1923868"/>
                <a:gd name="connsiteY0" fmla="*/ 255376 h 1231158"/>
                <a:gd name="connsiteX1" fmla="*/ 1151448 w 1923868"/>
                <a:gd name="connsiteY1" fmla="*/ 255376 h 1231158"/>
                <a:gd name="connsiteX2" fmla="*/ 1898281 w 1923868"/>
                <a:gd name="connsiteY2" fmla="*/ 1231158 h 1231158"/>
                <a:gd name="connsiteX0" fmla="*/ 0 w 1923868"/>
                <a:gd name="connsiteY0" fmla="*/ 162795 h 1138577"/>
                <a:gd name="connsiteX1" fmla="*/ 323356 w 1923868"/>
                <a:gd name="connsiteY1" fmla="*/ 593372 h 1138577"/>
                <a:gd name="connsiteX2" fmla="*/ 1151448 w 1923868"/>
                <a:gd name="connsiteY2" fmla="*/ 162795 h 1138577"/>
                <a:gd name="connsiteX3" fmla="*/ 1898281 w 1923868"/>
                <a:gd name="connsiteY3" fmla="*/ 1138577 h 1138577"/>
                <a:gd name="connsiteX0" fmla="*/ 0 w 1923868"/>
                <a:gd name="connsiteY0" fmla="*/ 162630 h 1138412"/>
                <a:gd name="connsiteX1" fmla="*/ 1151448 w 1923868"/>
                <a:gd name="connsiteY1" fmla="*/ 162630 h 1138412"/>
                <a:gd name="connsiteX2" fmla="*/ 1898281 w 1923868"/>
                <a:gd name="connsiteY2" fmla="*/ 1138412 h 1138412"/>
                <a:gd name="connsiteX0" fmla="*/ 0 w 1797378"/>
                <a:gd name="connsiteY0" fmla="*/ 0 h 1168295"/>
                <a:gd name="connsiteX1" fmla="*/ 1024958 w 1797378"/>
                <a:gd name="connsiteY1" fmla="*/ 192513 h 1168295"/>
                <a:gd name="connsiteX2" fmla="*/ 1771791 w 1797378"/>
                <a:gd name="connsiteY2" fmla="*/ 1168295 h 1168295"/>
                <a:gd name="connsiteX0" fmla="*/ 0 w 1771791"/>
                <a:gd name="connsiteY0" fmla="*/ 0 h 1168295"/>
                <a:gd name="connsiteX1" fmla="*/ 1024958 w 1771791"/>
                <a:gd name="connsiteY1" fmla="*/ 192513 h 1168295"/>
                <a:gd name="connsiteX2" fmla="*/ 1771791 w 1771791"/>
                <a:gd name="connsiteY2" fmla="*/ 1168295 h 1168295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791" h="1189601">
                  <a:moveTo>
                    <a:pt x="0" y="21306"/>
                  </a:moveTo>
                  <a:cubicBezTo>
                    <a:pt x="76595" y="0"/>
                    <a:pt x="708578" y="51189"/>
                    <a:pt x="1024958" y="213819"/>
                  </a:cubicBezTo>
                  <a:cubicBezTo>
                    <a:pt x="1164511" y="280905"/>
                    <a:pt x="1767966" y="952844"/>
                    <a:pt x="1771791" y="1189601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Gerade Verbindung mit Pfeil 11"/>
            <p:cNvCxnSpPr>
              <a:stCxn id="9" idx="3"/>
            </p:cNvCxnSpPr>
            <p:nvPr/>
          </p:nvCxnSpPr>
          <p:spPr>
            <a:xfrm>
              <a:off x="1320263" y="3734369"/>
              <a:ext cx="555441" cy="4597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Gefaltete Ecke 12"/>
            <p:cNvSpPr/>
            <p:nvPr/>
          </p:nvSpPr>
          <p:spPr>
            <a:xfrm>
              <a:off x="688139" y="4194090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4" name="Gefaltete Ecke 13"/>
            <p:cNvSpPr/>
            <p:nvPr/>
          </p:nvSpPr>
          <p:spPr>
            <a:xfrm>
              <a:off x="2915816" y="3567935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5" name="Gefaltete Ecke 14"/>
            <p:cNvSpPr/>
            <p:nvPr/>
          </p:nvSpPr>
          <p:spPr>
            <a:xfrm>
              <a:off x="2752154" y="4311810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6" name="Gefaltete Ecke 15"/>
            <p:cNvSpPr/>
            <p:nvPr/>
          </p:nvSpPr>
          <p:spPr>
            <a:xfrm>
              <a:off x="3491880" y="3964691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cxnSp>
          <p:nvCxnSpPr>
            <p:cNvPr id="17" name="Gerade Verbindung mit Pfeil 16"/>
            <p:cNvCxnSpPr>
              <a:stCxn id="14" idx="1"/>
            </p:cNvCxnSpPr>
            <p:nvPr/>
          </p:nvCxnSpPr>
          <p:spPr>
            <a:xfrm flipH="1">
              <a:off x="2253423" y="3734369"/>
              <a:ext cx="662393" cy="53695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>
              <a:stCxn id="16" idx="1"/>
            </p:cNvCxnSpPr>
            <p:nvPr/>
          </p:nvCxnSpPr>
          <p:spPr>
            <a:xfrm flipH="1">
              <a:off x="3073847" y="4131125"/>
              <a:ext cx="418033" cy="214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ihandform 18"/>
            <p:cNvSpPr/>
            <p:nvPr/>
          </p:nvSpPr>
          <p:spPr>
            <a:xfrm rot="10170279">
              <a:off x="2046139" y="4613607"/>
              <a:ext cx="857274" cy="238761"/>
            </a:xfrm>
            <a:custGeom>
              <a:avLst/>
              <a:gdLst>
                <a:gd name="connsiteX0" fmla="*/ 650111 w 2328440"/>
                <a:gd name="connsiteY0" fmla="*/ 0 h 2905246"/>
                <a:gd name="connsiteX1" fmla="*/ 279721 w 2328440"/>
                <a:gd name="connsiteY1" fmla="*/ 2164466 h 2905246"/>
                <a:gd name="connsiteX2" fmla="*/ 2328440 w 2328440"/>
                <a:gd name="connsiteY2" fmla="*/ 2905246 h 2905246"/>
                <a:gd name="connsiteX0" fmla="*/ 515645 w 2193974"/>
                <a:gd name="connsiteY0" fmla="*/ 190715 h 3095961"/>
                <a:gd name="connsiteX1" fmla="*/ 1322443 w 2193974"/>
                <a:gd name="connsiteY1" fmla="*/ 360745 h 3095961"/>
                <a:gd name="connsiteX2" fmla="*/ 145255 w 2193974"/>
                <a:gd name="connsiteY2" fmla="*/ 2355181 h 3095961"/>
                <a:gd name="connsiteX3" fmla="*/ 2193974 w 2193974"/>
                <a:gd name="connsiteY3" fmla="*/ 3095961 h 3095961"/>
                <a:gd name="connsiteX0" fmla="*/ 1777 w 1680106"/>
                <a:gd name="connsiteY0" fmla="*/ 25729 h 2930975"/>
                <a:gd name="connsiteX1" fmla="*/ 808575 w 1680106"/>
                <a:gd name="connsiteY1" fmla="*/ 195759 h 2930975"/>
                <a:gd name="connsiteX2" fmla="*/ 1422681 w 1680106"/>
                <a:gd name="connsiteY2" fmla="*/ 455869 h 2930975"/>
                <a:gd name="connsiteX3" fmla="*/ 1680106 w 1680106"/>
                <a:gd name="connsiteY3" fmla="*/ 2930975 h 2930975"/>
                <a:gd name="connsiteX0" fmla="*/ 0 w 1678329"/>
                <a:gd name="connsiteY0" fmla="*/ 54068 h 2959314"/>
                <a:gd name="connsiteX1" fmla="*/ 1420904 w 1678329"/>
                <a:gd name="connsiteY1" fmla="*/ 484208 h 2959314"/>
                <a:gd name="connsiteX2" fmla="*/ 1678329 w 1678329"/>
                <a:gd name="connsiteY2" fmla="*/ 2959314 h 2959314"/>
                <a:gd name="connsiteX0" fmla="*/ 0 w 1727956"/>
                <a:gd name="connsiteY0" fmla="*/ 54068 h 940077"/>
                <a:gd name="connsiteX1" fmla="*/ 1420904 w 1727956"/>
                <a:gd name="connsiteY1" fmla="*/ 484208 h 940077"/>
                <a:gd name="connsiteX2" fmla="*/ 1727956 w 1727956"/>
                <a:gd name="connsiteY2" fmla="*/ 831022 h 940077"/>
                <a:gd name="connsiteX0" fmla="*/ 0 w 1827499"/>
                <a:gd name="connsiteY0" fmla="*/ 54068 h 940077"/>
                <a:gd name="connsiteX1" fmla="*/ 1420904 w 1827499"/>
                <a:gd name="connsiteY1" fmla="*/ 484208 h 940077"/>
                <a:gd name="connsiteX2" fmla="*/ 1727956 w 1827499"/>
                <a:gd name="connsiteY2" fmla="*/ 831022 h 940077"/>
                <a:gd name="connsiteX0" fmla="*/ 0 w 1727956"/>
                <a:gd name="connsiteY0" fmla="*/ 0 h 776954"/>
                <a:gd name="connsiteX1" fmla="*/ 1727956 w 1727956"/>
                <a:gd name="connsiteY1" fmla="*/ 776954 h 776954"/>
                <a:gd name="connsiteX0" fmla="*/ 0 w 1727956"/>
                <a:gd name="connsiteY0" fmla="*/ 236176 h 1013130"/>
                <a:gd name="connsiteX1" fmla="*/ 1190613 w 1727956"/>
                <a:gd name="connsiteY1" fmla="*/ 146096 h 1013130"/>
                <a:gd name="connsiteX2" fmla="*/ 1727956 w 1727956"/>
                <a:gd name="connsiteY2" fmla="*/ 1013130 h 1013130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98621"/>
                <a:gd name="connsiteY0" fmla="*/ 411958 h 1188912"/>
                <a:gd name="connsiteX1" fmla="*/ 1420903 w 1798621"/>
                <a:gd name="connsiteY1" fmla="*/ 408582 h 1188912"/>
                <a:gd name="connsiteX2" fmla="*/ 1727956 w 1798621"/>
                <a:gd name="connsiteY2" fmla="*/ 1188912 h 1188912"/>
                <a:gd name="connsiteX0" fmla="*/ 0 w 1798622"/>
                <a:gd name="connsiteY0" fmla="*/ 128071 h 905025"/>
                <a:gd name="connsiteX1" fmla="*/ 499744 w 1798622"/>
                <a:gd name="connsiteY1" fmla="*/ 37992 h 905025"/>
                <a:gd name="connsiteX2" fmla="*/ 1420903 w 1798622"/>
                <a:gd name="connsiteY2" fmla="*/ 124695 h 905025"/>
                <a:gd name="connsiteX3" fmla="*/ 1727956 w 1798622"/>
                <a:gd name="connsiteY3" fmla="*/ 905025 h 905025"/>
                <a:gd name="connsiteX0" fmla="*/ 0 w 1682695"/>
                <a:gd name="connsiteY0" fmla="*/ 0 h 953737"/>
                <a:gd name="connsiteX1" fmla="*/ 383817 w 1682695"/>
                <a:gd name="connsiteY1" fmla="*/ 86704 h 953737"/>
                <a:gd name="connsiteX2" fmla="*/ 1304976 w 1682695"/>
                <a:gd name="connsiteY2" fmla="*/ 173407 h 953737"/>
                <a:gd name="connsiteX3" fmla="*/ 1612029 w 1682695"/>
                <a:gd name="connsiteY3" fmla="*/ 953737 h 953737"/>
                <a:gd name="connsiteX0" fmla="*/ 0 w 1682695"/>
                <a:gd name="connsiteY0" fmla="*/ 0 h 953737"/>
                <a:gd name="connsiteX1" fmla="*/ 1304976 w 1682695"/>
                <a:gd name="connsiteY1" fmla="*/ 173407 h 953737"/>
                <a:gd name="connsiteX2" fmla="*/ 1612029 w 1682695"/>
                <a:gd name="connsiteY2" fmla="*/ 953737 h 953737"/>
                <a:gd name="connsiteX0" fmla="*/ 0 w 1716951"/>
                <a:gd name="connsiteY0" fmla="*/ 0 h 953737"/>
                <a:gd name="connsiteX1" fmla="*/ 1304976 w 1716951"/>
                <a:gd name="connsiteY1" fmla="*/ 173407 h 953737"/>
                <a:gd name="connsiteX2" fmla="*/ 1612029 w 1716951"/>
                <a:gd name="connsiteY2" fmla="*/ 953737 h 953737"/>
                <a:gd name="connsiteX0" fmla="*/ 0 w 1612029"/>
                <a:gd name="connsiteY0" fmla="*/ 0 h 953737"/>
                <a:gd name="connsiteX1" fmla="*/ 1612029 w 1612029"/>
                <a:gd name="connsiteY1" fmla="*/ 953737 h 953737"/>
                <a:gd name="connsiteX0" fmla="*/ 0 w 1688790"/>
                <a:gd name="connsiteY0" fmla="*/ 0 h 953737"/>
                <a:gd name="connsiteX1" fmla="*/ 1688790 w 1688790"/>
                <a:gd name="connsiteY1" fmla="*/ 173407 h 953737"/>
                <a:gd name="connsiteX2" fmla="*/ 1612029 w 1688790"/>
                <a:gd name="connsiteY2" fmla="*/ 953737 h 953737"/>
                <a:gd name="connsiteX0" fmla="*/ 0 w 1688790"/>
                <a:gd name="connsiteY0" fmla="*/ 295130 h 1248867"/>
                <a:gd name="connsiteX1" fmla="*/ 1688790 w 1688790"/>
                <a:gd name="connsiteY1" fmla="*/ 468537 h 1248867"/>
                <a:gd name="connsiteX2" fmla="*/ 1612029 w 1688790"/>
                <a:gd name="connsiteY2" fmla="*/ 1248867 h 1248867"/>
                <a:gd name="connsiteX0" fmla="*/ 0 w 2081190"/>
                <a:gd name="connsiteY0" fmla="*/ 295130 h 1248867"/>
                <a:gd name="connsiteX1" fmla="*/ 1688790 w 2081190"/>
                <a:gd name="connsiteY1" fmla="*/ 468537 h 1248867"/>
                <a:gd name="connsiteX2" fmla="*/ 1612029 w 2081190"/>
                <a:gd name="connsiteY2" fmla="*/ 1248867 h 1248867"/>
                <a:gd name="connsiteX0" fmla="*/ 0 w 1637616"/>
                <a:gd name="connsiteY0" fmla="*/ 381833 h 1335570"/>
                <a:gd name="connsiteX1" fmla="*/ 1228211 w 1637616"/>
                <a:gd name="connsiteY1" fmla="*/ 468536 h 1335570"/>
                <a:gd name="connsiteX2" fmla="*/ 1612029 w 1637616"/>
                <a:gd name="connsiteY2" fmla="*/ 1335570 h 1335570"/>
                <a:gd name="connsiteX0" fmla="*/ 0 w 1637616"/>
                <a:gd name="connsiteY0" fmla="*/ 381834 h 1335571"/>
                <a:gd name="connsiteX1" fmla="*/ 1228211 w 1637616"/>
                <a:gd name="connsiteY1" fmla="*/ 468537 h 1335571"/>
                <a:gd name="connsiteX2" fmla="*/ 1612029 w 1637616"/>
                <a:gd name="connsiteY2" fmla="*/ 1335571 h 1335571"/>
                <a:gd name="connsiteX0" fmla="*/ 0 w 1774137"/>
                <a:gd name="connsiteY0" fmla="*/ 641943 h 1595680"/>
                <a:gd name="connsiteX1" fmla="*/ 1381737 w 1774137"/>
                <a:gd name="connsiteY1" fmla="*/ 468537 h 1595680"/>
                <a:gd name="connsiteX2" fmla="*/ 1612029 w 1774137"/>
                <a:gd name="connsiteY2" fmla="*/ 1595680 h 1595680"/>
                <a:gd name="connsiteX0" fmla="*/ 0 w 1774137"/>
                <a:gd name="connsiteY0" fmla="*/ 414798 h 1368535"/>
                <a:gd name="connsiteX1" fmla="*/ 1381737 w 1774137"/>
                <a:gd name="connsiteY1" fmla="*/ 241392 h 1368535"/>
                <a:gd name="connsiteX2" fmla="*/ 1612029 w 1774137"/>
                <a:gd name="connsiteY2" fmla="*/ 1368535 h 1368535"/>
                <a:gd name="connsiteX0" fmla="*/ 0 w 1637616"/>
                <a:gd name="connsiteY0" fmla="*/ 414798 h 1368535"/>
                <a:gd name="connsiteX1" fmla="*/ 1381737 w 1637616"/>
                <a:gd name="connsiteY1" fmla="*/ 241392 h 1368535"/>
                <a:gd name="connsiteX2" fmla="*/ 1612029 w 1637616"/>
                <a:gd name="connsiteY2" fmla="*/ 1368535 h 1368535"/>
                <a:gd name="connsiteX0" fmla="*/ 0 w 1637616"/>
                <a:gd name="connsiteY0" fmla="*/ 361060 h 1314797"/>
                <a:gd name="connsiteX1" fmla="*/ 1381737 w 1637616"/>
                <a:gd name="connsiteY1" fmla="*/ 187654 h 1314797"/>
                <a:gd name="connsiteX2" fmla="*/ 1612029 w 1637616"/>
                <a:gd name="connsiteY2" fmla="*/ 1314797 h 1314797"/>
                <a:gd name="connsiteX0" fmla="*/ 0 w 1637616"/>
                <a:gd name="connsiteY0" fmla="*/ 324342 h 1278079"/>
                <a:gd name="connsiteX1" fmla="*/ 1381737 w 1637616"/>
                <a:gd name="connsiteY1" fmla="*/ 150936 h 1278079"/>
                <a:gd name="connsiteX2" fmla="*/ 1612029 w 1637616"/>
                <a:gd name="connsiteY2" fmla="*/ 1278079 h 1278079"/>
                <a:gd name="connsiteX0" fmla="*/ 0 w 1637616"/>
                <a:gd name="connsiteY0" fmla="*/ 255376 h 1209113"/>
                <a:gd name="connsiteX1" fmla="*/ 1151448 w 1637616"/>
                <a:gd name="connsiteY1" fmla="*/ 255376 h 1209113"/>
                <a:gd name="connsiteX2" fmla="*/ 1612029 w 1637616"/>
                <a:gd name="connsiteY2" fmla="*/ 1209113 h 1209113"/>
                <a:gd name="connsiteX0" fmla="*/ 0 w 1923868"/>
                <a:gd name="connsiteY0" fmla="*/ 255376 h 1231158"/>
                <a:gd name="connsiteX1" fmla="*/ 1151448 w 1923868"/>
                <a:gd name="connsiteY1" fmla="*/ 255376 h 1231158"/>
                <a:gd name="connsiteX2" fmla="*/ 1898281 w 1923868"/>
                <a:gd name="connsiteY2" fmla="*/ 1231158 h 1231158"/>
                <a:gd name="connsiteX0" fmla="*/ 0 w 1923868"/>
                <a:gd name="connsiteY0" fmla="*/ 162795 h 1138577"/>
                <a:gd name="connsiteX1" fmla="*/ 323356 w 1923868"/>
                <a:gd name="connsiteY1" fmla="*/ 593372 h 1138577"/>
                <a:gd name="connsiteX2" fmla="*/ 1151448 w 1923868"/>
                <a:gd name="connsiteY2" fmla="*/ 162795 h 1138577"/>
                <a:gd name="connsiteX3" fmla="*/ 1898281 w 1923868"/>
                <a:gd name="connsiteY3" fmla="*/ 1138577 h 1138577"/>
                <a:gd name="connsiteX0" fmla="*/ 0 w 1923868"/>
                <a:gd name="connsiteY0" fmla="*/ 162630 h 1138412"/>
                <a:gd name="connsiteX1" fmla="*/ 1151448 w 1923868"/>
                <a:gd name="connsiteY1" fmla="*/ 162630 h 1138412"/>
                <a:gd name="connsiteX2" fmla="*/ 1898281 w 1923868"/>
                <a:gd name="connsiteY2" fmla="*/ 1138412 h 1138412"/>
                <a:gd name="connsiteX0" fmla="*/ 0 w 1797378"/>
                <a:gd name="connsiteY0" fmla="*/ 0 h 1168295"/>
                <a:gd name="connsiteX1" fmla="*/ 1024958 w 1797378"/>
                <a:gd name="connsiteY1" fmla="*/ 192513 h 1168295"/>
                <a:gd name="connsiteX2" fmla="*/ 1771791 w 1797378"/>
                <a:gd name="connsiteY2" fmla="*/ 1168295 h 1168295"/>
                <a:gd name="connsiteX0" fmla="*/ 0 w 1771791"/>
                <a:gd name="connsiteY0" fmla="*/ 0 h 1168295"/>
                <a:gd name="connsiteX1" fmla="*/ 1024958 w 1771791"/>
                <a:gd name="connsiteY1" fmla="*/ 192513 h 1168295"/>
                <a:gd name="connsiteX2" fmla="*/ 1771791 w 1771791"/>
                <a:gd name="connsiteY2" fmla="*/ 1168295 h 1168295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791" h="1189601">
                  <a:moveTo>
                    <a:pt x="0" y="21306"/>
                  </a:moveTo>
                  <a:cubicBezTo>
                    <a:pt x="76595" y="0"/>
                    <a:pt x="708578" y="51189"/>
                    <a:pt x="1024958" y="213819"/>
                  </a:cubicBezTo>
                  <a:cubicBezTo>
                    <a:pt x="1164511" y="280905"/>
                    <a:pt x="1767966" y="952844"/>
                    <a:pt x="1771791" y="1189601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Inhaltsplatzhalter 19"/>
          <p:cNvSpPr txBox="1">
            <a:spLocks/>
          </p:cNvSpPr>
          <p:nvPr/>
        </p:nvSpPr>
        <p:spPr>
          <a:xfrm>
            <a:off x="275148" y="2787774"/>
            <a:ext cx="58810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eaLnBrk="1" hangingPunct="1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  <a:defRPr lang="de-DE" sz="1400" dirty="0" smtClean="0">
                <a:latin typeface="+mn-lt"/>
                <a:cs typeface="+mn-cs"/>
              </a:defRPr>
            </a:lvl1pPr>
            <a:lvl2pPr marL="742950" indent="-28575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2pPr>
            <a:lvl3pPr marL="11430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3pPr>
            <a:lvl4pPr marL="16002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4pPr>
            <a:lvl5pPr marL="20574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5pPr>
            <a:lvl6pPr marL="25146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6pPr>
            <a:lvl7pPr marL="29718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7pPr>
            <a:lvl8pPr marL="34290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8pPr>
            <a:lvl9pPr marL="38862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9pPr>
          </a:lstStyle>
          <a:p>
            <a:r>
              <a:rPr lang="de-DE" dirty="0"/>
              <a:t>Intelligente „GND-Assistenten“ (z.B. für die Anbindung neuer Partner und externer Datenquellen)</a:t>
            </a:r>
          </a:p>
          <a:p>
            <a:r>
              <a:rPr lang="de-DE" dirty="0"/>
              <a:t>Mehr </a:t>
            </a:r>
            <a:r>
              <a:rPr lang="de-DE" dirty="0" smtClean="0"/>
              <a:t>Verknüpfungen </a:t>
            </a:r>
            <a:r>
              <a:rPr lang="de-DE" dirty="0"/>
              <a:t>(intern und nach extern)</a:t>
            </a:r>
          </a:p>
          <a:p>
            <a:r>
              <a:rPr lang="de-DE" dirty="0"/>
              <a:t>Bereinigung von Fehlern und Dubletten</a:t>
            </a:r>
          </a:p>
          <a:p>
            <a:r>
              <a:rPr lang="de-DE" dirty="0"/>
              <a:t>Datamining, Clustering (z. B. Werke)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835696" y="2202417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Ziele:</a:t>
            </a:r>
            <a:endParaRPr lang="de-DE" u="sng" dirty="0"/>
          </a:p>
        </p:txBody>
      </p:sp>
    </p:spTree>
    <p:extLst>
      <p:ext uri="{BB962C8B-B14F-4D97-AF65-F5344CB8AC3E}">
        <p14:creationId xmlns:p14="http://schemas.microsoft.com/office/powerpoint/2010/main" val="101989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18</a:t>
            </a:fld>
            <a:endParaRPr lang="de-DE" sz="1000" b="1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20" name="Inhaltsplatzhalter 19"/>
          <p:cNvSpPr txBox="1">
            <a:spLocks/>
          </p:cNvSpPr>
          <p:nvPr/>
        </p:nvSpPr>
        <p:spPr>
          <a:xfrm>
            <a:off x="251520" y="2859782"/>
            <a:ext cx="58661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eaLnBrk="1" hangingPunct="1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  <a:defRPr lang="de-DE" sz="1400" dirty="0" smtClean="0">
                <a:latin typeface="+mn-lt"/>
                <a:cs typeface="+mn-cs"/>
              </a:defRPr>
            </a:lvl1pPr>
            <a:lvl2pPr marL="742950" indent="-28575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2pPr>
            <a:lvl3pPr marL="11430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3pPr>
            <a:lvl4pPr marL="16002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4pPr>
            <a:lvl5pPr marL="2057400" indent="-228600" eaLnBrk="1" hangingPunct="1">
              <a:lnSpc>
                <a:spcPts val="2000"/>
              </a:lnSpc>
              <a:spcBef>
                <a:spcPts val="300"/>
              </a:spcBef>
              <a:buChar char="-"/>
              <a:defRPr sz="1600">
                <a:latin typeface="+mn-lt"/>
                <a:cs typeface="+mn-cs"/>
              </a:defRPr>
            </a:lvl5pPr>
            <a:lvl6pPr marL="25146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6pPr>
            <a:lvl7pPr marL="29718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7pPr>
            <a:lvl8pPr marL="34290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8pPr>
            <a:lvl9pPr marL="3886200" indent="-22860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800">
                <a:latin typeface="+mn-lt"/>
                <a:cs typeface="+mn-cs"/>
              </a:defRPr>
            </a:lvl9pPr>
          </a:lstStyle>
          <a:p>
            <a:r>
              <a:rPr lang="de-DE" dirty="0" smtClean="0"/>
              <a:t>GND4C-Toolbox </a:t>
            </a:r>
            <a:r>
              <a:rPr lang="de-DE" dirty="0"/>
              <a:t>für Datenabgleiche und Imports liegt prototypisch vor </a:t>
            </a:r>
          </a:p>
          <a:p>
            <a:r>
              <a:rPr lang="de-DE" dirty="0"/>
              <a:t>Verstärkt Datamining, Vernetzung und Datenübernahmen (z.B. ORCID/</a:t>
            </a:r>
            <a:r>
              <a:rPr lang="de-DE" dirty="0" err="1"/>
              <a:t>Claiming</a:t>
            </a:r>
            <a:r>
              <a:rPr lang="de-DE" dirty="0"/>
              <a:t>-Service)</a:t>
            </a:r>
          </a:p>
          <a:p>
            <a:r>
              <a:rPr lang="de-DE" dirty="0"/>
              <a:t>2021/2022: zunehmende praktische und systematische Anwendung neuer Werkzeuge zur Verbesserung der Qualität</a:t>
            </a:r>
          </a:p>
        </p:txBody>
      </p:sp>
      <p:sp>
        <p:nvSpPr>
          <p:cNvPr id="22" name="Rechteck 21"/>
          <p:cNvSpPr/>
          <p:nvPr/>
        </p:nvSpPr>
        <p:spPr>
          <a:xfrm>
            <a:off x="0" y="1142353"/>
            <a:ext cx="7765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„Daten effizient analysieren, vernetzen, optimieren </a:t>
            </a:r>
            <a:r>
              <a:rPr lang="de-DE" sz="2400" dirty="0" smtClean="0"/>
              <a:t>und integrieren können“</a:t>
            </a:r>
            <a:endParaRPr lang="de-DE" sz="2400" dirty="0"/>
          </a:p>
        </p:txBody>
      </p:sp>
      <p:sp>
        <p:nvSpPr>
          <p:cNvPr id="35" name="Textfeld 34"/>
          <p:cNvSpPr txBox="1"/>
          <p:nvPr/>
        </p:nvSpPr>
        <p:spPr>
          <a:xfrm>
            <a:off x="1869219" y="2202418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Stand: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6444208" y="3147814"/>
            <a:ext cx="1951437" cy="1222885"/>
            <a:chOff x="688139" y="3567935"/>
            <a:chExt cx="3119803" cy="1284433"/>
          </a:xfrm>
        </p:grpSpPr>
        <p:sp>
          <p:nvSpPr>
            <p:cNvPr id="37" name="Gefaltete Ecke 36"/>
            <p:cNvSpPr/>
            <p:nvPr/>
          </p:nvSpPr>
          <p:spPr>
            <a:xfrm>
              <a:off x="1004201" y="3567935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8" name="Gefaltete Ecke 37"/>
            <p:cNvSpPr/>
            <p:nvPr/>
          </p:nvSpPr>
          <p:spPr>
            <a:xfrm>
              <a:off x="1875704" y="4215201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9" name="Freihandform 38"/>
            <p:cNvSpPr/>
            <p:nvPr/>
          </p:nvSpPr>
          <p:spPr>
            <a:xfrm rot="586354">
              <a:off x="1001622" y="4322541"/>
              <a:ext cx="768940" cy="45719"/>
            </a:xfrm>
            <a:custGeom>
              <a:avLst/>
              <a:gdLst>
                <a:gd name="connsiteX0" fmla="*/ 650111 w 2328440"/>
                <a:gd name="connsiteY0" fmla="*/ 0 h 2905246"/>
                <a:gd name="connsiteX1" fmla="*/ 279721 w 2328440"/>
                <a:gd name="connsiteY1" fmla="*/ 2164466 h 2905246"/>
                <a:gd name="connsiteX2" fmla="*/ 2328440 w 2328440"/>
                <a:gd name="connsiteY2" fmla="*/ 2905246 h 2905246"/>
                <a:gd name="connsiteX0" fmla="*/ 515645 w 2193974"/>
                <a:gd name="connsiteY0" fmla="*/ 190715 h 3095961"/>
                <a:gd name="connsiteX1" fmla="*/ 1322443 w 2193974"/>
                <a:gd name="connsiteY1" fmla="*/ 360745 h 3095961"/>
                <a:gd name="connsiteX2" fmla="*/ 145255 w 2193974"/>
                <a:gd name="connsiteY2" fmla="*/ 2355181 h 3095961"/>
                <a:gd name="connsiteX3" fmla="*/ 2193974 w 2193974"/>
                <a:gd name="connsiteY3" fmla="*/ 3095961 h 3095961"/>
                <a:gd name="connsiteX0" fmla="*/ 1777 w 1680106"/>
                <a:gd name="connsiteY0" fmla="*/ 25729 h 2930975"/>
                <a:gd name="connsiteX1" fmla="*/ 808575 w 1680106"/>
                <a:gd name="connsiteY1" fmla="*/ 195759 h 2930975"/>
                <a:gd name="connsiteX2" fmla="*/ 1422681 w 1680106"/>
                <a:gd name="connsiteY2" fmla="*/ 455869 h 2930975"/>
                <a:gd name="connsiteX3" fmla="*/ 1680106 w 1680106"/>
                <a:gd name="connsiteY3" fmla="*/ 2930975 h 2930975"/>
                <a:gd name="connsiteX0" fmla="*/ 0 w 1678329"/>
                <a:gd name="connsiteY0" fmla="*/ 54068 h 2959314"/>
                <a:gd name="connsiteX1" fmla="*/ 1420904 w 1678329"/>
                <a:gd name="connsiteY1" fmla="*/ 484208 h 2959314"/>
                <a:gd name="connsiteX2" fmla="*/ 1678329 w 1678329"/>
                <a:gd name="connsiteY2" fmla="*/ 2959314 h 2959314"/>
                <a:gd name="connsiteX0" fmla="*/ 0 w 1727956"/>
                <a:gd name="connsiteY0" fmla="*/ 54068 h 940077"/>
                <a:gd name="connsiteX1" fmla="*/ 1420904 w 1727956"/>
                <a:gd name="connsiteY1" fmla="*/ 484208 h 940077"/>
                <a:gd name="connsiteX2" fmla="*/ 1727956 w 1727956"/>
                <a:gd name="connsiteY2" fmla="*/ 831022 h 940077"/>
                <a:gd name="connsiteX0" fmla="*/ 0 w 1827499"/>
                <a:gd name="connsiteY0" fmla="*/ 54068 h 940077"/>
                <a:gd name="connsiteX1" fmla="*/ 1420904 w 1827499"/>
                <a:gd name="connsiteY1" fmla="*/ 484208 h 940077"/>
                <a:gd name="connsiteX2" fmla="*/ 1727956 w 1827499"/>
                <a:gd name="connsiteY2" fmla="*/ 831022 h 940077"/>
                <a:gd name="connsiteX0" fmla="*/ 0 w 1727956"/>
                <a:gd name="connsiteY0" fmla="*/ 0 h 776954"/>
                <a:gd name="connsiteX1" fmla="*/ 1727956 w 1727956"/>
                <a:gd name="connsiteY1" fmla="*/ 776954 h 776954"/>
                <a:gd name="connsiteX0" fmla="*/ 0 w 1727956"/>
                <a:gd name="connsiteY0" fmla="*/ 236176 h 1013130"/>
                <a:gd name="connsiteX1" fmla="*/ 1190613 w 1727956"/>
                <a:gd name="connsiteY1" fmla="*/ 146096 h 1013130"/>
                <a:gd name="connsiteX2" fmla="*/ 1727956 w 1727956"/>
                <a:gd name="connsiteY2" fmla="*/ 1013130 h 1013130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98621"/>
                <a:gd name="connsiteY0" fmla="*/ 411958 h 1188912"/>
                <a:gd name="connsiteX1" fmla="*/ 1420903 w 1798621"/>
                <a:gd name="connsiteY1" fmla="*/ 408582 h 1188912"/>
                <a:gd name="connsiteX2" fmla="*/ 1727956 w 1798621"/>
                <a:gd name="connsiteY2" fmla="*/ 1188912 h 1188912"/>
                <a:gd name="connsiteX0" fmla="*/ 0 w 1798622"/>
                <a:gd name="connsiteY0" fmla="*/ 128071 h 905025"/>
                <a:gd name="connsiteX1" fmla="*/ 499744 w 1798622"/>
                <a:gd name="connsiteY1" fmla="*/ 37992 h 905025"/>
                <a:gd name="connsiteX2" fmla="*/ 1420903 w 1798622"/>
                <a:gd name="connsiteY2" fmla="*/ 124695 h 905025"/>
                <a:gd name="connsiteX3" fmla="*/ 1727956 w 1798622"/>
                <a:gd name="connsiteY3" fmla="*/ 905025 h 905025"/>
                <a:gd name="connsiteX0" fmla="*/ 0 w 1682695"/>
                <a:gd name="connsiteY0" fmla="*/ 0 h 953737"/>
                <a:gd name="connsiteX1" fmla="*/ 383817 w 1682695"/>
                <a:gd name="connsiteY1" fmla="*/ 86704 h 953737"/>
                <a:gd name="connsiteX2" fmla="*/ 1304976 w 1682695"/>
                <a:gd name="connsiteY2" fmla="*/ 173407 h 953737"/>
                <a:gd name="connsiteX3" fmla="*/ 1612029 w 1682695"/>
                <a:gd name="connsiteY3" fmla="*/ 953737 h 953737"/>
                <a:gd name="connsiteX0" fmla="*/ 0 w 1682695"/>
                <a:gd name="connsiteY0" fmla="*/ 0 h 953737"/>
                <a:gd name="connsiteX1" fmla="*/ 1304976 w 1682695"/>
                <a:gd name="connsiteY1" fmla="*/ 173407 h 953737"/>
                <a:gd name="connsiteX2" fmla="*/ 1612029 w 1682695"/>
                <a:gd name="connsiteY2" fmla="*/ 953737 h 953737"/>
                <a:gd name="connsiteX0" fmla="*/ 0 w 1716951"/>
                <a:gd name="connsiteY0" fmla="*/ 0 h 953737"/>
                <a:gd name="connsiteX1" fmla="*/ 1304976 w 1716951"/>
                <a:gd name="connsiteY1" fmla="*/ 173407 h 953737"/>
                <a:gd name="connsiteX2" fmla="*/ 1612029 w 1716951"/>
                <a:gd name="connsiteY2" fmla="*/ 953737 h 953737"/>
                <a:gd name="connsiteX0" fmla="*/ 0 w 1612029"/>
                <a:gd name="connsiteY0" fmla="*/ 0 h 953737"/>
                <a:gd name="connsiteX1" fmla="*/ 1612029 w 1612029"/>
                <a:gd name="connsiteY1" fmla="*/ 953737 h 953737"/>
                <a:gd name="connsiteX0" fmla="*/ 0 w 1688790"/>
                <a:gd name="connsiteY0" fmla="*/ 0 h 953737"/>
                <a:gd name="connsiteX1" fmla="*/ 1688790 w 1688790"/>
                <a:gd name="connsiteY1" fmla="*/ 173407 h 953737"/>
                <a:gd name="connsiteX2" fmla="*/ 1612029 w 1688790"/>
                <a:gd name="connsiteY2" fmla="*/ 953737 h 953737"/>
                <a:gd name="connsiteX0" fmla="*/ 0 w 1688790"/>
                <a:gd name="connsiteY0" fmla="*/ 295130 h 1248867"/>
                <a:gd name="connsiteX1" fmla="*/ 1688790 w 1688790"/>
                <a:gd name="connsiteY1" fmla="*/ 468537 h 1248867"/>
                <a:gd name="connsiteX2" fmla="*/ 1612029 w 1688790"/>
                <a:gd name="connsiteY2" fmla="*/ 1248867 h 1248867"/>
                <a:gd name="connsiteX0" fmla="*/ 0 w 2081190"/>
                <a:gd name="connsiteY0" fmla="*/ 295130 h 1248867"/>
                <a:gd name="connsiteX1" fmla="*/ 1688790 w 2081190"/>
                <a:gd name="connsiteY1" fmla="*/ 468537 h 1248867"/>
                <a:gd name="connsiteX2" fmla="*/ 1612029 w 2081190"/>
                <a:gd name="connsiteY2" fmla="*/ 1248867 h 1248867"/>
                <a:gd name="connsiteX0" fmla="*/ 0 w 1637616"/>
                <a:gd name="connsiteY0" fmla="*/ 381833 h 1335570"/>
                <a:gd name="connsiteX1" fmla="*/ 1228211 w 1637616"/>
                <a:gd name="connsiteY1" fmla="*/ 468536 h 1335570"/>
                <a:gd name="connsiteX2" fmla="*/ 1612029 w 1637616"/>
                <a:gd name="connsiteY2" fmla="*/ 1335570 h 1335570"/>
                <a:gd name="connsiteX0" fmla="*/ 0 w 1637616"/>
                <a:gd name="connsiteY0" fmla="*/ 381834 h 1335571"/>
                <a:gd name="connsiteX1" fmla="*/ 1228211 w 1637616"/>
                <a:gd name="connsiteY1" fmla="*/ 468537 h 1335571"/>
                <a:gd name="connsiteX2" fmla="*/ 1612029 w 1637616"/>
                <a:gd name="connsiteY2" fmla="*/ 1335571 h 1335571"/>
                <a:gd name="connsiteX0" fmla="*/ 0 w 1774137"/>
                <a:gd name="connsiteY0" fmla="*/ 641943 h 1595680"/>
                <a:gd name="connsiteX1" fmla="*/ 1381737 w 1774137"/>
                <a:gd name="connsiteY1" fmla="*/ 468537 h 1595680"/>
                <a:gd name="connsiteX2" fmla="*/ 1612029 w 1774137"/>
                <a:gd name="connsiteY2" fmla="*/ 1595680 h 1595680"/>
                <a:gd name="connsiteX0" fmla="*/ 0 w 1774137"/>
                <a:gd name="connsiteY0" fmla="*/ 414798 h 1368535"/>
                <a:gd name="connsiteX1" fmla="*/ 1381737 w 1774137"/>
                <a:gd name="connsiteY1" fmla="*/ 241392 h 1368535"/>
                <a:gd name="connsiteX2" fmla="*/ 1612029 w 1774137"/>
                <a:gd name="connsiteY2" fmla="*/ 1368535 h 1368535"/>
                <a:gd name="connsiteX0" fmla="*/ 0 w 1637616"/>
                <a:gd name="connsiteY0" fmla="*/ 414798 h 1368535"/>
                <a:gd name="connsiteX1" fmla="*/ 1381737 w 1637616"/>
                <a:gd name="connsiteY1" fmla="*/ 241392 h 1368535"/>
                <a:gd name="connsiteX2" fmla="*/ 1612029 w 1637616"/>
                <a:gd name="connsiteY2" fmla="*/ 1368535 h 1368535"/>
                <a:gd name="connsiteX0" fmla="*/ 0 w 1637616"/>
                <a:gd name="connsiteY0" fmla="*/ 361060 h 1314797"/>
                <a:gd name="connsiteX1" fmla="*/ 1381737 w 1637616"/>
                <a:gd name="connsiteY1" fmla="*/ 187654 h 1314797"/>
                <a:gd name="connsiteX2" fmla="*/ 1612029 w 1637616"/>
                <a:gd name="connsiteY2" fmla="*/ 1314797 h 1314797"/>
                <a:gd name="connsiteX0" fmla="*/ 0 w 1637616"/>
                <a:gd name="connsiteY0" fmla="*/ 324342 h 1278079"/>
                <a:gd name="connsiteX1" fmla="*/ 1381737 w 1637616"/>
                <a:gd name="connsiteY1" fmla="*/ 150936 h 1278079"/>
                <a:gd name="connsiteX2" fmla="*/ 1612029 w 1637616"/>
                <a:gd name="connsiteY2" fmla="*/ 1278079 h 1278079"/>
                <a:gd name="connsiteX0" fmla="*/ 0 w 1637616"/>
                <a:gd name="connsiteY0" fmla="*/ 255376 h 1209113"/>
                <a:gd name="connsiteX1" fmla="*/ 1151448 w 1637616"/>
                <a:gd name="connsiteY1" fmla="*/ 255376 h 1209113"/>
                <a:gd name="connsiteX2" fmla="*/ 1612029 w 1637616"/>
                <a:gd name="connsiteY2" fmla="*/ 1209113 h 1209113"/>
                <a:gd name="connsiteX0" fmla="*/ 0 w 1923868"/>
                <a:gd name="connsiteY0" fmla="*/ 255376 h 1231158"/>
                <a:gd name="connsiteX1" fmla="*/ 1151448 w 1923868"/>
                <a:gd name="connsiteY1" fmla="*/ 255376 h 1231158"/>
                <a:gd name="connsiteX2" fmla="*/ 1898281 w 1923868"/>
                <a:gd name="connsiteY2" fmla="*/ 1231158 h 1231158"/>
                <a:gd name="connsiteX0" fmla="*/ 0 w 1923868"/>
                <a:gd name="connsiteY0" fmla="*/ 162795 h 1138577"/>
                <a:gd name="connsiteX1" fmla="*/ 323356 w 1923868"/>
                <a:gd name="connsiteY1" fmla="*/ 593372 h 1138577"/>
                <a:gd name="connsiteX2" fmla="*/ 1151448 w 1923868"/>
                <a:gd name="connsiteY2" fmla="*/ 162795 h 1138577"/>
                <a:gd name="connsiteX3" fmla="*/ 1898281 w 1923868"/>
                <a:gd name="connsiteY3" fmla="*/ 1138577 h 1138577"/>
                <a:gd name="connsiteX0" fmla="*/ 0 w 1923868"/>
                <a:gd name="connsiteY0" fmla="*/ 162630 h 1138412"/>
                <a:gd name="connsiteX1" fmla="*/ 1151448 w 1923868"/>
                <a:gd name="connsiteY1" fmla="*/ 162630 h 1138412"/>
                <a:gd name="connsiteX2" fmla="*/ 1898281 w 1923868"/>
                <a:gd name="connsiteY2" fmla="*/ 1138412 h 1138412"/>
                <a:gd name="connsiteX0" fmla="*/ 0 w 1797378"/>
                <a:gd name="connsiteY0" fmla="*/ 0 h 1168295"/>
                <a:gd name="connsiteX1" fmla="*/ 1024958 w 1797378"/>
                <a:gd name="connsiteY1" fmla="*/ 192513 h 1168295"/>
                <a:gd name="connsiteX2" fmla="*/ 1771791 w 1797378"/>
                <a:gd name="connsiteY2" fmla="*/ 1168295 h 1168295"/>
                <a:gd name="connsiteX0" fmla="*/ 0 w 1771791"/>
                <a:gd name="connsiteY0" fmla="*/ 0 h 1168295"/>
                <a:gd name="connsiteX1" fmla="*/ 1024958 w 1771791"/>
                <a:gd name="connsiteY1" fmla="*/ 192513 h 1168295"/>
                <a:gd name="connsiteX2" fmla="*/ 1771791 w 1771791"/>
                <a:gd name="connsiteY2" fmla="*/ 1168295 h 1168295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791" h="1189601">
                  <a:moveTo>
                    <a:pt x="0" y="21306"/>
                  </a:moveTo>
                  <a:cubicBezTo>
                    <a:pt x="76595" y="0"/>
                    <a:pt x="708578" y="51189"/>
                    <a:pt x="1024958" y="213819"/>
                  </a:cubicBezTo>
                  <a:cubicBezTo>
                    <a:pt x="1164511" y="280905"/>
                    <a:pt x="1767966" y="952844"/>
                    <a:pt x="1771791" y="1189601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  <p:cxnSp>
          <p:nvCxnSpPr>
            <p:cNvPr id="40" name="Gerade Verbindung mit Pfeil 39"/>
            <p:cNvCxnSpPr>
              <a:stCxn id="37" idx="3"/>
            </p:cNvCxnSpPr>
            <p:nvPr/>
          </p:nvCxnSpPr>
          <p:spPr>
            <a:xfrm>
              <a:off x="1320263" y="3734369"/>
              <a:ext cx="555441" cy="4597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Gefaltete Ecke 40"/>
            <p:cNvSpPr/>
            <p:nvPr/>
          </p:nvSpPr>
          <p:spPr>
            <a:xfrm>
              <a:off x="688139" y="4194090"/>
              <a:ext cx="316062" cy="332867"/>
            </a:xfrm>
            <a:prstGeom prst="foldedCorner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2" name="Gefaltete Ecke 41"/>
            <p:cNvSpPr/>
            <p:nvPr/>
          </p:nvSpPr>
          <p:spPr>
            <a:xfrm>
              <a:off x="2915816" y="3567935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3" name="Gefaltete Ecke 42"/>
            <p:cNvSpPr/>
            <p:nvPr/>
          </p:nvSpPr>
          <p:spPr>
            <a:xfrm>
              <a:off x="2752154" y="4311810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4" name="Gefaltete Ecke 43"/>
            <p:cNvSpPr/>
            <p:nvPr/>
          </p:nvSpPr>
          <p:spPr>
            <a:xfrm>
              <a:off x="3491880" y="3964691"/>
              <a:ext cx="316062" cy="332867"/>
            </a:xfrm>
            <a:prstGeom prst="foldedCorner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cxnSp>
          <p:nvCxnSpPr>
            <p:cNvPr id="45" name="Gerade Verbindung mit Pfeil 44"/>
            <p:cNvCxnSpPr>
              <a:stCxn id="42" idx="1"/>
            </p:cNvCxnSpPr>
            <p:nvPr/>
          </p:nvCxnSpPr>
          <p:spPr>
            <a:xfrm flipH="1">
              <a:off x="2253423" y="3734369"/>
              <a:ext cx="662393" cy="53695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>
              <a:stCxn id="44" idx="1"/>
            </p:cNvCxnSpPr>
            <p:nvPr/>
          </p:nvCxnSpPr>
          <p:spPr>
            <a:xfrm flipH="1">
              <a:off x="3073847" y="4131125"/>
              <a:ext cx="418033" cy="21427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ihandform 46"/>
            <p:cNvSpPr/>
            <p:nvPr/>
          </p:nvSpPr>
          <p:spPr>
            <a:xfrm rot="10170279">
              <a:off x="2046139" y="4613607"/>
              <a:ext cx="857274" cy="238761"/>
            </a:xfrm>
            <a:custGeom>
              <a:avLst/>
              <a:gdLst>
                <a:gd name="connsiteX0" fmla="*/ 650111 w 2328440"/>
                <a:gd name="connsiteY0" fmla="*/ 0 h 2905246"/>
                <a:gd name="connsiteX1" fmla="*/ 279721 w 2328440"/>
                <a:gd name="connsiteY1" fmla="*/ 2164466 h 2905246"/>
                <a:gd name="connsiteX2" fmla="*/ 2328440 w 2328440"/>
                <a:gd name="connsiteY2" fmla="*/ 2905246 h 2905246"/>
                <a:gd name="connsiteX0" fmla="*/ 515645 w 2193974"/>
                <a:gd name="connsiteY0" fmla="*/ 190715 h 3095961"/>
                <a:gd name="connsiteX1" fmla="*/ 1322443 w 2193974"/>
                <a:gd name="connsiteY1" fmla="*/ 360745 h 3095961"/>
                <a:gd name="connsiteX2" fmla="*/ 145255 w 2193974"/>
                <a:gd name="connsiteY2" fmla="*/ 2355181 h 3095961"/>
                <a:gd name="connsiteX3" fmla="*/ 2193974 w 2193974"/>
                <a:gd name="connsiteY3" fmla="*/ 3095961 h 3095961"/>
                <a:gd name="connsiteX0" fmla="*/ 1777 w 1680106"/>
                <a:gd name="connsiteY0" fmla="*/ 25729 h 2930975"/>
                <a:gd name="connsiteX1" fmla="*/ 808575 w 1680106"/>
                <a:gd name="connsiteY1" fmla="*/ 195759 h 2930975"/>
                <a:gd name="connsiteX2" fmla="*/ 1422681 w 1680106"/>
                <a:gd name="connsiteY2" fmla="*/ 455869 h 2930975"/>
                <a:gd name="connsiteX3" fmla="*/ 1680106 w 1680106"/>
                <a:gd name="connsiteY3" fmla="*/ 2930975 h 2930975"/>
                <a:gd name="connsiteX0" fmla="*/ 0 w 1678329"/>
                <a:gd name="connsiteY0" fmla="*/ 54068 h 2959314"/>
                <a:gd name="connsiteX1" fmla="*/ 1420904 w 1678329"/>
                <a:gd name="connsiteY1" fmla="*/ 484208 h 2959314"/>
                <a:gd name="connsiteX2" fmla="*/ 1678329 w 1678329"/>
                <a:gd name="connsiteY2" fmla="*/ 2959314 h 2959314"/>
                <a:gd name="connsiteX0" fmla="*/ 0 w 1727956"/>
                <a:gd name="connsiteY0" fmla="*/ 54068 h 940077"/>
                <a:gd name="connsiteX1" fmla="*/ 1420904 w 1727956"/>
                <a:gd name="connsiteY1" fmla="*/ 484208 h 940077"/>
                <a:gd name="connsiteX2" fmla="*/ 1727956 w 1727956"/>
                <a:gd name="connsiteY2" fmla="*/ 831022 h 940077"/>
                <a:gd name="connsiteX0" fmla="*/ 0 w 1827499"/>
                <a:gd name="connsiteY0" fmla="*/ 54068 h 940077"/>
                <a:gd name="connsiteX1" fmla="*/ 1420904 w 1827499"/>
                <a:gd name="connsiteY1" fmla="*/ 484208 h 940077"/>
                <a:gd name="connsiteX2" fmla="*/ 1727956 w 1827499"/>
                <a:gd name="connsiteY2" fmla="*/ 831022 h 940077"/>
                <a:gd name="connsiteX0" fmla="*/ 0 w 1727956"/>
                <a:gd name="connsiteY0" fmla="*/ 0 h 776954"/>
                <a:gd name="connsiteX1" fmla="*/ 1727956 w 1727956"/>
                <a:gd name="connsiteY1" fmla="*/ 776954 h 776954"/>
                <a:gd name="connsiteX0" fmla="*/ 0 w 1727956"/>
                <a:gd name="connsiteY0" fmla="*/ 236176 h 1013130"/>
                <a:gd name="connsiteX1" fmla="*/ 1190613 w 1727956"/>
                <a:gd name="connsiteY1" fmla="*/ 146096 h 1013130"/>
                <a:gd name="connsiteX2" fmla="*/ 1727956 w 1727956"/>
                <a:gd name="connsiteY2" fmla="*/ 1013130 h 1013130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27956"/>
                <a:gd name="connsiteY0" fmla="*/ 498662 h 1275616"/>
                <a:gd name="connsiteX1" fmla="*/ 1190613 w 1727956"/>
                <a:gd name="connsiteY1" fmla="*/ 408582 h 1275616"/>
                <a:gd name="connsiteX2" fmla="*/ 1727956 w 1727956"/>
                <a:gd name="connsiteY2" fmla="*/ 1275616 h 1275616"/>
                <a:gd name="connsiteX0" fmla="*/ 0 w 1798621"/>
                <a:gd name="connsiteY0" fmla="*/ 411958 h 1188912"/>
                <a:gd name="connsiteX1" fmla="*/ 1420903 w 1798621"/>
                <a:gd name="connsiteY1" fmla="*/ 408582 h 1188912"/>
                <a:gd name="connsiteX2" fmla="*/ 1727956 w 1798621"/>
                <a:gd name="connsiteY2" fmla="*/ 1188912 h 1188912"/>
                <a:gd name="connsiteX0" fmla="*/ 0 w 1798622"/>
                <a:gd name="connsiteY0" fmla="*/ 128071 h 905025"/>
                <a:gd name="connsiteX1" fmla="*/ 499744 w 1798622"/>
                <a:gd name="connsiteY1" fmla="*/ 37992 h 905025"/>
                <a:gd name="connsiteX2" fmla="*/ 1420903 w 1798622"/>
                <a:gd name="connsiteY2" fmla="*/ 124695 h 905025"/>
                <a:gd name="connsiteX3" fmla="*/ 1727956 w 1798622"/>
                <a:gd name="connsiteY3" fmla="*/ 905025 h 905025"/>
                <a:gd name="connsiteX0" fmla="*/ 0 w 1682695"/>
                <a:gd name="connsiteY0" fmla="*/ 0 h 953737"/>
                <a:gd name="connsiteX1" fmla="*/ 383817 w 1682695"/>
                <a:gd name="connsiteY1" fmla="*/ 86704 h 953737"/>
                <a:gd name="connsiteX2" fmla="*/ 1304976 w 1682695"/>
                <a:gd name="connsiteY2" fmla="*/ 173407 h 953737"/>
                <a:gd name="connsiteX3" fmla="*/ 1612029 w 1682695"/>
                <a:gd name="connsiteY3" fmla="*/ 953737 h 953737"/>
                <a:gd name="connsiteX0" fmla="*/ 0 w 1682695"/>
                <a:gd name="connsiteY0" fmla="*/ 0 h 953737"/>
                <a:gd name="connsiteX1" fmla="*/ 1304976 w 1682695"/>
                <a:gd name="connsiteY1" fmla="*/ 173407 h 953737"/>
                <a:gd name="connsiteX2" fmla="*/ 1612029 w 1682695"/>
                <a:gd name="connsiteY2" fmla="*/ 953737 h 953737"/>
                <a:gd name="connsiteX0" fmla="*/ 0 w 1716951"/>
                <a:gd name="connsiteY0" fmla="*/ 0 h 953737"/>
                <a:gd name="connsiteX1" fmla="*/ 1304976 w 1716951"/>
                <a:gd name="connsiteY1" fmla="*/ 173407 h 953737"/>
                <a:gd name="connsiteX2" fmla="*/ 1612029 w 1716951"/>
                <a:gd name="connsiteY2" fmla="*/ 953737 h 953737"/>
                <a:gd name="connsiteX0" fmla="*/ 0 w 1612029"/>
                <a:gd name="connsiteY0" fmla="*/ 0 h 953737"/>
                <a:gd name="connsiteX1" fmla="*/ 1612029 w 1612029"/>
                <a:gd name="connsiteY1" fmla="*/ 953737 h 953737"/>
                <a:gd name="connsiteX0" fmla="*/ 0 w 1688790"/>
                <a:gd name="connsiteY0" fmla="*/ 0 h 953737"/>
                <a:gd name="connsiteX1" fmla="*/ 1688790 w 1688790"/>
                <a:gd name="connsiteY1" fmla="*/ 173407 h 953737"/>
                <a:gd name="connsiteX2" fmla="*/ 1612029 w 1688790"/>
                <a:gd name="connsiteY2" fmla="*/ 953737 h 953737"/>
                <a:gd name="connsiteX0" fmla="*/ 0 w 1688790"/>
                <a:gd name="connsiteY0" fmla="*/ 295130 h 1248867"/>
                <a:gd name="connsiteX1" fmla="*/ 1688790 w 1688790"/>
                <a:gd name="connsiteY1" fmla="*/ 468537 h 1248867"/>
                <a:gd name="connsiteX2" fmla="*/ 1612029 w 1688790"/>
                <a:gd name="connsiteY2" fmla="*/ 1248867 h 1248867"/>
                <a:gd name="connsiteX0" fmla="*/ 0 w 2081190"/>
                <a:gd name="connsiteY0" fmla="*/ 295130 h 1248867"/>
                <a:gd name="connsiteX1" fmla="*/ 1688790 w 2081190"/>
                <a:gd name="connsiteY1" fmla="*/ 468537 h 1248867"/>
                <a:gd name="connsiteX2" fmla="*/ 1612029 w 2081190"/>
                <a:gd name="connsiteY2" fmla="*/ 1248867 h 1248867"/>
                <a:gd name="connsiteX0" fmla="*/ 0 w 1637616"/>
                <a:gd name="connsiteY0" fmla="*/ 381833 h 1335570"/>
                <a:gd name="connsiteX1" fmla="*/ 1228211 w 1637616"/>
                <a:gd name="connsiteY1" fmla="*/ 468536 h 1335570"/>
                <a:gd name="connsiteX2" fmla="*/ 1612029 w 1637616"/>
                <a:gd name="connsiteY2" fmla="*/ 1335570 h 1335570"/>
                <a:gd name="connsiteX0" fmla="*/ 0 w 1637616"/>
                <a:gd name="connsiteY0" fmla="*/ 381834 h 1335571"/>
                <a:gd name="connsiteX1" fmla="*/ 1228211 w 1637616"/>
                <a:gd name="connsiteY1" fmla="*/ 468537 h 1335571"/>
                <a:gd name="connsiteX2" fmla="*/ 1612029 w 1637616"/>
                <a:gd name="connsiteY2" fmla="*/ 1335571 h 1335571"/>
                <a:gd name="connsiteX0" fmla="*/ 0 w 1774137"/>
                <a:gd name="connsiteY0" fmla="*/ 641943 h 1595680"/>
                <a:gd name="connsiteX1" fmla="*/ 1381737 w 1774137"/>
                <a:gd name="connsiteY1" fmla="*/ 468537 h 1595680"/>
                <a:gd name="connsiteX2" fmla="*/ 1612029 w 1774137"/>
                <a:gd name="connsiteY2" fmla="*/ 1595680 h 1595680"/>
                <a:gd name="connsiteX0" fmla="*/ 0 w 1774137"/>
                <a:gd name="connsiteY0" fmla="*/ 414798 h 1368535"/>
                <a:gd name="connsiteX1" fmla="*/ 1381737 w 1774137"/>
                <a:gd name="connsiteY1" fmla="*/ 241392 h 1368535"/>
                <a:gd name="connsiteX2" fmla="*/ 1612029 w 1774137"/>
                <a:gd name="connsiteY2" fmla="*/ 1368535 h 1368535"/>
                <a:gd name="connsiteX0" fmla="*/ 0 w 1637616"/>
                <a:gd name="connsiteY0" fmla="*/ 414798 h 1368535"/>
                <a:gd name="connsiteX1" fmla="*/ 1381737 w 1637616"/>
                <a:gd name="connsiteY1" fmla="*/ 241392 h 1368535"/>
                <a:gd name="connsiteX2" fmla="*/ 1612029 w 1637616"/>
                <a:gd name="connsiteY2" fmla="*/ 1368535 h 1368535"/>
                <a:gd name="connsiteX0" fmla="*/ 0 w 1637616"/>
                <a:gd name="connsiteY0" fmla="*/ 361060 h 1314797"/>
                <a:gd name="connsiteX1" fmla="*/ 1381737 w 1637616"/>
                <a:gd name="connsiteY1" fmla="*/ 187654 h 1314797"/>
                <a:gd name="connsiteX2" fmla="*/ 1612029 w 1637616"/>
                <a:gd name="connsiteY2" fmla="*/ 1314797 h 1314797"/>
                <a:gd name="connsiteX0" fmla="*/ 0 w 1637616"/>
                <a:gd name="connsiteY0" fmla="*/ 324342 h 1278079"/>
                <a:gd name="connsiteX1" fmla="*/ 1381737 w 1637616"/>
                <a:gd name="connsiteY1" fmla="*/ 150936 h 1278079"/>
                <a:gd name="connsiteX2" fmla="*/ 1612029 w 1637616"/>
                <a:gd name="connsiteY2" fmla="*/ 1278079 h 1278079"/>
                <a:gd name="connsiteX0" fmla="*/ 0 w 1637616"/>
                <a:gd name="connsiteY0" fmla="*/ 255376 h 1209113"/>
                <a:gd name="connsiteX1" fmla="*/ 1151448 w 1637616"/>
                <a:gd name="connsiteY1" fmla="*/ 255376 h 1209113"/>
                <a:gd name="connsiteX2" fmla="*/ 1612029 w 1637616"/>
                <a:gd name="connsiteY2" fmla="*/ 1209113 h 1209113"/>
                <a:gd name="connsiteX0" fmla="*/ 0 w 1923868"/>
                <a:gd name="connsiteY0" fmla="*/ 255376 h 1231158"/>
                <a:gd name="connsiteX1" fmla="*/ 1151448 w 1923868"/>
                <a:gd name="connsiteY1" fmla="*/ 255376 h 1231158"/>
                <a:gd name="connsiteX2" fmla="*/ 1898281 w 1923868"/>
                <a:gd name="connsiteY2" fmla="*/ 1231158 h 1231158"/>
                <a:gd name="connsiteX0" fmla="*/ 0 w 1923868"/>
                <a:gd name="connsiteY0" fmla="*/ 162795 h 1138577"/>
                <a:gd name="connsiteX1" fmla="*/ 323356 w 1923868"/>
                <a:gd name="connsiteY1" fmla="*/ 593372 h 1138577"/>
                <a:gd name="connsiteX2" fmla="*/ 1151448 w 1923868"/>
                <a:gd name="connsiteY2" fmla="*/ 162795 h 1138577"/>
                <a:gd name="connsiteX3" fmla="*/ 1898281 w 1923868"/>
                <a:gd name="connsiteY3" fmla="*/ 1138577 h 1138577"/>
                <a:gd name="connsiteX0" fmla="*/ 0 w 1923868"/>
                <a:gd name="connsiteY0" fmla="*/ 162630 h 1138412"/>
                <a:gd name="connsiteX1" fmla="*/ 1151448 w 1923868"/>
                <a:gd name="connsiteY1" fmla="*/ 162630 h 1138412"/>
                <a:gd name="connsiteX2" fmla="*/ 1898281 w 1923868"/>
                <a:gd name="connsiteY2" fmla="*/ 1138412 h 1138412"/>
                <a:gd name="connsiteX0" fmla="*/ 0 w 1797378"/>
                <a:gd name="connsiteY0" fmla="*/ 0 h 1168295"/>
                <a:gd name="connsiteX1" fmla="*/ 1024958 w 1797378"/>
                <a:gd name="connsiteY1" fmla="*/ 192513 h 1168295"/>
                <a:gd name="connsiteX2" fmla="*/ 1771791 w 1797378"/>
                <a:gd name="connsiteY2" fmla="*/ 1168295 h 1168295"/>
                <a:gd name="connsiteX0" fmla="*/ 0 w 1771791"/>
                <a:gd name="connsiteY0" fmla="*/ 0 h 1168295"/>
                <a:gd name="connsiteX1" fmla="*/ 1024958 w 1771791"/>
                <a:gd name="connsiteY1" fmla="*/ 192513 h 1168295"/>
                <a:gd name="connsiteX2" fmla="*/ 1771791 w 1771791"/>
                <a:gd name="connsiteY2" fmla="*/ 1168295 h 1168295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  <a:gd name="connsiteX0" fmla="*/ 0 w 1771791"/>
                <a:gd name="connsiteY0" fmla="*/ 21306 h 1189601"/>
                <a:gd name="connsiteX1" fmla="*/ 1024958 w 1771791"/>
                <a:gd name="connsiteY1" fmla="*/ 213819 h 1189601"/>
                <a:gd name="connsiteX2" fmla="*/ 1771791 w 1771791"/>
                <a:gd name="connsiteY2" fmla="*/ 1189601 h 118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791" h="1189601">
                  <a:moveTo>
                    <a:pt x="0" y="21306"/>
                  </a:moveTo>
                  <a:cubicBezTo>
                    <a:pt x="76595" y="0"/>
                    <a:pt x="708578" y="51189"/>
                    <a:pt x="1024958" y="213819"/>
                  </a:cubicBezTo>
                  <a:cubicBezTo>
                    <a:pt x="1164511" y="280905"/>
                    <a:pt x="1767966" y="952844"/>
                    <a:pt x="1771791" y="1189601"/>
                  </a:cubicBezTo>
                </a:path>
              </a:pathLst>
            </a:custGeom>
            <a:ln w="25400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5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19</a:t>
            </a:fld>
            <a:endParaRPr lang="de-DE" sz="1000" b="1" dirty="0"/>
          </a:p>
        </p:txBody>
      </p:sp>
      <p:sp>
        <p:nvSpPr>
          <p:cNvPr id="17" name="Rechteck 16"/>
          <p:cNvSpPr/>
          <p:nvPr/>
        </p:nvSpPr>
        <p:spPr>
          <a:xfrm>
            <a:off x="393166" y="1248229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„Zugang zum GND-Netzwerk </a:t>
            </a:r>
            <a:r>
              <a:rPr lang="de-DE" sz="2400" dirty="0" smtClean="0"/>
              <a:t>verbessern“</a:t>
            </a:r>
            <a:endParaRPr lang="de-DE" sz="2400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971600" y="2844100"/>
            <a:ext cx="1065542" cy="1580612"/>
            <a:chOff x="1496033" y="3528379"/>
            <a:chExt cx="1486041" cy="2204375"/>
          </a:xfrm>
        </p:grpSpPr>
        <p:cxnSp>
          <p:nvCxnSpPr>
            <p:cNvPr id="19" name="Gerade Verbindung 36"/>
            <p:cNvCxnSpPr/>
            <p:nvPr/>
          </p:nvCxnSpPr>
          <p:spPr>
            <a:xfrm>
              <a:off x="2306601" y="3819050"/>
              <a:ext cx="16887" cy="1913704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ichtungspfeil 19"/>
            <p:cNvSpPr/>
            <p:nvPr/>
          </p:nvSpPr>
          <p:spPr>
            <a:xfrm rot="503179" flipH="1">
              <a:off x="1513099" y="4026446"/>
              <a:ext cx="1384360" cy="297063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" name="Richtungspfeil 20"/>
            <p:cNvSpPr/>
            <p:nvPr/>
          </p:nvSpPr>
          <p:spPr>
            <a:xfrm rot="10621801" flipH="1">
              <a:off x="1496033" y="4476886"/>
              <a:ext cx="1486041" cy="358819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2" name="Richtungspfeil 21"/>
            <p:cNvSpPr/>
            <p:nvPr/>
          </p:nvSpPr>
          <p:spPr>
            <a:xfrm rot="11258456" flipH="1">
              <a:off x="1513383" y="3528379"/>
              <a:ext cx="1384360" cy="297063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3" name="Rechteck 22"/>
          <p:cNvSpPr/>
          <p:nvPr/>
        </p:nvSpPr>
        <p:spPr>
          <a:xfrm>
            <a:off x="3275856" y="2844100"/>
            <a:ext cx="5616624" cy="210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GND als Wegweiser in kulturelle und wissenschaftliche Angebote </a:t>
            </a:r>
            <a:r>
              <a:rPr lang="de-DE" sz="1400" dirty="0" smtClean="0">
                <a:latin typeface="+mn-lt"/>
                <a:cs typeface="+mn-cs"/>
              </a:rPr>
              <a:t>(</a:t>
            </a:r>
            <a:r>
              <a:rPr lang="de-DE" sz="1400" dirty="0">
                <a:latin typeface="+mn-lt"/>
                <a:cs typeface="+mn-cs"/>
              </a:rPr>
              <a:t>enge Zusammenarbeit mit der DDB)</a:t>
            </a:r>
          </a:p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Visualisierung, Stöbern und semantische Recherche</a:t>
            </a:r>
          </a:p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Leichter nutzbare Redaktionsoberflächen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644008" y="2130410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Ziele:</a:t>
            </a:r>
            <a:endParaRPr lang="de-DE" u="sng" dirty="0"/>
          </a:p>
        </p:txBody>
      </p:sp>
    </p:spTree>
    <p:extLst>
      <p:ext uri="{BB962C8B-B14F-4D97-AF65-F5344CB8AC3E}">
        <p14:creationId xmlns:p14="http://schemas.microsoft.com/office/powerpoint/2010/main" val="32502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>
                <a:solidFill>
                  <a:schemeClr val="bg2"/>
                </a:solidFill>
              </a:rPr>
              <a:t>| GND-Gesprächsreihe | 9. September 2020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b="0" smtClean="0"/>
              <a:t>Inhaltsverzeichnis</a:t>
            </a:r>
            <a:endParaRPr lang="de-DE" b="0" dirty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dirty="0" smtClean="0"/>
              <a:t>Technik &amp; Organisation</a:t>
            </a:r>
            <a:endParaRPr lang="de-DE" sz="2600" b="1" dirty="0" smtClean="0"/>
          </a:p>
          <a:p>
            <a:pPr marL="542925" indent="-542925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dirty="0" smtClean="0"/>
              <a:t>Neuigkeiten</a:t>
            </a:r>
            <a:endParaRPr lang="de-DE" dirty="0" smtClean="0"/>
          </a:p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dirty="0" smtClean="0"/>
              <a:t>Fragen und Antworten</a:t>
            </a:r>
            <a:endParaRPr lang="de-DE" dirty="0" smtClean="0"/>
          </a:p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dirty="0" smtClean="0"/>
              <a:t>Zusammenfassung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024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20</a:t>
            </a:fld>
            <a:endParaRPr lang="de-DE" sz="1000" b="1" dirty="0"/>
          </a:p>
        </p:txBody>
      </p:sp>
      <p:sp>
        <p:nvSpPr>
          <p:cNvPr id="17" name="Rechteck 16"/>
          <p:cNvSpPr/>
          <p:nvPr/>
        </p:nvSpPr>
        <p:spPr>
          <a:xfrm>
            <a:off x="393166" y="1248229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„Zugang zum GND-Netzwerk </a:t>
            </a:r>
            <a:r>
              <a:rPr lang="de-DE" sz="2400" dirty="0" smtClean="0"/>
              <a:t>verbessern“</a:t>
            </a:r>
            <a:endParaRPr lang="de-DE" sz="2400" dirty="0"/>
          </a:p>
        </p:txBody>
      </p:sp>
      <p:sp>
        <p:nvSpPr>
          <p:cNvPr id="23" name="Rechteck 22"/>
          <p:cNvSpPr/>
          <p:nvPr/>
        </p:nvSpPr>
        <p:spPr>
          <a:xfrm>
            <a:off x="3275856" y="2844100"/>
            <a:ext cx="5256584" cy="225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Aufbau eines Community-Wikis (Launch 2020)</a:t>
            </a:r>
          </a:p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Aufbau einer GND-Website (Launch 2020)</a:t>
            </a:r>
          </a:p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Umsetzung GND-Explorer (ab Q4 2020)</a:t>
            </a:r>
          </a:p>
          <a:p>
            <a:pPr marL="342900" indent="-342900">
              <a:lnSpc>
                <a:spcPts val="2400"/>
              </a:lnSpc>
              <a:spcBef>
                <a:spcPts val="900"/>
              </a:spcBef>
              <a:buFont typeface="Verdana" pitchFamily="34" charset="0"/>
              <a:buChar char="–"/>
            </a:pPr>
            <a:r>
              <a:rPr lang="de-DE" sz="1400" dirty="0">
                <a:latin typeface="+mn-lt"/>
                <a:cs typeface="+mn-cs"/>
              </a:rPr>
              <a:t>Aufbau von </a:t>
            </a:r>
            <a:r>
              <a:rPr lang="de-DE" sz="1400" dirty="0" err="1">
                <a:latin typeface="+mn-lt"/>
                <a:cs typeface="+mn-cs"/>
              </a:rPr>
              <a:t>Wikibase</a:t>
            </a:r>
            <a:r>
              <a:rPr lang="de-DE" sz="1400" dirty="0">
                <a:latin typeface="+mn-lt"/>
                <a:cs typeface="+mn-cs"/>
              </a:rPr>
              <a:t> als GND-Zweitwohnsitz</a:t>
            </a:r>
            <a:br>
              <a:rPr lang="de-DE" sz="1400" dirty="0">
                <a:latin typeface="+mn-lt"/>
                <a:cs typeface="+mn-cs"/>
              </a:rPr>
            </a:br>
            <a:r>
              <a:rPr lang="de-DE" sz="1400" dirty="0">
                <a:latin typeface="+mn-lt"/>
                <a:cs typeface="+mn-cs"/>
              </a:rPr>
              <a:t>(Umsetzung ab Q3 2020)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971600" y="2844100"/>
            <a:ext cx="1065542" cy="1580612"/>
            <a:chOff x="1496033" y="3528379"/>
            <a:chExt cx="1486041" cy="2204375"/>
          </a:xfrm>
        </p:grpSpPr>
        <p:cxnSp>
          <p:nvCxnSpPr>
            <p:cNvPr id="16" name="Gerade Verbindung 36"/>
            <p:cNvCxnSpPr/>
            <p:nvPr/>
          </p:nvCxnSpPr>
          <p:spPr>
            <a:xfrm>
              <a:off x="2306601" y="3819050"/>
              <a:ext cx="16887" cy="1913704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chtungspfeil 23"/>
            <p:cNvSpPr/>
            <p:nvPr/>
          </p:nvSpPr>
          <p:spPr>
            <a:xfrm rot="503179" flipH="1">
              <a:off x="1513099" y="4026446"/>
              <a:ext cx="1384360" cy="297063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6" name="Richtungspfeil 25"/>
            <p:cNvSpPr/>
            <p:nvPr/>
          </p:nvSpPr>
          <p:spPr>
            <a:xfrm rot="10621801" flipH="1">
              <a:off x="1496033" y="4476886"/>
              <a:ext cx="1486041" cy="358819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7" name="Richtungspfeil 26"/>
            <p:cNvSpPr/>
            <p:nvPr/>
          </p:nvSpPr>
          <p:spPr>
            <a:xfrm rot="11258456" flipH="1">
              <a:off x="1513383" y="3528379"/>
              <a:ext cx="1384360" cy="297063"/>
            </a:xfrm>
            <a:prstGeom prst="homePlat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4644008" y="2130410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Stand:</a:t>
            </a:r>
            <a:endParaRPr lang="de-DE" u="sng" dirty="0"/>
          </a:p>
        </p:txBody>
      </p:sp>
    </p:spTree>
    <p:extLst>
      <p:ext uri="{BB962C8B-B14F-4D97-AF65-F5344CB8AC3E}">
        <p14:creationId xmlns:p14="http://schemas.microsoft.com/office/powerpoint/2010/main" val="183495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21</a:t>
            </a:fld>
            <a:endParaRPr lang="de-DE" sz="1000" b="1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056896" y="3703745"/>
            <a:ext cx="2124811" cy="979354"/>
            <a:chOff x="286949" y="3867894"/>
            <a:chExt cx="2124811" cy="979354"/>
          </a:xfrm>
        </p:grpSpPr>
        <p:sp>
          <p:nvSpPr>
            <p:cNvPr id="15" name="Freihandform 14"/>
            <p:cNvSpPr/>
            <p:nvPr/>
          </p:nvSpPr>
          <p:spPr>
            <a:xfrm>
              <a:off x="286949" y="4158760"/>
              <a:ext cx="912187" cy="688487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FFC00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677900" y="3867895"/>
              <a:ext cx="912187" cy="979353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00B05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1197457" y="4425554"/>
              <a:ext cx="946360" cy="421692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1096110 w 2921001"/>
                <a:gd name="connsiteY2" fmla="*/ 75722 h 981032"/>
                <a:gd name="connsiteX3" fmla="*/ 1701800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1096110 w 2921001"/>
                <a:gd name="connsiteY2" fmla="*/ 75722 h 981032"/>
                <a:gd name="connsiteX3" fmla="*/ 1920629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979401 w 2921001"/>
                <a:gd name="connsiteY2" fmla="*/ 75722 h 981032"/>
                <a:gd name="connsiteX3" fmla="*/ 1920629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79402 h 979402"/>
                <a:gd name="connsiteX1" fmla="*/ 452383 w 2921001"/>
                <a:gd name="connsiteY1" fmla="*/ 717557 h 979402"/>
                <a:gd name="connsiteX2" fmla="*/ 979401 w 2921001"/>
                <a:gd name="connsiteY2" fmla="*/ 74092 h 979402"/>
                <a:gd name="connsiteX3" fmla="*/ 1920629 w 2921001"/>
                <a:gd name="connsiteY3" fmla="*/ 90401 h 979402"/>
                <a:gd name="connsiteX4" fmla="*/ 2269068 w 2921001"/>
                <a:gd name="connsiteY4" fmla="*/ 759267 h 979402"/>
                <a:gd name="connsiteX5" fmla="*/ 2921001 w 2921001"/>
                <a:gd name="connsiteY5" fmla="*/ 979401 h 979402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979401 w 2921001"/>
                <a:gd name="connsiteY2" fmla="*/ 71918 h 977228"/>
                <a:gd name="connsiteX3" fmla="*/ 192062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979401 w 2921001"/>
                <a:gd name="connsiteY2" fmla="*/ 71918 h 977228"/>
                <a:gd name="connsiteX3" fmla="*/ 203733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03733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132166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132166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6 h 977226"/>
                <a:gd name="connsiteX1" fmla="*/ 452383 w 2921001"/>
                <a:gd name="connsiteY1" fmla="*/ 715381 h 977226"/>
                <a:gd name="connsiteX2" fmla="*/ 928845 w 2921001"/>
                <a:gd name="connsiteY2" fmla="*/ 71917 h 977226"/>
                <a:gd name="connsiteX3" fmla="*/ 2132166 w 2921001"/>
                <a:gd name="connsiteY3" fmla="*/ 88225 h 977226"/>
                <a:gd name="connsiteX4" fmla="*/ 2538958 w 2921001"/>
                <a:gd name="connsiteY4" fmla="*/ 719925 h 977226"/>
                <a:gd name="connsiteX5" fmla="*/ 2921001 w 2921001"/>
                <a:gd name="connsiteY5" fmla="*/ 977225 h 97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77226">
                  <a:moveTo>
                    <a:pt x="0" y="977226"/>
                  </a:moveTo>
                  <a:cubicBezTo>
                    <a:pt x="226483" y="967348"/>
                    <a:pt x="297576" y="866266"/>
                    <a:pt x="452383" y="715381"/>
                  </a:cubicBezTo>
                  <a:cubicBezTo>
                    <a:pt x="607191" y="564496"/>
                    <a:pt x="648881" y="176443"/>
                    <a:pt x="928845" y="71917"/>
                  </a:cubicBezTo>
                  <a:cubicBezTo>
                    <a:pt x="1208809" y="-32609"/>
                    <a:pt x="1863814" y="-19776"/>
                    <a:pt x="2132166" y="88225"/>
                  </a:cubicBezTo>
                  <a:cubicBezTo>
                    <a:pt x="2400518" y="196226"/>
                    <a:pt x="2400191" y="522203"/>
                    <a:pt x="2538958" y="719925"/>
                  </a:cubicBezTo>
                  <a:cubicBezTo>
                    <a:pt x="2677725" y="917647"/>
                    <a:pt x="2644423" y="937008"/>
                    <a:pt x="2921001" y="977225"/>
                  </a:cubicBezTo>
                </a:path>
              </a:pathLst>
            </a:custGeom>
            <a:solidFill>
              <a:srgbClr val="00B0F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1804177" y="3867894"/>
              <a:ext cx="607583" cy="979353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FF000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" name="Rechteck 19"/>
          <p:cNvSpPr/>
          <p:nvPr/>
        </p:nvSpPr>
        <p:spPr>
          <a:xfrm>
            <a:off x="231150" y="1094938"/>
            <a:ext cx="554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 Nutzungskreis </a:t>
            </a:r>
            <a:r>
              <a:rPr lang="de-DE" sz="2400" dirty="0" smtClean="0"/>
              <a:t>erweitern und Interessengruppen konstruktiv zusammenführen“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1552994" y="2522717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Ziele:</a:t>
            </a:r>
            <a:endParaRPr lang="de-DE" u="sng" dirty="0"/>
          </a:p>
        </p:txBody>
      </p:sp>
      <p:sp>
        <p:nvSpPr>
          <p:cNvPr id="23" name="Inhaltsplatzhalter 6"/>
          <p:cNvSpPr txBox="1">
            <a:spLocks/>
          </p:cNvSpPr>
          <p:nvPr/>
        </p:nvSpPr>
        <p:spPr>
          <a:xfrm>
            <a:off x="185371" y="2774955"/>
            <a:ext cx="5184576" cy="247208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de-DE" sz="1400" kern="0" dirty="0" smtClean="0"/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Neue Anwendungskontexte erschließen (Nutzung durch Verlage, Publisher, Digital </a:t>
            </a:r>
            <a:r>
              <a:rPr lang="de-DE" sz="1400" kern="0" dirty="0" err="1" smtClean="0"/>
              <a:t>Humanities</a:t>
            </a:r>
            <a:r>
              <a:rPr lang="de-DE" sz="1400" kern="0" dirty="0" smtClean="0"/>
              <a:t>, …) </a:t>
            </a:r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Synergetische Kooperationen mit anderen </a:t>
            </a:r>
            <a:r>
              <a:rPr lang="de-DE" sz="1400" kern="0" dirty="0"/>
              <a:t>N</a:t>
            </a:r>
            <a:r>
              <a:rPr lang="de-DE" sz="1400" kern="0" dirty="0" smtClean="0"/>
              <a:t>etzwerken aufbauen (</a:t>
            </a:r>
            <a:r>
              <a:rPr lang="de-DE" sz="1400" kern="0" dirty="0" err="1" smtClean="0"/>
              <a:t>Wikidata</a:t>
            </a:r>
            <a:r>
              <a:rPr lang="de-DE" sz="1400" kern="0" dirty="0" smtClean="0"/>
              <a:t>, VIAF, …)</a:t>
            </a:r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Kommunikations- und Dialogangebote für die GND-Community ausbauen</a:t>
            </a: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69786"/>
            <a:ext cx="1353263" cy="12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9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22</a:t>
            </a:fld>
            <a:endParaRPr lang="de-DE" sz="1000" b="1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056896" y="3703745"/>
            <a:ext cx="2691568" cy="979354"/>
            <a:chOff x="286949" y="3867894"/>
            <a:chExt cx="2124811" cy="979354"/>
          </a:xfrm>
        </p:grpSpPr>
        <p:sp>
          <p:nvSpPr>
            <p:cNvPr id="15" name="Freihandform 14"/>
            <p:cNvSpPr/>
            <p:nvPr/>
          </p:nvSpPr>
          <p:spPr>
            <a:xfrm>
              <a:off x="286949" y="4158760"/>
              <a:ext cx="912187" cy="688487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FFC00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677900" y="3867895"/>
              <a:ext cx="912187" cy="979353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00B05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1197457" y="4425554"/>
              <a:ext cx="946360" cy="421692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1096110 w 2921001"/>
                <a:gd name="connsiteY2" fmla="*/ 75722 h 981032"/>
                <a:gd name="connsiteX3" fmla="*/ 1701800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1096110 w 2921001"/>
                <a:gd name="connsiteY2" fmla="*/ 75722 h 981032"/>
                <a:gd name="connsiteX3" fmla="*/ 1920629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81032 h 981032"/>
                <a:gd name="connsiteX1" fmla="*/ 685801 w 2921001"/>
                <a:gd name="connsiteY1" fmla="*/ 743964 h 981032"/>
                <a:gd name="connsiteX2" fmla="*/ 979401 w 2921001"/>
                <a:gd name="connsiteY2" fmla="*/ 75722 h 981032"/>
                <a:gd name="connsiteX3" fmla="*/ 1920629 w 2921001"/>
                <a:gd name="connsiteY3" fmla="*/ 92031 h 981032"/>
                <a:gd name="connsiteX4" fmla="*/ 2269068 w 2921001"/>
                <a:gd name="connsiteY4" fmla="*/ 760897 h 981032"/>
                <a:gd name="connsiteX5" fmla="*/ 2921001 w 2921001"/>
                <a:gd name="connsiteY5" fmla="*/ 981031 h 981032"/>
                <a:gd name="connsiteX0" fmla="*/ 0 w 2921001"/>
                <a:gd name="connsiteY0" fmla="*/ 979402 h 979402"/>
                <a:gd name="connsiteX1" fmla="*/ 452383 w 2921001"/>
                <a:gd name="connsiteY1" fmla="*/ 717557 h 979402"/>
                <a:gd name="connsiteX2" fmla="*/ 979401 w 2921001"/>
                <a:gd name="connsiteY2" fmla="*/ 74092 h 979402"/>
                <a:gd name="connsiteX3" fmla="*/ 1920629 w 2921001"/>
                <a:gd name="connsiteY3" fmla="*/ 90401 h 979402"/>
                <a:gd name="connsiteX4" fmla="*/ 2269068 w 2921001"/>
                <a:gd name="connsiteY4" fmla="*/ 759267 h 979402"/>
                <a:gd name="connsiteX5" fmla="*/ 2921001 w 2921001"/>
                <a:gd name="connsiteY5" fmla="*/ 979401 h 979402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979401 w 2921001"/>
                <a:gd name="connsiteY2" fmla="*/ 71918 h 977228"/>
                <a:gd name="connsiteX3" fmla="*/ 192062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979401 w 2921001"/>
                <a:gd name="connsiteY2" fmla="*/ 71918 h 977228"/>
                <a:gd name="connsiteX3" fmla="*/ 203733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037339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132166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8 h 977228"/>
                <a:gd name="connsiteX1" fmla="*/ 452383 w 2921001"/>
                <a:gd name="connsiteY1" fmla="*/ 715383 h 977228"/>
                <a:gd name="connsiteX2" fmla="*/ 855397 w 2921001"/>
                <a:gd name="connsiteY2" fmla="*/ 71918 h 977228"/>
                <a:gd name="connsiteX3" fmla="*/ 2132166 w 2921001"/>
                <a:gd name="connsiteY3" fmla="*/ 88227 h 977228"/>
                <a:gd name="connsiteX4" fmla="*/ 2538958 w 2921001"/>
                <a:gd name="connsiteY4" fmla="*/ 719927 h 977228"/>
                <a:gd name="connsiteX5" fmla="*/ 2921001 w 2921001"/>
                <a:gd name="connsiteY5" fmla="*/ 977227 h 977228"/>
                <a:gd name="connsiteX0" fmla="*/ 0 w 2921001"/>
                <a:gd name="connsiteY0" fmla="*/ 977226 h 977226"/>
                <a:gd name="connsiteX1" fmla="*/ 452383 w 2921001"/>
                <a:gd name="connsiteY1" fmla="*/ 715381 h 977226"/>
                <a:gd name="connsiteX2" fmla="*/ 928845 w 2921001"/>
                <a:gd name="connsiteY2" fmla="*/ 71917 h 977226"/>
                <a:gd name="connsiteX3" fmla="*/ 2132166 w 2921001"/>
                <a:gd name="connsiteY3" fmla="*/ 88225 h 977226"/>
                <a:gd name="connsiteX4" fmla="*/ 2538958 w 2921001"/>
                <a:gd name="connsiteY4" fmla="*/ 719925 h 977226"/>
                <a:gd name="connsiteX5" fmla="*/ 2921001 w 2921001"/>
                <a:gd name="connsiteY5" fmla="*/ 977225 h 97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77226">
                  <a:moveTo>
                    <a:pt x="0" y="977226"/>
                  </a:moveTo>
                  <a:cubicBezTo>
                    <a:pt x="226483" y="967348"/>
                    <a:pt x="297576" y="866266"/>
                    <a:pt x="452383" y="715381"/>
                  </a:cubicBezTo>
                  <a:cubicBezTo>
                    <a:pt x="607191" y="564496"/>
                    <a:pt x="648881" y="176443"/>
                    <a:pt x="928845" y="71917"/>
                  </a:cubicBezTo>
                  <a:cubicBezTo>
                    <a:pt x="1208809" y="-32609"/>
                    <a:pt x="1863814" y="-19776"/>
                    <a:pt x="2132166" y="88225"/>
                  </a:cubicBezTo>
                  <a:cubicBezTo>
                    <a:pt x="2400518" y="196226"/>
                    <a:pt x="2400191" y="522203"/>
                    <a:pt x="2538958" y="719925"/>
                  </a:cubicBezTo>
                  <a:cubicBezTo>
                    <a:pt x="2677725" y="917647"/>
                    <a:pt x="2644423" y="937008"/>
                    <a:pt x="2921001" y="977225"/>
                  </a:cubicBezTo>
                </a:path>
              </a:pathLst>
            </a:custGeom>
            <a:solidFill>
              <a:srgbClr val="00B0F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1804177" y="3867894"/>
              <a:ext cx="607583" cy="979353"/>
            </a:xfrm>
            <a:custGeom>
              <a:avLst/>
              <a:gdLst>
                <a:gd name="connsiteX0" fmla="*/ 0 w 3335867"/>
                <a:gd name="connsiteY0" fmla="*/ 1026098 h 1110764"/>
                <a:gd name="connsiteX1" fmla="*/ 668867 w 3335867"/>
                <a:gd name="connsiteY1" fmla="*/ 856764 h 1110764"/>
                <a:gd name="connsiteX2" fmla="*/ 1295400 w 3335867"/>
                <a:gd name="connsiteY2" fmla="*/ 128631 h 1110764"/>
                <a:gd name="connsiteX3" fmla="*/ 1930400 w 3335867"/>
                <a:gd name="connsiteY3" fmla="*/ 69364 h 1110764"/>
                <a:gd name="connsiteX4" fmla="*/ 2548467 w 3335867"/>
                <a:gd name="connsiteY4" fmla="*/ 856764 h 1110764"/>
                <a:gd name="connsiteX5" fmla="*/ 3335867 w 3335867"/>
                <a:gd name="connsiteY5" fmla="*/ 1110764 h 1110764"/>
                <a:gd name="connsiteX0" fmla="*/ 0 w 3335867"/>
                <a:gd name="connsiteY0" fmla="*/ 998376 h 1083042"/>
                <a:gd name="connsiteX1" fmla="*/ 668867 w 3335867"/>
                <a:gd name="connsiteY1" fmla="*/ 829042 h 1083042"/>
                <a:gd name="connsiteX2" fmla="*/ 1295400 w 3335867"/>
                <a:gd name="connsiteY2" fmla="*/ 100909 h 1083042"/>
                <a:gd name="connsiteX3" fmla="*/ 1964267 w 3335867"/>
                <a:gd name="connsiteY3" fmla="*/ 83976 h 1083042"/>
                <a:gd name="connsiteX4" fmla="*/ 2548467 w 3335867"/>
                <a:gd name="connsiteY4" fmla="*/ 829042 h 1083042"/>
                <a:gd name="connsiteX5" fmla="*/ 3335867 w 3335867"/>
                <a:gd name="connsiteY5" fmla="*/ 1083042 h 1083042"/>
                <a:gd name="connsiteX0" fmla="*/ 0 w 3335867"/>
                <a:gd name="connsiteY0" fmla="*/ 989573 h 1074239"/>
                <a:gd name="connsiteX1" fmla="*/ 668867 w 3335867"/>
                <a:gd name="connsiteY1" fmla="*/ 820239 h 1074239"/>
                <a:gd name="connsiteX2" fmla="*/ 1295400 w 3335867"/>
                <a:gd name="connsiteY2" fmla="*/ 92106 h 1074239"/>
                <a:gd name="connsiteX3" fmla="*/ 1964267 w 3335867"/>
                <a:gd name="connsiteY3" fmla="*/ 75173 h 1074239"/>
                <a:gd name="connsiteX4" fmla="*/ 2429934 w 3335867"/>
                <a:gd name="connsiteY4" fmla="*/ 684772 h 1074239"/>
                <a:gd name="connsiteX5" fmla="*/ 3335867 w 3335867"/>
                <a:gd name="connsiteY5" fmla="*/ 1074239 h 1074239"/>
                <a:gd name="connsiteX0" fmla="*/ 0 w 3335867"/>
                <a:gd name="connsiteY0" fmla="*/ 980559 h 1065225"/>
                <a:gd name="connsiteX1" fmla="*/ 846667 w 3335867"/>
                <a:gd name="connsiteY1" fmla="*/ 658825 h 1065225"/>
                <a:gd name="connsiteX2" fmla="*/ 1295400 w 3335867"/>
                <a:gd name="connsiteY2" fmla="*/ 83092 h 1065225"/>
                <a:gd name="connsiteX3" fmla="*/ 1964267 w 3335867"/>
                <a:gd name="connsiteY3" fmla="*/ 66159 h 1065225"/>
                <a:gd name="connsiteX4" fmla="*/ 2429934 w 3335867"/>
                <a:gd name="connsiteY4" fmla="*/ 675758 h 1065225"/>
                <a:gd name="connsiteX5" fmla="*/ 3335867 w 3335867"/>
                <a:gd name="connsiteY5" fmla="*/ 1065225 h 1065225"/>
                <a:gd name="connsiteX0" fmla="*/ 0 w 3107267"/>
                <a:gd name="connsiteY0" fmla="*/ 980559 h 989025"/>
                <a:gd name="connsiteX1" fmla="*/ 846667 w 3107267"/>
                <a:gd name="connsiteY1" fmla="*/ 658825 h 989025"/>
                <a:gd name="connsiteX2" fmla="*/ 1295400 w 3107267"/>
                <a:gd name="connsiteY2" fmla="*/ 83092 h 989025"/>
                <a:gd name="connsiteX3" fmla="*/ 1964267 w 3107267"/>
                <a:gd name="connsiteY3" fmla="*/ 66159 h 989025"/>
                <a:gd name="connsiteX4" fmla="*/ 2429934 w 3107267"/>
                <a:gd name="connsiteY4" fmla="*/ 675758 h 989025"/>
                <a:gd name="connsiteX5" fmla="*/ 3107267 w 3107267"/>
                <a:gd name="connsiteY5" fmla="*/ 989025 h 989025"/>
                <a:gd name="connsiteX0" fmla="*/ 0 w 2929467"/>
                <a:gd name="connsiteY0" fmla="*/ 912826 h 989025"/>
                <a:gd name="connsiteX1" fmla="*/ 668867 w 2929467"/>
                <a:gd name="connsiteY1" fmla="*/ 658825 h 989025"/>
                <a:gd name="connsiteX2" fmla="*/ 1117600 w 2929467"/>
                <a:gd name="connsiteY2" fmla="*/ 83092 h 989025"/>
                <a:gd name="connsiteX3" fmla="*/ 1786467 w 2929467"/>
                <a:gd name="connsiteY3" fmla="*/ 66159 h 989025"/>
                <a:gd name="connsiteX4" fmla="*/ 2252134 w 2929467"/>
                <a:gd name="connsiteY4" fmla="*/ 675758 h 989025"/>
                <a:gd name="connsiteX5" fmla="*/ 2929467 w 2929467"/>
                <a:gd name="connsiteY5" fmla="*/ 989025 h 989025"/>
                <a:gd name="connsiteX0" fmla="*/ 0 w 2929467"/>
                <a:gd name="connsiteY0" fmla="*/ 889408 h 965607"/>
                <a:gd name="connsiteX1" fmla="*/ 668867 w 2929467"/>
                <a:gd name="connsiteY1" fmla="*/ 635407 h 965607"/>
                <a:gd name="connsiteX2" fmla="*/ 1117600 w 2929467"/>
                <a:gd name="connsiteY2" fmla="*/ 59674 h 965607"/>
                <a:gd name="connsiteX3" fmla="*/ 1854200 w 2929467"/>
                <a:gd name="connsiteY3" fmla="*/ 85074 h 965607"/>
                <a:gd name="connsiteX4" fmla="*/ 2252134 w 2929467"/>
                <a:gd name="connsiteY4" fmla="*/ 652340 h 965607"/>
                <a:gd name="connsiteX5" fmla="*/ 2929467 w 2929467"/>
                <a:gd name="connsiteY5" fmla="*/ 965607 h 965607"/>
                <a:gd name="connsiteX0" fmla="*/ 0 w 2929467"/>
                <a:gd name="connsiteY0" fmla="*/ 935452 h 1011651"/>
                <a:gd name="connsiteX1" fmla="*/ 668867 w 2929467"/>
                <a:gd name="connsiteY1" fmla="*/ 681451 h 1011651"/>
                <a:gd name="connsiteX2" fmla="*/ 1117600 w 2929467"/>
                <a:gd name="connsiteY2" fmla="*/ 105718 h 1011651"/>
                <a:gd name="connsiteX3" fmla="*/ 1634066 w 2929467"/>
                <a:gd name="connsiteY3" fmla="*/ 54918 h 1011651"/>
                <a:gd name="connsiteX4" fmla="*/ 2252134 w 2929467"/>
                <a:gd name="connsiteY4" fmla="*/ 698384 h 1011651"/>
                <a:gd name="connsiteX5" fmla="*/ 2929467 w 2929467"/>
                <a:gd name="connsiteY5" fmla="*/ 1011651 h 1011651"/>
                <a:gd name="connsiteX0" fmla="*/ 0 w 2929467"/>
                <a:gd name="connsiteY0" fmla="*/ 946714 h 1022913"/>
                <a:gd name="connsiteX1" fmla="*/ 668867 w 2929467"/>
                <a:gd name="connsiteY1" fmla="*/ 692713 h 1022913"/>
                <a:gd name="connsiteX2" fmla="*/ 1176867 w 2929467"/>
                <a:gd name="connsiteY2" fmla="*/ 91580 h 1022913"/>
                <a:gd name="connsiteX3" fmla="*/ 1634066 w 2929467"/>
                <a:gd name="connsiteY3" fmla="*/ 66180 h 1022913"/>
                <a:gd name="connsiteX4" fmla="*/ 2252134 w 2929467"/>
                <a:gd name="connsiteY4" fmla="*/ 709646 h 1022913"/>
                <a:gd name="connsiteX5" fmla="*/ 2929467 w 2929467"/>
                <a:gd name="connsiteY5" fmla="*/ 1022913 h 1022913"/>
                <a:gd name="connsiteX0" fmla="*/ 0 w 2904067"/>
                <a:gd name="connsiteY0" fmla="*/ 946714 h 946714"/>
                <a:gd name="connsiteX1" fmla="*/ 668867 w 2904067"/>
                <a:gd name="connsiteY1" fmla="*/ 692713 h 946714"/>
                <a:gd name="connsiteX2" fmla="*/ 1176867 w 2904067"/>
                <a:gd name="connsiteY2" fmla="*/ 91580 h 946714"/>
                <a:gd name="connsiteX3" fmla="*/ 1634066 w 2904067"/>
                <a:gd name="connsiteY3" fmla="*/ 66180 h 946714"/>
                <a:gd name="connsiteX4" fmla="*/ 2252134 w 2904067"/>
                <a:gd name="connsiteY4" fmla="*/ 709646 h 946714"/>
                <a:gd name="connsiteX5" fmla="*/ 2904067 w 2904067"/>
                <a:gd name="connsiteY5" fmla="*/ 929780 h 946714"/>
                <a:gd name="connsiteX0" fmla="*/ 0 w 2921001"/>
                <a:gd name="connsiteY0" fmla="*/ 929781 h 929781"/>
                <a:gd name="connsiteX1" fmla="*/ 685801 w 2921001"/>
                <a:gd name="connsiteY1" fmla="*/ 692713 h 929781"/>
                <a:gd name="connsiteX2" fmla="*/ 1193801 w 2921001"/>
                <a:gd name="connsiteY2" fmla="*/ 91580 h 929781"/>
                <a:gd name="connsiteX3" fmla="*/ 1651000 w 2921001"/>
                <a:gd name="connsiteY3" fmla="*/ 66180 h 929781"/>
                <a:gd name="connsiteX4" fmla="*/ 2269068 w 2921001"/>
                <a:gd name="connsiteY4" fmla="*/ 709646 h 929781"/>
                <a:gd name="connsiteX5" fmla="*/ 2921001 w 2921001"/>
                <a:gd name="connsiteY5" fmla="*/ 929780 h 929781"/>
                <a:gd name="connsiteX0" fmla="*/ 0 w 2921001"/>
                <a:gd name="connsiteY0" fmla="*/ 952848 h 952848"/>
                <a:gd name="connsiteX1" fmla="*/ 685801 w 2921001"/>
                <a:gd name="connsiteY1" fmla="*/ 715780 h 952848"/>
                <a:gd name="connsiteX2" fmla="*/ 1278467 w 2921001"/>
                <a:gd name="connsiteY2" fmla="*/ 72314 h 952848"/>
                <a:gd name="connsiteX3" fmla="*/ 1651000 w 2921001"/>
                <a:gd name="connsiteY3" fmla="*/ 89247 h 952848"/>
                <a:gd name="connsiteX4" fmla="*/ 2269068 w 2921001"/>
                <a:gd name="connsiteY4" fmla="*/ 732713 h 952848"/>
                <a:gd name="connsiteX5" fmla="*/ 2921001 w 2921001"/>
                <a:gd name="connsiteY5" fmla="*/ 952847 h 952848"/>
                <a:gd name="connsiteX0" fmla="*/ 0 w 2921001"/>
                <a:gd name="connsiteY0" fmla="*/ 966931 h 966931"/>
                <a:gd name="connsiteX1" fmla="*/ 685801 w 2921001"/>
                <a:gd name="connsiteY1" fmla="*/ 729863 h 966931"/>
                <a:gd name="connsiteX2" fmla="*/ 1278467 w 2921001"/>
                <a:gd name="connsiteY2" fmla="*/ 86397 h 966931"/>
                <a:gd name="connsiteX3" fmla="*/ 1701800 w 2921001"/>
                <a:gd name="connsiteY3" fmla="*/ 77930 h 966931"/>
                <a:gd name="connsiteX4" fmla="*/ 2269068 w 2921001"/>
                <a:gd name="connsiteY4" fmla="*/ 746796 h 966931"/>
                <a:gd name="connsiteX5" fmla="*/ 2921001 w 2921001"/>
                <a:gd name="connsiteY5" fmla="*/ 966930 h 9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001" h="966931">
                  <a:moveTo>
                    <a:pt x="0" y="966931"/>
                  </a:moveTo>
                  <a:cubicBezTo>
                    <a:pt x="226483" y="957053"/>
                    <a:pt x="472723" y="876619"/>
                    <a:pt x="685801" y="729863"/>
                  </a:cubicBezTo>
                  <a:cubicBezTo>
                    <a:pt x="898879" y="583107"/>
                    <a:pt x="1109134" y="195052"/>
                    <a:pt x="1278467" y="86397"/>
                  </a:cubicBezTo>
                  <a:cubicBezTo>
                    <a:pt x="1447800" y="-22258"/>
                    <a:pt x="1536700" y="-32136"/>
                    <a:pt x="1701800" y="77930"/>
                  </a:cubicBezTo>
                  <a:cubicBezTo>
                    <a:pt x="1866900" y="187996"/>
                    <a:pt x="2065868" y="598629"/>
                    <a:pt x="2269068" y="746796"/>
                  </a:cubicBezTo>
                  <a:cubicBezTo>
                    <a:pt x="2472268" y="894963"/>
                    <a:pt x="2644423" y="926713"/>
                    <a:pt x="2921001" y="966930"/>
                  </a:cubicBezTo>
                </a:path>
              </a:pathLst>
            </a:custGeom>
            <a:solidFill>
              <a:srgbClr val="FF0000">
                <a:alpha val="4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" name="Inhaltsplatzhalter 6"/>
          <p:cNvSpPr txBox="1">
            <a:spLocks/>
          </p:cNvSpPr>
          <p:nvPr/>
        </p:nvSpPr>
        <p:spPr>
          <a:xfrm>
            <a:off x="185371" y="3003798"/>
            <a:ext cx="5184576" cy="201622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400" kern="0" dirty="0" smtClean="0"/>
              <a:t>Laufend: Projekte GND für Verlage (GND4P) </a:t>
            </a:r>
            <a:br>
              <a:rPr lang="de-DE" sz="1400" kern="0" dirty="0" smtClean="0"/>
            </a:br>
            <a:r>
              <a:rPr lang="de-DE" sz="1400" kern="0" dirty="0" smtClean="0"/>
              <a:t>und ORCID DE</a:t>
            </a:r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Laufend: Kooperation mit Wikimedia Deutschland</a:t>
            </a:r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Laufend: Zusammenarbeit mit der DDB</a:t>
            </a:r>
          </a:p>
          <a:p>
            <a:pPr>
              <a:lnSpc>
                <a:spcPct val="100000"/>
              </a:lnSpc>
            </a:pPr>
            <a:r>
              <a:rPr lang="de-DE" sz="1400" kern="0" dirty="0" smtClean="0"/>
              <a:t>ab Q4 2020: Beteiligung an </a:t>
            </a:r>
            <a:r>
              <a:rPr lang="de-DE" sz="1400" kern="0" dirty="0" smtClean="0"/>
              <a:t>NFDI4Culture /</a:t>
            </a:r>
            <a:br>
              <a:rPr lang="de-DE" sz="1400" kern="0" dirty="0" smtClean="0"/>
            </a:br>
            <a:r>
              <a:rPr lang="de-DE" sz="1400" kern="0" dirty="0" smtClean="0"/>
              <a:t>Verzahnung mit RISM</a:t>
            </a:r>
            <a:endParaRPr lang="de-DE" sz="1400" kern="0" dirty="0" smtClean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164595"/>
            <a:ext cx="1353263" cy="126032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1593470" y="2512789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/>
              <a:t>Stand:</a:t>
            </a:r>
          </a:p>
        </p:txBody>
      </p:sp>
      <p:sp>
        <p:nvSpPr>
          <p:cNvPr id="17" name="Rechteck 16"/>
          <p:cNvSpPr/>
          <p:nvPr/>
        </p:nvSpPr>
        <p:spPr>
          <a:xfrm>
            <a:off x="231150" y="1094938"/>
            <a:ext cx="554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/>
              <a:t>„ Nutzungskreis </a:t>
            </a:r>
            <a:r>
              <a:rPr lang="de-DE" sz="2400" dirty="0" smtClean="0"/>
              <a:t>erweitern und Interessengruppen konstruktiv zusammenführen“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8084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23</a:t>
            </a:fld>
            <a:endParaRPr lang="de-DE" sz="1000" b="1" dirty="0"/>
          </a:p>
        </p:txBody>
      </p:sp>
      <p:sp>
        <p:nvSpPr>
          <p:cNvPr id="47" name="Titel 1"/>
          <p:cNvSpPr txBox="1">
            <a:spLocks/>
          </p:cNvSpPr>
          <p:nvPr/>
        </p:nvSpPr>
        <p:spPr bwMode="auto">
          <a:xfrm>
            <a:off x="287766" y="2498400"/>
            <a:ext cx="7593012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kern="0" smtClean="0"/>
              <a:t>Fragen zum Vortrag?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4335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24</a:t>
            </a:fld>
            <a:endParaRPr lang="de-DE" sz="1000" b="1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Fragen und Antworten</a:t>
            </a:r>
            <a:endParaRPr lang="de-DE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0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25</a:t>
            </a:fld>
            <a:endParaRPr lang="de-DE" sz="1000" b="1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4. Zusammenfassung</a:t>
            </a:r>
            <a:endParaRPr lang="de-DE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5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287766" y="1923678"/>
            <a:ext cx="7593012" cy="1296000"/>
          </a:xfrm>
        </p:spPr>
        <p:txBody>
          <a:bodyPr/>
          <a:lstStyle/>
          <a:p>
            <a:pPr algn="ctr"/>
            <a:r>
              <a:rPr lang="de-DE" sz="2400" dirty="0"/>
              <a:t>n</a:t>
            </a:r>
            <a:r>
              <a:rPr lang="de-DE" sz="2400" dirty="0" smtClean="0"/>
              <a:t>ächsten Sommer </a:t>
            </a:r>
            <a:br>
              <a:rPr lang="de-DE" sz="2400" dirty="0" smtClean="0"/>
            </a:br>
            <a:r>
              <a:rPr lang="de-DE" sz="2400" dirty="0" smtClean="0"/>
              <a:t>(hoffentlich) vor Ort und online: </a:t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GNDCON 2021</a:t>
            </a:r>
            <a:endParaRPr lang="de-DE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26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7896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27</a:t>
            </a:fld>
            <a:endParaRPr lang="de-DE" sz="1000" b="1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Dank!</a:t>
            </a:r>
            <a:endParaRPr lang="de-DE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0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15.09.2020 | IAML 2020 | Treffen der GND-Musik-Community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smtClean="0"/>
              <a:t>Fragen können auch im Chat gestellt werden</a:t>
            </a:r>
          </a:p>
          <a:p>
            <a:r>
              <a:rPr lang="de-DE" sz="1800" dirty="0" smtClean="0"/>
              <a:t>Offenes Protokoll und Präsentation im Wiki: </a:t>
            </a:r>
            <a:r>
              <a:rPr lang="de-DE" sz="1800" u="sng" dirty="0" smtClean="0">
                <a:hlinkClick r:id="rId3"/>
              </a:rPr>
              <a:t>https</a:t>
            </a:r>
            <a:r>
              <a:rPr lang="de-DE" sz="1800" u="sng" dirty="0">
                <a:hlinkClick r:id="rId3"/>
              </a:rPr>
              <a:t>://</a:t>
            </a:r>
            <a:r>
              <a:rPr lang="de-DE" sz="1800" u="sng" dirty="0" smtClean="0">
                <a:hlinkClick r:id="rId3"/>
              </a:rPr>
              <a:t>wiki.dnb.de/x/nCLVCg</a:t>
            </a:r>
            <a:endParaRPr lang="de-DE" sz="1800" u="sng" dirty="0" smtClean="0"/>
          </a:p>
          <a:p>
            <a:r>
              <a:rPr lang="de-DE" sz="1800" dirty="0" smtClean="0"/>
              <a:t>keine </a:t>
            </a:r>
            <a:r>
              <a:rPr lang="de-DE" sz="1800" dirty="0"/>
              <a:t>Anwesenheitsliste</a:t>
            </a:r>
          </a:p>
          <a:p>
            <a:endParaRPr lang="de-DE" sz="1800" dirty="0"/>
          </a:p>
          <a:p>
            <a:endParaRPr lang="de-DE" sz="1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Technik &amp; Organisation</a:t>
            </a:r>
            <a:endParaRPr lang="de-DE" dirty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82B8628-8C28-4D3D-812D-98F3388592B2}" type="slidenum">
              <a:rPr lang="de-DE" sz="1000" b="1" smtClean="0"/>
              <a:t>3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3330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4</a:t>
            </a:fld>
            <a:endParaRPr lang="de-DE" sz="1000" b="1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2. Neuigkeiten</a:t>
            </a:r>
            <a:endParaRPr lang="de-DE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chemeClr val="bg2"/>
                </a:solidFill>
              </a:rPr>
              <a:t>| 02.07.2020 | Mitarbeiterversammlung | Jürgen Kett: Zukunft der GND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3"/>
          <a:srcRect l="27091" t="26245" r="28809" b="28255"/>
          <a:stretch/>
        </p:blipFill>
        <p:spPr>
          <a:xfrm>
            <a:off x="2832090" y="1833128"/>
            <a:ext cx="4320480" cy="250742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17086" y="1833128"/>
            <a:ext cx="15760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Wabe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Würfel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Baustein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Kristall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060" y="356196"/>
            <a:ext cx="887532" cy="449025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417970" y="165827"/>
            <a:ext cx="3538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endParaRPr lang="de-DE" dirty="0">
              <a:solidFill>
                <a:srgbClr val="004D9A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Vielfalt in einem </a:t>
            </a:r>
            <a:br>
              <a:rPr lang="de-DE" dirty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dirty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gemeinsamen </a:t>
            </a: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Datenraum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rgbClr val="004D9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Integrierend</a:t>
            </a:r>
            <a:endParaRPr lang="de-DE" dirty="0">
              <a:solidFill>
                <a:srgbClr val="004D9A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42" b="-10042"/>
          <a:stretch/>
        </p:blipFill>
        <p:spPr>
          <a:xfrm>
            <a:off x="-9630" y="0"/>
            <a:ext cx="9153629" cy="573596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17314" y="0"/>
            <a:ext cx="9153630" cy="5143500"/>
          </a:xfrm>
          <a:prstGeom prst="rect">
            <a:avLst/>
          </a:prstGeom>
          <a:gradFill flip="none" rotWithShape="1">
            <a:gsLst>
              <a:gs pos="78000">
                <a:srgbClr val="DBCCBD">
                  <a:alpha val="0"/>
                </a:srgbClr>
              </a:gs>
              <a:gs pos="2000">
                <a:srgbClr val="1E075F">
                  <a:alpha val="48000"/>
                </a:srgbClr>
              </a:gs>
              <a:gs pos="53000">
                <a:srgbClr val="FF9F99">
                  <a:alpha val="0"/>
                </a:srgbClr>
              </a:gs>
              <a:gs pos="30000">
                <a:srgbClr val="FF6699">
                  <a:alpha val="29000"/>
                </a:srgbClr>
              </a:gs>
              <a:gs pos="69000">
                <a:srgbClr val="FFCC99">
                  <a:alpha val="38000"/>
                </a:srgbClr>
              </a:gs>
              <a:gs pos="100000">
                <a:srgbClr val="99CCFF">
                  <a:alpha val="2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30" y="2160473"/>
            <a:ext cx="1296142" cy="1496736"/>
          </a:xfrm>
          <a:prstGeom prst="rect">
            <a:avLst/>
          </a:prstGeom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8" name="Rechteck 7"/>
          <p:cNvSpPr/>
          <p:nvPr/>
        </p:nvSpPr>
        <p:spPr>
          <a:xfrm>
            <a:off x="2699792" y="3879170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BRÜCKEN IM NETZWERK DER KULTUR UND WISSENSCHAFT</a:t>
            </a:r>
            <a:endParaRPr lang="de-DE" sz="1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94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Entwicklungsprogramm 2017-2021</a:t>
            </a:r>
            <a:br>
              <a:rPr lang="de-DE" dirty="0" smtClean="0"/>
            </a:br>
            <a:r>
              <a:rPr lang="de-DE" sz="1800" b="0" dirty="0" smtClean="0"/>
              <a:t>Ziel: Öffnung und Modernisierung</a:t>
            </a:r>
            <a:endParaRPr lang="de-DE" sz="1800" b="0" dirty="0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DD5E45-7A98-4147-A7E0-A8DC2A41740A}" type="slidenum">
              <a:rPr lang="de-DE" sz="1000" b="1" smtClean="0"/>
              <a:pPr algn="ctr"/>
              <a:t>7</a:t>
            </a:fld>
            <a:endParaRPr lang="de-DE" sz="1000" b="1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125" y="3053357"/>
            <a:ext cx="1130371" cy="1305310"/>
          </a:xfrm>
          <a:prstGeom prst="rect">
            <a:avLst/>
          </a:prstGeom>
        </p:spPr>
      </p:pic>
      <p:grpSp>
        <p:nvGrpSpPr>
          <p:cNvPr id="34" name="Gruppieren 33"/>
          <p:cNvGrpSpPr/>
          <p:nvPr/>
        </p:nvGrpSpPr>
        <p:grpSpPr>
          <a:xfrm>
            <a:off x="7188663" y="1923678"/>
            <a:ext cx="1335329" cy="777322"/>
            <a:chOff x="329445" y="1954865"/>
            <a:chExt cx="1410415" cy="821031"/>
          </a:xfrm>
        </p:grpSpPr>
        <p:sp>
          <p:nvSpPr>
            <p:cNvPr id="26" name="Textfeld 25"/>
            <p:cNvSpPr txBox="1"/>
            <p:nvPr/>
          </p:nvSpPr>
          <p:spPr>
            <a:xfrm>
              <a:off x="836866" y="1954865"/>
              <a:ext cx="816433" cy="292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solidFill>
                    <a:schemeClr val="bg1">
                      <a:lumMod val="65000"/>
                    </a:schemeClr>
                  </a:solidFill>
                </a:rPr>
                <a:t>Museen</a:t>
              </a:r>
              <a:endParaRPr lang="de-DE" sz="1200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10307" y="2116146"/>
              <a:ext cx="860455" cy="292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solidFill>
                    <a:schemeClr val="bg1">
                      <a:lumMod val="65000"/>
                    </a:schemeClr>
                  </a:solidFill>
                </a:rPr>
                <a:t>Archive,</a:t>
              </a:r>
              <a:endParaRPr lang="de-DE" sz="1200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329445" y="2483321"/>
              <a:ext cx="1119505" cy="292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solidFill>
                    <a:schemeClr val="bg1">
                      <a:lumMod val="65000"/>
                    </a:schemeClr>
                  </a:solidFill>
                </a:rPr>
                <a:t>Projekte, …</a:t>
              </a:r>
              <a:endParaRPr lang="de-DE" sz="1200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44060" y="2296936"/>
              <a:ext cx="1095800" cy="292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i="1" dirty="0" smtClean="0">
                  <a:solidFill>
                    <a:schemeClr val="bg1">
                      <a:lumMod val="65000"/>
                    </a:schemeClr>
                  </a:solidFill>
                </a:rPr>
                <a:t>Forschung,</a:t>
              </a:r>
              <a:endParaRPr lang="de-DE" sz="1200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287338" y="3153231"/>
            <a:ext cx="1910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Visualisierung und bessere Suche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97430" y="4643022"/>
            <a:ext cx="1279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Leichtere Nutzbarkeit 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052393" y="3507854"/>
            <a:ext cx="1638207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Verbesserung der Konsistenz bei mehr Modularität und Vielfalt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6997997" y="4556340"/>
            <a:ext cx="174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mehr Vernetzung und Vielfalt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368858" y="3997088"/>
            <a:ext cx="174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Werkzeuge zur Qualitätssicherung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997997" y="2859782"/>
            <a:ext cx="174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>
                <a:solidFill>
                  <a:schemeClr val="bg1">
                    <a:lumMod val="65000"/>
                  </a:schemeClr>
                </a:solidFill>
              </a:rPr>
              <a:t>b</a:t>
            </a:r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essere Dokumentation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 rot="939059">
            <a:off x="2535292" y="2794973"/>
            <a:ext cx="17024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solidFill>
                  <a:srgbClr val="FF6699"/>
                </a:solidFill>
              </a:rPr>
              <a:t>Kommunikation</a:t>
            </a:r>
            <a:endParaRPr lang="de-DE" sz="1600" dirty="0">
              <a:solidFill>
                <a:srgbClr val="FF6699"/>
              </a:solidFill>
            </a:endParaRPr>
          </a:p>
        </p:txBody>
      </p:sp>
      <p:grpSp>
        <p:nvGrpSpPr>
          <p:cNvPr id="106" name="Gruppieren 105"/>
          <p:cNvGrpSpPr/>
          <p:nvPr/>
        </p:nvGrpSpPr>
        <p:grpSpPr>
          <a:xfrm>
            <a:off x="2760023" y="2357923"/>
            <a:ext cx="3911606" cy="695434"/>
            <a:chOff x="2614500" y="2171041"/>
            <a:chExt cx="4131557" cy="734539"/>
          </a:xfrm>
        </p:grpSpPr>
        <p:sp>
          <p:nvSpPr>
            <p:cNvPr id="19" name="Rechteck 18"/>
            <p:cNvSpPr/>
            <p:nvPr/>
          </p:nvSpPr>
          <p:spPr>
            <a:xfrm>
              <a:off x="3656757" y="2211710"/>
              <a:ext cx="1846097" cy="325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1400" dirty="0" smtClean="0">
                  <a:solidFill>
                    <a:srgbClr val="FF6699"/>
                  </a:solidFill>
                </a:rPr>
                <a:t>Organisation</a:t>
              </a:r>
              <a:endParaRPr lang="de-DE" sz="1600" dirty="0">
                <a:solidFill>
                  <a:srgbClr val="FF6699"/>
                </a:solidFill>
              </a:endParaRPr>
            </a:p>
          </p:txBody>
        </p:sp>
        <p:cxnSp>
          <p:nvCxnSpPr>
            <p:cNvPr id="48" name="Gerader Verbinder 47"/>
            <p:cNvCxnSpPr>
              <a:stCxn id="18" idx="0"/>
            </p:cNvCxnSpPr>
            <p:nvPr/>
          </p:nvCxnSpPr>
          <p:spPr>
            <a:xfrm flipH="1" flipV="1">
              <a:off x="2614500" y="2180840"/>
              <a:ext cx="1955386" cy="724740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>
              <a:stCxn id="18" idx="0"/>
            </p:cNvCxnSpPr>
            <p:nvPr/>
          </p:nvCxnSpPr>
          <p:spPr>
            <a:xfrm flipV="1">
              <a:off x="4569886" y="2171041"/>
              <a:ext cx="2176171" cy="734539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uppieren 106"/>
          <p:cNvGrpSpPr/>
          <p:nvPr/>
        </p:nvGrpSpPr>
        <p:grpSpPr>
          <a:xfrm>
            <a:off x="5018652" y="2899467"/>
            <a:ext cx="1680354" cy="474424"/>
            <a:chOff x="5000132" y="2743037"/>
            <a:chExt cx="1774841" cy="501101"/>
          </a:xfrm>
        </p:grpSpPr>
        <p:sp>
          <p:nvSpPr>
            <p:cNvPr id="20" name="Rechteck 19"/>
            <p:cNvSpPr/>
            <p:nvPr/>
          </p:nvSpPr>
          <p:spPr>
            <a:xfrm rot="20730227">
              <a:off x="5000132" y="2743037"/>
              <a:ext cx="895815" cy="32508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de-DE" sz="1400" dirty="0" smtClean="0">
                  <a:solidFill>
                    <a:srgbClr val="00B050"/>
                  </a:solidFill>
                </a:rPr>
                <a:t>Regeln</a:t>
              </a:r>
              <a:endParaRPr lang="de-DE" sz="1600" dirty="0">
                <a:solidFill>
                  <a:srgbClr val="00B050"/>
                </a:solidFill>
              </a:endParaRPr>
            </a:p>
          </p:txBody>
        </p:sp>
        <p:cxnSp>
          <p:nvCxnSpPr>
            <p:cNvPr id="52" name="Gerader Verbinder 51"/>
            <p:cNvCxnSpPr/>
            <p:nvPr/>
          </p:nvCxnSpPr>
          <p:spPr>
            <a:xfrm flipV="1">
              <a:off x="5178368" y="3075806"/>
              <a:ext cx="1596605" cy="168332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uppieren 107"/>
          <p:cNvGrpSpPr/>
          <p:nvPr/>
        </p:nvGrpSpPr>
        <p:grpSpPr>
          <a:xfrm>
            <a:off x="5176496" y="3545747"/>
            <a:ext cx="1459561" cy="728285"/>
            <a:chOff x="5166852" y="3425657"/>
            <a:chExt cx="1541633" cy="769237"/>
          </a:xfrm>
        </p:grpSpPr>
        <p:sp>
          <p:nvSpPr>
            <p:cNvPr id="46" name="Rechteck 45"/>
            <p:cNvSpPr/>
            <p:nvPr/>
          </p:nvSpPr>
          <p:spPr>
            <a:xfrm>
              <a:off x="5178368" y="3425657"/>
              <a:ext cx="1473733" cy="325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 smtClean="0">
                  <a:solidFill>
                    <a:srgbClr val="FF9933"/>
                  </a:solidFill>
                </a:rPr>
                <a:t>Datenmodell</a:t>
              </a:r>
              <a:endParaRPr lang="de-DE" sz="1600" dirty="0">
                <a:solidFill>
                  <a:srgbClr val="FF9933"/>
                </a:solidFill>
              </a:endParaRPr>
            </a:p>
          </p:txBody>
        </p:sp>
        <p:cxnSp>
          <p:nvCxnSpPr>
            <p:cNvPr id="55" name="Gerader Verbinder 54"/>
            <p:cNvCxnSpPr/>
            <p:nvPr/>
          </p:nvCxnSpPr>
          <p:spPr>
            <a:xfrm>
              <a:off x="5166852" y="3924684"/>
              <a:ext cx="1541633" cy="270210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uppieren 108"/>
          <p:cNvGrpSpPr/>
          <p:nvPr/>
        </p:nvGrpSpPr>
        <p:grpSpPr>
          <a:xfrm>
            <a:off x="4611311" y="4338563"/>
            <a:ext cx="1872484" cy="713142"/>
            <a:chOff x="4569886" y="4263054"/>
            <a:chExt cx="1977774" cy="753242"/>
          </a:xfrm>
        </p:grpSpPr>
        <p:sp>
          <p:nvSpPr>
            <p:cNvPr id="43" name="Rechteck 42"/>
            <p:cNvSpPr/>
            <p:nvPr/>
          </p:nvSpPr>
          <p:spPr>
            <a:xfrm rot="1126679">
              <a:off x="5028575" y="4263054"/>
              <a:ext cx="1519085" cy="3250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dirty="0">
                  <a:solidFill>
                    <a:srgbClr val="FF9933"/>
                  </a:solidFill>
                </a:rPr>
                <a:t>Datenbestand</a:t>
              </a:r>
            </a:p>
          </p:txBody>
        </p:sp>
        <p:cxnSp>
          <p:nvCxnSpPr>
            <p:cNvPr id="61" name="Gerader Verbinder 60"/>
            <p:cNvCxnSpPr>
              <a:stCxn id="18" idx="2"/>
            </p:cNvCxnSpPr>
            <p:nvPr/>
          </p:nvCxnSpPr>
          <p:spPr>
            <a:xfrm>
              <a:off x="4569886" y="4284288"/>
              <a:ext cx="1897167" cy="732008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pieren 109"/>
          <p:cNvGrpSpPr/>
          <p:nvPr/>
        </p:nvGrpSpPr>
        <p:grpSpPr>
          <a:xfrm>
            <a:off x="3083579" y="4358667"/>
            <a:ext cx="2228294" cy="736752"/>
            <a:chOff x="2956250" y="4284288"/>
            <a:chExt cx="2353592" cy="778180"/>
          </a:xfrm>
        </p:grpSpPr>
        <p:sp>
          <p:nvSpPr>
            <p:cNvPr id="45" name="Rechteck 44"/>
            <p:cNvSpPr/>
            <p:nvPr/>
          </p:nvSpPr>
          <p:spPr>
            <a:xfrm>
              <a:off x="3983300" y="4509827"/>
              <a:ext cx="1326542" cy="5526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dirty="0" smtClean="0">
                  <a:solidFill>
                    <a:srgbClr val="004D9A"/>
                  </a:solidFill>
                </a:rPr>
                <a:t>Redaktions-</a:t>
              </a:r>
            </a:p>
            <a:p>
              <a:r>
                <a:rPr lang="de-DE" sz="1400" dirty="0" err="1" smtClean="0">
                  <a:solidFill>
                    <a:srgbClr val="004D9A"/>
                  </a:solidFill>
                </a:rPr>
                <a:t>umgebung</a:t>
              </a:r>
              <a:endParaRPr lang="de-DE" sz="1400" dirty="0" smtClean="0">
                <a:solidFill>
                  <a:srgbClr val="004D9A"/>
                </a:solidFill>
              </a:endParaRPr>
            </a:p>
          </p:txBody>
        </p:sp>
        <p:cxnSp>
          <p:nvCxnSpPr>
            <p:cNvPr id="65" name="Gerader Verbinder 64"/>
            <p:cNvCxnSpPr>
              <a:stCxn id="18" idx="2"/>
            </p:cNvCxnSpPr>
            <p:nvPr/>
          </p:nvCxnSpPr>
          <p:spPr>
            <a:xfrm flipH="1">
              <a:off x="2956250" y="4284288"/>
              <a:ext cx="1613636" cy="732008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uppieren 110"/>
          <p:cNvGrpSpPr/>
          <p:nvPr/>
        </p:nvGrpSpPr>
        <p:grpSpPr>
          <a:xfrm>
            <a:off x="2550992" y="4002912"/>
            <a:ext cx="1658264" cy="567571"/>
            <a:chOff x="2393715" y="3908529"/>
            <a:chExt cx="1751509" cy="599486"/>
          </a:xfrm>
        </p:grpSpPr>
        <p:sp>
          <p:nvSpPr>
            <p:cNvPr id="21" name="Rechteck 20"/>
            <p:cNvSpPr/>
            <p:nvPr/>
          </p:nvSpPr>
          <p:spPr>
            <a:xfrm rot="20780862">
              <a:off x="2654922" y="4182932"/>
              <a:ext cx="1490302" cy="325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de-DE" sz="1400" dirty="0">
                  <a:solidFill>
                    <a:srgbClr val="004D9A"/>
                  </a:solidFill>
                </a:rPr>
                <a:t>Schnittstellen</a:t>
              </a:r>
              <a:endParaRPr lang="de-DE" sz="1600" dirty="0">
                <a:solidFill>
                  <a:srgbClr val="004D9A"/>
                </a:solidFill>
              </a:endParaRPr>
            </a:p>
          </p:txBody>
        </p:sp>
        <p:cxnSp>
          <p:nvCxnSpPr>
            <p:cNvPr id="68" name="Gerader Verbinder 67"/>
            <p:cNvCxnSpPr/>
            <p:nvPr/>
          </p:nvCxnSpPr>
          <p:spPr>
            <a:xfrm flipV="1">
              <a:off x="2393715" y="3908529"/>
              <a:ext cx="1579205" cy="270269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pieren 111"/>
          <p:cNvGrpSpPr/>
          <p:nvPr/>
        </p:nvGrpSpPr>
        <p:grpSpPr>
          <a:xfrm>
            <a:off x="2550992" y="3153231"/>
            <a:ext cx="1495133" cy="766075"/>
            <a:chOff x="2393715" y="3011070"/>
            <a:chExt cx="1579205" cy="809152"/>
          </a:xfrm>
        </p:grpSpPr>
        <p:sp>
          <p:nvSpPr>
            <p:cNvPr id="44" name="Rechteck 43"/>
            <p:cNvSpPr/>
            <p:nvPr/>
          </p:nvSpPr>
          <p:spPr>
            <a:xfrm>
              <a:off x="2599848" y="3267581"/>
              <a:ext cx="1367314" cy="5526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de-DE" sz="1400" dirty="0" smtClean="0">
                  <a:solidFill>
                    <a:srgbClr val="004D9A"/>
                  </a:solidFill>
                </a:rPr>
                <a:t>Recherche</a:t>
              </a:r>
              <a:br>
                <a:rPr lang="de-DE" sz="1400" dirty="0" smtClean="0">
                  <a:solidFill>
                    <a:srgbClr val="004D9A"/>
                  </a:solidFill>
                </a:rPr>
              </a:br>
              <a:r>
                <a:rPr lang="de-DE" sz="1400" dirty="0" smtClean="0">
                  <a:solidFill>
                    <a:srgbClr val="004D9A"/>
                  </a:solidFill>
                </a:rPr>
                <a:t>und Anzeige</a:t>
              </a:r>
              <a:endParaRPr lang="de-DE" sz="1400" dirty="0">
                <a:solidFill>
                  <a:srgbClr val="004D9A"/>
                </a:solidFill>
              </a:endParaRPr>
            </a:p>
          </p:txBody>
        </p:sp>
        <p:cxnSp>
          <p:nvCxnSpPr>
            <p:cNvPr id="71" name="Gerader Verbinder 70"/>
            <p:cNvCxnSpPr/>
            <p:nvPr/>
          </p:nvCxnSpPr>
          <p:spPr>
            <a:xfrm>
              <a:off x="2393715" y="3011070"/>
              <a:ext cx="1579205" cy="250873"/>
            </a:xfrm>
            <a:prstGeom prst="line">
              <a:avLst/>
            </a:prstGeom>
            <a:ln>
              <a:solidFill>
                <a:srgbClr val="33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feld 92"/>
          <p:cNvSpPr txBox="1"/>
          <p:nvPr/>
        </p:nvSpPr>
        <p:spPr>
          <a:xfrm>
            <a:off x="355656" y="2326109"/>
            <a:ext cx="184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>
                <a:solidFill>
                  <a:schemeClr val="bg1">
                    <a:lumMod val="65000"/>
                  </a:schemeClr>
                </a:solidFill>
              </a:rPr>
              <a:t>Mehr Transparenz und Dialog</a:t>
            </a:r>
            <a:endParaRPr lang="de-DE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29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3" grpId="0"/>
      <p:bldP spid="35" grpId="0"/>
      <p:bldP spid="36" grpId="0"/>
      <p:bldP spid="37" grpId="0"/>
      <p:bldP spid="4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1800" dirty="0" smtClean="0"/>
              <a:t>GND für Kulturdaten (GND4C)</a:t>
            </a:r>
            <a:endParaRPr lang="de-DE" sz="1800" dirty="0"/>
          </a:p>
          <a:p>
            <a:r>
              <a:rPr lang="de-DE" sz="1800" dirty="0" smtClean="0"/>
              <a:t>ORCID DE</a:t>
            </a:r>
          </a:p>
          <a:p>
            <a:r>
              <a:rPr lang="de-DE" sz="1800" dirty="0" smtClean="0"/>
              <a:t>GND </a:t>
            </a:r>
            <a:r>
              <a:rPr lang="de-DE" sz="1800" dirty="0" err="1"/>
              <a:t>meets</a:t>
            </a:r>
            <a:r>
              <a:rPr lang="de-DE" sz="1800" dirty="0"/>
              <a:t> </a:t>
            </a:r>
            <a:r>
              <a:rPr lang="de-DE" sz="1800" dirty="0" err="1" smtClean="0"/>
              <a:t>Wikibase</a:t>
            </a:r>
            <a:endParaRPr lang="de-DE" sz="1800" i="1" dirty="0"/>
          </a:p>
          <a:p>
            <a:r>
              <a:rPr lang="de-DE" sz="1800" dirty="0" smtClean="0"/>
              <a:t>GND für Verlage (GND4P)</a:t>
            </a:r>
            <a:endParaRPr lang="de-DE" sz="1800" i="1" dirty="0" smtClean="0"/>
          </a:p>
          <a:p>
            <a:r>
              <a:rPr lang="de-DE" sz="1800" dirty="0" smtClean="0"/>
              <a:t>GND Explorer</a:t>
            </a:r>
          </a:p>
          <a:p>
            <a:r>
              <a:rPr lang="de-DE" sz="1800" dirty="0" smtClean="0"/>
              <a:t>NFDI4Culture</a:t>
            </a:r>
          </a:p>
          <a:p>
            <a:endParaRPr lang="de-DE" sz="1800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800" dirty="0" smtClean="0"/>
              <a:t>Gesprächsreihe</a:t>
            </a:r>
            <a:endParaRPr lang="de-DE" sz="1800" dirty="0"/>
          </a:p>
          <a:p>
            <a:r>
              <a:rPr lang="de-DE" sz="1800" dirty="0"/>
              <a:t>Aufbau einer Website</a:t>
            </a:r>
          </a:p>
          <a:p>
            <a:r>
              <a:rPr lang="de-DE" sz="1800" dirty="0" smtClean="0"/>
              <a:t>Aufbau einer Hauptredaktion</a:t>
            </a:r>
          </a:p>
          <a:p>
            <a:r>
              <a:rPr lang="de-DE" sz="1800" dirty="0"/>
              <a:t>Qualitätsinitiative</a:t>
            </a:r>
          </a:p>
          <a:p>
            <a:r>
              <a:rPr lang="de-DE" sz="1800" dirty="0"/>
              <a:t>Neugestaltung der Dokumentation</a:t>
            </a:r>
          </a:p>
          <a:p>
            <a:r>
              <a:rPr lang="de-DE" sz="1800" dirty="0" smtClean="0"/>
              <a:t>Aufbau eines Vorschlagsystems</a:t>
            </a:r>
          </a:p>
          <a:p>
            <a:endParaRPr lang="de-DE" sz="1800" dirty="0" smtClean="0"/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02.07.2020 | Mitarbeiterversammlung | Jürgen Kett: Zukunft der GND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Aktuelle Projekte und Aktivitäten</a:t>
            </a:r>
            <a:endParaRPr lang="de-DE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8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69918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02.07.2020 | Mitarbeiterversammlung | Jürgen Kett: Zukunft der GND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53198" y="3883161"/>
            <a:ext cx="21608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Aufbau von </a:t>
            </a:r>
            <a:r>
              <a:rPr lang="de-DE" sz="1400" u="sng" dirty="0" smtClean="0"/>
              <a:t>Agenturen</a:t>
            </a:r>
            <a:r>
              <a:rPr lang="de-DE" sz="1400" dirty="0" smtClean="0"/>
              <a:t> für andere Domänen</a:t>
            </a:r>
            <a:endParaRPr lang="de-DE" sz="1400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5004047" y="2139701"/>
            <a:ext cx="3157147" cy="2880322"/>
            <a:chOff x="2663788" y="1556791"/>
            <a:chExt cx="3816424" cy="3816425"/>
          </a:xfrm>
          <a:solidFill>
            <a:srgbClr val="33CCFF"/>
          </a:solidFill>
        </p:grpSpPr>
        <p:sp>
          <p:nvSpPr>
            <p:cNvPr id="38" name="Rechteck 37"/>
            <p:cNvSpPr/>
            <p:nvPr/>
          </p:nvSpPr>
          <p:spPr>
            <a:xfrm>
              <a:off x="2663788" y="3036395"/>
              <a:ext cx="3816424" cy="2336821"/>
            </a:xfrm>
            <a:prstGeom prst="rect">
              <a:avLst/>
            </a:prstGeom>
            <a:grpFill/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9" name="Gleichschenkliges Dreieck 38"/>
            <p:cNvSpPr/>
            <p:nvPr/>
          </p:nvSpPr>
          <p:spPr>
            <a:xfrm>
              <a:off x="2663788" y="1556791"/>
              <a:ext cx="3816424" cy="1479604"/>
            </a:xfrm>
            <a:prstGeom prst="triangle">
              <a:avLst>
                <a:gd name="adj" fmla="val 50234"/>
              </a:avLst>
            </a:prstGeom>
            <a:grpFill/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3" name="Rechteck 12"/>
          <p:cNvSpPr/>
          <p:nvPr/>
        </p:nvSpPr>
        <p:spPr>
          <a:xfrm>
            <a:off x="6348301" y="2527538"/>
            <a:ext cx="464286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907229" y="2828137"/>
            <a:ext cx="1346430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5" name="Gerade Verbindung 62"/>
          <p:cNvCxnSpPr>
            <a:stCxn id="13" idx="2"/>
            <a:endCxn id="14" idx="0"/>
          </p:cNvCxnSpPr>
          <p:nvPr/>
        </p:nvCxnSpPr>
        <p:spPr>
          <a:xfrm>
            <a:off x="6580445" y="2733567"/>
            <a:ext cx="0" cy="94570"/>
          </a:xfrm>
          <a:prstGeom prst="line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5979048" y="3512021"/>
            <a:ext cx="1207144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143333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6071906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7253659" y="3924080"/>
            <a:ext cx="742858" cy="206030"/>
          </a:xfrm>
          <a:prstGeom prst="rect">
            <a:avLst/>
          </a:prstGeom>
          <a:solidFill>
            <a:srgbClr val="005776"/>
          </a:solidFill>
          <a:ln>
            <a:solidFill>
              <a:srgbClr val="004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0" name="Gewinkelte Verbindung 67"/>
          <p:cNvCxnSpPr>
            <a:stCxn id="16" idx="2"/>
            <a:endCxn id="17" idx="0"/>
          </p:cNvCxnSpPr>
          <p:nvPr/>
        </p:nvCxnSpPr>
        <p:spPr>
          <a:xfrm rot="5400000">
            <a:off x="5945676" y="3287136"/>
            <a:ext cx="206030" cy="1067859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winkelte Verbindung 68"/>
          <p:cNvCxnSpPr>
            <a:stCxn id="16" idx="2"/>
            <a:endCxn id="19" idx="0"/>
          </p:cNvCxnSpPr>
          <p:nvPr/>
        </p:nvCxnSpPr>
        <p:spPr>
          <a:xfrm rot="16200000" flipH="1">
            <a:off x="7000839" y="3299832"/>
            <a:ext cx="206030" cy="1042467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69"/>
          <p:cNvCxnSpPr>
            <a:stCxn id="16" idx="2"/>
            <a:endCxn id="18" idx="0"/>
          </p:cNvCxnSpPr>
          <p:nvPr/>
        </p:nvCxnSpPr>
        <p:spPr>
          <a:xfrm rot="5400000">
            <a:off x="6409963" y="3751422"/>
            <a:ext cx="206030" cy="139286"/>
          </a:xfrm>
          <a:prstGeom prst="bentConnector3">
            <a:avLst/>
          </a:prstGeom>
          <a:solidFill>
            <a:srgbClr val="33CCFF"/>
          </a:solidFill>
          <a:ln w="28575">
            <a:solidFill>
              <a:srgbClr val="004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608939" y="2798234"/>
            <a:ext cx="2449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Öffnen der Gremienstrukturen</a:t>
            </a:r>
            <a:endParaRPr lang="de-DE" sz="1400" dirty="0"/>
          </a:p>
        </p:txBody>
      </p:sp>
      <p:cxnSp>
        <p:nvCxnSpPr>
          <p:cNvPr id="42" name="Gerade Verbindung mit Pfeil 41"/>
          <p:cNvCxnSpPr>
            <a:stCxn id="41" idx="3"/>
            <a:endCxn id="14" idx="1"/>
          </p:cNvCxnSpPr>
          <p:nvPr/>
        </p:nvCxnSpPr>
        <p:spPr>
          <a:xfrm flipV="1">
            <a:off x="3058269" y="2931152"/>
            <a:ext cx="2848960" cy="1286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9</a:t>
            </a:fld>
            <a:endParaRPr lang="de-DE" sz="1000" b="1" dirty="0"/>
          </a:p>
        </p:txBody>
      </p:sp>
      <p:cxnSp>
        <p:nvCxnSpPr>
          <p:cNvPr id="61" name="Gerade Verbindung mit Pfeil 60"/>
          <p:cNvCxnSpPr>
            <a:stCxn id="41" idx="3"/>
            <a:endCxn id="13" idx="1"/>
          </p:cNvCxnSpPr>
          <p:nvPr/>
        </p:nvCxnSpPr>
        <p:spPr>
          <a:xfrm flipV="1">
            <a:off x="3058269" y="2630553"/>
            <a:ext cx="3290032" cy="42929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pieren 67"/>
          <p:cNvGrpSpPr/>
          <p:nvPr/>
        </p:nvGrpSpPr>
        <p:grpSpPr>
          <a:xfrm>
            <a:off x="5189762" y="4162819"/>
            <a:ext cx="650000" cy="525043"/>
            <a:chOff x="5189762" y="4162819"/>
            <a:chExt cx="650000" cy="525043"/>
          </a:xfrm>
        </p:grpSpPr>
        <p:sp>
          <p:nvSpPr>
            <p:cNvPr id="23" name="Rechteck 22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7" name="Gleichschenkliges Dreieck 26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7" name="Rechteck 66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6118335" y="4160449"/>
            <a:ext cx="650000" cy="525043"/>
            <a:chOff x="5189762" y="4162819"/>
            <a:chExt cx="650000" cy="525043"/>
          </a:xfrm>
        </p:grpSpPr>
        <p:sp>
          <p:nvSpPr>
            <p:cNvPr id="70" name="Rechteck 69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1" name="Rechteck 70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2" name="Rechteck 71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3" name="Rechteck 72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4" name="Gleichschenkliges Dreieck 73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5" name="Rechteck 74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7315022" y="4160449"/>
            <a:ext cx="650000" cy="525043"/>
            <a:chOff x="5189762" y="4162819"/>
            <a:chExt cx="650000" cy="525043"/>
          </a:xfrm>
        </p:grpSpPr>
        <p:sp>
          <p:nvSpPr>
            <p:cNvPr id="77" name="Rechteck 76"/>
            <p:cNvSpPr/>
            <p:nvPr/>
          </p:nvSpPr>
          <p:spPr>
            <a:xfrm>
              <a:off x="5189762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5329047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79" name="Rechteck 78"/>
            <p:cNvSpPr/>
            <p:nvPr/>
          </p:nvSpPr>
          <p:spPr>
            <a:xfrm>
              <a:off x="5468333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80" name="Rechteck 79"/>
            <p:cNvSpPr/>
            <p:nvPr/>
          </p:nvSpPr>
          <p:spPr>
            <a:xfrm>
              <a:off x="5746905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81" name="Gleichschenkliges Dreieck 80"/>
            <p:cNvSpPr/>
            <p:nvPr/>
          </p:nvSpPr>
          <p:spPr>
            <a:xfrm>
              <a:off x="5189762" y="4162819"/>
              <a:ext cx="650000" cy="283124"/>
            </a:xfrm>
            <a:prstGeom prst="triangle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2" name="Rechteck 81"/>
            <p:cNvSpPr/>
            <p:nvPr/>
          </p:nvSpPr>
          <p:spPr>
            <a:xfrm>
              <a:off x="5607619" y="4481832"/>
              <a:ext cx="92857" cy="206030"/>
            </a:xfrm>
            <a:prstGeom prst="rect">
              <a:avLst/>
            </a:prstGeom>
            <a:solidFill>
              <a:srgbClr val="005776"/>
            </a:solidFill>
            <a:ln>
              <a:solidFill>
                <a:srgbClr val="004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" name="Gerade Verbindung mit Pfeil 7"/>
          <p:cNvCxnSpPr>
            <a:stCxn id="10" idx="3"/>
            <a:endCxn id="17" idx="1"/>
          </p:cNvCxnSpPr>
          <p:nvPr/>
        </p:nvCxnSpPr>
        <p:spPr>
          <a:xfrm flipV="1">
            <a:off x="2914011" y="4027095"/>
            <a:ext cx="2229322" cy="22539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608939" y="2085968"/>
            <a:ext cx="24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 smtClean="0"/>
              <a:t>Ziele:</a:t>
            </a:r>
            <a:endParaRPr lang="de-DE" u="sng" dirty="0"/>
          </a:p>
        </p:txBody>
      </p:sp>
      <p:sp>
        <p:nvSpPr>
          <p:cNvPr id="89" name="Rechteck 88"/>
          <p:cNvSpPr/>
          <p:nvPr/>
        </p:nvSpPr>
        <p:spPr>
          <a:xfrm>
            <a:off x="520443" y="1232087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„Organisation öffnen für andere Sparten“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501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PPT-Vorlage-Variante_16x9</Template>
  <TotalTime>0</TotalTime>
  <Words>1199</Words>
  <Application>Microsoft Office PowerPoint</Application>
  <PresentationFormat>Bildschirmpräsentation (16:9)</PresentationFormat>
  <Paragraphs>290</Paragraphs>
  <Slides>27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Symbol</vt:lpstr>
      <vt:lpstr>Verdana</vt:lpstr>
      <vt:lpstr>Wingdings</vt:lpstr>
      <vt:lpstr>PPT-Vorlage-Variante_16x9 Folienmaster</vt:lpstr>
      <vt:lpstr>Office</vt:lpstr>
      <vt:lpstr>IAML 2020:  Treffen der GND-Musik-Community</vt:lpstr>
      <vt:lpstr>Inhaltsverzeichnis</vt:lpstr>
      <vt:lpstr>1. Technik &amp; Organisation</vt:lpstr>
      <vt:lpstr>2. Neuigkeiten</vt:lpstr>
      <vt:lpstr>PowerPoint-Präsentation</vt:lpstr>
      <vt:lpstr>PowerPoint-Präsentation</vt:lpstr>
      <vt:lpstr>Entwicklungsprogramm 2017-2021 Ziel: Öffnung und Modernisierung</vt:lpstr>
      <vt:lpstr>Aktuelle Projekte und Aktivitäten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3. Fragen und Antworten</vt:lpstr>
      <vt:lpstr>4. Zusammenfassung</vt:lpstr>
      <vt:lpstr>nächsten Sommer  (hoffentlich) vor Ort und online:   GNDCON 2021</vt:lpstr>
      <vt:lpstr>Vielen Dank!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GND für Kulturdaten Projektstart Phase1</dc:title>
  <dc:creator>Manecke, Mathias</dc:creator>
  <cp:lastModifiedBy>Kett, Jürgen</cp:lastModifiedBy>
  <cp:revision>315</cp:revision>
  <cp:lastPrinted>2014-07-03T12:54:28Z</cp:lastPrinted>
  <dcterms:created xsi:type="dcterms:W3CDTF">2018-05-07T05:49:20Z</dcterms:created>
  <dcterms:modified xsi:type="dcterms:W3CDTF">2020-09-15T11:45:25Z</dcterms:modified>
</cp:coreProperties>
</file>