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86" r:id="rId2"/>
    <p:sldId id="256" r:id="rId3"/>
    <p:sldId id="279" r:id="rId4"/>
    <p:sldId id="260" r:id="rId5"/>
    <p:sldId id="258" r:id="rId6"/>
    <p:sldId id="280" r:id="rId7"/>
    <p:sldId id="261" r:id="rId8"/>
    <p:sldId id="262" r:id="rId9"/>
    <p:sldId id="287" r:id="rId10"/>
    <p:sldId id="281" r:id="rId11"/>
    <p:sldId id="267" r:id="rId12"/>
    <p:sldId id="269" r:id="rId13"/>
    <p:sldId id="288" r:id="rId14"/>
    <p:sldId id="270" r:id="rId15"/>
    <p:sldId id="282" r:id="rId16"/>
    <p:sldId id="284" r:id="rId17"/>
    <p:sldId id="285" r:id="rId18"/>
    <p:sldId id="283" r:id="rId19"/>
    <p:sldId id="276" r:id="rId20"/>
    <p:sldId id="289" r:id="rId21"/>
    <p:sldId id="290" r:id="rId22"/>
    <p:sldId id="291" r:id="rId23"/>
    <p:sldId id="292" r:id="rId24"/>
    <p:sldId id="274" r:id="rId25"/>
    <p:sldId id="277" r:id="rId26"/>
    <p:sldId id="278" r:id="rId27"/>
    <p:sldId id="293" r:id="rId28"/>
  </p:sldIdLst>
  <p:sldSz cx="9144000" cy="6858000" type="screen4x3"/>
  <p:notesSz cx="6735763" cy="98694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8831" cy="493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5373" y="0"/>
            <a:ext cx="2918831" cy="493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r-FR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4301"/>
            <a:ext cx="2918831" cy="493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5373" y="9374301"/>
            <a:ext cx="2918831" cy="493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D3CF3E4-A518-4227-8574-534190893F04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55130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8831" cy="493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5373" y="0"/>
            <a:ext cx="2918831" cy="493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r-F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0113" y="739775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577" y="4688007"/>
            <a:ext cx="5388610" cy="4441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301"/>
            <a:ext cx="2918831" cy="493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5373" y="9374301"/>
            <a:ext cx="2918831" cy="493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CF20A3A-80E1-4D91-8490-6FD70E0C8E50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85286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2CFA4B-D0EA-4ED1-92FD-C95C01A349CA}" type="slidenum">
              <a:rPr lang="fr-FR"/>
              <a:pPr/>
              <a:t>1</a:t>
            </a:fld>
            <a:endParaRPr lang="fr-FR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20A3A-80E1-4D91-8490-6FD70E0C8E50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62862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81CE03-1697-4D8A-85A9-C77BD0D32626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26419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20A3A-80E1-4D91-8490-6FD70E0C8E50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73643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20A3A-80E1-4D91-8490-6FD70E0C8E50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57157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20A3A-80E1-4D91-8490-6FD70E0C8E50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70897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20A3A-80E1-4D91-8490-6FD70E0C8E50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17453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20A3A-80E1-4D91-8490-6FD70E0C8E50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11110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20A3A-80E1-4D91-8490-6FD70E0C8E50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91680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20A3A-80E1-4D91-8490-6FD70E0C8E50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25477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20A3A-80E1-4D91-8490-6FD70E0C8E50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59045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2CFA4B-D0EA-4ED1-92FD-C95C01A349CA}" type="slidenum">
              <a:rPr lang="fr-FR"/>
              <a:pPr/>
              <a:t>2</a:t>
            </a:fld>
            <a:endParaRPr lang="fr-FR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20A3A-80E1-4D91-8490-6FD70E0C8E50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287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20A3A-80E1-4D91-8490-6FD70E0C8E50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2228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 txBox="1">
            <a:spLocks noGrp="1"/>
          </p:cNvSpPr>
          <p:nvPr>
            <p:ph type="body" idx="1"/>
          </p:nvPr>
        </p:nvSpPr>
        <p:spPr>
          <a:xfrm>
            <a:off x="673577" y="4688007"/>
            <a:ext cx="5388610" cy="4441270"/>
          </a:xfrm>
          <a:prstGeom prst="rect">
            <a:avLst/>
          </a:prstGeom>
        </p:spPr>
        <p:txBody>
          <a:bodyPr spcFirstLastPara="1" wrap="square" lIns="90739" tIns="90739" rIns="90739" bIns="90739" anchor="t" anchorCtr="0">
            <a:noAutofit/>
          </a:bodyPr>
          <a:lstStyle/>
          <a:p>
            <a:pPr>
              <a:spcBef>
                <a:spcPts val="357"/>
              </a:spcBef>
              <a:spcAft>
                <a:spcPts val="0"/>
              </a:spcAft>
            </a:pPr>
            <a:endParaRPr/>
          </a:p>
        </p:txBody>
      </p:sp>
      <p:sp>
        <p:nvSpPr>
          <p:cNvPr id="263" name="Shape 26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 txBox="1">
            <a:spLocks noGrp="1"/>
          </p:cNvSpPr>
          <p:nvPr>
            <p:ph type="body" idx="1"/>
          </p:nvPr>
        </p:nvSpPr>
        <p:spPr>
          <a:xfrm>
            <a:off x="673577" y="4688007"/>
            <a:ext cx="5388610" cy="4441270"/>
          </a:xfrm>
          <a:prstGeom prst="rect">
            <a:avLst/>
          </a:prstGeom>
        </p:spPr>
        <p:txBody>
          <a:bodyPr spcFirstLastPara="1" wrap="square" lIns="90739" tIns="90739" rIns="90739" bIns="90739" anchor="t" anchorCtr="0">
            <a:noAutofit/>
          </a:bodyPr>
          <a:lstStyle/>
          <a:p>
            <a:pPr>
              <a:spcBef>
                <a:spcPts val="357"/>
              </a:spcBef>
              <a:spcAft>
                <a:spcPts val="0"/>
              </a:spcAft>
            </a:pPr>
            <a:endParaRPr/>
          </a:p>
        </p:txBody>
      </p:sp>
      <p:sp>
        <p:nvSpPr>
          <p:cNvPr id="263" name="Shape 26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 txBox="1">
            <a:spLocks noGrp="1"/>
          </p:cNvSpPr>
          <p:nvPr>
            <p:ph type="body" idx="1"/>
          </p:nvPr>
        </p:nvSpPr>
        <p:spPr>
          <a:xfrm>
            <a:off x="673577" y="4688007"/>
            <a:ext cx="5388610" cy="4441270"/>
          </a:xfrm>
          <a:prstGeom prst="rect">
            <a:avLst/>
          </a:prstGeom>
        </p:spPr>
        <p:txBody>
          <a:bodyPr spcFirstLastPara="1" wrap="square" lIns="90739" tIns="90739" rIns="90739" bIns="90739" anchor="t" anchorCtr="0">
            <a:noAutofit/>
          </a:bodyPr>
          <a:lstStyle/>
          <a:p>
            <a:pPr>
              <a:spcBef>
                <a:spcPts val="357"/>
              </a:spcBef>
              <a:spcAft>
                <a:spcPts val="0"/>
              </a:spcAft>
            </a:pPr>
            <a:endParaRPr/>
          </a:p>
        </p:txBody>
      </p:sp>
      <p:sp>
        <p:nvSpPr>
          <p:cNvPr id="263" name="Shape 26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hape 159"/>
          <p:cNvSpPr>
            <a:spLocks noGrp="1" noRot="1" noChangeAspect="1" noTextEdit="1"/>
          </p:cNvSpPr>
          <p:nvPr>
            <p:ph type="sldImg" idx="2"/>
          </p:nvPr>
        </p:nvSpPr>
        <p:spPr bwMode="auto">
          <a:custGeom>
            <a:avLst/>
            <a:gdLst>
              <a:gd name="T0" fmla="*/ 0 w 120000"/>
              <a:gd name="T1" fmla="*/ 0 h 120000"/>
              <a:gd name="T2" fmla="*/ 120000 w 120000"/>
              <a:gd name="T3" fmla="*/ 0 h 120000"/>
              <a:gd name="T4" fmla="*/ 120000 w 120000"/>
              <a:gd name="T5" fmla="*/ 120000 h 120000"/>
              <a:gd name="T6" fmla="*/ 0 w 120000"/>
              <a:gd name="T7" fmla="*/ 120000 h 120000"/>
              <a:gd name="T8" fmla="*/ 0 w 120000"/>
              <a:gd name="T9" fmla="*/ 0 h 120000"/>
              <a:gd name="T10" fmla="*/ 0 w 120000"/>
              <a:gd name="T11" fmla="*/ 0 h 120000"/>
              <a:gd name="T12" fmla="*/ 120000 w 120000"/>
              <a:gd name="T13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Shape 160"/>
          <p:cNvSpPr txBox="1"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Clr>
                <a:srgbClr val="000000"/>
              </a:buClr>
              <a:buSzPts val="1100"/>
            </a:pPr>
            <a:endParaRPr lang="fr-FR" altLang="fr-FR" sz="1100">
              <a:solidFill>
                <a:srgbClr val="00000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81CE03-1697-4D8A-85A9-C77BD0D32626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582112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20A3A-80E1-4D91-8490-6FD70E0C8E50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93621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20A3A-80E1-4D91-8490-6FD70E0C8E50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19213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20A3A-80E1-4D91-8490-6FD70E0C8E50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84503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fr-FR" altLang="fr-FR"/>
              <a:t>Consistence (format, rules)</a:t>
            </a:r>
          </a:p>
        </p:txBody>
      </p:sp>
      <p:sp>
        <p:nvSpPr>
          <p:cNvPr id="1434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DD7F2480-3082-40A0-B0FD-1E0F852E4C1A}" type="slidenum">
              <a:rPr lang="fr-FR" altLang="fr-FR"/>
              <a:pPr eaLnBrk="1" hangingPunct="1"/>
              <a:t>5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20A3A-80E1-4D91-8490-6FD70E0C8E50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88094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20A3A-80E1-4D91-8490-6FD70E0C8E50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5462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20A3A-80E1-4D91-8490-6FD70E0C8E50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7956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20A3A-80E1-4D91-8490-6FD70E0C8E50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4805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00B2FB-BC6A-4CE7-A69C-A86B7B9F04DB}" type="datetime4">
              <a:rPr lang="fr-FR"/>
              <a:pPr/>
              <a:t>3 décembre 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Pour modifier ce pied de page utilisez le menu Affichage/En-tête et pied de page.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F1301E-5D9B-4DFE-AC9A-26EDA31D9A59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7768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4351BA-021F-413C-BC9F-1D236E5E86B0}" type="datetime4">
              <a:rPr lang="fr-FR"/>
              <a:pPr/>
              <a:t>3 décembre 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Pour modifier ce pied de page utilisez le menu Affichage/En-tête et pied de page.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B2265E-8361-4DD8-80A4-FB65E703FD2B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1381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340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34087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E68365-9C6A-4745-BA6C-D61766E9CC15}" type="datetime4">
              <a:rPr lang="fr-FR"/>
              <a:pPr/>
              <a:t>3 décembre 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Pour modifier ce pied de page utilisez le menu Affichage/En-tête et pied de page.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825D84-5E67-49B6-A941-9B8211DEED0D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9096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5929D9-CD36-4CBB-BB1A-3C094D4066E5}" type="datetime4">
              <a:rPr lang="fr-FR"/>
              <a:pPr/>
              <a:t>3 décembre 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Pour modifier ce pied de page utilisez le menu Affichage/En-tête et pied de page.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2524C-F2E3-4718-8BF8-C18A8EAAC471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3584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8C253D-D756-408D-BA91-7C9D2C8E667F}" type="datetime4">
              <a:rPr lang="fr-FR"/>
              <a:pPr/>
              <a:t>3 décembre 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Pour modifier ce pied de page utilisez le menu Affichage/En-tête et pied de page.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F21F3D-73B4-4410-A429-CA19E8526000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1901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08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08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3FC9DF-C890-41A0-A065-753DB5C37933}" type="datetime4">
              <a:rPr lang="fr-FR"/>
              <a:pPr/>
              <a:t>3 décembre 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Pour modifier ce pied de page utilisez le menu Affichage/En-tête et pied de page.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EFF03-FE8C-43AD-9DD2-FA57FCE1292B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0009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28D818-0331-4965-9DB9-C38BFE29B52B}" type="datetime4">
              <a:rPr lang="fr-FR"/>
              <a:pPr/>
              <a:t>3 décembre 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Pour modifier ce pied de page utilisez le menu Affichage/En-tête et pied de page.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C7DB0C-9E0C-42A5-8183-597531CC5FD8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9766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2A1F29-4B9F-47BC-925E-195A9E098D60}" type="datetime4">
              <a:rPr lang="fr-FR"/>
              <a:pPr/>
              <a:t>3 décembre 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Pour modifier ce pied de page utilisez le menu Affichage/En-tête et pied de page.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276B34-DC39-41F5-8698-822404F2557F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8252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F129F0-2590-43F9-8623-80A02786ABF2}" type="datetime4">
              <a:rPr lang="fr-FR"/>
              <a:pPr/>
              <a:t>3 décembre 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Pour modifier ce pied de page utilisez le menu Affichage/En-tête et pied de page.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A05B21-E74F-4676-829C-3659AC059F1C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0410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3F70CD-E015-443E-93F4-90DD2EE49756}" type="datetime4">
              <a:rPr lang="fr-FR"/>
              <a:pPr/>
              <a:t>3 décembre 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Pour modifier ce pied de page utilisez le menu Affichage/En-tête et pied de page.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96903-1939-4D2D-8C3A-F8E0D59710D5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2030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42300D-F062-40E7-B039-A8191F0AD56F}" type="datetime4">
              <a:rPr lang="fr-FR"/>
              <a:pPr/>
              <a:t>3 décembre 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Pour modifier ce pied de page utilisez le menu Affichage/En-tête et pied de page.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70D040-CFAD-4DC2-B355-6B502EDA69CD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6417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Logo-BnF_2009-10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3300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81750"/>
            <a:ext cx="152241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FE09099C-69E8-404D-9EC7-D222E7FD1094}" type="datetime4">
              <a:rPr lang="fr-FR"/>
              <a:pPr/>
              <a:t>3 décembre 2018</a:t>
            </a:fld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35150" y="6381750"/>
            <a:ext cx="5473700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r>
              <a:rPr lang="fr-FR"/>
              <a:t>Pour modifier ce pied de page utilisez le menu Affichage/En-tête et pied de page.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12088" y="6381750"/>
            <a:ext cx="874712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8B721888-420C-47F5-A0FD-687CADEA411D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gallica.bnf.fr/ark:/12148/btv1b10516915g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fr/url?url=https://blog.nick.josevski.com/2010/05/23/odata-atompub-and-json/&amp;rct=j&amp;frm=1&amp;q=&amp;esrc=s&amp;sa=U&amp;ved=0ahUKEwj2z4CLuozPAhWCQBoKHXQeBWIQwW4IFjAA&amp;usg=AFQjCNEAdbxnSZghPAkC0ZtVr3ryDy4img" TargetMode="External"/><Relationship Id="rId3" Type="http://schemas.openxmlformats.org/officeDocument/2006/relationships/image" Target="../media/image19.jpeg"/><Relationship Id="rId7" Type="http://schemas.microsoft.com/office/2007/relationships/hdphoto" Target="../media/hdphoto1.wdp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GIF"/><Relationship Id="rId4" Type="http://schemas.openxmlformats.org/officeDocument/2006/relationships/image" Target="../media/image20.jpeg"/><Relationship Id="rId9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fr/url?url=https://blog.nick.josevski.com/2010/05/23/odata-atompub-and-json/&amp;rct=j&amp;frm=1&amp;q=&amp;esrc=s&amp;sa=U&amp;ved=0ahUKEwj2z4CLuozPAhWCQBoKHXQeBWIQwW4IFjAA&amp;usg=AFQjCNEAdbxnSZghPAkC0ZtVr3ryDy4img" TargetMode="External"/><Relationship Id="rId3" Type="http://schemas.openxmlformats.org/officeDocument/2006/relationships/image" Target="../media/image19.jpeg"/><Relationship Id="rId7" Type="http://schemas.microsoft.com/office/2007/relationships/hdphoto" Target="../media/hdphoto1.wdp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GIF"/><Relationship Id="rId4" Type="http://schemas.openxmlformats.org/officeDocument/2006/relationships/image" Target="../media/image20.jpeg"/><Relationship Id="rId9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gallica.bnf.fr/ark:/12148/btv1b10516915g" TargetMode="Externa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hyperlink" Target="https://www.flickr.com/photos/bohman/4394901689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A809A-37D3-4ABE-90E3-0A5216F32C87}" type="datetime4">
              <a:rPr lang="fr-FR"/>
              <a:pPr/>
              <a:t>3 décembre 2018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9713B-880A-4C8B-9722-D3E60E91DA1E}" type="slidenum">
              <a:rPr lang="fr-FR"/>
              <a:pPr/>
              <a:t>1</a:t>
            </a:fld>
            <a:endParaRPr lang="fr-FR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br>
              <a:rPr lang="fr-FR" dirty="0"/>
            </a:br>
            <a:br>
              <a:rPr lang="fr-FR" dirty="0"/>
            </a:br>
            <a:br>
              <a:rPr lang="fr-FR" dirty="0"/>
            </a:br>
            <a:r>
              <a:rPr lang="fr-FR" dirty="0" err="1"/>
              <a:t>From</a:t>
            </a:r>
            <a:r>
              <a:rPr lang="fr-FR" dirty="0"/>
              <a:t> records to </a:t>
            </a:r>
            <a:r>
              <a:rPr lang="fr-FR" dirty="0" err="1"/>
              <a:t>entities</a:t>
            </a:r>
            <a:r>
              <a:rPr lang="fr-FR" dirty="0"/>
              <a:t>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  <a:p>
            <a:r>
              <a:rPr lang="fr-FR" dirty="0"/>
              <a:t>The </a:t>
            </a:r>
            <a:r>
              <a:rPr lang="fr-FR" dirty="0" err="1"/>
              <a:t>BnF</a:t>
            </a:r>
            <a:r>
              <a:rPr lang="fr-FR" dirty="0"/>
              <a:t> </a:t>
            </a:r>
            <a:r>
              <a:rPr lang="fr-FR" dirty="0" err="1"/>
              <a:t>experience</a:t>
            </a:r>
            <a:r>
              <a:rPr lang="fr-FR" dirty="0"/>
              <a:t> </a:t>
            </a:r>
          </a:p>
          <a:p>
            <a:r>
              <a:rPr lang="fr-FR" dirty="0"/>
              <a:t>on </a:t>
            </a:r>
            <a:r>
              <a:rPr lang="fr-FR" dirty="0" err="1"/>
              <a:t>structured</a:t>
            </a:r>
            <a:r>
              <a:rPr lang="fr-FR" dirty="0"/>
              <a:t> data</a:t>
            </a:r>
          </a:p>
          <a:p>
            <a:endParaRPr lang="fr-FR" dirty="0"/>
          </a:p>
          <a:p>
            <a:r>
              <a:rPr lang="fr-FR" dirty="0"/>
              <a:t>Vincent Boulet </a:t>
            </a:r>
          </a:p>
          <a:p>
            <a:endParaRPr lang="fr-FR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43863"/>
            <a:ext cx="3096344" cy="229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14097"/>
            <a:ext cx="3600400" cy="2455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1286735" y="2731729"/>
            <a:ext cx="2853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National Library in 1903 / Eugène Atget</a:t>
            </a:r>
          </a:p>
          <a:p>
            <a:r>
              <a:rPr lang="fr-FR" sz="1200" dirty="0" err="1">
                <a:hlinkClick r:id="rId5"/>
              </a:rPr>
              <a:t>ark</a:t>
            </a:r>
            <a:r>
              <a:rPr lang="fr-FR" sz="1200" dirty="0">
                <a:hlinkClick r:id="rId5"/>
              </a:rPr>
              <a:t>:/12148/btv1b10516915g</a:t>
            </a:r>
            <a:r>
              <a:rPr lang="fr-FR" sz="1200" dirty="0"/>
              <a:t> 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5220072" y="2962562"/>
            <a:ext cx="3382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Jules Verne in RDF </a:t>
            </a:r>
          </a:p>
          <a:p>
            <a:r>
              <a:rPr lang="fr-FR" sz="1200" dirty="0"/>
              <a:t>https://data.bnf.fr/11928016/jules_verne/rdf.xml</a:t>
            </a:r>
          </a:p>
        </p:txBody>
      </p:sp>
    </p:spTree>
    <p:extLst>
      <p:ext uri="{BB962C8B-B14F-4D97-AF65-F5344CB8AC3E}">
        <p14:creationId xmlns:p14="http://schemas.microsoft.com/office/powerpoint/2010/main" val="2649207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929D9-CD36-4CBB-BB1A-3C094D4066E5}" type="datetime4">
              <a:rPr lang="fr-FR" smtClean="0"/>
              <a:pPr/>
              <a:t>3 décembre 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Pour modifier ce pied de page utilisez le menu Affichage/En-tête et pied de page.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524C-F2E3-4718-8BF8-C18A8EAAC471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47" y="1087654"/>
            <a:ext cx="4337245" cy="3806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llipse 1"/>
          <p:cNvSpPr/>
          <p:nvPr/>
        </p:nvSpPr>
        <p:spPr>
          <a:xfrm>
            <a:off x="165564" y="5153841"/>
            <a:ext cx="3096344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chemeClr val="tx1"/>
                </a:solidFill>
              </a:rPr>
              <a:t>Authority</a:t>
            </a:r>
            <a:r>
              <a:rPr lang="fr-FR" dirty="0">
                <a:solidFill>
                  <a:schemeClr val="tx1"/>
                </a:solidFill>
              </a:rPr>
              <a:t> records </a:t>
            </a:r>
          </a:p>
        </p:txBody>
      </p:sp>
      <p:sp>
        <p:nvSpPr>
          <p:cNvPr id="3" name="Ellipse 2"/>
          <p:cNvSpPr/>
          <p:nvPr/>
        </p:nvSpPr>
        <p:spPr>
          <a:xfrm>
            <a:off x="1065895" y="116632"/>
            <a:ext cx="2592288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chemeClr val="tx1"/>
                </a:solidFill>
              </a:rPr>
              <a:t>Entities</a:t>
            </a:r>
            <a:r>
              <a:rPr lang="fr-FR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7" name="Ellipse 6"/>
          <p:cNvSpPr/>
          <p:nvPr/>
        </p:nvSpPr>
        <p:spPr>
          <a:xfrm>
            <a:off x="3107827" y="5153841"/>
            <a:ext cx="2448272" cy="1188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chemeClr val="tx1"/>
                </a:solidFill>
              </a:rPr>
              <a:t>What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we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concretly</a:t>
            </a:r>
            <a:r>
              <a:rPr lang="fr-FR" dirty="0">
                <a:solidFill>
                  <a:schemeClr val="tx1"/>
                </a:solidFill>
              </a:rPr>
              <a:t> have in </a:t>
            </a:r>
            <a:r>
              <a:rPr lang="fr-FR" dirty="0" err="1">
                <a:solidFill>
                  <a:schemeClr val="tx1"/>
                </a:solidFill>
              </a:rPr>
              <a:t>our</a:t>
            </a:r>
            <a:r>
              <a:rPr lang="fr-FR" dirty="0">
                <a:solidFill>
                  <a:schemeClr val="tx1"/>
                </a:solidFill>
              </a:rPr>
              <a:t> catalogues</a:t>
            </a:r>
          </a:p>
        </p:txBody>
      </p:sp>
      <p:sp>
        <p:nvSpPr>
          <p:cNvPr id="9" name="Ellipse 8"/>
          <p:cNvSpPr/>
          <p:nvPr/>
        </p:nvSpPr>
        <p:spPr>
          <a:xfrm>
            <a:off x="5706209" y="4293096"/>
            <a:ext cx="3221860" cy="9793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00B050"/>
                </a:solidFill>
              </a:rPr>
              <a:t>Data </a:t>
            </a:r>
            <a:r>
              <a:rPr lang="fr-FR" b="1" dirty="0" err="1">
                <a:solidFill>
                  <a:srgbClr val="00B050"/>
                </a:solidFill>
              </a:rPr>
              <a:t>dissemination</a:t>
            </a:r>
            <a:r>
              <a:rPr lang="fr-FR" b="1" dirty="0">
                <a:solidFill>
                  <a:srgbClr val="00B050"/>
                </a:solidFill>
              </a:rPr>
              <a:t> </a:t>
            </a:r>
            <a:r>
              <a:rPr lang="fr-FR" b="1" dirty="0" err="1">
                <a:solidFill>
                  <a:srgbClr val="00B050"/>
                </a:solidFill>
              </a:rPr>
              <a:t>according</a:t>
            </a:r>
            <a:r>
              <a:rPr lang="fr-FR" b="1" dirty="0">
                <a:solidFill>
                  <a:srgbClr val="00B050"/>
                </a:solidFill>
              </a:rPr>
              <a:t> to FRBR</a:t>
            </a:r>
          </a:p>
        </p:txBody>
      </p:sp>
      <p:sp>
        <p:nvSpPr>
          <p:cNvPr id="10" name="Ellipse 9"/>
          <p:cNvSpPr/>
          <p:nvPr/>
        </p:nvSpPr>
        <p:spPr>
          <a:xfrm>
            <a:off x="5399629" y="3068960"/>
            <a:ext cx="3583767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>
                <a:solidFill>
                  <a:srgbClr val="FF0000"/>
                </a:solidFill>
              </a:rPr>
              <a:t>Semi-automatic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 err="1">
                <a:solidFill>
                  <a:srgbClr val="FF0000"/>
                </a:solidFill>
              </a:rPr>
              <a:t>creation</a:t>
            </a:r>
            <a:r>
              <a:rPr lang="fr-FR" b="1" dirty="0">
                <a:solidFill>
                  <a:srgbClr val="FF0000"/>
                </a:solidFill>
              </a:rPr>
              <a:t> of new links and new </a:t>
            </a:r>
            <a:r>
              <a:rPr lang="fr-FR" b="1" dirty="0" err="1">
                <a:solidFill>
                  <a:srgbClr val="FF0000"/>
                </a:solidFill>
              </a:rPr>
              <a:t>entities</a:t>
            </a:r>
            <a:r>
              <a:rPr lang="fr-FR" b="1" dirty="0">
                <a:solidFill>
                  <a:srgbClr val="FF0000"/>
                </a:solidFill>
              </a:rPr>
              <a:t> (</a:t>
            </a:r>
            <a:r>
              <a:rPr lang="fr-FR" b="1" dirty="0" err="1">
                <a:solidFill>
                  <a:srgbClr val="FF0000"/>
                </a:solidFill>
              </a:rPr>
              <a:t>works</a:t>
            </a:r>
            <a:r>
              <a:rPr lang="fr-FR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1" name="Ellipse 10"/>
          <p:cNvSpPr/>
          <p:nvPr/>
        </p:nvSpPr>
        <p:spPr>
          <a:xfrm>
            <a:off x="5533082" y="1772816"/>
            <a:ext cx="3144294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>
                <a:solidFill>
                  <a:schemeClr val="tx1"/>
                </a:solidFill>
              </a:rPr>
              <a:t>Improving</a:t>
            </a:r>
            <a:r>
              <a:rPr lang="fr-FR" b="1" dirty="0">
                <a:solidFill>
                  <a:schemeClr val="tx1"/>
                </a:solidFill>
              </a:rPr>
              <a:t> </a:t>
            </a:r>
            <a:r>
              <a:rPr lang="fr-FR" b="1" dirty="0" err="1">
                <a:solidFill>
                  <a:schemeClr val="tx1"/>
                </a:solidFill>
              </a:rPr>
              <a:t>dataflows</a:t>
            </a:r>
            <a:r>
              <a:rPr lang="fr-FR" b="1" dirty="0">
                <a:solidFill>
                  <a:schemeClr val="tx1"/>
                </a:solidFill>
              </a:rPr>
              <a:t> </a:t>
            </a:r>
            <a:r>
              <a:rPr lang="fr-FR" b="1" dirty="0" err="1">
                <a:solidFill>
                  <a:schemeClr val="tx1"/>
                </a:solidFill>
              </a:rPr>
              <a:t>thanks</a:t>
            </a:r>
            <a:r>
              <a:rPr lang="fr-FR" b="1" dirty="0">
                <a:solidFill>
                  <a:schemeClr val="tx1"/>
                </a:solidFill>
              </a:rPr>
              <a:t> to </a:t>
            </a:r>
            <a:r>
              <a:rPr lang="fr-FR" b="1" dirty="0" err="1">
                <a:solidFill>
                  <a:schemeClr val="tx1"/>
                </a:solidFill>
              </a:rPr>
              <a:t>identifiers</a:t>
            </a:r>
            <a:r>
              <a:rPr lang="fr-FR" b="1" dirty="0">
                <a:solidFill>
                  <a:schemeClr val="tx1"/>
                </a:solidFill>
              </a:rPr>
              <a:t> (ISNI)</a:t>
            </a:r>
          </a:p>
        </p:txBody>
      </p:sp>
      <p:sp>
        <p:nvSpPr>
          <p:cNvPr id="12" name="Ellipse 11"/>
          <p:cNvSpPr/>
          <p:nvPr/>
        </p:nvSpPr>
        <p:spPr>
          <a:xfrm>
            <a:off x="5414437" y="390756"/>
            <a:ext cx="2970247" cy="10214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New </a:t>
            </a:r>
            <a:r>
              <a:rPr lang="fr-FR" b="1" dirty="0" err="1">
                <a:solidFill>
                  <a:schemeClr val="tx1"/>
                </a:solidFill>
              </a:rPr>
              <a:t>approach</a:t>
            </a:r>
            <a:r>
              <a:rPr lang="fr-FR" b="1" dirty="0">
                <a:solidFill>
                  <a:schemeClr val="tx1"/>
                </a:solidFill>
              </a:rPr>
              <a:t> on data production : </a:t>
            </a:r>
          </a:p>
          <a:p>
            <a:pPr algn="ctr"/>
            <a:r>
              <a:rPr lang="fr-FR" b="1" dirty="0">
                <a:solidFill>
                  <a:schemeClr val="tx1"/>
                </a:solidFill>
              </a:rPr>
              <a:t>National </a:t>
            </a:r>
            <a:r>
              <a:rPr lang="fr-FR" b="1" dirty="0" err="1">
                <a:solidFill>
                  <a:schemeClr val="tx1"/>
                </a:solidFill>
              </a:rPr>
              <a:t>Entity</a:t>
            </a:r>
            <a:r>
              <a:rPr lang="fr-FR" b="1" dirty="0">
                <a:solidFill>
                  <a:schemeClr val="tx1"/>
                </a:solidFill>
              </a:rPr>
              <a:t> File</a:t>
            </a:r>
          </a:p>
        </p:txBody>
      </p:sp>
      <p:sp>
        <p:nvSpPr>
          <p:cNvPr id="13" name="Flèche vers le haut 12"/>
          <p:cNvSpPr/>
          <p:nvPr/>
        </p:nvSpPr>
        <p:spPr>
          <a:xfrm>
            <a:off x="7380312" y="4077072"/>
            <a:ext cx="125807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Flèche vers le haut 13"/>
          <p:cNvSpPr/>
          <p:nvPr/>
        </p:nvSpPr>
        <p:spPr>
          <a:xfrm>
            <a:off x="7105230" y="2708921"/>
            <a:ext cx="131822" cy="36004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Flèche vers le haut 15"/>
          <p:cNvSpPr/>
          <p:nvPr/>
        </p:nvSpPr>
        <p:spPr>
          <a:xfrm>
            <a:off x="6870489" y="1417875"/>
            <a:ext cx="131822" cy="36004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Virage 14"/>
          <p:cNvSpPr/>
          <p:nvPr/>
        </p:nvSpPr>
        <p:spPr>
          <a:xfrm>
            <a:off x="4847880" y="4905164"/>
            <a:ext cx="858329" cy="248677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" name="Virage 16"/>
          <p:cNvSpPr/>
          <p:nvPr/>
        </p:nvSpPr>
        <p:spPr>
          <a:xfrm rot="10800000" flipV="1">
            <a:off x="3635896" y="332656"/>
            <a:ext cx="1895923" cy="432048"/>
          </a:xfrm>
          <a:prstGeom prst="bentArrow">
            <a:avLst>
              <a:gd name="adj1" fmla="val 16770"/>
              <a:gd name="adj2" fmla="val 19066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2685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57200" y="1016722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fr-FR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16832"/>
            <a:ext cx="4950928" cy="4741143"/>
          </a:xfrm>
          <a:prstGeom prst="rect">
            <a:avLst/>
          </a:prstGeom>
          <a:noFill/>
          <a:ln w="28575">
            <a:solidFill>
              <a:schemeClr val="accent5">
                <a:lumMod val="60000"/>
                <a:lumOff val="4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itre 2"/>
          <p:cNvSpPr txBox="1">
            <a:spLocks/>
          </p:cNvSpPr>
          <p:nvPr/>
        </p:nvSpPr>
        <p:spPr>
          <a:xfrm>
            <a:off x="0" y="0"/>
            <a:ext cx="9144000" cy="98072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rtlCol="0" anchor="ctr">
            <a:normAutofit fontScale="775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 fontAlgn="auto">
              <a:spcAft>
                <a:spcPts val="0"/>
              </a:spcAft>
            </a:pPr>
            <a:r>
              <a:rPr lang="fr-FR" sz="3000" dirty="0" err="1"/>
              <a:t>Step</a:t>
            </a:r>
            <a:r>
              <a:rPr lang="fr-FR" sz="3000" dirty="0"/>
              <a:t> 2.1 : </a:t>
            </a:r>
            <a:r>
              <a:rPr lang="fr-FR" sz="3000" dirty="0" err="1"/>
              <a:t>Automatic</a:t>
            </a:r>
            <a:r>
              <a:rPr lang="fr-FR" sz="3000" dirty="0"/>
              <a:t> </a:t>
            </a:r>
            <a:r>
              <a:rPr lang="fr-FR" sz="3000" dirty="0" err="1"/>
              <a:t>calculation</a:t>
            </a:r>
            <a:r>
              <a:rPr lang="fr-FR" sz="3000" dirty="0"/>
              <a:t> for </a:t>
            </a:r>
            <a:r>
              <a:rPr lang="fr-FR" sz="3000" dirty="0" err="1"/>
              <a:t>works</a:t>
            </a:r>
            <a:endParaRPr lang="fr-FR" sz="3000" dirty="0"/>
          </a:p>
          <a:p>
            <a:pPr algn="ctr" fontAlgn="auto">
              <a:spcAft>
                <a:spcPts val="0"/>
              </a:spcAft>
            </a:pPr>
            <a:r>
              <a:rPr lang="fr-FR" sz="3000" dirty="0" err="1"/>
              <a:t>From</a:t>
            </a:r>
            <a:r>
              <a:rPr lang="fr-FR" sz="3000" dirty="0"/>
              <a:t> « </a:t>
            </a:r>
            <a:r>
              <a:rPr lang="fr-FR" sz="3000" dirty="0" err="1"/>
              <a:t>uniform</a:t>
            </a:r>
            <a:r>
              <a:rPr lang="fr-FR" sz="3000" dirty="0"/>
              <a:t> </a:t>
            </a:r>
            <a:r>
              <a:rPr lang="fr-FR" sz="3000" dirty="0" err="1"/>
              <a:t>titles</a:t>
            </a:r>
            <a:r>
              <a:rPr lang="fr-FR" sz="3000" dirty="0"/>
              <a:t>/</a:t>
            </a:r>
            <a:r>
              <a:rPr lang="fr-FR" sz="3000" dirty="0" err="1"/>
              <a:t>bibliographic</a:t>
            </a:r>
            <a:r>
              <a:rPr lang="fr-FR" sz="3000" dirty="0"/>
              <a:t> records » to</a:t>
            </a:r>
          </a:p>
          <a:p>
            <a:pPr algn="ctr" fontAlgn="auto">
              <a:spcAft>
                <a:spcPts val="0"/>
              </a:spcAft>
            </a:pPr>
            <a:r>
              <a:rPr lang="fr-FR" sz="3000" dirty="0"/>
              <a:t>« </a:t>
            </a:r>
            <a:r>
              <a:rPr lang="fr-FR" sz="3000" dirty="0" err="1"/>
              <a:t>works</a:t>
            </a:r>
            <a:r>
              <a:rPr lang="fr-FR" sz="3000" dirty="0"/>
              <a:t>/manifestation »</a:t>
            </a:r>
          </a:p>
        </p:txBody>
      </p:sp>
      <p:sp>
        <p:nvSpPr>
          <p:cNvPr id="6" name="Ellipse 5"/>
          <p:cNvSpPr/>
          <p:nvPr/>
        </p:nvSpPr>
        <p:spPr>
          <a:xfrm>
            <a:off x="107504" y="2420888"/>
            <a:ext cx="1440160" cy="648072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484784"/>
            <a:ext cx="4896544" cy="5210948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8" name="Connecteur en arc 7"/>
          <p:cNvCxnSpPr/>
          <p:nvPr/>
        </p:nvCxnSpPr>
        <p:spPr>
          <a:xfrm rot="16200000" flipH="1">
            <a:off x="5256076" y="2434074"/>
            <a:ext cx="3528392" cy="3312368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27539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37172"/>
            <a:ext cx="8229600" cy="4997152"/>
          </a:xfrm>
        </p:spPr>
        <p:txBody>
          <a:bodyPr>
            <a:normAutofit/>
          </a:bodyPr>
          <a:lstStyle/>
          <a:p>
            <a:pPr lvl="1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fr-FR" sz="1800" dirty="0" err="1"/>
              <a:t>Ingredients</a:t>
            </a:r>
            <a:r>
              <a:rPr lang="fr-FR" sz="1800" dirty="0"/>
              <a:t> : </a:t>
            </a:r>
          </a:p>
          <a:p>
            <a:pPr lvl="2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fr-FR" sz="1800" dirty="0"/>
              <a:t>A team of data experts (</a:t>
            </a:r>
            <a:r>
              <a:rPr lang="fr-FR" sz="1800" dirty="0" err="1"/>
              <a:t>from</a:t>
            </a:r>
            <a:r>
              <a:rPr lang="fr-FR" sz="1800" dirty="0"/>
              <a:t> </a:t>
            </a:r>
            <a:r>
              <a:rPr lang="fr-FR" sz="1800" dirty="0" err="1"/>
              <a:t>Metadata</a:t>
            </a:r>
            <a:r>
              <a:rPr lang="fr-FR" sz="1800" dirty="0"/>
              <a:t> </a:t>
            </a:r>
            <a:r>
              <a:rPr lang="fr-FR" sz="1800" dirty="0" err="1"/>
              <a:t>Department</a:t>
            </a:r>
            <a:r>
              <a:rPr lang="fr-FR" sz="1800" dirty="0"/>
              <a:t>) </a:t>
            </a:r>
          </a:p>
          <a:p>
            <a:pPr lvl="2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fr-FR" sz="1800" dirty="0"/>
              <a:t>A </a:t>
            </a:r>
            <a:r>
              <a:rPr lang="fr-FR" sz="1800" dirty="0" err="1"/>
              <a:t>controlled</a:t>
            </a:r>
            <a:r>
              <a:rPr lang="fr-FR" sz="1800" dirty="0"/>
              <a:t> and </a:t>
            </a:r>
            <a:r>
              <a:rPr lang="fr-FR" sz="1800" dirty="0" err="1"/>
              <a:t>scalable</a:t>
            </a:r>
            <a:r>
              <a:rPr lang="fr-FR" sz="1800" dirty="0"/>
              <a:t> scope to </a:t>
            </a:r>
            <a:r>
              <a:rPr lang="fr-FR" sz="1800" dirty="0" err="1"/>
              <a:t>be</a:t>
            </a:r>
            <a:r>
              <a:rPr lang="fr-FR" sz="1800" dirty="0"/>
              <a:t> </a:t>
            </a:r>
            <a:r>
              <a:rPr lang="fr-FR" sz="1800" dirty="0" err="1"/>
              <a:t>tested</a:t>
            </a:r>
            <a:r>
              <a:rPr lang="fr-FR" sz="1800" dirty="0"/>
              <a:t> :  French </a:t>
            </a:r>
            <a:r>
              <a:rPr lang="fr-FR" sz="1800" dirty="0" err="1"/>
              <a:t>authors</a:t>
            </a:r>
            <a:r>
              <a:rPr lang="fr-FR" sz="1800" dirty="0"/>
              <a:t> </a:t>
            </a:r>
            <a:r>
              <a:rPr lang="fr-FR" sz="1800" dirty="0" err="1"/>
              <a:t>from</a:t>
            </a:r>
            <a:r>
              <a:rPr lang="fr-FR" sz="1800" dirty="0"/>
              <a:t> 20th </a:t>
            </a:r>
            <a:r>
              <a:rPr lang="fr-FR" sz="1800" dirty="0" err="1"/>
              <a:t>century</a:t>
            </a:r>
            <a:r>
              <a:rPr lang="fr-FR" sz="1800" dirty="0"/>
              <a:t> </a:t>
            </a:r>
          </a:p>
          <a:p>
            <a:pPr lvl="3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fr-FR" sz="1800" dirty="0"/>
              <a:t>290 000 </a:t>
            </a:r>
            <a:r>
              <a:rPr lang="fr-FR" sz="1800" dirty="0" err="1"/>
              <a:t>authority</a:t>
            </a:r>
            <a:r>
              <a:rPr lang="fr-FR" sz="1800" dirty="0"/>
              <a:t> records for </a:t>
            </a:r>
            <a:r>
              <a:rPr lang="fr-FR" sz="1800" dirty="0" err="1"/>
              <a:t>authors</a:t>
            </a:r>
            <a:r>
              <a:rPr lang="fr-FR" sz="1800" dirty="0"/>
              <a:t> </a:t>
            </a:r>
          </a:p>
          <a:p>
            <a:pPr lvl="3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fr-FR" sz="1800" b="1" dirty="0"/>
              <a:t>1,1 million of </a:t>
            </a:r>
            <a:r>
              <a:rPr lang="fr-FR" sz="1800" b="1" dirty="0" err="1"/>
              <a:t>works</a:t>
            </a:r>
            <a:r>
              <a:rPr lang="fr-FR" sz="1800" b="1" dirty="0"/>
              <a:t> </a:t>
            </a:r>
          </a:p>
          <a:p>
            <a:pPr lvl="1"/>
            <a:endParaRPr lang="fr-FR" dirty="0"/>
          </a:p>
        </p:txBody>
      </p:sp>
      <p:sp>
        <p:nvSpPr>
          <p:cNvPr id="4" name="Titre 2"/>
          <p:cNvSpPr txBox="1">
            <a:spLocks/>
          </p:cNvSpPr>
          <p:nvPr/>
        </p:nvSpPr>
        <p:spPr>
          <a:xfrm>
            <a:off x="0" y="0"/>
            <a:ext cx="9144000" cy="98072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 fontAlgn="auto">
              <a:spcAft>
                <a:spcPts val="0"/>
              </a:spcAft>
            </a:pPr>
            <a:r>
              <a:rPr lang="fr-FR" sz="3200" dirty="0" err="1"/>
              <a:t>Step</a:t>
            </a:r>
            <a:r>
              <a:rPr lang="fr-FR" sz="3200" dirty="0"/>
              <a:t> 2.2 </a:t>
            </a:r>
            <a:r>
              <a:rPr lang="fr-FR" sz="3200" dirty="0" err="1"/>
              <a:t>Automatic</a:t>
            </a:r>
            <a:r>
              <a:rPr lang="fr-FR" sz="3200" dirty="0"/>
              <a:t> </a:t>
            </a:r>
            <a:r>
              <a:rPr lang="fr-FR" sz="3200" dirty="0" err="1"/>
              <a:t>calculation</a:t>
            </a:r>
            <a:r>
              <a:rPr lang="fr-FR" sz="3200" dirty="0"/>
              <a:t> for new </a:t>
            </a:r>
            <a:r>
              <a:rPr lang="fr-FR" sz="3200" dirty="0" err="1"/>
              <a:t>works</a:t>
            </a:r>
            <a:endParaRPr lang="fr-FR" sz="32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573016"/>
            <a:ext cx="4283968" cy="3022251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56740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contenu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929D9-CD36-4CBB-BB1A-3C094D4066E5}" type="datetime4">
              <a:rPr lang="fr-FR" smtClean="0"/>
              <a:pPr/>
              <a:t>3 décembre 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Pour modifier ce pied de page utilisez le menu Affichage/En-tête et pied de page.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524C-F2E3-4718-8BF8-C18A8EAAC471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539552" y="1628800"/>
            <a:ext cx="4572000" cy="4339650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spcBef>
                <a:spcPts val="1800"/>
              </a:spcBef>
            </a:pPr>
            <a:r>
              <a:rPr lang="fr-FR" dirty="0" err="1"/>
              <a:t>Structured</a:t>
            </a:r>
            <a:r>
              <a:rPr lang="fr-FR" dirty="0"/>
              <a:t> </a:t>
            </a:r>
            <a:r>
              <a:rPr lang="fr-FR" dirty="0" err="1"/>
              <a:t>metadata</a:t>
            </a:r>
            <a:r>
              <a:rPr lang="fr-FR" dirty="0"/>
              <a:t> </a:t>
            </a:r>
          </a:p>
          <a:p>
            <a:pPr lvl="1">
              <a:spcBef>
                <a:spcPts val="1800"/>
              </a:spcBef>
            </a:pPr>
            <a:r>
              <a:rPr lang="fr-FR" dirty="0" err="1"/>
              <a:t>from</a:t>
            </a:r>
            <a:r>
              <a:rPr lang="fr-FR" dirty="0"/>
              <a:t> </a:t>
            </a:r>
            <a:r>
              <a:rPr lang="fr-FR" dirty="0" err="1"/>
              <a:t>bibliographic</a:t>
            </a:r>
            <a:r>
              <a:rPr lang="fr-FR" dirty="0"/>
              <a:t> records</a:t>
            </a:r>
          </a:p>
          <a:p>
            <a:pPr lvl="2">
              <a:spcBef>
                <a:spcPts val="600"/>
              </a:spcBef>
            </a:pPr>
            <a:r>
              <a:rPr lang="fr-FR" dirty="0" err="1"/>
              <a:t>Titles</a:t>
            </a:r>
            <a:r>
              <a:rPr lang="fr-FR" dirty="0"/>
              <a:t> </a:t>
            </a:r>
          </a:p>
          <a:p>
            <a:pPr lvl="3">
              <a:spcBef>
                <a:spcPts val="600"/>
              </a:spcBef>
            </a:pPr>
            <a:r>
              <a:rPr lang="fr-FR" dirty="0" err="1"/>
              <a:t>Title</a:t>
            </a:r>
            <a:r>
              <a:rPr lang="fr-FR" dirty="0"/>
              <a:t> on the manifestation </a:t>
            </a:r>
            <a:r>
              <a:rPr lang="fr-FR" dirty="0" err="1"/>
              <a:t>itself</a:t>
            </a:r>
            <a:endParaRPr lang="fr-FR" dirty="0"/>
          </a:p>
          <a:p>
            <a:pPr lvl="3">
              <a:spcBef>
                <a:spcPts val="600"/>
              </a:spcBef>
            </a:pPr>
            <a:r>
              <a:rPr lang="fr-FR" dirty="0"/>
              <a:t>Original </a:t>
            </a:r>
            <a:r>
              <a:rPr lang="fr-FR" dirty="0" err="1"/>
              <a:t>titles</a:t>
            </a:r>
            <a:r>
              <a:rPr lang="fr-FR" dirty="0"/>
              <a:t> </a:t>
            </a:r>
          </a:p>
          <a:p>
            <a:pPr lvl="3">
              <a:spcBef>
                <a:spcPts val="600"/>
              </a:spcBef>
            </a:pPr>
            <a:r>
              <a:rPr lang="fr-FR" dirty="0" err="1"/>
              <a:t>Other</a:t>
            </a:r>
            <a:r>
              <a:rPr lang="fr-FR" dirty="0"/>
              <a:t> </a:t>
            </a:r>
            <a:r>
              <a:rPr lang="fr-FR" dirty="0" err="1"/>
              <a:t>titles</a:t>
            </a:r>
            <a:r>
              <a:rPr lang="fr-FR" dirty="0"/>
              <a:t> </a:t>
            </a:r>
          </a:p>
          <a:p>
            <a:pPr lvl="2">
              <a:spcBef>
                <a:spcPts val="600"/>
              </a:spcBef>
            </a:pPr>
            <a:r>
              <a:rPr lang="fr-FR" dirty="0" err="1"/>
              <a:t>Authors</a:t>
            </a:r>
            <a:endParaRPr lang="fr-FR" dirty="0"/>
          </a:p>
          <a:p>
            <a:pPr lvl="2">
              <a:spcBef>
                <a:spcPts val="600"/>
              </a:spcBef>
            </a:pPr>
            <a:r>
              <a:rPr lang="fr-FR" dirty="0" err="1"/>
              <a:t>Creation</a:t>
            </a:r>
            <a:r>
              <a:rPr lang="fr-FR" dirty="0"/>
              <a:t> date</a:t>
            </a:r>
          </a:p>
          <a:p>
            <a:pPr lvl="2">
              <a:spcBef>
                <a:spcPts val="600"/>
              </a:spcBef>
            </a:pPr>
            <a:r>
              <a:rPr lang="fr-FR" dirty="0" err="1"/>
              <a:t>Language</a:t>
            </a:r>
            <a:r>
              <a:rPr lang="fr-FR" dirty="0"/>
              <a:t> </a:t>
            </a:r>
          </a:p>
          <a:p>
            <a:pPr lvl="2">
              <a:spcBef>
                <a:spcPts val="600"/>
              </a:spcBef>
            </a:pPr>
            <a:endParaRPr lang="fr-FR" dirty="0"/>
          </a:p>
          <a:p>
            <a:pPr lvl="1">
              <a:spcBef>
                <a:spcPts val="600"/>
              </a:spcBef>
            </a:pPr>
            <a:r>
              <a:rPr lang="fr-FR" dirty="0"/>
              <a:t>An </a:t>
            </a:r>
            <a:r>
              <a:rPr lang="fr-FR" dirty="0" err="1"/>
              <a:t>aligning</a:t>
            </a:r>
            <a:r>
              <a:rPr lang="fr-FR" dirty="0"/>
              <a:t> </a:t>
            </a:r>
            <a:r>
              <a:rPr lang="fr-FR" dirty="0" err="1"/>
              <a:t>tool</a:t>
            </a:r>
            <a:r>
              <a:rPr lang="fr-FR" dirty="0"/>
              <a:t> : « data bot » </a:t>
            </a:r>
          </a:p>
        </p:txBody>
      </p:sp>
      <p:sp>
        <p:nvSpPr>
          <p:cNvPr id="8" name="Titre 2"/>
          <p:cNvSpPr txBox="1">
            <a:spLocks/>
          </p:cNvSpPr>
          <p:nvPr/>
        </p:nvSpPr>
        <p:spPr>
          <a:xfrm>
            <a:off x="0" y="0"/>
            <a:ext cx="9144000" cy="98072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 fontAlgn="auto">
              <a:spcAft>
                <a:spcPts val="0"/>
              </a:spcAft>
            </a:pPr>
            <a:r>
              <a:rPr lang="fr-FR" sz="3200" dirty="0" err="1"/>
              <a:t>Step</a:t>
            </a:r>
            <a:r>
              <a:rPr lang="fr-FR" sz="3200" dirty="0"/>
              <a:t> 2.2 </a:t>
            </a:r>
            <a:r>
              <a:rPr lang="fr-FR" sz="3200" dirty="0" err="1"/>
              <a:t>Automatic</a:t>
            </a:r>
            <a:r>
              <a:rPr lang="fr-FR" sz="3200" dirty="0"/>
              <a:t> </a:t>
            </a:r>
            <a:r>
              <a:rPr lang="fr-FR" sz="3200" dirty="0" err="1"/>
              <a:t>calculation</a:t>
            </a:r>
            <a:r>
              <a:rPr lang="fr-FR" sz="3200" dirty="0"/>
              <a:t> for new </a:t>
            </a:r>
            <a:r>
              <a:rPr lang="fr-FR" sz="3200" dirty="0" err="1"/>
              <a:t>works</a:t>
            </a:r>
            <a:endParaRPr lang="fr-FR" sz="3200" dirty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068960"/>
            <a:ext cx="4283968" cy="3022251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76857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Espace réservé du contenu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fr-FR" b="1" dirty="0" err="1"/>
              <a:t>Beginning</a:t>
            </a:r>
            <a:r>
              <a:rPr lang="fr-FR" b="1" dirty="0"/>
              <a:t> of 2019 </a:t>
            </a:r>
            <a:r>
              <a:rPr lang="fr-FR" dirty="0"/>
              <a:t>: new </a:t>
            </a:r>
            <a:r>
              <a:rPr lang="fr-FR" dirty="0" err="1"/>
              <a:t>works</a:t>
            </a:r>
            <a:r>
              <a:rPr lang="fr-FR" dirty="0"/>
              <a:t>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appear</a:t>
            </a:r>
            <a:r>
              <a:rPr lang="fr-FR" dirty="0"/>
              <a:t> in data.bnf.fr </a:t>
            </a:r>
          </a:p>
          <a:p>
            <a:pPr marL="109728" indent="0">
              <a:buNone/>
            </a:pPr>
            <a:endParaRPr lang="fr-FR" dirty="0"/>
          </a:p>
          <a:p>
            <a:pPr marL="109728" indent="0">
              <a:buNone/>
            </a:pPr>
            <a:r>
              <a:rPr lang="fr-FR" b="1" dirty="0"/>
              <a:t>First </a:t>
            </a:r>
            <a:r>
              <a:rPr lang="fr-FR" b="1" dirty="0" err="1"/>
              <a:t>half</a:t>
            </a:r>
            <a:r>
              <a:rPr lang="fr-FR" b="1" dirty="0"/>
              <a:t> of 2019 </a:t>
            </a:r>
            <a:r>
              <a:rPr lang="fr-FR" dirty="0"/>
              <a:t>: tests and </a:t>
            </a:r>
            <a:r>
              <a:rPr lang="fr-FR" dirty="0" err="1"/>
              <a:t>analysis</a:t>
            </a:r>
            <a:endParaRPr lang="fr-FR" dirty="0"/>
          </a:p>
          <a:p>
            <a:pPr marL="109728" indent="0">
              <a:buNone/>
            </a:pPr>
            <a:endParaRPr lang="fr-FR" dirty="0"/>
          </a:p>
          <a:p>
            <a:pPr marL="109728" indent="0">
              <a:buNone/>
            </a:pPr>
            <a:r>
              <a:rPr lang="fr-FR" b="1" dirty="0" err="1"/>
              <a:t>Summer</a:t>
            </a:r>
            <a:r>
              <a:rPr lang="fr-FR" b="1" dirty="0"/>
              <a:t> 2019 </a:t>
            </a:r>
            <a:r>
              <a:rPr lang="fr-FR" dirty="0"/>
              <a:t>: </a:t>
            </a:r>
            <a:r>
              <a:rPr lang="fr-FR" dirty="0" err="1"/>
              <a:t>retrieval</a:t>
            </a:r>
            <a:r>
              <a:rPr lang="fr-FR" dirty="0"/>
              <a:t> of </a:t>
            </a:r>
            <a:r>
              <a:rPr lang="fr-FR" dirty="0" err="1"/>
              <a:t>these</a:t>
            </a:r>
            <a:r>
              <a:rPr lang="fr-FR" dirty="0"/>
              <a:t> </a:t>
            </a:r>
            <a:r>
              <a:rPr lang="fr-FR" dirty="0" err="1"/>
              <a:t>works</a:t>
            </a:r>
            <a:r>
              <a:rPr lang="fr-FR" dirty="0"/>
              <a:t> </a:t>
            </a:r>
            <a:r>
              <a:rPr lang="fr-FR" dirty="0" err="1"/>
              <a:t>into</a:t>
            </a:r>
            <a:r>
              <a:rPr lang="fr-FR" dirty="0"/>
              <a:t> catalogues</a:t>
            </a:r>
          </a:p>
          <a:p>
            <a:pPr marL="109728" indent="0">
              <a:buNone/>
            </a:pP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2"/>
          <p:cNvSpPr txBox="1">
            <a:spLocks/>
          </p:cNvSpPr>
          <p:nvPr/>
        </p:nvSpPr>
        <p:spPr>
          <a:xfrm>
            <a:off x="0" y="0"/>
            <a:ext cx="9144000" cy="98072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 fontAlgn="auto">
              <a:spcAft>
                <a:spcPts val="0"/>
              </a:spcAft>
            </a:pPr>
            <a:r>
              <a:rPr lang="fr-FR" sz="3200" dirty="0" err="1"/>
              <a:t>Step</a:t>
            </a:r>
            <a:r>
              <a:rPr lang="fr-FR" sz="3200" dirty="0"/>
              <a:t> 2.2 : </a:t>
            </a:r>
            <a:r>
              <a:rPr lang="fr-FR" sz="3200" dirty="0" err="1"/>
              <a:t>analysis</a:t>
            </a:r>
            <a:r>
              <a:rPr lang="fr-FR" sz="3200" dirty="0"/>
              <a:t> of </a:t>
            </a:r>
            <a:r>
              <a:rPr lang="fr-FR" sz="3200" dirty="0" err="1"/>
              <a:t>results</a:t>
            </a:r>
            <a:r>
              <a:rPr lang="fr-FR" sz="3200" dirty="0"/>
              <a:t>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564904"/>
            <a:ext cx="4824536" cy="3423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286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929D9-CD36-4CBB-BB1A-3C094D4066E5}" type="datetime4">
              <a:rPr lang="fr-FR" smtClean="0"/>
              <a:pPr/>
              <a:t>3 décembre 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Pour modifier ce pied de page utilisez le menu Affichage/En-tête et pied de page.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524C-F2E3-4718-8BF8-C18A8EAAC471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47" y="1087654"/>
            <a:ext cx="4337245" cy="3806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llipse 1"/>
          <p:cNvSpPr/>
          <p:nvPr/>
        </p:nvSpPr>
        <p:spPr>
          <a:xfrm>
            <a:off x="165564" y="5153841"/>
            <a:ext cx="3096344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chemeClr val="tx1"/>
                </a:solidFill>
              </a:rPr>
              <a:t>Authority</a:t>
            </a:r>
            <a:r>
              <a:rPr lang="fr-FR" dirty="0">
                <a:solidFill>
                  <a:schemeClr val="tx1"/>
                </a:solidFill>
              </a:rPr>
              <a:t> records </a:t>
            </a:r>
          </a:p>
        </p:txBody>
      </p:sp>
      <p:sp>
        <p:nvSpPr>
          <p:cNvPr id="3" name="Ellipse 2"/>
          <p:cNvSpPr/>
          <p:nvPr/>
        </p:nvSpPr>
        <p:spPr>
          <a:xfrm>
            <a:off x="1065895" y="116632"/>
            <a:ext cx="2592288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chemeClr val="tx1"/>
                </a:solidFill>
              </a:rPr>
              <a:t>Entities</a:t>
            </a:r>
            <a:r>
              <a:rPr lang="fr-FR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7" name="Ellipse 6"/>
          <p:cNvSpPr/>
          <p:nvPr/>
        </p:nvSpPr>
        <p:spPr>
          <a:xfrm>
            <a:off x="3107827" y="5153841"/>
            <a:ext cx="2448272" cy="1188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chemeClr val="tx1"/>
                </a:solidFill>
              </a:rPr>
              <a:t>What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we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concretly</a:t>
            </a:r>
            <a:r>
              <a:rPr lang="fr-FR" dirty="0">
                <a:solidFill>
                  <a:schemeClr val="tx1"/>
                </a:solidFill>
              </a:rPr>
              <a:t> have in </a:t>
            </a:r>
            <a:r>
              <a:rPr lang="fr-FR" dirty="0" err="1">
                <a:solidFill>
                  <a:schemeClr val="tx1"/>
                </a:solidFill>
              </a:rPr>
              <a:t>our</a:t>
            </a:r>
            <a:r>
              <a:rPr lang="fr-FR" dirty="0">
                <a:solidFill>
                  <a:schemeClr val="tx1"/>
                </a:solidFill>
              </a:rPr>
              <a:t> catalogues</a:t>
            </a:r>
          </a:p>
        </p:txBody>
      </p:sp>
      <p:sp>
        <p:nvSpPr>
          <p:cNvPr id="9" name="Ellipse 8"/>
          <p:cNvSpPr/>
          <p:nvPr/>
        </p:nvSpPr>
        <p:spPr>
          <a:xfrm>
            <a:off x="5706209" y="4293096"/>
            <a:ext cx="3221860" cy="9793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00B050"/>
                </a:solidFill>
              </a:rPr>
              <a:t>Data </a:t>
            </a:r>
            <a:r>
              <a:rPr lang="fr-FR" b="1" dirty="0" err="1">
                <a:solidFill>
                  <a:srgbClr val="00B050"/>
                </a:solidFill>
              </a:rPr>
              <a:t>dissemination</a:t>
            </a:r>
            <a:r>
              <a:rPr lang="fr-FR" b="1" dirty="0">
                <a:solidFill>
                  <a:srgbClr val="00B050"/>
                </a:solidFill>
              </a:rPr>
              <a:t> </a:t>
            </a:r>
            <a:r>
              <a:rPr lang="fr-FR" b="1" dirty="0" err="1">
                <a:solidFill>
                  <a:srgbClr val="00B050"/>
                </a:solidFill>
              </a:rPr>
              <a:t>according</a:t>
            </a:r>
            <a:r>
              <a:rPr lang="fr-FR" b="1" dirty="0">
                <a:solidFill>
                  <a:srgbClr val="00B050"/>
                </a:solidFill>
              </a:rPr>
              <a:t> to FRBR</a:t>
            </a:r>
          </a:p>
        </p:txBody>
      </p:sp>
      <p:sp>
        <p:nvSpPr>
          <p:cNvPr id="10" name="Ellipse 9"/>
          <p:cNvSpPr/>
          <p:nvPr/>
        </p:nvSpPr>
        <p:spPr>
          <a:xfrm>
            <a:off x="5399629" y="3068960"/>
            <a:ext cx="3583767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>
                <a:solidFill>
                  <a:srgbClr val="00B050"/>
                </a:solidFill>
              </a:rPr>
              <a:t>Semi-automatic</a:t>
            </a:r>
            <a:r>
              <a:rPr lang="fr-FR" b="1" dirty="0">
                <a:solidFill>
                  <a:srgbClr val="00B050"/>
                </a:solidFill>
              </a:rPr>
              <a:t> </a:t>
            </a:r>
            <a:r>
              <a:rPr lang="fr-FR" b="1" dirty="0" err="1">
                <a:solidFill>
                  <a:srgbClr val="00B050"/>
                </a:solidFill>
              </a:rPr>
              <a:t>creation</a:t>
            </a:r>
            <a:r>
              <a:rPr lang="fr-FR" b="1" dirty="0">
                <a:solidFill>
                  <a:srgbClr val="00B050"/>
                </a:solidFill>
              </a:rPr>
              <a:t> of new links and new </a:t>
            </a:r>
            <a:r>
              <a:rPr lang="fr-FR" b="1" dirty="0" err="1">
                <a:solidFill>
                  <a:srgbClr val="00B050"/>
                </a:solidFill>
              </a:rPr>
              <a:t>entities</a:t>
            </a:r>
            <a:r>
              <a:rPr lang="fr-FR" b="1" dirty="0">
                <a:solidFill>
                  <a:srgbClr val="00B050"/>
                </a:solidFill>
              </a:rPr>
              <a:t> (</a:t>
            </a:r>
            <a:r>
              <a:rPr lang="fr-FR" b="1" dirty="0" err="1">
                <a:solidFill>
                  <a:srgbClr val="00B050"/>
                </a:solidFill>
              </a:rPr>
              <a:t>works</a:t>
            </a:r>
            <a:r>
              <a:rPr lang="fr-FR" b="1" dirty="0">
                <a:solidFill>
                  <a:srgbClr val="00B050"/>
                </a:solidFill>
              </a:rPr>
              <a:t>)</a:t>
            </a:r>
          </a:p>
        </p:txBody>
      </p:sp>
      <p:sp>
        <p:nvSpPr>
          <p:cNvPr id="11" name="Ellipse 10"/>
          <p:cNvSpPr/>
          <p:nvPr/>
        </p:nvSpPr>
        <p:spPr>
          <a:xfrm>
            <a:off x="5533082" y="1772816"/>
            <a:ext cx="3144294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>
                <a:solidFill>
                  <a:srgbClr val="FF0000"/>
                </a:solidFill>
              </a:rPr>
              <a:t>Improving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 err="1">
                <a:solidFill>
                  <a:srgbClr val="FF0000"/>
                </a:solidFill>
              </a:rPr>
              <a:t>dataflows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 err="1">
                <a:solidFill>
                  <a:srgbClr val="FF0000"/>
                </a:solidFill>
              </a:rPr>
              <a:t>thanks</a:t>
            </a:r>
            <a:r>
              <a:rPr lang="fr-FR" b="1" dirty="0">
                <a:solidFill>
                  <a:srgbClr val="FF0000"/>
                </a:solidFill>
              </a:rPr>
              <a:t> to </a:t>
            </a:r>
            <a:r>
              <a:rPr lang="fr-FR" b="1" dirty="0" err="1">
                <a:solidFill>
                  <a:srgbClr val="FF0000"/>
                </a:solidFill>
              </a:rPr>
              <a:t>identifiers</a:t>
            </a:r>
            <a:r>
              <a:rPr lang="fr-FR" b="1" dirty="0">
                <a:solidFill>
                  <a:srgbClr val="FF0000"/>
                </a:solidFill>
              </a:rPr>
              <a:t> (ISNI)</a:t>
            </a:r>
          </a:p>
        </p:txBody>
      </p:sp>
      <p:sp>
        <p:nvSpPr>
          <p:cNvPr id="12" name="Ellipse 11"/>
          <p:cNvSpPr/>
          <p:nvPr/>
        </p:nvSpPr>
        <p:spPr>
          <a:xfrm>
            <a:off x="5414437" y="390756"/>
            <a:ext cx="2970247" cy="10214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New </a:t>
            </a:r>
            <a:r>
              <a:rPr lang="fr-FR" b="1" dirty="0" err="1">
                <a:solidFill>
                  <a:schemeClr val="tx1"/>
                </a:solidFill>
              </a:rPr>
              <a:t>approach</a:t>
            </a:r>
            <a:r>
              <a:rPr lang="fr-FR" b="1" dirty="0">
                <a:solidFill>
                  <a:schemeClr val="tx1"/>
                </a:solidFill>
              </a:rPr>
              <a:t> on data production : </a:t>
            </a:r>
          </a:p>
          <a:p>
            <a:pPr algn="ctr"/>
            <a:r>
              <a:rPr lang="fr-FR" b="1" dirty="0">
                <a:solidFill>
                  <a:schemeClr val="tx1"/>
                </a:solidFill>
              </a:rPr>
              <a:t>National </a:t>
            </a:r>
            <a:r>
              <a:rPr lang="fr-FR" b="1" dirty="0" err="1">
                <a:solidFill>
                  <a:schemeClr val="tx1"/>
                </a:solidFill>
              </a:rPr>
              <a:t>Entity</a:t>
            </a:r>
            <a:r>
              <a:rPr lang="fr-FR" b="1" dirty="0">
                <a:solidFill>
                  <a:schemeClr val="tx1"/>
                </a:solidFill>
              </a:rPr>
              <a:t> File</a:t>
            </a:r>
          </a:p>
        </p:txBody>
      </p:sp>
      <p:sp>
        <p:nvSpPr>
          <p:cNvPr id="13" name="Flèche vers le haut 12"/>
          <p:cNvSpPr/>
          <p:nvPr/>
        </p:nvSpPr>
        <p:spPr>
          <a:xfrm>
            <a:off x="7380312" y="4077072"/>
            <a:ext cx="125807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Flèche vers le haut 13"/>
          <p:cNvSpPr/>
          <p:nvPr/>
        </p:nvSpPr>
        <p:spPr>
          <a:xfrm>
            <a:off x="7105230" y="2708921"/>
            <a:ext cx="131822" cy="36004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Flèche vers le haut 15"/>
          <p:cNvSpPr/>
          <p:nvPr/>
        </p:nvSpPr>
        <p:spPr>
          <a:xfrm>
            <a:off x="6870489" y="1417875"/>
            <a:ext cx="131822" cy="36004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Virage 14"/>
          <p:cNvSpPr/>
          <p:nvPr/>
        </p:nvSpPr>
        <p:spPr>
          <a:xfrm>
            <a:off x="4847880" y="4905164"/>
            <a:ext cx="858329" cy="248677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" name="Virage 16"/>
          <p:cNvSpPr/>
          <p:nvPr/>
        </p:nvSpPr>
        <p:spPr>
          <a:xfrm rot="10800000" flipV="1">
            <a:off x="3635896" y="332656"/>
            <a:ext cx="1895923" cy="432048"/>
          </a:xfrm>
          <a:prstGeom prst="bentArrow">
            <a:avLst>
              <a:gd name="adj1" fmla="val 16770"/>
              <a:gd name="adj2" fmla="val 19066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0603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129F0-2590-43F9-8623-80A02786ABF2}" type="datetime4">
              <a:rPr lang="fr-FR" smtClean="0"/>
              <a:pPr/>
              <a:t>3 décembre 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Pour modifier ce pied de page utilisez le menu Affichage/En-tête et pied de page.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05B21-E74F-4676-829C-3659AC059F1C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5444"/>
          <a:stretch/>
        </p:blipFill>
        <p:spPr>
          <a:xfrm>
            <a:off x="539552" y="908720"/>
            <a:ext cx="1788834" cy="1333676"/>
          </a:xfrm>
          <a:prstGeom prst="rect">
            <a:avLst/>
          </a:prstGeom>
        </p:spPr>
      </p:pic>
      <p:pic>
        <p:nvPicPr>
          <p:cNvPr id="6" name="Picture 2" descr="Afficher l'image d'origine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249" b="81755"/>
          <a:stretch/>
        </p:blipFill>
        <p:spPr bwMode="auto">
          <a:xfrm>
            <a:off x="238559" y="2294399"/>
            <a:ext cx="2250333" cy="420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238559" y="2852936"/>
            <a:ext cx="26529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Step 1</a:t>
            </a:r>
          </a:p>
          <a:p>
            <a:r>
              <a:rPr lang="en-GB" sz="1400" dirty="0"/>
              <a:t>Legal deposit declaration</a:t>
            </a:r>
            <a:r>
              <a:rPr lang="fr-FR" sz="1400" dirty="0"/>
              <a:t> in ONIX</a:t>
            </a:r>
          </a:p>
        </p:txBody>
      </p:sp>
      <p:sp>
        <p:nvSpPr>
          <p:cNvPr id="9" name="Flèche vers le bas 8"/>
          <p:cNvSpPr/>
          <p:nvPr/>
        </p:nvSpPr>
        <p:spPr>
          <a:xfrm>
            <a:off x="1199746" y="3636022"/>
            <a:ext cx="327955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906482" y="4437112"/>
            <a:ext cx="1242440" cy="181802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ISNI</a:t>
            </a:r>
          </a:p>
          <a:p>
            <a:pPr algn="ctr"/>
            <a:r>
              <a:rPr lang="fr-FR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Request</a:t>
            </a:r>
            <a:endParaRPr lang="fr-FR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527702" y="3483005"/>
            <a:ext cx="31219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Step 2</a:t>
            </a:r>
          </a:p>
          <a:p>
            <a:pPr algn="ctr"/>
            <a:r>
              <a:rPr lang="en-GB" sz="1400" dirty="0"/>
              <a:t>Creation of request forms for contributors without ISNI in the ONIX flow</a:t>
            </a: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7767" y="4700274"/>
            <a:ext cx="3374977" cy="346302"/>
          </a:xfrm>
          <a:prstGeom prst="rect">
            <a:avLst/>
          </a:prstGeom>
        </p:spPr>
      </p:pic>
      <p:sp>
        <p:nvSpPr>
          <p:cNvPr id="13" name="Flèche droite 12"/>
          <p:cNvSpPr/>
          <p:nvPr/>
        </p:nvSpPr>
        <p:spPr>
          <a:xfrm>
            <a:off x="2488892" y="4696286"/>
            <a:ext cx="2747670" cy="2995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5868144" y="5046576"/>
            <a:ext cx="26937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Step 3</a:t>
            </a:r>
          </a:p>
          <a:p>
            <a:pPr algn="ctr"/>
            <a:r>
              <a:rPr lang="en-GB" sz="1400" dirty="0"/>
              <a:t>Merge with an existing authority record or creation of a new provisional authority record based on ONIX flow </a:t>
            </a:r>
          </a:p>
          <a:p>
            <a:pPr algn="ctr"/>
            <a:r>
              <a:rPr lang="en-GB" sz="1400" dirty="0"/>
              <a:t>(mapping ONIX&gt;</a:t>
            </a:r>
            <a:r>
              <a:rPr lang="en-GB" sz="1400" dirty="0" err="1"/>
              <a:t>Intermarc</a:t>
            </a:r>
            <a:r>
              <a:rPr lang="en-GB" sz="1400" dirty="0"/>
              <a:t>)</a:t>
            </a:r>
          </a:p>
        </p:txBody>
      </p:sp>
      <p:grpSp>
        <p:nvGrpSpPr>
          <p:cNvPr id="15" name="Groupe 14"/>
          <p:cNvGrpSpPr/>
          <p:nvPr/>
        </p:nvGrpSpPr>
        <p:grpSpPr>
          <a:xfrm>
            <a:off x="6084168" y="1110214"/>
            <a:ext cx="1293806" cy="864096"/>
            <a:chOff x="5231904" y="1484784"/>
            <a:chExt cx="2112235" cy="1059698"/>
          </a:xfrm>
        </p:grpSpPr>
        <p:sp>
          <p:nvSpPr>
            <p:cNvPr id="16" name="Can 7"/>
            <p:cNvSpPr/>
            <p:nvPr/>
          </p:nvSpPr>
          <p:spPr>
            <a:xfrm>
              <a:off x="5231904" y="1484784"/>
              <a:ext cx="2112235" cy="1059698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  <a:latin typeface="Trebuchet MS" charset="0"/>
              </a:endParaRPr>
            </a:p>
          </p:txBody>
        </p:sp>
        <p:pic>
          <p:nvPicPr>
            <p:cNvPr id="17" name="Picture 29" descr="logo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3926" y="1854012"/>
              <a:ext cx="1588311" cy="61846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" name="Double flèche verticale 19"/>
          <p:cNvSpPr/>
          <p:nvPr/>
        </p:nvSpPr>
        <p:spPr>
          <a:xfrm>
            <a:off x="6444208" y="2132856"/>
            <a:ext cx="286863" cy="256741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/>
          <p:cNvSpPr txBox="1"/>
          <p:nvPr/>
        </p:nvSpPr>
        <p:spPr>
          <a:xfrm>
            <a:off x="4964319" y="2524478"/>
            <a:ext cx="34478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Step 4</a:t>
            </a:r>
          </a:p>
          <a:p>
            <a:pPr algn="ctr"/>
            <a:r>
              <a:rPr lang="en-GB" sz="1400" dirty="0"/>
              <a:t>Request for ISNI / Uploading of Assigned ISNI </a:t>
            </a:r>
          </a:p>
          <a:p>
            <a:pPr algn="ctr"/>
            <a:r>
              <a:rPr lang="en-GB" sz="1400" dirty="0"/>
              <a:t>into the BnF </a:t>
            </a:r>
            <a:r>
              <a:rPr lang="en-GB" sz="1400" dirty="0" err="1"/>
              <a:t>catalog</a:t>
            </a:r>
            <a:endParaRPr lang="en-GB" sz="1400" dirty="0"/>
          </a:p>
          <a:p>
            <a:pPr algn="ctr"/>
            <a:endParaRPr lang="en-GB" sz="1400" dirty="0"/>
          </a:p>
        </p:txBody>
      </p:sp>
      <p:sp>
        <p:nvSpPr>
          <p:cNvPr id="22" name="Titre 1"/>
          <p:cNvSpPr txBox="1">
            <a:spLocks/>
          </p:cNvSpPr>
          <p:nvPr/>
        </p:nvSpPr>
        <p:spPr>
          <a:xfrm>
            <a:off x="457200" y="128826"/>
            <a:ext cx="8229600" cy="707886"/>
          </a:xfrm>
          <a:prstGeom prst="rect">
            <a:avLst/>
          </a:prstGeom>
          <a:ln w="25400" cap="flat" cmpd="sng" algn="ctr">
            <a:noFill/>
            <a:prstDash val="solid"/>
          </a:ln>
          <a:effectLst>
            <a:outerShdw blurRad="50800" dist="38100" dir="8100000" algn="bl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>
                <a:solidFill>
                  <a:srgbClr val="0066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  <a:ea typeface="MS PGothic" charset="0"/>
                <a:cs typeface="MS PGothic" charset="0"/>
              </a:rPr>
              <a:t>Steps of the “ISNI Request” data flow</a:t>
            </a:r>
            <a:endParaRPr lang="fr-FR" sz="4000" b="1" dirty="0">
              <a:solidFill>
                <a:srgbClr val="006699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5611767" y="3521248"/>
            <a:ext cx="19517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AtomPub protocol</a:t>
            </a:r>
          </a:p>
        </p:txBody>
      </p:sp>
      <p:pic>
        <p:nvPicPr>
          <p:cNvPr id="19" name="Picture 2" descr="Résultat de recherche d'images pour &quot;logo atompub&quot;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460" y="3892990"/>
            <a:ext cx="352355" cy="391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87512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129F0-2590-43F9-8623-80A02786ABF2}" type="datetime4">
              <a:rPr lang="fr-FR" smtClean="0"/>
              <a:pPr/>
              <a:t>3 décembre 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Pour modifier ce pied de page utilisez le menu Affichage/En-tête et pied de page.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05B21-E74F-4676-829C-3659AC059F1C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5444"/>
          <a:stretch/>
        </p:blipFill>
        <p:spPr>
          <a:xfrm>
            <a:off x="539552" y="908720"/>
            <a:ext cx="1788834" cy="1333676"/>
          </a:xfrm>
          <a:prstGeom prst="rect">
            <a:avLst/>
          </a:prstGeom>
        </p:spPr>
      </p:pic>
      <p:pic>
        <p:nvPicPr>
          <p:cNvPr id="6" name="Picture 2" descr="Afficher l'image d'origine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249" b="81755"/>
          <a:stretch/>
        </p:blipFill>
        <p:spPr bwMode="auto">
          <a:xfrm>
            <a:off x="238559" y="2294399"/>
            <a:ext cx="2250333" cy="420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7767" y="4700274"/>
            <a:ext cx="3374977" cy="346302"/>
          </a:xfrm>
          <a:prstGeom prst="rect">
            <a:avLst/>
          </a:prstGeom>
        </p:spPr>
      </p:pic>
      <p:grpSp>
        <p:nvGrpSpPr>
          <p:cNvPr id="15" name="Groupe 14"/>
          <p:cNvGrpSpPr/>
          <p:nvPr/>
        </p:nvGrpSpPr>
        <p:grpSpPr>
          <a:xfrm>
            <a:off x="6084168" y="1110214"/>
            <a:ext cx="1293806" cy="864096"/>
            <a:chOff x="5231904" y="1484784"/>
            <a:chExt cx="2112235" cy="1059698"/>
          </a:xfrm>
        </p:grpSpPr>
        <p:sp>
          <p:nvSpPr>
            <p:cNvPr id="16" name="Can 7"/>
            <p:cNvSpPr/>
            <p:nvPr/>
          </p:nvSpPr>
          <p:spPr>
            <a:xfrm>
              <a:off x="5231904" y="1484784"/>
              <a:ext cx="2112235" cy="1059698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  <a:latin typeface="Trebuchet MS" charset="0"/>
              </a:endParaRPr>
            </a:p>
          </p:txBody>
        </p:sp>
        <p:pic>
          <p:nvPicPr>
            <p:cNvPr id="17" name="Picture 29" descr="logo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3926" y="1854012"/>
              <a:ext cx="1588311" cy="61846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" name="ZoneTexte 17"/>
          <p:cNvSpPr txBox="1"/>
          <p:nvPr/>
        </p:nvSpPr>
        <p:spPr>
          <a:xfrm>
            <a:off x="5645786" y="3478585"/>
            <a:ext cx="19517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AtomPub protocol</a:t>
            </a:r>
          </a:p>
        </p:txBody>
      </p:sp>
      <p:sp>
        <p:nvSpPr>
          <p:cNvPr id="20" name="Double flèche verticale 19"/>
          <p:cNvSpPr/>
          <p:nvPr/>
        </p:nvSpPr>
        <p:spPr>
          <a:xfrm>
            <a:off x="6444208" y="2132856"/>
            <a:ext cx="286863" cy="256741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/>
          <p:cNvSpPr txBox="1"/>
          <p:nvPr/>
        </p:nvSpPr>
        <p:spPr>
          <a:xfrm>
            <a:off x="4964319" y="2524478"/>
            <a:ext cx="34478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Step 4</a:t>
            </a:r>
          </a:p>
          <a:p>
            <a:pPr algn="ctr"/>
            <a:r>
              <a:rPr lang="en-GB" sz="1400" dirty="0"/>
              <a:t>Request for ISNI / Uploading of Assigned ISNI </a:t>
            </a:r>
          </a:p>
          <a:p>
            <a:pPr algn="ctr"/>
            <a:r>
              <a:rPr lang="en-GB" sz="1400" dirty="0"/>
              <a:t>into the BnF </a:t>
            </a:r>
            <a:r>
              <a:rPr lang="en-GB" sz="1400" dirty="0" err="1"/>
              <a:t>catalog</a:t>
            </a:r>
            <a:endParaRPr lang="en-GB" sz="1400" dirty="0"/>
          </a:p>
          <a:p>
            <a:pPr algn="ctr"/>
            <a:endParaRPr lang="en-GB" sz="1400" dirty="0"/>
          </a:p>
        </p:txBody>
      </p:sp>
      <p:sp>
        <p:nvSpPr>
          <p:cNvPr id="8" name="Flèche vers le bas 7"/>
          <p:cNvSpPr/>
          <p:nvPr/>
        </p:nvSpPr>
        <p:spPr>
          <a:xfrm>
            <a:off x="7434017" y="5046576"/>
            <a:ext cx="327025" cy="5426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ZoneTexte 21"/>
          <p:cNvSpPr txBox="1"/>
          <p:nvPr/>
        </p:nvSpPr>
        <p:spPr>
          <a:xfrm>
            <a:off x="6108638" y="5346122"/>
            <a:ext cx="177724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Step 5</a:t>
            </a:r>
          </a:p>
          <a:p>
            <a:pPr algn="ctr"/>
            <a:r>
              <a:rPr lang="en-GB" sz="1400" dirty="0"/>
              <a:t>Cataloguing of the book and upgrading of provisional authority record</a:t>
            </a:r>
          </a:p>
        </p:txBody>
      </p:sp>
      <p:sp>
        <p:nvSpPr>
          <p:cNvPr id="24" name="Virage 23"/>
          <p:cNvSpPr/>
          <p:nvPr/>
        </p:nvSpPr>
        <p:spPr>
          <a:xfrm rot="5400000" flipH="1" flipV="1">
            <a:off x="1743825" y="2389218"/>
            <a:ext cx="2736304" cy="3704684"/>
          </a:xfrm>
          <a:prstGeom prst="bentArrow">
            <a:avLst>
              <a:gd name="adj1" fmla="val 6574"/>
              <a:gd name="adj2" fmla="val 11362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71600" y="4408897"/>
            <a:ext cx="1242440" cy="181802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ISNI</a:t>
            </a:r>
          </a:p>
          <a:p>
            <a:pPr algn="ctr"/>
            <a:r>
              <a:rPr lang="fr-FR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Request</a:t>
            </a:r>
            <a:endParaRPr lang="fr-FR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1979712" y="3574467"/>
            <a:ext cx="251309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Step</a:t>
            </a:r>
            <a:r>
              <a:rPr lang="fr-FR" sz="1400" b="1" dirty="0"/>
              <a:t> 6</a:t>
            </a:r>
          </a:p>
          <a:p>
            <a:pPr algn="ctr"/>
            <a:r>
              <a:rPr lang="en-GB" sz="1400" dirty="0"/>
              <a:t>Sending ISNIs to publishers </a:t>
            </a:r>
          </a:p>
          <a:p>
            <a:pPr algn="ctr"/>
            <a:r>
              <a:rPr lang="en-GB" sz="1400" dirty="0"/>
              <a:t>via the Legal Deposit Extranet</a:t>
            </a:r>
          </a:p>
        </p:txBody>
      </p:sp>
      <p:sp>
        <p:nvSpPr>
          <p:cNvPr id="26" name="Titre 1"/>
          <p:cNvSpPr txBox="1">
            <a:spLocks/>
          </p:cNvSpPr>
          <p:nvPr/>
        </p:nvSpPr>
        <p:spPr>
          <a:xfrm>
            <a:off x="457200" y="128826"/>
            <a:ext cx="8229600" cy="707886"/>
          </a:xfrm>
          <a:prstGeom prst="rect">
            <a:avLst/>
          </a:prstGeom>
          <a:ln w="25400" cap="flat" cmpd="sng" algn="ctr">
            <a:noFill/>
            <a:prstDash val="solid"/>
          </a:ln>
          <a:effectLst>
            <a:outerShdw blurRad="50800" dist="38100" dir="8100000" algn="bl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>
                <a:solidFill>
                  <a:srgbClr val="0066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  <a:ea typeface="MS PGothic" charset="0"/>
                <a:cs typeface="MS PGothic" charset="0"/>
              </a:rPr>
              <a:t>Steps of the “ISNI Request” data flow</a:t>
            </a:r>
            <a:endParaRPr lang="fr-FR" sz="4000" b="1" dirty="0">
              <a:solidFill>
                <a:srgbClr val="006699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alibri" charset="0"/>
              <a:ea typeface="MS PGothic" charset="0"/>
              <a:cs typeface="MS PGothic" charset="0"/>
            </a:endParaRPr>
          </a:p>
        </p:txBody>
      </p:sp>
      <p:pic>
        <p:nvPicPr>
          <p:cNvPr id="19" name="Picture 2" descr="Résultat de recherche d'images pour &quot;logo atompub&quot;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461" y="3959056"/>
            <a:ext cx="352355" cy="391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59627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929D9-CD36-4CBB-BB1A-3C094D4066E5}" type="datetime4">
              <a:rPr lang="fr-FR" smtClean="0"/>
              <a:pPr/>
              <a:t>3 décembre 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Pour modifier ce pied de page utilisez le menu Affichage/En-tête et pied de page.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524C-F2E3-4718-8BF8-C18A8EAAC471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47" y="1087654"/>
            <a:ext cx="4337245" cy="3806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llipse 1"/>
          <p:cNvSpPr/>
          <p:nvPr/>
        </p:nvSpPr>
        <p:spPr>
          <a:xfrm>
            <a:off x="165564" y="5153841"/>
            <a:ext cx="3096344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chemeClr val="tx1"/>
                </a:solidFill>
              </a:rPr>
              <a:t>Authority</a:t>
            </a:r>
            <a:r>
              <a:rPr lang="fr-FR" dirty="0">
                <a:solidFill>
                  <a:schemeClr val="tx1"/>
                </a:solidFill>
              </a:rPr>
              <a:t> records </a:t>
            </a:r>
          </a:p>
        </p:txBody>
      </p:sp>
      <p:sp>
        <p:nvSpPr>
          <p:cNvPr id="3" name="Ellipse 2"/>
          <p:cNvSpPr/>
          <p:nvPr/>
        </p:nvSpPr>
        <p:spPr>
          <a:xfrm>
            <a:off x="1065895" y="116632"/>
            <a:ext cx="2592288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chemeClr val="tx1"/>
                </a:solidFill>
              </a:rPr>
              <a:t>Entities</a:t>
            </a:r>
            <a:r>
              <a:rPr lang="fr-FR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7" name="Ellipse 6"/>
          <p:cNvSpPr/>
          <p:nvPr/>
        </p:nvSpPr>
        <p:spPr>
          <a:xfrm>
            <a:off x="3107827" y="5153841"/>
            <a:ext cx="2448272" cy="1188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chemeClr val="tx1"/>
                </a:solidFill>
              </a:rPr>
              <a:t>What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we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concretly</a:t>
            </a:r>
            <a:r>
              <a:rPr lang="fr-FR" dirty="0">
                <a:solidFill>
                  <a:schemeClr val="tx1"/>
                </a:solidFill>
              </a:rPr>
              <a:t> have in </a:t>
            </a:r>
            <a:r>
              <a:rPr lang="fr-FR" dirty="0" err="1">
                <a:solidFill>
                  <a:schemeClr val="tx1"/>
                </a:solidFill>
              </a:rPr>
              <a:t>our</a:t>
            </a:r>
            <a:r>
              <a:rPr lang="fr-FR" dirty="0">
                <a:solidFill>
                  <a:schemeClr val="tx1"/>
                </a:solidFill>
              </a:rPr>
              <a:t> catalogues</a:t>
            </a:r>
          </a:p>
        </p:txBody>
      </p:sp>
      <p:sp>
        <p:nvSpPr>
          <p:cNvPr id="9" name="Ellipse 8"/>
          <p:cNvSpPr/>
          <p:nvPr/>
        </p:nvSpPr>
        <p:spPr>
          <a:xfrm>
            <a:off x="5706209" y="4293096"/>
            <a:ext cx="3221860" cy="9793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00B050"/>
                </a:solidFill>
              </a:rPr>
              <a:t>Data </a:t>
            </a:r>
            <a:r>
              <a:rPr lang="fr-FR" b="1" dirty="0" err="1">
                <a:solidFill>
                  <a:srgbClr val="00B050"/>
                </a:solidFill>
              </a:rPr>
              <a:t>dissemination</a:t>
            </a:r>
            <a:r>
              <a:rPr lang="fr-FR" b="1" dirty="0">
                <a:solidFill>
                  <a:srgbClr val="00B050"/>
                </a:solidFill>
              </a:rPr>
              <a:t> </a:t>
            </a:r>
            <a:r>
              <a:rPr lang="fr-FR" b="1" dirty="0" err="1">
                <a:solidFill>
                  <a:srgbClr val="00B050"/>
                </a:solidFill>
              </a:rPr>
              <a:t>according</a:t>
            </a:r>
            <a:r>
              <a:rPr lang="fr-FR" b="1" dirty="0">
                <a:solidFill>
                  <a:srgbClr val="00B050"/>
                </a:solidFill>
              </a:rPr>
              <a:t> to FRBR</a:t>
            </a:r>
          </a:p>
        </p:txBody>
      </p:sp>
      <p:sp>
        <p:nvSpPr>
          <p:cNvPr id="10" name="Ellipse 9"/>
          <p:cNvSpPr/>
          <p:nvPr/>
        </p:nvSpPr>
        <p:spPr>
          <a:xfrm>
            <a:off x="5399629" y="3068960"/>
            <a:ext cx="3583767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>
                <a:solidFill>
                  <a:srgbClr val="00B050"/>
                </a:solidFill>
              </a:rPr>
              <a:t>Semi-automatic</a:t>
            </a:r>
            <a:r>
              <a:rPr lang="fr-FR" b="1" dirty="0">
                <a:solidFill>
                  <a:srgbClr val="00B050"/>
                </a:solidFill>
              </a:rPr>
              <a:t> </a:t>
            </a:r>
            <a:r>
              <a:rPr lang="fr-FR" b="1" dirty="0" err="1">
                <a:solidFill>
                  <a:srgbClr val="00B050"/>
                </a:solidFill>
              </a:rPr>
              <a:t>creation</a:t>
            </a:r>
            <a:r>
              <a:rPr lang="fr-FR" b="1" dirty="0">
                <a:solidFill>
                  <a:srgbClr val="00B050"/>
                </a:solidFill>
              </a:rPr>
              <a:t> of new links and new </a:t>
            </a:r>
            <a:r>
              <a:rPr lang="fr-FR" b="1" dirty="0" err="1">
                <a:solidFill>
                  <a:srgbClr val="00B050"/>
                </a:solidFill>
              </a:rPr>
              <a:t>entities</a:t>
            </a:r>
            <a:r>
              <a:rPr lang="fr-FR" b="1" dirty="0">
                <a:solidFill>
                  <a:srgbClr val="00B050"/>
                </a:solidFill>
              </a:rPr>
              <a:t> (</a:t>
            </a:r>
            <a:r>
              <a:rPr lang="fr-FR" b="1" dirty="0" err="1">
                <a:solidFill>
                  <a:srgbClr val="00B050"/>
                </a:solidFill>
              </a:rPr>
              <a:t>works</a:t>
            </a:r>
            <a:r>
              <a:rPr lang="fr-FR" b="1" dirty="0">
                <a:solidFill>
                  <a:srgbClr val="00B050"/>
                </a:solidFill>
              </a:rPr>
              <a:t>)</a:t>
            </a:r>
          </a:p>
        </p:txBody>
      </p:sp>
      <p:sp>
        <p:nvSpPr>
          <p:cNvPr id="11" name="Ellipse 10"/>
          <p:cNvSpPr/>
          <p:nvPr/>
        </p:nvSpPr>
        <p:spPr>
          <a:xfrm>
            <a:off x="5533082" y="1772816"/>
            <a:ext cx="3144294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>
                <a:solidFill>
                  <a:srgbClr val="00B050"/>
                </a:solidFill>
              </a:rPr>
              <a:t>Improving</a:t>
            </a:r>
            <a:r>
              <a:rPr lang="fr-FR" b="1" dirty="0">
                <a:solidFill>
                  <a:srgbClr val="00B050"/>
                </a:solidFill>
              </a:rPr>
              <a:t> </a:t>
            </a:r>
            <a:r>
              <a:rPr lang="fr-FR" b="1" dirty="0" err="1">
                <a:solidFill>
                  <a:srgbClr val="00B050"/>
                </a:solidFill>
              </a:rPr>
              <a:t>dataflows</a:t>
            </a:r>
            <a:r>
              <a:rPr lang="fr-FR" b="1" dirty="0">
                <a:solidFill>
                  <a:srgbClr val="00B050"/>
                </a:solidFill>
              </a:rPr>
              <a:t> </a:t>
            </a:r>
            <a:r>
              <a:rPr lang="fr-FR" b="1" dirty="0" err="1">
                <a:solidFill>
                  <a:srgbClr val="00B050"/>
                </a:solidFill>
              </a:rPr>
              <a:t>thanks</a:t>
            </a:r>
            <a:r>
              <a:rPr lang="fr-FR" b="1" dirty="0">
                <a:solidFill>
                  <a:srgbClr val="00B050"/>
                </a:solidFill>
              </a:rPr>
              <a:t> to </a:t>
            </a:r>
            <a:r>
              <a:rPr lang="fr-FR" b="1" dirty="0" err="1">
                <a:solidFill>
                  <a:srgbClr val="00B050"/>
                </a:solidFill>
              </a:rPr>
              <a:t>identifiers</a:t>
            </a:r>
            <a:r>
              <a:rPr lang="fr-FR" b="1" dirty="0">
                <a:solidFill>
                  <a:srgbClr val="00B050"/>
                </a:solidFill>
              </a:rPr>
              <a:t> (ISNI)</a:t>
            </a:r>
          </a:p>
        </p:txBody>
      </p:sp>
      <p:sp>
        <p:nvSpPr>
          <p:cNvPr id="12" name="Ellipse 11"/>
          <p:cNvSpPr/>
          <p:nvPr/>
        </p:nvSpPr>
        <p:spPr>
          <a:xfrm>
            <a:off x="5414437" y="390756"/>
            <a:ext cx="2970247" cy="10214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F0000"/>
                </a:solidFill>
              </a:rPr>
              <a:t>New </a:t>
            </a:r>
            <a:r>
              <a:rPr lang="fr-FR" b="1" dirty="0" err="1">
                <a:solidFill>
                  <a:srgbClr val="FF0000"/>
                </a:solidFill>
              </a:rPr>
              <a:t>approach</a:t>
            </a:r>
            <a:r>
              <a:rPr lang="fr-FR" b="1" dirty="0">
                <a:solidFill>
                  <a:srgbClr val="FF0000"/>
                </a:solidFill>
              </a:rPr>
              <a:t> on data production : </a:t>
            </a:r>
          </a:p>
          <a:p>
            <a:pPr algn="ctr"/>
            <a:r>
              <a:rPr lang="fr-FR" b="1" dirty="0">
                <a:solidFill>
                  <a:srgbClr val="FF0000"/>
                </a:solidFill>
              </a:rPr>
              <a:t>National </a:t>
            </a:r>
            <a:r>
              <a:rPr lang="fr-FR" b="1" dirty="0" err="1">
                <a:solidFill>
                  <a:srgbClr val="FF0000"/>
                </a:solidFill>
              </a:rPr>
              <a:t>Entity</a:t>
            </a:r>
            <a:r>
              <a:rPr lang="fr-FR" b="1" dirty="0">
                <a:solidFill>
                  <a:srgbClr val="FF0000"/>
                </a:solidFill>
              </a:rPr>
              <a:t> File</a:t>
            </a:r>
          </a:p>
        </p:txBody>
      </p:sp>
      <p:sp>
        <p:nvSpPr>
          <p:cNvPr id="13" name="Flèche vers le haut 12"/>
          <p:cNvSpPr/>
          <p:nvPr/>
        </p:nvSpPr>
        <p:spPr>
          <a:xfrm>
            <a:off x="7380312" y="4077072"/>
            <a:ext cx="125807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Flèche vers le haut 13"/>
          <p:cNvSpPr/>
          <p:nvPr/>
        </p:nvSpPr>
        <p:spPr>
          <a:xfrm>
            <a:off x="7105230" y="2708921"/>
            <a:ext cx="131822" cy="36004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Flèche vers le haut 15"/>
          <p:cNvSpPr/>
          <p:nvPr/>
        </p:nvSpPr>
        <p:spPr>
          <a:xfrm>
            <a:off x="6870489" y="1417875"/>
            <a:ext cx="131822" cy="36004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Virage 14"/>
          <p:cNvSpPr/>
          <p:nvPr/>
        </p:nvSpPr>
        <p:spPr>
          <a:xfrm>
            <a:off x="4847880" y="4905164"/>
            <a:ext cx="858329" cy="248677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" name="Virage 16"/>
          <p:cNvSpPr/>
          <p:nvPr/>
        </p:nvSpPr>
        <p:spPr>
          <a:xfrm rot="10800000" flipV="1">
            <a:off x="3635896" y="332656"/>
            <a:ext cx="1895923" cy="432048"/>
          </a:xfrm>
          <a:prstGeom prst="bentArrow">
            <a:avLst>
              <a:gd name="adj1" fmla="val 16770"/>
              <a:gd name="adj2" fmla="val 19066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5078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Current</a:t>
            </a:r>
            <a:r>
              <a:rPr lang="fr-FR" dirty="0"/>
              <a:t> national </a:t>
            </a:r>
            <a:r>
              <a:rPr lang="fr-FR" dirty="0" err="1"/>
              <a:t>landscape</a:t>
            </a:r>
            <a:endParaRPr lang="fr-FR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C253D-D756-408D-BA91-7C9D2C8E667F}" type="datetime4">
              <a:rPr lang="fr-FR" smtClean="0"/>
              <a:pPr/>
              <a:t>3 décembre 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Pour modifier ce pied de page utilisez le menu Affichage/En-tête et pied de page.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1F3D-73B4-4410-A429-CA19E8526000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12" name="Rectangle à coins arrondis 11"/>
          <p:cNvSpPr/>
          <p:nvPr/>
        </p:nvSpPr>
        <p:spPr>
          <a:xfrm>
            <a:off x="971600" y="3789040"/>
            <a:ext cx="244827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chemeClr val="tx1"/>
                </a:solidFill>
              </a:rPr>
              <a:t>BnF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authority</a:t>
            </a:r>
            <a:r>
              <a:rPr lang="fr-FR" dirty="0">
                <a:solidFill>
                  <a:schemeClr val="tx1"/>
                </a:solidFill>
              </a:rPr>
              <a:t> file  </a:t>
            </a:r>
          </a:p>
        </p:txBody>
      </p:sp>
      <p:sp>
        <p:nvSpPr>
          <p:cNvPr id="13" name="Ellipse 12"/>
          <p:cNvSpPr/>
          <p:nvPr/>
        </p:nvSpPr>
        <p:spPr>
          <a:xfrm>
            <a:off x="539552" y="2204864"/>
            <a:ext cx="3312368" cy="90396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Public </a:t>
            </a:r>
            <a:r>
              <a:rPr lang="fr-FR" dirty="0" err="1"/>
              <a:t>libraries</a:t>
            </a:r>
            <a:r>
              <a:rPr lang="fr-FR" dirty="0"/>
              <a:t> /</a:t>
            </a:r>
          </a:p>
          <a:p>
            <a:pPr algn="ctr"/>
            <a:r>
              <a:rPr lang="fr-FR" dirty="0"/>
              <a:t>Cultural </a:t>
            </a:r>
            <a:r>
              <a:rPr lang="fr-FR" dirty="0" err="1"/>
              <a:t>heritage</a:t>
            </a:r>
            <a:r>
              <a:rPr lang="fr-FR" dirty="0"/>
              <a:t> </a:t>
            </a:r>
            <a:r>
              <a:rPr lang="fr-FR" dirty="0" err="1"/>
              <a:t>domain</a:t>
            </a:r>
            <a:endParaRPr lang="fr-FR" dirty="0"/>
          </a:p>
        </p:txBody>
      </p:sp>
      <p:sp>
        <p:nvSpPr>
          <p:cNvPr id="14" name="Flèche vers le bas 13"/>
          <p:cNvSpPr/>
          <p:nvPr/>
        </p:nvSpPr>
        <p:spPr>
          <a:xfrm flipV="1">
            <a:off x="1943708" y="3108824"/>
            <a:ext cx="360040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à coins arrondis 14"/>
          <p:cNvSpPr/>
          <p:nvPr/>
        </p:nvSpPr>
        <p:spPr>
          <a:xfrm>
            <a:off x="5508104" y="3803072"/>
            <a:ext cx="208823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chemeClr val="tx1"/>
                </a:solidFill>
              </a:rPr>
              <a:t>Higher</a:t>
            </a:r>
            <a:r>
              <a:rPr lang="fr-FR" dirty="0">
                <a:solidFill>
                  <a:schemeClr val="tx1"/>
                </a:solidFill>
              </a:rPr>
              <a:t> Education Agency (ABES) </a:t>
            </a:r>
            <a:r>
              <a:rPr lang="fr-FR" dirty="0" err="1">
                <a:solidFill>
                  <a:schemeClr val="tx1"/>
                </a:solidFill>
              </a:rPr>
              <a:t>authority</a:t>
            </a:r>
            <a:r>
              <a:rPr lang="fr-FR" dirty="0">
                <a:solidFill>
                  <a:schemeClr val="tx1"/>
                </a:solidFill>
              </a:rPr>
              <a:t> file</a:t>
            </a:r>
          </a:p>
        </p:txBody>
      </p:sp>
      <p:sp>
        <p:nvSpPr>
          <p:cNvPr id="16" name="Flèche vers le bas 15"/>
          <p:cNvSpPr/>
          <p:nvPr/>
        </p:nvSpPr>
        <p:spPr>
          <a:xfrm flipV="1">
            <a:off x="6378341" y="3140968"/>
            <a:ext cx="360040" cy="6159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/>
          <p:cNvSpPr/>
          <p:nvPr/>
        </p:nvSpPr>
        <p:spPr>
          <a:xfrm>
            <a:off x="5508104" y="2132856"/>
            <a:ext cx="2736304" cy="97596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chemeClr val="bg1"/>
                </a:solidFill>
              </a:rPr>
              <a:t>Academic</a:t>
            </a:r>
            <a:endParaRPr lang="fr-FR" dirty="0">
              <a:solidFill>
                <a:schemeClr val="bg1"/>
              </a:solidFill>
            </a:endParaRPr>
          </a:p>
          <a:p>
            <a:pPr algn="ctr"/>
            <a:r>
              <a:rPr lang="fr-FR" dirty="0" err="1">
                <a:solidFill>
                  <a:schemeClr val="bg1"/>
                </a:solidFill>
              </a:rPr>
              <a:t>Libraries</a:t>
            </a:r>
            <a:r>
              <a:rPr lang="fr-FR" dirty="0">
                <a:solidFill>
                  <a:schemeClr val="bg1"/>
                </a:solidFill>
              </a:rPr>
              <a:t> : </a:t>
            </a:r>
            <a:r>
              <a:rPr lang="fr-FR" dirty="0" err="1">
                <a:solidFill>
                  <a:schemeClr val="bg1"/>
                </a:solidFill>
              </a:rPr>
              <a:t>research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domain</a:t>
            </a:r>
            <a:r>
              <a:rPr lang="fr-FR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8" name="Flèche droite 17"/>
          <p:cNvSpPr/>
          <p:nvPr/>
        </p:nvSpPr>
        <p:spPr>
          <a:xfrm>
            <a:off x="3563888" y="4185084"/>
            <a:ext cx="1872208" cy="2520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/>
          <p:cNvSpPr txBox="1"/>
          <p:nvPr/>
        </p:nvSpPr>
        <p:spPr>
          <a:xfrm>
            <a:off x="3419872" y="3753837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One-</a:t>
            </a:r>
            <a:r>
              <a:rPr lang="fr-FR" dirty="0" err="1"/>
              <a:t>way</a:t>
            </a:r>
            <a:r>
              <a:rPr lang="fr-FR" dirty="0"/>
              <a:t> </a:t>
            </a:r>
            <a:r>
              <a:rPr lang="fr-FR" dirty="0" err="1"/>
              <a:t>dataflow</a:t>
            </a:r>
            <a:endParaRPr lang="fr-FR" dirty="0"/>
          </a:p>
        </p:txBody>
      </p:sp>
      <p:sp>
        <p:nvSpPr>
          <p:cNvPr id="20" name="Accolade ouvrante 19"/>
          <p:cNvSpPr/>
          <p:nvPr/>
        </p:nvSpPr>
        <p:spPr>
          <a:xfrm rot="16200000">
            <a:off x="4195717" y="3649866"/>
            <a:ext cx="576065" cy="2988332"/>
          </a:xfrm>
          <a:prstGeom prst="leftBrace">
            <a:avLst>
              <a:gd name="adj1" fmla="val 8333"/>
              <a:gd name="adj2" fmla="val 49209"/>
            </a:avLst>
          </a:prstGeom>
          <a:ln>
            <a:solidFill>
              <a:schemeClr val="tx2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2148198" y="5589240"/>
            <a:ext cx="52758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tx2">
                    <a:lumMod val="85000"/>
                    <a:lumOff val="15000"/>
                  </a:schemeClr>
                </a:solidFill>
              </a:rPr>
              <a:t>Common challenges : </a:t>
            </a:r>
            <a:r>
              <a:rPr lang="fr-FR" b="1" dirty="0" err="1">
                <a:solidFill>
                  <a:schemeClr val="tx2">
                    <a:lumMod val="85000"/>
                    <a:lumOff val="15000"/>
                  </a:schemeClr>
                </a:solidFill>
              </a:rPr>
              <a:t>bibliographic</a:t>
            </a:r>
            <a:r>
              <a:rPr lang="fr-FR" b="1" dirty="0">
                <a:solidFill>
                  <a:schemeClr val="tx2">
                    <a:lumMod val="85000"/>
                    <a:lumOff val="15000"/>
                  </a:schemeClr>
                </a:solidFill>
              </a:rPr>
              <a:t> transition </a:t>
            </a:r>
          </a:p>
          <a:p>
            <a:r>
              <a:rPr lang="fr-FR" b="1" dirty="0">
                <a:solidFill>
                  <a:schemeClr val="tx2">
                    <a:lumMod val="85000"/>
                    <a:lumOff val="15000"/>
                  </a:schemeClr>
                </a:solidFill>
              </a:rPr>
              <a:t>national programme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858" y="4714813"/>
            <a:ext cx="1085850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848838"/>
            <a:ext cx="1493143" cy="854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1988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A809A-37D3-4ABE-90E3-0A5216F32C87}" type="datetime4">
              <a:rPr lang="fr-FR"/>
              <a:pPr/>
              <a:t>3 décembre 2018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9713B-880A-4C8B-9722-D3E60E91DA1E}" type="slidenum">
              <a:rPr lang="fr-FR"/>
              <a:pPr/>
              <a:t>2</a:t>
            </a:fld>
            <a:endParaRPr lang="fr-FR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br>
              <a:rPr lang="fr-FR" dirty="0"/>
            </a:br>
            <a:br>
              <a:rPr lang="fr-FR" dirty="0"/>
            </a:br>
            <a:br>
              <a:rPr lang="fr-FR" dirty="0"/>
            </a:br>
            <a:r>
              <a:rPr lang="fr-FR" dirty="0" err="1"/>
              <a:t>From</a:t>
            </a:r>
            <a:r>
              <a:rPr lang="fr-FR" dirty="0"/>
              <a:t> records to </a:t>
            </a:r>
            <a:r>
              <a:rPr lang="fr-FR" dirty="0" err="1"/>
              <a:t>entities</a:t>
            </a:r>
            <a:r>
              <a:rPr lang="fr-FR" dirty="0"/>
              <a:t>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  <a:p>
            <a:r>
              <a:rPr lang="fr-FR" dirty="0"/>
              <a:t>(</a:t>
            </a:r>
            <a:r>
              <a:rPr lang="fr-FR" dirty="0" err="1"/>
              <a:t>Some</a:t>
            </a:r>
            <a:r>
              <a:rPr lang="fr-FR" dirty="0"/>
              <a:t> </a:t>
            </a:r>
            <a:r>
              <a:rPr lang="fr-FR" dirty="0" err="1"/>
              <a:t>words</a:t>
            </a:r>
            <a:r>
              <a:rPr lang="fr-FR" dirty="0"/>
              <a:t> on) the </a:t>
            </a:r>
            <a:r>
              <a:rPr lang="fr-FR" dirty="0" err="1"/>
              <a:t>BnF</a:t>
            </a:r>
            <a:r>
              <a:rPr lang="fr-FR" dirty="0"/>
              <a:t> </a:t>
            </a:r>
            <a:r>
              <a:rPr lang="fr-FR" dirty="0" err="1"/>
              <a:t>experience</a:t>
            </a:r>
            <a:r>
              <a:rPr lang="fr-FR" dirty="0"/>
              <a:t> </a:t>
            </a:r>
          </a:p>
          <a:p>
            <a:r>
              <a:rPr lang="fr-FR" dirty="0"/>
              <a:t>on </a:t>
            </a:r>
            <a:r>
              <a:rPr lang="fr-FR" dirty="0" err="1"/>
              <a:t>structured</a:t>
            </a:r>
            <a:r>
              <a:rPr lang="fr-FR" dirty="0"/>
              <a:t> data</a:t>
            </a:r>
          </a:p>
          <a:p>
            <a:endParaRPr lang="fr-FR" dirty="0"/>
          </a:p>
          <a:p>
            <a:r>
              <a:rPr lang="fr-FR" dirty="0"/>
              <a:t>Vincent Boulet </a:t>
            </a:r>
          </a:p>
          <a:p>
            <a:endParaRPr lang="fr-FR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43863"/>
            <a:ext cx="3096344" cy="229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14097"/>
            <a:ext cx="3600400" cy="2455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1286735" y="2731729"/>
            <a:ext cx="2853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National Library in 1903 / Eugène Atget</a:t>
            </a:r>
          </a:p>
          <a:p>
            <a:r>
              <a:rPr lang="fr-FR" sz="1200" dirty="0" err="1">
                <a:hlinkClick r:id="rId5"/>
              </a:rPr>
              <a:t>ark</a:t>
            </a:r>
            <a:r>
              <a:rPr lang="fr-FR" sz="1200" dirty="0">
                <a:hlinkClick r:id="rId5"/>
              </a:rPr>
              <a:t>:/12148/btv1b10516915g</a:t>
            </a:r>
            <a:r>
              <a:rPr lang="fr-FR" sz="1200" dirty="0"/>
              <a:t> 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5220072" y="2962562"/>
            <a:ext cx="3382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Jules Verne in RDF </a:t>
            </a:r>
          </a:p>
          <a:p>
            <a:r>
              <a:rPr lang="fr-FR" sz="1200" dirty="0"/>
              <a:t>https://data.bnf.fr/11928016/jules_verne/rdf.xml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929D9-CD36-4CBB-BB1A-3C094D4066E5}" type="datetime4">
              <a:rPr lang="fr-FR" smtClean="0"/>
              <a:pPr/>
              <a:t>3 décembre 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Pour modifier ce pied de page utilisez le menu Affichage/En-tête et pied de page.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524C-F2E3-4718-8BF8-C18A8EAAC471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7" name="Ellipse 6"/>
          <p:cNvSpPr/>
          <p:nvPr/>
        </p:nvSpPr>
        <p:spPr>
          <a:xfrm>
            <a:off x="323528" y="2979472"/>
            <a:ext cx="4392488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>
                <a:solidFill>
                  <a:schemeClr val="tx2">
                    <a:lumMod val="85000"/>
                    <a:lumOff val="15000"/>
                  </a:schemeClr>
                </a:solidFill>
              </a:rPr>
              <a:t>Bibliographic</a:t>
            </a:r>
            <a:r>
              <a:rPr lang="fr-FR" b="1" dirty="0">
                <a:solidFill>
                  <a:schemeClr val="tx2">
                    <a:lumMod val="85000"/>
                    <a:lumOff val="15000"/>
                  </a:schemeClr>
                </a:solidFill>
              </a:rPr>
              <a:t> transition national programme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109" y="4074074"/>
            <a:ext cx="145732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Ellipse 7"/>
          <p:cNvSpPr/>
          <p:nvPr/>
        </p:nvSpPr>
        <p:spPr>
          <a:xfrm>
            <a:off x="5004048" y="2348880"/>
            <a:ext cx="3096344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2">
                    <a:lumMod val="85000"/>
                    <a:lumOff val="15000"/>
                  </a:schemeClr>
                </a:solidFill>
              </a:rPr>
              <a:t>New practices, </a:t>
            </a:r>
          </a:p>
          <a:p>
            <a:pPr algn="ctr"/>
            <a:r>
              <a:rPr lang="fr-FR" b="1" dirty="0">
                <a:solidFill>
                  <a:schemeClr val="tx2">
                    <a:lumMod val="85000"/>
                    <a:lumOff val="15000"/>
                  </a:schemeClr>
                </a:solidFill>
              </a:rPr>
              <a:t>New </a:t>
            </a:r>
            <a:r>
              <a:rPr lang="fr-FR" b="1" dirty="0" err="1">
                <a:solidFill>
                  <a:schemeClr val="tx2">
                    <a:lumMod val="85000"/>
                    <a:lumOff val="15000"/>
                  </a:schemeClr>
                </a:solidFill>
              </a:rPr>
              <a:t>cataloguing</a:t>
            </a:r>
            <a:r>
              <a:rPr lang="fr-FR" b="1" dirty="0">
                <a:solidFill>
                  <a:schemeClr val="tx2">
                    <a:lumMod val="85000"/>
                    <a:lumOff val="1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tx2">
                    <a:lumMod val="85000"/>
                    <a:lumOff val="15000"/>
                  </a:schemeClr>
                </a:solidFill>
              </a:rPr>
              <a:t>rules</a:t>
            </a:r>
            <a:endParaRPr lang="fr-FR" b="1" dirty="0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0" name="Connecteur droit avec flèche 9"/>
          <p:cNvCxnSpPr>
            <a:stCxn id="7" idx="7"/>
            <a:endCxn id="8" idx="2"/>
          </p:cNvCxnSpPr>
          <p:nvPr/>
        </p:nvCxnSpPr>
        <p:spPr>
          <a:xfrm flipV="1">
            <a:off x="4072751" y="2744924"/>
            <a:ext cx="931297" cy="445455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llipse 10"/>
          <p:cNvSpPr/>
          <p:nvPr/>
        </p:nvSpPr>
        <p:spPr>
          <a:xfrm>
            <a:off x="5292080" y="4221088"/>
            <a:ext cx="2808312" cy="8815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2">
                    <a:lumMod val="85000"/>
                    <a:lumOff val="15000"/>
                  </a:schemeClr>
                </a:solidFill>
              </a:rPr>
              <a:t>News </a:t>
            </a:r>
            <a:r>
              <a:rPr lang="fr-FR" b="1" dirty="0" err="1">
                <a:solidFill>
                  <a:schemeClr val="tx2">
                    <a:lumMod val="85000"/>
                    <a:lumOff val="15000"/>
                  </a:schemeClr>
                </a:solidFill>
              </a:rPr>
              <a:t>tools</a:t>
            </a:r>
            <a:endParaRPr lang="fr-FR" b="1" dirty="0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3" name="Connecteur droit avec flèche 12"/>
          <p:cNvCxnSpPr>
            <a:stCxn id="7" idx="5"/>
            <a:endCxn id="11" idx="2"/>
          </p:cNvCxnSpPr>
          <p:nvPr/>
        </p:nvCxnSpPr>
        <p:spPr>
          <a:xfrm>
            <a:off x="4072751" y="4208725"/>
            <a:ext cx="1219329" cy="453151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53249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8013" y="1797050"/>
            <a:ext cx="4067175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Flèche courbée vers le haut 13"/>
          <p:cNvSpPr/>
          <p:nvPr/>
        </p:nvSpPr>
        <p:spPr>
          <a:xfrm rot="789904">
            <a:off x="1716088" y="2595563"/>
            <a:ext cx="2673350" cy="1154112"/>
          </a:xfrm>
          <a:prstGeom prst="curvedUp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5" name="Pensées 14"/>
          <p:cNvSpPr/>
          <p:nvPr/>
        </p:nvSpPr>
        <p:spPr>
          <a:xfrm rot="16200000">
            <a:off x="1109662" y="-422274"/>
            <a:ext cx="2055813" cy="3954462"/>
          </a:xfrm>
          <a:prstGeom prst="cloudCallout">
            <a:avLst>
              <a:gd name="adj1" fmla="val 7962"/>
              <a:gd name="adj2" fmla="val 4967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4716463" y="3644900"/>
            <a:ext cx="2483372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2018/2019 </a:t>
            </a:r>
            <a:r>
              <a:rPr lang="fr-FR" sz="2400" b="1" dirty="0" err="1">
                <a:solidFill>
                  <a:schemeClr val="accent1">
                    <a:lumMod val="50000"/>
                  </a:schemeClr>
                </a:solidFill>
                <a:latin typeface="+mn-lt"/>
              </a:rPr>
              <a:t>edition</a:t>
            </a:r>
            <a:endParaRPr lang="fr-FR" sz="24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" name="Flèche vers le bas 4"/>
          <p:cNvSpPr/>
          <p:nvPr/>
        </p:nvSpPr>
        <p:spPr>
          <a:xfrm>
            <a:off x="5780088" y="3068638"/>
            <a:ext cx="935037" cy="5127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7175" name="Imag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75" y="4568825"/>
            <a:ext cx="271462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Flèche courbée vers la gauche 20"/>
          <p:cNvSpPr/>
          <p:nvPr/>
        </p:nvSpPr>
        <p:spPr>
          <a:xfrm rot="3219759">
            <a:off x="5199063" y="4010025"/>
            <a:ext cx="1068388" cy="2255837"/>
          </a:xfrm>
          <a:prstGeom prst="curvedLeftArrow">
            <a:avLst>
              <a:gd name="adj1" fmla="val 25000"/>
              <a:gd name="adj2" fmla="val 50000"/>
              <a:gd name="adj3" fmla="val 22155"/>
            </a:avLst>
          </a:prstGeom>
          <a:solidFill>
            <a:schemeClr val="accent1">
              <a:lumMod val="20000"/>
              <a:lumOff val="8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 rotWithShape="1">
          <a:blip r:embed="rId5"/>
          <a:srcRect l="30941" t="21330" r="31898" b="51804"/>
          <a:stretch/>
        </p:blipFill>
        <p:spPr bwMode="auto">
          <a:xfrm>
            <a:off x="250825" y="735013"/>
            <a:ext cx="3738563" cy="1519237"/>
          </a:xfrm>
          <a:prstGeom prst="rect">
            <a:avLst/>
          </a:prstGeom>
          <a:ln w="3175">
            <a:solidFill>
              <a:schemeClr val="accent4">
                <a:lumMod val="50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Explosion 1 5"/>
          <p:cNvSpPr/>
          <p:nvPr/>
        </p:nvSpPr>
        <p:spPr>
          <a:xfrm>
            <a:off x="2620963" y="404813"/>
            <a:ext cx="1368425" cy="9144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/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14243041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 txBox="1">
            <a:spLocks noGrp="1"/>
          </p:cNvSpPr>
          <p:nvPr>
            <p:ph type="title"/>
          </p:nvPr>
        </p:nvSpPr>
        <p:spPr>
          <a:xfrm>
            <a:off x="1" y="-27384"/>
            <a:ext cx="912379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 i="0" u="none" strike="noStrike" cap="none" dirty="0" err="1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Overview</a:t>
            </a:r>
            <a:r>
              <a:rPr lang="fr-FR" sz="2400" b="1" i="0" u="none" strike="noStrike" cap="none" dirty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 on FNE (as </a:t>
            </a:r>
            <a:r>
              <a:rPr lang="fr-FR" sz="2400" b="1" i="0" u="none" strike="noStrike" cap="none" dirty="0" err="1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it</a:t>
            </a:r>
            <a:r>
              <a:rPr lang="fr-FR" sz="2400" b="1" i="0" u="none" strike="noStrike" cap="none" dirty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fr-FR" sz="2400" b="1" i="0" u="none" strike="noStrike" cap="none" dirty="0" err="1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is</a:t>
            </a:r>
            <a:r>
              <a:rPr lang="fr-FR" sz="2400" b="1" i="0" u="none" strike="noStrike" cap="none" dirty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fr-FR" sz="2400" b="1" i="0" u="none" strike="noStrike" cap="none" dirty="0" err="1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imagined</a:t>
            </a:r>
            <a:r>
              <a:rPr lang="fr-FR" sz="2400" b="1" i="0" u="none" strike="noStrike" cap="none" dirty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fr-FR" sz="2400" b="1" i="0" u="none" strike="noStrike" cap="none" dirty="0" err="1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today</a:t>
            </a:r>
            <a:r>
              <a:rPr lang="fr-FR" sz="2400" b="1" i="0" u="none" strike="noStrike" cap="none" dirty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)</a:t>
            </a:r>
            <a:endParaRPr sz="2400" b="1" i="0" u="none" strike="noStrike" cap="none" dirty="0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67" name="Shape 267"/>
          <p:cNvSpPr txBox="1">
            <a:spLocks noGrp="1"/>
          </p:cNvSpPr>
          <p:nvPr>
            <p:ph type="sldNum" idx="12"/>
          </p:nvPr>
        </p:nvSpPr>
        <p:spPr>
          <a:xfrm>
            <a:off x="7812088" y="6452218"/>
            <a:ext cx="874712" cy="339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22</a:t>
            </a:fld>
            <a:endParaRPr sz="1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8" name="Shape 268"/>
          <p:cNvSpPr txBox="1"/>
          <p:nvPr/>
        </p:nvSpPr>
        <p:spPr>
          <a:xfrm>
            <a:off x="352981" y="682823"/>
            <a:ext cx="8231741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b="1" dirty="0">
                <a:solidFill>
                  <a:srgbClr val="212167"/>
                </a:solidFill>
                <a:latin typeface="Arial"/>
                <a:ea typeface="Arial"/>
                <a:cs typeface="Arial"/>
                <a:sym typeface="Arial"/>
              </a:rPr>
              <a:t>One </a:t>
            </a:r>
            <a:r>
              <a:rPr lang="fr-FR" sz="1400" b="1" dirty="0" err="1">
                <a:solidFill>
                  <a:srgbClr val="212167"/>
                </a:solidFill>
                <a:latin typeface="Arial"/>
                <a:ea typeface="Arial"/>
                <a:cs typeface="Arial"/>
                <a:sym typeface="Arial"/>
              </a:rPr>
              <a:t>centralized</a:t>
            </a:r>
            <a:r>
              <a:rPr lang="fr-FR" sz="1400" b="1" dirty="0">
                <a:solidFill>
                  <a:srgbClr val="212167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r-FR" sz="1400" b="1" dirty="0" err="1">
                <a:solidFill>
                  <a:srgbClr val="212167"/>
                </a:solidFill>
                <a:latin typeface="Arial"/>
                <a:ea typeface="Arial"/>
                <a:cs typeface="Arial"/>
                <a:sym typeface="Arial"/>
              </a:rPr>
              <a:t>database</a:t>
            </a:r>
            <a:r>
              <a:rPr lang="fr-FR" sz="1400" b="1" dirty="0">
                <a:solidFill>
                  <a:srgbClr val="212167"/>
                </a:solidFill>
                <a:latin typeface="Arial"/>
                <a:ea typeface="Arial"/>
                <a:cs typeface="Arial"/>
                <a:sym typeface="Arial"/>
              </a:rPr>
              <a:t> for production / </a:t>
            </a:r>
            <a:r>
              <a:rPr lang="fr-FR" sz="1400" b="1" dirty="0" err="1">
                <a:solidFill>
                  <a:srgbClr val="212167"/>
                </a:solidFill>
                <a:latin typeface="Arial"/>
                <a:ea typeface="Arial"/>
                <a:cs typeface="Arial"/>
                <a:sym typeface="Arial"/>
              </a:rPr>
              <a:t>Based</a:t>
            </a:r>
            <a:r>
              <a:rPr lang="fr-FR" sz="1400" b="1" dirty="0">
                <a:solidFill>
                  <a:srgbClr val="212167"/>
                </a:solidFill>
                <a:latin typeface="Arial"/>
                <a:ea typeface="Arial"/>
                <a:cs typeface="Arial"/>
                <a:sym typeface="Arial"/>
              </a:rPr>
              <a:t> on </a:t>
            </a:r>
            <a:r>
              <a:rPr lang="fr-FR" sz="1400" b="1" dirty="0" err="1">
                <a:solidFill>
                  <a:srgbClr val="212167"/>
                </a:solidFill>
                <a:latin typeface="Arial"/>
                <a:ea typeface="Arial"/>
                <a:cs typeface="Arial"/>
                <a:sym typeface="Arial"/>
              </a:rPr>
              <a:t>Wikibase</a:t>
            </a:r>
            <a:r>
              <a:rPr lang="fr-FR" sz="1400" b="1" dirty="0">
                <a:solidFill>
                  <a:srgbClr val="212167"/>
                </a:solidFill>
                <a:latin typeface="Arial"/>
                <a:ea typeface="Arial"/>
                <a:cs typeface="Arial"/>
                <a:sym typeface="Arial"/>
              </a:rPr>
              <a:t> / local interfaces are </a:t>
            </a:r>
            <a:r>
              <a:rPr lang="fr-FR" sz="1400" b="1" dirty="0" err="1">
                <a:solidFill>
                  <a:srgbClr val="212167"/>
                </a:solidFill>
                <a:latin typeface="Arial"/>
                <a:ea typeface="Arial"/>
                <a:cs typeface="Arial"/>
                <a:sym typeface="Arial"/>
              </a:rPr>
              <a:t>remaining</a:t>
            </a:r>
            <a:r>
              <a:rPr lang="fr-FR" sz="1400" b="1" dirty="0">
                <a:solidFill>
                  <a:srgbClr val="212167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274" name="Shape 274"/>
          <p:cNvSpPr/>
          <p:nvPr/>
        </p:nvSpPr>
        <p:spPr>
          <a:xfrm>
            <a:off x="6012160" y="4114128"/>
            <a:ext cx="2448272" cy="1582072"/>
          </a:xfrm>
          <a:prstGeom prst="rect">
            <a:avLst/>
          </a:prstGeom>
          <a:solidFill>
            <a:srgbClr val="9A9ADF"/>
          </a:solidFill>
          <a:ln w="25400" cap="flat" cmpd="sng">
            <a:solidFill>
              <a:srgbClr val="6868CF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b="1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BnF</a:t>
            </a:r>
            <a:r>
              <a:rPr lang="fr-FR" sz="14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data production </a:t>
            </a:r>
            <a:r>
              <a:rPr lang="fr-FR" sz="1400" b="1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tool</a:t>
            </a:r>
            <a:r>
              <a:rPr lang="fr-FR" sz="14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(NOEMI)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" name="Shape 275"/>
          <p:cNvSpPr/>
          <p:nvPr/>
        </p:nvSpPr>
        <p:spPr>
          <a:xfrm>
            <a:off x="6076452" y="5183686"/>
            <a:ext cx="2334120" cy="504055"/>
          </a:xfrm>
          <a:prstGeom prst="rect">
            <a:avLst/>
          </a:prstGeom>
          <a:solidFill>
            <a:srgbClr val="FF9933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Working</a:t>
            </a:r>
            <a:r>
              <a:rPr lang="fr-FR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format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(« </a:t>
            </a:r>
            <a:r>
              <a:rPr lang="fr-FR" sz="12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Next</a:t>
            </a:r>
            <a:r>
              <a:rPr lang="fr-FR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12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generation</a:t>
            </a:r>
            <a:r>
              <a:rPr lang="fr-FR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» </a:t>
            </a:r>
            <a:r>
              <a:rPr lang="fr-FR" sz="12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Intermarc</a:t>
            </a:r>
            <a:r>
              <a:rPr lang="fr-FR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" name="Shape 276"/>
          <p:cNvSpPr/>
          <p:nvPr/>
        </p:nvSpPr>
        <p:spPr>
          <a:xfrm>
            <a:off x="6073093" y="4661399"/>
            <a:ext cx="2326405" cy="550426"/>
          </a:xfrm>
          <a:prstGeom prst="rect">
            <a:avLst/>
          </a:prstGeom>
          <a:solidFill>
            <a:srgbClr val="CC6600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Connexion interface </a:t>
            </a:r>
            <a:r>
              <a:rPr lang="fr-FR" sz="11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</a:t>
            </a:r>
            <a:r>
              <a:rPr lang="fr-FR" sz="11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FNE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b="1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Direct data production </a:t>
            </a:r>
            <a:r>
              <a:rPr lang="fr-FR" sz="1100" b="1" dirty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within</a:t>
            </a:r>
            <a:r>
              <a:rPr lang="fr-FR" sz="1100" b="1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 FNE</a:t>
            </a:r>
            <a:endParaRPr dirty="0"/>
          </a:p>
        </p:txBody>
      </p:sp>
      <p:sp>
        <p:nvSpPr>
          <p:cNvPr id="277" name="Shape 277"/>
          <p:cNvSpPr/>
          <p:nvPr/>
        </p:nvSpPr>
        <p:spPr>
          <a:xfrm>
            <a:off x="6043148" y="5805264"/>
            <a:ext cx="761100" cy="141111"/>
          </a:xfrm>
          <a:prstGeom prst="rect">
            <a:avLst/>
          </a:prstGeom>
          <a:solidFill>
            <a:srgbClr val="9A9ADF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085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BAM</a:t>
            </a:r>
            <a:endParaRPr/>
          </a:p>
        </p:txBody>
      </p:sp>
      <p:sp>
        <p:nvSpPr>
          <p:cNvPr id="278" name="Shape 278"/>
          <p:cNvSpPr/>
          <p:nvPr/>
        </p:nvSpPr>
        <p:spPr>
          <a:xfrm>
            <a:off x="7051260" y="5877272"/>
            <a:ext cx="761100" cy="181071"/>
          </a:xfrm>
          <a:prstGeom prst="rect">
            <a:avLst/>
          </a:prstGeom>
          <a:solidFill>
            <a:srgbClr val="9A9ADF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95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Gallica</a:t>
            </a:r>
            <a:endParaRPr sz="1295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Shape 279"/>
          <p:cNvSpPr/>
          <p:nvPr/>
        </p:nvSpPr>
        <p:spPr>
          <a:xfrm>
            <a:off x="8100392" y="5805264"/>
            <a:ext cx="761100" cy="162543"/>
          </a:xfrm>
          <a:prstGeom prst="rect">
            <a:avLst/>
          </a:prstGeom>
          <a:solidFill>
            <a:srgbClr val="9A9ADF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95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Reliures</a:t>
            </a:r>
            <a:endParaRPr/>
          </a:p>
        </p:txBody>
      </p:sp>
      <p:sp>
        <p:nvSpPr>
          <p:cNvPr id="280" name="Shape 280"/>
          <p:cNvSpPr/>
          <p:nvPr/>
        </p:nvSpPr>
        <p:spPr>
          <a:xfrm>
            <a:off x="6108916" y="6121577"/>
            <a:ext cx="1452323" cy="188052"/>
          </a:xfrm>
          <a:prstGeom prst="rect">
            <a:avLst/>
          </a:prstGeom>
          <a:solidFill>
            <a:srgbClr val="9A9ADF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95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Presse ancienne</a:t>
            </a:r>
            <a:endParaRPr/>
          </a:p>
        </p:txBody>
      </p:sp>
      <p:cxnSp>
        <p:nvCxnSpPr>
          <p:cNvPr id="281" name="Shape 281"/>
          <p:cNvCxnSpPr>
            <a:stCxn id="274" idx="2"/>
            <a:endCxn id="277" idx="0"/>
          </p:cNvCxnSpPr>
          <p:nvPr/>
        </p:nvCxnSpPr>
        <p:spPr>
          <a:xfrm flipH="1">
            <a:off x="6423596" y="5696200"/>
            <a:ext cx="812700" cy="109200"/>
          </a:xfrm>
          <a:prstGeom prst="straightConnector1">
            <a:avLst/>
          </a:prstGeom>
          <a:noFill/>
          <a:ln w="9525" cap="flat" cmpd="sng">
            <a:solidFill>
              <a:srgbClr val="002060"/>
            </a:solidFill>
            <a:prstDash val="solid"/>
            <a:round/>
            <a:headEnd type="triangle" w="lg" len="lg"/>
            <a:tailEnd type="none" w="med" len="med"/>
          </a:ln>
        </p:spPr>
      </p:cxnSp>
      <p:cxnSp>
        <p:nvCxnSpPr>
          <p:cNvPr id="282" name="Shape 282"/>
          <p:cNvCxnSpPr>
            <a:stCxn id="274" idx="2"/>
            <a:endCxn id="278" idx="0"/>
          </p:cNvCxnSpPr>
          <p:nvPr/>
        </p:nvCxnSpPr>
        <p:spPr>
          <a:xfrm>
            <a:off x="7236296" y="5696200"/>
            <a:ext cx="195600" cy="181200"/>
          </a:xfrm>
          <a:prstGeom prst="straightConnector1">
            <a:avLst/>
          </a:prstGeom>
          <a:noFill/>
          <a:ln w="9525" cap="flat" cmpd="sng">
            <a:solidFill>
              <a:srgbClr val="002060"/>
            </a:solidFill>
            <a:prstDash val="solid"/>
            <a:round/>
            <a:headEnd type="triangle" w="lg" len="lg"/>
            <a:tailEnd type="none" w="med" len="med"/>
          </a:ln>
        </p:spPr>
      </p:cxnSp>
      <p:cxnSp>
        <p:nvCxnSpPr>
          <p:cNvPr id="283" name="Shape 283"/>
          <p:cNvCxnSpPr>
            <a:stCxn id="274" idx="2"/>
            <a:endCxn id="279" idx="0"/>
          </p:cNvCxnSpPr>
          <p:nvPr/>
        </p:nvCxnSpPr>
        <p:spPr>
          <a:xfrm>
            <a:off x="7236296" y="5696200"/>
            <a:ext cx="1244700" cy="109200"/>
          </a:xfrm>
          <a:prstGeom prst="straightConnector1">
            <a:avLst/>
          </a:prstGeom>
          <a:noFill/>
          <a:ln w="9525" cap="flat" cmpd="sng">
            <a:solidFill>
              <a:srgbClr val="002060"/>
            </a:solidFill>
            <a:prstDash val="solid"/>
            <a:round/>
            <a:headEnd type="triangle" w="lg" len="lg"/>
            <a:tailEnd type="none" w="med" len="med"/>
          </a:ln>
        </p:spPr>
      </p:cxnSp>
      <p:cxnSp>
        <p:nvCxnSpPr>
          <p:cNvPr id="284" name="Shape 284"/>
          <p:cNvCxnSpPr>
            <a:stCxn id="274" idx="2"/>
            <a:endCxn id="280" idx="0"/>
          </p:cNvCxnSpPr>
          <p:nvPr/>
        </p:nvCxnSpPr>
        <p:spPr>
          <a:xfrm flipH="1">
            <a:off x="6835196" y="5696200"/>
            <a:ext cx="401100" cy="425400"/>
          </a:xfrm>
          <a:prstGeom prst="straightConnector1">
            <a:avLst/>
          </a:prstGeom>
          <a:noFill/>
          <a:ln w="9525" cap="flat" cmpd="sng">
            <a:solidFill>
              <a:srgbClr val="002060"/>
            </a:solidFill>
            <a:prstDash val="solid"/>
            <a:round/>
            <a:headEnd type="triangle" w="lg" len="lg"/>
            <a:tailEnd type="none" w="med" len="med"/>
          </a:ln>
        </p:spPr>
      </p:cxnSp>
      <p:sp>
        <p:nvSpPr>
          <p:cNvPr id="285" name="Shape 285"/>
          <p:cNvSpPr/>
          <p:nvPr/>
        </p:nvSpPr>
        <p:spPr>
          <a:xfrm>
            <a:off x="7983191" y="6074199"/>
            <a:ext cx="730176" cy="169256"/>
          </a:xfrm>
          <a:prstGeom prst="rect">
            <a:avLst/>
          </a:prstGeom>
          <a:solidFill>
            <a:srgbClr val="9A9ADF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95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Etc.</a:t>
            </a:r>
            <a:endParaRPr/>
          </a:p>
        </p:txBody>
      </p:sp>
      <p:cxnSp>
        <p:nvCxnSpPr>
          <p:cNvPr id="286" name="Shape 286"/>
          <p:cNvCxnSpPr>
            <a:stCxn id="274" idx="2"/>
            <a:endCxn id="285" idx="0"/>
          </p:cNvCxnSpPr>
          <p:nvPr/>
        </p:nvCxnSpPr>
        <p:spPr>
          <a:xfrm>
            <a:off x="7236296" y="5696200"/>
            <a:ext cx="1112100" cy="378000"/>
          </a:xfrm>
          <a:prstGeom prst="straightConnector1">
            <a:avLst/>
          </a:prstGeom>
          <a:noFill/>
          <a:ln w="9525" cap="flat" cmpd="sng">
            <a:solidFill>
              <a:srgbClr val="002060"/>
            </a:solidFill>
            <a:prstDash val="solid"/>
            <a:round/>
            <a:headEnd type="triangle" w="lg" len="lg"/>
            <a:tailEnd type="none" w="med" len="med"/>
          </a:ln>
        </p:spPr>
      </p:cxnSp>
      <p:sp>
        <p:nvSpPr>
          <p:cNvPr id="293" name="Shape 293"/>
          <p:cNvSpPr/>
          <p:nvPr/>
        </p:nvSpPr>
        <p:spPr>
          <a:xfrm>
            <a:off x="6043148" y="6392044"/>
            <a:ext cx="2921340" cy="465956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b="1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B  n  F</a:t>
            </a:r>
            <a:endParaRPr sz="1600" b="1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Shape 294"/>
          <p:cNvSpPr/>
          <p:nvPr/>
        </p:nvSpPr>
        <p:spPr>
          <a:xfrm>
            <a:off x="4067942" y="6384859"/>
            <a:ext cx="1656185" cy="473141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b="1">
                <a:solidFill>
                  <a:srgbClr val="3F3F3F"/>
                </a:solidFill>
              </a:rPr>
              <a:t>ABES</a:t>
            </a:r>
            <a:endParaRPr sz="1600" b="1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Shape 304"/>
          <p:cNvSpPr/>
          <p:nvPr/>
        </p:nvSpPr>
        <p:spPr>
          <a:xfrm>
            <a:off x="683568" y="4114128"/>
            <a:ext cx="1656184" cy="1728191"/>
          </a:xfrm>
          <a:prstGeom prst="rect">
            <a:avLst/>
          </a:prstGeom>
          <a:solidFill>
            <a:srgbClr val="7F7F7F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0" tIns="0" rIns="0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1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Other</a:t>
            </a:r>
            <a:r>
              <a:rPr lang="fr-FR" sz="12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1200" b="1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players</a:t>
            </a:r>
            <a:endParaRPr sz="12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" name="Shape 305"/>
          <p:cNvSpPr/>
          <p:nvPr/>
        </p:nvSpPr>
        <p:spPr>
          <a:xfrm>
            <a:off x="736229" y="4503867"/>
            <a:ext cx="1603523" cy="566708"/>
          </a:xfrm>
          <a:prstGeom prst="rect">
            <a:avLst/>
          </a:prstGeom>
          <a:solidFill>
            <a:srgbClr val="CC6600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</a:pPr>
            <a:r>
              <a:rPr lang="en-US" sz="105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Connexion</a:t>
            </a:r>
            <a:r>
              <a:rPr lang="en-US" sz="105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interface with FNE</a:t>
            </a:r>
          </a:p>
          <a:p>
            <a:pPr lvl="0" algn="ctr">
              <a:spcBef>
                <a:spcPts val="0"/>
              </a:spcBef>
              <a:spcAft>
                <a:spcPts val="0"/>
              </a:spcAft>
            </a:pPr>
            <a:r>
              <a:rPr lang="en-US" sz="1050" b="1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Direct data production within FNE</a:t>
            </a:r>
            <a:endParaRPr lang="en-US" sz="1050" dirty="0"/>
          </a:p>
        </p:txBody>
      </p:sp>
      <p:sp>
        <p:nvSpPr>
          <p:cNvPr id="306" name="Shape 306"/>
          <p:cNvSpPr/>
          <p:nvPr/>
        </p:nvSpPr>
        <p:spPr>
          <a:xfrm>
            <a:off x="722520" y="5085184"/>
            <a:ext cx="1617232" cy="648072"/>
          </a:xfrm>
          <a:prstGeom prst="rect">
            <a:avLst/>
          </a:prstGeom>
          <a:solidFill>
            <a:srgbClr val="FF9933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Working</a:t>
            </a:r>
            <a:r>
              <a:rPr lang="fr-FR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format</a:t>
            </a:r>
            <a:endParaRPr dirty="0"/>
          </a:p>
        </p:txBody>
      </p:sp>
      <p:sp>
        <p:nvSpPr>
          <p:cNvPr id="307" name="Shape 307"/>
          <p:cNvSpPr/>
          <p:nvPr/>
        </p:nvSpPr>
        <p:spPr>
          <a:xfrm>
            <a:off x="1117055" y="6366196"/>
            <a:ext cx="1224136" cy="465956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1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Archives, </a:t>
            </a:r>
            <a:r>
              <a:rPr lang="fr-FR" sz="1200" b="1" dirty="0" err="1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museums</a:t>
            </a:r>
            <a:r>
              <a:rPr lang="fr-FR" sz="1200" b="1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  <a:endParaRPr sz="1600" dirty="0"/>
          </a:p>
        </p:txBody>
      </p:sp>
      <p:sp>
        <p:nvSpPr>
          <p:cNvPr id="310" name="Shape 310"/>
          <p:cNvSpPr txBox="1"/>
          <p:nvPr/>
        </p:nvSpPr>
        <p:spPr>
          <a:xfrm>
            <a:off x="121252" y="4005064"/>
            <a:ext cx="267162" cy="2304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Producteurs</a:t>
            </a:r>
            <a:endParaRPr sz="14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Shape 319"/>
          <p:cNvSpPr/>
          <p:nvPr/>
        </p:nvSpPr>
        <p:spPr>
          <a:xfrm>
            <a:off x="2484241" y="4133092"/>
            <a:ext cx="1470902" cy="1728192"/>
          </a:xfrm>
          <a:prstGeom prst="rect">
            <a:avLst/>
          </a:prstGeom>
          <a:solidFill>
            <a:srgbClr val="224B4F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Public </a:t>
            </a:r>
            <a:r>
              <a:rPr lang="fr-FR" sz="1100" b="1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libraries</a:t>
            </a:r>
            <a:endParaRPr sz="11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0" name="Shape 320"/>
          <p:cNvSpPr/>
          <p:nvPr/>
        </p:nvSpPr>
        <p:spPr>
          <a:xfrm>
            <a:off x="2607624" y="4422575"/>
            <a:ext cx="1244296" cy="734771"/>
          </a:xfrm>
          <a:prstGeom prst="rect">
            <a:avLst/>
          </a:prstGeom>
          <a:solidFill>
            <a:srgbClr val="CC6600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</a:pPr>
            <a:r>
              <a:rPr lang="en-US" sz="105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Connexion</a:t>
            </a:r>
            <a:r>
              <a:rPr lang="en-US" sz="105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interface with FNE</a:t>
            </a:r>
          </a:p>
          <a:p>
            <a:pPr lvl="0" algn="ctr">
              <a:spcBef>
                <a:spcPts val="0"/>
              </a:spcBef>
              <a:spcAft>
                <a:spcPts val="0"/>
              </a:spcAft>
            </a:pPr>
            <a:r>
              <a:rPr lang="en-US" sz="1050" b="1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Direct data production within FNE</a:t>
            </a:r>
            <a:endParaRPr lang="en-US" sz="1050" dirty="0"/>
          </a:p>
        </p:txBody>
      </p:sp>
      <p:sp>
        <p:nvSpPr>
          <p:cNvPr id="321" name="Shape 321"/>
          <p:cNvSpPr/>
          <p:nvPr/>
        </p:nvSpPr>
        <p:spPr>
          <a:xfrm>
            <a:off x="2683047" y="5211825"/>
            <a:ext cx="952850" cy="547924"/>
          </a:xfrm>
          <a:prstGeom prst="rect">
            <a:avLst/>
          </a:prstGeom>
          <a:solidFill>
            <a:srgbClr val="FF9933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Working</a:t>
            </a:r>
            <a:r>
              <a:rPr lang="fr-FR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format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4" name="Shape 324"/>
          <p:cNvSpPr/>
          <p:nvPr/>
        </p:nvSpPr>
        <p:spPr>
          <a:xfrm>
            <a:off x="2627784" y="6364845"/>
            <a:ext cx="1224136" cy="465956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1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Public </a:t>
            </a:r>
            <a:r>
              <a:rPr lang="fr-FR" sz="1200" b="1" dirty="0" err="1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libraries</a:t>
            </a:r>
            <a:endParaRPr sz="1600" dirty="0"/>
          </a:p>
        </p:txBody>
      </p:sp>
      <p:sp>
        <p:nvSpPr>
          <p:cNvPr id="70" name="Shape 177"/>
          <p:cNvSpPr/>
          <p:nvPr/>
        </p:nvSpPr>
        <p:spPr>
          <a:xfrm>
            <a:off x="4067943" y="6392044"/>
            <a:ext cx="1893187" cy="473141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b="1">
                <a:solidFill>
                  <a:srgbClr val="3F3F3F"/>
                </a:solidFill>
              </a:rPr>
              <a:t>ABES</a:t>
            </a:r>
            <a:endParaRPr sz="1600" b="1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Shape 178"/>
          <p:cNvSpPr/>
          <p:nvPr/>
        </p:nvSpPr>
        <p:spPr>
          <a:xfrm>
            <a:off x="4206225" y="4114125"/>
            <a:ext cx="1716775" cy="2195400"/>
          </a:xfrm>
          <a:prstGeom prst="rect">
            <a:avLst/>
          </a:prstGeom>
          <a:solidFill>
            <a:srgbClr val="212167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ABES</a:t>
            </a:r>
            <a:endParaRPr sz="14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Shape 179"/>
          <p:cNvSpPr/>
          <p:nvPr/>
        </p:nvSpPr>
        <p:spPr>
          <a:xfrm>
            <a:off x="4322468" y="4422575"/>
            <a:ext cx="1503000" cy="648000"/>
          </a:xfrm>
          <a:prstGeom prst="rect">
            <a:avLst/>
          </a:prstGeom>
          <a:solidFill>
            <a:srgbClr val="CC6600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</a:pPr>
            <a:r>
              <a:rPr lang="en-US" sz="11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Connexion</a:t>
            </a:r>
            <a:r>
              <a:rPr lang="en-US" sz="11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interface with FNE</a:t>
            </a:r>
          </a:p>
          <a:p>
            <a:pPr lvl="0" algn="ctr">
              <a:spcBef>
                <a:spcPts val="0"/>
              </a:spcBef>
              <a:spcAft>
                <a:spcPts val="0"/>
              </a:spcAft>
            </a:pPr>
            <a:r>
              <a:rPr lang="en-US" sz="1100" b="1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Direct data production within FNE</a:t>
            </a:r>
            <a:endParaRPr lang="en-US" sz="1100" dirty="0"/>
          </a:p>
        </p:txBody>
      </p:sp>
      <p:sp>
        <p:nvSpPr>
          <p:cNvPr id="73" name="Shape 180"/>
          <p:cNvSpPr/>
          <p:nvPr/>
        </p:nvSpPr>
        <p:spPr>
          <a:xfrm>
            <a:off x="4322468" y="5157200"/>
            <a:ext cx="1502999" cy="1077300"/>
          </a:xfrm>
          <a:prstGeom prst="rect">
            <a:avLst/>
          </a:prstGeom>
          <a:solidFill>
            <a:srgbClr val="FF9933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Working</a:t>
            </a:r>
            <a:r>
              <a:rPr lang="fr-FR" sz="11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format 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228407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 txBox="1">
            <a:spLocks noGrp="1"/>
          </p:cNvSpPr>
          <p:nvPr>
            <p:ph type="title"/>
          </p:nvPr>
        </p:nvSpPr>
        <p:spPr>
          <a:xfrm>
            <a:off x="1" y="-27384"/>
            <a:ext cx="912379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 i="0" u="none" strike="noStrike" cap="none" dirty="0" err="1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Overview</a:t>
            </a:r>
            <a:r>
              <a:rPr lang="fr-FR" sz="2400" b="1" i="0" u="none" strike="noStrike" cap="none" dirty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 on FNE (as </a:t>
            </a:r>
            <a:r>
              <a:rPr lang="fr-FR" sz="2400" b="1" i="0" u="none" strike="noStrike" cap="none" dirty="0" err="1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it</a:t>
            </a:r>
            <a:r>
              <a:rPr lang="fr-FR" sz="2400" b="1" i="0" u="none" strike="noStrike" cap="none" dirty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fr-FR" sz="2400" b="1" i="0" u="none" strike="noStrike" cap="none" dirty="0" err="1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is</a:t>
            </a:r>
            <a:r>
              <a:rPr lang="fr-FR" sz="2400" b="1" i="0" u="none" strike="noStrike" cap="none" dirty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fr-FR" sz="2400" b="1" i="0" u="none" strike="noStrike" cap="none" dirty="0" err="1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imagined</a:t>
            </a:r>
            <a:r>
              <a:rPr lang="fr-FR" sz="2400" b="1" i="0" u="none" strike="noStrike" cap="none" dirty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fr-FR" sz="2400" b="1" i="0" u="none" strike="noStrike" cap="none" dirty="0" err="1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today</a:t>
            </a:r>
            <a:r>
              <a:rPr lang="fr-FR" sz="2400" b="1" i="0" u="none" strike="noStrike" cap="none" dirty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)</a:t>
            </a:r>
            <a:endParaRPr sz="2400" b="1" i="0" u="none" strike="noStrike" cap="none" dirty="0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67" name="Shape 267"/>
          <p:cNvSpPr txBox="1">
            <a:spLocks noGrp="1"/>
          </p:cNvSpPr>
          <p:nvPr>
            <p:ph type="sldNum" idx="12"/>
          </p:nvPr>
        </p:nvSpPr>
        <p:spPr>
          <a:xfrm>
            <a:off x="7812088" y="6452218"/>
            <a:ext cx="874712" cy="339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23</a:t>
            </a:fld>
            <a:endParaRPr sz="1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8" name="Shape 268"/>
          <p:cNvSpPr txBox="1"/>
          <p:nvPr/>
        </p:nvSpPr>
        <p:spPr>
          <a:xfrm>
            <a:off x="352981" y="682823"/>
            <a:ext cx="8231741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b="1" dirty="0">
                <a:solidFill>
                  <a:srgbClr val="212167"/>
                </a:solidFill>
                <a:latin typeface="Arial"/>
                <a:ea typeface="Arial"/>
                <a:cs typeface="Arial"/>
                <a:sym typeface="Arial"/>
              </a:rPr>
              <a:t>One </a:t>
            </a:r>
            <a:r>
              <a:rPr lang="fr-FR" sz="1400" b="1" dirty="0" err="1">
                <a:solidFill>
                  <a:srgbClr val="212167"/>
                </a:solidFill>
                <a:latin typeface="Arial"/>
                <a:ea typeface="Arial"/>
                <a:cs typeface="Arial"/>
                <a:sym typeface="Arial"/>
              </a:rPr>
              <a:t>centralized</a:t>
            </a:r>
            <a:r>
              <a:rPr lang="fr-FR" sz="1400" b="1" dirty="0">
                <a:solidFill>
                  <a:srgbClr val="212167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r-FR" sz="1400" b="1" dirty="0" err="1">
                <a:solidFill>
                  <a:srgbClr val="212167"/>
                </a:solidFill>
                <a:latin typeface="Arial"/>
                <a:ea typeface="Arial"/>
                <a:cs typeface="Arial"/>
                <a:sym typeface="Arial"/>
              </a:rPr>
              <a:t>database</a:t>
            </a:r>
            <a:r>
              <a:rPr lang="fr-FR" sz="1400" b="1" dirty="0">
                <a:solidFill>
                  <a:srgbClr val="212167"/>
                </a:solidFill>
                <a:latin typeface="Arial"/>
                <a:ea typeface="Arial"/>
                <a:cs typeface="Arial"/>
                <a:sym typeface="Arial"/>
              </a:rPr>
              <a:t> for production / </a:t>
            </a:r>
            <a:r>
              <a:rPr lang="fr-FR" sz="1400" b="1" dirty="0" err="1">
                <a:solidFill>
                  <a:srgbClr val="212167"/>
                </a:solidFill>
                <a:latin typeface="Arial"/>
                <a:ea typeface="Arial"/>
                <a:cs typeface="Arial"/>
                <a:sym typeface="Arial"/>
              </a:rPr>
              <a:t>Based</a:t>
            </a:r>
            <a:r>
              <a:rPr lang="fr-FR" sz="1400" b="1" dirty="0">
                <a:solidFill>
                  <a:srgbClr val="212167"/>
                </a:solidFill>
                <a:latin typeface="Arial"/>
                <a:ea typeface="Arial"/>
                <a:cs typeface="Arial"/>
                <a:sym typeface="Arial"/>
              </a:rPr>
              <a:t> on </a:t>
            </a:r>
            <a:r>
              <a:rPr lang="fr-FR" sz="1400" b="1" dirty="0" err="1">
                <a:solidFill>
                  <a:srgbClr val="212167"/>
                </a:solidFill>
                <a:latin typeface="Arial"/>
                <a:ea typeface="Arial"/>
                <a:cs typeface="Arial"/>
                <a:sym typeface="Arial"/>
              </a:rPr>
              <a:t>Wikibase</a:t>
            </a:r>
            <a:r>
              <a:rPr lang="fr-FR" sz="1400" b="1" dirty="0">
                <a:solidFill>
                  <a:srgbClr val="212167"/>
                </a:solidFill>
                <a:latin typeface="Arial"/>
                <a:ea typeface="Arial"/>
                <a:cs typeface="Arial"/>
                <a:sym typeface="Arial"/>
              </a:rPr>
              <a:t> / local interfaces are </a:t>
            </a:r>
            <a:r>
              <a:rPr lang="fr-FR" sz="1400" b="1" dirty="0" err="1">
                <a:solidFill>
                  <a:srgbClr val="212167"/>
                </a:solidFill>
                <a:latin typeface="Arial"/>
                <a:ea typeface="Arial"/>
                <a:cs typeface="Arial"/>
                <a:sym typeface="Arial"/>
              </a:rPr>
              <a:t>remaining</a:t>
            </a:r>
            <a:r>
              <a:rPr lang="fr-FR" sz="1400" b="1" dirty="0">
                <a:solidFill>
                  <a:srgbClr val="212167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269" name="Shape 269"/>
          <p:cNvSpPr/>
          <p:nvPr/>
        </p:nvSpPr>
        <p:spPr>
          <a:xfrm>
            <a:off x="683568" y="2276872"/>
            <a:ext cx="7488832" cy="1728192"/>
          </a:xfrm>
          <a:prstGeom prst="rect">
            <a:avLst/>
          </a:prstGeom>
          <a:solidFill>
            <a:srgbClr val="92D050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b="1" cap="none" dirty="0">
              <a:solidFill>
                <a:schemeClr val="accent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" name="Shape 270"/>
          <p:cNvSpPr/>
          <p:nvPr/>
        </p:nvSpPr>
        <p:spPr>
          <a:xfrm>
            <a:off x="3351887" y="2706818"/>
            <a:ext cx="3953601" cy="360040"/>
          </a:xfrm>
          <a:prstGeom prst="rect">
            <a:avLst/>
          </a:prstGeom>
          <a:solidFill>
            <a:srgbClr val="FFC000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 model (in line </a:t>
            </a:r>
            <a:r>
              <a:rPr lang="fr-FR" sz="14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</a:t>
            </a:r>
            <a:r>
              <a:rPr lang="fr-FR" sz="1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LRM </a:t>
            </a:r>
            <a:r>
              <a:rPr lang="fr-FR" sz="14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conceptual</a:t>
            </a:r>
            <a:r>
              <a:rPr lang="fr-FR" sz="1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model)</a:t>
            </a:r>
            <a:endParaRPr dirty="0"/>
          </a:p>
        </p:txBody>
      </p:sp>
      <p:sp>
        <p:nvSpPr>
          <p:cNvPr id="271" name="Shape 271"/>
          <p:cNvSpPr/>
          <p:nvPr/>
        </p:nvSpPr>
        <p:spPr>
          <a:xfrm>
            <a:off x="3347864" y="3115564"/>
            <a:ext cx="3953601" cy="360040"/>
          </a:xfrm>
          <a:prstGeom prst="rect">
            <a:avLst/>
          </a:prstGeom>
          <a:solidFill>
            <a:srgbClr val="FF9933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 err="1"/>
              <a:t>Working</a:t>
            </a:r>
            <a:r>
              <a:rPr lang="fr-FR" dirty="0"/>
              <a:t> format </a:t>
            </a:r>
            <a:endParaRPr dirty="0"/>
          </a:p>
        </p:txBody>
      </p:sp>
      <p:sp>
        <p:nvSpPr>
          <p:cNvPr id="272" name="Shape 272"/>
          <p:cNvSpPr/>
          <p:nvPr/>
        </p:nvSpPr>
        <p:spPr>
          <a:xfrm>
            <a:off x="3219692" y="3524310"/>
            <a:ext cx="4880700" cy="333942"/>
          </a:xfrm>
          <a:prstGeom prst="rect">
            <a:avLst/>
          </a:prstGeom>
          <a:solidFill>
            <a:srgbClr val="CC6600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Query</a:t>
            </a:r>
            <a:r>
              <a:rPr lang="fr-FR" sz="1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interface / </a:t>
            </a:r>
            <a:r>
              <a:rPr lang="fr-FR" sz="14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query</a:t>
            </a:r>
            <a:r>
              <a:rPr lang="fr-FR" sz="1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API/ import-export</a:t>
            </a:r>
            <a:endParaRPr dirty="0"/>
          </a:p>
        </p:txBody>
      </p:sp>
      <p:sp>
        <p:nvSpPr>
          <p:cNvPr id="274" name="Shape 274"/>
          <p:cNvSpPr/>
          <p:nvPr/>
        </p:nvSpPr>
        <p:spPr>
          <a:xfrm>
            <a:off x="6012160" y="4114128"/>
            <a:ext cx="2448272" cy="1582072"/>
          </a:xfrm>
          <a:prstGeom prst="rect">
            <a:avLst/>
          </a:prstGeom>
          <a:solidFill>
            <a:srgbClr val="9A9ADF"/>
          </a:solidFill>
          <a:ln w="25400" cap="flat" cmpd="sng">
            <a:solidFill>
              <a:srgbClr val="6868CF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b="1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BnF</a:t>
            </a:r>
            <a:r>
              <a:rPr lang="fr-FR" sz="14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data production </a:t>
            </a:r>
            <a:r>
              <a:rPr lang="fr-FR" sz="1400" b="1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tool</a:t>
            </a:r>
            <a:r>
              <a:rPr lang="fr-FR" sz="14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(NOEMI)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" name="Shape 275"/>
          <p:cNvSpPr/>
          <p:nvPr/>
        </p:nvSpPr>
        <p:spPr>
          <a:xfrm>
            <a:off x="6076452" y="5183686"/>
            <a:ext cx="2334120" cy="504055"/>
          </a:xfrm>
          <a:prstGeom prst="rect">
            <a:avLst/>
          </a:prstGeom>
          <a:solidFill>
            <a:srgbClr val="FF9933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Working</a:t>
            </a:r>
            <a:r>
              <a:rPr lang="fr-FR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format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(« </a:t>
            </a:r>
            <a:r>
              <a:rPr lang="fr-FR" sz="12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Next</a:t>
            </a:r>
            <a:r>
              <a:rPr lang="fr-FR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12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generation</a:t>
            </a:r>
            <a:r>
              <a:rPr lang="fr-FR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» </a:t>
            </a:r>
            <a:r>
              <a:rPr lang="fr-FR" sz="12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Intermarc</a:t>
            </a:r>
            <a:r>
              <a:rPr lang="fr-FR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" name="Shape 276"/>
          <p:cNvSpPr/>
          <p:nvPr/>
        </p:nvSpPr>
        <p:spPr>
          <a:xfrm>
            <a:off x="6073093" y="4661399"/>
            <a:ext cx="2326405" cy="550426"/>
          </a:xfrm>
          <a:prstGeom prst="rect">
            <a:avLst/>
          </a:prstGeom>
          <a:solidFill>
            <a:srgbClr val="CC6600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Connexion interface </a:t>
            </a:r>
            <a:r>
              <a:rPr lang="fr-FR" sz="11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</a:t>
            </a:r>
            <a:r>
              <a:rPr lang="fr-FR" sz="11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FNE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b="1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Direct data production </a:t>
            </a:r>
            <a:r>
              <a:rPr lang="fr-FR" sz="1100" b="1" dirty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within</a:t>
            </a:r>
            <a:r>
              <a:rPr lang="fr-FR" sz="1100" b="1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 FNE</a:t>
            </a:r>
            <a:endParaRPr dirty="0"/>
          </a:p>
        </p:txBody>
      </p:sp>
      <p:sp>
        <p:nvSpPr>
          <p:cNvPr id="277" name="Shape 277"/>
          <p:cNvSpPr/>
          <p:nvPr/>
        </p:nvSpPr>
        <p:spPr>
          <a:xfrm>
            <a:off x="6043148" y="5805264"/>
            <a:ext cx="761100" cy="141111"/>
          </a:xfrm>
          <a:prstGeom prst="rect">
            <a:avLst/>
          </a:prstGeom>
          <a:solidFill>
            <a:srgbClr val="9A9ADF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085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BAM</a:t>
            </a:r>
            <a:endParaRPr/>
          </a:p>
        </p:txBody>
      </p:sp>
      <p:sp>
        <p:nvSpPr>
          <p:cNvPr id="278" name="Shape 278"/>
          <p:cNvSpPr/>
          <p:nvPr/>
        </p:nvSpPr>
        <p:spPr>
          <a:xfrm>
            <a:off x="7051260" y="5877272"/>
            <a:ext cx="761100" cy="181071"/>
          </a:xfrm>
          <a:prstGeom prst="rect">
            <a:avLst/>
          </a:prstGeom>
          <a:solidFill>
            <a:srgbClr val="9A9ADF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95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Gallica</a:t>
            </a:r>
            <a:endParaRPr sz="1295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Shape 279"/>
          <p:cNvSpPr/>
          <p:nvPr/>
        </p:nvSpPr>
        <p:spPr>
          <a:xfrm>
            <a:off x="8100392" y="5805264"/>
            <a:ext cx="761100" cy="162543"/>
          </a:xfrm>
          <a:prstGeom prst="rect">
            <a:avLst/>
          </a:prstGeom>
          <a:solidFill>
            <a:srgbClr val="9A9ADF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95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Reliures</a:t>
            </a:r>
            <a:endParaRPr/>
          </a:p>
        </p:txBody>
      </p:sp>
      <p:sp>
        <p:nvSpPr>
          <p:cNvPr id="280" name="Shape 280"/>
          <p:cNvSpPr/>
          <p:nvPr/>
        </p:nvSpPr>
        <p:spPr>
          <a:xfrm>
            <a:off x="6108916" y="6121577"/>
            <a:ext cx="1452323" cy="188052"/>
          </a:xfrm>
          <a:prstGeom prst="rect">
            <a:avLst/>
          </a:prstGeom>
          <a:solidFill>
            <a:srgbClr val="9A9ADF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95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Presse ancienne</a:t>
            </a:r>
            <a:endParaRPr/>
          </a:p>
        </p:txBody>
      </p:sp>
      <p:cxnSp>
        <p:nvCxnSpPr>
          <p:cNvPr id="281" name="Shape 281"/>
          <p:cNvCxnSpPr>
            <a:stCxn id="274" idx="2"/>
            <a:endCxn id="277" idx="0"/>
          </p:cNvCxnSpPr>
          <p:nvPr/>
        </p:nvCxnSpPr>
        <p:spPr>
          <a:xfrm flipH="1">
            <a:off x="6423596" y="5696200"/>
            <a:ext cx="812700" cy="109200"/>
          </a:xfrm>
          <a:prstGeom prst="straightConnector1">
            <a:avLst/>
          </a:prstGeom>
          <a:noFill/>
          <a:ln w="9525" cap="flat" cmpd="sng">
            <a:solidFill>
              <a:srgbClr val="002060"/>
            </a:solidFill>
            <a:prstDash val="solid"/>
            <a:round/>
            <a:headEnd type="triangle" w="lg" len="lg"/>
            <a:tailEnd type="none" w="med" len="med"/>
          </a:ln>
        </p:spPr>
      </p:cxnSp>
      <p:cxnSp>
        <p:nvCxnSpPr>
          <p:cNvPr id="282" name="Shape 282"/>
          <p:cNvCxnSpPr>
            <a:stCxn id="274" idx="2"/>
            <a:endCxn id="278" idx="0"/>
          </p:cNvCxnSpPr>
          <p:nvPr/>
        </p:nvCxnSpPr>
        <p:spPr>
          <a:xfrm>
            <a:off x="7236296" y="5696200"/>
            <a:ext cx="195600" cy="181200"/>
          </a:xfrm>
          <a:prstGeom prst="straightConnector1">
            <a:avLst/>
          </a:prstGeom>
          <a:noFill/>
          <a:ln w="9525" cap="flat" cmpd="sng">
            <a:solidFill>
              <a:srgbClr val="002060"/>
            </a:solidFill>
            <a:prstDash val="solid"/>
            <a:round/>
            <a:headEnd type="triangle" w="lg" len="lg"/>
            <a:tailEnd type="none" w="med" len="med"/>
          </a:ln>
        </p:spPr>
      </p:cxnSp>
      <p:cxnSp>
        <p:nvCxnSpPr>
          <p:cNvPr id="283" name="Shape 283"/>
          <p:cNvCxnSpPr>
            <a:stCxn id="274" idx="2"/>
            <a:endCxn id="279" idx="0"/>
          </p:cNvCxnSpPr>
          <p:nvPr/>
        </p:nvCxnSpPr>
        <p:spPr>
          <a:xfrm>
            <a:off x="7236296" y="5696200"/>
            <a:ext cx="1244700" cy="109200"/>
          </a:xfrm>
          <a:prstGeom prst="straightConnector1">
            <a:avLst/>
          </a:prstGeom>
          <a:noFill/>
          <a:ln w="9525" cap="flat" cmpd="sng">
            <a:solidFill>
              <a:srgbClr val="002060"/>
            </a:solidFill>
            <a:prstDash val="solid"/>
            <a:round/>
            <a:headEnd type="triangle" w="lg" len="lg"/>
            <a:tailEnd type="none" w="med" len="med"/>
          </a:ln>
        </p:spPr>
      </p:cxnSp>
      <p:cxnSp>
        <p:nvCxnSpPr>
          <p:cNvPr id="284" name="Shape 284"/>
          <p:cNvCxnSpPr>
            <a:stCxn id="274" idx="2"/>
            <a:endCxn id="280" idx="0"/>
          </p:cNvCxnSpPr>
          <p:nvPr/>
        </p:nvCxnSpPr>
        <p:spPr>
          <a:xfrm flipH="1">
            <a:off x="6835196" y="5696200"/>
            <a:ext cx="401100" cy="425400"/>
          </a:xfrm>
          <a:prstGeom prst="straightConnector1">
            <a:avLst/>
          </a:prstGeom>
          <a:noFill/>
          <a:ln w="9525" cap="flat" cmpd="sng">
            <a:solidFill>
              <a:srgbClr val="002060"/>
            </a:solidFill>
            <a:prstDash val="solid"/>
            <a:round/>
            <a:headEnd type="triangle" w="lg" len="lg"/>
            <a:tailEnd type="none" w="med" len="med"/>
          </a:ln>
        </p:spPr>
      </p:cxnSp>
      <p:sp>
        <p:nvSpPr>
          <p:cNvPr id="285" name="Shape 285"/>
          <p:cNvSpPr/>
          <p:nvPr/>
        </p:nvSpPr>
        <p:spPr>
          <a:xfrm>
            <a:off x="7983191" y="6074199"/>
            <a:ext cx="730176" cy="169256"/>
          </a:xfrm>
          <a:prstGeom prst="rect">
            <a:avLst/>
          </a:prstGeom>
          <a:solidFill>
            <a:srgbClr val="9A9ADF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95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Etc.</a:t>
            </a:r>
            <a:endParaRPr/>
          </a:p>
        </p:txBody>
      </p:sp>
      <p:cxnSp>
        <p:nvCxnSpPr>
          <p:cNvPr id="286" name="Shape 286"/>
          <p:cNvCxnSpPr>
            <a:stCxn id="274" idx="2"/>
            <a:endCxn id="285" idx="0"/>
          </p:cNvCxnSpPr>
          <p:nvPr/>
        </p:nvCxnSpPr>
        <p:spPr>
          <a:xfrm>
            <a:off x="7236296" y="5696200"/>
            <a:ext cx="1112100" cy="378000"/>
          </a:xfrm>
          <a:prstGeom prst="straightConnector1">
            <a:avLst/>
          </a:prstGeom>
          <a:noFill/>
          <a:ln w="9525" cap="flat" cmpd="sng">
            <a:solidFill>
              <a:srgbClr val="002060"/>
            </a:solidFill>
            <a:prstDash val="solid"/>
            <a:round/>
            <a:headEnd type="triangle" w="lg" len="lg"/>
            <a:tailEnd type="none" w="med" len="med"/>
          </a:ln>
        </p:spPr>
      </p:cxnSp>
      <p:sp>
        <p:nvSpPr>
          <p:cNvPr id="293" name="Shape 293"/>
          <p:cNvSpPr/>
          <p:nvPr/>
        </p:nvSpPr>
        <p:spPr>
          <a:xfrm>
            <a:off x="6043148" y="6392044"/>
            <a:ext cx="2921340" cy="465956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b="1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B  n  F</a:t>
            </a:r>
            <a:endParaRPr sz="1600" b="1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Shape 294"/>
          <p:cNvSpPr/>
          <p:nvPr/>
        </p:nvSpPr>
        <p:spPr>
          <a:xfrm>
            <a:off x="4067942" y="6384859"/>
            <a:ext cx="1656185" cy="473141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b="1">
                <a:solidFill>
                  <a:srgbClr val="3F3F3F"/>
                </a:solidFill>
              </a:rPr>
              <a:t>ABES</a:t>
            </a:r>
            <a:endParaRPr sz="1600" b="1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Shape 304"/>
          <p:cNvSpPr/>
          <p:nvPr/>
        </p:nvSpPr>
        <p:spPr>
          <a:xfrm>
            <a:off x="683568" y="4114128"/>
            <a:ext cx="1656184" cy="1728191"/>
          </a:xfrm>
          <a:prstGeom prst="rect">
            <a:avLst/>
          </a:prstGeom>
          <a:solidFill>
            <a:srgbClr val="7F7F7F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0" tIns="0" rIns="0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1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Other</a:t>
            </a:r>
            <a:r>
              <a:rPr lang="fr-FR" sz="12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1200" b="1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players</a:t>
            </a:r>
            <a:endParaRPr sz="12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" name="Shape 305"/>
          <p:cNvSpPr/>
          <p:nvPr/>
        </p:nvSpPr>
        <p:spPr>
          <a:xfrm>
            <a:off x="736229" y="4503867"/>
            <a:ext cx="1603523" cy="566708"/>
          </a:xfrm>
          <a:prstGeom prst="rect">
            <a:avLst/>
          </a:prstGeom>
          <a:solidFill>
            <a:srgbClr val="CC6600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</a:pPr>
            <a:r>
              <a:rPr lang="en-US" sz="105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Connexion</a:t>
            </a:r>
            <a:r>
              <a:rPr lang="en-US" sz="105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interface with FNE</a:t>
            </a:r>
          </a:p>
          <a:p>
            <a:pPr lvl="0" algn="ctr">
              <a:spcBef>
                <a:spcPts val="0"/>
              </a:spcBef>
              <a:spcAft>
                <a:spcPts val="0"/>
              </a:spcAft>
            </a:pPr>
            <a:r>
              <a:rPr lang="en-US" sz="1050" b="1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Direct data production within FNE</a:t>
            </a:r>
            <a:endParaRPr lang="en-US" sz="1050" dirty="0"/>
          </a:p>
        </p:txBody>
      </p:sp>
      <p:sp>
        <p:nvSpPr>
          <p:cNvPr id="306" name="Shape 306"/>
          <p:cNvSpPr/>
          <p:nvPr/>
        </p:nvSpPr>
        <p:spPr>
          <a:xfrm>
            <a:off x="722520" y="5085184"/>
            <a:ext cx="1617232" cy="648072"/>
          </a:xfrm>
          <a:prstGeom prst="rect">
            <a:avLst/>
          </a:prstGeom>
          <a:solidFill>
            <a:srgbClr val="FF9933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Working</a:t>
            </a:r>
            <a:r>
              <a:rPr lang="fr-FR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format</a:t>
            </a:r>
            <a:endParaRPr dirty="0"/>
          </a:p>
        </p:txBody>
      </p:sp>
      <p:sp>
        <p:nvSpPr>
          <p:cNvPr id="307" name="Shape 307"/>
          <p:cNvSpPr/>
          <p:nvPr/>
        </p:nvSpPr>
        <p:spPr>
          <a:xfrm>
            <a:off x="1117055" y="6366196"/>
            <a:ext cx="1224136" cy="465956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1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Archives, </a:t>
            </a:r>
            <a:r>
              <a:rPr lang="fr-FR" sz="1200" b="1" dirty="0" err="1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museums</a:t>
            </a:r>
            <a:r>
              <a:rPr lang="fr-FR" sz="1200" b="1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  <a:endParaRPr sz="1600" dirty="0"/>
          </a:p>
        </p:txBody>
      </p:sp>
      <p:sp>
        <p:nvSpPr>
          <p:cNvPr id="309" name="Shape 309"/>
          <p:cNvSpPr txBox="1"/>
          <p:nvPr/>
        </p:nvSpPr>
        <p:spPr>
          <a:xfrm>
            <a:off x="0" y="2924944"/>
            <a:ext cx="6463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FNE</a:t>
            </a:r>
            <a:endParaRPr sz="18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Shape 310"/>
          <p:cNvSpPr txBox="1"/>
          <p:nvPr/>
        </p:nvSpPr>
        <p:spPr>
          <a:xfrm>
            <a:off x="121252" y="4005064"/>
            <a:ext cx="267162" cy="2304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Producteurs</a:t>
            </a:r>
            <a:endParaRPr sz="14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3" name="Shape 313"/>
          <p:cNvCxnSpPr>
            <a:stCxn id="276" idx="0"/>
            <a:endCxn id="272" idx="2"/>
          </p:cNvCxnSpPr>
          <p:nvPr/>
        </p:nvCxnSpPr>
        <p:spPr>
          <a:xfrm flipH="1" flipV="1">
            <a:off x="5660042" y="3858252"/>
            <a:ext cx="1576254" cy="803147"/>
          </a:xfrm>
          <a:prstGeom prst="straightConnector1">
            <a:avLst/>
          </a:prstGeom>
          <a:noFill/>
          <a:ln w="25400" cap="flat" cmpd="sng">
            <a:solidFill>
              <a:srgbClr val="CC3300"/>
            </a:solidFill>
            <a:prstDash val="solid"/>
            <a:round/>
            <a:headEnd type="stealth" w="lg" len="lg"/>
            <a:tailEnd type="stealth" w="lg" len="lg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318" name="Shape 318"/>
          <p:cNvSpPr/>
          <p:nvPr/>
        </p:nvSpPr>
        <p:spPr>
          <a:xfrm>
            <a:off x="3347864" y="2372182"/>
            <a:ext cx="3960440" cy="288032"/>
          </a:xfrm>
          <a:prstGeom prst="rect">
            <a:avLst/>
          </a:prstGeom>
          <a:solidFill>
            <a:srgbClr val="FFFF00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 production</a:t>
            </a: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9" name="Shape 319"/>
          <p:cNvSpPr/>
          <p:nvPr/>
        </p:nvSpPr>
        <p:spPr>
          <a:xfrm>
            <a:off x="2484241" y="4133092"/>
            <a:ext cx="1470902" cy="1728192"/>
          </a:xfrm>
          <a:prstGeom prst="rect">
            <a:avLst/>
          </a:prstGeom>
          <a:solidFill>
            <a:srgbClr val="224B4F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Public </a:t>
            </a:r>
            <a:r>
              <a:rPr lang="fr-FR" sz="1100" b="1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libraries</a:t>
            </a:r>
            <a:endParaRPr sz="11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0" name="Shape 320"/>
          <p:cNvSpPr/>
          <p:nvPr/>
        </p:nvSpPr>
        <p:spPr>
          <a:xfrm>
            <a:off x="2607624" y="4422575"/>
            <a:ext cx="1244296" cy="734771"/>
          </a:xfrm>
          <a:prstGeom prst="rect">
            <a:avLst/>
          </a:prstGeom>
          <a:solidFill>
            <a:srgbClr val="CC6600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</a:pPr>
            <a:r>
              <a:rPr lang="en-US" sz="105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Connexion</a:t>
            </a:r>
            <a:r>
              <a:rPr lang="en-US" sz="105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interface with FNE</a:t>
            </a:r>
          </a:p>
          <a:p>
            <a:pPr lvl="0" algn="ctr">
              <a:spcBef>
                <a:spcPts val="0"/>
              </a:spcBef>
              <a:spcAft>
                <a:spcPts val="0"/>
              </a:spcAft>
            </a:pPr>
            <a:r>
              <a:rPr lang="en-US" sz="1050" b="1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Direct data production within FNE</a:t>
            </a:r>
            <a:endParaRPr lang="en-US" sz="1050" dirty="0"/>
          </a:p>
        </p:txBody>
      </p:sp>
      <p:sp>
        <p:nvSpPr>
          <p:cNvPr id="321" name="Shape 321"/>
          <p:cNvSpPr/>
          <p:nvPr/>
        </p:nvSpPr>
        <p:spPr>
          <a:xfrm>
            <a:off x="2683047" y="5211825"/>
            <a:ext cx="952850" cy="547924"/>
          </a:xfrm>
          <a:prstGeom prst="rect">
            <a:avLst/>
          </a:prstGeom>
          <a:solidFill>
            <a:srgbClr val="FF9933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Working</a:t>
            </a:r>
            <a:r>
              <a:rPr lang="fr-FR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format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22" name="Shape 322"/>
          <p:cNvCxnSpPr>
            <a:stCxn id="305" idx="0"/>
            <a:endCxn id="272" idx="2"/>
          </p:cNvCxnSpPr>
          <p:nvPr/>
        </p:nvCxnSpPr>
        <p:spPr>
          <a:xfrm flipV="1">
            <a:off x="1537991" y="3858252"/>
            <a:ext cx="4122051" cy="645615"/>
          </a:xfrm>
          <a:prstGeom prst="straightConnector1">
            <a:avLst/>
          </a:prstGeom>
          <a:noFill/>
          <a:ln w="25400" cap="flat" cmpd="sng">
            <a:solidFill>
              <a:srgbClr val="CC3300"/>
            </a:solidFill>
            <a:prstDash val="solid"/>
            <a:round/>
            <a:headEnd type="stealth" w="lg" len="lg"/>
            <a:tailEnd type="stealth" w="lg" len="lg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cxnSp>
        <p:nvCxnSpPr>
          <p:cNvPr id="323" name="Shape 323"/>
          <p:cNvCxnSpPr>
            <a:stCxn id="320" idx="0"/>
            <a:endCxn id="272" idx="2"/>
          </p:cNvCxnSpPr>
          <p:nvPr/>
        </p:nvCxnSpPr>
        <p:spPr>
          <a:xfrm flipV="1">
            <a:off x="3229772" y="3858252"/>
            <a:ext cx="2430270" cy="564323"/>
          </a:xfrm>
          <a:prstGeom prst="straightConnector1">
            <a:avLst/>
          </a:prstGeom>
          <a:noFill/>
          <a:ln w="25400" cap="flat" cmpd="sng">
            <a:solidFill>
              <a:srgbClr val="CC3300"/>
            </a:solidFill>
            <a:prstDash val="solid"/>
            <a:round/>
            <a:headEnd type="stealth" w="lg" len="lg"/>
            <a:tailEnd type="stealth" w="lg" len="lg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324" name="Shape 324"/>
          <p:cNvSpPr/>
          <p:nvPr/>
        </p:nvSpPr>
        <p:spPr>
          <a:xfrm>
            <a:off x="2627784" y="6364845"/>
            <a:ext cx="1224136" cy="465956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1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Public </a:t>
            </a:r>
            <a:r>
              <a:rPr lang="fr-FR" sz="1200" b="1" dirty="0" err="1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libraries</a:t>
            </a:r>
            <a:endParaRPr sz="1600" dirty="0"/>
          </a:p>
        </p:txBody>
      </p:sp>
      <p:sp>
        <p:nvSpPr>
          <p:cNvPr id="70" name="Shape 177"/>
          <p:cNvSpPr/>
          <p:nvPr/>
        </p:nvSpPr>
        <p:spPr>
          <a:xfrm>
            <a:off x="4067943" y="6392044"/>
            <a:ext cx="1893187" cy="473141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b="1">
                <a:solidFill>
                  <a:srgbClr val="3F3F3F"/>
                </a:solidFill>
              </a:rPr>
              <a:t>ABES</a:t>
            </a:r>
            <a:endParaRPr sz="1600" b="1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Shape 178"/>
          <p:cNvSpPr/>
          <p:nvPr/>
        </p:nvSpPr>
        <p:spPr>
          <a:xfrm>
            <a:off x="4206225" y="4114125"/>
            <a:ext cx="1716775" cy="2195400"/>
          </a:xfrm>
          <a:prstGeom prst="rect">
            <a:avLst/>
          </a:prstGeom>
          <a:solidFill>
            <a:srgbClr val="212167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ABES</a:t>
            </a:r>
            <a:endParaRPr sz="14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Shape 179"/>
          <p:cNvSpPr/>
          <p:nvPr/>
        </p:nvSpPr>
        <p:spPr>
          <a:xfrm>
            <a:off x="4322468" y="4422575"/>
            <a:ext cx="1503000" cy="648000"/>
          </a:xfrm>
          <a:prstGeom prst="rect">
            <a:avLst/>
          </a:prstGeom>
          <a:solidFill>
            <a:srgbClr val="CC6600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</a:pPr>
            <a:r>
              <a:rPr lang="en-US" sz="11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Connexion</a:t>
            </a:r>
            <a:r>
              <a:rPr lang="en-US" sz="11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interface with FNE</a:t>
            </a:r>
          </a:p>
          <a:p>
            <a:pPr lvl="0" algn="ctr">
              <a:spcBef>
                <a:spcPts val="0"/>
              </a:spcBef>
              <a:spcAft>
                <a:spcPts val="0"/>
              </a:spcAft>
            </a:pPr>
            <a:r>
              <a:rPr lang="en-US" sz="1100" b="1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Direct data production within FNE</a:t>
            </a:r>
            <a:endParaRPr lang="en-US" sz="1100" dirty="0"/>
          </a:p>
        </p:txBody>
      </p:sp>
      <p:sp>
        <p:nvSpPr>
          <p:cNvPr id="73" name="Shape 180"/>
          <p:cNvSpPr/>
          <p:nvPr/>
        </p:nvSpPr>
        <p:spPr>
          <a:xfrm>
            <a:off x="4322468" y="5157200"/>
            <a:ext cx="1502999" cy="1077300"/>
          </a:xfrm>
          <a:prstGeom prst="rect">
            <a:avLst/>
          </a:prstGeom>
          <a:solidFill>
            <a:srgbClr val="FF9933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Working</a:t>
            </a:r>
            <a:r>
              <a:rPr lang="fr-FR" sz="11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format 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cxnSp>
        <p:nvCxnSpPr>
          <p:cNvPr id="84" name="Shape 313"/>
          <p:cNvCxnSpPr>
            <a:stCxn id="72" idx="0"/>
            <a:endCxn id="272" idx="2"/>
          </p:cNvCxnSpPr>
          <p:nvPr/>
        </p:nvCxnSpPr>
        <p:spPr>
          <a:xfrm flipV="1">
            <a:off x="5073968" y="3858252"/>
            <a:ext cx="586074" cy="564323"/>
          </a:xfrm>
          <a:prstGeom prst="straightConnector1">
            <a:avLst/>
          </a:prstGeom>
          <a:noFill/>
          <a:ln w="25400" cap="flat" cmpd="sng">
            <a:solidFill>
              <a:srgbClr val="CC3300"/>
            </a:solidFill>
            <a:prstDash val="solid"/>
            <a:round/>
            <a:headEnd type="stealth" w="lg" len="lg"/>
            <a:tailEnd type="stealth" w="lg" len="lg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1801184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/>
          <p:nvPr/>
        </p:nvSpPr>
        <p:spPr>
          <a:xfrm>
            <a:off x="683568" y="1196752"/>
            <a:ext cx="7488832" cy="864096"/>
          </a:xfrm>
          <a:prstGeom prst="rect">
            <a:avLst/>
          </a:prstGeom>
          <a:solidFill>
            <a:srgbClr val="BFBFBF"/>
          </a:solidFill>
          <a:ln w="9525" cap="flat" cmpd="sng">
            <a:solidFill>
              <a:srgbClr val="B5DADD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Shape 266"/>
          <p:cNvSpPr txBox="1">
            <a:spLocks noGrp="1"/>
          </p:cNvSpPr>
          <p:nvPr>
            <p:ph type="title"/>
          </p:nvPr>
        </p:nvSpPr>
        <p:spPr>
          <a:xfrm>
            <a:off x="1" y="-27384"/>
            <a:ext cx="912379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 i="0" u="none" strike="noStrike" cap="none" dirty="0" err="1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Overview</a:t>
            </a:r>
            <a:r>
              <a:rPr lang="fr-FR" sz="2400" b="1" i="0" u="none" strike="noStrike" cap="none" dirty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 on FNE (as </a:t>
            </a:r>
            <a:r>
              <a:rPr lang="fr-FR" sz="2400" b="1" i="0" u="none" strike="noStrike" cap="none" dirty="0" err="1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it</a:t>
            </a:r>
            <a:r>
              <a:rPr lang="fr-FR" sz="2400" b="1" i="0" u="none" strike="noStrike" cap="none" dirty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fr-FR" sz="2400" b="1" i="0" u="none" strike="noStrike" cap="none" dirty="0" err="1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is</a:t>
            </a:r>
            <a:r>
              <a:rPr lang="fr-FR" sz="2400" b="1" i="0" u="none" strike="noStrike" cap="none" dirty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fr-FR" sz="2400" b="1" i="0" u="none" strike="noStrike" cap="none" dirty="0" err="1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imagined</a:t>
            </a:r>
            <a:r>
              <a:rPr lang="fr-FR" sz="2400" b="1" i="0" u="none" strike="noStrike" cap="none" dirty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fr-FR" sz="2400" b="1" i="0" u="none" strike="noStrike" cap="none" dirty="0" err="1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today</a:t>
            </a:r>
            <a:r>
              <a:rPr lang="fr-FR" sz="2400" b="1" i="0" u="none" strike="noStrike" cap="none" dirty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)</a:t>
            </a:r>
            <a:endParaRPr sz="2400" b="1" i="0" u="none" strike="noStrike" cap="none" dirty="0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67" name="Shape 267"/>
          <p:cNvSpPr txBox="1">
            <a:spLocks noGrp="1"/>
          </p:cNvSpPr>
          <p:nvPr>
            <p:ph type="sldNum" idx="12"/>
          </p:nvPr>
        </p:nvSpPr>
        <p:spPr>
          <a:xfrm>
            <a:off x="7812088" y="6452218"/>
            <a:ext cx="874712" cy="339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24</a:t>
            </a:fld>
            <a:endParaRPr sz="1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8" name="Shape 268"/>
          <p:cNvSpPr txBox="1"/>
          <p:nvPr/>
        </p:nvSpPr>
        <p:spPr>
          <a:xfrm>
            <a:off x="352981" y="682823"/>
            <a:ext cx="8231741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b="1" dirty="0">
                <a:solidFill>
                  <a:srgbClr val="212167"/>
                </a:solidFill>
                <a:latin typeface="Arial"/>
                <a:ea typeface="Arial"/>
                <a:cs typeface="Arial"/>
                <a:sym typeface="Arial"/>
              </a:rPr>
              <a:t>One </a:t>
            </a:r>
            <a:r>
              <a:rPr lang="fr-FR" sz="1400" b="1" dirty="0" err="1">
                <a:solidFill>
                  <a:srgbClr val="212167"/>
                </a:solidFill>
                <a:latin typeface="Arial"/>
                <a:ea typeface="Arial"/>
                <a:cs typeface="Arial"/>
                <a:sym typeface="Arial"/>
              </a:rPr>
              <a:t>centralized</a:t>
            </a:r>
            <a:r>
              <a:rPr lang="fr-FR" sz="1400" b="1" dirty="0">
                <a:solidFill>
                  <a:srgbClr val="212167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r-FR" sz="1400" b="1" dirty="0" err="1">
                <a:solidFill>
                  <a:srgbClr val="212167"/>
                </a:solidFill>
                <a:latin typeface="Arial"/>
                <a:ea typeface="Arial"/>
                <a:cs typeface="Arial"/>
                <a:sym typeface="Arial"/>
              </a:rPr>
              <a:t>database</a:t>
            </a:r>
            <a:r>
              <a:rPr lang="fr-FR" sz="1400" b="1" dirty="0">
                <a:solidFill>
                  <a:srgbClr val="212167"/>
                </a:solidFill>
                <a:latin typeface="Arial"/>
                <a:ea typeface="Arial"/>
                <a:cs typeface="Arial"/>
                <a:sym typeface="Arial"/>
              </a:rPr>
              <a:t> for production / </a:t>
            </a:r>
            <a:r>
              <a:rPr lang="fr-FR" sz="1400" b="1" dirty="0" err="1">
                <a:solidFill>
                  <a:srgbClr val="212167"/>
                </a:solidFill>
                <a:latin typeface="Arial"/>
                <a:ea typeface="Arial"/>
                <a:cs typeface="Arial"/>
                <a:sym typeface="Arial"/>
              </a:rPr>
              <a:t>Based</a:t>
            </a:r>
            <a:r>
              <a:rPr lang="fr-FR" sz="1400" b="1" dirty="0">
                <a:solidFill>
                  <a:srgbClr val="212167"/>
                </a:solidFill>
                <a:latin typeface="Arial"/>
                <a:ea typeface="Arial"/>
                <a:cs typeface="Arial"/>
                <a:sym typeface="Arial"/>
              </a:rPr>
              <a:t> on </a:t>
            </a:r>
            <a:r>
              <a:rPr lang="fr-FR" sz="1400" b="1" dirty="0" err="1">
                <a:solidFill>
                  <a:srgbClr val="212167"/>
                </a:solidFill>
                <a:latin typeface="Arial"/>
                <a:ea typeface="Arial"/>
                <a:cs typeface="Arial"/>
                <a:sym typeface="Arial"/>
              </a:rPr>
              <a:t>Wikibase</a:t>
            </a:r>
            <a:r>
              <a:rPr lang="fr-FR" sz="1400" b="1" dirty="0">
                <a:solidFill>
                  <a:srgbClr val="212167"/>
                </a:solidFill>
                <a:latin typeface="Arial"/>
                <a:ea typeface="Arial"/>
                <a:cs typeface="Arial"/>
                <a:sym typeface="Arial"/>
              </a:rPr>
              <a:t> / local interfaces are </a:t>
            </a:r>
            <a:r>
              <a:rPr lang="fr-FR" sz="1400" b="1" dirty="0" err="1">
                <a:solidFill>
                  <a:srgbClr val="212167"/>
                </a:solidFill>
                <a:latin typeface="Arial"/>
                <a:ea typeface="Arial"/>
                <a:cs typeface="Arial"/>
                <a:sym typeface="Arial"/>
              </a:rPr>
              <a:t>remaining</a:t>
            </a:r>
            <a:r>
              <a:rPr lang="fr-FR" sz="1400" b="1" dirty="0">
                <a:solidFill>
                  <a:srgbClr val="212167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269" name="Shape 269"/>
          <p:cNvSpPr/>
          <p:nvPr/>
        </p:nvSpPr>
        <p:spPr>
          <a:xfrm>
            <a:off x="683568" y="2276872"/>
            <a:ext cx="7488832" cy="1728192"/>
          </a:xfrm>
          <a:prstGeom prst="rect">
            <a:avLst/>
          </a:prstGeom>
          <a:solidFill>
            <a:srgbClr val="92D050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b="1" cap="none" dirty="0">
              <a:solidFill>
                <a:schemeClr val="accent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" name="Shape 270"/>
          <p:cNvSpPr/>
          <p:nvPr/>
        </p:nvSpPr>
        <p:spPr>
          <a:xfrm>
            <a:off x="3351887" y="2706818"/>
            <a:ext cx="3953601" cy="360040"/>
          </a:xfrm>
          <a:prstGeom prst="rect">
            <a:avLst/>
          </a:prstGeom>
          <a:solidFill>
            <a:srgbClr val="FFC000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 model (in line </a:t>
            </a:r>
            <a:r>
              <a:rPr lang="fr-FR" sz="14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</a:t>
            </a:r>
            <a:r>
              <a:rPr lang="fr-FR" sz="1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LRM </a:t>
            </a:r>
            <a:r>
              <a:rPr lang="fr-FR" sz="14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conceptual</a:t>
            </a:r>
            <a:r>
              <a:rPr lang="fr-FR" sz="1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model)</a:t>
            </a:r>
            <a:endParaRPr dirty="0"/>
          </a:p>
        </p:txBody>
      </p:sp>
      <p:sp>
        <p:nvSpPr>
          <p:cNvPr id="271" name="Shape 271"/>
          <p:cNvSpPr/>
          <p:nvPr/>
        </p:nvSpPr>
        <p:spPr>
          <a:xfrm>
            <a:off x="3347864" y="3115564"/>
            <a:ext cx="3953601" cy="360040"/>
          </a:xfrm>
          <a:prstGeom prst="rect">
            <a:avLst/>
          </a:prstGeom>
          <a:solidFill>
            <a:srgbClr val="FF9933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 err="1"/>
              <a:t>Working</a:t>
            </a:r>
            <a:r>
              <a:rPr lang="fr-FR" dirty="0"/>
              <a:t> format </a:t>
            </a:r>
            <a:endParaRPr dirty="0"/>
          </a:p>
        </p:txBody>
      </p:sp>
      <p:sp>
        <p:nvSpPr>
          <p:cNvPr id="272" name="Shape 272"/>
          <p:cNvSpPr/>
          <p:nvPr/>
        </p:nvSpPr>
        <p:spPr>
          <a:xfrm>
            <a:off x="3219692" y="3524310"/>
            <a:ext cx="4880700" cy="333942"/>
          </a:xfrm>
          <a:prstGeom prst="rect">
            <a:avLst/>
          </a:prstGeom>
          <a:solidFill>
            <a:srgbClr val="CC6600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Query</a:t>
            </a:r>
            <a:r>
              <a:rPr lang="fr-FR" sz="1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interface / </a:t>
            </a:r>
            <a:r>
              <a:rPr lang="fr-FR" sz="14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query</a:t>
            </a:r>
            <a:r>
              <a:rPr lang="fr-FR" sz="1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API/ import-export</a:t>
            </a:r>
            <a:endParaRPr dirty="0"/>
          </a:p>
        </p:txBody>
      </p:sp>
      <p:sp>
        <p:nvSpPr>
          <p:cNvPr id="273" name="Shape 273"/>
          <p:cNvSpPr/>
          <p:nvPr/>
        </p:nvSpPr>
        <p:spPr>
          <a:xfrm>
            <a:off x="827584" y="2706817"/>
            <a:ext cx="2331428" cy="122623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dirty="0" err="1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Technical</a:t>
            </a:r>
            <a:r>
              <a:rPr lang="fr-FR" sz="1400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 architecture and </a:t>
            </a:r>
            <a:r>
              <a:rPr lang="fr-FR" sz="1400" dirty="0" err="1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toolbox</a:t>
            </a:r>
            <a:endParaRPr sz="1400" dirty="0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" name="Shape 274"/>
          <p:cNvSpPr/>
          <p:nvPr/>
        </p:nvSpPr>
        <p:spPr>
          <a:xfrm>
            <a:off x="6012160" y="4114128"/>
            <a:ext cx="2448272" cy="1582072"/>
          </a:xfrm>
          <a:prstGeom prst="rect">
            <a:avLst/>
          </a:prstGeom>
          <a:solidFill>
            <a:srgbClr val="9A9ADF"/>
          </a:solidFill>
          <a:ln w="25400" cap="flat" cmpd="sng">
            <a:solidFill>
              <a:srgbClr val="6868CF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b="1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BnF</a:t>
            </a:r>
            <a:r>
              <a:rPr lang="fr-FR" sz="14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data production </a:t>
            </a:r>
            <a:r>
              <a:rPr lang="fr-FR" sz="1400" b="1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tool</a:t>
            </a:r>
            <a:r>
              <a:rPr lang="fr-FR" sz="14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(NOEMI)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" name="Shape 275"/>
          <p:cNvSpPr/>
          <p:nvPr/>
        </p:nvSpPr>
        <p:spPr>
          <a:xfrm>
            <a:off x="6076452" y="5183686"/>
            <a:ext cx="2334120" cy="504055"/>
          </a:xfrm>
          <a:prstGeom prst="rect">
            <a:avLst/>
          </a:prstGeom>
          <a:solidFill>
            <a:srgbClr val="FF9933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Working</a:t>
            </a:r>
            <a:r>
              <a:rPr lang="fr-FR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format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(« </a:t>
            </a:r>
            <a:r>
              <a:rPr lang="fr-FR" sz="12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Next</a:t>
            </a:r>
            <a:r>
              <a:rPr lang="fr-FR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12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generation</a:t>
            </a:r>
            <a:r>
              <a:rPr lang="fr-FR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» </a:t>
            </a:r>
            <a:r>
              <a:rPr lang="fr-FR" sz="12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Intermarc</a:t>
            </a:r>
            <a:r>
              <a:rPr lang="fr-FR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" name="Shape 276"/>
          <p:cNvSpPr/>
          <p:nvPr/>
        </p:nvSpPr>
        <p:spPr>
          <a:xfrm>
            <a:off x="6073093" y="4661399"/>
            <a:ext cx="2326405" cy="550426"/>
          </a:xfrm>
          <a:prstGeom prst="rect">
            <a:avLst/>
          </a:prstGeom>
          <a:solidFill>
            <a:srgbClr val="CC6600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Connexion interface </a:t>
            </a:r>
            <a:r>
              <a:rPr lang="fr-FR" sz="11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</a:t>
            </a:r>
            <a:r>
              <a:rPr lang="fr-FR" sz="11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FNE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b="1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Direct data production </a:t>
            </a:r>
            <a:r>
              <a:rPr lang="fr-FR" sz="1100" b="1" dirty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within</a:t>
            </a:r>
            <a:r>
              <a:rPr lang="fr-FR" sz="1100" b="1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 FNE</a:t>
            </a:r>
            <a:endParaRPr dirty="0"/>
          </a:p>
        </p:txBody>
      </p:sp>
      <p:sp>
        <p:nvSpPr>
          <p:cNvPr id="277" name="Shape 277"/>
          <p:cNvSpPr/>
          <p:nvPr/>
        </p:nvSpPr>
        <p:spPr>
          <a:xfrm>
            <a:off x="6043148" y="5805264"/>
            <a:ext cx="761100" cy="141111"/>
          </a:xfrm>
          <a:prstGeom prst="rect">
            <a:avLst/>
          </a:prstGeom>
          <a:solidFill>
            <a:srgbClr val="9A9ADF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085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BAM</a:t>
            </a:r>
            <a:endParaRPr/>
          </a:p>
        </p:txBody>
      </p:sp>
      <p:sp>
        <p:nvSpPr>
          <p:cNvPr id="278" name="Shape 278"/>
          <p:cNvSpPr/>
          <p:nvPr/>
        </p:nvSpPr>
        <p:spPr>
          <a:xfrm>
            <a:off x="7051260" y="5877272"/>
            <a:ext cx="761100" cy="181071"/>
          </a:xfrm>
          <a:prstGeom prst="rect">
            <a:avLst/>
          </a:prstGeom>
          <a:solidFill>
            <a:srgbClr val="9A9ADF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95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Gallica</a:t>
            </a:r>
            <a:endParaRPr sz="1295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Shape 279"/>
          <p:cNvSpPr/>
          <p:nvPr/>
        </p:nvSpPr>
        <p:spPr>
          <a:xfrm>
            <a:off x="8100392" y="5805264"/>
            <a:ext cx="761100" cy="162543"/>
          </a:xfrm>
          <a:prstGeom prst="rect">
            <a:avLst/>
          </a:prstGeom>
          <a:solidFill>
            <a:srgbClr val="9A9ADF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95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Reliures</a:t>
            </a:r>
            <a:endParaRPr/>
          </a:p>
        </p:txBody>
      </p:sp>
      <p:sp>
        <p:nvSpPr>
          <p:cNvPr id="280" name="Shape 280"/>
          <p:cNvSpPr/>
          <p:nvPr/>
        </p:nvSpPr>
        <p:spPr>
          <a:xfrm>
            <a:off x="6108916" y="6121577"/>
            <a:ext cx="1452323" cy="188052"/>
          </a:xfrm>
          <a:prstGeom prst="rect">
            <a:avLst/>
          </a:prstGeom>
          <a:solidFill>
            <a:srgbClr val="9A9ADF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95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Presse ancienne</a:t>
            </a:r>
            <a:endParaRPr/>
          </a:p>
        </p:txBody>
      </p:sp>
      <p:cxnSp>
        <p:nvCxnSpPr>
          <p:cNvPr id="281" name="Shape 281"/>
          <p:cNvCxnSpPr>
            <a:stCxn id="274" idx="2"/>
            <a:endCxn id="277" idx="0"/>
          </p:cNvCxnSpPr>
          <p:nvPr/>
        </p:nvCxnSpPr>
        <p:spPr>
          <a:xfrm flipH="1">
            <a:off x="6423596" y="5696200"/>
            <a:ext cx="812700" cy="109200"/>
          </a:xfrm>
          <a:prstGeom prst="straightConnector1">
            <a:avLst/>
          </a:prstGeom>
          <a:noFill/>
          <a:ln w="9525" cap="flat" cmpd="sng">
            <a:solidFill>
              <a:srgbClr val="002060"/>
            </a:solidFill>
            <a:prstDash val="solid"/>
            <a:round/>
            <a:headEnd type="triangle" w="lg" len="lg"/>
            <a:tailEnd type="none" w="med" len="med"/>
          </a:ln>
        </p:spPr>
      </p:cxnSp>
      <p:cxnSp>
        <p:nvCxnSpPr>
          <p:cNvPr id="282" name="Shape 282"/>
          <p:cNvCxnSpPr>
            <a:stCxn id="274" idx="2"/>
            <a:endCxn id="278" idx="0"/>
          </p:cNvCxnSpPr>
          <p:nvPr/>
        </p:nvCxnSpPr>
        <p:spPr>
          <a:xfrm>
            <a:off x="7236296" y="5696200"/>
            <a:ext cx="195600" cy="181200"/>
          </a:xfrm>
          <a:prstGeom prst="straightConnector1">
            <a:avLst/>
          </a:prstGeom>
          <a:noFill/>
          <a:ln w="9525" cap="flat" cmpd="sng">
            <a:solidFill>
              <a:srgbClr val="002060"/>
            </a:solidFill>
            <a:prstDash val="solid"/>
            <a:round/>
            <a:headEnd type="triangle" w="lg" len="lg"/>
            <a:tailEnd type="none" w="med" len="med"/>
          </a:ln>
        </p:spPr>
      </p:cxnSp>
      <p:cxnSp>
        <p:nvCxnSpPr>
          <p:cNvPr id="283" name="Shape 283"/>
          <p:cNvCxnSpPr>
            <a:stCxn id="274" idx="2"/>
            <a:endCxn id="279" idx="0"/>
          </p:cNvCxnSpPr>
          <p:nvPr/>
        </p:nvCxnSpPr>
        <p:spPr>
          <a:xfrm>
            <a:off x="7236296" y="5696200"/>
            <a:ext cx="1244700" cy="109200"/>
          </a:xfrm>
          <a:prstGeom prst="straightConnector1">
            <a:avLst/>
          </a:prstGeom>
          <a:noFill/>
          <a:ln w="9525" cap="flat" cmpd="sng">
            <a:solidFill>
              <a:srgbClr val="002060"/>
            </a:solidFill>
            <a:prstDash val="solid"/>
            <a:round/>
            <a:headEnd type="triangle" w="lg" len="lg"/>
            <a:tailEnd type="none" w="med" len="med"/>
          </a:ln>
        </p:spPr>
      </p:cxnSp>
      <p:cxnSp>
        <p:nvCxnSpPr>
          <p:cNvPr id="284" name="Shape 284"/>
          <p:cNvCxnSpPr>
            <a:stCxn id="274" idx="2"/>
            <a:endCxn id="280" idx="0"/>
          </p:cNvCxnSpPr>
          <p:nvPr/>
        </p:nvCxnSpPr>
        <p:spPr>
          <a:xfrm flipH="1">
            <a:off x="6835196" y="5696200"/>
            <a:ext cx="401100" cy="425400"/>
          </a:xfrm>
          <a:prstGeom prst="straightConnector1">
            <a:avLst/>
          </a:prstGeom>
          <a:noFill/>
          <a:ln w="9525" cap="flat" cmpd="sng">
            <a:solidFill>
              <a:srgbClr val="002060"/>
            </a:solidFill>
            <a:prstDash val="solid"/>
            <a:round/>
            <a:headEnd type="triangle" w="lg" len="lg"/>
            <a:tailEnd type="none" w="med" len="med"/>
          </a:ln>
        </p:spPr>
      </p:cxnSp>
      <p:sp>
        <p:nvSpPr>
          <p:cNvPr id="285" name="Shape 285"/>
          <p:cNvSpPr/>
          <p:nvPr/>
        </p:nvSpPr>
        <p:spPr>
          <a:xfrm>
            <a:off x="7983191" y="6074199"/>
            <a:ext cx="730176" cy="169256"/>
          </a:xfrm>
          <a:prstGeom prst="rect">
            <a:avLst/>
          </a:prstGeom>
          <a:solidFill>
            <a:srgbClr val="9A9ADF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95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Etc.</a:t>
            </a:r>
            <a:endParaRPr/>
          </a:p>
        </p:txBody>
      </p:sp>
      <p:cxnSp>
        <p:nvCxnSpPr>
          <p:cNvPr id="286" name="Shape 286"/>
          <p:cNvCxnSpPr>
            <a:stCxn id="274" idx="2"/>
            <a:endCxn id="285" idx="0"/>
          </p:cNvCxnSpPr>
          <p:nvPr/>
        </p:nvCxnSpPr>
        <p:spPr>
          <a:xfrm>
            <a:off x="7236296" y="5696200"/>
            <a:ext cx="1112100" cy="378000"/>
          </a:xfrm>
          <a:prstGeom prst="straightConnector1">
            <a:avLst/>
          </a:prstGeom>
          <a:noFill/>
          <a:ln w="9525" cap="flat" cmpd="sng">
            <a:solidFill>
              <a:srgbClr val="002060"/>
            </a:solidFill>
            <a:prstDash val="solid"/>
            <a:round/>
            <a:headEnd type="triangle" w="lg" len="lg"/>
            <a:tailEnd type="none" w="med" len="med"/>
          </a:ln>
        </p:spPr>
      </p:cxnSp>
      <p:sp>
        <p:nvSpPr>
          <p:cNvPr id="293" name="Shape 293"/>
          <p:cNvSpPr/>
          <p:nvPr/>
        </p:nvSpPr>
        <p:spPr>
          <a:xfrm>
            <a:off x="6043148" y="6392044"/>
            <a:ext cx="2921340" cy="465956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b="1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B  n  F</a:t>
            </a:r>
            <a:endParaRPr sz="1600" b="1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Shape 294"/>
          <p:cNvSpPr/>
          <p:nvPr/>
        </p:nvSpPr>
        <p:spPr>
          <a:xfrm>
            <a:off x="4067942" y="6384859"/>
            <a:ext cx="1656185" cy="473141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b="1">
                <a:solidFill>
                  <a:srgbClr val="3F3F3F"/>
                </a:solidFill>
              </a:rPr>
              <a:t>ABES</a:t>
            </a:r>
            <a:endParaRPr sz="1600" b="1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Shape 304"/>
          <p:cNvSpPr/>
          <p:nvPr/>
        </p:nvSpPr>
        <p:spPr>
          <a:xfrm>
            <a:off x="683568" y="4114128"/>
            <a:ext cx="1656184" cy="1728191"/>
          </a:xfrm>
          <a:prstGeom prst="rect">
            <a:avLst/>
          </a:prstGeom>
          <a:solidFill>
            <a:srgbClr val="7F7F7F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0" tIns="0" rIns="0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1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Other</a:t>
            </a:r>
            <a:r>
              <a:rPr lang="fr-FR" sz="12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1200" b="1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players</a:t>
            </a:r>
            <a:endParaRPr sz="12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" name="Shape 305"/>
          <p:cNvSpPr/>
          <p:nvPr/>
        </p:nvSpPr>
        <p:spPr>
          <a:xfrm>
            <a:off x="736229" y="4503867"/>
            <a:ext cx="1603523" cy="566708"/>
          </a:xfrm>
          <a:prstGeom prst="rect">
            <a:avLst/>
          </a:prstGeom>
          <a:solidFill>
            <a:srgbClr val="CC6600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</a:pPr>
            <a:r>
              <a:rPr lang="en-US" sz="105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Connexion</a:t>
            </a:r>
            <a:r>
              <a:rPr lang="en-US" sz="105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interface with FNE</a:t>
            </a:r>
          </a:p>
          <a:p>
            <a:pPr lvl="0" algn="ctr">
              <a:spcBef>
                <a:spcPts val="0"/>
              </a:spcBef>
              <a:spcAft>
                <a:spcPts val="0"/>
              </a:spcAft>
            </a:pPr>
            <a:r>
              <a:rPr lang="en-US" sz="1050" b="1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Direct data production within FNE</a:t>
            </a:r>
            <a:endParaRPr lang="en-US" sz="1050" dirty="0"/>
          </a:p>
        </p:txBody>
      </p:sp>
      <p:sp>
        <p:nvSpPr>
          <p:cNvPr id="306" name="Shape 306"/>
          <p:cNvSpPr/>
          <p:nvPr/>
        </p:nvSpPr>
        <p:spPr>
          <a:xfrm>
            <a:off x="722520" y="5085184"/>
            <a:ext cx="1617232" cy="648072"/>
          </a:xfrm>
          <a:prstGeom prst="rect">
            <a:avLst/>
          </a:prstGeom>
          <a:solidFill>
            <a:srgbClr val="FF9933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Working</a:t>
            </a:r>
            <a:r>
              <a:rPr lang="fr-FR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format</a:t>
            </a:r>
            <a:endParaRPr dirty="0"/>
          </a:p>
        </p:txBody>
      </p:sp>
      <p:sp>
        <p:nvSpPr>
          <p:cNvPr id="307" name="Shape 307"/>
          <p:cNvSpPr/>
          <p:nvPr/>
        </p:nvSpPr>
        <p:spPr>
          <a:xfrm>
            <a:off x="1117055" y="6366196"/>
            <a:ext cx="1224136" cy="465956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1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Archives, </a:t>
            </a:r>
            <a:r>
              <a:rPr lang="fr-FR" sz="1200" b="1" dirty="0" err="1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museums</a:t>
            </a:r>
            <a:r>
              <a:rPr lang="fr-FR" sz="1200" b="1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  <a:endParaRPr sz="1600" dirty="0"/>
          </a:p>
        </p:txBody>
      </p:sp>
      <p:sp>
        <p:nvSpPr>
          <p:cNvPr id="309" name="Shape 309"/>
          <p:cNvSpPr txBox="1"/>
          <p:nvPr/>
        </p:nvSpPr>
        <p:spPr>
          <a:xfrm>
            <a:off x="0" y="2924944"/>
            <a:ext cx="6463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FNE</a:t>
            </a:r>
            <a:endParaRPr sz="18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Shape 310"/>
          <p:cNvSpPr txBox="1"/>
          <p:nvPr/>
        </p:nvSpPr>
        <p:spPr>
          <a:xfrm>
            <a:off x="121252" y="4005064"/>
            <a:ext cx="267162" cy="2304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Producteurs</a:t>
            </a:r>
            <a:endParaRPr sz="14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Shape 311"/>
          <p:cNvSpPr/>
          <p:nvPr/>
        </p:nvSpPr>
        <p:spPr>
          <a:xfrm>
            <a:off x="1475656" y="1245764"/>
            <a:ext cx="2846812" cy="766684"/>
          </a:xfrm>
          <a:prstGeom prst="rect">
            <a:avLst/>
          </a:prstGeom>
          <a:gradFill>
            <a:gsLst>
              <a:gs pos="0">
                <a:srgbClr val="84A7AB"/>
              </a:gs>
              <a:gs pos="80000">
                <a:srgbClr val="AEDCE0"/>
              </a:gs>
              <a:gs pos="100000">
                <a:srgbClr val="AEDEE2"/>
              </a:gs>
            </a:gsLst>
            <a:lin ang="16200000" scaled="0"/>
          </a:gradFill>
          <a:ln w="9525" cap="flat" cmpd="sng">
            <a:solidFill>
              <a:srgbClr val="B5DADD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Technical</a:t>
            </a:r>
            <a:r>
              <a:rPr lang="fr-FR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infrastructure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lang="fr-FR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tools</a:t>
            </a: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13" name="Shape 313"/>
          <p:cNvCxnSpPr>
            <a:stCxn id="276" idx="0"/>
            <a:endCxn id="272" idx="2"/>
          </p:cNvCxnSpPr>
          <p:nvPr/>
        </p:nvCxnSpPr>
        <p:spPr>
          <a:xfrm flipH="1" flipV="1">
            <a:off x="5660042" y="3858252"/>
            <a:ext cx="1576254" cy="803147"/>
          </a:xfrm>
          <a:prstGeom prst="straightConnector1">
            <a:avLst/>
          </a:prstGeom>
          <a:noFill/>
          <a:ln w="25400" cap="flat" cmpd="sng">
            <a:solidFill>
              <a:srgbClr val="CC3300"/>
            </a:solidFill>
            <a:prstDash val="solid"/>
            <a:round/>
            <a:headEnd type="stealth" w="lg" len="lg"/>
            <a:tailEnd type="stealth" w="lg" len="lg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314" name="Shape 314"/>
          <p:cNvSpPr/>
          <p:nvPr/>
        </p:nvSpPr>
        <p:spPr>
          <a:xfrm>
            <a:off x="899592" y="2769116"/>
            <a:ext cx="2232248" cy="659884"/>
          </a:xfrm>
          <a:prstGeom prst="rect">
            <a:avLst/>
          </a:prstGeom>
          <a:gradFill>
            <a:gsLst>
              <a:gs pos="0">
                <a:srgbClr val="84A7AB"/>
              </a:gs>
              <a:gs pos="80000">
                <a:srgbClr val="AEDCE0"/>
              </a:gs>
              <a:gs pos="100000">
                <a:srgbClr val="AEDEE2"/>
              </a:gs>
            </a:gsLst>
            <a:lin ang="16200000" scaled="0"/>
          </a:gradFill>
          <a:ln w="9525" cap="flat" cmpd="sng">
            <a:solidFill>
              <a:srgbClr val="B5DADD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Reusing</a:t>
            </a:r>
            <a:r>
              <a:rPr lang="fr-FR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1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Wikibase</a:t>
            </a:r>
            <a:r>
              <a:rPr lang="fr-FR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as </a:t>
            </a:r>
            <a:r>
              <a:rPr lang="fr-FR" sz="1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technical</a:t>
            </a:r>
            <a:r>
              <a:rPr lang="fr-FR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infrastructure </a:t>
            </a:r>
            <a:endParaRPr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16" name="Shape 316"/>
          <p:cNvCxnSpPr>
            <a:stCxn id="314" idx="0"/>
            <a:endCxn id="311" idx="2"/>
          </p:cNvCxnSpPr>
          <p:nvPr/>
        </p:nvCxnSpPr>
        <p:spPr>
          <a:xfrm flipV="1">
            <a:off x="2015716" y="2012448"/>
            <a:ext cx="883346" cy="756668"/>
          </a:xfrm>
          <a:prstGeom prst="straightConnector1">
            <a:avLst/>
          </a:prstGeom>
          <a:noFill/>
          <a:ln w="38100" cap="flat" cmpd="sng">
            <a:solidFill>
              <a:srgbClr val="002060"/>
            </a:solidFill>
            <a:prstDash val="solid"/>
            <a:round/>
            <a:headEnd type="triangle" w="lg" len="lg"/>
            <a:tailEnd type="none" w="med" len="med"/>
          </a:ln>
        </p:spPr>
      </p:cxnSp>
      <p:sp>
        <p:nvSpPr>
          <p:cNvPr id="318" name="Shape 318"/>
          <p:cNvSpPr/>
          <p:nvPr/>
        </p:nvSpPr>
        <p:spPr>
          <a:xfrm>
            <a:off x="3347864" y="2372182"/>
            <a:ext cx="3960440" cy="288032"/>
          </a:xfrm>
          <a:prstGeom prst="rect">
            <a:avLst/>
          </a:prstGeom>
          <a:solidFill>
            <a:srgbClr val="FFFF00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 production</a:t>
            </a: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9" name="Shape 319"/>
          <p:cNvSpPr/>
          <p:nvPr/>
        </p:nvSpPr>
        <p:spPr>
          <a:xfrm>
            <a:off x="2484241" y="4133092"/>
            <a:ext cx="1470902" cy="1728192"/>
          </a:xfrm>
          <a:prstGeom prst="rect">
            <a:avLst/>
          </a:prstGeom>
          <a:solidFill>
            <a:srgbClr val="224B4F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Public </a:t>
            </a:r>
            <a:r>
              <a:rPr lang="fr-FR" sz="1100" b="1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libraries</a:t>
            </a:r>
            <a:endParaRPr sz="11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0" name="Shape 320"/>
          <p:cNvSpPr/>
          <p:nvPr/>
        </p:nvSpPr>
        <p:spPr>
          <a:xfrm>
            <a:off x="2607624" y="4422575"/>
            <a:ext cx="1244296" cy="734771"/>
          </a:xfrm>
          <a:prstGeom prst="rect">
            <a:avLst/>
          </a:prstGeom>
          <a:solidFill>
            <a:srgbClr val="CC6600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</a:pPr>
            <a:r>
              <a:rPr lang="en-US" sz="105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Connexion</a:t>
            </a:r>
            <a:r>
              <a:rPr lang="en-US" sz="105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interface with FNE</a:t>
            </a:r>
          </a:p>
          <a:p>
            <a:pPr lvl="0" algn="ctr">
              <a:spcBef>
                <a:spcPts val="0"/>
              </a:spcBef>
              <a:spcAft>
                <a:spcPts val="0"/>
              </a:spcAft>
            </a:pPr>
            <a:r>
              <a:rPr lang="en-US" sz="1050" b="1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Direct data production within FNE</a:t>
            </a:r>
            <a:endParaRPr lang="en-US" sz="1050" dirty="0"/>
          </a:p>
        </p:txBody>
      </p:sp>
      <p:sp>
        <p:nvSpPr>
          <p:cNvPr id="321" name="Shape 321"/>
          <p:cNvSpPr/>
          <p:nvPr/>
        </p:nvSpPr>
        <p:spPr>
          <a:xfrm>
            <a:off x="2683047" y="5211825"/>
            <a:ext cx="952850" cy="547924"/>
          </a:xfrm>
          <a:prstGeom prst="rect">
            <a:avLst/>
          </a:prstGeom>
          <a:solidFill>
            <a:srgbClr val="FF9933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Working</a:t>
            </a:r>
            <a:r>
              <a:rPr lang="fr-FR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format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22" name="Shape 322"/>
          <p:cNvCxnSpPr>
            <a:stCxn id="305" idx="0"/>
            <a:endCxn id="272" idx="2"/>
          </p:cNvCxnSpPr>
          <p:nvPr/>
        </p:nvCxnSpPr>
        <p:spPr>
          <a:xfrm flipV="1">
            <a:off x="1537991" y="3858252"/>
            <a:ext cx="4122051" cy="645615"/>
          </a:xfrm>
          <a:prstGeom prst="straightConnector1">
            <a:avLst/>
          </a:prstGeom>
          <a:noFill/>
          <a:ln w="25400" cap="flat" cmpd="sng">
            <a:solidFill>
              <a:srgbClr val="CC3300"/>
            </a:solidFill>
            <a:prstDash val="solid"/>
            <a:round/>
            <a:headEnd type="stealth" w="lg" len="lg"/>
            <a:tailEnd type="stealth" w="lg" len="lg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cxnSp>
        <p:nvCxnSpPr>
          <p:cNvPr id="323" name="Shape 323"/>
          <p:cNvCxnSpPr>
            <a:stCxn id="320" idx="0"/>
            <a:endCxn id="272" idx="2"/>
          </p:cNvCxnSpPr>
          <p:nvPr/>
        </p:nvCxnSpPr>
        <p:spPr>
          <a:xfrm flipV="1">
            <a:off x="3229772" y="3858252"/>
            <a:ext cx="2430270" cy="564323"/>
          </a:xfrm>
          <a:prstGeom prst="straightConnector1">
            <a:avLst/>
          </a:prstGeom>
          <a:noFill/>
          <a:ln w="25400" cap="flat" cmpd="sng">
            <a:solidFill>
              <a:srgbClr val="CC3300"/>
            </a:solidFill>
            <a:prstDash val="solid"/>
            <a:round/>
            <a:headEnd type="stealth" w="lg" len="lg"/>
            <a:tailEnd type="stealth" w="lg" len="lg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324" name="Shape 324"/>
          <p:cNvSpPr/>
          <p:nvPr/>
        </p:nvSpPr>
        <p:spPr>
          <a:xfrm>
            <a:off x="2627784" y="6364845"/>
            <a:ext cx="1224136" cy="465956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1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Public </a:t>
            </a:r>
            <a:r>
              <a:rPr lang="fr-FR" sz="1200" b="1" dirty="0" err="1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libraries</a:t>
            </a:r>
            <a:endParaRPr sz="1600" dirty="0"/>
          </a:p>
        </p:txBody>
      </p:sp>
      <p:sp>
        <p:nvSpPr>
          <p:cNvPr id="325" name="Shape 325"/>
          <p:cNvSpPr txBox="1"/>
          <p:nvPr/>
        </p:nvSpPr>
        <p:spPr>
          <a:xfrm>
            <a:off x="-1859" y="1469385"/>
            <a:ext cx="56938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WB</a:t>
            </a:r>
            <a:endParaRPr sz="18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Shape 177"/>
          <p:cNvSpPr/>
          <p:nvPr/>
        </p:nvSpPr>
        <p:spPr>
          <a:xfrm>
            <a:off x="4067943" y="6392044"/>
            <a:ext cx="1893187" cy="473141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b="1">
                <a:solidFill>
                  <a:srgbClr val="3F3F3F"/>
                </a:solidFill>
              </a:rPr>
              <a:t>ABES</a:t>
            </a:r>
            <a:endParaRPr sz="1600" b="1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Shape 178"/>
          <p:cNvSpPr/>
          <p:nvPr/>
        </p:nvSpPr>
        <p:spPr>
          <a:xfrm>
            <a:off x="4206225" y="4114125"/>
            <a:ext cx="1716775" cy="2195400"/>
          </a:xfrm>
          <a:prstGeom prst="rect">
            <a:avLst/>
          </a:prstGeom>
          <a:solidFill>
            <a:srgbClr val="212167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ABES</a:t>
            </a:r>
            <a:endParaRPr sz="14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Shape 179"/>
          <p:cNvSpPr/>
          <p:nvPr/>
        </p:nvSpPr>
        <p:spPr>
          <a:xfrm>
            <a:off x="4322468" y="4422575"/>
            <a:ext cx="1503000" cy="648000"/>
          </a:xfrm>
          <a:prstGeom prst="rect">
            <a:avLst/>
          </a:prstGeom>
          <a:solidFill>
            <a:srgbClr val="CC6600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</a:pPr>
            <a:r>
              <a:rPr lang="en-US" sz="11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Connexion</a:t>
            </a:r>
            <a:r>
              <a:rPr lang="en-US" sz="11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interface with FNE</a:t>
            </a:r>
          </a:p>
          <a:p>
            <a:pPr lvl="0" algn="ctr">
              <a:spcBef>
                <a:spcPts val="0"/>
              </a:spcBef>
              <a:spcAft>
                <a:spcPts val="0"/>
              </a:spcAft>
            </a:pPr>
            <a:r>
              <a:rPr lang="en-US" sz="1100" b="1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Direct data production within FNE</a:t>
            </a:r>
            <a:endParaRPr lang="en-US" sz="1100" dirty="0"/>
          </a:p>
        </p:txBody>
      </p:sp>
      <p:sp>
        <p:nvSpPr>
          <p:cNvPr id="73" name="Shape 180"/>
          <p:cNvSpPr/>
          <p:nvPr/>
        </p:nvSpPr>
        <p:spPr>
          <a:xfrm>
            <a:off x="4322468" y="5157200"/>
            <a:ext cx="1502999" cy="1077300"/>
          </a:xfrm>
          <a:prstGeom prst="rect">
            <a:avLst/>
          </a:prstGeom>
          <a:solidFill>
            <a:srgbClr val="FF9933"/>
          </a:solidFill>
          <a:ln w="25400" cap="flat" cmpd="sng">
            <a:solidFill>
              <a:srgbClr val="88A3A5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Working</a:t>
            </a:r>
            <a:r>
              <a:rPr lang="fr-FR" sz="11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format 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cxnSp>
        <p:nvCxnSpPr>
          <p:cNvPr id="84" name="Shape 313"/>
          <p:cNvCxnSpPr>
            <a:stCxn id="72" idx="0"/>
            <a:endCxn id="272" idx="2"/>
          </p:cNvCxnSpPr>
          <p:nvPr/>
        </p:nvCxnSpPr>
        <p:spPr>
          <a:xfrm flipV="1">
            <a:off x="5073968" y="3858252"/>
            <a:ext cx="586074" cy="564323"/>
          </a:xfrm>
          <a:prstGeom prst="straightConnector1">
            <a:avLst/>
          </a:prstGeom>
          <a:noFill/>
          <a:ln w="25400" cap="flat" cmpd="sng">
            <a:solidFill>
              <a:srgbClr val="CC3300"/>
            </a:solidFill>
            <a:prstDash val="solid"/>
            <a:round/>
            <a:headEnd type="stealth" w="lg" len="lg"/>
            <a:tailEnd type="stealth" w="lg" len="lg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167" y="1076722"/>
            <a:ext cx="1752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06713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/>
          <p:nvPr/>
        </p:nvSpPr>
        <p:spPr>
          <a:xfrm>
            <a:off x="2517775" y="4418013"/>
            <a:ext cx="2654300" cy="427037"/>
          </a:xfrm>
          <a:prstGeom prst="rect">
            <a:avLst/>
          </a:prstGeom>
          <a:noFill/>
          <a:ln>
            <a:noFill/>
          </a:ln>
        </p:spPr>
        <p:txBody>
          <a:bodyPr spcFirstLastPara="1" lIns="91425" tIns="91425" rIns="91425" bIns="9142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BBE0E3"/>
              </a:buClr>
              <a:buSzPts val="1600"/>
              <a:buFont typeface="Open Sans"/>
              <a:buNone/>
              <a:defRPr/>
            </a:pPr>
            <a:r>
              <a:rPr lang="fr" sz="1600" b="1" kern="0" dirty="0">
                <a:solidFill>
                  <a:srgbClr val="6A422C"/>
                </a:solidFill>
                <a:latin typeface="Open Sans"/>
                <a:ea typeface="Open Sans"/>
                <a:cs typeface="Open Sans"/>
                <a:sym typeface="Open Sans"/>
              </a:rPr>
              <a:t>2019</a:t>
            </a:r>
            <a:endParaRPr sz="1400" kern="0" dirty="0">
              <a:solidFill>
                <a:srgbClr val="6A422C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65" name="Shape 165"/>
          <p:cNvSpPr txBox="1"/>
          <p:nvPr/>
        </p:nvSpPr>
        <p:spPr>
          <a:xfrm>
            <a:off x="5219700" y="4418013"/>
            <a:ext cx="1755775" cy="463550"/>
          </a:xfrm>
          <a:prstGeom prst="rect">
            <a:avLst/>
          </a:prstGeom>
          <a:noFill/>
          <a:ln>
            <a:noFill/>
          </a:ln>
        </p:spPr>
        <p:txBody>
          <a:bodyPr spcFirstLastPara="1" lIns="91425" tIns="91425" rIns="91425" bIns="9142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BBE0E3"/>
              </a:buClr>
              <a:buSzPts val="1600"/>
              <a:buFont typeface="Open Sans"/>
              <a:buNone/>
              <a:defRPr/>
            </a:pPr>
            <a:r>
              <a:rPr lang="fr" sz="1600" b="1" kern="0" dirty="0">
                <a:solidFill>
                  <a:srgbClr val="6A422C"/>
                </a:solidFill>
                <a:latin typeface="Open Sans"/>
                <a:ea typeface="Open Sans"/>
                <a:cs typeface="Open Sans"/>
                <a:sym typeface="Open Sans"/>
              </a:rPr>
              <a:t>2020 - 2022</a:t>
            </a:r>
            <a:endParaRPr sz="1400" kern="0" dirty="0">
              <a:solidFill>
                <a:srgbClr val="6A422C"/>
              </a:solidFill>
              <a:latin typeface="Arial"/>
              <a:cs typeface="Arial"/>
              <a:sym typeface="Arial"/>
            </a:endParaRPr>
          </a:p>
        </p:txBody>
      </p:sp>
      <p:cxnSp>
        <p:nvCxnSpPr>
          <p:cNvPr id="10244" name="Shape 168"/>
          <p:cNvCxnSpPr>
            <a:cxnSpLocks noChangeShapeType="1"/>
          </p:cNvCxnSpPr>
          <p:nvPr/>
        </p:nvCxnSpPr>
        <p:spPr bwMode="auto">
          <a:xfrm rot="10800000">
            <a:off x="1377950" y="989013"/>
            <a:ext cx="12700" cy="5095875"/>
          </a:xfrm>
          <a:prstGeom prst="straightConnector1">
            <a:avLst/>
          </a:prstGeom>
          <a:noFill/>
          <a:ln w="9525">
            <a:solidFill>
              <a:schemeClr val="accent1"/>
            </a:solidFill>
            <a:prstDash val="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45" name="Shape 169"/>
          <p:cNvCxnSpPr>
            <a:cxnSpLocks noChangeShapeType="1"/>
          </p:cNvCxnSpPr>
          <p:nvPr/>
        </p:nvCxnSpPr>
        <p:spPr bwMode="auto">
          <a:xfrm rot="10800000">
            <a:off x="5873750" y="989013"/>
            <a:ext cx="12700" cy="5095875"/>
          </a:xfrm>
          <a:prstGeom prst="straightConnector1">
            <a:avLst/>
          </a:prstGeom>
          <a:noFill/>
          <a:ln w="9525">
            <a:solidFill>
              <a:schemeClr val="accent1"/>
            </a:solidFill>
            <a:prstDash val="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46" name="Shape 170"/>
          <p:cNvCxnSpPr>
            <a:cxnSpLocks noChangeShapeType="1"/>
          </p:cNvCxnSpPr>
          <p:nvPr/>
        </p:nvCxnSpPr>
        <p:spPr bwMode="auto">
          <a:xfrm>
            <a:off x="261938" y="3384550"/>
            <a:ext cx="8651875" cy="19050"/>
          </a:xfrm>
          <a:prstGeom prst="straightConnector1">
            <a:avLst/>
          </a:prstGeom>
          <a:noFill/>
          <a:ln w="19050">
            <a:solidFill>
              <a:schemeClr val="tx1"/>
            </a:solidFill>
            <a:prstDash val="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2" name="Shape 172"/>
          <p:cNvSpPr/>
          <p:nvPr/>
        </p:nvSpPr>
        <p:spPr>
          <a:xfrm>
            <a:off x="185738" y="4076700"/>
            <a:ext cx="8850312" cy="36988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B5714B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lIns="91425" tIns="91425" rIns="91425" bIns="91425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pP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248" name="Shape 177"/>
          <p:cNvCxnSpPr>
            <a:cxnSpLocks noChangeShapeType="1"/>
          </p:cNvCxnSpPr>
          <p:nvPr/>
        </p:nvCxnSpPr>
        <p:spPr bwMode="auto">
          <a:xfrm rot="10800000">
            <a:off x="7397750" y="989013"/>
            <a:ext cx="12700" cy="5095875"/>
          </a:xfrm>
          <a:prstGeom prst="straightConnector1">
            <a:avLst/>
          </a:prstGeom>
          <a:noFill/>
          <a:ln w="9525">
            <a:solidFill>
              <a:schemeClr val="accent1"/>
            </a:solidFill>
            <a:prstDash val="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1" name="Shape 181"/>
          <p:cNvSpPr txBox="1"/>
          <p:nvPr/>
        </p:nvSpPr>
        <p:spPr>
          <a:xfrm>
            <a:off x="185738" y="4418013"/>
            <a:ext cx="2322512" cy="463550"/>
          </a:xfrm>
          <a:prstGeom prst="rect">
            <a:avLst/>
          </a:prstGeom>
          <a:noFill/>
          <a:ln>
            <a:noFill/>
          </a:ln>
        </p:spPr>
        <p:txBody>
          <a:bodyPr spcFirstLastPara="1" lIns="91425" tIns="91425" rIns="91425" bIns="91425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/>
            </a:pPr>
            <a:r>
              <a:rPr lang="fr" sz="1600" b="1" kern="0" dirty="0">
                <a:solidFill>
                  <a:srgbClr val="6A422C"/>
                </a:solidFill>
                <a:latin typeface="Open Sans"/>
                <a:ea typeface="Open Sans"/>
                <a:cs typeface="Open Sans"/>
                <a:sym typeface="Open Sans"/>
              </a:rPr>
              <a:t>2d half of 2018</a:t>
            </a:r>
            <a:endParaRPr sz="1400" kern="0" dirty="0">
              <a:solidFill>
                <a:srgbClr val="6A422C"/>
              </a:solidFill>
              <a:latin typeface="Arial"/>
              <a:cs typeface="Arial"/>
              <a:sym typeface="Arial"/>
            </a:endParaRPr>
          </a:p>
        </p:txBody>
      </p:sp>
      <p:grpSp>
        <p:nvGrpSpPr>
          <p:cNvPr id="183" name="Shape 183"/>
          <p:cNvGrpSpPr/>
          <p:nvPr/>
        </p:nvGrpSpPr>
        <p:grpSpPr>
          <a:xfrm>
            <a:off x="2483768" y="1772815"/>
            <a:ext cx="192143" cy="1711443"/>
            <a:chOff x="5144085" y="1659555"/>
            <a:chExt cx="175500" cy="1363917"/>
          </a:xfrm>
          <a:solidFill>
            <a:schemeClr val="accent5">
              <a:lumMod val="50000"/>
            </a:schemeClr>
          </a:solidFill>
        </p:grpSpPr>
        <p:sp>
          <p:nvSpPr>
            <p:cNvPr id="184" name="Shape 184"/>
            <p:cNvSpPr/>
            <p:nvPr/>
          </p:nvSpPr>
          <p:spPr>
            <a:xfrm>
              <a:off x="5144085" y="2890572"/>
              <a:ext cx="175500" cy="132900"/>
            </a:xfrm>
            <a:prstGeom prst="ellipse">
              <a:avLst/>
            </a:prstGeom>
            <a:grpFill/>
            <a:ln>
              <a:solidFill>
                <a:schemeClr val="accent5">
                  <a:lumMod val="50000"/>
                </a:schemeClr>
              </a:solidFill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defRPr/>
              </a:pPr>
              <a:endParaRPr sz="140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85" name="Shape 185"/>
            <p:cNvCxnSpPr/>
            <p:nvPr/>
          </p:nvCxnSpPr>
          <p:spPr>
            <a:xfrm flipH="1" flipV="1">
              <a:off x="5231635" y="1659555"/>
              <a:ext cx="9001" cy="1231022"/>
            </a:xfrm>
            <a:prstGeom prst="straightConnector1">
              <a:avLst/>
            </a:prstGeom>
            <a:grpFill/>
            <a:ln w="9525" cap="flat" cmpd="sng">
              <a:solidFill>
                <a:schemeClr val="accent5">
                  <a:lumMod val="50000"/>
                </a:schemeClr>
              </a:solidFill>
              <a:prstDash val="solid"/>
              <a:round/>
              <a:headEnd type="none" w="sm" len="sm"/>
              <a:tailEnd type="oval" w="med" len="med"/>
            </a:ln>
          </p:spPr>
        </p:cxnSp>
      </p:grpSp>
      <p:cxnSp>
        <p:nvCxnSpPr>
          <p:cNvPr id="10251" name="Shape 186"/>
          <p:cNvCxnSpPr>
            <a:cxnSpLocks noChangeShapeType="1"/>
          </p:cNvCxnSpPr>
          <p:nvPr/>
        </p:nvCxnSpPr>
        <p:spPr bwMode="auto">
          <a:xfrm rot="10800000">
            <a:off x="2992438" y="928688"/>
            <a:ext cx="12700" cy="5095875"/>
          </a:xfrm>
          <a:prstGeom prst="straightConnector1">
            <a:avLst/>
          </a:prstGeom>
          <a:noFill/>
          <a:ln w="9525">
            <a:solidFill>
              <a:schemeClr val="accent1"/>
            </a:solidFill>
            <a:prstDash val="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87" name="Shape 187"/>
          <p:cNvGrpSpPr/>
          <p:nvPr/>
        </p:nvGrpSpPr>
        <p:grpSpPr>
          <a:xfrm>
            <a:off x="322329" y="1772816"/>
            <a:ext cx="217228" cy="1763750"/>
            <a:chOff x="5144075" y="1969719"/>
            <a:chExt cx="193767" cy="1024152"/>
          </a:xfrm>
          <a:solidFill>
            <a:schemeClr val="accent5">
              <a:lumMod val="50000"/>
            </a:schemeClr>
          </a:solidFill>
        </p:grpSpPr>
        <p:sp>
          <p:nvSpPr>
            <p:cNvPr id="188" name="Shape 188"/>
            <p:cNvSpPr/>
            <p:nvPr/>
          </p:nvSpPr>
          <p:spPr>
            <a:xfrm>
              <a:off x="5144075" y="2864871"/>
              <a:ext cx="193767" cy="129000"/>
            </a:xfrm>
            <a:prstGeom prst="ellipse">
              <a:avLst/>
            </a:prstGeom>
            <a:grpFill/>
            <a:ln>
              <a:solidFill>
                <a:schemeClr val="accent5">
                  <a:lumMod val="50000"/>
                </a:schemeClr>
              </a:solidFill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defRPr/>
              </a:pPr>
              <a:endParaRPr sz="140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89" name="Shape 189"/>
            <p:cNvCxnSpPr/>
            <p:nvPr/>
          </p:nvCxnSpPr>
          <p:spPr>
            <a:xfrm flipH="1" flipV="1">
              <a:off x="5240959" y="1969719"/>
              <a:ext cx="18595" cy="895157"/>
            </a:xfrm>
            <a:prstGeom prst="straightConnector1">
              <a:avLst/>
            </a:prstGeom>
            <a:grpFill/>
            <a:ln w="9525" cap="flat" cmpd="sng">
              <a:solidFill>
                <a:schemeClr val="accent5">
                  <a:lumMod val="50000"/>
                </a:schemeClr>
              </a:solidFill>
              <a:prstDash val="solid"/>
              <a:round/>
              <a:headEnd type="none" w="sm" len="sm"/>
              <a:tailEnd type="oval" w="med" len="med"/>
            </a:ln>
          </p:spPr>
        </p:cxnSp>
      </p:grpSp>
      <p:cxnSp>
        <p:nvCxnSpPr>
          <p:cNvPr id="10253" name="Shape 190"/>
          <p:cNvCxnSpPr>
            <a:cxnSpLocks noChangeShapeType="1"/>
          </p:cNvCxnSpPr>
          <p:nvPr/>
        </p:nvCxnSpPr>
        <p:spPr bwMode="auto">
          <a:xfrm rot="10800000" flipH="1">
            <a:off x="4462463" y="873125"/>
            <a:ext cx="14287" cy="4940300"/>
          </a:xfrm>
          <a:prstGeom prst="straightConnector1">
            <a:avLst/>
          </a:prstGeom>
          <a:noFill/>
          <a:ln w="9525">
            <a:solidFill>
              <a:schemeClr val="accent1"/>
            </a:solidFill>
            <a:prstDash val="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54" name="Shape 195"/>
          <p:cNvSpPr>
            <a:spLocks noGrp="1"/>
          </p:cNvSpPr>
          <p:nvPr>
            <p:ph type="body" idx="4294967295"/>
          </p:nvPr>
        </p:nvSpPr>
        <p:spPr>
          <a:xfrm>
            <a:off x="0" y="1844675"/>
            <a:ext cx="2116138" cy="1368425"/>
          </a:xfrm>
        </p:spPr>
        <p:txBody>
          <a:bodyPr lIns="91425" tIns="91425" rIns="91425" bIns="91425">
            <a:normAutofit/>
          </a:bodyPr>
          <a:lstStyle/>
          <a:p>
            <a:pPr marL="171450" indent="-171450">
              <a:lnSpc>
                <a:spcPct val="115000"/>
              </a:lnSpc>
              <a:spcBef>
                <a:spcPct val="0"/>
              </a:spcBef>
              <a:buSzPts val="1100"/>
            </a:pPr>
            <a:r>
              <a:rPr lang="fr-FR" altLang="fr-FR" sz="1400" b="1" dirty="0">
                <a:solidFill>
                  <a:srgbClr val="000000"/>
                </a:solidFill>
              </a:rPr>
              <a:t>Proof of concept</a:t>
            </a:r>
          </a:p>
          <a:p>
            <a:pPr marL="171450" indent="-171450">
              <a:lnSpc>
                <a:spcPct val="115000"/>
              </a:lnSpc>
              <a:spcBef>
                <a:spcPct val="0"/>
              </a:spcBef>
              <a:buSzPts val="1100"/>
            </a:pPr>
            <a:r>
              <a:rPr lang="fr-FR" altLang="fr-FR" sz="1400" b="1" dirty="0" err="1">
                <a:solidFill>
                  <a:srgbClr val="000000"/>
                </a:solidFill>
              </a:rPr>
              <a:t>Governance</a:t>
            </a:r>
            <a:r>
              <a:rPr lang="fr-FR" altLang="fr-FR" sz="1400" b="1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0255" name="Shape 201"/>
          <p:cNvSpPr>
            <a:spLocks noGrp="1"/>
          </p:cNvSpPr>
          <p:nvPr>
            <p:ph type="body" idx="4294967295"/>
          </p:nvPr>
        </p:nvSpPr>
        <p:spPr>
          <a:xfrm>
            <a:off x="2675911" y="1716014"/>
            <a:ext cx="2317750" cy="1614488"/>
          </a:xfrm>
        </p:spPr>
        <p:txBody>
          <a:bodyPr lIns="91425" tIns="91425" rIns="91425" bIns="91425"/>
          <a:lstStyle/>
          <a:p>
            <a:pPr marL="171450" indent="-171450">
              <a:lnSpc>
                <a:spcPct val="115000"/>
              </a:lnSpc>
              <a:spcBef>
                <a:spcPct val="0"/>
              </a:spcBef>
              <a:buSzPts val="1100"/>
            </a:pPr>
            <a:r>
              <a:rPr lang="fr-FR" altLang="fr-FR" sz="1400" b="1" dirty="0">
                <a:solidFill>
                  <a:srgbClr val="000000"/>
                </a:solidFill>
              </a:rPr>
              <a:t>Proof of concept </a:t>
            </a:r>
          </a:p>
          <a:p>
            <a:pPr marL="171450" indent="-171450">
              <a:lnSpc>
                <a:spcPct val="115000"/>
              </a:lnSpc>
              <a:spcBef>
                <a:spcPct val="0"/>
              </a:spcBef>
              <a:buSzPts val="1100"/>
            </a:pPr>
            <a:r>
              <a:rPr lang="fr-FR" altLang="fr-FR" sz="1400" b="1" dirty="0" err="1">
                <a:solidFill>
                  <a:srgbClr val="000000"/>
                </a:solidFill>
              </a:rPr>
              <a:t>Governance</a:t>
            </a:r>
            <a:endParaRPr lang="fr-FR" altLang="fr-FR" sz="1400" b="1" dirty="0">
              <a:solidFill>
                <a:srgbClr val="000000"/>
              </a:solidFill>
            </a:endParaRPr>
          </a:p>
          <a:p>
            <a:pPr marL="171450" indent="-171450">
              <a:lnSpc>
                <a:spcPct val="115000"/>
              </a:lnSpc>
              <a:spcBef>
                <a:spcPct val="0"/>
              </a:spcBef>
              <a:buSzPts val="1100"/>
            </a:pPr>
            <a:r>
              <a:rPr lang="fr-FR" altLang="fr-FR" sz="1400" b="1" dirty="0">
                <a:solidFill>
                  <a:srgbClr val="000000"/>
                </a:solidFill>
              </a:rPr>
              <a:t>Business model </a:t>
            </a:r>
          </a:p>
        </p:txBody>
      </p:sp>
      <p:grpSp>
        <p:nvGrpSpPr>
          <p:cNvPr id="69" name="Shape 183"/>
          <p:cNvGrpSpPr/>
          <p:nvPr/>
        </p:nvGrpSpPr>
        <p:grpSpPr>
          <a:xfrm>
            <a:off x="4932040" y="1772814"/>
            <a:ext cx="192143" cy="1697082"/>
            <a:chOff x="5144085" y="1671000"/>
            <a:chExt cx="175500" cy="1352472"/>
          </a:xfrm>
          <a:solidFill>
            <a:schemeClr val="accent5">
              <a:lumMod val="50000"/>
            </a:schemeClr>
          </a:solidFill>
        </p:grpSpPr>
        <p:sp>
          <p:nvSpPr>
            <p:cNvPr id="70" name="Shape 184"/>
            <p:cNvSpPr/>
            <p:nvPr/>
          </p:nvSpPr>
          <p:spPr>
            <a:xfrm>
              <a:off x="5144085" y="2890572"/>
              <a:ext cx="175500" cy="132900"/>
            </a:xfrm>
            <a:prstGeom prst="ellipse">
              <a:avLst/>
            </a:prstGeom>
            <a:grpFill/>
            <a:ln>
              <a:solidFill>
                <a:schemeClr val="accent5">
                  <a:lumMod val="50000"/>
                </a:schemeClr>
              </a:solidFill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defRPr/>
              </a:pPr>
              <a:endParaRPr sz="140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71" name="Shape 185"/>
            <p:cNvCxnSpPr/>
            <p:nvPr/>
          </p:nvCxnSpPr>
          <p:spPr>
            <a:xfrm flipH="1" flipV="1">
              <a:off x="5231835" y="1671000"/>
              <a:ext cx="8803" cy="1219577"/>
            </a:xfrm>
            <a:prstGeom prst="straightConnector1">
              <a:avLst/>
            </a:prstGeom>
            <a:grpFill/>
            <a:ln w="9525" cap="flat" cmpd="sng">
              <a:solidFill>
                <a:schemeClr val="accent5">
                  <a:lumMod val="50000"/>
                </a:schemeClr>
              </a:solidFill>
              <a:prstDash val="solid"/>
              <a:round/>
              <a:headEnd type="none" w="sm" len="sm"/>
              <a:tailEnd type="oval" w="med" len="med"/>
            </a:ln>
          </p:spPr>
        </p:cxnSp>
      </p:grpSp>
      <p:grpSp>
        <p:nvGrpSpPr>
          <p:cNvPr id="72" name="Shape 183"/>
          <p:cNvGrpSpPr/>
          <p:nvPr/>
        </p:nvGrpSpPr>
        <p:grpSpPr>
          <a:xfrm flipV="1">
            <a:off x="4932040" y="3284984"/>
            <a:ext cx="192143" cy="792088"/>
            <a:chOff x="5144085" y="1811067"/>
            <a:chExt cx="175500" cy="1296601"/>
          </a:xfrm>
          <a:solidFill>
            <a:schemeClr val="accent5">
              <a:lumMod val="50000"/>
            </a:schemeClr>
          </a:solidFill>
        </p:grpSpPr>
        <p:sp>
          <p:nvSpPr>
            <p:cNvPr id="73" name="Shape 184"/>
            <p:cNvSpPr/>
            <p:nvPr/>
          </p:nvSpPr>
          <p:spPr>
            <a:xfrm>
              <a:off x="5144085" y="2890578"/>
              <a:ext cx="175500" cy="217090"/>
            </a:xfrm>
            <a:prstGeom prst="ellipse">
              <a:avLst/>
            </a:prstGeom>
            <a:grpFill/>
            <a:ln>
              <a:solidFill>
                <a:schemeClr val="accent5">
                  <a:lumMod val="50000"/>
                </a:schemeClr>
              </a:solidFill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defRPr/>
              </a:pPr>
              <a:endParaRPr sz="140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74" name="Shape 185"/>
            <p:cNvCxnSpPr/>
            <p:nvPr/>
          </p:nvCxnSpPr>
          <p:spPr>
            <a:xfrm flipH="1" flipV="1">
              <a:off x="5240636" y="1811067"/>
              <a:ext cx="1" cy="1079508"/>
            </a:xfrm>
            <a:prstGeom prst="straightConnector1">
              <a:avLst/>
            </a:prstGeom>
            <a:grpFill/>
            <a:ln w="9525" cap="flat" cmpd="sng">
              <a:solidFill>
                <a:schemeClr val="accent5">
                  <a:lumMod val="50000"/>
                </a:schemeClr>
              </a:solidFill>
              <a:prstDash val="solid"/>
              <a:round/>
              <a:headEnd type="none" w="sm" len="sm"/>
              <a:tailEnd type="oval" w="med" len="med"/>
            </a:ln>
          </p:spPr>
        </p:cxnSp>
      </p:grpSp>
      <p:sp>
        <p:nvSpPr>
          <p:cNvPr id="75" name="Shape 201"/>
          <p:cNvSpPr txBox="1">
            <a:spLocks/>
          </p:cNvSpPr>
          <p:nvPr/>
        </p:nvSpPr>
        <p:spPr>
          <a:xfrm>
            <a:off x="2484438" y="3557588"/>
            <a:ext cx="2566987" cy="592137"/>
          </a:xfrm>
          <a:prstGeom prst="rect">
            <a:avLst/>
          </a:prstGeom>
          <a:noFill/>
          <a:ln>
            <a:noFill/>
          </a:ln>
        </p:spPr>
        <p:txBody>
          <a:bodyPr spcFirstLastPara="1" lIns="91425" tIns="91425" rIns="91425" bIns="91425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Char char="•"/>
              <a:defRPr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–"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–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indent="0" algn="r" fontAlgn="auto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ts val="1100"/>
              <a:buFont typeface="Arial"/>
              <a:buNone/>
              <a:defRPr/>
            </a:pPr>
            <a:endParaRPr lang="fr-FR" sz="1400" b="1" kern="0" dirty="0">
              <a:solidFill>
                <a:srgbClr val="000000"/>
              </a:solidFill>
            </a:endParaRPr>
          </a:p>
        </p:txBody>
      </p:sp>
      <p:grpSp>
        <p:nvGrpSpPr>
          <p:cNvPr id="76" name="Shape 183"/>
          <p:cNvGrpSpPr/>
          <p:nvPr/>
        </p:nvGrpSpPr>
        <p:grpSpPr>
          <a:xfrm>
            <a:off x="6756121" y="1772814"/>
            <a:ext cx="192143" cy="1667644"/>
            <a:chOff x="5144085" y="1694460"/>
            <a:chExt cx="175500" cy="1329012"/>
          </a:xfrm>
          <a:solidFill>
            <a:schemeClr val="accent5">
              <a:lumMod val="50000"/>
            </a:schemeClr>
          </a:solidFill>
        </p:grpSpPr>
        <p:sp>
          <p:nvSpPr>
            <p:cNvPr id="77" name="Shape 184"/>
            <p:cNvSpPr/>
            <p:nvPr/>
          </p:nvSpPr>
          <p:spPr>
            <a:xfrm>
              <a:off x="5144085" y="2890572"/>
              <a:ext cx="175500" cy="132900"/>
            </a:xfrm>
            <a:prstGeom prst="ellipse">
              <a:avLst/>
            </a:prstGeom>
            <a:grpFill/>
            <a:ln>
              <a:solidFill>
                <a:schemeClr val="accent5">
                  <a:lumMod val="50000"/>
                </a:schemeClr>
              </a:solidFill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defRPr/>
              </a:pPr>
              <a:endParaRPr sz="140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78" name="Shape 185"/>
            <p:cNvCxnSpPr/>
            <p:nvPr/>
          </p:nvCxnSpPr>
          <p:spPr>
            <a:xfrm flipH="1" flipV="1">
              <a:off x="5231835" y="1694460"/>
              <a:ext cx="8802" cy="1196118"/>
            </a:xfrm>
            <a:prstGeom prst="straightConnector1">
              <a:avLst/>
            </a:prstGeom>
            <a:grpFill/>
            <a:ln w="9525" cap="flat" cmpd="sng">
              <a:solidFill>
                <a:schemeClr val="accent5">
                  <a:lumMod val="50000"/>
                </a:schemeClr>
              </a:solidFill>
              <a:prstDash val="solid"/>
              <a:round/>
              <a:headEnd type="none" w="sm" len="sm"/>
              <a:tailEnd type="oval" w="med" len="med"/>
            </a:ln>
          </p:spPr>
        </p:cxnSp>
      </p:grpSp>
      <p:sp>
        <p:nvSpPr>
          <p:cNvPr id="79" name="Shape 201"/>
          <p:cNvSpPr txBox="1">
            <a:spLocks/>
          </p:cNvSpPr>
          <p:nvPr/>
        </p:nvSpPr>
        <p:spPr>
          <a:xfrm>
            <a:off x="5148263" y="1844675"/>
            <a:ext cx="1812925" cy="1614488"/>
          </a:xfrm>
          <a:prstGeom prst="rect">
            <a:avLst/>
          </a:prstGeom>
          <a:noFill/>
          <a:ln>
            <a:noFill/>
          </a:ln>
        </p:spPr>
        <p:txBody>
          <a:bodyPr spcFirstLastPara="1" lIns="91425" tIns="91425" rIns="91425" bIns="91425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Char char="•"/>
              <a:defRPr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–"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–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indent="0" fontAlgn="auto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ts val="1100"/>
              <a:buFont typeface="Times New Roman"/>
              <a:buNone/>
              <a:defRPr/>
            </a:pPr>
            <a:r>
              <a:rPr lang="fr-FR" sz="1400" b="1" kern="0" dirty="0" err="1">
                <a:solidFill>
                  <a:srgbClr val="000000"/>
                </a:solidFill>
              </a:rPr>
              <a:t>Development</a:t>
            </a:r>
            <a:r>
              <a:rPr lang="fr-FR" sz="1400" b="1" kern="0" dirty="0">
                <a:solidFill>
                  <a:srgbClr val="000000"/>
                </a:solidFill>
              </a:rPr>
              <a:t> of FNE</a:t>
            </a:r>
          </a:p>
        </p:txBody>
      </p:sp>
      <p:sp>
        <p:nvSpPr>
          <p:cNvPr id="80" name="Shape 165"/>
          <p:cNvSpPr txBox="1"/>
          <p:nvPr/>
        </p:nvSpPr>
        <p:spPr>
          <a:xfrm>
            <a:off x="7197725" y="4418013"/>
            <a:ext cx="1754188" cy="463550"/>
          </a:xfrm>
          <a:prstGeom prst="rect">
            <a:avLst/>
          </a:prstGeom>
          <a:noFill/>
          <a:ln>
            <a:noFill/>
          </a:ln>
        </p:spPr>
        <p:txBody>
          <a:bodyPr spcFirstLastPara="1" lIns="91425" tIns="91425" rIns="91425" bIns="9142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BBE0E3"/>
              </a:buClr>
              <a:buSzPts val="1600"/>
              <a:buFont typeface="Open Sans"/>
              <a:buNone/>
              <a:defRPr/>
            </a:pPr>
            <a:r>
              <a:rPr lang="fr" sz="1600" b="1" kern="0" dirty="0">
                <a:solidFill>
                  <a:srgbClr val="6A422C"/>
                </a:solidFill>
                <a:latin typeface="Open Sans"/>
                <a:ea typeface="Open Sans"/>
                <a:cs typeface="Open Sans"/>
                <a:sym typeface="Open Sans"/>
              </a:rPr>
              <a:t>2023</a:t>
            </a:r>
            <a:endParaRPr sz="1400" kern="0" dirty="0">
              <a:solidFill>
                <a:srgbClr val="6A422C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81" name="Shape 201"/>
          <p:cNvSpPr txBox="1">
            <a:spLocks/>
          </p:cNvSpPr>
          <p:nvPr/>
        </p:nvSpPr>
        <p:spPr>
          <a:xfrm>
            <a:off x="6981825" y="1824038"/>
            <a:ext cx="2054225" cy="1614487"/>
          </a:xfrm>
          <a:prstGeom prst="rect">
            <a:avLst/>
          </a:prstGeom>
          <a:noFill/>
          <a:ln>
            <a:noFill/>
          </a:ln>
        </p:spPr>
        <p:txBody>
          <a:bodyPr spcFirstLastPara="1" lIns="91425" tIns="91425" rIns="91425" bIns="91425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Char char="•"/>
              <a:defRPr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–"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–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indent="0" fontAlgn="auto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ts val="1100"/>
              <a:buFont typeface="Arial"/>
              <a:buNone/>
              <a:defRPr/>
            </a:pPr>
            <a:r>
              <a:rPr lang="fr-FR" sz="1400" b="1" kern="0" dirty="0" err="1">
                <a:solidFill>
                  <a:srgbClr val="000000"/>
                </a:solidFill>
              </a:rPr>
              <a:t>Opening</a:t>
            </a:r>
            <a:r>
              <a:rPr lang="fr-FR" sz="1400" b="1" kern="0" dirty="0">
                <a:solidFill>
                  <a:srgbClr val="000000"/>
                </a:solidFill>
              </a:rPr>
              <a:t> / </a:t>
            </a:r>
            <a:r>
              <a:rPr lang="fr-FR" sz="1400" b="1" kern="0" dirty="0" err="1">
                <a:solidFill>
                  <a:srgbClr val="000000"/>
                </a:solidFill>
              </a:rPr>
              <a:t>implementation</a:t>
            </a:r>
            <a:endParaRPr lang="fr-FR" sz="1400" b="1" kern="0" dirty="0">
              <a:solidFill>
                <a:srgbClr val="000000"/>
              </a:solidFill>
            </a:endParaRPr>
          </a:p>
          <a:p>
            <a:pPr marL="285750" indent="-285750" fontAlgn="auto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ts val="1100"/>
              <a:buFontTx/>
              <a:buChar char="-"/>
              <a:defRPr/>
            </a:pPr>
            <a:r>
              <a:rPr lang="fr-FR" sz="1400" b="1" kern="0" dirty="0" err="1">
                <a:solidFill>
                  <a:srgbClr val="000000"/>
                </a:solidFill>
              </a:rPr>
              <a:t>Abes</a:t>
            </a:r>
            <a:endParaRPr lang="fr-FR" sz="1400" b="1" kern="0" dirty="0">
              <a:solidFill>
                <a:srgbClr val="000000"/>
              </a:solidFill>
            </a:endParaRPr>
          </a:p>
          <a:p>
            <a:pPr marL="285750" indent="-285750" fontAlgn="auto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ts val="1100"/>
              <a:buFontTx/>
              <a:buChar char="-"/>
              <a:defRPr/>
            </a:pPr>
            <a:r>
              <a:rPr lang="fr-FR" sz="1400" b="1" kern="0" dirty="0" err="1">
                <a:solidFill>
                  <a:srgbClr val="000000"/>
                </a:solidFill>
              </a:rPr>
              <a:t>BnF</a:t>
            </a:r>
            <a:endParaRPr lang="fr-FR" sz="1400" b="1" kern="0" dirty="0">
              <a:solidFill>
                <a:srgbClr val="000000"/>
              </a:solidFill>
            </a:endParaRPr>
          </a:p>
          <a:p>
            <a:pPr marL="285750" indent="-285750" fontAlgn="auto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ts val="1100"/>
              <a:buFontTx/>
              <a:buChar char="-"/>
              <a:defRPr/>
            </a:pPr>
            <a:r>
              <a:rPr lang="fr-FR" sz="1400" b="1" kern="0" dirty="0" err="1">
                <a:solidFill>
                  <a:srgbClr val="000000"/>
                </a:solidFill>
              </a:rPr>
              <a:t>Other</a:t>
            </a:r>
            <a:r>
              <a:rPr lang="fr-FR" sz="1400" b="1" kern="0" dirty="0">
                <a:solidFill>
                  <a:srgbClr val="000000"/>
                </a:solidFill>
              </a:rPr>
              <a:t> institutions (</a:t>
            </a:r>
            <a:r>
              <a:rPr lang="fr-FR" sz="1400" b="1" kern="0" dirty="0" err="1">
                <a:solidFill>
                  <a:srgbClr val="000000"/>
                </a:solidFill>
              </a:rPr>
              <a:t>step</a:t>
            </a:r>
            <a:r>
              <a:rPr lang="fr-FR" sz="1400" b="1" kern="0" dirty="0">
                <a:solidFill>
                  <a:srgbClr val="000000"/>
                </a:solidFill>
              </a:rPr>
              <a:t> by </a:t>
            </a:r>
            <a:r>
              <a:rPr lang="fr-FR" sz="1400" b="1" kern="0" dirty="0" err="1">
                <a:solidFill>
                  <a:srgbClr val="000000"/>
                </a:solidFill>
              </a:rPr>
              <a:t>step</a:t>
            </a:r>
            <a:r>
              <a:rPr lang="fr-FR" sz="1400" b="1" kern="0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35" name="Titre 1"/>
          <p:cNvSpPr txBox="1">
            <a:spLocks/>
          </p:cNvSpPr>
          <p:nvPr/>
        </p:nvSpPr>
        <p:spPr>
          <a:xfrm>
            <a:off x="609600" y="427038"/>
            <a:ext cx="8229600" cy="985738"/>
          </a:xfrm>
          <a:prstGeom prst="rect">
            <a:avLst/>
          </a:prstGeom>
          <a:noFill/>
          <a:ln>
            <a:noFill/>
          </a:ln>
        </p:spPr>
        <p:txBody>
          <a:bodyPr spcFirstLastPara="1" lIns="91425" tIns="91425" rIns="91425" bIns="91425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fontAlgn="auto">
              <a:defRPr/>
            </a:pPr>
            <a:r>
              <a:rPr lang="fr-FR" altLang="fr-FR" sz="3600" kern="0" dirty="0" err="1"/>
              <a:t>Development</a:t>
            </a:r>
            <a:r>
              <a:rPr lang="fr-FR" altLang="fr-FR" sz="3600" kern="0" dirty="0"/>
              <a:t> stages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8757" y="3417605"/>
            <a:ext cx="585336" cy="1017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84406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11256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fr-FR" b="1" dirty="0"/>
              <a:t>To </a:t>
            </a:r>
            <a:r>
              <a:rPr lang="fr-FR" b="1" dirty="0" err="1"/>
              <a:t>what</a:t>
            </a:r>
            <a:r>
              <a:rPr lang="fr-FR" b="1" dirty="0"/>
              <a:t> </a:t>
            </a:r>
            <a:r>
              <a:rPr lang="fr-FR" b="1" dirty="0" err="1"/>
              <a:t>extent</a:t>
            </a:r>
            <a:r>
              <a:rPr lang="fr-FR" b="1" dirty="0"/>
              <a:t> </a:t>
            </a:r>
            <a:r>
              <a:rPr lang="fr-FR" b="1" dirty="0" err="1"/>
              <a:t>Wikibase</a:t>
            </a:r>
            <a:r>
              <a:rPr lang="fr-FR" b="1" dirty="0"/>
              <a:t> </a:t>
            </a:r>
            <a:r>
              <a:rPr lang="fr-FR" b="1" dirty="0" err="1"/>
              <a:t>can</a:t>
            </a:r>
            <a:r>
              <a:rPr lang="fr-FR" b="1" dirty="0"/>
              <a:t> </a:t>
            </a:r>
            <a:r>
              <a:rPr lang="fr-FR" b="1" dirty="0" err="1"/>
              <a:t>be</a:t>
            </a:r>
            <a:r>
              <a:rPr lang="fr-FR" b="1" dirty="0"/>
              <a:t> </a:t>
            </a:r>
            <a:r>
              <a:rPr lang="fr-FR" b="1" dirty="0" err="1"/>
              <a:t>used</a:t>
            </a:r>
            <a:r>
              <a:rPr lang="fr-FR" b="1" dirty="0"/>
              <a:t> as </a:t>
            </a:r>
            <a:r>
              <a:rPr lang="fr-FR" b="1" dirty="0" err="1"/>
              <a:t>technical</a:t>
            </a:r>
            <a:r>
              <a:rPr lang="fr-FR" b="1" dirty="0"/>
              <a:t> infrastructure for FNE</a:t>
            </a:r>
            <a:r>
              <a:rPr lang="fr-FR" dirty="0"/>
              <a:t> : How far </a:t>
            </a:r>
            <a:r>
              <a:rPr lang="fr-FR" dirty="0" err="1"/>
              <a:t>Wikibase</a:t>
            </a:r>
            <a:r>
              <a:rPr lang="fr-FR" dirty="0"/>
              <a:t> </a:t>
            </a:r>
            <a:r>
              <a:rPr lang="fr-FR" dirty="0" err="1"/>
              <a:t>can</a:t>
            </a:r>
            <a:r>
              <a:rPr lang="fr-FR" dirty="0"/>
              <a:t> </a:t>
            </a:r>
            <a:r>
              <a:rPr lang="fr-FR" dirty="0" err="1"/>
              <a:t>meet</a:t>
            </a:r>
            <a:r>
              <a:rPr lang="fr-FR" dirty="0"/>
              <a:t> the FNE </a:t>
            </a:r>
            <a:r>
              <a:rPr lang="fr-FR" dirty="0" err="1"/>
              <a:t>operational</a:t>
            </a:r>
            <a:r>
              <a:rPr lang="fr-FR" dirty="0"/>
              <a:t> </a:t>
            </a:r>
            <a:r>
              <a:rPr lang="fr-FR" dirty="0" err="1"/>
              <a:t>needs</a:t>
            </a:r>
            <a:r>
              <a:rPr lang="fr-FR" dirty="0"/>
              <a:t>?  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fr-FR" dirty="0" err="1"/>
              <a:t>Merging</a:t>
            </a:r>
            <a:r>
              <a:rPr lang="fr-FR" dirty="0"/>
              <a:t> </a:t>
            </a:r>
            <a:r>
              <a:rPr lang="fr-FR" dirty="0" err="1"/>
              <a:t>BnF</a:t>
            </a:r>
            <a:r>
              <a:rPr lang="fr-FR" dirty="0"/>
              <a:t>-ABES data 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fr-FR" dirty="0"/>
              <a:t>How </a:t>
            </a:r>
            <a:r>
              <a:rPr lang="fr-FR" dirty="0" err="1"/>
              <a:t>does</a:t>
            </a:r>
            <a:r>
              <a:rPr lang="fr-FR" dirty="0"/>
              <a:t> </a:t>
            </a:r>
            <a:r>
              <a:rPr lang="fr-FR" dirty="0" err="1"/>
              <a:t>it</a:t>
            </a:r>
            <a:r>
              <a:rPr lang="fr-FR" dirty="0"/>
              <a:t> </a:t>
            </a:r>
            <a:r>
              <a:rPr lang="fr-FR" dirty="0" err="1"/>
              <a:t>work</a:t>
            </a:r>
            <a:r>
              <a:rPr lang="fr-FR" dirty="0"/>
              <a:t> in a </a:t>
            </a:r>
            <a:r>
              <a:rPr lang="fr-FR" dirty="0" err="1"/>
              <a:t>nationalwide</a:t>
            </a:r>
            <a:r>
              <a:rPr lang="fr-FR" dirty="0"/>
              <a:t> co-production </a:t>
            </a:r>
            <a:r>
              <a:rPr lang="fr-FR" dirty="0" err="1"/>
              <a:t>environment</a:t>
            </a:r>
            <a:r>
              <a:rPr lang="fr-FR" dirty="0"/>
              <a:t> ? 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fr-FR" dirty="0" err="1"/>
              <a:t>Quality</a:t>
            </a:r>
            <a:r>
              <a:rPr lang="fr-FR" dirty="0"/>
              <a:t> control ?   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fr-FR" dirty="0"/>
              <a:t>Data </a:t>
            </a:r>
            <a:r>
              <a:rPr lang="fr-FR" dirty="0" err="1"/>
              <a:t>models</a:t>
            </a:r>
            <a:r>
              <a:rPr lang="fr-FR" dirty="0"/>
              <a:t> compatibility ? 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fr-FR" dirty="0" err="1"/>
              <a:t>Users</a:t>
            </a:r>
            <a:r>
              <a:rPr lang="fr-FR" dirty="0"/>
              <a:t>’ profiles ? </a:t>
            </a:r>
          </a:p>
          <a:p>
            <a:pPr>
              <a:defRPr/>
            </a:pPr>
            <a:endParaRPr lang="fr-FR" dirty="0"/>
          </a:p>
          <a:p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br>
              <a:rPr lang="fr-FR" sz="3200" dirty="0"/>
            </a:br>
            <a:r>
              <a:rPr lang="fr-FR" sz="3200" dirty="0" err="1"/>
              <a:t>What</a:t>
            </a:r>
            <a:r>
              <a:rPr lang="fr-FR" sz="3200" dirty="0"/>
              <a:t> </a:t>
            </a:r>
            <a:r>
              <a:rPr lang="fr-FR" sz="3200" dirty="0" err="1"/>
              <a:t>does</a:t>
            </a:r>
            <a:r>
              <a:rPr lang="fr-FR" sz="3200" dirty="0"/>
              <a:t> a « proof of concept » </a:t>
            </a:r>
            <a:r>
              <a:rPr lang="fr-FR" sz="3200" dirty="0" err="1"/>
              <a:t>based</a:t>
            </a:r>
            <a:r>
              <a:rPr lang="fr-FR" sz="3200" dirty="0"/>
              <a:t> on </a:t>
            </a:r>
            <a:r>
              <a:rPr lang="fr-FR" sz="3200" dirty="0" err="1"/>
              <a:t>Wikibase</a:t>
            </a:r>
            <a:r>
              <a:rPr lang="fr-FR" sz="3200" dirty="0"/>
              <a:t> </a:t>
            </a:r>
            <a:r>
              <a:rPr lang="fr-FR" sz="3200" dirty="0" err="1"/>
              <a:t>mean</a:t>
            </a:r>
            <a:r>
              <a:rPr lang="fr-FR" sz="3200" dirty="0"/>
              <a:t> : </a:t>
            </a:r>
            <a:br>
              <a:rPr lang="fr-FR" sz="3200" dirty="0"/>
            </a:br>
            <a:endParaRPr lang="fr-FR" sz="2200" dirty="0"/>
          </a:p>
        </p:txBody>
      </p:sp>
    </p:spTree>
    <p:extLst>
      <p:ext uri="{BB962C8B-B14F-4D97-AF65-F5344CB8AC3E}">
        <p14:creationId xmlns:p14="http://schemas.microsoft.com/office/powerpoint/2010/main" val="22300754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929D9-CD36-4CBB-BB1A-3C094D4066E5}" type="datetime4">
              <a:rPr lang="fr-FR" smtClean="0"/>
              <a:pPr/>
              <a:t>3 décembre 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Pour modifier ce pied de page utilisez le menu Affichage/En-tête et pied de page.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524C-F2E3-4718-8BF8-C18A8EAAC471}" type="slidenum">
              <a:rPr lang="fr-FR" smtClean="0"/>
              <a:pPr/>
              <a:t>27</a:t>
            </a:fld>
            <a:endParaRPr lang="fr-FR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700" y="2362200"/>
            <a:ext cx="55626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8005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929D9-CD36-4CBB-BB1A-3C094D4066E5}" type="datetime4">
              <a:rPr lang="fr-FR" smtClean="0"/>
              <a:pPr/>
              <a:t>3 décembre 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Pour modifier ce pied de page utilisez le menu Affichage/En-tête et pied de page.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524C-F2E3-4718-8BF8-C18A8EAAC471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47" y="1124744"/>
            <a:ext cx="4337245" cy="3806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llipse 1"/>
          <p:cNvSpPr/>
          <p:nvPr/>
        </p:nvSpPr>
        <p:spPr>
          <a:xfrm>
            <a:off x="165564" y="5153841"/>
            <a:ext cx="3096344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chemeClr val="tx1"/>
                </a:solidFill>
              </a:rPr>
              <a:t>Authority</a:t>
            </a:r>
            <a:r>
              <a:rPr lang="fr-FR" dirty="0">
                <a:solidFill>
                  <a:schemeClr val="tx1"/>
                </a:solidFill>
              </a:rPr>
              <a:t> records </a:t>
            </a:r>
          </a:p>
        </p:txBody>
      </p:sp>
      <p:sp>
        <p:nvSpPr>
          <p:cNvPr id="3" name="Ellipse 2"/>
          <p:cNvSpPr/>
          <p:nvPr/>
        </p:nvSpPr>
        <p:spPr>
          <a:xfrm>
            <a:off x="1065895" y="116632"/>
            <a:ext cx="2592288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chemeClr val="tx1"/>
                </a:solidFill>
              </a:rPr>
              <a:t>Entities</a:t>
            </a:r>
            <a:r>
              <a:rPr lang="fr-FR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7" name="Ellipse 6"/>
          <p:cNvSpPr/>
          <p:nvPr/>
        </p:nvSpPr>
        <p:spPr>
          <a:xfrm>
            <a:off x="3107827" y="5153841"/>
            <a:ext cx="2448272" cy="1188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chemeClr val="tx1"/>
                </a:solidFill>
              </a:rPr>
              <a:t>What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we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concretly</a:t>
            </a:r>
            <a:r>
              <a:rPr lang="fr-FR" dirty="0">
                <a:solidFill>
                  <a:schemeClr val="tx1"/>
                </a:solidFill>
              </a:rPr>
              <a:t> have in </a:t>
            </a:r>
            <a:r>
              <a:rPr lang="fr-FR" dirty="0" err="1">
                <a:solidFill>
                  <a:schemeClr val="tx1"/>
                </a:solidFill>
              </a:rPr>
              <a:t>our</a:t>
            </a:r>
            <a:r>
              <a:rPr lang="fr-FR" dirty="0">
                <a:solidFill>
                  <a:schemeClr val="tx1"/>
                </a:solidFill>
              </a:rPr>
              <a:t> catalogues</a:t>
            </a:r>
          </a:p>
        </p:txBody>
      </p:sp>
      <p:sp>
        <p:nvSpPr>
          <p:cNvPr id="9" name="Ellipse 8"/>
          <p:cNvSpPr/>
          <p:nvPr/>
        </p:nvSpPr>
        <p:spPr>
          <a:xfrm>
            <a:off x="5706209" y="4293096"/>
            <a:ext cx="3221860" cy="9793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Data </a:t>
            </a:r>
            <a:r>
              <a:rPr lang="fr-FR" b="1" dirty="0" err="1">
                <a:solidFill>
                  <a:schemeClr val="tx1"/>
                </a:solidFill>
              </a:rPr>
              <a:t>dissemination</a:t>
            </a:r>
            <a:r>
              <a:rPr lang="fr-FR" b="1" dirty="0">
                <a:solidFill>
                  <a:schemeClr val="tx1"/>
                </a:solidFill>
              </a:rPr>
              <a:t> </a:t>
            </a:r>
            <a:r>
              <a:rPr lang="fr-FR" b="1" dirty="0" err="1">
                <a:solidFill>
                  <a:schemeClr val="tx1"/>
                </a:solidFill>
              </a:rPr>
              <a:t>according</a:t>
            </a:r>
            <a:r>
              <a:rPr lang="fr-FR" b="1" dirty="0">
                <a:solidFill>
                  <a:schemeClr val="tx1"/>
                </a:solidFill>
              </a:rPr>
              <a:t> to FRBR</a:t>
            </a:r>
          </a:p>
        </p:txBody>
      </p:sp>
      <p:sp>
        <p:nvSpPr>
          <p:cNvPr id="10" name="Ellipse 9"/>
          <p:cNvSpPr/>
          <p:nvPr/>
        </p:nvSpPr>
        <p:spPr>
          <a:xfrm>
            <a:off x="5399629" y="3068960"/>
            <a:ext cx="3583767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>
                <a:solidFill>
                  <a:schemeClr val="tx1"/>
                </a:solidFill>
              </a:rPr>
              <a:t>Semi-automatic</a:t>
            </a:r>
            <a:r>
              <a:rPr lang="fr-FR" b="1" dirty="0">
                <a:solidFill>
                  <a:schemeClr val="tx1"/>
                </a:solidFill>
              </a:rPr>
              <a:t> </a:t>
            </a:r>
            <a:r>
              <a:rPr lang="fr-FR" b="1" dirty="0" err="1">
                <a:solidFill>
                  <a:schemeClr val="tx1"/>
                </a:solidFill>
              </a:rPr>
              <a:t>creation</a:t>
            </a:r>
            <a:r>
              <a:rPr lang="fr-FR" b="1" dirty="0">
                <a:solidFill>
                  <a:schemeClr val="tx1"/>
                </a:solidFill>
              </a:rPr>
              <a:t> of new links and new </a:t>
            </a:r>
            <a:r>
              <a:rPr lang="fr-FR" b="1" dirty="0" err="1">
                <a:solidFill>
                  <a:schemeClr val="tx1"/>
                </a:solidFill>
              </a:rPr>
              <a:t>entities</a:t>
            </a:r>
            <a:r>
              <a:rPr lang="fr-FR" b="1" dirty="0">
                <a:solidFill>
                  <a:schemeClr val="tx1"/>
                </a:solidFill>
              </a:rPr>
              <a:t> (</a:t>
            </a:r>
            <a:r>
              <a:rPr lang="fr-FR" b="1" dirty="0" err="1">
                <a:solidFill>
                  <a:schemeClr val="tx1"/>
                </a:solidFill>
              </a:rPr>
              <a:t>works</a:t>
            </a:r>
            <a:r>
              <a:rPr lang="fr-FR" b="1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1" name="Ellipse 10"/>
          <p:cNvSpPr/>
          <p:nvPr/>
        </p:nvSpPr>
        <p:spPr>
          <a:xfrm>
            <a:off x="5533082" y="1772816"/>
            <a:ext cx="3144294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>
                <a:solidFill>
                  <a:schemeClr val="tx1"/>
                </a:solidFill>
              </a:rPr>
              <a:t>Improving</a:t>
            </a:r>
            <a:r>
              <a:rPr lang="fr-FR" b="1" dirty="0">
                <a:solidFill>
                  <a:schemeClr val="tx1"/>
                </a:solidFill>
              </a:rPr>
              <a:t> </a:t>
            </a:r>
            <a:r>
              <a:rPr lang="fr-FR" b="1" dirty="0" err="1">
                <a:solidFill>
                  <a:schemeClr val="tx1"/>
                </a:solidFill>
              </a:rPr>
              <a:t>dataflows</a:t>
            </a:r>
            <a:r>
              <a:rPr lang="fr-FR" b="1" dirty="0">
                <a:solidFill>
                  <a:schemeClr val="tx1"/>
                </a:solidFill>
              </a:rPr>
              <a:t> </a:t>
            </a:r>
            <a:r>
              <a:rPr lang="fr-FR" b="1" dirty="0" err="1">
                <a:solidFill>
                  <a:schemeClr val="tx1"/>
                </a:solidFill>
              </a:rPr>
              <a:t>thanks</a:t>
            </a:r>
            <a:r>
              <a:rPr lang="fr-FR" b="1" dirty="0">
                <a:solidFill>
                  <a:schemeClr val="tx1"/>
                </a:solidFill>
              </a:rPr>
              <a:t> to </a:t>
            </a:r>
            <a:r>
              <a:rPr lang="fr-FR" b="1" dirty="0" err="1">
                <a:solidFill>
                  <a:schemeClr val="tx1"/>
                </a:solidFill>
              </a:rPr>
              <a:t>identifiers</a:t>
            </a:r>
            <a:r>
              <a:rPr lang="fr-FR" b="1" dirty="0">
                <a:solidFill>
                  <a:schemeClr val="tx1"/>
                </a:solidFill>
              </a:rPr>
              <a:t> (ISNI)</a:t>
            </a:r>
          </a:p>
        </p:txBody>
      </p:sp>
      <p:sp>
        <p:nvSpPr>
          <p:cNvPr id="12" name="Ellipse 11"/>
          <p:cNvSpPr/>
          <p:nvPr/>
        </p:nvSpPr>
        <p:spPr>
          <a:xfrm>
            <a:off x="5414437" y="390756"/>
            <a:ext cx="2970247" cy="10214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New </a:t>
            </a:r>
            <a:r>
              <a:rPr lang="fr-FR" b="1" dirty="0" err="1">
                <a:solidFill>
                  <a:schemeClr val="tx1"/>
                </a:solidFill>
              </a:rPr>
              <a:t>approach</a:t>
            </a:r>
            <a:r>
              <a:rPr lang="fr-FR" b="1" dirty="0">
                <a:solidFill>
                  <a:schemeClr val="tx1"/>
                </a:solidFill>
              </a:rPr>
              <a:t> on data production : </a:t>
            </a:r>
          </a:p>
          <a:p>
            <a:pPr algn="ctr"/>
            <a:r>
              <a:rPr lang="fr-FR" b="1" dirty="0">
                <a:solidFill>
                  <a:schemeClr val="tx1"/>
                </a:solidFill>
              </a:rPr>
              <a:t>National </a:t>
            </a:r>
            <a:r>
              <a:rPr lang="fr-FR" b="1" dirty="0" err="1">
                <a:solidFill>
                  <a:schemeClr val="tx1"/>
                </a:solidFill>
              </a:rPr>
              <a:t>Entity</a:t>
            </a:r>
            <a:r>
              <a:rPr lang="fr-FR" b="1" dirty="0">
                <a:solidFill>
                  <a:schemeClr val="tx1"/>
                </a:solidFill>
              </a:rPr>
              <a:t> File</a:t>
            </a:r>
          </a:p>
        </p:txBody>
      </p:sp>
      <p:sp>
        <p:nvSpPr>
          <p:cNvPr id="13" name="Flèche vers le haut 12"/>
          <p:cNvSpPr/>
          <p:nvPr/>
        </p:nvSpPr>
        <p:spPr>
          <a:xfrm>
            <a:off x="7380312" y="4077072"/>
            <a:ext cx="125807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Flèche vers le haut 13"/>
          <p:cNvSpPr/>
          <p:nvPr/>
        </p:nvSpPr>
        <p:spPr>
          <a:xfrm>
            <a:off x="7105230" y="2708921"/>
            <a:ext cx="131822" cy="36004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Flèche vers le haut 15"/>
          <p:cNvSpPr/>
          <p:nvPr/>
        </p:nvSpPr>
        <p:spPr>
          <a:xfrm>
            <a:off x="6870489" y="1417875"/>
            <a:ext cx="131822" cy="36004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Virage 14"/>
          <p:cNvSpPr/>
          <p:nvPr/>
        </p:nvSpPr>
        <p:spPr>
          <a:xfrm>
            <a:off x="4847880" y="4905164"/>
            <a:ext cx="858329" cy="248677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" name="Virage 16"/>
          <p:cNvSpPr/>
          <p:nvPr/>
        </p:nvSpPr>
        <p:spPr>
          <a:xfrm rot="10800000" flipV="1">
            <a:off x="3635896" y="332656"/>
            <a:ext cx="1895923" cy="432048"/>
          </a:xfrm>
          <a:prstGeom prst="bentArrow">
            <a:avLst>
              <a:gd name="adj1" fmla="val 16770"/>
              <a:gd name="adj2" fmla="val 19066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746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2917" y="3073400"/>
            <a:ext cx="4762500" cy="346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8802" y="400755"/>
            <a:ext cx="5016423" cy="233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700338" y="1125538"/>
            <a:ext cx="7393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altLang="fr-FR" sz="2400" dirty="0" err="1">
                <a:latin typeface="Bauhaus 93" pitchFamily="82" charset="0"/>
              </a:rPr>
              <a:t>title</a:t>
            </a:r>
            <a:endParaRPr lang="fr-FR" altLang="fr-FR" sz="2400" dirty="0">
              <a:latin typeface="Bauhaus 93" pitchFamily="82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7235825" y="3716338"/>
            <a:ext cx="108234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altLang="fr-FR" sz="2400" dirty="0" err="1">
                <a:latin typeface="Bauhaus 93" pitchFamily="82" charset="0"/>
              </a:rPr>
              <a:t>person</a:t>
            </a:r>
            <a:endParaRPr lang="fr-FR" altLang="fr-FR" sz="2400" dirty="0">
              <a:latin typeface="Bauhaus 93" pitchFamily="82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400543" y="4941168"/>
            <a:ext cx="25288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altLang="fr-FR" dirty="0" err="1"/>
              <a:t>ark</a:t>
            </a:r>
            <a:r>
              <a:rPr lang="fr-FR" altLang="fr-FR" dirty="0"/>
              <a:t>:/12148/cb11893857f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5004048" y="88151"/>
            <a:ext cx="30091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altLang="fr-FR" sz="2400" dirty="0" err="1">
                <a:latin typeface="Bauhaus 93" pitchFamily="82" charset="0"/>
              </a:rPr>
              <a:t>Bibliographic</a:t>
            </a:r>
            <a:r>
              <a:rPr lang="fr-FR" altLang="fr-FR" sz="2400" dirty="0">
                <a:latin typeface="Bauhaus 93" pitchFamily="82" charset="0"/>
              </a:rPr>
              <a:t> record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6472776" y="1772816"/>
            <a:ext cx="25353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altLang="fr-FR" dirty="0" err="1"/>
              <a:t>ark</a:t>
            </a:r>
            <a:r>
              <a:rPr lang="fr-FR" altLang="fr-FR" dirty="0"/>
              <a:t>:/12148/cb39765825t</a:t>
            </a:r>
          </a:p>
        </p:txBody>
      </p:sp>
      <p:sp>
        <p:nvSpPr>
          <p:cNvPr id="4108" name="ZoneTexte 19"/>
          <p:cNvSpPr txBox="1">
            <a:spLocks noChangeArrowheads="1"/>
          </p:cNvSpPr>
          <p:nvPr/>
        </p:nvSpPr>
        <p:spPr bwMode="auto">
          <a:xfrm>
            <a:off x="882650" y="5013325"/>
            <a:ext cx="2689225" cy="92392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>
                <a:latin typeface="Lucida Sans Unicode" pitchFamily="34" charset="0"/>
              </a:rPr>
              <a:t>Links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>
                <a:latin typeface="Lucida Sans Unicode" pitchFamily="34" charset="0"/>
              </a:rPr>
              <a:t>Persistent identifiers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>
                <a:latin typeface="Lucida Sans Unicode" pitchFamily="34" charset="0"/>
              </a:rPr>
              <a:t>Codes for roles </a:t>
            </a:r>
          </a:p>
        </p:txBody>
      </p:sp>
      <p:sp>
        <p:nvSpPr>
          <p:cNvPr id="16" name="ZoneTexte 15"/>
          <p:cNvSpPr txBox="1">
            <a:spLocks noChangeArrowheads="1"/>
          </p:cNvSpPr>
          <p:nvPr/>
        </p:nvSpPr>
        <p:spPr bwMode="auto">
          <a:xfrm>
            <a:off x="3419475" y="4159250"/>
            <a:ext cx="143986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 dirty="0">
                <a:latin typeface="Lucida Sans Unicode" pitchFamily="34" charset="0"/>
              </a:rPr>
              <a:t>1xx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 dirty="0">
                <a:latin typeface="Lucida Sans Unicode" pitchFamily="34" charset="0"/>
              </a:rPr>
              <a:t>(</a:t>
            </a:r>
            <a:r>
              <a:rPr lang="fr-FR" altLang="fr-FR" sz="1800" dirty="0" err="1">
                <a:latin typeface="Lucida Sans Unicode" pitchFamily="34" charset="0"/>
              </a:rPr>
              <a:t>creator</a:t>
            </a:r>
            <a:r>
              <a:rPr lang="fr-FR" altLang="fr-FR" sz="1800" dirty="0">
                <a:latin typeface="Lucida Sans Unicode" pitchFamily="34" charset="0"/>
              </a:rPr>
              <a:t> of)</a:t>
            </a:r>
          </a:p>
        </p:txBody>
      </p:sp>
      <p:sp>
        <p:nvSpPr>
          <p:cNvPr id="7" name="Flèche vers le bas 6"/>
          <p:cNvSpPr/>
          <p:nvPr/>
        </p:nvSpPr>
        <p:spPr>
          <a:xfrm>
            <a:off x="6824541" y="2416175"/>
            <a:ext cx="271462" cy="10223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8" name="ZoneTexte 17"/>
          <p:cNvSpPr txBox="1">
            <a:spLocks noChangeArrowheads="1"/>
          </p:cNvSpPr>
          <p:nvPr/>
        </p:nvSpPr>
        <p:spPr bwMode="auto">
          <a:xfrm>
            <a:off x="7235825" y="2424662"/>
            <a:ext cx="14414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 dirty="0">
                <a:latin typeface="Lucida Sans Unicode" pitchFamily="34" charset="0"/>
              </a:rPr>
              <a:t>0070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 dirty="0">
                <a:latin typeface="Lucida Sans Unicode" pitchFamily="34" charset="0"/>
              </a:rPr>
              <a:t>(</a:t>
            </a:r>
            <a:r>
              <a:rPr lang="fr-FR" altLang="fr-FR" sz="1800" dirty="0" err="1">
                <a:latin typeface="Lucida Sans Unicode" pitchFamily="34" charset="0"/>
              </a:rPr>
              <a:t>author</a:t>
            </a:r>
            <a:r>
              <a:rPr lang="fr-FR" altLang="fr-FR" sz="1800" dirty="0">
                <a:latin typeface="Lucida Sans Unicode" pitchFamily="34" charset="0"/>
              </a:rPr>
              <a:t>)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1466880" y="81498"/>
            <a:ext cx="26725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/>
              <a:t>Basing</a:t>
            </a:r>
            <a:r>
              <a:rPr lang="fr-FR" b="1" dirty="0"/>
              <a:t> </a:t>
            </a:r>
            <a:r>
              <a:rPr lang="fr-FR" b="1" dirty="0" err="1"/>
              <a:t>ourselves</a:t>
            </a:r>
            <a:r>
              <a:rPr lang="fr-FR" b="1" dirty="0"/>
              <a:t> </a:t>
            </a:r>
            <a:r>
              <a:rPr lang="fr-FR" b="1" dirty="0" err="1"/>
              <a:t>from</a:t>
            </a:r>
            <a:endParaRPr lang="fr-FR" b="1" dirty="0"/>
          </a:p>
          <a:p>
            <a:r>
              <a:rPr lang="fr-FR" b="1" dirty="0" err="1"/>
              <a:t>what</a:t>
            </a:r>
            <a:r>
              <a:rPr lang="fr-FR" b="1" dirty="0"/>
              <a:t> </a:t>
            </a:r>
            <a:r>
              <a:rPr lang="fr-FR" b="1" dirty="0" err="1"/>
              <a:t>we</a:t>
            </a:r>
            <a:r>
              <a:rPr lang="fr-FR" b="1" dirty="0"/>
              <a:t> have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24662"/>
            <a:ext cx="4214940" cy="181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lèche droite 3"/>
          <p:cNvSpPr/>
          <p:nvPr/>
        </p:nvSpPr>
        <p:spPr>
          <a:xfrm flipH="1">
            <a:off x="3940175" y="3767138"/>
            <a:ext cx="792163" cy="3603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" name="Rectangle 1"/>
          <p:cNvSpPr/>
          <p:nvPr/>
        </p:nvSpPr>
        <p:spPr>
          <a:xfrm>
            <a:off x="0" y="195748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 err="1"/>
              <a:t>ark</a:t>
            </a:r>
            <a:r>
              <a:rPr lang="fr-FR" dirty="0"/>
              <a:t>:/12148/cb12434955g</a:t>
            </a:r>
          </a:p>
        </p:txBody>
      </p:sp>
    </p:spTree>
    <p:extLst>
      <p:ext uri="{BB962C8B-B14F-4D97-AF65-F5344CB8AC3E}">
        <p14:creationId xmlns:p14="http://schemas.microsoft.com/office/powerpoint/2010/main" val="2662818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3" grpId="0"/>
      <p:bldP spid="14" grpId="0"/>
      <p:bldP spid="16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>
          <a:xfrm>
            <a:off x="340662" y="2143083"/>
            <a:ext cx="2808287" cy="305911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fr-FR" sz="1800" dirty="0" err="1"/>
              <a:t>Structured</a:t>
            </a:r>
            <a:r>
              <a:rPr lang="fr-FR" sz="1800" dirty="0"/>
              <a:t> data… </a:t>
            </a:r>
            <a:r>
              <a:rPr lang="fr-FR" sz="1800" dirty="0" err="1"/>
              <a:t>since</a:t>
            </a:r>
            <a:r>
              <a:rPr lang="fr-FR" sz="1800" dirty="0"/>
              <a:t> 1380</a:t>
            </a:r>
          </a:p>
          <a:p>
            <a:pPr>
              <a:defRPr/>
            </a:pPr>
            <a:endParaRPr lang="fr-FR" sz="1800" dirty="0"/>
          </a:p>
          <a:p>
            <a:pPr>
              <a:defRPr/>
            </a:pPr>
            <a:r>
              <a:rPr lang="fr-FR" sz="1800" dirty="0"/>
              <a:t>vintage </a:t>
            </a:r>
            <a:r>
              <a:rPr lang="fr-FR" sz="1800" dirty="0" err="1"/>
              <a:t>linked</a:t>
            </a:r>
            <a:r>
              <a:rPr lang="fr-FR" sz="1800" dirty="0"/>
              <a:t> data </a:t>
            </a:r>
            <a:r>
              <a:rPr lang="fr-FR" sz="1800" dirty="0" err="1"/>
              <a:t>since</a:t>
            </a:r>
            <a:r>
              <a:rPr lang="fr-FR" sz="1800" dirty="0"/>
              <a:t> 1987</a:t>
            </a:r>
          </a:p>
          <a:p>
            <a:pPr>
              <a:defRPr/>
            </a:pPr>
            <a:endParaRPr lang="fr-FR" sz="1800" dirty="0"/>
          </a:p>
          <a:p>
            <a:pPr>
              <a:defRPr/>
            </a:pPr>
            <a:r>
              <a:rPr lang="fr-FR" sz="1800" dirty="0" err="1"/>
              <a:t>Trusted</a:t>
            </a:r>
            <a:r>
              <a:rPr lang="fr-FR" sz="1800" dirty="0"/>
              <a:t> </a:t>
            </a:r>
            <a:r>
              <a:rPr lang="fr-FR" sz="1800" dirty="0" err="1"/>
              <a:t>identifiers</a:t>
            </a:r>
            <a:endParaRPr lang="fr-FR" sz="1800" dirty="0"/>
          </a:p>
        </p:txBody>
      </p:sp>
      <p:sp>
        <p:nvSpPr>
          <p:cNvPr id="5123" name="Titre 3"/>
          <p:cNvSpPr>
            <a:spLocks noGrp="1"/>
          </p:cNvSpPr>
          <p:nvPr>
            <p:ph type="ctrTitle"/>
          </p:nvPr>
        </p:nvSpPr>
        <p:spPr>
          <a:xfrm>
            <a:off x="715963" y="20638"/>
            <a:ext cx="7772400" cy="960437"/>
          </a:xfrm>
        </p:spPr>
        <p:txBody>
          <a:bodyPr/>
          <a:lstStyle/>
          <a:p>
            <a:r>
              <a:rPr lang="fr-FR" altLang="fr-FR" dirty="0"/>
              <a:t>Vintage </a:t>
            </a:r>
            <a:r>
              <a:rPr lang="fr-FR" altLang="fr-FR" dirty="0" err="1"/>
              <a:t>linked</a:t>
            </a:r>
            <a:r>
              <a:rPr lang="fr-FR" altLang="fr-FR" dirty="0"/>
              <a:t> data</a:t>
            </a:r>
          </a:p>
        </p:txBody>
      </p:sp>
      <p:sp>
        <p:nvSpPr>
          <p:cNvPr id="9" name="Sous-titre 4"/>
          <p:cNvSpPr txBox="1">
            <a:spLocks/>
          </p:cNvSpPr>
          <p:nvPr/>
        </p:nvSpPr>
        <p:spPr>
          <a:xfrm>
            <a:off x="6044165" y="2132858"/>
            <a:ext cx="2957512" cy="30591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1600" b="1" kern="1200" cap="all" spc="2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None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sz="1800" dirty="0" err="1"/>
              <a:t>Catalogers</a:t>
            </a:r>
            <a:r>
              <a:rPr lang="fr-FR" sz="1800" dirty="0"/>
              <a:t> and catalogue QA team</a:t>
            </a:r>
          </a:p>
          <a:p>
            <a:pPr marL="285750" indent="-285750" algn="l">
              <a:buFontTx/>
              <a:buChar char="-"/>
              <a:defRPr/>
            </a:pPr>
            <a:endParaRPr lang="fr-FR" sz="1800" dirty="0"/>
          </a:p>
          <a:p>
            <a:pPr marL="285750" indent="-285750" algn="l">
              <a:buFontTx/>
              <a:buChar char="-"/>
              <a:defRPr/>
            </a:pPr>
            <a:r>
              <a:rPr lang="fr-FR" sz="1800" dirty="0" err="1"/>
              <a:t>intelligenT</a:t>
            </a:r>
            <a:r>
              <a:rPr lang="fr-FR" sz="1800" dirty="0"/>
              <a:t> DATA</a:t>
            </a:r>
          </a:p>
          <a:p>
            <a:pPr marL="285750" indent="-285750" algn="l">
              <a:buFontTx/>
              <a:buChar char="-"/>
              <a:defRPr/>
            </a:pPr>
            <a:r>
              <a:rPr lang="fr-FR" sz="1800" dirty="0" err="1"/>
              <a:t>ConsistencY</a:t>
            </a:r>
            <a:endParaRPr lang="fr-FR" sz="1800" dirty="0"/>
          </a:p>
          <a:p>
            <a:pPr marL="285750" indent="-285750" algn="l">
              <a:buFontTx/>
              <a:buChar char="-"/>
              <a:defRPr/>
            </a:pPr>
            <a:r>
              <a:rPr lang="fr-FR" sz="1800" dirty="0" err="1"/>
              <a:t>link</a:t>
            </a:r>
            <a:r>
              <a:rPr lang="fr-FR" sz="1800" dirty="0"/>
              <a:t> CURATION</a:t>
            </a:r>
          </a:p>
        </p:txBody>
      </p:sp>
      <p:grpSp>
        <p:nvGrpSpPr>
          <p:cNvPr id="5125" name="Groupe 12"/>
          <p:cNvGrpSpPr>
            <a:grpSpLocks/>
          </p:cNvGrpSpPr>
          <p:nvPr/>
        </p:nvGrpSpPr>
        <p:grpSpPr bwMode="auto">
          <a:xfrm>
            <a:off x="2967875" y="1412776"/>
            <a:ext cx="3168650" cy="4365625"/>
            <a:chOff x="3131840" y="2132856"/>
            <a:chExt cx="3168352" cy="4365734"/>
          </a:xfrm>
        </p:grpSpPr>
        <p:grpSp>
          <p:nvGrpSpPr>
            <p:cNvPr id="5126" name="Groupe 10"/>
            <p:cNvGrpSpPr>
              <a:grpSpLocks/>
            </p:cNvGrpSpPr>
            <p:nvPr/>
          </p:nvGrpSpPr>
          <p:grpSpPr bwMode="auto">
            <a:xfrm>
              <a:off x="3131840" y="2132856"/>
              <a:ext cx="3168352" cy="4365734"/>
              <a:chOff x="3131840" y="2132856"/>
              <a:chExt cx="3168352" cy="4365734"/>
            </a:xfrm>
          </p:grpSpPr>
          <p:grpSp>
            <p:nvGrpSpPr>
              <p:cNvPr id="5129" name="Groupe 9"/>
              <p:cNvGrpSpPr>
                <a:grpSpLocks/>
              </p:cNvGrpSpPr>
              <p:nvPr/>
            </p:nvGrpSpPr>
            <p:grpSpPr bwMode="auto">
              <a:xfrm>
                <a:off x="3131840" y="2132856"/>
                <a:ext cx="3168352" cy="4365734"/>
                <a:chOff x="3131840" y="2132856"/>
                <a:chExt cx="3168352" cy="4365734"/>
              </a:xfrm>
            </p:grpSpPr>
            <p:pic>
              <p:nvPicPr>
                <p:cNvPr id="5132" name="Picture 3" descr="C:\TEMP\4394901689_6b18c23bc7_z.jpg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203848" y="2132856"/>
                  <a:ext cx="2912763" cy="43657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133" name="Rectangle 5"/>
                <p:cNvSpPr>
                  <a:spLocks noChangeArrowheads="1"/>
                </p:cNvSpPr>
                <p:nvPr/>
              </p:nvSpPr>
              <p:spPr bwMode="auto">
                <a:xfrm>
                  <a:off x="3131840" y="6267758"/>
                  <a:ext cx="3168352" cy="2308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fr-FR" altLang="fr-FR" sz="900">
                      <a:hlinkClick r:id="rId4"/>
                    </a:rPr>
                    <a:t>https://www.flickr.com/photos/bohman/4394901689</a:t>
                  </a:r>
                  <a:endParaRPr lang="fr-FR" altLang="fr-FR" sz="900"/>
                </a:p>
              </p:txBody>
            </p:sp>
          </p:grpSp>
          <p:pic>
            <p:nvPicPr>
              <p:cNvPr id="5130" name="Picture 2" descr="http://upload.wikimedia.org/wikipedia/commons/b/b0/HarvardCollegeLibrary_CatalogCardSwi.jpg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1144434">
                <a:off x="4257519" y="3422806"/>
                <a:ext cx="831971" cy="4982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131" name="Picture 2" descr="http://upload.wikimedia.org/wikipedia/commons/b/b0/HarvardCollegeLibrary_CatalogCardSwi.jpg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5592761">
                <a:off x="3732615" y="2974673"/>
                <a:ext cx="641786" cy="3843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Ellipse 11"/>
            <p:cNvSpPr/>
            <p:nvPr/>
          </p:nvSpPr>
          <p:spPr>
            <a:xfrm flipV="1">
              <a:off x="4728715" y="3788660"/>
              <a:ext cx="73018" cy="73027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15" name="Ellipse 14"/>
            <p:cNvSpPr/>
            <p:nvPr/>
          </p:nvSpPr>
          <p:spPr>
            <a:xfrm flipV="1">
              <a:off x="4152506" y="3140944"/>
              <a:ext cx="73018" cy="71439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3326202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929D9-CD36-4CBB-BB1A-3C094D4066E5}" type="datetime4">
              <a:rPr lang="fr-FR" smtClean="0"/>
              <a:pPr/>
              <a:t>3 décembre 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Pour modifier ce pied de page utilisez le menu Affichage/En-tête et pied de page.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524C-F2E3-4718-8BF8-C18A8EAAC471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47" y="1124744"/>
            <a:ext cx="4337245" cy="3806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llipse 1"/>
          <p:cNvSpPr/>
          <p:nvPr/>
        </p:nvSpPr>
        <p:spPr>
          <a:xfrm>
            <a:off x="165564" y="5153841"/>
            <a:ext cx="3096344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chemeClr val="tx1"/>
                </a:solidFill>
              </a:rPr>
              <a:t>Authority</a:t>
            </a:r>
            <a:r>
              <a:rPr lang="fr-FR" dirty="0">
                <a:solidFill>
                  <a:schemeClr val="tx1"/>
                </a:solidFill>
              </a:rPr>
              <a:t> records </a:t>
            </a:r>
          </a:p>
        </p:txBody>
      </p:sp>
      <p:sp>
        <p:nvSpPr>
          <p:cNvPr id="3" name="Ellipse 2"/>
          <p:cNvSpPr/>
          <p:nvPr/>
        </p:nvSpPr>
        <p:spPr>
          <a:xfrm>
            <a:off x="1065895" y="116632"/>
            <a:ext cx="2592288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chemeClr val="tx1"/>
                </a:solidFill>
              </a:rPr>
              <a:t>Entities</a:t>
            </a:r>
            <a:r>
              <a:rPr lang="fr-FR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7" name="Ellipse 6"/>
          <p:cNvSpPr/>
          <p:nvPr/>
        </p:nvSpPr>
        <p:spPr>
          <a:xfrm>
            <a:off x="3107827" y="5153841"/>
            <a:ext cx="2448272" cy="1188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chemeClr val="tx1"/>
                </a:solidFill>
              </a:rPr>
              <a:t>What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we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concretly</a:t>
            </a:r>
            <a:r>
              <a:rPr lang="fr-FR" dirty="0">
                <a:solidFill>
                  <a:schemeClr val="tx1"/>
                </a:solidFill>
              </a:rPr>
              <a:t> have in </a:t>
            </a:r>
            <a:r>
              <a:rPr lang="fr-FR" dirty="0" err="1">
                <a:solidFill>
                  <a:schemeClr val="tx1"/>
                </a:solidFill>
              </a:rPr>
              <a:t>our</a:t>
            </a:r>
            <a:r>
              <a:rPr lang="fr-FR" dirty="0">
                <a:solidFill>
                  <a:schemeClr val="tx1"/>
                </a:solidFill>
              </a:rPr>
              <a:t> catalogues</a:t>
            </a:r>
          </a:p>
        </p:txBody>
      </p:sp>
      <p:sp>
        <p:nvSpPr>
          <p:cNvPr id="9" name="Ellipse 8"/>
          <p:cNvSpPr/>
          <p:nvPr/>
        </p:nvSpPr>
        <p:spPr>
          <a:xfrm>
            <a:off x="5706209" y="4293096"/>
            <a:ext cx="3221860" cy="9793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F0000"/>
                </a:solidFill>
              </a:rPr>
              <a:t>Data </a:t>
            </a:r>
            <a:r>
              <a:rPr lang="fr-FR" b="1" dirty="0" err="1">
                <a:solidFill>
                  <a:srgbClr val="FF0000"/>
                </a:solidFill>
              </a:rPr>
              <a:t>dissemination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 err="1">
                <a:solidFill>
                  <a:srgbClr val="FF0000"/>
                </a:solidFill>
              </a:rPr>
              <a:t>according</a:t>
            </a:r>
            <a:r>
              <a:rPr lang="fr-FR" b="1" dirty="0">
                <a:solidFill>
                  <a:srgbClr val="FF0000"/>
                </a:solidFill>
              </a:rPr>
              <a:t> to FRBR</a:t>
            </a:r>
          </a:p>
        </p:txBody>
      </p:sp>
      <p:sp>
        <p:nvSpPr>
          <p:cNvPr id="10" name="Ellipse 9"/>
          <p:cNvSpPr/>
          <p:nvPr/>
        </p:nvSpPr>
        <p:spPr>
          <a:xfrm>
            <a:off x="5399629" y="3068960"/>
            <a:ext cx="3583767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>
                <a:solidFill>
                  <a:schemeClr val="tx1"/>
                </a:solidFill>
              </a:rPr>
              <a:t>Semi-automatic</a:t>
            </a:r>
            <a:r>
              <a:rPr lang="fr-FR" b="1" dirty="0">
                <a:solidFill>
                  <a:schemeClr val="tx1"/>
                </a:solidFill>
              </a:rPr>
              <a:t> </a:t>
            </a:r>
            <a:r>
              <a:rPr lang="fr-FR" b="1" dirty="0" err="1">
                <a:solidFill>
                  <a:schemeClr val="tx1"/>
                </a:solidFill>
              </a:rPr>
              <a:t>creation</a:t>
            </a:r>
            <a:r>
              <a:rPr lang="fr-FR" b="1" dirty="0">
                <a:solidFill>
                  <a:schemeClr val="tx1"/>
                </a:solidFill>
              </a:rPr>
              <a:t> of new links and new </a:t>
            </a:r>
            <a:r>
              <a:rPr lang="fr-FR" b="1" dirty="0" err="1">
                <a:solidFill>
                  <a:schemeClr val="tx1"/>
                </a:solidFill>
              </a:rPr>
              <a:t>entities</a:t>
            </a:r>
            <a:r>
              <a:rPr lang="fr-FR" b="1" dirty="0">
                <a:solidFill>
                  <a:schemeClr val="tx1"/>
                </a:solidFill>
              </a:rPr>
              <a:t> (</a:t>
            </a:r>
            <a:r>
              <a:rPr lang="fr-FR" b="1" dirty="0" err="1">
                <a:solidFill>
                  <a:schemeClr val="tx1"/>
                </a:solidFill>
              </a:rPr>
              <a:t>works</a:t>
            </a:r>
            <a:r>
              <a:rPr lang="fr-FR" b="1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1" name="Ellipse 10"/>
          <p:cNvSpPr/>
          <p:nvPr/>
        </p:nvSpPr>
        <p:spPr>
          <a:xfrm>
            <a:off x="5533082" y="1772816"/>
            <a:ext cx="3144294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>
                <a:solidFill>
                  <a:schemeClr val="tx1"/>
                </a:solidFill>
              </a:rPr>
              <a:t>Improving</a:t>
            </a:r>
            <a:r>
              <a:rPr lang="fr-FR" b="1" dirty="0">
                <a:solidFill>
                  <a:schemeClr val="tx1"/>
                </a:solidFill>
              </a:rPr>
              <a:t> </a:t>
            </a:r>
            <a:r>
              <a:rPr lang="fr-FR" b="1" dirty="0" err="1">
                <a:solidFill>
                  <a:schemeClr val="tx1"/>
                </a:solidFill>
              </a:rPr>
              <a:t>dataflows</a:t>
            </a:r>
            <a:r>
              <a:rPr lang="fr-FR" b="1" dirty="0">
                <a:solidFill>
                  <a:schemeClr val="tx1"/>
                </a:solidFill>
              </a:rPr>
              <a:t> </a:t>
            </a:r>
            <a:r>
              <a:rPr lang="fr-FR" b="1" dirty="0" err="1">
                <a:solidFill>
                  <a:schemeClr val="tx1"/>
                </a:solidFill>
              </a:rPr>
              <a:t>thanks</a:t>
            </a:r>
            <a:r>
              <a:rPr lang="fr-FR" b="1" dirty="0">
                <a:solidFill>
                  <a:schemeClr val="tx1"/>
                </a:solidFill>
              </a:rPr>
              <a:t> to </a:t>
            </a:r>
            <a:r>
              <a:rPr lang="fr-FR" b="1" dirty="0" err="1">
                <a:solidFill>
                  <a:schemeClr val="tx1"/>
                </a:solidFill>
              </a:rPr>
              <a:t>identifiers</a:t>
            </a:r>
            <a:r>
              <a:rPr lang="fr-FR" b="1" dirty="0">
                <a:solidFill>
                  <a:schemeClr val="tx1"/>
                </a:solidFill>
              </a:rPr>
              <a:t> (ISNI)</a:t>
            </a:r>
          </a:p>
        </p:txBody>
      </p:sp>
      <p:sp>
        <p:nvSpPr>
          <p:cNvPr id="12" name="Ellipse 11"/>
          <p:cNvSpPr/>
          <p:nvPr/>
        </p:nvSpPr>
        <p:spPr>
          <a:xfrm>
            <a:off x="5414437" y="390756"/>
            <a:ext cx="2970247" cy="10214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New </a:t>
            </a:r>
            <a:r>
              <a:rPr lang="fr-FR" b="1" dirty="0" err="1">
                <a:solidFill>
                  <a:schemeClr val="tx1"/>
                </a:solidFill>
              </a:rPr>
              <a:t>approach</a:t>
            </a:r>
            <a:r>
              <a:rPr lang="fr-FR" b="1" dirty="0">
                <a:solidFill>
                  <a:schemeClr val="tx1"/>
                </a:solidFill>
              </a:rPr>
              <a:t> on data production </a:t>
            </a:r>
          </a:p>
          <a:p>
            <a:pPr algn="ctr"/>
            <a:r>
              <a:rPr lang="fr-FR" b="1" dirty="0">
                <a:solidFill>
                  <a:schemeClr val="tx1"/>
                </a:solidFill>
              </a:rPr>
              <a:t>(National </a:t>
            </a:r>
            <a:r>
              <a:rPr lang="fr-FR" b="1" dirty="0" err="1">
                <a:solidFill>
                  <a:schemeClr val="tx1"/>
                </a:solidFill>
              </a:rPr>
              <a:t>Entity</a:t>
            </a:r>
            <a:r>
              <a:rPr lang="fr-FR" b="1" dirty="0">
                <a:solidFill>
                  <a:schemeClr val="tx1"/>
                </a:solidFill>
              </a:rPr>
              <a:t> File)</a:t>
            </a:r>
          </a:p>
        </p:txBody>
      </p:sp>
      <p:sp>
        <p:nvSpPr>
          <p:cNvPr id="13" name="Flèche vers le haut 12"/>
          <p:cNvSpPr/>
          <p:nvPr/>
        </p:nvSpPr>
        <p:spPr>
          <a:xfrm>
            <a:off x="7380312" y="4077072"/>
            <a:ext cx="125807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Flèche vers le haut 13"/>
          <p:cNvSpPr/>
          <p:nvPr/>
        </p:nvSpPr>
        <p:spPr>
          <a:xfrm>
            <a:off x="7105230" y="2708921"/>
            <a:ext cx="131822" cy="36004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Flèche vers le haut 15"/>
          <p:cNvSpPr/>
          <p:nvPr/>
        </p:nvSpPr>
        <p:spPr>
          <a:xfrm>
            <a:off x="6870489" y="1417875"/>
            <a:ext cx="131822" cy="36004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Virage 14"/>
          <p:cNvSpPr/>
          <p:nvPr/>
        </p:nvSpPr>
        <p:spPr>
          <a:xfrm>
            <a:off x="4847880" y="4905164"/>
            <a:ext cx="858329" cy="248677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" name="Virage 16"/>
          <p:cNvSpPr/>
          <p:nvPr/>
        </p:nvSpPr>
        <p:spPr>
          <a:xfrm rot="10800000" flipV="1">
            <a:off x="3635896" y="332656"/>
            <a:ext cx="1895923" cy="432048"/>
          </a:xfrm>
          <a:prstGeom prst="bentArrow">
            <a:avLst>
              <a:gd name="adj1" fmla="val 16770"/>
              <a:gd name="adj2" fmla="val 19066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481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1st </a:t>
            </a:r>
            <a:r>
              <a:rPr lang="fr-FR" dirty="0" err="1"/>
              <a:t>step</a:t>
            </a:r>
            <a:r>
              <a:rPr lang="fr-FR" dirty="0"/>
              <a:t> : </a:t>
            </a:r>
            <a:br>
              <a:rPr lang="fr-FR" dirty="0"/>
            </a:br>
            <a:r>
              <a:rPr lang="fr-FR" sz="2800" dirty="0" err="1"/>
              <a:t>entities</a:t>
            </a:r>
            <a:r>
              <a:rPr lang="fr-FR" sz="2800" dirty="0"/>
              <a:t> to </a:t>
            </a:r>
            <a:r>
              <a:rPr lang="fr-FR" sz="2800" dirty="0" err="1"/>
              <a:t>improve</a:t>
            </a:r>
            <a:r>
              <a:rPr lang="fr-FR" sz="2800" dirty="0"/>
              <a:t> data </a:t>
            </a:r>
            <a:r>
              <a:rPr lang="fr-FR" sz="2800" dirty="0" err="1"/>
              <a:t>dissimination</a:t>
            </a:r>
            <a:r>
              <a:rPr lang="fr-FR" sz="2800" dirty="0"/>
              <a:t> and </a:t>
            </a:r>
            <a:r>
              <a:rPr lang="fr-FR" sz="2800" dirty="0" err="1"/>
              <a:t>visibility</a:t>
            </a:r>
            <a:r>
              <a:rPr lang="fr-FR" sz="2800" dirty="0"/>
              <a:t>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929D9-CD36-4CBB-BB1A-3C094D4066E5}" type="datetime4">
              <a:rPr lang="fr-FR" smtClean="0"/>
              <a:pPr/>
              <a:t>3 décembre 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Pour modifier ce pied de page utilisez le menu Affichage/En-tête et pied de page.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524C-F2E3-4718-8BF8-C18A8EAAC471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772816"/>
            <a:ext cx="6624736" cy="494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6353" y="116632"/>
            <a:ext cx="3240360" cy="773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70320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929D9-CD36-4CBB-BB1A-3C094D4066E5}" type="datetime4">
              <a:rPr lang="fr-FR" smtClean="0"/>
              <a:pPr/>
              <a:t>3 décembre 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Pour modifier ce pied de page utilisez le menu Affichage/En-tête et pied de page.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524C-F2E3-4718-8BF8-C18A8EAAC471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" y="742950"/>
            <a:ext cx="7677150" cy="537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7768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929D9-CD36-4CBB-BB1A-3C094D4066E5}" type="datetime4">
              <a:rPr lang="fr-FR" smtClean="0"/>
              <a:pPr/>
              <a:t>3 décembre 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Pour modifier ce pied de page utilisez le menu Affichage/En-tête et pied de page.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524C-F2E3-4718-8BF8-C18A8EAAC471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" y="712166"/>
            <a:ext cx="7677150" cy="537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llipse 2"/>
          <p:cNvSpPr/>
          <p:nvPr/>
        </p:nvSpPr>
        <p:spPr>
          <a:xfrm>
            <a:off x="827584" y="4221088"/>
            <a:ext cx="180020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Web pages for </a:t>
            </a:r>
            <a:r>
              <a:rPr lang="fr-FR" dirty="0" err="1">
                <a:solidFill>
                  <a:schemeClr val="tx1"/>
                </a:solidFill>
              </a:rPr>
              <a:t>humans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769196" y="5301208"/>
            <a:ext cx="2002603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chemeClr val="tx1"/>
                </a:solidFill>
              </a:rPr>
              <a:t>Structured</a:t>
            </a:r>
            <a:r>
              <a:rPr lang="fr-FR" dirty="0">
                <a:solidFill>
                  <a:schemeClr val="tx1"/>
                </a:solidFill>
              </a:rPr>
              <a:t> data (RDF) for machines</a:t>
            </a:r>
          </a:p>
        </p:txBody>
      </p:sp>
    </p:spTree>
    <p:extLst>
      <p:ext uri="{BB962C8B-B14F-4D97-AF65-F5344CB8AC3E}">
        <p14:creationId xmlns:p14="http://schemas.microsoft.com/office/powerpoint/2010/main" val="2308993919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Trebuchet MS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</TotalTime>
  <Words>1431</Words>
  <Application>Microsoft Office PowerPoint</Application>
  <PresentationFormat>Affichage à l'écran (4:3)</PresentationFormat>
  <Paragraphs>362</Paragraphs>
  <Slides>27</Slides>
  <Notes>27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36" baseType="lpstr">
      <vt:lpstr>Arial</vt:lpstr>
      <vt:lpstr>Bauhaus 93</vt:lpstr>
      <vt:lpstr>Calibri</vt:lpstr>
      <vt:lpstr>Lucida Sans Unicode</vt:lpstr>
      <vt:lpstr>Open Sans</vt:lpstr>
      <vt:lpstr>Times New Roman</vt:lpstr>
      <vt:lpstr>Trebuchet MS</vt:lpstr>
      <vt:lpstr>Wingdings 2</vt:lpstr>
      <vt:lpstr>Modèle par défaut</vt:lpstr>
      <vt:lpstr>   From records to entities </vt:lpstr>
      <vt:lpstr>   From records to entities </vt:lpstr>
      <vt:lpstr>Présentation PowerPoint</vt:lpstr>
      <vt:lpstr>Présentation PowerPoint</vt:lpstr>
      <vt:lpstr>Vintage linked data</vt:lpstr>
      <vt:lpstr>Présentation PowerPoint</vt:lpstr>
      <vt:lpstr>1st step :  entities to improve data dissimination and visibility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Current national landscape</vt:lpstr>
      <vt:lpstr>Présentation PowerPoint</vt:lpstr>
      <vt:lpstr>Présentation PowerPoint</vt:lpstr>
      <vt:lpstr>Overview on FNE (as it is imagined today)</vt:lpstr>
      <vt:lpstr>Overview on FNE (as it is imagined today)</vt:lpstr>
      <vt:lpstr>Overview on FNE (as it is imagined today)</vt:lpstr>
      <vt:lpstr>Présentation PowerPoint</vt:lpstr>
      <vt:lpstr> What does a « proof of concept » based on Wikibase mean :  </vt:lpstr>
      <vt:lpstr>Présentation PowerPoint</vt:lpstr>
    </vt:vector>
  </TitlesOfParts>
  <Company>Bibliothèque  nationale de France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From records to entities</dc:title>
  <dc:creator>Vincent BOULET</dc:creator>
  <cp:lastModifiedBy>Vincent Boulet</cp:lastModifiedBy>
  <cp:revision>43</cp:revision>
  <cp:lastPrinted>2018-11-30T17:09:32Z</cp:lastPrinted>
  <dcterms:created xsi:type="dcterms:W3CDTF">2006-05-26T13:40:10Z</dcterms:created>
  <dcterms:modified xsi:type="dcterms:W3CDTF">2018-12-03T07:41:10Z</dcterms:modified>
</cp:coreProperties>
</file>