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03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CE4155-8963-41B5-807C-4521AE9A1F07}" type="datetimeFigureOut">
              <a:rPr lang="de-DE" smtClean="0"/>
              <a:t>15.02.2018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9C128-2A36-408B-BBF8-5C7E6B7E9F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434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9C128-2A36-408B-BBF8-5C7E6B7E9F9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953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A763B-CC55-4400-BDE8-5FC03DB250B6}" type="datetimeFigureOut">
              <a:rPr lang="de-DE" smtClean="0"/>
              <a:t>15.02.2018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D68E2-D584-4E16-8D8D-698B49C118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4143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A763B-CC55-4400-BDE8-5FC03DB250B6}" type="datetimeFigureOut">
              <a:rPr lang="de-DE" smtClean="0"/>
              <a:t>15.02.2018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D68E2-D584-4E16-8D8D-698B49C118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9058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A763B-CC55-4400-BDE8-5FC03DB250B6}" type="datetimeFigureOut">
              <a:rPr lang="de-DE" smtClean="0"/>
              <a:t>15.02.2018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D68E2-D584-4E16-8D8D-698B49C118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948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A763B-CC55-4400-BDE8-5FC03DB250B6}" type="datetimeFigureOut">
              <a:rPr lang="de-DE" smtClean="0"/>
              <a:t>15.02.2018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D68E2-D584-4E16-8D8D-698B49C118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1714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A763B-CC55-4400-BDE8-5FC03DB250B6}" type="datetimeFigureOut">
              <a:rPr lang="de-DE" smtClean="0"/>
              <a:t>15.02.2018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D68E2-D584-4E16-8D8D-698B49C118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3736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A763B-CC55-4400-BDE8-5FC03DB250B6}" type="datetimeFigureOut">
              <a:rPr lang="de-DE" smtClean="0"/>
              <a:t>15.02.2018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D68E2-D584-4E16-8D8D-698B49C118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4591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A763B-CC55-4400-BDE8-5FC03DB250B6}" type="datetimeFigureOut">
              <a:rPr lang="de-DE" smtClean="0"/>
              <a:t>15.02.2018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D68E2-D584-4E16-8D8D-698B49C118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20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A763B-CC55-4400-BDE8-5FC03DB250B6}" type="datetimeFigureOut">
              <a:rPr lang="de-DE" smtClean="0"/>
              <a:t>15.02.2018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D68E2-D584-4E16-8D8D-698B49C118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7199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A763B-CC55-4400-BDE8-5FC03DB250B6}" type="datetimeFigureOut">
              <a:rPr lang="de-DE" smtClean="0"/>
              <a:t>15.02.2018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D68E2-D584-4E16-8D8D-698B49C118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5373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A763B-CC55-4400-BDE8-5FC03DB250B6}" type="datetimeFigureOut">
              <a:rPr lang="de-DE" smtClean="0"/>
              <a:t>15.02.2018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D68E2-D584-4E16-8D8D-698B49C118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6956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A763B-CC55-4400-BDE8-5FC03DB250B6}" type="datetimeFigureOut">
              <a:rPr lang="de-DE" smtClean="0"/>
              <a:t>15.02.2018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D68E2-D584-4E16-8D8D-698B49C118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2448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A763B-CC55-4400-BDE8-5FC03DB250B6}" type="datetimeFigureOut">
              <a:rPr lang="de-DE" smtClean="0"/>
              <a:t>15.02.2018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D68E2-D584-4E16-8D8D-698B49C118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928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dnb.de/pages/viewpage.action?pageId=68060017" TargetMode="External"/><Relationship Id="rId3" Type="http://schemas.openxmlformats.org/officeDocument/2006/relationships/hyperlink" Target="https://dini.de/" TargetMode="External"/><Relationship Id="rId7" Type="http://schemas.openxmlformats.org/officeDocument/2006/relationships/hyperlink" Target="https://wiki.dnb.de/display/DINIAGKIM/Titeldaten+Grupp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iki.dnb.de/display/DINIAGKIM/Zertifikat+Digitale+Sammlungen" TargetMode="External"/><Relationship Id="rId11" Type="http://schemas.openxmlformats.org/officeDocument/2006/relationships/hyperlink" Target="http://www.museumsbund.de/fachgruppen-und-arbeitskreise/fachgruppe-dokumentation/arbeitsgruppen/" TargetMode="External"/><Relationship Id="rId5" Type="http://schemas.openxmlformats.org/officeDocument/2006/relationships/hyperlink" Target="http://www.kim-forum.org/" TargetMode="External"/><Relationship Id="rId10" Type="http://schemas.openxmlformats.org/officeDocument/2006/relationships/hyperlink" Target="https://wiki.dnb.de/pages/viewpage.action?pageId=45419980" TargetMode="External"/><Relationship Id="rId4" Type="http://schemas.openxmlformats.org/officeDocument/2006/relationships/hyperlink" Target="https://dini.de/ag/e-pub/" TargetMode="External"/><Relationship Id="rId9" Type="http://schemas.openxmlformats.org/officeDocument/2006/relationships/hyperlink" Target="https://wiki.dnb.de/display/DINIAGKIM/Lizenzen+Grupp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hteck 62"/>
          <p:cNvSpPr/>
          <p:nvPr/>
        </p:nvSpPr>
        <p:spPr>
          <a:xfrm>
            <a:off x="4067944" y="3464860"/>
            <a:ext cx="3555863" cy="3159387"/>
          </a:xfrm>
          <a:prstGeom prst="rect">
            <a:avLst/>
          </a:prstGeom>
          <a:solidFill>
            <a:srgbClr val="FCF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3347864" y="188640"/>
            <a:ext cx="1152128" cy="616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626931" y="300971"/>
            <a:ext cx="729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hlinkClick r:id="rId3"/>
              </a:rPr>
              <a:t>DINI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323528" y="1135450"/>
            <a:ext cx="2160240" cy="8876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351287" y="1207459"/>
            <a:ext cx="2232248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hlinkClick r:id="rId4"/>
              </a:rPr>
              <a:t>AG Elektronisches Publizieren</a:t>
            </a:r>
            <a:r>
              <a:rPr lang="de-DE" dirty="0" smtClean="0"/>
              <a:t> (E-Pub)</a:t>
            </a:r>
          </a:p>
          <a:p>
            <a:r>
              <a:rPr lang="de-DE" sz="1100" dirty="0" smtClean="0"/>
              <a:t>AG-Sprecher:  U. Müller, F. </a:t>
            </a:r>
            <a:r>
              <a:rPr lang="de-DE" sz="1100" smtClean="0"/>
              <a:t>Schulze</a:t>
            </a:r>
            <a:endParaRPr lang="de-DE" sz="1100" dirty="0"/>
          </a:p>
        </p:txBody>
      </p:sp>
      <p:sp>
        <p:nvSpPr>
          <p:cNvPr id="9" name="Rechteck 8"/>
          <p:cNvSpPr/>
          <p:nvPr/>
        </p:nvSpPr>
        <p:spPr>
          <a:xfrm>
            <a:off x="2843808" y="1143379"/>
            <a:ext cx="2160240" cy="9672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2780765" y="1125738"/>
            <a:ext cx="234879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hlinkClick r:id="rId5"/>
              </a:rPr>
              <a:t>AG Kompetenzzentrum Interoperable Metadaten </a:t>
            </a:r>
            <a:r>
              <a:rPr lang="de-DE" sz="1600" dirty="0" smtClean="0"/>
              <a:t>(KIM)</a:t>
            </a:r>
            <a:br>
              <a:rPr lang="de-DE" sz="1600" dirty="0" smtClean="0"/>
            </a:br>
            <a:r>
              <a:rPr lang="de-DE" sz="1000" dirty="0" smtClean="0"/>
              <a:t>AG-Sprecherinnen: S. Rühle, J. Hentschke</a:t>
            </a:r>
            <a:endParaRPr lang="de-DE" sz="1600" dirty="0"/>
          </a:p>
        </p:txBody>
      </p:sp>
      <p:sp>
        <p:nvSpPr>
          <p:cNvPr id="11" name="Rechteck 10"/>
          <p:cNvSpPr/>
          <p:nvPr/>
        </p:nvSpPr>
        <p:spPr>
          <a:xfrm>
            <a:off x="5283152" y="1133709"/>
            <a:ext cx="2160240" cy="7903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391559" y="120571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/>
              <a:t>... weitere</a:t>
            </a:r>
            <a:endParaRPr lang="de-DE" i="1" dirty="0"/>
          </a:p>
        </p:txBody>
      </p:sp>
      <p:cxnSp>
        <p:nvCxnSpPr>
          <p:cNvPr id="14" name="Gerade Verbindung mit Pfeil 13"/>
          <p:cNvCxnSpPr>
            <a:stCxn id="6" idx="1"/>
            <a:endCxn id="7" idx="0"/>
          </p:cNvCxnSpPr>
          <p:nvPr/>
        </p:nvCxnSpPr>
        <p:spPr>
          <a:xfrm flipH="1">
            <a:off x="1403648" y="496997"/>
            <a:ext cx="1944216" cy="63845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stCxn id="6" idx="2"/>
            <a:endCxn id="10" idx="0"/>
          </p:cNvCxnSpPr>
          <p:nvPr/>
        </p:nvCxnSpPr>
        <p:spPr>
          <a:xfrm>
            <a:off x="3923928" y="805354"/>
            <a:ext cx="31234" cy="32038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>
            <a:stCxn id="6" idx="3"/>
            <a:endCxn id="11" idx="0"/>
          </p:cNvCxnSpPr>
          <p:nvPr/>
        </p:nvCxnSpPr>
        <p:spPr>
          <a:xfrm>
            <a:off x="4499992" y="496997"/>
            <a:ext cx="1863280" cy="63671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bgerundetes Rechteck 27"/>
          <p:cNvSpPr/>
          <p:nvPr/>
        </p:nvSpPr>
        <p:spPr>
          <a:xfrm>
            <a:off x="274313" y="2632309"/>
            <a:ext cx="2592288" cy="315392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28"/>
          <p:cNvSpPr txBox="1"/>
          <p:nvPr/>
        </p:nvSpPr>
        <p:spPr>
          <a:xfrm>
            <a:off x="326437" y="2646918"/>
            <a:ext cx="229977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Gemeinsames Projekt:</a:t>
            </a:r>
          </a:p>
          <a:p>
            <a:r>
              <a:rPr lang="de-DE" dirty="0" smtClean="0">
                <a:hlinkClick r:id="rId6"/>
              </a:rPr>
              <a:t>Kriterienkatalog Digitale Sammlungen</a:t>
            </a:r>
            <a:endParaRPr lang="de-DE" dirty="0" smtClean="0"/>
          </a:p>
          <a:p>
            <a:r>
              <a:rPr lang="de-DE" sz="1200" b="1" dirty="0" smtClean="0"/>
              <a:t>Mitwirkende</a:t>
            </a:r>
            <a:r>
              <a:rPr lang="de-DE" sz="1200" dirty="0" smtClean="0"/>
              <a:t> u.a.</a:t>
            </a:r>
          </a:p>
          <a:p>
            <a:r>
              <a:rPr lang="de-DE" sz="1200" dirty="0" smtClean="0"/>
              <a:t>U. Müller, F. Schulze, S. Rühle, M. Voigt, F. </a:t>
            </a:r>
            <a:r>
              <a:rPr lang="de-DE" sz="1200" dirty="0" err="1" smtClean="0"/>
              <a:t>Summann</a:t>
            </a:r>
            <a:endParaRPr lang="de-DE" sz="1200" dirty="0" smtClean="0"/>
          </a:p>
          <a:p>
            <a:r>
              <a:rPr lang="de-DE" sz="1200" b="1" dirty="0" err="1" smtClean="0"/>
              <a:t>Kriterienbereiche</a:t>
            </a:r>
            <a:r>
              <a:rPr lang="de-DE" sz="1200" dirty="0" smtClean="0"/>
              <a:t>: Metadatenprofile / Anwendungsprofile, Kontrollierte Vokabulare und Normdaten, Schnittstellen, </a:t>
            </a:r>
            <a:r>
              <a:rPr lang="de-DE" sz="1200" b="1" i="1" dirty="0" smtClean="0"/>
              <a:t>Open Access: Freier Zugriff auf digitalisierte Objekte</a:t>
            </a:r>
            <a:r>
              <a:rPr lang="de-DE" sz="1200" dirty="0" smtClean="0"/>
              <a:t>, Qualität der </a:t>
            </a:r>
            <a:r>
              <a:rPr lang="de-DE" sz="1200" dirty="0" err="1" smtClean="0"/>
              <a:t>Digitalisate</a:t>
            </a:r>
            <a:r>
              <a:rPr lang="de-DE" sz="1200" dirty="0" smtClean="0"/>
              <a:t> / Dateiformate, </a:t>
            </a:r>
            <a:r>
              <a:rPr lang="de-DE" sz="1200" b="1" i="1" dirty="0" smtClean="0"/>
              <a:t>Rechtliche Aspekte</a:t>
            </a:r>
            <a:r>
              <a:rPr lang="de-DE" sz="1200" dirty="0" smtClean="0"/>
              <a:t>, Persistent </a:t>
            </a:r>
            <a:r>
              <a:rPr lang="de-DE" sz="1200" dirty="0" err="1" smtClean="0"/>
              <a:t>Identifiers</a:t>
            </a:r>
            <a:r>
              <a:rPr lang="de-DE" sz="1200" dirty="0" smtClean="0"/>
              <a:t>, ...</a:t>
            </a:r>
            <a:endParaRPr lang="de-DE" sz="1200" dirty="0"/>
          </a:p>
        </p:txBody>
      </p:sp>
      <p:cxnSp>
        <p:nvCxnSpPr>
          <p:cNvPr id="32" name="Gerade Verbindung mit Pfeil 31"/>
          <p:cNvCxnSpPr>
            <a:stCxn id="7" idx="2"/>
            <a:endCxn id="28" idx="0"/>
          </p:cNvCxnSpPr>
          <p:nvPr/>
        </p:nvCxnSpPr>
        <p:spPr>
          <a:xfrm>
            <a:off x="1403648" y="2023067"/>
            <a:ext cx="166809" cy="60924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>
            <a:stCxn id="9" idx="2"/>
            <a:endCxn id="28" idx="0"/>
          </p:cNvCxnSpPr>
          <p:nvPr/>
        </p:nvCxnSpPr>
        <p:spPr>
          <a:xfrm flipH="1">
            <a:off x="1570457" y="2110623"/>
            <a:ext cx="2353471" cy="52168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40"/>
          <p:cNvCxnSpPr>
            <a:stCxn id="9" idx="2"/>
          </p:cNvCxnSpPr>
          <p:nvPr/>
        </p:nvCxnSpPr>
        <p:spPr>
          <a:xfrm>
            <a:off x="3923928" y="2110623"/>
            <a:ext cx="0" cy="363159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feld 45"/>
          <p:cNvSpPr txBox="1"/>
          <p:nvPr/>
        </p:nvSpPr>
        <p:spPr>
          <a:xfrm>
            <a:off x="4067944" y="2175501"/>
            <a:ext cx="366864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hlinkClick r:id="rId7"/>
              </a:rPr>
              <a:t>Gruppe Titeldaten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1050" dirty="0" smtClean="0"/>
              <a:t>Moderation: J. Hentschke</a:t>
            </a:r>
          </a:p>
          <a:p>
            <a:r>
              <a:rPr lang="de-DE" sz="1100" dirty="0" smtClean="0"/>
              <a:t>Geben die </a:t>
            </a:r>
            <a:r>
              <a:rPr lang="de-DE" sz="1100" dirty="0" smtClean="0">
                <a:hlinkClick r:id="rId8"/>
              </a:rPr>
              <a:t>RDF-Empfehlungen für Titeldaten </a:t>
            </a:r>
            <a:r>
              <a:rPr lang="de-DE" sz="1100" dirty="0" smtClean="0"/>
              <a:t>raus</a:t>
            </a:r>
          </a:p>
          <a:p>
            <a:r>
              <a:rPr lang="de-DE" sz="1100" dirty="0" smtClean="0"/>
              <a:t>Mitwirkende aus DNB: S. Hartmann, L. Svensson, R. Heuvelmann</a:t>
            </a:r>
            <a:endParaRPr lang="de-DE" sz="1100" dirty="0"/>
          </a:p>
        </p:txBody>
      </p:sp>
      <p:sp>
        <p:nvSpPr>
          <p:cNvPr id="49" name="Textfeld 48"/>
          <p:cNvSpPr txBox="1"/>
          <p:nvPr/>
        </p:nvSpPr>
        <p:spPr>
          <a:xfrm>
            <a:off x="4129644" y="3149933"/>
            <a:ext cx="2746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/>
              <a:t>... weitere</a:t>
            </a:r>
            <a:endParaRPr lang="de-DE" i="1" dirty="0"/>
          </a:p>
        </p:txBody>
      </p:sp>
      <p:sp>
        <p:nvSpPr>
          <p:cNvPr id="50" name="Textfeld 49"/>
          <p:cNvSpPr txBox="1"/>
          <p:nvPr/>
        </p:nvSpPr>
        <p:spPr>
          <a:xfrm>
            <a:off x="4022831" y="3437965"/>
            <a:ext cx="299744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hlinkClick r:id="rId9"/>
              </a:rPr>
              <a:t>Gruppe Lizenzen</a:t>
            </a:r>
            <a:endParaRPr lang="de-DE" dirty="0" smtClean="0"/>
          </a:p>
          <a:p>
            <a:r>
              <a:rPr lang="de-DE" sz="1100" dirty="0" smtClean="0"/>
              <a:t>veröffentlichte 2011 </a:t>
            </a:r>
            <a:r>
              <a:rPr lang="de-DE" sz="1100" b="1" dirty="0" smtClean="0">
                <a:hlinkClick r:id="rId10"/>
              </a:rPr>
              <a:t>Empfehlungen zur Öffnung bibliothekarischer Daten</a:t>
            </a:r>
            <a:r>
              <a:rPr lang="de-DE" sz="1100" dirty="0" smtClean="0"/>
              <a:t> </a:t>
            </a:r>
          </a:p>
          <a:p>
            <a:endParaRPr lang="de-DE" sz="1100" dirty="0"/>
          </a:p>
          <a:p>
            <a:r>
              <a:rPr lang="de-DE" sz="1100" dirty="0" smtClean="0"/>
              <a:t>2017 neues </a:t>
            </a:r>
            <a:r>
              <a:rPr lang="de-DE" sz="1100" b="1" dirty="0" smtClean="0"/>
              <a:t>Thema: „Rechtebeschreibung </a:t>
            </a:r>
            <a:r>
              <a:rPr lang="de-DE" sz="1100" b="1" dirty="0"/>
              <a:t>für digitale </a:t>
            </a:r>
            <a:r>
              <a:rPr lang="de-DE" sz="1100" b="1" dirty="0" smtClean="0"/>
              <a:t>Objekte“</a:t>
            </a:r>
          </a:p>
          <a:p>
            <a:r>
              <a:rPr lang="de-DE" sz="1100" b="1" dirty="0" smtClean="0"/>
              <a:t>Ziel</a:t>
            </a:r>
            <a:r>
              <a:rPr lang="de-DE" sz="1100" dirty="0" smtClean="0"/>
              <a:t>: Empfehlungen / Best Practices für Lizenzangaben in verschiedenen Metadatenstandards – z.B. (je Interesse der Mitwirkenden)</a:t>
            </a:r>
          </a:p>
          <a:p>
            <a:endParaRPr lang="de-DE" sz="1100" dirty="0"/>
          </a:p>
          <a:p>
            <a:endParaRPr lang="de-DE" sz="1100" dirty="0" smtClean="0"/>
          </a:p>
          <a:p>
            <a:endParaRPr lang="de-DE" sz="1100" dirty="0"/>
          </a:p>
          <a:p>
            <a:endParaRPr lang="de-DE" sz="1100" dirty="0" smtClean="0"/>
          </a:p>
          <a:p>
            <a:r>
              <a:rPr lang="de-DE" sz="900" dirty="0" smtClean="0"/>
              <a:t>Interesse am Mitwirken: S. Rühle (Moderation?), F. Schulze, A. Hohmann (SLUB Dresden), ... </a:t>
            </a:r>
            <a:r>
              <a:rPr lang="de-DE" sz="900" dirty="0" smtClean="0">
                <a:solidFill>
                  <a:schemeClr val="bg1">
                    <a:lumMod val="50000"/>
                  </a:schemeClr>
                </a:solidFill>
              </a:rPr>
              <a:t>E-Pub?, DNB? </a:t>
            </a:r>
          </a:p>
          <a:p>
            <a:r>
              <a:rPr lang="de-DE" sz="900" dirty="0" smtClean="0"/>
              <a:t>Suche nach weiteren Interessierten auf der SWIB17, Kickoff-Treffen im Februar?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100" dirty="0" smtClean="0"/>
          </a:p>
        </p:txBody>
      </p:sp>
      <p:cxnSp>
        <p:nvCxnSpPr>
          <p:cNvPr id="52" name="Gerade Verbindung 51"/>
          <p:cNvCxnSpPr/>
          <p:nvPr/>
        </p:nvCxnSpPr>
        <p:spPr>
          <a:xfrm>
            <a:off x="3925091" y="2371466"/>
            <a:ext cx="14285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55"/>
          <p:cNvCxnSpPr/>
          <p:nvPr/>
        </p:nvCxnSpPr>
        <p:spPr>
          <a:xfrm>
            <a:off x="3923928" y="3365957"/>
            <a:ext cx="14285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56"/>
          <p:cNvCxnSpPr/>
          <p:nvPr/>
        </p:nvCxnSpPr>
        <p:spPr>
          <a:xfrm>
            <a:off x="3923928" y="3636059"/>
            <a:ext cx="14285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feld 59"/>
          <p:cNvSpPr txBox="1"/>
          <p:nvPr/>
        </p:nvSpPr>
        <p:spPr>
          <a:xfrm>
            <a:off x="5004048" y="5094149"/>
            <a:ext cx="21327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dirty="0" smtClean="0"/>
              <a:t>Dublin Core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dirty="0" smtClean="0"/>
              <a:t>METS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dirty="0" smtClean="0"/>
              <a:t>MODS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MARC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dirty="0" smtClean="0"/>
              <a:t>RDF (</a:t>
            </a:r>
            <a:r>
              <a:rPr lang="de-DE" sz="1000" i="1" dirty="0" smtClean="0"/>
              <a:t>KIM-Profil? BIBFRAME?</a:t>
            </a:r>
            <a:r>
              <a:rPr lang="de-DE" sz="1000" dirty="0" smtClean="0"/>
              <a:t> ) ?</a:t>
            </a:r>
          </a:p>
          <a:p>
            <a:endParaRPr lang="de-DE" sz="1000" dirty="0"/>
          </a:p>
        </p:txBody>
      </p:sp>
      <p:sp>
        <p:nvSpPr>
          <p:cNvPr id="62" name="Textfeld 61"/>
          <p:cNvSpPr txBox="1"/>
          <p:nvPr/>
        </p:nvSpPr>
        <p:spPr>
          <a:xfrm>
            <a:off x="6903727" y="5013176"/>
            <a:ext cx="21327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dirty="0" smtClean="0"/>
              <a:t>ONIX?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dirty="0" smtClean="0"/>
              <a:t>JATS?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EDM?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PICA?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LIDO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dirty="0" smtClean="0"/>
              <a:t>... ??</a:t>
            </a:r>
            <a:endParaRPr lang="de-DE" sz="1000" dirty="0"/>
          </a:p>
        </p:txBody>
      </p:sp>
      <p:cxnSp>
        <p:nvCxnSpPr>
          <p:cNvPr id="65" name="Gerade Verbindung mit Pfeil 64"/>
          <p:cNvCxnSpPr/>
          <p:nvPr/>
        </p:nvCxnSpPr>
        <p:spPr>
          <a:xfrm>
            <a:off x="2483768" y="3365957"/>
            <a:ext cx="1507685" cy="13459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feld 65"/>
          <p:cNvSpPr txBox="1"/>
          <p:nvPr/>
        </p:nvSpPr>
        <p:spPr>
          <a:xfrm rot="2562100">
            <a:off x="2678645" y="3853902"/>
            <a:ext cx="137569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 smtClean="0"/>
              <a:t>möchte referenzieren</a:t>
            </a:r>
            <a:endParaRPr lang="de-DE" sz="1050" dirty="0"/>
          </a:p>
        </p:txBody>
      </p:sp>
      <p:cxnSp>
        <p:nvCxnSpPr>
          <p:cNvPr id="69" name="Gerade Verbindung mit Pfeil 68"/>
          <p:cNvCxnSpPr/>
          <p:nvPr/>
        </p:nvCxnSpPr>
        <p:spPr>
          <a:xfrm flipV="1">
            <a:off x="5645865" y="4726018"/>
            <a:ext cx="1363068" cy="9684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feld 71"/>
          <p:cNvSpPr txBox="1"/>
          <p:nvPr/>
        </p:nvSpPr>
        <p:spPr>
          <a:xfrm rot="19434178">
            <a:off x="5650926" y="5214538"/>
            <a:ext cx="139139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dirty="0" smtClean="0"/>
              <a:t>kann übernommen werden von</a:t>
            </a:r>
            <a:endParaRPr lang="de-DE" sz="700" dirty="0"/>
          </a:p>
        </p:txBody>
      </p:sp>
      <p:sp>
        <p:nvSpPr>
          <p:cNvPr id="77" name="Bogen 76"/>
          <p:cNvSpPr/>
          <p:nvPr/>
        </p:nvSpPr>
        <p:spPr>
          <a:xfrm>
            <a:off x="3247119" y="2276872"/>
            <a:ext cx="2909057" cy="3591435"/>
          </a:xfrm>
          <a:prstGeom prst="arc">
            <a:avLst>
              <a:gd name="adj1" fmla="val 4835256"/>
              <a:gd name="adj2" fmla="val 1492320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Textfeld 77"/>
          <p:cNvSpPr txBox="1"/>
          <p:nvPr/>
        </p:nvSpPr>
        <p:spPr>
          <a:xfrm rot="3529298">
            <a:off x="2804622" y="4913343"/>
            <a:ext cx="150874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 smtClean="0"/>
              <a:t>kann beauftragt werden</a:t>
            </a:r>
            <a:endParaRPr lang="de-DE" sz="1050" dirty="0"/>
          </a:p>
        </p:txBody>
      </p:sp>
      <p:sp>
        <p:nvSpPr>
          <p:cNvPr id="80" name="Gleichschenkliges Dreieck 79"/>
          <p:cNvSpPr/>
          <p:nvPr/>
        </p:nvSpPr>
        <p:spPr>
          <a:xfrm rot="3671391">
            <a:off x="3946827" y="2412798"/>
            <a:ext cx="216024" cy="118608"/>
          </a:xfrm>
          <a:prstGeom prst="triangle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/>
          <p:cNvSpPr/>
          <p:nvPr/>
        </p:nvSpPr>
        <p:spPr>
          <a:xfrm>
            <a:off x="7020272" y="3934797"/>
            <a:ext cx="2160240" cy="79034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Textfeld 36"/>
          <p:cNvSpPr txBox="1"/>
          <p:nvPr/>
        </p:nvSpPr>
        <p:spPr>
          <a:xfrm>
            <a:off x="7076765" y="3976323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TG Lizenzangaben</a:t>
            </a:r>
            <a:br>
              <a:rPr lang="de-DE" dirty="0" smtClean="0"/>
            </a:br>
            <a:r>
              <a:rPr lang="de-DE" sz="1100" dirty="0" smtClean="0"/>
              <a:t>(der FG Datenformate des STA)</a:t>
            </a:r>
          </a:p>
          <a:p>
            <a:r>
              <a:rPr lang="de-DE" sz="1100" dirty="0" smtClean="0"/>
              <a:t>Thema: Lizenzangaben in MARC</a:t>
            </a:r>
            <a:endParaRPr lang="de-DE" dirty="0"/>
          </a:p>
        </p:txBody>
      </p:sp>
      <p:sp>
        <p:nvSpPr>
          <p:cNvPr id="40" name="Rechteck 39"/>
          <p:cNvSpPr/>
          <p:nvPr/>
        </p:nvSpPr>
        <p:spPr>
          <a:xfrm>
            <a:off x="6963779" y="6021288"/>
            <a:ext cx="2160240" cy="79034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Textfeld 41"/>
          <p:cNvSpPr txBox="1"/>
          <p:nvPr/>
        </p:nvSpPr>
        <p:spPr>
          <a:xfrm>
            <a:off x="7020272" y="6062814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hlinkClick r:id="rId11"/>
              </a:rPr>
              <a:t>AG-Datenaustausch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1100" dirty="0" smtClean="0"/>
              <a:t>(der FG Dokumentation des DMB)</a:t>
            </a:r>
          </a:p>
          <a:p>
            <a:r>
              <a:rPr lang="de-DE" sz="1100" dirty="0" smtClean="0"/>
              <a:t>Thema: Erweiterung für LIDO v1.1</a:t>
            </a:r>
            <a:endParaRPr lang="de-DE" dirty="0"/>
          </a:p>
        </p:txBody>
      </p:sp>
      <p:cxnSp>
        <p:nvCxnSpPr>
          <p:cNvPr id="43" name="Gerade Verbindung mit Pfeil 42"/>
          <p:cNvCxnSpPr/>
          <p:nvPr/>
        </p:nvCxnSpPr>
        <p:spPr>
          <a:xfrm>
            <a:off x="7395630" y="5742221"/>
            <a:ext cx="797259" cy="2481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 rot="1092738">
            <a:off x="7325043" y="5766285"/>
            <a:ext cx="14616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dirty="0" smtClean="0"/>
              <a:t>wird erarbeitet von</a:t>
            </a:r>
            <a:endParaRPr lang="de-DE" sz="700" dirty="0"/>
          </a:p>
        </p:txBody>
      </p:sp>
    </p:spTree>
    <p:extLst>
      <p:ext uri="{BB962C8B-B14F-4D97-AF65-F5344CB8AC3E}">
        <p14:creationId xmlns:p14="http://schemas.microsoft.com/office/powerpoint/2010/main" val="372445274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</Words>
  <Application>Microsoft Office PowerPoint</Application>
  <PresentationFormat>Bildschirmpräsentation (4:3)</PresentationFormat>
  <Paragraphs>45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Company>Deutsche Nationalbibliothek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Hentschke, Jana</dc:creator>
  <cp:lastModifiedBy>Schulze, Francesca</cp:lastModifiedBy>
  <cp:revision>9</cp:revision>
  <dcterms:created xsi:type="dcterms:W3CDTF">2017-11-28T15:17:13Z</dcterms:created>
  <dcterms:modified xsi:type="dcterms:W3CDTF">2018-02-15T12:17:47Z</dcterms:modified>
</cp:coreProperties>
</file>