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915" r:id="rId2"/>
    <p:sldMasterId id="2147483924" r:id="rId3"/>
    <p:sldMasterId id="2147483908" r:id="rId4"/>
    <p:sldMasterId id="2147483653" r:id="rId5"/>
    <p:sldMasterId id="2147483953" r:id="rId6"/>
    <p:sldMasterId id="2147483941" r:id="rId7"/>
  </p:sldMasterIdLst>
  <p:notesMasterIdLst>
    <p:notesMasterId r:id="rId85"/>
  </p:notesMasterIdLst>
  <p:handoutMasterIdLst>
    <p:handoutMasterId r:id="rId86"/>
  </p:handoutMasterIdLst>
  <p:sldIdLst>
    <p:sldId id="256" r:id="rId8"/>
    <p:sldId id="403" r:id="rId9"/>
    <p:sldId id="425" r:id="rId10"/>
    <p:sldId id="426" r:id="rId11"/>
    <p:sldId id="478" r:id="rId12"/>
    <p:sldId id="479" r:id="rId13"/>
    <p:sldId id="480" r:id="rId14"/>
    <p:sldId id="473" r:id="rId15"/>
    <p:sldId id="487" r:id="rId16"/>
    <p:sldId id="481" r:id="rId17"/>
    <p:sldId id="483" r:id="rId18"/>
    <p:sldId id="494" r:id="rId19"/>
    <p:sldId id="493" r:id="rId20"/>
    <p:sldId id="495" r:id="rId21"/>
    <p:sldId id="491" r:id="rId22"/>
    <p:sldId id="509" r:id="rId23"/>
    <p:sldId id="506" r:id="rId24"/>
    <p:sldId id="496" r:id="rId25"/>
    <p:sldId id="490" r:id="rId26"/>
    <p:sldId id="498" r:id="rId27"/>
    <p:sldId id="499" r:id="rId28"/>
    <p:sldId id="497" r:id="rId29"/>
    <p:sldId id="492" r:id="rId30"/>
    <p:sldId id="507" r:id="rId31"/>
    <p:sldId id="474" r:id="rId32"/>
    <p:sldId id="475" r:id="rId33"/>
    <p:sldId id="485" r:id="rId34"/>
    <p:sldId id="503" r:id="rId35"/>
    <p:sldId id="510" r:id="rId36"/>
    <p:sldId id="511" r:id="rId37"/>
    <p:sldId id="527" r:id="rId38"/>
    <p:sldId id="528" r:id="rId39"/>
    <p:sldId id="512" r:id="rId40"/>
    <p:sldId id="529" r:id="rId41"/>
    <p:sldId id="530" r:id="rId42"/>
    <p:sldId id="531" r:id="rId43"/>
    <p:sldId id="532" r:id="rId44"/>
    <p:sldId id="513" r:id="rId45"/>
    <p:sldId id="514" r:id="rId46"/>
    <p:sldId id="515" r:id="rId47"/>
    <p:sldId id="516" r:id="rId48"/>
    <p:sldId id="517" r:id="rId49"/>
    <p:sldId id="518" r:id="rId50"/>
    <p:sldId id="519" r:id="rId51"/>
    <p:sldId id="520" r:id="rId52"/>
    <p:sldId id="521" r:id="rId53"/>
    <p:sldId id="522" r:id="rId54"/>
    <p:sldId id="523" r:id="rId55"/>
    <p:sldId id="524" r:id="rId56"/>
    <p:sldId id="525" r:id="rId57"/>
    <p:sldId id="526" r:id="rId58"/>
    <p:sldId id="472" r:id="rId59"/>
    <p:sldId id="427" r:id="rId60"/>
    <p:sldId id="428" r:id="rId61"/>
    <p:sldId id="429" r:id="rId62"/>
    <p:sldId id="430" r:id="rId63"/>
    <p:sldId id="407" r:id="rId64"/>
    <p:sldId id="408" r:id="rId65"/>
    <p:sldId id="409" r:id="rId66"/>
    <p:sldId id="410" r:id="rId67"/>
    <p:sldId id="411" r:id="rId68"/>
    <p:sldId id="412" r:id="rId69"/>
    <p:sldId id="413" r:id="rId70"/>
    <p:sldId id="414" r:id="rId71"/>
    <p:sldId id="415" r:id="rId72"/>
    <p:sldId id="416" r:id="rId73"/>
    <p:sldId id="417" r:id="rId74"/>
    <p:sldId id="418" r:id="rId75"/>
    <p:sldId id="419" r:id="rId76"/>
    <p:sldId id="420" r:id="rId77"/>
    <p:sldId id="421" r:id="rId78"/>
    <p:sldId id="422" r:id="rId79"/>
    <p:sldId id="423" r:id="rId80"/>
    <p:sldId id="424" r:id="rId81"/>
    <p:sldId id="456" r:id="rId82"/>
    <p:sldId id="488" r:id="rId83"/>
    <p:sldId id="489" r:id="rId84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92">
          <p15:clr>
            <a:srgbClr val="A4A3A4"/>
          </p15:clr>
        </p15:guide>
        <p15:guide id="2" orient="horz" pos="909">
          <p15:clr>
            <a:srgbClr val="A4A3A4"/>
          </p15:clr>
        </p15:guide>
        <p15:guide id="3" orient="horz">
          <p15:clr>
            <a:srgbClr val="A4A3A4"/>
          </p15:clr>
        </p15:guide>
        <p15:guide id="4" orient="horz" pos="3863">
          <p15:clr>
            <a:srgbClr val="A4A3A4"/>
          </p15:clr>
        </p15:guide>
        <p15:guide id="5" orient="horz" pos="3353">
          <p15:clr>
            <a:srgbClr val="A4A3A4"/>
          </p15:clr>
        </p15:guide>
        <p15:guide id="6" pos="1581">
          <p15:clr>
            <a:srgbClr val="A4A3A4"/>
          </p15:clr>
        </p15:guide>
        <p15:guide id="7" pos="4289">
          <p15:clr>
            <a:srgbClr val="A4A3A4"/>
          </p15:clr>
        </p15:guide>
        <p15:guide id="8" pos="4185">
          <p15:clr>
            <a:srgbClr val="A4A3A4"/>
          </p15:clr>
        </p15:guide>
        <p15:guide id="9" pos="2823">
          <p15:clr>
            <a:srgbClr val="A4A3A4"/>
          </p15:clr>
        </p15:guide>
        <p15:guide id="10" pos="229">
          <p15:clr>
            <a:srgbClr val="A4A3A4"/>
          </p15:clr>
        </p15:guide>
        <p15:guide id="11" pos="5532">
          <p15:clr>
            <a:srgbClr val="A4A3A4"/>
          </p15:clr>
        </p15:guide>
        <p15:guide id="12" pos="2939">
          <p15:clr>
            <a:srgbClr val="A4A3A4"/>
          </p15:clr>
        </p15:guide>
        <p15:guide id="13" pos="14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r" initials="O" lastIdx="6" clrIdx="0">
    <p:extLst/>
  </p:cmAuthor>
  <p:cmAuthor id="2" name="Oliver Götze" initials="OG" lastIdx="59" clrIdx="1">
    <p:extLst/>
  </p:cmAuthor>
  <p:cmAuthor id="3" name="Oliver Götze" initials="OG [2]" lastIdx="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4694"/>
    <a:srgbClr val="E8F7EF"/>
    <a:srgbClr val="A5003B"/>
    <a:srgbClr val="FFFEAA"/>
    <a:srgbClr val="CBECDE"/>
    <a:srgbClr val="744094"/>
    <a:srgbClr val="00818E"/>
    <a:srgbClr val="D1411C"/>
    <a:srgbClr val="42CAC7"/>
    <a:srgbClr val="458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65" autoAdjust="0"/>
    <p:restoredTop sz="88134" autoAdjust="0"/>
  </p:normalViewPr>
  <p:slideViewPr>
    <p:cSldViewPr snapToGrid="0">
      <p:cViewPr varScale="1">
        <p:scale>
          <a:sx n="101" d="100"/>
          <a:sy n="101" d="100"/>
        </p:scale>
        <p:origin x="224" y="200"/>
      </p:cViewPr>
      <p:guideLst>
        <p:guide orient="horz" pos="4092"/>
        <p:guide orient="horz" pos="909"/>
        <p:guide orient="horz"/>
        <p:guide orient="horz" pos="3863"/>
        <p:guide orient="horz" pos="3353"/>
        <p:guide pos="1581"/>
        <p:guide pos="4289"/>
        <p:guide pos="4185"/>
        <p:guide pos="2823"/>
        <p:guide pos="229"/>
        <p:guide pos="5532"/>
        <p:guide pos="2939"/>
        <p:guide pos="1475"/>
      </p:guideLst>
    </p:cSldViewPr>
  </p:slideViewPr>
  <p:outlineViewPr>
    <p:cViewPr>
      <p:scale>
        <a:sx n="33" d="100"/>
        <a:sy n="33" d="100"/>
      </p:scale>
      <p:origin x="0" y="-316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400"/>
    </p:cViewPr>
  </p:sorterViewPr>
  <p:notesViewPr>
    <p:cSldViewPr snapToGrid="0">
      <p:cViewPr varScale="1">
        <p:scale>
          <a:sx n="74" d="100"/>
          <a:sy n="74" d="100"/>
        </p:scale>
        <p:origin x="-1518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84" Type="http://schemas.openxmlformats.org/officeDocument/2006/relationships/slide" Target="slides/slide77.xml"/><Relationship Id="rId89" Type="http://schemas.openxmlformats.org/officeDocument/2006/relationships/viewProps" Target="viewProps.xml"/><Relationship Id="rId16" Type="http://schemas.openxmlformats.org/officeDocument/2006/relationships/slide" Target="slides/slide9.xml"/><Relationship Id="rId11" Type="http://schemas.openxmlformats.org/officeDocument/2006/relationships/slide" Target="slides/slide4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74" Type="http://schemas.openxmlformats.org/officeDocument/2006/relationships/slide" Target="slides/slide67.xml"/><Relationship Id="rId79" Type="http://schemas.openxmlformats.org/officeDocument/2006/relationships/slide" Target="slides/slide72.xml"/><Relationship Id="rId5" Type="http://schemas.openxmlformats.org/officeDocument/2006/relationships/slideMaster" Target="slideMasters/slideMaster5.xml"/><Relationship Id="rId90" Type="http://schemas.openxmlformats.org/officeDocument/2006/relationships/theme" Target="theme/theme1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77" Type="http://schemas.openxmlformats.org/officeDocument/2006/relationships/slide" Target="slides/slide70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80" Type="http://schemas.openxmlformats.org/officeDocument/2006/relationships/slide" Target="slides/slide73.xml"/><Relationship Id="rId85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83" Type="http://schemas.openxmlformats.org/officeDocument/2006/relationships/slide" Target="slides/slide76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81" Type="http://schemas.openxmlformats.org/officeDocument/2006/relationships/slide" Target="slides/slide74.xml"/><Relationship Id="rId86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6" Type="http://schemas.openxmlformats.org/officeDocument/2006/relationships/slide" Target="slides/slide69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4" Type="http://schemas.openxmlformats.org/officeDocument/2006/relationships/slide" Target="slides/slide17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66" Type="http://schemas.openxmlformats.org/officeDocument/2006/relationships/slide" Target="slides/slide59.xml"/><Relationship Id="rId87" Type="http://schemas.openxmlformats.org/officeDocument/2006/relationships/commentAuthors" Target="commentAuthors.xml"/><Relationship Id="rId61" Type="http://schemas.openxmlformats.org/officeDocument/2006/relationships/slide" Target="slides/slide54.xml"/><Relationship Id="rId82" Type="http://schemas.openxmlformats.org/officeDocument/2006/relationships/slide" Target="slides/slide75.xml"/><Relationship Id="rId19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29CC5F9-7603-4995-8AA4-FB3E06B9DB0D}" type="datetimeFigureOut">
              <a:rPr lang="de-DE"/>
              <a:pPr>
                <a:defRPr/>
              </a:pPr>
              <a:t>14.03.18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anose="020F0502020204030204" pitchFamily="34" charset="0"/>
              </a:defRPr>
            </a:lvl1pPr>
          </a:lstStyle>
          <a:p>
            <a:fld id="{950BF4BE-B36F-4327-939C-0F04E1669B79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8C12C21F-4E2E-410C-B460-AB18F81218D1}" type="datetimeFigureOut">
              <a:rPr lang="de-DE"/>
              <a:pPr>
                <a:defRPr/>
              </a:pPr>
              <a:t>14.03.18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anose="020F0502020204030204" pitchFamily="34" charset="0"/>
              </a:defRPr>
            </a:lvl1pPr>
          </a:lstStyle>
          <a:p>
            <a:fld id="{4D797CE1-1406-43C7-A1D7-009891E4B1D2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9555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6604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12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869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13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9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14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494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15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750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16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841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17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762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18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3313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19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850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20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87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SAA: Society </a:t>
            </a:r>
            <a:r>
              <a:rPr lang="de-DE" dirty="0" err="1"/>
              <a:t>of</a:t>
            </a:r>
            <a:r>
              <a:rPr lang="de-DE" dirty="0"/>
              <a:t> American </a:t>
            </a:r>
            <a:r>
              <a:rPr lang="de-DE" dirty="0" err="1"/>
              <a:t>Archivists</a:t>
            </a:r>
            <a:endParaRPr lang="de-DE" dirty="0"/>
          </a:p>
          <a:p>
            <a:r>
              <a:rPr lang="de-DE" dirty="0"/>
              <a:t>TS-EAD: Technical </a:t>
            </a:r>
            <a:r>
              <a:rPr lang="de-DE" dirty="0" err="1"/>
              <a:t>Subcommittee</a:t>
            </a:r>
            <a:r>
              <a:rPr lang="de-DE" baseline="0" dirty="0"/>
              <a:t> </a:t>
            </a:r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Encoded</a:t>
            </a:r>
            <a:r>
              <a:rPr lang="de-DE" baseline="0" dirty="0"/>
              <a:t> </a:t>
            </a:r>
            <a:r>
              <a:rPr lang="de-DE" baseline="0" dirty="0" err="1"/>
              <a:t>Archival</a:t>
            </a:r>
            <a:r>
              <a:rPr lang="de-DE" baseline="0" dirty="0"/>
              <a:t> Description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162136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21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5331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22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43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23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366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24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8985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25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481055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26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104745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27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08704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28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697724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29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964110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30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97325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4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221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33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322218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34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678344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35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042439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36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243470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38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8438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52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2506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54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20199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55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609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dirty="0">
              <a:solidFill>
                <a:schemeClr val="tx2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56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4542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59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43925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5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38354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60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630530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61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178123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/>
              <a:pPr/>
              <a:t>70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0129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6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9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7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328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8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023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9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748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97CE1-1406-43C7-A1D7-009891E4B1D2}" type="slidenum">
              <a:rPr lang="de-DE" altLang="de-DE" smtClean="0">
                <a:solidFill>
                  <a:prstClr val="black"/>
                </a:solidFill>
              </a:rPr>
              <a:pPr/>
              <a:t>10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237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 auf 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Pusteblume_fuer_Praesentationstite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0113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2412000" y="4500000"/>
            <a:ext cx="6201913" cy="5283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defRPr sz="4000" baseline="0">
                <a:solidFill>
                  <a:schemeClr val="tx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412000" y="5117231"/>
            <a:ext cx="5788200" cy="207053"/>
          </a:xfrm>
          <a:prstGeom prst="rect">
            <a:avLst/>
          </a:prstGeom>
        </p:spPr>
        <p:txBody>
          <a:bodyPr lIns="0" tIns="0" rIns="0" bIns="0"/>
          <a:lstStyle>
            <a:lvl1pPr>
              <a:spcAft>
                <a:spcPts val="0"/>
              </a:spcAft>
              <a:defRPr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2388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auf weiß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360363"/>
            <a:ext cx="4291013" cy="584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360000" y="2340000"/>
            <a:ext cx="5650275" cy="654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buNone/>
              <a:tabLst>
                <a:tab pos="6999288" algn="l"/>
              </a:tabLst>
              <a:defRPr lang="de-DE" sz="4000" baseline="0" dirty="0" smtClean="0">
                <a:solidFill>
                  <a:srgbClr val="A5003B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2072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auf weiß mehr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360363"/>
            <a:ext cx="4291013" cy="584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360000" y="2340000"/>
            <a:ext cx="5650275" cy="18129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buNone/>
              <a:tabLst>
                <a:tab pos="6999288" algn="l"/>
              </a:tabLst>
              <a:defRPr lang="de-DE" sz="4000" baseline="0" dirty="0" smtClean="0">
                <a:solidFill>
                  <a:srgbClr val="A5003B"/>
                </a:solidFill>
                <a:latin typeface="+mj-lt"/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94331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invertiert_rot mehrzeilig">
    <p:bg>
      <p:bgPr>
        <a:gradFill rotWithShape="0">
          <a:gsLst>
            <a:gs pos="0">
              <a:srgbClr val="A5003B"/>
            </a:gs>
            <a:gs pos="30000">
              <a:srgbClr val="A5003B"/>
            </a:gs>
            <a:gs pos="30000">
              <a:srgbClr val="D1411C"/>
            </a:gs>
            <a:gs pos="100000">
              <a:srgbClr val="EC0A3C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38" y="360363"/>
            <a:ext cx="4292600" cy="584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360000" y="2340000"/>
            <a:ext cx="7229721" cy="222247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buNone/>
              <a:tabLst>
                <a:tab pos="6999288" algn="l"/>
              </a:tabLst>
              <a:defRPr lang="de-DE" sz="4000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72395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6120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6979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6120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368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 mit Bild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136"/>
            <a:ext cx="403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5"/>
          </p:nvPr>
        </p:nvSpPr>
        <p:spPr>
          <a:xfrm>
            <a:off x="4751124" y="1452785"/>
            <a:ext cx="4032000" cy="45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4361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 mit Bild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136"/>
            <a:ext cx="4032000" cy="4580514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endParaRPr lang="de-DE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5"/>
          </p:nvPr>
        </p:nvSpPr>
        <p:spPr>
          <a:xfrm>
            <a:off x="4751124" y="1452785"/>
            <a:ext cx="4032000" cy="45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8659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Spalten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136"/>
            <a:ext cx="403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8" name="Textplatzhalter 16"/>
          <p:cNvSpPr>
            <a:spLocks noGrp="1"/>
          </p:cNvSpPr>
          <p:nvPr>
            <p:ph type="body" sz="quarter" idx="16"/>
          </p:nvPr>
        </p:nvSpPr>
        <p:spPr>
          <a:xfrm>
            <a:off x="4741500" y="1382400"/>
            <a:ext cx="4032000" cy="4666239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7296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Spalten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136"/>
            <a:ext cx="4032000" cy="4580514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endParaRPr lang="de-DE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9" name="Textplatzhalter 16"/>
          <p:cNvSpPr>
            <a:spLocks noGrp="1"/>
          </p:cNvSpPr>
          <p:nvPr>
            <p:ph type="body" sz="quarter" idx="16"/>
          </p:nvPr>
        </p:nvSpPr>
        <p:spPr>
          <a:xfrm>
            <a:off x="4751025" y="1382400"/>
            <a:ext cx="4032000" cy="4589775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2504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Spalten_Bild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59998" y="1363086"/>
            <a:ext cx="4032000" cy="4584787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751124" y="1452785"/>
            <a:ext cx="4032000" cy="216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8" name="Textplatzhalter 16"/>
          <p:cNvSpPr>
            <a:spLocks noGrp="1"/>
          </p:cNvSpPr>
          <p:nvPr>
            <p:ph type="body" sz="quarter" idx="15"/>
          </p:nvPr>
        </p:nvSpPr>
        <p:spPr>
          <a:xfrm>
            <a:off x="4751124" y="3896882"/>
            <a:ext cx="4033954" cy="2050991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929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 auf weiß zw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1" descr="Pusteblume_fuer_Praesentationstite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0113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DB_Logo_2012_CMYK_R_vect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2412000" y="4500000"/>
            <a:ext cx="5749611" cy="10202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defRPr sz="4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412000" y="5652000"/>
            <a:ext cx="5788200" cy="47257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0" fontAlgn="base" latinLnBrk="0" hangingPunct="0">
              <a:lnSpc>
                <a:spcPts val="2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066444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Spalten_Bild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59998" y="1363086"/>
            <a:ext cx="4032000" cy="4584787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751124" y="1452785"/>
            <a:ext cx="4032000" cy="216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8" name="Textplatzhalter 16"/>
          <p:cNvSpPr>
            <a:spLocks noGrp="1"/>
          </p:cNvSpPr>
          <p:nvPr>
            <p:ph type="body" sz="quarter" idx="15"/>
          </p:nvPr>
        </p:nvSpPr>
        <p:spPr>
          <a:xfrm>
            <a:off x="4751124" y="3896882"/>
            <a:ext cx="4033954" cy="2050991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2929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751124" y="1440000"/>
            <a:ext cx="4032000" cy="451217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>
          <a:xfrm>
            <a:off x="360000" y="1440000"/>
            <a:ext cx="4032000" cy="45136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306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_Bild 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>
          <a:xfrm>
            <a:off x="360000" y="1440000"/>
            <a:ext cx="8424000" cy="45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endParaRPr lang="de-DE" noProof="0" dirty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16296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äsentationstitel auf weiß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Pusteblume_fuer_Praesentationstite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0113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2412000" y="4500000"/>
            <a:ext cx="6201913" cy="5283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defRPr sz="4000" baseline="0">
                <a:solidFill>
                  <a:schemeClr val="tx1"/>
                </a:solidFill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412000" y="5117231"/>
            <a:ext cx="5788200" cy="207053"/>
          </a:xfrm>
          <a:prstGeom prst="rect">
            <a:avLst/>
          </a:prstGeom>
        </p:spPr>
        <p:txBody>
          <a:bodyPr lIns="0" tIns="0" rIns="0" bIns="0"/>
          <a:lstStyle>
            <a:lvl1pPr>
              <a:spcAft>
                <a:spcPts val="0"/>
              </a:spcAft>
              <a:defRPr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742833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bspa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Pusteblume_fuer_Praesentationstite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80113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2361062" y="4475689"/>
            <a:ext cx="6552202" cy="101071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buFontTx/>
              <a:buNone/>
              <a:tabLst>
                <a:tab pos="717550" algn="l"/>
              </a:tabLst>
              <a:defRPr sz="4000" baseline="0">
                <a:solidFill>
                  <a:srgbClr val="A5003B"/>
                </a:solidFill>
                <a:latin typeface="+mj-lt"/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098042" y="5638537"/>
            <a:ext cx="5078516" cy="612138"/>
          </a:xfrm>
          <a:prstGeom prst="rect">
            <a:avLst/>
          </a:prstGeom>
        </p:spPr>
        <p:txBody>
          <a:bodyPr vert="horz" lIns="0" tIns="0" rIns="0" bIns="0"/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31892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_22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6120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2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Char char="•"/>
              <a:defRPr sz="22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>
          <a:xfrm>
            <a:off x="266700" y="6262688"/>
            <a:ext cx="8518525" cy="377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803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_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6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6120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chemeClr val="tx2"/>
                </a:solidFill>
                <a:latin typeface="+mn-lt"/>
                <a:cs typeface="Calibri"/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chemeClr val="tx2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52400"/>
            <a:ext cx="6120000" cy="828675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>
          <a:xfrm>
            <a:off x="266700" y="6262688"/>
            <a:ext cx="8518525" cy="377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1885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C6FC09-E708-4B7A-B571-D2A20C5A72EB}" type="datetimeFigureOut">
              <a:rPr lang="de-DE" smtClean="0"/>
              <a:t>14.03.18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DEACA4-6E46-4EC8-9DE0-316470713E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322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 auf rot einzeilig">
    <p:bg>
      <p:bgPr>
        <a:gradFill rotWithShape="0">
          <a:gsLst>
            <a:gs pos="0">
              <a:srgbClr val="A5003B"/>
            </a:gs>
            <a:gs pos="30000">
              <a:srgbClr val="A5003B"/>
            </a:gs>
            <a:gs pos="30000">
              <a:srgbClr val="D1411C"/>
            </a:gs>
            <a:gs pos="100000">
              <a:srgbClr val="EC0A3C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 descr="blume_titel_weis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360000" y="2412000"/>
            <a:ext cx="5878432" cy="654539"/>
          </a:xfrm>
          <a:prstGeom prst="rect">
            <a:avLst/>
          </a:prstGeom>
        </p:spPr>
        <p:txBody>
          <a:bodyPr vert="horz" wrap="square" lIns="0" tIns="0" r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buNone/>
              <a:tabLst>
                <a:tab pos="6999288" algn="l"/>
              </a:tabLst>
              <a:defRPr lang="de-DE" sz="4000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60000" y="3060000"/>
            <a:ext cx="5788200" cy="207053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0" fontAlgn="base" latinLnBrk="0" hangingPunct="0">
              <a:lnSpc>
                <a:spcPts val="2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8476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 auf rot zweizeilig">
    <p:bg>
      <p:bgPr>
        <a:gradFill rotWithShape="0">
          <a:gsLst>
            <a:gs pos="0">
              <a:srgbClr val="A5003B"/>
            </a:gs>
            <a:gs pos="30000">
              <a:srgbClr val="A5003B"/>
            </a:gs>
            <a:gs pos="30000">
              <a:srgbClr val="D1411C"/>
            </a:gs>
            <a:gs pos="100000">
              <a:srgbClr val="EC0A3C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 descr="blume_titel_weis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360000" y="2412000"/>
            <a:ext cx="5878432" cy="654539"/>
          </a:xfrm>
          <a:prstGeom prst="rect">
            <a:avLst/>
          </a:prstGeom>
        </p:spPr>
        <p:txBody>
          <a:bodyPr vert="horz" wrap="square" lIns="0" tIns="0" r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buNone/>
              <a:tabLst>
                <a:tab pos="6999288" algn="l"/>
              </a:tabLst>
              <a:defRPr lang="de-DE" sz="4000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60000" y="3600000"/>
            <a:ext cx="5788200" cy="207053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0" fontAlgn="base" latinLnBrk="0" hangingPunct="0">
              <a:lnSpc>
                <a:spcPts val="2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07754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 mit Bild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8" descr="titel-blat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91"/>
          <a:stretch>
            <a:fillRect/>
          </a:stretch>
        </p:blipFill>
        <p:spPr bwMode="auto">
          <a:xfrm>
            <a:off x="1665288" y="0"/>
            <a:ext cx="7478712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2" descr="Bil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3" r="574"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3"/>
          <p:cNvSpPr txBox="1">
            <a:spLocks noChangeArrowheads="1"/>
          </p:cNvSpPr>
          <p:nvPr userDrawn="1"/>
        </p:nvSpPr>
        <p:spPr bwMode="auto">
          <a:xfrm>
            <a:off x="4375150" y="2922588"/>
            <a:ext cx="2828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chemeClr val="bg1"/>
                </a:solidFill>
              </a:rPr>
              <a:t>Beispielbild</a:t>
            </a:r>
            <a:br>
              <a:rPr lang="de-DE" altLang="de-DE">
                <a:solidFill>
                  <a:schemeClr val="bg1"/>
                </a:solidFill>
              </a:rPr>
            </a:br>
            <a:r>
              <a:rPr lang="de-DE" altLang="de-DE">
                <a:solidFill>
                  <a:schemeClr val="bg1"/>
                </a:solidFill>
              </a:rPr>
              <a:t>- liegt im Hintergrund</a:t>
            </a:r>
          </a:p>
        </p:txBody>
      </p:sp>
      <p:pic>
        <p:nvPicPr>
          <p:cNvPr id="7" name="Picture 2" descr="DDB_Logo_2012_CMYK_R_vector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5651500"/>
            <a:ext cx="1819275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360000" y="264750"/>
            <a:ext cx="4950663" cy="112732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4000" baseline="0">
                <a:solidFill>
                  <a:srgbClr val="A5003B"/>
                </a:solidFill>
              </a:defRPr>
            </a:lvl1pPr>
          </a:lstStyle>
          <a:p>
            <a:pPr lvl="0"/>
            <a:r>
              <a:rPr lang="de-DE" dirty="0"/>
              <a:t>Textmasterformate durch Klicken</a:t>
            </a:r>
          </a:p>
        </p:txBody>
      </p:sp>
      <p:sp>
        <p:nvSpPr>
          <p:cNvPr id="21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60000" y="1463614"/>
            <a:ext cx="4199468" cy="20439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60931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itel mit Bild drei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8" descr="titel-blat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91"/>
          <a:stretch>
            <a:fillRect/>
          </a:stretch>
        </p:blipFill>
        <p:spPr bwMode="auto">
          <a:xfrm>
            <a:off x="1665288" y="0"/>
            <a:ext cx="7478712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2" descr="Bil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3" r="574"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3"/>
          <p:cNvSpPr txBox="1">
            <a:spLocks noChangeArrowheads="1"/>
          </p:cNvSpPr>
          <p:nvPr userDrawn="1"/>
        </p:nvSpPr>
        <p:spPr bwMode="auto">
          <a:xfrm>
            <a:off x="4375150" y="2922588"/>
            <a:ext cx="2828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chemeClr val="bg1"/>
                </a:solidFill>
              </a:rPr>
              <a:t>Beispielbild</a:t>
            </a:r>
            <a:br>
              <a:rPr lang="de-DE" altLang="de-DE">
                <a:solidFill>
                  <a:schemeClr val="bg1"/>
                </a:solidFill>
              </a:rPr>
            </a:br>
            <a:r>
              <a:rPr lang="de-DE" altLang="de-DE">
                <a:solidFill>
                  <a:schemeClr val="bg1"/>
                </a:solidFill>
              </a:rPr>
              <a:t>- liegt im Hintergrund</a:t>
            </a:r>
          </a:p>
        </p:txBody>
      </p:sp>
      <p:pic>
        <p:nvPicPr>
          <p:cNvPr id="7" name="Picture 2" descr="DDB_Logo_2012_CMYK_R_vector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5651500"/>
            <a:ext cx="1819275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360000" y="264750"/>
            <a:ext cx="4469175" cy="1700528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44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4000" baseline="0">
                <a:solidFill>
                  <a:srgbClr val="A5003B"/>
                </a:solidFill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60000" y="2033836"/>
            <a:ext cx="3840525" cy="149818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754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55" r:id="rId3"/>
    <p:sldLayoutId id="2147484256" r:id="rId4"/>
    <p:sldLayoutId id="2147484258" r:id="rId5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1600" kern="1200">
          <a:solidFill>
            <a:srgbClr val="A6A6A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46" r:id="rId1"/>
    <p:sldLayoutId id="2147484247" r:id="rId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48" r:id="rId1"/>
    <p:sldLayoutId id="2147484249" r:id="rId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50" r:id="rId1"/>
    <p:sldLayoutId id="2147484251" r:id="rId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266700" y="6262688"/>
            <a:ext cx="851852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‹Nr.› Titel 11.08.201</a:t>
            </a:r>
          </a:p>
        </p:txBody>
      </p:sp>
      <p:pic>
        <p:nvPicPr>
          <p:cNvPr id="2051" name="Picture 2" descr="DDB_Logo_2012_CMYK_R_vecto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80988"/>
            <a:ext cx="1819275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4" r:id="rId1"/>
    <p:sldLayoutId id="2147484235" r:id="rId2"/>
    <p:sldLayoutId id="2147484236" r:id="rId3"/>
    <p:sldLayoutId id="2147484237" r:id="rId4"/>
    <p:sldLayoutId id="2147484238" r:id="rId5"/>
    <p:sldLayoutId id="2147484239" r:id="rId6"/>
    <p:sldLayoutId id="2147484240" r:id="rId7"/>
    <p:sldLayoutId id="2147484241" r:id="rId8"/>
    <p:sldLayoutId id="2147484242" r:id="rId9"/>
    <p:sldLayoutId id="2147484243" r:id="rId10"/>
    <p:sldLayoutId id="2147484254" r:id="rId11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tiff"/><Relationship Id="rId3" Type="http://schemas.openxmlformats.org/officeDocument/2006/relationships/image" Target="../media/image27.tiff"/><Relationship Id="rId7" Type="http://schemas.openxmlformats.org/officeDocument/2006/relationships/image" Target="../media/image31.tif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tiff"/><Relationship Id="rId5" Type="http://schemas.openxmlformats.org/officeDocument/2006/relationships/image" Target="../media/image29.tiff"/><Relationship Id="rId4" Type="http://schemas.openxmlformats.org/officeDocument/2006/relationships/image" Target="../media/image28.tif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platzhalter 1"/>
          <p:cNvSpPr>
            <a:spLocks noGrp="1"/>
          </p:cNvSpPr>
          <p:nvPr>
            <p:ph type="body" sz="quarter" idx="12"/>
          </p:nvPr>
        </p:nvSpPr>
        <p:spPr bwMode="auto">
          <a:xfrm>
            <a:off x="2378075" y="3500449"/>
            <a:ext cx="5799137" cy="11604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de-DE" altLang="de-DE" dirty="0">
                <a:solidFill>
                  <a:schemeClr val="tx2"/>
                </a:solidFill>
              </a:rPr>
              <a:t>EAD(DDB)</a:t>
            </a:r>
            <a:br>
              <a:rPr lang="de-DE" alt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de-DE" altLang="de-DE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Anwendungsprofil für Archive in der Deutschen Digitalen Bibliothek</a:t>
            </a:r>
            <a:endParaRPr lang="de-DE" altLang="de-D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339" name="Textplatzhalter 2"/>
          <p:cNvSpPr>
            <a:spLocks noGrp="1"/>
          </p:cNvSpPr>
          <p:nvPr>
            <p:ph type="body" sz="quarter" idx="4294967295"/>
          </p:nvPr>
        </p:nvSpPr>
        <p:spPr bwMode="auto">
          <a:xfrm>
            <a:off x="2378075" y="5940426"/>
            <a:ext cx="6029325" cy="80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400"/>
              </a:spcAft>
            </a:pPr>
            <a:r>
              <a:rPr lang="de-DE" altLang="de-DE" dirty="0">
                <a:solidFill>
                  <a:srgbClr val="7F7F7F"/>
                </a:solidFill>
              </a:rPr>
              <a:t>EAD-Schulung</a:t>
            </a:r>
          </a:p>
          <a:p>
            <a:pPr marL="0" indent="0">
              <a:lnSpc>
                <a:spcPts val="2000"/>
              </a:lnSpc>
              <a:spcBef>
                <a:spcPct val="0"/>
              </a:spcBef>
              <a:spcAft>
                <a:spcPts val="400"/>
              </a:spcAft>
            </a:pPr>
            <a:r>
              <a:rPr lang="de-DE" altLang="de-DE" dirty="0">
                <a:solidFill>
                  <a:srgbClr val="7F7F7F"/>
                </a:solidFill>
              </a:rPr>
              <a:t>5. Dezember 2017, FIZ Karlsruhe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60000" y="1382399"/>
            <a:ext cx="8568100" cy="4465771"/>
          </a:xfrm>
        </p:spPr>
        <p:txBody>
          <a:bodyPr/>
          <a:lstStyle/>
          <a:p>
            <a:pPr marL="285750" lvl="1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/>
              <a:t>Basiert auf XML, kann auch Infos aus relationalen/objektorientierten Datenbanken abbilden und dient als „Transfermechanismus“</a:t>
            </a:r>
          </a:p>
          <a:p>
            <a:pPr marL="285750" lvl="1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/>
              <a:t>Beschränkt sich auf </a:t>
            </a:r>
            <a:r>
              <a:rPr lang="de-DE" b="1" dirty="0"/>
              <a:t>Struktur</a:t>
            </a:r>
            <a:r>
              <a:rPr lang="de-DE" dirty="0"/>
              <a:t> der </a:t>
            </a:r>
            <a:r>
              <a:rPr lang="de-DE" dirty="0" err="1"/>
              <a:t>archivischen</a:t>
            </a:r>
            <a:r>
              <a:rPr lang="de-DE" dirty="0"/>
              <a:t> Beschreibung </a:t>
            </a:r>
            <a:r>
              <a:rPr lang="de-DE" dirty="0">
                <a:sym typeface="Wingdings"/>
              </a:rPr>
              <a:t> Form der </a:t>
            </a:r>
            <a:r>
              <a:rPr lang="de-DE" b="1" dirty="0">
                <a:sym typeface="Wingdings"/>
              </a:rPr>
              <a:t>Präsentation </a:t>
            </a:r>
            <a:r>
              <a:rPr lang="de-DE" dirty="0">
                <a:sym typeface="Wingdings"/>
              </a:rPr>
              <a:t>wird nicht bestimmt</a:t>
            </a:r>
          </a:p>
          <a:p>
            <a:pPr marL="1200150" lvl="2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>
                <a:sym typeface="Wingdings"/>
              </a:rPr>
              <a:t>Über </a:t>
            </a:r>
            <a:r>
              <a:rPr lang="de-DE" b="1" dirty="0">
                <a:sym typeface="Wingdings"/>
              </a:rPr>
              <a:t>Stylesheets </a:t>
            </a:r>
            <a:r>
              <a:rPr lang="de-DE" dirty="0">
                <a:sym typeface="Wingdings"/>
              </a:rPr>
              <a:t>können die Daten jedoch in eine Präsentationsform überführt werden (z.B. HTML, EPUB)  </a:t>
            </a:r>
            <a:r>
              <a:rPr lang="de-DE" dirty="0" err="1">
                <a:sym typeface="Wingdings"/>
              </a:rPr>
              <a:t>e</a:t>
            </a:r>
            <a:r>
              <a:rPr lang="de-DE" b="1" dirty="0" err="1">
                <a:sym typeface="Wingdings"/>
              </a:rPr>
              <a:t>X</a:t>
            </a:r>
            <a:r>
              <a:rPr lang="de-DE" dirty="0" err="1">
                <a:sym typeface="Wingdings"/>
              </a:rPr>
              <a:t>tensible</a:t>
            </a:r>
            <a:r>
              <a:rPr lang="de-DE" dirty="0">
                <a:sym typeface="Wingdings"/>
              </a:rPr>
              <a:t> </a:t>
            </a:r>
            <a:r>
              <a:rPr lang="de-DE" b="1" dirty="0">
                <a:sym typeface="Wingdings"/>
              </a:rPr>
              <a:t>S</a:t>
            </a:r>
            <a:r>
              <a:rPr lang="de-DE" dirty="0">
                <a:sym typeface="Wingdings"/>
              </a:rPr>
              <a:t>tylesheet </a:t>
            </a:r>
            <a:r>
              <a:rPr lang="de-DE" b="1" dirty="0">
                <a:sym typeface="Wingdings"/>
              </a:rPr>
              <a:t>L</a:t>
            </a:r>
            <a:r>
              <a:rPr lang="de-DE" dirty="0">
                <a:sym typeface="Wingdings"/>
              </a:rPr>
              <a:t>anguage (XSL)</a:t>
            </a:r>
          </a:p>
          <a:p>
            <a:pPr marL="285750" lvl="1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/>
              <a:t>EAD als Metadatenformat bietet Kontinuität (EAD2002 nach wie vor gültig) und bezieht gleichzeitig neue Anforderungen (EAD3</a:t>
            </a:r>
            <a:r>
              <a:rPr lang="de-DE" baseline="30000" dirty="0">
                <a:solidFill>
                  <a:srgbClr val="A5003B"/>
                </a:solidFill>
              </a:rPr>
              <a:t>1</a:t>
            </a:r>
            <a:r>
              <a:rPr lang="de-DE" dirty="0"/>
              <a:t>) ein</a:t>
            </a:r>
          </a:p>
          <a:p>
            <a:pPr marL="285750" lvl="1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/>
              <a:t>Umsetzung von EAD kann einige Herausforderungen aufwerfen</a:t>
            </a:r>
          </a:p>
          <a:p>
            <a:pPr marL="1200150" lvl="2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/>
              <a:t>Hierarchischer Aufbau, im Archivbereich übliche sehr umfangreiche Bestände, große Heterogenität in der </a:t>
            </a:r>
            <a:r>
              <a:rPr lang="de-DE" dirty="0" err="1"/>
              <a:t>archivischen</a:t>
            </a:r>
            <a:r>
              <a:rPr lang="de-DE" dirty="0"/>
              <a:t> Erschließung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</a:t>
            </a:r>
          </a:p>
          <a:p>
            <a:r>
              <a:rPr lang="de-DE" sz="1800" dirty="0">
                <a:solidFill>
                  <a:schemeClr val="tx2"/>
                </a:solidFill>
              </a:rPr>
              <a:t>Prinzipien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60000" y="6435348"/>
            <a:ext cx="3289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https://</a:t>
            </a:r>
            <a:r>
              <a:rPr lang="de-DE" sz="1400" dirty="0" err="1"/>
              <a:t>www.loc.gov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r>
              <a:rPr lang="de-DE" sz="1400" dirty="0"/>
              <a:t>/</a:t>
            </a:r>
            <a:r>
              <a:rPr lang="de-DE" sz="1400" dirty="0" err="1"/>
              <a:t>eaddesgn.html</a:t>
            </a:r>
            <a:endParaRPr lang="de-DE" sz="1400" dirty="0"/>
          </a:p>
        </p:txBody>
      </p:sp>
      <p:sp>
        <p:nvSpPr>
          <p:cNvPr id="6" name="Rechteck 5"/>
          <p:cNvSpPr/>
          <p:nvPr/>
        </p:nvSpPr>
        <p:spPr>
          <a:xfrm>
            <a:off x="359999" y="6127571"/>
            <a:ext cx="24318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aseline="30000" dirty="0">
                <a:solidFill>
                  <a:srgbClr val="A5003B"/>
                </a:solidFill>
              </a:rPr>
              <a:t>1 </a:t>
            </a:r>
            <a:r>
              <a:rPr lang="de-DE" sz="1400" dirty="0"/>
              <a:t>mehr zu EAD3 im Ausblick.</a:t>
            </a:r>
          </a:p>
        </p:txBody>
      </p:sp>
    </p:spTree>
    <p:extLst>
      <p:ext uri="{BB962C8B-B14F-4D97-AF65-F5344CB8AC3E}">
        <p14:creationId xmlns:p14="http://schemas.microsoft.com/office/powerpoint/2010/main" val="1101505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 err="1">
                <a:solidFill>
                  <a:schemeClr val="tx2"/>
                </a:solidFill>
              </a:rPr>
              <a:t>Gesamtüberlick</a:t>
            </a:r>
            <a:r>
              <a:rPr lang="de-DE" sz="1800" dirty="0">
                <a:solidFill>
                  <a:schemeClr val="tx2"/>
                </a:solidFill>
              </a:rPr>
              <a:t> der EAD-Struktur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Administrative Informationen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3011715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Gliederungsebenen 1</a:t>
            </a:r>
          </a:p>
        </p:txBody>
      </p:sp>
      <p:sp>
        <p:nvSpPr>
          <p:cNvPr id="7" name="Rechteck 6"/>
          <p:cNvSpPr/>
          <p:nvPr/>
        </p:nvSpPr>
        <p:spPr>
          <a:xfrm>
            <a:off x="2757713" y="394199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1.1</a:t>
            </a:r>
          </a:p>
        </p:txBody>
      </p:sp>
      <p:sp>
        <p:nvSpPr>
          <p:cNvPr id="8" name="Rechteck 7"/>
          <p:cNvSpPr/>
          <p:nvPr/>
        </p:nvSpPr>
        <p:spPr>
          <a:xfrm>
            <a:off x="3918855" y="4872265"/>
            <a:ext cx="2496453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/>
              <a:t>Verzeichnungseinheit 1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59999" y="2081440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Bestandsbezogene Informationen</a:t>
            </a:r>
          </a:p>
        </p:txBody>
      </p:sp>
      <p:sp>
        <p:nvSpPr>
          <p:cNvPr id="10" name="Textfeld 9"/>
          <p:cNvSpPr txBox="1"/>
          <p:nvPr/>
        </p:nvSpPr>
        <p:spPr>
          <a:xfrm rot="5400000">
            <a:off x="1606830" y="363592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1" name="Textfeld 10"/>
          <p:cNvSpPr txBox="1"/>
          <p:nvPr/>
        </p:nvSpPr>
        <p:spPr>
          <a:xfrm rot="5400000">
            <a:off x="2767972" y="473311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2" name="Textfeld 11"/>
          <p:cNvSpPr txBox="1"/>
          <p:nvPr/>
        </p:nvSpPr>
        <p:spPr>
          <a:xfrm rot="5400000">
            <a:off x="3929114" y="548203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677894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 err="1">
                <a:solidFill>
                  <a:schemeClr val="tx2"/>
                </a:solidFill>
              </a:rPr>
              <a:t>Gesamtüberlick</a:t>
            </a:r>
            <a:r>
              <a:rPr lang="de-DE" sz="1800" dirty="0">
                <a:solidFill>
                  <a:schemeClr val="tx2"/>
                </a:solidFill>
              </a:rPr>
              <a:t> der EAD-Struktur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Administrative Informationen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3011715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</a:t>
            </a:r>
          </a:p>
        </p:txBody>
      </p:sp>
      <p:sp>
        <p:nvSpPr>
          <p:cNvPr id="7" name="Rechteck 6"/>
          <p:cNvSpPr/>
          <p:nvPr/>
        </p:nvSpPr>
        <p:spPr>
          <a:xfrm>
            <a:off x="2757713" y="394199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1.1</a:t>
            </a:r>
          </a:p>
        </p:txBody>
      </p:sp>
      <p:sp>
        <p:nvSpPr>
          <p:cNvPr id="8" name="Rechteck 7"/>
          <p:cNvSpPr/>
          <p:nvPr/>
        </p:nvSpPr>
        <p:spPr>
          <a:xfrm>
            <a:off x="3918855" y="4872265"/>
            <a:ext cx="2496453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/>
              <a:t>Verzeichnungseinheit 1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59999" y="2081440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Bestandsbezogene Informationen</a:t>
            </a:r>
          </a:p>
        </p:txBody>
      </p:sp>
      <p:sp>
        <p:nvSpPr>
          <p:cNvPr id="10" name="Textfeld 9"/>
          <p:cNvSpPr txBox="1"/>
          <p:nvPr/>
        </p:nvSpPr>
        <p:spPr>
          <a:xfrm rot="5400000">
            <a:off x="1606830" y="363592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1" name="Textfeld 10"/>
          <p:cNvSpPr txBox="1"/>
          <p:nvPr/>
        </p:nvSpPr>
        <p:spPr>
          <a:xfrm rot="5400000">
            <a:off x="2767972" y="473311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2" name="Textfeld 11"/>
          <p:cNvSpPr txBox="1"/>
          <p:nvPr/>
        </p:nvSpPr>
        <p:spPr>
          <a:xfrm rot="5400000">
            <a:off x="3929114" y="548203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2" name="Rechteck 1"/>
          <p:cNvSpPr/>
          <p:nvPr/>
        </p:nvSpPr>
        <p:spPr>
          <a:xfrm>
            <a:off x="159657" y="1161143"/>
            <a:ext cx="4005943" cy="740228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965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Strukturierung der administrativen Informationen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2108704"/>
            <a:ext cx="3558857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eadheader</a:t>
            </a:r>
            <a:r>
              <a:rPr lang="de-DE" dirty="0"/>
              <a:t>&gt;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2658886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eadid</a:t>
            </a:r>
            <a:r>
              <a:rPr lang="de-DE" dirty="0"/>
              <a:t>&gt;</a:t>
            </a:r>
          </a:p>
        </p:txBody>
      </p:sp>
      <p:sp>
        <p:nvSpPr>
          <p:cNvPr id="7" name="Rechteck 6"/>
          <p:cNvSpPr/>
          <p:nvPr/>
        </p:nvSpPr>
        <p:spPr>
          <a:xfrm>
            <a:off x="1596570" y="3209068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filedesc</a:t>
            </a:r>
            <a:r>
              <a:rPr lang="de-DE" dirty="0"/>
              <a:t>&gt;</a:t>
            </a:r>
          </a:p>
        </p:txBody>
      </p:sp>
      <p:sp>
        <p:nvSpPr>
          <p:cNvPr id="8" name="Rechteck 7"/>
          <p:cNvSpPr/>
          <p:nvPr/>
        </p:nvSpPr>
        <p:spPr>
          <a:xfrm>
            <a:off x="1596569" y="375925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profiledesc</a:t>
            </a:r>
            <a:r>
              <a:rPr lang="de-DE" dirty="0"/>
              <a:t>&gt;</a:t>
            </a:r>
          </a:p>
        </p:txBody>
      </p:sp>
      <p:sp>
        <p:nvSpPr>
          <p:cNvPr id="9" name="Rechteck 8"/>
          <p:cNvSpPr/>
          <p:nvPr/>
        </p:nvSpPr>
        <p:spPr>
          <a:xfrm>
            <a:off x="359997" y="4525333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&lt;frontmatter&gt;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59997" y="6139544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(Pflichtelemente hervorgehoben)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085142" y="4525333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Front Matter: Informationen zur Erstellung, Publikation und Nutzung des </a:t>
            </a:r>
            <a:r>
              <a:rPr lang="de-DE" sz="1400" dirty="0" err="1">
                <a:solidFill>
                  <a:schemeClr val="tx2"/>
                </a:solidFill>
              </a:rPr>
              <a:t>Findmittels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085142" y="2072065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EAD Header: Bündelt bibliographische und deskriptive Informationen über das </a:t>
            </a:r>
            <a:r>
              <a:rPr lang="de-DE" sz="1400" dirty="0" err="1">
                <a:solidFill>
                  <a:schemeClr val="tx2"/>
                </a:solidFill>
              </a:rPr>
              <a:t>Findmittel</a:t>
            </a:r>
            <a:r>
              <a:rPr lang="de-DE" sz="1400" dirty="0">
                <a:solidFill>
                  <a:schemeClr val="tx2"/>
                </a:solidFill>
              </a:rPr>
              <a:t> (</a:t>
            </a:r>
            <a:r>
              <a:rPr lang="de-DE" sz="1400" i="1" dirty="0">
                <a:solidFill>
                  <a:schemeClr val="tx2"/>
                </a:solidFill>
              </a:rPr>
              <a:t>nicht </a:t>
            </a:r>
            <a:r>
              <a:rPr lang="de-DE" sz="1400" dirty="0">
                <a:solidFill>
                  <a:schemeClr val="tx2"/>
                </a:solidFill>
              </a:rPr>
              <a:t>materialbezogen</a:t>
            </a:r>
            <a:r>
              <a:rPr lang="de-DE" sz="1400" i="1" dirty="0">
                <a:solidFill>
                  <a:schemeClr val="tx2"/>
                </a:solidFill>
              </a:rPr>
              <a:t>)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085142" y="2622247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EAD Identifier:</a:t>
            </a:r>
            <a:r>
              <a:rPr lang="de-DE" sz="1400" i="1" dirty="0">
                <a:solidFill>
                  <a:schemeClr val="tx2"/>
                </a:solidFill>
              </a:rPr>
              <a:t> </a:t>
            </a:r>
            <a:r>
              <a:rPr lang="de-DE" sz="1400" dirty="0">
                <a:solidFill>
                  <a:schemeClr val="tx2"/>
                </a:solidFill>
              </a:rPr>
              <a:t>ID des </a:t>
            </a:r>
            <a:r>
              <a:rPr lang="de-DE" sz="1400" dirty="0" err="1">
                <a:solidFill>
                  <a:schemeClr val="tx2"/>
                </a:solidFill>
              </a:rPr>
              <a:t>Findmittels</a:t>
            </a:r>
            <a:r>
              <a:rPr lang="de-DE" sz="1400" dirty="0">
                <a:solidFill>
                  <a:schemeClr val="tx2"/>
                </a:solidFill>
              </a:rPr>
              <a:t>; </a:t>
            </a:r>
            <a:r>
              <a:rPr lang="de-DE" sz="1400" dirty="0" err="1">
                <a:solidFill>
                  <a:schemeClr val="tx2"/>
                </a:solidFill>
              </a:rPr>
              <a:t>Countrycode</a:t>
            </a:r>
            <a:r>
              <a:rPr lang="de-DE" sz="1400" dirty="0">
                <a:solidFill>
                  <a:schemeClr val="tx2"/>
                </a:solidFill>
              </a:rPr>
              <a:t> / </a:t>
            </a:r>
            <a:r>
              <a:rPr lang="de-DE" sz="1400" dirty="0" err="1">
                <a:solidFill>
                  <a:schemeClr val="tx2"/>
                </a:solidFill>
              </a:rPr>
              <a:t>Mainangencycode</a:t>
            </a:r>
            <a:r>
              <a:rPr lang="de-DE" sz="1400" dirty="0">
                <a:solidFill>
                  <a:schemeClr val="tx2"/>
                </a:solidFill>
              </a:rPr>
              <a:t> für Konformität zu ISAD(G)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085141" y="3280150"/>
            <a:ext cx="4789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File Description: Bibliographische Information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085140" y="3758515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Profile Description: Erstellung (Agent, Ort, Datum) des kodierten (EAD-)</a:t>
            </a:r>
            <a:r>
              <a:rPr lang="de-DE" sz="1400" dirty="0" err="1">
                <a:solidFill>
                  <a:schemeClr val="tx2"/>
                </a:solidFill>
              </a:rPr>
              <a:t>Findmittels</a:t>
            </a:r>
            <a:r>
              <a:rPr lang="de-DE" sz="1400" dirty="0">
                <a:solidFill>
                  <a:schemeClr val="tx2"/>
                </a:solidFill>
              </a:rPr>
              <a:t>, Erstellungsregeln, Sprachen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59997" y="5811376"/>
            <a:ext cx="6643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Graue Elemente werden in EAD(DDB) nicht angewendet oder anderweitig kodiert.</a:t>
            </a:r>
          </a:p>
        </p:txBody>
      </p:sp>
    </p:spTree>
    <p:extLst>
      <p:ext uri="{BB962C8B-B14F-4D97-AF65-F5344CB8AC3E}">
        <p14:creationId xmlns:p14="http://schemas.microsoft.com/office/powerpoint/2010/main" val="1935127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 err="1">
                <a:solidFill>
                  <a:schemeClr val="tx2"/>
                </a:solidFill>
              </a:rPr>
              <a:t>Gesamtüberlick</a:t>
            </a:r>
            <a:r>
              <a:rPr lang="de-DE" sz="1800" dirty="0">
                <a:solidFill>
                  <a:schemeClr val="tx2"/>
                </a:solidFill>
              </a:rPr>
              <a:t> der EAD-Struktur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Administrative Informationen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3011715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</a:t>
            </a:r>
          </a:p>
        </p:txBody>
      </p:sp>
      <p:sp>
        <p:nvSpPr>
          <p:cNvPr id="7" name="Rechteck 6"/>
          <p:cNvSpPr/>
          <p:nvPr/>
        </p:nvSpPr>
        <p:spPr>
          <a:xfrm>
            <a:off x="2757713" y="394199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1.1</a:t>
            </a:r>
          </a:p>
        </p:txBody>
      </p:sp>
      <p:sp>
        <p:nvSpPr>
          <p:cNvPr id="8" name="Rechteck 7"/>
          <p:cNvSpPr/>
          <p:nvPr/>
        </p:nvSpPr>
        <p:spPr>
          <a:xfrm>
            <a:off x="3918855" y="4872265"/>
            <a:ext cx="2496453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/>
              <a:t>Verzeichnungseinheit 1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59999" y="2081440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Bestandsbezogene Informationen</a:t>
            </a:r>
          </a:p>
        </p:txBody>
      </p:sp>
      <p:sp>
        <p:nvSpPr>
          <p:cNvPr id="10" name="Textfeld 9"/>
          <p:cNvSpPr txBox="1"/>
          <p:nvPr/>
        </p:nvSpPr>
        <p:spPr>
          <a:xfrm rot="5400000">
            <a:off x="1606830" y="363592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1" name="Textfeld 10"/>
          <p:cNvSpPr txBox="1"/>
          <p:nvPr/>
        </p:nvSpPr>
        <p:spPr>
          <a:xfrm rot="5400000">
            <a:off x="2767972" y="473311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2" name="Textfeld 11"/>
          <p:cNvSpPr txBox="1"/>
          <p:nvPr/>
        </p:nvSpPr>
        <p:spPr>
          <a:xfrm rot="5400000">
            <a:off x="3929114" y="548203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2" name="Rechteck 1"/>
          <p:cNvSpPr/>
          <p:nvPr/>
        </p:nvSpPr>
        <p:spPr>
          <a:xfrm>
            <a:off x="136455" y="1936297"/>
            <a:ext cx="4005943" cy="740228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6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</a:t>
            </a:r>
          </a:p>
          <a:p>
            <a:r>
              <a:rPr lang="de-DE" sz="1800" dirty="0">
                <a:solidFill>
                  <a:schemeClr val="tx2"/>
                </a:solidFill>
              </a:rPr>
              <a:t>Strukturierung der bestandsbezogenen Informationen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archdesc</a:t>
            </a:r>
            <a:r>
              <a:rPr lang="de-DE" dirty="0"/>
              <a:t>&gt;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1856468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did</a:t>
            </a:r>
            <a:r>
              <a:rPr lang="de-DE" dirty="0"/>
              <a:t>&gt;</a:t>
            </a:r>
          </a:p>
        </p:txBody>
      </p:sp>
      <p:sp>
        <p:nvSpPr>
          <p:cNvPr id="9" name="Rechteck 8"/>
          <p:cNvSpPr/>
          <p:nvPr/>
        </p:nvSpPr>
        <p:spPr>
          <a:xfrm>
            <a:off x="1596570" y="2968502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</a:t>
            </a:r>
            <a:r>
              <a:rPr lang="de-D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descgrp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&gt;</a:t>
            </a:r>
          </a:p>
        </p:txBody>
      </p:sp>
      <p:sp>
        <p:nvSpPr>
          <p:cNvPr id="10" name="Rechteck 9"/>
          <p:cNvSpPr/>
          <p:nvPr/>
        </p:nvSpPr>
        <p:spPr>
          <a:xfrm>
            <a:off x="1596570" y="3628902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</a:t>
            </a:r>
            <a:r>
              <a:rPr lang="de-D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bioghist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&gt;</a:t>
            </a:r>
          </a:p>
        </p:txBody>
      </p:sp>
      <p:sp>
        <p:nvSpPr>
          <p:cNvPr id="11" name="Rechteck 10"/>
          <p:cNvSpPr/>
          <p:nvPr/>
        </p:nvSpPr>
        <p:spPr>
          <a:xfrm>
            <a:off x="1596570" y="4289302"/>
            <a:ext cx="2322284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scopecontent</a:t>
            </a:r>
            <a:r>
              <a:rPr lang="de-DE" dirty="0"/>
              <a:t>&gt;</a:t>
            </a:r>
          </a:p>
        </p:txBody>
      </p:sp>
      <p:sp>
        <p:nvSpPr>
          <p:cNvPr id="12" name="Rechteck 11"/>
          <p:cNvSpPr/>
          <p:nvPr/>
        </p:nvSpPr>
        <p:spPr>
          <a:xfrm>
            <a:off x="1596570" y="4949702"/>
            <a:ext cx="2322284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</a:t>
            </a:r>
            <a:r>
              <a:rPr lang="de-D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controlaccess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&gt;</a:t>
            </a:r>
          </a:p>
        </p:txBody>
      </p:sp>
      <p:sp>
        <p:nvSpPr>
          <p:cNvPr id="13" name="Rechteck 12"/>
          <p:cNvSpPr/>
          <p:nvPr/>
        </p:nvSpPr>
        <p:spPr>
          <a:xfrm>
            <a:off x="1596570" y="5610102"/>
            <a:ext cx="2322284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dsc</a:t>
            </a:r>
            <a:r>
              <a:rPr lang="de-DE" dirty="0"/>
              <a:t>&gt;</a:t>
            </a:r>
          </a:p>
        </p:txBody>
      </p:sp>
      <p:sp>
        <p:nvSpPr>
          <p:cNvPr id="2" name="Nach oben gebogener Pfeil 1"/>
          <p:cNvSpPr/>
          <p:nvPr/>
        </p:nvSpPr>
        <p:spPr>
          <a:xfrm rot="5400000">
            <a:off x="3599537" y="6210625"/>
            <a:ext cx="420914" cy="508000"/>
          </a:xfrm>
          <a:prstGeom prst="ben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101049" y="6305751"/>
            <a:ext cx="5048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Untergeordnet: Gliederung des </a:t>
            </a:r>
            <a:r>
              <a:rPr lang="de-DE" sz="1400" dirty="0" err="1">
                <a:solidFill>
                  <a:schemeClr val="tx2"/>
                </a:solidFill>
              </a:rPr>
              <a:t>Findmittels</a:t>
            </a:r>
            <a:r>
              <a:rPr lang="de-DE" sz="1400" dirty="0">
                <a:solidFill>
                  <a:schemeClr val="tx2"/>
                </a:solidFill>
              </a:rPr>
              <a:t> und Beschreibung</a:t>
            </a:r>
          </a:p>
          <a:p>
            <a:r>
              <a:rPr lang="de-DE" sz="1400" dirty="0">
                <a:solidFill>
                  <a:schemeClr val="tx2"/>
                </a:solidFill>
              </a:rPr>
              <a:t>der Verzeichnungsebene 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-22215" y="6521194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(Pflichtelemente hervorgehoben)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085142" y="1269647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Archival</a:t>
            </a:r>
            <a:r>
              <a:rPr lang="de-DE" sz="1400" dirty="0">
                <a:solidFill>
                  <a:schemeClr val="tx2"/>
                </a:solidFill>
              </a:rPr>
              <a:t> Description: „Wrapper“-Element, welches die gesamte materialbezogene Beschreibung umschließt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085141" y="1819829"/>
            <a:ext cx="4789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Descriptive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Identification</a:t>
            </a:r>
            <a:r>
              <a:rPr lang="de-DE" sz="1400" dirty="0">
                <a:solidFill>
                  <a:schemeClr val="tx2"/>
                </a:solidFill>
              </a:rPr>
              <a:t>: „Wrapper“-Element; bündelt Kerninformationen zum beschriebenen Material.</a:t>
            </a:r>
          </a:p>
          <a:p>
            <a:r>
              <a:rPr lang="de-DE" sz="1400" dirty="0">
                <a:solidFill>
                  <a:schemeClr val="tx2"/>
                </a:solidFill>
              </a:rPr>
              <a:t>Enthält kurze, klar abgegrenzte Angaben.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169928" y="2152265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7" name="Rechteck 6"/>
          <p:cNvSpPr/>
          <p:nvPr/>
        </p:nvSpPr>
        <p:spPr>
          <a:xfrm>
            <a:off x="4085136" y="253698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400" dirty="0">
                <a:solidFill>
                  <a:srgbClr val="A5003B"/>
                </a:solidFill>
              </a:rPr>
              <a:t>(Sub-Elemente von &lt;</a:t>
            </a:r>
            <a:r>
              <a:rPr lang="de-DE" sz="1400" dirty="0" err="1">
                <a:solidFill>
                  <a:srgbClr val="A5003B"/>
                </a:solidFill>
              </a:rPr>
              <a:t>did</a:t>
            </a:r>
            <a:r>
              <a:rPr lang="de-DE" sz="1400" dirty="0">
                <a:solidFill>
                  <a:srgbClr val="A5003B"/>
                </a:solidFill>
              </a:rPr>
              <a:t>&gt; an späterer Stelle behandelt)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085136" y="2887034"/>
            <a:ext cx="4789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Description Group: „Wrapper“-Element zur Bündelung nutzungsbezogener Information zum Bestand (Nutzungs-/Zugangsbeschränkungen, Zitierhinweise, </a:t>
            </a:r>
            <a:r>
              <a:rPr lang="mr-IN" sz="1400" dirty="0">
                <a:solidFill>
                  <a:schemeClr val="tx2"/>
                </a:solidFill>
              </a:rPr>
              <a:t>…</a:t>
            </a:r>
            <a:r>
              <a:rPr lang="de-DE" sz="14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085135" y="3699984"/>
            <a:ext cx="4789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Biography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or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History</a:t>
            </a:r>
            <a:r>
              <a:rPr lang="de-DE" sz="1400" dirty="0">
                <a:solidFill>
                  <a:schemeClr val="tx2"/>
                </a:solidFill>
              </a:rPr>
              <a:t>: Entstehungskontext des Materials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085134" y="4250166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Scope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and</a:t>
            </a:r>
            <a:r>
              <a:rPr lang="de-DE" sz="1400" dirty="0">
                <a:solidFill>
                  <a:schemeClr val="tx2"/>
                </a:solidFill>
              </a:rPr>
              <a:t> Content: Zusammenfassung zur thematischen Abdeckung des Materials (oft:  Bestandseinleitung)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085133" y="4913063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Controlled</a:t>
            </a:r>
            <a:r>
              <a:rPr lang="de-DE" sz="1400" dirty="0">
                <a:solidFill>
                  <a:schemeClr val="tx2"/>
                </a:solidFill>
              </a:rPr>
              <a:t> Access </a:t>
            </a:r>
            <a:r>
              <a:rPr lang="de-DE" sz="1400" dirty="0" err="1">
                <a:solidFill>
                  <a:schemeClr val="tx2"/>
                </a:solidFill>
              </a:rPr>
              <a:t>Headings</a:t>
            </a:r>
            <a:r>
              <a:rPr lang="de-DE" sz="1400" dirty="0">
                <a:solidFill>
                  <a:schemeClr val="tx2"/>
                </a:solidFill>
              </a:rPr>
              <a:t>: Indexbegriffe und Normdaten-Verknüpfungen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085132" y="5575960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Description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Subordinate Components: „Wrapper“-Element zur hierarchischen Strukturierung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-22215" y="6075611"/>
            <a:ext cx="3578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Graue Elemente werden in EAD(DDB) nicht angewendet oder anderweitig kodiert.</a:t>
            </a:r>
          </a:p>
        </p:txBody>
      </p:sp>
    </p:spTree>
    <p:extLst>
      <p:ext uri="{BB962C8B-B14F-4D97-AF65-F5344CB8AC3E}">
        <p14:creationId xmlns:p14="http://schemas.microsoft.com/office/powerpoint/2010/main" val="2141767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Strukturierung der bestandsbezogenen Informationen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575418" y="1812820"/>
            <a:ext cx="2322291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&lt;c&gt;</a:t>
            </a:r>
          </a:p>
        </p:txBody>
      </p:sp>
      <p:sp>
        <p:nvSpPr>
          <p:cNvPr id="6" name="Rechteck 5"/>
          <p:cNvSpPr/>
          <p:nvPr/>
        </p:nvSpPr>
        <p:spPr>
          <a:xfrm>
            <a:off x="1575422" y="3683181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did</a:t>
            </a:r>
            <a:r>
              <a:rPr lang="de-DE" dirty="0"/>
              <a:t>&gt;</a:t>
            </a:r>
          </a:p>
        </p:txBody>
      </p:sp>
      <p:sp>
        <p:nvSpPr>
          <p:cNvPr id="11" name="Rechteck 10"/>
          <p:cNvSpPr/>
          <p:nvPr/>
        </p:nvSpPr>
        <p:spPr>
          <a:xfrm>
            <a:off x="1575418" y="4873684"/>
            <a:ext cx="2322284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scopecontent</a:t>
            </a:r>
            <a:r>
              <a:rPr lang="de-DE" dirty="0"/>
              <a:t>&gt;</a:t>
            </a:r>
          </a:p>
        </p:txBody>
      </p:sp>
      <p:sp>
        <p:nvSpPr>
          <p:cNvPr id="13" name="Rechteck 12"/>
          <p:cNvSpPr/>
          <p:nvPr/>
        </p:nvSpPr>
        <p:spPr>
          <a:xfrm>
            <a:off x="338852" y="1040915"/>
            <a:ext cx="2322284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dsc</a:t>
            </a:r>
            <a:r>
              <a:rPr lang="de-DE" dirty="0"/>
              <a:t>&gt;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-22215" y="6521194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(Pflichtelemente hervorgehoben)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063994" y="1776181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Component</a:t>
            </a:r>
            <a:r>
              <a:rPr lang="de-DE" sz="1400" dirty="0">
                <a:solidFill>
                  <a:schemeClr val="tx2"/>
                </a:solidFill>
              </a:rPr>
              <a:t> (Ebene „</a:t>
            </a:r>
            <a:r>
              <a:rPr lang="de-DE" sz="1400" dirty="0" err="1">
                <a:solidFill>
                  <a:schemeClr val="tx2"/>
                </a:solidFill>
              </a:rPr>
              <a:t>collection</a:t>
            </a:r>
            <a:r>
              <a:rPr lang="de-DE" sz="1400" dirty="0">
                <a:solidFill>
                  <a:schemeClr val="tx2"/>
                </a:solidFill>
              </a:rPr>
              <a:t>“): Gruppierungselement des Bestandsdatensatzes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063992" y="3646542"/>
            <a:ext cx="4789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Descriptive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Identification</a:t>
            </a:r>
            <a:r>
              <a:rPr lang="de-DE" sz="1400" dirty="0">
                <a:solidFill>
                  <a:schemeClr val="tx2"/>
                </a:solidFill>
              </a:rPr>
              <a:t>: „Wrapper“-Element; bündelt Kerninformationen zum beschriebenen Material.</a:t>
            </a:r>
          </a:p>
          <a:p>
            <a:r>
              <a:rPr lang="de-DE" sz="1400" dirty="0">
                <a:solidFill>
                  <a:schemeClr val="tx2"/>
                </a:solidFill>
              </a:rPr>
              <a:t>Enthält kurze, klar abgegrenzte Angaben.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148779" y="397897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7" name="Rechteck 6"/>
          <p:cNvSpPr/>
          <p:nvPr/>
        </p:nvSpPr>
        <p:spPr>
          <a:xfrm>
            <a:off x="4063987" y="436369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400" dirty="0">
                <a:solidFill>
                  <a:srgbClr val="A5003B"/>
                </a:solidFill>
              </a:rPr>
              <a:t>(Sub-Elemente von &lt;</a:t>
            </a:r>
            <a:r>
              <a:rPr lang="de-DE" sz="1400" dirty="0" err="1">
                <a:solidFill>
                  <a:srgbClr val="A5003B"/>
                </a:solidFill>
              </a:rPr>
              <a:t>did</a:t>
            </a:r>
            <a:r>
              <a:rPr lang="de-DE" sz="1400" dirty="0">
                <a:solidFill>
                  <a:srgbClr val="A5003B"/>
                </a:solidFill>
              </a:rPr>
              <a:t>&gt; an späterer Stelle behandelt)</a:t>
            </a:r>
          </a:p>
        </p:txBody>
      </p:sp>
      <p:sp>
        <p:nvSpPr>
          <p:cNvPr id="24" name="Rechteck 23"/>
          <p:cNvSpPr/>
          <p:nvPr/>
        </p:nvSpPr>
        <p:spPr>
          <a:xfrm>
            <a:off x="2525486" y="2179109"/>
            <a:ext cx="1538498" cy="327709"/>
          </a:xfrm>
          <a:prstGeom prst="rect">
            <a:avLst/>
          </a:prstGeom>
          <a:solidFill>
            <a:srgbClr val="FFFEAA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/>
              <a:t>@</a:t>
            </a:r>
            <a:r>
              <a:rPr lang="de-DE" sz="1200" dirty="0" err="1"/>
              <a:t>level</a:t>
            </a:r>
            <a:r>
              <a:rPr lang="de-DE" sz="1200" dirty="0"/>
              <a:t>=“</a:t>
            </a:r>
            <a:r>
              <a:rPr lang="de-DE" sz="1200" dirty="0" err="1"/>
              <a:t>collection</a:t>
            </a:r>
            <a:r>
              <a:rPr lang="de-DE" sz="1200" dirty="0"/>
              <a:t>“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4063984" y="4873684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Scope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and</a:t>
            </a:r>
            <a:r>
              <a:rPr lang="de-DE" sz="1400" dirty="0">
                <a:solidFill>
                  <a:schemeClr val="tx2"/>
                </a:solidFill>
              </a:rPr>
              <a:t> Content: Zusammenfassung zur thematischen Abdeckung des Materials (oft:  Bestandseinleitung)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2806280" y="1054111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Description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Subordinate Components: „Wrapper“-Element zur hierarchischen Strukturierung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2911047" y="2787879"/>
            <a:ext cx="5942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Bei EAD(DDB) werden die Bestandsinformationen direkt</a:t>
            </a:r>
          </a:p>
          <a:p>
            <a:r>
              <a:rPr lang="de-DE" dirty="0"/>
              <a:t>in der Hierarchie hinterlegt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H="1" flipV="1">
            <a:off x="2225283" y="2387631"/>
            <a:ext cx="614623" cy="488478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1565258" y="5497729"/>
            <a:ext cx="2322284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relatedmaterial</a:t>
            </a:r>
            <a:r>
              <a:rPr lang="de-DE" dirty="0"/>
              <a:t>&gt;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053824" y="5497729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Related</a:t>
            </a:r>
            <a:r>
              <a:rPr lang="de-DE" sz="1400" dirty="0">
                <a:solidFill>
                  <a:schemeClr val="tx2"/>
                </a:solidFill>
              </a:rPr>
              <a:t> Material: Verweis auf andere Materialien, z.B. verwandte Bestände, aber auch Literatur</a:t>
            </a:r>
          </a:p>
        </p:txBody>
      </p:sp>
    </p:spTree>
    <p:extLst>
      <p:ext uri="{BB962C8B-B14F-4D97-AF65-F5344CB8AC3E}">
        <p14:creationId xmlns:p14="http://schemas.microsoft.com/office/powerpoint/2010/main" val="290357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Deskriptive Angaben (</a:t>
            </a:r>
            <a:r>
              <a:rPr lang="de-DE" sz="1800" dirty="0">
                <a:solidFill>
                  <a:srgbClr val="A5003B"/>
                </a:solidFill>
              </a:rPr>
              <a:t>&lt;</a:t>
            </a:r>
            <a:r>
              <a:rPr lang="de-DE" sz="1800" dirty="0" err="1">
                <a:solidFill>
                  <a:srgbClr val="A5003B"/>
                </a:solidFill>
              </a:rPr>
              <a:t>did</a:t>
            </a:r>
            <a:r>
              <a:rPr lang="de-DE" sz="1800" dirty="0">
                <a:solidFill>
                  <a:srgbClr val="A5003B"/>
                </a:solidFill>
              </a:rPr>
              <a:t>&gt;</a:t>
            </a:r>
            <a:r>
              <a:rPr lang="de-DE" sz="1800" dirty="0">
                <a:solidFill>
                  <a:schemeClr val="tx2"/>
                </a:solidFill>
              </a:rPr>
              <a:t>) der Bestandsebene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60000" y="6393328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(Pflichtelemente hervorgehoben)</a:t>
            </a:r>
          </a:p>
        </p:txBody>
      </p:sp>
      <p:sp>
        <p:nvSpPr>
          <p:cNvPr id="7" name="Rechteck 6"/>
          <p:cNvSpPr/>
          <p:nvPr/>
        </p:nvSpPr>
        <p:spPr>
          <a:xfrm>
            <a:off x="360000" y="155950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did</a:t>
            </a:r>
            <a:r>
              <a:rPr lang="de-DE" dirty="0"/>
              <a:t>&gt;</a:t>
            </a:r>
          </a:p>
        </p:txBody>
      </p:sp>
      <p:sp>
        <p:nvSpPr>
          <p:cNvPr id="8" name="Rechteck 7"/>
          <p:cNvSpPr/>
          <p:nvPr/>
        </p:nvSpPr>
        <p:spPr>
          <a:xfrm>
            <a:off x="1296170" y="2262313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A5003B"/>
                </a:solidFill>
              </a:rPr>
              <a:t>&lt;</a:t>
            </a:r>
            <a:r>
              <a:rPr lang="de-DE" dirty="0" err="1">
                <a:solidFill>
                  <a:srgbClr val="A5003B"/>
                </a:solidFill>
              </a:rPr>
              <a:t>unitid</a:t>
            </a:r>
            <a:r>
              <a:rPr lang="de-DE" dirty="0">
                <a:solidFill>
                  <a:srgbClr val="A5003B"/>
                </a:solidFill>
              </a:rPr>
              <a:t>&gt;</a:t>
            </a:r>
          </a:p>
        </p:txBody>
      </p:sp>
      <p:sp>
        <p:nvSpPr>
          <p:cNvPr id="9" name="Rechteck 8"/>
          <p:cNvSpPr/>
          <p:nvPr/>
        </p:nvSpPr>
        <p:spPr>
          <a:xfrm>
            <a:off x="1278798" y="2962670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unittitle</a:t>
            </a:r>
            <a:r>
              <a:rPr lang="de-DE" dirty="0"/>
              <a:t>&gt;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773711" y="2230356"/>
            <a:ext cx="4435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ID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Unit: </a:t>
            </a:r>
            <a:r>
              <a:rPr lang="de-DE" sz="1400" dirty="0" err="1">
                <a:solidFill>
                  <a:schemeClr val="tx2"/>
                </a:solidFill>
              </a:rPr>
              <a:t>Archivaliensignatur</a:t>
            </a:r>
            <a:r>
              <a:rPr lang="de-DE" sz="1400" dirty="0">
                <a:solidFill>
                  <a:schemeClr val="tx2"/>
                </a:solidFill>
              </a:rPr>
              <a:t>, Systemstelle einer </a:t>
            </a:r>
          </a:p>
          <a:p>
            <a:r>
              <a:rPr lang="de-DE" sz="1400" dirty="0">
                <a:solidFill>
                  <a:schemeClr val="tx2"/>
                </a:solidFill>
              </a:rPr>
              <a:t>Klassifikation, o.ä.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756339" y="2926031"/>
            <a:ext cx="3672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Title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Unit: </a:t>
            </a:r>
            <a:r>
              <a:rPr lang="de-DE" sz="1400" dirty="0" err="1">
                <a:solidFill>
                  <a:schemeClr val="tx2"/>
                </a:solidFill>
              </a:rPr>
              <a:t>Archivalientitel</a:t>
            </a:r>
            <a:r>
              <a:rPr lang="de-DE" sz="1400" dirty="0">
                <a:solidFill>
                  <a:schemeClr val="tx2"/>
                </a:solidFill>
              </a:rPr>
              <a:t> / Serientitel /</a:t>
            </a:r>
          </a:p>
          <a:p>
            <a:r>
              <a:rPr lang="de-DE" sz="1400" dirty="0">
                <a:solidFill>
                  <a:schemeClr val="tx2"/>
                </a:solidFill>
              </a:rPr>
              <a:t>Gliederungsüberschrift</a:t>
            </a:r>
          </a:p>
        </p:txBody>
      </p:sp>
      <p:sp>
        <p:nvSpPr>
          <p:cNvPr id="12" name="Rechteck 11"/>
          <p:cNvSpPr/>
          <p:nvPr/>
        </p:nvSpPr>
        <p:spPr>
          <a:xfrm>
            <a:off x="3773713" y="1630584"/>
            <a:ext cx="21259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Descriptive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Identification</a:t>
            </a:r>
            <a:endParaRPr lang="de-DE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278798" y="3618353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unitdate</a:t>
            </a:r>
            <a:r>
              <a:rPr lang="de-DE" dirty="0"/>
              <a:t>&gt;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756339" y="3689435"/>
            <a:ext cx="2154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Date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Unit: Laufzeit</a:t>
            </a:r>
          </a:p>
        </p:txBody>
      </p:sp>
      <p:sp>
        <p:nvSpPr>
          <p:cNvPr id="17" name="Rechteck 16"/>
          <p:cNvSpPr/>
          <p:nvPr/>
        </p:nvSpPr>
        <p:spPr>
          <a:xfrm>
            <a:off x="1278798" y="4266605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physdesc</a:t>
            </a:r>
            <a:r>
              <a:rPr lang="de-DE" dirty="0"/>
              <a:t>&gt;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738615" y="4180216"/>
            <a:ext cx="5388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Physical</a:t>
            </a:r>
            <a:r>
              <a:rPr lang="de-DE" sz="1400" dirty="0">
                <a:solidFill>
                  <a:schemeClr val="tx2"/>
                </a:solidFill>
              </a:rPr>
              <a:t> Description: Formalbeschreibung / äußere Beschreibung</a:t>
            </a:r>
          </a:p>
          <a:p>
            <a:r>
              <a:rPr lang="de-DE" sz="1400" dirty="0">
                <a:solidFill>
                  <a:schemeClr val="tx2"/>
                </a:solidFill>
              </a:rPr>
              <a:t>des Materials (Umfang, Abmessungen, </a:t>
            </a:r>
            <a:r>
              <a:rPr lang="mr-IN" sz="1400" dirty="0">
                <a:solidFill>
                  <a:schemeClr val="tx2"/>
                </a:solidFill>
              </a:rPr>
              <a:t>…</a:t>
            </a:r>
            <a:r>
              <a:rPr lang="de-DE" sz="1400" dirty="0">
                <a:solidFill>
                  <a:schemeClr val="tx2"/>
                </a:solidFill>
              </a:rPr>
              <a:t>)</a:t>
            </a:r>
          </a:p>
          <a:p>
            <a:r>
              <a:rPr lang="de-DE" sz="1200" dirty="0">
                <a:solidFill>
                  <a:schemeClr val="tx2"/>
                </a:solidFill>
              </a:rPr>
              <a:t>Weitere Spezifizierung über </a:t>
            </a:r>
            <a:r>
              <a:rPr lang="de-DE" sz="1200" dirty="0">
                <a:solidFill>
                  <a:srgbClr val="A5003B"/>
                </a:solidFill>
              </a:rPr>
              <a:t>&lt;genreform&gt;,</a:t>
            </a:r>
            <a:r>
              <a:rPr lang="de-DE" sz="1200" dirty="0">
                <a:solidFill>
                  <a:schemeClr val="tx2"/>
                </a:solidFill>
              </a:rPr>
              <a:t> </a:t>
            </a:r>
            <a:r>
              <a:rPr lang="de-DE" sz="1200" dirty="0">
                <a:solidFill>
                  <a:srgbClr val="A5003B"/>
                </a:solidFill>
              </a:rPr>
              <a:t>&lt;</a:t>
            </a:r>
            <a:r>
              <a:rPr lang="de-DE" sz="1200" dirty="0" err="1">
                <a:solidFill>
                  <a:srgbClr val="A5003B"/>
                </a:solidFill>
              </a:rPr>
              <a:t>dimensions</a:t>
            </a:r>
            <a:r>
              <a:rPr lang="de-DE" sz="1200" dirty="0">
                <a:solidFill>
                  <a:srgbClr val="A5003B"/>
                </a:solidFill>
              </a:rPr>
              <a:t>&gt;</a:t>
            </a:r>
            <a:r>
              <a:rPr lang="de-DE" sz="1200" dirty="0">
                <a:solidFill>
                  <a:schemeClr val="tx2"/>
                </a:solidFill>
              </a:rPr>
              <a:t> u. </a:t>
            </a:r>
            <a:r>
              <a:rPr lang="de-DE" sz="1200" dirty="0">
                <a:solidFill>
                  <a:srgbClr val="A5003B"/>
                </a:solidFill>
              </a:rPr>
              <a:t>&lt;</a:t>
            </a:r>
            <a:r>
              <a:rPr lang="de-DE" sz="1200" dirty="0" err="1">
                <a:solidFill>
                  <a:srgbClr val="A5003B"/>
                </a:solidFill>
              </a:rPr>
              <a:t>extent</a:t>
            </a:r>
            <a:r>
              <a:rPr lang="de-DE" sz="1200" dirty="0">
                <a:solidFill>
                  <a:srgbClr val="A5003B"/>
                </a:solidFill>
              </a:rPr>
              <a:t>&gt;</a:t>
            </a:r>
          </a:p>
        </p:txBody>
      </p:sp>
      <p:sp>
        <p:nvSpPr>
          <p:cNvPr id="19" name="Rechteck 18"/>
          <p:cNvSpPr/>
          <p:nvPr/>
        </p:nvSpPr>
        <p:spPr>
          <a:xfrm>
            <a:off x="1278798" y="4941794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&lt;langmaterial&gt;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755987" y="4941794"/>
            <a:ext cx="424321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Language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Material: Sprachen des Archivguts</a:t>
            </a:r>
          </a:p>
          <a:p>
            <a:r>
              <a:rPr lang="de-DE" sz="1200" dirty="0">
                <a:solidFill>
                  <a:schemeClr val="tx2"/>
                </a:solidFill>
              </a:rPr>
              <a:t>Freitext oder via </a:t>
            </a:r>
            <a:r>
              <a:rPr lang="de-DE" sz="1200" dirty="0">
                <a:solidFill>
                  <a:srgbClr val="A5003B"/>
                </a:solidFill>
              </a:rPr>
              <a:t>&lt;</a:t>
            </a:r>
            <a:r>
              <a:rPr lang="de-DE" sz="1200" dirty="0" err="1">
                <a:solidFill>
                  <a:srgbClr val="A5003B"/>
                </a:solidFill>
              </a:rPr>
              <a:t>language</a:t>
            </a:r>
            <a:r>
              <a:rPr lang="de-DE" sz="1200" dirty="0">
                <a:solidFill>
                  <a:srgbClr val="A5003B"/>
                </a:solidFill>
              </a:rPr>
              <a:t>&gt; </a:t>
            </a:r>
            <a:r>
              <a:rPr lang="de-DE" sz="1200" dirty="0">
                <a:solidFill>
                  <a:schemeClr val="tx2"/>
                </a:solidFill>
              </a:rPr>
              <a:t>strukturiert</a:t>
            </a:r>
            <a:endParaRPr lang="de-DE" sz="1100" dirty="0">
              <a:solidFill>
                <a:schemeClr val="tx2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1278798" y="5616983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origination</a:t>
            </a:r>
            <a:r>
              <a:rPr lang="de-DE" dirty="0"/>
              <a:t>&gt;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756339" y="5580017"/>
            <a:ext cx="52819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Origination</a:t>
            </a:r>
            <a:r>
              <a:rPr lang="de-DE" sz="1400" dirty="0">
                <a:solidFill>
                  <a:schemeClr val="tx2"/>
                </a:solidFill>
              </a:rPr>
              <a:t>: Provenienz/Urheber </a:t>
            </a:r>
          </a:p>
          <a:p>
            <a:r>
              <a:rPr lang="de-DE" sz="1200" dirty="0">
                <a:solidFill>
                  <a:schemeClr val="tx2"/>
                </a:solidFill>
              </a:rPr>
              <a:t>Verweis auf Normvokabular über Subelement </a:t>
            </a:r>
            <a:r>
              <a:rPr lang="de-DE" sz="1200" dirty="0">
                <a:solidFill>
                  <a:srgbClr val="A5003B"/>
                </a:solidFill>
              </a:rPr>
              <a:t>&lt;</a:t>
            </a:r>
            <a:r>
              <a:rPr lang="de-DE" sz="1200" dirty="0" err="1">
                <a:solidFill>
                  <a:srgbClr val="A5003B"/>
                </a:solidFill>
              </a:rPr>
              <a:t>name</a:t>
            </a:r>
            <a:r>
              <a:rPr lang="de-DE" sz="1200" dirty="0">
                <a:solidFill>
                  <a:srgbClr val="A5003B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0545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 err="1">
                <a:solidFill>
                  <a:schemeClr val="tx2"/>
                </a:solidFill>
              </a:rPr>
              <a:t>Gesamtüberlick</a:t>
            </a:r>
            <a:r>
              <a:rPr lang="de-DE" sz="1800" dirty="0">
                <a:solidFill>
                  <a:schemeClr val="tx2"/>
                </a:solidFill>
              </a:rPr>
              <a:t> der EAD-Struktur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Administrative Informationen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3011715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</a:t>
            </a:r>
          </a:p>
        </p:txBody>
      </p:sp>
      <p:sp>
        <p:nvSpPr>
          <p:cNvPr id="7" name="Rechteck 6"/>
          <p:cNvSpPr/>
          <p:nvPr/>
        </p:nvSpPr>
        <p:spPr>
          <a:xfrm>
            <a:off x="2757713" y="394199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1.1</a:t>
            </a:r>
          </a:p>
        </p:txBody>
      </p:sp>
      <p:sp>
        <p:nvSpPr>
          <p:cNvPr id="8" name="Rechteck 7"/>
          <p:cNvSpPr/>
          <p:nvPr/>
        </p:nvSpPr>
        <p:spPr>
          <a:xfrm>
            <a:off x="3918855" y="4872265"/>
            <a:ext cx="2496453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/>
              <a:t>Verzeichnungseinheit 1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59999" y="2081440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Bestandsbezogene Informationen</a:t>
            </a:r>
          </a:p>
        </p:txBody>
      </p:sp>
      <p:sp>
        <p:nvSpPr>
          <p:cNvPr id="10" name="Textfeld 9"/>
          <p:cNvSpPr txBox="1"/>
          <p:nvPr/>
        </p:nvSpPr>
        <p:spPr>
          <a:xfrm rot="5400000">
            <a:off x="1606830" y="363592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1" name="Textfeld 10"/>
          <p:cNvSpPr txBox="1"/>
          <p:nvPr/>
        </p:nvSpPr>
        <p:spPr>
          <a:xfrm rot="5400000">
            <a:off x="2767972" y="473311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2" name="Textfeld 11"/>
          <p:cNvSpPr txBox="1"/>
          <p:nvPr/>
        </p:nvSpPr>
        <p:spPr>
          <a:xfrm rot="5400000">
            <a:off x="3929114" y="548203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2" name="Rechteck 1"/>
          <p:cNvSpPr/>
          <p:nvPr/>
        </p:nvSpPr>
        <p:spPr>
          <a:xfrm>
            <a:off x="1267312" y="2856594"/>
            <a:ext cx="5303086" cy="3321128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280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Strukturierung der Gliederungs- und Verzeichnungsebene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&lt;c&gt;</a:t>
            </a:r>
          </a:p>
        </p:txBody>
      </p:sp>
      <p:sp>
        <p:nvSpPr>
          <p:cNvPr id="7" name="Rechteck 6"/>
          <p:cNvSpPr/>
          <p:nvPr/>
        </p:nvSpPr>
        <p:spPr>
          <a:xfrm>
            <a:off x="1596572" y="2081440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did</a:t>
            </a:r>
            <a:r>
              <a:rPr lang="de-DE" dirty="0"/>
              <a:t>&gt;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135550" y="2516581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9" name="Rechteck 8"/>
          <p:cNvSpPr/>
          <p:nvPr/>
        </p:nvSpPr>
        <p:spPr>
          <a:xfrm>
            <a:off x="1574221" y="4968329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odd</a:t>
            </a:r>
            <a:r>
              <a:rPr lang="de-DE" dirty="0"/>
              <a:t>&gt;</a:t>
            </a:r>
          </a:p>
        </p:txBody>
      </p:sp>
      <p:sp>
        <p:nvSpPr>
          <p:cNvPr id="10" name="Rechteck 9"/>
          <p:cNvSpPr/>
          <p:nvPr/>
        </p:nvSpPr>
        <p:spPr>
          <a:xfrm>
            <a:off x="1562188" y="4250074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daogrp</a:t>
            </a:r>
            <a:r>
              <a:rPr lang="de-DE" dirty="0"/>
              <a:t>&gt;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062791" y="4968329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Other </a:t>
            </a:r>
            <a:r>
              <a:rPr lang="de-DE" sz="1400" dirty="0" err="1">
                <a:solidFill>
                  <a:schemeClr val="tx2"/>
                </a:solidFill>
              </a:rPr>
              <a:t>Descriptive</a:t>
            </a:r>
            <a:r>
              <a:rPr lang="de-DE" sz="1400" dirty="0">
                <a:solidFill>
                  <a:schemeClr val="tx2"/>
                </a:solidFill>
              </a:rPr>
              <a:t> Data: Sonstige Erschließungsangaben</a:t>
            </a:r>
          </a:p>
          <a:p>
            <a:r>
              <a:rPr lang="de-DE" sz="1400" dirty="0">
                <a:solidFill>
                  <a:schemeClr val="tx2"/>
                </a:solidFill>
              </a:rPr>
              <a:t>(„</a:t>
            </a:r>
            <a:r>
              <a:rPr lang="de-DE" sz="1400" dirty="0" err="1">
                <a:solidFill>
                  <a:schemeClr val="tx2"/>
                </a:solidFill>
              </a:rPr>
              <a:t>mixed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content</a:t>
            </a:r>
            <a:r>
              <a:rPr lang="de-DE" sz="1400" dirty="0">
                <a:solidFill>
                  <a:schemeClr val="tx2"/>
                </a:solidFill>
              </a:rPr>
              <a:t>“)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0" y="6538937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(Pflichtelemente hervorgehoben)</a:t>
            </a:r>
          </a:p>
        </p:txBody>
      </p:sp>
      <p:sp>
        <p:nvSpPr>
          <p:cNvPr id="2" name="Rechteck 1"/>
          <p:cNvSpPr/>
          <p:nvPr/>
        </p:nvSpPr>
        <p:spPr>
          <a:xfrm>
            <a:off x="4085141" y="2152522"/>
            <a:ext cx="21259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Descriptive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Identification</a:t>
            </a:r>
            <a:endParaRPr lang="de-DE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4076446" y="1264883"/>
            <a:ext cx="5107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Component</a:t>
            </a:r>
            <a:r>
              <a:rPr lang="de-DE" sz="1400" dirty="0">
                <a:solidFill>
                  <a:schemeClr val="tx2"/>
                </a:solidFill>
              </a:rPr>
              <a:t>: Gruppierungselement einer Beschreibungsebene</a:t>
            </a:r>
          </a:p>
          <a:p>
            <a:r>
              <a:rPr lang="de-DE" sz="1400" dirty="0">
                <a:solidFill>
                  <a:schemeClr val="tx2"/>
                </a:solidFill>
              </a:rPr>
              <a:t>(Bestand, Klassifikation, Serie, Archivale, Teil/Vorgang) </a:t>
            </a:r>
          </a:p>
        </p:txBody>
      </p:sp>
      <p:sp>
        <p:nvSpPr>
          <p:cNvPr id="16" name="Rechteck 15"/>
          <p:cNvSpPr/>
          <p:nvPr/>
        </p:nvSpPr>
        <p:spPr>
          <a:xfrm>
            <a:off x="4042062" y="290130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400" dirty="0">
                <a:solidFill>
                  <a:srgbClr val="A5003B"/>
                </a:solidFill>
              </a:rPr>
              <a:t>(Sub-Elemente von &lt;</a:t>
            </a:r>
            <a:r>
              <a:rPr lang="de-DE" sz="1400" dirty="0" err="1">
                <a:solidFill>
                  <a:srgbClr val="A5003B"/>
                </a:solidFill>
              </a:rPr>
              <a:t>did</a:t>
            </a:r>
            <a:r>
              <a:rPr lang="de-DE" sz="1400" dirty="0">
                <a:solidFill>
                  <a:srgbClr val="A5003B"/>
                </a:solidFill>
              </a:rPr>
              <a:t>&gt; an späterer Stelle behandelt)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042062" y="4247356"/>
            <a:ext cx="4789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Digital </a:t>
            </a:r>
            <a:r>
              <a:rPr lang="de-DE" sz="1400" dirty="0" err="1">
                <a:solidFill>
                  <a:schemeClr val="tx2"/>
                </a:solidFill>
              </a:rPr>
              <a:t>Archival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Object</a:t>
            </a:r>
            <a:r>
              <a:rPr lang="de-DE" sz="1400" dirty="0">
                <a:solidFill>
                  <a:schemeClr val="tx2"/>
                </a:solidFill>
              </a:rPr>
              <a:t> Group: </a:t>
            </a:r>
            <a:r>
              <a:rPr lang="de-DE" sz="1400" dirty="0" err="1">
                <a:solidFill>
                  <a:schemeClr val="tx2"/>
                </a:solidFill>
              </a:rPr>
              <a:t>Referenzierung</a:t>
            </a:r>
            <a:r>
              <a:rPr lang="de-DE" sz="1400" dirty="0">
                <a:solidFill>
                  <a:schemeClr val="tx2"/>
                </a:solidFill>
              </a:rPr>
              <a:t> und Beschreibung der zugehörigen digitalen Objekte</a:t>
            </a:r>
          </a:p>
        </p:txBody>
      </p:sp>
      <p:sp>
        <p:nvSpPr>
          <p:cNvPr id="4" name="Geschweifte Klammer links 3"/>
          <p:cNvSpPr/>
          <p:nvPr/>
        </p:nvSpPr>
        <p:spPr>
          <a:xfrm>
            <a:off x="1077396" y="3589143"/>
            <a:ext cx="580572" cy="262949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0" y="4534557"/>
            <a:ext cx="13676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Nur für </a:t>
            </a:r>
            <a:r>
              <a:rPr lang="de-DE" sz="1400" dirty="0" err="1">
                <a:solidFill>
                  <a:schemeClr val="tx2"/>
                </a:solidFill>
              </a:rPr>
              <a:t>Ver</a:t>
            </a:r>
            <a:r>
              <a:rPr lang="de-DE" sz="1400" dirty="0">
                <a:solidFill>
                  <a:schemeClr val="tx2"/>
                </a:solidFill>
              </a:rPr>
              <a:t>-</a:t>
            </a:r>
          </a:p>
          <a:p>
            <a:r>
              <a:rPr lang="de-DE" sz="1400" dirty="0">
                <a:solidFill>
                  <a:schemeClr val="tx2"/>
                </a:solidFill>
              </a:rPr>
              <a:t>zeichnungs-</a:t>
            </a:r>
          </a:p>
          <a:p>
            <a:r>
              <a:rPr lang="de-DE" sz="1400" dirty="0">
                <a:solidFill>
                  <a:schemeClr val="tx2"/>
                </a:solidFill>
              </a:rPr>
              <a:t>ebene relevant</a:t>
            </a:r>
          </a:p>
        </p:txBody>
      </p:sp>
      <p:sp>
        <p:nvSpPr>
          <p:cNvPr id="18" name="Rechteck 17"/>
          <p:cNvSpPr/>
          <p:nvPr/>
        </p:nvSpPr>
        <p:spPr>
          <a:xfrm>
            <a:off x="1562188" y="3614263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otherfindaid</a:t>
            </a:r>
            <a:r>
              <a:rPr lang="de-DE" dirty="0"/>
              <a:t>&gt;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050759" y="3483775"/>
            <a:ext cx="4789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Other </a:t>
            </a:r>
            <a:r>
              <a:rPr lang="de-DE" sz="1400" dirty="0" err="1">
                <a:solidFill>
                  <a:schemeClr val="tx2"/>
                </a:solidFill>
              </a:rPr>
              <a:t>Finding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Aid</a:t>
            </a:r>
            <a:r>
              <a:rPr lang="de-DE" sz="1400" dirty="0">
                <a:solidFill>
                  <a:schemeClr val="tx2"/>
                </a:solidFill>
              </a:rPr>
              <a:t>: Verknüpfung mit Repräsentationen</a:t>
            </a:r>
          </a:p>
          <a:p>
            <a:r>
              <a:rPr lang="de-DE" sz="1400" dirty="0">
                <a:solidFill>
                  <a:schemeClr val="tx2"/>
                </a:solidFill>
              </a:rPr>
              <a:t>(z.B.: Datensatz, </a:t>
            </a:r>
            <a:r>
              <a:rPr lang="de-DE" sz="1400" dirty="0" err="1">
                <a:solidFill>
                  <a:schemeClr val="tx2"/>
                </a:solidFill>
              </a:rPr>
              <a:t>Beständeübersicht</a:t>
            </a:r>
            <a:r>
              <a:rPr lang="de-DE" sz="1400" dirty="0">
                <a:solidFill>
                  <a:schemeClr val="tx2"/>
                </a:solidFill>
              </a:rPr>
              <a:t> im Ursprungssystem, </a:t>
            </a:r>
            <a:r>
              <a:rPr lang="mr-IN" sz="1400" dirty="0">
                <a:solidFill>
                  <a:schemeClr val="tx2"/>
                </a:solidFill>
              </a:rPr>
              <a:t>…</a:t>
            </a:r>
            <a:r>
              <a:rPr lang="de-DE" sz="14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0" name="Rechteck 19"/>
          <p:cNvSpPr/>
          <p:nvPr/>
        </p:nvSpPr>
        <p:spPr>
          <a:xfrm>
            <a:off x="1574219" y="5627384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index</a:t>
            </a:r>
            <a:r>
              <a:rPr lang="de-DE" dirty="0"/>
              <a:t>&gt;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050758" y="5698466"/>
            <a:ext cx="4789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Index: Sach-, Personen- </a:t>
            </a:r>
            <a:r>
              <a:rPr lang="de-DE" sz="1400">
                <a:solidFill>
                  <a:schemeClr val="tx2"/>
                </a:solidFill>
              </a:rPr>
              <a:t>und Ortsindex 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899886" y="1629199"/>
            <a:ext cx="3185255" cy="367857"/>
          </a:xfrm>
          <a:prstGeom prst="rect">
            <a:avLst/>
          </a:prstGeom>
          <a:solidFill>
            <a:srgbClr val="FFFEAA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/>
              <a:t>@</a:t>
            </a:r>
            <a:r>
              <a:rPr lang="de-DE" sz="1200" dirty="0" err="1"/>
              <a:t>level</a:t>
            </a:r>
            <a:r>
              <a:rPr lang="de-DE" sz="1200" dirty="0"/>
              <a:t>=“</a:t>
            </a:r>
            <a:r>
              <a:rPr lang="de-DE" sz="1200" dirty="0" err="1"/>
              <a:t>class</a:t>
            </a:r>
            <a:r>
              <a:rPr lang="de-DE" sz="1200" dirty="0"/>
              <a:t>“|“</a:t>
            </a:r>
            <a:r>
              <a:rPr lang="de-DE" sz="1200" dirty="0" err="1"/>
              <a:t>series</a:t>
            </a:r>
            <a:r>
              <a:rPr lang="de-DE" sz="1200" dirty="0"/>
              <a:t>“ (Gliederungsebene)</a:t>
            </a:r>
          </a:p>
          <a:p>
            <a:pPr algn="ctr"/>
            <a:r>
              <a:rPr lang="de-DE" sz="1200" dirty="0"/>
              <a:t>@</a:t>
            </a:r>
            <a:r>
              <a:rPr lang="de-DE" sz="1200" dirty="0" err="1"/>
              <a:t>level</a:t>
            </a:r>
            <a:r>
              <a:rPr lang="de-DE" sz="1200" dirty="0"/>
              <a:t>=“</a:t>
            </a:r>
            <a:r>
              <a:rPr lang="de-DE" sz="1200" dirty="0" err="1"/>
              <a:t>file</a:t>
            </a:r>
            <a:r>
              <a:rPr lang="de-DE" sz="1200" dirty="0"/>
              <a:t>“ (Verzeichnungsebene)</a:t>
            </a:r>
          </a:p>
        </p:txBody>
      </p:sp>
    </p:spTree>
    <p:extLst>
      <p:ext uri="{BB962C8B-B14F-4D97-AF65-F5344CB8AC3E}">
        <p14:creationId xmlns:p14="http://schemas.microsoft.com/office/powerpoint/2010/main" val="166620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360000" y="1280799"/>
            <a:ext cx="8145371" cy="5577201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de-DE" dirty="0"/>
              <a:t>EAD (</a:t>
            </a:r>
            <a:r>
              <a:rPr lang="de-DE" b="1" dirty="0" err="1"/>
              <a:t>E</a:t>
            </a:r>
            <a:r>
              <a:rPr lang="de-DE" dirty="0" err="1"/>
              <a:t>ncoded</a:t>
            </a:r>
            <a:r>
              <a:rPr lang="de-DE" dirty="0"/>
              <a:t> </a:t>
            </a:r>
            <a:r>
              <a:rPr lang="de-DE" b="1" dirty="0" err="1"/>
              <a:t>A</a:t>
            </a:r>
            <a:r>
              <a:rPr lang="de-DE" dirty="0" err="1"/>
              <a:t>rchival</a:t>
            </a:r>
            <a:r>
              <a:rPr lang="de-DE" dirty="0"/>
              <a:t> </a:t>
            </a:r>
            <a:r>
              <a:rPr lang="de-DE" b="1" dirty="0"/>
              <a:t>D</a:t>
            </a:r>
            <a:r>
              <a:rPr lang="de-DE" dirty="0"/>
              <a:t>escription) als Quasi-Standard der </a:t>
            </a:r>
            <a:r>
              <a:rPr lang="de-DE" dirty="0" err="1"/>
              <a:t>archivischen</a:t>
            </a:r>
            <a:r>
              <a:rPr lang="de-DE" dirty="0"/>
              <a:t> Austauschformate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Mittlerweile: nicht nur im englischsprachigen Bereich, sondern auch </a:t>
            </a:r>
            <a:r>
              <a:rPr lang="de-DE" b="1" dirty="0"/>
              <a:t>international akzeptiert </a:t>
            </a:r>
            <a:r>
              <a:rPr lang="de-DE" dirty="0"/>
              <a:t>und vielfach implementiert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Stetige </a:t>
            </a:r>
            <a:r>
              <a:rPr lang="de-DE" b="1" dirty="0"/>
              <a:t>Weiterentwicklung</a:t>
            </a:r>
            <a:r>
              <a:rPr lang="de-DE" dirty="0"/>
              <a:t>  im TS-EAD des SAA Standards </a:t>
            </a:r>
            <a:r>
              <a:rPr lang="de-DE" dirty="0" err="1"/>
              <a:t>Committee</a:t>
            </a:r>
            <a:endParaRPr lang="de-DE" dirty="0"/>
          </a:p>
          <a:p>
            <a:pPr marL="1714500" lvl="3" indent="-342900">
              <a:buFont typeface="Arial" charset="0"/>
              <a:buChar char="•"/>
            </a:pPr>
            <a:r>
              <a:rPr lang="de-DE" dirty="0"/>
              <a:t>Vertretung der deutschen Archivlandschaft durch Country Manager des Archivportals Europa</a:t>
            </a:r>
          </a:p>
          <a:p>
            <a:pPr marL="1714500" lvl="3" indent="-342900">
              <a:buFont typeface="Arial" charset="0"/>
              <a:buChar char="•"/>
            </a:pPr>
            <a:r>
              <a:rPr lang="de-DE" dirty="0"/>
              <a:t>Erste konsolidierte Version: </a:t>
            </a:r>
            <a:r>
              <a:rPr lang="de-DE" b="1" dirty="0"/>
              <a:t>EAD 2002</a:t>
            </a:r>
          </a:p>
          <a:p>
            <a:pPr marL="1714500" lvl="3" indent="-342900">
              <a:buFont typeface="Arial" charset="0"/>
              <a:buChar char="•"/>
            </a:pPr>
            <a:r>
              <a:rPr lang="de-DE" dirty="0"/>
              <a:t>Seit August 2015: </a:t>
            </a:r>
            <a:r>
              <a:rPr lang="de-DE" b="1" dirty="0"/>
              <a:t>EAD 3.0 </a:t>
            </a:r>
            <a:r>
              <a:rPr lang="de-DE" dirty="0"/>
              <a:t>mit erweiterter Flexibilität</a:t>
            </a:r>
          </a:p>
          <a:p>
            <a:pPr marL="342900" lvl="1" indent="-342900">
              <a:buFont typeface="Arial" charset="0"/>
              <a:buChar char="•"/>
            </a:pPr>
            <a:r>
              <a:rPr lang="de-DE" b="1" dirty="0"/>
              <a:t>EAD(DDB)</a:t>
            </a:r>
            <a:r>
              <a:rPr lang="de-DE" dirty="0"/>
              <a:t> als Anwendungsprofil für deutsche Archive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Striktere </a:t>
            </a:r>
            <a:r>
              <a:rPr lang="de-DE" b="1" dirty="0"/>
              <a:t>Vorgaben</a:t>
            </a:r>
            <a:r>
              <a:rPr lang="de-DE" dirty="0"/>
              <a:t> und reduzierte Elementauswahl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b="1" dirty="0"/>
              <a:t>Normalisierung</a:t>
            </a:r>
            <a:r>
              <a:rPr lang="de-DE" dirty="0"/>
              <a:t> der heterogenen Erschließungspraxis in den Archiven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Optimiert für die Lieferung an die </a:t>
            </a:r>
            <a:r>
              <a:rPr lang="de-DE" b="1" dirty="0"/>
              <a:t>Deutsche Digitale Bibliothek </a:t>
            </a:r>
            <a:r>
              <a:rPr lang="de-DE" dirty="0"/>
              <a:t>und das Archivportal-D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Zentral: </a:t>
            </a:r>
            <a:r>
              <a:rPr lang="de-DE" b="1" dirty="0"/>
              <a:t>Stabile Schnittstellen</a:t>
            </a:r>
          </a:p>
          <a:p>
            <a:pPr marL="1714500" lvl="3" indent="-342900">
              <a:buFont typeface="Arial" charset="0"/>
              <a:buChar char="•"/>
            </a:pPr>
            <a:r>
              <a:rPr lang="de-DE" dirty="0">
                <a:sym typeface="Wingdings"/>
              </a:rPr>
              <a:t> sukzessive Anpassung an neue EAD-Entwicklungen; </a:t>
            </a:r>
            <a:r>
              <a:rPr lang="de-DE" b="1" dirty="0">
                <a:sym typeface="Wingdings"/>
              </a:rPr>
              <a:t>Abwärtskompatibilität</a:t>
            </a:r>
            <a:r>
              <a:rPr lang="de-DE" dirty="0">
                <a:sym typeface="Wingdings"/>
              </a:rPr>
              <a:t> soll jedoch gewährleistet bleiben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Einführung</a:t>
            </a:r>
          </a:p>
        </p:txBody>
      </p:sp>
    </p:spTree>
    <p:extLst>
      <p:ext uri="{BB962C8B-B14F-4D97-AF65-F5344CB8AC3E}">
        <p14:creationId xmlns:p14="http://schemas.microsoft.com/office/powerpoint/2010/main" val="1949675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 err="1">
                <a:solidFill>
                  <a:schemeClr val="tx2"/>
                </a:solidFill>
              </a:rPr>
              <a:t>Gesamtüberlick</a:t>
            </a:r>
            <a:r>
              <a:rPr lang="de-DE" sz="1800" dirty="0">
                <a:solidFill>
                  <a:schemeClr val="tx2"/>
                </a:solidFill>
              </a:rPr>
              <a:t> der EAD-Struktur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Administrative Informationen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3011715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</a:t>
            </a:r>
          </a:p>
        </p:txBody>
      </p:sp>
      <p:sp>
        <p:nvSpPr>
          <p:cNvPr id="7" name="Rechteck 6"/>
          <p:cNvSpPr/>
          <p:nvPr/>
        </p:nvSpPr>
        <p:spPr>
          <a:xfrm>
            <a:off x="2757713" y="394199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1.1</a:t>
            </a:r>
          </a:p>
        </p:txBody>
      </p:sp>
      <p:sp>
        <p:nvSpPr>
          <p:cNvPr id="8" name="Rechteck 7"/>
          <p:cNvSpPr/>
          <p:nvPr/>
        </p:nvSpPr>
        <p:spPr>
          <a:xfrm>
            <a:off x="3918855" y="4872265"/>
            <a:ext cx="2496453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/>
              <a:t>Verzeichnungseinheit 1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59999" y="2081440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Bestandsbezogene Informationen</a:t>
            </a:r>
          </a:p>
        </p:txBody>
      </p:sp>
      <p:sp>
        <p:nvSpPr>
          <p:cNvPr id="10" name="Textfeld 9"/>
          <p:cNvSpPr txBox="1"/>
          <p:nvPr/>
        </p:nvSpPr>
        <p:spPr>
          <a:xfrm rot="5400000">
            <a:off x="1606830" y="363592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1" name="Textfeld 10"/>
          <p:cNvSpPr txBox="1"/>
          <p:nvPr/>
        </p:nvSpPr>
        <p:spPr>
          <a:xfrm rot="5400000">
            <a:off x="2767972" y="473311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2" name="Textfeld 11"/>
          <p:cNvSpPr txBox="1"/>
          <p:nvPr/>
        </p:nvSpPr>
        <p:spPr>
          <a:xfrm rot="5400000">
            <a:off x="3929114" y="548203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2" name="Rechteck 1"/>
          <p:cNvSpPr/>
          <p:nvPr/>
        </p:nvSpPr>
        <p:spPr>
          <a:xfrm>
            <a:off x="1441484" y="2955322"/>
            <a:ext cx="2632458" cy="670455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4033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Deskriptive Angaben (</a:t>
            </a:r>
            <a:r>
              <a:rPr lang="de-DE" sz="1800" dirty="0">
                <a:solidFill>
                  <a:srgbClr val="A5003B"/>
                </a:solidFill>
              </a:rPr>
              <a:t>&lt;</a:t>
            </a:r>
            <a:r>
              <a:rPr lang="de-DE" sz="1800" dirty="0" err="1">
                <a:solidFill>
                  <a:srgbClr val="A5003B"/>
                </a:solidFill>
              </a:rPr>
              <a:t>did</a:t>
            </a:r>
            <a:r>
              <a:rPr lang="de-DE" sz="1800" dirty="0">
                <a:solidFill>
                  <a:srgbClr val="A5003B"/>
                </a:solidFill>
              </a:rPr>
              <a:t>&gt;</a:t>
            </a:r>
            <a:r>
              <a:rPr lang="de-DE" sz="1800" dirty="0">
                <a:solidFill>
                  <a:schemeClr val="tx2"/>
                </a:solidFill>
              </a:rPr>
              <a:t>) der Gliederungsebene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60000" y="155950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did</a:t>
            </a:r>
            <a:r>
              <a:rPr lang="de-DE" dirty="0"/>
              <a:t>&gt;</a:t>
            </a:r>
          </a:p>
        </p:txBody>
      </p:sp>
      <p:sp>
        <p:nvSpPr>
          <p:cNvPr id="6" name="Rechteck 5"/>
          <p:cNvSpPr/>
          <p:nvPr/>
        </p:nvSpPr>
        <p:spPr>
          <a:xfrm>
            <a:off x="1296172" y="2362900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</a:t>
            </a:r>
            <a:r>
              <a:rPr lang="de-DE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unitid</a:t>
            </a: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&gt;</a:t>
            </a:r>
          </a:p>
        </p:txBody>
      </p:sp>
      <p:sp>
        <p:nvSpPr>
          <p:cNvPr id="7" name="Rechteck 6"/>
          <p:cNvSpPr/>
          <p:nvPr/>
        </p:nvSpPr>
        <p:spPr>
          <a:xfrm>
            <a:off x="1296172" y="3119827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unittitle</a:t>
            </a:r>
            <a:r>
              <a:rPr lang="de-DE" dirty="0"/>
              <a:t>&gt;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773713" y="2330943"/>
            <a:ext cx="4435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ID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Unit: </a:t>
            </a:r>
            <a:r>
              <a:rPr lang="de-DE" sz="1400" dirty="0" err="1">
                <a:solidFill>
                  <a:schemeClr val="tx2"/>
                </a:solidFill>
              </a:rPr>
              <a:t>Archivaliensignatur</a:t>
            </a:r>
            <a:r>
              <a:rPr lang="de-DE" sz="1400" dirty="0">
                <a:solidFill>
                  <a:schemeClr val="tx2"/>
                </a:solidFill>
              </a:rPr>
              <a:t>, Systemstelle einer </a:t>
            </a:r>
          </a:p>
          <a:p>
            <a:r>
              <a:rPr lang="de-DE" sz="1400" dirty="0">
                <a:solidFill>
                  <a:schemeClr val="tx2"/>
                </a:solidFill>
              </a:rPr>
              <a:t>Klassifikation, o.ä.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773713" y="3083188"/>
            <a:ext cx="3672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Title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Unit: </a:t>
            </a:r>
            <a:r>
              <a:rPr lang="de-DE" sz="1400" dirty="0" err="1">
                <a:solidFill>
                  <a:schemeClr val="tx2"/>
                </a:solidFill>
              </a:rPr>
              <a:t>Archivalientitel</a:t>
            </a:r>
            <a:r>
              <a:rPr lang="de-DE" sz="1400" dirty="0">
                <a:solidFill>
                  <a:schemeClr val="tx2"/>
                </a:solidFill>
              </a:rPr>
              <a:t> / Serientitel /</a:t>
            </a:r>
          </a:p>
          <a:p>
            <a:r>
              <a:rPr lang="de-DE" sz="1400" dirty="0">
                <a:solidFill>
                  <a:schemeClr val="tx2"/>
                </a:solidFill>
              </a:rPr>
              <a:t>Gliederungsüberschrift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59997" y="6139544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(Pflichtelemente hervorgehoben)</a:t>
            </a:r>
          </a:p>
        </p:txBody>
      </p:sp>
      <p:sp>
        <p:nvSpPr>
          <p:cNvPr id="13" name="Rechteck 12"/>
          <p:cNvSpPr/>
          <p:nvPr/>
        </p:nvSpPr>
        <p:spPr>
          <a:xfrm>
            <a:off x="3773713" y="1630584"/>
            <a:ext cx="21259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Descriptive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Identification</a:t>
            </a:r>
            <a:endParaRPr lang="de-DE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296172" y="3784928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abstract</a:t>
            </a:r>
            <a:r>
              <a:rPr lang="de-DE" dirty="0"/>
              <a:t>&gt;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773713" y="3748289"/>
            <a:ext cx="4543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Abstract: Kurze zusammenfassende Beschreibung des</a:t>
            </a:r>
          </a:p>
          <a:p>
            <a:r>
              <a:rPr lang="de-DE" sz="1400" dirty="0">
                <a:solidFill>
                  <a:schemeClr val="tx2"/>
                </a:solidFill>
              </a:rPr>
              <a:t>Materials, das der Gliederungsebene zugeordnet ist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59997" y="5811376"/>
            <a:ext cx="6643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Graue Elemente werden in EAD(DDB) nicht angewendet oder anderweitig kodiert.</a:t>
            </a:r>
          </a:p>
        </p:txBody>
      </p:sp>
    </p:spTree>
    <p:extLst>
      <p:ext uri="{BB962C8B-B14F-4D97-AF65-F5344CB8AC3E}">
        <p14:creationId xmlns:p14="http://schemas.microsoft.com/office/powerpoint/2010/main" val="208269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 err="1">
                <a:solidFill>
                  <a:schemeClr val="tx2"/>
                </a:solidFill>
              </a:rPr>
              <a:t>Gesamtüberlick</a:t>
            </a:r>
            <a:r>
              <a:rPr lang="de-DE" sz="1800" dirty="0">
                <a:solidFill>
                  <a:schemeClr val="tx2"/>
                </a:solidFill>
              </a:rPr>
              <a:t> der EAD-Struktur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0000" y="1306286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Administrative Informationen</a:t>
            </a:r>
          </a:p>
        </p:txBody>
      </p:sp>
      <p:sp>
        <p:nvSpPr>
          <p:cNvPr id="6" name="Rechteck 5"/>
          <p:cNvSpPr/>
          <p:nvPr/>
        </p:nvSpPr>
        <p:spPr>
          <a:xfrm>
            <a:off x="1596571" y="3011715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</a:t>
            </a:r>
          </a:p>
        </p:txBody>
      </p:sp>
      <p:sp>
        <p:nvSpPr>
          <p:cNvPr id="7" name="Rechteck 6"/>
          <p:cNvSpPr/>
          <p:nvPr/>
        </p:nvSpPr>
        <p:spPr>
          <a:xfrm>
            <a:off x="2757713" y="3941990"/>
            <a:ext cx="2322285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Gliederungsebene 1.1</a:t>
            </a:r>
          </a:p>
        </p:txBody>
      </p:sp>
      <p:sp>
        <p:nvSpPr>
          <p:cNvPr id="8" name="Rechteck 7"/>
          <p:cNvSpPr/>
          <p:nvPr/>
        </p:nvSpPr>
        <p:spPr>
          <a:xfrm>
            <a:off x="3918855" y="4872265"/>
            <a:ext cx="2496453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/>
              <a:t>Verzeichnungseinheit 1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59999" y="2081440"/>
            <a:ext cx="3558857" cy="449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Bestandsbezogene Informationen</a:t>
            </a:r>
          </a:p>
        </p:txBody>
      </p:sp>
      <p:sp>
        <p:nvSpPr>
          <p:cNvPr id="10" name="Textfeld 9"/>
          <p:cNvSpPr txBox="1"/>
          <p:nvPr/>
        </p:nvSpPr>
        <p:spPr>
          <a:xfrm rot="5400000">
            <a:off x="1606830" y="363592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1" name="Textfeld 10"/>
          <p:cNvSpPr txBox="1"/>
          <p:nvPr/>
        </p:nvSpPr>
        <p:spPr>
          <a:xfrm rot="5400000">
            <a:off x="2767972" y="4733116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12" name="Textfeld 11"/>
          <p:cNvSpPr txBox="1"/>
          <p:nvPr/>
        </p:nvSpPr>
        <p:spPr>
          <a:xfrm rot="5400000">
            <a:off x="3929114" y="548203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2" name="Rechteck 1"/>
          <p:cNvSpPr/>
          <p:nvPr/>
        </p:nvSpPr>
        <p:spPr>
          <a:xfrm>
            <a:off x="3739307" y="4766129"/>
            <a:ext cx="2879207" cy="711655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0098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Deskriptive Angaben (</a:t>
            </a:r>
            <a:r>
              <a:rPr lang="de-DE" sz="1800" dirty="0">
                <a:solidFill>
                  <a:srgbClr val="A5003B"/>
                </a:solidFill>
              </a:rPr>
              <a:t>&lt;</a:t>
            </a:r>
            <a:r>
              <a:rPr lang="de-DE" sz="1800" dirty="0" err="1">
                <a:solidFill>
                  <a:srgbClr val="A5003B"/>
                </a:solidFill>
              </a:rPr>
              <a:t>did</a:t>
            </a:r>
            <a:r>
              <a:rPr lang="de-DE" sz="1800" dirty="0">
                <a:solidFill>
                  <a:srgbClr val="A5003B"/>
                </a:solidFill>
              </a:rPr>
              <a:t>&gt;</a:t>
            </a:r>
            <a:r>
              <a:rPr lang="de-DE" sz="1800" dirty="0">
                <a:solidFill>
                  <a:schemeClr val="tx2"/>
                </a:solidFill>
              </a:rPr>
              <a:t>) der Verzeichnungsebene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59997" y="6139544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(Pflichtelemente hervorgehoben)</a:t>
            </a:r>
          </a:p>
        </p:txBody>
      </p:sp>
      <p:sp>
        <p:nvSpPr>
          <p:cNvPr id="7" name="Rechteck 6"/>
          <p:cNvSpPr/>
          <p:nvPr/>
        </p:nvSpPr>
        <p:spPr>
          <a:xfrm>
            <a:off x="360000" y="155950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did</a:t>
            </a:r>
            <a:r>
              <a:rPr lang="de-DE" dirty="0"/>
              <a:t>&gt;</a:t>
            </a:r>
          </a:p>
        </p:txBody>
      </p:sp>
      <p:sp>
        <p:nvSpPr>
          <p:cNvPr id="8" name="Rechteck 7"/>
          <p:cNvSpPr/>
          <p:nvPr/>
        </p:nvSpPr>
        <p:spPr>
          <a:xfrm>
            <a:off x="1296172" y="219087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A5003B"/>
                </a:solidFill>
              </a:rPr>
              <a:t>&lt;</a:t>
            </a:r>
            <a:r>
              <a:rPr lang="de-DE" dirty="0" err="1">
                <a:solidFill>
                  <a:srgbClr val="A5003B"/>
                </a:solidFill>
              </a:rPr>
              <a:t>unitid</a:t>
            </a:r>
            <a:r>
              <a:rPr lang="de-DE" dirty="0">
                <a:solidFill>
                  <a:srgbClr val="A5003B"/>
                </a:solidFill>
              </a:rPr>
              <a:t>&gt;</a:t>
            </a:r>
          </a:p>
        </p:txBody>
      </p:sp>
      <p:sp>
        <p:nvSpPr>
          <p:cNvPr id="9" name="Rechteck 8"/>
          <p:cNvSpPr/>
          <p:nvPr/>
        </p:nvSpPr>
        <p:spPr>
          <a:xfrm>
            <a:off x="1296172" y="286356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unittitle</a:t>
            </a:r>
            <a:r>
              <a:rPr lang="de-DE" dirty="0"/>
              <a:t>&gt;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773713" y="2158915"/>
            <a:ext cx="528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ID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Unit: </a:t>
            </a:r>
            <a:r>
              <a:rPr lang="de-DE" sz="1400" dirty="0" err="1">
                <a:solidFill>
                  <a:schemeClr val="tx2"/>
                </a:solidFill>
              </a:rPr>
              <a:t>Archivaliensignatur</a:t>
            </a:r>
            <a:r>
              <a:rPr lang="de-DE" sz="1400" dirty="0">
                <a:solidFill>
                  <a:schemeClr val="tx2"/>
                </a:solidFill>
              </a:rPr>
              <a:t>/Altsignatur, Systemstelle einer </a:t>
            </a:r>
          </a:p>
          <a:p>
            <a:r>
              <a:rPr lang="de-DE" sz="1400" dirty="0">
                <a:solidFill>
                  <a:schemeClr val="tx2"/>
                </a:solidFill>
              </a:rPr>
              <a:t>Klassifikation, o.ä.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773713" y="2826923"/>
            <a:ext cx="3672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Title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Unit: </a:t>
            </a:r>
            <a:r>
              <a:rPr lang="de-DE" sz="1400" dirty="0" err="1">
                <a:solidFill>
                  <a:schemeClr val="tx2"/>
                </a:solidFill>
              </a:rPr>
              <a:t>Archivalientitel</a:t>
            </a:r>
            <a:r>
              <a:rPr lang="de-DE" sz="1400" dirty="0">
                <a:solidFill>
                  <a:schemeClr val="tx2"/>
                </a:solidFill>
              </a:rPr>
              <a:t> / Serientitel /</a:t>
            </a:r>
          </a:p>
          <a:p>
            <a:r>
              <a:rPr lang="de-DE" sz="1400" dirty="0">
                <a:solidFill>
                  <a:schemeClr val="tx2"/>
                </a:solidFill>
              </a:rPr>
              <a:t>Gliederungsüberschrift</a:t>
            </a:r>
          </a:p>
        </p:txBody>
      </p:sp>
      <p:sp>
        <p:nvSpPr>
          <p:cNvPr id="12" name="Rechteck 11"/>
          <p:cNvSpPr/>
          <p:nvPr/>
        </p:nvSpPr>
        <p:spPr>
          <a:xfrm>
            <a:off x="3773713" y="1630584"/>
            <a:ext cx="21259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Descriptive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Identification</a:t>
            </a:r>
            <a:endParaRPr lang="de-DE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296172" y="4165987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abstract</a:t>
            </a:r>
            <a:r>
              <a:rPr lang="de-DE" dirty="0"/>
              <a:t>&gt;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773713" y="4129348"/>
            <a:ext cx="4543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Abstract: Kurze zusammenfassende Beschreibung des</a:t>
            </a:r>
          </a:p>
          <a:p>
            <a:r>
              <a:rPr lang="de-DE" sz="1400" dirty="0">
                <a:solidFill>
                  <a:schemeClr val="tx2"/>
                </a:solidFill>
              </a:rPr>
              <a:t>Materials, das der Gliederungsebene zugeordnet ist</a:t>
            </a:r>
          </a:p>
        </p:txBody>
      </p:sp>
      <p:sp>
        <p:nvSpPr>
          <p:cNvPr id="15" name="Rechteck 14"/>
          <p:cNvSpPr/>
          <p:nvPr/>
        </p:nvSpPr>
        <p:spPr>
          <a:xfrm>
            <a:off x="1296172" y="3494931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unitdate</a:t>
            </a:r>
            <a:r>
              <a:rPr lang="de-DE" dirty="0"/>
              <a:t>&gt;</a:t>
            </a:r>
          </a:p>
        </p:txBody>
      </p:sp>
      <p:sp>
        <p:nvSpPr>
          <p:cNvPr id="17" name="Rechteck 16"/>
          <p:cNvSpPr/>
          <p:nvPr/>
        </p:nvSpPr>
        <p:spPr>
          <a:xfrm>
            <a:off x="1296171" y="4770283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origination</a:t>
            </a:r>
            <a:r>
              <a:rPr lang="de-DE" dirty="0"/>
              <a:t>&gt;</a:t>
            </a:r>
          </a:p>
        </p:txBody>
      </p:sp>
      <p:sp>
        <p:nvSpPr>
          <p:cNvPr id="18" name="Rechteck 17"/>
          <p:cNvSpPr/>
          <p:nvPr/>
        </p:nvSpPr>
        <p:spPr>
          <a:xfrm>
            <a:off x="1296170" y="5401652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physdesc</a:t>
            </a:r>
            <a:r>
              <a:rPr lang="de-DE" dirty="0"/>
              <a:t>&gt;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3773713" y="3566013"/>
            <a:ext cx="2154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Date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Unit: Laufzeit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773712" y="4733317"/>
            <a:ext cx="52819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Origination</a:t>
            </a:r>
            <a:r>
              <a:rPr lang="de-DE" sz="1400" dirty="0">
                <a:solidFill>
                  <a:schemeClr val="tx2"/>
                </a:solidFill>
              </a:rPr>
              <a:t>: Provenienz/Urheber </a:t>
            </a:r>
          </a:p>
          <a:p>
            <a:r>
              <a:rPr lang="de-DE" sz="1200" dirty="0">
                <a:solidFill>
                  <a:schemeClr val="tx2"/>
                </a:solidFill>
              </a:rPr>
              <a:t>Verweis auf Normvokabular über Subelement </a:t>
            </a:r>
            <a:r>
              <a:rPr lang="de-DE" sz="1200" dirty="0">
                <a:solidFill>
                  <a:srgbClr val="A5003B"/>
                </a:solidFill>
              </a:rPr>
              <a:t>&lt;</a:t>
            </a:r>
            <a:r>
              <a:rPr lang="de-DE" sz="1200" dirty="0" err="1">
                <a:solidFill>
                  <a:srgbClr val="A5003B"/>
                </a:solidFill>
              </a:rPr>
              <a:t>name</a:t>
            </a:r>
            <a:r>
              <a:rPr lang="de-DE" sz="1200" dirty="0">
                <a:solidFill>
                  <a:srgbClr val="A5003B"/>
                </a:solidFill>
              </a:rPr>
              <a:t>&gt;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3755987" y="5315263"/>
            <a:ext cx="5388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tx2"/>
                </a:solidFill>
              </a:rPr>
              <a:t>Physical</a:t>
            </a:r>
            <a:r>
              <a:rPr lang="de-DE" sz="1400" dirty="0">
                <a:solidFill>
                  <a:schemeClr val="tx2"/>
                </a:solidFill>
              </a:rPr>
              <a:t> Description: Formalbeschreibung / äußere Beschreibung</a:t>
            </a:r>
          </a:p>
          <a:p>
            <a:r>
              <a:rPr lang="de-DE" sz="1400" dirty="0">
                <a:solidFill>
                  <a:schemeClr val="tx2"/>
                </a:solidFill>
              </a:rPr>
              <a:t>der Verzeichnungseinheit (Umfang, Abmessungen, </a:t>
            </a:r>
            <a:r>
              <a:rPr lang="mr-IN" sz="1400" dirty="0">
                <a:solidFill>
                  <a:schemeClr val="tx2"/>
                </a:solidFill>
              </a:rPr>
              <a:t>…</a:t>
            </a:r>
            <a:r>
              <a:rPr lang="de-DE" sz="1400" dirty="0">
                <a:solidFill>
                  <a:schemeClr val="tx2"/>
                </a:solidFill>
              </a:rPr>
              <a:t>)</a:t>
            </a:r>
          </a:p>
          <a:p>
            <a:r>
              <a:rPr lang="de-DE" sz="1200" dirty="0">
                <a:solidFill>
                  <a:schemeClr val="tx2"/>
                </a:solidFill>
              </a:rPr>
              <a:t>Weitere Spezifizierung über </a:t>
            </a:r>
            <a:r>
              <a:rPr lang="de-DE" sz="1200" dirty="0">
                <a:solidFill>
                  <a:srgbClr val="A5003B"/>
                </a:solidFill>
              </a:rPr>
              <a:t>&lt;genreform&gt;,</a:t>
            </a:r>
            <a:r>
              <a:rPr lang="de-DE" sz="1200" dirty="0">
                <a:solidFill>
                  <a:schemeClr val="tx2"/>
                </a:solidFill>
              </a:rPr>
              <a:t> </a:t>
            </a:r>
            <a:r>
              <a:rPr lang="de-DE" sz="1200" dirty="0">
                <a:solidFill>
                  <a:srgbClr val="A5003B"/>
                </a:solidFill>
              </a:rPr>
              <a:t>&lt;</a:t>
            </a:r>
            <a:r>
              <a:rPr lang="de-DE" sz="1200" dirty="0" err="1">
                <a:solidFill>
                  <a:srgbClr val="A5003B"/>
                </a:solidFill>
              </a:rPr>
              <a:t>dimensions</a:t>
            </a:r>
            <a:r>
              <a:rPr lang="de-DE" sz="1200" dirty="0">
                <a:solidFill>
                  <a:srgbClr val="A5003B"/>
                </a:solidFill>
              </a:rPr>
              <a:t>&gt;</a:t>
            </a:r>
            <a:r>
              <a:rPr lang="de-DE" sz="1200" dirty="0">
                <a:solidFill>
                  <a:schemeClr val="tx2"/>
                </a:solidFill>
              </a:rPr>
              <a:t> u. </a:t>
            </a:r>
            <a:r>
              <a:rPr lang="de-DE" sz="1200" dirty="0">
                <a:solidFill>
                  <a:srgbClr val="A5003B"/>
                </a:solidFill>
              </a:rPr>
              <a:t>&lt;</a:t>
            </a:r>
            <a:r>
              <a:rPr lang="de-DE" sz="1200" dirty="0" err="1">
                <a:solidFill>
                  <a:srgbClr val="A5003B"/>
                </a:solidFill>
              </a:rPr>
              <a:t>extent</a:t>
            </a:r>
            <a:r>
              <a:rPr lang="de-DE" sz="1200" dirty="0">
                <a:solidFill>
                  <a:srgbClr val="A5003B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7184338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 / 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Deskriptive Angaben (</a:t>
            </a:r>
            <a:r>
              <a:rPr lang="de-DE" sz="1800" dirty="0">
                <a:solidFill>
                  <a:srgbClr val="A5003B"/>
                </a:solidFill>
              </a:rPr>
              <a:t>&lt;</a:t>
            </a:r>
            <a:r>
              <a:rPr lang="de-DE" sz="1800" dirty="0" err="1">
                <a:solidFill>
                  <a:srgbClr val="A5003B"/>
                </a:solidFill>
              </a:rPr>
              <a:t>did</a:t>
            </a:r>
            <a:r>
              <a:rPr lang="de-DE" sz="1800" dirty="0">
                <a:solidFill>
                  <a:srgbClr val="A5003B"/>
                </a:solidFill>
              </a:rPr>
              <a:t>&gt;</a:t>
            </a:r>
            <a:r>
              <a:rPr lang="de-DE" sz="1800" dirty="0">
                <a:solidFill>
                  <a:schemeClr val="tx2"/>
                </a:solidFill>
              </a:rPr>
              <a:t>) der Verzeichnungsebene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712686" y="7837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59997" y="6139544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(Pflichtelemente hervorgehoben)</a:t>
            </a:r>
          </a:p>
        </p:txBody>
      </p:sp>
      <p:sp>
        <p:nvSpPr>
          <p:cNvPr id="7" name="Rechteck 6"/>
          <p:cNvSpPr/>
          <p:nvPr/>
        </p:nvSpPr>
        <p:spPr>
          <a:xfrm>
            <a:off x="360000" y="1559502"/>
            <a:ext cx="2322285" cy="449943"/>
          </a:xfrm>
          <a:prstGeom prst="rect">
            <a:avLst/>
          </a:prstGeom>
          <a:solidFill>
            <a:srgbClr val="E8F7E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did</a:t>
            </a:r>
            <a:r>
              <a:rPr lang="de-DE" dirty="0"/>
              <a:t>&gt;</a:t>
            </a:r>
          </a:p>
        </p:txBody>
      </p:sp>
      <p:sp>
        <p:nvSpPr>
          <p:cNvPr id="12" name="Rechteck 11"/>
          <p:cNvSpPr/>
          <p:nvPr/>
        </p:nvSpPr>
        <p:spPr>
          <a:xfrm>
            <a:off x="3773713" y="1630584"/>
            <a:ext cx="21259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Descriptive</a:t>
            </a:r>
            <a:r>
              <a:rPr lang="de-DE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Identification</a:t>
            </a:r>
            <a:endParaRPr lang="de-DE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1238111" y="3244996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materialspec</a:t>
            </a:r>
            <a:r>
              <a:rPr lang="de-DE" dirty="0"/>
              <a:t>&gt;</a:t>
            </a:r>
          </a:p>
        </p:txBody>
      </p:sp>
      <p:sp>
        <p:nvSpPr>
          <p:cNvPr id="20" name="Rechteck 19"/>
          <p:cNvSpPr/>
          <p:nvPr/>
        </p:nvSpPr>
        <p:spPr>
          <a:xfrm>
            <a:off x="1223597" y="3849523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&lt;langmaterial&gt;</a:t>
            </a:r>
          </a:p>
        </p:txBody>
      </p:sp>
      <p:sp>
        <p:nvSpPr>
          <p:cNvPr id="21" name="Rechteck 20"/>
          <p:cNvSpPr/>
          <p:nvPr/>
        </p:nvSpPr>
        <p:spPr>
          <a:xfrm>
            <a:off x="1198965" y="4454050"/>
            <a:ext cx="2322285" cy="44994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&lt;</a:t>
            </a:r>
            <a:r>
              <a:rPr lang="de-DE" dirty="0" err="1"/>
              <a:t>note</a:t>
            </a:r>
            <a:r>
              <a:rPr lang="de-DE" dirty="0"/>
              <a:t>&gt;</a:t>
            </a:r>
          </a:p>
        </p:txBody>
      </p:sp>
      <p:sp>
        <p:nvSpPr>
          <p:cNvPr id="22" name="Textfeld 21"/>
          <p:cNvSpPr txBox="1"/>
          <p:nvPr/>
        </p:nvSpPr>
        <p:spPr>
          <a:xfrm rot="5400000">
            <a:off x="2187399" y="2242500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400" dirty="0"/>
              <a:t>…</a:t>
            </a:r>
            <a:endParaRPr lang="de-DE" sz="4400" dirty="0"/>
          </a:p>
        </p:txBody>
      </p:sp>
      <p:sp>
        <p:nvSpPr>
          <p:cNvPr id="23" name="Rechteck 22"/>
          <p:cNvSpPr/>
          <p:nvPr/>
        </p:nvSpPr>
        <p:spPr>
          <a:xfrm>
            <a:off x="3773713" y="2473331"/>
            <a:ext cx="1262744" cy="31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>
                <a:solidFill>
                  <a:srgbClr val="A5003B"/>
                </a:solidFill>
              </a:rPr>
              <a:t>(Fortsetzung)</a:t>
            </a:r>
            <a:endParaRPr lang="de-DE" sz="1400" dirty="0">
              <a:solidFill>
                <a:srgbClr val="A5003B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773713" y="3208357"/>
            <a:ext cx="5142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Material </a:t>
            </a:r>
            <a:r>
              <a:rPr lang="de-DE" sz="1400" dirty="0" err="1">
                <a:solidFill>
                  <a:schemeClr val="tx2"/>
                </a:solidFill>
              </a:rPr>
              <a:t>Specific</a:t>
            </a:r>
            <a:r>
              <a:rPr lang="de-DE" sz="1400" dirty="0">
                <a:solidFill>
                  <a:schemeClr val="tx2"/>
                </a:solidFill>
              </a:rPr>
              <a:t> Details: Spezifische Details einer Materialien-</a:t>
            </a:r>
          </a:p>
          <a:p>
            <a:r>
              <a:rPr lang="de-DE" sz="1400" dirty="0" err="1">
                <a:solidFill>
                  <a:schemeClr val="tx2"/>
                </a:solidFill>
              </a:rPr>
              <a:t>kategorie</a:t>
            </a:r>
            <a:r>
              <a:rPr lang="de-DE" sz="1400" dirty="0">
                <a:solidFill>
                  <a:schemeClr val="tx2"/>
                </a:solidFill>
              </a:rPr>
              <a:t> (z.B. Maßstab bei Karten)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3773712" y="3812884"/>
            <a:ext cx="424321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Language </a:t>
            </a:r>
            <a:r>
              <a:rPr lang="de-DE" sz="1400" dirty="0" err="1">
                <a:solidFill>
                  <a:schemeClr val="tx2"/>
                </a:solidFill>
              </a:rPr>
              <a:t>of</a:t>
            </a: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>
                <a:solidFill>
                  <a:schemeClr val="tx2"/>
                </a:solidFill>
              </a:rPr>
              <a:t>the</a:t>
            </a:r>
            <a:r>
              <a:rPr lang="de-DE" sz="1400" dirty="0">
                <a:solidFill>
                  <a:schemeClr val="tx2"/>
                </a:solidFill>
              </a:rPr>
              <a:t> Material: Sprachen des Archivguts</a:t>
            </a:r>
          </a:p>
          <a:p>
            <a:r>
              <a:rPr lang="de-DE" sz="1200" dirty="0">
                <a:solidFill>
                  <a:schemeClr val="tx2"/>
                </a:solidFill>
              </a:rPr>
              <a:t>Freitext oder via </a:t>
            </a:r>
            <a:r>
              <a:rPr lang="de-DE" sz="1200" dirty="0">
                <a:solidFill>
                  <a:srgbClr val="A5003B"/>
                </a:solidFill>
              </a:rPr>
              <a:t>&lt;</a:t>
            </a:r>
            <a:r>
              <a:rPr lang="de-DE" sz="1200" dirty="0" err="1">
                <a:solidFill>
                  <a:srgbClr val="A5003B"/>
                </a:solidFill>
              </a:rPr>
              <a:t>language</a:t>
            </a:r>
            <a:r>
              <a:rPr lang="de-DE" sz="1200" dirty="0">
                <a:solidFill>
                  <a:srgbClr val="A5003B"/>
                </a:solidFill>
              </a:rPr>
              <a:t>&gt; </a:t>
            </a:r>
            <a:r>
              <a:rPr lang="de-DE" sz="1200" dirty="0">
                <a:solidFill>
                  <a:schemeClr val="tx2"/>
                </a:solidFill>
              </a:rPr>
              <a:t>strukturiert</a:t>
            </a:r>
            <a:endParaRPr lang="de-DE" sz="1100" dirty="0">
              <a:solidFill>
                <a:schemeClr val="tx2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773712" y="4525132"/>
            <a:ext cx="4365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Note: Unspezifische Bemerkungen</a:t>
            </a:r>
            <a:r>
              <a:rPr lang="de-DE" sz="1400">
                <a:solidFill>
                  <a:schemeClr val="tx2"/>
                </a:solidFill>
              </a:rPr>
              <a:t>, Quellenverweise</a:t>
            </a:r>
            <a:endParaRPr lang="de-DE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369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59999" y="1382400"/>
            <a:ext cx="7942171" cy="4379771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dirty="0"/>
              <a:t>Ziel: konsensfähiges EAD-Profil für die deutsche Archivwelt unter Einbeziehung weiterer Standards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/>
              <a:t>Arbeitsgruppe EAD-AG (seit Ende 2010) befasst sich mit der fachlich-technischen Weiterentwicklung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Landesarchiv Baden-Württemberg (Leitung), mehrere staatliche und kommunale Archive, Archivschule Marburg, Fach-Ausschüsse KLA und BKK</a:t>
            </a:r>
          </a:p>
          <a:p>
            <a:pPr marL="285750" lvl="1" indent="-285750">
              <a:buFont typeface="Arial" charset="0"/>
              <a:buChar char="•"/>
            </a:pPr>
            <a:r>
              <a:rPr lang="de-DE" dirty="0"/>
              <a:t>Zentral: Kompatibilität </a:t>
            </a:r>
            <a:r>
              <a:rPr lang="mr-IN" dirty="0"/>
              <a:t>…</a:t>
            </a:r>
            <a:r>
              <a:rPr lang="de-DE" dirty="0"/>
              <a:t> 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zur bisherigen Verwendung in deutschen Archiven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zum standardisierten EAD-Profil des DFG-Projekts zur Retrokonversion </a:t>
            </a:r>
            <a:r>
              <a:rPr lang="de-DE" dirty="0" err="1"/>
              <a:t>archivischer</a:t>
            </a:r>
            <a:r>
              <a:rPr lang="de-DE" dirty="0"/>
              <a:t> </a:t>
            </a:r>
            <a:r>
              <a:rPr lang="de-DE" dirty="0" err="1"/>
              <a:t>Findmittel</a:t>
            </a:r>
            <a:endParaRPr lang="de-DE" dirty="0"/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zum europäischen Archivportal</a:t>
            </a:r>
          </a:p>
          <a:p>
            <a:pPr marL="285750" lvl="1" indent="-285750">
              <a:buFont typeface="Arial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Das Anwendungsprofil der Deutschen Digitalen Bibliothek</a:t>
            </a:r>
          </a:p>
        </p:txBody>
      </p:sp>
      <p:sp>
        <p:nvSpPr>
          <p:cNvPr id="5" name="Rechteck 4"/>
          <p:cNvSpPr/>
          <p:nvPr/>
        </p:nvSpPr>
        <p:spPr>
          <a:xfrm>
            <a:off x="360000" y="6163496"/>
            <a:ext cx="29413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http://</a:t>
            </a:r>
            <a:r>
              <a:rPr lang="de-DE" sz="1400" dirty="0" err="1"/>
              <a:t>www.landesarchiv-bw.de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4025235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59999" y="1382400"/>
            <a:ext cx="8230713" cy="46800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dirty="0"/>
              <a:t>Struktur analog zu </a:t>
            </a:r>
            <a:r>
              <a:rPr lang="de-DE" b="1" dirty="0"/>
              <a:t>EAD2002</a:t>
            </a:r>
            <a:r>
              <a:rPr lang="de-DE" dirty="0"/>
              <a:t>, allerdings </a:t>
            </a:r>
            <a:r>
              <a:rPr lang="mr-IN" dirty="0"/>
              <a:t>…</a:t>
            </a:r>
            <a:endParaRPr lang="de-DE" dirty="0"/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Administrative Informationen reduziert, um DDB-spezifische Angaben ergänzt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Mehr Vorgaben bei der Auslegung der Elemente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Elemente auf andere Ebenen verschoben</a:t>
            </a:r>
          </a:p>
          <a:p>
            <a:pPr marL="285750" lvl="1" indent="-285750">
              <a:buFont typeface="Arial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Unterschiede zu EAD2002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62" b="1"/>
          <a:stretch/>
        </p:blipFill>
        <p:spPr>
          <a:xfrm>
            <a:off x="360000" y="3217086"/>
            <a:ext cx="8230713" cy="284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4671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Unterschiede zu EAD2002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4966"/>
            <a:ext cx="9144000" cy="548187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0" y="1393354"/>
            <a:ext cx="4859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de-DE" dirty="0">
                <a:solidFill>
                  <a:schemeClr val="tx2"/>
                </a:solidFill>
              </a:rPr>
              <a:t>hierarchische Strukturelemente vereinfacht</a:t>
            </a:r>
          </a:p>
        </p:txBody>
      </p:sp>
    </p:spTree>
    <p:extLst>
      <p:ext uri="{BB962C8B-B14F-4D97-AF65-F5344CB8AC3E}">
        <p14:creationId xmlns:p14="http://schemas.microsoft.com/office/powerpoint/2010/main" val="9528093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800" dirty="0">
                <a:solidFill>
                  <a:schemeClr val="tx2"/>
                </a:solidFill>
              </a:rPr>
              <a:t>Beispiel: Administrative Angaben </a:t>
            </a:r>
            <a:r>
              <a:rPr lang="de-DE" sz="1800" dirty="0">
                <a:solidFill>
                  <a:srgbClr val="A5003B"/>
                </a:solidFill>
              </a:rPr>
              <a:t>&lt;</a:t>
            </a:r>
            <a:r>
              <a:rPr lang="de-DE" sz="1800" dirty="0" err="1">
                <a:solidFill>
                  <a:srgbClr val="A5003B"/>
                </a:solidFill>
              </a:rPr>
              <a:t>eadheader</a:t>
            </a:r>
            <a:r>
              <a:rPr lang="de-DE" sz="1800" dirty="0">
                <a:solidFill>
                  <a:srgbClr val="A5003B"/>
                </a:solidFill>
              </a:rPr>
              <a:t>&gt;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9514"/>
            <a:ext cx="9144000" cy="5020544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>
          <a:xfrm flipH="1">
            <a:off x="4363656" y="3356658"/>
            <a:ext cx="64818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5116010" y="3171992"/>
            <a:ext cx="595035" cy="369332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dirty="0"/>
              <a:t>ISIL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4572000" y="3717402"/>
            <a:ext cx="544010" cy="2295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245260" y="3762301"/>
            <a:ext cx="2108269" cy="369332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dirty="0"/>
              <a:t>Bestands-Identifier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 flipH="1" flipV="1">
            <a:off x="3659529" y="4413812"/>
            <a:ext cx="544010" cy="2295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4359392" y="4470072"/>
            <a:ext cx="1505540" cy="369332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dirty="0"/>
              <a:t>Bestandstitel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280005" y="5583485"/>
            <a:ext cx="3518912" cy="369332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dirty="0"/>
              <a:t>Erstellungsdatum der EAD-Datei</a:t>
            </a:r>
          </a:p>
        </p:txBody>
      </p:sp>
      <p:cxnSp>
        <p:nvCxnSpPr>
          <p:cNvPr id="15" name="Gerade Verbindung mit Pfeil 14"/>
          <p:cNvCxnSpPr/>
          <p:nvPr/>
        </p:nvCxnSpPr>
        <p:spPr>
          <a:xfrm flipH="1" flipV="1">
            <a:off x="4580142" y="5527225"/>
            <a:ext cx="544010" cy="2295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1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Administrative Angaben (2) / Wrapper „Materialbeschreibung“ </a:t>
            </a:r>
            <a:r>
              <a:rPr lang="de-DE" sz="1400" dirty="0">
                <a:solidFill>
                  <a:srgbClr val="A5003B"/>
                </a:solidFill>
              </a:rPr>
              <a:t>&lt;</a:t>
            </a:r>
            <a:r>
              <a:rPr lang="de-DE" sz="1400" dirty="0" err="1">
                <a:solidFill>
                  <a:srgbClr val="A5003B"/>
                </a:solidFill>
              </a:rPr>
              <a:t>archdesc</a:t>
            </a:r>
            <a:r>
              <a:rPr lang="de-DE" sz="1400" dirty="0">
                <a:solidFill>
                  <a:srgbClr val="A5003B"/>
                </a:solidFill>
              </a:rPr>
              <a:t>&gt;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1927"/>
            <a:ext cx="9144000" cy="3181231"/>
          </a:xfrm>
          <a:prstGeom prst="rect">
            <a:avLst/>
          </a:prstGeom>
        </p:spPr>
      </p:pic>
      <p:cxnSp>
        <p:nvCxnSpPr>
          <p:cNvPr id="16" name="Gerade Verbindung mit Pfeil 15"/>
          <p:cNvCxnSpPr/>
          <p:nvPr/>
        </p:nvCxnSpPr>
        <p:spPr>
          <a:xfrm flipH="1" flipV="1">
            <a:off x="4952011" y="2339864"/>
            <a:ext cx="544010" cy="2295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5625271" y="2384763"/>
            <a:ext cx="3185872" cy="369332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dirty="0"/>
              <a:t>EAD-Typ (Findbuch/Tektonik)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 flipH="1" flipV="1">
            <a:off x="3768626" y="3246500"/>
            <a:ext cx="544010" cy="2295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4441886" y="3291399"/>
            <a:ext cx="4060846" cy="738664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@</a:t>
            </a:r>
            <a:r>
              <a:rPr lang="de-DE" sz="1400" dirty="0" err="1"/>
              <a:t>role</a:t>
            </a:r>
            <a:r>
              <a:rPr lang="de-DE" sz="1400" dirty="0"/>
              <a:t>: Archivsparte</a:t>
            </a:r>
          </a:p>
          <a:p>
            <a:r>
              <a:rPr lang="de-DE" sz="1400" dirty="0"/>
              <a:t>@</a:t>
            </a:r>
            <a:r>
              <a:rPr lang="de-DE" sz="1400" dirty="0" err="1"/>
              <a:t>id</a:t>
            </a:r>
            <a:r>
              <a:rPr lang="de-DE" sz="1400" dirty="0"/>
              <a:t>: DDB-interner Identifier (optional)</a:t>
            </a:r>
          </a:p>
          <a:p>
            <a:r>
              <a:rPr lang="de-DE" sz="1400" dirty="0"/>
              <a:t>Elementinhalt: Name der Institution</a:t>
            </a:r>
          </a:p>
        </p:txBody>
      </p:sp>
      <p:cxnSp>
        <p:nvCxnSpPr>
          <p:cNvPr id="20" name="Gerade Verbindung mit Pfeil 19"/>
          <p:cNvCxnSpPr/>
          <p:nvPr/>
        </p:nvCxnSpPr>
        <p:spPr>
          <a:xfrm flipH="1" flipV="1">
            <a:off x="3897876" y="4740463"/>
            <a:ext cx="544010" cy="2295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4571136" y="4785362"/>
            <a:ext cx="4050350" cy="1292662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dirty="0"/>
              <a:t>Link zum Bestandsdatensatz im Ursprungssystem</a:t>
            </a:r>
          </a:p>
          <a:p>
            <a:endParaRPr lang="de-DE" sz="1400" dirty="0"/>
          </a:p>
          <a:p>
            <a:r>
              <a:rPr lang="de-DE" sz="1400" dirty="0"/>
              <a:t>@</a:t>
            </a:r>
            <a:r>
              <a:rPr lang="de-DE" sz="1400" dirty="0" err="1"/>
              <a:t>xlink:role</a:t>
            </a:r>
            <a:r>
              <a:rPr lang="de-DE" sz="1400" dirty="0"/>
              <a:t>: Angabe Findbuch- oder </a:t>
            </a:r>
            <a:r>
              <a:rPr lang="de-DE" sz="1400" dirty="0" err="1"/>
              <a:t>Tektoniklink</a:t>
            </a:r>
            <a:endParaRPr lang="de-DE" sz="1400" dirty="0"/>
          </a:p>
          <a:p>
            <a:r>
              <a:rPr lang="de-DE" sz="1400" dirty="0"/>
              <a:t>@</a:t>
            </a:r>
            <a:r>
              <a:rPr lang="de-DE" sz="1400" dirty="0" err="1"/>
              <a:t>xlink:href</a:t>
            </a:r>
            <a:r>
              <a:rPr lang="de-DE" sz="1400" dirty="0"/>
              <a:t>: stabiler Link</a:t>
            </a:r>
          </a:p>
        </p:txBody>
      </p:sp>
    </p:spTree>
    <p:extLst>
      <p:ext uri="{BB962C8B-B14F-4D97-AF65-F5344CB8AC3E}">
        <p14:creationId xmlns:p14="http://schemas.microsoft.com/office/powerpoint/2010/main" val="46387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sz="3600" dirty="0"/>
              <a:t>EAD(DDB) als konsolidiertes Metadatenformat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67422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Bestandsdatensatz </a:t>
            </a:r>
            <a:r>
              <a:rPr lang="de-DE" sz="1400" dirty="0">
                <a:solidFill>
                  <a:srgbClr val="A5003B"/>
                </a:solidFill>
              </a:rPr>
              <a:t>&lt;c @</a:t>
            </a:r>
            <a:r>
              <a:rPr lang="de-DE" sz="1400" dirty="0" err="1">
                <a:solidFill>
                  <a:srgbClr val="A5003B"/>
                </a:solidFill>
              </a:rPr>
              <a:t>level</a:t>
            </a:r>
            <a:r>
              <a:rPr lang="de-DE" sz="1400" dirty="0">
                <a:solidFill>
                  <a:srgbClr val="A5003B"/>
                </a:solidFill>
              </a:rPr>
              <a:t>=“</a:t>
            </a:r>
            <a:r>
              <a:rPr lang="de-DE" sz="1400" dirty="0" err="1">
                <a:solidFill>
                  <a:srgbClr val="A5003B"/>
                </a:solidFill>
              </a:rPr>
              <a:t>collection</a:t>
            </a:r>
            <a:r>
              <a:rPr lang="de-DE" sz="1400" dirty="0">
                <a:solidFill>
                  <a:srgbClr val="A5003B"/>
                </a:solidFill>
              </a:rPr>
              <a:t>“&gt;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0959"/>
            <a:ext cx="9144000" cy="5301657"/>
          </a:xfrm>
          <a:prstGeom prst="rect">
            <a:avLst/>
          </a:prstGeom>
        </p:spPr>
      </p:pic>
      <p:cxnSp>
        <p:nvCxnSpPr>
          <p:cNvPr id="11" name="Gerade Verbindung mit Pfeil 10"/>
          <p:cNvCxnSpPr/>
          <p:nvPr/>
        </p:nvCxnSpPr>
        <p:spPr>
          <a:xfrm flipH="1" flipV="1">
            <a:off x="4650377" y="1705722"/>
            <a:ext cx="544010" cy="2295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5323637" y="1750621"/>
            <a:ext cx="2108269" cy="369332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dirty="0"/>
              <a:t>Bestands-Identifier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 flipH="1" flipV="1">
            <a:off x="4752605" y="2516060"/>
            <a:ext cx="916675" cy="6213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5791625" y="2952740"/>
            <a:ext cx="2416046" cy="369332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dirty="0"/>
              <a:t>Normalisierte Laufzeit</a:t>
            </a:r>
          </a:p>
        </p:txBody>
      </p:sp>
      <p:cxnSp>
        <p:nvCxnSpPr>
          <p:cNvPr id="22" name="Gerade Verbindung mit Pfeil 21"/>
          <p:cNvCxnSpPr/>
          <p:nvPr/>
        </p:nvCxnSpPr>
        <p:spPr>
          <a:xfrm flipH="1" flipV="1">
            <a:off x="4996020" y="4348330"/>
            <a:ext cx="544010" cy="2295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5669280" y="4393229"/>
            <a:ext cx="3148149" cy="369332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dirty="0"/>
              <a:t>Inhalt </a:t>
            </a:r>
            <a:r>
              <a:rPr lang="de-DE"/>
              <a:t>der Bestandseinleitung</a:t>
            </a:r>
            <a:endParaRPr lang="de-DE" dirty="0"/>
          </a:p>
        </p:txBody>
      </p:sp>
      <p:cxnSp>
        <p:nvCxnSpPr>
          <p:cNvPr id="24" name="Gerade Verbindung mit Pfeil 23"/>
          <p:cNvCxnSpPr/>
          <p:nvPr/>
        </p:nvCxnSpPr>
        <p:spPr>
          <a:xfrm flipH="1" flipV="1">
            <a:off x="5323637" y="5181117"/>
            <a:ext cx="544010" cy="2295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5996897" y="5226016"/>
            <a:ext cx="2800767" cy="646331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dirty="0"/>
              <a:t>Überschrift der Bestands-</a:t>
            </a:r>
          </a:p>
          <a:p>
            <a:r>
              <a:rPr lang="de-DE" dirty="0" err="1"/>
              <a:t>einleitung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432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23" grpId="0" animBg="1"/>
      <p:bldP spid="2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Bestandsdatensatz im Portal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70"/>
          <a:stretch/>
        </p:blipFill>
        <p:spPr>
          <a:xfrm>
            <a:off x="359999" y="1299438"/>
            <a:ext cx="7987341" cy="5074858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792" y="1983133"/>
            <a:ext cx="2323548" cy="304058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1235" y="3237688"/>
            <a:ext cx="6122504" cy="284471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303" y="3661331"/>
            <a:ext cx="3896139" cy="35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7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Bestandsdatensatz im Portal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7"/>
          <a:stretch/>
        </p:blipFill>
        <p:spPr>
          <a:xfrm>
            <a:off x="360000" y="981075"/>
            <a:ext cx="5974336" cy="5519530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0833" y="1283874"/>
            <a:ext cx="6771861" cy="525876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298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Gliederungsgruppen </a:t>
            </a:r>
            <a:r>
              <a:rPr lang="de-DE" sz="1400" dirty="0">
                <a:solidFill>
                  <a:srgbClr val="A5003B"/>
                </a:solidFill>
              </a:rPr>
              <a:t>&lt;c @</a:t>
            </a:r>
            <a:r>
              <a:rPr lang="de-DE" sz="1400" dirty="0" err="1">
                <a:solidFill>
                  <a:srgbClr val="A5003B"/>
                </a:solidFill>
              </a:rPr>
              <a:t>level</a:t>
            </a:r>
            <a:r>
              <a:rPr lang="de-DE" sz="1400" dirty="0">
                <a:solidFill>
                  <a:srgbClr val="A5003B"/>
                </a:solidFill>
              </a:rPr>
              <a:t>=“</a:t>
            </a:r>
            <a:r>
              <a:rPr lang="de-DE" sz="1400" dirty="0" err="1">
                <a:solidFill>
                  <a:srgbClr val="A5003B"/>
                </a:solidFill>
              </a:rPr>
              <a:t>class</a:t>
            </a:r>
            <a:r>
              <a:rPr lang="de-DE" sz="1400" dirty="0">
                <a:solidFill>
                  <a:srgbClr val="A5003B"/>
                </a:solidFill>
              </a:rPr>
              <a:t>“|“</a:t>
            </a:r>
            <a:r>
              <a:rPr lang="de-DE" sz="1400" dirty="0" err="1">
                <a:solidFill>
                  <a:srgbClr val="A5003B"/>
                </a:solidFill>
              </a:rPr>
              <a:t>series</a:t>
            </a:r>
            <a:r>
              <a:rPr lang="de-DE" sz="1400" dirty="0">
                <a:solidFill>
                  <a:srgbClr val="A5003B"/>
                </a:solidFill>
              </a:rPr>
              <a:t>“&gt;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021"/>
            <a:ext cx="9144000" cy="5308523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265209" y="1311362"/>
            <a:ext cx="3471904" cy="345759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982265" y="1311362"/>
            <a:ext cx="2497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Wurzelknoten Tektonik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982265" y="2417918"/>
            <a:ext cx="1877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Tektonikgruppen</a:t>
            </a:r>
            <a:endParaRPr lang="de-DE" dirty="0"/>
          </a:p>
        </p:txBody>
      </p:sp>
      <p:sp>
        <p:nvSpPr>
          <p:cNvPr id="7" name="Geschweifte Klammer rechts 6"/>
          <p:cNvSpPr/>
          <p:nvPr/>
        </p:nvSpPr>
        <p:spPr>
          <a:xfrm>
            <a:off x="3737113" y="1921565"/>
            <a:ext cx="245152" cy="137822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10361" y="3110724"/>
            <a:ext cx="3226752" cy="281833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74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0"/>
      <p:bldP spid="6" grpId="0"/>
      <p:bldP spid="7" grpId="0" animBg="1"/>
      <p:bldP spid="8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Gliederungsgruppen </a:t>
            </a:r>
            <a:r>
              <a:rPr lang="de-DE" sz="1400" dirty="0">
                <a:solidFill>
                  <a:srgbClr val="A5003B"/>
                </a:solidFill>
              </a:rPr>
              <a:t>&lt;c @</a:t>
            </a:r>
            <a:r>
              <a:rPr lang="de-DE" sz="1400" dirty="0" err="1">
                <a:solidFill>
                  <a:srgbClr val="A5003B"/>
                </a:solidFill>
              </a:rPr>
              <a:t>level</a:t>
            </a:r>
            <a:r>
              <a:rPr lang="de-DE" sz="1400" dirty="0">
                <a:solidFill>
                  <a:srgbClr val="A5003B"/>
                </a:solidFill>
              </a:rPr>
              <a:t>=“</a:t>
            </a:r>
            <a:r>
              <a:rPr lang="de-DE" sz="1400" dirty="0" err="1">
                <a:solidFill>
                  <a:srgbClr val="A5003B"/>
                </a:solidFill>
              </a:rPr>
              <a:t>class</a:t>
            </a:r>
            <a:r>
              <a:rPr lang="de-DE" sz="1400" dirty="0">
                <a:solidFill>
                  <a:srgbClr val="A5003B"/>
                </a:solidFill>
              </a:rPr>
              <a:t>“|“</a:t>
            </a:r>
            <a:r>
              <a:rPr lang="de-DE" sz="1400" dirty="0" err="1">
                <a:solidFill>
                  <a:srgbClr val="A5003B"/>
                </a:solidFill>
              </a:rPr>
              <a:t>series</a:t>
            </a:r>
            <a:r>
              <a:rPr lang="de-DE" sz="1400" dirty="0">
                <a:solidFill>
                  <a:srgbClr val="A5003B"/>
                </a:solidFill>
              </a:rPr>
              <a:t>“&gt;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6995"/>
            <a:ext cx="9144000" cy="5385125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642882" y="3309508"/>
            <a:ext cx="3293013" cy="268580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4081669" y="3259132"/>
            <a:ext cx="369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Bestandsdatensatz in der Tektonik</a:t>
            </a:r>
          </a:p>
        </p:txBody>
      </p:sp>
    </p:spTree>
    <p:extLst>
      <p:ext uri="{BB962C8B-B14F-4D97-AF65-F5344CB8AC3E}">
        <p14:creationId xmlns:p14="http://schemas.microsoft.com/office/powerpoint/2010/main" val="108763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Gliederungsgruppen </a:t>
            </a:r>
            <a:r>
              <a:rPr lang="de-DE" sz="1400" dirty="0">
                <a:solidFill>
                  <a:srgbClr val="A5003B"/>
                </a:solidFill>
              </a:rPr>
              <a:t>&lt;c @</a:t>
            </a:r>
            <a:r>
              <a:rPr lang="de-DE" sz="1400" dirty="0" err="1">
                <a:solidFill>
                  <a:srgbClr val="A5003B"/>
                </a:solidFill>
              </a:rPr>
              <a:t>level</a:t>
            </a:r>
            <a:r>
              <a:rPr lang="de-DE" sz="1400" dirty="0">
                <a:solidFill>
                  <a:srgbClr val="A5003B"/>
                </a:solidFill>
              </a:rPr>
              <a:t>=“</a:t>
            </a:r>
            <a:r>
              <a:rPr lang="de-DE" sz="1400" dirty="0" err="1">
                <a:solidFill>
                  <a:srgbClr val="A5003B"/>
                </a:solidFill>
              </a:rPr>
              <a:t>class</a:t>
            </a:r>
            <a:r>
              <a:rPr lang="de-DE" sz="1400" dirty="0">
                <a:solidFill>
                  <a:srgbClr val="A5003B"/>
                </a:solidFill>
              </a:rPr>
              <a:t>“|“</a:t>
            </a:r>
            <a:r>
              <a:rPr lang="de-DE" sz="1400" dirty="0" err="1">
                <a:solidFill>
                  <a:srgbClr val="A5003B"/>
                </a:solidFill>
              </a:rPr>
              <a:t>series</a:t>
            </a:r>
            <a:r>
              <a:rPr lang="de-DE" sz="1400" dirty="0">
                <a:solidFill>
                  <a:srgbClr val="A5003B"/>
                </a:solidFill>
              </a:rPr>
              <a:t>“&gt;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6921"/>
            <a:ext cx="9144000" cy="5651079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801907" y="1206921"/>
            <a:ext cx="3770093" cy="264070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4656424" y="1015790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Identischer Bestandsdatensatz im</a:t>
            </a:r>
          </a:p>
          <a:p>
            <a:r>
              <a:rPr lang="de-DE" dirty="0"/>
              <a:t>Findbuch</a:t>
            </a:r>
          </a:p>
        </p:txBody>
      </p:sp>
      <p:sp>
        <p:nvSpPr>
          <p:cNvPr id="12" name="Rechteck 11"/>
          <p:cNvSpPr/>
          <p:nvPr/>
        </p:nvSpPr>
        <p:spPr>
          <a:xfrm>
            <a:off x="1047072" y="6169860"/>
            <a:ext cx="3770093" cy="264070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4901589" y="5978729"/>
            <a:ext cx="2877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Gliederungsgruppe im</a:t>
            </a:r>
            <a:endParaRPr lang="de-DE" dirty="0"/>
          </a:p>
          <a:p>
            <a:r>
              <a:rPr lang="de-DE" dirty="0"/>
              <a:t>Findbuch</a:t>
            </a:r>
          </a:p>
        </p:txBody>
      </p:sp>
    </p:spTree>
    <p:extLst>
      <p:ext uri="{BB962C8B-B14F-4D97-AF65-F5344CB8AC3E}">
        <p14:creationId xmlns:p14="http://schemas.microsoft.com/office/powerpoint/2010/main" val="187665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2" grpId="0" animBg="1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Gliederungsgruppen </a:t>
            </a:r>
            <a:r>
              <a:rPr lang="de-DE" sz="1400" dirty="0">
                <a:solidFill>
                  <a:srgbClr val="A5003B"/>
                </a:solidFill>
              </a:rPr>
              <a:t>&lt;c @</a:t>
            </a:r>
            <a:r>
              <a:rPr lang="de-DE" sz="1400" dirty="0" err="1">
                <a:solidFill>
                  <a:srgbClr val="A5003B"/>
                </a:solidFill>
              </a:rPr>
              <a:t>level</a:t>
            </a:r>
            <a:r>
              <a:rPr lang="de-DE" sz="1400" dirty="0">
                <a:solidFill>
                  <a:srgbClr val="A5003B"/>
                </a:solidFill>
              </a:rPr>
              <a:t>=“</a:t>
            </a:r>
            <a:r>
              <a:rPr lang="de-DE" sz="1400" dirty="0" err="1">
                <a:solidFill>
                  <a:srgbClr val="A5003B"/>
                </a:solidFill>
              </a:rPr>
              <a:t>class</a:t>
            </a:r>
            <a:r>
              <a:rPr lang="de-DE" sz="1400" dirty="0">
                <a:solidFill>
                  <a:srgbClr val="A5003B"/>
                </a:solidFill>
              </a:rPr>
              <a:t>“|“</a:t>
            </a:r>
            <a:r>
              <a:rPr lang="de-DE" sz="1400" dirty="0" err="1">
                <a:solidFill>
                  <a:srgbClr val="A5003B"/>
                </a:solidFill>
              </a:rPr>
              <a:t>series</a:t>
            </a:r>
            <a:r>
              <a:rPr lang="de-DE" sz="1400" dirty="0">
                <a:solidFill>
                  <a:srgbClr val="A5003B"/>
                </a:solidFill>
              </a:rPr>
              <a:t>“&gt;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1075"/>
            <a:ext cx="9144000" cy="5900615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92916" y="981075"/>
            <a:ext cx="4015258" cy="291134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4200777" y="941976"/>
            <a:ext cx="3458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Gliederungsgruppe im Findbuch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347090" y="3911833"/>
            <a:ext cx="2643971" cy="368619"/>
          </a:xfrm>
          <a:prstGeom prst="rect">
            <a:avLst/>
          </a:prstGeom>
          <a:solidFill>
            <a:srgbClr val="E8F7EF"/>
          </a:solidFill>
        </p:spPr>
        <p:txBody>
          <a:bodyPr wrap="square" rtlCol="0">
            <a:spAutoFit/>
          </a:bodyPr>
          <a:lstStyle/>
          <a:p>
            <a:r>
              <a:rPr lang="de-DE"/>
              <a:t>Verzeichnungseinheiten</a:t>
            </a:r>
            <a:endParaRPr lang="de-DE" dirty="0"/>
          </a:p>
        </p:txBody>
      </p:sp>
      <p:cxnSp>
        <p:nvCxnSpPr>
          <p:cNvPr id="14" name="Gerade Verbindung mit Pfeil 13"/>
          <p:cNvCxnSpPr/>
          <p:nvPr/>
        </p:nvCxnSpPr>
        <p:spPr>
          <a:xfrm flipH="1" flipV="1">
            <a:off x="4320209" y="2139983"/>
            <a:ext cx="1026881" cy="17523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>
            <a:off x="4320211" y="4300001"/>
            <a:ext cx="1026879" cy="20610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20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Gliederungsgruppen / Hierarchien im DDB-Portal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4179"/>
            <a:ext cx="9144000" cy="4376456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92765" y="1802296"/>
            <a:ext cx="8918713" cy="2406706"/>
          </a:xfrm>
          <a:prstGeom prst="rect">
            <a:avLst/>
          </a:prstGeom>
          <a:solidFill>
            <a:schemeClr val="accent3">
              <a:alpha val="11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92765" y="3696789"/>
            <a:ext cx="8918713" cy="2150601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6480001" y="6055309"/>
            <a:ext cx="271669" cy="246886"/>
          </a:xfrm>
          <a:prstGeom prst="rect">
            <a:avLst/>
          </a:prstGeom>
          <a:solidFill>
            <a:schemeClr val="accent3">
              <a:alpha val="11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480000" y="6436240"/>
            <a:ext cx="271670" cy="246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6751670" y="6031262"/>
            <a:ext cx="8413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Tektonik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751670" y="6405794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Findbuch</a:t>
            </a:r>
          </a:p>
        </p:txBody>
      </p:sp>
    </p:spTree>
    <p:extLst>
      <p:ext uri="{BB962C8B-B14F-4D97-AF65-F5344CB8AC3E}">
        <p14:creationId xmlns:p14="http://schemas.microsoft.com/office/powerpoint/2010/main" val="107264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Verzeichnungseinheiten </a:t>
            </a:r>
            <a:r>
              <a:rPr lang="de-DE" sz="1400" dirty="0">
                <a:solidFill>
                  <a:srgbClr val="A5003B"/>
                </a:solidFill>
              </a:rPr>
              <a:t>&lt;c @</a:t>
            </a:r>
            <a:r>
              <a:rPr lang="de-DE" sz="1400" dirty="0" err="1">
                <a:solidFill>
                  <a:srgbClr val="A5003B"/>
                </a:solidFill>
              </a:rPr>
              <a:t>level</a:t>
            </a:r>
            <a:r>
              <a:rPr lang="de-DE" sz="1400" dirty="0">
                <a:solidFill>
                  <a:srgbClr val="A5003B"/>
                </a:solidFill>
              </a:rPr>
              <a:t>=“</a:t>
            </a:r>
            <a:r>
              <a:rPr lang="de-DE" sz="1400" dirty="0" err="1">
                <a:solidFill>
                  <a:srgbClr val="A5003B"/>
                </a:solidFill>
              </a:rPr>
              <a:t>file</a:t>
            </a:r>
            <a:r>
              <a:rPr lang="de-DE" sz="1400" dirty="0">
                <a:solidFill>
                  <a:srgbClr val="A5003B"/>
                </a:solidFill>
              </a:rPr>
              <a:t>“&gt;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6" t="5369"/>
          <a:stretch/>
        </p:blipFill>
        <p:spPr>
          <a:xfrm>
            <a:off x="360000" y="1364975"/>
            <a:ext cx="8410602" cy="4678016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/>
        </p:nvCxnSpPr>
        <p:spPr>
          <a:xfrm flipH="1">
            <a:off x="1152939" y="1630489"/>
            <a:ext cx="3089542" cy="525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4358479" y="1285463"/>
            <a:ext cx="2638670" cy="523220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Bündelt </a:t>
            </a:r>
            <a:r>
              <a:rPr lang="de-DE" sz="1400"/>
              <a:t>Kerninformationen zum beschriebenen </a:t>
            </a:r>
            <a:r>
              <a:rPr lang="de-DE" sz="1400" dirty="0"/>
              <a:t>Material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1868557" y="1888195"/>
            <a:ext cx="2645593" cy="4903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4630148" y="2033556"/>
            <a:ext cx="1651382" cy="523220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Verknüpfung mit Repräsentationen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 flipH="1" flipV="1">
            <a:off x="3409868" y="3247404"/>
            <a:ext cx="1104282" cy="3704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4630148" y="3356205"/>
            <a:ext cx="1849852" cy="738664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 err="1"/>
              <a:t>Referenzierung</a:t>
            </a:r>
            <a:r>
              <a:rPr lang="de-DE" sz="1400" dirty="0"/>
              <a:t> der zugehörigen digitalen Objekte</a:t>
            </a:r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1285461" y="4850279"/>
            <a:ext cx="1107168" cy="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2508626" y="4588668"/>
            <a:ext cx="2005523" cy="523220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/>
              <a:t>Sonstige Erschließungsangaben</a:t>
            </a:r>
            <a:endParaRPr lang="de-DE" sz="1400" dirty="0"/>
          </a:p>
        </p:txBody>
      </p:sp>
      <p:cxnSp>
        <p:nvCxnSpPr>
          <p:cNvPr id="18" name="Gerade Verbindung mit Pfeil 17"/>
          <p:cNvCxnSpPr/>
          <p:nvPr/>
        </p:nvCxnSpPr>
        <p:spPr>
          <a:xfrm flipH="1">
            <a:off x="1285461" y="5708236"/>
            <a:ext cx="1107168" cy="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2508626" y="5554347"/>
            <a:ext cx="1228487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/>
              <a:t>Indexbegriffe</a:t>
            </a:r>
            <a:endParaRPr lang="de-DE" sz="1400" dirty="0"/>
          </a:p>
        </p:txBody>
      </p:sp>
      <p:sp>
        <p:nvSpPr>
          <p:cNvPr id="20" name="Rechteck 19"/>
          <p:cNvSpPr/>
          <p:nvPr/>
        </p:nvSpPr>
        <p:spPr>
          <a:xfrm>
            <a:off x="649522" y="1510146"/>
            <a:ext cx="503418" cy="345759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79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16" grpId="0" animBg="1"/>
      <p:bldP spid="19" grpId="0" animBg="1"/>
      <p:bldP spid="2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Kerninformationen der Verzeichnungseinheit in </a:t>
            </a:r>
            <a:r>
              <a:rPr lang="de-DE" sz="1400" dirty="0">
                <a:solidFill>
                  <a:srgbClr val="A5003B"/>
                </a:solidFill>
              </a:rPr>
              <a:t>&lt;</a:t>
            </a:r>
            <a:r>
              <a:rPr lang="de-DE" sz="1400" dirty="0" err="1">
                <a:solidFill>
                  <a:srgbClr val="A5003B"/>
                </a:solidFill>
              </a:rPr>
              <a:t>did</a:t>
            </a:r>
            <a:r>
              <a:rPr lang="de-DE" sz="1400" dirty="0">
                <a:solidFill>
                  <a:srgbClr val="A5003B"/>
                </a:solidFill>
              </a:rPr>
              <a:t>&gt;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27"/>
          <a:stretch/>
        </p:blipFill>
        <p:spPr>
          <a:xfrm>
            <a:off x="0" y="2191027"/>
            <a:ext cx="9144000" cy="256650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265209" y="2318528"/>
            <a:ext cx="503418" cy="345759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 Verbindung mit Pfeil 5"/>
          <p:cNvCxnSpPr/>
          <p:nvPr/>
        </p:nvCxnSpPr>
        <p:spPr>
          <a:xfrm flipH="1">
            <a:off x="2902226" y="2510399"/>
            <a:ext cx="1279447" cy="1538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4297670" y="2356510"/>
            <a:ext cx="1732069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 err="1"/>
              <a:t>Archivaliensignatur</a:t>
            </a:r>
            <a:endParaRPr lang="de-DE" sz="1400" dirty="0"/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5897219" y="3021754"/>
            <a:ext cx="866033" cy="1366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900379" y="3021752"/>
            <a:ext cx="1408734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 err="1"/>
              <a:t>Archivalientitel</a:t>
            </a:r>
            <a:endParaRPr lang="de-DE" sz="1400" dirty="0"/>
          </a:p>
        </p:txBody>
      </p:sp>
      <p:cxnSp>
        <p:nvCxnSpPr>
          <p:cNvPr id="12" name="Gerade Verbindung mit Pfeil 11"/>
          <p:cNvCxnSpPr/>
          <p:nvPr/>
        </p:nvCxnSpPr>
        <p:spPr>
          <a:xfrm flipH="1" flipV="1">
            <a:off x="3803374" y="4668760"/>
            <a:ext cx="1977848" cy="3824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5897219" y="4897360"/>
            <a:ext cx="1099930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Provenienz</a:t>
            </a:r>
          </a:p>
        </p:txBody>
      </p:sp>
      <p:cxnSp>
        <p:nvCxnSpPr>
          <p:cNvPr id="15" name="Gerade Verbindung mit Pfeil 14"/>
          <p:cNvCxnSpPr/>
          <p:nvPr/>
        </p:nvCxnSpPr>
        <p:spPr>
          <a:xfrm flipH="1" flipV="1">
            <a:off x="3520121" y="4032021"/>
            <a:ext cx="1977848" cy="3824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5677212" y="4291069"/>
            <a:ext cx="2089201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Sprache </a:t>
            </a:r>
            <a:r>
              <a:rPr lang="de-DE" sz="1400"/>
              <a:t>der Unterlagen</a:t>
            </a:r>
            <a:endParaRPr lang="de-DE" sz="1400" dirty="0"/>
          </a:p>
        </p:txBody>
      </p:sp>
      <p:cxnSp>
        <p:nvCxnSpPr>
          <p:cNvPr id="17" name="Gerade Verbindung mit Pfeil 16"/>
          <p:cNvCxnSpPr/>
          <p:nvPr/>
        </p:nvCxnSpPr>
        <p:spPr>
          <a:xfrm flipH="1" flipV="1">
            <a:off x="3919370" y="3624090"/>
            <a:ext cx="1977848" cy="3824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013215" y="3852689"/>
            <a:ext cx="1315238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/>
              <a:t>Archivalientyp</a:t>
            </a:r>
            <a:endParaRPr lang="de-DE" sz="1400" dirty="0"/>
          </a:p>
        </p:txBody>
      </p:sp>
      <p:cxnSp>
        <p:nvCxnSpPr>
          <p:cNvPr id="20" name="Gerade Verbindung mit Pfeil 19"/>
          <p:cNvCxnSpPr/>
          <p:nvPr/>
        </p:nvCxnSpPr>
        <p:spPr>
          <a:xfrm flipH="1" flipV="1">
            <a:off x="4526941" y="3215950"/>
            <a:ext cx="1977848" cy="3824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6620785" y="3444549"/>
            <a:ext cx="840189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/>
              <a:t>Laufzeit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94009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13" grpId="0" animBg="1"/>
      <p:bldP spid="16" grpId="0" animBg="1"/>
      <p:bldP spid="18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</a:t>
            </a:r>
          </a:p>
          <a:p>
            <a:r>
              <a:rPr lang="de-DE" sz="1800" dirty="0">
                <a:solidFill>
                  <a:schemeClr val="tx2"/>
                </a:solidFill>
              </a:rPr>
              <a:t>Das “große“ EAD-Format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60000" y="1354539"/>
            <a:ext cx="8259344" cy="3510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EAD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stands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for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Encoded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Archival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Description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,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and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is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a 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non-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proprietary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de facto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standard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for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the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encoding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of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finding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aids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for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use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in a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networked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(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online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)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environment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. </a:t>
            </a:r>
          </a:p>
          <a:p>
            <a:pPr>
              <a:lnSpc>
                <a:spcPct val="200000"/>
              </a:lnSpc>
            </a:pPr>
            <a:endParaRPr lang="de-DE" dirty="0">
              <a:solidFill>
                <a:srgbClr val="333333"/>
              </a:solidFill>
              <a:latin typeface="verdana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60000" y="6190762"/>
            <a:ext cx="3249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</a:t>
            </a:r>
            <a:r>
              <a:rPr lang="de-DE" sz="1400" dirty="0" err="1"/>
              <a:t>www.loc.gov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r>
              <a:rPr lang="de-DE" sz="1400" dirty="0"/>
              <a:t>/</a:t>
            </a:r>
            <a:r>
              <a:rPr lang="de-DE" sz="1400" dirty="0" err="1"/>
              <a:t>eadabout.html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431890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Kerninformationen der Verzeichnungseinheit im DDB-Portal</a:t>
            </a:r>
            <a:endParaRPr lang="de-DE" sz="1400" dirty="0">
              <a:solidFill>
                <a:srgbClr val="A5003B"/>
              </a:solidFill>
            </a:endParaRP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245705"/>
            <a:ext cx="6202907" cy="6858000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4105" y="1637152"/>
            <a:ext cx="9144000" cy="244147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1304" y="2145929"/>
            <a:ext cx="3149600" cy="283696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4105" y="2789851"/>
            <a:ext cx="6162261" cy="272028"/>
          </a:xfrm>
          <a:prstGeom prst="rect">
            <a:avLst/>
          </a:prstGeom>
        </p:spPr>
      </p:pic>
      <p:pic>
        <p:nvPicPr>
          <p:cNvPr id="19" name="Bild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0913" y="3121257"/>
            <a:ext cx="4708616" cy="237631"/>
          </a:xfrm>
          <a:prstGeom prst="rect">
            <a:avLst/>
          </a:prstGeom>
        </p:spPr>
      </p:pic>
      <p:pic>
        <p:nvPicPr>
          <p:cNvPr id="22" name="Bild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0913" y="3358888"/>
            <a:ext cx="4968383" cy="632254"/>
          </a:xfrm>
          <a:prstGeom prst="rect">
            <a:avLst/>
          </a:prstGeom>
        </p:spPr>
      </p:pic>
      <p:cxnSp>
        <p:nvCxnSpPr>
          <p:cNvPr id="23" name="Gerade Verbindung mit Pfeil 22"/>
          <p:cNvCxnSpPr/>
          <p:nvPr/>
        </p:nvCxnSpPr>
        <p:spPr>
          <a:xfrm flipH="1" flipV="1">
            <a:off x="3207026" y="3523098"/>
            <a:ext cx="1413887" cy="356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Bild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7449" y="4064865"/>
            <a:ext cx="3215309" cy="624422"/>
          </a:xfrm>
          <a:prstGeom prst="rect">
            <a:avLst/>
          </a:prstGeom>
        </p:spPr>
      </p:pic>
      <p:cxnSp>
        <p:nvCxnSpPr>
          <p:cNvPr id="28" name="Gerade Verbindung mit Pfeil 27"/>
          <p:cNvCxnSpPr/>
          <p:nvPr/>
        </p:nvCxnSpPr>
        <p:spPr>
          <a:xfrm flipH="1" flipV="1">
            <a:off x="3207027" y="3796371"/>
            <a:ext cx="2290422" cy="5807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86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Verknüpfung mit Repräsentationen in </a:t>
            </a:r>
            <a:r>
              <a:rPr lang="de-DE" sz="1400" dirty="0">
                <a:solidFill>
                  <a:srgbClr val="A5003B"/>
                </a:solidFill>
              </a:rPr>
              <a:t>&lt;</a:t>
            </a:r>
            <a:r>
              <a:rPr lang="de-DE" sz="1400" dirty="0" err="1">
                <a:solidFill>
                  <a:srgbClr val="A5003B"/>
                </a:solidFill>
              </a:rPr>
              <a:t>otherfindaid</a:t>
            </a:r>
            <a:r>
              <a:rPr lang="de-DE" sz="1400" dirty="0">
                <a:solidFill>
                  <a:srgbClr val="A5003B"/>
                </a:solidFill>
              </a:rPr>
              <a:t>&gt;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41"/>
          <a:stretch/>
        </p:blipFill>
        <p:spPr>
          <a:xfrm>
            <a:off x="-6378" y="2425148"/>
            <a:ext cx="9086155" cy="229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4867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Externe Repräsentationen der Verzeichnungseinheit im DDB-Portal</a:t>
            </a:r>
            <a:endParaRPr lang="de-DE" sz="1400" dirty="0">
              <a:solidFill>
                <a:srgbClr val="A5003B"/>
              </a:solidFill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1075"/>
            <a:ext cx="9144000" cy="5992327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000" y="3804358"/>
            <a:ext cx="6347791" cy="933854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108291" y="4098406"/>
            <a:ext cx="2687918" cy="345759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6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Objektrepräsentation beim Datengeber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2518"/>
            <a:ext cx="9086049" cy="439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6584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Objektrepräsentation beim Datengeber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83"/>
            <a:ext cx="9144000" cy="619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921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</a:t>
            </a:r>
            <a:r>
              <a:rPr lang="de-DE" sz="1400" dirty="0" err="1">
                <a:solidFill>
                  <a:schemeClr val="tx2"/>
                </a:solidFill>
              </a:rPr>
              <a:t>Referenzierung</a:t>
            </a:r>
            <a:r>
              <a:rPr lang="de-DE" sz="1400" dirty="0">
                <a:solidFill>
                  <a:schemeClr val="tx2"/>
                </a:solidFill>
              </a:rPr>
              <a:t> digitaler Objekte in </a:t>
            </a:r>
            <a:r>
              <a:rPr lang="de-DE" sz="1400" dirty="0">
                <a:solidFill>
                  <a:srgbClr val="A5003B"/>
                </a:solidFill>
              </a:rPr>
              <a:t>&lt;</a:t>
            </a:r>
            <a:r>
              <a:rPr lang="de-DE" sz="1400" dirty="0" err="1">
                <a:solidFill>
                  <a:srgbClr val="A5003B"/>
                </a:solidFill>
              </a:rPr>
              <a:t>daogrp</a:t>
            </a:r>
            <a:r>
              <a:rPr lang="de-DE" sz="1400" dirty="0">
                <a:solidFill>
                  <a:srgbClr val="A5003B"/>
                </a:solidFill>
              </a:rPr>
              <a:t>&gt;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7478"/>
            <a:ext cx="9144000" cy="5519012"/>
          </a:xfrm>
          <a:prstGeom prst="rect">
            <a:avLst/>
          </a:prstGeom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5791200" y="2650435"/>
            <a:ext cx="1239691" cy="2707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7221411" y="2650435"/>
            <a:ext cx="1732069" cy="523220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Identifier des digitalen Objekts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3670678" y="3601656"/>
            <a:ext cx="768973" cy="12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2001078" y="3426399"/>
            <a:ext cx="1418922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/>
              <a:t>Bildunterschrift</a:t>
            </a:r>
            <a:endParaRPr lang="de-DE" sz="1400" dirty="0"/>
          </a:p>
        </p:txBody>
      </p:sp>
      <p:cxnSp>
        <p:nvCxnSpPr>
          <p:cNvPr id="11" name="Gerade Verbindung mit Pfeil 10"/>
          <p:cNvCxnSpPr/>
          <p:nvPr/>
        </p:nvCxnSpPr>
        <p:spPr>
          <a:xfrm flipV="1">
            <a:off x="3670678" y="3878172"/>
            <a:ext cx="768973" cy="1752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2001078" y="3878172"/>
            <a:ext cx="1418922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Medientyp</a:t>
            </a:r>
          </a:p>
        </p:txBody>
      </p:sp>
      <p:cxnSp>
        <p:nvCxnSpPr>
          <p:cNvPr id="14" name="Gerade Verbindung mit Pfeil 13"/>
          <p:cNvCxnSpPr/>
          <p:nvPr/>
        </p:nvCxnSpPr>
        <p:spPr>
          <a:xfrm flipH="1">
            <a:off x="6334539" y="4473746"/>
            <a:ext cx="886873" cy="4295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7316671" y="4104414"/>
            <a:ext cx="1732069" cy="738664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Direktlink zum </a:t>
            </a:r>
            <a:r>
              <a:rPr lang="de-DE" sz="1400" dirty="0" err="1"/>
              <a:t>Digitalisat</a:t>
            </a:r>
            <a:r>
              <a:rPr lang="de-DE" sz="1400" dirty="0"/>
              <a:t> (nicht im Portal sichtbar)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 flipH="1" flipV="1">
            <a:off x="6334539" y="6026275"/>
            <a:ext cx="886874" cy="3693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7316670" y="6140591"/>
            <a:ext cx="1732069" cy="523220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Link zum </a:t>
            </a:r>
            <a:r>
              <a:rPr lang="de-DE" sz="1400" dirty="0" err="1"/>
              <a:t>Digitalisat</a:t>
            </a:r>
            <a:r>
              <a:rPr lang="de-DE" sz="1400" dirty="0"/>
              <a:t> im externen Viewer</a:t>
            </a:r>
          </a:p>
        </p:txBody>
      </p:sp>
    </p:spTree>
    <p:extLst>
      <p:ext uri="{BB962C8B-B14F-4D97-AF65-F5344CB8AC3E}">
        <p14:creationId xmlns:p14="http://schemas.microsoft.com/office/powerpoint/2010/main" val="172953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</a:t>
            </a:r>
            <a:r>
              <a:rPr lang="de-DE" sz="1400" dirty="0" err="1">
                <a:solidFill>
                  <a:schemeClr val="tx2"/>
                </a:solidFill>
              </a:rPr>
              <a:t>Referenzierung</a:t>
            </a:r>
            <a:r>
              <a:rPr lang="de-DE" sz="1400" dirty="0">
                <a:solidFill>
                  <a:schemeClr val="tx2"/>
                </a:solidFill>
              </a:rPr>
              <a:t> digitaler Objekte im DDB-Portal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5"/>
          <a:stretch/>
        </p:blipFill>
        <p:spPr>
          <a:xfrm>
            <a:off x="277093" y="1338469"/>
            <a:ext cx="6202907" cy="5280991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277092" y="5118823"/>
            <a:ext cx="5977933" cy="473594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1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</a:t>
            </a:r>
            <a:r>
              <a:rPr lang="de-DE" sz="1400" dirty="0" err="1">
                <a:solidFill>
                  <a:schemeClr val="tx2"/>
                </a:solidFill>
              </a:rPr>
              <a:t>Referenzierung</a:t>
            </a:r>
            <a:r>
              <a:rPr lang="de-DE" sz="1400" dirty="0">
                <a:solidFill>
                  <a:schemeClr val="tx2"/>
                </a:solidFill>
              </a:rPr>
              <a:t> digitaler Objekte im DDB-Portal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9452"/>
            <a:ext cx="9144000" cy="4767059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4572000" y="1514230"/>
            <a:ext cx="4452730" cy="2567439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1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Sonstige Erschließungsangaben in </a:t>
            </a:r>
            <a:r>
              <a:rPr lang="de-DE" sz="1400" dirty="0">
                <a:solidFill>
                  <a:srgbClr val="A5003B"/>
                </a:solidFill>
              </a:rPr>
              <a:t>&lt;</a:t>
            </a:r>
            <a:r>
              <a:rPr lang="de-DE" sz="1400" dirty="0" err="1">
                <a:solidFill>
                  <a:srgbClr val="A5003B"/>
                </a:solidFill>
              </a:rPr>
              <a:t>odd</a:t>
            </a:r>
            <a:r>
              <a:rPr lang="de-DE" sz="1400" dirty="0">
                <a:solidFill>
                  <a:srgbClr val="A5003B"/>
                </a:solidFill>
              </a:rPr>
              <a:t>&gt;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8" t="4438"/>
          <a:stretch/>
        </p:blipFill>
        <p:spPr>
          <a:xfrm>
            <a:off x="360000" y="1126435"/>
            <a:ext cx="5192498" cy="6553614"/>
          </a:xfrm>
          <a:prstGeom prst="rect">
            <a:avLst/>
          </a:prstGeom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4359965" y="5168348"/>
            <a:ext cx="1239691" cy="2707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5737168" y="5285241"/>
            <a:ext cx="2558694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Überschrift </a:t>
            </a:r>
            <a:r>
              <a:rPr lang="de-DE" sz="1400"/>
              <a:t>zur Spezifizierung</a:t>
            </a:r>
            <a:endParaRPr lang="de-DE" sz="1400" dirty="0"/>
          </a:p>
        </p:txBody>
      </p:sp>
      <p:cxnSp>
        <p:nvCxnSpPr>
          <p:cNvPr id="7" name="Gerade Verbindung mit Pfeil 6"/>
          <p:cNvCxnSpPr/>
          <p:nvPr/>
        </p:nvCxnSpPr>
        <p:spPr>
          <a:xfrm flipH="1" flipV="1">
            <a:off x="2895948" y="5571425"/>
            <a:ext cx="1239691" cy="2707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4273151" y="5688319"/>
            <a:ext cx="1796345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dirty="0"/>
              <a:t>Angaben in Freitext</a:t>
            </a:r>
          </a:p>
        </p:txBody>
      </p:sp>
    </p:spTree>
    <p:extLst>
      <p:ext uri="{BB962C8B-B14F-4D97-AF65-F5344CB8AC3E}">
        <p14:creationId xmlns:p14="http://schemas.microsoft.com/office/powerpoint/2010/main" val="57671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Sonstige Erschließungsangaben im DDB-Portal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47"/>
          <a:stretch/>
        </p:blipFill>
        <p:spPr>
          <a:xfrm>
            <a:off x="360000" y="981074"/>
            <a:ext cx="7869600" cy="5834101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431033" y="4668249"/>
            <a:ext cx="7427506" cy="2146926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0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</a:t>
            </a:r>
          </a:p>
          <a:p>
            <a:r>
              <a:rPr lang="de-DE" sz="1800" dirty="0">
                <a:solidFill>
                  <a:schemeClr val="tx2"/>
                </a:solidFill>
              </a:rPr>
              <a:t>Das “große“ EAD-Format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60000" y="1354539"/>
            <a:ext cx="8259344" cy="2926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Finding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aids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are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inventories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,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indexes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,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or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guides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that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are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created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by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archival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and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manuscript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repositories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to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provide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information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about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specific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collections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60000" y="6190762"/>
            <a:ext cx="3249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</a:t>
            </a:r>
            <a:r>
              <a:rPr lang="de-DE" sz="1400" dirty="0" err="1"/>
              <a:t>www.loc.gov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r>
              <a:rPr lang="de-DE" sz="1400" dirty="0"/>
              <a:t>/</a:t>
            </a:r>
            <a:r>
              <a:rPr lang="de-DE" sz="1400" dirty="0" err="1"/>
              <a:t>eadabout.html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8662033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Indexbegriffe in </a:t>
            </a:r>
            <a:r>
              <a:rPr lang="de-DE" sz="1400" dirty="0">
                <a:solidFill>
                  <a:srgbClr val="A5003B"/>
                </a:solidFill>
              </a:rPr>
              <a:t>&lt;</a:t>
            </a:r>
            <a:r>
              <a:rPr lang="de-DE" sz="1400" dirty="0" err="1">
                <a:solidFill>
                  <a:srgbClr val="A5003B"/>
                </a:solidFill>
              </a:rPr>
              <a:t>index</a:t>
            </a:r>
            <a:r>
              <a:rPr lang="de-DE" sz="1400" dirty="0">
                <a:solidFill>
                  <a:srgbClr val="A5003B"/>
                </a:solidFill>
              </a:rPr>
              <a:t>&gt;</a:t>
            </a:r>
            <a:endParaRPr lang="de-DE" sz="1400" dirty="0">
              <a:solidFill>
                <a:schemeClr val="tx2"/>
              </a:solidFill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1598"/>
            <a:ext cx="9144000" cy="4160566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/>
        </p:nvCxnSpPr>
        <p:spPr>
          <a:xfrm flipH="1">
            <a:off x="2729948" y="3027234"/>
            <a:ext cx="1199935" cy="4448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4067394" y="2873345"/>
            <a:ext cx="1843076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/>
              <a:t>Normdatenvokabular</a:t>
            </a:r>
            <a:endParaRPr lang="de-DE" sz="1400" dirty="0"/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4678017" y="3741645"/>
            <a:ext cx="1239691" cy="2707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055220" y="3858539"/>
            <a:ext cx="1816571" cy="307777"/>
          </a:xfrm>
          <a:prstGeom prst="rect">
            <a:avLst/>
          </a:prstGeom>
          <a:solidFill>
            <a:srgbClr val="E8F7EF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/>
              <a:t>Normdaten-Identifier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2025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EAD(DDB)</a:t>
            </a:r>
          </a:p>
          <a:p>
            <a:r>
              <a:rPr lang="de-DE" sz="1400" dirty="0">
                <a:solidFill>
                  <a:schemeClr val="tx2"/>
                </a:solidFill>
              </a:rPr>
              <a:t>Beispiel: Indexbegriffe im DDB-Portal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39"/>
          <a:stretch/>
        </p:blipFill>
        <p:spPr>
          <a:xfrm>
            <a:off x="360000" y="981074"/>
            <a:ext cx="6623896" cy="5731395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60001" y="5897217"/>
            <a:ext cx="4516800" cy="815252"/>
          </a:xfrm>
          <a:prstGeom prst="rect">
            <a:avLst/>
          </a:prstGeom>
          <a:solidFill>
            <a:schemeClr val="dk1">
              <a:alpha val="1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2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dirty="0"/>
              <a:t>Ausgangssituation:</a:t>
            </a:r>
          </a:p>
          <a:p>
            <a:pPr marL="1200150" lvl="2" indent="-285750">
              <a:buFont typeface="Arial" charset="0"/>
              <a:buChar char="•"/>
            </a:pPr>
            <a:r>
              <a:rPr lang="mr-IN" dirty="0"/>
              <a:t>…</a:t>
            </a:r>
            <a:r>
              <a:rPr lang="de-DE" dirty="0"/>
              <a:t> bei den </a:t>
            </a:r>
            <a:r>
              <a:rPr lang="de-DE" b="1" dirty="0"/>
              <a:t>Archiven</a:t>
            </a:r>
            <a:r>
              <a:rPr lang="de-DE" dirty="0"/>
              <a:t>: </a:t>
            </a:r>
          </a:p>
          <a:p>
            <a:pPr marL="1657350" lvl="3" indent="-285750">
              <a:buFont typeface="Arial" charset="0"/>
              <a:buChar char="•"/>
            </a:pPr>
            <a:r>
              <a:rPr lang="de-DE" dirty="0"/>
              <a:t>Wenig Standardisierung hinsichtlich der Erschließungspraxis in Archiven</a:t>
            </a:r>
          </a:p>
          <a:p>
            <a:pPr marL="1657350" lvl="3" indent="-285750">
              <a:buFont typeface="Arial" charset="0"/>
              <a:buChar char="•"/>
            </a:pPr>
            <a:r>
              <a:rPr lang="de-DE" dirty="0"/>
              <a:t>Individuelle Formularkonfigurationen</a:t>
            </a:r>
          </a:p>
          <a:p>
            <a:pPr marL="1657350" lvl="3" indent="-285750">
              <a:buFont typeface="Arial" charset="0"/>
              <a:buChar char="•"/>
            </a:pPr>
            <a:r>
              <a:rPr lang="de-DE" dirty="0"/>
              <a:t>Nutzung eigens definierter Felder</a:t>
            </a:r>
          </a:p>
          <a:p>
            <a:pPr marL="1200150" lvl="2" indent="-285750">
              <a:buFont typeface="Arial" charset="0"/>
              <a:buChar char="•"/>
            </a:pPr>
            <a:r>
              <a:rPr lang="mr-IN" dirty="0"/>
              <a:t>…</a:t>
            </a:r>
            <a:r>
              <a:rPr lang="de-DE" dirty="0"/>
              <a:t> in der </a:t>
            </a:r>
            <a:r>
              <a:rPr lang="de-DE" b="1" dirty="0"/>
              <a:t>Formatstandardisierung</a:t>
            </a:r>
            <a:r>
              <a:rPr lang="de-DE" dirty="0"/>
              <a:t>:</a:t>
            </a:r>
          </a:p>
          <a:p>
            <a:pPr marL="1657350" lvl="3" indent="-285750">
              <a:buFont typeface="Arial" charset="0"/>
              <a:buChar char="•"/>
            </a:pPr>
            <a:r>
              <a:rPr lang="de-DE" dirty="0"/>
              <a:t>Vor EAD(DDB) wenig Konsens bezüglich bevorzugtem Exportformat</a:t>
            </a:r>
          </a:p>
          <a:p>
            <a:pPr marL="1657350" lvl="3" indent="-285750">
              <a:buFont typeface="Arial" charset="0"/>
              <a:buChar char="•"/>
            </a:pPr>
            <a:r>
              <a:rPr lang="de-DE" dirty="0"/>
              <a:t>Zentral: Kompatibilität zu internationalem Standard EAD2002</a:t>
            </a:r>
          </a:p>
          <a:p>
            <a:pPr marL="1657350" lvl="3" indent="-285750">
              <a:buFont typeface="Arial" charset="0"/>
              <a:buChar char="•"/>
            </a:pPr>
            <a:r>
              <a:rPr lang="de-DE" dirty="0"/>
              <a:t>GND/PND-Auszeichnung: Forcierung der Nutzung </a:t>
            </a:r>
            <a:r>
              <a:rPr lang="de-DE" i="1" dirty="0"/>
              <a:t>eines</a:t>
            </a:r>
            <a:r>
              <a:rPr lang="de-DE" dirty="0"/>
              <a:t>, in der Bibliothekssparte bereits </a:t>
            </a:r>
            <a:r>
              <a:rPr lang="de-DE" i="1" dirty="0"/>
              <a:t>weit verbreiteten</a:t>
            </a:r>
            <a:r>
              <a:rPr lang="de-DE" dirty="0"/>
              <a:t>, </a:t>
            </a:r>
            <a:r>
              <a:rPr lang="de-DE" b="1" dirty="0"/>
              <a:t>kontrollierten Vokabulars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Warum „ein weiterer Standard“?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Notwendigkeit von EAD(DDB) als konsolidiertes Metadatenformat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958062" y="3437216"/>
            <a:ext cx="1141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rgbClr val="A5003B"/>
                </a:solidFill>
              </a:rPr>
              <a:t>apeEAD</a:t>
            </a:r>
            <a:endParaRPr lang="de-DE" sz="2000" dirty="0">
              <a:solidFill>
                <a:srgbClr val="A5003B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451624" y="3822170"/>
            <a:ext cx="150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rgbClr val="A5003B"/>
                </a:solidFill>
              </a:rPr>
              <a:t>EAD2002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020255" y="326114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A5003B"/>
                </a:solidFill>
              </a:rPr>
              <a:t>SAFT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342506" y="3537734"/>
            <a:ext cx="1784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A5003B"/>
                </a:solidFill>
              </a:rPr>
              <a:t>Proprietäre Formate</a:t>
            </a:r>
          </a:p>
        </p:txBody>
      </p:sp>
    </p:spTree>
    <p:extLst>
      <p:ext uri="{BB962C8B-B14F-4D97-AF65-F5344CB8AC3E}">
        <p14:creationId xmlns:p14="http://schemas.microsoft.com/office/powerpoint/2010/main" val="181391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dirty="0"/>
              <a:t>Nachnutzung der DDB als </a:t>
            </a:r>
            <a:r>
              <a:rPr lang="de-DE" b="1" dirty="0"/>
              <a:t>spartenübergreifendes Portal </a:t>
            </a:r>
            <a:r>
              <a:rPr lang="de-DE" dirty="0"/>
              <a:t>bedingt gewisse Kompromisse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Einbindung administrativer Metadaten deckungsgleich in allen Formaten, damit übergreifende Verwaltung der Daten in der DDB spartenunabhängig erfolgen kann</a:t>
            </a:r>
            <a:endParaRPr lang="de-DE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Warum „ein weiterer Standard“?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Notwendigkeit von EAD(DDB) als konsolidiertes Metadatenformat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FFFFFF">
                    <a:lumMod val="50000"/>
                  </a:srgbClr>
                </a:solidFill>
              </a:rPr>
              <a:t>‹Nr.› Titel 11.08.2013</a:t>
            </a:r>
            <a:endParaRPr lang="de-DE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11"/>
          <a:stretch/>
        </p:blipFill>
        <p:spPr>
          <a:xfrm>
            <a:off x="0" y="3128638"/>
            <a:ext cx="9144000" cy="3729362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1117600" y="4711700"/>
            <a:ext cx="7112000" cy="381000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1435100" y="5242188"/>
            <a:ext cx="7581900" cy="371212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435100" y="5588926"/>
            <a:ext cx="7581900" cy="371212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741488" y="6140119"/>
            <a:ext cx="5611812" cy="371212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14094" y="3469319"/>
            <a:ext cx="8171131" cy="371212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9804400" y="391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>
              <a:solidFill>
                <a:srgbClr val="A500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28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6"/>
          <a:stretch/>
        </p:blipFill>
        <p:spPr>
          <a:xfrm>
            <a:off x="0" y="1168400"/>
            <a:ext cx="9144000" cy="5766087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2887300" y="1293500"/>
            <a:ext cx="6120000" cy="2084700"/>
          </a:xfrm>
          <a:solidFill>
            <a:schemeClr val="bg1">
              <a:alpha val="85000"/>
            </a:schemeClr>
          </a:solidFill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dirty="0"/>
              <a:t>Nachnutzung der DDB als </a:t>
            </a:r>
            <a:r>
              <a:rPr lang="de-DE" b="1" dirty="0"/>
              <a:t>spartenübergreifendes Portal </a:t>
            </a:r>
            <a:r>
              <a:rPr lang="de-DE" dirty="0"/>
              <a:t>bedingt gewisse Kompromisse</a:t>
            </a:r>
          </a:p>
          <a:p>
            <a:pPr marL="285750" lvl="1" indent="-285750">
              <a:buFont typeface="Arial" charset="0"/>
              <a:buChar char="•"/>
            </a:pPr>
            <a:r>
              <a:rPr lang="de-DE" dirty="0"/>
              <a:t>Berücksichtigung, welche Informationen sich überhaupt in der DDB abbilden lassen</a:t>
            </a:r>
          </a:p>
          <a:p>
            <a:pPr marL="285750" lvl="1" indent="-285750">
              <a:buFont typeface="Arial" charset="0"/>
              <a:buChar char="•"/>
            </a:pPr>
            <a:r>
              <a:rPr lang="de-DE" dirty="0"/>
              <a:t>insbesondere auf Gliederungsebene </a:t>
            </a:r>
            <a:r>
              <a:rPr lang="de-DE" b="1" dirty="0"/>
              <a:t>Reduktion der Komplexität</a:t>
            </a:r>
            <a:r>
              <a:rPr lang="de-DE" dirty="0"/>
              <a:t> </a:t>
            </a:r>
            <a:r>
              <a:rPr lang="mr-IN" dirty="0"/>
              <a:t>–</a:t>
            </a:r>
            <a:r>
              <a:rPr lang="de-DE" dirty="0"/>
              <a:t> lediglich Gliederungsüberschrift (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unittitle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&gt;</a:t>
            </a:r>
            <a:r>
              <a:rPr lang="de-DE" dirty="0"/>
              <a:t>) und Beschreibungstext (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abstract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&gt;</a:t>
            </a:r>
            <a:r>
              <a:rPr lang="de-DE" dirty="0"/>
              <a:t>) </a:t>
            </a:r>
            <a:r>
              <a:rPr lang="de-DE" dirty="0" err="1"/>
              <a:t>hinterlegbar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Warum „ein weiterer Standard“?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Notwendigkeit von EAD(DDB) als konsolidiertes Metadatenformat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FFFFFF">
                    <a:lumMod val="50000"/>
                  </a:srgbClr>
                </a:solidFill>
              </a:rPr>
              <a:t>‹Nr.› Titel 11.08.2013</a:t>
            </a:r>
            <a:endParaRPr lang="de-DE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9804400" y="391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>
              <a:solidFill>
                <a:srgbClr val="A5003B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66701" y="4051443"/>
            <a:ext cx="2463800" cy="371212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266700" y="5041899"/>
            <a:ext cx="8318500" cy="330201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26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dirty="0"/>
              <a:t>Aus mangelnden Schnittstellen resultierten weitere technisch-pragmatische Beweggründe: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ein </a:t>
            </a:r>
            <a:r>
              <a:rPr lang="de-DE" b="1" dirty="0"/>
              <a:t>schlankes Austauschformat</a:t>
            </a:r>
            <a:r>
              <a:rPr lang="de-DE" dirty="0"/>
              <a:t> für </a:t>
            </a:r>
            <a:r>
              <a:rPr lang="de-DE" dirty="0" err="1"/>
              <a:t>archivische</a:t>
            </a:r>
            <a:r>
              <a:rPr lang="de-DE" dirty="0"/>
              <a:t> Erschließungsdaten und anhängende </a:t>
            </a:r>
            <a:r>
              <a:rPr lang="de-DE" dirty="0" err="1"/>
              <a:t>Digitalisate</a:t>
            </a:r>
            <a:r>
              <a:rPr lang="de-DE" dirty="0"/>
              <a:t>, durch </a:t>
            </a:r>
            <a:r>
              <a:rPr lang="de-DE" b="1" dirty="0"/>
              <a:t>Softwarehersteller</a:t>
            </a:r>
            <a:r>
              <a:rPr lang="de-DE" dirty="0"/>
              <a:t> umsetzbar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Reduktion der Komplexität beim </a:t>
            </a:r>
            <a:r>
              <a:rPr lang="de-DE" b="1" dirty="0" err="1"/>
              <a:t>Datenmapping</a:t>
            </a:r>
            <a:endParaRPr lang="de-DE" b="1" dirty="0"/>
          </a:p>
          <a:p>
            <a:pPr marL="1657350" lvl="3" indent="-285750">
              <a:buFont typeface="Arial" charset="0"/>
              <a:buChar char="•"/>
            </a:pPr>
            <a:r>
              <a:rPr lang="mr-IN" dirty="0"/>
              <a:t>…</a:t>
            </a:r>
            <a:r>
              <a:rPr lang="de-DE" dirty="0"/>
              <a:t> für die </a:t>
            </a:r>
            <a:r>
              <a:rPr lang="de-DE" b="1" dirty="0"/>
              <a:t>Archive</a:t>
            </a:r>
            <a:r>
              <a:rPr lang="de-DE" dirty="0"/>
              <a:t>:</a:t>
            </a:r>
            <a:r>
              <a:rPr lang="de-DE" b="1" dirty="0"/>
              <a:t> </a:t>
            </a:r>
            <a:r>
              <a:rPr lang="de-DE" dirty="0"/>
              <a:t>konzeptionelle Zuordnung von Feldmaske und DDB/Archivportal-</a:t>
            </a:r>
            <a:r>
              <a:rPr lang="de-DE" dirty="0" err="1"/>
              <a:t>Zielfeld</a:t>
            </a:r>
            <a:endParaRPr lang="de-DE" b="1" dirty="0"/>
          </a:p>
          <a:p>
            <a:pPr marL="1657350" lvl="3" indent="-285750">
              <a:buFont typeface="Arial" charset="0"/>
              <a:buChar char="•"/>
            </a:pPr>
            <a:r>
              <a:rPr lang="de-DE" dirty="0"/>
              <a:t>... für die </a:t>
            </a:r>
            <a:r>
              <a:rPr lang="de-DE" b="1" dirty="0"/>
              <a:t>Fachstelle</a:t>
            </a:r>
            <a:r>
              <a:rPr lang="de-DE" dirty="0"/>
              <a:t>: Wiederverwendung von </a:t>
            </a:r>
            <a:r>
              <a:rPr lang="de-DE" dirty="0" err="1"/>
              <a:t>Mappings</a:t>
            </a:r>
            <a:r>
              <a:rPr lang="de-DE" dirty="0"/>
              <a:t>, Reduktion des Normalisierungsaufwandes, Fokus auf (Daten-)Qualität statt Quantität</a:t>
            </a:r>
          </a:p>
          <a:p>
            <a:pPr marL="1657350" lvl="3" indent="-285750">
              <a:buFont typeface="Arial" charset="0"/>
              <a:buChar char="•"/>
            </a:pPr>
            <a:r>
              <a:rPr lang="mr-IN" dirty="0"/>
              <a:t>…</a:t>
            </a:r>
            <a:r>
              <a:rPr lang="de-DE" dirty="0"/>
              <a:t> aus </a:t>
            </a:r>
            <a:r>
              <a:rPr lang="de-DE" b="1" dirty="0"/>
              <a:t>archivpolitischen</a:t>
            </a:r>
            <a:r>
              <a:rPr lang="de-DE" dirty="0"/>
              <a:t> Gründen: „großes“ EAD fordert normiertes Vokabular in vielen Bereichen --&gt; in der Realität noch nicht umsetzbar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Warum „ein weiterer Standard“?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Notwendigkeit von EAD(DDB) als konsolidiertes Metadatenformat</a:t>
            </a:r>
            <a:endParaRPr lang="de-D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73930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7806100" cy="46800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dirty="0"/>
              <a:t>Perspektivisch: Stellenweise Angleichung an </a:t>
            </a:r>
            <a:r>
              <a:rPr lang="de-DE" b="1" dirty="0"/>
              <a:t>flexiblere Modellierung</a:t>
            </a:r>
            <a:r>
              <a:rPr lang="de-DE" dirty="0"/>
              <a:t> durch EAD2002 bzw. EAD3 denkbar</a:t>
            </a:r>
            <a:endParaRPr lang="de-DE" b="1" dirty="0"/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zum Beispiel: </a:t>
            </a:r>
          </a:p>
          <a:p>
            <a:pPr marL="1657350" lvl="3" indent="-285750">
              <a:buFont typeface="Arial" charset="0"/>
              <a:buChar char="•"/>
            </a:pPr>
            <a:r>
              <a:rPr lang="de-DE" b="1" dirty="0"/>
              <a:t>Mehrsprachigkeit</a:t>
            </a:r>
            <a:r>
              <a:rPr lang="de-DE" dirty="0"/>
              <a:t> der Erschließungsdaten</a:t>
            </a:r>
          </a:p>
          <a:p>
            <a:pPr marL="285750" lvl="1" indent="-285750">
              <a:buFont typeface="Arial" charset="0"/>
              <a:buChar char="•"/>
            </a:pPr>
            <a:endParaRPr lang="de-DE" dirty="0"/>
          </a:p>
          <a:p>
            <a:pPr marL="285750" lvl="1" indent="-285750">
              <a:buFont typeface="Arial" charset="0"/>
              <a:buChar char="•"/>
            </a:pPr>
            <a:r>
              <a:rPr lang="de-DE" dirty="0"/>
              <a:t>Im Nachgang an Formatänderungen: </a:t>
            </a:r>
            <a:r>
              <a:rPr lang="de-DE" b="1" dirty="0"/>
              <a:t>Anpassungen in der DDB </a:t>
            </a:r>
            <a:r>
              <a:rPr lang="de-DE" dirty="0"/>
              <a:t>(z.B. neue Felder) umzusetzen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Warum „ein weiterer Standard“?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Notwendigkeit von EAD(DDB) als konsolidiertes Metadatenformat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9804400" y="391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>
              <a:solidFill>
                <a:srgbClr val="A500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4608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2412000" y="4500000"/>
            <a:ext cx="5382885" cy="1286203"/>
          </a:xfrm>
        </p:spPr>
        <p:txBody>
          <a:bodyPr/>
          <a:lstStyle/>
          <a:p>
            <a:r>
              <a:rPr lang="de-DE" dirty="0"/>
              <a:t>EAD-Datenqualität und -Integrität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33064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de-DE" b="1" dirty="0"/>
              <a:t>Qualität</a:t>
            </a:r>
            <a:r>
              <a:rPr lang="de-DE" dirty="0"/>
              <a:t> in Bezug auf Metadaten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Eigenschaften, welche den Mehrwert für den Nutzer erhöhen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Geht über die reine „Funktionsfähigkeit“ hinaus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Umfasst Maßnahmen zur Verbesserung der Auffindbarkeit, Interpretierbarkeit und Nachnutzung</a:t>
            </a:r>
          </a:p>
          <a:p>
            <a:pPr marL="342900" indent="-342900">
              <a:buFont typeface="Arial" charset="0"/>
              <a:buChar char="•"/>
            </a:pPr>
            <a:r>
              <a:rPr lang="de-DE" b="1" dirty="0"/>
              <a:t>Integrität</a:t>
            </a:r>
            <a:r>
              <a:rPr lang="de-DE" dirty="0"/>
              <a:t> in Bezug auf Metadaten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Basale Metadaten ermöglichen Darstellung im Portalkontext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Einzelne Objekte können eindeutig voneinander abgegrenzt werden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Die Veröffentlichung der Metadaten ist rechtlich unbedenklich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-Integrität</a:t>
            </a:r>
          </a:p>
        </p:txBody>
      </p:sp>
    </p:spTree>
    <p:extLst>
      <p:ext uri="{BB962C8B-B14F-4D97-AF65-F5344CB8AC3E}">
        <p14:creationId xmlns:p14="http://schemas.microsoft.com/office/powerpoint/2010/main" val="19907073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de-DE" b="1" dirty="0"/>
              <a:t>Notwendige </a:t>
            </a:r>
            <a:r>
              <a:rPr lang="de-DE" dirty="0"/>
              <a:t>Kriterien: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Datensätze werden jeweils über einen </a:t>
            </a:r>
            <a:r>
              <a:rPr lang="de-DE" b="1" dirty="0"/>
              <a:t>eindeutigen Identifier</a:t>
            </a:r>
            <a:r>
              <a:rPr lang="de-DE" dirty="0"/>
              <a:t> beschrieben, welcher auch bei Aktualisierungen der Daten </a:t>
            </a:r>
            <a:r>
              <a:rPr lang="de-DE" b="1" dirty="0"/>
              <a:t>stabil</a:t>
            </a:r>
            <a:r>
              <a:rPr lang="de-DE" dirty="0"/>
              <a:t> bleibt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Jedes Objekt besitzt zumindest einen </a:t>
            </a:r>
            <a:r>
              <a:rPr lang="de-DE" b="1" dirty="0"/>
              <a:t>Titel</a:t>
            </a:r>
            <a:r>
              <a:rPr lang="de-DE" dirty="0"/>
              <a:t>, da dieser eine Grundvoraussetzung für die Darstellung in Portalen ist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Es muss sichergestellt sein, dass keine </a:t>
            </a:r>
            <a:r>
              <a:rPr lang="de-DE" b="1" dirty="0"/>
              <a:t>gesperrten Einheiten</a:t>
            </a:r>
            <a:r>
              <a:rPr lang="de-DE" dirty="0"/>
              <a:t> in den Export gelangen</a:t>
            </a:r>
          </a:p>
          <a:p>
            <a:pPr marL="342900" lvl="1" indent="-342900">
              <a:buFont typeface="Arial" charset="0"/>
              <a:buChar char="•"/>
            </a:pPr>
            <a:r>
              <a:rPr lang="de-DE" b="1" dirty="0"/>
              <a:t>Wünschenswerte </a:t>
            </a:r>
            <a:r>
              <a:rPr lang="de-DE" dirty="0"/>
              <a:t>Kriterien: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Kontextualisierung von Objektbeschreibungen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Normalisierte Werte v.a. für Zeitangaben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Verwendung von Normdaten (z.B. GND)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Eigenes Präsentationssystem, auf das rückverlinkt werden kann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-Integrität</a:t>
            </a:r>
          </a:p>
        </p:txBody>
      </p:sp>
    </p:spTree>
    <p:extLst>
      <p:ext uri="{BB962C8B-B14F-4D97-AF65-F5344CB8AC3E}">
        <p14:creationId xmlns:p14="http://schemas.microsoft.com/office/powerpoint/2010/main" val="22841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</a:t>
            </a:r>
          </a:p>
          <a:p>
            <a:r>
              <a:rPr lang="de-DE" sz="1800" dirty="0">
                <a:solidFill>
                  <a:schemeClr val="tx2"/>
                </a:solidFill>
              </a:rPr>
              <a:t>Das “große“ EAD-Format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60000" y="1354539"/>
            <a:ext cx="8259344" cy="366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While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the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finding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aids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may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vary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somewhat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in style,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their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common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purpose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is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to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provide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detailed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description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of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the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content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and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intellectual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organization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of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collections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of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archival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materials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60000" y="6190762"/>
            <a:ext cx="3249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</a:t>
            </a:r>
            <a:r>
              <a:rPr lang="de-DE" sz="1400" dirty="0" err="1"/>
              <a:t>www.loc.gov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r>
              <a:rPr lang="de-DE" sz="1400" dirty="0"/>
              <a:t>/</a:t>
            </a:r>
            <a:r>
              <a:rPr lang="de-DE" sz="1400" dirty="0" err="1"/>
              <a:t>eadabout.html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62004745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3526191" cy="4680000"/>
          </a:xfrm>
        </p:spPr>
        <p:txBody>
          <a:bodyPr/>
          <a:lstStyle/>
          <a:p>
            <a:pPr marL="285750" lvl="2" indent="-285750">
              <a:lnSpc>
                <a:spcPts val="2200"/>
              </a:lnSpc>
              <a:spcBef>
                <a:spcPts val="0"/>
              </a:spcBef>
              <a:buFont typeface="Arial" charset="0"/>
              <a:buChar char="•"/>
            </a:pPr>
            <a:r>
              <a:rPr lang="de-DE" dirty="0"/>
              <a:t>Datensätze werden jeweils über einen </a:t>
            </a:r>
            <a:r>
              <a:rPr lang="de-DE" b="1" dirty="0"/>
              <a:t>eindeutigen Identifier</a:t>
            </a:r>
            <a:r>
              <a:rPr lang="de-DE" dirty="0"/>
              <a:t> beschrieben, welcher auch bei Aktualisierungen der Daten </a:t>
            </a:r>
            <a:r>
              <a:rPr lang="de-DE" b="1" dirty="0"/>
              <a:t>stabil</a:t>
            </a:r>
            <a:r>
              <a:rPr lang="de-DE" dirty="0"/>
              <a:t> bleibt</a:t>
            </a:r>
          </a:p>
          <a:p>
            <a:pPr marL="0" lvl="2">
              <a:lnSpc>
                <a:spcPts val="2200"/>
              </a:lnSpc>
              <a:spcBef>
                <a:spcPts val="0"/>
              </a:spcBef>
            </a:pPr>
            <a:endParaRPr lang="de-DE" dirty="0"/>
          </a:p>
          <a:p>
            <a:pPr marL="285750" lvl="2" indent="-285750">
              <a:lnSpc>
                <a:spcPts val="2200"/>
              </a:lnSpc>
              <a:spcBef>
                <a:spcPts val="0"/>
              </a:spcBef>
              <a:buFont typeface="Arial" charset="0"/>
              <a:buChar char="•"/>
            </a:pPr>
            <a:r>
              <a:rPr lang="de-DE" dirty="0"/>
              <a:t>Bis heute nicht durchgängig in Exportfunktionen der Archivsoftwares verfügbar</a:t>
            </a:r>
          </a:p>
          <a:p>
            <a:pPr marL="742950" lvl="3" indent="-285750">
              <a:lnSpc>
                <a:spcPts val="2200"/>
              </a:lnSpc>
              <a:spcBef>
                <a:spcPts val="0"/>
              </a:spcBef>
              <a:buFont typeface="Arial" charset="0"/>
              <a:buChar char="•"/>
            </a:pPr>
            <a:r>
              <a:rPr lang="de-DE" dirty="0"/>
              <a:t>Fachstelle Archiv unterstützt hier durch Anreicherung von IDs und Kommunikation mit dem Softwarehersteller</a:t>
            </a:r>
          </a:p>
          <a:p>
            <a:pPr marL="742950" lvl="3" indent="-285750">
              <a:lnSpc>
                <a:spcPts val="2200"/>
              </a:lnSpc>
              <a:spcBef>
                <a:spcPts val="0"/>
              </a:spcBef>
              <a:buFont typeface="Arial" charset="0"/>
              <a:buChar char="•"/>
            </a:pPr>
            <a:r>
              <a:rPr lang="de-DE" dirty="0"/>
              <a:t>Abgleich (über eine Konkordanz) in Arbeit, um Stabilität von IDs sicherstellen zu können</a:t>
            </a:r>
          </a:p>
          <a:p>
            <a:pPr marL="285750" lvl="2" indent="-285750">
              <a:lnSpc>
                <a:spcPts val="2200"/>
              </a:lnSpc>
              <a:spcBef>
                <a:spcPts val="0"/>
              </a:spcBef>
              <a:buFont typeface="Arial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-Integrität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Stabile und eindeutige Identifier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04"/>
          <a:stretch/>
        </p:blipFill>
        <p:spPr>
          <a:xfrm>
            <a:off x="3886191" y="1168088"/>
            <a:ext cx="6042034" cy="547242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412382" y="4533900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labw-2-1054802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7412381" y="6183868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labw-2-1086642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412381" y="2872265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labw-6-515602</a:t>
            </a:r>
          </a:p>
        </p:txBody>
      </p:sp>
    </p:spTree>
    <p:extLst>
      <p:ext uri="{BB962C8B-B14F-4D97-AF65-F5344CB8AC3E}">
        <p14:creationId xmlns:p14="http://schemas.microsoft.com/office/powerpoint/2010/main" val="130605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Kontextualisierung atomarer Objektbeschreibungen 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9937"/>
            <a:ext cx="9144000" cy="5041726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630096" y="3718736"/>
            <a:ext cx="576076" cy="214635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622838" y="4030793"/>
            <a:ext cx="532533" cy="214635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402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Kontextualisierung atomarer Objektbeschreibungen 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5802"/>
            <a:ext cx="9144000" cy="5052236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595806" y="3558717"/>
            <a:ext cx="861644" cy="190324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595806" y="4598846"/>
            <a:ext cx="724484" cy="224614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750236" y="4998896"/>
            <a:ext cx="998804" cy="247474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89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2323"/>
            <a:ext cx="9144000" cy="4513435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Kontextualisierung atomarer Objektbeschreibungen </a:t>
            </a:r>
          </a:p>
        </p:txBody>
      </p:sp>
      <p:sp>
        <p:nvSpPr>
          <p:cNvPr id="6" name="Rechteck 5"/>
          <p:cNvSpPr/>
          <p:nvPr/>
        </p:nvSpPr>
        <p:spPr>
          <a:xfrm>
            <a:off x="3138856" y="3318687"/>
            <a:ext cx="861644" cy="190324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138856" y="3551784"/>
            <a:ext cx="530174" cy="19725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169628" y="4041279"/>
            <a:ext cx="499402" cy="180814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169627" y="4217176"/>
            <a:ext cx="987213" cy="180814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175800" y="4397990"/>
            <a:ext cx="1059869" cy="116342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098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 rotWithShape="1">
          <a:blip r:embed="rId2"/>
          <a:srcRect r="12298"/>
          <a:stretch/>
        </p:blipFill>
        <p:spPr>
          <a:xfrm>
            <a:off x="0" y="1320785"/>
            <a:ext cx="9140182" cy="4771096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Kontextualisierung atomarer Objektbeschreibungen </a:t>
            </a:r>
          </a:p>
        </p:txBody>
      </p:sp>
      <p:sp>
        <p:nvSpPr>
          <p:cNvPr id="7" name="Rechteck 6"/>
          <p:cNvSpPr/>
          <p:nvPr/>
        </p:nvSpPr>
        <p:spPr>
          <a:xfrm>
            <a:off x="3596374" y="4062053"/>
            <a:ext cx="1115790" cy="19725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596374" y="4259309"/>
            <a:ext cx="748695" cy="19725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3596374" y="4401763"/>
            <a:ext cx="1242604" cy="19725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3596374" y="4599019"/>
            <a:ext cx="1382768" cy="19725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3596374" y="4796275"/>
            <a:ext cx="1115790" cy="142454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3596374" y="4922271"/>
            <a:ext cx="481717" cy="19725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3596374" y="5100643"/>
            <a:ext cx="1329372" cy="19725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78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>
              <a:buNone/>
            </a:pPr>
            <a:r>
              <a:rPr lang="de-DE" b="1" dirty="0" err="1"/>
              <a:t>Archivalientyp</a:t>
            </a:r>
            <a:endParaRPr lang="de-DE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Normalisierung von kontrollierten Wertemengen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3620"/>
            <a:ext cx="9144000" cy="2545976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840816" y="3857980"/>
            <a:ext cx="2458437" cy="19503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4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>
              <a:buNone/>
            </a:pPr>
            <a:r>
              <a:rPr lang="de-DE" b="1" dirty="0" err="1"/>
              <a:t>Archivalientyp</a:t>
            </a:r>
            <a:endParaRPr lang="de-DE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Normalisierung von kontrollierten Wertemengen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‹Nr.› Titel 11.08.2013</a:t>
            </a:r>
            <a:endParaRPr lang="de-DE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6669"/>
            <a:ext cx="9144000" cy="5263116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3596374" y="4432755"/>
            <a:ext cx="629637" cy="225741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13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>
              <a:buNone/>
            </a:pPr>
            <a:r>
              <a:rPr lang="de-DE" b="1" dirty="0" err="1"/>
              <a:t>Archivalientyp</a:t>
            </a:r>
            <a:endParaRPr lang="de-DE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Normalisierung von kontrollierten Wertemengen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 rotWithShape="1">
          <a:blip r:embed="rId2"/>
          <a:srcRect l="8919" t="27838" r="50135" b="52702"/>
          <a:stretch/>
        </p:blipFill>
        <p:spPr>
          <a:xfrm>
            <a:off x="1364282" y="2682768"/>
            <a:ext cx="6323359" cy="187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8128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>
              <a:buNone/>
            </a:pPr>
            <a:r>
              <a:rPr lang="de-DE" b="1" dirty="0"/>
              <a:t>Laufzeitangaben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Normalisierung von kontrollierten Wertemengen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3620"/>
            <a:ext cx="9144000" cy="2545976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024743" y="3431858"/>
            <a:ext cx="1043972" cy="206148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666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370036"/>
            <a:ext cx="7588332" cy="5270477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>
              <a:buNone/>
            </a:pPr>
            <a:r>
              <a:rPr lang="de-DE" b="1" dirty="0"/>
              <a:t>Laufzeitangaben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Normalisierung von kontrollierten Wertemengen</a:t>
            </a:r>
          </a:p>
        </p:txBody>
      </p:sp>
      <p:sp>
        <p:nvSpPr>
          <p:cNvPr id="8" name="Rechteck 7"/>
          <p:cNvSpPr/>
          <p:nvPr/>
        </p:nvSpPr>
        <p:spPr>
          <a:xfrm>
            <a:off x="514379" y="2268076"/>
            <a:ext cx="3499482" cy="1211394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85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</a:t>
            </a:r>
          </a:p>
          <a:p>
            <a:r>
              <a:rPr lang="de-DE" sz="1800" dirty="0">
                <a:solidFill>
                  <a:schemeClr val="tx2"/>
                </a:solidFill>
              </a:rPr>
              <a:t>Das “große“ EAD-Format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60000" y="1354539"/>
            <a:ext cx="8259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EAD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allows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the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standardization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of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collection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information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in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finding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aids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within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verdana" charset="0"/>
              </a:rPr>
              <a:t>and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across</a:t>
            </a:r>
            <a:r>
              <a:rPr lang="de-DE" sz="2400" b="1" dirty="0">
                <a:solidFill>
                  <a:srgbClr val="333333"/>
                </a:solidFill>
                <a:latin typeface="verdana" charset="0"/>
              </a:rPr>
              <a:t> </a:t>
            </a:r>
            <a:r>
              <a:rPr lang="de-DE" sz="2400" b="1" dirty="0" err="1">
                <a:solidFill>
                  <a:srgbClr val="333333"/>
                </a:solidFill>
                <a:latin typeface="verdana" charset="0"/>
              </a:rPr>
              <a:t>repositories</a:t>
            </a:r>
            <a:r>
              <a:rPr lang="de-DE" sz="2400" dirty="0">
                <a:solidFill>
                  <a:srgbClr val="333333"/>
                </a:solidFill>
                <a:latin typeface="verdana" charset="0"/>
              </a:rPr>
              <a:t>.</a:t>
            </a:r>
          </a:p>
          <a:p>
            <a:pPr>
              <a:lnSpc>
                <a:spcPct val="150000"/>
              </a:lnSpc>
            </a:pPr>
            <a:br>
              <a:rPr lang="de-DE" sz="2400" dirty="0">
                <a:latin typeface="Arial" charset="0"/>
                <a:ea typeface="Arial" charset="0"/>
                <a:cs typeface="Arial" charset="0"/>
              </a:rPr>
            </a:br>
            <a:r>
              <a:rPr lang="de-DE" sz="2400" dirty="0">
                <a:latin typeface="Arial" charset="0"/>
                <a:ea typeface="Arial" charset="0"/>
                <a:cs typeface="Arial" charset="0"/>
              </a:rPr>
              <a:t>EAD2002: 2. Vollversion des Encoding Standards</a:t>
            </a:r>
            <a:endParaRPr lang="de-DE" sz="24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de-DE" sz="24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Kompatibel zur </a:t>
            </a:r>
            <a:r>
              <a:rPr lang="de-DE" sz="2400" i="1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General International Standard </a:t>
            </a:r>
            <a:r>
              <a:rPr lang="de-DE" sz="2400" i="1" dirty="0" err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Archival</a:t>
            </a:r>
            <a:r>
              <a:rPr lang="de-DE" sz="2400" i="1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 Description (ISAD(G))</a:t>
            </a:r>
            <a:endParaRPr lang="de-DE" sz="24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60000" y="6190762"/>
            <a:ext cx="3249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</a:t>
            </a:r>
            <a:r>
              <a:rPr lang="de-DE" sz="1400" dirty="0" err="1"/>
              <a:t>www.loc.gov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r>
              <a:rPr lang="de-DE" sz="1400" dirty="0"/>
              <a:t>/</a:t>
            </a:r>
            <a:r>
              <a:rPr lang="de-DE" sz="1400" dirty="0" err="1"/>
              <a:t>eadabout.html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68819672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2400"/>
            <a:ext cx="7526090" cy="5214091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>
              <a:buNone/>
            </a:pPr>
            <a:r>
              <a:rPr lang="de-DE" b="1" dirty="0"/>
              <a:t>Laufzeitangaben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Normalisierung von kontrollierten Wertemengen</a:t>
            </a:r>
          </a:p>
        </p:txBody>
      </p:sp>
      <p:sp>
        <p:nvSpPr>
          <p:cNvPr id="8" name="Rechteck 7"/>
          <p:cNvSpPr/>
          <p:nvPr/>
        </p:nvSpPr>
        <p:spPr>
          <a:xfrm>
            <a:off x="146244" y="3116703"/>
            <a:ext cx="2068319" cy="405166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46244" y="5170191"/>
            <a:ext cx="1082481" cy="244772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65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Verknüpfung mit Normdaten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100" y="2181453"/>
            <a:ext cx="6542900" cy="5183424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56760"/>
            <a:ext cx="3314700" cy="4860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65281"/>
            <a:ext cx="9144000" cy="734416"/>
          </a:xfrm>
          <a:prstGeom prst="rect">
            <a:avLst/>
          </a:prstGeom>
        </p:spPr>
      </p:pic>
      <p:sp>
        <p:nvSpPr>
          <p:cNvPr id="8" name="Pfeil nach unten 7"/>
          <p:cNvSpPr/>
          <p:nvPr/>
        </p:nvSpPr>
        <p:spPr>
          <a:xfrm>
            <a:off x="1278731" y="2074120"/>
            <a:ext cx="757237" cy="99037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Nach oben gebogener Pfeil 9"/>
          <p:cNvSpPr/>
          <p:nvPr/>
        </p:nvSpPr>
        <p:spPr>
          <a:xfrm rot="5400000">
            <a:off x="1564481" y="3778904"/>
            <a:ext cx="1178719" cy="1271587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33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sz="2200" dirty="0"/>
              <a:t>Bisher nur sporadisch in der Erschließung genutzt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sz="2200" dirty="0"/>
              <a:t>Starke Individualisierung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sz="2200" dirty="0"/>
              <a:t>Fehlende Unterstützung durch Erschließungssoftware</a:t>
            </a:r>
          </a:p>
          <a:p>
            <a:pPr marL="285750" lvl="1" indent="-285750">
              <a:buFont typeface="Arial" charset="0"/>
              <a:buChar char="•"/>
            </a:pPr>
            <a:r>
              <a:rPr lang="de-DE" sz="2200" b="1" dirty="0"/>
              <a:t>Gemeinsame Normdatei (GND) </a:t>
            </a:r>
            <a:r>
              <a:rPr lang="de-DE" sz="2200" dirty="0"/>
              <a:t>in EAD(DDB)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sz="2200" dirty="0"/>
              <a:t>erlaubt Vernetzung innerhalb DDB/Archivportal-D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sz="2200" dirty="0"/>
              <a:t>Zukünftig </a:t>
            </a:r>
            <a:r>
              <a:rPr lang="de-DE" sz="2200" dirty="0" err="1"/>
              <a:t>Linked</a:t>
            </a:r>
            <a:r>
              <a:rPr lang="de-DE" sz="2200" dirty="0"/>
              <a:t>-Data-basierte Anwendungen auf Basis dieser Daten denkbar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sz="2200" dirty="0"/>
              <a:t>Abdeckung für den </a:t>
            </a:r>
            <a:r>
              <a:rPr lang="de-DE" sz="2200" dirty="0" err="1"/>
              <a:t>archivischen</a:t>
            </a:r>
            <a:r>
              <a:rPr lang="de-DE" sz="2200" dirty="0"/>
              <a:t> Bereich bislang nicht ausreichend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Verknüpfung mit Normdaten</a:t>
            </a:r>
          </a:p>
        </p:txBody>
      </p:sp>
    </p:spTree>
    <p:extLst>
      <p:ext uri="{BB962C8B-B14F-4D97-AF65-F5344CB8AC3E}">
        <p14:creationId xmlns:p14="http://schemas.microsoft.com/office/powerpoint/2010/main" val="134788530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sz="2200" dirty="0"/>
              <a:t>Bisher nur vereinzelt Unterstützung in Erschließungssoftware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sz="2200" dirty="0"/>
              <a:t>Insbesondere bei Individualprogrammierungen</a:t>
            </a:r>
          </a:p>
          <a:p>
            <a:pPr marL="1200150" lvl="2" indent="-285750">
              <a:buFont typeface="Arial" charset="0"/>
              <a:buChar char="•"/>
            </a:pPr>
            <a:endParaRPr lang="de-DE" sz="2200" dirty="0"/>
          </a:p>
          <a:p>
            <a:pPr marL="342900" lvl="1" indent="-342900"/>
            <a:r>
              <a:rPr lang="de-DE" sz="2200" b="1" dirty="0"/>
              <a:t>Automatische Anreicherung </a:t>
            </a:r>
            <a:r>
              <a:rPr lang="de-DE" sz="2200" dirty="0"/>
              <a:t>im Nachgang denkbar; erste Tests zeigen fehlende Repräsentation </a:t>
            </a:r>
            <a:r>
              <a:rPr lang="de-DE" sz="2200" dirty="0" err="1"/>
              <a:t>archivischer</a:t>
            </a:r>
            <a:r>
              <a:rPr lang="de-DE" sz="2200" dirty="0"/>
              <a:t> Entitäten in der GND</a:t>
            </a:r>
          </a:p>
          <a:p>
            <a:pPr marL="342900" lvl="1" indent="-342900"/>
            <a:endParaRPr lang="de-DE" sz="2200" dirty="0"/>
          </a:p>
          <a:p>
            <a:pPr marL="285750" lvl="1" indent="-285750">
              <a:buFont typeface="Arial" charset="0"/>
              <a:buChar char="•"/>
            </a:pPr>
            <a:r>
              <a:rPr lang="de-DE" sz="2200" dirty="0"/>
              <a:t>Unterstützung weiterer </a:t>
            </a:r>
            <a:r>
              <a:rPr lang="de-DE" sz="2200" b="1" dirty="0"/>
              <a:t>Vokabulare</a:t>
            </a:r>
            <a:r>
              <a:rPr lang="de-DE" sz="2200" dirty="0"/>
              <a:t> angedacht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sz="2200" dirty="0"/>
              <a:t>Insbesondere für sachthematische Auszeichnung: </a:t>
            </a:r>
            <a:r>
              <a:rPr lang="de-DE" sz="2200" dirty="0" err="1"/>
              <a:t>Iconclass</a:t>
            </a:r>
            <a:r>
              <a:rPr lang="de-DE" sz="2200" dirty="0"/>
              <a:t>, AAT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Verknüpfung mit Normdaten</a:t>
            </a:r>
          </a:p>
        </p:txBody>
      </p:sp>
    </p:spTree>
    <p:extLst>
      <p:ext uri="{BB962C8B-B14F-4D97-AF65-F5344CB8AC3E}">
        <p14:creationId xmlns:p14="http://schemas.microsoft.com/office/powerpoint/2010/main" val="10332893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dirty="0"/>
              <a:t>Entweder </a:t>
            </a:r>
            <a:r>
              <a:rPr lang="de-DE" b="1" dirty="0"/>
              <a:t>intellektuell</a:t>
            </a:r>
            <a:r>
              <a:rPr lang="de-DE" dirty="0"/>
              <a:t> oder </a:t>
            </a:r>
            <a:r>
              <a:rPr lang="de-DE" b="1" dirty="0"/>
              <a:t>automatisiert</a:t>
            </a:r>
            <a:r>
              <a:rPr lang="de-DE" dirty="0"/>
              <a:t> (falls entsprechende Funktionen verfügbar)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z.B. Laufzeit-Stapelverarbeitung bei Faust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Besitzen alle zu exportierenden Verzeichnungseinheiten einen </a:t>
            </a:r>
            <a:r>
              <a:rPr lang="de-DE" b="1" dirty="0"/>
              <a:t>Titel</a:t>
            </a:r>
            <a:r>
              <a:rPr lang="de-DE" dirty="0"/>
              <a:t>?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Gibt es </a:t>
            </a:r>
            <a:r>
              <a:rPr lang="de-DE" b="1" dirty="0"/>
              <a:t>Dubletten</a:t>
            </a:r>
            <a:r>
              <a:rPr lang="de-DE" dirty="0"/>
              <a:t> oder differenzierte Objekte mit identischer Signatur?</a:t>
            </a:r>
          </a:p>
          <a:p>
            <a:pPr marL="285750" indent="-285750">
              <a:buFont typeface="Arial" charset="0"/>
              <a:buChar char="•"/>
            </a:pPr>
            <a:r>
              <a:rPr lang="de-DE" b="1" dirty="0"/>
              <a:t>Spezifische Anforderungen </a:t>
            </a:r>
            <a:r>
              <a:rPr lang="de-DE" dirty="0"/>
              <a:t>an die Darstellung von Findbuch und Tektonik: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Soll ein gewisser </a:t>
            </a:r>
            <a:r>
              <a:rPr lang="de-DE" b="1" dirty="0"/>
              <a:t>Sortierschlüssel</a:t>
            </a:r>
            <a:r>
              <a:rPr lang="de-DE" dirty="0"/>
              <a:t> eingehalten werden?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Muss der Signatur ein </a:t>
            </a:r>
            <a:r>
              <a:rPr lang="de-DE" b="1" dirty="0"/>
              <a:t>Präfix</a:t>
            </a:r>
            <a:r>
              <a:rPr lang="de-DE" dirty="0"/>
              <a:t> vorangestellt werden (z.B. das Bestandskürzel)?</a:t>
            </a:r>
          </a:p>
          <a:p>
            <a:pPr marL="1200150" lvl="2" indent="-285750">
              <a:buFont typeface="Arial" charset="0"/>
              <a:buChar char="•"/>
            </a:pPr>
            <a:r>
              <a:rPr lang="de-DE" dirty="0"/>
              <a:t>Soll ggf. nur ein Auszug der Tektonik veröffentlicht werden (z.B. nur für gelieferte Findbücher relevante Teilbäume)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A5003B"/>
                </a:solidFill>
              </a:rPr>
              <a:t>Kriterien für Datenqualität und </a:t>
            </a:r>
            <a:r>
              <a:rPr lang="mr-IN" dirty="0">
                <a:solidFill>
                  <a:srgbClr val="A5003B"/>
                </a:solidFill>
              </a:rPr>
              <a:t>–</a:t>
            </a:r>
            <a:r>
              <a:rPr lang="de-DE" dirty="0">
                <a:solidFill>
                  <a:srgbClr val="A5003B"/>
                </a:solidFill>
              </a:rPr>
              <a:t>Integrität</a:t>
            </a:r>
          </a:p>
          <a:p>
            <a:r>
              <a:rPr lang="de-DE" sz="1800" dirty="0">
                <a:solidFill>
                  <a:schemeClr val="tx2"/>
                </a:solidFill>
              </a:rPr>
              <a:t>Kontrolle der eigenen Erschließungsdaten</a:t>
            </a:r>
          </a:p>
        </p:txBody>
      </p:sp>
    </p:spTree>
    <p:extLst>
      <p:ext uri="{BB962C8B-B14F-4D97-AF65-F5344CB8AC3E}">
        <p14:creationId xmlns:p14="http://schemas.microsoft.com/office/powerpoint/2010/main" val="148257334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Datenaufbereitung</a:t>
            </a:r>
          </a:p>
          <a:p>
            <a:r>
              <a:rPr lang="de-DE" sz="2000" dirty="0">
                <a:solidFill>
                  <a:schemeClr val="tx2"/>
                </a:solidFill>
              </a:rPr>
              <a:t>Konzeptionelles Mapping: Feldzuordnungen</a:t>
            </a: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3" b="7382"/>
          <a:stretch/>
        </p:blipFill>
        <p:spPr>
          <a:xfrm>
            <a:off x="0" y="981075"/>
            <a:ext cx="9144000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1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59999" y="1382400"/>
            <a:ext cx="7695429" cy="4680000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de-DE" b="1" dirty="0"/>
              <a:t>EAD(DDB)</a:t>
            </a:r>
            <a:r>
              <a:rPr lang="de-DE" dirty="0"/>
              <a:t> bildet als </a:t>
            </a:r>
            <a:r>
              <a:rPr lang="de-DE" b="1" dirty="0"/>
              <a:t>Anwendungsprofil</a:t>
            </a:r>
            <a:r>
              <a:rPr lang="de-DE" dirty="0"/>
              <a:t> des XML-Standards EAD ein vereinfachtes Metadatenkernset für die Lieferung an Portale ab</a:t>
            </a:r>
          </a:p>
          <a:p>
            <a:pPr marL="342900" indent="-342900">
              <a:buFont typeface="Arial" charset="0"/>
              <a:buChar char="•"/>
            </a:pPr>
            <a:r>
              <a:rPr lang="de-DE" dirty="0"/>
              <a:t>Das Format wird bewusst </a:t>
            </a:r>
            <a:r>
              <a:rPr lang="de-DE" b="1" dirty="0"/>
              <a:t>stabil</a:t>
            </a:r>
            <a:r>
              <a:rPr lang="de-DE" dirty="0"/>
              <a:t> gehalten, um den Archiven und Softwareherstellern Zeit für die Anpassungen zu geben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dirty="0"/>
              <a:t>Neue Entwicklungen wie EAD 3 berücksichtigt, allerdings mit ausreichender Vorlaufzeit eingearbeitet</a:t>
            </a:r>
          </a:p>
          <a:p>
            <a:pPr marL="342900" indent="-342900">
              <a:buFont typeface="Arial" charset="0"/>
              <a:buChar char="•"/>
            </a:pPr>
            <a:r>
              <a:rPr lang="de-DE" dirty="0"/>
              <a:t>Die Lieferung an Portale stellt dennoch des Öfteren eine Herausforderung dar, da </a:t>
            </a:r>
            <a:r>
              <a:rPr lang="mr-IN" dirty="0"/>
              <a:t>…</a:t>
            </a:r>
            <a:endParaRPr lang="de-DE" dirty="0"/>
          </a:p>
          <a:p>
            <a:pPr marL="1257300" lvl="2" indent="-342900">
              <a:buFont typeface="Arial" charset="0"/>
              <a:buChar char="•"/>
            </a:pPr>
            <a:r>
              <a:rPr lang="mr-IN" dirty="0"/>
              <a:t>…</a:t>
            </a:r>
            <a:r>
              <a:rPr lang="de-DE" dirty="0"/>
              <a:t> sich die </a:t>
            </a:r>
            <a:r>
              <a:rPr lang="de-DE" b="1" dirty="0"/>
              <a:t>heterogene Erschließung </a:t>
            </a:r>
            <a:r>
              <a:rPr lang="de-DE" dirty="0"/>
              <a:t>nicht immer verlustfrei in den Portalen abbilden lässt</a:t>
            </a:r>
          </a:p>
          <a:p>
            <a:pPr marL="1257300" lvl="2" indent="-342900">
              <a:buFont typeface="Arial" charset="0"/>
              <a:buChar char="•"/>
            </a:pPr>
            <a:r>
              <a:rPr lang="mr-IN" dirty="0"/>
              <a:t>…</a:t>
            </a:r>
            <a:r>
              <a:rPr lang="de-DE" dirty="0"/>
              <a:t> die Datengeber stark von den Möglichkeiten der genutzten </a:t>
            </a:r>
            <a:r>
              <a:rPr lang="de-DE" b="1" dirty="0"/>
              <a:t>Softwareinfrastruktur</a:t>
            </a:r>
            <a:r>
              <a:rPr lang="de-DE" dirty="0"/>
              <a:t> abhängig sind</a:t>
            </a:r>
          </a:p>
          <a:p>
            <a:pPr marL="1257300" lvl="2" indent="-342900">
              <a:buFont typeface="Arial" charset="0"/>
              <a:buChar char="•"/>
            </a:pPr>
            <a:r>
              <a:rPr lang="mr-IN" dirty="0"/>
              <a:t>…</a:t>
            </a:r>
            <a:r>
              <a:rPr lang="de-DE" dirty="0"/>
              <a:t> die Nutzung weitergehender Features (z.B. die Verwendung des DFG-Viewers) z.T. eine Überarbeitung der eigenen Infrastruktur voraussetzt</a:t>
            </a:r>
          </a:p>
          <a:p>
            <a:pPr marL="342900" indent="-342900">
              <a:buFont typeface="Arial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Fazit</a:t>
            </a:r>
          </a:p>
        </p:txBody>
      </p:sp>
    </p:spTree>
    <p:extLst>
      <p:ext uri="{BB962C8B-B14F-4D97-AF65-F5344CB8AC3E}">
        <p14:creationId xmlns:p14="http://schemas.microsoft.com/office/powerpoint/2010/main" val="112821278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59999" y="1382400"/>
            <a:ext cx="7695429" cy="4680000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de-DE" dirty="0"/>
              <a:t>Die </a:t>
            </a:r>
            <a:r>
              <a:rPr lang="de-DE" b="1" dirty="0"/>
              <a:t>komplexe Struktur </a:t>
            </a:r>
            <a:r>
              <a:rPr lang="de-DE" dirty="0"/>
              <a:t>von EAD, insbesondere der hierarchische Aufbau, bietet viel Potenzial für Fehler und setzt eine </a:t>
            </a:r>
            <a:r>
              <a:rPr lang="de-DE" b="1" dirty="0"/>
              <a:t>Persistenz</a:t>
            </a:r>
            <a:r>
              <a:rPr lang="de-DE" dirty="0"/>
              <a:t> der Datenhaltung voraus, die bei den Einrichtungen nicht immer gegeben ist</a:t>
            </a:r>
          </a:p>
          <a:p>
            <a:pPr marL="342900" indent="-342900">
              <a:buFont typeface="Arial" charset="0"/>
              <a:buChar char="•"/>
            </a:pPr>
            <a:endParaRPr lang="de-DE" dirty="0"/>
          </a:p>
          <a:p>
            <a:pPr marL="342900" indent="-342900">
              <a:buFont typeface="Arial" charset="0"/>
              <a:buChar char="•"/>
            </a:pPr>
            <a:r>
              <a:rPr lang="de-DE" dirty="0"/>
              <a:t>Im DDB-Kontext wird hierzu an </a:t>
            </a:r>
            <a:r>
              <a:rPr lang="de-DE" b="1" dirty="0"/>
              <a:t>Hilfestellungen</a:t>
            </a:r>
            <a:r>
              <a:rPr lang="de-DE" dirty="0"/>
              <a:t> (und langfristig hoffentlich Lösungen) gearbeitet, um die Teilnahme an Portalen möglichst vielen Archiven zu ermöglichen</a:t>
            </a:r>
          </a:p>
          <a:p>
            <a:pPr marL="342900" indent="-342900">
              <a:buFont typeface="Arial" charset="0"/>
              <a:buChar char="•"/>
            </a:pPr>
            <a:endParaRPr lang="de-DE" dirty="0"/>
          </a:p>
          <a:p>
            <a:pPr marL="342900" indent="-342900">
              <a:buFont typeface="Arial" charset="0"/>
              <a:buChar char="•"/>
            </a:pPr>
            <a:r>
              <a:rPr lang="de-DE" dirty="0"/>
              <a:t>Anregungen und </a:t>
            </a:r>
            <a:r>
              <a:rPr lang="de-DE" b="1" dirty="0"/>
              <a:t>Feedback</a:t>
            </a:r>
            <a:r>
              <a:rPr lang="de-DE" dirty="0"/>
              <a:t> zu EAD(DDB) und dessen Umsetzung nimmt die DDB-Fachstelle Archiv gern entgegen und bringt diese in die EAD-AG und andere Gremien ein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Fazit</a:t>
            </a:r>
          </a:p>
        </p:txBody>
      </p:sp>
    </p:spTree>
    <p:extLst>
      <p:ext uri="{BB962C8B-B14F-4D97-AF65-F5344CB8AC3E}">
        <p14:creationId xmlns:p14="http://schemas.microsoft.com/office/powerpoint/2010/main" val="1679807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8568100" cy="4680000"/>
          </a:xfrm>
        </p:spPr>
        <p:txBody>
          <a:bodyPr/>
          <a:lstStyle/>
          <a:p>
            <a:pPr marL="285750" indent="-285750">
              <a:lnSpc>
                <a:spcPct val="200000"/>
              </a:lnSpc>
              <a:buFont typeface="Arial" charset="0"/>
              <a:buChar char="•"/>
            </a:pPr>
            <a:r>
              <a:rPr lang="de-DE" dirty="0"/>
              <a:t>Format zur Abbildung der Ergebnisse einer mehrstufigen </a:t>
            </a:r>
            <a:r>
              <a:rPr lang="de-DE" dirty="0" err="1"/>
              <a:t>archivischen</a:t>
            </a:r>
            <a:r>
              <a:rPr lang="de-DE" dirty="0"/>
              <a:t> Erschließung in kodierter Form</a:t>
            </a:r>
          </a:p>
          <a:p>
            <a:pPr marL="285750" indent="-285750">
              <a:lnSpc>
                <a:spcPct val="200000"/>
              </a:lnSpc>
              <a:buFont typeface="Arial" charset="0"/>
              <a:buChar char="•"/>
            </a:pPr>
            <a:r>
              <a:rPr lang="de-DE" dirty="0"/>
              <a:t>Zunächst für englischsprachige Welt relevant, allerdings seit einiger Zeit auch in Europa etabliert</a:t>
            </a:r>
          </a:p>
          <a:p>
            <a:pPr marL="285750" indent="-285750">
              <a:lnSpc>
                <a:spcPct val="200000"/>
              </a:lnSpc>
              <a:buFont typeface="Arial" charset="0"/>
              <a:buChar char="•"/>
            </a:pPr>
            <a:r>
              <a:rPr lang="de-DE" dirty="0"/>
              <a:t>Abbildung der Strukturen und Beziehungen verschiedener Verzeichnungselemente</a:t>
            </a:r>
          </a:p>
          <a:p>
            <a:pPr marL="285750" indent="-285750">
              <a:lnSpc>
                <a:spcPct val="200000"/>
              </a:lnSpc>
              <a:buFont typeface="Arial" charset="0"/>
              <a:buChar char="•"/>
            </a:pPr>
            <a:r>
              <a:rPr lang="de-DE" dirty="0"/>
              <a:t>Hierarchische Gliederung von </a:t>
            </a:r>
            <a:r>
              <a:rPr lang="de-DE" dirty="0" err="1"/>
              <a:t>Beständeübersichten</a:t>
            </a:r>
            <a:r>
              <a:rPr lang="de-DE" dirty="0"/>
              <a:t> und </a:t>
            </a:r>
            <a:r>
              <a:rPr lang="de-DE" dirty="0" err="1"/>
              <a:t>Findmitteln</a:t>
            </a:r>
            <a:endParaRPr lang="de-DE" dirty="0"/>
          </a:p>
          <a:p>
            <a:pPr marL="285750" indent="-285750">
              <a:lnSpc>
                <a:spcPct val="200000"/>
              </a:lnSpc>
              <a:buFont typeface="Arial" charset="0"/>
              <a:buChar char="•"/>
            </a:pPr>
            <a:r>
              <a:rPr lang="de-DE" dirty="0"/>
              <a:t>Hohe Flexibilität bzgl. der Interpretation von Elementen, Attributen und Werten </a:t>
            </a:r>
            <a:r>
              <a:rPr lang="de-DE" dirty="0">
                <a:sym typeface="Wingdings"/>
              </a:rPr>
              <a:t> Herausbildung von Anwendungsprofilen, z.B. EAD(DDB) oder </a:t>
            </a:r>
            <a:r>
              <a:rPr lang="de-DE" dirty="0" err="1">
                <a:sym typeface="Wingdings"/>
              </a:rPr>
              <a:t>apeEAD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</a:t>
            </a:r>
          </a:p>
          <a:p>
            <a:r>
              <a:rPr lang="de-DE" sz="1800" dirty="0">
                <a:solidFill>
                  <a:schemeClr val="tx2"/>
                </a:solidFill>
              </a:rPr>
              <a:t>Das „große“ EAD-Format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60000" y="6155948"/>
            <a:ext cx="3289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https://</a:t>
            </a:r>
            <a:r>
              <a:rPr lang="de-DE" sz="1400" dirty="0" err="1"/>
              <a:t>www.loc.gov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r>
              <a:rPr lang="de-DE" sz="1400" dirty="0"/>
              <a:t>/</a:t>
            </a:r>
            <a:r>
              <a:rPr lang="de-DE" sz="1400" dirty="0" err="1"/>
              <a:t>eaddesgn.html</a:t>
            </a:r>
            <a:endParaRPr lang="de-DE" sz="1400" dirty="0"/>
          </a:p>
        </p:txBody>
      </p:sp>
      <p:sp>
        <p:nvSpPr>
          <p:cNvPr id="5" name="Rechteck 4"/>
          <p:cNvSpPr/>
          <p:nvPr/>
        </p:nvSpPr>
        <p:spPr>
          <a:xfrm>
            <a:off x="360000" y="6463725"/>
            <a:ext cx="3310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https://</a:t>
            </a:r>
            <a:r>
              <a:rPr lang="de-DE" sz="1400" dirty="0" err="1"/>
              <a:t>www.loc.gov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r>
              <a:rPr lang="de-DE" sz="1400" dirty="0"/>
              <a:t>/</a:t>
            </a:r>
            <a:r>
              <a:rPr lang="de-DE" sz="1400" dirty="0" err="1"/>
              <a:t>tglib</a:t>
            </a:r>
            <a:r>
              <a:rPr lang="de-DE" sz="1400" dirty="0"/>
              <a:t>/</a:t>
            </a:r>
            <a:r>
              <a:rPr lang="de-DE" sz="1400" dirty="0" err="1"/>
              <a:t>index.html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074279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60000" y="1382400"/>
            <a:ext cx="8568100" cy="4680000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/>
              <a:t>Unterstützung einer großen Bandbreite an international abweichenden Erschließungspraktiken </a:t>
            </a:r>
            <a:r>
              <a:rPr lang="de-DE" dirty="0">
                <a:sym typeface="Wingdings"/>
              </a:rPr>
              <a:t> Akzeptanz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>
                <a:sym typeface="Wingdings"/>
              </a:rPr>
              <a:t>EAD-Elemente und Attribute möglichst universell benannt und definiert  Förderung des internationalen Austauschs</a:t>
            </a:r>
          </a:p>
          <a:p>
            <a:pPr marL="1200150" lvl="2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>
                <a:sym typeface="Wingdings"/>
              </a:rPr>
              <a:t>gleichzeitig Mechanismen zur genaueren (domänenspezifischen) Spezifizierung </a:t>
            </a:r>
          </a:p>
          <a:p>
            <a:pPr marL="285750" lvl="1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>
                <a:sym typeface="Wingdings"/>
              </a:rPr>
              <a:t>EAD ist für den Daten</a:t>
            </a:r>
            <a:r>
              <a:rPr lang="de-DE" b="1" dirty="0">
                <a:sym typeface="Wingdings"/>
              </a:rPr>
              <a:t>austausch</a:t>
            </a:r>
            <a:r>
              <a:rPr lang="de-DE" dirty="0">
                <a:sym typeface="Wingdings"/>
              </a:rPr>
              <a:t> konzipiert, weniger für die Nutzung und Langzeitarchivierung</a:t>
            </a:r>
          </a:p>
          <a:p>
            <a:pPr marL="285750" lvl="1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>
                <a:sym typeface="Wingdings"/>
              </a:rPr>
              <a:t>EAD definiert die Daten</a:t>
            </a:r>
            <a:r>
              <a:rPr lang="de-DE" b="1" dirty="0">
                <a:sym typeface="Wingdings"/>
              </a:rPr>
              <a:t>struktur</a:t>
            </a:r>
            <a:r>
              <a:rPr lang="de-DE" dirty="0">
                <a:sym typeface="Wingdings"/>
              </a:rPr>
              <a:t>, nicht den Inhalt / die Formulierung:</a:t>
            </a:r>
          </a:p>
          <a:p>
            <a:pPr marL="1200150" lvl="2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>
                <a:sym typeface="Wingdings"/>
              </a:rPr>
              <a:t>EAD Tag Library definiert den Datentyp, der für die einzelnen Elemente, deren Attribute usw. vorgesehen sind</a:t>
            </a:r>
          </a:p>
          <a:p>
            <a:pPr marL="1200150" lvl="2" indent="-285750">
              <a:lnSpc>
                <a:spcPct val="150000"/>
              </a:lnSpc>
              <a:buFont typeface="Arial" charset="0"/>
              <a:buChar char="•"/>
            </a:pPr>
            <a:r>
              <a:rPr lang="de-DE" dirty="0"/>
              <a:t>Letzteres wird externen Standards überlassen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EAD2002</a:t>
            </a:r>
          </a:p>
          <a:p>
            <a:r>
              <a:rPr lang="de-DE" sz="1800" dirty="0">
                <a:solidFill>
                  <a:schemeClr val="tx2"/>
                </a:solidFill>
              </a:rPr>
              <a:t>Prinzipien</a:t>
            </a:r>
            <a:endParaRPr lang="de-DE" sz="2400" dirty="0">
              <a:solidFill>
                <a:schemeClr val="tx2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60000" y="6155948"/>
            <a:ext cx="3289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https://</a:t>
            </a:r>
            <a:r>
              <a:rPr lang="de-DE" sz="1400" dirty="0" err="1"/>
              <a:t>www.loc.gov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r>
              <a:rPr lang="de-DE" sz="1400" dirty="0"/>
              <a:t>/</a:t>
            </a:r>
            <a:r>
              <a:rPr lang="de-DE" sz="1400" dirty="0" err="1"/>
              <a:t>eaddesgn.html</a:t>
            </a:r>
            <a:endParaRPr lang="de-DE" sz="1400" dirty="0"/>
          </a:p>
        </p:txBody>
      </p:sp>
      <p:sp>
        <p:nvSpPr>
          <p:cNvPr id="5" name="Rechteck 4"/>
          <p:cNvSpPr/>
          <p:nvPr/>
        </p:nvSpPr>
        <p:spPr>
          <a:xfrm>
            <a:off x="360000" y="6463725"/>
            <a:ext cx="3310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https://</a:t>
            </a:r>
            <a:r>
              <a:rPr lang="de-DE" sz="1400" dirty="0" err="1"/>
              <a:t>www.loc.gov</a:t>
            </a:r>
            <a:r>
              <a:rPr lang="de-DE" sz="1400" dirty="0"/>
              <a:t>/</a:t>
            </a:r>
            <a:r>
              <a:rPr lang="de-DE" sz="1400" dirty="0" err="1"/>
              <a:t>ead</a:t>
            </a:r>
            <a:r>
              <a:rPr lang="de-DE" sz="1400" dirty="0"/>
              <a:t>/</a:t>
            </a:r>
            <a:r>
              <a:rPr lang="de-DE" sz="1400" dirty="0" err="1"/>
              <a:t>tglib</a:t>
            </a:r>
            <a:r>
              <a:rPr lang="de-DE" sz="1400" dirty="0"/>
              <a:t>/</a:t>
            </a:r>
            <a:r>
              <a:rPr lang="de-DE" sz="1400" dirty="0" err="1"/>
              <a:t>index.html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066677709"/>
      </p:ext>
    </p:extLst>
  </p:cSld>
  <p:clrMapOvr>
    <a:masterClrMapping/>
  </p:clrMapOvr>
</p:sld>
</file>

<file path=ppt/theme/theme1.xml><?xml version="1.0" encoding="utf-8"?>
<a:theme xmlns:a="http://schemas.openxmlformats.org/drawingml/2006/main" name="DDB_PPT_Titel auf weiß">
  <a:themeElements>
    <a:clrScheme name="DDB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DB_PPT_Titel auf ro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DB_PPT_Titel mit Bil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Zwischentitel auf weiß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Zwischentitel invertiert">
  <a:themeElements>
    <a:clrScheme name="DDB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Master_Inhaltsfolien">
  <a:themeElements>
    <a:clrScheme name="DDB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Abspan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DDB_PPT_Vorlage_FINAL_mit_Logo_NEU</Template>
  <TotalTime>0</TotalTime>
  <Words>3420</Words>
  <Application>Microsoft Macintosh PowerPoint</Application>
  <PresentationFormat>Bildschirmpräsentation (4:3)</PresentationFormat>
  <Paragraphs>585</Paragraphs>
  <Slides>77</Slides>
  <Notes>42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77</vt:i4>
      </vt:variant>
    </vt:vector>
  </HeadingPairs>
  <TitlesOfParts>
    <vt:vector size="90" baseType="lpstr">
      <vt:lpstr>Arial</vt:lpstr>
      <vt:lpstr>Calibri</vt:lpstr>
      <vt:lpstr>Consolas</vt:lpstr>
      <vt:lpstr>Mangal</vt:lpstr>
      <vt:lpstr>verdana</vt:lpstr>
      <vt:lpstr>Wingdings</vt:lpstr>
      <vt:lpstr>DDB_PPT_Titel auf weiß</vt:lpstr>
      <vt:lpstr>DDB_PPT_Titel auf rot</vt:lpstr>
      <vt:lpstr>DDB_PPT_Titel mit Bild</vt:lpstr>
      <vt:lpstr>Zwischentitel auf weiß</vt:lpstr>
      <vt:lpstr>Zwischentitel invertiert</vt:lpstr>
      <vt:lpstr>Master_Inhaltsfolien</vt:lpstr>
      <vt:lpstr>Abspann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>Deutsche Nationalbibliothek</Company>
  <LinksUpToDate>false</LinksUpToDate>
  <SharedDoc>false</SharedDoc>
  <HyperlinkBase/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/>
  <cp:keywords/>
  <dc:description/>
  <cp:lastModifiedBy>Oliver Götze</cp:lastModifiedBy>
  <cp:revision>1688</cp:revision>
  <cp:lastPrinted>2018-03-14T10:19:26Z</cp:lastPrinted>
  <dcterms:created xsi:type="dcterms:W3CDTF">2012-10-18T09:05:58Z</dcterms:created>
  <dcterms:modified xsi:type="dcterms:W3CDTF">2018-03-14T10:25:39Z</dcterms:modified>
  <cp:category/>
</cp:coreProperties>
</file>