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5" r:id="rId2"/>
  </p:sldMasterIdLst>
  <p:notesMasterIdLst>
    <p:notesMasterId r:id="rId17"/>
  </p:notesMasterIdLst>
  <p:sldIdLst>
    <p:sldId id="483" r:id="rId3"/>
    <p:sldId id="495" r:id="rId4"/>
    <p:sldId id="491" r:id="rId5"/>
    <p:sldId id="497" r:id="rId6"/>
    <p:sldId id="492" r:id="rId7"/>
    <p:sldId id="507" r:id="rId8"/>
    <p:sldId id="566" r:id="rId9"/>
    <p:sldId id="567" r:id="rId10"/>
    <p:sldId id="568" r:id="rId11"/>
    <p:sldId id="569" r:id="rId12"/>
    <p:sldId id="570" r:id="rId13"/>
    <p:sldId id="571" r:id="rId14"/>
    <p:sldId id="572" r:id="rId15"/>
    <p:sldId id="565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er Götze" initials="OG" lastIdx="5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75970"/>
  </p:normalViewPr>
  <p:slideViewPr>
    <p:cSldViewPr snapToGrid="0" snapToObjects="1">
      <p:cViewPr varScale="1">
        <p:scale>
          <a:sx n="86" d="100"/>
          <a:sy n="86" d="100"/>
        </p:scale>
        <p:origin x="24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A70D0-FD0B-5342-B4CA-47ED5080E6C2}" type="datetimeFigureOut">
              <a:rPr lang="de-DE" smtClean="0"/>
              <a:t>28.05.18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4C4B2-82A8-8A40-BAD4-1B0A531BB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0070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100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16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550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687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confuse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&lt;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userestrict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&gt;,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unstructured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information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about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material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being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br>
              <a:rPr lang="de-DE" dirty="0"/>
            </a:b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&lt;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publicationstmt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unstructured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non-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referencable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information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associated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finding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aid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sz="1200" b="0" i="0" u="none" strike="noStrike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Description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Usage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 </a:t>
            </a:r>
          </a:p>
          <a:p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&lt;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rightsdeclaration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structured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information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about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usage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EAD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instance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&lt;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rightsdeclaration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licenses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such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Creative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RightsStatements.org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locally-defined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licenses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abbr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abbreviated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statement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value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&lt;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abbr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align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statements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&lt;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citation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&lt;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descriptivenote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&gt;.</a:t>
            </a: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citation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must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machine-readable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license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statement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dereferenceable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URI).</a:t>
            </a: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descriptivenote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human-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readable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description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license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statement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9663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810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826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050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116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855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206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355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352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97CE1-1406-43C7-A1D7-009891E4B1D2}" type="slidenum">
              <a:rPr kumimoji="0" lang="de-DE" alt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alt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253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22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6120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2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6267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Bild 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6"/>
          </p:nvPr>
        </p:nvSpPr>
        <p:spPr>
          <a:xfrm>
            <a:off x="360000" y="1440000"/>
            <a:ext cx="8424000" cy="45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6936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äsentationstitel auf 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80988"/>
            <a:ext cx="1819275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Pusteblume_fuer_Praesentationstite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80113" cy="61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2412000" y="4500000"/>
            <a:ext cx="6201913" cy="52837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defRPr sz="4000" baseline="0">
                <a:solidFill>
                  <a:schemeClr val="tx1"/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412000" y="5117231"/>
            <a:ext cx="5788200" cy="207053"/>
          </a:xfrm>
          <a:prstGeom prst="rect">
            <a:avLst/>
          </a:prstGeom>
        </p:spPr>
        <p:txBody>
          <a:bodyPr lIns="0" tIns="0" rIns="0" bIns="0"/>
          <a:lstStyle>
            <a:lvl1pPr>
              <a:spcAft>
                <a:spcPts val="0"/>
              </a:spcAft>
              <a:defRPr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06945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äsentationstitel auf weiß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1" descr="Pusteblume_fuer_Praesentationstite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80113" cy="61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DB_Logo_2012_CMYK_R_vecto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80988"/>
            <a:ext cx="1819275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2412000" y="4500000"/>
            <a:ext cx="5749611" cy="10202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defRPr sz="4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2412000" y="5652000"/>
            <a:ext cx="5788200" cy="47257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0" fontAlgn="base" latinLnBrk="0" hangingPunct="0">
              <a:lnSpc>
                <a:spcPts val="2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843066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 auf 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80988"/>
            <a:ext cx="1819275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Pusteblume_fuer_Praesentationstite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80113" cy="61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2412000" y="4500000"/>
            <a:ext cx="6201913" cy="52837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defRPr sz="4000" baseline="0">
                <a:solidFill>
                  <a:schemeClr val="tx1"/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412000" y="5117231"/>
            <a:ext cx="5788200" cy="207053"/>
          </a:xfrm>
          <a:prstGeom prst="rect">
            <a:avLst/>
          </a:prstGeom>
        </p:spPr>
        <p:txBody>
          <a:bodyPr lIns="0" tIns="0" rIns="0" bIns="0"/>
          <a:lstStyle>
            <a:lvl1pPr>
              <a:spcAft>
                <a:spcPts val="0"/>
              </a:spcAft>
              <a:defRPr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79318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 auf weiß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1" descr="Pusteblume_fuer_Praesentationstite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80113" cy="61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DB_Logo_2012_CMYK_R_vecto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80988"/>
            <a:ext cx="1819275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2412000" y="4500000"/>
            <a:ext cx="5749611" cy="10202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defRPr sz="4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2412000" y="5652000"/>
            <a:ext cx="5788200" cy="47257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0" fontAlgn="base" latinLnBrk="0" hangingPunct="0">
              <a:lnSpc>
                <a:spcPts val="2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89598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_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6120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2239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_22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6120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2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6622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6120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8946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 mit Bild_22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136"/>
            <a:ext cx="403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2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5"/>
          </p:nvPr>
        </p:nvSpPr>
        <p:spPr>
          <a:xfrm>
            <a:off x="4751124" y="1452785"/>
            <a:ext cx="4032000" cy="45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4985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 mit Bild_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136"/>
            <a:ext cx="4032000" cy="4580514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endParaRPr lang="de-DE" dirty="0"/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5"/>
          </p:nvPr>
        </p:nvSpPr>
        <p:spPr>
          <a:xfrm>
            <a:off x="4751124" y="1452785"/>
            <a:ext cx="4032000" cy="45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2765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2 Spalten_22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136"/>
            <a:ext cx="403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2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8" name="Textplatzhalter 16"/>
          <p:cNvSpPr>
            <a:spLocks noGrp="1"/>
          </p:cNvSpPr>
          <p:nvPr>
            <p:ph type="body" sz="quarter" idx="16"/>
          </p:nvPr>
        </p:nvSpPr>
        <p:spPr>
          <a:xfrm>
            <a:off x="4741500" y="1382400"/>
            <a:ext cx="4032000" cy="4666239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2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0215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2 Spalten_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136"/>
            <a:ext cx="4032000" cy="4580514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endParaRPr lang="de-DE" dirty="0"/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9" name="Textplatzhalter 16"/>
          <p:cNvSpPr>
            <a:spLocks noGrp="1"/>
          </p:cNvSpPr>
          <p:nvPr>
            <p:ph type="body" sz="quarter" idx="16"/>
          </p:nvPr>
        </p:nvSpPr>
        <p:spPr>
          <a:xfrm>
            <a:off x="4751025" y="1382400"/>
            <a:ext cx="4032000" cy="4589775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598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2 Spalten_Bild_22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59998" y="1363086"/>
            <a:ext cx="4032000" cy="4584787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2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751124" y="1452785"/>
            <a:ext cx="4032000" cy="216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8" name="Textplatzhalter 16"/>
          <p:cNvSpPr>
            <a:spLocks noGrp="1"/>
          </p:cNvSpPr>
          <p:nvPr>
            <p:ph type="body" sz="quarter" idx="15"/>
          </p:nvPr>
        </p:nvSpPr>
        <p:spPr>
          <a:xfrm>
            <a:off x="4751124" y="3896882"/>
            <a:ext cx="4033954" cy="2050991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831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2 Spalten_Bild_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59998" y="1363086"/>
            <a:ext cx="4032000" cy="4584787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751124" y="1452785"/>
            <a:ext cx="4032000" cy="216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8" name="Textplatzhalter 16"/>
          <p:cNvSpPr>
            <a:spLocks noGrp="1"/>
          </p:cNvSpPr>
          <p:nvPr>
            <p:ph type="body" sz="quarter" idx="15"/>
          </p:nvPr>
        </p:nvSpPr>
        <p:spPr>
          <a:xfrm>
            <a:off x="4751124" y="3896882"/>
            <a:ext cx="4033954" cy="2050991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6383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751124" y="1440000"/>
            <a:ext cx="4032000" cy="451217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/>
          </p:nvPr>
        </p:nvSpPr>
        <p:spPr>
          <a:xfrm>
            <a:off x="360000" y="1440000"/>
            <a:ext cx="4032000" cy="451360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4100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266700" y="6262688"/>
            <a:ext cx="851852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dirty="0"/>
              <a:t>‹Nr.› Titel 11.08.201</a:t>
            </a:r>
          </a:p>
        </p:txBody>
      </p:sp>
      <p:pic>
        <p:nvPicPr>
          <p:cNvPr id="2051" name="Picture 2" descr="DDB_Logo_2012_CMYK_R_vecto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80988"/>
            <a:ext cx="1819275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73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7735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600" kern="1200">
          <a:solidFill>
            <a:srgbClr val="A6A6A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EAD2002 / EAD(DDB)</a:t>
            </a:r>
          </a:p>
          <a:p>
            <a:r>
              <a:rPr lang="de-DE" sz="1800" dirty="0" err="1">
                <a:solidFill>
                  <a:schemeClr val="tx2"/>
                </a:solidFill>
              </a:rPr>
              <a:t>Gesamtüberlick</a:t>
            </a:r>
            <a:r>
              <a:rPr lang="de-DE" sz="1800" dirty="0">
                <a:solidFill>
                  <a:schemeClr val="tx2"/>
                </a:solidFill>
              </a:rPr>
              <a:t> der EAD-Struktur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0000" y="1306286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Administrative Informationen</a:t>
            </a:r>
          </a:p>
        </p:txBody>
      </p:sp>
      <p:sp>
        <p:nvSpPr>
          <p:cNvPr id="6" name="Rechteck 5"/>
          <p:cNvSpPr/>
          <p:nvPr/>
        </p:nvSpPr>
        <p:spPr>
          <a:xfrm>
            <a:off x="1596571" y="3011715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Gliederungsebene 1</a:t>
            </a:r>
          </a:p>
        </p:txBody>
      </p:sp>
      <p:sp>
        <p:nvSpPr>
          <p:cNvPr id="7" name="Rechteck 6"/>
          <p:cNvSpPr/>
          <p:nvPr/>
        </p:nvSpPr>
        <p:spPr>
          <a:xfrm>
            <a:off x="2757713" y="3941990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Gliederungsebene 1.1</a:t>
            </a:r>
          </a:p>
        </p:txBody>
      </p:sp>
      <p:sp>
        <p:nvSpPr>
          <p:cNvPr id="8" name="Rechteck 7"/>
          <p:cNvSpPr/>
          <p:nvPr/>
        </p:nvSpPr>
        <p:spPr>
          <a:xfrm>
            <a:off x="3918855" y="4872265"/>
            <a:ext cx="2496453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Verzeichnungseinheit 1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359999" y="2081440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Bestandsbezogene Informationen</a:t>
            </a:r>
          </a:p>
        </p:txBody>
      </p:sp>
      <p:sp>
        <p:nvSpPr>
          <p:cNvPr id="10" name="Textfeld 9"/>
          <p:cNvSpPr txBox="1"/>
          <p:nvPr/>
        </p:nvSpPr>
        <p:spPr>
          <a:xfrm rot="5400000">
            <a:off x="1606830" y="363592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mr-IN" sz="4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 rot="5400000">
            <a:off x="2767972" y="4733116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mr-IN" sz="4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 rot="5400000">
            <a:off x="3929114" y="5482039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mr-IN" sz="4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562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Flexibilisierung der Rechte- und Lizenzauszeichnung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7AA317A-060A-F244-A075-38F572019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3103"/>
            <a:ext cx="9144000" cy="493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74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Flexibilisierung der Rechte- und Lizenzauszeichnung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C6DBC9D-9E1C-7549-B2BC-E3B081C60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81075"/>
            <a:ext cx="9144000" cy="5897331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6CEBBA4E-C6D2-6B41-B1BD-B100959382C4}"/>
              </a:ext>
            </a:extLst>
          </p:cNvPr>
          <p:cNvSpPr/>
          <p:nvPr/>
        </p:nvSpPr>
        <p:spPr>
          <a:xfrm>
            <a:off x="180000" y="5871990"/>
            <a:ext cx="8784000" cy="1006416"/>
          </a:xfrm>
          <a:prstGeom prst="rect">
            <a:avLst/>
          </a:prstGeom>
          <a:solidFill>
            <a:srgbClr val="0070C0">
              <a:alpha val="15000"/>
            </a:srgb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2AD9BD9-D4E2-2646-A446-857225DFC9DB}"/>
              </a:ext>
            </a:extLst>
          </p:cNvPr>
          <p:cNvSpPr txBox="1"/>
          <p:nvPr/>
        </p:nvSpPr>
        <p:spPr>
          <a:xfrm>
            <a:off x="4495469" y="5160185"/>
            <a:ext cx="4468531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DE" dirty="0"/>
              <a:t>auf Verzeichnungsebene</a:t>
            </a:r>
          </a:p>
          <a:p>
            <a:r>
              <a:rPr lang="de-DE" dirty="0"/>
              <a:t>- analog zur Auszeichnung auf Bestandsebene</a:t>
            </a:r>
          </a:p>
        </p:txBody>
      </p:sp>
    </p:spTree>
    <p:extLst>
      <p:ext uri="{BB962C8B-B14F-4D97-AF65-F5344CB8AC3E}">
        <p14:creationId xmlns:p14="http://schemas.microsoft.com/office/powerpoint/2010/main" val="185580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60B695A4-0ACE-6443-9A25-EF10B1D57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1849"/>
            <a:ext cx="9144000" cy="5620624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 3.0</a:t>
            </a:r>
          </a:p>
          <a:p>
            <a:r>
              <a:rPr lang="de-DE" sz="1800" dirty="0">
                <a:solidFill>
                  <a:schemeClr val="tx2"/>
                </a:solidFill>
              </a:rPr>
              <a:t>Flexibilisierung der Rechte- und Lizenzauszeichnung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CEBBA4E-C6D2-6B41-B1BD-B100959382C4}"/>
              </a:ext>
            </a:extLst>
          </p:cNvPr>
          <p:cNvSpPr/>
          <p:nvPr/>
        </p:nvSpPr>
        <p:spPr>
          <a:xfrm>
            <a:off x="0" y="5871989"/>
            <a:ext cx="9144000" cy="920483"/>
          </a:xfrm>
          <a:prstGeom prst="rect">
            <a:avLst/>
          </a:prstGeom>
          <a:solidFill>
            <a:srgbClr val="0070C0">
              <a:alpha val="15000"/>
            </a:srgb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2AD9BD9-D4E2-2646-A446-857225DFC9DB}"/>
              </a:ext>
            </a:extLst>
          </p:cNvPr>
          <p:cNvSpPr txBox="1"/>
          <p:nvPr/>
        </p:nvSpPr>
        <p:spPr>
          <a:xfrm>
            <a:off x="6480000" y="6164888"/>
            <a:ext cx="2851287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dirty="0"/>
              <a:t>Lizenzangaben in EAD 3.0</a:t>
            </a:r>
          </a:p>
          <a:p>
            <a:r>
              <a:rPr lang="de-DE" dirty="0"/>
              <a:t>Option A: Freitext in &lt;p&gt;</a:t>
            </a:r>
          </a:p>
        </p:txBody>
      </p:sp>
    </p:spTree>
    <p:extLst>
      <p:ext uri="{BB962C8B-B14F-4D97-AF65-F5344CB8AC3E}">
        <p14:creationId xmlns:p14="http://schemas.microsoft.com/office/powerpoint/2010/main" val="7080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732370C-A5D9-664A-AB73-6DDAEC9DC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3974"/>
            <a:ext cx="9144000" cy="5460172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 3.0</a:t>
            </a:r>
          </a:p>
          <a:p>
            <a:r>
              <a:rPr lang="de-DE" sz="1800" dirty="0">
                <a:solidFill>
                  <a:schemeClr val="tx2"/>
                </a:solidFill>
              </a:rPr>
              <a:t>Flexibilisierung der Rechte- und Lizenzauszeichnung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CEBBA4E-C6D2-6B41-B1BD-B100959382C4}"/>
              </a:ext>
            </a:extLst>
          </p:cNvPr>
          <p:cNvSpPr/>
          <p:nvPr/>
        </p:nvSpPr>
        <p:spPr>
          <a:xfrm>
            <a:off x="0" y="4527930"/>
            <a:ext cx="9144000" cy="1451971"/>
          </a:xfrm>
          <a:prstGeom prst="rect">
            <a:avLst/>
          </a:prstGeom>
          <a:solidFill>
            <a:srgbClr val="0070C0">
              <a:alpha val="15000"/>
            </a:srgb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2AD9BD9-D4E2-2646-A446-857225DFC9DB}"/>
              </a:ext>
            </a:extLst>
          </p:cNvPr>
          <p:cNvSpPr txBox="1"/>
          <p:nvPr/>
        </p:nvSpPr>
        <p:spPr>
          <a:xfrm>
            <a:off x="4428781" y="5333571"/>
            <a:ext cx="5067760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dirty="0"/>
              <a:t>Lizenzangaben in EAD 3.0</a:t>
            </a:r>
          </a:p>
          <a:p>
            <a:r>
              <a:rPr lang="de-DE" dirty="0"/>
              <a:t>Option B: strukturiert mit </a:t>
            </a:r>
            <a:r>
              <a:rPr lang="de-DE" dirty="0" err="1"/>
              <a:t>dereferenzierbarer</a:t>
            </a:r>
            <a:r>
              <a:rPr lang="de-DE" dirty="0"/>
              <a:t> URI</a:t>
            </a:r>
          </a:p>
        </p:txBody>
      </p:sp>
    </p:spTree>
    <p:extLst>
      <p:ext uri="{BB962C8B-B14F-4D97-AF65-F5344CB8AC3E}">
        <p14:creationId xmlns:p14="http://schemas.microsoft.com/office/powerpoint/2010/main" val="3772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6B59090-2B2D-AB44-A48F-24C363C8A2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4575071" cy="4680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Rechte- und Lizenzinformationen</a:t>
            </a:r>
            <a:r>
              <a:rPr lang="de-DE" dirty="0"/>
              <a:t> können in den Metadaten mitgeliefert 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Bisher: Manuell gepflegte </a:t>
            </a:r>
            <a:r>
              <a:rPr lang="de-DE" dirty="0" err="1"/>
              <a:t>Konkordanzliste</a:t>
            </a:r>
            <a:r>
              <a:rPr lang="de-DE" dirty="0"/>
              <a:t>; Auszeichnung gilt für den gesamten Datengeber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Nun in feinerer Granularität möglich: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de-DE" dirty="0"/>
              <a:t>Sowohl Rechteauszeichnung als auch Lizenzauszeichnung auf Objektebene möglich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de-DE" dirty="0"/>
              <a:t>Falls ein Objekt keine eigene Auszeichnung aufweist, wird auf die Bestandsauszeichnung zurückgegriffen</a:t>
            </a:r>
          </a:p>
          <a:p>
            <a:pPr marL="285750" lvl="1" indent="-285750"/>
            <a:r>
              <a:rPr lang="de-DE" dirty="0"/>
              <a:t>Wird durch die Fachstelle mit Hilfe des </a:t>
            </a:r>
            <a:r>
              <a:rPr lang="de-DE" b="1" dirty="0"/>
              <a:t>Data </a:t>
            </a:r>
            <a:r>
              <a:rPr lang="de-DE" b="1" dirty="0" err="1"/>
              <a:t>Preparation</a:t>
            </a:r>
            <a:r>
              <a:rPr lang="de-DE" b="1" dirty="0"/>
              <a:t> Tools</a:t>
            </a:r>
            <a:r>
              <a:rPr lang="de-DE" dirty="0"/>
              <a:t> angereichert, falls noch nicht in den Daten vorhanden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713142-63E8-D64A-955A-9F893D2BCC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dirty="0"/>
              <a:t>Anreicherung in den Daten</a:t>
            </a:r>
          </a:p>
          <a:p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Flexibilisierung der Rechte- und Lizenzauszeichnung</a:t>
            </a:r>
            <a:endParaRPr lang="de-DE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CE06663-41F7-2840-B133-2F9A0D033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497" y="1382399"/>
            <a:ext cx="3342021" cy="265858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057E7C1-6BE6-3346-A0A0-9C77418C38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1669"/>
          <a:stretch/>
        </p:blipFill>
        <p:spPr>
          <a:xfrm>
            <a:off x="5035497" y="4118648"/>
            <a:ext cx="3749728" cy="89390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AC4280C-F093-694F-9B3F-615637B6CF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5497" y="5632074"/>
            <a:ext cx="3749728" cy="917715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D1518F63-F05B-0443-953A-2F80267CFEE2}"/>
              </a:ext>
            </a:extLst>
          </p:cNvPr>
          <p:cNvSpPr txBox="1"/>
          <p:nvPr/>
        </p:nvSpPr>
        <p:spPr>
          <a:xfrm rot="5400000">
            <a:off x="6541681" y="4974736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mr-IN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Pfeil nach unten 12">
            <a:extLst>
              <a:ext uri="{FF2B5EF4-FFF2-40B4-BE49-F238E27FC236}">
                <a16:creationId xmlns:a16="http://schemas.microsoft.com/office/drawing/2014/main" id="{2A4ACBD2-3C13-5A49-88D8-E82C5FE9BF66}"/>
              </a:ext>
            </a:extLst>
          </p:cNvPr>
          <p:cNvSpPr/>
          <p:nvPr/>
        </p:nvSpPr>
        <p:spPr>
          <a:xfrm>
            <a:off x="6091518" y="3455894"/>
            <a:ext cx="1209345" cy="217618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D44B208-1F4C-E049-BD47-F807C7632723}"/>
              </a:ext>
            </a:extLst>
          </p:cNvPr>
          <p:cNvSpPr/>
          <p:nvPr/>
        </p:nvSpPr>
        <p:spPr>
          <a:xfrm>
            <a:off x="5035497" y="5632074"/>
            <a:ext cx="3749728" cy="593914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501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EAD2002 / EAD(DDB)</a:t>
            </a:r>
          </a:p>
          <a:p>
            <a:r>
              <a:rPr lang="de-DE" sz="1800" dirty="0" err="1">
                <a:solidFill>
                  <a:schemeClr val="tx2"/>
                </a:solidFill>
              </a:rPr>
              <a:t>Gesamtüberlick</a:t>
            </a:r>
            <a:r>
              <a:rPr lang="de-DE" sz="1800" dirty="0">
                <a:solidFill>
                  <a:schemeClr val="tx2"/>
                </a:solidFill>
              </a:rPr>
              <a:t> der EAD-Struktur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0000" y="1306286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Administrative Informationen</a:t>
            </a:r>
          </a:p>
        </p:txBody>
      </p:sp>
      <p:sp>
        <p:nvSpPr>
          <p:cNvPr id="6" name="Rechteck 5"/>
          <p:cNvSpPr/>
          <p:nvPr/>
        </p:nvSpPr>
        <p:spPr>
          <a:xfrm>
            <a:off x="1596571" y="3011715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Gliederungsebene 1</a:t>
            </a:r>
          </a:p>
        </p:txBody>
      </p:sp>
      <p:sp>
        <p:nvSpPr>
          <p:cNvPr id="7" name="Rechteck 6"/>
          <p:cNvSpPr/>
          <p:nvPr/>
        </p:nvSpPr>
        <p:spPr>
          <a:xfrm>
            <a:off x="2757713" y="3941990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Gliederungsebene 1.1</a:t>
            </a:r>
          </a:p>
        </p:txBody>
      </p:sp>
      <p:sp>
        <p:nvSpPr>
          <p:cNvPr id="8" name="Rechteck 7"/>
          <p:cNvSpPr/>
          <p:nvPr/>
        </p:nvSpPr>
        <p:spPr>
          <a:xfrm>
            <a:off x="3918855" y="4872265"/>
            <a:ext cx="2496453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Verzeichnungseinheit 1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359999" y="2081440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Bestandsbezogene Informationen</a:t>
            </a:r>
          </a:p>
        </p:txBody>
      </p:sp>
      <p:sp>
        <p:nvSpPr>
          <p:cNvPr id="10" name="Textfeld 9"/>
          <p:cNvSpPr txBox="1"/>
          <p:nvPr/>
        </p:nvSpPr>
        <p:spPr>
          <a:xfrm rot="5400000">
            <a:off x="1606830" y="363592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mr-IN" sz="4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 rot="5400000">
            <a:off x="2767972" y="4733116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mr-IN" sz="4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 rot="5400000">
            <a:off x="3929114" y="5482039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mr-IN" sz="4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136455" y="1936297"/>
            <a:ext cx="4005943" cy="740228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801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EAD2002 / 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Strukturierung der bestandsbezogenen Informationen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0000" y="1306286"/>
            <a:ext cx="3558857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archdesc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6" name="Rechteck 5"/>
          <p:cNvSpPr/>
          <p:nvPr/>
        </p:nvSpPr>
        <p:spPr>
          <a:xfrm>
            <a:off x="1596571" y="1856468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9" name="Rechteck 8"/>
          <p:cNvSpPr/>
          <p:nvPr/>
        </p:nvSpPr>
        <p:spPr>
          <a:xfrm>
            <a:off x="1596570" y="2968502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descgrp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10" name="Rechteck 9"/>
          <p:cNvSpPr/>
          <p:nvPr/>
        </p:nvSpPr>
        <p:spPr>
          <a:xfrm>
            <a:off x="1596570" y="3628902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bioghist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11" name="Rechteck 10"/>
          <p:cNvSpPr/>
          <p:nvPr/>
        </p:nvSpPr>
        <p:spPr>
          <a:xfrm>
            <a:off x="1596570" y="4289302"/>
            <a:ext cx="2322284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scopecontent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12" name="Rechteck 11"/>
          <p:cNvSpPr/>
          <p:nvPr/>
        </p:nvSpPr>
        <p:spPr>
          <a:xfrm>
            <a:off x="1596570" y="4949702"/>
            <a:ext cx="2322284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controlaccess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13" name="Rechteck 12"/>
          <p:cNvSpPr/>
          <p:nvPr/>
        </p:nvSpPr>
        <p:spPr>
          <a:xfrm>
            <a:off x="1596570" y="5610102"/>
            <a:ext cx="2322284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dsc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2" name="Nach oben gebogener Pfeil 1"/>
          <p:cNvSpPr/>
          <p:nvPr/>
        </p:nvSpPr>
        <p:spPr>
          <a:xfrm rot="5400000">
            <a:off x="3599537" y="6210625"/>
            <a:ext cx="420914" cy="508000"/>
          </a:xfrm>
          <a:prstGeom prst="ben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101049" y="6305751"/>
            <a:ext cx="5048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Untergeordnet: Gliederung des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Findmittels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und Beschreibung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der Verzeichnungsebene 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-22215" y="6521194"/>
            <a:ext cx="2779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(Pflichtelemente hervorgehoben)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085142" y="1269647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Archival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Description: „Wrapper“-Element, welches die gesamte materialbezogene Beschreibung umschließt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085141" y="1819829"/>
            <a:ext cx="47897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Descriptive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Identification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„Wrapper“-Element; bündelt Kerninformationen zum beschriebenen Material.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Enthält kurze, klar abgegrenzte Angaben.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169928" y="2152265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mr-IN" sz="4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085136" y="253698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(Sub-Elemente von &lt;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&gt; an späterer Stelle behandelt)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085136" y="2887034"/>
            <a:ext cx="47897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Description Group: „Wrapper“-Element zur Bündelung nutzungsbezogener Information zum Bestand (Nutzungs-/Zugangsbeschränkungen, Zitierhinweise, </a:t>
            </a:r>
            <a:r>
              <a:rPr kumimoji="0" lang="mr-IN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085135" y="3699984"/>
            <a:ext cx="4789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Biography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Entstehungskontext des Materials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085134" y="4250166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Scope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Content: Zusammenfassung zur thematischen Abdeckung des Materials (oft:  Bestandseinleitung)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085133" y="4913063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Controlled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Access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Headings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Indexbegriffe und Normdaten-Verknüpfungen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4085132" y="5575960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Description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Subordinate Components: „Wrapper“-Element zur hierarchischen Strukturierung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-22215" y="6075611"/>
            <a:ext cx="3578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Graue Elemente werden in EAD(DDB) nicht angewendet oder anderweitig kodiert.</a:t>
            </a:r>
          </a:p>
        </p:txBody>
      </p:sp>
    </p:spTree>
    <p:extLst>
      <p:ext uri="{BB962C8B-B14F-4D97-AF65-F5344CB8AC3E}">
        <p14:creationId xmlns:p14="http://schemas.microsoft.com/office/powerpoint/2010/main" val="798933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EAD2002 / EAD(DDB)</a:t>
            </a:r>
          </a:p>
          <a:p>
            <a:r>
              <a:rPr lang="de-DE" sz="1800" dirty="0" err="1">
                <a:solidFill>
                  <a:schemeClr val="tx2"/>
                </a:solidFill>
              </a:rPr>
              <a:t>Gesamtüberlick</a:t>
            </a:r>
            <a:r>
              <a:rPr lang="de-DE" sz="1800" dirty="0">
                <a:solidFill>
                  <a:schemeClr val="tx2"/>
                </a:solidFill>
              </a:rPr>
              <a:t> der EAD-Struktur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0000" y="1306286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Administrative Informationen</a:t>
            </a:r>
          </a:p>
        </p:txBody>
      </p:sp>
      <p:sp>
        <p:nvSpPr>
          <p:cNvPr id="6" name="Rechteck 5"/>
          <p:cNvSpPr/>
          <p:nvPr/>
        </p:nvSpPr>
        <p:spPr>
          <a:xfrm>
            <a:off x="1596571" y="3011715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Gliederungsebene 1</a:t>
            </a:r>
          </a:p>
        </p:txBody>
      </p:sp>
      <p:sp>
        <p:nvSpPr>
          <p:cNvPr id="7" name="Rechteck 6"/>
          <p:cNvSpPr/>
          <p:nvPr/>
        </p:nvSpPr>
        <p:spPr>
          <a:xfrm>
            <a:off x="2757713" y="3941990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Gliederungsebene 1.1</a:t>
            </a:r>
          </a:p>
        </p:txBody>
      </p:sp>
      <p:sp>
        <p:nvSpPr>
          <p:cNvPr id="8" name="Rechteck 7"/>
          <p:cNvSpPr/>
          <p:nvPr/>
        </p:nvSpPr>
        <p:spPr>
          <a:xfrm>
            <a:off x="3918855" y="4872265"/>
            <a:ext cx="2496453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Verzeichnungseinheit 1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359999" y="2081440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Bestandsbezogene Informationen</a:t>
            </a:r>
          </a:p>
        </p:txBody>
      </p:sp>
      <p:sp>
        <p:nvSpPr>
          <p:cNvPr id="10" name="Textfeld 9"/>
          <p:cNvSpPr txBox="1"/>
          <p:nvPr/>
        </p:nvSpPr>
        <p:spPr>
          <a:xfrm rot="5400000">
            <a:off x="1606830" y="363592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mr-IN" sz="4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 rot="5400000">
            <a:off x="2767972" y="4733116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mr-IN" sz="4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 rot="5400000">
            <a:off x="3929114" y="5482039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mr-IN" sz="4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739307" y="4766129"/>
            <a:ext cx="2879207" cy="711655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6816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EAD2002 / 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Deskriptive Angaben (</a:t>
            </a:r>
            <a:r>
              <a:rPr lang="de-DE" sz="1800" dirty="0">
                <a:solidFill>
                  <a:srgbClr val="A5003B"/>
                </a:solidFill>
              </a:rPr>
              <a:t>&lt;</a:t>
            </a:r>
            <a:r>
              <a:rPr lang="de-DE" sz="1800" dirty="0" err="1">
                <a:solidFill>
                  <a:srgbClr val="A5003B"/>
                </a:solidFill>
              </a:rPr>
              <a:t>did</a:t>
            </a:r>
            <a:r>
              <a:rPr lang="de-DE" sz="1800" dirty="0">
                <a:solidFill>
                  <a:srgbClr val="A5003B"/>
                </a:solidFill>
              </a:rPr>
              <a:t>&gt;</a:t>
            </a:r>
            <a:r>
              <a:rPr lang="de-DE" sz="1800" dirty="0">
                <a:solidFill>
                  <a:schemeClr val="tx2"/>
                </a:solidFill>
              </a:rPr>
              <a:t>) der Verzeichnungsebene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59997" y="6139544"/>
            <a:ext cx="2779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(Pflichtelemente hervorgehoben)</a:t>
            </a:r>
          </a:p>
        </p:txBody>
      </p:sp>
      <p:sp>
        <p:nvSpPr>
          <p:cNvPr id="7" name="Rechteck 6"/>
          <p:cNvSpPr/>
          <p:nvPr/>
        </p:nvSpPr>
        <p:spPr>
          <a:xfrm>
            <a:off x="360000" y="1559502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8" name="Rechteck 7"/>
          <p:cNvSpPr/>
          <p:nvPr/>
        </p:nvSpPr>
        <p:spPr>
          <a:xfrm>
            <a:off x="1296172" y="2190872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unitid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9" name="Rechteck 8"/>
          <p:cNvSpPr/>
          <p:nvPr/>
        </p:nvSpPr>
        <p:spPr>
          <a:xfrm>
            <a:off x="1296172" y="2863562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unittitle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773713" y="2158915"/>
            <a:ext cx="528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Unit: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Archivaliensignatur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/Altsignatur, Systemstelle einer 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Klassifikation, o.ä.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773713" y="2826923"/>
            <a:ext cx="3672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Title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Unit: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Archivalientitel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/ Serientitel /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Gliederungsüberschrift</a:t>
            </a:r>
          </a:p>
        </p:txBody>
      </p:sp>
      <p:sp>
        <p:nvSpPr>
          <p:cNvPr id="12" name="Rechteck 11"/>
          <p:cNvSpPr/>
          <p:nvPr/>
        </p:nvSpPr>
        <p:spPr>
          <a:xfrm>
            <a:off x="3773713" y="1630584"/>
            <a:ext cx="21259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Descriptive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Identification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lumMod val="60000"/>
                  <a:lumOff val="4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296172" y="4165987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abstract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773713" y="4129348"/>
            <a:ext cx="4543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Abstract: Kurze zusammenfassende Beschreibung des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Materials, das der Gliederungsebene zugeordnet ist</a:t>
            </a:r>
          </a:p>
        </p:txBody>
      </p:sp>
      <p:sp>
        <p:nvSpPr>
          <p:cNvPr id="15" name="Rechteck 14"/>
          <p:cNvSpPr/>
          <p:nvPr/>
        </p:nvSpPr>
        <p:spPr>
          <a:xfrm>
            <a:off x="1296172" y="3494931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unitdate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17" name="Rechteck 16"/>
          <p:cNvSpPr/>
          <p:nvPr/>
        </p:nvSpPr>
        <p:spPr>
          <a:xfrm>
            <a:off x="1296171" y="4770283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origination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18" name="Rechteck 17"/>
          <p:cNvSpPr/>
          <p:nvPr/>
        </p:nvSpPr>
        <p:spPr>
          <a:xfrm>
            <a:off x="1296170" y="5401652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physdesc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3773713" y="3566013"/>
            <a:ext cx="2154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Unit: Laufzeit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3773712" y="4733317"/>
            <a:ext cx="52819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Origination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Provenienz/Urheber 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Verweis auf Normvokabular über Subelement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&lt;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name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&gt;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3755987" y="5315263"/>
            <a:ext cx="5388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Physical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Description: Formalbeschreibung / äußere Beschreibung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der Verzeichnungseinheit (Umfang, Abmessungen, </a:t>
            </a:r>
            <a:r>
              <a:rPr kumimoji="0" lang="mr-IN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Weitere Spezifizierung über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&lt;genreform&gt;,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&lt;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dimensions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&gt;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u.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&lt;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extent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737247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EAD2002 / 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Deskriptive Angaben (</a:t>
            </a:r>
            <a:r>
              <a:rPr lang="de-DE" sz="1800" dirty="0">
                <a:solidFill>
                  <a:srgbClr val="A5003B"/>
                </a:solidFill>
              </a:rPr>
              <a:t>&lt;</a:t>
            </a:r>
            <a:r>
              <a:rPr lang="de-DE" sz="1800" dirty="0" err="1">
                <a:solidFill>
                  <a:srgbClr val="A5003B"/>
                </a:solidFill>
              </a:rPr>
              <a:t>did</a:t>
            </a:r>
            <a:r>
              <a:rPr lang="de-DE" sz="1800" dirty="0">
                <a:solidFill>
                  <a:srgbClr val="A5003B"/>
                </a:solidFill>
              </a:rPr>
              <a:t>&gt;</a:t>
            </a:r>
            <a:r>
              <a:rPr lang="de-DE" sz="1800" dirty="0">
                <a:solidFill>
                  <a:schemeClr val="tx2"/>
                </a:solidFill>
              </a:rPr>
              <a:t>) der Verzeichnungsebene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59997" y="6139544"/>
            <a:ext cx="2779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(Pflichtelemente hervorgehoben)</a:t>
            </a:r>
          </a:p>
        </p:txBody>
      </p:sp>
      <p:sp>
        <p:nvSpPr>
          <p:cNvPr id="7" name="Rechteck 6"/>
          <p:cNvSpPr/>
          <p:nvPr/>
        </p:nvSpPr>
        <p:spPr>
          <a:xfrm>
            <a:off x="360000" y="1559502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12" name="Rechteck 11"/>
          <p:cNvSpPr/>
          <p:nvPr/>
        </p:nvSpPr>
        <p:spPr>
          <a:xfrm>
            <a:off x="3773713" y="1630584"/>
            <a:ext cx="21259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Descriptive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Identification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lumMod val="60000"/>
                  <a:lumOff val="4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1238111" y="3244996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materialspec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20" name="Rechteck 19"/>
          <p:cNvSpPr/>
          <p:nvPr/>
        </p:nvSpPr>
        <p:spPr>
          <a:xfrm>
            <a:off x="1223597" y="3849523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&lt;langmaterial&gt;</a:t>
            </a:r>
          </a:p>
        </p:txBody>
      </p:sp>
      <p:sp>
        <p:nvSpPr>
          <p:cNvPr id="21" name="Rechteck 20"/>
          <p:cNvSpPr/>
          <p:nvPr/>
        </p:nvSpPr>
        <p:spPr>
          <a:xfrm>
            <a:off x="1198965" y="4454050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</a:t>
            </a:r>
          </a:p>
        </p:txBody>
      </p:sp>
      <p:sp>
        <p:nvSpPr>
          <p:cNvPr id="22" name="Textfeld 21"/>
          <p:cNvSpPr txBox="1"/>
          <p:nvPr/>
        </p:nvSpPr>
        <p:spPr>
          <a:xfrm rot="5400000">
            <a:off x="2187399" y="2242500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mr-IN" sz="44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t>…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3773713" y="2473331"/>
            <a:ext cx="1262744" cy="31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(Fortsetzung)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773713" y="3208357"/>
            <a:ext cx="5142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Material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Specific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Details: Spezifische Details einer Materialien-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kategorie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(z.B. Maßstab bei Karten)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3773712" y="3812884"/>
            <a:ext cx="424321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Language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Material: Sprachen des Archivguts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Freitext oder via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&lt;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language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A500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&gt;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strukturiert</a:t>
            </a:r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773712" y="4525132"/>
            <a:ext cx="4365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Note: Unspezifische Bemerkungen</a:t>
            </a: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Quellenverweise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34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Flexibilisierung der Rechte- und Lizenzauszeichnung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3F7A7C8-7BF2-724F-81CB-134C1985A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1600"/>
            <a:ext cx="91440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649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Flexibilisierung der Rechte- und Lizenzauszeichnung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3F7A7C8-7BF2-724F-81CB-134C1985A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1600"/>
            <a:ext cx="91440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944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Flexibilisierung der Rechte- und Lizenzauszeichnung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A028F75-45EA-444C-8775-0BFF8F5CC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95628"/>
            <a:ext cx="9144000" cy="576237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6AE0EB7A-D1C1-144A-86C5-78BBC5E4987C}"/>
              </a:ext>
            </a:extLst>
          </p:cNvPr>
          <p:cNvSpPr/>
          <p:nvPr/>
        </p:nvSpPr>
        <p:spPr>
          <a:xfrm>
            <a:off x="360000" y="4208443"/>
            <a:ext cx="8784000" cy="2049138"/>
          </a:xfrm>
          <a:prstGeom prst="rect">
            <a:avLst/>
          </a:prstGeom>
          <a:solidFill>
            <a:srgbClr val="0070C0">
              <a:alpha val="15000"/>
            </a:srgb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D78D1E-6304-8540-B437-9E6F64BACCF7}"/>
              </a:ext>
            </a:extLst>
          </p:cNvPr>
          <p:cNvSpPr txBox="1"/>
          <p:nvPr/>
        </p:nvSpPr>
        <p:spPr>
          <a:xfrm>
            <a:off x="6914800" y="5888249"/>
            <a:ext cx="2229200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DE" dirty="0"/>
              <a:t>im Bestandsdatensatz</a:t>
            </a:r>
          </a:p>
        </p:txBody>
      </p:sp>
    </p:spTree>
    <p:extLst>
      <p:ext uri="{BB962C8B-B14F-4D97-AF65-F5344CB8AC3E}">
        <p14:creationId xmlns:p14="http://schemas.microsoft.com/office/powerpoint/2010/main" val="237060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theme/theme1.xml><?xml version="1.0" encoding="utf-8"?>
<a:theme xmlns:a="http://schemas.openxmlformats.org/drawingml/2006/main" name="Master_Inhaltsfolien">
  <a:themeElements>
    <a:clrScheme name="DDB">
      <a:dk1>
        <a:srgbClr val="A5003B"/>
      </a:dk1>
      <a:lt1>
        <a:srgbClr val="FFFFFF"/>
      </a:lt1>
      <a:dk2>
        <a:srgbClr val="333333"/>
      </a:dk2>
      <a:lt2>
        <a:srgbClr val="FFFFFF"/>
      </a:lt2>
      <a:accent1>
        <a:srgbClr val="D1411C"/>
      </a:accent1>
      <a:accent2>
        <a:srgbClr val="458240"/>
      </a:accent2>
      <a:accent3>
        <a:srgbClr val="2D4694"/>
      </a:accent3>
      <a:accent4>
        <a:srgbClr val="00818E"/>
      </a:accent4>
      <a:accent5>
        <a:srgbClr val="744094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DB_PPT_Titel auf weiß">
  <a:themeElements>
    <a:clrScheme name="DDB">
      <a:dk1>
        <a:srgbClr val="A5003B"/>
      </a:dk1>
      <a:lt1>
        <a:srgbClr val="FFFFFF"/>
      </a:lt1>
      <a:dk2>
        <a:srgbClr val="333333"/>
      </a:dk2>
      <a:lt2>
        <a:srgbClr val="FFFFFF"/>
      </a:lt2>
      <a:accent1>
        <a:srgbClr val="D1411C"/>
      </a:accent1>
      <a:accent2>
        <a:srgbClr val="458240"/>
      </a:accent2>
      <a:accent3>
        <a:srgbClr val="2D4694"/>
      </a:accent3>
      <a:accent4>
        <a:srgbClr val="00818E"/>
      </a:accent4>
      <a:accent5>
        <a:srgbClr val="744094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638</Words>
  <Application>Microsoft Macintosh PowerPoint</Application>
  <PresentationFormat>Bildschirmpräsentation (4:3)</PresentationFormat>
  <Paragraphs>142</Paragraphs>
  <Slides>14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Calibri</vt:lpstr>
      <vt:lpstr>Mangal</vt:lpstr>
      <vt:lpstr>Master_Inhaltsfolien</vt:lpstr>
      <vt:lpstr>DDB_PPT_Titel auf weiß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Oliver Götze</dc:creator>
  <cp:lastModifiedBy>Oliver Götze</cp:lastModifiedBy>
  <cp:revision>14</cp:revision>
  <dcterms:created xsi:type="dcterms:W3CDTF">2018-05-25T11:23:32Z</dcterms:created>
  <dcterms:modified xsi:type="dcterms:W3CDTF">2018-05-28T07:06:48Z</dcterms:modified>
</cp:coreProperties>
</file>