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5143500" type="screen16x9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5" autoAdjust="0"/>
    <p:restoredTop sz="94649" autoAdjust="0"/>
  </p:normalViewPr>
  <p:slideViewPr>
    <p:cSldViewPr>
      <p:cViewPr varScale="1">
        <p:scale>
          <a:sx n="107" d="100"/>
          <a:sy n="107" d="100"/>
        </p:scale>
        <p:origin x="126" y="57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216"/>
    </p:cViewPr>
  </p:sorterViewPr>
  <p:notesViewPr>
    <p:cSldViewPr>
      <p:cViewPr varScale="1">
        <p:scale>
          <a:sx n="82" d="100"/>
          <a:sy n="82" d="100"/>
        </p:scale>
        <p:origin x="-313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91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6B60990-A456-4E15-8235-A772450F9E9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35798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dnb_RG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088" y="216000"/>
            <a:ext cx="1224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827088" y="2499742"/>
            <a:ext cx="7593012" cy="1296000"/>
          </a:xfrm>
        </p:spPr>
        <p:txBody>
          <a:bodyPr/>
          <a:lstStyle>
            <a:lvl1pPr>
              <a:lnSpc>
                <a:spcPts val="3600"/>
              </a:lnSpc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946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827088" y="2042534"/>
            <a:ext cx="7593012" cy="385200"/>
          </a:xfrm>
        </p:spPr>
        <p:txBody>
          <a:bodyPr/>
          <a:lstStyle>
            <a:lvl1pPr marL="0" indent="0">
              <a:buFont typeface="Verdana" pitchFamily="34" charset="0"/>
              <a:buNone/>
              <a:defRPr sz="2000"/>
            </a:lvl1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10      | Webarchivierung an der DNB | 15. Mai 2018</a:t>
            </a:r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827088" y="1218086"/>
            <a:ext cx="7593012" cy="777600"/>
          </a:xfrm>
        </p:spPr>
        <p:txBody>
          <a:bodyPr/>
          <a:lstStyle>
            <a:lvl1pPr>
              <a:lnSpc>
                <a:spcPts val="3000"/>
              </a:lnSpc>
              <a:defRPr b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827088" y="2016000"/>
            <a:ext cx="7593012" cy="2563200"/>
          </a:xfrm>
        </p:spPr>
        <p:txBody>
          <a:bodyPr/>
          <a:lstStyle>
            <a:lvl1pPr>
              <a:lnSpc>
                <a:spcPts val="3000"/>
              </a:lnSpc>
              <a:spcBef>
                <a:spcPts val="1680"/>
              </a:spcBef>
              <a:defRPr sz="2600" b="1"/>
            </a:lvl1pPr>
            <a:lvl2pPr marL="1076325" indent="-452438">
              <a:lnSpc>
                <a:spcPts val="2400"/>
              </a:lnSpc>
              <a:spcBef>
                <a:spcPts val="300"/>
              </a:spcBef>
              <a:defRPr sz="2000"/>
            </a:lvl2pPr>
            <a:lvl3pPr marL="1341438" indent="-265113">
              <a:lnSpc>
                <a:spcPts val="2400"/>
              </a:lnSpc>
              <a:spcBef>
                <a:spcPts val="300"/>
              </a:spcBef>
              <a:defRPr sz="2000"/>
            </a:lvl3pPr>
            <a:lvl4pPr marL="1600200" indent="-258763">
              <a:lnSpc>
                <a:spcPts val="2400"/>
              </a:lnSpc>
              <a:spcBef>
                <a:spcPts val="300"/>
              </a:spcBef>
              <a:defRPr sz="2000"/>
            </a:lvl4pPr>
            <a:lvl5pPr marL="1879600" indent="-265113">
              <a:lnSpc>
                <a:spcPts val="2400"/>
              </a:lnSpc>
              <a:spcBef>
                <a:spcPts val="300"/>
              </a:spcBef>
              <a:defRPr sz="200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0"/>
          </p:nvPr>
        </p:nvSpPr>
        <p:spPr>
          <a:xfrm>
            <a:off x="514350" y="4788694"/>
            <a:ext cx="7874000" cy="153888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10      | Webarchivierung an der DNB | 15. Mai 2018</a:t>
            </a:r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680"/>
              </a:spcBef>
              <a:defRPr/>
            </a:lvl1pPr>
            <a:lvl2pPr>
              <a:spcBef>
                <a:spcPts val="300"/>
              </a:spcBef>
              <a:defRPr/>
            </a:lvl2pPr>
            <a:lvl3pPr>
              <a:spcBef>
                <a:spcPts val="300"/>
              </a:spcBef>
              <a:defRPr/>
            </a:lvl3pPr>
            <a:lvl4pPr>
              <a:spcBef>
                <a:spcPts val="300"/>
              </a:spcBef>
              <a:defRPr/>
            </a:lvl4pPr>
            <a:lvl5pPr>
              <a:spcBef>
                <a:spcPts val="300"/>
              </a:spcBef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10      | Webarchivierung an der DNB | 15. Mai 2018</a:t>
            </a:r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el und zwei Aufzählu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27088" y="2024063"/>
            <a:ext cx="3719512" cy="2563416"/>
          </a:xfrm>
        </p:spPr>
        <p:txBody>
          <a:bodyPr/>
          <a:lstStyle>
            <a:lvl1pPr>
              <a:spcBef>
                <a:spcPts val="1200"/>
              </a:spcBef>
              <a:defRPr sz="2000"/>
            </a:lvl1pPr>
            <a:lvl2pPr>
              <a:lnSpc>
                <a:spcPts val="2000"/>
              </a:lnSpc>
              <a:spcBef>
                <a:spcPts val="300"/>
              </a:spcBef>
              <a:defRPr sz="1600"/>
            </a:lvl2pPr>
            <a:lvl3pPr>
              <a:lnSpc>
                <a:spcPts val="2000"/>
              </a:lnSpc>
              <a:spcBef>
                <a:spcPts val="300"/>
              </a:spcBef>
              <a:defRPr sz="1600"/>
            </a:lvl3pPr>
            <a:lvl4pPr>
              <a:lnSpc>
                <a:spcPts val="2000"/>
              </a:lnSpc>
              <a:spcBef>
                <a:spcPts val="300"/>
              </a:spcBef>
              <a:defRPr sz="1600"/>
            </a:lvl4pPr>
            <a:lvl5pPr>
              <a:lnSpc>
                <a:spcPts val="2000"/>
              </a:lnSpc>
              <a:spcBef>
                <a:spcPts val="300"/>
              </a:spcBef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99000" y="2024063"/>
            <a:ext cx="3721100" cy="2563416"/>
          </a:xfrm>
        </p:spPr>
        <p:txBody>
          <a:bodyPr/>
          <a:lstStyle>
            <a:lvl1pPr>
              <a:spcBef>
                <a:spcPts val="1200"/>
              </a:spcBef>
              <a:defRPr lang="de-DE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lnSpc>
                <a:spcPts val="2000"/>
              </a:lnSpc>
              <a:spcBef>
                <a:spcPts val="300"/>
              </a:spcBef>
              <a:defRPr sz="1600"/>
            </a:lvl2pPr>
            <a:lvl3pPr>
              <a:lnSpc>
                <a:spcPts val="2000"/>
              </a:lnSpc>
              <a:spcBef>
                <a:spcPts val="300"/>
              </a:spcBef>
              <a:defRPr sz="1600"/>
            </a:lvl3pPr>
            <a:lvl4pPr>
              <a:lnSpc>
                <a:spcPts val="2000"/>
              </a:lnSpc>
              <a:spcBef>
                <a:spcPts val="300"/>
              </a:spcBef>
              <a:defRPr sz="1600"/>
            </a:lvl4pPr>
            <a:lvl5pPr>
              <a:lnSpc>
                <a:spcPts val="2000"/>
              </a:lnSpc>
              <a:spcBef>
                <a:spcPts val="300"/>
              </a:spcBef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10      | Webarchivierung an der DNB | 15. Mai 2018</a:t>
            </a:r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10      | Webarchivierung an der DNB | 15. Mai 2018</a:t>
            </a:r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_mit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10      | Webarchivierung an der DNB | 15. Mai 2018</a:t>
            </a:r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808080"/>
                </a:solidFill>
              </a:rPr>
              <a:t>| 10      | Webarchivierung an der DNB | 15. Mai 2018</a:t>
            </a:r>
            <a:endParaRPr lang="de-DE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738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Inhaltsplatzhalter 2"/>
          <p:cNvSpPr>
            <a:spLocks noGrp="1"/>
          </p:cNvSpPr>
          <p:nvPr>
            <p:ph idx="1"/>
          </p:nvPr>
        </p:nvSpPr>
        <p:spPr>
          <a:xfrm>
            <a:off x="827088" y="2024063"/>
            <a:ext cx="7593012" cy="2563416"/>
          </a:xfrm>
        </p:spPr>
        <p:txBody>
          <a:bodyPr/>
          <a:lstStyle>
            <a:lvl1pPr>
              <a:spcBef>
                <a:spcPts val="1680"/>
              </a:spcBef>
              <a:buNone/>
              <a:defRPr/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10      | Webarchivierung an der DNB | 15. Mai 2018</a:t>
            </a:r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el und zwei Objek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27088" y="2024063"/>
            <a:ext cx="3719512" cy="2563416"/>
          </a:xfrm>
        </p:spPr>
        <p:txBody>
          <a:bodyPr/>
          <a:lstStyle>
            <a:lvl1pPr>
              <a:spcBef>
                <a:spcPts val="1200"/>
              </a:spcBef>
              <a:buNone/>
              <a:defRPr sz="2000"/>
            </a:lvl1pPr>
            <a:lvl2pPr>
              <a:lnSpc>
                <a:spcPts val="2000"/>
              </a:lnSpc>
              <a:defRPr sz="1600"/>
            </a:lvl2pPr>
            <a:lvl3pPr>
              <a:lnSpc>
                <a:spcPts val="2000"/>
              </a:lnSpc>
              <a:defRPr sz="1600"/>
            </a:lvl3pPr>
            <a:lvl4pPr>
              <a:lnSpc>
                <a:spcPts val="2000"/>
              </a:lnSpc>
              <a:defRPr sz="1600"/>
            </a:lvl4pPr>
            <a:lvl5pPr>
              <a:lnSpc>
                <a:spcPts val="2000"/>
              </a:lnSpc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99000" y="2024063"/>
            <a:ext cx="3721100" cy="2563416"/>
          </a:xfrm>
        </p:spPr>
        <p:txBody>
          <a:bodyPr/>
          <a:lstStyle>
            <a:lvl1pPr>
              <a:spcBef>
                <a:spcPts val="1200"/>
              </a:spcBef>
              <a:buNone/>
              <a:defRPr sz="2000"/>
            </a:lvl1pPr>
            <a:lvl2pPr>
              <a:lnSpc>
                <a:spcPts val="2000"/>
              </a:lnSpc>
              <a:defRPr sz="1600"/>
            </a:lvl2pPr>
            <a:lvl3pPr>
              <a:lnSpc>
                <a:spcPts val="2000"/>
              </a:lnSpc>
              <a:defRPr sz="1600"/>
            </a:lvl3pPr>
            <a:lvl4pPr>
              <a:lnSpc>
                <a:spcPts val="2000"/>
              </a:lnSpc>
              <a:defRPr sz="1600"/>
            </a:lvl4pPr>
            <a:lvl5pPr>
              <a:lnSpc>
                <a:spcPts val="2000"/>
              </a:lnSpc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10      | Webarchivierung an der DNB | 15. Mai 2018</a:t>
            </a:r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9" descr="dnb_RGB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812088" y="216000"/>
            <a:ext cx="1224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827088" y="1080000"/>
            <a:ext cx="7593012" cy="77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Titelmasterformat durch Klicken bearbeiten</a:t>
            </a: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827088" y="2016000"/>
            <a:ext cx="7593012" cy="2563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14350" y="4788694"/>
            <a:ext cx="787400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/>
            </a:lvl1pPr>
          </a:lstStyle>
          <a:p>
            <a:pPr>
              <a:defRPr/>
            </a:pPr>
            <a:r>
              <a:rPr lang="de-DE" smtClean="0"/>
              <a:t>| 10      | Webarchivierung an der DNB | 15. Mai 2018</a:t>
            </a: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35" r:id="rId3"/>
    <p:sldLayoutId id="2147483736" r:id="rId4"/>
    <p:sldLayoutId id="2147483737" r:id="rId5"/>
    <p:sldLayoutId id="2147483738" r:id="rId6"/>
    <p:sldLayoutId id="2147483744" r:id="rId7"/>
    <p:sldLayoutId id="2147483739" r:id="rId8"/>
    <p:sldLayoutId id="2147483740" r:id="rId9"/>
  </p:sldLayoutIdLst>
  <p:hf sldNum="0" hdr="0" dt="0"/>
  <p:txStyles>
    <p:titleStyle>
      <a:lvl1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2pPr>
      <a:lvl3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3pPr>
      <a:lvl4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4pPr>
      <a:lvl5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lnSpc>
          <a:spcPts val="2400"/>
        </a:lnSpc>
        <a:spcBef>
          <a:spcPct val="70000"/>
        </a:spcBef>
        <a:spcAft>
          <a:spcPct val="0"/>
        </a:spcAft>
        <a:buFont typeface="Verdana" pitchFamily="34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ts val="20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lnSpc>
          <a:spcPts val="20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lnSpc>
          <a:spcPts val="20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lnSpc>
          <a:spcPts val="20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10      | Webarchivierung an der DNB | 15. Mai 2018</a:t>
            </a:r>
            <a:endParaRPr lang="de-DE" dirty="0" smtClean="0"/>
          </a:p>
        </p:txBody>
      </p:sp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287338" y="606"/>
            <a:ext cx="215900" cy="5140800"/>
          </a:xfrm>
          <a:prstGeom prst="rect">
            <a:avLst/>
          </a:prstGeom>
          <a:solidFill>
            <a:srgbClr val="0046C4"/>
          </a:solidFill>
          <a:ln w="9525">
            <a:noFill/>
            <a:miter lim="800000"/>
            <a:headEnd/>
            <a:tailEnd/>
          </a:ln>
        </p:spPr>
        <p:txBody>
          <a:bodyPr wrap="none" lIns="0" rIns="0" bIns="198000" anchor="b" anchorCtr="1"/>
          <a:lstStyle/>
          <a:p>
            <a:pPr algn="ctr"/>
            <a:fld id="{EBFEB206-4A3F-4696-935B-82AB82FC11DA}" type="slidenum">
              <a:rPr lang="de-DE" sz="1000" b="1"/>
              <a:pPr algn="ctr"/>
              <a:t>1</a:t>
            </a:fld>
            <a:endParaRPr lang="de-DE" sz="1000" b="1" dirty="0"/>
          </a:p>
        </p:txBody>
      </p:sp>
      <p:sp>
        <p:nvSpPr>
          <p:cNvPr id="3076" name="Rectangle 8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Mit gesetzlichem Auftrag: Webarchivierung an der DNB</a:t>
            </a:r>
            <a:endParaRPr lang="de-DE" dirty="0" smtClean="0"/>
          </a:p>
        </p:txBody>
      </p:sp>
      <p:sp>
        <p:nvSpPr>
          <p:cNvPr id="3077" name="Rectangle 11"/>
          <p:cNvSpPr>
            <a:spLocks noGrp="1" noChangeArrowheads="1"/>
          </p:cNvSpPr>
          <p:nvPr>
            <p:ph type="subTitle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de-DE" dirty="0" smtClean="0"/>
              <a:t>Tobias Steinke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Ausblick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Weitere Ausweitung des selektiven </a:t>
            </a:r>
            <a:r>
              <a:rPr lang="de-DE" dirty="0" err="1" smtClean="0"/>
              <a:t>Webharvestings</a:t>
            </a:r>
            <a:endParaRPr lang="de-DE" dirty="0" smtClean="0"/>
          </a:p>
          <a:p>
            <a:r>
              <a:rPr lang="de-DE" dirty="0" smtClean="0"/>
              <a:t>Zusammenarbeit mit Regionalbibliotheken</a:t>
            </a:r>
          </a:p>
          <a:p>
            <a:r>
              <a:rPr lang="de-DE" dirty="0" smtClean="0"/>
              <a:t>Internationale Zusammenarbeit</a:t>
            </a:r>
          </a:p>
          <a:p>
            <a:pPr lvl="1"/>
            <a:r>
              <a:rPr lang="de-DE" dirty="0" smtClean="0"/>
              <a:t>International Internet </a:t>
            </a:r>
            <a:r>
              <a:rPr lang="de-DE" dirty="0" err="1" smtClean="0"/>
              <a:t>Preservation</a:t>
            </a:r>
            <a:r>
              <a:rPr lang="de-DE" dirty="0" smtClean="0"/>
              <a:t> </a:t>
            </a:r>
            <a:r>
              <a:rPr lang="de-DE" dirty="0" err="1" smtClean="0"/>
              <a:t>Consortium</a:t>
            </a:r>
            <a:r>
              <a:rPr lang="de-DE" dirty="0" smtClean="0"/>
              <a:t> (IIPC)</a:t>
            </a:r>
          </a:p>
          <a:p>
            <a:pPr lvl="1"/>
            <a:r>
              <a:rPr lang="de-DE" dirty="0" smtClean="0"/>
              <a:t>Internet Archive</a:t>
            </a:r>
          </a:p>
          <a:p>
            <a:r>
              <a:rPr lang="de-DE" dirty="0" smtClean="0"/>
              <a:t>WARC-Dateien im digitalen Langzeitarchiv</a:t>
            </a:r>
            <a:endParaRPr lang="de-DE" dirty="0"/>
          </a:p>
        </p:txBody>
      </p:sp>
      <p:sp>
        <p:nvSpPr>
          <p:cNvPr id="13314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10      | Webarchivierung an der DNB | 15. Mai 2018</a:t>
            </a:r>
            <a:endParaRPr lang="de-DE" smtClean="0"/>
          </a:p>
        </p:txBody>
      </p:sp>
      <p:sp>
        <p:nvSpPr>
          <p:cNvPr id="13315" name="Rectangle 4"/>
          <p:cNvSpPr>
            <a:spLocks noChangeArrowheads="1"/>
          </p:cNvSpPr>
          <p:nvPr/>
        </p:nvSpPr>
        <p:spPr bwMode="auto">
          <a:xfrm>
            <a:off x="287338" y="0"/>
            <a:ext cx="215900" cy="5142310"/>
          </a:xfrm>
          <a:prstGeom prst="rect">
            <a:avLst/>
          </a:prstGeom>
          <a:solidFill>
            <a:srgbClr val="E62E2E"/>
          </a:solidFill>
          <a:ln w="9525">
            <a:noFill/>
            <a:miter lim="800000"/>
            <a:headEnd/>
            <a:tailEnd/>
          </a:ln>
        </p:spPr>
        <p:txBody>
          <a:bodyPr wrap="none" lIns="0" rIns="0" bIns="198000" anchor="b" anchorCtr="1"/>
          <a:lstStyle/>
          <a:p>
            <a:pPr algn="ctr"/>
            <a:fld id="{5B255F3E-E2AF-4E08-A2BE-E5C3AAFE6FE5}" type="slidenum">
              <a:rPr lang="de-DE" sz="1000" b="1"/>
              <a:pPr algn="ctr"/>
              <a:t>10</a:t>
            </a:fld>
            <a:endParaRPr lang="de-DE" sz="1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Gesetzlicher Auftrag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Gesetz über die Deutsche Nationalbibliothek </a:t>
            </a:r>
            <a:r>
              <a:rPr lang="de-DE" dirty="0" smtClean="0"/>
              <a:t>(2006)</a:t>
            </a:r>
          </a:p>
          <a:p>
            <a:pPr lvl="1"/>
            <a:r>
              <a:rPr lang="de-DE" dirty="0"/>
              <a:t>Die Bibliothek hat die Aufgabe, </a:t>
            </a:r>
            <a:r>
              <a:rPr lang="de-DE" dirty="0" smtClean="0"/>
              <a:t>[...] die </a:t>
            </a:r>
            <a:r>
              <a:rPr lang="de-DE" dirty="0"/>
              <a:t>ab 1913 in Deutschland veröffentlichten </a:t>
            </a:r>
            <a:r>
              <a:rPr lang="de-DE" dirty="0" smtClean="0"/>
              <a:t>Medienwerke [...] im </a:t>
            </a:r>
            <a:r>
              <a:rPr lang="de-DE" dirty="0"/>
              <a:t>Original zu sammeln, zu inventarisieren, zu erschließen und bibliografisch zu verzeichnen, auf Dauer zu sichern und für die Allgemeinheit nutzbar zu machen </a:t>
            </a:r>
            <a:r>
              <a:rPr lang="de-DE" dirty="0" smtClean="0"/>
              <a:t>[...]</a:t>
            </a:r>
          </a:p>
          <a:p>
            <a:pPr lvl="1"/>
            <a:r>
              <a:rPr lang="de-DE" dirty="0"/>
              <a:t>Medienwerke in unkörperlicher Form sind alle Darstellungen in öffentlichen Netzen.</a:t>
            </a:r>
          </a:p>
        </p:txBody>
      </p:sp>
      <p:sp>
        <p:nvSpPr>
          <p:cNvPr id="5122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10      | Webarchivierung an der DNB | 15. Mai 2018</a:t>
            </a:r>
            <a:endParaRPr lang="de-DE" smtClean="0"/>
          </a:p>
        </p:txBody>
      </p:sp>
      <p:sp>
        <p:nvSpPr>
          <p:cNvPr id="5123" name="Rectangle 4"/>
          <p:cNvSpPr>
            <a:spLocks noChangeArrowheads="1"/>
          </p:cNvSpPr>
          <p:nvPr/>
        </p:nvSpPr>
        <p:spPr bwMode="auto">
          <a:xfrm>
            <a:off x="287338" y="0"/>
            <a:ext cx="215900" cy="5142310"/>
          </a:xfrm>
          <a:prstGeom prst="rect">
            <a:avLst/>
          </a:prstGeom>
          <a:solidFill>
            <a:srgbClr val="00AEFA"/>
          </a:solidFill>
          <a:ln w="9525">
            <a:noFill/>
            <a:miter lim="800000"/>
            <a:headEnd/>
            <a:tailEnd/>
          </a:ln>
        </p:spPr>
        <p:txBody>
          <a:bodyPr wrap="none" lIns="0" rIns="0" bIns="198000" anchor="b" anchorCtr="1"/>
          <a:lstStyle/>
          <a:p>
            <a:pPr algn="ctr"/>
            <a:fld id="{41DD5E45-7A98-4147-A7E0-A8DC2A41740A}" type="slidenum">
              <a:rPr lang="de-DE" sz="1000" b="1"/>
              <a:pPr algn="ctr"/>
              <a:t>2</a:t>
            </a:fld>
            <a:endParaRPr lang="de-DE" sz="1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Netzpublikationen</a:t>
            </a:r>
            <a:endParaRPr lang="de-DE" dirty="0"/>
          </a:p>
        </p:txBody>
      </p:sp>
      <p:sp>
        <p:nvSpPr>
          <p:cNvPr id="10" name="Inhaltsplatzhalter 9"/>
          <p:cNvSpPr>
            <a:spLocks noGrp="1"/>
          </p:cNvSpPr>
          <p:nvPr>
            <p:ph idx="1"/>
          </p:nvPr>
        </p:nvSpPr>
        <p:spPr>
          <a:xfrm>
            <a:off x="827088" y="1857600"/>
            <a:ext cx="7593012" cy="2721816"/>
          </a:xfrm>
        </p:spPr>
        <p:txBody>
          <a:bodyPr/>
          <a:lstStyle/>
          <a:p>
            <a:r>
              <a:rPr lang="de-DE" dirty="0" smtClean="0"/>
              <a:t>E-Books, E-Journals, digitale Hochschulschriften</a:t>
            </a:r>
          </a:p>
          <a:p>
            <a:r>
              <a:rPr lang="de-DE" dirty="0" smtClean="0"/>
              <a:t>Ablieferung der Verlage und Hochschulbibliotheken an die DNB</a:t>
            </a:r>
          </a:p>
          <a:p>
            <a:r>
              <a:rPr lang="de-DE" dirty="0" smtClean="0"/>
              <a:t>Schnittstellen: Webformular, Hotfolder, OAI-PHM</a:t>
            </a:r>
          </a:p>
          <a:p>
            <a:r>
              <a:rPr lang="de-DE" dirty="0" smtClean="0"/>
              <a:t>Bibliografische Metadaten als Teil der Ablieferung</a:t>
            </a:r>
          </a:p>
          <a:p>
            <a:r>
              <a:rPr lang="de-DE" dirty="0" smtClean="0"/>
              <a:t>Dateiformate: Vorwiegend PDF und EPUB</a:t>
            </a:r>
            <a:endParaRPr lang="de-DE" dirty="0"/>
          </a:p>
        </p:txBody>
      </p:sp>
      <p:sp>
        <p:nvSpPr>
          <p:cNvPr id="6146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10      | Webarchivierung an der DNB | 15. Mai 2018</a:t>
            </a:r>
            <a:endParaRPr lang="de-DE" smtClean="0"/>
          </a:p>
        </p:txBody>
      </p:sp>
      <p:sp>
        <p:nvSpPr>
          <p:cNvPr id="6147" name="Rectangle 4"/>
          <p:cNvSpPr>
            <a:spLocks noChangeArrowheads="1"/>
          </p:cNvSpPr>
          <p:nvPr/>
        </p:nvSpPr>
        <p:spPr bwMode="auto">
          <a:xfrm>
            <a:off x="287338" y="0"/>
            <a:ext cx="215900" cy="5142310"/>
          </a:xfrm>
          <a:prstGeom prst="rect">
            <a:avLst/>
          </a:prstGeom>
          <a:solidFill>
            <a:srgbClr val="FFC920"/>
          </a:solidFill>
          <a:ln w="9525">
            <a:noFill/>
            <a:miter lim="800000"/>
            <a:headEnd/>
            <a:tailEnd/>
          </a:ln>
        </p:spPr>
        <p:txBody>
          <a:bodyPr wrap="none" lIns="0" rIns="0" bIns="198000" anchor="b" anchorCtr="1"/>
          <a:lstStyle/>
          <a:p>
            <a:pPr algn="ctr"/>
            <a:fld id="{409DEF66-784C-4ABA-A954-EA29E77B5B61}" type="slidenum">
              <a:rPr lang="de-DE" sz="1000" b="1"/>
              <a:pPr algn="ctr"/>
              <a:t>3</a:t>
            </a:fld>
            <a:endParaRPr lang="de-DE" sz="1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Webseiten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Ständige, unregelmäßige Änderungen</a:t>
            </a:r>
          </a:p>
          <a:p>
            <a:r>
              <a:rPr lang="de-DE" dirty="0" smtClean="0"/>
              <a:t>Seiten werden beim Aufruf vom Server generiert</a:t>
            </a:r>
          </a:p>
          <a:p>
            <a:r>
              <a:rPr lang="de-DE" dirty="0" smtClean="0"/>
              <a:t>Ablieferung an DNB nicht sinnvoll möglich</a:t>
            </a:r>
          </a:p>
          <a:p>
            <a:r>
              <a:rPr lang="de-DE" dirty="0" smtClean="0"/>
              <a:t>Wiederholtes </a:t>
            </a:r>
            <a:r>
              <a:rPr lang="de-DE" dirty="0" err="1" smtClean="0"/>
              <a:t>Webharvesting</a:t>
            </a:r>
            <a:r>
              <a:rPr lang="de-DE" dirty="0" smtClean="0"/>
              <a:t> zum Einsammeln</a:t>
            </a:r>
          </a:p>
          <a:p>
            <a:r>
              <a:rPr lang="de-DE" dirty="0" smtClean="0"/>
              <a:t>Nur Momentaufnahmen, keine vollständige Sammlung</a:t>
            </a:r>
            <a:endParaRPr lang="de-DE" dirty="0"/>
          </a:p>
        </p:txBody>
      </p:sp>
      <p:sp>
        <p:nvSpPr>
          <p:cNvPr id="7170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10      | Webarchivierung an der DNB | 15. Mai 2018</a:t>
            </a:r>
            <a:endParaRPr lang="de-DE" smtClean="0"/>
          </a:p>
        </p:txBody>
      </p:sp>
      <p:sp>
        <p:nvSpPr>
          <p:cNvPr id="7171" name="Rectangle 4"/>
          <p:cNvSpPr>
            <a:spLocks noChangeArrowheads="1"/>
          </p:cNvSpPr>
          <p:nvPr/>
        </p:nvSpPr>
        <p:spPr bwMode="auto">
          <a:xfrm>
            <a:off x="287338" y="0"/>
            <a:ext cx="215900" cy="5142310"/>
          </a:xfrm>
          <a:prstGeom prst="rect">
            <a:avLst/>
          </a:prstGeom>
          <a:solidFill>
            <a:srgbClr val="E62E2E"/>
          </a:solidFill>
          <a:ln w="9525">
            <a:noFill/>
            <a:miter lim="800000"/>
            <a:headEnd/>
            <a:tailEnd/>
          </a:ln>
        </p:spPr>
        <p:txBody>
          <a:bodyPr wrap="none" lIns="0" rIns="0" bIns="198000" anchor="b" anchorCtr="1"/>
          <a:lstStyle/>
          <a:p>
            <a:pPr algn="ctr"/>
            <a:fld id="{3BBA09B9-4503-4404-9519-4B0163DF13EF}" type="slidenum">
              <a:rPr lang="de-DE" sz="1000" b="1"/>
              <a:pPr algn="ctr"/>
              <a:t>4</a:t>
            </a:fld>
            <a:endParaRPr lang="de-DE" sz="1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Verfahren zum Sammlungsaufbau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Top-Level-Domain-Crawl: Sammlung aller Webseiten einer nationalen Domain (.de, .</a:t>
            </a:r>
            <a:r>
              <a:rPr lang="de-DE" dirty="0" err="1" smtClean="0"/>
              <a:t>fr</a:t>
            </a:r>
            <a:r>
              <a:rPr lang="de-DE" dirty="0" smtClean="0"/>
              <a:t>, .</a:t>
            </a:r>
            <a:r>
              <a:rPr lang="de-DE" dirty="0" err="1" smtClean="0"/>
              <a:t>uk</a:t>
            </a:r>
            <a:r>
              <a:rPr lang="de-DE" dirty="0" smtClean="0"/>
              <a:t>, ...)</a:t>
            </a:r>
          </a:p>
          <a:p>
            <a:pPr lvl="1"/>
            <a:r>
              <a:rPr lang="de-DE" dirty="0" smtClean="0"/>
              <a:t>Abbruchbedingung: Link führt zu einer URL in anderer Top-Level-Domain</a:t>
            </a:r>
          </a:p>
          <a:p>
            <a:r>
              <a:rPr lang="de-DE" dirty="0" smtClean="0"/>
              <a:t>Selektives </a:t>
            </a:r>
            <a:r>
              <a:rPr lang="de-DE" dirty="0" err="1" smtClean="0"/>
              <a:t>Harvesting</a:t>
            </a:r>
            <a:r>
              <a:rPr lang="de-DE" dirty="0" smtClean="0"/>
              <a:t>: Thematisch, Ereignisse</a:t>
            </a:r>
          </a:p>
          <a:p>
            <a:pPr lvl="1"/>
            <a:r>
              <a:rPr lang="de-DE" dirty="0" smtClean="0"/>
              <a:t>Abbruchbedingungen: Link führt zu URL in einer anderen Domain, Linktiefe erreicht, Dateiformat in Ausschlussliste, ...</a:t>
            </a:r>
            <a:endParaRPr lang="de-DE" dirty="0"/>
          </a:p>
        </p:txBody>
      </p:sp>
      <p:sp>
        <p:nvSpPr>
          <p:cNvPr id="8194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10      | Webarchivierung an der DNB | 15. Mai 2018</a:t>
            </a:r>
            <a:endParaRPr lang="de-DE" smtClean="0"/>
          </a:p>
        </p:txBody>
      </p:sp>
      <p:sp>
        <p:nvSpPr>
          <p:cNvPr id="8195" name="Rectangle 4"/>
          <p:cNvSpPr>
            <a:spLocks noChangeArrowheads="1"/>
          </p:cNvSpPr>
          <p:nvPr/>
        </p:nvSpPr>
        <p:spPr bwMode="auto">
          <a:xfrm>
            <a:off x="287338" y="0"/>
            <a:ext cx="215900" cy="5142310"/>
          </a:xfrm>
          <a:prstGeom prst="rect">
            <a:avLst/>
          </a:prstGeom>
          <a:solidFill>
            <a:srgbClr val="9EDF03"/>
          </a:solidFill>
          <a:ln w="9525">
            <a:noFill/>
            <a:miter lim="800000"/>
            <a:headEnd/>
            <a:tailEnd/>
          </a:ln>
        </p:spPr>
        <p:txBody>
          <a:bodyPr wrap="none" lIns="0" rIns="0" bIns="198000" anchor="b" anchorCtr="1"/>
          <a:lstStyle/>
          <a:p>
            <a:pPr algn="ctr"/>
            <a:fld id="{68B22CAA-76F9-40A4-82AB-BDA9A150BA32}" type="slidenum">
              <a:rPr lang="de-DE" sz="1000" b="1"/>
              <a:pPr algn="ctr"/>
              <a:t>5</a:t>
            </a:fld>
            <a:endParaRPr lang="de-DE" sz="1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Selektives </a:t>
            </a:r>
            <a:r>
              <a:rPr lang="de-DE" dirty="0" err="1" smtClean="0"/>
              <a:t>Webharvesting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>
          <a:xfrm>
            <a:off x="827088" y="1779662"/>
            <a:ext cx="7593012" cy="2799754"/>
          </a:xfrm>
        </p:spPr>
        <p:txBody>
          <a:bodyPr/>
          <a:lstStyle/>
          <a:p>
            <a:r>
              <a:rPr lang="de-DE" dirty="0"/>
              <a:t>Seit 2012 Workflow mit Dienstleister </a:t>
            </a:r>
            <a:r>
              <a:rPr lang="de-DE" dirty="0" err="1"/>
              <a:t>oia</a:t>
            </a:r>
            <a:r>
              <a:rPr lang="de-DE" dirty="0"/>
              <a:t> GmbH</a:t>
            </a:r>
          </a:p>
          <a:p>
            <a:r>
              <a:rPr lang="de-DE" dirty="0"/>
              <a:t>Auswahl von DNB, Erfassung in Tool OWA von </a:t>
            </a:r>
            <a:r>
              <a:rPr lang="de-DE" dirty="0" err="1"/>
              <a:t>oia</a:t>
            </a:r>
            <a:endParaRPr lang="de-DE" dirty="0"/>
          </a:p>
          <a:p>
            <a:r>
              <a:rPr lang="de-DE" dirty="0"/>
              <a:t>Sammlung, Qualitätssicherung und Speicherung für Zugriff durch den Dienstleister mit eigener Software auf deren Servern in Düsseldorf</a:t>
            </a:r>
          </a:p>
          <a:p>
            <a:r>
              <a:rPr lang="de-DE" dirty="0"/>
              <a:t>Zugriff in Lesesälen über den Katalog, eigenes Portal und Volltextsuche</a:t>
            </a:r>
          </a:p>
          <a:p>
            <a:endParaRPr lang="de-DE" dirty="0"/>
          </a:p>
        </p:txBody>
      </p:sp>
      <p:sp>
        <p:nvSpPr>
          <p:cNvPr id="9218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10      | Webarchivierung an der DNB | 15. Mai 2018</a:t>
            </a:r>
            <a:endParaRPr lang="de-DE" smtClean="0"/>
          </a:p>
        </p:txBody>
      </p:sp>
      <p:sp>
        <p:nvSpPr>
          <p:cNvPr id="9219" name="Rectangle 4"/>
          <p:cNvSpPr>
            <a:spLocks noChangeArrowheads="1"/>
          </p:cNvSpPr>
          <p:nvPr/>
        </p:nvSpPr>
        <p:spPr bwMode="auto">
          <a:xfrm>
            <a:off x="287338" y="0"/>
            <a:ext cx="215900" cy="5142310"/>
          </a:xfrm>
          <a:prstGeom prst="rect">
            <a:avLst/>
          </a:prstGeom>
          <a:solidFill>
            <a:srgbClr val="007EEF"/>
          </a:solidFill>
          <a:ln w="9525">
            <a:noFill/>
            <a:miter lim="800000"/>
            <a:headEnd/>
            <a:tailEnd/>
          </a:ln>
        </p:spPr>
        <p:txBody>
          <a:bodyPr wrap="none" lIns="0" rIns="0" bIns="198000" anchor="b" anchorCtr="1"/>
          <a:lstStyle/>
          <a:p>
            <a:pPr algn="ctr"/>
            <a:fld id="{54901366-3F13-43D2-9BD8-C88395F9D50D}" type="slidenum">
              <a:rPr lang="de-DE" sz="1000" b="1"/>
              <a:pPr algn="ctr"/>
              <a:t>6</a:t>
            </a:fld>
            <a:endParaRPr lang="de-DE" sz="1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747392" y="592465"/>
            <a:ext cx="7593012" cy="777600"/>
          </a:xfrm>
        </p:spPr>
        <p:txBody>
          <a:bodyPr/>
          <a:lstStyle/>
          <a:p>
            <a:r>
              <a:rPr lang="de-DE" dirty="0" smtClean="0"/>
              <a:t>Selektives </a:t>
            </a:r>
            <a:r>
              <a:rPr lang="de-DE" dirty="0" err="1" smtClean="0"/>
              <a:t>Webharvesting</a:t>
            </a:r>
            <a:r>
              <a:rPr lang="de-DE" dirty="0" smtClean="0"/>
              <a:t>: Workflow</a:t>
            </a:r>
            <a:endParaRPr lang="de-DE" dirty="0"/>
          </a:p>
        </p:txBody>
      </p:sp>
      <p:sp>
        <p:nvSpPr>
          <p:cNvPr id="10242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10      | Webarchivierung an der DNB | 15. Mai 2018</a:t>
            </a:r>
            <a:endParaRPr lang="de-DE" smtClean="0"/>
          </a:p>
        </p:txBody>
      </p:sp>
      <p:sp>
        <p:nvSpPr>
          <p:cNvPr id="10243" name="Rectangle 4"/>
          <p:cNvSpPr>
            <a:spLocks noChangeArrowheads="1"/>
          </p:cNvSpPr>
          <p:nvPr/>
        </p:nvSpPr>
        <p:spPr bwMode="auto">
          <a:xfrm>
            <a:off x="287338" y="0"/>
            <a:ext cx="215900" cy="5142310"/>
          </a:xfrm>
          <a:prstGeom prst="rect">
            <a:avLst/>
          </a:prstGeom>
          <a:solidFill>
            <a:srgbClr val="00AEFA"/>
          </a:solidFill>
          <a:ln w="9525">
            <a:noFill/>
            <a:miter lim="800000"/>
            <a:headEnd/>
            <a:tailEnd/>
          </a:ln>
        </p:spPr>
        <p:txBody>
          <a:bodyPr wrap="none" lIns="0" rIns="0" bIns="198000" anchor="b" anchorCtr="1"/>
          <a:lstStyle/>
          <a:p>
            <a:pPr algn="ctr"/>
            <a:fld id="{1F6877A1-CE93-4F03-87E7-6555A3C9C3C2}" type="slidenum">
              <a:rPr lang="de-DE" sz="1000" b="1"/>
              <a:pPr algn="ctr"/>
              <a:t>7</a:t>
            </a:fld>
            <a:endParaRPr lang="de-DE" sz="1000" b="1" dirty="0"/>
          </a:p>
        </p:txBody>
      </p:sp>
      <p:grpSp>
        <p:nvGrpSpPr>
          <p:cNvPr id="3" name="Gruppieren 2"/>
          <p:cNvGrpSpPr/>
          <p:nvPr/>
        </p:nvGrpSpPr>
        <p:grpSpPr>
          <a:xfrm>
            <a:off x="747392" y="1216088"/>
            <a:ext cx="7136976" cy="3429880"/>
            <a:chOff x="747392" y="1216088"/>
            <a:chExt cx="6996354" cy="5040560"/>
          </a:xfrm>
        </p:grpSpPr>
        <p:sp>
          <p:nvSpPr>
            <p:cNvPr id="6" name="Rechteck 5"/>
            <p:cNvSpPr/>
            <p:nvPr/>
          </p:nvSpPr>
          <p:spPr>
            <a:xfrm>
              <a:off x="5439490" y="1216088"/>
              <a:ext cx="2304256" cy="50405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>
              <a:off x="747392" y="1216088"/>
              <a:ext cx="2376264" cy="50405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Abgerundetes Rechteck 9"/>
            <p:cNvSpPr/>
            <p:nvPr/>
          </p:nvSpPr>
          <p:spPr>
            <a:xfrm>
              <a:off x="968134" y="1864160"/>
              <a:ext cx="1944216" cy="1008112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Auswahl der Webseiten</a:t>
              </a:r>
              <a:endParaRPr lang="de-DE" dirty="0"/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961683" y="1298859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b="1" dirty="0" smtClean="0"/>
                <a:t>DNB</a:t>
              </a:r>
              <a:endParaRPr lang="de-DE" b="1" dirty="0"/>
            </a:p>
          </p:txBody>
        </p:sp>
        <p:sp>
          <p:nvSpPr>
            <p:cNvPr id="12" name="Abgerundetes Rechteck 11"/>
            <p:cNvSpPr/>
            <p:nvPr/>
          </p:nvSpPr>
          <p:spPr>
            <a:xfrm>
              <a:off x="5595084" y="1864160"/>
              <a:ext cx="1964468" cy="1008112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Einsammeln</a:t>
              </a:r>
              <a:endParaRPr lang="de-DE" dirty="0"/>
            </a:p>
          </p:txBody>
        </p:sp>
        <p:sp>
          <p:nvSpPr>
            <p:cNvPr id="13" name="Abgerundetes Rechteck 12"/>
            <p:cNvSpPr/>
            <p:nvPr/>
          </p:nvSpPr>
          <p:spPr>
            <a:xfrm>
              <a:off x="5595084" y="3376328"/>
              <a:ext cx="1993068" cy="1008112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Qualitäts-kontrolle</a:t>
              </a:r>
              <a:endParaRPr lang="de-DE" dirty="0"/>
            </a:p>
          </p:txBody>
        </p:sp>
        <p:sp>
          <p:nvSpPr>
            <p:cNvPr id="14" name="Abgerundetes Rechteck 13"/>
            <p:cNvSpPr/>
            <p:nvPr/>
          </p:nvSpPr>
          <p:spPr>
            <a:xfrm>
              <a:off x="5595084" y="4888496"/>
              <a:ext cx="1993068" cy="1008112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Gespeicherte Webseiten</a:t>
              </a:r>
              <a:endParaRPr lang="de-DE" dirty="0"/>
            </a:p>
          </p:txBody>
        </p:sp>
        <p:sp>
          <p:nvSpPr>
            <p:cNvPr id="15" name="Abgerundetes Rechteck 14"/>
            <p:cNvSpPr/>
            <p:nvPr/>
          </p:nvSpPr>
          <p:spPr>
            <a:xfrm>
              <a:off x="961683" y="3376328"/>
              <a:ext cx="1944216" cy="1044116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Zugriff über Katalog</a:t>
              </a:r>
              <a:endParaRPr lang="de-DE" dirty="0"/>
            </a:p>
          </p:txBody>
        </p:sp>
        <p:sp>
          <p:nvSpPr>
            <p:cNvPr id="16" name="Abgerundetes Rechteck 15"/>
            <p:cNvSpPr/>
            <p:nvPr/>
          </p:nvSpPr>
          <p:spPr>
            <a:xfrm>
              <a:off x="955232" y="4888496"/>
              <a:ext cx="1944216" cy="108012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Langzeitarchiv</a:t>
              </a:r>
              <a:endParaRPr lang="de-DE" dirty="0"/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5595084" y="1295298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b="1" dirty="0" smtClean="0"/>
                <a:t>OIA</a:t>
              </a:r>
              <a:endParaRPr lang="de-DE" b="1" dirty="0"/>
            </a:p>
          </p:txBody>
        </p:sp>
        <p:cxnSp>
          <p:nvCxnSpPr>
            <p:cNvPr id="18" name="Gerade Verbindung mit Pfeil 17"/>
            <p:cNvCxnSpPr>
              <a:stCxn id="10" idx="3"/>
              <a:endCxn id="12" idx="1"/>
            </p:cNvCxnSpPr>
            <p:nvPr/>
          </p:nvCxnSpPr>
          <p:spPr>
            <a:xfrm>
              <a:off x="2912350" y="2368216"/>
              <a:ext cx="268273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Gerade Verbindung mit Pfeil 18"/>
            <p:cNvCxnSpPr>
              <a:stCxn id="12" idx="2"/>
              <a:endCxn id="13" idx="0"/>
            </p:cNvCxnSpPr>
            <p:nvPr/>
          </p:nvCxnSpPr>
          <p:spPr>
            <a:xfrm>
              <a:off x="6577318" y="2872272"/>
              <a:ext cx="14300" cy="504056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Gerade Verbindung mit Pfeil 19"/>
            <p:cNvCxnSpPr/>
            <p:nvPr/>
          </p:nvCxnSpPr>
          <p:spPr>
            <a:xfrm>
              <a:off x="6600474" y="4384440"/>
              <a:ext cx="14300" cy="504056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Gerade Verbindung mit Pfeil 20"/>
            <p:cNvCxnSpPr>
              <a:stCxn id="14" idx="1"/>
              <a:endCxn id="16" idx="3"/>
            </p:cNvCxnSpPr>
            <p:nvPr/>
          </p:nvCxnSpPr>
          <p:spPr>
            <a:xfrm flipH="1">
              <a:off x="2899448" y="5392552"/>
              <a:ext cx="2695636" cy="36004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Gerade Verbindung mit Pfeil 21"/>
            <p:cNvCxnSpPr>
              <a:stCxn id="14" idx="1"/>
              <a:endCxn id="15" idx="3"/>
            </p:cNvCxnSpPr>
            <p:nvPr/>
          </p:nvCxnSpPr>
          <p:spPr>
            <a:xfrm flipH="1" flipV="1">
              <a:off x="2905899" y="3898386"/>
              <a:ext cx="2689185" cy="1494166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Gerade Verbindung mit Pfeil 22"/>
            <p:cNvCxnSpPr>
              <a:stCxn id="12" idx="1"/>
            </p:cNvCxnSpPr>
            <p:nvPr/>
          </p:nvCxnSpPr>
          <p:spPr>
            <a:xfrm flipH="1">
              <a:off x="2912350" y="2368216"/>
              <a:ext cx="2682734" cy="1531504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Textfeld 23"/>
            <p:cNvSpPr txBox="1"/>
            <p:nvPr/>
          </p:nvSpPr>
          <p:spPr>
            <a:xfrm>
              <a:off x="3684708" y="1894010"/>
              <a:ext cx="7617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URLs</a:t>
              </a:r>
              <a:endParaRPr lang="de-DE" dirty="0"/>
            </a:p>
          </p:txBody>
        </p:sp>
        <p:sp>
          <p:nvSpPr>
            <p:cNvPr id="25" name="Textfeld 24"/>
            <p:cNvSpPr txBox="1"/>
            <p:nvPr/>
          </p:nvSpPr>
          <p:spPr>
            <a:xfrm rot="20436613">
              <a:off x="3364108" y="2718774"/>
              <a:ext cx="14029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Metadaten</a:t>
              </a:r>
              <a:endParaRPr lang="de-DE" dirty="0"/>
            </a:p>
          </p:txBody>
        </p:sp>
        <p:sp>
          <p:nvSpPr>
            <p:cNvPr id="26" name="Textfeld 25"/>
            <p:cNvSpPr txBox="1"/>
            <p:nvPr/>
          </p:nvSpPr>
          <p:spPr>
            <a:xfrm rot="1266597">
              <a:off x="3565071" y="4095953"/>
              <a:ext cx="13804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Webseiten</a:t>
              </a:r>
              <a:endParaRPr lang="de-DE" dirty="0"/>
            </a:p>
          </p:txBody>
        </p:sp>
        <p:sp>
          <p:nvSpPr>
            <p:cNvPr id="27" name="Textfeld 26"/>
            <p:cNvSpPr txBox="1"/>
            <p:nvPr/>
          </p:nvSpPr>
          <p:spPr>
            <a:xfrm>
              <a:off x="3395378" y="4944769"/>
              <a:ext cx="16892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Archivpakete</a:t>
              </a:r>
              <a:endParaRPr lang="de-DE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827088" y="987574"/>
            <a:ext cx="7593012" cy="870026"/>
          </a:xfrm>
        </p:spPr>
        <p:txBody>
          <a:bodyPr/>
          <a:lstStyle/>
          <a:p>
            <a:r>
              <a:rPr lang="de-DE" dirty="0"/>
              <a:t>Selektives </a:t>
            </a:r>
            <a:r>
              <a:rPr lang="de-DE" dirty="0" err="1"/>
              <a:t>Webharvesting</a:t>
            </a:r>
            <a:r>
              <a:rPr lang="de-DE" dirty="0"/>
              <a:t>: Sammlung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827088" y="1635646"/>
            <a:ext cx="7593012" cy="2943770"/>
          </a:xfrm>
        </p:spPr>
        <p:txBody>
          <a:bodyPr/>
          <a:lstStyle/>
          <a:p>
            <a:r>
              <a:rPr lang="de-DE" dirty="0"/>
              <a:t>Erschließung pro Site: Titel, URL, Crawldaten, Kategorie</a:t>
            </a:r>
          </a:p>
          <a:p>
            <a:r>
              <a:rPr lang="de-DE" dirty="0"/>
              <a:t>Kategorie</a:t>
            </a:r>
          </a:p>
          <a:p>
            <a:pPr lvl="1"/>
            <a:r>
              <a:rPr lang="de-DE" dirty="0"/>
              <a:t>Thematisch, z. B. „Behörden und Institutionen des Bundes“</a:t>
            </a:r>
          </a:p>
          <a:p>
            <a:pPr lvl="1"/>
            <a:r>
              <a:rPr lang="de-DE" dirty="0"/>
              <a:t>Ereignis, z. B. „Karlsjahr 2014“, „Hochwasser 2013“</a:t>
            </a:r>
          </a:p>
          <a:p>
            <a:r>
              <a:rPr lang="de-DE" dirty="0"/>
              <a:t>Thematische Sites: In der Regel zwei Crawls pro Jahr</a:t>
            </a:r>
          </a:p>
          <a:p>
            <a:r>
              <a:rPr lang="de-DE" dirty="0"/>
              <a:t>Ereignis: Variierende Anzahl von Crawls</a:t>
            </a:r>
          </a:p>
          <a:p>
            <a:r>
              <a:rPr lang="de-DE" dirty="0"/>
              <a:t>Derzeit insgesamt ca. 2.300 Sites mit ca. </a:t>
            </a:r>
            <a:r>
              <a:rPr lang="de-DE" dirty="0" smtClean="0"/>
              <a:t>13.000 </a:t>
            </a:r>
            <a:r>
              <a:rPr lang="de-DE" dirty="0"/>
              <a:t>Crawls</a:t>
            </a:r>
          </a:p>
          <a:p>
            <a:endParaRPr lang="de-DE" dirty="0"/>
          </a:p>
        </p:txBody>
      </p:sp>
      <p:sp>
        <p:nvSpPr>
          <p:cNvPr id="11266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10      | Webarchivierung an der DNB | 15. Mai 2018</a:t>
            </a:r>
            <a:endParaRPr lang="de-DE" smtClean="0"/>
          </a:p>
        </p:txBody>
      </p:sp>
      <p:sp>
        <p:nvSpPr>
          <p:cNvPr id="11267" name="Rectangle 4"/>
          <p:cNvSpPr>
            <a:spLocks noChangeArrowheads="1"/>
          </p:cNvSpPr>
          <p:nvPr/>
        </p:nvSpPr>
        <p:spPr bwMode="auto">
          <a:xfrm>
            <a:off x="287338" y="0"/>
            <a:ext cx="215900" cy="5142310"/>
          </a:xfrm>
          <a:prstGeom prst="rect">
            <a:avLst/>
          </a:prstGeom>
          <a:solidFill>
            <a:srgbClr val="A4B900"/>
          </a:solidFill>
          <a:ln w="9525">
            <a:noFill/>
            <a:miter lim="800000"/>
            <a:headEnd/>
            <a:tailEnd/>
          </a:ln>
        </p:spPr>
        <p:txBody>
          <a:bodyPr wrap="none" lIns="0" rIns="0" bIns="198000" anchor="b" anchorCtr="1"/>
          <a:lstStyle/>
          <a:p>
            <a:pPr algn="ctr"/>
            <a:fld id="{FB9A5C09-60F7-4597-AA13-EB7B3B3D1FF2}" type="slidenum">
              <a:rPr lang="de-DE" sz="1000" b="1"/>
              <a:pPr algn="ctr"/>
              <a:t>8</a:t>
            </a:fld>
            <a:endParaRPr lang="de-DE" sz="1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DE-Crawl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Top-Level-Domain-Crawl für .de als Ergänzung</a:t>
            </a:r>
          </a:p>
          <a:p>
            <a:r>
              <a:rPr lang="de-DE" dirty="0" smtClean="0"/>
              <a:t>Ca. 16 Millionen registrierte Domains (.</a:t>
            </a:r>
            <a:r>
              <a:rPr lang="de-DE" dirty="0" err="1" smtClean="0"/>
              <a:t>uk</a:t>
            </a:r>
            <a:r>
              <a:rPr lang="de-DE" dirty="0" smtClean="0"/>
              <a:t>: ca. 10 Mill.)</a:t>
            </a:r>
          </a:p>
          <a:p>
            <a:r>
              <a:rPr lang="de-DE" dirty="0" smtClean="0"/>
              <a:t>Einmaliger Crawl 2014 mit Internet Memory Research</a:t>
            </a:r>
          </a:p>
          <a:p>
            <a:r>
              <a:rPr lang="de-DE" dirty="0" smtClean="0"/>
              <a:t>Ca. 6 Millionen Websites, 120 TB</a:t>
            </a:r>
          </a:p>
          <a:p>
            <a:r>
              <a:rPr lang="de-DE" dirty="0" smtClean="0"/>
              <a:t>Zugriff in Lesesälen per Volltextsuche</a:t>
            </a:r>
            <a:endParaRPr lang="de-DE" dirty="0"/>
          </a:p>
        </p:txBody>
      </p:sp>
      <p:sp>
        <p:nvSpPr>
          <p:cNvPr id="12290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10      | Webarchivierung an der DNB | 15. Mai 2018</a:t>
            </a:r>
            <a:endParaRPr lang="de-DE" smtClean="0"/>
          </a:p>
        </p:txBody>
      </p:sp>
      <p:sp>
        <p:nvSpPr>
          <p:cNvPr id="12291" name="Rectangle 4"/>
          <p:cNvSpPr>
            <a:spLocks noChangeArrowheads="1"/>
          </p:cNvSpPr>
          <p:nvPr/>
        </p:nvSpPr>
        <p:spPr bwMode="auto">
          <a:xfrm>
            <a:off x="287338" y="0"/>
            <a:ext cx="215900" cy="5142310"/>
          </a:xfrm>
          <a:prstGeom prst="rect">
            <a:avLst/>
          </a:prstGeom>
          <a:solidFill>
            <a:srgbClr val="FB8630"/>
          </a:solidFill>
          <a:ln w="9525">
            <a:noFill/>
            <a:miter lim="800000"/>
            <a:headEnd/>
            <a:tailEnd/>
          </a:ln>
        </p:spPr>
        <p:txBody>
          <a:bodyPr wrap="none" lIns="0" rIns="0" bIns="198000" anchor="b" anchorCtr="1"/>
          <a:lstStyle/>
          <a:p>
            <a:pPr algn="ctr"/>
            <a:fld id="{E15918B6-6326-4FE2-9FF6-A6C9AEDA9D7E}" type="slidenum">
              <a:rPr lang="de-DE" sz="1000" b="1"/>
              <a:pPr algn="ctr"/>
              <a:t>9</a:t>
            </a:fld>
            <a:endParaRPr lang="de-DE" sz="1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NB-Vorlage">
  <a:themeElements>
    <a:clrScheme name="Larissa-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-Desig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PPT-Vorlage_16x9</Template>
  <TotalTime>0</TotalTime>
  <Words>525</Words>
  <Application>Microsoft Office PowerPoint</Application>
  <PresentationFormat>Bildschirmpräsentation (16:9)</PresentationFormat>
  <Paragraphs>82</Paragraphs>
  <Slides>10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3" baseType="lpstr">
      <vt:lpstr>Arial</vt:lpstr>
      <vt:lpstr>Verdana</vt:lpstr>
      <vt:lpstr>DNB-Vorlage</vt:lpstr>
      <vt:lpstr>Mit gesetzlichem Auftrag: Webarchivierung an der DNB</vt:lpstr>
      <vt:lpstr>Gesetzlicher Auftrag</vt:lpstr>
      <vt:lpstr>Netzpublikationen</vt:lpstr>
      <vt:lpstr>Webseiten</vt:lpstr>
      <vt:lpstr>Verfahren zum Sammlungsaufbau</vt:lpstr>
      <vt:lpstr>Selektives Webharvesting</vt:lpstr>
      <vt:lpstr>Selektives Webharvesting: Workflow</vt:lpstr>
      <vt:lpstr>Selektives Webharvesting: Sammlung</vt:lpstr>
      <vt:lpstr>DE-Crawl</vt:lpstr>
      <vt:lpstr>Ausblick</vt:lpstr>
    </vt:vector>
  </TitlesOfParts>
  <Company>Deutsche Nationalbibliothek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Mit gesetzlichem Auftrag: Webarchivierung an der DNB</dc:title>
  <dc:creator>Steinke, Tobias</dc:creator>
  <cp:lastModifiedBy>Steinke, Tobias</cp:lastModifiedBy>
  <cp:revision>10</cp:revision>
  <dcterms:created xsi:type="dcterms:W3CDTF">2018-05-08T12:36:18Z</dcterms:created>
  <dcterms:modified xsi:type="dcterms:W3CDTF">2018-05-09T14:53:11Z</dcterms:modified>
</cp:coreProperties>
</file>