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72" r:id="rId2"/>
    <p:sldId id="303" r:id="rId3"/>
    <p:sldId id="305" r:id="rId4"/>
    <p:sldId id="306" r:id="rId5"/>
    <p:sldId id="307" r:id="rId6"/>
    <p:sldId id="308" r:id="rId7"/>
    <p:sldId id="298" r:id="rId8"/>
    <p:sldId id="302" r:id="rId9"/>
    <p:sldId id="309" r:id="rId10"/>
    <p:sldId id="299" r:id="rId11"/>
    <p:sldId id="312" r:id="rId12"/>
    <p:sldId id="313" r:id="rId13"/>
    <p:sldId id="310" r:id="rId14"/>
    <p:sldId id="314" r:id="rId15"/>
    <p:sldId id="300" r:id="rId16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stner Hidalgo, Sabrina" initials="KH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936" autoAdjust="0"/>
  </p:normalViewPr>
  <p:slideViewPr>
    <p:cSldViewPr>
      <p:cViewPr varScale="1">
        <p:scale>
          <a:sx n="68" d="100"/>
          <a:sy n="68" d="100"/>
        </p:scale>
        <p:origin x="-18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8" y="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C7F37-3375-45F5-900F-694BE0573595}" type="datetimeFigureOut">
              <a:rPr lang="de-DE" smtClean="0"/>
              <a:t>05.12.2017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3009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8" y="943009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C9227-1378-48E5-8E79-95A46DB4C5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16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D30A67-2A8C-4AEF-98F2-5698411E3F6A}" type="datetimeFigureOut">
              <a:rPr lang="de-DE" smtClean="0"/>
              <a:t>05.12.2017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6125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8" y="943009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4EFCD-5C9F-4D2E-97D3-AC2D9DD199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8856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4EFCD-5C9F-4D2E-97D3-AC2D9DD1998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6692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10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10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10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baseline="0" dirty="0" smtClean="0">
              <a:solidFill>
                <a:srgbClr val="FF0000"/>
              </a:solidFill>
              <a:latin typeface="Arial" charset="0"/>
              <a:ea typeface="Microsoft YaHei" charset="0"/>
              <a:cs typeface="Microsoft YaHei" charset="0"/>
            </a:endParaRPr>
          </a:p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dirty="0">
              <a:solidFill>
                <a:srgbClr val="FF0000"/>
              </a:solidFill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11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11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11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dirty="0">
              <a:solidFill>
                <a:srgbClr val="FF0000"/>
              </a:solidFill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12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12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12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baseline="0" dirty="0" smtClean="0">
              <a:solidFill>
                <a:srgbClr val="FF0000"/>
              </a:solidFill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13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13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13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de-DE" sz="2000" baseline="0" dirty="0" smtClean="0">
              <a:solidFill>
                <a:srgbClr val="FF0000"/>
              </a:solidFill>
              <a:latin typeface="Arial" charset="0"/>
              <a:ea typeface="Microsoft YaHei" charset="0"/>
              <a:cs typeface="Microsoft YaHei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de-DE" sz="2000" dirty="0"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14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14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14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dirty="0"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15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15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15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2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2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2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dirty="0"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3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3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3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dirty="0"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4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4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4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dirty="0"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5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5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5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dirty="0"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6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6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6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dirty="0"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7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7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7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dirty="0"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8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8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8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dirty="0"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D0F3B3-A08B-4D2D-9854-B5F1D1F12BE8}" type="slidenum">
              <a:rPr lang="de-DE"/>
              <a:pPr/>
              <a:t>9</a:t>
            </a:fld>
            <a:endParaRPr lang="de-D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186630" y="10261894"/>
            <a:ext cx="3198613" cy="52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>
              <a:lnSpc>
                <a:spcPct val="95000"/>
              </a:lnSpc>
              <a:buClrTx/>
              <a:buFontTx/>
              <a:buNone/>
            </a:pPr>
            <a:fld id="{E14FD4A5-9328-4B9C-A33A-BAB4BEDCEDCC}" type="slidenum">
              <a:rPr lang="de-DE"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algn="r">
                <a:lnSpc>
                  <a:spcPct val="95000"/>
                </a:lnSpc>
                <a:buClrTx/>
                <a:buFontTx/>
                <a:buNone/>
              </a:pPr>
              <a:t>9</a:t>
            </a:fld>
            <a:endParaRPr lang="de-DE" sz="1400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1554" cy="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fld id="{A14EB8BE-0B2E-4A16-B9A4-F69687432EC8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9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443" y="4716268"/>
            <a:ext cx="5336202" cy="44676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de-DE" sz="2000" dirty="0">
              <a:latin typeface="Arial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104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3657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31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8424863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1979613" y="188913"/>
            <a:ext cx="6769100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411413" y="-33338"/>
            <a:ext cx="6405562" cy="946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9" r:id="rId3"/>
  </p:sldLayoutIdLst>
  <p:timing>
    <p:tnLst>
      <p:par>
        <p:cTn id="1" dur="indefinite" restart="never" nodeType="tmRoot"/>
      </p:par>
    </p:tnLst>
  </p:timing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3366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3366"/>
          </a:solidFill>
          <a:latin typeface="Arial" charset="0"/>
          <a:ea typeface="Microsoft YaHei" charset="0"/>
          <a:cs typeface="Microsoft YaHei" charset="0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3366"/>
          </a:solidFill>
          <a:latin typeface="Arial" charset="0"/>
          <a:ea typeface="Microsoft YaHei" charset="0"/>
          <a:cs typeface="Microsoft YaHei" charset="0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3366"/>
          </a:solidFill>
          <a:latin typeface="Arial" charset="0"/>
          <a:ea typeface="Microsoft YaHei" charset="0"/>
          <a:cs typeface="Microsoft YaHei" charset="0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3366"/>
          </a:solidFill>
          <a:latin typeface="Arial" charset="0"/>
          <a:ea typeface="Microsoft YaHei" charset="0"/>
          <a:cs typeface="Microsoft YaHei" charset="0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3366"/>
          </a:solidFill>
          <a:latin typeface="Arial" charset="0"/>
          <a:ea typeface="Microsoft YaHei" charset="0"/>
          <a:cs typeface="Microsoft YaHei" charset="0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3366"/>
          </a:solidFill>
          <a:latin typeface="Arial" charset="0"/>
          <a:ea typeface="Microsoft YaHei" charset="0"/>
          <a:cs typeface="Microsoft YaHei" charset="0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3366"/>
          </a:solidFill>
          <a:latin typeface="Arial" charset="0"/>
          <a:ea typeface="Microsoft YaHei" charset="0"/>
          <a:cs typeface="Microsoft YaHei" charset="0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3366"/>
          </a:solidFill>
          <a:latin typeface="Arial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.zarnitz@zbw.eu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files.dnb.de/nestor/materialien/nestor_mat_18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131840" y="1484433"/>
            <a:ext cx="5400600" cy="1800551"/>
          </a:xfrm>
        </p:spPr>
        <p:txBody>
          <a:bodyPr/>
          <a:lstStyle/>
          <a:p>
            <a:pPr algn="l"/>
            <a:r>
              <a:rPr lang="de-DE" b="1" dirty="0"/>
              <a:t>W</a:t>
            </a:r>
            <a:r>
              <a:rPr lang="de-DE" b="1" dirty="0" smtClean="0"/>
              <a:t>as ist eine </a:t>
            </a:r>
            <a:r>
              <a:rPr lang="de-DE" b="1" dirty="0" err="1"/>
              <a:t>Preservation</a:t>
            </a:r>
            <a:r>
              <a:rPr lang="de-DE" b="1" dirty="0"/>
              <a:t> </a:t>
            </a:r>
            <a:r>
              <a:rPr lang="de-DE" b="1" dirty="0" err="1" smtClean="0"/>
              <a:t>Policy</a:t>
            </a:r>
            <a:r>
              <a:rPr lang="de-DE" b="1" dirty="0"/>
              <a:t> </a:t>
            </a:r>
            <a:r>
              <a:rPr lang="de-DE" b="1" dirty="0" smtClean="0"/>
              <a:t>und wofür brauchen wir sie?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43608" y="4005064"/>
            <a:ext cx="6728792" cy="1633736"/>
          </a:xfrm>
        </p:spPr>
        <p:txBody>
          <a:bodyPr/>
          <a:lstStyle/>
          <a:p>
            <a:pPr algn="l"/>
            <a:endParaRPr lang="de-DE" sz="1600" dirty="0" smtClean="0"/>
          </a:p>
          <a:p>
            <a:pPr algn="l"/>
            <a:endParaRPr lang="de-DE" sz="1600" dirty="0"/>
          </a:p>
          <a:p>
            <a:pPr algn="l"/>
            <a:endParaRPr lang="de-DE" sz="1600" dirty="0" smtClean="0"/>
          </a:p>
          <a:p>
            <a:pPr algn="l"/>
            <a:endParaRPr lang="de-DE" sz="1600" dirty="0"/>
          </a:p>
          <a:p>
            <a:pPr algn="l"/>
            <a:endParaRPr lang="de-DE" sz="1600" dirty="0" smtClean="0"/>
          </a:p>
          <a:p>
            <a:pPr algn="l"/>
            <a:r>
              <a:rPr lang="de-DE" sz="1600" dirty="0" smtClean="0"/>
              <a:t>Dr. Monika Zarnitz (ZBW Kiel/Hamburg) </a:t>
            </a:r>
          </a:p>
          <a:p>
            <a:pPr algn="l"/>
            <a:r>
              <a:rPr lang="de-DE" sz="1600" dirty="0" smtClean="0"/>
              <a:t>Nestor für </a:t>
            </a:r>
            <a:r>
              <a:rPr lang="de-DE" sz="1600" dirty="0" err="1" smtClean="0"/>
              <a:t>newbies</a:t>
            </a:r>
            <a:r>
              <a:rPr lang="de-DE" sz="1600" dirty="0" smtClean="0"/>
              <a:t> 04.12.2017</a:t>
            </a:r>
            <a:endParaRPr lang="de-DE" sz="1600" dirty="0"/>
          </a:p>
        </p:txBody>
      </p:sp>
      <p:sp>
        <p:nvSpPr>
          <p:cNvPr id="4" name="Rechteck 3"/>
          <p:cNvSpPr/>
          <p:nvPr/>
        </p:nvSpPr>
        <p:spPr>
          <a:xfrm>
            <a:off x="5220072" y="5733256"/>
            <a:ext cx="3779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err="1" smtClean="0"/>
              <a:t>Illustrations</a:t>
            </a:r>
            <a:r>
              <a:rPr lang="de-DE" sz="1600" dirty="0" smtClean="0"/>
              <a:t> </a:t>
            </a:r>
            <a:r>
              <a:rPr lang="de-DE" sz="1600" dirty="0" err="1" smtClean="0"/>
              <a:t>by</a:t>
            </a:r>
            <a:r>
              <a:rPr lang="de-DE" sz="1600" dirty="0" smtClean="0"/>
              <a:t> </a:t>
            </a:r>
            <a:r>
              <a:rPr lang="de-DE" sz="1600" dirty="0" err="1" smtClean="0"/>
              <a:t>Jørgen</a:t>
            </a:r>
            <a:r>
              <a:rPr lang="de-DE" sz="1600" dirty="0" smtClean="0"/>
              <a:t> </a:t>
            </a:r>
            <a:r>
              <a:rPr lang="de-DE" sz="1600" dirty="0" err="1" smtClean="0"/>
              <a:t>Stamp</a:t>
            </a:r>
            <a:endParaRPr lang="de-DE" sz="1600" dirty="0" smtClean="0"/>
          </a:p>
          <a:p>
            <a:r>
              <a:rPr lang="de-DE" sz="1600" dirty="0"/>
              <a:t> </a:t>
            </a:r>
            <a:r>
              <a:rPr lang="de-DE" sz="1600" dirty="0" smtClean="0"/>
              <a:t>                                            digitalbevaring.dk CC BY 2.5 </a:t>
            </a:r>
            <a:r>
              <a:rPr lang="de-DE" sz="1600" dirty="0" err="1" smtClean="0"/>
              <a:t>Denmark</a:t>
            </a:r>
            <a:endParaRPr lang="de-DE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484784"/>
            <a:ext cx="2376264" cy="2883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85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10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 smtClean="0">
                <a:solidFill>
                  <a:schemeClr val="bg1"/>
                </a:solidFill>
              </a:rPr>
              <a:t>Beispiel ZBW I - </a:t>
            </a:r>
            <a:r>
              <a:rPr lang="de-DE" sz="2800" b="1" dirty="0" err="1" smtClean="0">
                <a:solidFill>
                  <a:schemeClr val="bg1"/>
                </a:solidFill>
              </a:rPr>
              <a:t>Policies</a:t>
            </a:r>
            <a:endParaRPr lang="de-DE" sz="2800" b="1" dirty="0" smtClean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err="1" smtClean="0">
                <a:solidFill>
                  <a:schemeClr val="bg1"/>
                </a:solidFill>
              </a:rPr>
              <a:t>Preservation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r>
              <a:rPr lang="de-DE" sz="2800" dirty="0" smtClean="0">
                <a:solidFill>
                  <a:schemeClr val="bg1"/>
                </a:solidFill>
              </a:rPr>
              <a:t> für kooperative Langzeitarchivierung mit den anderen zentralen Fachbibliotheken (</a:t>
            </a:r>
            <a:r>
              <a:rPr lang="de-DE" sz="2800" dirty="0" err="1" smtClean="0">
                <a:solidFill>
                  <a:schemeClr val="bg1"/>
                </a:solidFill>
              </a:rPr>
              <a:t>Goportis</a:t>
            </a:r>
            <a:r>
              <a:rPr lang="de-DE" sz="2800" dirty="0" smtClean="0">
                <a:solidFill>
                  <a:schemeClr val="bg1"/>
                </a:solidFill>
              </a:rPr>
              <a:t>-Verbund)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Institutionelle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r>
              <a:rPr lang="de-DE" sz="2800" dirty="0" smtClean="0">
                <a:solidFill>
                  <a:schemeClr val="bg1"/>
                </a:solidFill>
              </a:rPr>
              <a:t> der ZBW</a:t>
            </a: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815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11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 smtClean="0">
                <a:solidFill>
                  <a:schemeClr val="bg1"/>
                </a:solidFill>
              </a:rPr>
              <a:t>Beispiel ZBW II – </a:t>
            </a:r>
            <a:r>
              <a:rPr lang="de-DE" sz="2800" b="1" dirty="0" err="1" smtClean="0">
                <a:solidFill>
                  <a:schemeClr val="bg1"/>
                </a:solidFill>
              </a:rPr>
              <a:t>Goportis-Policy</a:t>
            </a:r>
            <a:endParaRPr lang="de-DE" sz="2800" b="1" dirty="0" smtClean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Rahmen für die individuellen </a:t>
            </a:r>
            <a:r>
              <a:rPr lang="de-DE" sz="2800" dirty="0" err="1" smtClean="0">
                <a:solidFill>
                  <a:schemeClr val="bg1"/>
                </a:solidFill>
              </a:rPr>
              <a:t>Policies</a:t>
            </a: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Offenlegen der Absprachen der Kooperationspartner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Was wird kooperativ gemacht?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Was machen die Partner selbst?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Hinweis auf Exit-Strategie</a:t>
            </a:r>
          </a:p>
        </p:txBody>
      </p:sp>
    </p:spTree>
    <p:extLst>
      <p:ext uri="{BB962C8B-B14F-4D97-AF65-F5344CB8AC3E}">
        <p14:creationId xmlns:p14="http://schemas.microsoft.com/office/powerpoint/2010/main" val="17422767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12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 smtClean="0">
                <a:solidFill>
                  <a:schemeClr val="bg1"/>
                </a:solidFill>
              </a:rPr>
              <a:t>Beispiel ZBW III – ZBW-</a:t>
            </a:r>
            <a:r>
              <a:rPr lang="de-DE" sz="2800" b="1" dirty="0" err="1" smtClean="0">
                <a:solidFill>
                  <a:schemeClr val="bg1"/>
                </a:solidFill>
              </a:rPr>
              <a:t>Policy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Verweis auf kooperative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Mission: Aufgabe, Zielgruppen, Sammelprofil …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Prinzipien der digitalen LZA: </a:t>
            </a:r>
            <a:r>
              <a:rPr lang="de-DE" sz="2800" dirty="0" err="1" smtClean="0">
                <a:solidFill>
                  <a:schemeClr val="bg1"/>
                </a:solidFill>
              </a:rPr>
              <a:t>Preservation</a:t>
            </a:r>
            <a:r>
              <a:rPr lang="de-DE" sz="2800" dirty="0" smtClean="0">
                <a:solidFill>
                  <a:schemeClr val="bg1"/>
                </a:solidFill>
              </a:rPr>
              <a:t> Watch, Metadaten, Recht, Erhalt der Datenintegrität und Authentizität …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Technische Infrastruktur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Verantwortlichkeiten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4253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13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 smtClean="0">
                <a:solidFill>
                  <a:schemeClr val="bg1"/>
                </a:solidFill>
              </a:rPr>
              <a:t>Beispiel ZBW IV - Nutzen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>
                <a:solidFill>
                  <a:schemeClr val="bg1"/>
                </a:solidFill>
              </a:rPr>
              <a:t>Sichtbarkeit, Vertrauenswürdigkeit, Sicherung nach innen und nach außen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Data Seal </a:t>
            </a:r>
            <a:r>
              <a:rPr lang="de-DE" sz="2800" dirty="0" err="1" smtClean="0">
                <a:solidFill>
                  <a:schemeClr val="bg1"/>
                </a:solidFill>
              </a:rPr>
              <a:t>of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Approval</a:t>
            </a:r>
            <a:r>
              <a:rPr lang="de-DE" sz="2800" dirty="0" smtClean="0">
                <a:solidFill>
                  <a:schemeClr val="bg1"/>
                </a:solidFill>
              </a:rPr>
              <a:t> (2015)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err="1" smtClean="0">
                <a:solidFill>
                  <a:schemeClr val="bg1"/>
                </a:solidFill>
              </a:rPr>
              <a:t>nestor</a:t>
            </a:r>
            <a:r>
              <a:rPr lang="de-DE" sz="2800" dirty="0" smtClean="0">
                <a:solidFill>
                  <a:schemeClr val="bg1"/>
                </a:solidFill>
              </a:rPr>
              <a:t> Siegel (2017)</a:t>
            </a:r>
          </a:p>
        </p:txBody>
      </p:sp>
      <p:pic>
        <p:nvPicPr>
          <p:cNvPr id="5" name="Grafik 4" descr="nestor-Siegel 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293096"/>
            <a:ext cx="1102990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93096"/>
            <a:ext cx="838511" cy="8299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8314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14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>
                <a:solidFill>
                  <a:schemeClr val="bg1"/>
                </a:solidFill>
              </a:rPr>
              <a:t>Aktuelle Entwicklungen 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err="1" smtClean="0">
                <a:solidFill>
                  <a:schemeClr val="bg1"/>
                </a:solidFill>
              </a:rPr>
              <a:t>Somaya</a:t>
            </a:r>
            <a:r>
              <a:rPr lang="de-DE" sz="2800" dirty="0" smtClean="0">
                <a:solidFill>
                  <a:schemeClr val="bg1"/>
                </a:solidFill>
              </a:rPr>
              <a:t> Langley, Sarah Mason, Edith </a:t>
            </a:r>
            <a:r>
              <a:rPr lang="de-DE" sz="2800" dirty="0" err="1" smtClean="0">
                <a:solidFill>
                  <a:schemeClr val="bg1"/>
                </a:solidFill>
              </a:rPr>
              <a:t>Halvarsson</a:t>
            </a:r>
            <a:r>
              <a:rPr lang="de-DE" sz="2800" dirty="0" smtClean="0">
                <a:solidFill>
                  <a:schemeClr val="bg1"/>
                </a:solidFill>
              </a:rPr>
              <a:t> (UK):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Untersuchung von 60 </a:t>
            </a:r>
            <a:r>
              <a:rPr lang="de-DE" sz="2800" dirty="0" err="1" smtClean="0">
                <a:solidFill>
                  <a:schemeClr val="bg1"/>
                </a:solidFill>
              </a:rPr>
              <a:t>Policies</a:t>
            </a:r>
            <a:r>
              <a:rPr lang="de-DE" sz="2800" dirty="0" smtClean="0">
                <a:solidFill>
                  <a:schemeClr val="bg1"/>
                </a:solidFill>
              </a:rPr>
              <a:t> UK und International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err="1" smtClean="0">
                <a:solidFill>
                  <a:schemeClr val="bg1"/>
                </a:solidFill>
              </a:rPr>
              <a:t>Policies</a:t>
            </a:r>
            <a:r>
              <a:rPr lang="de-DE" sz="2800" dirty="0" smtClean="0">
                <a:solidFill>
                  <a:schemeClr val="bg1"/>
                </a:solidFill>
              </a:rPr>
              <a:t> von 2008 und 2017: wenige Unterschiede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Große Einrichtungen: mehr Details / Länge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Problematik des Forschungsdaten-Managements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8077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15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000" dirty="0" smtClean="0">
              <a:solidFill>
                <a:srgbClr val="000000"/>
              </a:solidFill>
              <a:latin typeface="Arial"/>
              <a:ea typeface="Microsoft YaHei"/>
            </a:endParaRP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000" dirty="0">
              <a:solidFill>
                <a:srgbClr val="000000"/>
              </a:solidFill>
              <a:latin typeface="Arial"/>
              <a:ea typeface="Microsoft YaHei"/>
            </a:endParaRP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rgbClr val="000000"/>
                </a:solidFill>
                <a:latin typeface="Arial"/>
                <a:ea typeface="Microsoft YaHei"/>
              </a:rPr>
              <a:t>Fragen? – Antworten!</a:t>
            </a: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000" dirty="0">
              <a:solidFill>
                <a:srgbClr val="000000"/>
              </a:solidFill>
              <a:latin typeface="Arial"/>
              <a:ea typeface="Microsoft YaHei"/>
            </a:endParaRP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000" dirty="0" smtClean="0">
              <a:solidFill>
                <a:srgbClr val="000000"/>
              </a:solidFill>
              <a:latin typeface="Arial"/>
              <a:ea typeface="Microsoft YaHei"/>
            </a:endParaRP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000" dirty="0">
              <a:solidFill>
                <a:srgbClr val="000000"/>
              </a:solidFill>
              <a:latin typeface="Arial"/>
              <a:ea typeface="Microsoft YaHei"/>
            </a:endParaRP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000" dirty="0" smtClean="0">
              <a:solidFill>
                <a:srgbClr val="000000"/>
              </a:solidFill>
              <a:latin typeface="Arial"/>
              <a:ea typeface="Microsoft YaHei"/>
            </a:endParaRP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/>
                <a:ea typeface="Microsoft YaHei"/>
              </a:rPr>
              <a:t>Dr</a:t>
            </a:r>
            <a:r>
              <a:rPr lang="de-DE" sz="2000" dirty="0">
                <a:solidFill>
                  <a:srgbClr val="000000"/>
                </a:solidFill>
                <a:latin typeface="Arial"/>
                <a:ea typeface="Microsoft YaHei"/>
              </a:rPr>
              <a:t>. Monika </a:t>
            </a:r>
            <a:r>
              <a:rPr lang="de-DE" sz="2000" dirty="0" smtClean="0">
                <a:solidFill>
                  <a:srgbClr val="000000"/>
                </a:solidFill>
                <a:latin typeface="Arial"/>
                <a:ea typeface="Microsoft YaHei"/>
              </a:rPr>
              <a:t>Zarnitz</a:t>
            </a: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/>
                <a:ea typeface="Microsoft YaHei"/>
              </a:rPr>
              <a:t>ZBW Kiel/Hamburg</a:t>
            </a: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/>
                <a:ea typeface="Microsoft YaHei"/>
                <a:hlinkClick r:id="rId3"/>
              </a:rPr>
              <a:t>m.zarnitz@zbw.eu</a:t>
            </a:r>
            <a:endParaRPr lang="de-DE" sz="2000" dirty="0" smtClean="0">
              <a:solidFill>
                <a:srgbClr val="000000"/>
              </a:solidFill>
              <a:latin typeface="Arial"/>
              <a:ea typeface="Microsoft YaHei"/>
            </a:endParaRP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Arial"/>
                <a:ea typeface="Microsoft YaHei"/>
              </a:rPr>
              <a:t>0431 / 8814 </a:t>
            </a:r>
            <a:r>
              <a:rPr lang="de-DE" sz="2000" dirty="0">
                <a:solidFill>
                  <a:srgbClr val="000000"/>
                </a:solidFill>
                <a:latin typeface="Arial"/>
                <a:ea typeface="Microsoft YaHei"/>
              </a:rPr>
              <a:t>431</a:t>
            </a:r>
          </a:p>
        </p:txBody>
      </p:sp>
    </p:spTree>
    <p:extLst>
      <p:ext uri="{BB962C8B-B14F-4D97-AF65-F5344CB8AC3E}">
        <p14:creationId xmlns:p14="http://schemas.microsoft.com/office/powerpoint/2010/main" val="42120451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2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 smtClean="0">
                <a:solidFill>
                  <a:schemeClr val="bg1"/>
                </a:solidFill>
              </a:rPr>
              <a:t>Inhalt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Wie definiert man „</a:t>
            </a:r>
            <a:r>
              <a:rPr lang="de-DE" sz="2800" dirty="0" err="1" smtClean="0">
                <a:solidFill>
                  <a:schemeClr val="bg1"/>
                </a:solidFill>
              </a:rPr>
              <a:t>Preservation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r>
              <a:rPr lang="de-DE" sz="2800" dirty="0" smtClean="0">
                <a:solidFill>
                  <a:schemeClr val="bg1"/>
                </a:solidFill>
              </a:rPr>
              <a:t>“?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An wenn richtet sich eine </a:t>
            </a:r>
            <a:r>
              <a:rPr lang="de-DE" sz="2800" dirty="0" err="1" smtClean="0">
                <a:solidFill>
                  <a:schemeClr val="bg1"/>
                </a:solidFill>
              </a:rPr>
              <a:t>Preservation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>
                <a:solidFill>
                  <a:schemeClr val="bg1"/>
                </a:solidFill>
              </a:rPr>
              <a:t>P</a:t>
            </a:r>
            <a:r>
              <a:rPr lang="de-DE" sz="2800" dirty="0" err="1" smtClean="0">
                <a:solidFill>
                  <a:schemeClr val="bg1"/>
                </a:solidFill>
              </a:rPr>
              <a:t>olicy</a:t>
            </a:r>
            <a:r>
              <a:rPr lang="de-DE" sz="2800" dirty="0" smtClean="0">
                <a:solidFill>
                  <a:schemeClr val="bg1"/>
                </a:solidFill>
              </a:rPr>
              <a:t>?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Wozu braucht man eine </a:t>
            </a:r>
            <a:r>
              <a:rPr lang="de-DE" sz="2800" dirty="0" err="1">
                <a:solidFill>
                  <a:schemeClr val="bg1"/>
                </a:solidFill>
              </a:rPr>
              <a:t>P</a:t>
            </a:r>
            <a:r>
              <a:rPr lang="de-DE" sz="2800" dirty="0" err="1" smtClean="0">
                <a:solidFill>
                  <a:schemeClr val="bg1"/>
                </a:solidFill>
              </a:rPr>
              <a:t>reservation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r>
              <a:rPr lang="de-DE" sz="2800" dirty="0" smtClean="0">
                <a:solidFill>
                  <a:schemeClr val="bg1"/>
                </a:solidFill>
              </a:rPr>
              <a:t>?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>
                <a:solidFill>
                  <a:schemeClr val="bg1"/>
                </a:solidFill>
              </a:rPr>
              <a:t>n</a:t>
            </a:r>
            <a:r>
              <a:rPr lang="de-DE" sz="2800" dirty="0" smtClean="0">
                <a:solidFill>
                  <a:schemeClr val="bg1"/>
                </a:solidFill>
              </a:rPr>
              <a:t>estor-AG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Inhalte des nestor-Leitfadens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Inhalte einer </a:t>
            </a:r>
            <a:r>
              <a:rPr lang="de-DE" sz="2800" dirty="0" err="1" smtClean="0">
                <a:solidFill>
                  <a:schemeClr val="bg1"/>
                </a:solidFill>
              </a:rPr>
              <a:t>Preservation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r>
              <a:rPr lang="de-DE" sz="2800" dirty="0" smtClean="0">
                <a:solidFill>
                  <a:schemeClr val="bg1"/>
                </a:solidFill>
              </a:rPr>
              <a:t> I und II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Beispiel ZBW I – IV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Aktuelle Entwicklungen 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7173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3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 smtClean="0">
                <a:solidFill>
                  <a:schemeClr val="bg1"/>
                </a:solidFill>
              </a:rPr>
              <a:t>Wie definiert man „</a:t>
            </a:r>
            <a:r>
              <a:rPr lang="de-DE" sz="2800" b="1" dirty="0" err="1" smtClean="0">
                <a:solidFill>
                  <a:schemeClr val="bg1"/>
                </a:solidFill>
              </a:rPr>
              <a:t>Preservation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Policy</a:t>
            </a:r>
            <a:r>
              <a:rPr lang="de-DE" sz="2800" b="1" dirty="0" smtClean="0">
                <a:solidFill>
                  <a:schemeClr val="bg1"/>
                </a:solidFill>
              </a:rPr>
              <a:t>“?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„Eine Richtlinie, die die wichtigsten Rahmenbedingungen, Grundsätze, Strukturen und Ziele eines digitalen Langzeitarchivs beschreibt“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„Verbindlichkeit über einen längeren Zeitraum“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„Fester Orientierungspunkt für die tägliche praktische Arbeit wie auch für strategische Weiterentwicklungen“</a:t>
            </a: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3802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4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>
                <a:solidFill>
                  <a:schemeClr val="bg1"/>
                </a:solidFill>
              </a:rPr>
              <a:t>An </a:t>
            </a:r>
            <a:r>
              <a:rPr lang="de-DE" sz="2800" b="1" smtClean="0">
                <a:solidFill>
                  <a:schemeClr val="bg1"/>
                </a:solidFill>
              </a:rPr>
              <a:t>wen </a:t>
            </a:r>
            <a:r>
              <a:rPr lang="de-DE" sz="2800" b="1" dirty="0">
                <a:solidFill>
                  <a:schemeClr val="bg1"/>
                </a:solidFill>
              </a:rPr>
              <a:t>richtet sich eine </a:t>
            </a:r>
            <a:r>
              <a:rPr lang="de-DE" sz="2800" b="1" dirty="0" err="1">
                <a:solidFill>
                  <a:schemeClr val="bg1"/>
                </a:solidFill>
              </a:rPr>
              <a:t>Preservation</a:t>
            </a:r>
            <a:r>
              <a:rPr lang="de-DE" sz="2800" b="1" dirty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Policy</a:t>
            </a:r>
            <a:r>
              <a:rPr lang="de-DE" sz="2800" b="1" dirty="0" smtClean="0">
                <a:solidFill>
                  <a:schemeClr val="bg1"/>
                </a:solidFill>
              </a:rPr>
              <a:t>? 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Intern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Die eigenen Kolleginnen und Kollegen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Extern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Nutzerinnen und Nutzer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Datenanbieterinnen und -anbieter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Geldgeberinnen und Geldgeber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Förderinnen und Förderer / Beiräte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….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4143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5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>
                <a:solidFill>
                  <a:schemeClr val="bg1"/>
                </a:solidFill>
              </a:rPr>
              <a:t>Wozu braucht man eine </a:t>
            </a:r>
            <a:r>
              <a:rPr lang="de-DE" sz="2800" b="1" dirty="0" err="1">
                <a:solidFill>
                  <a:schemeClr val="bg1"/>
                </a:solidFill>
              </a:rPr>
              <a:t>Preservation</a:t>
            </a:r>
            <a:r>
              <a:rPr lang="de-DE" sz="2800" b="1" dirty="0">
                <a:solidFill>
                  <a:schemeClr val="bg1"/>
                </a:solidFill>
              </a:rPr>
              <a:t> </a:t>
            </a:r>
            <a:r>
              <a:rPr lang="de-DE" sz="2800" b="1" dirty="0" err="1">
                <a:solidFill>
                  <a:schemeClr val="bg1"/>
                </a:solidFill>
              </a:rPr>
              <a:t>Policy</a:t>
            </a:r>
            <a:r>
              <a:rPr lang="de-DE" sz="2800" b="1" dirty="0" smtClean="0">
                <a:solidFill>
                  <a:schemeClr val="bg1"/>
                </a:solidFill>
              </a:rPr>
              <a:t>?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Transparenz herstellen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Selbstverpflichtung: Verantwortung übernehmen und dies signalisieren</a:t>
            </a:r>
          </a:p>
          <a:p>
            <a:pPr marL="444500" indent="-442913">
              <a:spcBef>
                <a:spcPts val="800"/>
              </a:spcBef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>
                <a:solidFill>
                  <a:schemeClr val="bg1"/>
                </a:solidFill>
              </a:rPr>
              <a:t>Optimale Benutzbarkeit zusichern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Stärkung der Glaubwürdigkeit 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Werbeeffekte durch Qualitätsmanagement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…</a:t>
            </a:r>
          </a:p>
          <a:p>
            <a:pPr marL="1587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191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6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1556792"/>
            <a:ext cx="8338350" cy="4093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marL="0" lvl="0"/>
            <a:endParaRPr lang="de-DE" sz="3200" dirty="0" smtClean="0">
              <a:solidFill>
                <a:srgbClr val="003366"/>
              </a:solidFill>
              <a:latin typeface="Arial"/>
            </a:endParaRPr>
          </a:p>
          <a:p>
            <a:pPr marL="0" lvl="0"/>
            <a:endParaRPr lang="de-DE" sz="3200" dirty="0">
              <a:solidFill>
                <a:srgbClr val="003366"/>
              </a:solidFill>
              <a:latin typeface="Arial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98146" y="983744"/>
            <a:ext cx="8338350" cy="5263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 err="1" smtClean="0">
                <a:solidFill>
                  <a:schemeClr val="bg1"/>
                </a:solidFill>
              </a:rPr>
              <a:t>nestor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>
                <a:solidFill>
                  <a:schemeClr val="bg1"/>
                </a:solidFill>
              </a:rPr>
              <a:t>AG </a:t>
            </a:r>
            <a:r>
              <a:rPr lang="de-DE" sz="2800" b="1" dirty="0" err="1">
                <a:solidFill>
                  <a:schemeClr val="bg1"/>
                </a:solidFill>
              </a:rPr>
              <a:t>Policy</a:t>
            </a:r>
            <a:endParaRPr lang="de-DE" sz="2800" b="1" dirty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Aktiv: 				zwischen </a:t>
            </a:r>
            <a:r>
              <a:rPr lang="de-DE" sz="2800" dirty="0">
                <a:solidFill>
                  <a:schemeClr val="bg1"/>
                </a:solidFill>
              </a:rPr>
              <a:t>2012 und 2014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Mitglieder: 			12</a:t>
            </a: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Arbeitsergebnis: </a:t>
            </a:r>
            <a:r>
              <a:rPr lang="de-DE" sz="2800" dirty="0" smtClean="0">
                <a:solidFill>
                  <a:schemeClr val="bg1"/>
                </a:solidFill>
                <a:hlinkClick r:id="rId4"/>
              </a:rPr>
              <a:t>Leitfaden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>
                <a:solidFill>
                  <a:schemeClr val="bg1"/>
                </a:solidFill>
              </a:rPr>
              <a:t>zur Erstellung </a:t>
            </a:r>
            <a:r>
              <a:rPr lang="de-DE" sz="2800" dirty="0" smtClean="0">
                <a:solidFill>
                  <a:schemeClr val="bg1"/>
                </a:solidFill>
              </a:rPr>
              <a:t>einer</a:t>
            </a:r>
          </a:p>
          <a:p>
            <a:pPr marL="2971799" lvl="6" indent="0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 institutionellen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r>
              <a:rPr lang="de-DE" sz="2800" dirty="0" smtClean="0">
                <a:solidFill>
                  <a:schemeClr val="bg1"/>
                </a:solidFill>
              </a:rPr>
              <a:t> zur </a:t>
            </a:r>
          </a:p>
          <a:p>
            <a:pPr marL="2971799" lvl="6" indent="0"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 digitalen Langzeitarchivierung</a:t>
            </a:r>
            <a:endParaRPr lang="de-DE" sz="2800" dirty="0">
              <a:solidFill>
                <a:schemeClr val="bg1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341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7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 smtClean="0">
                <a:solidFill>
                  <a:schemeClr val="bg1"/>
                </a:solidFill>
              </a:rPr>
              <a:t>Inhalte des nestor-Leitfadens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Nutzen einer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Inhalte einer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endParaRPr lang="de-DE" sz="2800" dirty="0" smtClean="0">
              <a:solidFill>
                <a:schemeClr val="bg1"/>
              </a:solidFill>
            </a:endParaRP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Wie entsteht eine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r>
              <a:rPr lang="de-DE" sz="2800" dirty="0" smtClean="0">
                <a:solidFill>
                  <a:schemeClr val="bg1"/>
                </a:solidFill>
              </a:rPr>
              <a:t>?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err="1" smtClean="0">
                <a:solidFill>
                  <a:schemeClr val="bg1"/>
                </a:solidFill>
              </a:rPr>
              <a:t>Policies</a:t>
            </a:r>
            <a:r>
              <a:rPr lang="de-DE" sz="2800" dirty="0" smtClean="0">
                <a:solidFill>
                  <a:schemeClr val="bg1"/>
                </a:solidFill>
              </a:rPr>
              <a:t> in der kooperativen Langzeitarchivierung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Generisches Beispiel einer </a:t>
            </a:r>
            <a:r>
              <a:rPr lang="de-DE" sz="2800" dirty="0" err="1" smtClean="0">
                <a:solidFill>
                  <a:schemeClr val="bg1"/>
                </a:solidFill>
              </a:rPr>
              <a:t>Policy</a:t>
            </a:r>
            <a:endParaRPr lang="de-DE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066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8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 smtClean="0">
                <a:solidFill>
                  <a:schemeClr val="bg1"/>
                </a:solidFill>
              </a:rPr>
              <a:t>Inhalte einer </a:t>
            </a:r>
            <a:r>
              <a:rPr lang="de-DE" sz="2800" b="1" dirty="0" err="1" smtClean="0">
                <a:solidFill>
                  <a:schemeClr val="bg1"/>
                </a:solidFill>
              </a:rPr>
              <a:t>Policy</a:t>
            </a:r>
            <a:r>
              <a:rPr lang="de-DE" sz="2800" b="1" dirty="0" smtClean="0">
                <a:solidFill>
                  <a:schemeClr val="bg1"/>
                </a:solidFill>
              </a:rPr>
              <a:t> I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Eingeordnet in Auftrag und Ziel der Einrichtung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Ausgerichtet auf die Bedürfnisse der Zielgruppen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Ggf. Ausblick auf Strategie und mittelfristige Planungen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Ggf. Verweise auf andere Dokumente z. B. technische Dokumentationen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960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sz="1200">
                <a:solidFill>
                  <a:srgbClr val="000000"/>
                </a:solidFill>
              </a:rPr>
              <a:t>			          			</a:t>
            </a:r>
            <a:fld id="{C4C821DB-915E-4298-B277-3C5C0A75C5CA}" type="slidenum">
              <a:rPr lang="de-DE" sz="1200">
                <a:solidFill>
                  <a:srgbClr val="000000"/>
                </a:solidFill>
              </a:rPr>
              <a:pPr hangingPunct="1">
                <a:lnSpc>
                  <a:spcPct val="100000"/>
                </a:lnSpc>
                <a:buClrTx/>
                <a:buFontTx/>
                <a:buNone/>
              </a:pPr>
              <a:t>9</a:t>
            </a:fld>
            <a:endParaRPr lang="de-DE" sz="1200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57943"/>
            <a:ext cx="6625083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 dirty="0">
              <a:solidFill>
                <a:srgbClr val="003366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4130" y="980728"/>
            <a:ext cx="8338350" cy="46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58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</a:pPr>
            <a:endParaRPr lang="de-DE" sz="700" dirty="0">
              <a:solidFill>
                <a:srgbClr val="000000"/>
              </a:solidFill>
            </a:endParaRPr>
          </a:p>
          <a:p>
            <a:pPr marL="1587">
              <a:lnSpc>
                <a:spcPct val="100000"/>
              </a:lnSpc>
              <a:spcBef>
                <a:spcPts val="800"/>
              </a:spcBef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b="1" dirty="0" smtClean="0">
                <a:solidFill>
                  <a:schemeClr val="bg1"/>
                </a:solidFill>
              </a:rPr>
              <a:t>Inhalte einer </a:t>
            </a:r>
            <a:r>
              <a:rPr lang="de-DE" sz="2800" b="1" dirty="0" err="1" smtClean="0">
                <a:solidFill>
                  <a:schemeClr val="bg1"/>
                </a:solidFill>
              </a:rPr>
              <a:t>Policy</a:t>
            </a:r>
            <a:r>
              <a:rPr lang="de-DE" sz="2800" b="1" dirty="0" smtClean="0">
                <a:solidFill>
                  <a:schemeClr val="bg1"/>
                </a:solidFill>
              </a:rPr>
              <a:t> II</a:t>
            </a:r>
          </a:p>
          <a:p>
            <a:pPr marL="444500" indent="-442913">
              <a:spcBef>
                <a:spcPts val="800"/>
              </a:spcBef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Ziele der Erhaltung (z. B. Wahrung der Lesbarkeit, </a:t>
            </a:r>
            <a:r>
              <a:rPr lang="de-DE" sz="2800" dirty="0">
                <a:solidFill>
                  <a:schemeClr val="bg1"/>
                </a:solidFill>
              </a:rPr>
              <a:t>Vertraulichkeit..) 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Erhaltungsstrategien (z. B. Migration oder Emulation)</a:t>
            </a:r>
            <a:endParaRPr lang="de-DE" sz="2800" dirty="0">
              <a:solidFill>
                <a:schemeClr val="bg1"/>
              </a:solidFill>
            </a:endParaRP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Organisation der Langzeitarchivierung (z. B. Aufgaben, Finanzierung, Qualifikation des Personals..)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Technische Infrastruktur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Kooperationen und Outsourcing</a:t>
            </a:r>
          </a:p>
          <a:p>
            <a:pPr marL="444500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 dirty="0" smtClean="0">
                <a:solidFill>
                  <a:schemeClr val="bg1"/>
                </a:solidFill>
              </a:rPr>
              <a:t>…</a:t>
            </a: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900112" lvl="1" indent="-442913">
              <a:spcBef>
                <a:spcPts val="800"/>
              </a:spcBef>
              <a:buFont typeface="Times New Roman" pitchFamily="16" charset="0"/>
              <a:buBlip>
                <a:blip r:embed="rId3"/>
              </a:buBlip>
              <a:tabLst>
                <a:tab pos="4445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4470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Larissa">
  <a:themeElements>
    <a:clrScheme name="Benutzerdefiniert 1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000000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33CC"/>
      </a:folHlink>
    </a:clrScheme>
    <a:fontScheme name="Larissa">
      <a:majorFont>
        <a:latin typeface="Arial"/>
        <a:ea typeface="Microsoft YaHei"/>
        <a:cs typeface="Microsoft YaHei"/>
      </a:majorFont>
      <a:minorFont>
        <a:latin typeface="Arial"/>
        <a:ea typeface="Microsoft YaHei"/>
        <a:cs typeface="Microsoft YaHe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nestor-präsentationsdesign</Template>
  <TotalTime>0</TotalTime>
  <Words>507</Words>
  <Application>Microsoft Office PowerPoint</Application>
  <PresentationFormat>Bildschirmpräsentation (4:3)</PresentationFormat>
  <Paragraphs>175</Paragraphs>
  <Slides>15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1_Larissa</vt:lpstr>
      <vt:lpstr>Was ist eine Preservation Policy und wofür brauchen wir sie?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Sabine Schrimpf</dc:creator>
  <cp:lastModifiedBy>Kistner Hidalgo, Sabrina</cp:lastModifiedBy>
  <cp:revision>189</cp:revision>
  <cp:lastPrinted>2017-11-10T15:56:41Z</cp:lastPrinted>
  <dcterms:created xsi:type="dcterms:W3CDTF">2013-09-26T09:28:32Z</dcterms:created>
  <dcterms:modified xsi:type="dcterms:W3CDTF">2017-12-05T10:15:07Z</dcterms:modified>
</cp:coreProperties>
</file>