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73" r:id="rId3"/>
    <p:sldId id="257" r:id="rId4"/>
    <p:sldId id="259" r:id="rId5"/>
    <p:sldId id="258" r:id="rId6"/>
    <p:sldId id="260" r:id="rId7"/>
    <p:sldId id="262" r:id="rId8"/>
    <p:sldId id="263" r:id="rId9"/>
    <p:sldId id="264" r:id="rId10"/>
    <p:sldId id="265" r:id="rId11"/>
    <p:sldId id="267" r:id="rId12"/>
    <p:sldId id="268" r:id="rId13"/>
    <p:sldId id="261" r:id="rId14"/>
    <p:sldId id="270" r:id="rId15"/>
    <p:sldId id="269" r:id="rId16"/>
    <p:sldId id="271" r:id="rId17"/>
    <p:sldId id="272" r:id="rId18"/>
  </p:sldIdLst>
  <p:sldSz cx="9144000" cy="6858000" type="screen4x3"/>
  <p:notesSz cx="6797675" cy="9926638"/>
  <p:custShowLst>
    <p:custShow name="Zielgruppenpräsentation 1" id="0">
      <p:sldLst>
        <p:sld r:id="rId2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66C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5" autoAdjust="0"/>
    <p:restoredTop sz="89229" autoAdjust="0"/>
  </p:normalViewPr>
  <p:slideViewPr>
    <p:cSldViewPr>
      <p:cViewPr varScale="1">
        <p:scale>
          <a:sx n="88" d="100"/>
          <a:sy n="88" d="100"/>
        </p:scale>
        <p:origin x="108" y="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4B73A-6F1A-4B9C-9B34-2EAC8A726606}" type="datetimeFigureOut">
              <a:rPr lang="de-DE" smtClean="0"/>
              <a:pPr/>
              <a:t>01.12.2017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7357AE-8693-4665-9444-5AFF29EF9F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03963-EFD9-42CC-9819-E4EAD5B7AC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03963-EFD9-42CC-9819-E4EAD5B7AC64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203963-EFD9-42CC-9819-E4EAD5B7AC6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251520" y="1700808"/>
            <a:ext cx="8640316" cy="4319811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66C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PPT_StAL_ne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6014127"/>
            <a:ext cx="9144000" cy="871257"/>
          </a:xfrm>
          <a:prstGeom prst="rect">
            <a:avLst/>
          </a:prstGeom>
        </p:spPr>
      </p:pic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67744" y="6160219"/>
            <a:ext cx="504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668344" y="6160219"/>
            <a:ext cx="477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03963-EFD9-42CC-9819-E4EAD5B7AC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65" r:id="rId3"/>
    <p:sldLayoutId id="2147483658" r:id="rId4"/>
    <p:sldLayoutId id="2147483659" r:id="rId5"/>
    <p:sldLayoutId id="2147483660" r:id="rId6"/>
    <p:sldLayoutId id="2147483664" r:id="rId7"/>
  </p:sldLayoutIdLst>
  <p:transition/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1974081"/>
          </a:xfrm>
        </p:spPr>
        <p:txBody>
          <a:bodyPr/>
          <a:lstStyle/>
          <a:p>
            <a:pPr lvl="0"/>
            <a:r>
              <a:rPr lang="de-DE" dirty="0" smtClean="0"/>
              <a:t>Selbsteinschätzung leicht gemacht - Die Levels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Preservation</a:t>
            </a:r>
            <a:r>
              <a:rPr lang="de-DE" dirty="0" smtClean="0"/>
              <a:t> der National Digital </a:t>
            </a:r>
            <a:r>
              <a:rPr lang="de-DE" dirty="0" err="1" smtClean="0"/>
              <a:t>Stewardship</a:t>
            </a:r>
            <a:r>
              <a:rPr lang="de-DE" dirty="0" smtClean="0"/>
              <a:t> </a:t>
            </a:r>
            <a:r>
              <a:rPr lang="de-DE" dirty="0" err="1" smtClean="0"/>
              <a:t>Alliance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980656"/>
            <a:ext cx="6400800" cy="1752600"/>
          </a:xfrm>
        </p:spPr>
        <p:txBody>
          <a:bodyPr/>
          <a:lstStyle/>
          <a:p>
            <a:pPr>
              <a:lnSpc>
                <a:spcPts val="3000"/>
              </a:lnSpc>
              <a:spcAft>
                <a:spcPts val="600"/>
              </a:spcAft>
            </a:pPr>
            <a:r>
              <a:rPr lang="de-DE" sz="3000" dirty="0" smtClean="0"/>
              <a:t>Dr. Kai Naumann </a:t>
            </a:r>
            <a:br>
              <a:rPr lang="de-DE" sz="3000" dirty="0" smtClean="0"/>
            </a:br>
            <a:r>
              <a:rPr lang="de-DE" sz="3000" dirty="0" smtClean="0"/>
              <a:t>(LABW – Staatsarchiv Ludwigsburg)</a:t>
            </a:r>
          </a:p>
          <a:p>
            <a:pPr>
              <a:lnSpc>
                <a:spcPts val="3000"/>
              </a:lnSpc>
              <a:spcAft>
                <a:spcPts val="600"/>
              </a:spcAft>
            </a:pPr>
            <a:r>
              <a:rPr lang="de-DE" sz="3000" dirty="0" smtClean="0"/>
              <a:t>Nestor </a:t>
            </a:r>
            <a:r>
              <a:rPr lang="de-DE" sz="3000" dirty="0" err="1" smtClean="0"/>
              <a:t>for</a:t>
            </a:r>
            <a:r>
              <a:rPr lang="de-DE" sz="3000" dirty="0" smtClean="0"/>
              <a:t> Newbies</a:t>
            </a:r>
          </a:p>
          <a:p>
            <a:pPr>
              <a:lnSpc>
                <a:spcPts val="3000"/>
              </a:lnSpc>
              <a:spcAft>
                <a:spcPts val="600"/>
              </a:spcAft>
            </a:pPr>
            <a:r>
              <a:rPr lang="de-DE" sz="3000" dirty="0" smtClean="0"/>
              <a:t>Frankfurt, 4.12.2017</a:t>
            </a:r>
            <a:endParaRPr lang="de-DE" sz="3000" dirty="0"/>
          </a:p>
        </p:txBody>
      </p:sp>
    </p:spTree>
  </p:cSld>
  <p:clrMapOvr>
    <a:masterClrMapping/>
  </p:clrMapOvr>
  <p:transition advClick="0" advTm="22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100" dirty="0" smtClean="0"/>
              <a:t>Metadaten</a:t>
            </a:r>
            <a:endParaRPr lang="de-DE" sz="4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203963-EFD9-42CC-9819-E4EAD5B7AC64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smtClean="0"/>
              <a:t>Weiterer Funktionsbereich: </a:t>
            </a:r>
            <a:r>
              <a:rPr lang="de-DE" smtClean="0"/>
              <a:t>Nutzung </a:t>
            </a:r>
            <a:br>
              <a:rPr lang="de-DE" smtClean="0"/>
            </a:br>
            <a:r>
              <a:rPr lang="de-DE" smtClean="0"/>
              <a:t>(</a:t>
            </a:r>
            <a:r>
              <a:rPr lang="de-DE" dirty="0" err="1" smtClean="0"/>
              <a:t>Shira</a:t>
            </a:r>
            <a:r>
              <a:rPr lang="de-DE" dirty="0" smtClean="0"/>
              <a:t> </a:t>
            </a:r>
            <a:r>
              <a:rPr lang="de-DE" dirty="0" err="1" smtClean="0"/>
              <a:t>Peltzman</a:t>
            </a:r>
            <a:r>
              <a:rPr lang="de-DE" dirty="0" smtClean="0"/>
              <a:t>)</a:t>
            </a:r>
          </a:p>
          <a:p>
            <a:r>
              <a:rPr lang="de-DE" dirty="0" smtClean="0"/>
              <a:t>Weitere Ebene 0: Daten beanspruchen </a:t>
            </a:r>
            <a:br>
              <a:rPr lang="de-DE" dirty="0" smtClean="0"/>
            </a:br>
            <a:r>
              <a:rPr lang="de-DE" dirty="0" smtClean="0"/>
              <a:t>(Courtney </a:t>
            </a:r>
            <a:r>
              <a:rPr lang="de-DE" dirty="0" err="1" smtClean="0"/>
              <a:t>Mumma</a:t>
            </a:r>
            <a:r>
              <a:rPr lang="de-DE" dirty="0" smtClean="0"/>
              <a:t>)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152211"/>
              </p:ext>
            </p:extLst>
          </p:nvPr>
        </p:nvGraphicFramePr>
        <p:xfrm>
          <a:off x="0" y="1052737"/>
          <a:ext cx="9144000" cy="5244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00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latin typeface="Calibri"/>
                          <a:ea typeface="Calibri"/>
                          <a:cs typeface="Times New Roman"/>
                        </a:rPr>
                        <a:t>0 beanspruchen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1800" b="1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verwahren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800" b="1" baseline="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kennen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überwachen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1800" b="1" baseline="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instandhalten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4000" dirty="0" smtClean="0">
                          <a:latin typeface="Calibri"/>
                          <a:ea typeface="Calibri"/>
                          <a:cs typeface="Times New Roman"/>
                          <a:sym typeface="Wingdings 2"/>
                        </a:rPr>
                        <a:t>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>
                          <a:latin typeface="Calibri"/>
                          <a:ea typeface="Times New Roman"/>
                          <a:cs typeface="Times New Roman"/>
                          <a:sym typeface="Wingdings 2"/>
                        </a:rPr>
                        <a:t>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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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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8362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Einige Metadaten können aus der Organisation der Inhalte abgeleitet werden, z.B. Dateinamen, Datumsangaben. 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Inventar des Contents und seiner Lagerorte.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Backup und getrennte Aufbewahrung des Inventars sicherstellen.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Verwaltende Metadaten speichern.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Umgestaltende  Metadaten speichern und Ereignisse protokollieren.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Standardmäßige technische und beschreibende Metadaten speichern.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Standardmäßige Erhaltungs-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metadaten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speichern.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100" dirty="0" smtClean="0"/>
              <a:t>Dateiformate</a:t>
            </a:r>
            <a:endParaRPr lang="de-DE" sz="4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203963-EFD9-42CC-9819-E4EAD5B7AC64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smtClean="0"/>
              <a:t>Weiterer Funktionsbereich: </a:t>
            </a:r>
            <a:r>
              <a:rPr lang="de-DE" smtClean="0"/>
              <a:t>Nutzung </a:t>
            </a:r>
            <a:br>
              <a:rPr lang="de-DE" smtClean="0"/>
            </a:br>
            <a:r>
              <a:rPr lang="de-DE" smtClean="0"/>
              <a:t>(</a:t>
            </a:r>
            <a:r>
              <a:rPr lang="de-DE" dirty="0" err="1" smtClean="0"/>
              <a:t>Shira</a:t>
            </a:r>
            <a:r>
              <a:rPr lang="de-DE" dirty="0" smtClean="0"/>
              <a:t> </a:t>
            </a:r>
            <a:r>
              <a:rPr lang="de-DE" dirty="0" err="1" smtClean="0"/>
              <a:t>Peltzman</a:t>
            </a:r>
            <a:r>
              <a:rPr lang="de-DE" dirty="0" smtClean="0"/>
              <a:t>)</a:t>
            </a:r>
          </a:p>
          <a:p>
            <a:r>
              <a:rPr lang="de-DE" dirty="0" smtClean="0"/>
              <a:t>Weitere Ebene 0: Daten beanspruchen </a:t>
            </a:r>
            <a:br>
              <a:rPr lang="de-DE" dirty="0" smtClean="0"/>
            </a:br>
            <a:r>
              <a:rPr lang="de-DE" dirty="0" smtClean="0"/>
              <a:t>(Courtney </a:t>
            </a:r>
            <a:r>
              <a:rPr lang="de-DE" dirty="0" err="1" smtClean="0"/>
              <a:t>Mumma</a:t>
            </a:r>
            <a:r>
              <a:rPr lang="de-DE" dirty="0" smtClean="0"/>
              <a:t>)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899106"/>
              </p:ext>
            </p:extLst>
          </p:nvPr>
        </p:nvGraphicFramePr>
        <p:xfrm>
          <a:off x="0" y="1052737"/>
          <a:ext cx="9144000" cy="5316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20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latin typeface="Calibri"/>
                          <a:ea typeface="Calibri"/>
                          <a:cs typeface="Times New Roman"/>
                        </a:rPr>
                        <a:t>0 beanspruchen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1800" b="1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verwahren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800" b="1" baseline="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kennen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überwachen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1800" b="1" baseline="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instandhalten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4000" dirty="0" smtClean="0">
                          <a:latin typeface="Calibri"/>
                          <a:ea typeface="Calibri"/>
                          <a:cs typeface="Times New Roman"/>
                          <a:sym typeface="Wingdings 2"/>
                        </a:rPr>
                        <a:t>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>
                          <a:latin typeface="Calibri"/>
                          <a:ea typeface="Times New Roman"/>
                          <a:cs typeface="Times New Roman"/>
                          <a:sym typeface="Wingdings 2"/>
                        </a:rPr>
                        <a:t>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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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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8362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Von Dateiendungen kann auf Formate geschlossen werden.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Wenn man die Formatwahl beeinflussen kann, zur Benutzung einer begrenzten Zahl bekannter offener Formate und Codecs ermuntern.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Inventar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benutzten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Dateiformate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de-DE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Probleme der  Dateiformat-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Obsoleszenz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beobachten.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Formatmigration, Emulation und ähnliche Aktivitäten bei Bedarf durchführen.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100" dirty="0" smtClean="0"/>
              <a:t>Nutzung</a:t>
            </a:r>
            <a:endParaRPr lang="de-DE" sz="4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203963-EFD9-42CC-9819-E4EAD5B7AC64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smtClean="0"/>
              <a:t>Weiterer Funktionsbereich: </a:t>
            </a:r>
            <a:r>
              <a:rPr lang="de-DE" smtClean="0"/>
              <a:t>Nutzung </a:t>
            </a:r>
            <a:br>
              <a:rPr lang="de-DE" smtClean="0"/>
            </a:br>
            <a:r>
              <a:rPr lang="de-DE" smtClean="0"/>
              <a:t>(</a:t>
            </a:r>
            <a:r>
              <a:rPr lang="de-DE" dirty="0" err="1" smtClean="0"/>
              <a:t>Shira</a:t>
            </a:r>
            <a:r>
              <a:rPr lang="de-DE" dirty="0" smtClean="0"/>
              <a:t> </a:t>
            </a:r>
            <a:r>
              <a:rPr lang="de-DE" dirty="0" err="1" smtClean="0"/>
              <a:t>Peltzman</a:t>
            </a:r>
            <a:r>
              <a:rPr lang="de-DE" dirty="0" smtClean="0"/>
              <a:t>)</a:t>
            </a:r>
          </a:p>
          <a:p>
            <a:r>
              <a:rPr lang="de-DE" dirty="0" smtClean="0"/>
              <a:t>Weitere Ebene 0: Daten beanspruchen </a:t>
            </a:r>
            <a:br>
              <a:rPr lang="de-DE" dirty="0" smtClean="0"/>
            </a:br>
            <a:r>
              <a:rPr lang="de-DE" dirty="0" smtClean="0"/>
              <a:t>(Courtney </a:t>
            </a:r>
            <a:r>
              <a:rPr lang="de-DE" dirty="0" err="1" smtClean="0"/>
              <a:t>Mumma</a:t>
            </a:r>
            <a:r>
              <a:rPr lang="de-DE" dirty="0" smtClean="0"/>
              <a:t>)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207925"/>
              </p:ext>
            </p:extLst>
          </p:nvPr>
        </p:nvGraphicFramePr>
        <p:xfrm>
          <a:off x="0" y="1000352"/>
          <a:ext cx="9144000" cy="58576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25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latin typeface="Calibri"/>
                          <a:ea typeface="Calibri"/>
                          <a:cs typeface="Times New Roman"/>
                        </a:rPr>
                        <a:t>0 beanspruchen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1800" b="1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verwahren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800" b="1" baseline="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kennen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überwachen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1800" b="1" baseline="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instandhalten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53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4000" dirty="0" smtClean="0">
                          <a:latin typeface="Calibri"/>
                          <a:ea typeface="Calibri"/>
                          <a:cs typeface="Times New Roman"/>
                          <a:sym typeface="Wingdings 2"/>
                        </a:rPr>
                        <a:t>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>
                          <a:latin typeface="Calibri"/>
                          <a:ea typeface="Times New Roman"/>
                          <a:cs typeface="Times New Roman"/>
                          <a:sym typeface="Wingdings 2"/>
                        </a:rPr>
                        <a:t>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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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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0978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Die Beanspruchung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wird mit der Nutzung begründet.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Zielgruppe definiert.</a:t>
                      </a:r>
                      <a:r>
                        <a:rPr lang="de-DE" sz="18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de-DE" sz="1800" baseline="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Fähigkeit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, den Schutz des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Mate-</a:t>
                      </a:r>
                      <a:r>
                        <a:rPr lang="de-DE" sz="1800" dirty="0" err="1" smtClean="0">
                          <a:latin typeface="Calibri"/>
                          <a:ea typeface="Times New Roman"/>
                          <a:cs typeface="Times New Roman"/>
                        </a:rPr>
                        <a:t>rials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dirty="0" err="1" smtClean="0">
                          <a:latin typeface="Calibri"/>
                          <a:ea typeface="Times New Roman"/>
                          <a:cs typeface="Times New Roman"/>
                        </a:rPr>
                        <a:t>sicherzu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-stellen, durch physische oder technische</a:t>
                      </a:r>
                      <a:r>
                        <a:rPr lang="de-DE" sz="18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Maßnahmen.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de-DE" sz="1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Fähigkeit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de-DE" sz="1800" dirty="0" err="1" smtClean="0">
                          <a:latin typeface="Calibri"/>
                          <a:ea typeface="Times New Roman"/>
                          <a:cs typeface="Times New Roman"/>
                        </a:rPr>
                        <a:t>perso-nenbezogene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 und sensible Daten festzustellen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und zu sperren.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Öffentlich </a:t>
                      </a:r>
                      <a:r>
                        <a:rPr lang="de-DE" sz="1800" dirty="0" err="1" smtClean="0">
                          <a:latin typeface="Calibri"/>
                          <a:ea typeface="Times New Roman"/>
                          <a:cs typeface="Times New Roman"/>
                        </a:rPr>
                        <a:t>zugäng-liche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 Kataloge</a:t>
                      </a:r>
                      <a:r>
                        <a:rPr lang="de-DE" sz="18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bereitstellen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, so dass Nutzer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Material</a:t>
                      </a:r>
                      <a:r>
                        <a:rPr lang="de-DE" sz="18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finden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können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SIPs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und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AIPs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beim </a:t>
                      </a:r>
                      <a:r>
                        <a:rPr lang="de-DE" sz="1800" dirty="0" err="1">
                          <a:latin typeface="Calibri"/>
                          <a:ea typeface="Times New Roman"/>
                          <a:cs typeface="Times New Roman"/>
                        </a:rPr>
                        <a:t>Ingest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 erzeugen. 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Fähigkeit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, beim </a:t>
                      </a:r>
                      <a:r>
                        <a:rPr lang="de-DE" sz="1800" dirty="0" err="1">
                          <a:latin typeface="Calibri"/>
                          <a:ea typeface="Times New Roman"/>
                          <a:cs typeface="Times New Roman"/>
                        </a:rPr>
                        <a:t>Ingest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DIPs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erzeugen zu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können.</a:t>
                      </a:r>
                      <a:r>
                        <a:rPr lang="de-DE" sz="18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de-DE" sz="1800" baseline="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Repräsentations-information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und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Erhaltungs-metadaten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speichern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Eine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öffentlich zugängliche Nutzungsregelung besitzen.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Fähigkeit, einen Zugang zu </a:t>
                      </a:r>
                      <a:r>
                        <a:rPr lang="de-DE" sz="1800" dirty="0" err="1" smtClean="0">
                          <a:latin typeface="Calibri"/>
                          <a:ea typeface="Times New Roman"/>
                          <a:cs typeface="Times New Roman"/>
                        </a:rPr>
                        <a:t>obso-leten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 Medien-</a:t>
                      </a:r>
                      <a:r>
                        <a:rPr lang="de-DE" sz="1800" dirty="0" err="1" smtClean="0">
                          <a:latin typeface="Calibri"/>
                          <a:ea typeface="Times New Roman"/>
                          <a:cs typeface="Times New Roman"/>
                        </a:rPr>
                        <a:t>formaten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über ihre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Ursprungs-</a:t>
                      </a:r>
                      <a:r>
                        <a:rPr lang="de-DE" sz="1800" dirty="0" err="1" smtClean="0">
                          <a:latin typeface="Calibri"/>
                          <a:ea typeface="Times New Roman"/>
                          <a:cs typeface="Times New Roman"/>
                        </a:rPr>
                        <a:t>umgebung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oder auch Emulation zu bieten. 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Risiken bei der Lektüre der </a:t>
            </a:r>
            <a:br>
              <a:rPr lang="de-DE" dirty="0" smtClean="0"/>
            </a:br>
            <a:r>
              <a:rPr lang="de-DE" dirty="0" smtClean="0"/>
              <a:t>NSDA Levels (1)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203963-EFD9-42CC-9819-E4EAD5B7AC64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smtClean="0"/>
              <a:t>Anforderungen können missverstanden werden.</a:t>
            </a:r>
          </a:p>
          <a:p>
            <a:pPr lvl="1"/>
            <a:r>
              <a:rPr lang="de-DE" dirty="0" smtClean="0"/>
              <a:t>Bsp. </a:t>
            </a:r>
            <a:r>
              <a:rPr lang="de-DE" dirty="0"/>
              <a:t>(Nutzung Level 3) </a:t>
            </a:r>
            <a:r>
              <a:rPr lang="de-DE" dirty="0" smtClean="0"/>
              <a:t>Erstellung von SIPs. Pakete sind laut OAIS nur ein logisches Konstrukt, es ist also kein SIP-Format im engeren Sinne erforderlich. </a:t>
            </a:r>
          </a:p>
          <a:p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Anforderung</a:t>
            </a:r>
            <a:r>
              <a:rPr lang="en-US" dirty="0" smtClean="0"/>
              <a:t> auf </a:t>
            </a:r>
            <a:r>
              <a:rPr lang="en-US" dirty="0" err="1" smtClean="0"/>
              <a:t>einer</a:t>
            </a:r>
            <a:r>
              <a:rPr lang="en-US" dirty="0" smtClean="0"/>
              <a:t> </a:t>
            </a:r>
            <a:r>
              <a:rPr lang="en-US" dirty="0" err="1" smtClean="0"/>
              <a:t>höheren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</a:t>
            </a:r>
            <a:r>
              <a:rPr lang="en-US" dirty="0" err="1" smtClean="0"/>
              <a:t>wird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nachrangig</a:t>
            </a:r>
            <a:r>
              <a:rPr lang="en-US" dirty="0" smtClean="0"/>
              <a:t> </a:t>
            </a:r>
            <a:r>
              <a:rPr lang="en-US" dirty="0" err="1" smtClean="0"/>
              <a:t>missverstanden</a:t>
            </a:r>
            <a:r>
              <a:rPr lang="en-US" dirty="0" smtClean="0"/>
              <a:t>.  </a:t>
            </a:r>
          </a:p>
          <a:p>
            <a:pPr lvl="1"/>
            <a:r>
              <a:rPr lang="en-US" dirty="0" smtClean="0"/>
              <a:t>Die </a:t>
            </a:r>
            <a:r>
              <a:rPr lang="en-US" dirty="0" err="1" smtClean="0"/>
              <a:t>Realisierungsreihenfolge</a:t>
            </a:r>
            <a:r>
              <a:rPr lang="en-US" dirty="0" smtClean="0"/>
              <a:t> von </a:t>
            </a:r>
            <a:r>
              <a:rPr lang="en-US" dirty="0" err="1" smtClean="0"/>
              <a:t>Anforderungen</a:t>
            </a:r>
            <a:r>
              <a:rPr lang="en-US" dirty="0" smtClean="0"/>
              <a:t> </a:t>
            </a:r>
            <a:r>
              <a:rPr lang="en-US" dirty="0" err="1" smtClean="0"/>
              <a:t>ergibt</a:t>
            </a:r>
            <a:r>
              <a:rPr lang="en-US" dirty="0" smtClean="0"/>
              <a:t> </a:t>
            </a:r>
            <a:r>
              <a:rPr lang="en-US" dirty="0" err="1" smtClean="0"/>
              <a:t>sich</a:t>
            </a:r>
            <a:r>
              <a:rPr lang="en-US" dirty="0" smtClean="0"/>
              <a:t> </a:t>
            </a:r>
            <a:r>
              <a:rPr lang="en-US" dirty="0" err="1" smtClean="0"/>
              <a:t>aus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konkreten</a:t>
            </a:r>
            <a:r>
              <a:rPr lang="en-US" dirty="0" smtClean="0"/>
              <a:t> </a:t>
            </a:r>
            <a:r>
              <a:rPr lang="en-US" dirty="0" err="1" smtClean="0"/>
              <a:t>Projekt</a:t>
            </a:r>
            <a:r>
              <a:rPr lang="en-US" dirty="0" smtClean="0"/>
              <a:t>,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aus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Dokument</a:t>
            </a:r>
            <a:r>
              <a:rPr lang="en-US" dirty="0" smtClean="0"/>
              <a:t>!</a:t>
            </a:r>
          </a:p>
          <a:p>
            <a:pPr lvl="1"/>
            <a:r>
              <a:rPr lang="en-US" dirty="0" err="1" smtClean="0"/>
              <a:t>Zum</a:t>
            </a:r>
            <a:r>
              <a:rPr lang="en-US" dirty="0" smtClean="0"/>
              <a:t> </a:t>
            </a:r>
            <a:r>
              <a:rPr lang="en-US" dirty="0" err="1" smtClean="0"/>
              <a:t>Beispiel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in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Kategorie</a:t>
            </a:r>
            <a:r>
              <a:rPr lang="en-US" dirty="0" smtClean="0"/>
              <a:t> </a:t>
            </a:r>
            <a:r>
              <a:rPr lang="en-US" dirty="0" err="1" smtClean="0"/>
              <a:t>Nutzung</a:t>
            </a:r>
            <a:r>
              <a:rPr lang="en-US" dirty="0" smtClean="0"/>
              <a:t> </a:t>
            </a:r>
            <a:r>
              <a:rPr lang="en-US" dirty="0" err="1" smtClean="0"/>
              <a:t>öffentliche</a:t>
            </a:r>
            <a:r>
              <a:rPr lang="en-US" dirty="0" smtClean="0"/>
              <a:t> </a:t>
            </a:r>
            <a:r>
              <a:rPr lang="en-US" dirty="0" err="1" smtClean="0"/>
              <a:t>Kataloge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2 </a:t>
            </a:r>
            <a:r>
              <a:rPr lang="en-US" dirty="0" err="1" smtClean="0"/>
              <a:t>zugeordnet</a:t>
            </a:r>
            <a:r>
              <a:rPr lang="en-US" dirty="0" smtClean="0"/>
              <a:t>. Die </a:t>
            </a:r>
            <a:r>
              <a:rPr lang="en-US" dirty="0" err="1" smtClean="0"/>
              <a:t>Katalogisierung</a:t>
            </a:r>
            <a:r>
              <a:rPr lang="en-US" dirty="0" smtClean="0"/>
              <a:t> </a:t>
            </a:r>
            <a:r>
              <a:rPr lang="en-US" dirty="0" err="1" smtClean="0"/>
              <a:t>könnte</a:t>
            </a:r>
            <a:r>
              <a:rPr lang="en-US" dirty="0" smtClean="0"/>
              <a:t> </a:t>
            </a:r>
            <a:r>
              <a:rPr lang="en-US" dirty="0" err="1" smtClean="0"/>
              <a:t>aber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bestimmte</a:t>
            </a:r>
            <a:r>
              <a:rPr lang="en-US" dirty="0" smtClean="0"/>
              <a:t> </a:t>
            </a:r>
            <a:r>
              <a:rPr lang="en-US" dirty="0" err="1" smtClean="0"/>
              <a:t>Projekte</a:t>
            </a:r>
            <a:r>
              <a:rPr lang="en-US" dirty="0" smtClean="0"/>
              <a:t> </a:t>
            </a:r>
            <a:r>
              <a:rPr lang="en-US" dirty="0" err="1" smtClean="0"/>
              <a:t>eher</a:t>
            </a:r>
            <a:r>
              <a:rPr lang="en-US" dirty="0" smtClean="0"/>
              <a:t> auf </a:t>
            </a:r>
            <a:r>
              <a:rPr lang="en-US" dirty="0" err="1" smtClean="0"/>
              <a:t>Ebene</a:t>
            </a:r>
            <a:r>
              <a:rPr lang="en-US" dirty="0" smtClean="0"/>
              <a:t> 1 </a:t>
            </a:r>
            <a:r>
              <a:rPr lang="en-US" dirty="0" err="1" smtClean="0"/>
              <a:t>erfüllt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!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Risiken bei der Lektüre der </a:t>
            </a:r>
            <a:br>
              <a:rPr lang="de-DE" dirty="0" smtClean="0"/>
            </a:br>
            <a:r>
              <a:rPr lang="de-DE" dirty="0" smtClean="0"/>
              <a:t>NSDA Levels (2)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203963-EFD9-42CC-9819-E4EAD5B7AC64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Die </a:t>
            </a:r>
            <a:r>
              <a:rPr lang="en-US" dirty="0" err="1" smtClean="0"/>
              <a:t>Bezeichnung</a:t>
            </a:r>
            <a:r>
              <a:rPr lang="en-US" dirty="0" smtClean="0"/>
              <a:t> der </a:t>
            </a:r>
            <a:r>
              <a:rPr lang="en-US" dirty="0" err="1" smtClean="0"/>
              <a:t>Ebenen</a:t>
            </a:r>
            <a:r>
              <a:rPr lang="en-US" dirty="0" smtClean="0"/>
              <a:t> </a:t>
            </a:r>
            <a:r>
              <a:rPr lang="en-US" dirty="0" err="1" smtClean="0"/>
              <a:t>wird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bindender</a:t>
            </a:r>
            <a:r>
              <a:rPr lang="en-US" dirty="0" smtClean="0"/>
              <a:t> </a:t>
            </a:r>
            <a:r>
              <a:rPr lang="en-US" dirty="0" err="1" smtClean="0"/>
              <a:t>Oberbegriff</a:t>
            </a:r>
            <a:r>
              <a:rPr lang="en-US" dirty="0" smtClean="0"/>
              <a:t> </a:t>
            </a:r>
            <a:r>
              <a:rPr lang="en-US" dirty="0" err="1" smtClean="0"/>
              <a:t>missverstanden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Die </a:t>
            </a:r>
            <a:r>
              <a:rPr lang="en-US" dirty="0" err="1" smtClean="0"/>
              <a:t>Ebenen-Überschriften</a:t>
            </a:r>
            <a:r>
              <a:rPr lang="en-US" dirty="0" smtClean="0"/>
              <a:t> </a:t>
            </a:r>
            <a:r>
              <a:rPr lang="en-US" dirty="0" err="1" smtClean="0"/>
              <a:t>passen</a:t>
            </a:r>
            <a:r>
              <a:rPr lang="en-US" dirty="0" smtClean="0"/>
              <a:t> </a:t>
            </a:r>
            <a:r>
              <a:rPr lang="en-US" dirty="0" err="1" smtClean="0"/>
              <a:t>teilweise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perfekt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den </a:t>
            </a:r>
            <a:r>
              <a:rPr lang="en-US" dirty="0" err="1" smtClean="0"/>
              <a:t>Anforderungen</a:t>
            </a:r>
            <a:r>
              <a:rPr lang="en-US" dirty="0" smtClean="0"/>
              <a:t>,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fördern</a:t>
            </a:r>
            <a:r>
              <a:rPr lang="en-US" dirty="0" smtClean="0"/>
              <a:t> </a:t>
            </a:r>
            <a:r>
              <a:rPr lang="en-US" dirty="0" err="1" smtClean="0"/>
              <a:t>aber</a:t>
            </a:r>
            <a:r>
              <a:rPr lang="en-US" dirty="0" smtClean="0"/>
              <a:t> die </a:t>
            </a:r>
            <a:r>
              <a:rPr lang="en-US" dirty="0" err="1" smtClean="0"/>
              <a:t>Orientierung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Die Levels </a:t>
            </a:r>
            <a:r>
              <a:rPr lang="en-US" dirty="0" err="1" smtClean="0"/>
              <a:t>werden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Standard </a:t>
            </a:r>
            <a:r>
              <a:rPr lang="en-US" dirty="0" err="1" smtClean="0"/>
              <a:t>missverstanden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Die Levels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Standard </a:t>
            </a:r>
            <a:r>
              <a:rPr lang="en-US" dirty="0" err="1" smtClean="0"/>
              <a:t>gedacht</a:t>
            </a:r>
            <a:r>
              <a:rPr lang="en-US" dirty="0" smtClean="0"/>
              <a:t>. Ob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Dienst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Produkt</a:t>
            </a:r>
            <a:r>
              <a:rPr lang="en-US" dirty="0" smtClean="0"/>
              <a:t> </a:t>
            </a:r>
            <a:r>
              <a:rPr lang="en-US" dirty="0" err="1" smtClean="0"/>
              <a:t>konform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einer</a:t>
            </a:r>
            <a:r>
              <a:rPr lang="en-US" dirty="0" smtClean="0"/>
              <a:t> </a:t>
            </a:r>
            <a:r>
              <a:rPr lang="en-US" dirty="0" err="1" smtClean="0"/>
              <a:t>bestimmten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,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Kaufentscheidung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Zertifizierung</a:t>
            </a:r>
            <a:r>
              <a:rPr lang="en-US" dirty="0" smtClean="0"/>
              <a:t> irrelevant. </a:t>
            </a:r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greifen</a:t>
            </a:r>
            <a:r>
              <a:rPr lang="en-US" dirty="0" smtClean="0"/>
              <a:t> DIN 31644, ISO 14721, ISO 16383, Data Seal of Approval.</a:t>
            </a: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Richtige Nutzung der NSDA Levels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203963-EFD9-42CC-9819-E4EAD5B7AC64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smtClean="0"/>
              <a:t>Erkenne Dich selbst!</a:t>
            </a:r>
          </a:p>
          <a:p>
            <a:r>
              <a:rPr lang="de-DE" dirty="0" smtClean="0"/>
              <a:t>Die Levels erleichtern den Vergleich der eigenen Leistungen mit einem Referenzmodell der möglichen Leistungen und die Entwicklung der eigenen Institution entlang bestehender Linien.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203963-EFD9-42CC-9819-E4EAD5B7AC64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020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6876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203963-EFD9-42CC-9819-E4EAD5B7AC64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 smtClean="0"/>
              <a:t>Danke für Ihre Aufmerksamkeit </a:t>
            </a:r>
          </a:p>
          <a:p>
            <a:pPr marL="0" indent="0">
              <a:buNone/>
            </a:pPr>
            <a:r>
              <a:rPr lang="de-DE" dirty="0"/>
              <a:t>v</a:t>
            </a:r>
            <a:r>
              <a:rPr lang="de-DE" dirty="0" smtClean="0"/>
              <a:t>on Level </a:t>
            </a:r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dirty="0" smtClean="0"/>
              <a:t>zu Level </a:t>
            </a:r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dirty="0" smtClean="0"/>
              <a:t>	zu Level …</a:t>
            </a:r>
          </a:p>
          <a:p>
            <a:pPr marL="0" indent="0">
              <a:buNone/>
            </a:pPr>
            <a:r>
              <a:rPr lang="de-DE" dirty="0" smtClean="0"/>
              <a:t>Dr. Kai Naumann </a:t>
            </a:r>
          </a:p>
          <a:p>
            <a:pPr marL="0" indent="0">
              <a:buNone/>
            </a:pPr>
            <a:r>
              <a:rPr lang="de-DE" dirty="0" smtClean="0"/>
              <a:t>Landesarchiv Baden-Württemberg </a:t>
            </a:r>
            <a:br>
              <a:rPr lang="de-DE" dirty="0" smtClean="0"/>
            </a:br>
            <a:r>
              <a:rPr lang="de-DE" dirty="0" smtClean="0"/>
              <a:t>– Staatsarchiv Ludwigsburg</a:t>
            </a:r>
          </a:p>
          <a:p>
            <a:pPr marL="0" indent="0">
              <a:buNone/>
            </a:pPr>
            <a:r>
              <a:rPr lang="de-DE" dirty="0" err="1" smtClean="0"/>
              <a:t>kai.naumann@la-bw.de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94678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Landesarchiv Baden-Württemberg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203963-EFD9-42CC-9819-E4EAD5B7AC6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DE" dirty="0"/>
              <a:t>landeskundliches Kompetenzzentrum </a:t>
            </a:r>
          </a:p>
          <a:p>
            <a:r>
              <a:rPr lang="de-DE" dirty="0" smtClean="0"/>
              <a:t>Infrastruktur der </a:t>
            </a:r>
            <a:r>
              <a:rPr lang="de-DE" dirty="0" smtClean="0"/>
              <a:t>Forschung</a:t>
            </a:r>
            <a:endParaRPr lang="de-DE" dirty="0"/>
          </a:p>
          <a:p>
            <a:r>
              <a:rPr lang="de-DE" dirty="0"/>
              <a:t>sichert Archivgut </a:t>
            </a:r>
            <a:r>
              <a:rPr lang="de-DE" dirty="0" smtClean="0"/>
              <a:t>(Unterlagen aller Art) als kulturelles Erbe, </a:t>
            </a:r>
            <a:r>
              <a:rPr lang="de-DE" dirty="0"/>
              <a:t>erhält es und macht es zugänglich</a:t>
            </a:r>
          </a:p>
          <a:p>
            <a:r>
              <a:rPr lang="de-DE" dirty="0"/>
              <a:t>dient damit der Transparenz des Regierungs- und Verwaltungshandelns</a:t>
            </a:r>
          </a:p>
          <a:p>
            <a:endParaRPr lang="de-DE" dirty="0" smtClean="0"/>
          </a:p>
          <a:p>
            <a:r>
              <a:rPr lang="de-DE" dirty="0" smtClean="0"/>
              <a:t>9 </a:t>
            </a:r>
            <a:r>
              <a:rPr lang="de-DE" dirty="0" smtClean="0"/>
              <a:t>Standorte</a:t>
            </a:r>
          </a:p>
          <a:p>
            <a:r>
              <a:rPr lang="de-DE" dirty="0" smtClean="0"/>
              <a:t>11 </a:t>
            </a:r>
            <a:r>
              <a:rPr lang="de-DE" dirty="0" smtClean="0"/>
              <a:t>Mio. EUR Gesamtbudget</a:t>
            </a:r>
          </a:p>
          <a:p>
            <a:r>
              <a:rPr lang="de-DE" dirty="0" smtClean="0"/>
              <a:t>300 </a:t>
            </a:r>
            <a:r>
              <a:rPr lang="de-DE" dirty="0" smtClean="0"/>
              <a:t>Mitarbeiterinnen und Mitarbeiter</a:t>
            </a:r>
          </a:p>
          <a:p>
            <a:r>
              <a:rPr lang="de-DE" dirty="0" smtClean="0"/>
              <a:t>1204 </a:t>
            </a:r>
            <a:r>
              <a:rPr lang="de-DE" dirty="0" smtClean="0"/>
              <a:t>Jahre: Alter der ältesten datierbaren Urkunde</a:t>
            </a:r>
          </a:p>
          <a:p>
            <a:r>
              <a:rPr lang="de-DE" dirty="0" smtClean="0"/>
              <a:t>12.000 </a:t>
            </a:r>
            <a:r>
              <a:rPr lang="de-DE" dirty="0" smtClean="0"/>
              <a:t>Nutzungen pro Jahr</a:t>
            </a:r>
          </a:p>
          <a:p>
            <a:r>
              <a:rPr lang="de-DE" dirty="0" smtClean="0"/>
              <a:t>152.284 </a:t>
            </a:r>
            <a:r>
              <a:rPr lang="de-DE" dirty="0" smtClean="0"/>
              <a:t>Laufmeter belegte Regalfläche</a:t>
            </a:r>
          </a:p>
          <a:p>
            <a:r>
              <a:rPr lang="de-DE" dirty="0" smtClean="0"/>
              <a:t>7.808.026 </a:t>
            </a:r>
            <a:r>
              <a:rPr lang="de-DE" dirty="0" smtClean="0"/>
              <a:t>Scans von Archivgut im Internet</a:t>
            </a:r>
          </a:p>
          <a:p>
            <a:r>
              <a:rPr lang="de-DE" dirty="0" smtClean="0"/>
              <a:t>232.220.672 </a:t>
            </a:r>
            <a:r>
              <a:rPr lang="de-DE" dirty="0" smtClean="0"/>
              <a:t>Datensätze aus archivierten Datenbanken</a:t>
            </a:r>
          </a:p>
          <a:p>
            <a:r>
              <a:rPr lang="de-DE" dirty="0" smtClean="0"/>
              <a:t>          </a:t>
            </a:r>
            <a:r>
              <a:rPr lang="de-DE" dirty="0" smtClean="0"/>
              <a:t>∞          gewünschte </a:t>
            </a:r>
            <a:r>
              <a:rPr lang="de-DE" dirty="0"/>
              <a:t>Verwahrdauer der </a:t>
            </a:r>
            <a:r>
              <a:rPr lang="de-DE" dirty="0" smtClean="0"/>
              <a:t>Unterlagen</a:t>
            </a: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r>
              <a:rPr lang="de-DE" i="1" dirty="0" err="1" smtClean="0"/>
              <a:t>Primum</a:t>
            </a:r>
            <a:r>
              <a:rPr lang="de-DE" i="1" dirty="0" smtClean="0"/>
              <a:t> </a:t>
            </a:r>
            <a:r>
              <a:rPr lang="de-DE" i="1" dirty="0" err="1" smtClean="0"/>
              <a:t>inter</a:t>
            </a:r>
            <a:r>
              <a:rPr lang="de-DE" i="1" dirty="0" smtClean="0"/>
              <a:t> </a:t>
            </a:r>
            <a:r>
              <a:rPr lang="de-DE" i="1" dirty="0" err="1" smtClean="0"/>
              <a:t>pares</a:t>
            </a:r>
            <a:r>
              <a:rPr lang="de-DE" i="1" dirty="0" smtClean="0"/>
              <a:t> </a:t>
            </a:r>
            <a:r>
              <a:rPr lang="de-DE" dirty="0" smtClean="0"/>
              <a:t>des DIMAG-Verbunds </a:t>
            </a:r>
            <a:br>
              <a:rPr lang="de-DE" dirty="0" smtClean="0"/>
            </a:br>
            <a:r>
              <a:rPr lang="de-DE" dirty="0" smtClean="0"/>
              <a:t>(8 Bundesländer, &gt;30 Kommunen, Universitäten)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3634" y="4828544"/>
            <a:ext cx="2880366" cy="126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086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Zur NSDA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203963-EFD9-42CC-9819-E4EAD5B7AC64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Gegründet 2010</a:t>
            </a:r>
          </a:p>
          <a:p>
            <a:r>
              <a:rPr lang="de-DE" dirty="0" smtClean="0"/>
              <a:t>Teilnehmer 140 Organisationen, getragen vor allem von großen Universitäten und Behörden in den USA: quasi ein US-</a:t>
            </a:r>
            <a:r>
              <a:rPr lang="de-DE" dirty="0" err="1" smtClean="0"/>
              <a:t>nestor</a:t>
            </a:r>
            <a:r>
              <a:rPr lang="de-DE" dirty="0" smtClean="0"/>
              <a:t>.</a:t>
            </a:r>
          </a:p>
          <a:p>
            <a:r>
              <a:rPr lang="de-DE" dirty="0" smtClean="0"/>
              <a:t>Hintergrund: Konzentration auf Management und Geschäftsmodelle anstatt Technik (McGovern/</a:t>
            </a:r>
            <a:r>
              <a:rPr lang="de-DE" dirty="0" err="1" smtClean="0"/>
              <a:t>Kenney</a:t>
            </a:r>
            <a:r>
              <a:rPr lang="de-DE" dirty="0" smtClean="0"/>
              <a:t> 2003, Blue </a:t>
            </a:r>
            <a:r>
              <a:rPr lang="de-DE" dirty="0" err="1" smtClean="0"/>
              <a:t>Ribbon</a:t>
            </a:r>
            <a:r>
              <a:rPr lang="de-DE" dirty="0" smtClean="0"/>
              <a:t> Task Force, …)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 den Levels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Preservation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203963-EFD9-42CC-9819-E4EAD5B7AC6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 smtClean="0"/>
              <a:t>Als Entwurf veröffentlicht, Release </a:t>
            </a:r>
            <a:r>
              <a:rPr lang="de-DE" dirty="0" err="1" smtClean="0"/>
              <a:t>Candidate</a:t>
            </a:r>
            <a:r>
              <a:rPr lang="de-DE" dirty="0" smtClean="0"/>
              <a:t> 1: http</a:t>
            </a:r>
            <a:r>
              <a:rPr lang="de-DE" dirty="0"/>
              <a:t>://</a:t>
            </a:r>
            <a:r>
              <a:rPr lang="de-DE" dirty="0" err="1"/>
              <a:t>blogs.loc.gov</a:t>
            </a:r>
            <a:r>
              <a:rPr lang="de-DE" dirty="0"/>
              <a:t>/</a:t>
            </a:r>
            <a:r>
              <a:rPr lang="de-DE" dirty="0" err="1"/>
              <a:t>thesignal</a:t>
            </a:r>
            <a:r>
              <a:rPr lang="de-DE" dirty="0"/>
              <a:t>/2012/11/</a:t>
            </a:r>
            <a:r>
              <a:rPr lang="de-DE" dirty="0" err="1"/>
              <a:t>ndsa</a:t>
            </a:r>
            <a:r>
              <a:rPr lang="de-DE" dirty="0"/>
              <a:t>-levels-</a:t>
            </a:r>
            <a:r>
              <a:rPr lang="de-DE" dirty="0" err="1"/>
              <a:t>of</a:t>
            </a:r>
            <a:r>
              <a:rPr lang="de-DE" dirty="0"/>
              <a:t>-digital-</a:t>
            </a:r>
            <a:r>
              <a:rPr lang="de-DE" dirty="0" err="1"/>
              <a:t>preservation</a:t>
            </a:r>
            <a:r>
              <a:rPr lang="de-DE" dirty="0"/>
              <a:t>-release-</a:t>
            </a:r>
            <a:r>
              <a:rPr lang="de-DE" dirty="0" err="1"/>
              <a:t>candidate</a:t>
            </a:r>
            <a:r>
              <a:rPr lang="de-DE" dirty="0"/>
              <a:t>-</a:t>
            </a:r>
            <a:r>
              <a:rPr lang="de-DE" dirty="0" err="1"/>
              <a:t>one</a:t>
            </a:r>
            <a:r>
              <a:rPr lang="de-DE" dirty="0" smtClean="0"/>
              <a:t>/</a:t>
            </a:r>
            <a:endParaRPr lang="de-DE" dirty="0" smtClean="0"/>
          </a:p>
          <a:p>
            <a:r>
              <a:rPr lang="de-DE" dirty="0" smtClean="0"/>
              <a:t>Zweck: Selbsteinschätzung für Anfänger und Fortgeschrittene, größer als allgemeine Ratschläge in Aufsatzform, kleiner als eine Norm.</a:t>
            </a:r>
          </a:p>
          <a:p>
            <a:r>
              <a:rPr lang="de-DE" dirty="0" smtClean="0"/>
              <a:t>Auf einer Papierseite darstellbar.</a:t>
            </a:r>
          </a:p>
          <a:p>
            <a:r>
              <a:rPr lang="de-DE" dirty="0" smtClean="0"/>
              <a:t>2013 auf der Internationalen </a:t>
            </a:r>
            <a:r>
              <a:rPr lang="de-DE" dirty="0" err="1" smtClean="0"/>
              <a:t>Archiving</a:t>
            </a:r>
            <a:r>
              <a:rPr lang="de-DE" dirty="0" smtClean="0"/>
              <a:t>-Konferenz vorgestellt.</a:t>
            </a:r>
          </a:p>
          <a:p>
            <a:r>
              <a:rPr lang="de-DE" dirty="0" smtClean="0"/>
              <a:t>Version 1 diskutiert auf mehreren Konferenzen, Ergänzungen publiziert von Courtney </a:t>
            </a:r>
            <a:r>
              <a:rPr lang="de-DE" dirty="0" err="1" smtClean="0"/>
              <a:t>Mumma</a:t>
            </a:r>
            <a:r>
              <a:rPr lang="de-DE" dirty="0" smtClean="0"/>
              <a:t> (Vancouver) und </a:t>
            </a:r>
            <a:r>
              <a:rPr lang="de-DE" dirty="0" err="1" smtClean="0"/>
              <a:t>Shira</a:t>
            </a:r>
            <a:r>
              <a:rPr lang="de-DE" dirty="0" smtClean="0"/>
              <a:t> </a:t>
            </a:r>
            <a:r>
              <a:rPr lang="de-DE" dirty="0" err="1" smtClean="0"/>
              <a:t>Peltzman</a:t>
            </a:r>
            <a:r>
              <a:rPr lang="de-DE" dirty="0" smtClean="0"/>
              <a:t> (Los Angeles).</a:t>
            </a:r>
          </a:p>
          <a:p>
            <a:r>
              <a:rPr lang="de-DE" dirty="0" smtClean="0"/>
              <a:t>Deutsche Übersetzung in Auszügen: vom Autor dieser Folien, ohne Garantie auf Präzision oder Vollständigkeit</a:t>
            </a:r>
          </a:p>
          <a:p>
            <a:r>
              <a:rPr lang="de-DE" dirty="0" smtClean="0"/>
              <a:t>Kommentare willkommen!</a:t>
            </a:r>
          </a:p>
          <a:p>
            <a:r>
              <a:rPr lang="de-DE" dirty="0" smtClean="0"/>
              <a:t>Mit-Übersetzer für saubere Übersetzung gesucht!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Ebenen und die Funktionsbereiche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203963-EFD9-42CC-9819-E4EAD5B7AC64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251520" y="0"/>
            <a:ext cx="8640316" cy="6020619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Ebenen:</a:t>
            </a:r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marL="457200" lvl="1" indent="0">
              <a:buNone/>
            </a:pPr>
            <a:endParaRPr lang="de-DE" dirty="0" smtClean="0"/>
          </a:p>
          <a:p>
            <a:pPr marL="457200" lvl="1" indent="0">
              <a:buNone/>
            </a:pPr>
            <a:endParaRPr lang="de-DE" dirty="0" smtClean="0"/>
          </a:p>
          <a:p>
            <a:r>
              <a:rPr lang="de-DE" dirty="0" smtClean="0"/>
              <a:t>Kategorien:</a:t>
            </a:r>
          </a:p>
          <a:p>
            <a:pPr lvl="1"/>
            <a:r>
              <a:rPr lang="de-DE" dirty="0" smtClean="0"/>
              <a:t>Lagerung und Örtlichkeit</a:t>
            </a:r>
          </a:p>
          <a:p>
            <a:pPr lvl="1"/>
            <a:r>
              <a:rPr lang="de-DE" dirty="0" smtClean="0"/>
              <a:t>Datei-Persistenz und Datenintegrität</a:t>
            </a:r>
          </a:p>
          <a:p>
            <a:pPr lvl="1"/>
            <a:r>
              <a:rPr lang="de-DE" dirty="0" smtClean="0"/>
              <a:t>Informationssicherheit</a:t>
            </a:r>
          </a:p>
          <a:p>
            <a:pPr lvl="1"/>
            <a:r>
              <a:rPr lang="de-DE" dirty="0" smtClean="0"/>
              <a:t>Metadaten</a:t>
            </a:r>
          </a:p>
          <a:p>
            <a:pPr lvl="1"/>
            <a:r>
              <a:rPr lang="de-DE" dirty="0" smtClean="0"/>
              <a:t>Dateiformate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747065"/>
              </p:ext>
            </p:extLst>
          </p:nvPr>
        </p:nvGraphicFramePr>
        <p:xfrm>
          <a:off x="-6102" y="404664"/>
          <a:ext cx="9144000" cy="301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459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err="1">
                          <a:latin typeface="Calibri"/>
                          <a:ea typeface="Times New Roman"/>
                          <a:cs typeface="Times New Roman"/>
                        </a:rPr>
                        <a:t>Ebene</a:t>
                      </a:r>
                      <a:r>
                        <a:rPr lang="en-US" sz="2800" b="1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Daten</a:t>
                      </a:r>
                      <a:r>
                        <a:rPr lang="en-US" sz="2800" b="1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verwahren</a:t>
                      </a:r>
                      <a:endParaRPr lang="de-DE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err="1">
                          <a:latin typeface="Calibri"/>
                          <a:ea typeface="Times New Roman"/>
                          <a:cs typeface="Times New Roman"/>
                        </a:rPr>
                        <a:t>Ebene</a:t>
                      </a:r>
                      <a:r>
                        <a:rPr lang="en-US" sz="2800" b="1" dirty="0">
                          <a:latin typeface="Calibri"/>
                          <a:ea typeface="Times New Roman"/>
                          <a:cs typeface="Times New Roman"/>
                        </a:rPr>
                        <a:t> 2</a:t>
                      </a:r>
                      <a:r>
                        <a:rPr lang="en-US" sz="2800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US" sz="2800" dirty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2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Daten</a:t>
                      </a:r>
                      <a:r>
                        <a:rPr lang="en-US" sz="2800" b="1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kennen</a:t>
                      </a:r>
                      <a:endParaRPr lang="de-DE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err="1">
                          <a:latin typeface="Calibri"/>
                          <a:ea typeface="Times New Roman"/>
                          <a:cs typeface="Times New Roman"/>
                        </a:rPr>
                        <a:t>Ebene</a:t>
                      </a:r>
                      <a:r>
                        <a:rPr lang="en-US" sz="2800" b="1" dirty="0">
                          <a:latin typeface="Calibri"/>
                          <a:ea typeface="Times New Roman"/>
                          <a:cs typeface="Times New Roman"/>
                        </a:rPr>
                        <a:t> 3 </a:t>
                      </a:r>
                      <a:r>
                        <a:rPr lang="en-US" sz="2800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US" sz="2800" dirty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2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Daten</a:t>
                      </a:r>
                      <a:r>
                        <a:rPr lang="en-US" sz="2800" b="1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überwachen</a:t>
                      </a:r>
                      <a:endParaRPr lang="de-DE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err="1">
                          <a:latin typeface="Calibri"/>
                          <a:ea typeface="Times New Roman"/>
                          <a:cs typeface="Times New Roman"/>
                        </a:rPr>
                        <a:t>Ebene</a:t>
                      </a:r>
                      <a:r>
                        <a:rPr lang="en-US" sz="2800" b="1" dirty="0">
                          <a:latin typeface="Calibri"/>
                          <a:ea typeface="Times New Roman"/>
                          <a:cs typeface="Times New Roman"/>
                        </a:rPr>
                        <a:t> 4</a:t>
                      </a:r>
                      <a:r>
                        <a:rPr lang="en-US" sz="2800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US" sz="2800" dirty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2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Daten</a:t>
                      </a:r>
                      <a:r>
                        <a:rPr lang="en-US" sz="2800" b="1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instandhalten</a:t>
                      </a:r>
                      <a:endParaRPr lang="de-DE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2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0" dirty="0">
                          <a:latin typeface="Calibri"/>
                          <a:ea typeface="Times New Roman"/>
                          <a:cs typeface="Times New Roman"/>
                          <a:sym typeface="Wingdings 2"/>
                        </a:rPr>
                        <a:t></a:t>
                      </a:r>
                      <a:endParaRPr lang="de-DE" sz="8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</a:t>
                      </a:r>
                      <a:endParaRPr lang="de-DE" sz="8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</a:t>
                      </a:r>
                      <a:endParaRPr lang="de-DE" sz="8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</a:t>
                      </a:r>
                      <a:endParaRPr lang="de-DE" sz="8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Ergänzungen von </a:t>
            </a:r>
            <a:br>
              <a:rPr lang="de-DE" dirty="0" smtClean="0"/>
            </a:br>
            <a:r>
              <a:rPr lang="de-DE" dirty="0" smtClean="0"/>
              <a:t>C. </a:t>
            </a:r>
            <a:r>
              <a:rPr lang="de-DE" dirty="0" err="1" smtClean="0"/>
              <a:t>Mumma</a:t>
            </a:r>
            <a:r>
              <a:rPr lang="de-DE" dirty="0" smtClean="0"/>
              <a:t> und S. </a:t>
            </a:r>
            <a:r>
              <a:rPr lang="de-DE" dirty="0" err="1" smtClean="0"/>
              <a:t>Peltzman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203963-EFD9-42CC-9819-E4EAD5B7AC64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smtClean="0"/>
              <a:t>Weitere Kategorie: Nutzung </a:t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Shira</a:t>
            </a:r>
            <a:r>
              <a:rPr lang="de-DE" dirty="0" smtClean="0"/>
              <a:t> </a:t>
            </a:r>
            <a:r>
              <a:rPr lang="de-DE" dirty="0" err="1"/>
              <a:t>Peltzman</a:t>
            </a:r>
            <a:r>
              <a:rPr lang="de-DE" dirty="0"/>
              <a:t>, http://</a:t>
            </a:r>
            <a:r>
              <a:rPr lang="de-DE" dirty="0" err="1"/>
              <a:t>bit.ly</a:t>
            </a:r>
            <a:r>
              <a:rPr lang="de-DE" dirty="0"/>
              <a:t>/</a:t>
            </a:r>
            <a:r>
              <a:rPr lang="de-DE" dirty="0" err="1"/>
              <a:t>2e1f7du</a:t>
            </a:r>
            <a:r>
              <a:rPr lang="de-DE" dirty="0" smtClean="0"/>
              <a:t>)</a:t>
            </a:r>
          </a:p>
          <a:p>
            <a:r>
              <a:rPr lang="de-DE" dirty="0" smtClean="0"/>
              <a:t>Weitere Ebene 0: Daten beanspruchen </a:t>
            </a:r>
            <a:br>
              <a:rPr lang="de-DE" dirty="0" smtClean="0"/>
            </a:br>
            <a:r>
              <a:rPr lang="de-DE" dirty="0" smtClean="0"/>
              <a:t>(Courtney </a:t>
            </a:r>
            <a:r>
              <a:rPr lang="de-DE" dirty="0" err="1" smtClean="0"/>
              <a:t>Mumma</a:t>
            </a:r>
            <a:r>
              <a:rPr lang="de-DE" dirty="0"/>
              <a:t>, http://</a:t>
            </a:r>
            <a:r>
              <a:rPr lang="de-DE" dirty="0" err="1" smtClean="0"/>
              <a:t>bit.ly</a:t>
            </a:r>
            <a:r>
              <a:rPr lang="de-DE" dirty="0" smtClean="0"/>
              <a:t>/</a:t>
            </a:r>
            <a:r>
              <a:rPr lang="de-DE" dirty="0" err="1" smtClean="0"/>
              <a:t>2zN3xwc</a:t>
            </a:r>
            <a:r>
              <a:rPr lang="de-DE" dirty="0" smtClean="0"/>
              <a:t>)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0" y="3983736"/>
          <a:ext cx="9144000" cy="2611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76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300" dirty="0" smtClean="0">
                          <a:latin typeface="Calibri"/>
                          <a:ea typeface="Calibri"/>
                          <a:cs typeface="Times New Roman"/>
                        </a:rPr>
                        <a:t>Ebene 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300" dirty="0" smtClean="0">
                          <a:latin typeface="Calibri"/>
                          <a:ea typeface="Calibri"/>
                          <a:cs typeface="Times New Roman"/>
                        </a:rPr>
                        <a:t>Daten </a:t>
                      </a:r>
                      <a:r>
                        <a:rPr lang="de-DE" sz="2300" dirty="0" err="1" smtClean="0">
                          <a:latin typeface="Calibri"/>
                          <a:ea typeface="Calibri"/>
                          <a:cs typeface="Times New Roman"/>
                        </a:rPr>
                        <a:t>be-anspruchen</a:t>
                      </a:r>
                      <a:endParaRPr lang="de-DE" sz="2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3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Ebene</a:t>
                      </a:r>
                      <a:r>
                        <a:rPr lang="en-US" sz="2300" b="1" dirty="0" smtClean="0">
                          <a:latin typeface="Calibri"/>
                          <a:ea typeface="Times New Roman"/>
                          <a:cs typeface="Times New Roman"/>
                        </a:rPr>
                        <a:t> 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3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Daten</a:t>
                      </a:r>
                      <a:r>
                        <a:rPr lang="en-US" sz="2300" b="1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3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verwahren</a:t>
                      </a:r>
                      <a:endParaRPr lang="de-DE" sz="2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300" b="1" dirty="0" err="1">
                          <a:latin typeface="Calibri"/>
                          <a:ea typeface="Times New Roman"/>
                          <a:cs typeface="Times New Roman"/>
                        </a:rPr>
                        <a:t>Ebene</a:t>
                      </a:r>
                      <a:r>
                        <a:rPr lang="en-US" sz="2300" b="1" dirty="0">
                          <a:latin typeface="Calibri"/>
                          <a:ea typeface="Times New Roman"/>
                          <a:cs typeface="Times New Roman"/>
                        </a:rPr>
                        <a:t> 2</a:t>
                      </a:r>
                      <a:r>
                        <a:rPr lang="en-US" sz="2300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US" sz="2300" dirty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23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Daten</a:t>
                      </a:r>
                      <a:r>
                        <a:rPr lang="en-US" sz="2300" b="1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3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kennen</a:t>
                      </a:r>
                      <a:endParaRPr lang="de-DE" sz="2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300" b="1" dirty="0" err="1">
                          <a:latin typeface="Calibri"/>
                          <a:ea typeface="Times New Roman"/>
                          <a:cs typeface="Times New Roman"/>
                        </a:rPr>
                        <a:t>Ebene</a:t>
                      </a:r>
                      <a:r>
                        <a:rPr lang="en-US" sz="2300" b="1" dirty="0">
                          <a:latin typeface="Calibri"/>
                          <a:ea typeface="Times New Roman"/>
                          <a:cs typeface="Times New Roman"/>
                        </a:rPr>
                        <a:t> 3 </a:t>
                      </a:r>
                      <a:r>
                        <a:rPr lang="en-US" sz="2300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US" sz="2300" dirty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23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Daten</a:t>
                      </a:r>
                      <a:r>
                        <a:rPr lang="en-US" sz="2300" b="1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3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überwachen</a:t>
                      </a:r>
                      <a:endParaRPr lang="de-DE" sz="2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300" b="1" dirty="0" err="1">
                          <a:latin typeface="Calibri"/>
                          <a:ea typeface="Times New Roman"/>
                          <a:cs typeface="Times New Roman"/>
                        </a:rPr>
                        <a:t>Ebene</a:t>
                      </a:r>
                      <a:r>
                        <a:rPr lang="en-US" sz="2300" b="1" dirty="0">
                          <a:latin typeface="Calibri"/>
                          <a:ea typeface="Times New Roman"/>
                          <a:cs typeface="Times New Roman"/>
                        </a:rPr>
                        <a:t> 4</a:t>
                      </a:r>
                      <a:r>
                        <a:rPr lang="en-US" sz="2300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US" sz="2300" dirty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23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Daten</a:t>
                      </a:r>
                      <a:r>
                        <a:rPr lang="en-US" sz="2300" b="1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3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instandhalten</a:t>
                      </a:r>
                      <a:endParaRPr lang="de-DE" sz="2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58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0" dirty="0" smtClean="0">
                          <a:latin typeface="Calibri"/>
                          <a:ea typeface="Calibri"/>
                          <a:cs typeface="Times New Roman"/>
                          <a:sym typeface="Wingdings 2"/>
                        </a:rPr>
                        <a:t></a:t>
                      </a:r>
                      <a:endParaRPr lang="de-DE" sz="8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0" dirty="0">
                          <a:latin typeface="Calibri"/>
                          <a:ea typeface="Times New Roman"/>
                          <a:cs typeface="Times New Roman"/>
                          <a:sym typeface="Wingdings 2"/>
                        </a:rPr>
                        <a:t></a:t>
                      </a:r>
                      <a:endParaRPr lang="de-DE" sz="8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</a:t>
                      </a:r>
                      <a:endParaRPr lang="de-DE" sz="8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</a:t>
                      </a:r>
                      <a:endParaRPr lang="de-DE" sz="8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</a:t>
                      </a:r>
                      <a:endParaRPr lang="de-DE" sz="8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Lagerung und Örtlichkeit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203963-EFD9-42CC-9819-E4EAD5B7AC6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smtClean="0"/>
              <a:t>Weiterer Funktionsbereich: </a:t>
            </a:r>
            <a:r>
              <a:rPr lang="de-DE" smtClean="0"/>
              <a:t>Nutzung </a:t>
            </a:r>
            <a:br>
              <a:rPr lang="de-DE" smtClean="0"/>
            </a:br>
            <a:r>
              <a:rPr lang="de-DE" smtClean="0"/>
              <a:t>(</a:t>
            </a:r>
            <a:r>
              <a:rPr lang="de-DE" dirty="0" err="1" smtClean="0"/>
              <a:t>Shira</a:t>
            </a:r>
            <a:r>
              <a:rPr lang="de-DE" dirty="0" smtClean="0"/>
              <a:t> </a:t>
            </a:r>
            <a:r>
              <a:rPr lang="de-DE" dirty="0" err="1" smtClean="0"/>
              <a:t>Peltzman</a:t>
            </a:r>
            <a:r>
              <a:rPr lang="de-DE" dirty="0" smtClean="0"/>
              <a:t>)</a:t>
            </a:r>
          </a:p>
          <a:p>
            <a:r>
              <a:rPr lang="de-DE" dirty="0" smtClean="0"/>
              <a:t>Weitere Ebene 0: Daten beanspruchen </a:t>
            </a:r>
            <a:br>
              <a:rPr lang="de-DE" dirty="0" smtClean="0"/>
            </a:br>
            <a:r>
              <a:rPr lang="de-DE" dirty="0" smtClean="0"/>
              <a:t>(Courtney </a:t>
            </a:r>
            <a:r>
              <a:rPr lang="de-DE" dirty="0" err="1" smtClean="0"/>
              <a:t>Mumma</a:t>
            </a:r>
            <a:r>
              <a:rPr lang="de-DE" dirty="0" smtClean="0"/>
              <a:t>)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607924"/>
              </p:ext>
            </p:extLst>
          </p:nvPr>
        </p:nvGraphicFramePr>
        <p:xfrm>
          <a:off x="0" y="1052735"/>
          <a:ext cx="9144000" cy="58117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804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latin typeface="Calibri"/>
                          <a:ea typeface="Calibri"/>
                          <a:cs typeface="Times New Roman"/>
                        </a:rPr>
                        <a:t>Ebene 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latin typeface="Calibri"/>
                          <a:ea typeface="Calibri"/>
                          <a:cs typeface="Times New Roman"/>
                        </a:rPr>
                        <a:t>Daten </a:t>
                      </a:r>
                      <a:r>
                        <a:rPr lang="de-DE" sz="1800" dirty="0" err="1" smtClean="0">
                          <a:latin typeface="Calibri"/>
                          <a:ea typeface="Calibri"/>
                          <a:cs typeface="Times New Roman"/>
                        </a:rPr>
                        <a:t>be-anspruchen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Ebene</a:t>
                      </a: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 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Daten</a:t>
                      </a: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verwahren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latin typeface="Calibri"/>
                          <a:ea typeface="Times New Roman"/>
                          <a:cs typeface="Times New Roman"/>
                        </a:rPr>
                        <a:t>Ebene</a:t>
                      </a:r>
                      <a:r>
                        <a:rPr lang="en-US" sz="1800" b="1" dirty="0">
                          <a:latin typeface="Calibri"/>
                          <a:ea typeface="Times New Roman"/>
                          <a:cs typeface="Times New Roman"/>
                        </a:rPr>
                        <a:t> 2</a:t>
                      </a:r>
                      <a:r>
                        <a:rPr lang="en-US" sz="1800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US" sz="1800" dirty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Daten</a:t>
                      </a: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kennen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latin typeface="Calibri"/>
                          <a:ea typeface="Times New Roman"/>
                          <a:cs typeface="Times New Roman"/>
                        </a:rPr>
                        <a:t>Ebene</a:t>
                      </a:r>
                      <a:r>
                        <a:rPr lang="en-US" sz="1800" b="1" dirty="0">
                          <a:latin typeface="Calibri"/>
                          <a:ea typeface="Times New Roman"/>
                          <a:cs typeface="Times New Roman"/>
                        </a:rPr>
                        <a:t> 3 </a:t>
                      </a:r>
                      <a:r>
                        <a:rPr lang="en-US" sz="1800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US" sz="1800" dirty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Daten</a:t>
                      </a: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überwachen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latin typeface="Calibri"/>
                          <a:ea typeface="Times New Roman"/>
                          <a:cs typeface="Times New Roman"/>
                        </a:rPr>
                        <a:t>Ebene</a:t>
                      </a:r>
                      <a:r>
                        <a:rPr lang="en-US" sz="1800" b="1" dirty="0">
                          <a:latin typeface="Calibri"/>
                          <a:ea typeface="Times New Roman"/>
                          <a:cs typeface="Times New Roman"/>
                        </a:rPr>
                        <a:t> 4</a:t>
                      </a:r>
                      <a:r>
                        <a:rPr lang="en-US" sz="1800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US" sz="1800" dirty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Daten</a:t>
                      </a: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instandhalten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4000" dirty="0" smtClean="0">
                          <a:latin typeface="Calibri"/>
                          <a:ea typeface="Calibri"/>
                          <a:cs typeface="Times New Roman"/>
                          <a:sym typeface="Wingdings 2"/>
                        </a:rPr>
                        <a:t>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>
                          <a:latin typeface="Calibri"/>
                          <a:ea typeface="Times New Roman"/>
                          <a:cs typeface="Times New Roman"/>
                          <a:sym typeface="Wingdings 2"/>
                        </a:rPr>
                        <a:t>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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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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3023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Eine angebliche Kopie irgendwo auf digitalen Medien.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Zwei vollständige Kopien, nicht am gleichen Ort.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Daten auf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unter-schiedlichen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Medien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werden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auf ein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Speicher-</a:t>
                      </a:r>
                      <a:r>
                        <a:rPr lang="de-DE" sz="1800" dirty="0" err="1" smtClean="0">
                          <a:latin typeface="Calibri"/>
                          <a:ea typeface="Times New Roman"/>
                          <a:cs typeface="Times New Roman"/>
                        </a:rPr>
                        <a:t>system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kopiert.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Wenigstens drei vollständige Kopien. </a:t>
                      </a:r>
                      <a:r>
                        <a:rPr lang="de-DE" sz="18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Davon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wenigstens eine an einem anderen Ort. </a:t>
                      </a:r>
                      <a:endParaRPr lang="de-DE" sz="1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Die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Speicher-</a:t>
                      </a:r>
                      <a:r>
                        <a:rPr lang="de-DE" sz="1800" dirty="0" err="1" smtClean="0">
                          <a:latin typeface="Calibri"/>
                          <a:ea typeface="Times New Roman"/>
                          <a:cs typeface="Times New Roman"/>
                        </a:rPr>
                        <a:t>systeme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und Medien sind beschreiben, auch was zu ihrem Gebrauch erforderlich ist.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Wenigstens eine Kopie an einem Ort mit einem anderen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Katastro-</a:t>
                      </a:r>
                      <a:r>
                        <a:rPr lang="de-DE" sz="1800" dirty="0" err="1" smtClean="0">
                          <a:latin typeface="Calibri"/>
                          <a:ea typeface="Times New Roman"/>
                          <a:cs typeface="Times New Roman"/>
                        </a:rPr>
                        <a:t>phenrisiko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latin typeface="Calibri"/>
                          <a:ea typeface="Times New Roman"/>
                          <a:cs typeface="Times New Roman"/>
                        </a:rPr>
                        <a:t>Obsoleszenz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 wird für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Speicher-</a:t>
                      </a:r>
                      <a:r>
                        <a:rPr lang="de-DE" sz="1800" dirty="0" err="1" smtClean="0">
                          <a:latin typeface="Calibri"/>
                          <a:ea typeface="Times New Roman"/>
                          <a:cs typeface="Times New Roman"/>
                        </a:rPr>
                        <a:t>systeme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und Medien überwacht.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Wenigstens drei Kopien an Orten mit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unterschied-</a:t>
                      </a:r>
                      <a:r>
                        <a:rPr lang="de-DE" sz="1800" dirty="0" err="1" smtClean="0">
                          <a:latin typeface="Calibri"/>
                          <a:ea typeface="Times New Roman"/>
                          <a:cs typeface="Times New Roman"/>
                        </a:rPr>
                        <a:t>lichen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 Katastro-</a:t>
                      </a:r>
                      <a:r>
                        <a:rPr lang="de-DE" sz="1800" dirty="0" err="1" smtClean="0">
                          <a:latin typeface="Calibri"/>
                          <a:ea typeface="Times New Roman"/>
                          <a:cs typeface="Times New Roman"/>
                        </a:rPr>
                        <a:t>phenrisiken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Ein Gesamtplan ermöglicht es, dass  Dateien und Metadaten auf verwendbaren Speichersystemen oder Medien vorliegen.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100" dirty="0" smtClean="0"/>
              <a:t>Dateipersistenz und Datenintegrität</a:t>
            </a:r>
            <a:endParaRPr lang="de-DE" sz="4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203963-EFD9-42CC-9819-E4EAD5B7AC64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smtClean="0"/>
              <a:t>Weiterer Funktionsbereich: </a:t>
            </a:r>
            <a:r>
              <a:rPr lang="de-DE" smtClean="0"/>
              <a:t>Nutzung </a:t>
            </a:r>
            <a:br>
              <a:rPr lang="de-DE" smtClean="0"/>
            </a:br>
            <a:r>
              <a:rPr lang="de-DE" smtClean="0"/>
              <a:t>(</a:t>
            </a:r>
            <a:r>
              <a:rPr lang="de-DE" dirty="0" err="1" smtClean="0"/>
              <a:t>Shira</a:t>
            </a:r>
            <a:r>
              <a:rPr lang="de-DE" dirty="0" smtClean="0"/>
              <a:t> </a:t>
            </a:r>
            <a:r>
              <a:rPr lang="de-DE" dirty="0" err="1" smtClean="0"/>
              <a:t>Peltzman</a:t>
            </a:r>
            <a:r>
              <a:rPr lang="de-DE" dirty="0" smtClean="0"/>
              <a:t>)</a:t>
            </a:r>
          </a:p>
          <a:p>
            <a:r>
              <a:rPr lang="de-DE" dirty="0" smtClean="0"/>
              <a:t>Weitere Ebene 0: Daten beanspruchen </a:t>
            </a:r>
            <a:br>
              <a:rPr lang="de-DE" dirty="0" smtClean="0"/>
            </a:br>
            <a:r>
              <a:rPr lang="de-DE" dirty="0" smtClean="0"/>
              <a:t>(Courtney </a:t>
            </a:r>
            <a:r>
              <a:rPr lang="de-DE" dirty="0" err="1" smtClean="0"/>
              <a:t>Mumma</a:t>
            </a:r>
            <a:r>
              <a:rPr lang="de-DE" dirty="0" smtClean="0"/>
              <a:t>)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117440"/>
              </p:ext>
            </p:extLst>
          </p:nvPr>
        </p:nvGraphicFramePr>
        <p:xfrm>
          <a:off x="0" y="1052733"/>
          <a:ext cx="9144000" cy="5815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87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latin typeface="Calibri"/>
                          <a:ea typeface="Calibri"/>
                          <a:cs typeface="Times New Roman"/>
                        </a:rPr>
                        <a:t>0 beanspruchen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1800" b="1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verwahren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800" b="1" baseline="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kennen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überwachen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1800" b="1" baseline="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instandhalten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05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4000" dirty="0" smtClean="0">
                          <a:latin typeface="Calibri"/>
                          <a:ea typeface="Calibri"/>
                          <a:cs typeface="Times New Roman"/>
                          <a:sym typeface="Wingdings 2"/>
                        </a:rPr>
                        <a:t>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>
                          <a:latin typeface="Calibri"/>
                          <a:ea typeface="Times New Roman"/>
                          <a:cs typeface="Times New Roman"/>
                          <a:sym typeface="Wingdings 2"/>
                        </a:rPr>
                        <a:t>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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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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3600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Keine oder unbekannt.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Persistenz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der Dateien wird beim Ingest geprüft, wenn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Persistenz-information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mitgeliefert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wurde.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Persistenz-information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wird erzeugt, wenn sie nicht mitgeliefert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wird.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Persistenz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wird bei allen </a:t>
                      </a:r>
                      <a:r>
                        <a:rPr lang="de-DE" sz="1800" dirty="0" err="1">
                          <a:latin typeface="Calibri"/>
                          <a:ea typeface="Times New Roman"/>
                          <a:cs typeface="Times New Roman"/>
                        </a:rPr>
                        <a:t>Ingests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 geprüft. </a:t>
                      </a:r>
                      <a:endParaRPr lang="de-DE" sz="1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de-DE" sz="1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Ein Schreibschutz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wird verwendet, wenn mit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Original-Datenträgern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gearbeitet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wird.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Calibri"/>
                          <a:ea typeface="Times New Roman"/>
                          <a:cs typeface="Times New Roman"/>
                        </a:rPr>
                        <a:t>Virenprüfung</a:t>
                      </a:r>
                      <a:r>
                        <a:rPr lang="en-US" sz="18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Calibri"/>
                          <a:ea typeface="Times New Roman"/>
                          <a:cs typeface="Times New Roman"/>
                        </a:rPr>
                        <a:t>für</a:t>
                      </a:r>
                      <a:r>
                        <a:rPr lang="en-US" sz="18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Calibri"/>
                          <a:ea typeface="Times New Roman"/>
                          <a:cs typeface="Times New Roman"/>
                        </a:rPr>
                        <a:t>risikobehaftete</a:t>
                      </a:r>
                      <a:r>
                        <a:rPr lang="en-US" sz="18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Calibri"/>
                          <a:ea typeface="Times New Roman"/>
                          <a:cs typeface="Times New Roman"/>
                        </a:rPr>
                        <a:t>Zugänge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de-DE" sz="1600" dirty="0" smtClean="0">
                          <a:latin typeface="Calibri"/>
                          <a:ea typeface="Times New Roman"/>
                          <a:cs typeface="Times New Roman"/>
                        </a:rPr>
                        <a:t>Persistenz </a:t>
                      </a:r>
                      <a:r>
                        <a:rPr lang="de-DE" sz="1600" dirty="0">
                          <a:latin typeface="Calibri"/>
                          <a:ea typeface="Times New Roman"/>
                          <a:cs typeface="Times New Roman"/>
                        </a:rPr>
                        <a:t>wird in regelmäßigen </a:t>
                      </a:r>
                      <a:r>
                        <a:rPr lang="de-DE" sz="1600" dirty="0" smtClean="0">
                          <a:latin typeface="Calibri"/>
                          <a:ea typeface="Times New Roman"/>
                          <a:cs typeface="Times New Roman"/>
                        </a:rPr>
                        <a:t>Abständen</a:t>
                      </a:r>
                      <a:r>
                        <a:rPr lang="de-DE" sz="16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600" dirty="0" smtClean="0">
                          <a:latin typeface="Calibri"/>
                          <a:ea typeface="Times New Roman"/>
                          <a:cs typeface="Times New Roman"/>
                        </a:rPr>
                        <a:t>geprüft. </a:t>
                      </a:r>
                      <a:r>
                        <a:rPr lang="de-DE" sz="16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de-DE" sz="16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de-DE" sz="1600" dirty="0" smtClean="0">
                          <a:latin typeface="Calibri"/>
                          <a:ea typeface="Times New Roman"/>
                          <a:cs typeface="Times New Roman"/>
                        </a:rPr>
                        <a:t>Protokolle der</a:t>
                      </a:r>
                      <a:r>
                        <a:rPr lang="de-DE" sz="16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600" dirty="0" smtClean="0">
                          <a:latin typeface="Calibri"/>
                          <a:ea typeface="Times New Roman"/>
                          <a:cs typeface="Times New Roman"/>
                        </a:rPr>
                        <a:t>Persistenz-information</a:t>
                      </a:r>
                      <a:r>
                        <a:rPr lang="de-DE" sz="1600" dirty="0" smtClean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endParaRPr lang="de-DE" sz="1600" baseline="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de-DE" sz="16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de-DE" sz="1600" dirty="0" smtClean="0">
                          <a:latin typeface="Calibri"/>
                          <a:ea typeface="Times New Roman"/>
                          <a:cs typeface="Times New Roman"/>
                        </a:rPr>
                        <a:t>Berichte </a:t>
                      </a:r>
                      <a:r>
                        <a:rPr lang="de-DE" sz="1600" dirty="0">
                          <a:latin typeface="Calibri"/>
                          <a:ea typeface="Times New Roman"/>
                          <a:cs typeface="Times New Roman"/>
                        </a:rPr>
                        <a:t>für externe </a:t>
                      </a:r>
                      <a:r>
                        <a:rPr lang="de-DE" sz="1600" dirty="0" smtClean="0">
                          <a:latin typeface="Calibri"/>
                          <a:ea typeface="Times New Roman"/>
                          <a:cs typeface="Times New Roman"/>
                        </a:rPr>
                        <a:t>Prüfungen </a:t>
                      </a:r>
                      <a:r>
                        <a:rPr lang="de-DE" sz="1600" dirty="0">
                          <a:latin typeface="Calibri"/>
                          <a:ea typeface="Times New Roman"/>
                          <a:cs typeface="Times New Roman"/>
                        </a:rPr>
                        <a:t>bei </a:t>
                      </a:r>
                      <a:r>
                        <a:rPr lang="de-DE" sz="1600" dirty="0" smtClean="0">
                          <a:latin typeface="Calibri"/>
                          <a:ea typeface="Times New Roman"/>
                          <a:cs typeface="Times New Roman"/>
                        </a:rPr>
                        <a:t>Bedarf.</a:t>
                      </a:r>
                      <a:endParaRPr lang="de-DE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16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smtClean="0">
                          <a:latin typeface="Calibri"/>
                          <a:ea typeface="Times New Roman"/>
                          <a:cs typeface="Times New Roman"/>
                        </a:rPr>
                        <a:t>Fähigkeit </a:t>
                      </a:r>
                      <a:r>
                        <a:rPr lang="de-DE" sz="1600" dirty="0">
                          <a:latin typeface="Calibri"/>
                          <a:ea typeface="Times New Roman"/>
                          <a:cs typeface="Times New Roman"/>
                        </a:rPr>
                        <a:t>zum Erkennen </a:t>
                      </a:r>
                      <a:r>
                        <a:rPr lang="de-DE" sz="1600" dirty="0" err="1" smtClean="0">
                          <a:latin typeface="Calibri"/>
                          <a:ea typeface="Times New Roman"/>
                          <a:cs typeface="Times New Roman"/>
                        </a:rPr>
                        <a:t>verän-derter</a:t>
                      </a:r>
                      <a:r>
                        <a:rPr lang="de-DE" sz="1600" dirty="0" smtClean="0">
                          <a:latin typeface="Calibri"/>
                          <a:ea typeface="Times New Roman"/>
                          <a:cs typeface="Times New Roman"/>
                        </a:rPr>
                        <a:t> Daten.</a:t>
                      </a:r>
                      <a:endParaRPr lang="de-DE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16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smtClean="0">
                          <a:latin typeface="Calibri"/>
                          <a:ea typeface="Times New Roman"/>
                          <a:cs typeface="Times New Roman"/>
                        </a:rPr>
                        <a:t>Virenprüfung </a:t>
                      </a:r>
                      <a:r>
                        <a:rPr lang="de-DE" sz="1600" dirty="0">
                          <a:latin typeface="Calibri"/>
                          <a:ea typeface="Times New Roman"/>
                          <a:cs typeface="Times New Roman"/>
                        </a:rPr>
                        <a:t>für alle </a:t>
                      </a:r>
                      <a:r>
                        <a:rPr lang="de-DE" sz="1600" dirty="0" smtClean="0">
                          <a:latin typeface="Calibri"/>
                          <a:ea typeface="Times New Roman"/>
                          <a:cs typeface="Times New Roman"/>
                        </a:rPr>
                        <a:t>Zugänge.</a:t>
                      </a:r>
                      <a:endParaRPr lang="de-DE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Persistenz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wird infolge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bestimm-</a:t>
                      </a:r>
                      <a:r>
                        <a:rPr lang="de-DE" sz="1800" dirty="0" err="1" smtClean="0">
                          <a:latin typeface="Calibri"/>
                          <a:ea typeface="Times New Roman"/>
                          <a:cs typeface="Times New Roman"/>
                        </a:rPr>
                        <a:t>ter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Ereignisse oder Handlungen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geprüft.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1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Fähigkeit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de-DE" sz="1800" dirty="0" err="1" smtClean="0">
                          <a:latin typeface="Calibri"/>
                          <a:ea typeface="Times New Roman"/>
                          <a:cs typeface="Times New Roman"/>
                        </a:rPr>
                        <a:t>verän-derte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Daten zu ersetzen oder zu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reparieren.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1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Sicherstellen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, dass keine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einzel-ne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Person Zugang zu allen Kopien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hat.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100" dirty="0" smtClean="0"/>
              <a:t>Informationssicherheit</a:t>
            </a:r>
            <a:endParaRPr lang="de-DE" sz="4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203963-EFD9-42CC-9819-E4EAD5B7AC64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smtClean="0"/>
              <a:t>Weiterer Funktionsbereich: </a:t>
            </a:r>
            <a:r>
              <a:rPr lang="de-DE" smtClean="0"/>
              <a:t>Nutzung </a:t>
            </a:r>
            <a:br>
              <a:rPr lang="de-DE" smtClean="0"/>
            </a:br>
            <a:r>
              <a:rPr lang="de-DE" smtClean="0"/>
              <a:t>(</a:t>
            </a:r>
            <a:r>
              <a:rPr lang="de-DE" dirty="0" err="1" smtClean="0"/>
              <a:t>Shira</a:t>
            </a:r>
            <a:r>
              <a:rPr lang="de-DE" dirty="0" smtClean="0"/>
              <a:t> </a:t>
            </a:r>
            <a:r>
              <a:rPr lang="de-DE" dirty="0" err="1" smtClean="0"/>
              <a:t>Peltzman</a:t>
            </a:r>
            <a:r>
              <a:rPr lang="de-DE" dirty="0" smtClean="0"/>
              <a:t>)</a:t>
            </a:r>
          </a:p>
          <a:p>
            <a:r>
              <a:rPr lang="de-DE" dirty="0" smtClean="0"/>
              <a:t>Weitere Ebene 0: Daten beanspruchen </a:t>
            </a:r>
            <a:br>
              <a:rPr lang="de-DE" dirty="0" smtClean="0"/>
            </a:br>
            <a:r>
              <a:rPr lang="de-DE" dirty="0" smtClean="0"/>
              <a:t>(Courtney </a:t>
            </a:r>
            <a:r>
              <a:rPr lang="de-DE" dirty="0" err="1" smtClean="0"/>
              <a:t>Mumma</a:t>
            </a:r>
            <a:r>
              <a:rPr lang="de-DE" dirty="0" smtClean="0"/>
              <a:t>)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00057"/>
              </p:ext>
            </p:extLst>
          </p:nvPr>
        </p:nvGraphicFramePr>
        <p:xfrm>
          <a:off x="0" y="1052737"/>
          <a:ext cx="9144000" cy="5244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00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latin typeface="Calibri"/>
                          <a:ea typeface="Calibri"/>
                          <a:cs typeface="Times New Roman"/>
                        </a:rPr>
                        <a:t>0 beanspruchen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1800" b="1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verwahren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800" b="1" baseline="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kennen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überwachen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1800" b="1" baseline="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instandhalten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4000" dirty="0" smtClean="0">
                          <a:latin typeface="Calibri"/>
                          <a:ea typeface="Calibri"/>
                          <a:cs typeface="Times New Roman"/>
                          <a:sym typeface="Wingdings 2"/>
                        </a:rPr>
                        <a:t>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>
                          <a:latin typeface="Calibri"/>
                          <a:ea typeface="Times New Roman"/>
                          <a:cs typeface="Times New Roman"/>
                          <a:sym typeface="Wingdings 2"/>
                        </a:rPr>
                        <a:t>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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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 smtClean="0">
                          <a:latin typeface="Calibri"/>
                          <a:ea typeface="Times New Roman"/>
                          <a:cs typeface="Times New Roman"/>
                          <a:sym typeface="Webdings"/>
                        </a:rPr>
                        <a:t></a:t>
                      </a:r>
                      <a:endParaRPr lang="de-DE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836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Die Notwendig-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keit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anerkennen, dass Rechte und Zuständigkeiten für die Erhaltung definiert werden müssen. </a:t>
                      </a:r>
                      <a:endParaRPr lang="de-DE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Feststellen, wer Rechte zum Lesen, Schreiben, Verschieben und Löschen über einzelne Dateien hat.</a:t>
                      </a:r>
                    </a:p>
                    <a:p>
                      <a:endParaRPr lang="de-DE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Einschränken, wer für einzelne Dateien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berech-tigt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ist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Zugangs-einschränkungen 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für das Material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dokumentieren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Protokolle darüber vorhalten, wer welche Handlung an Dateien vorgenommen hat, einschließlich Löschungen und </a:t>
                      </a:r>
                      <a:r>
                        <a:rPr lang="de-DE" sz="1800" dirty="0" smtClean="0">
                          <a:latin typeface="Calibri"/>
                          <a:ea typeface="Times New Roman"/>
                          <a:cs typeface="Times New Roman"/>
                        </a:rPr>
                        <a:t>Erhaltungs-aufgaben</a:t>
                      </a: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latin typeface="Calibri"/>
                          <a:ea typeface="Times New Roman"/>
                          <a:cs typeface="Times New Roman"/>
                        </a:rPr>
                        <a:t>Externe Prüfungen der Protokolle durchführen.</a:t>
                      </a:r>
                      <a:endParaRPr lang="de-DE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1125</Words>
  <Application>Microsoft Office PowerPoint</Application>
  <PresentationFormat>Bildschirmpräsentation (4:3)</PresentationFormat>
  <Paragraphs>263</Paragraphs>
  <Slides>17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  <vt:variant>
        <vt:lpstr>Zielgruppenorientierte Präsentationen</vt:lpstr>
      </vt:variant>
      <vt:variant>
        <vt:i4>1</vt:i4>
      </vt:variant>
    </vt:vector>
  </HeadingPairs>
  <TitlesOfParts>
    <vt:vector size="24" baseType="lpstr">
      <vt:lpstr>Arial</vt:lpstr>
      <vt:lpstr>Calibri</vt:lpstr>
      <vt:lpstr>Times New Roman</vt:lpstr>
      <vt:lpstr>Webdings</vt:lpstr>
      <vt:lpstr>Wingdings 2</vt:lpstr>
      <vt:lpstr>Larissa-Design</vt:lpstr>
      <vt:lpstr>Selbsteinschätzung leicht gemacht - Die Levels of Preservation der National Digital Stewardship Alliance</vt:lpstr>
      <vt:lpstr>Landesarchiv Baden-Württemberg</vt:lpstr>
      <vt:lpstr>Zur NSDA</vt:lpstr>
      <vt:lpstr>Zu den Levels of Preservation</vt:lpstr>
      <vt:lpstr>Die Ebenen und die Funktionsbereiche</vt:lpstr>
      <vt:lpstr>Ergänzungen von  C. Mumma und S. Peltzman</vt:lpstr>
      <vt:lpstr>Lagerung und Örtlichkeit</vt:lpstr>
      <vt:lpstr>Dateipersistenz und Datenintegrität</vt:lpstr>
      <vt:lpstr>Informationssicherheit</vt:lpstr>
      <vt:lpstr>Metadaten</vt:lpstr>
      <vt:lpstr>Dateiformate</vt:lpstr>
      <vt:lpstr>Nutzung</vt:lpstr>
      <vt:lpstr>Risiken bei der Lektüre der  NSDA Levels (1)</vt:lpstr>
      <vt:lpstr>Risiken bei der Lektüre der  NSDA Levels (2)</vt:lpstr>
      <vt:lpstr>Richtige Nutzung der NSDA Levels</vt:lpstr>
      <vt:lpstr>PowerPoint-Präsentation</vt:lpstr>
      <vt:lpstr>PowerPoint-Präsentation</vt:lpstr>
      <vt:lpstr>Zielgruppenpräsentation 1</vt:lpstr>
    </vt:vector>
  </TitlesOfParts>
  <Company>LABW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sysprep</dc:creator>
  <cp:lastModifiedBy>Kai Naumann</cp:lastModifiedBy>
  <cp:revision>365</cp:revision>
  <dcterms:created xsi:type="dcterms:W3CDTF">2014-10-30T08:39:35Z</dcterms:created>
  <dcterms:modified xsi:type="dcterms:W3CDTF">2017-12-01T08:38:11Z</dcterms:modified>
</cp:coreProperties>
</file>