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04.xml" ContentType="application/vnd.openxmlformats-officedocument.presentationml.notesSlide+xml"/>
  <Override PartName="/ppt/notesSlides/notesSlide105.xml" ContentType="application/vnd.openxmlformats-officedocument.presentationml.notesSlide+xml"/>
  <Override PartName="/ppt/notesSlides/notesSlide106.xml" ContentType="application/vnd.openxmlformats-officedocument.presentationml.notesSlide+xml"/>
  <Override PartName="/ppt/notesSlides/notesSlide107.xml" ContentType="application/vnd.openxmlformats-officedocument.presentationml.notesSlide+xml"/>
  <Override PartName="/ppt/notesSlides/notesSlide108.xml" ContentType="application/vnd.openxmlformats-officedocument.presentationml.notesSlide+xml"/>
  <Override PartName="/ppt/notesSlides/notesSlide10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871" r:id="rId2"/>
  </p:sldMasterIdLst>
  <p:notesMasterIdLst>
    <p:notesMasterId r:id="rId136"/>
  </p:notesMasterIdLst>
  <p:handoutMasterIdLst>
    <p:handoutMasterId r:id="rId137"/>
  </p:handoutMasterIdLst>
  <p:sldIdLst>
    <p:sldId id="285" r:id="rId3"/>
    <p:sldId id="259" r:id="rId4"/>
    <p:sldId id="566" r:id="rId5"/>
    <p:sldId id="519" r:id="rId6"/>
    <p:sldId id="287" r:id="rId7"/>
    <p:sldId id="538" r:id="rId8"/>
    <p:sldId id="556" r:id="rId9"/>
    <p:sldId id="557" r:id="rId10"/>
    <p:sldId id="577" r:id="rId11"/>
    <p:sldId id="578" r:id="rId12"/>
    <p:sldId id="520" r:id="rId13"/>
    <p:sldId id="521" r:id="rId14"/>
    <p:sldId id="546" r:id="rId15"/>
    <p:sldId id="541" r:id="rId16"/>
    <p:sldId id="522" r:id="rId17"/>
    <p:sldId id="331" r:id="rId18"/>
    <p:sldId id="304" r:id="rId19"/>
    <p:sldId id="408" r:id="rId20"/>
    <p:sldId id="409" r:id="rId21"/>
    <p:sldId id="410" r:id="rId22"/>
    <p:sldId id="345" r:id="rId23"/>
    <p:sldId id="411" r:id="rId24"/>
    <p:sldId id="444" r:id="rId25"/>
    <p:sldId id="412" r:id="rId26"/>
    <p:sldId id="413" r:id="rId27"/>
    <p:sldId id="428" r:id="rId28"/>
    <p:sldId id="320" r:id="rId29"/>
    <p:sldId id="548" r:id="rId30"/>
    <p:sldId id="296" r:id="rId31"/>
    <p:sldId id="429" r:id="rId32"/>
    <p:sldId id="326" r:id="rId33"/>
    <p:sldId id="431" r:id="rId34"/>
    <p:sldId id="347" r:id="rId35"/>
    <p:sldId id="433" r:id="rId36"/>
    <p:sldId id="434" r:id="rId37"/>
    <p:sldId id="523" r:id="rId38"/>
    <p:sldId id="436" r:id="rId39"/>
    <p:sldId id="351" r:id="rId40"/>
    <p:sldId id="526" r:id="rId41"/>
    <p:sldId id="554" r:id="rId42"/>
    <p:sldId id="437" r:id="rId43"/>
    <p:sldId id="353" r:id="rId44"/>
    <p:sldId id="438" r:id="rId45"/>
    <p:sldId id="335" r:id="rId46"/>
    <p:sldId id="354" r:id="rId47"/>
    <p:sldId id="355" r:id="rId48"/>
    <p:sldId id="571" r:id="rId49"/>
    <p:sldId id="439" r:id="rId50"/>
    <p:sldId id="336" r:id="rId51"/>
    <p:sldId id="568" r:id="rId52"/>
    <p:sldId id="440" r:id="rId53"/>
    <p:sldId id="494" r:id="rId54"/>
    <p:sldId id="389" r:id="rId55"/>
    <p:sldId id="570" r:id="rId56"/>
    <p:sldId id="558" r:id="rId57"/>
    <p:sldId id="491" r:id="rId58"/>
    <p:sldId id="359" r:id="rId59"/>
    <p:sldId id="360" r:id="rId60"/>
    <p:sldId id="572" r:id="rId61"/>
    <p:sldId id="576" r:id="rId62"/>
    <p:sldId id="551" r:id="rId63"/>
    <p:sldId id="338" r:id="rId64"/>
    <p:sldId id="441" r:id="rId65"/>
    <p:sldId id="358" r:id="rId66"/>
    <p:sldId id="553" r:id="rId67"/>
    <p:sldId id="324" r:id="rId68"/>
    <p:sldId id="452" r:id="rId69"/>
    <p:sldId id="442" r:id="rId70"/>
    <p:sldId id="361" r:id="rId71"/>
    <p:sldId id="587" r:id="rId72"/>
    <p:sldId id="357" r:id="rId73"/>
    <p:sldId id="453" r:id="rId74"/>
    <p:sldId id="339" r:id="rId75"/>
    <p:sldId id="362" r:id="rId76"/>
    <p:sldId id="454" r:id="rId77"/>
    <p:sldId id="363" r:id="rId78"/>
    <p:sldId id="457" r:id="rId79"/>
    <p:sldId id="456" r:id="rId80"/>
    <p:sldId id="583" r:id="rId81"/>
    <p:sldId id="584" r:id="rId82"/>
    <p:sldId id="552" r:id="rId83"/>
    <p:sldId id="586" r:id="rId84"/>
    <p:sldId id="341" r:id="rId85"/>
    <p:sldId id="559" r:id="rId86"/>
    <p:sldId id="544" r:id="rId87"/>
    <p:sldId id="524" r:id="rId88"/>
    <p:sldId id="525" r:id="rId89"/>
    <p:sldId id="560" r:id="rId90"/>
    <p:sldId id="397" r:id="rId91"/>
    <p:sldId id="460" r:id="rId92"/>
    <p:sldId id="461" r:id="rId93"/>
    <p:sldId id="395" r:id="rId94"/>
    <p:sldId id="563" r:id="rId95"/>
    <p:sldId id="462" r:id="rId96"/>
    <p:sldId id="463" r:id="rId97"/>
    <p:sldId id="464" r:id="rId98"/>
    <p:sldId id="465" r:id="rId99"/>
    <p:sldId id="466" r:id="rId100"/>
    <p:sldId id="467" r:id="rId101"/>
    <p:sldId id="468" r:id="rId102"/>
    <p:sldId id="469" r:id="rId103"/>
    <p:sldId id="470" r:id="rId104"/>
    <p:sldId id="471" r:id="rId105"/>
    <p:sldId id="472" r:id="rId106"/>
    <p:sldId id="473" r:id="rId107"/>
    <p:sldId id="474" r:id="rId108"/>
    <p:sldId id="475" r:id="rId109"/>
    <p:sldId id="476" r:id="rId110"/>
    <p:sldId id="477" r:id="rId111"/>
    <p:sldId id="495" r:id="rId112"/>
    <p:sldId id="498" r:id="rId113"/>
    <p:sldId id="564" r:id="rId114"/>
    <p:sldId id="580" r:id="rId115"/>
    <p:sldId id="478" r:id="rId116"/>
    <p:sldId id="479" r:id="rId117"/>
    <p:sldId id="527" r:id="rId118"/>
    <p:sldId id="480" r:id="rId119"/>
    <p:sldId id="514" r:id="rId120"/>
    <p:sldId id="565" r:id="rId121"/>
    <p:sldId id="481" r:id="rId122"/>
    <p:sldId id="482" r:id="rId123"/>
    <p:sldId id="483" r:id="rId124"/>
    <p:sldId id="484" r:id="rId125"/>
    <p:sldId id="485" r:id="rId126"/>
    <p:sldId id="486" r:id="rId127"/>
    <p:sldId id="487" r:id="rId128"/>
    <p:sldId id="488" r:id="rId129"/>
    <p:sldId id="503" r:id="rId130"/>
    <p:sldId id="518" r:id="rId131"/>
    <p:sldId id="532" r:id="rId132"/>
    <p:sldId id="533" r:id="rId133"/>
    <p:sldId id="545" r:id="rId134"/>
    <p:sldId id="573" r:id="rId135"/>
  </p:sldIdLst>
  <p:sldSz cx="9144000" cy="6858000" type="screen4x3"/>
  <p:notesSz cx="6797675" cy="9926638"/>
  <p:defaultTextStyle>
    <a:defPPr>
      <a:defRPr lang="de-DE"/>
    </a:defPPr>
    <a:lvl1pPr algn="l" rtl="0" eaLnBrk="0" fontAlgn="base" hangingPunct="0">
      <a:spcBef>
        <a:spcPct val="0"/>
      </a:spcBef>
      <a:spcAft>
        <a:spcPct val="0"/>
      </a:spcAft>
      <a:defRPr kern="1200">
        <a:solidFill>
          <a:schemeClr val="tx1"/>
        </a:solidFill>
        <a:latin typeface="Calibri" pitchFamily="34" charset="0"/>
        <a:ea typeface="+mn-ea"/>
        <a:cs typeface="Arial" pitchFamily="34" charset="0"/>
      </a:defRPr>
    </a:lvl1pPr>
    <a:lvl2pPr marL="457200" algn="l" rtl="0" eaLnBrk="0" fontAlgn="base" hangingPunct="0">
      <a:spcBef>
        <a:spcPct val="0"/>
      </a:spcBef>
      <a:spcAft>
        <a:spcPct val="0"/>
      </a:spcAft>
      <a:defRPr kern="1200">
        <a:solidFill>
          <a:schemeClr val="tx1"/>
        </a:solidFill>
        <a:latin typeface="Calibri" pitchFamily="34" charset="0"/>
        <a:ea typeface="+mn-ea"/>
        <a:cs typeface="Arial" pitchFamily="34" charset="0"/>
      </a:defRPr>
    </a:lvl2pPr>
    <a:lvl3pPr marL="914400" algn="l" rtl="0" eaLnBrk="0" fontAlgn="base" hangingPunct="0">
      <a:spcBef>
        <a:spcPct val="0"/>
      </a:spcBef>
      <a:spcAft>
        <a:spcPct val="0"/>
      </a:spcAft>
      <a:defRPr kern="1200">
        <a:solidFill>
          <a:schemeClr val="tx1"/>
        </a:solidFill>
        <a:latin typeface="Calibri" pitchFamily="34" charset="0"/>
        <a:ea typeface="+mn-ea"/>
        <a:cs typeface="Arial" pitchFamily="34" charset="0"/>
      </a:defRPr>
    </a:lvl3pPr>
    <a:lvl4pPr marL="1371600" algn="l" rtl="0" eaLnBrk="0" fontAlgn="base" hangingPunct="0">
      <a:spcBef>
        <a:spcPct val="0"/>
      </a:spcBef>
      <a:spcAft>
        <a:spcPct val="0"/>
      </a:spcAft>
      <a:defRPr kern="1200">
        <a:solidFill>
          <a:schemeClr val="tx1"/>
        </a:solidFill>
        <a:latin typeface="Calibri" pitchFamily="34" charset="0"/>
        <a:ea typeface="+mn-ea"/>
        <a:cs typeface="Arial" pitchFamily="34" charset="0"/>
      </a:defRPr>
    </a:lvl4pPr>
    <a:lvl5pPr marL="1828800" algn="l" rtl="0" eaLnBrk="0" fontAlgn="base" hangingPunct="0">
      <a:spcBef>
        <a:spcPct val="0"/>
      </a:spcBef>
      <a:spcAft>
        <a:spcPct val="0"/>
      </a:spcAft>
      <a:defRPr kern="1200">
        <a:solidFill>
          <a:schemeClr val="tx1"/>
        </a:solidFill>
        <a:latin typeface="Calibri" pitchFamily="34" charset="0"/>
        <a:ea typeface="+mn-ea"/>
        <a:cs typeface="Arial" pitchFamily="34" charset="0"/>
      </a:defRPr>
    </a:lvl5pPr>
    <a:lvl6pPr marL="2286000" algn="l" defTabSz="914400" rtl="0" eaLnBrk="1" latinLnBrk="0" hangingPunct="1">
      <a:defRPr kern="1200">
        <a:solidFill>
          <a:schemeClr val="tx1"/>
        </a:solidFill>
        <a:latin typeface="Calibri" pitchFamily="34" charset="0"/>
        <a:ea typeface="+mn-ea"/>
        <a:cs typeface="Arial" pitchFamily="34" charset="0"/>
      </a:defRPr>
    </a:lvl6pPr>
    <a:lvl7pPr marL="2743200" algn="l" defTabSz="914400" rtl="0" eaLnBrk="1" latinLnBrk="0" hangingPunct="1">
      <a:defRPr kern="1200">
        <a:solidFill>
          <a:schemeClr val="tx1"/>
        </a:solidFill>
        <a:latin typeface="Calibri" pitchFamily="34" charset="0"/>
        <a:ea typeface="+mn-ea"/>
        <a:cs typeface="Arial" pitchFamily="34" charset="0"/>
      </a:defRPr>
    </a:lvl7pPr>
    <a:lvl8pPr marL="3200400" algn="l" defTabSz="914400" rtl="0" eaLnBrk="1" latinLnBrk="0" hangingPunct="1">
      <a:defRPr kern="1200">
        <a:solidFill>
          <a:schemeClr val="tx1"/>
        </a:solidFill>
        <a:latin typeface="Calibri" pitchFamily="34" charset="0"/>
        <a:ea typeface="+mn-ea"/>
        <a:cs typeface="Arial" pitchFamily="34" charset="0"/>
      </a:defRPr>
    </a:lvl8pPr>
    <a:lvl9pPr marL="3657600" algn="l" defTabSz="914400" rtl="0" eaLnBrk="1" latinLnBrk="0" hangingPunct="1">
      <a:defRPr kern="1200">
        <a:solidFill>
          <a:schemeClr val="tx1"/>
        </a:solidFill>
        <a:latin typeface="Calibri" pitchFamily="34" charset="0"/>
        <a:ea typeface="+mn-ea"/>
        <a:cs typeface="Arial"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guide id="3" orient="horz" pos="3127">
          <p15:clr>
            <a:srgbClr val="A4A3A4"/>
          </p15:clr>
        </p15:guide>
        <p15:guide id="4"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9EDF4"/>
    <a:srgbClr val="D0D8E8"/>
    <a:srgbClr val="E5F5FF"/>
    <a:srgbClr val="A1D3FD"/>
    <a:srgbClr val="A3D1F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22036" autoAdjust="0"/>
    <p:restoredTop sz="86171" autoAdjust="0"/>
  </p:normalViewPr>
  <p:slideViewPr>
    <p:cSldViewPr>
      <p:cViewPr varScale="1">
        <p:scale>
          <a:sx n="74" d="100"/>
          <a:sy n="74" d="100"/>
        </p:scale>
        <p:origin x="485" y="67"/>
      </p:cViewPr>
      <p:guideLst>
        <p:guide orient="horz" pos="2160"/>
        <p:guide pos="2880"/>
      </p:guideLst>
    </p:cSldViewPr>
  </p:slideViewPr>
  <p:outlineViewPr>
    <p:cViewPr>
      <p:scale>
        <a:sx n="33" d="100"/>
        <a:sy n="33" d="100"/>
      </p:scale>
      <p:origin x="0" y="-8480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58" d="100"/>
          <a:sy n="58" d="100"/>
        </p:scale>
        <p:origin x="-2659" y="-67"/>
      </p:cViewPr>
      <p:guideLst>
        <p:guide orient="horz" pos="2880"/>
        <p:guide pos="2160"/>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117" Type="http://schemas.openxmlformats.org/officeDocument/2006/relationships/slide" Target="slides/slide115.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84" Type="http://schemas.openxmlformats.org/officeDocument/2006/relationships/slide" Target="slides/slide82.xml"/><Relationship Id="rId89" Type="http://schemas.openxmlformats.org/officeDocument/2006/relationships/slide" Target="slides/slide87.xml"/><Relationship Id="rId112" Type="http://schemas.openxmlformats.org/officeDocument/2006/relationships/slide" Target="slides/slide110.xml"/><Relationship Id="rId133" Type="http://schemas.openxmlformats.org/officeDocument/2006/relationships/slide" Target="slides/slide131.xml"/><Relationship Id="rId138" Type="http://schemas.openxmlformats.org/officeDocument/2006/relationships/presProps" Target="presProps.xml"/><Relationship Id="rId16" Type="http://schemas.openxmlformats.org/officeDocument/2006/relationships/slide" Target="slides/slide14.xml"/><Relationship Id="rId107" Type="http://schemas.openxmlformats.org/officeDocument/2006/relationships/slide" Target="slides/slide105.xml"/><Relationship Id="rId11" Type="http://schemas.openxmlformats.org/officeDocument/2006/relationships/slide" Target="slides/slide9.xml"/><Relationship Id="rId32" Type="http://schemas.openxmlformats.org/officeDocument/2006/relationships/slide" Target="slides/slide30.xml"/><Relationship Id="rId37" Type="http://schemas.openxmlformats.org/officeDocument/2006/relationships/slide" Target="slides/slide35.xml"/><Relationship Id="rId53" Type="http://schemas.openxmlformats.org/officeDocument/2006/relationships/slide" Target="slides/slide51.xml"/><Relationship Id="rId58" Type="http://schemas.openxmlformats.org/officeDocument/2006/relationships/slide" Target="slides/slide56.xml"/><Relationship Id="rId74" Type="http://schemas.openxmlformats.org/officeDocument/2006/relationships/slide" Target="slides/slide72.xml"/><Relationship Id="rId79" Type="http://schemas.openxmlformats.org/officeDocument/2006/relationships/slide" Target="slides/slide77.xml"/><Relationship Id="rId102" Type="http://schemas.openxmlformats.org/officeDocument/2006/relationships/slide" Target="slides/slide100.xml"/><Relationship Id="rId123" Type="http://schemas.openxmlformats.org/officeDocument/2006/relationships/slide" Target="slides/slide121.xml"/><Relationship Id="rId128" Type="http://schemas.openxmlformats.org/officeDocument/2006/relationships/slide" Target="slides/slide126.xml"/><Relationship Id="rId5" Type="http://schemas.openxmlformats.org/officeDocument/2006/relationships/slide" Target="slides/slide3.xml"/><Relationship Id="rId90" Type="http://schemas.openxmlformats.org/officeDocument/2006/relationships/slide" Target="slides/slide88.xml"/><Relationship Id="rId95" Type="http://schemas.openxmlformats.org/officeDocument/2006/relationships/slide" Target="slides/slide93.xml"/><Relationship Id="rId22" Type="http://schemas.openxmlformats.org/officeDocument/2006/relationships/slide" Target="slides/slide20.xml"/><Relationship Id="rId27" Type="http://schemas.openxmlformats.org/officeDocument/2006/relationships/slide" Target="slides/slide25.xml"/><Relationship Id="rId43" Type="http://schemas.openxmlformats.org/officeDocument/2006/relationships/slide" Target="slides/slide41.xml"/><Relationship Id="rId48" Type="http://schemas.openxmlformats.org/officeDocument/2006/relationships/slide" Target="slides/slide46.xml"/><Relationship Id="rId64" Type="http://schemas.openxmlformats.org/officeDocument/2006/relationships/slide" Target="slides/slide62.xml"/><Relationship Id="rId69" Type="http://schemas.openxmlformats.org/officeDocument/2006/relationships/slide" Target="slides/slide67.xml"/><Relationship Id="rId113" Type="http://schemas.openxmlformats.org/officeDocument/2006/relationships/slide" Target="slides/slide111.xml"/><Relationship Id="rId118" Type="http://schemas.openxmlformats.org/officeDocument/2006/relationships/slide" Target="slides/slide116.xml"/><Relationship Id="rId134" Type="http://schemas.openxmlformats.org/officeDocument/2006/relationships/slide" Target="slides/slide132.xml"/><Relationship Id="rId139" Type="http://schemas.openxmlformats.org/officeDocument/2006/relationships/viewProps" Target="viewProps.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slide" Target="slides/slide83.xml"/><Relationship Id="rId93" Type="http://schemas.openxmlformats.org/officeDocument/2006/relationships/slide" Target="slides/slide91.xml"/><Relationship Id="rId98" Type="http://schemas.openxmlformats.org/officeDocument/2006/relationships/slide" Target="slides/slide96.xml"/><Relationship Id="rId121" Type="http://schemas.openxmlformats.org/officeDocument/2006/relationships/slide" Target="slides/slide11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103" Type="http://schemas.openxmlformats.org/officeDocument/2006/relationships/slide" Target="slides/slide101.xml"/><Relationship Id="rId108" Type="http://schemas.openxmlformats.org/officeDocument/2006/relationships/slide" Target="slides/slide106.xml"/><Relationship Id="rId116" Type="http://schemas.openxmlformats.org/officeDocument/2006/relationships/slide" Target="slides/slide114.xml"/><Relationship Id="rId124" Type="http://schemas.openxmlformats.org/officeDocument/2006/relationships/slide" Target="slides/slide122.xml"/><Relationship Id="rId129" Type="http://schemas.openxmlformats.org/officeDocument/2006/relationships/slide" Target="slides/slide127.xml"/><Relationship Id="rId137" Type="http://schemas.openxmlformats.org/officeDocument/2006/relationships/handoutMaster" Target="handoutMasters/handoutMaster1.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slide" Target="slides/slide86.xml"/><Relationship Id="rId91" Type="http://schemas.openxmlformats.org/officeDocument/2006/relationships/slide" Target="slides/slide89.xml"/><Relationship Id="rId96" Type="http://schemas.openxmlformats.org/officeDocument/2006/relationships/slide" Target="slides/slide94.xml"/><Relationship Id="rId111" Type="http://schemas.openxmlformats.org/officeDocument/2006/relationships/slide" Target="slides/slide109.xml"/><Relationship Id="rId132" Type="http://schemas.openxmlformats.org/officeDocument/2006/relationships/slide" Target="slides/slide130.xml"/><Relationship Id="rId14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6" Type="http://schemas.openxmlformats.org/officeDocument/2006/relationships/slide" Target="slides/slide104.xml"/><Relationship Id="rId114" Type="http://schemas.openxmlformats.org/officeDocument/2006/relationships/slide" Target="slides/slide112.xml"/><Relationship Id="rId119" Type="http://schemas.openxmlformats.org/officeDocument/2006/relationships/slide" Target="slides/slide117.xml"/><Relationship Id="rId127" Type="http://schemas.openxmlformats.org/officeDocument/2006/relationships/slide" Target="slides/slide12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94" Type="http://schemas.openxmlformats.org/officeDocument/2006/relationships/slide" Target="slides/slide92.xml"/><Relationship Id="rId99" Type="http://schemas.openxmlformats.org/officeDocument/2006/relationships/slide" Target="slides/slide97.xml"/><Relationship Id="rId101" Type="http://schemas.openxmlformats.org/officeDocument/2006/relationships/slide" Target="slides/slide99.xml"/><Relationship Id="rId122" Type="http://schemas.openxmlformats.org/officeDocument/2006/relationships/slide" Target="slides/slide120.xml"/><Relationship Id="rId130" Type="http://schemas.openxmlformats.org/officeDocument/2006/relationships/slide" Target="slides/slide128.xml"/><Relationship Id="rId135" Type="http://schemas.openxmlformats.org/officeDocument/2006/relationships/slide" Target="slides/slide133.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109" Type="http://schemas.openxmlformats.org/officeDocument/2006/relationships/slide" Target="slides/slide10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97" Type="http://schemas.openxmlformats.org/officeDocument/2006/relationships/slide" Target="slides/slide95.xml"/><Relationship Id="rId104" Type="http://schemas.openxmlformats.org/officeDocument/2006/relationships/slide" Target="slides/slide102.xml"/><Relationship Id="rId120" Type="http://schemas.openxmlformats.org/officeDocument/2006/relationships/slide" Target="slides/slide118.xml"/><Relationship Id="rId125" Type="http://schemas.openxmlformats.org/officeDocument/2006/relationships/slide" Target="slides/slide123.xml"/><Relationship Id="rId141" Type="http://schemas.openxmlformats.org/officeDocument/2006/relationships/tableStyles" Target="tableStyles.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slide" Target="slides/slide90.xml"/><Relationship Id="rId2" Type="http://schemas.openxmlformats.org/officeDocument/2006/relationships/slideMaster" Target="slideMasters/slideMaster2.xml"/><Relationship Id="rId29" Type="http://schemas.openxmlformats.org/officeDocument/2006/relationships/slide" Target="slides/slide27.xml"/><Relationship Id="rId24" Type="http://schemas.openxmlformats.org/officeDocument/2006/relationships/slide" Target="slides/slide22.xml"/><Relationship Id="rId40" Type="http://schemas.openxmlformats.org/officeDocument/2006/relationships/slide" Target="slides/slide38.xml"/><Relationship Id="rId45" Type="http://schemas.openxmlformats.org/officeDocument/2006/relationships/slide" Target="slides/slide43.xml"/><Relationship Id="rId66" Type="http://schemas.openxmlformats.org/officeDocument/2006/relationships/slide" Target="slides/slide64.xml"/><Relationship Id="rId87" Type="http://schemas.openxmlformats.org/officeDocument/2006/relationships/slide" Target="slides/slide85.xml"/><Relationship Id="rId110" Type="http://schemas.openxmlformats.org/officeDocument/2006/relationships/slide" Target="slides/slide108.xml"/><Relationship Id="rId115" Type="http://schemas.openxmlformats.org/officeDocument/2006/relationships/slide" Target="slides/slide113.xml"/><Relationship Id="rId131" Type="http://schemas.openxmlformats.org/officeDocument/2006/relationships/slide" Target="slides/slide129.xml"/><Relationship Id="rId136" Type="http://schemas.openxmlformats.org/officeDocument/2006/relationships/notesMaster" Target="notesMasters/notesMaster1.xml"/><Relationship Id="rId61" Type="http://schemas.openxmlformats.org/officeDocument/2006/relationships/slide" Target="slides/slide59.xml"/><Relationship Id="rId82" Type="http://schemas.openxmlformats.org/officeDocument/2006/relationships/slide" Target="slides/slide80.xml"/><Relationship Id="rId19" Type="http://schemas.openxmlformats.org/officeDocument/2006/relationships/slide" Target="slides/slide17.xml"/><Relationship Id="rId14" Type="http://schemas.openxmlformats.org/officeDocument/2006/relationships/slide" Target="slides/slide12.xml"/><Relationship Id="rId30" Type="http://schemas.openxmlformats.org/officeDocument/2006/relationships/slide" Target="slides/slide28.xml"/><Relationship Id="rId35" Type="http://schemas.openxmlformats.org/officeDocument/2006/relationships/slide" Target="slides/slide33.xml"/><Relationship Id="rId56" Type="http://schemas.openxmlformats.org/officeDocument/2006/relationships/slide" Target="slides/slide54.xml"/><Relationship Id="rId77" Type="http://schemas.openxmlformats.org/officeDocument/2006/relationships/slide" Target="slides/slide75.xml"/><Relationship Id="rId100" Type="http://schemas.openxmlformats.org/officeDocument/2006/relationships/slide" Target="slides/slide98.xml"/><Relationship Id="rId105" Type="http://schemas.openxmlformats.org/officeDocument/2006/relationships/slide" Target="slides/slide103.xml"/><Relationship Id="rId126" Type="http://schemas.openxmlformats.org/officeDocument/2006/relationships/slide" Target="slides/slide12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59" cy="496332"/>
          </a:xfrm>
          <a:prstGeom prst="rect">
            <a:avLst/>
          </a:prstGeom>
        </p:spPr>
        <p:txBody>
          <a:bodyPr vert="horz" wrap="square" lIns="91440" tIns="45720" rIns="91440" bIns="45720" numCol="1" anchor="t" anchorCtr="0" compatLnSpc="1">
            <a:prstTxWarp prst="textNoShape">
              <a:avLst/>
            </a:prstTxWarp>
          </a:bodyPr>
          <a:lstStyle>
            <a:lvl1pPr eaLnBrk="1" hangingPunct="1">
              <a:defRPr sz="1200">
                <a:cs typeface="Arial" pitchFamily="34" charset="0"/>
              </a:defRPr>
            </a:lvl1pPr>
          </a:lstStyle>
          <a:p>
            <a:pPr>
              <a:defRPr/>
            </a:pPr>
            <a:endParaRPr lang="de-DE" altLang="de-DE"/>
          </a:p>
        </p:txBody>
      </p:sp>
      <p:sp>
        <p:nvSpPr>
          <p:cNvPr id="3" name="Datumsplatzhalter 2"/>
          <p:cNvSpPr>
            <a:spLocks noGrp="1"/>
          </p:cNvSpPr>
          <p:nvPr>
            <p:ph type="dt" sz="quarter" idx="1"/>
          </p:nvPr>
        </p:nvSpPr>
        <p:spPr>
          <a:xfrm>
            <a:off x="3850443" y="0"/>
            <a:ext cx="2945659" cy="496332"/>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cs typeface="Arial" pitchFamily="34" charset="0"/>
              </a:defRPr>
            </a:lvl1pPr>
          </a:lstStyle>
          <a:p>
            <a:pPr>
              <a:defRPr/>
            </a:pPr>
            <a:fld id="{D5B28D77-AD0B-48A9-B71D-066BD1247EBE}" type="datetimeFigureOut">
              <a:rPr lang="de-DE" altLang="de-DE"/>
              <a:pPr>
                <a:defRPr/>
              </a:pPr>
              <a:t>29.11.2017</a:t>
            </a:fld>
            <a:endParaRPr lang="de-DE" altLang="de-DE"/>
          </a:p>
        </p:txBody>
      </p:sp>
      <p:sp>
        <p:nvSpPr>
          <p:cNvPr id="4" name="Fußzeilenplatzhalter 3"/>
          <p:cNvSpPr>
            <a:spLocks noGrp="1"/>
          </p:cNvSpPr>
          <p:nvPr>
            <p:ph type="ftr" sz="quarter" idx="2"/>
          </p:nvPr>
        </p:nvSpPr>
        <p:spPr>
          <a:xfrm>
            <a:off x="0" y="9428583"/>
            <a:ext cx="2945659" cy="496332"/>
          </a:xfrm>
          <a:prstGeom prst="rect">
            <a:avLst/>
          </a:prstGeom>
        </p:spPr>
        <p:txBody>
          <a:bodyPr vert="horz" wrap="square" lIns="91440" tIns="45720" rIns="91440" bIns="45720" numCol="1" anchor="b" anchorCtr="0" compatLnSpc="1">
            <a:prstTxWarp prst="textNoShape">
              <a:avLst/>
            </a:prstTxWarp>
          </a:bodyPr>
          <a:lstStyle>
            <a:lvl1pPr eaLnBrk="1" hangingPunct="1">
              <a:defRPr sz="1200">
                <a:cs typeface="Arial" pitchFamily="34" charset="0"/>
              </a:defRPr>
            </a:lvl1pPr>
          </a:lstStyle>
          <a:p>
            <a:pPr>
              <a:defRPr/>
            </a:pPr>
            <a:endParaRPr lang="de-DE" altLang="de-DE"/>
          </a:p>
        </p:txBody>
      </p:sp>
      <p:sp>
        <p:nvSpPr>
          <p:cNvPr id="5" name="Foliennummernplatzhalter 4"/>
          <p:cNvSpPr>
            <a:spLocks noGrp="1"/>
          </p:cNvSpPr>
          <p:nvPr>
            <p:ph type="sldNum" sz="quarter" idx="3"/>
          </p:nvPr>
        </p:nvSpPr>
        <p:spPr>
          <a:xfrm>
            <a:off x="3850443" y="9428583"/>
            <a:ext cx="2945659" cy="496332"/>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cs typeface="Arial" pitchFamily="34" charset="0"/>
              </a:defRPr>
            </a:lvl1pPr>
          </a:lstStyle>
          <a:p>
            <a:pPr>
              <a:defRPr/>
            </a:pPr>
            <a:fld id="{3AA163F6-B653-4790-9554-063A7712044F}" type="slidenum">
              <a:rPr lang="de-DE" altLang="de-DE"/>
              <a:pPr>
                <a:defRPr/>
              </a:pPr>
              <a:t>‹Nr.›</a:t>
            </a:fld>
            <a:endParaRPr lang="de-DE" altLang="de-DE"/>
          </a:p>
        </p:txBody>
      </p:sp>
    </p:spTree>
    <p:extLst>
      <p:ext uri="{BB962C8B-B14F-4D97-AF65-F5344CB8AC3E}">
        <p14:creationId xmlns:p14="http://schemas.microsoft.com/office/powerpoint/2010/main" val="15349768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59" cy="496332"/>
          </a:xfrm>
          <a:prstGeom prst="rect">
            <a:avLst/>
          </a:prstGeom>
        </p:spPr>
        <p:txBody>
          <a:bodyPr vert="horz" wrap="square" lIns="91440" tIns="45720" rIns="91440" bIns="45720" numCol="1" anchor="t" anchorCtr="0" compatLnSpc="1">
            <a:prstTxWarp prst="textNoShape">
              <a:avLst/>
            </a:prstTxWarp>
          </a:bodyPr>
          <a:lstStyle>
            <a:lvl1pPr eaLnBrk="1" hangingPunct="1">
              <a:defRPr sz="1200">
                <a:cs typeface="Arial" pitchFamily="34" charset="0"/>
              </a:defRPr>
            </a:lvl1pPr>
          </a:lstStyle>
          <a:p>
            <a:pPr>
              <a:defRPr/>
            </a:pPr>
            <a:endParaRPr lang="de-DE" altLang="de-DE"/>
          </a:p>
        </p:txBody>
      </p:sp>
      <p:sp>
        <p:nvSpPr>
          <p:cNvPr id="3" name="Datumsplatzhalter 2"/>
          <p:cNvSpPr>
            <a:spLocks noGrp="1"/>
          </p:cNvSpPr>
          <p:nvPr>
            <p:ph type="dt" idx="1"/>
          </p:nvPr>
        </p:nvSpPr>
        <p:spPr>
          <a:xfrm>
            <a:off x="3850443" y="0"/>
            <a:ext cx="2945659" cy="496332"/>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cs typeface="Arial" pitchFamily="34" charset="0"/>
              </a:defRPr>
            </a:lvl1pPr>
          </a:lstStyle>
          <a:p>
            <a:pPr>
              <a:defRPr/>
            </a:pPr>
            <a:fld id="{198B79DA-C08A-47C6-B345-C6F3BDC657D7}" type="datetimeFigureOut">
              <a:rPr lang="de-DE" altLang="de-DE"/>
              <a:pPr>
                <a:defRPr/>
              </a:pPr>
              <a:t>29.11.2017</a:t>
            </a:fld>
            <a:endParaRPr lang="de-DE" altLang="de-DE"/>
          </a:p>
        </p:txBody>
      </p:sp>
      <p:sp>
        <p:nvSpPr>
          <p:cNvPr id="4" name="Folienbildplatzhalt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pPr lvl="0"/>
            <a:endParaRPr lang="de-DE" noProof="0"/>
          </a:p>
        </p:txBody>
      </p:sp>
      <p:sp>
        <p:nvSpPr>
          <p:cNvPr id="5" name="Notizenplatzhalter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de-DE" noProof="0" smtClean="0"/>
              <a:t>Textmasterformat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endParaRPr lang="de-DE" noProof="0"/>
          </a:p>
        </p:txBody>
      </p:sp>
      <p:sp>
        <p:nvSpPr>
          <p:cNvPr id="6" name="Fußzeilenplatzhalter 5"/>
          <p:cNvSpPr>
            <a:spLocks noGrp="1"/>
          </p:cNvSpPr>
          <p:nvPr>
            <p:ph type="ftr" sz="quarter" idx="4"/>
          </p:nvPr>
        </p:nvSpPr>
        <p:spPr>
          <a:xfrm>
            <a:off x="0" y="9428583"/>
            <a:ext cx="2945659" cy="496332"/>
          </a:xfrm>
          <a:prstGeom prst="rect">
            <a:avLst/>
          </a:prstGeom>
        </p:spPr>
        <p:txBody>
          <a:bodyPr vert="horz" wrap="square" lIns="91440" tIns="45720" rIns="91440" bIns="45720" numCol="1" anchor="b" anchorCtr="0" compatLnSpc="1">
            <a:prstTxWarp prst="textNoShape">
              <a:avLst/>
            </a:prstTxWarp>
          </a:bodyPr>
          <a:lstStyle>
            <a:lvl1pPr eaLnBrk="1" hangingPunct="1">
              <a:defRPr sz="1200">
                <a:cs typeface="Arial" pitchFamily="34" charset="0"/>
              </a:defRPr>
            </a:lvl1pPr>
          </a:lstStyle>
          <a:p>
            <a:pPr>
              <a:defRPr/>
            </a:pPr>
            <a:endParaRPr lang="de-DE" altLang="de-DE"/>
          </a:p>
        </p:txBody>
      </p:sp>
      <p:sp>
        <p:nvSpPr>
          <p:cNvPr id="7" name="Foliennummernplatzhalter 6"/>
          <p:cNvSpPr>
            <a:spLocks noGrp="1"/>
          </p:cNvSpPr>
          <p:nvPr>
            <p:ph type="sldNum" sz="quarter" idx="5"/>
          </p:nvPr>
        </p:nvSpPr>
        <p:spPr>
          <a:xfrm>
            <a:off x="3850443" y="9428583"/>
            <a:ext cx="2945659" cy="496332"/>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cs typeface="Arial" pitchFamily="34" charset="0"/>
              </a:defRPr>
            </a:lvl1pPr>
          </a:lstStyle>
          <a:p>
            <a:pPr>
              <a:defRPr/>
            </a:pPr>
            <a:fld id="{8E84884B-98C3-48A3-B2FC-22B083B8F55F}" type="slidenum">
              <a:rPr lang="de-DE" altLang="de-DE"/>
              <a:pPr>
                <a:defRPr/>
              </a:pPr>
              <a:t>‹Nr.›</a:t>
            </a:fld>
            <a:endParaRPr lang="de-DE" altLang="de-DE"/>
          </a:p>
        </p:txBody>
      </p:sp>
    </p:spTree>
    <p:extLst>
      <p:ext uri="{BB962C8B-B14F-4D97-AF65-F5344CB8AC3E}">
        <p14:creationId xmlns:p14="http://schemas.microsoft.com/office/powerpoint/2010/main" val="2405713852"/>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19.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20.xml"/><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2" Type="http://schemas.openxmlformats.org/officeDocument/2006/relationships/slide" Target="../slides/slide122.xml"/><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2" Type="http://schemas.openxmlformats.org/officeDocument/2006/relationships/slide" Target="../slides/slide124.xml"/><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2" Type="http://schemas.openxmlformats.org/officeDocument/2006/relationships/slide" Target="../slides/slide126.xml"/><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2" Type="http://schemas.openxmlformats.org/officeDocument/2006/relationships/slide" Target="../slides/slide127.xml"/><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2" Type="http://schemas.openxmlformats.org/officeDocument/2006/relationships/slide" Target="../slides/slide128.xml"/><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2" Type="http://schemas.openxmlformats.org/officeDocument/2006/relationships/slide" Target="../slides/slide130.xml"/><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2" Type="http://schemas.openxmlformats.org/officeDocument/2006/relationships/slide" Target="../slides/slide13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0291"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de-DE" altLang="de-DE" dirty="0" smtClean="0"/>
          </a:p>
        </p:txBody>
      </p:sp>
      <p:sp>
        <p:nvSpPr>
          <p:cNvPr id="140292"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611F14EE-9A3F-4E86-A66A-5D7B0F652514}" type="slidenum">
              <a:rPr lang="de-DE" altLang="de-DE" smtClean="0">
                <a:solidFill>
                  <a:srgbClr val="000000"/>
                </a:solidFill>
              </a:rPr>
              <a:pPr/>
              <a:t>1</a:t>
            </a:fld>
            <a:endParaRPr lang="de-DE" altLang="de-DE" smtClean="0">
              <a:solidFill>
                <a:srgbClr val="000000"/>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8E84884B-98C3-48A3-B2FC-22B083B8F55F}" type="slidenum">
              <a:rPr lang="de-DE" altLang="de-DE" smtClean="0"/>
              <a:pPr>
                <a:defRPr/>
              </a:pPr>
              <a:t>10</a:t>
            </a:fld>
            <a:endParaRPr lang="de-DE" altLang="de-DE"/>
          </a:p>
        </p:txBody>
      </p:sp>
    </p:spTree>
    <p:extLst>
      <p:ext uri="{BB962C8B-B14F-4D97-AF65-F5344CB8AC3E}">
        <p14:creationId xmlns:p14="http://schemas.microsoft.com/office/powerpoint/2010/main" val="246902066"/>
      </p:ext>
    </p:extLst>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8E84884B-98C3-48A3-B2FC-22B083B8F55F}" type="slidenum">
              <a:rPr lang="de-DE" altLang="de-DE" smtClean="0"/>
              <a:pPr>
                <a:defRPr/>
              </a:pPr>
              <a:t>118</a:t>
            </a:fld>
            <a:endParaRPr lang="de-DE" altLang="de-DE"/>
          </a:p>
        </p:txBody>
      </p:sp>
    </p:spTree>
    <p:extLst>
      <p:ext uri="{BB962C8B-B14F-4D97-AF65-F5344CB8AC3E}">
        <p14:creationId xmlns:p14="http://schemas.microsoft.com/office/powerpoint/2010/main" val="2486835614"/>
      </p:ext>
    </p:extLst>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Z6b .... Die von mehreren Gerichten mehrerer Gebietskörperschaften oder staatlichen Behörden verkündet werden</a:t>
            </a:r>
            <a:endParaRPr lang="de-DE" dirty="0"/>
          </a:p>
        </p:txBody>
      </p:sp>
      <p:sp>
        <p:nvSpPr>
          <p:cNvPr id="4" name="Foliennummernplatzhalter 3"/>
          <p:cNvSpPr>
            <a:spLocks noGrp="1"/>
          </p:cNvSpPr>
          <p:nvPr>
            <p:ph type="sldNum" sz="quarter" idx="10"/>
          </p:nvPr>
        </p:nvSpPr>
        <p:spPr/>
        <p:txBody>
          <a:bodyPr/>
          <a:lstStyle/>
          <a:p>
            <a:pPr>
              <a:defRPr/>
            </a:pPr>
            <a:fld id="{8E84884B-98C3-48A3-B2FC-22B083B8F55F}" type="slidenum">
              <a:rPr lang="de-DE" altLang="de-DE" smtClean="0"/>
              <a:pPr>
                <a:defRPr/>
              </a:pPr>
              <a:t>119</a:t>
            </a:fld>
            <a:endParaRPr lang="de-DE" altLang="de-DE"/>
          </a:p>
        </p:txBody>
      </p:sp>
    </p:spTree>
    <p:extLst>
      <p:ext uri="{BB962C8B-B14F-4D97-AF65-F5344CB8AC3E}">
        <p14:creationId xmlns:p14="http://schemas.microsoft.com/office/powerpoint/2010/main" val="757758830"/>
      </p:ext>
    </p:extLst>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6306"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6307"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sz="1000" dirty="0" smtClean="0"/>
          </a:p>
        </p:txBody>
      </p:sp>
      <p:sp>
        <p:nvSpPr>
          <p:cNvPr id="226308"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D90D22E4-D925-4D43-A27F-649036245453}" type="slidenum">
              <a:rPr lang="de-DE" altLang="de-DE" smtClean="0"/>
              <a:pPr/>
              <a:t>120</a:t>
            </a:fld>
            <a:endParaRPr lang="de-DE" altLang="de-DE" smtClean="0"/>
          </a:p>
        </p:txBody>
      </p:sp>
    </p:spTree>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330"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7331"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sz="1000" dirty="0" smtClean="0"/>
          </a:p>
        </p:txBody>
      </p:sp>
      <p:sp>
        <p:nvSpPr>
          <p:cNvPr id="227332"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6957055A-E092-457E-B3A4-E0E893151F58}" type="slidenum">
              <a:rPr lang="de-DE" altLang="de-DE" smtClean="0"/>
              <a:pPr/>
              <a:t>122</a:t>
            </a:fld>
            <a:endParaRPr lang="de-DE" altLang="de-DE" smtClean="0"/>
          </a:p>
        </p:txBody>
      </p:sp>
    </p:spTree>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8355"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sz="1000" dirty="0" smtClean="0"/>
          </a:p>
        </p:txBody>
      </p:sp>
      <p:sp>
        <p:nvSpPr>
          <p:cNvPr id="228356"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5105BC5D-3051-4417-98E8-0C94C9AF17C9}" type="slidenum">
              <a:rPr lang="de-DE" altLang="de-DE" smtClean="0"/>
              <a:pPr/>
              <a:t>124</a:t>
            </a:fld>
            <a:endParaRPr lang="de-DE" altLang="de-DE" smtClean="0"/>
          </a:p>
        </p:txBody>
      </p:sp>
    </p:spTree>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8E84884B-98C3-48A3-B2FC-22B083B8F55F}" type="slidenum">
              <a:rPr lang="de-DE" altLang="de-DE" smtClean="0"/>
              <a:pPr>
                <a:defRPr/>
              </a:pPr>
              <a:t>126</a:t>
            </a:fld>
            <a:endParaRPr lang="de-DE" altLang="de-DE"/>
          </a:p>
        </p:txBody>
      </p:sp>
    </p:spTree>
    <p:extLst>
      <p:ext uri="{BB962C8B-B14F-4D97-AF65-F5344CB8AC3E}">
        <p14:creationId xmlns:p14="http://schemas.microsoft.com/office/powerpoint/2010/main" val="3016281102"/>
      </p:ext>
    </p:extLst>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37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937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sz="1000" dirty="0" smtClean="0"/>
          </a:p>
          <a:p>
            <a:endParaRPr lang="de-DE" altLang="de-DE" dirty="0" smtClean="0"/>
          </a:p>
        </p:txBody>
      </p:sp>
      <p:sp>
        <p:nvSpPr>
          <p:cNvPr id="22938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FEEF0E48-8CDD-4B82-BB43-6C4288E26C54}" type="slidenum">
              <a:rPr lang="de-DE" altLang="de-DE" smtClean="0"/>
              <a:pPr/>
              <a:t>127</a:t>
            </a:fld>
            <a:endParaRPr lang="de-DE" altLang="de-DE" smtClean="0"/>
          </a:p>
        </p:txBody>
      </p:sp>
    </p:spTree>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234"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3235"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smtClean="0"/>
          </a:p>
        </p:txBody>
      </p:sp>
      <p:sp>
        <p:nvSpPr>
          <p:cNvPr id="223236"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DC72A542-1140-484C-B8C7-7E9E4526DE42}" type="slidenum">
              <a:rPr lang="de-DE" altLang="de-DE" smtClean="0"/>
              <a:pPr/>
              <a:t>128</a:t>
            </a:fld>
            <a:endParaRPr lang="de-DE" altLang="de-DE" smtClean="0"/>
          </a:p>
        </p:txBody>
      </p:sp>
    </p:spTree>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186"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1187"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dirty="0" smtClean="0"/>
          </a:p>
        </p:txBody>
      </p:sp>
      <p:sp>
        <p:nvSpPr>
          <p:cNvPr id="221188"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35FE15C0-3FAB-4975-9E85-D7CDE56F985C}" type="slidenum">
              <a:rPr lang="de-DE" altLang="de-DE" smtClean="0"/>
              <a:pPr/>
              <a:t>130</a:t>
            </a:fld>
            <a:endParaRPr lang="de-DE" altLang="de-DE" smtClean="0"/>
          </a:p>
        </p:txBody>
      </p:sp>
    </p:spTree>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8E84884B-98C3-48A3-B2FC-22B083B8F55F}" type="slidenum">
              <a:rPr lang="de-DE" altLang="de-DE" smtClean="0"/>
              <a:pPr>
                <a:defRPr/>
              </a:pPr>
              <a:t>132</a:t>
            </a:fld>
            <a:endParaRPr lang="de-DE" altLang="de-DE"/>
          </a:p>
        </p:txBody>
      </p:sp>
    </p:spTree>
    <p:extLst>
      <p:ext uri="{BB962C8B-B14F-4D97-AF65-F5344CB8AC3E}">
        <p14:creationId xmlns:p14="http://schemas.microsoft.com/office/powerpoint/2010/main" val="27997070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1315"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de-DE" altLang="de-DE" dirty="0" smtClean="0">
              <a:latin typeface="Arial" pitchFamily="34" charset="0"/>
              <a:cs typeface="Arial" pitchFamily="34" charset="0"/>
            </a:endParaRPr>
          </a:p>
        </p:txBody>
      </p:sp>
      <p:sp>
        <p:nvSpPr>
          <p:cNvPr id="141316"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6B370C1C-9A80-4BAF-84A4-7925BA49FC9C}" type="slidenum">
              <a:rPr lang="de-DE" altLang="de-DE" smtClean="0"/>
              <a:pPr/>
              <a:t>11</a:t>
            </a:fld>
            <a:endParaRPr lang="de-DE" altLang="de-DE"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1315"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de-DE" altLang="de-DE" dirty="0" smtClean="0">
              <a:latin typeface="Arial" pitchFamily="34" charset="0"/>
              <a:cs typeface="Arial" pitchFamily="34" charset="0"/>
            </a:endParaRPr>
          </a:p>
        </p:txBody>
      </p:sp>
      <p:sp>
        <p:nvSpPr>
          <p:cNvPr id="141316"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6B370C1C-9A80-4BAF-84A4-7925BA49FC9C}" type="slidenum">
              <a:rPr lang="de-DE" altLang="de-DE" smtClean="0"/>
              <a:pPr/>
              <a:t>12</a:t>
            </a:fld>
            <a:endParaRPr lang="de-DE" altLang="de-DE"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8E84884B-98C3-48A3-B2FC-22B083B8F55F}" type="slidenum">
              <a:rPr lang="de-DE" altLang="de-DE" smtClean="0"/>
              <a:pPr>
                <a:defRPr/>
              </a:pPr>
              <a:t>13</a:t>
            </a:fld>
            <a:endParaRPr lang="de-DE" altLang="de-DE"/>
          </a:p>
        </p:txBody>
      </p:sp>
    </p:spTree>
    <p:extLst>
      <p:ext uri="{BB962C8B-B14F-4D97-AF65-F5344CB8AC3E}">
        <p14:creationId xmlns:p14="http://schemas.microsoft.com/office/powerpoint/2010/main" val="157401802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8E84884B-98C3-48A3-B2FC-22B083B8F55F}" type="slidenum">
              <a:rPr lang="de-DE" altLang="de-DE" smtClean="0"/>
              <a:pPr>
                <a:defRPr/>
              </a:pPr>
              <a:t>14</a:t>
            </a:fld>
            <a:endParaRPr lang="de-DE" altLang="de-DE"/>
          </a:p>
        </p:txBody>
      </p:sp>
    </p:spTree>
    <p:extLst>
      <p:ext uri="{BB962C8B-B14F-4D97-AF65-F5344CB8AC3E}">
        <p14:creationId xmlns:p14="http://schemas.microsoft.com/office/powerpoint/2010/main" val="116828573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1315"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de-DE" altLang="de-DE" dirty="0" smtClean="0">
              <a:latin typeface="Arial" pitchFamily="34" charset="0"/>
              <a:cs typeface="Arial" pitchFamily="34" charset="0"/>
            </a:endParaRPr>
          </a:p>
        </p:txBody>
      </p:sp>
      <p:sp>
        <p:nvSpPr>
          <p:cNvPr id="141316"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6B370C1C-9A80-4BAF-84A4-7925BA49FC9C}" type="slidenum">
              <a:rPr lang="de-DE" altLang="de-DE" smtClean="0"/>
              <a:pPr/>
              <a:t>15</a:t>
            </a:fld>
            <a:endParaRPr lang="de-DE" altLang="de-DE"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1555"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de-DE" altLang="de-DE" b="0" dirty="0" smtClean="0"/>
          </a:p>
        </p:txBody>
      </p:sp>
      <p:sp>
        <p:nvSpPr>
          <p:cNvPr id="151556"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C3BE56AF-5EA8-44D9-AC48-DD0CB856F955}" type="slidenum">
              <a:rPr lang="de-DE" altLang="de-DE" smtClean="0"/>
              <a:pPr/>
              <a:t>16</a:t>
            </a:fld>
            <a:endParaRPr lang="de-DE" altLang="de-DE"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257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baseline="0" dirty="0" smtClean="0"/>
          </a:p>
        </p:txBody>
      </p:sp>
      <p:sp>
        <p:nvSpPr>
          <p:cNvPr id="15258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78105C51-7E87-447D-8E8A-681EEB1263AE}" type="slidenum">
              <a:rPr lang="de-DE" altLang="de-DE" smtClean="0"/>
              <a:pPr/>
              <a:t>17</a:t>
            </a:fld>
            <a:endParaRPr lang="de-DE" altLang="de-DE"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03"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dirty="0" smtClean="0"/>
          </a:p>
        </p:txBody>
      </p:sp>
      <p:sp>
        <p:nvSpPr>
          <p:cNvPr id="153604"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A102C247-BFEE-4B5F-B36F-001472556D96}" type="slidenum">
              <a:rPr lang="de-DE" altLang="de-DE" smtClean="0"/>
              <a:pPr/>
              <a:t>18</a:t>
            </a:fld>
            <a:endParaRPr lang="de-DE" altLang="de-DE"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4627"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dirty="0" smtClean="0"/>
          </a:p>
        </p:txBody>
      </p:sp>
      <p:sp>
        <p:nvSpPr>
          <p:cNvPr id="154628"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EC8FEE3A-9C5B-4672-B435-997950FB1F68}" type="slidenum">
              <a:rPr lang="de-DE" altLang="de-DE" smtClean="0">
                <a:solidFill>
                  <a:srgbClr val="000000"/>
                </a:solidFill>
              </a:rPr>
              <a:pPr/>
              <a:t>19</a:t>
            </a:fld>
            <a:endParaRPr lang="de-DE" altLang="de-DE" smtClean="0">
              <a:solidFill>
                <a:srgbClr val="000000"/>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1315"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de-DE" altLang="de-DE" dirty="0" smtClean="0">
              <a:latin typeface="Arial" pitchFamily="34" charset="0"/>
              <a:cs typeface="Arial" pitchFamily="34" charset="0"/>
            </a:endParaRPr>
          </a:p>
        </p:txBody>
      </p:sp>
      <p:sp>
        <p:nvSpPr>
          <p:cNvPr id="141316"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6B370C1C-9A80-4BAF-84A4-7925BA49FC9C}" type="slidenum">
              <a:rPr lang="de-DE" altLang="de-DE" smtClean="0"/>
              <a:pPr/>
              <a:t>2</a:t>
            </a:fld>
            <a:endParaRPr lang="de-DE" altLang="de-DE"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5651"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dirty="0" smtClean="0"/>
          </a:p>
        </p:txBody>
      </p:sp>
      <p:sp>
        <p:nvSpPr>
          <p:cNvPr id="155652"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3D657755-F47C-428E-A3C1-483324B97688}" type="slidenum">
              <a:rPr lang="de-DE" altLang="de-DE" smtClean="0">
                <a:solidFill>
                  <a:srgbClr val="000000"/>
                </a:solidFill>
              </a:rPr>
              <a:pPr/>
              <a:t>20</a:t>
            </a:fld>
            <a:endParaRPr lang="de-DE" altLang="de-DE" smtClean="0">
              <a:solidFill>
                <a:srgbClr val="000000"/>
              </a:solidFill>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6675"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de-DE" altLang="de-DE" sz="1000" dirty="0" smtClean="0"/>
          </a:p>
        </p:txBody>
      </p:sp>
      <p:sp>
        <p:nvSpPr>
          <p:cNvPr id="156676"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54B5A360-F7F5-472B-94DB-1F1E24DC52C8}" type="slidenum">
              <a:rPr lang="de-DE" altLang="de-DE" smtClean="0">
                <a:solidFill>
                  <a:srgbClr val="000000"/>
                </a:solidFill>
              </a:rPr>
              <a:pPr/>
              <a:t>22</a:t>
            </a:fld>
            <a:endParaRPr lang="de-DE" altLang="de-DE" smtClean="0">
              <a:solidFill>
                <a:srgbClr val="000000"/>
              </a:solidFill>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8E84884B-98C3-48A3-B2FC-22B083B8F55F}" type="slidenum">
              <a:rPr lang="de-DE" altLang="de-DE" smtClean="0"/>
              <a:pPr>
                <a:defRPr/>
              </a:pPr>
              <a:t>23</a:t>
            </a:fld>
            <a:endParaRPr lang="de-DE" altLang="de-DE"/>
          </a:p>
        </p:txBody>
      </p:sp>
    </p:spTree>
    <p:extLst>
      <p:ext uri="{BB962C8B-B14F-4D97-AF65-F5344CB8AC3E}">
        <p14:creationId xmlns:p14="http://schemas.microsoft.com/office/powerpoint/2010/main" val="67845079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769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dirty="0" smtClean="0"/>
          </a:p>
        </p:txBody>
      </p:sp>
      <p:sp>
        <p:nvSpPr>
          <p:cNvPr id="15770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291CEFFE-4674-4507-896F-18CAC8551326}" type="slidenum">
              <a:rPr lang="de-DE" altLang="de-DE" smtClean="0"/>
              <a:pPr/>
              <a:t>24</a:t>
            </a:fld>
            <a:endParaRPr lang="de-DE" altLang="de-DE"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8723"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1" indent="0" algn="l" defTabSz="914400" rtl="0" eaLnBrk="0" fontAlgn="base" latinLnBrk="0" hangingPunct="0">
              <a:lnSpc>
                <a:spcPct val="100000"/>
              </a:lnSpc>
              <a:spcBef>
                <a:spcPct val="30000"/>
              </a:spcBef>
              <a:spcAft>
                <a:spcPct val="0"/>
              </a:spcAft>
              <a:buClrTx/>
              <a:buSzTx/>
              <a:buFontTx/>
              <a:buNone/>
              <a:tabLst/>
              <a:defRPr/>
            </a:pPr>
            <a:endParaRPr lang="de-DE" altLang="de-DE" dirty="0" smtClean="0"/>
          </a:p>
        </p:txBody>
      </p:sp>
      <p:sp>
        <p:nvSpPr>
          <p:cNvPr id="158724"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37759393-9E91-4B36-BC22-8AAF139BA6D1}" type="slidenum">
              <a:rPr lang="de-DE" altLang="de-DE" smtClean="0"/>
              <a:pPr/>
              <a:t>25</a:t>
            </a:fld>
            <a:endParaRPr lang="de-DE" altLang="de-DE"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9747"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dirty="0" smtClean="0"/>
          </a:p>
        </p:txBody>
      </p:sp>
      <p:sp>
        <p:nvSpPr>
          <p:cNvPr id="159748"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4FE28B8A-AC16-4024-B281-D55F12A0C143}" type="slidenum">
              <a:rPr lang="de-DE" altLang="de-DE" smtClean="0"/>
              <a:pPr/>
              <a:t>26</a:t>
            </a:fld>
            <a:endParaRPr lang="de-DE" altLang="de-DE"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0771"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dirty="0" smtClean="0"/>
          </a:p>
        </p:txBody>
      </p:sp>
      <p:sp>
        <p:nvSpPr>
          <p:cNvPr id="160772"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441E7BB9-A803-4813-B639-F29FCB04A962}" type="slidenum">
              <a:rPr lang="de-DE" altLang="de-DE" smtClean="0"/>
              <a:pPr/>
              <a:t>27</a:t>
            </a:fld>
            <a:endParaRPr lang="de-DE" altLang="de-DE"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8E84884B-98C3-48A3-B2FC-22B083B8F55F}" type="slidenum">
              <a:rPr lang="de-DE" altLang="de-DE" smtClean="0"/>
              <a:pPr>
                <a:defRPr/>
              </a:pPr>
              <a:t>28</a:t>
            </a:fld>
            <a:endParaRPr lang="de-DE" altLang="de-DE"/>
          </a:p>
        </p:txBody>
      </p:sp>
    </p:spTree>
    <p:extLst>
      <p:ext uri="{BB962C8B-B14F-4D97-AF65-F5344CB8AC3E}">
        <p14:creationId xmlns:p14="http://schemas.microsoft.com/office/powerpoint/2010/main" val="57266405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1795"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dirty="0" smtClean="0"/>
          </a:p>
          <a:p>
            <a:endParaRPr lang="de-DE" altLang="de-DE" dirty="0" smtClean="0"/>
          </a:p>
        </p:txBody>
      </p:sp>
      <p:sp>
        <p:nvSpPr>
          <p:cNvPr id="161796"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4B847E76-6D4E-4402-9CB4-EF908F11D739}" type="slidenum">
              <a:rPr lang="de-DE" altLang="de-DE" smtClean="0"/>
              <a:pPr/>
              <a:t>29</a:t>
            </a:fld>
            <a:endParaRPr lang="de-DE" altLang="de-DE"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281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dirty="0" smtClean="0"/>
          </a:p>
        </p:txBody>
      </p:sp>
      <p:sp>
        <p:nvSpPr>
          <p:cNvPr id="16282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647C1F7A-5700-4D7A-B064-29BE71B83E3D}" type="slidenum">
              <a:rPr lang="de-DE" altLang="de-DE" smtClean="0"/>
              <a:pPr/>
              <a:t>30</a:t>
            </a:fld>
            <a:endParaRPr lang="de-DE" altLang="de-DE"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23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indent="0">
              <a:buFontTx/>
              <a:buNone/>
            </a:pPr>
            <a:endParaRPr lang="de-DE" altLang="de-DE" dirty="0" smtClean="0"/>
          </a:p>
        </p:txBody>
      </p:sp>
      <p:sp>
        <p:nvSpPr>
          <p:cNvPr id="1423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0DD5A6C5-46EC-4805-A2F7-5443D141A8DB}" type="slidenum">
              <a:rPr lang="de-DE" altLang="de-DE" smtClean="0">
                <a:solidFill>
                  <a:prstClr val="black"/>
                </a:solidFill>
              </a:rPr>
              <a:pPr/>
              <a:t>3</a:t>
            </a:fld>
            <a:endParaRPr lang="de-DE" altLang="de-DE" smtClean="0">
              <a:solidFill>
                <a:prstClr val="black"/>
              </a:solidFill>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8E84884B-98C3-48A3-B2FC-22B083B8F55F}" type="slidenum">
              <a:rPr lang="de-DE" altLang="de-DE" smtClean="0"/>
              <a:pPr>
                <a:defRPr/>
              </a:pPr>
              <a:t>31</a:t>
            </a:fld>
            <a:endParaRPr lang="de-DE" altLang="de-DE"/>
          </a:p>
        </p:txBody>
      </p:sp>
    </p:spTree>
    <p:extLst>
      <p:ext uri="{BB962C8B-B14F-4D97-AF65-F5344CB8AC3E}">
        <p14:creationId xmlns:p14="http://schemas.microsoft.com/office/powerpoint/2010/main" val="426028187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4867"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dirty="0" smtClean="0"/>
          </a:p>
        </p:txBody>
      </p:sp>
      <p:sp>
        <p:nvSpPr>
          <p:cNvPr id="164868"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C0799EE3-91F8-4092-8398-C8CDAA93F05F}" type="slidenum">
              <a:rPr lang="de-DE" altLang="de-DE" smtClean="0"/>
              <a:pPr/>
              <a:t>32</a:t>
            </a:fld>
            <a:endParaRPr lang="de-DE" altLang="de-DE"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5891"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indent="0">
              <a:buFontTx/>
              <a:buNone/>
            </a:pPr>
            <a:endParaRPr lang="de-DE" altLang="de-DE" dirty="0" smtClean="0"/>
          </a:p>
        </p:txBody>
      </p:sp>
      <p:sp>
        <p:nvSpPr>
          <p:cNvPr id="165892"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0A2B802D-39C6-4351-AE96-2F459E569054}" type="slidenum">
              <a:rPr lang="de-DE" altLang="de-DE" smtClean="0"/>
              <a:pPr/>
              <a:t>33</a:t>
            </a:fld>
            <a:endParaRPr lang="de-DE" altLang="de-DE"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6915"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dirty="0" smtClean="0"/>
          </a:p>
        </p:txBody>
      </p:sp>
      <p:sp>
        <p:nvSpPr>
          <p:cNvPr id="166916"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02B16EB6-03C3-40DA-8CC4-3D02A3F1765C}" type="slidenum">
              <a:rPr lang="de-DE" altLang="de-DE" smtClean="0"/>
              <a:pPr/>
              <a:t>34</a:t>
            </a:fld>
            <a:endParaRPr lang="de-DE" altLang="de-DE"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7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dirty="0" smtClean="0"/>
          </a:p>
        </p:txBody>
      </p:sp>
      <p:sp>
        <p:nvSpPr>
          <p:cNvPr id="167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D445F97F-C462-4C5A-A54D-FDA47960FCCA}" type="slidenum">
              <a:rPr lang="de-DE" altLang="de-DE" smtClean="0"/>
              <a:pPr/>
              <a:t>35</a:t>
            </a:fld>
            <a:endParaRPr lang="de-DE" altLang="de-DE"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sz="1000" kern="1200" dirty="0" smtClean="0">
              <a:solidFill>
                <a:schemeClr val="tx1"/>
              </a:solidFill>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36</a:t>
            </a:fld>
            <a:endParaRPr lang="de-DE"/>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9987"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dirty="0" smtClean="0"/>
          </a:p>
        </p:txBody>
      </p:sp>
      <p:sp>
        <p:nvSpPr>
          <p:cNvPr id="169988"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30FCC5FF-47D1-476A-B6D9-33CF652CDF14}" type="slidenum">
              <a:rPr lang="de-DE" altLang="de-DE" smtClean="0"/>
              <a:pPr/>
              <a:t>37</a:t>
            </a:fld>
            <a:endParaRPr lang="de-DE" altLang="de-DE"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1011"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dirty="0" smtClean="0"/>
          </a:p>
          <a:p>
            <a:endParaRPr lang="de-DE" altLang="de-DE" dirty="0" smtClean="0"/>
          </a:p>
        </p:txBody>
      </p:sp>
      <p:sp>
        <p:nvSpPr>
          <p:cNvPr id="171012"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E6F93A73-7636-44C4-9C2E-C01A97D3F0C1}" type="slidenum">
              <a:rPr lang="de-DE" altLang="de-DE" smtClean="0"/>
              <a:pPr/>
              <a:t>38</a:t>
            </a:fld>
            <a:endParaRPr lang="de-DE" altLang="de-DE"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8E84884B-98C3-48A3-B2FC-22B083B8F55F}" type="slidenum">
              <a:rPr lang="de-DE" altLang="de-DE" smtClean="0"/>
              <a:pPr>
                <a:defRPr/>
              </a:pPr>
              <a:t>39</a:t>
            </a:fld>
            <a:endParaRPr lang="de-DE" altLang="de-DE"/>
          </a:p>
        </p:txBody>
      </p:sp>
    </p:spTree>
    <p:extLst>
      <p:ext uri="{BB962C8B-B14F-4D97-AF65-F5344CB8AC3E}">
        <p14:creationId xmlns:p14="http://schemas.microsoft.com/office/powerpoint/2010/main" val="117987593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2035"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sz="2000" dirty="0" smtClean="0"/>
          </a:p>
        </p:txBody>
      </p:sp>
      <p:sp>
        <p:nvSpPr>
          <p:cNvPr id="172036"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91691C54-C945-4AC1-B87C-DB1752807735}" type="slidenum">
              <a:rPr lang="de-DE" altLang="de-DE" smtClean="0"/>
              <a:pPr/>
              <a:t>40</a:t>
            </a:fld>
            <a:endParaRPr lang="de-DE" altLang="de-DE"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1315"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de-DE" altLang="de-DE" dirty="0" smtClean="0">
              <a:latin typeface="Arial" pitchFamily="34" charset="0"/>
              <a:cs typeface="Arial" pitchFamily="34" charset="0"/>
            </a:endParaRPr>
          </a:p>
        </p:txBody>
      </p:sp>
      <p:sp>
        <p:nvSpPr>
          <p:cNvPr id="141316"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6B370C1C-9A80-4BAF-84A4-7925BA49FC9C}" type="slidenum">
              <a:rPr lang="de-DE" altLang="de-DE" smtClean="0"/>
              <a:pPr/>
              <a:t>4</a:t>
            </a:fld>
            <a:endParaRPr lang="de-DE" altLang="de-DE"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305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dirty="0" smtClean="0"/>
          </a:p>
        </p:txBody>
      </p:sp>
      <p:sp>
        <p:nvSpPr>
          <p:cNvPr id="17306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46EC1ED6-6A4D-40E0-A6E0-50F27F1F2DAE}" type="slidenum">
              <a:rPr lang="de-DE" altLang="de-DE" smtClean="0"/>
              <a:pPr/>
              <a:t>41</a:t>
            </a:fld>
            <a:endParaRPr lang="de-DE" altLang="de-DE"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5107"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dirty="0" smtClean="0"/>
          </a:p>
        </p:txBody>
      </p:sp>
      <p:sp>
        <p:nvSpPr>
          <p:cNvPr id="175108"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E19CF997-AE6E-4182-ABB5-CDB8AF30A491}" type="slidenum">
              <a:rPr lang="de-DE" altLang="de-DE" smtClean="0"/>
              <a:pPr/>
              <a:t>42</a:t>
            </a:fld>
            <a:endParaRPr lang="de-DE" altLang="de-DE" smtClean="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083"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de-DE" altLang="de-DE" dirty="0" smtClean="0"/>
          </a:p>
        </p:txBody>
      </p:sp>
      <p:sp>
        <p:nvSpPr>
          <p:cNvPr id="174084"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83B44E34-9A65-4EAC-8FF5-82EB345F18F4}" type="slidenum">
              <a:rPr lang="de-DE" altLang="de-DE" smtClean="0"/>
              <a:pPr/>
              <a:t>43</a:t>
            </a:fld>
            <a:endParaRPr lang="de-DE" altLang="de-DE" smtClean="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6131"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dirty="0" smtClean="0"/>
          </a:p>
        </p:txBody>
      </p:sp>
      <p:sp>
        <p:nvSpPr>
          <p:cNvPr id="176132"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38C9CDA4-AD26-44CB-B15B-02C28F2A7C28}" type="slidenum">
              <a:rPr lang="de-DE" altLang="de-DE" smtClean="0"/>
              <a:pPr/>
              <a:t>44</a:t>
            </a:fld>
            <a:endParaRPr lang="de-DE" altLang="de-DE" smtClean="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817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0" fontAlgn="base" latinLnBrk="0" hangingPunct="0">
              <a:lnSpc>
                <a:spcPct val="100000"/>
              </a:lnSpc>
              <a:spcBef>
                <a:spcPct val="30000"/>
              </a:spcBef>
              <a:spcAft>
                <a:spcPct val="0"/>
              </a:spcAft>
              <a:buClrTx/>
              <a:buSzTx/>
              <a:buFontTx/>
              <a:buNone/>
              <a:tabLst/>
              <a:defRPr/>
            </a:pPr>
            <a:endParaRPr kumimoji="0" lang="de-DE" altLang="de-DE" sz="1200" b="0" i="0" u="none" strike="noStrike" cap="none" normalizeH="0" baseline="0" dirty="0" smtClean="0">
              <a:ln>
                <a:noFill/>
              </a:ln>
              <a:solidFill>
                <a:srgbClr val="000000"/>
              </a:solidFill>
              <a:effectLst/>
              <a:latin typeface="Verdana" pitchFamily="34" charset="0"/>
              <a:cs typeface="Arial" charset="0"/>
            </a:endParaRPr>
          </a:p>
        </p:txBody>
      </p:sp>
      <p:sp>
        <p:nvSpPr>
          <p:cNvPr id="17818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B93D0123-0B28-45BD-BDF0-8C63103401CA}" type="slidenum">
              <a:rPr lang="de-DE" altLang="de-DE" smtClean="0"/>
              <a:pPr/>
              <a:t>46</a:t>
            </a:fld>
            <a:endParaRPr lang="de-DE" altLang="de-DE" smtClean="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817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0" fontAlgn="base" latinLnBrk="0" hangingPunct="0">
              <a:lnSpc>
                <a:spcPct val="100000"/>
              </a:lnSpc>
              <a:spcBef>
                <a:spcPct val="30000"/>
              </a:spcBef>
              <a:spcAft>
                <a:spcPct val="0"/>
              </a:spcAft>
              <a:buClrTx/>
              <a:buSzTx/>
              <a:buFontTx/>
              <a:buNone/>
              <a:tabLst/>
              <a:defRPr/>
            </a:pPr>
            <a:endParaRPr kumimoji="0" lang="de-DE" altLang="de-DE" sz="1200" b="0" i="0" u="none" strike="noStrike" cap="none" normalizeH="0" baseline="0" dirty="0" smtClean="0">
              <a:ln>
                <a:noFill/>
              </a:ln>
              <a:solidFill>
                <a:srgbClr val="000000"/>
              </a:solidFill>
              <a:effectLst/>
              <a:latin typeface="Verdana" pitchFamily="34" charset="0"/>
              <a:cs typeface="Arial" charset="0"/>
            </a:endParaRPr>
          </a:p>
        </p:txBody>
      </p:sp>
      <p:sp>
        <p:nvSpPr>
          <p:cNvPr id="17818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B93D0123-0B28-45BD-BDF0-8C63103401CA}" type="slidenum">
              <a:rPr lang="de-DE" altLang="de-DE" smtClean="0"/>
              <a:pPr/>
              <a:t>47</a:t>
            </a:fld>
            <a:endParaRPr lang="de-DE" altLang="de-DE" smtClean="0"/>
          </a:p>
        </p:txBody>
      </p:sp>
    </p:spTree>
    <p:extLst>
      <p:ext uri="{BB962C8B-B14F-4D97-AF65-F5344CB8AC3E}">
        <p14:creationId xmlns:p14="http://schemas.microsoft.com/office/powerpoint/2010/main" val="91614037"/>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4"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7155"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sz="1600" dirty="0" smtClean="0">
              <a:latin typeface="Verdana" pitchFamily="34" charset="0"/>
              <a:ea typeface="Verdana" pitchFamily="34" charset="0"/>
              <a:cs typeface="Verdana" pitchFamily="34" charset="0"/>
            </a:endParaRPr>
          </a:p>
        </p:txBody>
      </p:sp>
      <p:sp>
        <p:nvSpPr>
          <p:cNvPr id="177156"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54A2EFA4-4629-43CE-A8F7-2A1451B44927}" type="slidenum">
              <a:rPr lang="de-DE" altLang="de-DE" smtClean="0"/>
              <a:pPr/>
              <a:t>48</a:t>
            </a:fld>
            <a:endParaRPr lang="de-DE" altLang="de-DE" smtClean="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23"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sz="2000" dirty="0" smtClean="0"/>
          </a:p>
        </p:txBody>
      </p:sp>
      <p:sp>
        <p:nvSpPr>
          <p:cNvPr id="184324"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BAC2C2DD-DA35-477B-8C74-390DCD7E9329}" type="slidenum">
              <a:rPr lang="de-DE" altLang="de-DE" smtClean="0"/>
              <a:pPr/>
              <a:t>49</a:t>
            </a:fld>
            <a:endParaRPr lang="de-DE" altLang="de-DE" smtClean="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23"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sz="2000" dirty="0" smtClean="0"/>
          </a:p>
        </p:txBody>
      </p:sp>
      <p:sp>
        <p:nvSpPr>
          <p:cNvPr id="184324"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BAC2C2DD-DA35-477B-8C74-390DCD7E9329}" type="slidenum">
              <a:rPr lang="de-DE" altLang="de-DE" smtClean="0"/>
              <a:pPr/>
              <a:t>50</a:t>
            </a:fld>
            <a:endParaRPr lang="de-DE" altLang="de-DE" smtClean="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6"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5347"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dirty="0" smtClean="0">
              <a:solidFill>
                <a:srgbClr val="000000"/>
              </a:solidFill>
              <a:latin typeface="Verdana" pitchFamily="34" charset="0"/>
            </a:endParaRPr>
          </a:p>
          <a:p>
            <a:endParaRPr lang="de-DE" altLang="de-DE" dirty="0" smtClean="0"/>
          </a:p>
        </p:txBody>
      </p:sp>
      <p:sp>
        <p:nvSpPr>
          <p:cNvPr id="185348"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6D2F5D70-C6B0-4E8C-B5BC-CE93037A6EB7}" type="slidenum">
              <a:rPr lang="de-DE" altLang="de-DE" smtClean="0"/>
              <a:pPr/>
              <a:t>51</a:t>
            </a:fld>
            <a:endParaRPr lang="de-DE" altLang="de-DE"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5411"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dirty="0" smtClean="0">
              <a:latin typeface="Verdana" pitchFamily="34" charset="0"/>
            </a:endParaRPr>
          </a:p>
        </p:txBody>
      </p:sp>
      <p:sp>
        <p:nvSpPr>
          <p:cNvPr id="145412"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D5FBE7B4-C243-419B-8DE9-157D7552ACE2}" type="slidenum">
              <a:rPr lang="de-DE" altLang="de-DE" smtClean="0"/>
              <a:pPr/>
              <a:t>5</a:t>
            </a:fld>
            <a:endParaRPr lang="de-DE" altLang="de-DE" smtClean="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2"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9203"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dirty="0" smtClean="0"/>
          </a:p>
        </p:txBody>
      </p:sp>
      <p:sp>
        <p:nvSpPr>
          <p:cNvPr id="179204"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0399392C-D972-4B3A-984C-CB5FD5C1325D}" type="slidenum">
              <a:rPr lang="de-DE" altLang="de-DE" smtClean="0"/>
              <a:pPr/>
              <a:t>52</a:t>
            </a:fld>
            <a:endParaRPr lang="de-DE" altLang="de-DE" smtClean="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2"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9203"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dirty="0" smtClean="0"/>
          </a:p>
        </p:txBody>
      </p:sp>
      <p:sp>
        <p:nvSpPr>
          <p:cNvPr id="179204"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0399392C-D972-4B3A-984C-CB5FD5C1325D}" type="slidenum">
              <a:rPr lang="de-DE" altLang="de-DE" smtClean="0"/>
              <a:pPr/>
              <a:t>53</a:t>
            </a:fld>
            <a:endParaRPr lang="de-DE" altLang="de-DE" smtClean="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6"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0227"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baseline="0" dirty="0" smtClean="0"/>
          </a:p>
        </p:txBody>
      </p:sp>
      <p:sp>
        <p:nvSpPr>
          <p:cNvPr id="180228"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5AFE5F1B-7718-4244-99FE-7BD560DF2920}" type="slidenum">
              <a:rPr lang="de-DE" altLang="de-DE" smtClean="0"/>
              <a:pPr/>
              <a:t>54</a:t>
            </a:fld>
            <a:endParaRPr lang="de-DE" altLang="de-DE" smtClean="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0"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1251"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dirty="0" smtClean="0"/>
          </a:p>
        </p:txBody>
      </p:sp>
      <p:sp>
        <p:nvSpPr>
          <p:cNvPr id="181252"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53FEEF8A-BB1E-4509-8CA1-4D2FBFCF71D4}" type="slidenum">
              <a:rPr lang="de-DE" altLang="de-DE" smtClean="0"/>
              <a:pPr/>
              <a:t>56</a:t>
            </a:fld>
            <a:endParaRPr lang="de-DE" altLang="de-DE" smtClean="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0"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6371"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sz="1200" dirty="0" smtClean="0"/>
          </a:p>
        </p:txBody>
      </p:sp>
      <p:sp>
        <p:nvSpPr>
          <p:cNvPr id="186372"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364417FA-0265-46F1-869F-1B18ABB20392}" type="slidenum">
              <a:rPr lang="de-DE" altLang="de-DE" smtClean="0"/>
              <a:pPr/>
              <a:t>57</a:t>
            </a:fld>
            <a:endParaRPr lang="de-DE" altLang="de-DE" smtClean="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8E84884B-98C3-48A3-B2FC-22B083B8F55F}" type="slidenum">
              <a:rPr lang="de-DE" altLang="de-DE" smtClean="0"/>
              <a:pPr>
                <a:defRPr/>
              </a:pPr>
              <a:t>58</a:t>
            </a:fld>
            <a:endParaRPr lang="de-DE" altLang="de-DE"/>
          </a:p>
        </p:txBody>
      </p:sp>
    </p:spTree>
    <p:extLst>
      <p:ext uri="{BB962C8B-B14F-4D97-AF65-F5344CB8AC3E}">
        <p14:creationId xmlns:p14="http://schemas.microsoft.com/office/powerpoint/2010/main" val="95050897"/>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8E84884B-98C3-48A3-B2FC-22B083B8F55F}" type="slidenum">
              <a:rPr lang="de-DE" altLang="de-DE" smtClean="0"/>
              <a:pPr>
                <a:defRPr/>
              </a:pPr>
              <a:t>61</a:t>
            </a:fld>
            <a:endParaRPr lang="de-DE" altLang="de-DE"/>
          </a:p>
        </p:txBody>
      </p:sp>
    </p:spTree>
    <p:extLst>
      <p:ext uri="{BB962C8B-B14F-4D97-AF65-F5344CB8AC3E}">
        <p14:creationId xmlns:p14="http://schemas.microsoft.com/office/powerpoint/2010/main" val="3544893812"/>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4"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7395"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dirty="0" smtClean="0"/>
          </a:p>
        </p:txBody>
      </p:sp>
      <p:sp>
        <p:nvSpPr>
          <p:cNvPr id="187396"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1A25641B-3046-41BD-B16C-0DFA775446A8}" type="slidenum">
              <a:rPr lang="de-DE" altLang="de-DE" smtClean="0"/>
              <a:pPr/>
              <a:t>62</a:t>
            </a:fld>
            <a:endParaRPr lang="de-DE" altLang="de-DE" smtClean="0"/>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841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dirty="0" smtClean="0"/>
          </a:p>
        </p:txBody>
      </p:sp>
      <p:sp>
        <p:nvSpPr>
          <p:cNvPr id="18842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C5DE77A0-0E37-4704-88E5-903E64926709}" type="slidenum">
              <a:rPr lang="de-DE" altLang="de-DE" smtClean="0"/>
              <a:pPr/>
              <a:t>63</a:t>
            </a:fld>
            <a:endParaRPr lang="de-DE" altLang="de-DE" smtClean="0"/>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ltLang="de-DE" dirty="0" smtClean="0"/>
          </a:p>
          <a:p>
            <a:endParaRPr lang="de-DE" dirty="0"/>
          </a:p>
        </p:txBody>
      </p:sp>
      <p:sp>
        <p:nvSpPr>
          <p:cNvPr id="4" name="Foliennummernplatzhalter 3"/>
          <p:cNvSpPr>
            <a:spLocks noGrp="1"/>
          </p:cNvSpPr>
          <p:nvPr>
            <p:ph type="sldNum" sz="quarter" idx="10"/>
          </p:nvPr>
        </p:nvSpPr>
        <p:spPr/>
        <p:txBody>
          <a:bodyPr/>
          <a:lstStyle/>
          <a:p>
            <a:pPr>
              <a:defRPr/>
            </a:pPr>
            <a:fld id="{8E84884B-98C3-48A3-B2FC-22B083B8F55F}" type="slidenum">
              <a:rPr lang="de-DE" altLang="de-DE" smtClean="0"/>
              <a:pPr>
                <a:defRPr/>
              </a:pPr>
              <a:t>64</a:t>
            </a:fld>
            <a:endParaRPr lang="de-DE" altLang="de-DE"/>
          </a:p>
        </p:txBody>
      </p:sp>
    </p:spTree>
    <p:extLst>
      <p:ext uri="{BB962C8B-B14F-4D97-AF65-F5344CB8AC3E}">
        <p14:creationId xmlns:p14="http://schemas.microsoft.com/office/powerpoint/2010/main" val="10636833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8E84884B-98C3-48A3-B2FC-22B083B8F55F}" type="slidenum">
              <a:rPr lang="de-DE" altLang="de-DE" smtClean="0"/>
              <a:pPr>
                <a:defRPr/>
              </a:pPr>
              <a:t>6</a:t>
            </a:fld>
            <a:endParaRPr lang="de-DE" altLang="de-DE"/>
          </a:p>
        </p:txBody>
      </p:sp>
    </p:spTree>
    <p:extLst>
      <p:ext uri="{BB962C8B-B14F-4D97-AF65-F5344CB8AC3E}">
        <p14:creationId xmlns:p14="http://schemas.microsoft.com/office/powerpoint/2010/main" val="79231839"/>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Bild, gemeinfrei!    Von </a:t>
            </a:r>
            <a:r>
              <a:rPr lang="de-DE" dirty="0" err="1" smtClean="0"/>
              <a:t>User:Verdy</a:t>
            </a:r>
            <a:r>
              <a:rPr lang="de-DE" dirty="0" smtClean="0"/>
              <a:t> p, User:-</a:t>
            </a:r>
            <a:r>
              <a:rPr lang="de-DE" dirty="0" err="1" smtClean="0"/>
              <a:t>xfi</a:t>
            </a:r>
            <a:r>
              <a:rPr lang="de-DE" dirty="0" smtClean="0"/>
              <a:t>-, </a:t>
            </a:r>
            <a:r>
              <a:rPr lang="de-DE" dirty="0" err="1" smtClean="0"/>
              <a:t>User:Paddu</a:t>
            </a:r>
            <a:r>
              <a:rPr lang="de-DE" dirty="0" smtClean="0"/>
              <a:t>, </a:t>
            </a:r>
            <a:r>
              <a:rPr lang="de-DE" dirty="0" err="1" smtClean="0"/>
              <a:t>User:Nightstallion</a:t>
            </a:r>
            <a:r>
              <a:rPr lang="de-DE" dirty="0" smtClean="0"/>
              <a:t>, </a:t>
            </a:r>
            <a:r>
              <a:rPr lang="de-DE" dirty="0" err="1" smtClean="0"/>
              <a:t>User:Funakoshi</a:t>
            </a:r>
            <a:r>
              <a:rPr lang="de-DE" dirty="0" smtClean="0"/>
              <a:t>, </a:t>
            </a:r>
            <a:r>
              <a:rPr lang="de-DE" dirty="0" err="1" smtClean="0"/>
              <a:t>User:Jeltz</a:t>
            </a:r>
            <a:r>
              <a:rPr lang="de-DE" dirty="0" smtClean="0"/>
              <a:t>, </a:t>
            </a:r>
            <a:r>
              <a:rPr lang="de-DE" dirty="0" err="1" smtClean="0"/>
              <a:t>User:Dbenbenn</a:t>
            </a:r>
            <a:r>
              <a:rPr lang="de-DE" dirty="0" smtClean="0"/>
              <a:t>, User:Zscout370 - File </a:t>
            </a:r>
            <a:r>
              <a:rPr lang="de-DE" dirty="0" err="1" smtClean="0"/>
              <a:t>created</a:t>
            </a:r>
            <a:r>
              <a:rPr lang="de-DE" dirty="0" smtClean="0"/>
              <a:t> </a:t>
            </a:r>
            <a:r>
              <a:rPr lang="de-DE" dirty="0" err="1" smtClean="0"/>
              <a:t>by</a:t>
            </a:r>
            <a:r>
              <a:rPr lang="de-DE" dirty="0" smtClean="0"/>
              <a:t> </a:t>
            </a:r>
            <a:r>
              <a:rPr lang="de-DE" dirty="0" err="1" smtClean="0"/>
              <a:t>various</a:t>
            </a:r>
            <a:r>
              <a:rPr lang="de-DE" dirty="0" smtClean="0"/>
              <a:t> Wikimedia </a:t>
            </a:r>
            <a:r>
              <a:rPr lang="de-DE" dirty="0" err="1" smtClean="0"/>
              <a:t>users</a:t>
            </a:r>
            <a:r>
              <a:rPr lang="de-DE" dirty="0" smtClean="0"/>
              <a:t> (</a:t>
            </a:r>
            <a:r>
              <a:rPr lang="de-DE" dirty="0" err="1" smtClean="0"/>
              <a:t>see</a:t>
            </a:r>
            <a:r>
              <a:rPr lang="de-DE" dirty="0" smtClean="0"/>
              <a:t> "</a:t>
            </a:r>
            <a:r>
              <a:rPr lang="de-DE" dirty="0" err="1" smtClean="0"/>
              <a:t>Author</a:t>
            </a:r>
            <a:r>
              <a:rPr lang="de-DE" dirty="0" smtClean="0"/>
              <a:t>").File </a:t>
            </a:r>
            <a:r>
              <a:rPr lang="de-DE" dirty="0" err="1" smtClean="0"/>
              <a:t>based</a:t>
            </a:r>
            <a:r>
              <a:rPr lang="de-DE" dirty="0" smtClean="0"/>
              <a:t> on </a:t>
            </a:r>
            <a:r>
              <a:rPr lang="de-DE" dirty="0" err="1" smtClean="0"/>
              <a:t>the</a:t>
            </a:r>
            <a:r>
              <a:rPr lang="de-DE" dirty="0" smtClean="0"/>
              <a:t> </a:t>
            </a:r>
            <a:r>
              <a:rPr lang="de-DE" dirty="0" err="1" smtClean="0"/>
              <a:t>specification</a:t>
            </a:r>
            <a:r>
              <a:rPr lang="de-DE" dirty="0" smtClean="0"/>
              <a:t> </a:t>
            </a:r>
            <a:r>
              <a:rPr lang="de-DE" dirty="0" err="1" smtClean="0"/>
              <a:t>given</a:t>
            </a:r>
            <a:r>
              <a:rPr lang="de-DE" dirty="0" smtClean="0"/>
              <a:t> at [1]., Gemeinfrei, https://commons.wikimedia.org/w/index.php?curid=2615952</a:t>
            </a:r>
            <a:endParaRPr lang="de-DE" dirty="0"/>
          </a:p>
        </p:txBody>
      </p:sp>
      <p:sp>
        <p:nvSpPr>
          <p:cNvPr id="4" name="Foliennummernplatzhalter 3"/>
          <p:cNvSpPr>
            <a:spLocks noGrp="1"/>
          </p:cNvSpPr>
          <p:nvPr>
            <p:ph type="sldNum" sz="quarter" idx="10"/>
          </p:nvPr>
        </p:nvSpPr>
        <p:spPr/>
        <p:txBody>
          <a:bodyPr/>
          <a:lstStyle/>
          <a:p>
            <a:pPr>
              <a:defRPr/>
            </a:pPr>
            <a:fld id="{8E84884B-98C3-48A3-B2FC-22B083B8F55F}" type="slidenum">
              <a:rPr lang="de-DE" altLang="de-DE" smtClean="0"/>
              <a:pPr>
                <a:defRPr/>
              </a:pPr>
              <a:t>65</a:t>
            </a:fld>
            <a:endParaRPr lang="de-DE" altLang="de-DE"/>
          </a:p>
        </p:txBody>
      </p:sp>
    </p:spTree>
    <p:extLst>
      <p:ext uri="{BB962C8B-B14F-4D97-AF65-F5344CB8AC3E}">
        <p14:creationId xmlns:p14="http://schemas.microsoft.com/office/powerpoint/2010/main" val="3928083313"/>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9443"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de-DE" sz="1200" kern="1200" dirty="0" smtClean="0">
                <a:solidFill>
                  <a:schemeClr val="tx1"/>
                </a:solidFill>
                <a:effectLst/>
                <a:latin typeface="+mn-lt"/>
                <a:ea typeface="+mn-ea"/>
                <a:cs typeface="+mn-cs"/>
              </a:rPr>
              <a:t> </a:t>
            </a:r>
          </a:p>
        </p:txBody>
      </p:sp>
      <p:sp>
        <p:nvSpPr>
          <p:cNvPr id="189444"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E895170D-2048-41FF-BA79-617A1604B3CF}" type="slidenum">
              <a:rPr lang="de-DE" altLang="de-DE" smtClean="0"/>
              <a:pPr/>
              <a:t>66</a:t>
            </a:fld>
            <a:endParaRPr lang="de-DE" altLang="de-DE" smtClean="0"/>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6"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0467"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dirty="0" smtClean="0"/>
          </a:p>
        </p:txBody>
      </p:sp>
      <p:sp>
        <p:nvSpPr>
          <p:cNvPr id="190468"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51C0133E-8711-4167-AABF-8862CF030C10}" type="slidenum">
              <a:rPr lang="de-DE" altLang="de-DE" smtClean="0"/>
              <a:pPr/>
              <a:t>67</a:t>
            </a:fld>
            <a:endParaRPr lang="de-DE" altLang="de-DE" smtClean="0"/>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90"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1491"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sz="1000" smtClean="0"/>
          </a:p>
        </p:txBody>
      </p:sp>
      <p:sp>
        <p:nvSpPr>
          <p:cNvPr id="191492"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24A942FE-D373-4ACF-BC8F-9834FE82910C}" type="slidenum">
              <a:rPr lang="de-DE" altLang="de-DE" smtClean="0"/>
              <a:pPr/>
              <a:t>68</a:t>
            </a:fld>
            <a:endParaRPr lang="de-DE" altLang="de-DE" smtClean="0"/>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4"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2515"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dirty="0" smtClean="0"/>
          </a:p>
        </p:txBody>
      </p:sp>
      <p:sp>
        <p:nvSpPr>
          <p:cNvPr id="192516"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8E24837B-5141-4D86-BB00-3439AAD96083}" type="slidenum">
              <a:rPr lang="de-DE" altLang="de-DE" smtClean="0"/>
              <a:pPr/>
              <a:t>71</a:t>
            </a:fld>
            <a:endParaRPr lang="de-DE" altLang="de-DE" smtClean="0"/>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35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dirty="0" smtClean="0"/>
          </a:p>
        </p:txBody>
      </p:sp>
      <p:sp>
        <p:nvSpPr>
          <p:cNvPr id="1935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C5C17347-3A35-4A54-B146-A577FED5E269}" type="slidenum">
              <a:rPr lang="de-DE" altLang="de-DE" smtClean="0"/>
              <a:pPr/>
              <a:t>72</a:t>
            </a:fld>
            <a:endParaRPr lang="de-DE" altLang="de-DE" smtClean="0"/>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62"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63"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dirty="0" smtClean="0"/>
          </a:p>
        </p:txBody>
      </p:sp>
      <p:sp>
        <p:nvSpPr>
          <p:cNvPr id="194564"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8F6F3CBE-387C-40A2-99A1-CDC6F6B0A1E3}" type="slidenum">
              <a:rPr lang="de-DE" altLang="de-DE" smtClean="0"/>
              <a:pPr/>
              <a:t>73</a:t>
            </a:fld>
            <a:endParaRPr lang="de-DE" altLang="de-DE" smtClean="0"/>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5587"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dirty="0" smtClean="0"/>
          </a:p>
        </p:txBody>
      </p:sp>
      <p:sp>
        <p:nvSpPr>
          <p:cNvPr id="195588"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A5176398-EEA5-49EC-8703-7C56E7908B25}" type="slidenum">
              <a:rPr lang="de-DE" altLang="de-DE" smtClean="0"/>
              <a:pPr/>
              <a:t>75</a:t>
            </a:fld>
            <a:endParaRPr lang="de-DE" altLang="de-DE" smtClean="0"/>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10"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izenplatzhalter 2"/>
          <p:cNvSpPr>
            <a:spLocks noGrp="1"/>
          </p:cNvSpPr>
          <p:nvPr>
            <p:ph type="body" idx="1"/>
          </p:nvPr>
        </p:nvSpPr>
        <p:spPr/>
        <p:txBody>
          <a:bodyPr/>
          <a:lstStyle/>
          <a:p>
            <a:pPr marL="228600" indent="-228600">
              <a:buFont typeface="+mj-lt"/>
              <a:buNone/>
              <a:defRPr/>
            </a:pPr>
            <a:endParaRPr lang="de-DE" dirty="0" smtClean="0"/>
          </a:p>
          <a:p>
            <a:pPr>
              <a:defRPr/>
            </a:pPr>
            <a:endParaRPr lang="de-DE" dirty="0" smtClean="0"/>
          </a:p>
          <a:p>
            <a:pPr>
              <a:defRPr/>
            </a:pPr>
            <a:endParaRPr lang="de-DE" dirty="0"/>
          </a:p>
        </p:txBody>
      </p:sp>
      <p:sp>
        <p:nvSpPr>
          <p:cNvPr id="196612"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ADFB23FD-C08C-4A5F-8341-80F7E362AF77}" type="slidenum">
              <a:rPr lang="de-DE" altLang="de-DE" smtClean="0"/>
              <a:pPr/>
              <a:t>76</a:t>
            </a:fld>
            <a:endParaRPr lang="de-DE" altLang="de-DE" smtClean="0"/>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4"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7635"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dirty="0" smtClean="0"/>
          </a:p>
        </p:txBody>
      </p:sp>
      <p:sp>
        <p:nvSpPr>
          <p:cNvPr id="197636"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ECD64804-8F3A-4DFB-B16D-E504E3BC49EF}" type="slidenum">
              <a:rPr lang="de-DE" altLang="de-DE" smtClean="0"/>
              <a:pPr/>
              <a:t>78</a:t>
            </a:fld>
            <a:endParaRPr lang="de-DE" altLang="de-DE"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8E84884B-98C3-48A3-B2FC-22B083B8F55F}" type="slidenum">
              <a:rPr lang="de-DE" altLang="de-DE" smtClean="0"/>
              <a:pPr>
                <a:defRPr/>
              </a:pPr>
              <a:t>7</a:t>
            </a:fld>
            <a:endParaRPr lang="de-DE" altLang="de-DE"/>
          </a:p>
        </p:txBody>
      </p:sp>
    </p:spTree>
    <p:extLst>
      <p:ext uri="{BB962C8B-B14F-4D97-AF65-F5344CB8AC3E}">
        <p14:creationId xmlns:p14="http://schemas.microsoft.com/office/powerpoint/2010/main" val="254035070"/>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65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865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dirty="0" smtClean="0"/>
          </a:p>
        </p:txBody>
      </p:sp>
      <p:sp>
        <p:nvSpPr>
          <p:cNvPr id="19866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19CB5844-F2F7-4620-80B6-29CD75148F52}" type="slidenum">
              <a:rPr lang="de-DE" altLang="de-DE" smtClean="0"/>
              <a:pPr/>
              <a:t>79</a:t>
            </a:fld>
            <a:endParaRPr lang="de-DE" altLang="de-DE" smtClean="0"/>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8E84884B-98C3-48A3-B2FC-22B083B8F55F}" type="slidenum">
              <a:rPr lang="de-DE" altLang="de-DE" smtClean="0"/>
              <a:pPr>
                <a:defRPr/>
              </a:pPr>
              <a:t>81</a:t>
            </a:fld>
            <a:endParaRPr lang="de-DE" altLang="de-DE"/>
          </a:p>
        </p:txBody>
      </p:sp>
    </p:spTree>
    <p:extLst>
      <p:ext uri="{BB962C8B-B14F-4D97-AF65-F5344CB8AC3E}">
        <p14:creationId xmlns:p14="http://schemas.microsoft.com/office/powerpoint/2010/main" val="327839141"/>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8E84884B-98C3-48A3-B2FC-22B083B8F55F}" type="slidenum">
              <a:rPr lang="de-DE" altLang="de-DE" smtClean="0"/>
              <a:pPr>
                <a:defRPr/>
              </a:pPr>
              <a:t>82</a:t>
            </a:fld>
            <a:endParaRPr lang="de-DE" altLang="de-DE"/>
          </a:p>
        </p:txBody>
      </p:sp>
    </p:spTree>
    <p:extLst>
      <p:ext uri="{BB962C8B-B14F-4D97-AF65-F5344CB8AC3E}">
        <p14:creationId xmlns:p14="http://schemas.microsoft.com/office/powerpoint/2010/main" val="327839141"/>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706"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0707"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hangingPunct="0"/>
            <a:endParaRPr lang="de-DE" sz="1200"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p:txBody>
      </p:sp>
      <p:sp>
        <p:nvSpPr>
          <p:cNvPr id="200708"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89A2B8AE-3461-491A-80DA-DBB347BBFACD}" type="slidenum">
              <a:rPr lang="de-DE" altLang="de-DE" smtClean="0"/>
              <a:pPr/>
              <a:t>83</a:t>
            </a:fld>
            <a:endParaRPr lang="de-DE" altLang="de-DE" smtClean="0"/>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kern="1200" dirty="0" smtClean="0">
                <a:solidFill>
                  <a:schemeClr val="tx1"/>
                </a:solidFill>
                <a:effectLst/>
                <a:latin typeface="+mn-lt"/>
                <a:ea typeface="+mn-ea"/>
                <a:cs typeface="+mn-cs"/>
              </a:rPr>
              <a:t> </a:t>
            </a:r>
          </a:p>
          <a:p>
            <a:endParaRPr lang="de-DE" dirty="0"/>
          </a:p>
        </p:txBody>
      </p:sp>
      <p:sp>
        <p:nvSpPr>
          <p:cNvPr id="4" name="Foliennummernplatzhalter 3"/>
          <p:cNvSpPr>
            <a:spLocks noGrp="1"/>
          </p:cNvSpPr>
          <p:nvPr>
            <p:ph type="sldNum" sz="quarter" idx="10"/>
          </p:nvPr>
        </p:nvSpPr>
        <p:spPr/>
        <p:txBody>
          <a:bodyPr/>
          <a:lstStyle/>
          <a:p>
            <a:pPr>
              <a:defRPr/>
            </a:pPr>
            <a:fld id="{8E84884B-98C3-48A3-B2FC-22B083B8F55F}" type="slidenum">
              <a:rPr lang="de-DE" altLang="de-DE" smtClean="0"/>
              <a:pPr>
                <a:defRPr/>
              </a:pPr>
              <a:t>85</a:t>
            </a:fld>
            <a:endParaRPr lang="de-DE" altLang="de-DE"/>
          </a:p>
        </p:txBody>
      </p:sp>
    </p:spTree>
    <p:extLst>
      <p:ext uri="{BB962C8B-B14F-4D97-AF65-F5344CB8AC3E}">
        <p14:creationId xmlns:p14="http://schemas.microsoft.com/office/powerpoint/2010/main" val="1171865132"/>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86</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02"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03"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sz="900" baseline="0" dirty="0" smtClean="0">
              <a:latin typeface="Verdana" pitchFamily="34" charset="0"/>
              <a:ea typeface="Verdana" pitchFamily="34" charset="0"/>
              <a:cs typeface="Verdana" pitchFamily="34" charset="0"/>
            </a:endParaRPr>
          </a:p>
          <a:p>
            <a:endParaRPr lang="de-DE" altLang="de-DE" sz="900" dirty="0" smtClean="0">
              <a:latin typeface="Verdana" pitchFamily="34" charset="0"/>
              <a:ea typeface="Verdana" pitchFamily="34" charset="0"/>
              <a:cs typeface="Verdana" pitchFamily="34" charset="0"/>
            </a:endParaRPr>
          </a:p>
          <a:p>
            <a:endParaRPr lang="de-DE" altLang="de-DE" sz="900" dirty="0" smtClean="0">
              <a:latin typeface="Verdana" pitchFamily="34" charset="0"/>
              <a:ea typeface="Verdana" pitchFamily="34" charset="0"/>
              <a:cs typeface="Verdana" pitchFamily="34" charset="0"/>
            </a:endParaRPr>
          </a:p>
          <a:p>
            <a:endParaRPr lang="de-DE" altLang="de-DE" sz="900" dirty="0" smtClean="0">
              <a:latin typeface="Verdana" pitchFamily="34" charset="0"/>
              <a:ea typeface="Verdana" pitchFamily="34" charset="0"/>
              <a:cs typeface="Verdana" pitchFamily="34" charset="0"/>
            </a:endParaRPr>
          </a:p>
        </p:txBody>
      </p:sp>
      <p:sp>
        <p:nvSpPr>
          <p:cNvPr id="204804"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25F5CE57-97BC-443D-87C4-966A1ED2E521}" type="slidenum">
              <a:rPr lang="de-DE" altLang="de-DE" smtClean="0"/>
              <a:pPr/>
              <a:t>87</a:t>
            </a:fld>
            <a:endParaRPr lang="de-DE" altLang="de-DE" smtClean="0"/>
          </a:p>
        </p:txBody>
      </p:sp>
    </p:spTree>
    <p:extLst>
      <p:ext uri="{BB962C8B-B14F-4D97-AF65-F5344CB8AC3E}">
        <p14:creationId xmlns:p14="http://schemas.microsoft.com/office/powerpoint/2010/main" val="1988315529"/>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02"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03"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sz="900" dirty="0" smtClean="0">
              <a:latin typeface="Verdana" pitchFamily="34" charset="0"/>
              <a:ea typeface="Verdana" pitchFamily="34" charset="0"/>
              <a:cs typeface="Verdana" pitchFamily="34" charset="0"/>
            </a:endParaRPr>
          </a:p>
        </p:txBody>
      </p:sp>
      <p:sp>
        <p:nvSpPr>
          <p:cNvPr id="204804"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25F5CE57-97BC-443D-87C4-966A1ED2E521}" type="slidenum">
              <a:rPr lang="de-DE" altLang="de-DE" smtClean="0"/>
              <a:pPr/>
              <a:t>89</a:t>
            </a:fld>
            <a:endParaRPr lang="de-DE" altLang="de-DE" smtClean="0"/>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826"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5827"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sz="900" dirty="0" smtClean="0">
              <a:latin typeface="Verdana" pitchFamily="34" charset="0"/>
              <a:ea typeface="Verdana" pitchFamily="34" charset="0"/>
              <a:cs typeface="Verdana" pitchFamily="34" charset="0"/>
            </a:endParaRPr>
          </a:p>
        </p:txBody>
      </p:sp>
      <p:sp>
        <p:nvSpPr>
          <p:cNvPr id="205828"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81F9F3DE-2975-433B-831B-83D40B139224}" type="slidenum">
              <a:rPr lang="de-DE" altLang="de-DE" smtClean="0"/>
              <a:pPr/>
              <a:t>90</a:t>
            </a:fld>
            <a:endParaRPr lang="de-DE" altLang="de-DE" smtClean="0"/>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850"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6851"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dirty="0" smtClean="0"/>
          </a:p>
        </p:txBody>
      </p:sp>
      <p:sp>
        <p:nvSpPr>
          <p:cNvPr id="206852"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EAFD8C8E-A318-4E2D-BD87-48C5ED25AAA5}" type="slidenum">
              <a:rPr lang="de-DE" altLang="de-DE" smtClean="0"/>
              <a:pPr/>
              <a:t>91</a:t>
            </a:fld>
            <a:endParaRPr lang="de-DE" altLang="de-DE"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8E84884B-98C3-48A3-B2FC-22B083B8F55F}" type="slidenum">
              <a:rPr lang="de-DE" altLang="de-DE" smtClean="0"/>
              <a:pPr>
                <a:defRPr/>
              </a:pPr>
              <a:t>8</a:t>
            </a:fld>
            <a:endParaRPr lang="de-DE" altLang="de-DE"/>
          </a:p>
        </p:txBody>
      </p:sp>
    </p:spTree>
    <p:extLst>
      <p:ext uri="{BB962C8B-B14F-4D97-AF65-F5344CB8AC3E}">
        <p14:creationId xmlns:p14="http://schemas.microsoft.com/office/powerpoint/2010/main" val="1956407016"/>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4"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7875"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400050" lvl="1" indent="0">
              <a:buFontTx/>
              <a:buNone/>
            </a:pPr>
            <a:endParaRPr lang="de-DE" altLang="de-DE" dirty="0" smtClean="0"/>
          </a:p>
          <a:p>
            <a:endParaRPr lang="de-DE" altLang="de-DE" dirty="0" smtClean="0"/>
          </a:p>
        </p:txBody>
      </p:sp>
      <p:sp>
        <p:nvSpPr>
          <p:cNvPr id="207876"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6C8E9622-5767-4A0B-B109-0BA837740BDD}" type="slidenum">
              <a:rPr lang="de-DE" altLang="de-DE" smtClean="0"/>
              <a:pPr/>
              <a:t>92</a:t>
            </a:fld>
            <a:endParaRPr lang="de-DE" altLang="de-DE" smtClean="0"/>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89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889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sz="1000" dirty="0" smtClean="0"/>
          </a:p>
        </p:txBody>
      </p:sp>
      <p:sp>
        <p:nvSpPr>
          <p:cNvPr id="20890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D48832F9-566D-464F-BCD4-2C95C053086A}" type="slidenum">
              <a:rPr lang="de-DE" altLang="de-DE" smtClean="0"/>
              <a:pPr/>
              <a:t>94</a:t>
            </a:fld>
            <a:endParaRPr lang="de-DE" altLang="de-DE" smtClean="0"/>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8E84884B-98C3-48A3-B2FC-22B083B8F55F}" type="slidenum">
              <a:rPr lang="de-DE" altLang="de-DE" smtClean="0"/>
              <a:pPr>
                <a:defRPr/>
              </a:pPr>
              <a:t>95</a:t>
            </a:fld>
            <a:endParaRPr lang="de-DE" altLang="de-DE"/>
          </a:p>
        </p:txBody>
      </p:sp>
    </p:spTree>
    <p:extLst>
      <p:ext uri="{BB962C8B-B14F-4D97-AF65-F5344CB8AC3E}">
        <p14:creationId xmlns:p14="http://schemas.microsoft.com/office/powerpoint/2010/main" val="1403037530"/>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922"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9923"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sz="1000" dirty="0" smtClean="0"/>
          </a:p>
        </p:txBody>
      </p:sp>
      <p:sp>
        <p:nvSpPr>
          <p:cNvPr id="209924"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926BA2A6-C0B6-49F8-9B24-717C4338F02C}" type="slidenum">
              <a:rPr lang="de-DE" altLang="de-DE" smtClean="0"/>
              <a:pPr/>
              <a:t>96</a:t>
            </a:fld>
            <a:endParaRPr lang="de-DE" altLang="de-DE" smtClean="0"/>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8E84884B-98C3-48A3-B2FC-22B083B8F55F}" type="slidenum">
              <a:rPr lang="de-DE" altLang="de-DE" smtClean="0"/>
              <a:pPr>
                <a:defRPr/>
              </a:pPr>
              <a:t>97</a:t>
            </a:fld>
            <a:endParaRPr lang="de-DE" altLang="de-DE"/>
          </a:p>
        </p:txBody>
      </p:sp>
    </p:spTree>
    <p:extLst>
      <p:ext uri="{BB962C8B-B14F-4D97-AF65-F5344CB8AC3E}">
        <p14:creationId xmlns:p14="http://schemas.microsoft.com/office/powerpoint/2010/main" val="215539097"/>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6"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0947"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sz="1000" b="1" dirty="0" smtClean="0"/>
          </a:p>
        </p:txBody>
      </p:sp>
      <p:sp>
        <p:nvSpPr>
          <p:cNvPr id="210948"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F3CA3F88-C2A8-41F0-9278-42B510DEACE6}" type="slidenum">
              <a:rPr lang="de-DE" altLang="de-DE" smtClean="0"/>
              <a:pPr/>
              <a:t>98</a:t>
            </a:fld>
            <a:endParaRPr lang="de-DE" altLang="de-DE" smtClean="0"/>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970"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1971"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de-DE" altLang="de-DE" dirty="0" smtClean="0"/>
              <a:t> </a:t>
            </a:r>
          </a:p>
        </p:txBody>
      </p:sp>
      <p:sp>
        <p:nvSpPr>
          <p:cNvPr id="211972"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AB793A93-1421-4798-A5F6-276B8648DBCE}" type="slidenum">
              <a:rPr lang="de-DE" altLang="de-DE" smtClean="0"/>
              <a:pPr/>
              <a:t>101</a:t>
            </a:fld>
            <a:endParaRPr lang="de-DE" altLang="de-DE" smtClean="0"/>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994"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2995"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dirty="0" smtClean="0"/>
          </a:p>
        </p:txBody>
      </p:sp>
      <p:sp>
        <p:nvSpPr>
          <p:cNvPr id="212996"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D858319A-14D1-499C-8BA6-09093194B8B5}" type="slidenum">
              <a:rPr lang="de-DE" altLang="de-DE" smtClean="0"/>
              <a:pPr/>
              <a:t>102</a:t>
            </a:fld>
            <a:endParaRPr lang="de-DE" altLang="de-DE" smtClean="0"/>
          </a:p>
        </p:txBody>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01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401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dirty="0" smtClean="0"/>
          </a:p>
        </p:txBody>
      </p:sp>
      <p:sp>
        <p:nvSpPr>
          <p:cNvPr id="21402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D45238EF-9DC9-473D-A922-F60CF3872881}" type="slidenum">
              <a:rPr lang="de-DE" altLang="de-DE" smtClean="0"/>
              <a:pPr/>
              <a:t>103</a:t>
            </a:fld>
            <a:endParaRPr lang="de-DE" altLang="de-DE" smtClean="0"/>
          </a:p>
        </p:txBody>
      </p:sp>
    </p:spTree>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42"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43"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dirty="0" smtClean="0"/>
          </a:p>
        </p:txBody>
      </p:sp>
      <p:sp>
        <p:nvSpPr>
          <p:cNvPr id="215044"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2C3988FF-77EF-46D3-BD7D-D78BE12F5FBA}" type="slidenum">
              <a:rPr lang="de-DE" altLang="de-DE" smtClean="0"/>
              <a:pPr/>
              <a:t>105</a:t>
            </a:fld>
            <a:endParaRPr lang="de-DE" altLang="de-DE"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de-DE" sz="1200" kern="1200" dirty="0" smtClean="0">
                <a:solidFill>
                  <a:schemeClr val="tx1"/>
                </a:solidFill>
                <a:effectLst/>
                <a:latin typeface="+mn-lt"/>
                <a:ea typeface="+mn-ea"/>
                <a:cs typeface="+mn-cs"/>
              </a:rPr>
              <a:t>*Satzungen von Körperschaften, die keine Gebietskörperschaften sind werden im Normalfall nach den allgemeinen Regeln für Körperschaften als geistige Schöpfer behandelt (RDA 19.2.1.1.1). 6.29.1.14 regelt einen seltenen Sonderfall.</a:t>
            </a:r>
          </a:p>
          <a:p>
            <a:endParaRPr lang="de-DE" dirty="0" smtClean="0"/>
          </a:p>
        </p:txBody>
      </p:sp>
      <p:sp>
        <p:nvSpPr>
          <p:cNvPr id="4" name="Foliennummernplatzhalter 3"/>
          <p:cNvSpPr>
            <a:spLocks noGrp="1"/>
          </p:cNvSpPr>
          <p:nvPr>
            <p:ph type="sldNum" sz="quarter" idx="10"/>
          </p:nvPr>
        </p:nvSpPr>
        <p:spPr/>
        <p:txBody>
          <a:bodyPr/>
          <a:lstStyle/>
          <a:p>
            <a:pPr>
              <a:defRPr/>
            </a:pPr>
            <a:fld id="{8E84884B-98C3-48A3-B2FC-22B083B8F55F}" type="slidenum">
              <a:rPr lang="de-DE" altLang="de-DE" smtClean="0"/>
              <a:pPr>
                <a:defRPr/>
              </a:pPr>
              <a:t>9</a:t>
            </a:fld>
            <a:endParaRPr lang="de-DE" altLang="de-DE"/>
          </a:p>
        </p:txBody>
      </p:sp>
    </p:spTree>
    <p:extLst>
      <p:ext uri="{BB962C8B-B14F-4D97-AF65-F5344CB8AC3E}">
        <p14:creationId xmlns:p14="http://schemas.microsoft.com/office/powerpoint/2010/main" val="1519755995"/>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066"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6067"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sz="1000" dirty="0" smtClean="0"/>
          </a:p>
        </p:txBody>
      </p:sp>
      <p:sp>
        <p:nvSpPr>
          <p:cNvPr id="216068"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987E44BC-F64C-445F-803F-3C9F14B70162}" type="slidenum">
              <a:rPr lang="de-DE" altLang="de-DE" smtClean="0"/>
              <a:pPr/>
              <a:t>106</a:t>
            </a:fld>
            <a:endParaRPr lang="de-DE" altLang="de-DE" smtClean="0"/>
          </a:p>
        </p:txBody>
      </p:sp>
    </p:spTree>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090"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7091"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sz="1000" dirty="0" smtClean="0"/>
          </a:p>
        </p:txBody>
      </p:sp>
      <p:sp>
        <p:nvSpPr>
          <p:cNvPr id="217092"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8539DE6F-B5DB-4839-A846-017106C250FC}" type="slidenum">
              <a:rPr lang="de-DE" altLang="de-DE" smtClean="0"/>
              <a:pPr/>
              <a:t>108</a:t>
            </a:fld>
            <a:endParaRPr lang="de-DE" altLang="de-DE" smtClean="0"/>
          </a:p>
        </p:txBody>
      </p:sp>
    </p:spTree>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114"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8115"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sz="1000" dirty="0" smtClean="0"/>
          </a:p>
        </p:txBody>
      </p:sp>
      <p:sp>
        <p:nvSpPr>
          <p:cNvPr id="218116"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48053B64-295B-4EAA-96DF-6F2461EDD6C9}" type="slidenum">
              <a:rPr lang="de-DE" altLang="de-DE" smtClean="0"/>
              <a:pPr/>
              <a:t>109</a:t>
            </a:fld>
            <a:endParaRPr lang="de-DE" altLang="de-DE" smtClean="0"/>
          </a:p>
        </p:txBody>
      </p:sp>
    </p:spTree>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8E84884B-98C3-48A3-B2FC-22B083B8F55F}" type="slidenum">
              <a:rPr lang="de-DE" altLang="de-DE" smtClean="0"/>
              <a:pPr>
                <a:defRPr/>
              </a:pPr>
              <a:t>110</a:t>
            </a:fld>
            <a:endParaRPr lang="de-DE" altLang="de-DE"/>
          </a:p>
        </p:txBody>
      </p:sp>
    </p:spTree>
    <p:extLst>
      <p:ext uri="{BB962C8B-B14F-4D97-AF65-F5344CB8AC3E}">
        <p14:creationId xmlns:p14="http://schemas.microsoft.com/office/powerpoint/2010/main" val="2471801284"/>
      </p:ext>
    </p:extLst>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8E84884B-98C3-48A3-B2FC-22B083B8F55F}" type="slidenum">
              <a:rPr lang="de-DE" altLang="de-DE" smtClean="0"/>
              <a:pPr>
                <a:defRPr/>
              </a:pPr>
              <a:t>111</a:t>
            </a:fld>
            <a:endParaRPr lang="de-DE" altLang="de-DE"/>
          </a:p>
        </p:txBody>
      </p:sp>
    </p:spTree>
    <p:extLst>
      <p:ext uri="{BB962C8B-B14F-4D97-AF65-F5344CB8AC3E}">
        <p14:creationId xmlns:p14="http://schemas.microsoft.com/office/powerpoint/2010/main" val="567960704"/>
      </p:ext>
    </p:extLst>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sz="1200" kern="1200" dirty="0" smtClean="0">
              <a:solidFill>
                <a:schemeClr val="tx1"/>
              </a:solidFill>
              <a:effectLst/>
              <a:latin typeface="+mn-lt"/>
              <a:ea typeface="+mn-ea"/>
              <a:cs typeface="+mn-cs"/>
            </a:endParaRPr>
          </a:p>
          <a:p>
            <a:endParaRPr lang="de-DE" dirty="0"/>
          </a:p>
        </p:txBody>
      </p:sp>
      <p:sp>
        <p:nvSpPr>
          <p:cNvPr id="4" name="Foliennummernplatzhalter 3"/>
          <p:cNvSpPr>
            <a:spLocks noGrp="1"/>
          </p:cNvSpPr>
          <p:nvPr>
            <p:ph type="sldNum" sz="quarter" idx="10"/>
          </p:nvPr>
        </p:nvSpPr>
        <p:spPr/>
        <p:txBody>
          <a:bodyPr/>
          <a:lstStyle/>
          <a:p>
            <a:pPr>
              <a:defRPr/>
            </a:pPr>
            <a:fld id="{8E84884B-98C3-48A3-B2FC-22B083B8F55F}" type="slidenum">
              <a:rPr lang="de-DE" altLang="de-DE" smtClean="0"/>
              <a:pPr>
                <a:defRPr/>
              </a:pPr>
              <a:t>112</a:t>
            </a:fld>
            <a:endParaRPr lang="de-DE" altLang="de-DE"/>
          </a:p>
        </p:txBody>
      </p:sp>
    </p:spTree>
    <p:extLst>
      <p:ext uri="{BB962C8B-B14F-4D97-AF65-F5344CB8AC3E}">
        <p14:creationId xmlns:p14="http://schemas.microsoft.com/office/powerpoint/2010/main" val="3365064981"/>
      </p:ext>
    </p:extLst>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8E84884B-98C3-48A3-B2FC-22B083B8F55F}" type="slidenum">
              <a:rPr lang="de-DE" altLang="de-DE" smtClean="0"/>
              <a:pPr>
                <a:defRPr/>
              </a:pPr>
              <a:t>114</a:t>
            </a:fld>
            <a:endParaRPr lang="de-DE" altLang="de-DE"/>
          </a:p>
        </p:txBody>
      </p:sp>
    </p:spTree>
    <p:extLst>
      <p:ext uri="{BB962C8B-B14F-4D97-AF65-F5344CB8AC3E}">
        <p14:creationId xmlns:p14="http://schemas.microsoft.com/office/powerpoint/2010/main" val="1168801090"/>
      </p:ext>
    </p:extLst>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8E84884B-98C3-48A3-B2FC-22B083B8F55F}" type="slidenum">
              <a:rPr lang="de-DE" altLang="de-DE" smtClean="0"/>
              <a:pPr>
                <a:defRPr/>
              </a:pPr>
              <a:t>115</a:t>
            </a:fld>
            <a:endParaRPr lang="de-DE" altLang="de-DE"/>
          </a:p>
        </p:txBody>
      </p:sp>
    </p:spTree>
    <p:extLst>
      <p:ext uri="{BB962C8B-B14F-4D97-AF65-F5344CB8AC3E}">
        <p14:creationId xmlns:p14="http://schemas.microsoft.com/office/powerpoint/2010/main" val="256878273"/>
      </p:ext>
    </p:extLst>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116</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82"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283"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dirty="0" smtClean="0"/>
          </a:p>
        </p:txBody>
      </p:sp>
      <p:sp>
        <p:nvSpPr>
          <p:cNvPr id="225284"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2A0FDF03-C06B-4002-A020-74B735BF5478}" type="slidenum">
              <a:rPr lang="de-DE" altLang="de-DE" smtClean="0"/>
              <a:pPr/>
              <a:t>117</a:t>
            </a:fld>
            <a:endParaRPr lang="de-DE" altLang="de-DE"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4" name="Fußzeilenplatzhalter 11"/>
          <p:cNvSpPr>
            <a:spLocks noGrp="1"/>
          </p:cNvSpPr>
          <p:nvPr>
            <p:ph type="ftr" sz="quarter" idx="14"/>
          </p:nvPr>
        </p:nvSpPr>
        <p:spPr>
          <a:xfrm>
            <a:off x="468312" y="6376988"/>
            <a:ext cx="6407943" cy="365125"/>
          </a:xfrm>
        </p:spPr>
        <p:txBody>
          <a:bodyPr/>
          <a:lstStyle>
            <a:lvl1pPr algn="l">
              <a:defRPr>
                <a:solidFill>
                  <a:schemeClr val="accent1">
                    <a:lumMod val="75000"/>
                  </a:schemeClr>
                </a:solidFill>
              </a:defRPr>
            </a:lvl1pPr>
          </a:lstStyle>
          <a:p>
            <a:pPr>
              <a:defRPr/>
            </a:pPr>
            <a:r>
              <a:rPr lang="de-DE" smtClean="0"/>
              <a:t>AG RDA Schulungsunterlagen – Modul 6J: Juristische Werke | Stand: 5.12.2017 | CC BY-NC-SA</a:t>
            </a:r>
            <a:endParaRPr lang="de-DE" dirty="0"/>
          </a:p>
        </p:txBody>
      </p:sp>
      <p:sp>
        <p:nvSpPr>
          <p:cNvPr id="5" name="Foliennummernplatzhalter 5"/>
          <p:cNvSpPr>
            <a:spLocks noGrp="1"/>
          </p:cNvSpPr>
          <p:nvPr>
            <p:ph type="sldNum" sz="quarter" idx="15"/>
          </p:nvPr>
        </p:nvSpPr>
        <p:spPr>
          <a:xfrm>
            <a:off x="7235825" y="6376988"/>
            <a:ext cx="1450975"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cs typeface="Arial" pitchFamily="34" charset="0"/>
              </a:defRPr>
            </a:lvl1pPr>
          </a:lstStyle>
          <a:p>
            <a:pPr>
              <a:defRPr/>
            </a:pPr>
            <a:fld id="{FAB38C1D-161B-412A-9C5A-58B0265B4498}" type="slidenum">
              <a:rPr lang="de-DE" altLang="de-DE"/>
              <a:pPr>
                <a:defRPr/>
              </a:pPr>
              <a:t>‹Nr.›</a:t>
            </a:fld>
            <a:endParaRPr lang="de-DE" altLang="de-DE"/>
          </a:p>
        </p:txBody>
      </p:sp>
    </p:spTree>
    <p:extLst>
      <p:ext uri="{BB962C8B-B14F-4D97-AF65-F5344CB8AC3E}">
        <p14:creationId xmlns:p14="http://schemas.microsoft.com/office/powerpoint/2010/main" val="34350942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4" name="Fußzeilenplatzhalter 11"/>
          <p:cNvSpPr>
            <a:spLocks noGrp="1"/>
          </p:cNvSpPr>
          <p:nvPr>
            <p:ph type="ftr" sz="quarter" idx="14"/>
          </p:nvPr>
        </p:nvSpPr>
        <p:spPr>
          <a:xfrm>
            <a:off x="468313" y="6376988"/>
            <a:ext cx="6119812" cy="365125"/>
          </a:xfrm>
        </p:spPr>
        <p:txBody>
          <a:bodyPr/>
          <a:lstStyle>
            <a:lvl1pPr algn="l">
              <a:defRPr>
                <a:solidFill>
                  <a:schemeClr val="accent1">
                    <a:lumMod val="75000"/>
                  </a:schemeClr>
                </a:solidFill>
              </a:defRPr>
            </a:lvl1pPr>
          </a:lstStyle>
          <a:p>
            <a:pPr>
              <a:defRPr/>
            </a:pPr>
            <a:r>
              <a:rPr lang="de-DE" smtClean="0">
                <a:solidFill>
                  <a:srgbClr val="4F81BD">
                    <a:lumMod val="75000"/>
                  </a:srgbClr>
                </a:solidFill>
              </a:rPr>
              <a:t>AG RDA Schulungsunterlagen – Modul 6J: Juristische Werke | Stand: 5.12.2017 | CC BY-NC-SA</a:t>
            </a:r>
            <a:endParaRPr lang="de-DE" dirty="0">
              <a:solidFill>
                <a:srgbClr val="4F81BD">
                  <a:lumMod val="75000"/>
                </a:srgbClr>
              </a:solidFill>
            </a:endParaRPr>
          </a:p>
        </p:txBody>
      </p:sp>
      <p:sp>
        <p:nvSpPr>
          <p:cNvPr id="5" name="Foliennummernplatzhalter 5"/>
          <p:cNvSpPr>
            <a:spLocks noGrp="1"/>
          </p:cNvSpPr>
          <p:nvPr>
            <p:ph type="sldNum" sz="quarter" idx="15"/>
          </p:nvPr>
        </p:nvSpPr>
        <p:spPr>
          <a:xfrm>
            <a:off x="7235825" y="6376988"/>
            <a:ext cx="1450975"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cs typeface="Arial" pitchFamily="34" charset="0"/>
              </a:defRPr>
            </a:lvl1pPr>
          </a:lstStyle>
          <a:p>
            <a:pPr>
              <a:defRPr/>
            </a:pPr>
            <a:fld id="{FAB38C1D-161B-412A-9C5A-58B0265B4498}" type="slidenum">
              <a:rPr lang="de-DE" altLang="de-DE"/>
              <a:pPr>
                <a:defRPr/>
              </a:pPr>
              <a:t>‹Nr.›</a:t>
            </a:fld>
            <a:endParaRPr lang="de-DE" altLang="de-DE"/>
          </a:p>
        </p:txBody>
      </p:sp>
    </p:spTree>
    <p:extLst>
      <p:ext uri="{BB962C8B-B14F-4D97-AF65-F5344CB8AC3E}">
        <p14:creationId xmlns:p14="http://schemas.microsoft.com/office/powerpoint/2010/main" val="2004160687"/>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elplatzhalt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de-DE" altLang="de-DE" smtClean="0"/>
              <a:t>Titelmasterformat durch Klicken bearbeiten</a:t>
            </a:r>
          </a:p>
        </p:txBody>
      </p:sp>
      <p:sp>
        <p:nvSpPr>
          <p:cNvPr id="1027" name="Textplatzhalt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de-DE" smtClean="0"/>
              <a:t>Textmasterformat bearbeiten</a:t>
            </a:r>
          </a:p>
          <a:p>
            <a:pPr lvl="1"/>
            <a:r>
              <a:rPr lang="de-DE" altLang="de-DE" smtClean="0"/>
              <a:t>Zweite Ebene</a:t>
            </a:r>
          </a:p>
          <a:p>
            <a:pPr lvl="2"/>
            <a:r>
              <a:rPr lang="de-DE" altLang="de-DE" smtClean="0"/>
              <a:t>Dritte Ebene</a:t>
            </a:r>
          </a:p>
          <a:p>
            <a:pPr lvl="3"/>
            <a:r>
              <a:rPr lang="de-DE" altLang="de-DE" smtClean="0"/>
              <a:t>Vierte Ebene</a:t>
            </a:r>
          </a:p>
        </p:txBody>
      </p:sp>
      <p:sp>
        <p:nvSpPr>
          <p:cNvPr id="7" name="Fußzeilenplatzhalter 6"/>
          <p:cNvSpPr>
            <a:spLocks noGrp="1"/>
          </p:cNvSpPr>
          <p:nvPr>
            <p:ph type="ftr" sz="quarter" idx="3"/>
          </p:nvPr>
        </p:nvSpPr>
        <p:spPr>
          <a:xfrm>
            <a:off x="468313" y="6381750"/>
            <a:ext cx="6839991" cy="365125"/>
          </a:xfrm>
          <a:prstGeom prst="rect">
            <a:avLst/>
          </a:prstGeom>
        </p:spPr>
        <p:txBody>
          <a:bodyPr vert="horz" lIns="91440" tIns="45720" rIns="91440" bIns="45720" rtlCol="0" anchor="ctr"/>
          <a:lstStyle>
            <a:lvl1pPr algn="l" eaLnBrk="1" fontAlgn="auto" hangingPunct="1">
              <a:spcBef>
                <a:spcPts val="0"/>
              </a:spcBef>
              <a:spcAft>
                <a:spcPts val="0"/>
              </a:spcAft>
              <a:defRPr sz="1000" baseline="0">
                <a:solidFill>
                  <a:schemeClr val="tx1">
                    <a:lumMod val="50000"/>
                    <a:lumOff val="50000"/>
                  </a:schemeClr>
                </a:solidFill>
                <a:latin typeface="Verdana" panose="020B0604030504040204" pitchFamily="34" charset="0"/>
                <a:ea typeface="+mn-ea"/>
                <a:cs typeface="+mn-cs"/>
              </a:defRPr>
            </a:lvl1pPr>
          </a:lstStyle>
          <a:p>
            <a:pPr>
              <a:defRPr/>
            </a:pPr>
            <a:r>
              <a:rPr lang="de-DE" smtClean="0"/>
              <a:t>AG RDA Schulungsunterlagen – Modul 6J: Juristische Werke | Stand: 5.12.2017 | CC BY-NC-SA</a:t>
            </a:r>
            <a:endParaRPr lang="de-DE" dirty="0"/>
          </a:p>
        </p:txBody>
      </p:sp>
    </p:spTree>
  </p:cSld>
  <p:clrMap bg1="lt1" tx1="dk1" bg2="lt2" tx2="dk2" accent1="accent1" accent2="accent2" accent3="accent3" accent4="accent4" accent5="accent5" accent6="accent6" hlink="hlink" folHlink="folHlink"/>
  <p:sldLayoutIdLst>
    <p:sldLayoutId id="2147483870" r:id="rId1"/>
  </p:sldLayoutIdLst>
  <p:hf hdr="0" dt="0"/>
  <p:txStyles>
    <p:titleStyle>
      <a:lvl1pPr algn="l" rtl="0" eaLnBrk="0" fontAlgn="base" hangingPunct="0">
        <a:spcBef>
          <a:spcPct val="0"/>
        </a:spcBef>
        <a:spcAft>
          <a:spcPct val="0"/>
        </a:spcAft>
        <a:defRPr sz="3200" kern="1200">
          <a:solidFill>
            <a:schemeClr val="tx1"/>
          </a:solidFill>
          <a:latin typeface="Verdana" panose="020B0604030504040204" pitchFamily="34" charset="0"/>
          <a:ea typeface="+mj-ea"/>
          <a:cs typeface="+mj-cs"/>
        </a:defRPr>
      </a:lvl1pPr>
      <a:lvl2pPr algn="l" rtl="0" eaLnBrk="0" fontAlgn="base" hangingPunct="0">
        <a:spcBef>
          <a:spcPct val="0"/>
        </a:spcBef>
        <a:spcAft>
          <a:spcPct val="0"/>
        </a:spcAft>
        <a:defRPr sz="3200">
          <a:solidFill>
            <a:schemeClr val="tx1"/>
          </a:solidFill>
          <a:latin typeface="Verdana" pitchFamily="34" charset="0"/>
        </a:defRPr>
      </a:lvl2pPr>
      <a:lvl3pPr algn="l" rtl="0" eaLnBrk="0" fontAlgn="base" hangingPunct="0">
        <a:spcBef>
          <a:spcPct val="0"/>
        </a:spcBef>
        <a:spcAft>
          <a:spcPct val="0"/>
        </a:spcAft>
        <a:defRPr sz="3200">
          <a:solidFill>
            <a:schemeClr val="tx1"/>
          </a:solidFill>
          <a:latin typeface="Verdana" pitchFamily="34" charset="0"/>
        </a:defRPr>
      </a:lvl3pPr>
      <a:lvl4pPr algn="l" rtl="0" eaLnBrk="0" fontAlgn="base" hangingPunct="0">
        <a:spcBef>
          <a:spcPct val="0"/>
        </a:spcBef>
        <a:spcAft>
          <a:spcPct val="0"/>
        </a:spcAft>
        <a:defRPr sz="3200">
          <a:solidFill>
            <a:schemeClr val="tx1"/>
          </a:solidFill>
          <a:latin typeface="Verdana" pitchFamily="34" charset="0"/>
        </a:defRPr>
      </a:lvl4pPr>
      <a:lvl5pPr algn="l" rtl="0" eaLnBrk="0" fontAlgn="base" hangingPunct="0">
        <a:spcBef>
          <a:spcPct val="0"/>
        </a:spcBef>
        <a:spcAft>
          <a:spcPct val="0"/>
        </a:spcAft>
        <a:defRPr sz="3200">
          <a:solidFill>
            <a:schemeClr val="tx1"/>
          </a:solidFill>
          <a:latin typeface="Verdana" pitchFamily="34" charset="0"/>
        </a:defRPr>
      </a:lvl5pPr>
      <a:lvl6pPr marL="457200" algn="l" rtl="0" fontAlgn="base">
        <a:spcBef>
          <a:spcPct val="0"/>
        </a:spcBef>
        <a:spcAft>
          <a:spcPct val="0"/>
        </a:spcAft>
        <a:defRPr sz="3200">
          <a:solidFill>
            <a:schemeClr val="tx1"/>
          </a:solidFill>
          <a:latin typeface="Verdana" pitchFamily="34" charset="0"/>
        </a:defRPr>
      </a:lvl6pPr>
      <a:lvl7pPr marL="914400" algn="l" rtl="0" fontAlgn="base">
        <a:spcBef>
          <a:spcPct val="0"/>
        </a:spcBef>
        <a:spcAft>
          <a:spcPct val="0"/>
        </a:spcAft>
        <a:defRPr sz="3200">
          <a:solidFill>
            <a:schemeClr val="tx1"/>
          </a:solidFill>
          <a:latin typeface="Verdana" pitchFamily="34" charset="0"/>
        </a:defRPr>
      </a:lvl7pPr>
      <a:lvl8pPr marL="1371600" algn="l" rtl="0" fontAlgn="base">
        <a:spcBef>
          <a:spcPct val="0"/>
        </a:spcBef>
        <a:spcAft>
          <a:spcPct val="0"/>
        </a:spcAft>
        <a:defRPr sz="3200">
          <a:solidFill>
            <a:schemeClr val="tx1"/>
          </a:solidFill>
          <a:latin typeface="Verdana" pitchFamily="34" charset="0"/>
        </a:defRPr>
      </a:lvl8pPr>
      <a:lvl9pPr marL="1828800" algn="l" rtl="0" fontAlgn="base">
        <a:spcBef>
          <a:spcPct val="0"/>
        </a:spcBef>
        <a:spcAft>
          <a:spcPct val="0"/>
        </a:spcAft>
        <a:defRPr sz="3200">
          <a:solidFill>
            <a:schemeClr val="tx1"/>
          </a:solidFill>
          <a:latin typeface="Verdana" pitchFamily="34" charset="0"/>
        </a:defRPr>
      </a:lvl9pPr>
    </p:titleStyle>
    <p:bodyStyle>
      <a:lvl1pPr marL="342900" indent="-342900" algn="l" rtl="0" eaLnBrk="0" fontAlgn="base" hangingPunct="0">
        <a:spcBef>
          <a:spcPct val="20000"/>
        </a:spcBef>
        <a:spcAft>
          <a:spcPct val="0"/>
        </a:spcAft>
        <a:buFont typeface="Arial" pitchFamily="34" charset="0"/>
        <a:buChar char="•"/>
        <a:defRPr sz="2400" kern="1200">
          <a:solidFill>
            <a:schemeClr val="tx1"/>
          </a:solidFill>
          <a:latin typeface="Verdana" panose="020B0604030504040204" pitchFamily="34" charset="0"/>
          <a:ea typeface="+mn-ea"/>
          <a:cs typeface="+mn-cs"/>
        </a:defRPr>
      </a:lvl1pPr>
      <a:lvl2pPr marL="742950" indent="-285750" algn="l" rtl="0" eaLnBrk="0" fontAlgn="base" hangingPunct="0">
        <a:spcBef>
          <a:spcPct val="20000"/>
        </a:spcBef>
        <a:spcAft>
          <a:spcPct val="0"/>
        </a:spcAft>
        <a:buFont typeface="Arial" pitchFamily="34" charset="0"/>
        <a:buChar char="–"/>
        <a:defRPr sz="2000" kern="1200">
          <a:solidFill>
            <a:schemeClr val="tx1"/>
          </a:solidFill>
          <a:latin typeface="Verdana" panose="020B0604030504040204" pitchFamily="34" charset="0"/>
          <a:ea typeface="+mn-ea"/>
          <a:cs typeface="+mn-cs"/>
        </a:defRPr>
      </a:lvl2pPr>
      <a:lvl3pPr marL="1143000" indent="-228600" algn="l" rtl="0" eaLnBrk="0" fontAlgn="base" hangingPunct="0">
        <a:spcBef>
          <a:spcPct val="20000"/>
        </a:spcBef>
        <a:spcAft>
          <a:spcPct val="0"/>
        </a:spcAft>
        <a:buFont typeface="Arial" pitchFamily="34" charset="0"/>
        <a:buChar char="•"/>
        <a:defRPr sz="1600" kern="1200">
          <a:solidFill>
            <a:schemeClr val="tx1"/>
          </a:solidFill>
          <a:latin typeface="Verdana" panose="020B0604030504040204" pitchFamily="34" charset="0"/>
          <a:ea typeface="+mn-ea"/>
          <a:cs typeface="+mn-cs"/>
        </a:defRPr>
      </a:lvl3pPr>
      <a:lvl4pPr marL="1600200" indent="-228600" algn="l" rtl="0" eaLnBrk="0" fontAlgn="base" hangingPunct="0">
        <a:spcBef>
          <a:spcPct val="20000"/>
        </a:spcBef>
        <a:spcAft>
          <a:spcPct val="0"/>
        </a:spcAft>
        <a:buFont typeface="Arial" pitchFamily="34" charset="0"/>
        <a:buChar char="–"/>
        <a:defRPr sz="1200" kern="1200">
          <a:solidFill>
            <a:schemeClr val="tx1"/>
          </a:solidFill>
          <a:latin typeface="Verdana" panose="020B0604030504040204" pitchFamily="34" charset="0"/>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elplatzhalt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de-DE" altLang="de-DE" smtClean="0"/>
              <a:t>Titelmasterformat durch Klicken bearbeiten</a:t>
            </a:r>
          </a:p>
        </p:txBody>
      </p:sp>
      <p:sp>
        <p:nvSpPr>
          <p:cNvPr id="1027" name="Textplatzhalt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de-DE" smtClean="0"/>
              <a:t>Textmasterformat bearbeiten</a:t>
            </a:r>
          </a:p>
          <a:p>
            <a:pPr lvl="1"/>
            <a:r>
              <a:rPr lang="de-DE" altLang="de-DE" smtClean="0"/>
              <a:t>Zweite Ebene</a:t>
            </a:r>
          </a:p>
          <a:p>
            <a:pPr lvl="2"/>
            <a:r>
              <a:rPr lang="de-DE" altLang="de-DE" smtClean="0"/>
              <a:t>Dritte Ebene</a:t>
            </a:r>
          </a:p>
          <a:p>
            <a:pPr lvl="3"/>
            <a:r>
              <a:rPr lang="de-DE" altLang="de-DE" smtClean="0"/>
              <a:t>Vierte Ebene</a:t>
            </a:r>
          </a:p>
        </p:txBody>
      </p:sp>
      <p:sp>
        <p:nvSpPr>
          <p:cNvPr id="7" name="Fußzeilenplatzhalter 6"/>
          <p:cNvSpPr>
            <a:spLocks noGrp="1"/>
          </p:cNvSpPr>
          <p:nvPr>
            <p:ph type="ftr" sz="quarter" idx="3"/>
          </p:nvPr>
        </p:nvSpPr>
        <p:spPr>
          <a:xfrm>
            <a:off x="468313" y="6381750"/>
            <a:ext cx="6264275" cy="365125"/>
          </a:xfrm>
          <a:prstGeom prst="rect">
            <a:avLst/>
          </a:prstGeom>
        </p:spPr>
        <p:txBody>
          <a:bodyPr vert="horz" lIns="91440" tIns="45720" rIns="91440" bIns="45720" rtlCol="0" anchor="ctr"/>
          <a:lstStyle>
            <a:lvl1pPr algn="l" eaLnBrk="1" fontAlgn="auto" hangingPunct="1">
              <a:spcBef>
                <a:spcPts val="0"/>
              </a:spcBef>
              <a:spcAft>
                <a:spcPts val="0"/>
              </a:spcAft>
              <a:defRPr sz="1000" baseline="0">
                <a:solidFill>
                  <a:schemeClr val="tx1">
                    <a:lumMod val="50000"/>
                    <a:lumOff val="50000"/>
                  </a:schemeClr>
                </a:solidFill>
                <a:latin typeface="Verdana" panose="020B0604030504040204" pitchFamily="34" charset="0"/>
                <a:ea typeface="+mn-ea"/>
                <a:cs typeface="+mn-cs"/>
              </a:defRPr>
            </a:lvl1pPr>
          </a:lstStyle>
          <a:p>
            <a:pPr>
              <a:defRPr/>
            </a:pPr>
            <a:r>
              <a:rPr lang="de-DE" smtClean="0">
                <a:solidFill>
                  <a:prstClr val="black">
                    <a:lumMod val="50000"/>
                    <a:lumOff val="50000"/>
                  </a:prstClr>
                </a:solidFill>
              </a:rPr>
              <a:t>AG RDA Schulungsunterlagen – Modul 6J: Juristische Werke | Stand: 5.12.2017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2797793640"/>
      </p:ext>
    </p:extLst>
  </p:cSld>
  <p:clrMap bg1="lt1" tx1="dk1" bg2="lt2" tx2="dk2" accent1="accent1" accent2="accent2" accent3="accent3" accent4="accent4" accent5="accent5" accent6="accent6" hlink="hlink" folHlink="folHlink"/>
  <p:sldLayoutIdLst>
    <p:sldLayoutId id="2147483872" r:id="rId1"/>
  </p:sldLayoutIdLst>
  <p:hf hdr="0" dt="0"/>
  <p:txStyles>
    <p:titleStyle>
      <a:lvl1pPr algn="l" rtl="0" eaLnBrk="0" fontAlgn="base" hangingPunct="0">
        <a:spcBef>
          <a:spcPct val="0"/>
        </a:spcBef>
        <a:spcAft>
          <a:spcPct val="0"/>
        </a:spcAft>
        <a:defRPr sz="3200" kern="1200">
          <a:solidFill>
            <a:schemeClr val="tx1"/>
          </a:solidFill>
          <a:latin typeface="Verdana" panose="020B0604030504040204" pitchFamily="34" charset="0"/>
          <a:ea typeface="+mj-ea"/>
          <a:cs typeface="+mj-cs"/>
        </a:defRPr>
      </a:lvl1pPr>
      <a:lvl2pPr algn="l" rtl="0" eaLnBrk="0" fontAlgn="base" hangingPunct="0">
        <a:spcBef>
          <a:spcPct val="0"/>
        </a:spcBef>
        <a:spcAft>
          <a:spcPct val="0"/>
        </a:spcAft>
        <a:defRPr sz="3200">
          <a:solidFill>
            <a:schemeClr val="tx1"/>
          </a:solidFill>
          <a:latin typeface="Verdana" pitchFamily="34" charset="0"/>
        </a:defRPr>
      </a:lvl2pPr>
      <a:lvl3pPr algn="l" rtl="0" eaLnBrk="0" fontAlgn="base" hangingPunct="0">
        <a:spcBef>
          <a:spcPct val="0"/>
        </a:spcBef>
        <a:spcAft>
          <a:spcPct val="0"/>
        </a:spcAft>
        <a:defRPr sz="3200">
          <a:solidFill>
            <a:schemeClr val="tx1"/>
          </a:solidFill>
          <a:latin typeface="Verdana" pitchFamily="34" charset="0"/>
        </a:defRPr>
      </a:lvl3pPr>
      <a:lvl4pPr algn="l" rtl="0" eaLnBrk="0" fontAlgn="base" hangingPunct="0">
        <a:spcBef>
          <a:spcPct val="0"/>
        </a:spcBef>
        <a:spcAft>
          <a:spcPct val="0"/>
        </a:spcAft>
        <a:defRPr sz="3200">
          <a:solidFill>
            <a:schemeClr val="tx1"/>
          </a:solidFill>
          <a:latin typeface="Verdana" pitchFamily="34" charset="0"/>
        </a:defRPr>
      </a:lvl4pPr>
      <a:lvl5pPr algn="l" rtl="0" eaLnBrk="0" fontAlgn="base" hangingPunct="0">
        <a:spcBef>
          <a:spcPct val="0"/>
        </a:spcBef>
        <a:spcAft>
          <a:spcPct val="0"/>
        </a:spcAft>
        <a:defRPr sz="3200">
          <a:solidFill>
            <a:schemeClr val="tx1"/>
          </a:solidFill>
          <a:latin typeface="Verdana" pitchFamily="34" charset="0"/>
        </a:defRPr>
      </a:lvl5pPr>
      <a:lvl6pPr marL="457200" algn="l" rtl="0" fontAlgn="base">
        <a:spcBef>
          <a:spcPct val="0"/>
        </a:spcBef>
        <a:spcAft>
          <a:spcPct val="0"/>
        </a:spcAft>
        <a:defRPr sz="3200">
          <a:solidFill>
            <a:schemeClr val="tx1"/>
          </a:solidFill>
          <a:latin typeface="Verdana" pitchFamily="34" charset="0"/>
        </a:defRPr>
      </a:lvl6pPr>
      <a:lvl7pPr marL="914400" algn="l" rtl="0" fontAlgn="base">
        <a:spcBef>
          <a:spcPct val="0"/>
        </a:spcBef>
        <a:spcAft>
          <a:spcPct val="0"/>
        </a:spcAft>
        <a:defRPr sz="3200">
          <a:solidFill>
            <a:schemeClr val="tx1"/>
          </a:solidFill>
          <a:latin typeface="Verdana" pitchFamily="34" charset="0"/>
        </a:defRPr>
      </a:lvl7pPr>
      <a:lvl8pPr marL="1371600" algn="l" rtl="0" fontAlgn="base">
        <a:spcBef>
          <a:spcPct val="0"/>
        </a:spcBef>
        <a:spcAft>
          <a:spcPct val="0"/>
        </a:spcAft>
        <a:defRPr sz="3200">
          <a:solidFill>
            <a:schemeClr val="tx1"/>
          </a:solidFill>
          <a:latin typeface="Verdana" pitchFamily="34" charset="0"/>
        </a:defRPr>
      </a:lvl8pPr>
      <a:lvl9pPr marL="1828800" algn="l" rtl="0" fontAlgn="base">
        <a:spcBef>
          <a:spcPct val="0"/>
        </a:spcBef>
        <a:spcAft>
          <a:spcPct val="0"/>
        </a:spcAft>
        <a:defRPr sz="3200">
          <a:solidFill>
            <a:schemeClr val="tx1"/>
          </a:solidFill>
          <a:latin typeface="Verdana" pitchFamily="34" charset="0"/>
        </a:defRPr>
      </a:lvl9pPr>
    </p:titleStyle>
    <p:bodyStyle>
      <a:lvl1pPr marL="342900" indent="-342900" algn="l" rtl="0" eaLnBrk="0" fontAlgn="base" hangingPunct="0">
        <a:spcBef>
          <a:spcPct val="20000"/>
        </a:spcBef>
        <a:spcAft>
          <a:spcPct val="0"/>
        </a:spcAft>
        <a:buFont typeface="Arial" pitchFamily="34" charset="0"/>
        <a:buChar char="•"/>
        <a:defRPr sz="2400" kern="1200">
          <a:solidFill>
            <a:schemeClr val="tx1"/>
          </a:solidFill>
          <a:latin typeface="Verdana" panose="020B0604030504040204" pitchFamily="34" charset="0"/>
          <a:ea typeface="+mn-ea"/>
          <a:cs typeface="+mn-cs"/>
        </a:defRPr>
      </a:lvl1pPr>
      <a:lvl2pPr marL="742950" indent="-285750" algn="l" rtl="0" eaLnBrk="0" fontAlgn="base" hangingPunct="0">
        <a:spcBef>
          <a:spcPct val="20000"/>
        </a:spcBef>
        <a:spcAft>
          <a:spcPct val="0"/>
        </a:spcAft>
        <a:buFont typeface="Arial" pitchFamily="34" charset="0"/>
        <a:buChar char="–"/>
        <a:defRPr sz="2000" kern="1200">
          <a:solidFill>
            <a:schemeClr val="tx1"/>
          </a:solidFill>
          <a:latin typeface="Verdana" panose="020B0604030504040204" pitchFamily="34" charset="0"/>
          <a:ea typeface="+mn-ea"/>
          <a:cs typeface="+mn-cs"/>
        </a:defRPr>
      </a:lvl2pPr>
      <a:lvl3pPr marL="1143000" indent="-228600" algn="l" rtl="0" eaLnBrk="0" fontAlgn="base" hangingPunct="0">
        <a:spcBef>
          <a:spcPct val="20000"/>
        </a:spcBef>
        <a:spcAft>
          <a:spcPct val="0"/>
        </a:spcAft>
        <a:buFont typeface="Arial" pitchFamily="34" charset="0"/>
        <a:buChar char="•"/>
        <a:defRPr sz="1600" kern="1200">
          <a:solidFill>
            <a:schemeClr val="tx1"/>
          </a:solidFill>
          <a:latin typeface="Verdana" panose="020B0604030504040204" pitchFamily="34" charset="0"/>
          <a:ea typeface="+mn-ea"/>
          <a:cs typeface="+mn-cs"/>
        </a:defRPr>
      </a:lvl3pPr>
      <a:lvl4pPr marL="1600200" indent="-228600" algn="l" rtl="0" eaLnBrk="0" fontAlgn="base" hangingPunct="0">
        <a:spcBef>
          <a:spcPct val="20000"/>
        </a:spcBef>
        <a:spcAft>
          <a:spcPct val="0"/>
        </a:spcAft>
        <a:buFont typeface="Arial" pitchFamily="34" charset="0"/>
        <a:buChar char="–"/>
        <a:defRPr sz="1200" kern="1200">
          <a:solidFill>
            <a:schemeClr val="tx1"/>
          </a:solidFill>
          <a:latin typeface="Verdana" panose="020B0604030504040204" pitchFamily="34" charset="0"/>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00.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1.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1.xml"/></Relationships>
</file>

<file path=ppt/slides/_rels/slide102.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87.xml"/><Relationship Id="rId1" Type="http://schemas.openxmlformats.org/officeDocument/2006/relationships/slideLayout" Target="../slideLayouts/slideLayout1.xml"/><Relationship Id="rId4" Type="http://schemas.openxmlformats.org/officeDocument/2006/relationships/image" Target="../media/image51.png"/></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1.xml"/></Relationships>
</file>

<file path=ppt/slides/_rels/slide104.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1.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1.xml"/></Relationships>
</file>

<file path=ppt/slides/_rels/slide106.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90.xml"/><Relationship Id="rId1" Type="http://schemas.openxmlformats.org/officeDocument/2006/relationships/slideLayout" Target="../slideLayouts/slideLayout1.xml"/><Relationship Id="rId4" Type="http://schemas.openxmlformats.org/officeDocument/2006/relationships/image" Target="../media/image54.png"/></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8.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91.xml"/><Relationship Id="rId1" Type="http://schemas.openxmlformats.org/officeDocument/2006/relationships/slideLayout" Target="../slideLayouts/slideLayout1.xml"/><Relationship Id="rId4" Type="http://schemas.openxmlformats.org/officeDocument/2006/relationships/image" Target="../media/image56.png"/></Relationships>
</file>

<file path=ppt/slides/_rels/slide109.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92.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10.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1.xml"/></Relationships>
</file>

<file path=ppt/slides/_rels/slide111.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1.xml"/></Relationships>
</file>

<file path=ppt/slides/_rels/slide112.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1.xml"/></Relationships>
</file>

<file path=ppt/slides/_rels/slide113.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1.xml"/></Relationships>
</file>

<file path=ppt/slides/_rels/slide114.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1.xml"/></Relationships>
</file>

<file path=ppt/slides/_rels/slide115.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1.xml"/></Relationships>
</file>

<file path=ppt/slides/_rels/slide116.xml.rels><?xml version="1.0" encoding="UTF-8" standalone="yes"?>
<Relationships xmlns="http://schemas.openxmlformats.org/package/2006/relationships"><Relationship Id="rId2" Type="http://schemas.openxmlformats.org/officeDocument/2006/relationships/notesSlide" Target="../notesSlides/notesSlide98.xml"/><Relationship Id="rId1" Type="http://schemas.openxmlformats.org/officeDocument/2006/relationships/slideLayout" Target="../slideLayouts/slideLayout1.xml"/></Relationships>
</file>

<file path=ppt/slides/_rels/slide117.xml.rels><?xml version="1.0" encoding="UTF-8" standalone="yes"?>
<Relationships xmlns="http://schemas.openxmlformats.org/package/2006/relationships"><Relationship Id="rId2" Type="http://schemas.openxmlformats.org/officeDocument/2006/relationships/notesSlide" Target="../notesSlides/notesSlide99.xml"/><Relationship Id="rId1" Type="http://schemas.openxmlformats.org/officeDocument/2006/relationships/slideLayout" Target="../slideLayouts/slideLayout1.xml"/></Relationships>
</file>

<file path=ppt/slides/_rels/slide118.xml.rels><?xml version="1.0" encoding="UTF-8" standalone="yes"?>
<Relationships xmlns="http://schemas.openxmlformats.org/package/2006/relationships"><Relationship Id="rId2" Type="http://schemas.openxmlformats.org/officeDocument/2006/relationships/notesSlide" Target="../notesSlides/notesSlide100.xml"/><Relationship Id="rId1" Type="http://schemas.openxmlformats.org/officeDocument/2006/relationships/slideLayout" Target="../slideLayouts/slideLayout1.xml"/></Relationships>
</file>

<file path=ppt/slides/_rels/slide119.xml.rels><?xml version="1.0" encoding="UTF-8" standalone="yes"?>
<Relationships xmlns="http://schemas.openxmlformats.org/package/2006/relationships"><Relationship Id="rId2" Type="http://schemas.openxmlformats.org/officeDocument/2006/relationships/notesSlide" Target="../notesSlides/notesSlide10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20.xml.rels><?xml version="1.0" encoding="UTF-8" standalone="yes"?>
<Relationships xmlns="http://schemas.openxmlformats.org/package/2006/relationships"><Relationship Id="rId2" Type="http://schemas.openxmlformats.org/officeDocument/2006/relationships/notesSlide" Target="../notesSlides/notesSlide102.xml"/><Relationship Id="rId1" Type="http://schemas.openxmlformats.org/officeDocument/2006/relationships/slideLayout" Target="../slideLayouts/slideLayout1.xml"/></Relationships>
</file>

<file path=ppt/slides/_rels/slide121.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1.xml"/></Relationships>
</file>

<file path=ppt/slides/_rels/slide122.xml.rels><?xml version="1.0" encoding="UTF-8" standalone="yes"?>
<Relationships xmlns="http://schemas.openxmlformats.org/package/2006/relationships"><Relationship Id="rId2" Type="http://schemas.openxmlformats.org/officeDocument/2006/relationships/notesSlide" Target="../notesSlides/notesSlide103.xml"/><Relationship Id="rId1" Type="http://schemas.openxmlformats.org/officeDocument/2006/relationships/slideLayout" Target="../slideLayouts/slideLayout1.xml"/></Relationships>
</file>

<file path=ppt/slides/_rels/slide123.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1.xml"/></Relationships>
</file>

<file path=ppt/slides/_rels/slide124.xml.rels><?xml version="1.0" encoding="UTF-8" standalone="yes"?>
<Relationships xmlns="http://schemas.openxmlformats.org/package/2006/relationships"><Relationship Id="rId2" Type="http://schemas.openxmlformats.org/officeDocument/2006/relationships/notesSlide" Target="../notesSlides/notesSlide104.xml"/><Relationship Id="rId1" Type="http://schemas.openxmlformats.org/officeDocument/2006/relationships/slideLayout" Target="../slideLayouts/slideLayout1.xml"/></Relationships>
</file>

<file path=ppt/slides/_rels/slide125.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1.xml"/></Relationships>
</file>

<file path=ppt/slides/_rels/slide126.xml.rels><?xml version="1.0" encoding="UTF-8" standalone="yes"?>
<Relationships xmlns="http://schemas.openxmlformats.org/package/2006/relationships"><Relationship Id="rId2" Type="http://schemas.openxmlformats.org/officeDocument/2006/relationships/notesSlide" Target="../notesSlides/notesSlide105.xml"/><Relationship Id="rId1" Type="http://schemas.openxmlformats.org/officeDocument/2006/relationships/slideLayout" Target="../slideLayouts/slideLayout1.xml"/></Relationships>
</file>

<file path=ppt/slides/_rels/slide127.xml.rels><?xml version="1.0" encoding="UTF-8" standalone="yes"?>
<Relationships xmlns="http://schemas.openxmlformats.org/package/2006/relationships"><Relationship Id="rId2" Type="http://schemas.openxmlformats.org/officeDocument/2006/relationships/notesSlide" Target="../notesSlides/notesSlide106.xml"/><Relationship Id="rId1" Type="http://schemas.openxmlformats.org/officeDocument/2006/relationships/slideLayout" Target="../slideLayouts/slideLayout1.xml"/></Relationships>
</file>

<file path=ppt/slides/_rels/slide128.xml.rels><?xml version="1.0" encoding="UTF-8" standalone="yes"?>
<Relationships xmlns="http://schemas.openxmlformats.org/package/2006/relationships"><Relationship Id="rId2" Type="http://schemas.openxmlformats.org/officeDocument/2006/relationships/notesSlide" Target="../notesSlides/notesSlide107.xml"/><Relationship Id="rId1" Type="http://schemas.openxmlformats.org/officeDocument/2006/relationships/slideLayout" Target="../slideLayouts/slideLayout1.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30.xml.rels><?xml version="1.0" encoding="UTF-8" standalone="yes"?>
<Relationships xmlns="http://schemas.openxmlformats.org/package/2006/relationships"><Relationship Id="rId2" Type="http://schemas.openxmlformats.org/officeDocument/2006/relationships/notesSlide" Target="../notesSlides/notesSlide108.xml"/><Relationship Id="rId1" Type="http://schemas.openxmlformats.org/officeDocument/2006/relationships/slideLayout" Target="../slideLayouts/slideLayout1.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2.xml.rels><?xml version="1.0" encoding="UTF-8" standalone="yes"?>
<Relationships xmlns="http://schemas.openxmlformats.org/package/2006/relationships"><Relationship Id="rId8" Type="http://schemas.openxmlformats.org/officeDocument/2006/relationships/hyperlink" Target="https://wiki.dnb.de/download/attachments/106927515/EH-W-01.pdf" TargetMode="External"/><Relationship Id="rId3" Type="http://schemas.openxmlformats.org/officeDocument/2006/relationships/hyperlink" Target="http://access.rdatoolkit.org/" TargetMode="External"/><Relationship Id="rId7" Type="http://schemas.openxmlformats.org/officeDocument/2006/relationships/hyperlink" Target="https://wiki.dnb.de/download/attachments/130124769/EH-W-03_%202017_11_21finalGesamt.pdf?version=1&amp;modificationDate=1511442388000&amp;api=v2" TargetMode="External"/><Relationship Id="rId12" Type="http://schemas.openxmlformats.org/officeDocument/2006/relationships/hyperlink" Target="https://wiki.dnb.de/download/attachments/106042227/AH_018_20170901_korr.pdf?version=1&amp;modificationDate=1504277826000&amp;api=v2" TargetMode="External"/><Relationship Id="rId2" Type="http://schemas.openxmlformats.org/officeDocument/2006/relationships/notesSlide" Target="../notesSlides/notesSlide109.xml"/><Relationship Id="rId1" Type="http://schemas.openxmlformats.org/officeDocument/2006/relationships/slideLayout" Target="../slideLayouts/slideLayout1.xml"/><Relationship Id="rId6" Type="http://schemas.openxmlformats.org/officeDocument/2006/relationships/hyperlink" Target="https://wiki.dnb.de/pages/viewpage.action?pageId=130124769" TargetMode="External"/><Relationship Id="rId11" Type="http://schemas.openxmlformats.org/officeDocument/2006/relationships/hyperlink" Target="https://wiki.dnb.de/download/attachments/106042227/AH-017.pdf?version=8&amp;modificationDate=1504277709000&amp;api=v2" TargetMode="External"/><Relationship Id="rId5" Type="http://schemas.openxmlformats.org/officeDocument/2006/relationships/hyperlink" Target="https://wiki.dnb.de/display/RDAINFO/Schulungsunterlagen+der+AG+RDA" TargetMode="External"/><Relationship Id="rId10" Type="http://schemas.openxmlformats.org/officeDocument/2006/relationships/hyperlink" Target="https://wiki.dnb.de/display/RDAINFO/Arbeitshilfen" TargetMode="External"/><Relationship Id="rId4" Type="http://schemas.openxmlformats.org/officeDocument/2006/relationships/hyperlink" Target="https://wiki.dnb.de/display/RDAINFO/RDA-Info" TargetMode="External"/><Relationship Id="rId9" Type="http://schemas.openxmlformats.org/officeDocument/2006/relationships/hyperlink" Target="https://wiki.dnb.de/download/attachments/106927515/EH-W-02.pdf" TargetMode="Externa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hyperlink" Target="http://d-nb.info/gnd/7551190-3" TargetMode="External"/><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hyperlink" Target="http://d-nb.info/gnd/1043184015" TargetMode="External"/><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d-nb.info/gnd/1031407553" TargetMode="External"/><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hyperlink" Target="http://d-nb.info/gnd/4072133-4" TargetMode="External"/><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hyperlink" Target="https://www.google.de/url?sa=t&amp;rct=j&amp;q=&amp;esrc=s&amp;source=web&amp;cd=3&amp;ved=0ahUKEwjvreLyrZjXAhVFPxoKHXPnBa4QFggyMAI&amp;url=https://wiki.dnb.de/download/attachments/90411323/gndCodesAnhangI.pdf&amp;usg=AOvVaw2cfcB_UVHSXZxrNSpkqCeZ" TargetMode="External"/><Relationship Id="rId2" Type="http://schemas.openxmlformats.org/officeDocument/2006/relationships/notesSlide" Target="../notesSlides/notesSlide33.xml"/><Relationship Id="rId1" Type="http://schemas.openxmlformats.org/officeDocument/2006/relationships/slideLayout" Target="../slideLayouts/slideLayout1.xml"/><Relationship Id="rId4" Type="http://schemas.openxmlformats.org/officeDocument/2006/relationships/hyperlink" Target="https://www.google.de/url?sa=t&amp;rct=j&amp;q=&amp;esrc=s&amp;source=web&amp;cd=7&amp;ved=0ahUKEwivh_fOrpjXAhUK5BoKHduCCLMQFghLMAY&amp;url=https://wiki.dnb.de/download/attachments/106042227/AH-017.pdf&amp;usg=AOvVaw0CuiGXluFPP2XRyWTRAet2" TargetMode="Externa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40.xml"/><Relationship Id="rId1" Type="http://schemas.openxmlformats.org/officeDocument/2006/relationships/slideLayout" Target="../slideLayouts/slideLayout1.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3" Type="http://schemas.openxmlformats.org/officeDocument/2006/relationships/hyperlink" Target="https://www.bj.admin.ch/dam/data/bj/staat/gesetzgebung/archiv/bundesverfassung/entw-expkomm-d.pdf" TargetMode="External"/><Relationship Id="rId2" Type="http://schemas.openxmlformats.org/officeDocument/2006/relationships/notesSlide" Target="../notesSlides/notesSlide42.xml"/><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49.xml"/><Relationship Id="rId1" Type="http://schemas.openxmlformats.org/officeDocument/2006/relationships/slideLayout" Target="../slideLayouts/slideLayout1.xml"/><Relationship Id="rId4" Type="http://schemas.openxmlformats.org/officeDocument/2006/relationships/image" Target="../media/image31.png"/></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52.xml"/><Relationship Id="rId1" Type="http://schemas.openxmlformats.org/officeDocument/2006/relationships/slideLayout" Target="../slideLayouts/slideLayout1.xml"/><Relationship Id="rId4" Type="http://schemas.openxmlformats.org/officeDocument/2006/relationships/image" Target="../media/image33.png"/></Relationships>
</file>

<file path=ppt/slides/_rels/slide5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53.xml"/><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58.xml"/><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60.xml"/><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63.xml"/><Relationship Id="rId1" Type="http://schemas.openxmlformats.org/officeDocument/2006/relationships/slideLayout" Target="../slideLayouts/slideLayout1.xml"/><Relationship Id="rId4" Type="http://schemas.openxmlformats.org/officeDocument/2006/relationships/image" Target="../media/image40.png"/></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67.xml"/><Relationship Id="rId1" Type="http://schemas.openxmlformats.org/officeDocument/2006/relationships/slideLayout" Target="../slideLayouts/slideLayout1.xml"/><Relationship Id="rId4" Type="http://schemas.openxmlformats.org/officeDocument/2006/relationships/image" Target="../media/image42.png"/></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69.xml"/><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1.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1.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1.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1.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1.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1.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1.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1.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1.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4.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81.xml"/><Relationship Id="rId1" Type="http://schemas.openxmlformats.org/officeDocument/2006/relationships/slideLayout" Target="../slideLayouts/slideLayout1.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1.xml"/></Relationships>
</file>

<file path=ppt/slides/_rels/slide96.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83.xml"/><Relationship Id="rId1" Type="http://schemas.openxmlformats.org/officeDocument/2006/relationships/slideLayout" Target="../slideLayouts/slideLayout1.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1.xml"/></Relationships>
</file>

<file path=ppt/slides/_rels/slide98.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85.xml"/><Relationship Id="rId1" Type="http://schemas.openxmlformats.org/officeDocument/2006/relationships/slideLayout" Target="../slideLayouts/slideLayout1.xml"/><Relationship Id="rId4" Type="http://schemas.openxmlformats.org/officeDocument/2006/relationships/image" Target="../media/image48.png"/></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lgn="ctr" eaLnBrk="1" hangingPunct="1">
              <a:spcBef>
                <a:spcPct val="0"/>
              </a:spcBef>
              <a:buFontTx/>
              <a:buNone/>
              <a:defRPr/>
            </a:pPr>
            <a:endParaRPr lang="de-DE" altLang="de-DE" sz="1800" smtClean="0">
              <a:solidFill>
                <a:srgbClr val="FFFFFF"/>
              </a:solidFill>
              <a:latin typeface="Calibri" pitchFamily="34" charset="0"/>
              <a:cs typeface="Arial" pitchFamily="34" charset="0"/>
            </a:endParaRPr>
          </a:p>
        </p:txBody>
      </p:sp>
      <p:sp>
        <p:nvSpPr>
          <p:cNvPr id="3075" name="Titel 1"/>
          <p:cNvSpPr>
            <a:spLocks noGrp="1"/>
          </p:cNvSpPr>
          <p:nvPr>
            <p:ph type="title"/>
          </p:nvPr>
        </p:nvSpPr>
        <p:spPr>
          <a:xfrm>
            <a:off x="1692275" y="2781300"/>
            <a:ext cx="6057900" cy="1652588"/>
          </a:xfrm>
        </p:spPr>
        <p:txBody>
          <a:bodyPr rtlCol="0">
            <a:noAutofit/>
          </a:bodyPr>
          <a:lstStyle/>
          <a:p>
            <a:pPr algn="ctr" eaLnBrk="1" fontAlgn="auto" hangingPunct="1">
              <a:spcAft>
                <a:spcPts val="0"/>
              </a:spcAft>
              <a:defRPr/>
            </a:pPr>
            <a:r>
              <a:rPr lang="de-DE" altLang="de-DE" sz="3200" b="1" dirty="0" smtClean="0">
                <a:ea typeface="Verdana" pitchFamily="34" charset="0"/>
                <a:cs typeface="Verdana" pitchFamily="34" charset="0"/>
              </a:rPr>
              <a:t>Schulungsunterlagen der</a:t>
            </a:r>
            <a:br>
              <a:rPr lang="de-DE" altLang="de-DE" sz="3200" b="1" dirty="0" smtClean="0">
                <a:ea typeface="Verdana" pitchFamily="34" charset="0"/>
                <a:cs typeface="Verdana" pitchFamily="34" charset="0"/>
              </a:rPr>
            </a:br>
            <a:r>
              <a:rPr lang="de-DE" altLang="de-DE" sz="3200" b="1" dirty="0" smtClean="0">
                <a:ea typeface="Verdana" pitchFamily="34" charset="0"/>
                <a:cs typeface="Verdana" pitchFamily="34" charset="0"/>
              </a:rPr>
              <a:t>AG RDA</a:t>
            </a:r>
          </a:p>
        </p:txBody>
      </p:sp>
      <p:pic>
        <p:nvPicPr>
          <p:cNvPr id="9220"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1"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2"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3"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4"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5" name="Grafik 2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6" name="Grafik 20"/>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7" name="Grafik 22"/>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8" name="Grafik 21"/>
          <p:cNvPicPr>
            <a:picLocks noChangeAspect="1"/>
          </p:cNvPicPr>
          <p:nvPr/>
        </p:nvPicPr>
        <p:blipFill>
          <a:blip r:embed="rId11">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9" name="Grafik 23"/>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30" name="Grafik 2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31" name="Grafik 27"/>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32" name="Grafik 6"/>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33" name="Grafik 29"/>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9234" name="Gruppieren 8"/>
          <p:cNvGrpSpPr>
            <a:grpSpLocks/>
          </p:cNvGrpSpPr>
          <p:nvPr/>
        </p:nvGrpSpPr>
        <p:grpSpPr bwMode="auto">
          <a:xfrm>
            <a:off x="949325" y="1700213"/>
            <a:ext cx="2378075" cy="400050"/>
            <a:chOff x="948867" y="1700808"/>
            <a:chExt cx="2378195" cy="400110"/>
          </a:xfrm>
        </p:grpSpPr>
        <p:sp>
          <p:nvSpPr>
            <p:cNvPr id="9238"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eaLnBrk="1" hangingPunct="1">
                <a:spcBef>
                  <a:spcPct val="0"/>
                </a:spcBef>
                <a:buFontTx/>
                <a:buNone/>
              </a:pPr>
              <a:r>
                <a:rPr lang="de-DE" altLang="de-DE" sz="1000" b="1">
                  <a:solidFill>
                    <a:srgbClr val="000000"/>
                  </a:solidFill>
                </a:rPr>
                <a:t>Vertretungen der Öffentlichen Bibliotheken</a:t>
              </a:r>
            </a:p>
          </p:txBody>
        </p:sp>
        <p:pic>
          <p:nvPicPr>
            <p:cNvPr id="9239"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9235" name="Grafik 1"/>
          <p:cNvPicPr>
            <a:picLocks noChangeAspect="1"/>
          </p:cNvPicPr>
          <p:nvPr/>
        </p:nvPicPr>
        <p:blipFill>
          <a:blip r:embed="rId18">
            <a:extLst>
              <a:ext uri="{28A0092B-C50C-407E-A947-70E740481C1C}">
                <a14:useLocalDpi xmlns:a14="http://schemas.microsoft.com/office/drawing/2010/main" val="0"/>
              </a:ext>
            </a:extLst>
          </a:blip>
          <a:srcRect l="5724" t="17175" b="17717"/>
          <a:stretch>
            <a:fillRect/>
          </a:stretch>
        </p:blipFill>
        <p:spPr bwMode="auto">
          <a:xfrm>
            <a:off x="677863" y="2349500"/>
            <a:ext cx="165100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Weitere Rechtsmaterialien</a:t>
            </a:r>
          </a:p>
        </p:txBody>
      </p:sp>
      <p:sp>
        <p:nvSpPr>
          <p:cNvPr id="4" name="Fußzeilenplatzhalter 3"/>
          <p:cNvSpPr>
            <a:spLocks noGrp="1"/>
          </p:cNvSpPr>
          <p:nvPr>
            <p:ph type="ftr" sz="quarter" idx="14"/>
          </p:nvPr>
        </p:nvSpPr>
        <p:spPr/>
        <p:txBody>
          <a:bodyPr/>
          <a:lstStyle/>
          <a:p>
            <a:pPr>
              <a:defRPr/>
            </a:pPr>
            <a:r>
              <a:rPr lang="de-DE" smtClean="0"/>
              <a:t>AG RDA Schulungsunterlagen – Modul 6J: Juristische Werke | Stand: 5.12.2017 | CC BY-NC-SA</a:t>
            </a:r>
            <a:endParaRPr lang="de-DE" dirty="0"/>
          </a:p>
        </p:txBody>
      </p:sp>
      <p:sp>
        <p:nvSpPr>
          <p:cNvPr id="5" name="Foliennummernplatzhalter 4"/>
          <p:cNvSpPr>
            <a:spLocks noGrp="1"/>
          </p:cNvSpPr>
          <p:nvPr>
            <p:ph type="sldNum" sz="quarter" idx="15"/>
          </p:nvPr>
        </p:nvSpPr>
        <p:spPr/>
        <p:txBody>
          <a:bodyPr/>
          <a:lstStyle/>
          <a:p>
            <a:pPr>
              <a:defRPr/>
            </a:pPr>
            <a:fld id="{FAB38C1D-161B-412A-9C5A-58B0265B4498}" type="slidenum">
              <a:rPr lang="de-DE" altLang="de-DE" smtClean="0"/>
              <a:pPr>
                <a:defRPr/>
              </a:pPr>
              <a:t>10</a:t>
            </a:fld>
            <a:endParaRPr lang="de-DE" altLang="de-DE"/>
          </a:p>
        </p:txBody>
      </p:sp>
      <p:graphicFrame>
        <p:nvGraphicFramePr>
          <p:cNvPr id="6" name="Tabelle 5"/>
          <p:cNvGraphicFramePr>
            <a:graphicFrameLocks noGrp="1"/>
          </p:cNvGraphicFramePr>
          <p:nvPr>
            <p:extLst>
              <p:ext uri="{D42A27DB-BD31-4B8C-83A1-F6EECF244321}">
                <p14:modId xmlns:p14="http://schemas.microsoft.com/office/powerpoint/2010/main" val="3492632982"/>
              </p:ext>
            </p:extLst>
          </p:nvPr>
        </p:nvGraphicFramePr>
        <p:xfrm>
          <a:off x="323528" y="908720"/>
          <a:ext cx="8424936" cy="4643564"/>
        </p:xfrm>
        <a:graphic>
          <a:graphicData uri="http://schemas.openxmlformats.org/drawingml/2006/table">
            <a:tbl>
              <a:tblPr firstRow="1" bandRow="1">
                <a:tableStyleId>{5C22544A-7EE6-4342-B048-85BDC9FD1C3A}</a:tableStyleId>
              </a:tblPr>
              <a:tblGrid>
                <a:gridCol w="3456384">
                  <a:extLst>
                    <a:ext uri="{9D8B030D-6E8A-4147-A177-3AD203B41FA5}">
                      <a16:colId xmlns:a16="http://schemas.microsoft.com/office/drawing/2014/main" val="20000"/>
                    </a:ext>
                  </a:extLst>
                </a:gridCol>
                <a:gridCol w="4968552">
                  <a:extLst>
                    <a:ext uri="{9D8B030D-6E8A-4147-A177-3AD203B41FA5}">
                      <a16:colId xmlns:a16="http://schemas.microsoft.com/office/drawing/2014/main" val="20001"/>
                    </a:ext>
                  </a:extLst>
                </a:gridCol>
              </a:tblGrid>
              <a:tr h="711980">
                <a:tc>
                  <a:txBody>
                    <a:bodyPr/>
                    <a:lstStyle/>
                    <a:p>
                      <a:pPr algn="l"/>
                      <a:r>
                        <a:rPr lang="de-DE" sz="1800" dirty="0" smtClean="0">
                          <a:solidFill>
                            <a:schemeClr val="bg1"/>
                          </a:solidFill>
                          <a:latin typeface="Verdana" panose="020B0604030504040204" pitchFamily="34" charset="0"/>
                          <a:ea typeface="Verdana" panose="020B0604030504040204" pitchFamily="34" charset="0"/>
                          <a:cs typeface="Verdana" panose="020B0604030504040204" pitchFamily="34" charset="0"/>
                        </a:rPr>
                        <a:t>Deutsche</a:t>
                      </a:r>
                      <a:r>
                        <a:rPr lang="de-DE" sz="1800" baseline="0" dirty="0" smtClean="0">
                          <a:solidFill>
                            <a:schemeClr val="bg1"/>
                          </a:solidFill>
                          <a:latin typeface="Verdana" panose="020B0604030504040204" pitchFamily="34" charset="0"/>
                          <a:ea typeface="Verdana" panose="020B0604030504040204" pitchFamily="34" charset="0"/>
                          <a:cs typeface="Verdana" panose="020B0604030504040204" pitchFamily="34" charset="0"/>
                        </a:rPr>
                        <a:t> Terminologie</a:t>
                      </a:r>
                      <a:endParaRPr lang="de-DE" sz="1800" dirty="0">
                        <a:solidFill>
                          <a:schemeClr val="bg1"/>
                        </a:solidFill>
                        <a:latin typeface="Verdana" panose="020B0604030504040204" pitchFamily="34" charset="0"/>
                        <a:ea typeface="Verdana" panose="020B0604030504040204" pitchFamily="34" charset="0"/>
                        <a:cs typeface="Verdana" panose="020B0604030504040204" pitchFamily="34" charset="0"/>
                      </a:endParaRPr>
                    </a:p>
                  </a:txBody>
                  <a:tcPr marT="45678" marB="45678"/>
                </a:tc>
                <a:tc>
                  <a:txBody>
                    <a:bodyPr/>
                    <a:lstStyle/>
                    <a:p>
                      <a:pPr algn="l"/>
                      <a:r>
                        <a:rPr lang="de-DE" sz="1800" dirty="0" smtClean="0">
                          <a:solidFill>
                            <a:schemeClr val="bg1"/>
                          </a:solidFill>
                          <a:latin typeface="Verdana" panose="020B0604030504040204" pitchFamily="34" charset="0"/>
                          <a:ea typeface="Verdana" panose="020B0604030504040204" pitchFamily="34" charset="0"/>
                          <a:cs typeface="Verdana" panose="020B0604030504040204" pitchFamily="34" charset="0"/>
                        </a:rPr>
                        <a:t>RDA-Zuordnung</a:t>
                      </a:r>
                      <a:endParaRPr lang="de-DE" sz="1800" dirty="0">
                        <a:solidFill>
                          <a:schemeClr val="bg1"/>
                        </a:solidFill>
                        <a:latin typeface="Verdana" panose="020B0604030504040204" pitchFamily="34" charset="0"/>
                        <a:ea typeface="Verdana" panose="020B0604030504040204" pitchFamily="34" charset="0"/>
                        <a:cs typeface="Verdana" panose="020B0604030504040204" pitchFamily="34" charset="0"/>
                      </a:endParaRPr>
                    </a:p>
                  </a:txBody>
                  <a:tcPr marT="45678" marB="45678"/>
                </a:tc>
                <a:extLst>
                  <a:ext uri="{0D108BD9-81ED-4DB2-BD59-A6C34878D82A}">
                    <a16:rowId xmlns:a16="http://schemas.microsoft.com/office/drawing/2014/main" val="10000"/>
                  </a:ext>
                </a:extLst>
              </a:tr>
              <a:tr h="439726">
                <a:tc>
                  <a:txBody>
                    <a:bodyPr/>
                    <a:lstStyle/>
                    <a:p>
                      <a:pPr marL="0" indent="0" algn="l">
                        <a:lnSpc>
                          <a:spcPts val="1600"/>
                        </a:lnSpc>
                        <a:spcBef>
                          <a:spcPts val="600"/>
                        </a:spcBef>
                        <a:spcAft>
                          <a:spcPts val="600"/>
                        </a:spcAft>
                        <a:buFontTx/>
                        <a:buNone/>
                      </a:pPr>
                      <a:endParaRPr lang="de-DE" sz="1800" b="0"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p>
                      <a:pPr marL="0" indent="0" algn="l">
                        <a:lnSpc>
                          <a:spcPts val="1600"/>
                        </a:lnSpc>
                        <a:spcBef>
                          <a:spcPts val="600"/>
                        </a:spcBef>
                        <a:spcAft>
                          <a:spcPts val="600"/>
                        </a:spcAft>
                        <a:buFontTx/>
                        <a:buNone/>
                      </a:pPr>
                      <a:r>
                        <a:rPr lang="de-DE" sz="1800" b="0" dirty="0" smtClean="0">
                          <a:solidFill>
                            <a:schemeClr val="tx1"/>
                          </a:solidFill>
                          <a:latin typeface="Verdana" panose="020B0604030504040204" pitchFamily="34" charset="0"/>
                          <a:ea typeface="Verdana" panose="020B0604030504040204" pitchFamily="34" charset="0"/>
                          <a:cs typeface="Verdana" panose="020B0604030504040204" pitchFamily="34" charset="0"/>
                        </a:rPr>
                        <a:t>Entscheidungssammlungen</a:t>
                      </a:r>
                      <a:endParaRPr lang="de-DE" sz="1800" b="0"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marT="45678" marB="45678"/>
                </a:tc>
                <a:tc>
                  <a:txBody>
                    <a:bodyPr/>
                    <a:lstStyle/>
                    <a:p>
                      <a:pPr algn="l">
                        <a:lnSpc>
                          <a:spcPct val="100000"/>
                        </a:lnSpc>
                        <a:spcBef>
                          <a:spcPts val="600"/>
                        </a:spcBef>
                        <a:spcAft>
                          <a:spcPts val="600"/>
                        </a:spcAft>
                      </a:pPr>
                      <a:r>
                        <a:rPr lang="de-DE" sz="18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6.29.1.18-20  „Entscheidungssammlungen, </a:t>
                      </a:r>
                      <a:r>
                        <a:rPr lang="de-DE" sz="1800"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Citations</a:t>
                      </a:r>
                      <a:r>
                        <a:rPr lang="de-DE" sz="18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Digests usw.“   </a:t>
                      </a:r>
                      <a:endParaRPr lang="de-DE" sz="18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marT="45678" marB="45678"/>
                </a:tc>
                <a:extLst>
                  <a:ext uri="{0D108BD9-81ED-4DB2-BD59-A6C34878D82A}">
                    <a16:rowId xmlns:a16="http://schemas.microsoft.com/office/drawing/2014/main" val="10001"/>
                  </a:ext>
                </a:extLst>
              </a:tr>
              <a:tr h="360040">
                <a:tc>
                  <a:txBody>
                    <a:bodyPr/>
                    <a:lstStyle/>
                    <a:p>
                      <a:pPr marL="0" indent="0" algn="l">
                        <a:lnSpc>
                          <a:spcPct val="100000"/>
                        </a:lnSpc>
                        <a:spcBef>
                          <a:spcPts val="600"/>
                        </a:spcBef>
                        <a:spcAft>
                          <a:spcPts val="600"/>
                        </a:spcAft>
                        <a:buFontTx/>
                        <a:buNone/>
                      </a:pPr>
                      <a:r>
                        <a:rPr lang="de-DE" sz="18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Dokumente, die im Zusammenhang mit gerichtlichen Verfahren entstehen</a:t>
                      </a:r>
                      <a:endParaRPr lang="de-DE" sz="1800" b="0"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marT="45678" marB="45678"/>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endParaRPr lang="de-DE" sz="18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marL="0" marR="0" indent="0" algn="l" defTabSz="914400" rtl="0" eaLnBrk="1" fontAlgn="auto" latinLnBrk="0" hangingPunct="1">
                        <a:lnSpc>
                          <a:spcPts val="1600"/>
                        </a:lnSpc>
                        <a:spcBef>
                          <a:spcPts val="600"/>
                        </a:spcBef>
                        <a:spcAft>
                          <a:spcPts val="600"/>
                        </a:spcAft>
                        <a:buClrTx/>
                        <a:buSzTx/>
                        <a:buFontTx/>
                        <a:buNone/>
                        <a:tabLst/>
                        <a:defRPr/>
                      </a:pPr>
                      <a:r>
                        <a:rPr lang="de-DE" sz="18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6.29.1.21-28   „</a:t>
                      </a:r>
                      <a:r>
                        <a:rPr lang="de-DE" sz="18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Gerichtsprotokolle</a:t>
                      </a:r>
                      <a:r>
                        <a:rPr lang="de-DE" sz="1800" baseline="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usw.</a:t>
                      </a:r>
                      <a:r>
                        <a:rPr lang="de-DE" sz="18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endParaRPr lang="de-DE" sz="1800" b="1"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marT="45678" marB="45678"/>
                </a:tc>
                <a:extLst>
                  <a:ext uri="{0D108BD9-81ED-4DB2-BD59-A6C34878D82A}">
                    <a16:rowId xmlns:a16="http://schemas.microsoft.com/office/drawing/2014/main" val="10002"/>
                  </a:ext>
                </a:extLst>
              </a:tr>
              <a:tr h="432048">
                <a:tc>
                  <a:txBody>
                    <a:bodyPr/>
                    <a:lstStyle/>
                    <a:p>
                      <a:pPr marL="0" indent="0" algn="l">
                        <a:lnSpc>
                          <a:spcPts val="1600"/>
                        </a:lnSpc>
                        <a:spcBef>
                          <a:spcPts val="600"/>
                        </a:spcBef>
                        <a:spcAft>
                          <a:spcPts val="600"/>
                        </a:spcAft>
                        <a:buFontTx/>
                        <a:buNone/>
                      </a:pPr>
                      <a:endParaRPr lang="de-DE" sz="1800" b="0"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p>
                      <a:pPr marL="0" indent="0" algn="l">
                        <a:lnSpc>
                          <a:spcPts val="1600"/>
                        </a:lnSpc>
                        <a:spcBef>
                          <a:spcPts val="600"/>
                        </a:spcBef>
                        <a:spcAft>
                          <a:spcPts val="600"/>
                        </a:spcAft>
                        <a:buFontTx/>
                        <a:buNone/>
                      </a:pPr>
                      <a:r>
                        <a:rPr lang="de-DE" sz="1800" b="0" dirty="0" smtClean="0">
                          <a:solidFill>
                            <a:schemeClr val="tx1"/>
                          </a:solidFill>
                          <a:latin typeface="Verdana" panose="020B0604030504040204" pitchFamily="34" charset="0"/>
                          <a:ea typeface="Verdana" panose="020B0604030504040204" pitchFamily="34" charset="0"/>
                          <a:cs typeface="Verdana" panose="020B0604030504040204" pitchFamily="34" charset="0"/>
                        </a:rPr>
                        <a:t>Kommentare</a:t>
                      </a:r>
                      <a:endParaRPr lang="de-DE" sz="1800" b="0"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marT="45678" marB="45678"/>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6.29.1.1.3, 6.27.1.6   „</a:t>
                      </a:r>
                      <a:r>
                        <a:rPr lang="de-DE" sz="1800" dirty="0" smtClean="0">
                          <a:latin typeface="Verdana" panose="020B0604030504040204" pitchFamily="34" charset="0"/>
                          <a:ea typeface="Verdana" panose="020B0604030504040204" pitchFamily="34" charset="0"/>
                          <a:cs typeface="Verdana" panose="020B0604030504040204" pitchFamily="34" charset="0"/>
                        </a:rPr>
                        <a:t>Kommentierte Ausgaben von Gesetzen und Kommentare</a:t>
                      </a:r>
                      <a:r>
                        <a:rPr lang="de-DE" sz="18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endParaRPr lang="de-DE" sz="1800" b="1"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marT="45678" marB="45678"/>
                </a:tc>
                <a:extLst>
                  <a:ext uri="{0D108BD9-81ED-4DB2-BD59-A6C34878D82A}">
                    <a16:rowId xmlns:a16="http://schemas.microsoft.com/office/drawing/2014/main" val="10003"/>
                  </a:ext>
                </a:extLst>
              </a:tr>
              <a:tr h="360040">
                <a:tc>
                  <a:txBody>
                    <a:bodyPr/>
                    <a:lstStyle/>
                    <a:p>
                      <a:pPr marL="0" indent="0" algn="l">
                        <a:lnSpc>
                          <a:spcPts val="1600"/>
                        </a:lnSpc>
                        <a:spcBef>
                          <a:spcPts val="600"/>
                        </a:spcBef>
                        <a:spcAft>
                          <a:spcPts val="600"/>
                        </a:spcAft>
                        <a:buFontTx/>
                        <a:buNone/>
                      </a:pPr>
                      <a:endParaRPr lang="de-DE" sz="1800"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p>
                      <a:pPr marL="0" indent="0" algn="l">
                        <a:lnSpc>
                          <a:spcPts val="1600"/>
                        </a:lnSpc>
                        <a:spcBef>
                          <a:spcPts val="600"/>
                        </a:spcBef>
                        <a:spcAft>
                          <a:spcPts val="600"/>
                        </a:spcAft>
                        <a:buFontTx/>
                        <a:buNone/>
                      </a:pPr>
                      <a:r>
                        <a:rPr lang="de-DE" sz="18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Gesetzessammlungen</a:t>
                      </a:r>
                      <a:endParaRPr lang="de-DE" sz="1800" b="0"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marT="45678" marB="45678"/>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6.29.1.X Zusammenstellungen zu jeweiligen Materialart</a:t>
                      </a:r>
                      <a:r>
                        <a:rPr lang="de-DE" sz="1800" kern="1200" baseline="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(Gesetzen, Verwaltungsvorschriften, Abkommen)</a:t>
                      </a:r>
                      <a:endParaRPr lang="de-DE" sz="1800" b="1"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marT="45678" marB="45678"/>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1366400128"/>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035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35150" y="887413"/>
            <a:ext cx="3960813" cy="542131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8" name="Ellipse 7"/>
          <p:cNvSpPr/>
          <p:nvPr/>
        </p:nvSpPr>
        <p:spPr>
          <a:xfrm>
            <a:off x="4067175" y="4135438"/>
            <a:ext cx="1296988" cy="21590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sp>
        <p:nvSpPr>
          <p:cNvPr id="9" name="Ellipse 8"/>
          <p:cNvSpPr/>
          <p:nvPr/>
        </p:nvSpPr>
        <p:spPr>
          <a:xfrm>
            <a:off x="2268538" y="4506913"/>
            <a:ext cx="1295400" cy="21590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sp>
        <p:nvSpPr>
          <p:cNvPr id="10" name="Ellipse 9"/>
          <p:cNvSpPr/>
          <p:nvPr/>
        </p:nvSpPr>
        <p:spPr>
          <a:xfrm>
            <a:off x="3276600" y="5359400"/>
            <a:ext cx="1295400" cy="21590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sp>
        <p:nvSpPr>
          <p:cNvPr id="14" name="Fußzeilenplatzhalter 13"/>
          <p:cNvSpPr>
            <a:spLocks noGrp="1"/>
          </p:cNvSpPr>
          <p:nvPr>
            <p:ph type="ftr" sz="quarter" idx="14"/>
          </p:nvPr>
        </p:nvSpPr>
        <p:spPr>
          <a:xfrm>
            <a:off x="468312" y="6376988"/>
            <a:ext cx="7344047" cy="365125"/>
          </a:xfrm>
        </p:spPr>
        <p:txBody>
          <a:bodyPr/>
          <a:lstStyle/>
          <a:p>
            <a:pPr>
              <a:defRPr/>
            </a:pPr>
            <a:r>
              <a:rPr lang="de-DE" dirty="0" smtClean="0"/>
              <a:t>AG RDA Schulungsunterlagen – Modul 6J: Juristische Werke | Stand: 5.12.2017 | CC BY-NC-SA</a:t>
            </a:r>
            <a:endParaRPr lang="de-DE" dirty="0"/>
          </a:p>
        </p:txBody>
      </p:sp>
      <p:sp>
        <p:nvSpPr>
          <p:cNvPr id="3" name="Foliennummernplatzhalter 2"/>
          <p:cNvSpPr>
            <a:spLocks noGrp="1"/>
          </p:cNvSpPr>
          <p:nvPr>
            <p:ph type="sldNum" sz="quarter" idx="15"/>
          </p:nvPr>
        </p:nvSpPr>
        <p:spPr/>
        <p:txBody>
          <a:bodyPr/>
          <a:lstStyle/>
          <a:p>
            <a:pPr>
              <a:defRPr/>
            </a:pPr>
            <a:fld id="{FAB38C1D-161B-412A-9C5A-58B0265B4498}" type="slidenum">
              <a:rPr lang="de-DE" altLang="de-DE" smtClean="0"/>
              <a:pPr>
                <a:defRPr/>
              </a:pPr>
              <a:t>100</a:t>
            </a:fld>
            <a:endParaRPr lang="de-DE" altLang="de-DE"/>
          </a:p>
        </p:txBody>
      </p:sp>
      <p:sp>
        <p:nvSpPr>
          <p:cNvPr id="4" name="Titel 3"/>
          <p:cNvSpPr>
            <a:spLocks noGrp="1"/>
          </p:cNvSpPr>
          <p:nvPr>
            <p:ph type="title"/>
          </p:nvPr>
        </p:nvSpPr>
        <p:spPr/>
        <p:txBody>
          <a:bodyPr/>
          <a:lstStyle/>
          <a:p>
            <a:r>
              <a:rPr lang="de-DE" dirty="0"/>
              <a:t>Beispiel K2b</a:t>
            </a:r>
          </a:p>
        </p:txBody>
      </p:sp>
    </p:spTree>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ußzeilenplatzhalter 9"/>
          <p:cNvSpPr>
            <a:spLocks noGrp="1"/>
          </p:cNvSpPr>
          <p:nvPr>
            <p:ph type="ftr" sz="quarter" idx="14"/>
          </p:nvPr>
        </p:nvSpPr>
        <p:spPr/>
        <p:txBody>
          <a:bodyPr/>
          <a:lstStyle/>
          <a:p>
            <a:pPr>
              <a:defRPr/>
            </a:pPr>
            <a:r>
              <a:rPr lang="de-DE" smtClean="0"/>
              <a:t>AG RDA Schulungsunterlagen – Modul 6J: Juristische Werke | Stand: 5.12.2017 | CC BY-NC-SA</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4008502495"/>
              </p:ext>
            </p:extLst>
          </p:nvPr>
        </p:nvGraphicFramePr>
        <p:xfrm>
          <a:off x="323528" y="764704"/>
          <a:ext cx="8642350" cy="5648421"/>
        </p:xfrm>
        <a:graphic>
          <a:graphicData uri="http://schemas.openxmlformats.org/drawingml/2006/table">
            <a:tbl>
              <a:tblPr firstRow="1" bandRow="1">
                <a:tableStyleId>{5C22544A-7EE6-4342-B048-85BDC9FD1C3A}</a:tableStyleId>
              </a:tblPr>
              <a:tblGrid>
                <a:gridCol w="1008274">
                  <a:extLst>
                    <a:ext uri="{9D8B030D-6E8A-4147-A177-3AD203B41FA5}">
                      <a16:colId xmlns:a16="http://schemas.microsoft.com/office/drawing/2014/main" val="20000"/>
                    </a:ext>
                  </a:extLst>
                </a:gridCol>
                <a:gridCol w="2448666">
                  <a:extLst>
                    <a:ext uri="{9D8B030D-6E8A-4147-A177-3AD203B41FA5}">
                      <a16:colId xmlns:a16="http://schemas.microsoft.com/office/drawing/2014/main" val="20001"/>
                    </a:ext>
                  </a:extLst>
                </a:gridCol>
                <a:gridCol w="5185410">
                  <a:extLst>
                    <a:ext uri="{9D8B030D-6E8A-4147-A177-3AD203B41FA5}">
                      <a16:colId xmlns:a16="http://schemas.microsoft.com/office/drawing/2014/main" val="20002"/>
                    </a:ext>
                  </a:extLst>
                </a:gridCol>
              </a:tblGrid>
              <a:tr h="335273">
                <a:tc>
                  <a:txBody>
                    <a:bodyPr/>
                    <a:lstStyle/>
                    <a:p>
                      <a:pPr>
                        <a:lnSpc>
                          <a:spcPct val="100000"/>
                        </a:lnSpc>
                      </a:pPr>
                      <a:r>
                        <a:rPr lang="de-DE" sz="1600" dirty="0" smtClean="0">
                          <a:latin typeface="Verdana" pitchFamily="34" charset="0"/>
                          <a:ea typeface="Verdana" pitchFamily="34" charset="0"/>
                          <a:cs typeface="Verdana" pitchFamily="34" charset="0"/>
                        </a:rPr>
                        <a:t>RDA</a:t>
                      </a:r>
                      <a:endParaRPr lang="de-DE" sz="1600" dirty="0">
                        <a:latin typeface="Verdana" pitchFamily="34" charset="0"/>
                        <a:ea typeface="Verdana" pitchFamily="34" charset="0"/>
                        <a:cs typeface="Verdana" pitchFamily="34" charset="0"/>
                      </a:endParaRPr>
                    </a:p>
                  </a:txBody>
                  <a:tcPr marL="91454" marR="91454" anchor="ctr"/>
                </a:tc>
                <a:tc>
                  <a:txBody>
                    <a:bodyPr/>
                    <a:lstStyle/>
                    <a:p>
                      <a:pPr>
                        <a:lnSpc>
                          <a:spcPct val="100000"/>
                        </a:lnSpc>
                      </a:pPr>
                      <a:r>
                        <a:rPr lang="de-DE" sz="1600" dirty="0" smtClean="0">
                          <a:latin typeface="Verdana" pitchFamily="34" charset="0"/>
                          <a:ea typeface="Verdana" pitchFamily="34" charset="0"/>
                          <a:cs typeface="Verdana" pitchFamily="34" charset="0"/>
                        </a:rPr>
                        <a:t>Element</a:t>
                      </a:r>
                      <a:endParaRPr lang="de-DE" sz="1600" dirty="0">
                        <a:latin typeface="Verdana" pitchFamily="34" charset="0"/>
                        <a:ea typeface="Verdana" pitchFamily="34" charset="0"/>
                        <a:cs typeface="Verdana" pitchFamily="34" charset="0"/>
                      </a:endParaRPr>
                    </a:p>
                  </a:txBody>
                  <a:tcPr marL="91454" marR="91454" anchor="ctr"/>
                </a:tc>
                <a:tc>
                  <a:txBody>
                    <a:bodyPr/>
                    <a:lstStyle/>
                    <a:p>
                      <a:pPr>
                        <a:lnSpc>
                          <a:spcPct val="100000"/>
                        </a:lnSpc>
                      </a:pPr>
                      <a:r>
                        <a:rPr lang="de-DE" sz="1600" dirty="0" smtClean="0">
                          <a:latin typeface="Verdana" pitchFamily="34" charset="0"/>
                          <a:ea typeface="Verdana" pitchFamily="34" charset="0"/>
                          <a:cs typeface="Verdana" pitchFamily="34" charset="0"/>
                        </a:rPr>
                        <a:t>Erfassung</a:t>
                      </a:r>
                      <a:endParaRPr lang="de-DE" sz="1600" dirty="0">
                        <a:latin typeface="Verdana" pitchFamily="34" charset="0"/>
                        <a:ea typeface="Verdana" pitchFamily="34" charset="0"/>
                        <a:cs typeface="Verdana" pitchFamily="34" charset="0"/>
                      </a:endParaRPr>
                    </a:p>
                  </a:txBody>
                  <a:tcPr marL="91454" marR="91454" anchor="ctr"/>
                </a:tc>
                <a:extLst>
                  <a:ext uri="{0D108BD9-81ED-4DB2-BD59-A6C34878D82A}">
                    <a16:rowId xmlns:a16="http://schemas.microsoft.com/office/drawing/2014/main" val="10000"/>
                  </a:ext>
                </a:extLst>
              </a:tr>
              <a:tr h="335273">
                <a:tc>
                  <a:txBody>
                    <a:bodyPr/>
                    <a:lstStyle/>
                    <a:p>
                      <a:pPr>
                        <a:lnSpc>
                          <a:spcPct val="100000"/>
                        </a:lnSpc>
                        <a:spcBef>
                          <a:spcPts val="600"/>
                        </a:spcBef>
                        <a:spcAft>
                          <a:spcPts val="600"/>
                        </a:spcAft>
                      </a:pPr>
                      <a:r>
                        <a:rPr lang="de-DE" sz="1600" b="1" dirty="0" smtClean="0">
                          <a:latin typeface="Verdana" pitchFamily="34" charset="0"/>
                          <a:ea typeface="Verdana" pitchFamily="34" charset="0"/>
                          <a:cs typeface="Verdana" pitchFamily="34" charset="0"/>
                        </a:rPr>
                        <a:t>2.3.2</a:t>
                      </a:r>
                      <a:endParaRPr lang="de-DE" sz="1600" b="1" dirty="0">
                        <a:latin typeface="Verdana" pitchFamily="34" charset="0"/>
                        <a:ea typeface="Verdana" pitchFamily="34" charset="0"/>
                        <a:cs typeface="Verdana" pitchFamily="34" charset="0"/>
                      </a:endParaRPr>
                    </a:p>
                  </a:txBody>
                  <a:tcPr marL="91454" marR="91454" anchor="ctr"/>
                </a:tc>
                <a:tc>
                  <a:txBody>
                    <a:bodyPr/>
                    <a:lstStyle/>
                    <a:p>
                      <a:pPr>
                        <a:lnSpc>
                          <a:spcPct val="100000"/>
                        </a:lnSpc>
                        <a:spcBef>
                          <a:spcPts val="600"/>
                        </a:spcBef>
                        <a:spcAft>
                          <a:spcPts val="600"/>
                        </a:spcAft>
                      </a:pPr>
                      <a:r>
                        <a:rPr lang="de-DE" sz="1600" b="1" dirty="0" err="1" smtClean="0">
                          <a:latin typeface="Verdana" pitchFamily="34" charset="0"/>
                          <a:ea typeface="Verdana" pitchFamily="34" charset="0"/>
                          <a:cs typeface="Verdana" pitchFamily="34" charset="0"/>
                        </a:rPr>
                        <a:t>Hauptitel</a:t>
                      </a:r>
                      <a:endParaRPr lang="de-DE" sz="1600" b="1" dirty="0">
                        <a:latin typeface="Verdana" pitchFamily="34" charset="0"/>
                        <a:ea typeface="Verdana" pitchFamily="34" charset="0"/>
                        <a:cs typeface="Verdana" pitchFamily="34" charset="0"/>
                      </a:endParaRPr>
                    </a:p>
                  </a:txBody>
                  <a:tcPr marL="91454" marR="91454"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dirty="0" smtClean="0">
                          <a:latin typeface="Verdana" pitchFamily="34" charset="0"/>
                          <a:ea typeface="Verdana" pitchFamily="34" charset="0"/>
                          <a:cs typeface="Verdana" pitchFamily="34" charset="0"/>
                        </a:rPr>
                        <a:t>Verwaltungsrecht</a:t>
                      </a:r>
                      <a:endParaRPr lang="de-DE" sz="1600" dirty="0">
                        <a:latin typeface="Verdana" pitchFamily="34" charset="0"/>
                        <a:ea typeface="Verdana" pitchFamily="34" charset="0"/>
                        <a:cs typeface="Verdana" pitchFamily="34" charset="0"/>
                      </a:endParaRPr>
                    </a:p>
                  </a:txBody>
                  <a:tcPr marL="91454" marR="91454" anchor="ctr"/>
                </a:tc>
                <a:extLst>
                  <a:ext uri="{0D108BD9-81ED-4DB2-BD59-A6C34878D82A}">
                    <a16:rowId xmlns:a16="http://schemas.microsoft.com/office/drawing/2014/main" val="10001"/>
                  </a:ext>
                </a:extLst>
              </a:tr>
              <a:tr h="335273">
                <a:tc>
                  <a:txBody>
                    <a:bodyPr/>
                    <a:lstStyle/>
                    <a:p>
                      <a:pPr>
                        <a:lnSpc>
                          <a:spcPct val="100000"/>
                        </a:lnSpc>
                        <a:spcBef>
                          <a:spcPts val="600"/>
                        </a:spcBef>
                        <a:spcAft>
                          <a:spcPts val="600"/>
                        </a:spcAft>
                      </a:pPr>
                      <a:r>
                        <a:rPr lang="de-DE" sz="1600" b="1" dirty="0" smtClean="0">
                          <a:latin typeface="Verdana" pitchFamily="34" charset="0"/>
                          <a:ea typeface="Verdana" pitchFamily="34" charset="0"/>
                          <a:cs typeface="Verdana" pitchFamily="34" charset="0"/>
                        </a:rPr>
                        <a:t>2.3.4</a:t>
                      </a:r>
                      <a:endParaRPr lang="de-DE" sz="1600" b="1" dirty="0">
                        <a:latin typeface="Verdana" pitchFamily="34" charset="0"/>
                        <a:ea typeface="Verdana" pitchFamily="34" charset="0"/>
                        <a:cs typeface="Verdana" pitchFamily="34" charset="0"/>
                      </a:endParaRPr>
                    </a:p>
                  </a:txBody>
                  <a:tcPr marL="91454" marR="91454" anchor="ctr"/>
                </a:tc>
                <a:tc>
                  <a:txBody>
                    <a:bodyPr/>
                    <a:lstStyle/>
                    <a:p>
                      <a:pPr>
                        <a:lnSpc>
                          <a:spcPct val="100000"/>
                        </a:lnSpc>
                        <a:spcBef>
                          <a:spcPts val="600"/>
                        </a:spcBef>
                        <a:spcAft>
                          <a:spcPts val="600"/>
                        </a:spcAft>
                      </a:pPr>
                      <a:r>
                        <a:rPr lang="de-DE" sz="1600" b="1" dirty="0" smtClean="0">
                          <a:latin typeface="Verdana" pitchFamily="34" charset="0"/>
                          <a:ea typeface="Verdana" pitchFamily="34" charset="0"/>
                          <a:cs typeface="Verdana" pitchFamily="34" charset="0"/>
                        </a:rPr>
                        <a:t>Titelzusatz</a:t>
                      </a:r>
                      <a:endParaRPr lang="de-DE" sz="1600" b="1" dirty="0">
                        <a:latin typeface="Verdana" pitchFamily="34" charset="0"/>
                        <a:ea typeface="Verdana" pitchFamily="34" charset="0"/>
                        <a:cs typeface="Verdana" pitchFamily="34" charset="0"/>
                      </a:endParaRPr>
                    </a:p>
                  </a:txBody>
                  <a:tcPr marL="91454" marR="91454"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dirty="0" smtClean="0">
                          <a:latin typeface="Verdana" pitchFamily="34" charset="0"/>
                          <a:ea typeface="Verdana" pitchFamily="34" charset="0"/>
                          <a:cs typeface="Verdana" pitchFamily="34" charset="0"/>
                        </a:rPr>
                        <a:t>VwVfG, VwGO, Nebengesetze </a:t>
                      </a:r>
                      <a:endParaRPr lang="de-DE" sz="1600" dirty="0">
                        <a:latin typeface="Verdana" pitchFamily="34" charset="0"/>
                        <a:ea typeface="Verdana" pitchFamily="34" charset="0"/>
                        <a:cs typeface="Verdana" pitchFamily="34" charset="0"/>
                      </a:endParaRPr>
                    </a:p>
                  </a:txBody>
                  <a:tcPr marL="91454" marR="91454" anchor="ctr"/>
                </a:tc>
                <a:extLst>
                  <a:ext uri="{0D108BD9-81ED-4DB2-BD59-A6C34878D82A}">
                    <a16:rowId xmlns:a16="http://schemas.microsoft.com/office/drawing/2014/main" val="10002"/>
                  </a:ext>
                </a:extLst>
              </a:tr>
              <a:tr h="335273">
                <a:tc>
                  <a:txBody>
                    <a:bodyPr/>
                    <a:lstStyle/>
                    <a:p>
                      <a:pPr>
                        <a:lnSpc>
                          <a:spcPct val="100000"/>
                        </a:lnSpc>
                        <a:spcBef>
                          <a:spcPts val="600"/>
                        </a:spcBef>
                        <a:spcAft>
                          <a:spcPts val="600"/>
                        </a:spcAft>
                      </a:pPr>
                      <a:r>
                        <a:rPr lang="de-DE" sz="1600" b="0" dirty="0" smtClean="0">
                          <a:latin typeface="Verdana" pitchFamily="34" charset="0"/>
                          <a:ea typeface="Verdana" pitchFamily="34" charset="0"/>
                          <a:cs typeface="Verdana" pitchFamily="34" charset="0"/>
                        </a:rPr>
                        <a:t>2.3.4</a:t>
                      </a:r>
                      <a:endParaRPr lang="de-DE" sz="1600" b="0" dirty="0">
                        <a:latin typeface="Verdana" pitchFamily="34" charset="0"/>
                        <a:ea typeface="Verdana" pitchFamily="34" charset="0"/>
                        <a:cs typeface="Verdana" pitchFamily="34" charset="0"/>
                      </a:endParaRPr>
                    </a:p>
                  </a:txBody>
                  <a:tcPr marL="91454" marR="91454" anchor="ctr"/>
                </a:tc>
                <a:tc>
                  <a:txBody>
                    <a:bodyPr/>
                    <a:lstStyle/>
                    <a:p>
                      <a:pPr>
                        <a:lnSpc>
                          <a:spcPct val="100000"/>
                        </a:lnSpc>
                        <a:spcBef>
                          <a:spcPts val="600"/>
                        </a:spcBef>
                        <a:spcAft>
                          <a:spcPts val="600"/>
                        </a:spcAft>
                      </a:pPr>
                      <a:r>
                        <a:rPr lang="de-DE" sz="1600" b="0" dirty="0" smtClean="0">
                          <a:latin typeface="Verdana" pitchFamily="34" charset="0"/>
                          <a:ea typeface="Verdana" pitchFamily="34" charset="0"/>
                          <a:cs typeface="Verdana" pitchFamily="34" charset="0"/>
                        </a:rPr>
                        <a:t>Titelzusatz</a:t>
                      </a:r>
                      <a:endParaRPr lang="de-DE" sz="1600" b="0" dirty="0">
                        <a:latin typeface="Verdana" pitchFamily="34" charset="0"/>
                        <a:ea typeface="Verdana" pitchFamily="34" charset="0"/>
                        <a:cs typeface="Verdana" pitchFamily="34" charset="0"/>
                      </a:endParaRPr>
                    </a:p>
                  </a:txBody>
                  <a:tcPr marL="91454" marR="91454"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dirty="0" smtClean="0">
                          <a:latin typeface="Verdana" pitchFamily="34" charset="0"/>
                          <a:ea typeface="Verdana" pitchFamily="34" charset="0"/>
                          <a:cs typeface="Verdana" pitchFamily="34" charset="0"/>
                        </a:rPr>
                        <a:t>Handkommentar</a:t>
                      </a:r>
                      <a:endParaRPr lang="de-DE" sz="1600" dirty="0">
                        <a:latin typeface="Verdana" pitchFamily="34" charset="0"/>
                        <a:ea typeface="Verdana" pitchFamily="34" charset="0"/>
                        <a:cs typeface="Verdana" pitchFamily="34" charset="0"/>
                      </a:endParaRPr>
                    </a:p>
                  </a:txBody>
                  <a:tcPr marL="91454" marR="91454" anchor="ctr"/>
                </a:tc>
                <a:extLst>
                  <a:ext uri="{0D108BD9-81ED-4DB2-BD59-A6C34878D82A}">
                    <a16:rowId xmlns:a16="http://schemas.microsoft.com/office/drawing/2014/main" val="10003"/>
                  </a:ext>
                </a:extLst>
              </a:tr>
              <a:tr h="579107">
                <a:tc>
                  <a:txBody>
                    <a:bodyPr/>
                    <a:lstStyle/>
                    <a:p>
                      <a:pPr>
                        <a:lnSpc>
                          <a:spcPct val="100000"/>
                        </a:lnSpc>
                        <a:spcBef>
                          <a:spcPts val="600"/>
                        </a:spcBef>
                        <a:spcAft>
                          <a:spcPts val="600"/>
                        </a:spcAft>
                      </a:pPr>
                      <a:r>
                        <a:rPr lang="de-DE" sz="1600" b="1" dirty="0" smtClean="0">
                          <a:latin typeface="Verdana" pitchFamily="34" charset="0"/>
                          <a:ea typeface="Verdana" pitchFamily="34" charset="0"/>
                          <a:cs typeface="Verdana" pitchFamily="34" charset="0"/>
                        </a:rPr>
                        <a:t>2.4</a:t>
                      </a:r>
                      <a:endParaRPr lang="de-DE" sz="1600" b="1" dirty="0">
                        <a:latin typeface="Verdana" pitchFamily="34" charset="0"/>
                        <a:ea typeface="Verdana" pitchFamily="34" charset="0"/>
                        <a:cs typeface="Verdana" pitchFamily="34" charset="0"/>
                      </a:endParaRPr>
                    </a:p>
                  </a:txBody>
                  <a:tcPr marL="91454" marR="91454" anchor="ctr"/>
                </a:tc>
                <a:tc>
                  <a:txBody>
                    <a:bodyPr/>
                    <a:lstStyle/>
                    <a:p>
                      <a:pPr>
                        <a:lnSpc>
                          <a:spcPct val="100000"/>
                        </a:lnSpc>
                        <a:spcBef>
                          <a:spcPts val="600"/>
                        </a:spcBef>
                        <a:spcAft>
                          <a:spcPts val="600"/>
                        </a:spcAft>
                      </a:pPr>
                      <a:r>
                        <a:rPr lang="de-DE" sz="1600" b="1" dirty="0" smtClean="0">
                          <a:latin typeface="Verdana" pitchFamily="34" charset="0"/>
                          <a:ea typeface="Verdana" pitchFamily="34" charset="0"/>
                          <a:cs typeface="Verdana" pitchFamily="34" charset="0"/>
                        </a:rPr>
                        <a:t>Verantwortlich-</a:t>
                      </a:r>
                      <a:r>
                        <a:rPr lang="de-DE" sz="1600" b="1" dirty="0" err="1" smtClean="0">
                          <a:latin typeface="Verdana" pitchFamily="34" charset="0"/>
                          <a:ea typeface="Verdana" pitchFamily="34" charset="0"/>
                          <a:cs typeface="Verdana" pitchFamily="34" charset="0"/>
                        </a:rPr>
                        <a:t>keitsangabe</a:t>
                      </a:r>
                      <a:endParaRPr lang="de-DE" sz="1600" b="1" dirty="0">
                        <a:latin typeface="Verdana" pitchFamily="34" charset="0"/>
                        <a:ea typeface="Verdana" pitchFamily="34" charset="0"/>
                        <a:cs typeface="Verdana" pitchFamily="34" charset="0"/>
                      </a:endParaRPr>
                    </a:p>
                  </a:txBody>
                  <a:tcPr marL="91454" marR="91454" anchor="ctr"/>
                </a:tc>
                <a:tc>
                  <a:txBody>
                    <a:bodyPr/>
                    <a:lstStyle/>
                    <a:p>
                      <a:pPr>
                        <a:lnSpc>
                          <a:spcPct val="100000"/>
                        </a:lnSpc>
                        <a:spcBef>
                          <a:spcPts val="600"/>
                        </a:spcBef>
                        <a:spcAft>
                          <a:spcPts val="600"/>
                        </a:spcAft>
                      </a:pPr>
                      <a:r>
                        <a:rPr lang="de-DE" sz="1600" dirty="0" smtClean="0">
                          <a:latin typeface="Verdana" pitchFamily="34" charset="0"/>
                          <a:ea typeface="Verdana" pitchFamily="34" charset="0"/>
                          <a:cs typeface="Verdana" pitchFamily="34" charset="0"/>
                        </a:rPr>
                        <a:t>Prof. Dr. Michael Fehling, LLM. (Berkeley), Prof. Dr. Berthold Kastner, Dr. Rainer Störmer (Hrsg.) </a:t>
                      </a:r>
                      <a:endParaRPr lang="de-DE" sz="1600" dirty="0">
                        <a:latin typeface="Verdana" pitchFamily="34" charset="0"/>
                        <a:ea typeface="Verdana" pitchFamily="34" charset="0"/>
                        <a:cs typeface="Verdana" pitchFamily="34" charset="0"/>
                      </a:endParaRPr>
                    </a:p>
                  </a:txBody>
                  <a:tcPr marL="91454" marR="91454" anchor="ctr"/>
                </a:tc>
                <a:extLst>
                  <a:ext uri="{0D108BD9-81ED-4DB2-BD59-A6C34878D82A}">
                    <a16:rowId xmlns:a16="http://schemas.microsoft.com/office/drawing/2014/main" val="10004"/>
                  </a:ext>
                </a:extLst>
              </a:tr>
              <a:tr h="822941">
                <a:tc>
                  <a:txBody>
                    <a:bodyPr/>
                    <a:lstStyle/>
                    <a:p>
                      <a:pPr>
                        <a:lnSpc>
                          <a:spcPct val="100000"/>
                        </a:lnSpc>
                        <a:spcBef>
                          <a:spcPts val="600"/>
                        </a:spcBef>
                        <a:spcAft>
                          <a:spcPts val="600"/>
                        </a:spcAft>
                      </a:pPr>
                      <a:r>
                        <a:rPr lang="de-DE" sz="1600" b="0" dirty="0" smtClean="0">
                          <a:latin typeface="Verdana" pitchFamily="34" charset="0"/>
                          <a:ea typeface="Verdana" pitchFamily="34" charset="0"/>
                          <a:cs typeface="Verdana" pitchFamily="34" charset="0"/>
                        </a:rPr>
                        <a:t>2.4</a:t>
                      </a:r>
                      <a:endParaRPr lang="de-DE" sz="1600" b="0" dirty="0">
                        <a:latin typeface="Verdana" pitchFamily="34" charset="0"/>
                        <a:ea typeface="Verdana" pitchFamily="34" charset="0"/>
                        <a:cs typeface="Verdana" pitchFamily="34" charset="0"/>
                      </a:endParaRPr>
                    </a:p>
                  </a:txBody>
                  <a:tcPr marL="91454" marR="91454" anchor="ctr"/>
                </a:tc>
                <a:tc>
                  <a:txBody>
                    <a:bodyPr/>
                    <a:lstStyle/>
                    <a:p>
                      <a:pPr>
                        <a:lnSpc>
                          <a:spcPct val="100000"/>
                        </a:lnSpc>
                        <a:spcBef>
                          <a:spcPts val="600"/>
                        </a:spcBef>
                        <a:spcAft>
                          <a:spcPts val="600"/>
                        </a:spcAft>
                      </a:pPr>
                      <a:r>
                        <a:rPr lang="de-DE" sz="1600" b="0" dirty="0" smtClean="0">
                          <a:latin typeface="Verdana" pitchFamily="34" charset="0"/>
                          <a:ea typeface="Verdana" pitchFamily="34" charset="0"/>
                          <a:cs typeface="Verdana" pitchFamily="34" charset="0"/>
                        </a:rPr>
                        <a:t>Verantwortlich-</a:t>
                      </a:r>
                      <a:r>
                        <a:rPr lang="de-DE" sz="1600" b="0" dirty="0" err="1" smtClean="0">
                          <a:latin typeface="Verdana" pitchFamily="34" charset="0"/>
                          <a:ea typeface="Verdana" pitchFamily="34" charset="0"/>
                          <a:cs typeface="Verdana" pitchFamily="34" charset="0"/>
                        </a:rPr>
                        <a:t>keitsangabe</a:t>
                      </a:r>
                      <a:endParaRPr lang="de-DE" sz="1600" b="0" dirty="0">
                        <a:latin typeface="Verdana" pitchFamily="34" charset="0"/>
                        <a:ea typeface="Verdana" pitchFamily="34" charset="0"/>
                        <a:cs typeface="Verdana" pitchFamily="34" charset="0"/>
                      </a:endParaRPr>
                    </a:p>
                  </a:txBody>
                  <a:tcPr marL="91454" marR="91454" anchor="ctr"/>
                </a:tc>
                <a:tc>
                  <a:txBody>
                    <a:bodyPr/>
                    <a:lstStyle/>
                    <a:p>
                      <a:pPr>
                        <a:lnSpc>
                          <a:spcPct val="100000"/>
                        </a:lnSpc>
                        <a:spcBef>
                          <a:spcPts val="600"/>
                        </a:spcBef>
                        <a:spcAft>
                          <a:spcPts val="600"/>
                        </a:spcAft>
                      </a:pPr>
                      <a:r>
                        <a:rPr lang="de-DE" sz="1600" dirty="0" smtClean="0">
                          <a:latin typeface="Verdana" pitchFamily="34" charset="0"/>
                          <a:ea typeface="Verdana" pitchFamily="34" charset="0"/>
                          <a:cs typeface="Verdana" pitchFamily="34" charset="0"/>
                        </a:rPr>
                        <a:t>Achim </a:t>
                      </a:r>
                      <a:r>
                        <a:rPr lang="de-DE" sz="1600" dirty="0" err="1" smtClean="0">
                          <a:latin typeface="Verdana" pitchFamily="34" charset="0"/>
                          <a:ea typeface="Verdana" pitchFamily="34" charset="0"/>
                          <a:cs typeface="Verdana" pitchFamily="34" charset="0"/>
                        </a:rPr>
                        <a:t>Bostedt</a:t>
                      </a:r>
                      <a:r>
                        <a:rPr lang="de-DE" sz="1600" dirty="0" smtClean="0">
                          <a:latin typeface="Verdana" pitchFamily="34" charset="0"/>
                          <a:ea typeface="Verdana" pitchFamily="34" charset="0"/>
                          <a:cs typeface="Verdana" pitchFamily="34" charset="0"/>
                        </a:rPr>
                        <a:t>, Prof. Dr. Michael Fehling, Prof. Dr. Berthold Kastner, Dr. Rainer Störmer [und 16 weitere]</a:t>
                      </a:r>
                      <a:endParaRPr lang="de-DE" sz="1600" dirty="0">
                        <a:latin typeface="Verdana" pitchFamily="34" charset="0"/>
                        <a:ea typeface="Verdana" pitchFamily="34" charset="0"/>
                        <a:cs typeface="Verdana" pitchFamily="34" charset="0"/>
                      </a:endParaRPr>
                    </a:p>
                  </a:txBody>
                  <a:tcPr marL="91454" marR="91454" anchor="ctr"/>
                </a:tc>
                <a:extLst>
                  <a:ext uri="{0D108BD9-81ED-4DB2-BD59-A6C34878D82A}">
                    <a16:rowId xmlns:a16="http://schemas.microsoft.com/office/drawing/2014/main" val="10005"/>
                  </a:ext>
                </a:extLst>
              </a:tr>
              <a:tr h="335273">
                <a:tc>
                  <a:txBody>
                    <a:bodyPr/>
                    <a:lstStyle/>
                    <a:p>
                      <a:pPr>
                        <a:lnSpc>
                          <a:spcPct val="100000"/>
                        </a:lnSpc>
                        <a:spcBef>
                          <a:spcPts val="600"/>
                        </a:spcBef>
                        <a:spcAft>
                          <a:spcPts val="600"/>
                        </a:spcAft>
                      </a:pPr>
                      <a:r>
                        <a:rPr lang="de-DE" sz="1600" b="1" dirty="0" smtClean="0">
                          <a:latin typeface="Verdana" pitchFamily="34" charset="0"/>
                          <a:ea typeface="Verdana" pitchFamily="34" charset="0"/>
                          <a:cs typeface="Verdana" pitchFamily="34" charset="0"/>
                        </a:rPr>
                        <a:t>2.5</a:t>
                      </a:r>
                      <a:endParaRPr lang="de-DE" sz="1600" b="1" dirty="0">
                        <a:latin typeface="Verdana" pitchFamily="34" charset="0"/>
                        <a:ea typeface="Verdana" pitchFamily="34" charset="0"/>
                        <a:cs typeface="Verdana" pitchFamily="34" charset="0"/>
                      </a:endParaRPr>
                    </a:p>
                  </a:txBody>
                  <a:tcPr marL="91454" marR="91454" anchor="ctr"/>
                </a:tc>
                <a:tc>
                  <a:txBody>
                    <a:bodyPr/>
                    <a:lstStyle/>
                    <a:p>
                      <a:pPr>
                        <a:lnSpc>
                          <a:spcPct val="100000"/>
                        </a:lnSpc>
                        <a:spcBef>
                          <a:spcPts val="600"/>
                        </a:spcBef>
                        <a:spcAft>
                          <a:spcPts val="600"/>
                        </a:spcAft>
                      </a:pPr>
                      <a:r>
                        <a:rPr lang="de-DE" sz="1600" b="1" dirty="0" smtClean="0">
                          <a:latin typeface="Verdana" pitchFamily="34" charset="0"/>
                          <a:ea typeface="Verdana" pitchFamily="34" charset="0"/>
                          <a:cs typeface="Verdana" pitchFamily="34" charset="0"/>
                        </a:rPr>
                        <a:t>Ausgabevermerk</a:t>
                      </a:r>
                      <a:endParaRPr lang="de-DE" sz="1600" b="1" dirty="0">
                        <a:latin typeface="Verdana" pitchFamily="34" charset="0"/>
                        <a:ea typeface="Verdana" pitchFamily="34" charset="0"/>
                        <a:cs typeface="Verdana" pitchFamily="34" charset="0"/>
                      </a:endParaRPr>
                    </a:p>
                  </a:txBody>
                  <a:tcPr marL="91454" marR="91454" anchor="ctr"/>
                </a:tc>
                <a:tc>
                  <a:txBody>
                    <a:bodyPr/>
                    <a:lstStyle/>
                    <a:p>
                      <a:pPr>
                        <a:lnSpc>
                          <a:spcPct val="100000"/>
                        </a:lnSpc>
                        <a:spcBef>
                          <a:spcPts val="600"/>
                        </a:spcBef>
                        <a:spcAft>
                          <a:spcPts val="600"/>
                        </a:spcAft>
                      </a:pPr>
                      <a:r>
                        <a:rPr lang="de-DE" sz="1600" dirty="0" smtClean="0">
                          <a:latin typeface="Verdana" pitchFamily="34" charset="0"/>
                          <a:ea typeface="Verdana" pitchFamily="34" charset="0"/>
                          <a:cs typeface="Verdana" pitchFamily="34" charset="0"/>
                        </a:rPr>
                        <a:t>4. Auflage</a:t>
                      </a:r>
                      <a:endParaRPr lang="de-DE" sz="1600" dirty="0">
                        <a:latin typeface="Verdana" pitchFamily="34" charset="0"/>
                        <a:ea typeface="Verdana" pitchFamily="34" charset="0"/>
                        <a:cs typeface="Verdana" pitchFamily="34" charset="0"/>
                      </a:endParaRPr>
                    </a:p>
                  </a:txBody>
                  <a:tcPr marL="91454" marR="91454" anchor="ctr"/>
                </a:tc>
                <a:extLst>
                  <a:ext uri="{0D108BD9-81ED-4DB2-BD59-A6C34878D82A}">
                    <a16:rowId xmlns:a16="http://schemas.microsoft.com/office/drawing/2014/main" val="10006"/>
                  </a:ext>
                </a:extLst>
              </a:tr>
              <a:tr h="579107">
                <a:tc>
                  <a:txBody>
                    <a:bodyPr/>
                    <a:lstStyle/>
                    <a:p>
                      <a:pPr>
                        <a:lnSpc>
                          <a:spcPct val="100000"/>
                        </a:lnSpc>
                        <a:spcBef>
                          <a:spcPts val="600"/>
                        </a:spcBef>
                        <a:spcAft>
                          <a:spcPts val="600"/>
                        </a:spcAft>
                      </a:pPr>
                      <a:r>
                        <a:rPr lang="de-DE" sz="1600" b="1" dirty="0" smtClean="0">
                          <a:latin typeface="Verdana" pitchFamily="34" charset="0"/>
                          <a:ea typeface="Verdana" pitchFamily="34" charset="0"/>
                          <a:cs typeface="Verdana" pitchFamily="34" charset="0"/>
                        </a:rPr>
                        <a:t>6.2.2</a:t>
                      </a:r>
                      <a:endParaRPr lang="de-DE" sz="1600" b="1" dirty="0">
                        <a:latin typeface="Verdana" pitchFamily="34" charset="0"/>
                        <a:ea typeface="Verdana" pitchFamily="34" charset="0"/>
                        <a:cs typeface="Verdana" pitchFamily="34" charset="0"/>
                      </a:endParaRPr>
                    </a:p>
                  </a:txBody>
                  <a:tcPr marL="91454" marR="91454" anchor="ctr"/>
                </a:tc>
                <a:tc>
                  <a:txBody>
                    <a:bodyPr/>
                    <a:lstStyle/>
                    <a:p>
                      <a:pPr>
                        <a:lnSpc>
                          <a:spcPct val="100000"/>
                        </a:lnSpc>
                        <a:spcBef>
                          <a:spcPts val="600"/>
                        </a:spcBef>
                        <a:spcAft>
                          <a:spcPts val="600"/>
                        </a:spcAft>
                      </a:pPr>
                      <a:r>
                        <a:rPr lang="de-DE" sz="1600" b="1" dirty="0" smtClean="0">
                          <a:latin typeface="Verdana" pitchFamily="34" charset="0"/>
                          <a:ea typeface="Verdana" pitchFamily="34" charset="0"/>
                          <a:cs typeface="Verdana" pitchFamily="34" charset="0"/>
                        </a:rPr>
                        <a:t>Bevorzugter Titel des Werks</a:t>
                      </a:r>
                      <a:endParaRPr lang="de-DE" sz="1600" b="1" dirty="0">
                        <a:latin typeface="Verdana" pitchFamily="34" charset="0"/>
                        <a:ea typeface="Verdana" pitchFamily="34" charset="0"/>
                        <a:cs typeface="Verdana" pitchFamily="34" charset="0"/>
                      </a:endParaRPr>
                    </a:p>
                  </a:txBody>
                  <a:tcPr marL="91454" marR="91454"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dirty="0" smtClean="0">
                          <a:latin typeface="Verdana" pitchFamily="34" charset="0"/>
                          <a:ea typeface="Verdana" pitchFamily="34" charset="0"/>
                          <a:cs typeface="Verdana" pitchFamily="34" charset="0"/>
                        </a:rPr>
                        <a:t>Verwaltungsrecht</a:t>
                      </a:r>
                      <a:endParaRPr lang="de-DE" sz="1600" dirty="0">
                        <a:latin typeface="Verdana" pitchFamily="34" charset="0"/>
                        <a:ea typeface="Verdana" pitchFamily="34" charset="0"/>
                        <a:cs typeface="Verdana" pitchFamily="34" charset="0"/>
                      </a:endParaRPr>
                    </a:p>
                  </a:txBody>
                  <a:tcPr marL="91454" marR="91454" anchor="ctr"/>
                </a:tc>
                <a:extLst>
                  <a:ext uri="{0D108BD9-81ED-4DB2-BD59-A6C34878D82A}">
                    <a16:rowId xmlns:a16="http://schemas.microsoft.com/office/drawing/2014/main" val="10007"/>
                  </a:ext>
                </a:extLst>
              </a:tr>
              <a:tr h="822941">
                <a:tc>
                  <a:txBody>
                    <a:bodyPr/>
                    <a:lstStyle/>
                    <a:p>
                      <a:pPr>
                        <a:lnSpc>
                          <a:spcPct val="100000"/>
                        </a:lnSpc>
                        <a:spcBef>
                          <a:spcPts val="600"/>
                        </a:spcBef>
                        <a:spcAft>
                          <a:spcPts val="600"/>
                        </a:spcAft>
                      </a:pPr>
                      <a:r>
                        <a:rPr lang="de-DE" sz="1600" b="1" dirty="0" smtClean="0">
                          <a:latin typeface="Verdana" pitchFamily="34" charset="0"/>
                          <a:ea typeface="Verdana" pitchFamily="34" charset="0"/>
                          <a:cs typeface="Verdana" pitchFamily="34" charset="0"/>
                        </a:rPr>
                        <a:t>17.10</a:t>
                      </a:r>
                      <a:endParaRPr lang="de-DE" sz="1600" b="1" dirty="0">
                        <a:latin typeface="Verdana" pitchFamily="34" charset="0"/>
                        <a:ea typeface="Verdana" pitchFamily="34" charset="0"/>
                        <a:cs typeface="Verdana" pitchFamily="34" charset="0"/>
                      </a:endParaRPr>
                    </a:p>
                  </a:txBody>
                  <a:tcPr marL="91454" marR="91454"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b="1" dirty="0" smtClean="0">
                          <a:latin typeface="Verdana" pitchFamily="34" charset="0"/>
                          <a:ea typeface="Verdana" pitchFamily="34" charset="0"/>
                          <a:cs typeface="Verdana" pitchFamily="34" charset="0"/>
                        </a:rPr>
                        <a:t>In der Manifestation verkörpertes Werk</a:t>
                      </a:r>
                    </a:p>
                  </a:txBody>
                  <a:tcPr marL="91454" marR="91454"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dirty="0" smtClean="0">
                          <a:latin typeface="Verdana" pitchFamily="34" charset="0"/>
                          <a:ea typeface="Verdana" pitchFamily="34" charset="0"/>
                          <a:cs typeface="Verdana" pitchFamily="34" charset="0"/>
                        </a:rPr>
                        <a:t>Fehling, Michael,</a:t>
                      </a:r>
                      <a:r>
                        <a:rPr lang="de-DE" sz="1600" baseline="0" dirty="0" smtClean="0">
                          <a:latin typeface="Verdana" pitchFamily="34" charset="0"/>
                          <a:ea typeface="Verdana" pitchFamily="34" charset="0"/>
                          <a:cs typeface="Verdana" pitchFamily="34" charset="0"/>
                        </a:rPr>
                        <a:t> </a:t>
                      </a:r>
                      <a:r>
                        <a:rPr lang="de-DE" sz="1600" dirty="0" smtClean="0">
                          <a:latin typeface="Verdana" pitchFamily="34" charset="0"/>
                          <a:ea typeface="Verdana" pitchFamily="34" charset="0"/>
                          <a:cs typeface="Verdana" pitchFamily="34" charset="0"/>
                        </a:rPr>
                        <a:t>1963-.</a:t>
                      </a:r>
                      <a:r>
                        <a:rPr lang="de-DE" sz="1600" baseline="0" dirty="0" smtClean="0">
                          <a:latin typeface="Verdana" pitchFamily="34" charset="0"/>
                          <a:ea typeface="Verdana" pitchFamily="34" charset="0"/>
                          <a:cs typeface="Verdana" pitchFamily="34" charset="0"/>
                        </a:rPr>
                        <a:t> </a:t>
                      </a:r>
                      <a:r>
                        <a:rPr lang="de-DE" sz="1600" dirty="0" smtClean="0">
                          <a:latin typeface="Verdana" pitchFamily="34" charset="0"/>
                          <a:ea typeface="Verdana" pitchFamily="34" charset="0"/>
                          <a:cs typeface="Verdana" pitchFamily="34" charset="0"/>
                        </a:rPr>
                        <a:t>Verwaltungsrecht</a:t>
                      </a:r>
                    </a:p>
                  </a:txBody>
                  <a:tcPr marL="91454" marR="91454" anchor="ctr"/>
                </a:tc>
                <a:extLst>
                  <a:ext uri="{0D108BD9-81ED-4DB2-BD59-A6C34878D82A}">
                    <a16:rowId xmlns:a16="http://schemas.microsoft.com/office/drawing/2014/main" val="10008"/>
                  </a:ext>
                </a:extLst>
              </a:tr>
              <a:tr h="389287">
                <a:tc>
                  <a:txBody>
                    <a:bodyPr/>
                    <a:lstStyle/>
                    <a:p>
                      <a:pPr>
                        <a:lnSpc>
                          <a:spcPct val="100000"/>
                        </a:lnSpc>
                        <a:spcBef>
                          <a:spcPts val="600"/>
                        </a:spcBef>
                        <a:spcAft>
                          <a:spcPts val="600"/>
                        </a:spcAft>
                      </a:pPr>
                      <a:r>
                        <a:rPr lang="de-DE" sz="1600" b="1" dirty="0" smtClean="0">
                          <a:latin typeface="Verdana" pitchFamily="34" charset="0"/>
                          <a:ea typeface="Verdana" pitchFamily="34" charset="0"/>
                          <a:cs typeface="Verdana" pitchFamily="34" charset="0"/>
                        </a:rPr>
                        <a:t>19.2</a:t>
                      </a:r>
                      <a:endParaRPr lang="de-DE" sz="1600" b="1" dirty="0">
                        <a:latin typeface="Verdana" pitchFamily="34" charset="0"/>
                        <a:ea typeface="Verdana" pitchFamily="34" charset="0"/>
                        <a:cs typeface="Verdana" pitchFamily="34" charset="0"/>
                      </a:endParaRPr>
                    </a:p>
                  </a:txBody>
                  <a:tcPr marL="91454" marR="91454" anchor="ctr"/>
                </a:tc>
                <a:tc>
                  <a:txBody>
                    <a:bodyPr/>
                    <a:lstStyle/>
                    <a:p>
                      <a:pPr>
                        <a:lnSpc>
                          <a:spcPct val="100000"/>
                        </a:lnSpc>
                        <a:spcBef>
                          <a:spcPts val="600"/>
                        </a:spcBef>
                        <a:spcAft>
                          <a:spcPts val="600"/>
                        </a:spcAft>
                      </a:pPr>
                      <a:r>
                        <a:rPr lang="de-DE" sz="1600" b="1" dirty="0" smtClean="0">
                          <a:latin typeface="Verdana" pitchFamily="34" charset="0"/>
                          <a:ea typeface="Verdana" pitchFamily="34" charset="0"/>
                          <a:cs typeface="Verdana" pitchFamily="34" charset="0"/>
                        </a:rPr>
                        <a:t>Geistiger Schöpfer</a:t>
                      </a:r>
                      <a:endParaRPr lang="de-DE" sz="1600" b="1" dirty="0">
                        <a:latin typeface="Verdana" pitchFamily="34" charset="0"/>
                        <a:ea typeface="Verdana" pitchFamily="34" charset="0"/>
                        <a:cs typeface="Verdana" pitchFamily="34" charset="0"/>
                      </a:endParaRPr>
                    </a:p>
                  </a:txBody>
                  <a:tcPr marL="91454" marR="91454" anchor="ctr"/>
                </a:tc>
                <a:tc>
                  <a:txBody>
                    <a:bodyPr/>
                    <a:lstStyle/>
                    <a:p>
                      <a:pPr>
                        <a:lnSpc>
                          <a:spcPct val="100000"/>
                        </a:lnSpc>
                        <a:spcBef>
                          <a:spcPts val="600"/>
                        </a:spcBef>
                        <a:spcAft>
                          <a:spcPts val="600"/>
                        </a:spcAft>
                      </a:pPr>
                      <a:r>
                        <a:rPr lang="de-DE" sz="1600" dirty="0" smtClean="0">
                          <a:latin typeface="Verdana" pitchFamily="34" charset="0"/>
                          <a:ea typeface="Verdana" pitchFamily="34" charset="0"/>
                          <a:cs typeface="Verdana" pitchFamily="34" charset="0"/>
                        </a:rPr>
                        <a:t>Fehling, Michael,</a:t>
                      </a:r>
                      <a:r>
                        <a:rPr lang="de-DE" sz="1600" baseline="0" dirty="0" smtClean="0">
                          <a:latin typeface="Verdana" pitchFamily="34" charset="0"/>
                          <a:ea typeface="Verdana" pitchFamily="34" charset="0"/>
                          <a:cs typeface="Verdana" pitchFamily="34" charset="0"/>
                        </a:rPr>
                        <a:t> </a:t>
                      </a:r>
                      <a:r>
                        <a:rPr lang="de-DE" sz="1600" dirty="0" smtClean="0">
                          <a:latin typeface="Verdana" pitchFamily="34" charset="0"/>
                          <a:ea typeface="Verdana" pitchFamily="34" charset="0"/>
                          <a:cs typeface="Verdana" pitchFamily="34" charset="0"/>
                        </a:rPr>
                        <a:t>1963- </a:t>
                      </a:r>
                      <a:endParaRPr lang="de-DE" sz="1600" dirty="0">
                        <a:latin typeface="Verdana" pitchFamily="34" charset="0"/>
                        <a:ea typeface="Verdana" pitchFamily="34" charset="0"/>
                        <a:cs typeface="Verdana" pitchFamily="34" charset="0"/>
                      </a:endParaRPr>
                    </a:p>
                  </a:txBody>
                  <a:tcPr marL="91454" marR="91454" anchor="ctr"/>
                </a:tc>
                <a:extLst>
                  <a:ext uri="{0D108BD9-81ED-4DB2-BD59-A6C34878D82A}">
                    <a16:rowId xmlns:a16="http://schemas.microsoft.com/office/drawing/2014/main" val="10009"/>
                  </a:ext>
                </a:extLst>
              </a:tr>
              <a:tr h="389287">
                <a:tc>
                  <a:txBody>
                    <a:bodyPr/>
                    <a:lstStyle/>
                    <a:p>
                      <a:pPr>
                        <a:lnSpc>
                          <a:spcPct val="100000"/>
                        </a:lnSpc>
                        <a:spcBef>
                          <a:spcPts val="600"/>
                        </a:spcBef>
                        <a:spcAft>
                          <a:spcPts val="600"/>
                        </a:spcAft>
                      </a:pPr>
                      <a:r>
                        <a:rPr lang="de-DE" sz="1600" b="0" dirty="0" smtClean="0">
                          <a:latin typeface="Verdana" pitchFamily="34" charset="0"/>
                          <a:ea typeface="Verdana" pitchFamily="34" charset="0"/>
                          <a:cs typeface="Verdana" pitchFamily="34" charset="0"/>
                        </a:rPr>
                        <a:t>19.2</a:t>
                      </a:r>
                      <a:endParaRPr lang="de-DE" sz="1600" b="0" dirty="0">
                        <a:latin typeface="Verdana" pitchFamily="34" charset="0"/>
                        <a:ea typeface="Verdana" pitchFamily="34" charset="0"/>
                        <a:cs typeface="Verdana" pitchFamily="34" charset="0"/>
                      </a:endParaRPr>
                    </a:p>
                  </a:txBody>
                  <a:tcPr marL="91454" marR="91454" anchor="ctr"/>
                </a:tc>
                <a:tc>
                  <a:txBody>
                    <a:bodyPr/>
                    <a:lstStyle/>
                    <a:p>
                      <a:pPr>
                        <a:lnSpc>
                          <a:spcPct val="100000"/>
                        </a:lnSpc>
                        <a:spcBef>
                          <a:spcPts val="600"/>
                        </a:spcBef>
                        <a:spcAft>
                          <a:spcPts val="600"/>
                        </a:spcAft>
                      </a:pPr>
                      <a:r>
                        <a:rPr lang="de-DE" sz="1600" b="0" dirty="0" smtClean="0">
                          <a:latin typeface="Verdana" pitchFamily="34" charset="0"/>
                          <a:ea typeface="Verdana" pitchFamily="34" charset="0"/>
                          <a:cs typeface="Verdana" pitchFamily="34" charset="0"/>
                        </a:rPr>
                        <a:t>Geistiger Schöpfer</a:t>
                      </a:r>
                      <a:endParaRPr lang="de-DE" sz="1600" b="0" dirty="0">
                        <a:latin typeface="Verdana" pitchFamily="34" charset="0"/>
                        <a:ea typeface="Verdana" pitchFamily="34" charset="0"/>
                        <a:cs typeface="Verdana" pitchFamily="34" charset="0"/>
                      </a:endParaRPr>
                    </a:p>
                  </a:txBody>
                  <a:tcPr marL="91454" marR="91454" anchor="ctr"/>
                </a:tc>
                <a:tc>
                  <a:txBody>
                    <a:bodyPr/>
                    <a:lstStyle/>
                    <a:p>
                      <a:pPr>
                        <a:lnSpc>
                          <a:spcPct val="100000"/>
                        </a:lnSpc>
                        <a:spcBef>
                          <a:spcPts val="600"/>
                        </a:spcBef>
                        <a:spcAft>
                          <a:spcPts val="600"/>
                        </a:spcAft>
                      </a:pPr>
                      <a:r>
                        <a:rPr lang="de-DE" sz="1600" dirty="0" smtClean="0">
                          <a:latin typeface="Verdana" pitchFamily="34" charset="0"/>
                          <a:ea typeface="Verdana" pitchFamily="34" charset="0"/>
                          <a:cs typeface="Verdana" pitchFamily="34" charset="0"/>
                        </a:rPr>
                        <a:t>Kastner, Berthold , 1966-</a:t>
                      </a:r>
                      <a:endParaRPr lang="de-DE" sz="1600" dirty="0">
                        <a:latin typeface="Verdana" pitchFamily="34" charset="0"/>
                        <a:ea typeface="Verdana" pitchFamily="34" charset="0"/>
                        <a:cs typeface="Verdana" pitchFamily="34" charset="0"/>
                      </a:endParaRPr>
                    </a:p>
                  </a:txBody>
                  <a:tcPr marL="91454" marR="91454" anchor="ctr"/>
                </a:tc>
                <a:extLst>
                  <a:ext uri="{0D108BD9-81ED-4DB2-BD59-A6C34878D82A}">
                    <a16:rowId xmlns:a16="http://schemas.microsoft.com/office/drawing/2014/main" val="10010"/>
                  </a:ext>
                </a:extLst>
              </a:tr>
              <a:tr h="389287">
                <a:tc>
                  <a:txBody>
                    <a:bodyPr/>
                    <a:lstStyle/>
                    <a:p>
                      <a:pPr>
                        <a:lnSpc>
                          <a:spcPct val="100000"/>
                        </a:lnSpc>
                        <a:spcBef>
                          <a:spcPts val="600"/>
                        </a:spcBef>
                        <a:spcAft>
                          <a:spcPts val="600"/>
                        </a:spcAft>
                      </a:pPr>
                      <a:r>
                        <a:rPr lang="de-DE" sz="1600" b="0" dirty="0" smtClean="0">
                          <a:latin typeface="Verdana" pitchFamily="34" charset="0"/>
                          <a:ea typeface="Verdana" pitchFamily="34" charset="0"/>
                          <a:cs typeface="Verdana" pitchFamily="34" charset="0"/>
                        </a:rPr>
                        <a:t>19.2</a:t>
                      </a:r>
                      <a:endParaRPr lang="de-DE" sz="1600" b="0" dirty="0">
                        <a:latin typeface="Verdana" pitchFamily="34" charset="0"/>
                        <a:ea typeface="Verdana" pitchFamily="34" charset="0"/>
                        <a:cs typeface="Verdana" pitchFamily="34" charset="0"/>
                      </a:endParaRPr>
                    </a:p>
                  </a:txBody>
                  <a:tcPr marL="91454" marR="91454" anchor="ctr"/>
                </a:tc>
                <a:tc>
                  <a:txBody>
                    <a:bodyPr/>
                    <a:lstStyle/>
                    <a:p>
                      <a:pPr>
                        <a:lnSpc>
                          <a:spcPct val="100000"/>
                        </a:lnSpc>
                        <a:spcBef>
                          <a:spcPts val="600"/>
                        </a:spcBef>
                        <a:spcAft>
                          <a:spcPts val="600"/>
                        </a:spcAft>
                      </a:pPr>
                      <a:r>
                        <a:rPr lang="de-DE" sz="1600" b="0" dirty="0" smtClean="0">
                          <a:latin typeface="Verdana" pitchFamily="34" charset="0"/>
                          <a:ea typeface="Verdana" pitchFamily="34" charset="0"/>
                          <a:cs typeface="Verdana" pitchFamily="34" charset="0"/>
                        </a:rPr>
                        <a:t>Geistiger Schöpfer</a:t>
                      </a:r>
                      <a:endParaRPr lang="de-DE" sz="1600" b="0" dirty="0">
                        <a:latin typeface="Verdana" pitchFamily="34" charset="0"/>
                        <a:ea typeface="Verdana" pitchFamily="34" charset="0"/>
                        <a:cs typeface="Verdana" pitchFamily="34" charset="0"/>
                      </a:endParaRPr>
                    </a:p>
                  </a:txBody>
                  <a:tcPr marL="91454" marR="91454" anchor="ctr"/>
                </a:tc>
                <a:tc>
                  <a:txBody>
                    <a:bodyPr/>
                    <a:lstStyle/>
                    <a:p>
                      <a:pPr>
                        <a:lnSpc>
                          <a:spcPct val="100000"/>
                        </a:lnSpc>
                        <a:spcBef>
                          <a:spcPts val="600"/>
                        </a:spcBef>
                        <a:spcAft>
                          <a:spcPts val="600"/>
                        </a:spcAft>
                      </a:pPr>
                      <a:r>
                        <a:rPr lang="de-DE" sz="1600" dirty="0" err="1" smtClean="0">
                          <a:latin typeface="Verdana" pitchFamily="34" charset="0"/>
                          <a:ea typeface="Verdana" pitchFamily="34" charset="0"/>
                          <a:cs typeface="Verdana" pitchFamily="34" charset="0"/>
                        </a:rPr>
                        <a:t>Strömer</a:t>
                      </a:r>
                      <a:r>
                        <a:rPr lang="de-DE" sz="1600" dirty="0" smtClean="0">
                          <a:latin typeface="Verdana" pitchFamily="34" charset="0"/>
                          <a:ea typeface="Verdana" pitchFamily="34" charset="0"/>
                          <a:cs typeface="Verdana" pitchFamily="34" charset="0"/>
                        </a:rPr>
                        <a:t>, Rainer, 1961-</a:t>
                      </a:r>
                      <a:endParaRPr lang="de-DE" sz="1600" dirty="0">
                        <a:latin typeface="Verdana" pitchFamily="34" charset="0"/>
                        <a:ea typeface="Verdana" pitchFamily="34" charset="0"/>
                        <a:cs typeface="Verdana" pitchFamily="34" charset="0"/>
                      </a:endParaRPr>
                    </a:p>
                  </a:txBody>
                  <a:tcPr marL="91454" marR="91454" anchor="ctr"/>
                </a:tc>
                <a:extLst>
                  <a:ext uri="{0D108BD9-81ED-4DB2-BD59-A6C34878D82A}">
                    <a16:rowId xmlns:a16="http://schemas.microsoft.com/office/drawing/2014/main" val="10011"/>
                  </a:ext>
                </a:extLst>
              </a:tr>
            </a:tbl>
          </a:graphicData>
        </a:graphic>
      </p:graphicFrame>
      <p:sp>
        <p:nvSpPr>
          <p:cNvPr id="3" name="Foliennummernplatzhalter 2"/>
          <p:cNvSpPr>
            <a:spLocks noGrp="1"/>
          </p:cNvSpPr>
          <p:nvPr>
            <p:ph type="sldNum" sz="quarter" idx="15"/>
          </p:nvPr>
        </p:nvSpPr>
        <p:spPr/>
        <p:txBody>
          <a:bodyPr/>
          <a:lstStyle/>
          <a:p>
            <a:pPr>
              <a:defRPr/>
            </a:pPr>
            <a:fld id="{FAB38C1D-161B-412A-9C5A-58B0265B4498}" type="slidenum">
              <a:rPr lang="de-DE" altLang="de-DE" smtClean="0"/>
              <a:pPr>
                <a:defRPr/>
              </a:pPr>
              <a:t>101</a:t>
            </a:fld>
            <a:endParaRPr lang="de-DE" altLang="de-DE"/>
          </a:p>
        </p:txBody>
      </p:sp>
      <p:sp>
        <p:nvSpPr>
          <p:cNvPr id="4" name="Titel 3"/>
          <p:cNvSpPr>
            <a:spLocks noGrp="1"/>
          </p:cNvSpPr>
          <p:nvPr>
            <p:ph type="title"/>
          </p:nvPr>
        </p:nvSpPr>
        <p:spPr/>
        <p:txBody>
          <a:bodyPr/>
          <a:lstStyle/>
          <a:p>
            <a:r>
              <a:rPr lang="de-DE" dirty="0"/>
              <a:t>Beispiel K2b</a:t>
            </a:r>
          </a:p>
        </p:txBody>
      </p:sp>
    </p:spTree>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0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08625" y="836613"/>
            <a:ext cx="3257550" cy="54737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102404"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3850" y="1787525"/>
            <a:ext cx="3733800" cy="250507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102405" name="Textfeld 7"/>
          <p:cNvSpPr txBox="1">
            <a:spLocks noChangeArrowheads="1"/>
          </p:cNvSpPr>
          <p:nvPr/>
        </p:nvSpPr>
        <p:spPr bwMode="auto">
          <a:xfrm>
            <a:off x="4057650" y="1346994"/>
            <a:ext cx="1368425" cy="3683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r>
              <a:rPr lang="de-DE" altLang="de-DE" sz="1800" dirty="0"/>
              <a:t>Titelseite:</a:t>
            </a:r>
          </a:p>
        </p:txBody>
      </p:sp>
      <p:sp>
        <p:nvSpPr>
          <p:cNvPr id="102406" name="Textfeld 8"/>
          <p:cNvSpPr txBox="1">
            <a:spLocks noChangeArrowheads="1"/>
          </p:cNvSpPr>
          <p:nvPr/>
        </p:nvSpPr>
        <p:spPr bwMode="auto">
          <a:xfrm>
            <a:off x="323850" y="1346200"/>
            <a:ext cx="2592388" cy="3698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r>
              <a:rPr lang="de-DE" altLang="de-DE" sz="1800" dirty="0"/>
              <a:t>Auf dem Umschlag:</a:t>
            </a:r>
          </a:p>
        </p:txBody>
      </p:sp>
      <p:sp>
        <p:nvSpPr>
          <p:cNvPr id="10" name="Textfeld 9"/>
          <p:cNvSpPr txBox="1"/>
          <p:nvPr/>
        </p:nvSpPr>
        <p:spPr>
          <a:xfrm>
            <a:off x="539750" y="4652963"/>
            <a:ext cx="4679950" cy="1477328"/>
          </a:xfrm>
          <a:prstGeom prst="rect">
            <a:avLst/>
          </a:prstGeom>
          <a:noFill/>
          <a:ln>
            <a:noFill/>
          </a:ln>
        </p:spPr>
        <p:txBody>
          <a:bodyPr>
            <a:spAutoFit/>
          </a:bodyPr>
          <a:lstStyle/>
          <a:p>
            <a:pPr>
              <a:defRPr/>
            </a:pPr>
            <a:r>
              <a:rPr lang="de-DE" dirty="0">
                <a:latin typeface="Verdana" panose="020B0604030504040204" pitchFamily="34" charset="0"/>
                <a:ea typeface="Verdana" panose="020B0604030504040204" pitchFamily="34" charset="0"/>
                <a:cs typeface="Verdana" panose="020B0604030504040204" pitchFamily="34" charset="0"/>
              </a:rPr>
              <a:t>Der Begründer ist nach wie vor an erster Stelle bzw. hervorgehoben genannt. </a:t>
            </a:r>
            <a:endParaRPr lang="de-DE" dirty="0" smtClean="0">
              <a:latin typeface="Verdana" panose="020B0604030504040204" pitchFamily="34" charset="0"/>
              <a:ea typeface="Verdana" panose="020B0604030504040204" pitchFamily="34" charset="0"/>
              <a:cs typeface="Verdana" panose="020B0604030504040204" pitchFamily="34" charset="0"/>
            </a:endParaRPr>
          </a:p>
          <a:p>
            <a:pPr>
              <a:defRPr/>
            </a:pPr>
            <a:r>
              <a:rPr lang="de-DE" dirty="0" smtClean="0">
                <a:latin typeface="Verdana" panose="020B0604030504040204" pitchFamily="34" charset="0"/>
                <a:ea typeface="Verdana" panose="020B0604030504040204" pitchFamily="34" charset="0"/>
                <a:cs typeface="Verdana" panose="020B0604030504040204" pitchFamily="34" charset="0"/>
              </a:rPr>
              <a:t>&gt;&gt; Er </a:t>
            </a:r>
            <a:r>
              <a:rPr lang="de-DE" dirty="0">
                <a:latin typeface="Verdana" panose="020B0604030504040204" pitchFamily="34" charset="0"/>
                <a:ea typeface="Verdana" panose="020B0604030504040204" pitchFamily="34" charset="0"/>
                <a:cs typeface="Verdana" panose="020B0604030504040204" pitchFamily="34" charset="0"/>
              </a:rPr>
              <a:t>wird als erster geistiger Schöpfer </a:t>
            </a:r>
            <a:r>
              <a:rPr lang="de-DE" dirty="0" smtClean="0">
                <a:latin typeface="Verdana" panose="020B0604030504040204" pitchFamily="34" charset="0"/>
                <a:ea typeface="Verdana" panose="020B0604030504040204" pitchFamily="34" charset="0"/>
                <a:cs typeface="Verdana" panose="020B0604030504040204" pitchFamily="34" charset="0"/>
              </a:rPr>
              <a:t>erfasst </a:t>
            </a:r>
            <a:endParaRPr lang="de-DE" dirty="0">
              <a:latin typeface="Verdana" panose="020B0604030504040204" pitchFamily="34" charset="0"/>
              <a:ea typeface="Verdana" panose="020B0604030504040204" pitchFamily="34" charset="0"/>
              <a:cs typeface="Verdana" panose="020B0604030504040204" pitchFamily="34" charset="0"/>
            </a:endParaRPr>
          </a:p>
        </p:txBody>
      </p:sp>
      <p:cxnSp>
        <p:nvCxnSpPr>
          <p:cNvPr id="12" name="Gerade Verbindung mit Pfeil 11"/>
          <p:cNvCxnSpPr/>
          <p:nvPr/>
        </p:nvCxnSpPr>
        <p:spPr>
          <a:xfrm flipV="1">
            <a:off x="4427538" y="3141663"/>
            <a:ext cx="1873250" cy="1582737"/>
          </a:xfrm>
          <a:prstGeom prst="straightConnector1">
            <a:avLst/>
          </a:prstGeom>
          <a:ln w="38100">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14" name="Rechteck 13"/>
          <p:cNvSpPr/>
          <p:nvPr/>
        </p:nvSpPr>
        <p:spPr>
          <a:xfrm>
            <a:off x="6443663" y="2708275"/>
            <a:ext cx="1368425" cy="720725"/>
          </a:xfrm>
          <a:prstGeom prst="rect">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sp>
        <p:nvSpPr>
          <p:cNvPr id="18" name="Fußzeilenplatzhalter 17"/>
          <p:cNvSpPr>
            <a:spLocks noGrp="1"/>
          </p:cNvSpPr>
          <p:nvPr>
            <p:ph type="ftr" sz="quarter" idx="14"/>
          </p:nvPr>
        </p:nvSpPr>
        <p:spPr>
          <a:xfrm>
            <a:off x="468312" y="6376988"/>
            <a:ext cx="7200031" cy="365125"/>
          </a:xfrm>
        </p:spPr>
        <p:txBody>
          <a:bodyPr/>
          <a:lstStyle/>
          <a:p>
            <a:pPr>
              <a:defRPr/>
            </a:pPr>
            <a:r>
              <a:rPr lang="de-DE" smtClean="0"/>
              <a:t>AG RDA Schulungsunterlagen – Modul 6J: Juristische Werke | Stand: 5.12.2017 | CC BY-NC-SA</a:t>
            </a:r>
            <a:endParaRPr lang="de-DE" dirty="0"/>
          </a:p>
        </p:txBody>
      </p:sp>
      <p:sp>
        <p:nvSpPr>
          <p:cNvPr id="3" name="Foliennummernplatzhalter 2"/>
          <p:cNvSpPr>
            <a:spLocks noGrp="1"/>
          </p:cNvSpPr>
          <p:nvPr>
            <p:ph type="sldNum" sz="quarter" idx="15"/>
          </p:nvPr>
        </p:nvSpPr>
        <p:spPr/>
        <p:txBody>
          <a:bodyPr/>
          <a:lstStyle/>
          <a:p>
            <a:pPr>
              <a:defRPr/>
            </a:pPr>
            <a:fld id="{FAB38C1D-161B-412A-9C5A-58B0265B4498}" type="slidenum">
              <a:rPr lang="de-DE" altLang="de-DE" smtClean="0"/>
              <a:pPr>
                <a:defRPr/>
              </a:pPr>
              <a:t>102</a:t>
            </a:fld>
            <a:endParaRPr lang="de-DE" altLang="de-DE"/>
          </a:p>
        </p:txBody>
      </p:sp>
      <p:sp>
        <p:nvSpPr>
          <p:cNvPr id="4" name="Titel 3"/>
          <p:cNvSpPr>
            <a:spLocks noGrp="1"/>
          </p:cNvSpPr>
          <p:nvPr>
            <p:ph type="title"/>
          </p:nvPr>
        </p:nvSpPr>
        <p:spPr>
          <a:xfrm>
            <a:off x="251520" y="399802"/>
            <a:ext cx="8640960" cy="508918"/>
          </a:xfrm>
        </p:spPr>
        <p:txBody>
          <a:bodyPr/>
          <a:lstStyle/>
          <a:p>
            <a:r>
              <a:rPr lang="de-DE" dirty="0"/>
              <a:t>Fall K3a Kommentar von einem</a:t>
            </a:r>
            <a:br>
              <a:rPr lang="de-DE" dirty="0"/>
            </a:br>
            <a:r>
              <a:rPr lang="de-DE" dirty="0"/>
              <a:t>oder mehreren Begründern</a:t>
            </a:r>
          </a:p>
        </p:txBody>
      </p:sp>
    </p:spTree>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de-DE" dirty="0"/>
              <a:t>Beispiel K3a</a:t>
            </a:r>
          </a:p>
        </p:txBody>
      </p:sp>
      <p:sp>
        <p:nvSpPr>
          <p:cNvPr id="2" name="Textplatzhalter 1"/>
          <p:cNvSpPr>
            <a:spLocks noGrp="1"/>
          </p:cNvSpPr>
          <p:nvPr>
            <p:ph type="body" sz="quarter" idx="13"/>
          </p:nvPr>
        </p:nvSpPr>
        <p:spPr/>
        <p:txBody>
          <a:bodyPr/>
          <a:lstStyle/>
          <a:p>
            <a:endParaRPr lang="de-DE"/>
          </a:p>
        </p:txBody>
      </p:sp>
      <p:sp>
        <p:nvSpPr>
          <p:cNvPr id="10" name="Fußzeilenplatzhalter 9"/>
          <p:cNvSpPr>
            <a:spLocks noGrp="1"/>
          </p:cNvSpPr>
          <p:nvPr>
            <p:ph type="ftr" sz="quarter" idx="14"/>
          </p:nvPr>
        </p:nvSpPr>
        <p:spPr/>
        <p:txBody>
          <a:bodyPr/>
          <a:lstStyle/>
          <a:p>
            <a:pPr>
              <a:defRPr/>
            </a:pPr>
            <a:r>
              <a:rPr lang="de-DE" smtClean="0"/>
              <a:t>AG RDA Schulungsunterlagen – Modul 6J: Juristische Werke | Stand: 5.12.2017 | CC BY-NC-SA</a:t>
            </a:r>
            <a:endParaRPr lang="de-DE" dirty="0"/>
          </a:p>
        </p:txBody>
      </p:sp>
      <p:sp>
        <p:nvSpPr>
          <p:cNvPr id="3" name="Foliennummernplatzhalter 2"/>
          <p:cNvSpPr>
            <a:spLocks noGrp="1"/>
          </p:cNvSpPr>
          <p:nvPr>
            <p:ph type="sldNum" sz="quarter" idx="15"/>
          </p:nvPr>
        </p:nvSpPr>
        <p:spPr/>
        <p:txBody>
          <a:bodyPr/>
          <a:lstStyle/>
          <a:p>
            <a:pPr>
              <a:defRPr/>
            </a:pPr>
            <a:fld id="{FAB38C1D-161B-412A-9C5A-58B0265B4498}" type="slidenum">
              <a:rPr lang="de-DE" altLang="de-DE" smtClean="0"/>
              <a:pPr>
                <a:defRPr/>
              </a:pPr>
              <a:t>103</a:t>
            </a:fld>
            <a:endParaRPr lang="de-DE" altLang="de-DE"/>
          </a:p>
        </p:txBody>
      </p:sp>
      <p:graphicFrame>
        <p:nvGraphicFramePr>
          <p:cNvPr id="6" name="Tabelle 5"/>
          <p:cNvGraphicFramePr>
            <a:graphicFrameLocks noGrp="1"/>
          </p:cNvGraphicFramePr>
          <p:nvPr/>
        </p:nvGraphicFramePr>
        <p:xfrm>
          <a:off x="250825" y="836613"/>
          <a:ext cx="8642350" cy="5570764"/>
        </p:xfrm>
        <a:graphic>
          <a:graphicData uri="http://schemas.openxmlformats.org/drawingml/2006/table">
            <a:tbl>
              <a:tblPr firstRow="1" bandRow="1">
                <a:tableStyleId>{5C22544A-7EE6-4342-B048-85BDC9FD1C3A}</a:tableStyleId>
              </a:tblPr>
              <a:tblGrid>
                <a:gridCol w="864234">
                  <a:extLst>
                    <a:ext uri="{9D8B030D-6E8A-4147-A177-3AD203B41FA5}">
                      <a16:colId xmlns:a16="http://schemas.microsoft.com/office/drawing/2014/main" val="20000"/>
                    </a:ext>
                  </a:extLst>
                </a:gridCol>
                <a:gridCol w="2304627">
                  <a:extLst>
                    <a:ext uri="{9D8B030D-6E8A-4147-A177-3AD203B41FA5}">
                      <a16:colId xmlns:a16="http://schemas.microsoft.com/office/drawing/2014/main" val="20001"/>
                    </a:ext>
                  </a:extLst>
                </a:gridCol>
                <a:gridCol w="5473489">
                  <a:extLst>
                    <a:ext uri="{9D8B030D-6E8A-4147-A177-3AD203B41FA5}">
                      <a16:colId xmlns:a16="http://schemas.microsoft.com/office/drawing/2014/main" val="20002"/>
                    </a:ext>
                  </a:extLst>
                </a:gridCol>
              </a:tblGrid>
              <a:tr h="335261">
                <a:tc>
                  <a:txBody>
                    <a:bodyPr/>
                    <a:lstStyle/>
                    <a:p>
                      <a:pPr>
                        <a:lnSpc>
                          <a:spcPct val="100000"/>
                        </a:lnSpc>
                      </a:pPr>
                      <a:r>
                        <a:rPr lang="de-DE" sz="1600" dirty="0" smtClean="0">
                          <a:latin typeface="Verdana" pitchFamily="34" charset="0"/>
                          <a:ea typeface="Verdana" pitchFamily="34" charset="0"/>
                          <a:cs typeface="Verdana" pitchFamily="34" charset="0"/>
                        </a:rPr>
                        <a:t>RDA</a:t>
                      </a:r>
                      <a:endParaRPr lang="de-DE" sz="1600" dirty="0">
                        <a:latin typeface="Verdana" pitchFamily="34" charset="0"/>
                        <a:ea typeface="Verdana" pitchFamily="34" charset="0"/>
                        <a:cs typeface="Verdana" pitchFamily="34" charset="0"/>
                      </a:endParaRPr>
                    </a:p>
                  </a:txBody>
                  <a:tcPr marL="91454" marR="91454" marT="45717" marB="45717" anchor="ctr"/>
                </a:tc>
                <a:tc>
                  <a:txBody>
                    <a:bodyPr/>
                    <a:lstStyle/>
                    <a:p>
                      <a:pPr>
                        <a:lnSpc>
                          <a:spcPct val="100000"/>
                        </a:lnSpc>
                      </a:pPr>
                      <a:r>
                        <a:rPr lang="de-DE" sz="1600" dirty="0" smtClean="0">
                          <a:latin typeface="Verdana" pitchFamily="34" charset="0"/>
                          <a:ea typeface="Verdana" pitchFamily="34" charset="0"/>
                          <a:cs typeface="Verdana" pitchFamily="34" charset="0"/>
                        </a:rPr>
                        <a:t>Element</a:t>
                      </a:r>
                      <a:endParaRPr lang="de-DE" sz="1600" dirty="0">
                        <a:latin typeface="Verdana" pitchFamily="34" charset="0"/>
                        <a:ea typeface="Verdana" pitchFamily="34" charset="0"/>
                        <a:cs typeface="Verdana" pitchFamily="34" charset="0"/>
                      </a:endParaRPr>
                    </a:p>
                  </a:txBody>
                  <a:tcPr marL="91454" marR="91454" marT="45717" marB="45717" anchor="ctr"/>
                </a:tc>
                <a:tc>
                  <a:txBody>
                    <a:bodyPr/>
                    <a:lstStyle/>
                    <a:p>
                      <a:pPr>
                        <a:lnSpc>
                          <a:spcPct val="100000"/>
                        </a:lnSpc>
                      </a:pPr>
                      <a:r>
                        <a:rPr lang="de-DE" sz="1600" dirty="0" smtClean="0">
                          <a:latin typeface="Verdana" pitchFamily="34" charset="0"/>
                          <a:ea typeface="Verdana" pitchFamily="34" charset="0"/>
                          <a:cs typeface="Verdana" pitchFamily="34" charset="0"/>
                        </a:rPr>
                        <a:t>Erfassung</a:t>
                      </a:r>
                      <a:endParaRPr lang="de-DE" sz="1600" dirty="0">
                        <a:latin typeface="Verdana" pitchFamily="34" charset="0"/>
                        <a:ea typeface="Verdana" pitchFamily="34" charset="0"/>
                        <a:cs typeface="Verdana" pitchFamily="34" charset="0"/>
                      </a:endParaRPr>
                    </a:p>
                  </a:txBody>
                  <a:tcPr marL="91454" marR="91454" marT="45717" marB="45717" anchor="ctr"/>
                </a:tc>
                <a:extLst>
                  <a:ext uri="{0D108BD9-81ED-4DB2-BD59-A6C34878D82A}">
                    <a16:rowId xmlns:a16="http://schemas.microsoft.com/office/drawing/2014/main" val="10000"/>
                  </a:ext>
                </a:extLst>
              </a:tr>
              <a:tr h="335261">
                <a:tc>
                  <a:txBody>
                    <a:bodyPr/>
                    <a:lstStyle/>
                    <a:p>
                      <a:pPr>
                        <a:lnSpc>
                          <a:spcPct val="100000"/>
                        </a:lnSpc>
                        <a:spcBef>
                          <a:spcPts val="600"/>
                        </a:spcBef>
                        <a:spcAft>
                          <a:spcPts val="600"/>
                        </a:spcAft>
                      </a:pPr>
                      <a:r>
                        <a:rPr lang="de-DE" sz="1600" b="1" dirty="0" smtClean="0">
                          <a:latin typeface="Verdana" pitchFamily="34" charset="0"/>
                          <a:ea typeface="Verdana" pitchFamily="34" charset="0"/>
                          <a:cs typeface="Verdana" pitchFamily="34" charset="0"/>
                        </a:rPr>
                        <a:t>2.3.2</a:t>
                      </a:r>
                      <a:endParaRPr lang="de-DE" sz="1600" b="1" dirty="0">
                        <a:latin typeface="Verdana" pitchFamily="34" charset="0"/>
                        <a:ea typeface="Verdana" pitchFamily="34" charset="0"/>
                        <a:cs typeface="Verdana" pitchFamily="34" charset="0"/>
                      </a:endParaRPr>
                    </a:p>
                  </a:txBody>
                  <a:tcPr marL="91454" marR="91454" marT="45717" marB="45717" anchor="ctr"/>
                </a:tc>
                <a:tc>
                  <a:txBody>
                    <a:bodyPr/>
                    <a:lstStyle/>
                    <a:p>
                      <a:pPr>
                        <a:lnSpc>
                          <a:spcPct val="100000"/>
                        </a:lnSpc>
                        <a:spcBef>
                          <a:spcPts val="600"/>
                        </a:spcBef>
                        <a:spcAft>
                          <a:spcPts val="600"/>
                        </a:spcAft>
                      </a:pPr>
                      <a:r>
                        <a:rPr lang="de-DE" sz="1600" b="1" dirty="0" err="1" smtClean="0">
                          <a:latin typeface="Verdana" pitchFamily="34" charset="0"/>
                          <a:ea typeface="Verdana" pitchFamily="34" charset="0"/>
                          <a:cs typeface="Verdana" pitchFamily="34" charset="0"/>
                        </a:rPr>
                        <a:t>Hauptitel</a:t>
                      </a:r>
                      <a:endParaRPr lang="de-DE" sz="1600" b="1" dirty="0">
                        <a:latin typeface="Verdana" pitchFamily="34" charset="0"/>
                        <a:ea typeface="Verdana" pitchFamily="34" charset="0"/>
                        <a:cs typeface="Verdana" pitchFamily="34" charset="0"/>
                      </a:endParaRPr>
                    </a:p>
                  </a:txBody>
                  <a:tcPr marL="91454" marR="91454" marT="45717" marB="45717"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dirty="0" smtClean="0">
                          <a:latin typeface="Verdana" pitchFamily="34" charset="0"/>
                          <a:ea typeface="Verdana" pitchFamily="34" charset="0"/>
                          <a:cs typeface="Verdana" pitchFamily="34" charset="0"/>
                        </a:rPr>
                        <a:t>Betäubungsmittelgesetz </a:t>
                      </a:r>
                      <a:endParaRPr lang="de-DE" sz="1600" dirty="0">
                        <a:latin typeface="Verdana" pitchFamily="34" charset="0"/>
                        <a:ea typeface="Verdana" pitchFamily="34" charset="0"/>
                        <a:cs typeface="Verdana" pitchFamily="34" charset="0"/>
                      </a:endParaRPr>
                    </a:p>
                  </a:txBody>
                  <a:tcPr marL="91454" marR="91454" marT="45717" marB="45717" anchor="ctr"/>
                </a:tc>
                <a:extLst>
                  <a:ext uri="{0D108BD9-81ED-4DB2-BD59-A6C34878D82A}">
                    <a16:rowId xmlns:a16="http://schemas.microsoft.com/office/drawing/2014/main" val="10001"/>
                  </a:ext>
                </a:extLst>
              </a:tr>
              <a:tr h="335261">
                <a:tc>
                  <a:txBody>
                    <a:bodyPr/>
                    <a:lstStyle/>
                    <a:p>
                      <a:pPr>
                        <a:lnSpc>
                          <a:spcPct val="100000"/>
                        </a:lnSpc>
                        <a:spcBef>
                          <a:spcPts val="600"/>
                        </a:spcBef>
                        <a:spcAft>
                          <a:spcPts val="600"/>
                        </a:spcAft>
                      </a:pPr>
                      <a:r>
                        <a:rPr lang="de-DE" sz="1600" b="1" dirty="0" smtClean="0">
                          <a:latin typeface="Verdana" pitchFamily="34" charset="0"/>
                          <a:ea typeface="Verdana" pitchFamily="34" charset="0"/>
                          <a:cs typeface="Verdana" pitchFamily="34" charset="0"/>
                        </a:rPr>
                        <a:t>2.3.4</a:t>
                      </a:r>
                      <a:endParaRPr lang="de-DE" sz="1600" b="1" dirty="0">
                        <a:latin typeface="Verdana" pitchFamily="34" charset="0"/>
                        <a:ea typeface="Verdana" pitchFamily="34" charset="0"/>
                        <a:cs typeface="Verdana" pitchFamily="34" charset="0"/>
                      </a:endParaRPr>
                    </a:p>
                  </a:txBody>
                  <a:tcPr marL="91454" marR="91454" marT="45717" marB="45717" anchor="ctr"/>
                </a:tc>
                <a:tc>
                  <a:txBody>
                    <a:bodyPr/>
                    <a:lstStyle/>
                    <a:p>
                      <a:pPr>
                        <a:lnSpc>
                          <a:spcPct val="100000"/>
                        </a:lnSpc>
                        <a:spcBef>
                          <a:spcPts val="600"/>
                        </a:spcBef>
                        <a:spcAft>
                          <a:spcPts val="600"/>
                        </a:spcAft>
                      </a:pPr>
                      <a:r>
                        <a:rPr lang="de-DE" sz="1600" b="1" dirty="0" smtClean="0">
                          <a:latin typeface="Verdana" pitchFamily="34" charset="0"/>
                          <a:ea typeface="Verdana" pitchFamily="34" charset="0"/>
                          <a:cs typeface="Verdana" pitchFamily="34" charset="0"/>
                        </a:rPr>
                        <a:t>Titelzusatz</a:t>
                      </a:r>
                      <a:endParaRPr lang="de-DE" sz="1600" b="1" dirty="0">
                        <a:latin typeface="Verdana" pitchFamily="34" charset="0"/>
                        <a:ea typeface="Verdana" pitchFamily="34" charset="0"/>
                        <a:cs typeface="Verdana" pitchFamily="34" charset="0"/>
                      </a:endParaRPr>
                    </a:p>
                  </a:txBody>
                  <a:tcPr marL="91454" marR="91454" marT="45717" marB="45717"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dirty="0" smtClean="0">
                          <a:latin typeface="Verdana" pitchFamily="34" charset="0"/>
                          <a:ea typeface="Verdana" pitchFamily="34" charset="0"/>
                          <a:cs typeface="Verdana" pitchFamily="34" charset="0"/>
                        </a:rPr>
                        <a:t>Arzneimittelgesetz</a:t>
                      </a:r>
                      <a:endParaRPr lang="de-DE" sz="1600" dirty="0">
                        <a:latin typeface="Verdana" pitchFamily="34" charset="0"/>
                        <a:ea typeface="Verdana" pitchFamily="34" charset="0"/>
                        <a:cs typeface="Verdana" pitchFamily="34" charset="0"/>
                      </a:endParaRPr>
                    </a:p>
                  </a:txBody>
                  <a:tcPr marL="91454" marR="91454" marT="45717" marB="45717" anchor="ctr"/>
                </a:tc>
                <a:extLst>
                  <a:ext uri="{0D108BD9-81ED-4DB2-BD59-A6C34878D82A}">
                    <a16:rowId xmlns:a16="http://schemas.microsoft.com/office/drawing/2014/main" val="10002"/>
                  </a:ext>
                </a:extLst>
              </a:tr>
              <a:tr h="335261">
                <a:tc>
                  <a:txBody>
                    <a:bodyPr/>
                    <a:lstStyle/>
                    <a:p>
                      <a:pPr>
                        <a:lnSpc>
                          <a:spcPct val="100000"/>
                        </a:lnSpc>
                        <a:spcBef>
                          <a:spcPts val="600"/>
                        </a:spcBef>
                        <a:spcAft>
                          <a:spcPts val="600"/>
                        </a:spcAft>
                      </a:pPr>
                      <a:r>
                        <a:rPr lang="de-DE" sz="1600" b="0" dirty="0" smtClean="0">
                          <a:latin typeface="Verdana" pitchFamily="34" charset="0"/>
                          <a:ea typeface="Verdana" pitchFamily="34" charset="0"/>
                          <a:cs typeface="Verdana" pitchFamily="34" charset="0"/>
                        </a:rPr>
                        <a:t>2.3.4</a:t>
                      </a:r>
                      <a:endParaRPr lang="de-DE" sz="1600" b="0" dirty="0">
                        <a:latin typeface="Verdana" pitchFamily="34" charset="0"/>
                        <a:ea typeface="Verdana" pitchFamily="34" charset="0"/>
                        <a:cs typeface="Verdana" pitchFamily="34" charset="0"/>
                      </a:endParaRPr>
                    </a:p>
                  </a:txBody>
                  <a:tcPr marL="91454" marR="91454" marT="45717" marB="45717" anchor="ctr"/>
                </a:tc>
                <a:tc>
                  <a:txBody>
                    <a:bodyPr/>
                    <a:lstStyle/>
                    <a:p>
                      <a:pPr>
                        <a:lnSpc>
                          <a:spcPct val="100000"/>
                        </a:lnSpc>
                        <a:spcBef>
                          <a:spcPts val="600"/>
                        </a:spcBef>
                        <a:spcAft>
                          <a:spcPts val="600"/>
                        </a:spcAft>
                      </a:pPr>
                      <a:r>
                        <a:rPr lang="de-DE" sz="1600" b="0" dirty="0" smtClean="0">
                          <a:latin typeface="Verdana" pitchFamily="34" charset="0"/>
                          <a:ea typeface="Verdana" pitchFamily="34" charset="0"/>
                          <a:cs typeface="Verdana" pitchFamily="34" charset="0"/>
                        </a:rPr>
                        <a:t>Titelzusatz</a:t>
                      </a:r>
                      <a:endParaRPr lang="de-DE" sz="1600" b="0" dirty="0">
                        <a:latin typeface="Verdana" pitchFamily="34" charset="0"/>
                        <a:ea typeface="Verdana" pitchFamily="34" charset="0"/>
                        <a:cs typeface="Verdana" pitchFamily="34" charset="0"/>
                      </a:endParaRPr>
                    </a:p>
                  </a:txBody>
                  <a:tcPr marL="91454" marR="91454" marT="45717" marB="45717"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dirty="0" smtClean="0">
                          <a:latin typeface="Verdana" pitchFamily="34" charset="0"/>
                          <a:ea typeface="Verdana" pitchFamily="34" charset="0"/>
                          <a:cs typeface="Verdana" pitchFamily="34" charset="0"/>
                        </a:rPr>
                        <a:t>Grundstoffüberwachungsgesetz </a:t>
                      </a:r>
                      <a:endParaRPr lang="de-DE" sz="1600" dirty="0">
                        <a:latin typeface="Verdana" pitchFamily="34" charset="0"/>
                        <a:ea typeface="Verdana" pitchFamily="34" charset="0"/>
                        <a:cs typeface="Verdana" pitchFamily="34" charset="0"/>
                      </a:endParaRPr>
                    </a:p>
                  </a:txBody>
                  <a:tcPr marL="91454" marR="91454" marT="45717" marB="45717" anchor="ctr"/>
                </a:tc>
                <a:extLst>
                  <a:ext uri="{0D108BD9-81ED-4DB2-BD59-A6C34878D82A}">
                    <a16:rowId xmlns:a16="http://schemas.microsoft.com/office/drawing/2014/main" val="10003"/>
                  </a:ext>
                </a:extLst>
              </a:tr>
              <a:tr h="579089">
                <a:tc>
                  <a:txBody>
                    <a:bodyPr/>
                    <a:lstStyle/>
                    <a:p>
                      <a:pPr>
                        <a:lnSpc>
                          <a:spcPct val="100000"/>
                        </a:lnSpc>
                        <a:spcBef>
                          <a:spcPts val="600"/>
                        </a:spcBef>
                        <a:spcAft>
                          <a:spcPts val="600"/>
                        </a:spcAft>
                      </a:pPr>
                      <a:r>
                        <a:rPr lang="de-DE" sz="1600" b="1" dirty="0" smtClean="0">
                          <a:latin typeface="Verdana" pitchFamily="34" charset="0"/>
                          <a:ea typeface="Verdana" pitchFamily="34" charset="0"/>
                          <a:cs typeface="Verdana" pitchFamily="34" charset="0"/>
                        </a:rPr>
                        <a:t>2.4</a:t>
                      </a:r>
                      <a:endParaRPr lang="de-DE" sz="1600" b="1" dirty="0">
                        <a:latin typeface="Verdana" pitchFamily="34" charset="0"/>
                        <a:ea typeface="Verdana" pitchFamily="34" charset="0"/>
                        <a:cs typeface="Verdana" pitchFamily="34" charset="0"/>
                      </a:endParaRPr>
                    </a:p>
                  </a:txBody>
                  <a:tcPr marL="91454" marR="91454" marT="45717" marB="45717" anchor="ctr"/>
                </a:tc>
                <a:tc>
                  <a:txBody>
                    <a:bodyPr/>
                    <a:lstStyle/>
                    <a:p>
                      <a:pPr>
                        <a:lnSpc>
                          <a:spcPct val="100000"/>
                        </a:lnSpc>
                        <a:spcBef>
                          <a:spcPts val="600"/>
                        </a:spcBef>
                        <a:spcAft>
                          <a:spcPts val="600"/>
                        </a:spcAft>
                      </a:pPr>
                      <a:r>
                        <a:rPr lang="de-DE" sz="1600" b="1" dirty="0" smtClean="0">
                          <a:latin typeface="Verdana" pitchFamily="34" charset="0"/>
                          <a:ea typeface="Verdana" pitchFamily="34" charset="0"/>
                          <a:cs typeface="Verdana" pitchFamily="34" charset="0"/>
                        </a:rPr>
                        <a:t>Verantwortlich-</a:t>
                      </a:r>
                      <a:r>
                        <a:rPr lang="de-DE" sz="1600" b="1" dirty="0" err="1" smtClean="0">
                          <a:latin typeface="Verdana" pitchFamily="34" charset="0"/>
                          <a:ea typeface="Verdana" pitchFamily="34" charset="0"/>
                          <a:cs typeface="Verdana" pitchFamily="34" charset="0"/>
                        </a:rPr>
                        <a:t>keitsangabe</a:t>
                      </a:r>
                      <a:endParaRPr lang="de-DE" sz="1600" b="1" dirty="0">
                        <a:latin typeface="Verdana" pitchFamily="34" charset="0"/>
                        <a:ea typeface="Verdana" pitchFamily="34" charset="0"/>
                        <a:cs typeface="Verdana" pitchFamily="34" charset="0"/>
                      </a:endParaRPr>
                    </a:p>
                  </a:txBody>
                  <a:tcPr marL="91454" marR="91454" marT="45717" marB="45717" anchor="ctr"/>
                </a:tc>
                <a:tc>
                  <a:txBody>
                    <a:bodyPr/>
                    <a:lstStyle/>
                    <a:p>
                      <a:pPr>
                        <a:lnSpc>
                          <a:spcPct val="100000"/>
                        </a:lnSpc>
                        <a:spcBef>
                          <a:spcPts val="600"/>
                        </a:spcBef>
                        <a:spcAft>
                          <a:spcPts val="600"/>
                        </a:spcAft>
                      </a:pPr>
                      <a:r>
                        <a:rPr lang="de-DE" sz="1600" dirty="0" smtClean="0">
                          <a:latin typeface="Verdana" pitchFamily="34" charset="0"/>
                          <a:ea typeface="Verdana" pitchFamily="34" charset="0"/>
                          <a:cs typeface="Verdana" pitchFamily="34" charset="0"/>
                        </a:rPr>
                        <a:t>begründet von Dr. Harald Hans Körner (Oberstaatsanwalt a.D.)</a:t>
                      </a:r>
                      <a:endParaRPr lang="de-DE" sz="1600" dirty="0">
                        <a:latin typeface="Verdana" pitchFamily="34" charset="0"/>
                        <a:ea typeface="Verdana" pitchFamily="34" charset="0"/>
                        <a:cs typeface="Verdana" pitchFamily="34" charset="0"/>
                      </a:endParaRPr>
                    </a:p>
                  </a:txBody>
                  <a:tcPr marL="91454" marR="91454" marT="45717" marB="45717" anchor="ctr"/>
                </a:tc>
                <a:extLst>
                  <a:ext uri="{0D108BD9-81ED-4DB2-BD59-A6C34878D82A}">
                    <a16:rowId xmlns:a16="http://schemas.microsoft.com/office/drawing/2014/main" val="10004"/>
                  </a:ext>
                </a:extLst>
              </a:tr>
              <a:tr h="1310572">
                <a:tc>
                  <a:txBody>
                    <a:bodyPr/>
                    <a:lstStyle/>
                    <a:p>
                      <a:pPr>
                        <a:lnSpc>
                          <a:spcPct val="100000"/>
                        </a:lnSpc>
                        <a:spcBef>
                          <a:spcPts val="600"/>
                        </a:spcBef>
                        <a:spcAft>
                          <a:spcPts val="600"/>
                        </a:spcAft>
                      </a:pPr>
                      <a:r>
                        <a:rPr lang="de-DE" sz="1600" b="0" dirty="0" smtClean="0">
                          <a:latin typeface="Verdana" pitchFamily="34" charset="0"/>
                          <a:ea typeface="Verdana" pitchFamily="34" charset="0"/>
                          <a:cs typeface="Verdana" pitchFamily="34" charset="0"/>
                        </a:rPr>
                        <a:t>2.4</a:t>
                      </a:r>
                      <a:endParaRPr lang="de-DE" sz="1600" b="0" dirty="0">
                        <a:latin typeface="Verdana" pitchFamily="34" charset="0"/>
                        <a:ea typeface="Verdana" pitchFamily="34" charset="0"/>
                        <a:cs typeface="Verdana" pitchFamily="34" charset="0"/>
                      </a:endParaRPr>
                    </a:p>
                  </a:txBody>
                  <a:tcPr marL="91454" marR="91454" marT="45717" marB="45717" anchor="ctr"/>
                </a:tc>
                <a:tc>
                  <a:txBody>
                    <a:bodyPr/>
                    <a:lstStyle/>
                    <a:p>
                      <a:pPr>
                        <a:lnSpc>
                          <a:spcPct val="100000"/>
                        </a:lnSpc>
                        <a:spcBef>
                          <a:spcPts val="600"/>
                        </a:spcBef>
                        <a:spcAft>
                          <a:spcPts val="600"/>
                        </a:spcAft>
                      </a:pPr>
                      <a:r>
                        <a:rPr lang="de-DE" sz="1600" b="0" dirty="0" smtClean="0">
                          <a:latin typeface="Verdana" pitchFamily="34" charset="0"/>
                          <a:ea typeface="Verdana" pitchFamily="34" charset="0"/>
                          <a:cs typeface="Verdana" pitchFamily="34" charset="0"/>
                        </a:rPr>
                        <a:t>Verantwortlich-</a:t>
                      </a:r>
                      <a:r>
                        <a:rPr lang="de-DE" sz="1600" b="0" dirty="0" err="1" smtClean="0">
                          <a:latin typeface="Verdana" pitchFamily="34" charset="0"/>
                          <a:ea typeface="Verdana" pitchFamily="34" charset="0"/>
                          <a:cs typeface="Verdana" pitchFamily="34" charset="0"/>
                        </a:rPr>
                        <a:t>keitsangabe</a:t>
                      </a:r>
                      <a:endParaRPr lang="de-DE" sz="1600" b="0" dirty="0">
                        <a:latin typeface="Verdana" pitchFamily="34" charset="0"/>
                        <a:ea typeface="Verdana" pitchFamily="34" charset="0"/>
                        <a:cs typeface="Verdana" pitchFamily="34" charset="0"/>
                      </a:endParaRPr>
                    </a:p>
                  </a:txBody>
                  <a:tcPr marL="91454" marR="91454" marT="45717" marB="45717" anchor="ctr"/>
                </a:tc>
                <a:tc>
                  <a:txBody>
                    <a:bodyPr/>
                    <a:lstStyle/>
                    <a:p>
                      <a:pPr>
                        <a:lnSpc>
                          <a:spcPct val="100000"/>
                        </a:lnSpc>
                        <a:spcBef>
                          <a:spcPts val="600"/>
                        </a:spcBef>
                        <a:spcAft>
                          <a:spcPts val="600"/>
                        </a:spcAft>
                      </a:pPr>
                      <a:r>
                        <a:rPr lang="de-DE" sz="1600" dirty="0" smtClean="0">
                          <a:latin typeface="Verdana" pitchFamily="34" charset="0"/>
                          <a:ea typeface="Verdana" pitchFamily="34" charset="0"/>
                          <a:cs typeface="Verdana" pitchFamily="34" charset="0"/>
                        </a:rPr>
                        <a:t>fortgeführt von Jörn Patzak (Oberstaatsanwalt, Leiter der Justizvollzugsanstalt Wittlich, Lehrbeauftragter an der Fachhochschule für Öffentliche Verwaltung Mayen, Fachbereich Polizei), Dr. Mathias </a:t>
                      </a:r>
                      <a:r>
                        <a:rPr lang="de-DE" sz="1600" dirty="0" err="1" smtClean="0">
                          <a:latin typeface="Verdana" pitchFamily="34" charset="0"/>
                          <a:ea typeface="Verdana" pitchFamily="34" charset="0"/>
                          <a:cs typeface="Verdana" pitchFamily="34" charset="0"/>
                        </a:rPr>
                        <a:t>Volkmer</a:t>
                      </a:r>
                      <a:r>
                        <a:rPr lang="de-DE" sz="1600" dirty="0" smtClean="0">
                          <a:latin typeface="Verdana" pitchFamily="34" charset="0"/>
                          <a:ea typeface="Verdana" pitchFamily="34" charset="0"/>
                          <a:cs typeface="Verdana" pitchFamily="34" charset="0"/>
                        </a:rPr>
                        <a:t> (Staatsanwalt in Halle/Saale) </a:t>
                      </a:r>
                      <a:endParaRPr lang="de-DE" sz="1600" dirty="0">
                        <a:latin typeface="Verdana" pitchFamily="34" charset="0"/>
                        <a:ea typeface="Verdana" pitchFamily="34" charset="0"/>
                        <a:cs typeface="Verdana" pitchFamily="34" charset="0"/>
                      </a:endParaRPr>
                    </a:p>
                  </a:txBody>
                  <a:tcPr marL="91454" marR="91454" marT="45717" marB="45717" anchor="ctr"/>
                </a:tc>
                <a:extLst>
                  <a:ext uri="{0D108BD9-81ED-4DB2-BD59-A6C34878D82A}">
                    <a16:rowId xmlns:a16="http://schemas.microsoft.com/office/drawing/2014/main" val="10005"/>
                  </a:ext>
                </a:extLst>
              </a:tr>
              <a:tr h="579089">
                <a:tc>
                  <a:txBody>
                    <a:bodyPr/>
                    <a:lstStyle/>
                    <a:p>
                      <a:pPr>
                        <a:lnSpc>
                          <a:spcPct val="100000"/>
                        </a:lnSpc>
                        <a:spcBef>
                          <a:spcPts val="600"/>
                        </a:spcBef>
                        <a:spcAft>
                          <a:spcPts val="600"/>
                        </a:spcAft>
                      </a:pPr>
                      <a:r>
                        <a:rPr lang="de-DE" sz="1600" b="1" dirty="0" smtClean="0">
                          <a:latin typeface="Verdana" pitchFamily="34" charset="0"/>
                          <a:ea typeface="Verdana" pitchFamily="34" charset="0"/>
                          <a:cs typeface="Verdana" pitchFamily="34" charset="0"/>
                        </a:rPr>
                        <a:t>6.2.2</a:t>
                      </a:r>
                      <a:endParaRPr lang="de-DE" sz="1600" b="1" dirty="0">
                        <a:latin typeface="Verdana" pitchFamily="34" charset="0"/>
                        <a:ea typeface="Verdana" pitchFamily="34" charset="0"/>
                        <a:cs typeface="Verdana" pitchFamily="34" charset="0"/>
                      </a:endParaRPr>
                    </a:p>
                  </a:txBody>
                  <a:tcPr marL="91454" marR="91454" marT="45717" marB="45717" anchor="ctr"/>
                </a:tc>
                <a:tc>
                  <a:txBody>
                    <a:bodyPr/>
                    <a:lstStyle/>
                    <a:p>
                      <a:pPr>
                        <a:lnSpc>
                          <a:spcPct val="100000"/>
                        </a:lnSpc>
                        <a:spcBef>
                          <a:spcPts val="600"/>
                        </a:spcBef>
                        <a:spcAft>
                          <a:spcPts val="600"/>
                        </a:spcAft>
                      </a:pPr>
                      <a:r>
                        <a:rPr lang="de-DE" sz="1600" b="1" dirty="0" smtClean="0">
                          <a:latin typeface="Verdana" pitchFamily="34" charset="0"/>
                          <a:ea typeface="Verdana" pitchFamily="34" charset="0"/>
                          <a:cs typeface="Verdana" pitchFamily="34" charset="0"/>
                        </a:rPr>
                        <a:t>Bevorzugter Titel des Werks</a:t>
                      </a:r>
                      <a:endParaRPr lang="de-DE" sz="1600" b="1" dirty="0">
                        <a:latin typeface="Verdana" pitchFamily="34" charset="0"/>
                        <a:ea typeface="Verdana" pitchFamily="34" charset="0"/>
                        <a:cs typeface="Verdana" pitchFamily="34" charset="0"/>
                      </a:endParaRPr>
                    </a:p>
                  </a:txBody>
                  <a:tcPr marL="91454" marR="91454" marT="45717" marB="45717"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dirty="0" smtClean="0">
                          <a:latin typeface="Verdana" pitchFamily="34" charset="0"/>
                          <a:ea typeface="Verdana" pitchFamily="34" charset="0"/>
                          <a:cs typeface="Verdana" pitchFamily="34" charset="0"/>
                        </a:rPr>
                        <a:t>Betäubungsmittelgesetz </a:t>
                      </a:r>
                      <a:endParaRPr lang="de-DE" sz="1600" dirty="0">
                        <a:latin typeface="Verdana" pitchFamily="34" charset="0"/>
                        <a:ea typeface="Verdana" pitchFamily="34" charset="0"/>
                        <a:cs typeface="Verdana" pitchFamily="34" charset="0"/>
                      </a:endParaRPr>
                    </a:p>
                  </a:txBody>
                  <a:tcPr marL="91454" marR="91454" marT="45717" marB="45717" anchor="ctr"/>
                </a:tc>
                <a:extLst>
                  <a:ext uri="{0D108BD9-81ED-4DB2-BD59-A6C34878D82A}">
                    <a16:rowId xmlns:a16="http://schemas.microsoft.com/office/drawing/2014/main" val="10006"/>
                  </a:ext>
                </a:extLst>
              </a:tr>
              <a:tr h="1066744">
                <a:tc>
                  <a:txBody>
                    <a:bodyPr/>
                    <a:lstStyle/>
                    <a:p>
                      <a:pPr>
                        <a:lnSpc>
                          <a:spcPct val="100000"/>
                        </a:lnSpc>
                        <a:spcBef>
                          <a:spcPts val="600"/>
                        </a:spcBef>
                        <a:spcAft>
                          <a:spcPts val="600"/>
                        </a:spcAft>
                      </a:pPr>
                      <a:r>
                        <a:rPr lang="de-DE" sz="1600" b="1" dirty="0" smtClean="0">
                          <a:latin typeface="Verdana" pitchFamily="34" charset="0"/>
                          <a:ea typeface="Verdana" pitchFamily="34" charset="0"/>
                          <a:cs typeface="Verdana" pitchFamily="34" charset="0"/>
                        </a:rPr>
                        <a:t>17.10</a:t>
                      </a:r>
                      <a:endParaRPr lang="de-DE" sz="1600" b="1" dirty="0">
                        <a:latin typeface="Verdana" pitchFamily="34" charset="0"/>
                        <a:ea typeface="Verdana" pitchFamily="34" charset="0"/>
                        <a:cs typeface="Verdana" pitchFamily="34" charset="0"/>
                      </a:endParaRPr>
                    </a:p>
                  </a:txBody>
                  <a:tcPr marL="91454" marR="91454" marT="45717" marB="45717"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b="1" dirty="0" smtClean="0">
                          <a:latin typeface="Verdana" pitchFamily="34" charset="0"/>
                          <a:ea typeface="Verdana" pitchFamily="34" charset="0"/>
                          <a:cs typeface="Verdana" pitchFamily="34" charset="0"/>
                        </a:rPr>
                        <a:t>In der Manifestation verkörpertes Werk</a:t>
                      </a:r>
                    </a:p>
                  </a:txBody>
                  <a:tcPr marL="91454" marR="91454" marT="45717" marB="45717"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dirty="0" smtClean="0">
                          <a:latin typeface="Verdana" pitchFamily="34" charset="0"/>
                          <a:ea typeface="Verdana" pitchFamily="34" charset="0"/>
                          <a:cs typeface="Verdana" pitchFamily="34" charset="0"/>
                        </a:rPr>
                        <a:t>Körner, Harald Hans,</a:t>
                      </a:r>
                      <a:r>
                        <a:rPr lang="de-DE" sz="1600" baseline="0" dirty="0" smtClean="0">
                          <a:latin typeface="Verdana" pitchFamily="34" charset="0"/>
                          <a:ea typeface="Verdana" pitchFamily="34" charset="0"/>
                          <a:cs typeface="Verdana" pitchFamily="34" charset="0"/>
                        </a:rPr>
                        <a:t> </a:t>
                      </a:r>
                      <a:r>
                        <a:rPr lang="de-DE" sz="1600" dirty="0" smtClean="0">
                          <a:latin typeface="Verdana" pitchFamily="34" charset="0"/>
                          <a:ea typeface="Verdana" pitchFamily="34" charset="0"/>
                          <a:cs typeface="Verdana" pitchFamily="34" charset="0"/>
                        </a:rPr>
                        <a:t>1944-.</a:t>
                      </a:r>
                      <a:r>
                        <a:rPr lang="de-DE" sz="1600" baseline="0" dirty="0" smtClean="0">
                          <a:latin typeface="Verdana" pitchFamily="34" charset="0"/>
                          <a:ea typeface="Verdana" pitchFamily="34" charset="0"/>
                          <a:cs typeface="Verdana" pitchFamily="34" charset="0"/>
                        </a:rPr>
                        <a:t> </a:t>
                      </a:r>
                      <a:r>
                        <a:rPr lang="de-DE" sz="1600" dirty="0" smtClean="0">
                          <a:latin typeface="Verdana" pitchFamily="34" charset="0"/>
                          <a:ea typeface="Verdana" pitchFamily="34" charset="0"/>
                          <a:cs typeface="Verdana" pitchFamily="34" charset="0"/>
                        </a:rPr>
                        <a:t>Betäubungsmittelgesetz</a:t>
                      </a:r>
                    </a:p>
                  </a:txBody>
                  <a:tcPr marL="91454" marR="91454" marT="45717" marB="45717" anchor="ctr"/>
                </a:tc>
                <a:extLst>
                  <a:ext uri="{0D108BD9-81ED-4DB2-BD59-A6C34878D82A}">
                    <a16:rowId xmlns:a16="http://schemas.microsoft.com/office/drawing/2014/main" val="10007"/>
                  </a:ext>
                </a:extLst>
              </a:tr>
              <a:tr h="335261">
                <a:tc>
                  <a:txBody>
                    <a:bodyPr/>
                    <a:lstStyle/>
                    <a:p>
                      <a:pPr>
                        <a:lnSpc>
                          <a:spcPct val="100000"/>
                        </a:lnSpc>
                        <a:spcBef>
                          <a:spcPts val="600"/>
                        </a:spcBef>
                        <a:spcAft>
                          <a:spcPts val="600"/>
                        </a:spcAft>
                      </a:pPr>
                      <a:r>
                        <a:rPr lang="de-DE" sz="1600" b="1" dirty="0" smtClean="0">
                          <a:latin typeface="Verdana" pitchFamily="34" charset="0"/>
                          <a:ea typeface="Verdana" pitchFamily="34" charset="0"/>
                          <a:cs typeface="Verdana" pitchFamily="34" charset="0"/>
                        </a:rPr>
                        <a:t>19.2</a:t>
                      </a:r>
                      <a:endParaRPr lang="de-DE" sz="1600" b="1" dirty="0">
                        <a:latin typeface="Verdana" pitchFamily="34" charset="0"/>
                        <a:ea typeface="Verdana" pitchFamily="34" charset="0"/>
                        <a:cs typeface="Verdana" pitchFamily="34" charset="0"/>
                      </a:endParaRPr>
                    </a:p>
                  </a:txBody>
                  <a:tcPr marL="91454" marR="91454" marT="45717" marB="45717" anchor="ctr"/>
                </a:tc>
                <a:tc>
                  <a:txBody>
                    <a:bodyPr/>
                    <a:lstStyle/>
                    <a:p>
                      <a:pPr>
                        <a:lnSpc>
                          <a:spcPct val="100000"/>
                        </a:lnSpc>
                        <a:spcBef>
                          <a:spcPts val="600"/>
                        </a:spcBef>
                        <a:spcAft>
                          <a:spcPts val="600"/>
                        </a:spcAft>
                      </a:pPr>
                      <a:r>
                        <a:rPr lang="de-DE" sz="1600" b="1" dirty="0" smtClean="0">
                          <a:latin typeface="Verdana" pitchFamily="34" charset="0"/>
                          <a:ea typeface="Verdana" pitchFamily="34" charset="0"/>
                          <a:cs typeface="Verdana" pitchFamily="34" charset="0"/>
                        </a:rPr>
                        <a:t>Geistiger Schöpfer</a:t>
                      </a:r>
                      <a:endParaRPr lang="de-DE" sz="1600" b="1" dirty="0">
                        <a:latin typeface="Verdana" pitchFamily="34" charset="0"/>
                        <a:ea typeface="Verdana" pitchFamily="34" charset="0"/>
                        <a:cs typeface="Verdana" pitchFamily="34" charset="0"/>
                      </a:endParaRPr>
                    </a:p>
                  </a:txBody>
                  <a:tcPr marL="91454" marR="91454" marT="45717" marB="45717" anchor="ctr"/>
                </a:tc>
                <a:tc>
                  <a:txBody>
                    <a:bodyPr/>
                    <a:lstStyle/>
                    <a:p>
                      <a:pPr>
                        <a:lnSpc>
                          <a:spcPct val="100000"/>
                        </a:lnSpc>
                        <a:spcBef>
                          <a:spcPts val="600"/>
                        </a:spcBef>
                        <a:spcAft>
                          <a:spcPts val="600"/>
                        </a:spcAft>
                      </a:pPr>
                      <a:r>
                        <a:rPr lang="de-DE" sz="1600" dirty="0" smtClean="0">
                          <a:latin typeface="Verdana" pitchFamily="34" charset="0"/>
                          <a:ea typeface="Verdana" pitchFamily="34" charset="0"/>
                          <a:cs typeface="Verdana" pitchFamily="34" charset="0"/>
                        </a:rPr>
                        <a:t>Körner, Harald Hans,</a:t>
                      </a:r>
                      <a:r>
                        <a:rPr lang="de-DE" sz="1600" baseline="0" dirty="0" smtClean="0">
                          <a:latin typeface="Verdana" pitchFamily="34" charset="0"/>
                          <a:ea typeface="Verdana" pitchFamily="34" charset="0"/>
                          <a:cs typeface="Verdana" pitchFamily="34" charset="0"/>
                        </a:rPr>
                        <a:t> </a:t>
                      </a:r>
                      <a:r>
                        <a:rPr lang="de-DE" sz="1600" dirty="0" smtClean="0">
                          <a:latin typeface="Verdana" pitchFamily="34" charset="0"/>
                          <a:ea typeface="Verdana" pitchFamily="34" charset="0"/>
                          <a:cs typeface="Verdana" pitchFamily="34" charset="0"/>
                        </a:rPr>
                        <a:t>1944-</a:t>
                      </a:r>
                      <a:endParaRPr lang="de-DE" sz="1600" dirty="0">
                        <a:latin typeface="Verdana" pitchFamily="34" charset="0"/>
                        <a:ea typeface="Verdana" pitchFamily="34" charset="0"/>
                        <a:cs typeface="Verdana" pitchFamily="34" charset="0"/>
                      </a:endParaRPr>
                    </a:p>
                  </a:txBody>
                  <a:tcPr marL="91454" marR="91454" marT="45717" marB="45717" anchor="ctr"/>
                </a:tc>
                <a:extLst>
                  <a:ext uri="{0D108BD9-81ED-4DB2-BD59-A6C34878D82A}">
                    <a16:rowId xmlns:a16="http://schemas.microsoft.com/office/drawing/2014/main" val="10008"/>
                  </a:ext>
                </a:extLst>
              </a:tr>
              <a:tr h="358738">
                <a:tc>
                  <a:txBody>
                    <a:bodyPr/>
                    <a:lstStyle/>
                    <a:p>
                      <a:pPr>
                        <a:lnSpc>
                          <a:spcPct val="100000"/>
                        </a:lnSpc>
                        <a:spcBef>
                          <a:spcPts val="600"/>
                        </a:spcBef>
                        <a:spcAft>
                          <a:spcPts val="600"/>
                        </a:spcAft>
                      </a:pPr>
                      <a:r>
                        <a:rPr lang="de-DE" sz="1600" b="0" dirty="0" smtClean="0">
                          <a:latin typeface="Verdana" pitchFamily="34" charset="0"/>
                          <a:ea typeface="Verdana" pitchFamily="34" charset="0"/>
                          <a:cs typeface="Verdana" pitchFamily="34" charset="0"/>
                        </a:rPr>
                        <a:t>19.2</a:t>
                      </a:r>
                      <a:endParaRPr lang="de-DE" sz="1600" b="0" dirty="0">
                        <a:latin typeface="Verdana" pitchFamily="34" charset="0"/>
                        <a:ea typeface="Verdana" pitchFamily="34" charset="0"/>
                        <a:cs typeface="Verdana" pitchFamily="34" charset="0"/>
                      </a:endParaRPr>
                    </a:p>
                  </a:txBody>
                  <a:tcPr marL="91454" marR="91454" marT="45717" marB="45717" anchor="ctr"/>
                </a:tc>
                <a:tc>
                  <a:txBody>
                    <a:bodyPr/>
                    <a:lstStyle/>
                    <a:p>
                      <a:pPr>
                        <a:lnSpc>
                          <a:spcPct val="100000"/>
                        </a:lnSpc>
                        <a:spcBef>
                          <a:spcPts val="600"/>
                        </a:spcBef>
                        <a:spcAft>
                          <a:spcPts val="600"/>
                        </a:spcAft>
                      </a:pPr>
                      <a:r>
                        <a:rPr lang="de-DE" sz="1600" b="0" dirty="0" smtClean="0">
                          <a:latin typeface="Verdana" pitchFamily="34" charset="0"/>
                          <a:ea typeface="Verdana" pitchFamily="34" charset="0"/>
                          <a:cs typeface="Verdana" pitchFamily="34" charset="0"/>
                        </a:rPr>
                        <a:t>Geistiger Schöpfer</a:t>
                      </a:r>
                      <a:endParaRPr lang="de-DE" sz="1600" b="0" dirty="0">
                        <a:latin typeface="Verdana" pitchFamily="34" charset="0"/>
                        <a:ea typeface="Verdana" pitchFamily="34" charset="0"/>
                        <a:cs typeface="Verdana" pitchFamily="34" charset="0"/>
                      </a:endParaRPr>
                    </a:p>
                  </a:txBody>
                  <a:tcPr marL="91454" marR="91454" marT="45717" marB="45717"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dirty="0" smtClean="0">
                          <a:latin typeface="Verdana" pitchFamily="34" charset="0"/>
                          <a:ea typeface="Verdana" pitchFamily="34" charset="0"/>
                          <a:cs typeface="Verdana" pitchFamily="34" charset="0"/>
                        </a:rPr>
                        <a:t>Patzak, Jörn </a:t>
                      </a:r>
                      <a:endParaRPr lang="de-DE" sz="1600" dirty="0">
                        <a:latin typeface="Verdana" pitchFamily="34" charset="0"/>
                        <a:ea typeface="Verdana" pitchFamily="34" charset="0"/>
                        <a:cs typeface="Verdana" pitchFamily="34" charset="0"/>
                      </a:endParaRPr>
                    </a:p>
                  </a:txBody>
                  <a:tcPr marL="91454" marR="91454" marT="45717" marB="45717" anchor="ctr"/>
                </a:tc>
                <a:extLst>
                  <a:ext uri="{0D108BD9-81ED-4DB2-BD59-A6C34878D82A}">
                    <a16:rowId xmlns:a16="http://schemas.microsoft.com/office/drawing/2014/main" val="10009"/>
                  </a:ext>
                </a:extLst>
              </a:tr>
            </a:tbl>
          </a:graphicData>
        </a:graphic>
      </p:graphicFrame>
    </p:spTree>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5076825" y="1412875"/>
            <a:ext cx="3816350" cy="3816350"/>
          </a:xfrm>
        </p:spPr>
        <p:txBody>
          <a:bodyPr/>
          <a:lstStyle/>
          <a:p>
            <a:pPr marL="0" indent="0">
              <a:buFont typeface="Arial" charset="0"/>
              <a:buNone/>
              <a:defRPr/>
            </a:pPr>
            <a:r>
              <a:rPr lang="de-DE" sz="2200" dirty="0" smtClean="0"/>
              <a:t>Obwohl Palandt nie Verfasser des Kommentars war, wird er hier als solcher präsentiert</a:t>
            </a:r>
          </a:p>
          <a:p>
            <a:pPr>
              <a:buFont typeface="Arial" charset="0"/>
              <a:buNone/>
              <a:defRPr/>
            </a:pPr>
            <a:endParaRPr lang="de-DE" sz="2200" dirty="0" smtClean="0">
              <a:sym typeface="Wingdings" pitchFamily="2" charset="2"/>
            </a:endParaRPr>
          </a:p>
          <a:p>
            <a:pPr>
              <a:buFont typeface="Arial" charset="0"/>
              <a:buNone/>
              <a:defRPr/>
            </a:pPr>
            <a:r>
              <a:rPr lang="de-DE" sz="2200" dirty="0" smtClean="0">
                <a:sym typeface="Wingdings" pitchFamily="2" charset="2"/>
              </a:rPr>
              <a:t>&gt;&gt; Palandt wird erster geistiger Schöpfer</a:t>
            </a:r>
            <a:endParaRPr lang="de-DE" sz="2200" dirty="0"/>
          </a:p>
        </p:txBody>
      </p:sp>
      <p:pic>
        <p:nvPicPr>
          <p:cNvPr id="10445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0825" y="1412875"/>
            <a:ext cx="4362450" cy="441007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7" name="Rechteck 6"/>
          <p:cNvSpPr/>
          <p:nvPr/>
        </p:nvSpPr>
        <p:spPr>
          <a:xfrm>
            <a:off x="1943100" y="1538288"/>
            <a:ext cx="936625" cy="288925"/>
          </a:xfrm>
          <a:prstGeom prst="rect">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cxnSp>
        <p:nvCxnSpPr>
          <p:cNvPr id="9" name="Gerade Verbindung mit Pfeil 8"/>
          <p:cNvCxnSpPr/>
          <p:nvPr/>
        </p:nvCxnSpPr>
        <p:spPr>
          <a:xfrm flipH="1">
            <a:off x="2916238" y="1682750"/>
            <a:ext cx="2087562" cy="0"/>
          </a:xfrm>
          <a:prstGeom prst="straightConnector1">
            <a:avLst/>
          </a:prstGeom>
          <a:ln w="38100">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13" name="Fußzeilenplatzhalter 12"/>
          <p:cNvSpPr>
            <a:spLocks noGrp="1"/>
          </p:cNvSpPr>
          <p:nvPr>
            <p:ph type="ftr" sz="quarter" idx="14"/>
          </p:nvPr>
        </p:nvSpPr>
        <p:spPr>
          <a:xfrm>
            <a:off x="468312" y="6376988"/>
            <a:ext cx="7272039" cy="365125"/>
          </a:xfrm>
        </p:spPr>
        <p:txBody>
          <a:bodyPr/>
          <a:lstStyle/>
          <a:p>
            <a:pPr>
              <a:defRPr/>
            </a:pPr>
            <a:r>
              <a:rPr lang="de-DE" smtClean="0"/>
              <a:t>AG RDA Schulungsunterlagen – Modul 6J: Juristische Werke | Stand: 5.12.2017 | CC BY-NC-SA</a:t>
            </a:r>
            <a:endParaRPr lang="de-DE" dirty="0"/>
          </a:p>
        </p:txBody>
      </p:sp>
      <p:sp>
        <p:nvSpPr>
          <p:cNvPr id="4" name="Foliennummernplatzhalter 3"/>
          <p:cNvSpPr>
            <a:spLocks noGrp="1"/>
          </p:cNvSpPr>
          <p:nvPr>
            <p:ph type="sldNum" sz="quarter" idx="15"/>
          </p:nvPr>
        </p:nvSpPr>
        <p:spPr/>
        <p:txBody>
          <a:bodyPr/>
          <a:lstStyle/>
          <a:p>
            <a:pPr>
              <a:defRPr/>
            </a:pPr>
            <a:fld id="{FAB38C1D-161B-412A-9C5A-58B0265B4498}" type="slidenum">
              <a:rPr lang="de-DE" altLang="de-DE" smtClean="0"/>
              <a:pPr>
                <a:defRPr/>
              </a:pPr>
              <a:t>104</a:t>
            </a:fld>
            <a:endParaRPr lang="de-DE" altLang="de-DE"/>
          </a:p>
        </p:txBody>
      </p:sp>
      <p:sp>
        <p:nvSpPr>
          <p:cNvPr id="5" name="Titel 4"/>
          <p:cNvSpPr>
            <a:spLocks noGrp="1"/>
          </p:cNvSpPr>
          <p:nvPr>
            <p:ph type="title"/>
          </p:nvPr>
        </p:nvSpPr>
        <p:spPr/>
        <p:txBody>
          <a:bodyPr/>
          <a:lstStyle/>
          <a:p>
            <a:r>
              <a:rPr lang="de-DE" dirty="0"/>
              <a:t>Beispiel K3a</a:t>
            </a:r>
          </a:p>
        </p:txBody>
      </p:sp>
    </p:spTree>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nvGraphicFramePr>
        <p:xfrm>
          <a:off x="250825" y="908050"/>
          <a:ext cx="8642350" cy="5487984"/>
        </p:xfrm>
        <a:graphic>
          <a:graphicData uri="http://schemas.openxmlformats.org/drawingml/2006/table">
            <a:tbl>
              <a:tblPr firstRow="1" bandRow="1">
                <a:tableStyleId>{5C22544A-7EE6-4342-B048-85BDC9FD1C3A}</a:tableStyleId>
              </a:tblPr>
              <a:tblGrid>
                <a:gridCol w="864234">
                  <a:extLst>
                    <a:ext uri="{9D8B030D-6E8A-4147-A177-3AD203B41FA5}">
                      <a16:colId xmlns:a16="http://schemas.microsoft.com/office/drawing/2014/main" val="20000"/>
                    </a:ext>
                  </a:extLst>
                </a:gridCol>
                <a:gridCol w="2664725">
                  <a:extLst>
                    <a:ext uri="{9D8B030D-6E8A-4147-A177-3AD203B41FA5}">
                      <a16:colId xmlns:a16="http://schemas.microsoft.com/office/drawing/2014/main" val="20001"/>
                    </a:ext>
                  </a:extLst>
                </a:gridCol>
                <a:gridCol w="5113391">
                  <a:extLst>
                    <a:ext uri="{9D8B030D-6E8A-4147-A177-3AD203B41FA5}">
                      <a16:colId xmlns:a16="http://schemas.microsoft.com/office/drawing/2014/main" val="20002"/>
                    </a:ext>
                  </a:extLst>
                </a:gridCol>
              </a:tblGrid>
              <a:tr h="335380">
                <a:tc>
                  <a:txBody>
                    <a:bodyPr/>
                    <a:lstStyle/>
                    <a:p>
                      <a:pPr>
                        <a:lnSpc>
                          <a:spcPct val="100000"/>
                        </a:lnSpc>
                      </a:pPr>
                      <a:r>
                        <a:rPr lang="de-DE" sz="1600" dirty="0" smtClean="0">
                          <a:latin typeface="Verdana" pitchFamily="34" charset="0"/>
                          <a:ea typeface="Verdana" pitchFamily="34" charset="0"/>
                          <a:cs typeface="Verdana" pitchFamily="34" charset="0"/>
                        </a:rPr>
                        <a:t>RDA</a:t>
                      </a:r>
                      <a:endParaRPr lang="de-DE" sz="1600" dirty="0">
                        <a:latin typeface="Verdana" pitchFamily="34" charset="0"/>
                        <a:ea typeface="Verdana" pitchFamily="34" charset="0"/>
                        <a:cs typeface="Verdana" pitchFamily="34" charset="0"/>
                      </a:endParaRPr>
                    </a:p>
                  </a:txBody>
                  <a:tcPr marL="91454" marR="91454" marT="45738" marB="45738" anchor="ctr"/>
                </a:tc>
                <a:tc>
                  <a:txBody>
                    <a:bodyPr/>
                    <a:lstStyle/>
                    <a:p>
                      <a:pPr>
                        <a:lnSpc>
                          <a:spcPct val="100000"/>
                        </a:lnSpc>
                      </a:pPr>
                      <a:r>
                        <a:rPr lang="de-DE" sz="1600" dirty="0" smtClean="0">
                          <a:latin typeface="Verdana" pitchFamily="34" charset="0"/>
                          <a:ea typeface="Verdana" pitchFamily="34" charset="0"/>
                          <a:cs typeface="Verdana" pitchFamily="34" charset="0"/>
                        </a:rPr>
                        <a:t>Element</a:t>
                      </a:r>
                      <a:endParaRPr lang="de-DE" sz="1600" dirty="0">
                        <a:latin typeface="Verdana" pitchFamily="34" charset="0"/>
                        <a:ea typeface="Verdana" pitchFamily="34" charset="0"/>
                        <a:cs typeface="Verdana" pitchFamily="34" charset="0"/>
                      </a:endParaRPr>
                    </a:p>
                  </a:txBody>
                  <a:tcPr marL="91454" marR="91454" marT="45738" marB="45738" anchor="ctr"/>
                </a:tc>
                <a:tc>
                  <a:txBody>
                    <a:bodyPr/>
                    <a:lstStyle/>
                    <a:p>
                      <a:pPr>
                        <a:lnSpc>
                          <a:spcPct val="100000"/>
                        </a:lnSpc>
                      </a:pPr>
                      <a:r>
                        <a:rPr lang="de-DE" sz="1600" dirty="0" smtClean="0">
                          <a:latin typeface="Verdana" pitchFamily="34" charset="0"/>
                          <a:ea typeface="Verdana" pitchFamily="34" charset="0"/>
                          <a:cs typeface="Verdana" pitchFamily="34" charset="0"/>
                        </a:rPr>
                        <a:t>Erfassung</a:t>
                      </a:r>
                      <a:endParaRPr lang="de-DE" sz="1600" dirty="0">
                        <a:latin typeface="Verdana" pitchFamily="34" charset="0"/>
                        <a:ea typeface="Verdana" pitchFamily="34" charset="0"/>
                        <a:cs typeface="Verdana" pitchFamily="34" charset="0"/>
                      </a:endParaRPr>
                    </a:p>
                  </a:txBody>
                  <a:tcPr marL="91454" marR="91454" marT="45738" marB="45738" anchor="ctr"/>
                </a:tc>
                <a:extLst>
                  <a:ext uri="{0D108BD9-81ED-4DB2-BD59-A6C34878D82A}">
                    <a16:rowId xmlns:a16="http://schemas.microsoft.com/office/drawing/2014/main" val="10000"/>
                  </a:ext>
                </a:extLst>
              </a:tr>
              <a:tr h="335380">
                <a:tc>
                  <a:txBody>
                    <a:bodyPr/>
                    <a:lstStyle/>
                    <a:p>
                      <a:pPr>
                        <a:lnSpc>
                          <a:spcPct val="100000"/>
                        </a:lnSpc>
                        <a:spcBef>
                          <a:spcPts val="600"/>
                        </a:spcBef>
                        <a:spcAft>
                          <a:spcPts val="600"/>
                        </a:spcAft>
                      </a:pPr>
                      <a:r>
                        <a:rPr lang="de-DE" sz="1600" b="1" dirty="0" smtClean="0">
                          <a:solidFill>
                            <a:schemeClr val="tx1"/>
                          </a:solidFill>
                          <a:latin typeface="Verdana" pitchFamily="34" charset="0"/>
                          <a:ea typeface="Verdana" pitchFamily="34" charset="0"/>
                          <a:cs typeface="Verdana" pitchFamily="34" charset="0"/>
                        </a:rPr>
                        <a:t>2.3.2</a:t>
                      </a:r>
                      <a:endParaRPr lang="de-DE" sz="1600" b="1" dirty="0">
                        <a:solidFill>
                          <a:schemeClr val="tx1"/>
                        </a:solidFill>
                        <a:latin typeface="Verdana" pitchFamily="34" charset="0"/>
                        <a:ea typeface="Verdana" pitchFamily="34" charset="0"/>
                        <a:cs typeface="Verdana" pitchFamily="34" charset="0"/>
                      </a:endParaRPr>
                    </a:p>
                  </a:txBody>
                  <a:tcPr marL="91454" marR="91454" marT="45738" marB="45738" anchor="ctr"/>
                </a:tc>
                <a:tc>
                  <a:txBody>
                    <a:bodyPr/>
                    <a:lstStyle/>
                    <a:p>
                      <a:pPr>
                        <a:lnSpc>
                          <a:spcPct val="100000"/>
                        </a:lnSpc>
                        <a:spcBef>
                          <a:spcPts val="600"/>
                        </a:spcBef>
                        <a:spcAft>
                          <a:spcPts val="600"/>
                        </a:spcAft>
                      </a:pPr>
                      <a:r>
                        <a:rPr lang="de-DE" sz="1600" b="1" dirty="0" err="1" smtClean="0">
                          <a:solidFill>
                            <a:schemeClr val="tx1"/>
                          </a:solidFill>
                          <a:latin typeface="Verdana" pitchFamily="34" charset="0"/>
                          <a:ea typeface="Verdana" pitchFamily="34" charset="0"/>
                          <a:cs typeface="Verdana" pitchFamily="34" charset="0"/>
                        </a:rPr>
                        <a:t>Hauptitel</a:t>
                      </a:r>
                      <a:endParaRPr lang="de-DE" sz="1600" b="1" dirty="0">
                        <a:solidFill>
                          <a:schemeClr val="tx1"/>
                        </a:solidFill>
                        <a:latin typeface="Verdana" pitchFamily="34" charset="0"/>
                        <a:ea typeface="Verdana" pitchFamily="34" charset="0"/>
                        <a:cs typeface="Verdana" pitchFamily="34" charset="0"/>
                      </a:endParaRPr>
                    </a:p>
                  </a:txBody>
                  <a:tcPr marL="91454" marR="91454" marT="45738" marB="45738"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dirty="0" smtClean="0">
                          <a:solidFill>
                            <a:schemeClr val="tx1"/>
                          </a:solidFill>
                          <a:latin typeface="Verdana" pitchFamily="34" charset="0"/>
                          <a:ea typeface="Verdana" pitchFamily="34" charset="0"/>
                          <a:cs typeface="Verdana" pitchFamily="34" charset="0"/>
                        </a:rPr>
                        <a:t>Bürgerliches Gesetzbuch </a:t>
                      </a:r>
                      <a:endParaRPr lang="de-DE" sz="1600" dirty="0">
                        <a:solidFill>
                          <a:schemeClr val="tx1"/>
                        </a:solidFill>
                        <a:latin typeface="Verdana" pitchFamily="34" charset="0"/>
                        <a:ea typeface="Verdana" pitchFamily="34" charset="0"/>
                        <a:cs typeface="Verdana" pitchFamily="34" charset="0"/>
                      </a:endParaRPr>
                    </a:p>
                  </a:txBody>
                  <a:tcPr marL="91454" marR="91454" marT="45738" marB="45738" anchor="ctr"/>
                </a:tc>
                <a:extLst>
                  <a:ext uri="{0D108BD9-81ED-4DB2-BD59-A6C34878D82A}">
                    <a16:rowId xmlns:a16="http://schemas.microsoft.com/office/drawing/2014/main" val="10001"/>
                  </a:ext>
                </a:extLst>
              </a:tr>
              <a:tr h="335380">
                <a:tc>
                  <a:txBody>
                    <a:bodyPr/>
                    <a:lstStyle/>
                    <a:p>
                      <a:pPr>
                        <a:lnSpc>
                          <a:spcPct val="100000"/>
                        </a:lnSpc>
                        <a:spcBef>
                          <a:spcPts val="600"/>
                        </a:spcBef>
                        <a:spcAft>
                          <a:spcPts val="600"/>
                        </a:spcAft>
                      </a:pPr>
                      <a:r>
                        <a:rPr lang="de-DE" sz="1600" b="1" dirty="0" smtClean="0">
                          <a:solidFill>
                            <a:schemeClr val="tx1"/>
                          </a:solidFill>
                          <a:latin typeface="Verdana" pitchFamily="34" charset="0"/>
                          <a:ea typeface="Verdana" pitchFamily="34" charset="0"/>
                          <a:cs typeface="Verdana" pitchFamily="34" charset="0"/>
                        </a:rPr>
                        <a:t>2.3.4</a:t>
                      </a:r>
                      <a:endParaRPr lang="de-DE" sz="1600" b="1" dirty="0">
                        <a:solidFill>
                          <a:schemeClr val="tx1"/>
                        </a:solidFill>
                        <a:latin typeface="Verdana" pitchFamily="34" charset="0"/>
                        <a:ea typeface="Verdana" pitchFamily="34" charset="0"/>
                        <a:cs typeface="Verdana" pitchFamily="34" charset="0"/>
                      </a:endParaRPr>
                    </a:p>
                  </a:txBody>
                  <a:tcPr marL="91454" marR="91454" marT="45738" marB="45738" anchor="ctr"/>
                </a:tc>
                <a:tc>
                  <a:txBody>
                    <a:bodyPr/>
                    <a:lstStyle/>
                    <a:p>
                      <a:pPr>
                        <a:lnSpc>
                          <a:spcPct val="100000"/>
                        </a:lnSpc>
                        <a:spcBef>
                          <a:spcPts val="600"/>
                        </a:spcBef>
                        <a:spcAft>
                          <a:spcPts val="600"/>
                        </a:spcAft>
                      </a:pPr>
                      <a:r>
                        <a:rPr lang="de-DE" sz="1600" b="1" dirty="0" smtClean="0">
                          <a:solidFill>
                            <a:schemeClr val="tx1"/>
                          </a:solidFill>
                          <a:latin typeface="Verdana" pitchFamily="34" charset="0"/>
                          <a:ea typeface="Verdana" pitchFamily="34" charset="0"/>
                          <a:cs typeface="Verdana" pitchFamily="34" charset="0"/>
                        </a:rPr>
                        <a:t>Titelzusatz</a:t>
                      </a:r>
                      <a:endParaRPr lang="de-DE" sz="1600" b="1" dirty="0">
                        <a:solidFill>
                          <a:schemeClr val="tx1"/>
                        </a:solidFill>
                        <a:latin typeface="Verdana" pitchFamily="34" charset="0"/>
                        <a:ea typeface="Verdana" pitchFamily="34" charset="0"/>
                        <a:cs typeface="Verdana" pitchFamily="34" charset="0"/>
                      </a:endParaRPr>
                    </a:p>
                  </a:txBody>
                  <a:tcPr marL="91454" marR="91454" marT="45738" marB="45738"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dirty="0" smtClean="0">
                          <a:solidFill>
                            <a:schemeClr val="tx1"/>
                          </a:solidFill>
                          <a:latin typeface="Verdana" pitchFamily="34" charset="0"/>
                          <a:ea typeface="Verdana" pitchFamily="34" charset="0"/>
                          <a:cs typeface="Verdana" pitchFamily="34" charset="0"/>
                        </a:rPr>
                        <a:t>mit Nebengesetzen</a:t>
                      </a:r>
                      <a:endParaRPr lang="de-DE" sz="1600" dirty="0">
                        <a:solidFill>
                          <a:schemeClr val="tx1"/>
                        </a:solidFill>
                        <a:latin typeface="Verdana" pitchFamily="34" charset="0"/>
                        <a:ea typeface="Verdana" pitchFamily="34" charset="0"/>
                        <a:cs typeface="Verdana" pitchFamily="34" charset="0"/>
                      </a:endParaRPr>
                    </a:p>
                  </a:txBody>
                  <a:tcPr marL="91454" marR="91454" marT="45738" marB="45738" anchor="ctr"/>
                </a:tc>
                <a:extLst>
                  <a:ext uri="{0D108BD9-81ED-4DB2-BD59-A6C34878D82A}">
                    <a16:rowId xmlns:a16="http://schemas.microsoft.com/office/drawing/2014/main" val="10002"/>
                  </a:ext>
                </a:extLst>
              </a:tr>
              <a:tr h="579284">
                <a:tc>
                  <a:txBody>
                    <a:bodyPr/>
                    <a:lstStyle/>
                    <a:p>
                      <a:pPr>
                        <a:lnSpc>
                          <a:spcPct val="100000"/>
                        </a:lnSpc>
                        <a:spcBef>
                          <a:spcPts val="600"/>
                        </a:spcBef>
                        <a:spcAft>
                          <a:spcPts val="600"/>
                        </a:spcAft>
                      </a:pPr>
                      <a:r>
                        <a:rPr lang="de-DE" sz="1600" b="1" dirty="0" smtClean="0">
                          <a:solidFill>
                            <a:schemeClr val="tx1"/>
                          </a:solidFill>
                          <a:latin typeface="Verdana" pitchFamily="34" charset="0"/>
                          <a:ea typeface="Verdana" pitchFamily="34" charset="0"/>
                          <a:cs typeface="Verdana" pitchFamily="34" charset="0"/>
                        </a:rPr>
                        <a:t>2.4</a:t>
                      </a:r>
                      <a:endParaRPr lang="de-DE" sz="1600" b="1" dirty="0">
                        <a:solidFill>
                          <a:schemeClr val="tx1"/>
                        </a:solidFill>
                        <a:latin typeface="Verdana" pitchFamily="34" charset="0"/>
                        <a:ea typeface="Verdana" pitchFamily="34" charset="0"/>
                        <a:cs typeface="Verdana" pitchFamily="34" charset="0"/>
                      </a:endParaRPr>
                    </a:p>
                  </a:txBody>
                  <a:tcPr marL="91454" marR="91454" marT="45738" marB="45738" anchor="ctr"/>
                </a:tc>
                <a:tc>
                  <a:txBody>
                    <a:bodyPr/>
                    <a:lstStyle/>
                    <a:p>
                      <a:pPr>
                        <a:lnSpc>
                          <a:spcPct val="100000"/>
                        </a:lnSpc>
                        <a:spcBef>
                          <a:spcPts val="600"/>
                        </a:spcBef>
                        <a:spcAft>
                          <a:spcPts val="600"/>
                        </a:spcAft>
                      </a:pPr>
                      <a:r>
                        <a:rPr lang="de-DE" sz="1600" b="1" dirty="0" smtClean="0">
                          <a:solidFill>
                            <a:schemeClr val="tx1"/>
                          </a:solidFill>
                          <a:latin typeface="Verdana" pitchFamily="34" charset="0"/>
                          <a:ea typeface="Verdana" pitchFamily="34" charset="0"/>
                          <a:cs typeface="Verdana" pitchFamily="34" charset="0"/>
                        </a:rPr>
                        <a:t>Verantwortlich-</a:t>
                      </a:r>
                      <a:r>
                        <a:rPr lang="de-DE" sz="1600" b="1" dirty="0" err="1" smtClean="0">
                          <a:solidFill>
                            <a:schemeClr val="tx1"/>
                          </a:solidFill>
                          <a:latin typeface="Verdana" pitchFamily="34" charset="0"/>
                          <a:ea typeface="Verdana" pitchFamily="34" charset="0"/>
                          <a:cs typeface="Verdana" pitchFamily="34" charset="0"/>
                        </a:rPr>
                        <a:t>keitsangabe</a:t>
                      </a:r>
                      <a:endParaRPr lang="de-DE" sz="1600" b="1" dirty="0">
                        <a:solidFill>
                          <a:schemeClr val="tx1"/>
                        </a:solidFill>
                        <a:latin typeface="Verdana" pitchFamily="34" charset="0"/>
                        <a:ea typeface="Verdana" pitchFamily="34" charset="0"/>
                        <a:cs typeface="Verdana" pitchFamily="34" charset="0"/>
                      </a:endParaRPr>
                    </a:p>
                  </a:txBody>
                  <a:tcPr marL="91454" marR="91454" marT="45738" marB="45738" anchor="ctr"/>
                </a:tc>
                <a:tc>
                  <a:txBody>
                    <a:bodyPr/>
                    <a:lstStyle/>
                    <a:p>
                      <a:pPr>
                        <a:lnSpc>
                          <a:spcPct val="100000"/>
                        </a:lnSpc>
                        <a:spcBef>
                          <a:spcPts val="600"/>
                        </a:spcBef>
                        <a:spcAft>
                          <a:spcPts val="600"/>
                        </a:spcAft>
                      </a:pPr>
                      <a:r>
                        <a:rPr lang="de-DE" sz="1600" dirty="0" smtClean="0">
                          <a:solidFill>
                            <a:schemeClr val="tx1"/>
                          </a:solidFill>
                          <a:latin typeface="Verdana" pitchFamily="34" charset="0"/>
                          <a:ea typeface="Verdana" pitchFamily="34" charset="0"/>
                          <a:cs typeface="Verdana" pitchFamily="34" charset="0"/>
                        </a:rPr>
                        <a:t>Palandt</a:t>
                      </a:r>
                      <a:endParaRPr lang="de-DE" sz="1600" dirty="0">
                        <a:solidFill>
                          <a:schemeClr val="tx1"/>
                        </a:solidFill>
                        <a:latin typeface="Verdana" pitchFamily="34" charset="0"/>
                        <a:ea typeface="Verdana" pitchFamily="34" charset="0"/>
                        <a:cs typeface="Verdana" pitchFamily="34" charset="0"/>
                      </a:endParaRPr>
                    </a:p>
                  </a:txBody>
                  <a:tcPr marL="91454" marR="91454" marT="45738" marB="45738" anchor="ctr"/>
                </a:tc>
                <a:extLst>
                  <a:ext uri="{0D108BD9-81ED-4DB2-BD59-A6C34878D82A}">
                    <a16:rowId xmlns:a16="http://schemas.microsoft.com/office/drawing/2014/main" val="10003"/>
                  </a:ext>
                </a:extLst>
              </a:tr>
              <a:tr h="579284">
                <a:tc>
                  <a:txBody>
                    <a:bodyPr/>
                    <a:lstStyle/>
                    <a:p>
                      <a:pPr>
                        <a:lnSpc>
                          <a:spcPct val="100000"/>
                        </a:lnSpc>
                        <a:spcBef>
                          <a:spcPts val="600"/>
                        </a:spcBef>
                        <a:spcAft>
                          <a:spcPts val="600"/>
                        </a:spcAft>
                      </a:pPr>
                      <a:r>
                        <a:rPr lang="de-DE" sz="1600" b="0" dirty="0" smtClean="0">
                          <a:solidFill>
                            <a:schemeClr val="tx1"/>
                          </a:solidFill>
                          <a:latin typeface="Verdana" pitchFamily="34" charset="0"/>
                          <a:ea typeface="Verdana" pitchFamily="34" charset="0"/>
                          <a:cs typeface="Verdana" pitchFamily="34" charset="0"/>
                        </a:rPr>
                        <a:t>2.4</a:t>
                      </a:r>
                      <a:endParaRPr lang="de-DE" sz="1600" b="0" dirty="0">
                        <a:solidFill>
                          <a:schemeClr val="tx1"/>
                        </a:solidFill>
                        <a:latin typeface="Verdana" pitchFamily="34" charset="0"/>
                        <a:ea typeface="Verdana" pitchFamily="34" charset="0"/>
                        <a:cs typeface="Verdana" pitchFamily="34" charset="0"/>
                      </a:endParaRPr>
                    </a:p>
                  </a:txBody>
                  <a:tcPr marL="91454" marR="91454" marT="45738" marB="45738" anchor="ctr"/>
                </a:tc>
                <a:tc>
                  <a:txBody>
                    <a:bodyPr/>
                    <a:lstStyle/>
                    <a:p>
                      <a:pPr>
                        <a:lnSpc>
                          <a:spcPct val="100000"/>
                        </a:lnSpc>
                        <a:spcBef>
                          <a:spcPts val="600"/>
                        </a:spcBef>
                        <a:spcAft>
                          <a:spcPts val="600"/>
                        </a:spcAft>
                      </a:pPr>
                      <a:r>
                        <a:rPr lang="de-DE" sz="1600" b="0" dirty="0" smtClean="0">
                          <a:solidFill>
                            <a:schemeClr val="tx1"/>
                          </a:solidFill>
                          <a:latin typeface="Verdana" pitchFamily="34" charset="0"/>
                          <a:ea typeface="Verdana" pitchFamily="34" charset="0"/>
                          <a:cs typeface="Verdana" pitchFamily="34" charset="0"/>
                        </a:rPr>
                        <a:t>Verantwortlich-</a:t>
                      </a:r>
                      <a:r>
                        <a:rPr lang="de-DE" sz="1600" b="0" dirty="0" err="1" smtClean="0">
                          <a:solidFill>
                            <a:schemeClr val="tx1"/>
                          </a:solidFill>
                          <a:latin typeface="Verdana" pitchFamily="34" charset="0"/>
                          <a:ea typeface="Verdana" pitchFamily="34" charset="0"/>
                          <a:cs typeface="Verdana" pitchFamily="34" charset="0"/>
                        </a:rPr>
                        <a:t>keitsangabe</a:t>
                      </a:r>
                      <a:endParaRPr lang="de-DE" sz="1600" b="0" dirty="0">
                        <a:solidFill>
                          <a:schemeClr val="tx1"/>
                        </a:solidFill>
                        <a:latin typeface="Verdana" pitchFamily="34" charset="0"/>
                        <a:ea typeface="Verdana" pitchFamily="34" charset="0"/>
                        <a:cs typeface="Verdana" pitchFamily="34" charset="0"/>
                      </a:endParaRPr>
                    </a:p>
                  </a:txBody>
                  <a:tcPr marL="91454" marR="91454" marT="45738" marB="45738" anchor="ctr"/>
                </a:tc>
                <a:tc>
                  <a:txBody>
                    <a:bodyPr/>
                    <a:lstStyle/>
                    <a:p>
                      <a:pPr>
                        <a:lnSpc>
                          <a:spcPct val="100000"/>
                        </a:lnSpc>
                        <a:spcBef>
                          <a:spcPts val="600"/>
                        </a:spcBef>
                        <a:spcAft>
                          <a:spcPts val="600"/>
                        </a:spcAft>
                      </a:pPr>
                      <a:r>
                        <a:rPr lang="de-DE" sz="1600" dirty="0" smtClean="0">
                          <a:solidFill>
                            <a:schemeClr val="tx1"/>
                          </a:solidFill>
                          <a:latin typeface="Verdana" pitchFamily="34" charset="0"/>
                          <a:ea typeface="Verdana" pitchFamily="34" charset="0"/>
                          <a:cs typeface="Verdana" pitchFamily="34" charset="0"/>
                        </a:rPr>
                        <a:t>bearbeitet von Peter </a:t>
                      </a:r>
                      <a:r>
                        <a:rPr lang="de-DE" sz="1600" dirty="0" err="1" smtClean="0">
                          <a:solidFill>
                            <a:schemeClr val="tx1"/>
                          </a:solidFill>
                          <a:latin typeface="Verdana" pitchFamily="34" charset="0"/>
                          <a:ea typeface="Verdana" pitchFamily="34" charset="0"/>
                          <a:cs typeface="Verdana" pitchFamily="34" charset="0"/>
                        </a:rPr>
                        <a:t>Bassenge</a:t>
                      </a:r>
                      <a:r>
                        <a:rPr lang="de-DE" sz="1600" dirty="0" smtClean="0">
                          <a:solidFill>
                            <a:schemeClr val="tx1"/>
                          </a:solidFill>
                          <a:latin typeface="Verdana" pitchFamily="34" charset="0"/>
                          <a:ea typeface="Verdana" pitchFamily="34" charset="0"/>
                          <a:cs typeface="Verdana" pitchFamily="34" charset="0"/>
                        </a:rPr>
                        <a:t>, Prof. Dr. Dr. h.c. Gerd Brudermüller</a:t>
                      </a:r>
                      <a:r>
                        <a:rPr lang="de-DE" sz="1600" baseline="0" dirty="0" smtClean="0">
                          <a:solidFill>
                            <a:schemeClr val="tx1"/>
                          </a:solidFill>
                          <a:latin typeface="Verdana" pitchFamily="34" charset="0"/>
                          <a:ea typeface="Verdana" pitchFamily="34" charset="0"/>
                          <a:cs typeface="Verdana" pitchFamily="34" charset="0"/>
                        </a:rPr>
                        <a:t> [und 7 anderen]</a:t>
                      </a:r>
                      <a:endParaRPr lang="de-DE" sz="1600" dirty="0">
                        <a:solidFill>
                          <a:schemeClr val="tx1"/>
                        </a:solidFill>
                        <a:latin typeface="Verdana" pitchFamily="34" charset="0"/>
                        <a:ea typeface="Verdana" pitchFamily="34" charset="0"/>
                        <a:cs typeface="Verdana" pitchFamily="34" charset="0"/>
                      </a:endParaRPr>
                    </a:p>
                  </a:txBody>
                  <a:tcPr marL="91454" marR="91454" marT="45738" marB="45738" anchor="ctr"/>
                </a:tc>
                <a:extLst>
                  <a:ext uri="{0D108BD9-81ED-4DB2-BD59-A6C34878D82A}">
                    <a16:rowId xmlns:a16="http://schemas.microsoft.com/office/drawing/2014/main" val="10004"/>
                  </a:ext>
                </a:extLst>
              </a:tr>
              <a:tr h="335380">
                <a:tc>
                  <a:txBody>
                    <a:bodyPr/>
                    <a:lstStyle/>
                    <a:p>
                      <a:pPr>
                        <a:lnSpc>
                          <a:spcPct val="100000"/>
                        </a:lnSpc>
                        <a:spcBef>
                          <a:spcPts val="600"/>
                        </a:spcBef>
                        <a:spcAft>
                          <a:spcPts val="600"/>
                        </a:spcAft>
                      </a:pPr>
                      <a:r>
                        <a:rPr lang="de-DE" sz="1600" b="1" dirty="0" smtClean="0">
                          <a:solidFill>
                            <a:schemeClr val="tx1"/>
                          </a:solidFill>
                          <a:latin typeface="Verdana" pitchFamily="34" charset="0"/>
                          <a:ea typeface="Verdana" pitchFamily="34" charset="0"/>
                          <a:cs typeface="Verdana" pitchFamily="34" charset="0"/>
                        </a:rPr>
                        <a:t>2.5</a:t>
                      </a:r>
                      <a:endParaRPr lang="de-DE" sz="1600" b="1" dirty="0">
                        <a:solidFill>
                          <a:schemeClr val="tx1"/>
                        </a:solidFill>
                        <a:latin typeface="Verdana" pitchFamily="34" charset="0"/>
                        <a:ea typeface="Verdana" pitchFamily="34" charset="0"/>
                        <a:cs typeface="Verdana" pitchFamily="34" charset="0"/>
                      </a:endParaRPr>
                    </a:p>
                  </a:txBody>
                  <a:tcPr marL="91454" marR="91454" marT="45738" marB="45738" anchor="ctr"/>
                </a:tc>
                <a:tc>
                  <a:txBody>
                    <a:bodyPr/>
                    <a:lstStyle/>
                    <a:p>
                      <a:pPr>
                        <a:lnSpc>
                          <a:spcPct val="100000"/>
                        </a:lnSpc>
                        <a:spcBef>
                          <a:spcPts val="600"/>
                        </a:spcBef>
                        <a:spcAft>
                          <a:spcPts val="600"/>
                        </a:spcAft>
                      </a:pPr>
                      <a:r>
                        <a:rPr lang="de-DE" sz="1600" b="1" dirty="0" smtClean="0">
                          <a:solidFill>
                            <a:schemeClr val="tx1"/>
                          </a:solidFill>
                          <a:latin typeface="Verdana" pitchFamily="34" charset="0"/>
                          <a:ea typeface="Verdana" pitchFamily="34" charset="0"/>
                          <a:cs typeface="Verdana" pitchFamily="34" charset="0"/>
                        </a:rPr>
                        <a:t>Ausgabevermerk</a:t>
                      </a:r>
                      <a:endParaRPr lang="de-DE" sz="1600" b="1" dirty="0">
                        <a:solidFill>
                          <a:schemeClr val="tx1"/>
                        </a:solidFill>
                        <a:latin typeface="Verdana" pitchFamily="34" charset="0"/>
                        <a:ea typeface="Verdana" pitchFamily="34" charset="0"/>
                        <a:cs typeface="Verdana" pitchFamily="34" charset="0"/>
                      </a:endParaRPr>
                    </a:p>
                  </a:txBody>
                  <a:tcPr marL="91454" marR="91454" marT="45738" marB="45738" anchor="ctr"/>
                </a:tc>
                <a:tc>
                  <a:txBody>
                    <a:bodyPr/>
                    <a:lstStyle/>
                    <a:p>
                      <a:pPr>
                        <a:lnSpc>
                          <a:spcPct val="100000"/>
                        </a:lnSpc>
                        <a:spcBef>
                          <a:spcPts val="600"/>
                        </a:spcBef>
                        <a:spcAft>
                          <a:spcPts val="600"/>
                        </a:spcAft>
                      </a:pPr>
                      <a:r>
                        <a:rPr lang="de-DE" sz="1600" dirty="0" smtClean="0">
                          <a:solidFill>
                            <a:schemeClr val="tx1"/>
                          </a:solidFill>
                          <a:latin typeface="Verdana" pitchFamily="34" charset="0"/>
                          <a:ea typeface="Verdana" pitchFamily="34" charset="0"/>
                          <a:cs typeface="Verdana" pitchFamily="34" charset="0"/>
                        </a:rPr>
                        <a:t>74.,</a:t>
                      </a:r>
                      <a:r>
                        <a:rPr lang="de-DE" sz="1600" baseline="0" dirty="0" smtClean="0">
                          <a:solidFill>
                            <a:schemeClr val="tx1"/>
                          </a:solidFill>
                          <a:latin typeface="Verdana" pitchFamily="34" charset="0"/>
                          <a:ea typeface="Verdana" pitchFamily="34" charset="0"/>
                          <a:cs typeface="Verdana" pitchFamily="34" charset="0"/>
                        </a:rPr>
                        <a:t> neubearbeitete Auflage</a:t>
                      </a:r>
                      <a:endParaRPr lang="de-DE" sz="1600" dirty="0">
                        <a:solidFill>
                          <a:schemeClr val="tx1"/>
                        </a:solidFill>
                        <a:latin typeface="Verdana" pitchFamily="34" charset="0"/>
                        <a:ea typeface="Verdana" pitchFamily="34" charset="0"/>
                        <a:cs typeface="Verdana" pitchFamily="34" charset="0"/>
                      </a:endParaRPr>
                    </a:p>
                  </a:txBody>
                  <a:tcPr marL="91454" marR="91454" marT="45738" marB="45738" anchor="ctr"/>
                </a:tc>
                <a:extLst>
                  <a:ext uri="{0D108BD9-81ED-4DB2-BD59-A6C34878D82A}">
                    <a16:rowId xmlns:a16="http://schemas.microsoft.com/office/drawing/2014/main" val="10005"/>
                  </a:ext>
                </a:extLst>
              </a:tr>
              <a:tr h="579284">
                <a:tc>
                  <a:txBody>
                    <a:bodyPr/>
                    <a:lstStyle/>
                    <a:p>
                      <a:pPr>
                        <a:lnSpc>
                          <a:spcPct val="100000"/>
                        </a:lnSpc>
                        <a:spcBef>
                          <a:spcPts val="600"/>
                        </a:spcBef>
                        <a:spcAft>
                          <a:spcPts val="600"/>
                        </a:spcAft>
                      </a:pPr>
                      <a:r>
                        <a:rPr lang="de-DE" sz="1600" b="1" dirty="0" smtClean="0">
                          <a:solidFill>
                            <a:schemeClr val="tx1"/>
                          </a:solidFill>
                          <a:latin typeface="Verdana" pitchFamily="34" charset="0"/>
                          <a:ea typeface="Verdana" pitchFamily="34" charset="0"/>
                          <a:cs typeface="Verdana" pitchFamily="34" charset="0"/>
                        </a:rPr>
                        <a:t>6.2.2</a:t>
                      </a:r>
                      <a:endParaRPr lang="de-DE" sz="1600" b="1" dirty="0">
                        <a:solidFill>
                          <a:schemeClr val="tx1"/>
                        </a:solidFill>
                        <a:latin typeface="Verdana" pitchFamily="34" charset="0"/>
                        <a:ea typeface="Verdana" pitchFamily="34" charset="0"/>
                        <a:cs typeface="Verdana" pitchFamily="34" charset="0"/>
                      </a:endParaRPr>
                    </a:p>
                  </a:txBody>
                  <a:tcPr marL="91454" marR="91454" marT="45738" marB="45738" anchor="ctr"/>
                </a:tc>
                <a:tc>
                  <a:txBody>
                    <a:bodyPr/>
                    <a:lstStyle/>
                    <a:p>
                      <a:pPr>
                        <a:lnSpc>
                          <a:spcPct val="100000"/>
                        </a:lnSpc>
                        <a:spcBef>
                          <a:spcPts val="600"/>
                        </a:spcBef>
                        <a:spcAft>
                          <a:spcPts val="600"/>
                        </a:spcAft>
                      </a:pPr>
                      <a:r>
                        <a:rPr lang="de-DE" sz="1600" b="1" dirty="0" smtClean="0">
                          <a:solidFill>
                            <a:schemeClr val="tx1"/>
                          </a:solidFill>
                          <a:latin typeface="Verdana" pitchFamily="34" charset="0"/>
                          <a:ea typeface="Verdana" pitchFamily="34" charset="0"/>
                          <a:cs typeface="Verdana" pitchFamily="34" charset="0"/>
                        </a:rPr>
                        <a:t>Bevorzugter Titel des Werks</a:t>
                      </a:r>
                      <a:endParaRPr lang="de-DE" sz="1600" b="1" dirty="0">
                        <a:solidFill>
                          <a:schemeClr val="tx1"/>
                        </a:solidFill>
                        <a:latin typeface="Verdana" pitchFamily="34" charset="0"/>
                        <a:ea typeface="Verdana" pitchFamily="34" charset="0"/>
                        <a:cs typeface="Verdana" pitchFamily="34" charset="0"/>
                      </a:endParaRPr>
                    </a:p>
                  </a:txBody>
                  <a:tcPr marL="91454" marR="91454" marT="45738" marB="45738"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dirty="0" smtClean="0">
                          <a:solidFill>
                            <a:schemeClr val="tx1"/>
                          </a:solidFill>
                          <a:latin typeface="Verdana" pitchFamily="34" charset="0"/>
                          <a:ea typeface="Verdana" pitchFamily="34" charset="0"/>
                          <a:cs typeface="Verdana" pitchFamily="34" charset="0"/>
                        </a:rPr>
                        <a:t>Bürgerliches Gesetzbuch </a:t>
                      </a:r>
                      <a:endParaRPr lang="de-DE" sz="1600" dirty="0">
                        <a:solidFill>
                          <a:schemeClr val="tx1"/>
                        </a:solidFill>
                        <a:latin typeface="Verdana" pitchFamily="34" charset="0"/>
                        <a:ea typeface="Verdana" pitchFamily="34" charset="0"/>
                        <a:cs typeface="Verdana" pitchFamily="34" charset="0"/>
                      </a:endParaRPr>
                    </a:p>
                  </a:txBody>
                  <a:tcPr marL="91454" marR="91454" marT="45738" marB="45738" anchor="ctr"/>
                </a:tc>
                <a:extLst>
                  <a:ext uri="{0D108BD9-81ED-4DB2-BD59-A6C34878D82A}">
                    <a16:rowId xmlns:a16="http://schemas.microsoft.com/office/drawing/2014/main" val="10006"/>
                  </a:ext>
                </a:extLst>
              </a:tr>
              <a:tr h="579284">
                <a:tc>
                  <a:txBody>
                    <a:bodyPr/>
                    <a:lstStyle/>
                    <a:p>
                      <a:pPr>
                        <a:lnSpc>
                          <a:spcPct val="100000"/>
                        </a:lnSpc>
                        <a:spcBef>
                          <a:spcPts val="600"/>
                        </a:spcBef>
                        <a:spcAft>
                          <a:spcPts val="600"/>
                        </a:spcAft>
                      </a:pPr>
                      <a:r>
                        <a:rPr lang="de-DE" sz="1600" b="1" dirty="0" smtClean="0">
                          <a:solidFill>
                            <a:schemeClr val="tx1"/>
                          </a:solidFill>
                          <a:latin typeface="Verdana" pitchFamily="34" charset="0"/>
                          <a:ea typeface="Verdana" pitchFamily="34" charset="0"/>
                          <a:cs typeface="Verdana" pitchFamily="34" charset="0"/>
                        </a:rPr>
                        <a:t>17.10</a:t>
                      </a:r>
                      <a:endParaRPr lang="de-DE" sz="1600" b="1" dirty="0">
                        <a:solidFill>
                          <a:schemeClr val="tx1"/>
                        </a:solidFill>
                        <a:latin typeface="Verdana" pitchFamily="34" charset="0"/>
                        <a:ea typeface="Verdana" pitchFamily="34" charset="0"/>
                        <a:cs typeface="Verdana" pitchFamily="34" charset="0"/>
                      </a:endParaRPr>
                    </a:p>
                  </a:txBody>
                  <a:tcPr marL="91454" marR="91454" marT="45738" marB="45738" anchor="ctr"/>
                </a:tc>
                <a:tc>
                  <a:txBody>
                    <a:bodyPr/>
                    <a:lstStyle/>
                    <a:p>
                      <a:pPr>
                        <a:lnSpc>
                          <a:spcPct val="100000"/>
                        </a:lnSpc>
                        <a:spcBef>
                          <a:spcPts val="600"/>
                        </a:spcBef>
                        <a:spcAft>
                          <a:spcPts val="600"/>
                        </a:spcAft>
                      </a:pPr>
                      <a:r>
                        <a:rPr lang="de-DE" sz="1600" b="1" dirty="0" smtClean="0">
                          <a:solidFill>
                            <a:schemeClr val="tx1"/>
                          </a:solidFill>
                          <a:latin typeface="Verdana" pitchFamily="34" charset="0"/>
                          <a:ea typeface="Verdana" pitchFamily="34" charset="0"/>
                          <a:cs typeface="Verdana" pitchFamily="34" charset="0"/>
                        </a:rPr>
                        <a:t>In der Manifestation verkörpertes Werk</a:t>
                      </a:r>
                      <a:endParaRPr lang="de-DE" sz="1600" b="1" dirty="0">
                        <a:solidFill>
                          <a:schemeClr val="tx1"/>
                        </a:solidFill>
                        <a:latin typeface="Verdana" pitchFamily="34" charset="0"/>
                        <a:ea typeface="Verdana" pitchFamily="34" charset="0"/>
                        <a:cs typeface="Verdana" pitchFamily="34" charset="0"/>
                      </a:endParaRPr>
                    </a:p>
                  </a:txBody>
                  <a:tcPr marL="91454" marR="91454" marT="45738" marB="45738"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dirty="0" smtClean="0">
                          <a:solidFill>
                            <a:schemeClr val="tx1"/>
                          </a:solidFill>
                          <a:latin typeface="Verdana" pitchFamily="34" charset="0"/>
                          <a:ea typeface="Verdana" pitchFamily="34" charset="0"/>
                          <a:cs typeface="Verdana" pitchFamily="34" charset="0"/>
                        </a:rPr>
                        <a:t>Palandt, Otto,</a:t>
                      </a:r>
                      <a:r>
                        <a:rPr lang="de-DE" sz="1600" baseline="0" dirty="0" smtClean="0">
                          <a:solidFill>
                            <a:schemeClr val="tx1"/>
                          </a:solidFill>
                          <a:latin typeface="Verdana" pitchFamily="34" charset="0"/>
                          <a:ea typeface="Verdana" pitchFamily="34" charset="0"/>
                          <a:cs typeface="Verdana" pitchFamily="34" charset="0"/>
                        </a:rPr>
                        <a:t> </a:t>
                      </a:r>
                      <a:r>
                        <a:rPr lang="de-DE" sz="1600" dirty="0" smtClean="0">
                          <a:solidFill>
                            <a:schemeClr val="tx1"/>
                          </a:solidFill>
                          <a:latin typeface="Verdana" pitchFamily="34" charset="0"/>
                          <a:ea typeface="Verdana" pitchFamily="34" charset="0"/>
                          <a:cs typeface="Verdana" pitchFamily="34" charset="0"/>
                        </a:rPr>
                        <a:t>1877-1951.</a:t>
                      </a:r>
                      <a:r>
                        <a:rPr lang="de-DE" sz="1600" baseline="0" dirty="0" smtClean="0">
                          <a:solidFill>
                            <a:schemeClr val="tx1"/>
                          </a:solidFill>
                          <a:latin typeface="Verdana" pitchFamily="34" charset="0"/>
                          <a:ea typeface="Verdana" pitchFamily="34" charset="0"/>
                          <a:cs typeface="Verdana" pitchFamily="34" charset="0"/>
                        </a:rPr>
                        <a:t> </a:t>
                      </a:r>
                      <a:r>
                        <a:rPr lang="de-DE" sz="1600" dirty="0" smtClean="0">
                          <a:solidFill>
                            <a:schemeClr val="tx1"/>
                          </a:solidFill>
                          <a:latin typeface="Verdana" pitchFamily="34" charset="0"/>
                          <a:ea typeface="Verdana" pitchFamily="34" charset="0"/>
                          <a:cs typeface="Verdana" pitchFamily="34" charset="0"/>
                        </a:rPr>
                        <a:t>Bürgerliches Gesetzbuch</a:t>
                      </a:r>
                    </a:p>
                  </a:txBody>
                  <a:tcPr marL="91454" marR="91454" marT="45738" marB="45738" anchor="ctr"/>
                </a:tc>
                <a:extLst>
                  <a:ext uri="{0D108BD9-81ED-4DB2-BD59-A6C34878D82A}">
                    <a16:rowId xmlns:a16="http://schemas.microsoft.com/office/drawing/2014/main" val="10007"/>
                  </a:ext>
                </a:extLst>
              </a:tr>
              <a:tr h="335380">
                <a:tc>
                  <a:txBody>
                    <a:bodyPr/>
                    <a:lstStyle/>
                    <a:p>
                      <a:pPr>
                        <a:lnSpc>
                          <a:spcPct val="100000"/>
                        </a:lnSpc>
                        <a:spcBef>
                          <a:spcPts val="600"/>
                        </a:spcBef>
                        <a:spcAft>
                          <a:spcPts val="600"/>
                        </a:spcAft>
                      </a:pPr>
                      <a:r>
                        <a:rPr lang="de-DE" sz="1600" b="1" dirty="0" smtClean="0">
                          <a:solidFill>
                            <a:schemeClr val="tx1"/>
                          </a:solidFill>
                          <a:latin typeface="Verdana" pitchFamily="34" charset="0"/>
                          <a:ea typeface="Verdana" pitchFamily="34" charset="0"/>
                          <a:cs typeface="Verdana" pitchFamily="34" charset="0"/>
                        </a:rPr>
                        <a:t>19.2</a:t>
                      </a:r>
                      <a:endParaRPr lang="de-DE" sz="1600" b="1" dirty="0">
                        <a:solidFill>
                          <a:schemeClr val="tx1"/>
                        </a:solidFill>
                        <a:latin typeface="Verdana" pitchFamily="34" charset="0"/>
                        <a:ea typeface="Verdana" pitchFamily="34" charset="0"/>
                        <a:cs typeface="Verdana" pitchFamily="34" charset="0"/>
                      </a:endParaRPr>
                    </a:p>
                  </a:txBody>
                  <a:tcPr marL="91454" marR="91454" marT="45738" marB="45738" anchor="ctr"/>
                </a:tc>
                <a:tc>
                  <a:txBody>
                    <a:bodyPr/>
                    <a:lstStyle/>
                    <a:p>
                      <a:pPr>
                        <a:lnSpc>
                          <a:spcPct val="100000"/>
                        </a:lnSpc>
                        <a:spcBef>
                          <a:spcPts val="600"/>
                        </a:spcBef>
                        <a:spcAft>
                          <a:spcPts val="600"/>
                        </a:spcAft>
                      </a:pPr>
                      <a:r>
                        <a:rPr lang="de-DE" sz="1600" b="1" dirty="0" smtClean="0">
                          <a:solidFill>
                            <a:schemeClr val="tx1"/>
                          </a:solidFill>
                          <a:latin typeface="Verdana" pitchFamily="34" charset="0"/>
                          <a:ea typeface="Verdana" pitchFamily="34" charset="0"/>
                          <a:cs typeface="Verdana" pitchFamily="34" charset="0"/>
                        </a:rPr>
                        <a:t>Geistiger Schöpfer</a:t>
                      </a:r>
                      <a:endParaRPr lang="de-DE" sz="1600" b="1" dirty="0">
                        <a:solidFill>
                          <a:schemeClr val="tx1"/>
                        </a:solidFill>
                        <a:latin typeface="Verdana" pitchFamily="34" charset="0"/>
                        <a:ea typeface="Verdana" pitchFamily="34" charset="0"/>
                        <a:cs typeface="Verdana" pitchFamily="34" charset="0"/>
                      </a:endParaRPr>
                    </a:p>
                  </a:txBody>
                  <a:tcPr marL="91454" marR="91454" marT="45738" marB="45738" anchor="ctr"/>
                </a:tc>
                <a:tc>
                  <a:txBody>
                    <a:bodyPr/>
                    <a:lstStyle/>
                    <a:p>
                      <a:pPr>
                        <a:lnSpc>
                          <a:spcPct val="100000"/>
                        </a:lnSpc>
                        <a:spcBef>
                          <a:spcPts val="600"/>
                        </a:spcBef>
                        <a:spcAft>
                          <a:spcPts val="600"/>
                        </a:spcAft>
                      </a:pPr>
                      <a:r>
                        <a:rPr lang="de-DE" sz="1600" dirty="0" smtClean="0">
                          <a:solidFill>
                            <a:schemeClr val="tx1"/>
                          </a:solidFill>
                          <a:latin typeface="Verdana" pitchFamily="34" charset="0"/>
                          <a:ea typeface="Verdana" pitchFamily="34" charset="0"/>
                          <a:cs typeface="Verdana" pitchFamily="34" charset="0"/>
                        </a:rPr>
                        <a:t>Palandt, Otto,</a:t>
                      </a:r>
                      <a:r>
                        <a:rPr lang="de-DE" sz="1600" baseline="0" dirty="0" smtClean="0">
                          <a:solidFill>
                            <a:schemeClr val="tx1"/>
                          </a:solidFill>
                          <a:latin typeface="Verdana" pitchFamily="34" charset="0"/>
                          <a:ea typeface="Verdana" pitchFamily="34" charset="0"/>
                          <a:cs typeface="Verdana" pitchFamily="34" charset="0"/>
                        </a:rPr>
                        <a:t> </a:t>
                      </a:r>
                      <a:r>
                        <a:rPr lang="de-DE" sz="1600" dirty="0" smtClean="0">
                          <a:solidFill>
                            <a:schemeClr val="tx1"/>
                          </a:solidFill>
                          <a:latin typeface="Verdana" pitchFamily="34" charset="0"/>
                          <a:ea typeface="Verdana" pitchFamily="34" charset="0"/>
                          <a:cs typeface="Verdana" pitchFamily="34" charset="0"/>
                        </a:rPr>
                        <a:t>1877-1951 </a:t>
                      </a:r>
                      <a:endParaRPr lang="de-DE" sz="1600" dirty="0">
                        <a:solidFill>
                          <a:schemeClr val="tx1"/>
                        </a:solidFill>
                        <a:latin typeface="Verdana" pitchFamily="34" charset="0"/>
                        <a:ea typeface="Verdana" pitchFamily="34" charset="0"/>
                        <a:cs typeface="Verdana" pitchFamily="34" charset="0"/>
                      </a:endParaRPr>
                    </a:p>
                  </a:txBody>
                  <a:tcPr marL="91454" marR="91454" marT="45738" marB="45738" anchor="ctr"/>
                </a:tc>
                <a:extLst>
                  <a:ext uri="{0D108BD9-81ED-4DB2-BD59-A6C34878D82A}">
                    <a16:rowId xmlns:a16="http://schemas.microsoft.com/office/drawing/2014/main" val="10008"/>
                  </a:ext>
                </a:extLst>
              </a:tr>
              <a:tr h="579284">
                <a:tc>
                  <a:txBody>
                    <a:bodyPr/>
                    <a:lstStyle/>
                    <a:p>
                      <a:pPr>
                        <a:lnSpc>
                          <a:spcPct val="100000"/>
                        </a:lnSpc>
                        <a:spcBef>
                          <a:spcPts val="600"/>
                        </a:spcBef>
                        <a:spcAft>
                          <a:spcPts val="600"/>
                        </a:spcAft>
                      </a:pPr>
                      <a:r>
                        <a:rPr lang="de-DE" sz="1600" b="0" dirty="0" smtClean="0">
                          <a:solidFill>
                            <a:schemeClr val="tx1"/>
                          </a:solidFill>
                          <a:latin typeface="Verdana" pitchFamily="34" charset="0"/>
                          <a:ea typeface="Verdana" pitchFamily="34" charset="0"/>
                          <a:cs typeface="Verdana" pitchFamily="34" charset="0"/>
                        </a:rPr>
                        <a:t>18.5</a:t>
                      </a:r>
                      <a:endParaRPr lang="de-DE" sz="1600" b="0" dirty="0">
                        <a:solidFill>
                          <a:schemeClr val="tx1"/>
                        </a:solidFill>
                        <a:latin typeface="Verdana" pitchFamily="34" charset="0"/>
                        <a:ea typeface="Verdana" pitchFamily="34" charset="0"/>
                        <a:cs typeface="Verdana" pitchFamily="34" charset="0"/>
                      </a:endParaRPr>
                    </a:p>
                  </a:txBody>
                  <a:tcPr marL="91454" marR="91454" marT="45738" marB="45738" anchor="ctr"/>
                </a:tc>
                <a:tc>
                  <a:txBody>
                    <a:bodyPr/>
                    <a:lstStyle/>
                    <a:p>
                      <a:pPr>
                        <a:lnSpc>
                          <a:spcPct val="100000"/>
                        </a:lnSpc>
                        <a:spcBef>
                          <a:spcPts val="600"/>
                        </a:spcBef>
                        <a:spcAft>
                          <a:spcPts val="600"/>
                        </a:spcAft>
                      </a:pPr>
                      <a:r>
                        <a:rPr lang="de-DE" sz="1600" b="0" dirty="0" smtClean="0">
                          <a:solidFill>
                            <a:schemeClr val="tx1"/>
                          </a:solidFill>
                          <a:latin typeface="Verdana" pitchFamily="34" charset="0"/>
                          <a:ea typeface="Verdana" pitchFamily="34" charset="0"/>
                          <a:cs typeface="Verdana" pitchFamily="34" charset="0"/>
                        </a:rPr>
                        <a:t>Beziehungskenn-</a:t>
                      </a:r>
                      <a:r>
                        <a:rPr lang="de-DE" sz="1600" b="0" dirty="0" err="1" smtClean="0">
                          <a:solidFill>
                            <a:schemeClr val="tx1"/>
                          </a:solidFill>
                          <a:latin typeface="Verdana" pitchFamily="34" charset="0"/>
                          <a:ea typeface="Verdana" pitchFamily="34" charset="0"/>
                          <a:cs typeface="Verdana" pitchFamily="34" charset="0"/>
                        </a:rPr>
                        <a:t>zeichnung</a:t>
                      </a:r>
                      <a:endParaRPr lang="de-DE" sz="1600" b="0" dirty="0">
                        <a:solidFill>
                          <a:schemeClr val="tx1"/>
                        </a:solidFill>
                        <a:latin typeface="Verdana" pitchFamily="34" charset="0"/>
                        <a:ea typeface="Verdana" pitchFamily="34" charset="0"/>
                        <a:cs typeface="Verdana" pitchFamily="34" charset="0"/>
                      </a:endParaRPr>
                    </a:p>
                  </a:txBody>
                  <a:tcPr marL="91454" marR="91454" marT="45738" marB="45738" anchor="ctr"/>
                </a:tc>
                <a:tc>
                  <a:txBody>
                    <a:bodyPr/>
                    <a:lstStyle/>
                    <a:p>
                      <a:pPr>
                        <a:lnSpc>
                          <a:spcPct val="100000"/>
                        </a:lnSpc>
                        <a:spcBef>
                          <a:spcPts val="600"/>
                        </a:spcBef>
                        <a:spcAft>
                          <a:spcPts val="600"/>
                        </a:spcAft>
                      </a:pPr>
                      <a:r>
                        <a:rPr lang="de-DE" sz="1600" dirty="0" smtClean="0">
                          <a:solidFill>
                            <a:schemeClr val="tx1"/>
                          </a:solidFill>
                          <a:latin typeface="Verdana" pitchFamily="34" charset="0"/>
                          <a:ea typeface="Verdana" pitchFamily="34" charset="0"/>
                          <a:cs typeface="Verdana" pitchFamily="34" charset="0"/>
                        </a:rPr>
                        <a:t>Verfasser</a:t>
                      </a:r>
                      <a:endParaRPr lang="de-DE" sz="1600" dirty="0">
                        <a:solidFill>
                          <a:schemeClr val="tx1"/>
                        </a:solidFill>
                        <a:latin typeface="Verdana" pitchFamily="34" charset="0"/>
                        <a:ea typeface="Verdana" pitchFamily="34" charset="0"/>
                        <a:cs typeface="Verdana" pitchFamily="34" charset="0"/>
                      </a:endParaRPr>
                    </a:p>
                  </a:txBody>
                  <a:tcPr marL="91454" marR="91454" marT="45738" marB="45738" anchor="ctr"/>
                </a:tc>
                <a:extLst>
                  <a:ext uri="{0D108BD9-81ED-4DB2-BD59-A6C34878D82A}">
                    <a16:rowId xmlns:a16="http://schemas.microsoft.com/office/drawing/2014/main" val="10009"/>
                  </a:ext>
                </a:extLst>
              </a:tr>
              <a:tr h="335380">
                <a:tc>
                  <a:txBody>
                    <a:bodyPr/>
                    <a:lstStyle/>
                    <a:p>
                      <a:pPr>
                        <a:lnSpc>
                          <a:spcPct val="100000"/>
                        </a:lnSpc>
                        <a:spcBef>
                          <a:spcPts val="600"/>
                        </a:spcBef>
                        <a:spcAft>
                          <a:spcPts val="600"/>
                        </a:spcAft>
                      </a:pPr>
                      <a:r>
                        <a:rPr lang="de-DE" sz="1600" b="0" dirty="0" smtClean="0">
                          <a:solidFill>
                            <a:schemeClr val="tx1"/>
                          </a:solidFill>
                          <a:latin typeface="Verdana" pitchFamily="34" charset="0"/>
                          <a:ea typeface="Verdana" pitchFamily="34" charset="0"/>
                          <a:cs typeface="Verdana" pitchFamily="34" charset="0"/>
                        </a:rPr>
                        <a:t>19.2</a:t>
                      </a:r>
                      <a:endParaRPr lang="de-DE" sz="1600" b="0" dirty="0">
                        <a:solidFill>
                          <a:schemeClr val="tx1"/>
                        </a:solidFill>
                        <a:latin typeface="Verdana" pitchFamily="34" charset="0"/>
                        <a:ea typeface="Verdana" pitchFamily="34" charset="0"/>
                        <a:cs typeface="Verdana" pitchFamily="34" charset="0"/>
                      </a:endParaRPr>
                    </a:p>
                  </a:txBody>
                  <a:tcPr marL="91454" marR="91454" marT="45738" marB="45738" anchor="ctr"/>
                </a:tc>
                <a:tc>
                  <a:txBody>
                    <a:bodyPr/>
                    <a:lstStyle/>
                    <a:p>
                      <a:pPr>
                        <a:lnSpc>
                          <a:spcPct val="100000"/>
                        </a:lnSpc>
                        <a:spcBef>
                          <a:spcPts val="600"/>
                        </a:spcBef>
                        <a:spcAft>
                          <a:spcPts val="600"/>
                        </a:spcAft>
                      </a:pPr>
                      <a:r>
                        <a:rPr lang="de-DE" sz="1600" b="0" dirty="0" smtClean="0">
                          <a:solidFill>
                            <a:schemeClr val="tx1"/>
                          </a:solidFill>
                          <a:latin typeface="Verdana" pitchFamily="34" charset="0"/>
                          <a:ea typeface="Verdana" pitchFamily="34" charset="0"/>
                          <a:cs typeface="Verdana" pitchFamily="34" charset="0"/>
                        </a:rPr>
                        <a:t>Geistiger Schöpfer</a:t>
                      </a:r>
                      <a:endParaRPr lang="de-DE" sz="1600" b="0" dirty="0">
                        <a:solidFill>
                          <a:schemeClr val="tx1"/>
                        </a:solidFill>
                        <a:latin typeface="Verdana" pitchFamily="34" charset="0"/>
                        <a:ea typeface="Verdana" pitchFamily="34" charset="0"/>
                        <a:cs typeface="Verdana" pitchFamily="34" charset="0"/>
                      </a:endParaRPr>
                    </a:p>
                  </a:txBody>
                  <a:tcPr marL="91454" marR="91454" marT="45738" marB="45738"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dirty="0" err="1" smtClean="0">
                          <a:solidFill>
                            <a:schemeClr val="tx1"/>
                          </a:solidFill>
                          <a:latin typeface="Verdana" pitchFamily="34" charset="0"/>
                          <a:ea typeface="Verdana" pitchFamily="34" charset="0"/>
                          <a:cs typeface="Verdana" pitchFamily="34" charset="0"/>
                        </a:rPr>
                        <a:t>Bassenge</a:t>
                      </a:r>
                      <a:r>
                        <a:rPr lang="de-DE" sz="1600" dirty="0" smtClean="0">
                          <a:solidFill>
                            <a:schemeClr val="tx1"/>
                          </a:solidFill>
                          <a:latin typeface="Verdana" pitchFamily="34" charset="0"/>
                          <a:ea typeface="Verdana" pitchFamily="34" charset="0"/>
                          <a:cs typeface="Verdana" pitchFamily="34" charset="0"/>
                        </a:rPr>
                        <a:t>, Peter,</a:t>
                      </a:r>
                      <a:r>
                        <a:rPr lang="de-DE" sz="1600" baseline="0" dirty="0" smtClean="0">
                          <a:solidFill>
                            <a:schemeClr val="tx1"/>
                          </a:solidFill>
                          <a:latin typeface="Verdana" pitchFamily="34" charset="0"/>
                          <a:ea typeface="Verdana" pitchFamily="34" charset="0"/>
                          <a:cs typeface="Verdana" pitchFamily="34" charset="0"/>
                        </a:rPr>
                        <a:t> </a:t>
                      </a:r>
                      <a:r>
                        <a:rPr lang="de-DE" sz="1600" dirty="0" smtClean="0">
                          <a:solidFill>
                            <a:schemeClr val="tx1"/>
                          </a:solidFill>
                          <a:latin typeface="Verdana" pitchFamily="34" charset="0"/>
                          <a:ea typeface="Verdana" pitchFamily="34" charset="0"/>
                          <a:cs typeface="Verdana" pitchFamily="34" charset="0"/>
                        </a:rPr>
                        <a:t>1934- </a:t>
                      </a:r>
                      <a:endParaRPr lang="de-DE" sz="1600" dirty="0">
                        <a:solidFill>
                          <a:schemeClr val="tx1"/>
                        </a:solidFill>
                        <a:latin typeface="Verdana" pitchFamily="34" charset="0"/>
                        <a:ea typeface="Verdana" pitchFamily="34" charset="0"/>
                        <a:cs typeface="Verdana" pitchFamily="34" charset="0"/>
                      </a:endParaRPr>
                    </a:p>
                  </a:txBody>
                  <a:tcPr marL="91454" marR="91454" marT="45738" marB="45738" anchor="ctr"/>
                </a:tc>
                <a:extLst>
                  <a:ext uri="{0D108BD9-81ED-4DB2-BD59-A6C34878D82A}">
                    <a16:rowId xmlns:a16="http://schemas.microsoft.com/office/drawing/2014/main" val="10010"/>
                  </a:ext>
                </a:extLst>
              </a:tr>
              <a:tr h="579284">
                <a:tc>
                  <a:txBody>
                    <a:bodyPr/>
                    <a:lstStyle/>
                    <a:p>
                      <a:pPr>
                        <a:lnSpc>
                          <a:spcPct val="100000"/>
                        </a:lnSpc>
                        <a:spcBef>
                          <a:spcPts val="600"/>
                        </a:spcBef>
                        <a:spcAft>
                          <a:spcPts val="600"/>
                        </a:spcAft>
                      </a:pPr>
                      <a:r>
                        <a:rPr lang="de-DE" sz="1600" b="0" dirty="0" smtClean="0">
                          <a:solidFill>
                            <a:schemeClr val="tx1"/>
                          </a:solidFill>
                          <a:latin typeface="Verdana" pitchFamily="34" charset="0"/>
                          <a:ea typeface="Verdana" pitchFamily="34" charset="0"/>
                          <a:cs typeface="Verdana" pitchFamily="34" charset="0"/>
                        </a:rPr>
                        <a:t>18.5</a:t>
                      </a:r>
                      <a:endParaRPr lang="de-DE" sz="1600" b="0" dirty="0">
                        <a:solidFill>
                          <a:schemeClr val="tx1"/>
                        </a:solidFill>
                        <a:latin typeface="Verdana" pitchFamily="34" charset="0"/>
                        <a:ea typeface="Verdana" pitchFamily="34" charset="0"/>
                        <a:cs typeface="Verdana" pitchFamily="34" charset="0"/>
                      </a:endParaRPr>
                    </a:p>
                  </a:txBody>
                  <a:tcPr marL="91454" marR="91454" marT="45738" marB="45738" anchor="ctr"/>
                </a:tc>
                <a:tc>
                  <a:txBody>
                    <a:bodyPr/>
                    <a:lstStyle/>
                    <a:p>
                      <a:pPr>
                        <a:lnSpc>
                          <a:spcPct val="100000"/>
                        </a:lnSpc>
                        <a:spcBef>
                          <a:spcPts val="600"/>
                        </a:spcBef>
                        <a:spcAft>
                          <a:spcPts val="600"/>
                        </a:spcAft>
                      </a:pPr>
                      <a:r>
                        <a:rPr lang="de-DE" sz="1600" b="0" dirty="0" smtClean="0">
                          <a:solidFill>
                            <a:schemeClr val="tx1"/>
                          </a:solidFill>
                          <a:latin typeface="Verdana" pitchFamily="34" charset="0"/>
                          <a:ea typeface="Verdana" pitchFamily="34" charset="0"/>
                          <a:cs typeface="Verdana" pitchFamily="34" charset="0"/>
                        </a:rPr>
                        <a:t>Beziehungskenn-</a:t>
                      </a:r>
                      <a:r>
                        <a:rPr lang="de-DE" sz="1600" b="0" dirty="0" err="1" smtClean="0">
                          <a:solidFill>
                            <a:schemeClr val="tx1"/>
                          </a:solidFill>
                          <a:latin typeface="Verdana" pitchFamily="34" charset="0"/>
                          <a:ea typeface="Verdana" pitchFamily="34" charset="0"/>
                          <a:cs typeface="Verdana" pitchFamily="34" charset="0"/>
                        </a:rPr>
                        <a:t>zeichnung</a:t>
                      </a:r>
                      <a:endParaRPr lang="de-DE" sz="1600" b="0" dirty="0">
                        <a:solidFill>
                          <a:schemeClr val="tx1"/>
                        </a:solidFill>
                        <a:latin typeface="Verdana" pitchFamily="34" charset="0"/>
                        <a:ea typeface="Verdana" pitchFamily="34" charset="0"/>
                        <a:cs typeface="Verdana" pitchFamily="34" charset="0"/>
                      </a:endParaRPr>
                    </a:p>
                  </a:txBody>
                  <a:tcPr marL="91454" marR="91454" marT="45738" marB="45738" anchor="ctr"/>
                </a:tc>
                <a:tc>
                  <a:txBody>
                    <a:bodyPr/>
                    <a:lstStyle/>
                    <a:p>
                      <a:pPr>
                        <a:lnSpc>
                          <a:spcPct val="100000"/>
                        </a:lnSpc>
                        <a:spcBef>
                          <a:spcPts val="600"/>
                        </a:spcBef>
                        <a:spcAft>
                          <a:spcPts val="600"/>
                        </a:spcAft>
                      </a:pPr>
                      <a:r>
                        <a:rPr lang="de-DE" sz="1600" dirty="0" smtClean="0">
                          <a:solidFill>
                            <a:schemeClr val="tx1"/>
                          </a:solidFill>
                          <a:latin typeface="Verdana" pitchFamily="34" charset="0"/>
                          <a:ea typeface="Verdana" pitchFamily="34" charset="0"/>
                          <a:cs typeface="Verdana" pitchFamily="34" charset="0"/>
                        </a:rPr>
                        <a:t>Verfasser</a:t>
                      </a:r>
                      <a:endParaRPr lang="de-DE" sz="1600" dirty="0">
                        <a:solidFill>
                          <a:schemeClr val="tx1"/>
                        </a:solidFill>
                        <a:latin typeface="Verdana" pitchFamily="34" charset="0"/>
                        <a:ea typeface="Verdana" pitchFamily="34" charset="0"/>
                        <a:cs typeface="Verdana" pitchFamily="34" charset="0"/>
                      </a:endParaRPr>
                    </a:p>
                  </a:txBody>
                  <a:tcPr marL="91454" marR="91454" marT="45738" marB="45738" anchor="ctr"/>
                </a:tc>
                <a:extLst>
                  <a:ext uri="{0D108BD9-81ED-4DB2-BD59-A6C34878D82A}">
                    <a16:rowId xmlns:a16="http://schemas.microsoft.com/office/drawing/2014/main" val="10011"/>
                  </a:ext>
                </a:extLst>
              </a:tr>
            </a:tbl>
          </a:graphicData>
        </a:graphic>
      </p:graphicFrame>
      <p:sp>
        <p:nvSpPr>
          <p:cNvPr id="4" name="Titel 3"/>
          <p:cNvSpPr>
            <a:spLocks noGrp="1"/>
          </p:cNvSpPr>
          <p:nvPr>
            <p:ph type="title"/>
          </p:nvPr>
        </p:nvSpPr>
        <p:spPr/>
        <p:txBody>
          <a:bodyPr/>
          <a:lstStyle/>
          <a:p>
            <a:r>
              <a:rPr lang="de-DE" dirty="0"/>
              <a:t>Beispiel K3a</a:t>
            </a:r>
          </a:p>
        </p:txBody>
      </p:sp>
      <p:sp>
        <p:nvSpPr>
          <p:cNvPr id="2" name="Fußzeilenplatzhalter 1"/>
          <p:cNvSpPr>
            <a:spLocks noGrp="1"/>
          </p:cNvSpPr>
          <p:nvPr>
            <p:ph type="ftr" sz="quarter" idx="14"/>
          </p:nvPr>
        </p:nvSpPr>
        <p:spPr/>
        <p:txBody>
          <a:bodyPr/>
          <a:lstStyle/>
          <a:p>
            <a:pPr>
              <a:defRPr/>
            </a:pPr>
            <a:r>
              <a:rPr lang="de-DE" smtClean="0"/>
              <a:t>AG RDA Schulungsunterlagen – Modul 6J: Juristische Werke | Stand: 5.12.2017 | CC BY-NC-SA</a:t>
            </a:r>
            <a:endParaRPr lang="de-DE" dirty="0"/>
          </a:p>
        </p:txBody>
      </p:sp>
      <p:sp>
        <p:nvSpPr>
          <p:cNvPr id="3" name="Foliennummernplatzhalter 2"/>
          <p:cNvSpPr>
            <a:spLocks noGrp="1"/>
          </p:cNvSpPr>
          <p:nvPr>
            <p:ph type="sldNum" sz="quarter" idx="15"/>
          </p:nvPr>
        </p:nvSpPr>
        <p:spPr/>
        <p:txBody>
          <a:bodyPr/>
          <a:lstStyle/>
          <a:p>
            <a:pPr>
              <a:defRPr/>
            </a:pPr>
            <a:fld id="{FAB38C1D-161B-412A-9C5A-58B0265B4498}" type="slidenum">
              <a:rPr lang="de-DE" altLang="de-DE" smtClean="0"/>
              <a:pPr>
                <a:defRPr/>
              </a:pPr>
              <a:t>105</a:t>
            </a:fld>
            <a:endParaRPr lang="de-DE" altLang="de-DE"/>
          </a:p>
        </p:txBody>
      </p:sp>
    </p:spTree>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509" name="Textfeld 18"/>
          <p:cNvSpPr txBox="1">
            <a:spLocks noChangeArrowheads="1"/>
          </p:cNvSpPr>
          <p:nvPr/>
        </p:nvSpPr>
        <p:spPr bwMode="auto">
          <a:xfrm>
            <a:off x="249089" y="1052736"/>
            <a:ext cx="1944688" cy="3683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r>
              <a:rPr lang="de-DE" altLang="de-DE" sz="1800" dirty="0"/>
              <a:t>12. Auflage</a:t>
            </a:r>
          </a:p>
        </p:txBody>
      </p:sp>
      <p:sp>
        <p:nvSpPr>
          <p:cNvPr id="106510" name="Textfeld 19"/>
          <p:cNvSpPr txBox="1">
            <a:spLocks noChangeArrowheads="1"/>
          </p:cNvSpPr>
          <p:nvPr/>
        </p:nvSpPr>
        <p:spPr bwMode="auto">
          <a:xfrm>
            <a:off x="7402190" y="841637"/>
            <a:ext cx="1634306" cy="3683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r>
              <a:rPr lang="de-DE" altLang="de-DE" sz="1800" dirty="0"/>
              <a:t>15. Auflage</a:t>
            </a:r>
          </a:p>
        </p:txBody>
      </p:sp>
      <p:sp>
        <p:nvSpPr>
          <p:cNvPr id="4" name="Fußzeilenplatzhalter 3"/>
          <p:cNvSpPr>
            <a:spLocks noGrp="1"/>
          </p:cNvSpPr>
          <p:nvPr>
            <p:ph type="ftr" sz="quarter" idx="14"/>
          </p:nvPr>
        </p:nvSpPr>
        <p:spPr/>
        <p:txBody>
          <a:bodyPr/>
          <a:lstStyle/>
          <a:p>
            <a:pPr>
              <a:defRPr/>
            </a:pPr>
            <a:r>
              <a:rPr lang="de-DE" smtClean="0"/>
              <a:t>AG RDA Schulungsunterlagen – Modul 6J: Juristische Werke | Stand: 5.12.2017 | CC BY-NC-SA</a:t>
            </a:r>
            <a:endParaRPr lang="de-DE" dirty="0"/>
          </a:p>
        </p:txBody>
      </p:sp>
      <p:sp>
        <p:nvSpPr>
          <p:cNvPr id="3" name="Foliennummernplatzhalter 2"/>
          <p:cNvSpPr>
            <a:spLocks noGrp="1"/>
          </p:cNvSpPr>
          <p:nvPr>
            <p:ph type="sldNum" sz="quarter" idx="15"/>
          </p:nvPr>
        </p:nvSpPr>
        <p:spPr/>
        <p:txBody>
          <a:bodyPr/>
          <a:lstStyle/>
          <a:p>
            <a:pPr>
              <a:defRPr/>
            </a:pPr>
            <a:fld id="{FAB38C1D-161B-412A-9C5A-58B0265B4498}" type="slidenum">
              <a:rPr lang="de-DE" altLang="de-DE" smtClean="0"/>
              <a:pPr>
                <a:defRPr/>
              </a:pPr>
              <a:t>106</a:t>
            </a:fld>
            <a:endParaRPr lang="de-DE" altLang="de-DE"/>
          </a:p>
        </p:txBody>
      </p:sp>
      <p:pic>
        <p:nvPicPr>
          <p:cNvPr id="106501"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0825" y="1408113"/>
            <a:ext cx="3271838" cy="504031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106502" name="Picture 3"/>
          <p:cNvPicPr>
            <a:picLocks noChangeAspect="1" noChangeArrowheads="1"/>
          </p:cNvPicPr>
          <p:nvPr/>
        </p:nvPicPr>
        <p:blipFill rotWithShape="1">
          <a:blip r:embed="rId4">
            <a:extLst>
              <a:ext uri="{28A0092B-C50C-407E-A947-70E740481C1C}">
                <a14:useLocalDpi xmlns:a14="http://schemas.microsoft.com/office/drawing/2010/main" val="0"/>
              </a:ext>
            </a:extLst>
          </a:blip>
          <a:srcRect b="1500"/>
          <a:stretch/>
        </p:blipFill>
        <p:spPr bwMode="auto">
          <a:xfrm>
            <a:off x="5538788" y="1180568"/>
            <a:ext cx="3354387" cy="527276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8" name="Rechteck 7"/>
          <p:cNvSpPr/>
          <p:nvPr/>
        </p:nvSpPr>
        <p:spPr>
          <a:xfrm>
            <a:off x="900113" y="2540000"/>
            <a:ext cx="1943100" cy="647700"/>
          </a:xfrm>
          <a:prstGeom prst="rect">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sp>
        <p:nvSpPr>
          <p:cNvPr id="9" name="Rechteck 8"/>
          <p:cNvSpPr/>
          <p:nvPr/>
        </p:nvSpPr>
        <p:spPr>
          <a:xfrm>
            <a:off x="6156325" y="2337856"/>
            <a:ext cx="2160588" cy="544512"/>
          </a:xfrm>
          <a:prstGeom prst="rect">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sp>
        <p:nvSpPr>
          <p:cNvPr id="10" name="Rechteck 9"/>
          <p:cNvSpPr/>
          <p:nvPr/>
        </p:nvSpPr>
        <p:spPr>
          <a:xfrm>
            <a:off x="6238875" y="3603093"/>
            <a:ext cx="1943100" cy="647700"/>
          </a:xfrm>
          <a:prstGeom prst="rect">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cxnSp>
        <p:nvCxnSpPr>
          <p:cNvPr id="11" name="Gerade Verbindung mit Pfeil 10"/>
          <p:cNvCxnSpPr>
            <a:endCxn id="9" idx="1"/>
          </p:cNvCxnSpPr>
          <p:nvPr/>
        </p:nvCxnSpPr>
        <p:spPr>
          <a:xfrm flipV="1">
            <a:off x="2843213" y="2609318"/>
            <a:ext cx="3313112" cy="252413"/>
          </a:xfrm>
          <a:prstGeom prst="straightConnector1">
            <a:avLst/>
          </a:prstGeom>
          <a:ln w="38100">
            <a:solidFill>
              <a:schemeClr val="tx2"/>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2" name="Gerade Verbindung mit Pfeil 11"/>
          <p:cNvCxnSpPr>
            <a:endCxn id="10" idx="1"/>
          </p:cNvCxnSpPr>
          <p:nvPr/>
        </p:nvCxnSpPr>
        <p:spPr>
          <a:xfrm>
            <a:off x="2843213" y="3149068"/>
            <a:ext cx="3395662" cy="777875"/>
          </a:xfrm>
          <a:prstGeom prst="straightConnector1">
            <a:avLst/>
          </a:prstGeom>
          <a:ln w="38100">
            <a:solidFill>
              <a:schemeClr val="tx2"/>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8" name="Textfeld 17"/>
          <p:cNvSpPr txBox="1">
            <a:spLocks noChangeArrowheads="1"/>
          </p:cNvSpPr>
          <p:nvPr/>
        </p:nvSpPr>
        <p:spPr bwMode="auto">
          <a:xfrm>
            <a:off x="2268538" y="5224463"/>
            <a:ext cx="4751387" cy="646112"/>
          </a:xfrm>
          <a:prstGeom prst="rect">
            <a:avLst/>
          </a:prstGeom>
          <a:solidFill>
            <a:schemeClr val="bg1"/>
          </a:solidFill>
          <a:ln w="9525">
            <a:solidFill>
              <a:schemeClr val="tx1"/>
            </a:solidFill>
            <a:miter lim="800000"/>
            <a:headEnd/>
            <a:tailEnd/>
          </a:ln>
        </p:spPr>
        <p:txBody>
          <a:bodyPr>
            <a:spAutoFit/>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r>
              <a:rPr lang="de-DE" altLang="de-DE" sz="1800"/>
              <a:t>Wechsel des ersten geistigen Schöpfers</a:t>
            </a:r>
          </a:p>
          <a:p>
            <a:pPr>
              <a:spcBef>
                <a:spcPct val="0"/>
              </a:spcBef>
              <a:buFontTx/>
              <a:buNone/>
            </a:pPr>
            <a:r>
              <a:rPr lang="de-DE" altLang="de-DE" sz="1800">
                <a:sym typeface="Wingdings" pitchFamily="2" charset="2"/>
              </a:rPr>
              <a:t> Neues Werk</a:t>
            </a:r>
            <a:endParaRPr lang="de-DE" altLang="de-DE" sz="1800"/>
          </a:p>
        </p:txBody>
      </p:sp>
      <p:sp>
        <p:nvSpPr>
          <p:cNvPr id="5" name="Titel 4"/>
          <p:cNvSpPr>
            <a:spLocks noGrp="1"/>
          </p:cNvSpPr>
          <p:nvPr>
            <p:ph type="title"/>
          </p:nvPr>
        </p:nvSpPr>
        <p:spPr>
          <a:xfrm>
            <a:off x="251520" y="399802"/>
            <a:ext cx="8640960" cy="508918"/>
          </a:xfrm>
        </p:spPr>
        <p:txBody>
          <a:bodyPr/>
          <a:lstStyle/>
          <a:p>
            <a:r>
              <a:rPr lang="de-DE" dirty="0"/>
              <a:t>Fall K3b Begründer, die nicht mehr an hervorgehobener Stelle genannt sind</a:t>
            </a:r>
          </a:p>
        </p:txBody>
      </p:sp>
    </p:spTree>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Textfeld 7"/>
          <p:cNvSpPr txBox="1">
            <a:spLocks noChangeArrowheads="1"/>
          </p:cNvSpPr>
          <p:nvPr/>
        </p:nvSpPr>
        <p:spPr bwMode="auto">
          <a:xfrm>
            <a:off x="251520" y="3205283"/>
            <a:ext cx="1954560" cy="3693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r>
              <a:rPr lang="de-DE" altLang="de-DE" sz="1800" b="1" dirty="0" smtClean="0"/>
              <a:t>Neues </a:t>
            </a:r>
            <a:r>
              <a:rPr lang="de-DE" altLang="de-DE" sz="1800" b="1" dirty="0"/>
              <a:t>Werk: </a:t>
            </a:r>
          </a:p>
        </p:txBody>
      </p:sp>
      <p:graphicFrame>
        <p:nvGraphicFramePr>
          <p:cNvPr id="6" name="Tabelle 5"/>
          <p:cNvGraphicFramePr>
            <a:graphicFrameLocks noGrp="1"/>
          </p:cNvGraphicFramePr>
          <p:nvPr>
            <p:extLst>
              <p:ext uri="{D42A27DB-BD31-4B8C-83A1-F6EECF244321}">
                <p14:modId xmlns:p14="http://schemas.microsoft.com/office/powerpoint/2010/main" val="1759432549"/>
              </p:ext>
            </p:extLst>
          </p:nvPr>
        </p:nvGraphicFramePr>
        <p:xfrm>
          <a:off x="274092" y="1393559"/>
          <a:ext cx="8642349" cy="1737276"/>
        </p:xfrm>
        <a:graphic>
          <a:graphicData uri="http://schemas.openxmlformats.org/drawingml/2006/table">
            <a:tbl>
              <a:tblPr firstRow="1" bandRow="1">
                <a:tableStyleId>{5C22544A-7EE6-4342-B048-85BDC9FD1C3A}</a:tableStyleId>
              </a:tblPr>
              <a:tblGrid>
                <a:gridCol w="1008274">
                  <a:extLst>
                    <a:ext uri="{9D8B030D-6E8A-4147-A177-3AD203B41FA5}">
                      <a16:colId xmlns:a16="http://schemas.microsoft.com/office/drawing/2014/main" val="20000"/>
                    </a:ext>
                  </a:extLst>
                </a:gridCol>
                <a:gridCol w="3853555">
                  <a:extLst>
                    <a:ext uri="{9D8B030D-6E8A-4147-A177-3AD203B41FA5}">
                      <a16:colId xmlns:a16="http://schemas.microsoft.com/office/drawing/2014/main" val="20001"/>
                    </a:ext>
                  </a:extLst>
                </a:gridCol>
                <a:gridCol w="3780520">
                  <a:extLst>
                    <a:ext uri="{9D8B030D-6E8A-4147-A177-3AD203B41FA5}">
                      <a16:colId xmlns:a16="http://schemas.microsoft.com/office/drawing/2014/main" val="20002"/>
                    </a:ext>
                  </a:extLst>
                </a:gridCol>
              </a:tblGrid>
              <a:tr h="365584">
                <a:tc>
                  <a:txBody>
                    <a:bodyPr/>
                    <a:lstStyle/>
                    <a:p>
                      <a:pPr>
                        <a:lnSpc>
                          <a:spcPct val="100000"/>
                        </a:lnSpc>
                      </a:pPr>
                      <a:r>
                        <a:rPr lang="de-DE" sz="1800" dirty="0" smtClean="0">
                          <a:latin typeface="Verdana" pitchFamily="34" charset="0"/>
                          <a:ea typeface="Verdana" pitchFamily="34" charset="0"/>
                          <a:cs typeface="Verdana" pitchFamily="34" charset="0"/>
                        </a:rPr>
                        <a:t>RDA</a:t>
                      </a:r>
                      <a:endParaRPr lang="de-DE" sz="1800" dirty="0">
                        <a:latin typeface="Verdana" pitchFamily="34" charset="0"/>
                        <a:ea typeface="Verdana" pitchFamily="34" charset="0"/>
                        <a:cs typeface="Verdana" pitchFamily="34" charset="0"/>
                      </a:endParaRPr>
                    </a:p>
                  </a:txBody>
                  <a:tcPr marL="91454" marR="91454" marT="45678" marB="45678" anchor="ctr"/>
                </a:tc>
                <a:tc>
                  <a:txBody>
                    <a:bodyPr/>
                    <a:lstStyle/>
                    <a:p>
                      <a:pPr>
                        <a:lnSpc>
                          <a:spcPct val="100000"/>
                        </a:lnSpc>
                      </a:pPr>
                      <a:r>
                        <a:rPr lang="de-DE" sz="1800" dirty="0" smtClean="0">
                          <a:latin typeface="Verdana" pitchFamily="34" charset="0"/>
                          <a:ea typeface="Verdana" pitchFamily="34" charset="0"/>
                          <a:cs typeface="Verdana" pitchFamily="34" charset="0"/>
                        </a:rPr>
                        <a:t>Element</a:t>
                      </a:r>
                      <a:endParaRPr lang="de-DE" sz="1800" dirty="0">
                        <a:latin typeface="Verdana" pitchFamily="34" charset="0"/>
                        <a:ea typeface="Verdana" pitchFamily="34" charset="0"/>
                        <a:cs typeface="Verdana" pitchFamily="34" charset="0"/>
                      </a:endParaRPr>
                    </a:p>
                  </a:txBody>
                  <a:tcPr marL="91454" marR="91454" marT="45678" marB="45678" anchor="ctr"/>
                </a:tc>
                <a:tc>
                  <a:txBody>
                    <a:bodyPr/>
                    <a:lstStyle/>
                    <a:p>
                      <a:pPr>
                        <a:lnSpc>
                          <a:spcPct val="100000"/>
                        </a:lnSpc>
                      </a:pPr>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marL="91454" marR="91454" marT="45678" marB="45678" anchor="ctr"/>
                </a:tc>
                <a:extLst>
                  <a:ext uri="{0D108BD9-81ED-4DB2-BD59-A6C34878D82A}">
                    <a16:rowId xmlns:a16="http://schemas.microsoft.com/office/drawing/2014/main" val="10000"/>
                  </a:ext>
                </a:extLst>
              </a:tr>
              <a:tr h="274228">
                <a:tc>
                  <a:txBody>
                    <a:bodyPr/>
                    <a:lstStyle/>
                    <a:p>
                      <a:pPr>
                        <a:lnSpc>
                          <a:spcPct val="100000"/>
                        </a:lnSpc>
                        <a:spcAft>
                          <a:spcPts val="600"/>
                        </a:spcAft>
                      </a:pPr>
                      <a:r>
                        <a:rPr lang="de-DE" sz="1800" b="1" dirty="0">
                          <a:solidFill>
                            <a:srgbClr val="000000"/>
                          </a:solidFill>
                          <a:latin typeface="Verdana"/>
                          <a:ea typeface="Calibri"/>
                          <a:cs typeface="Arial"/>
                        </a:rPr>
                        <a:t>6.19.2</a:t>
                      </a:r>
                      <a:endParaRPr lang="de-DE" sz="1800" dirty="0">
                        <a:latin typeface="Verdana"/>
                        <a:ea typeface="Calibri"/>
                        <a:cs typeface="Arial"/>
                      </a:endParaRPr>
                    </a:p>
                  </a:txBody>
                  <a:tcPr marL="68591" marR="68591" marT="0" marB="0" anchor="ctr"/>
                </a:tc>
                <a:tc>
                  <a:txBody>
                    <a:bodyPr/>
                    <a:lstStyle/>
                    <a:p>
                      <a:pPr>
                        <a:lnSpc>
                          <a:spcPct val="100000"/>
                        </a:lnSpc>
                        <a:spcAft>
                          <a:spcPts val="600"/>
                        </a:spcAft>
                      </a:pPr>
                      <a:r>
                        <a:rPr lang="de-DE" sz="1800" b="1" dirty="0">
                          <a:solidFill>
                            <a:srgbClr val="000000"/>
                          </a:solidFill>
                          <a:latin typeface="Verdana"/>
                          <a:ea typeface="Calibri"/>
                          <a:cs typeface="Arial"/>
                        </a:rPr>
                        <a:t>Bevorzugter Titel des Werks</a:t>
                      </a:r>
                      <a:endParaRPr lang="de-DE" sz="1800" dirty="0">
                        <a:latin typeface="Verdana"/>
                        <a:ea typeface="Calibri"/>
                        <a:cs typeface="Arial"/>
                      </a:endParaRPr>
                    </a:p>
                  </a:txBody>
                  <a:tcPr marL="68591" marR="68591" marT="0" marB="0" anchor="ctr"/>
                </a:tc>
                <a:tc>
                  <a:txBody>
                    <a:bodyPr/>
                    <a:lstStyle/>
                    <a:p>
                      <a:pPr>
                        <a:lnSpc>
                          <a:spcPct val="100000"/>
                        </a:lnSpc>
                        <a:spcAft>
                          <a:spcPts val="600"/>
                        </a:spcAft>
                      </a:pPr>
                      <a:r>
                        <a:rPr lang="de-DE" sz="1800">
                          <a:solidFill>
                            <a:srgbClr val="000000"/>
                          </a:solidFill>
                          <a:latin typeface="Verdana"/>
                          <a:ea typeface="Calibri"/>
                          <a:cs typeface="Arial"/>
                        </a:rPr>
                        <a:t>Bürgerliches Gesetzbuch</a:t>
                      </a:r>
                      <a:endParaRPr lang="de-DE" sz="1800">
                        <a:latin typeface="Verdana"/>
                        <a:ea typeface="Calibri"/>
                        <a:cs typeface="Arial"/>
                      </a:endParaRPr>
                    </a:p>
                  </a:txBody>
                  <a:tcPr marL="68591" marR="68591" marT="0" marB="0" anchor="ctr"/>
                </a:tc>
                <a:extLst>
                  <a:ext uri="{0D108BD9-81ED-4DB2-BD59-A6C34878D82A}">
                    <a16:rowId xmlns:a16="http://schemas.microsoft.com/office/drawing/2014/main" val="10001"/>
                  </a:ext>
                </a:extLst>
              </a:tr>
              <a:tr h="274228">
                <a:tc>
                  <a:txBody>
                    <a:bodyPr/>
                    <a:lstStyle/>
                    <a:p>
                      <a:pPr>
                        <a:lnSpc>
                          <a:spcPct val="100000"/>
                        </a:lnSpc>
                        <a:spcAft>
                          <a:spcPts val="600"/>
                        </a:spcAft>
                      </a:pPr>
                      <a:r>
                        <a:rPr lang="de-DE" sz="1800" b="1">
                          <a:solidFill>
                            <a:srgbClr val="000000"/>
                          </a:solidFill>
                          <a:latin typeface="Verdana"/>
                          <a:ea typeface="Calibri"/>
                          <a:cs typeface="Arial"/>
                        </a:rPr>
                        <a:t>19.2</a:t>
                      </a:r>
                      <a:endParaRPr lang="de-DE" sz="1800">
                        <a:latin typeface="Verdana"/>
                        <a:ea typeface="Calibri"/>
                        <a:cs typeface="Arial"/>
                      </a:endParaRPr>
                    </a:p>
                  </a:txBody>
                  <a:tcPr marL="68591" marR="68591" marT="0" marB="0" anchor="ctr"/>
                </a:tc>
                <a:tc>
                  <a:txBody>
                    <a:bodyPr/>
                    <a:lstStyle/>
                    <a:p>
                      <a:pPr>
                        <a:lnSpc>
                          <a:spcPct val="100000"/>
                        </a:lnSpc>
                        <a:spcAft>
                          <a:spcPts val="600"/>
                        </a:spcAft>
                      </a:pPr>
                      <a:r>
                        <a:rPr lang="de-DE" sz="1800" b="1" dirty="0">
                          <a:solidFill>
                            <a:srgbClr val="000000"/>
                          </a:solidFill>
                          <a:latin typeface="Verdana"/>
                          <a:ea typeface="Calibri"/>
                          <a:cs typeface="Arial"/>
                        </a:rPr>
                        <a:t>Geistiger Schöpfer</a:t>
                      </a:r>
                      <a:endParaRPr lang="de-DE" sz="1800" dirty="0">
                        <a:latin typeface="Verdana"/>
                        <a:ea typeface="Calibri"/>
                        <a:cs typeface="Arial"/>
                      </a:endParaRPr>
                    </a:p>
                  </a:txBody>
                  <a:tcPr marL="68591" marR="68591" marT="0" marB="0" anchor="ctr"/>
                </a:tc>
                <a:tc>
                  <a:txBody>
                    <a:bodyPr/>
                    <a:lstStyle/>
                    <a:p>
                      <a:pPr marL="0" marR="0" indent="0" algn="l" defTabSz="914400" rtl="0" eaLnBrk="1" fontAlgn="auto" latinLnBrk="0" hangingPunct="1">
                        <a:lnSpc>
                          <a:spcPct val="100000"/>
                        </a:lnSpc>
                        <a:spcBef>
                          <a:spcPts val="0"/>
                        </a:spcBef>
                        <a:spcAft>
                          <a:spcPts val="600"/>
                        </a:spcAft>
                        <a:buClrTx/>
                        <a:buSzTx/>
                        <a:buFontTx/>
                        <a:buNone/>
                        <a:tabLst/>
                        <a:defRPr/>
                      </a:pPr>
                      <a:r>
                        <a:rPr lang="de-DE" sz="1800" dirty="0" smtClean="0">
                          <a:solidFill>
                            <a:srgbClr val="000000"/>
                          </a:solidFill>
                          <a:latin typeface="Verdana"/>
                          <a:ea typeface="Calibri"/>
                          <a:cs typeface="Arial"/>
                        </a:rPr>
                        <a:t>Kropholler, Jan, 1938-2009</a:t>
                      </a:r>
                      <a:endParaRPr lang="de-DE" sz="1800" dirty="0" smtClean="0">
                        <a:latin typeface="Verdana"/>
                        <a:ea typeface="Calibri"/>
                        <a:cs typeface="Arial"/>
                      </a:endParaRPr>
                    </a:p>
                  </a:txBody>
                  <a:tcPr marL="68591" marR="68591" marT="0" marB="0" anchor="ctr"/>
                </a:tc>
                <a:extLst>
                  <a:ext uri="{0D108BD9-81ED-4DB2-BD59-A6C34878D82A}">
                    <a16:rowId xmlns:a16="http://schemas.microsoft.com/office/drawing/2014/main" val="10002"/>
                  </a:ext>
                </a:extLst>
              </a:tr>
              <a:tr h="274228">
                <a:tc>
                  <a:txBody>
                    <a:bodyPr/>
                    <a:lstStyle/>
                    <a:p>
                      <a:pPr>
                        <a:lnSpc>
                          <a:spcPct val="100000"/>
                        </a:lnSpc>
                        <a:spcAft>
                          <a:spcPts val="600"/>
                        </a:spcAft>
                      </a:pPr>
                      <a:r>
                        <a:rPr lang="de-DE" sz="1800">
                          <a:solidFill>
                            <a:srgbClr val="000000"/>
                          </a:solidFill>
                          <a:latin typeface="Verdana"/>
                          <a:ea typeface="Calibri"/>
                          <a:cs typeface="Arial"/>
                        </a:rPr>
                        <a:t>18.5</a:t>
                      </a:r>
                      <a:endParaRPr lang="de-DE" sz="1800">
                        <a:latin typeface="Verdana"/>
                        <a:ea typeface="Calibri"/>
                        <a:cs typeface="Arial"/>
                      </a:endParaRPr>
                    </a:p>
                  </a:txBody>
                  <a:tcPr marL="68591" marR="68591" marT="0" marB="0" anchor="ctr"/>
                </a:tc>
                <a:tc>
                  <a:txBody>
                    <a:bodyPr/>
                    <a:lstStyle/>
                    <a:p>
                      <a:pPr>
                        <a:lnSpc>
                          <a:spcPct val="100000"/>
                        </a:lnSpc>
                        <a:spcAft>
                          <a:spcPts val="600"/>
                        </a:spcAft>
                      </a:pPr>
                      <a:r>
                        <a:rPr lang="de-DE" sz="1800">
                          <a:solidFill>
                            <a:srgbClr val="000000"/>
                          </a:solidFill>
                          <a:latin typeface="Verdana"/>
                          <a:ea typeface="Calibri"/>
                          <a:cs typeface="Arial"/>
                        </a:rPr>
                        <a:t>Beziehungskennzeichnung</a:t>
                      </a:r>
                      <a:endParaRPr lang="de-DE" sz="1800">
                        <a:latin typeface="Verdana"/>
                        <a:ea typeface="Calibri"/>
                        <a:cs typeface="Arial"/>
                      </a:endParaRPr>
                    </a:p>
                  </a:txBody>
                  <a:tcPr marL="68591" marR="68591" marT="0" marB="0" anchor="ctr"/>
                </a:tc>
                <a:tc>
                  <a:txBody>
                    <a:bodyPr/>
                    <a:lstStyle/>
                    <a:p>
                      <a:pPr>
                        <a:lnSpc>
                          <a:spcPct val="100000"/>
                        </a:lnSpc>
                        <a:spcAft>
                          <a:spcPts val="600"/>
                        </a:spcAft>
                      </a:pPr>
                      <a:r>
                        <a:rPr lang="de-DE" sz="1800">
                          <a:solidFill>
                            <a:srgbClr val="000000"/>
                          </a:solidFill>
                          <a:latin typeface="Verdana"/>
                          <a:ea typeface="Calibri"/>
                          <a:cs typeface="Arial"/>
                        </a:rPr>
                        <a:t>Verfasser</a:t>
                      </a:r>
                      <a:endParaRPr lang="de-DE" sz="1800">
                        <a:latin typeface="Verdana"/>
                        <a:ea typeface="Calibri"/>
                        <a:cs typeface="Arial"/>
                      </a:endParaRPr>
                    </a:p>
                  </a:txBody>
                  <a:tcPr marL="68591" marR="68591" marT="0" marB="0" anchor="ctr"/>
                </a:tc>
                <a:extLst>
                  <a:ext uri="{0D108BD9-81ED-4DB2-BD59-A6C34878D82A}">
                    <a16:rowId xmlns:a16="http://schemas.microsoft.com/office/drawing/2014/main" val="10003"/>
                  </a:ext>
                </a:extLst>
              </a:tr>
              <a:tr h="548457">
                <a:tc>
                  <a:txBody>
                    <a:bodyPr/>
                    <a:lstStyle/>
                    <a:p>
                      <a:pPr>
                        <a:lnSpc>
                          <a:spcPct val="100000"/>
                        </a:lnSpc>
                        <a:spcAft>
                          <a:spcPts val="600"/>
                        </a:spcAft>
                      </a:pPr>
                      <a:r>
                        <a:rPr lang="de-DE" sz="1800" dirty="0">
                          <a:solidFill>
                            <a:srgbClr val="000000"/>
                          </a:solidFill>
                          <a:latin typeface="Verdana"/>
                          <a:ea typeface="Calibri"/>
                          <a:cs typeface="Arial"/>
                        </a:rPr>
                        <a:t>6.29.1</a:t>
                      </a:r>
                      <a:endParaRPr lang="de-DE" sz="1800" dirty="0">
                        <a:latin typeface="Verdana"/>
                        <a:ea typeface="Calibri"/>
                        <a:cs typeface="Arial"/>
                      </a:endParaRPr>
                    </a:p>
                  </a:txBody>
                  <a:tcPr marL="68591" marR="68591" marT="0" marB="0" anchor="ctr"/>
                </a:tc>
                <a:tc>
                  <a:txBody>
                    <a:bodyPr/>
                    <a:lstStyle/>
                    <a:p>
                      <a:pPr>
                        <a:lnSpc>
                          <a:spcPct val="100000"/>
                        </a:lnSpc>
                        <a:spcAft>
                          <a:spcPts val="600"/>
                        </a:spcAft>
                      </a:pPr>
                      <a:r>
                        <a:rPr lang="de-DE" sz="1800">
                          <a:solidFill>
                            <a:srgbClr val="000000"/>
                          </a:solidFill>
                          <a:latin typeface="Verdana"/>
                          <a:ea typeface="Calibri"/>
                          <a:cs typeface="Arial"/>
                        </a:rPr>
                        <a:t>Normierter Sucheinstieg</a:t>
                      </a:r>
                      <a:endParaRPr lang="de-DE" sz="1800">
                        <a:latin typeface="Verdana"/>
                        <a:ea typeface="Calibri"/>
                        <a:cs typeface="Arial"/>
                      </a:endParaRPr>
                    </a:p>
                  </a:txBody>
                  <a:tcPr marL="68591" marR="68591" marT="0" marB="0" anchor="ctr"/>
                </a:tc>
                <a:tc>
                  <a:txBody>
                    <a:bodyPr/>
                    <a:lstStyle/>
                    <a:p>
                      <a:pPr marL="0" marR="0" indent="0" algn="l" defTabSz="914400" rtl="0" eaLnBrk="1" fontAlgn="auto" latinLnBrk="0" hangingPunct="1">
                        <a:lnSpc>
                          <a:spcPct val="100000"/>
                        </a:lnSpc>
                        <a:spcBef>
                          <a:spcPts val="0"/>
                        </a:spcBef>
                        <a:spcAft>
                          <a:spcPts val="600"/>
                        </a:spcAft>
                        <a:buClrTx/>
                        <a:buSzTx/>
                        <a:buFontTx/>
                        <a:buNone/>
                        <a:tabLst/>
                        <a:defRPr/>
                      </a:pPr>
                      <a:r>
                        <a:rPr lang="de-DE" sz="1800" dirty="0" smtClean="0">
                          <a:solidFill>
                            <a:srgbClr val="000000"/>
                          </a:solidFill>
                          <a:latin typeface="Verdana"/>
                          <a:ea typeface="Calibri"/>
                          <a:cs typeface="Arial"/>
                        </a:rPr>
                        <a:t>Kropholler, Jan, 1938-2009. </a:t>
                      </a:r>
                      <a:r>
                        <a:rPr lang="de-DE" sz="1800" dirty="0">
                          <a:solidFill>
                            <a:srgbClr val="000000"/>
                          </a:solidFill>
                          <a:latin typeface="Verdana"/>
                          <a:ea typeface="Calibri"/>
                          <a:cs typeface="Arial"/>
                        </a:rPr>
                        <a:t>Bürgerliches Gesetzbuch</a:t>
                      </a:r>
                      <a:endParaRPr lang="de-DE" sz="1800" dirty="0">
                        <a:latin typeface="Verdana"/>
                        <a:ea typeface="Calibri"/>
                        <a:cs typeface="Arial"/>
                      </a:endParaRPr>
                    </a:p>
                  </a:txBody>
                  <a:tcPr marL="68591" marR="68591" marT="0" marB="0" anchor="ctr"/>
                </a:tc>
                <a:extLst>
                  <a:ext uri="{0D108BD9-81ED-4DB2-BD59-A6C34878D82A}">
                    <a16:rowId xmlns:a16="http://schemas.microsoft.com/office/drawing/2014/main" val="10004"/>
                  </a:ext>
                </a:extLst>
              </a:tr>
            </a:tbl>
          </a:graphicData>
        </a:graphic>
      </p:graphicFrame>
      <p:sp>
        <p:nvSpPr>
          <p:cNvPr id="107550" name="Textfeld 8"/>
          <p:cNvSpPr txBox="1">
            <a:spLocks noChangeArrowheads="1"/>
          </p:cNvSpPr>
          <p:nvPr/>
        </p:nvSpPr>
        <p:spPr bwMode="auto">
          <a:xfrm>
            <a:off x="251520" y="866072"/>
            <a:ext cx="1872208" cy="3693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r>
              <a:rPr lang="de-DE" altLang="de-DE" sz="1800" b="1" dirty="0"/>
              <a:t>Altes Werk</a:t>
            </a:r>
            <a:r>
              <a:rPr lang="de-DE" altLang="de-DE" sz="1800" b="1" dirty="0" smtClean="0"/>
              <a:t>:</a:t>
            </a:r>
            <a:endParaRPr lang="de-DE" altLang="de-DE" sz="1800" b="1" dirty="0"/>
          </a:p>
        </p:txBody>
      </p:sp>
      <p:sp>
        <p:nvSpPr>
          <p:cNvPr id="13" name="Fußzeilenplatzhalter 12"/>
          <p:cNvSpPr>
            <a:spLocks noGrp="1"/>
          </p:cNvSpPr>
          <p:nvPr>
            <p:ph type="ftr" sz="quarter" idx="14"/>
          </p:nvPr>
        </p:nvSpPr>
        <p:spPr/>
        <p:txBody>
          <a:bodyPr/>
          <a:lstStyle/>
          <a:p>
            <a:pPr>
              <a:defRPr/>
            </a:pPr>
            <a:r>
              <a:rPr lang="de-DE" smtClean="0"/>
              <a:t>AG RDA Schulungsunterlagen – Modul 6J: Juristische Werke | Stand: 5.12.2017 | CC BY-NC-SA</a:t>
            </a:r>
            <a:endParaRPr lang="de-DE" dirty="0"/>
          </a:p>
        </p:txBody>
      </p:sp>
      <p:graphicFrame>
        <p:nvGraphicFramePr>
          <p:cNvPr id="7" name="Tabelle 6"/>
          <p:cNvGraphicFramePr>
            <a:graphicFrameLocks noGrp="1"/>
          </p:cNvGraphicFramePr>
          <p:nvPr>
            <p:extLst>
              <p:ext uri="{D42A27DB-BD31-4B8C-83A1-F6EECF244321}">
                <p14:modId xmlns:p14="http://schemas.microsoft.com/office/powerpoint/2010/main" val="3858063860"/>
              </p:ext>
            </p:extLst>
          </p:nvPr>
        </p:nvGraphicFramePr>
        <p:xfrm>
          <a:off x="251520" y="3618063"/>
          <a:ext cx="8642350" cy="2835273"/>
        </p:xfrm>
        <a:graphic>
          <a:graphicData uri="http://schemas.openxmlformats.org/drawingml/2006/table">
            <a:tbl>
              <a:tblPr firstRow="1" bandRow="1">
                <a:tableStyleId>{5C22544A-7EE6-4342-B048-85BDC9FD1C3A}</a:tableStyleId>
              </a:tblPr>
              <a:tblGrid>
                <a:gridCol w="1008274">
                  <a:extLst>
                    <a:ext uri="{9D8B030D-6E8A-4147-A177-3AD203B41FA5}">
                      <a16:colId xmlns:a16="http://schemas.microsoft.com/office/drawing/2014/main" val="20000"/>
                    </a:ext>
                  </a:extLst>
                </a:gridCol>
                <a:gridCol w="3889058">
                  <a:extLst>
                    <a:ext uri="{9D8B030D-6E8A-4147-A177-3AD203B41FA5}">
                      <a16:colId xmlns:a16="http://schemas.microsoft.com/office/drawing/2014/main" val="20001"/>
                    </a:ext>
                  </a:extLst>
                </a:gridCol>
                <a:gridCol w="3745018">
                  <a:extLst>
                    <a:ext uri="{9D8B030D-6E8A-4147-A177-3AD203B41FA5}">
                      <a16:colId xmlns:a16="http://schemas.microsoft.com/office/drawing/2014/main" val="20002"/>
                    </a:ext>
                  </a:extLst>
                </a:gridCol>
              </a:tblGrid>
              <a:tr h="365852">
                <a:tc>
                  <a:txBody>
                    <a:bodyPr/>
                    <a:lstStyle/>
                    <a:p>
                      <a:pPr>
                        <a:lnSpc>
                          <a:spcPct val="100000"/>
                        </a:lnSpc>
                      </a:pPr>
                      <a:r>
                        <a:rPr lang="de-DE" sz="1800" dirty="0" smtClean="0">
                          <a:latin typeface="Verdana" pitchFamily="34" charset="0"/>
                          <a:ea typeface="Verdana" pitchFamily="34" charset="0"/>
                          <a:cs typeface="Verdana" pitchFamily="34" charset="0"/>
                        </a:rPr>
                        <a:t>RDA</a:t>
                      </a:r>
                      <a:endParaRPr lang="de-DE" sz="1800" dirty="0">
                        <a:latin typeface="Verdana" pitchFamily="34" charset="0"/>
                        <a:ea typeface="Verdana" pitchFamily="34" charset="0"/>
                        <a:cs typeface="Verdana" pitchFamily="34" charset="0"/>
                      </a:endParaRPr>
                    </a:p>
                  </a:txBody>
                  <a:tcPr marL="91454" marR="91454" marT="45736" marB="45736" anchor="ctr"/>
                </a:tc>
                <a:tc>
                  <a:txBody>
                    <a:bodyPr/>
                    <a:lstStyle/>
                    <a:p>
                      <a:pPr>
                        <a:lnSpc>
                          <a:spcPct val="100000"/>
                        </a:lnSpc>
                      </a:pPr>
                      <a:r>
                        <a:rPr lang="de-DE" sz="1800" dirty="0" smtClean="0">
                          <a:latin typeface="Verdana" pitchFamily="34" charset="0"/>
                          <a:ea typeface="Verdana" pitchFamily="34" charset="0"/>
                          <a:cs typeface="Verdana" pitchFamily="34" charset="0"/>
                        </a:rPr>
                        <a:t>Element</a:t>
                      </a:r>
                      <a:endParaRPr lang="de-DE" sz="1800" dirty="0">
                        <a:latin typeface="Verdana" pitchFamily="34" charset="0"/>
                        <a:ea typeface="Verdana" pitchFamily="34" charset="0"/>
                        <a:cs typeface="Verdana" pitchFamily="34" charset="0"/>
                      </a:endParaRPr>
                    </a:p>
                  </a:txBody>
                  <a:tcPr marL="91454" marR="91454" marT="45736" marB="45736" anchor="ctr"/>
                </a:tc>
                <a:tc>
                  <a:txBody>
                    <a:bodyPr/>
                    <a:lstStyle/>
                    <a:p>
                      <a:pPr>
                        <a:lnSpc>
                          <a:spcPct val="100000"/>
                        </a:lnSpc>
                      </a:pPr>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marL="91454" marR="91454" marT="45736" marB="45736" anchor="ctr"/>
                </a:tc>
                <a:extLst>
                  <a:ext uri="{0D108BD9-81ED-4DB2-BD59-A6C34878D82A}">
                    <a16:rowId xmlns:a16="http://schemas.microsoft.com/office/drawing/2014/main" val="10000"/>
                  </a:ext>
                </a:extLst>
              </a:tr>
              <a:tr h="274380">
                <a:tc>
                  <a:txBody>
                    <a:bodyPr/>
                    <a:lstStyle/>
                    <a:p>
                      <a:pPr>
                        <a:lnSpc>
                          <a:spcPct val="100000"/>
                        </a:lnSpc>
                        <a:spcAft>
                          <a:spcPts val="600"/>
                        </a:spcAft>
                      </a:pPr>
                      <a:r>
                        <a:rPr lang="de-DE" sz="1800" b="1" dirty="0">
                          <a:solidFill>
                            <a:srgbClr val="000000"/>
                          </a:solidFill>
                          <a:latin typeface="Verdana"/>
                          <a:ea typeface="Calibri"/>
                          <a:cs typeface="Arial"/>
                        </a:rPr>
                        <a:t>6.19.2</a:t>
                      </a:r>
                      <a:endParaRPr lang="de-DE" sz="1800" dirty="0">
                        <a:latin typeface="Verdana"/>
                        <a:ea typeface="Calibri"/>
                        <a:cs typeface="Arial"/>
                      </a:endParaRPr>
                    </a:p>
                  </a:txBody>
                  <a:tcPr marL="68591" marR="68591" marT="0" marB="0" anchor="ctr"/>
                </a:tc>
                <a:tc>
                  <a:txBody>
                    <a:bodyPr/>
                    <a:lstStyle/>
                    <a:p>
                      <a:pPr>
                        <a:lnSpc>
                          <a:spcPct val="100000"/>
                        </a:lnSpc>
                        <a:spcAft>
                          <a:spcPts val="600"/>
                        </a:spcAft>
                      </a:pPr>
                      <a:r>
                        <a:rPr lang="de-DE" sz="1800" b="1">
                          <a:solidFill>
                            <a:srgbClr val="000000"/>
                          </a:solidFill>
                          <a:latin typeface="Verdana"/>
                          <a:ea typeface="Calibri"/>
                          <a:cs typeface="Arial"/>
                        </a:rPr>
                        <a:t>Bevorzugter Titel des Werks</a:t>
                      </a:r>
                      <a:endParaRPr lang="de-DE" sz="1800">
                        <a:latin typeface="Verdana"/>
                        <a:ea typeface="Calibri"/>
                        <a:cs typeface="Arial"/>
                      </a:endParaRPr>
                    </a:p>
                  </a:txBody>
                  <a:tcPr marL="68591" marR="68591" marT="0" marB="0" anchor="ctr"/>
                </a:tc>
                <a:tc>
                  <a:txBody>
                    <a:bodyPr/>
                    <a:lstStyle/>
                    <a:p>
                      <a:pPr>
                        <a:lnSpc>
                          <a:spcPct val="100000"/>
                        </a:lnSpc>
                        <a:spcAft>
                          <a:spcPts val="600"/>
                        </a:spcAft>
                      </a:pPr>
                      <a:r>
                        <a:rPr lang="de-DE" sz="1800">
                          <a:solidFill>
                            <a:srgbClr val="000000"/>
                          </a:solidFill>
                          <a:latin typeface="Verdana"/>
                          <a:ea typeface="Calibri"/>
                          <a:cs typeface="Arial"/>
                        </a:rPr>
                        <a:t>Bürgerliches Gesetzbuch</a:t>
                      </a:r>
                      <a:endParaRPr lang="de-DE" sz="1800">
                        <a:latin typeface="Verdana"/>
                        <a:ea typeface="Calibri"/>
                        <a:cs typeface="Arial"/>
                      </a:endParaRPr>
                    </a:p>
                  </a:txBody>
                  <a:tcPr marL="68591" marR="68591" marT="0" marB="0" anchor="ctr"/>
                </a:tc>
                <a:extLst>
                  <a:ext uri="{0D108BD9-81ED-4DB2-BD59-A6C34878D82A}">
                    <a16:rowId xmlns:a16="http://schemas.microsoft.com/office/drawing/2014/main" val="10001"/>
                  </a:ext>
                </a:extLst>
              </a:tr>
              <a:tr h="274380">
                <a:tc>
                  <a:txBody>
                    <a:bodyPr/>
                    <a:lstStyle/>
                    <a:p>
                      <a:pPr>
                        <a:lnSpc>
                          <a:spcPct val="100000"/>
                        </a:lnSpc>
                        <a:spcAft>
                          <a:spcPts val="600"/>
                        </a:spcAft>
                      </a:pPr>
                      <a:r>
                        <a:rPr lang="de-DE" sz="1800" b="1" dirty="0">
                          <a:solidFill>
                            <a:srgbClr val="000000"/>
                          </a:solidFill>
                          <a:latin typeface="Verdana"/>
                          <a:ea typeface="Calibri"/>
                          <a:cs typeface="Arial"/>
                        </a:rPr>
                        <a:t>19.2</a:t>
                      </a:r>
                      <a:endParaRPr lang="de-DE" sz="1800" dirty="0">
                        <a:latin typeface="Verdana"/>
                        <a:ea typeface="Calibri"/>
                        <a:cs typeface="Arial"/>
                      </a:endParaRPr>
                    </a:p>
                  </a:txBody>
                  <a:tcPr marL="68591" marR="68591" marT="0" marB="0" anchor="ctr"/>
                </a:tc>
                <a:tc>
                  <a:txBody>
                    <a:bodyPr/>
                    <a:lstStyle/>
                    <a:p>
                      <a:pPr>
                        <a:lnSpc>
                          <a:spcPct val="100000"/>
                        </a:lnSpc>
                        <a:spcAft>
                          <a:spcPts val="600"/>
                        </a:spcAft>
                      </a:pPr>
                      <a:r>
                        <a:rPr lang="de-DE" sz="1800" b="1" dirty="0">
                          <a:solidFill>
                            <a:srgbClr val="000000"/>
                          </a:solidFill>
                          <a:latin typeface="Verdana"/>
                          <a:ea typeface="Calibri"/>
                          <a:cs typeface="Arial"/>
                        </a:rPr>
                        <a:t>Geistiger Schöpfer</a:t>
                      </a:r>
                      <a:endParaRPr lang="de-DE" sz="1800" dirty="0">
                        <a:latin typeface="Verdana"/>
                        <a:ea typeface="Calibri"/>
                        <a:cs typeface="Arial"/>
                      </a:endParaRPr>
                    </a:p>
                  </a:txBody>
                  <a:tcPr marL="68591" marR="68591" marT="0" marB="0" anchor="ctr"/>
                </a:tc>
                <a:tc>
                  <a:txBody>
                    <a:bodyPr/>
                    <a:lstStyle/>
                    <a:p>
                      <a:pPr>
                        <a:lnSpc>
                          <a:spcPct val="100000"/>
                        </a:lnSpc>
                        <a:spcAft>
                          <a:spcPts val="600"/>
                        </a:spcAft>
                      </a:pPr>
                      <a:r>
                        <a:rPr lang="de-DE" sz="1800">
                          <a:solidFill>
                            <a:srgbClr val="000000"/>
                          </a:solidFill>
                          <a:latin typeface="Verdana"/>
                          <a:ea typeface="Calibri"/>
                          <a:cs typeface="Arial"/>
                        </a:rPr>
                        <a:t>Jacoby, Florian, 1971-</a:t>
                      </a:r>
                      <a:endParaRPr lang="de-DE" sz="1800">
                        <a:latin typeface="Verdana"/>
                        <a:ea typeface="Calibri"/>
                        <a:cs typeface="Arial"/>
                      </a:endParaRPr>
                    </a:p>
                  </a:txBody>
                  <a:tcPr marL="68591" marR="68591" marT="0" marB="0" anchor="ctr"/>
                </a:tc>
                <a:extLst>
                  <a:ext uri="{0D108BD9-81ED-4DB2-BD59-A6C34878D82A}">
                    <a16:rowId xmlns:a16="http://schemas.microsoft.com/office/drawing/2014/main" val="10002"/>
                  </a:ext>
                </a:extLst>
              </a:tr>
              <a:tr h="274380">
                <a:tc>
                  <a:txBody>
                    <a:bodyPr/>
                    <a:lstStyle/>
                    <a:p>
                      <a:pPr>
                        <a:lnSpc>
                          <a:spcPct val="100000"/>
                        </a:lnSpc>
                        <a:spcAft>
                          <a:spcPts val="600"/>
                        </a:spcAft>
                      </a:pPr>
                      <a:r>
                        <a:rPr lang="de-DE" sz="1800">
                          <a:solidFill>
                            <a:srgbClr val="000000"/>
                          </a:solidFill>
                          <a:latin typeface="Verdana"/>
                          <a:ea typeface="Calibri"/>
                          <a:cs typeface="Arial"/>
                        </a:rPr>
                        <a:t>18.5</a:t>
                      </a:r>
                      <a:endParaRPr lang="de-DE" sz="1800">
                        <a:latin typeface="Verdana"/>
                        <a:ea typeface="Calibri"/>
                        <a:cs typeface="Arial"/>
                      </a:endParaRPr>
                    </a:p>
                  </a:txBody>
                  <a:tcPr marL="68591" marR="68591" marT="0" marB="0" anchor="ctr"/>
                </a:tc>
                <a:tc>
                  <a:txBody>
                    <a:bodyPr/>
                    <a:lstStyle/>
                    <a:p>
                      <a:pPr>
                        <a:lnSpc>
                          <a:spcPct val="100000"/>
                        </a:lnSpc>
                        <a:spcAft>
                          <a:spcPts val="600"/>
                        </a:spcAft>
                      </a:pPr>
                      <a:r>
                        <a:rPr lang="de-DE" sz="1800" dirty="0">
                          <a:solidFill>
                            <a:srgbClr val="000000"/>
                          </a:solidFill>
                          <a:latin typeface="Verdana"/>
                          <a:ea typeface="Calibri"/>
                          <a:cs typeface="Arial"/>
                        </a:rPr>
                        <a:t>Beziehungskennzeichnung</a:t>
                      </a:r>
                      <a:endParaRPr lang="de-DE" sz="1800" dirty="0">
                        <a:latin typeface="Verdana"/>
                        <a:ea typeface="Calibri"/>
                        <a:cs typeface="Arial"/>
                      </a:endParaRPr>
                    </a:p>
                  </a:txBody>
                  <a:tcPr marL="68591" marR="68591" marT="0" marB="0" anchor="ctr"/>
                </a:tc>
                <a:tc>
                  <a:txBody>
                    <a:bodyPr/>
                    <a:lstStyle/>
                    <a:p>
                      <a:pPr>
                        <a:lnSpc>
                          <a:spcPct val="100000"/>
                        </a:lnSpc>
                        <a:spcAft>
                          <a:spcPts val="600"/>
                        </a:spcAft>
                      </a:pPr>
                      <a:r>
                        <a:rPr lang="de-DE" sz="1800" dirty="0">
                          <a:solidFill>
                            <a:srgbClr val="000000"/>
                          </a:solidFill>
                          <a:latin typeface="Verdana"/>
                          <a:ea typeface="Calibri"/>
                          <a:cs typeface="Arial"/>
                        </a:rPr>
                        <a:t>Verfasser</a:t>
                      </a:r>
                      <a:endParaRPr lang="de-DE" sz="1800" dirty="0">
                        <a:latin typeface="Verdana"/>
                        <a:ea typeface="Calibri"/>
                        <a:cs typeface="Arial"/>
                      </a:endParaRPr>
                    </a:p>
                  </a:txBody>
                  <a:tcPr marL="68591" marR="68591" marT="0" marB="0" anchor="ctr"/>
                </a:tc>
                <a:extLst>
                  <a:ext uri="{0D108BD9-81ED-4DB2-BD59-A6C34878D82A}">
                    <a16:rowId xmlns:a16="http://schemas.microsoft.com/office/drawing/2014/main" val="10003"/>
                  </a:ext>
                </a:extLst>
              </a:tr>
              <a:tr h="274380">
                <a:tc>
                  <a:txBody>
                    <a:bodyPr/>
                    <a:lstStyle/>
                    <a:p>
                      <a:pPr>
                        <a:lnSpc>
                          <a:spcPct val="100000"/>
                        </a:lnSpc>
                        <a:spcAft>
                          <a:spcPts val="600"/>
                        </a:spcAft>
                      </a:pPr>
                      <a:r>
                        <a:rPr lang="de-DE" sz="1800">
                          <a:solidFill>
                            <a:srgbClr val="000000"/>
                          </a:solidFill>
                          <a:latin typeface="Verdana"/>
                          <a:ea typeface="Calibri"/>
                          <a:cs typeface="Arial"/>
                        </a:rPr>
                        <a:t>19.2</a:t>
                      </a:r>
                      <a:endParaRPr lang="de-DE" sz="1800">
                        <a:latin typeface="Verdana"/>
                        <a:ea typeface="Calibri"/>
                        <a:cs typeface="Arial"/>
                      </a:endParaRPr>
                    </a:p>
                  </a:txBody>
                  <a:tcPr marL="68591" marR="68591" marT="0" marB="0" anchor="ctr"/>
                </a:tc>
                <a:tc>
                  <a:txBody>
                    <a:bodyPr/>
                    <a:lstStyle/>
                    <a:p>
                      <a:pPr>
                        <a:lnSpc>
                          <a:spcPct val="100000"/>
                        </a:lnSpc>
                        <a:spcAft>
                          <a:spcPts val="600"/>
                        </a:spcAft>
                      </a:pPr>
                      <a:r>
                        <a:rPr lang="de-DE" sz="1800" dirty="0">
                          <a:solidFill>
                            <a:srgbClr val="000000"/>
                          </a:solidFill>
                          <a:latin typeface="Verdana"/>
                          <a:ea typeface="Calibri"/>
                          <a:cs typeface="Arial"/>
                        </a:rPr>
                        <a:t>Geistiger Schöpfer</a:t>
                      </a:r>
                      <a:endParaRPr lang="de-DE" sz="1800" dirty="0">
                        <a:latin typeface="Verdana"/>
                        <a:ea typeface="Calibri"/>
                        <a:cs typeface="Arial"/>
                      </a:endParaRPr>
                    </a:p>
                  </a:txBody>
                  <a:tcPr marL="68591" marR="68591" marT="0" marB="0" anchor="ctr"/>
                </a:tc>
                <a:tc>
                  <a:txBody>
                    <a:bodyPr/>
                    <a:lstStyle/>
                    <a:p>
                      <a:pPr>
                        <a:lnSpc>
                          <a:spcPct val="100000"/>
                        </a:lnSpc>
                        <a:spcAft>
                          <a:spcPts val="600"/>
                        </a:spcAft>
                      </a:pPr>
                      <a:r>
                        <a:rPr lang="de-DE" sz="1800">
                          <a:solidFill>
                            <a:srgbClr val="000000"/>
                          </a:solidFill>
                          <a:latin typeface="Verdana"/>
                          <a:ea typeface="Calibri"/>
                          <a:cs typeface="Arial"/>
                        </a:rPr>
                        <a:t>Hinden, Michael von, 1971-</a:t>
                      </a:r>
                      <a:endParaRPr lang="de-DE" sz="1800">
                        <a:latin typeface="Verdana"/>
                        <a:ea typeface="Calibri"/>
                        <a:cs typeface="Arial"/>
                      </a:endParaRPr>
                    </a:p>
                  </a:txBody>
                  <a:tcPr marL="68591" marR="68591" marT="0" marB="0" anchor="ctr"/>
                </a:tc>
                <a:extLst>
                  <a:ext uri="{0D108BD9-81ED-4DB2-BD59-A6C34878D82A}">
                    <a16:rowId xmlns:a16="http://schemas.microsoft.com/office/drawing/2014/main" val="10004"/>
                  </a:ext>
                </a:extLst>
              </a:tr>
              <a:tr h="274380">
                <a:tc>
                  <a:txBody>
                    <a:bodyPr/>
                    <a:lstStyle/>
                    <a:p>
                      <a:pPr>
                        <a:lnSpc>
                          <a:spcPct val="100000"/>
                        </a:lnSpc>
                        <a:spcAft>
                          <a:spcPts val="600"/>
                        </a:spcAft>
                      </a:pPr>
                      <a:r>
                        <a:rPr lang="de-DE" sz="1800">
                          <a:solidFill>
                            <a:srgbClr val="000000"/>
                          </a:solidFill>
                          <a:latin typeface="Verdana"/>
                          <a:ea typeface="Calibri"/>
                          <a:cs typeface="Arial"/>
                        </a:rPr>
                        <a:t>18.5</a:t>
                      </a:r>
                      <a:endParaRPr lang="de-DE" sz="1800">
                        <a:latin typeface="Verdana"/>
                        <a:ea typeface="Calibri"/>
                        <a:cs typeface="Arial"/>
                      </a:endParaRPr>
                    </a:p>
                  </a:txBody>
                  <a:tcPr marL="68591" marR="68591" marT="0" marB="0" anchor="ctr"/>
                </a:tc>
                <a:tc>
                  <a:txBody>
                    <a:bodyPr/>
                    <a:lstStyle/>
                    <a:p>
                      <a:pPr>
                        <a:lnSpc>
                          <a:spcPct val="100000"/>
                        </a:lnSpc>
                        <a:spcAft>
                          <a:spcPts val="600"/>
                        </a:spcAft>
                      </a:pPr>
                      <a:r>
                        <a:rPr lang="de-DE" sz="1800" dirty="0">
                          <a:solidFill>
                            <a:srgbClr val="000000"/>
                          </a:solidFill>
                          <a:latin typeface="Verdana"/>
                          <a:ea typeface="Calibri"/>
                          <a:cs typeface="Arial"/>
                        </a:rPr>
                        <a:t>Beziehungskennzeichnung</a:t>
                      </a:r>
                      <a:endParaRPr lang="de-DE" sz="1800" dirty="0">
                        <a:latin typeface="Verdana"/>
                        <a:ea typeface="Calibri"/>
                        <a:cs typeface="Arial"/>
                      </a:endParaRPr>
                    </a:p>
                  </a:txBody>
                  <a:tcPr marL="68591" marR="68591" marT="0" marB="0" anchor="ctr"/>
                </a:tc>
                <a:tc>
                  <a:txBody>
                    <a:bodyPr/>
                    <a:lstStyle/>
                    <a:p>
                      <a:pPr>
                        <a:lnSpc>
                          <a:spcPct val="100000"/>
                        </a:lnSpc>
                        <a:spcAft>
                          <a:spcPts val="600"/>
                        </a:spcAft>
                      </a:pPr>
                      <a:r>
                        <a:rPr lang="de-DE" sz="1800" dirty="0">
                          <a:solidFill>
                            <a:srgbClr val="000000"/>
                          </a:solidFill>
                          <a:latin typeface="Verdana"/>
                          <a:ea typeface="Calibri"/>
                          <a:cs typeface="Arial"/>
                        </a:rPr>
                        <a:t>Verfasser</a:t>
                      </a:r>
                      <a:endParaRPr lang="de-DE" sz="1800" dirty="0">
                        <a:latin typeface="Verdana"/>
                        <a:ea typeface="Calibri"/>
                        <a:cs typeface="Arial"/>
                      </a:endParaRPr>
                    </a:p>
                  </a:txBody>
                  <a:tcPr marL="68591" marR="68591" marT="0" marB="0" anchor="ctr"/>
                </a:tc>
                <a:extLst>
                  <a:ext uri="{0D108BD9-81ED-4DB2-BD59-A6C34878D82A}">
                    <a16:rowId xmlns:a16="http://schemas.microsoft.com/office/drawing/2014/main" val="10005"/>
                  </a:ext>
                </a:extLst>
              </a:tr>
              <a:tr h="274380">
                <a:tc>
                  <a:txBody>
                    <a:bodyPr/>
                    <a:lstStyle/>
                    <a:p>
                      <a:pPr>
                        <a:lnSpc>
                          <a:spcPct val="100000"/>
                        </a:lnSpc>
                        <a:spcAft>
                          <a:spcPts val="600"/>
                        </a:spcAft>
                      </a:pPr>
                      <a:r>
                        <a:rPr lang="de-DE" sz="1800" dirty="0" smtClean="0">
                          <a:solidFill>
                            <a:srgbClr val="000000"/>
                          </a:solidFill>
                          <a:latin typeface="Verdana"/>
                          <a:ea typeface="Calibri"/>
                          <a:cs typeface="Arial"/>
                        </a:rPr>
                        <a:t>19.3</a:t>
                      </a:r>
                      <a:endParaRPr lang="de-DE" sz="1800" dirty="0">
                        <a:latin typeface="Verdana"/>
                        <a:ea typeface="Calibri"/>
                        <a:cs typeface="Arial"/>
                      </a:endParaRPr>
                    </a:p>
                  </a:txBody>
                  <a:tcPr marL="68591" marR="68591" marT="0" marB="0" anchor="ctr"/>
                </a:tc>
                <a:tc>
                  <a:txBody>
                    <a:bodyPr/>
                    <a:lstStyle/>
                    <a:p>
                      <a:pPr>
                        <a:lnSpc>
                          <a:spcPct val="100000"/>
                        </a:lnSpc>
                        <a:spcAft>
                          <a:spcPts val="600"/>
                        </a:spcAft>
                      </a:pPr>
                      <a:r>
                        <a:rPr lang="de-DE" sz="1800" dirty="0" smtClean="0">
                          <a:solidFill>
                            <a:srgbClr val="000000"/>
                          </a:solidFill>
                          <a:latin typeface="Verdana"/>
                          <a:ea typeface="Calibri"/>
                          <a:cs typeface="Arial"/>
                        </a:rPr>
                        <a:t>Sonstige Person</a:t>
                      </a:r>
                      <a:endParaRPr lang="de-DE" sz="1800" dirty="0">
                        <a:latin typeface="Verdana"/>
                        <a:ea typeface="Calibri"/>
                        <a:cs typeface="Arial"/>
                      </a:endParaRPr>
                    </a:p>
                  </a:txBody>
                  <a:tcPr marL="68591" marR="68591" marT="0" marB="0" anchor="ctr"/>
                </a:tc>
                <a:tc>
                  <a:txBody>
                    <a:bodyPr/>
                    <a:lstStyle/>
                    <a:p>
                      <a:pPr>
                        <a:lnSpc>
                          <a:spcPct val="100000"/>
                        </a:lnSpc>
                        <a:spcAft>
                          <a:spcPts val="600"/>
                        </a:spcAft>
                      </a:pPr>
                      <a:r>
                        <a:rPr lang="de-DE" sz="1800" dirty="0">
                          <a:solidFill>
                            <a:srgbClr val="000000"/>
                          </a:solidFill>
                          <a:latin typeface="Verdana"/>
                          <a:ea typeface="Calibri"/>
                          <a:cs typeface="Arial"/>
                        </a:rPr>
                        <a:t>Kropholler, Jan, 1938-2009</a:t>
                      </a:r>
                      <a:endParaRPr lang="de-DE" sz="1800" dirty="0">
                        <a:latin typeface="Verdana"/>
                        <a:ea typeface="Calibri"/>
                        <a:cs typeface="Arial"/>
                      </a:endParaRPr>
                    </a:p>
                  </a:txBody>
                  <a:tcPr marL="68591" marR="68591" marT="0" marB="0" anchor="ctr"/>
                </a:tc>
                <a:extLst>
                  <a:ext uri="{0D108BD9-81ED-4DB2-BD59-A6C34878D82A}">
                    <a16:rowId xmlns:a16="http://schemas.microsoft.com/office/drawing/2014/main" val="10006"/>
                  </a:ext>
                </a:extLst>
              </a:tr>
              <a:tr h="274380">
                <a:tc>
                  <a:txBody>
                    <a:bodyPr/>
                    <a:lstStyle/>
                    <a:p>
                      <a:pPr>
                        <a:lnSpc>
                          <a:spcPct val="100000"/>
                        </a:lnSpc>
                        <a:spcAft>
                          <a:spcPts val="600"/>
                        </a:spcAft>
                      </a:pPr>
                      <a:r>
                        <a:rPr lang="de-DE" sz="1800">
                          <a:solidFill>
                            <a:srgbClr val="000000"/>
                          </a:solidFill>
                          <a:latin typeface="Verdana"/>
                          <a:ea typeface="Calibri"/>
                          <a:cs typeface="Arial"/>
                        </a:rPr>
                        <a:t>18.5</a:t>
                      </a:r>
                      <a:endParaRPr lang="de-DE" sz="1800">
                        <a:latin typeface="Verdana"/>
                        <a:ea typeface="Calibri"/>
                        <a:cs typeface="Arial"/>
                      </a:endParaRPr>
                    </a:p>
                  </a:txBody>
                  <a:tcPr marL="68591" marR="68591" marT="0" marB="0" anchor="ctr"/>
                </a:tc>
                <a:tc>
                  <a:txBody>
                    <a:bodyPr/>
                    <a:lstStyle/>
                    <a:p>
                      <a:pPr>
                        <a:lnSpc>
                          <a:spcPct val="100000"/>
                        </a:lnSpc>
                        <a:spcAft>
                          <a:spcPts val="600"/>
                        </a:spcAft>
                      </a:pPr>
                      <a:r>
                        <a:rPr lang="de-DE" sz="1800">
                          <a:solidFill>
                            <a:srgbClr val="000000"/>
                          </a:solidFill>
                          <a:latin typeface="Verdana"/>
                          <a:ea typeface="Calibri"/>
                          <a:cs typeface="Arial"/>
                        </a:rPr>
                        <a:t>Beziehungskennzeichnung</a:t>
                      </a:r>
                      <a:endParaRPr lang="de-DE" sz="1800">
                        <a:latin typeface="Verdana"/>
                        <a:ea typeface="Calibri"/>
                        <a:cs typeface="Arial"/>
                      </a:endParaRPr>
                    </a:p>
                  </a:txBody>
                  <a:tcPr marL="68591" marR="68591" marT="0" marB="0" anchor="ctr"/>
                </a:tc>
                <a:tc>
                  <a:txBody>
                    <a:bodyPr/>
                    <a:lstStyle/>
                    <a:p>
                      <a:pPr>
                        <a:lnSpc>
                          <a:spcPct val="100000"/>
                        </a:lnSpc>
                        <a:spcAft>
                          <a:spcPts val="600"/>
                        </a:spcAft>
                      </a:pPr>
                      <a:r>
                        <a:rPr lang="de-DE" sz="1800" dirty="0" smtClean="0">
                          <a:solidFill>
                            <a:srgbClr val="000000"/>
                          </a:solidFill>
                          <a:latin typeface="Verdana"/>
                          <a:ea typeface="Calibri"/>
                          <a:cs typeface="Arial"/>
                        </a:rPr>
                        <a:t>Begründer des Werks</a:t>
                      </a:r>
                      <a:endParaRPr lang="de-DE" sz="1800" dirty="0">
                        <a:latin typeface="Verdana"/>
                        <a:ea typeface="Calibri"/>
                        <a:cs typeface="Arial"/>
                      </a:endParaRPr>
                    </a:p>
                  </a:txBody>
                  <a:tcPr marL="68591" marR="68591" marT="0" marB="0" anchor="ctr"/>
                </a:tc>
                <a:extLst>
                  <a:ext uri="{0D108BD9-81ED-4DB2-BD59-A6C34878D82A}">
                    <a16:rowId xmlns:a16="http://schemas.microsoft.com/office/drawing/2014/main" val="10007"/>
                  </a:ext>
                </a:extLst>
              </a:tr>
              <a:tr h="548761">
                <a:tc>
                  <a:txBody>
                    <a:bodyPr/>
                    <a:lstStyle/>
                    <a:p>
                      <a:pPr>
                        <a:lnSpc>
                          <a:spcPct val="100000"/>
                        </a:lnSpc>
                        <a:spcAft>
                          <a:spcPts val="600"/>
                        </a:spcAft>
                      </a:pPr>
                      <a:r>
                        <a:rPr lang="de-DE" sz="1800">
                          <a:solidFill>
                            <a:srgbClr val="000000"/>
                          </a:solidFill>
                          <a:latin typeface="Verdana"/>
                          <a:ea typeface="Calibri"/>
                          <a:cs typeface="Arial"/>
                        </a:rPr>
                        <a:t>6.29.1</a:t>
                      </a:r>
                      <a:endParaRPr lang="de-DE" sz="1800">
                        <a:latin typeface="Verdana"/>
                        <a:ea typeface="Calibri"/>
                        <a:cs typeface="Arial"/>
                      </a:endParaRPr>
                    </a:p>
                  </a:txBody>
                  <a:tcPr marL="68591" marR="68591" marT="0" marB="0" anchor="ctr"/>
                </a:tc>
                <a:tc>
                  <a:txBody>
                    <a:bodyPr/>
                    <a:lstStyle/>
                    <a:p>
                      <a:pPr>
                        <a:lnSpc>
                          <a:spcPct val="100000"/>
                        </a:lnSpc>
                        <a:spcAft>
                          <a:spcPts val="600"/>
                        </a:spcAft>
                      </a:pPr>
                      <a:r>
                        <a:rPr lang="de-DE" sz="1800">
                          <a:solidFill>
                            <a:srgbClr val="000000"/>
                          </a:solidFill>
                          <a:latin typeface="Verdana"/>
                          <a:ea typeface="Calibri"/>
                          <a:cs typeface="Arial"/>
                        </a:rPr>
                        <a:t>Normierter Sucheinstieg</a:t>
                      </a:r>
                      <a:endParaRPr lang="de-DE" sz="1800">
                        <a:latin typeface="Verdana"/>
                        <a:ea typeface="Calibri"/>
                        <a:cs typeface="Arial"/>
                      </a:endParaRPr>
                    </a:p>
                  </a:txBody>
                  <a:tcPr marL="68591" marR="68591" marT="0" marB="0" anchor="ctr"/>
                </a:tc>
                <a:tc>
                  <a:txBody>
                    <a:bodyPr/>
                    <a:lstStyle/>
                    <a:p>
                      <a:pPr>
                        <a:lnSpc>
                          <a:spcPct val="100000"/>
                        </a:lnSpc>
                        <a:spcAft>
                          <a:spcPts val="600"/>
                        </a:spcAft>
                      </a:pPr>
                      <a:r>
                        <a:rPr lang="de-DE" sz="1800" dirty="0">
                          <a:solidFill>
                            <a:srgbClr val="000000"/>
                          </a:solidFill>
                          <a:latin typeface="Verdana"/>
                          <a:ea typeface="Calibri"/>
                          <a:cs typeface="Arial"/>
                        </a:rPr>
                        <a:t>Jacoby, </a:t>
                      </a:r>
                      <a:r>
                        <a:rPr lang="de-DE" sz="1800" dirty="0" smtClean="0">
                          <a:solidFill>
                            <a:srgbClr val="000000"/>
                          </a:solidFill>
                          <a:latin typeface="Verdana"/>
                          <a:ea typeface="Calibri"/>
                          <a:cs typeface="Arial"/>
                        </a:rPr>
                        <a:t>Florian, </a:t>
                      </a:r>
                      <a:r>
                        <a:rPr lang="de-DE" sz="1800" dirty="0">
                          <a:solidFill>
                            <a:srgbClr val="000000"/>
                          </a:solidFill>
                          <a:latin typeface="Verdana"/>
                          <a:ea typeface="Calibri"/>
                          <a:cs typeface="Arial"/>
                        </a:rPr>
                        <a:t>1971-. Bürgerliches Gesetzbuch</a:t>
                      </a:r>
                      <a:endParaRPr lang="de-DE" sz="1800" dirty="0">
                        <a:latin typeface="Verdana"/>
                        <a:ea typeface="Calibri"/>
                        <a:cs typeface="Arial"/>
                      </a:endParaRPr>
                    </a:p>
                  </a:txBody>
                  <a:tcPr marL="68591" marR="68591" marT="0" marB="0" anchor="ctr"/>
                </a:tc>
                <a:extLst>
                  <a:ext uri="{0D108BD9-81ED-4DB2-BD59-A6C34878D82A}">
                    <a16:rowId xmlns:a16="http://schemas.microsoft.com/office/drawing/2014/main" val="10008"/>
                  </a:ext>
                </a:extLst>
              </a:tr>
            </a:tbl>
          </a:graphicData>
        </a:graphic>
      </p:graphicFrame>
      <p:sp>
        <p:nvSpPr>
          <p:cNvPr id="3" name="Foliennummernplatzhalter 2"/>
          <p:cNvSpPr>
            <a:spLocks noGrp="1"/>
          </p:cNvSpPr>
          <p:nvPr>
            <p:ph type="sldNum" sz="quarter" idx="15"/>
          </p:nvPr>
        </p:nvSpPr>
        <p:spPr/>
        <p:txBody>
          <a:bodyPr/>
          <a:lstStyle/>
          <a:p>
            <a:pPr>
              <a:defRPr/>
            </a:pPr>
            <a:fld id="{FAB38C1D-161B-412A-9C5A-58B0265B4498}" type="slidenum">
              <a:rPr lang="de-DE" altLang="de-DE" smtClean="0"/>
              <a:pPr>
                <a:defRPr/>
              </a:pPr>
              <a:t>107</a:t>
            </a:fld>
            <a:endParaRPr lang="de-DE" altLang="de-DE"/>
          </a:p>
        </p:txBody>
      </p:sp>
      <p:sp>
        <p:nvSpPr>
          <p:cNvPr id="4" name="Titel 3"/>
          <p:cNvSpPr>
            <a:spLocks noGrp="1"/>
          </p:cNvSpPr>
          <p:nvPr>
            <p:ph type="title"/>
          </p:nvPr>
        </p:nvSpPr>
        <p:spPr/>
        <p:txBody>
          <a:bodyPr/>
          <a:lstStyle/>
          <a:p>
            <a:r>
              <a:rPr lang="de-DE" dirty="0"/>
              <a:t>Beispiel K3b</a:t>
            </a:r>
          </a:p>
        </p:txBody>
      </p:sp>
    </p:spTree>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Textfeld 8"/>
          <p:cNvSpPr txBox="1">
            <a:spLocks noChangeArrowheads="1"/>
          </p:cNvSpPr>
          <p:nvPr/>
        </p:nvSpPr>
        <p:spPr bwMode="auto">
          <a:xfrm>
            <a:off x="7632080" y="1168288"/>
            <a:ext cx="1332408" cy="3693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r>
              <a:rPr lang="de-DE" altLang="de-DE" sz="1800" dirty="0"/>
              <a:t>Titelseite</a:t>
            </a:r>
          </a:p>
        </p:txBody>
      </p:sp>
      <p:pic>
        <p:nvPicPr>
          <p:cNvPr id="108548"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b="9775"/>
          <a:stretch/>
        </p:blipFill>
        <p:spPr bwMode="auto">
          <a:xfrm>
            <a:off x="5148064" y="1556952"/>
            <a:ext cx="3671887" cy="2919073"/>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108549" name="Textfeld 7"/>
          <p:cNvSpPr txBox="1">
            <a:spLocks noChangeArrowheads="1"/>
          </p:cNvSpPr>
          <p:nvPr/>
        </p:nvSpPr>
        <p:spPr bwMode="auto">
          <a:xfrm>
            <a:off x="238125" y="1952906"/>
            <a:ext cx="2952750" cy="3698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r>
              <a:rPr lang="de-DE" altLang="de-DE" sz="1800" dirty="0"/>
              <a:t>Vortitelseite:</a:t>
            </a:r>
          </a:p>
        </p:txBody>
      </p:sp>
      <p:sp>
        <p:nvSpPr>
          <p:cNvPr id="11" name="Textfeld 10"/>
          <p:cNvSpPr txBox="1">
            <a:spLocks noChangeArrowheads="1"/>
          </p:cNvSpPr>
          <p:nvPr/>
        </p:nvSpPr>
        <p:spPr bwMode="auto">
          <a:xfrm>
            <a:off x="238125" y="4139788"/>
            <a:ext cx="381635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r>
              <a:rPr lang="de-DE" altLang="de-DE" sz="1800" b="1" dirty="0">
                <a:solidFill>
                  <a:schemeClr val="accent1"/>
                </a:solidFill>
              </a:rPr>
              <a:t>Übergeordnete Aufnahme</a:t>
            </a:r>
          </a:p>
        </p:txBody>
      </p:sp>
      <p:pic>
        <p:nvPicPr>
          <p:cNvPr id="108553"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0825" y="2314261"/>
            <a:ext cx="4149725" cy="167322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graphicFrame>
        <p:nvGraphicFramePr>
          <p:cNvPr id="10" name="Tabelle 9"/>
          <p:cNvGraphicFramePr>
            <a:graphicFrameLocks noGrp="1"/>
          </p:cNvGraphicFramePr>
          <p:nvPr>
            <p:extLst>
              <p:ext uri="{D42A27DB-BD31-4B8C-83A1-F6EECF244321}">
                <p14:modId xmlns:p14="http://schemas.microsoft.com/office/powerpoint/2010/main" val="3910823777"/>
              </p:ext>
            </p:extLst>
          </p:nvPr>
        </p:nvGraphicFramePr>
        <p:xfrm>
          <a:off x="253392" y="4509120"/>
          <a:ext cx="8640761" cy="1889832"/>
        </p:xfrm>
        <a:graphic>
          <a:graphicData uri="http://schemas.openxmlformats.org/drawingml/2006/table">
            <a:tbl>
              <a:tblPr firstRow="1" bandRow="1">
                <a:tableStyleId>{5C22544A-7EE6-4342-B048-85BDC9FD1C3A}</a:tableStyleId>
              </a:tblPr>
              <a:tblGrid>
                <a:gridCol w="790216">
                  <a:extLst>
                    <a:ext uri="{9D8B030D-6E8A-4147-A177-3AD203B41FA5}">
                      <a16:colId xmlns:a16="http://schemas.microsoft.com/office/drawing/2014/main" val="20000"/>
                    </a:ext>
                  </a:extLst>
                </a:gridCol>
                <a:gridCol w="4320480">
                  <a:extLst>
                    <a:ext uri="{9D8B030D-6E8A-4147-A177-3AD203B41FA5}">
                      <a16:colId xmlns:a16="http://schemas.microsoft.com/office/drawing/2014/main" val="20001"/>
                    </a:ext>
                  </a:extLst>
                </a:gridCol>
                <a:gridCol w="3530065">
                  <a:extLst>
                    <a:ext uri="{9D8B030D-6E8A-4147-A177-3AD203B41FA5}">
                      <a16:colId xmlns:a16="http://schemas.microsoft.com/office/drawing/2014/main" val="20002"/>
                    </a:ext>
                  </a:extLst>
                </a:gridCol>
              </a:tblGrid>
              <a:tr h="310585">
                <a:tc>
                  <a:txBody>
                    <a:bodyPr/>
                    <a:lstStyle/>
                    <a:p>
                      <a:pPr>
                        <a:lnSpc>
                          <a:spcPct val="100000"/>
                        </a:lnSpc>
                      </a:pPr>
                      <a:r>
                        <a:rPr lang="de-DE" sz="1600" dirty="0" smtClean="0">
                          <a:latin typeface="Verdana" pitchFamily="34" charset="0"/>
                          <a:ea typeface="Verdana" pitchFamily="34" charset="0"/>
                          <a:cs typeface="Verdana" pitchFamily="34" charset="0"/>
                        </a:rPr>
                        <a:t>RDA</a:t>
                      </a:r>
                      <a:endParaRPr lang="de-DE" sz="1600" dirty="0">
                        <a:latin typeface="Verdana" pitchFamily="34" charset="0"/>
                        <a:ea typeface="Verdana" pitchFamily="34" charset="0"/>
                        <a:cs typeface="Verdana" pitchFamily="34" charset="0"/>
                      </a:endParaRPr>
                    </a:p>
                  </a:txBody>
                  <a:tcPr marL="91437" marR="91437" marT="45738" marB="45738" anchor="ctr"/>
                </a:tc>
                <a:tc>
                  <a:txBody>
                    <a:bodyPr/>
                    <a:lstStyle/>
                    <a:p>
                      <a:pPr>
                        <a:lnSpc>
                          <a:spcPct val="100000"/>
                        </a:lnSpc>
                      </a:pPr>
                      <a:r>
                        <a:rPr lang="de-DE" sz="1600" dirty="0" smtClean="0">
                          <a:latin typeface="Verdana" pitchFamily="34" charset="0"/>
                          <a:ea typeface="Verdana" pitchFamily="34" charset="0"/>
                          <a:cs typeface="Verdana" pitchFamily="34" charset="0"/>
                        </a:rPr>
                        <a:t>Element</a:t>
                      </a:r>
                      <a:endParaRPr lang="de-DE" sz="1600" dirty="0">
                        <a:latin typeface="Verdana" pitchFamily="34" charset="0"/>
                        <a:ea typeface="Verdana" pitchFamily="34" charset="0"/>
                        <a:cs typeface="Verdana" pitchFamily="34" charset="0"/>
                      </a:endParaRPr>
                    </a:p>
                  </a:txBody>
                  <a:tcPr marL="91437" marR="91437" marT="45738" marB="45738" anchor="ctr"/>
                </a:tc>
                <a:tc>
                  <a:txBody>
                    <a:bodyPr/>
                    <a:lstStyle/>
                    <a:p>
                      <a:pPr>
                        <a:lnSpc>
                          <a:spcPct val="100000"/>
                        </a:lnSpc>
                      </a:pPr>
                      <a:r>
                        <a:rPr lang="de-DE" sz="1600" dirty="0" smtClean="0">
                          <a:latin typeface="Verdana" pitchFamily="34" charset="0"/>
                          <a:ea typeface="Verdana" pitchFamily="34" charset="0"/>
                          <a:cs typeface="Verdana" pitchFamily="34" charset="0"/>
                        </a:rPr>
                        <a:t>Erfassung</a:t>
                      </a:r>
                      <a:endParaRPr lang="de-DE" sz="1600" dirty="0">
                        <a:latin typeface="Verdana" pitchFamily="34" charset="0"/>
                        <a:ea typeface="Verdana" pitchFamily="34" charset="0"/>
                        <a:cs typeface="Verdana" pitchFamily="34" charset="0"/>
                      </a:endParaRPr>
                    </a:p>
                  </a:txBody>
                  <a:tcPr marL="91437" marR="91437" marT="45738" marB="45738" anchor="ctr"/>
                </a:tc>
                <a:extLst>
                  <a:ext uri="{0D108BD9-81ED-4DB2-BD59-A6C34878D82A}">
                    <a16:rowId xmlns:a16="http://schemas.microsoft.com/office/drawing/2014/main" val="10000"/>
                  </a:ext>
                </a:extLst>
              </a:tr>
              <a:tr h="536440">
                <a:tc>
                  <a:txBody>
                    <a:bodyPr/>
                    <a:lstStyle/>
                    <a:p>
                      <a:pPr>
                        <a:lnSpc>
                          <a:spcPct val="100000"/>
                        </a:lnSpc>
                        <a:spcBef>
                          <a:spcPts val="600"/>
                        </a:spcBef>
                        <a:spcAft>
                          <a:spcPts val="600"/>
                        </a:spcAft>
                      </a:pPr>
                      <a:r>
                        <a:rPr lang="de-DE" sz="1600" b="1" dirty="0" smtClean="0">
                          <a:solidFill>
                            <a:schemeClr val="tx1"/>
                          </a:solidFill>
                          <a:latin typeface="Verdana" pitchFamily="34" charset="0"/>
                          <a:ea typeface="Verdana" pitchFamily="34" charset="0"/>
                          <a:cs typeface="Verdana" pitchFamily="34" charset="0"/>
                        </a:rPr>
                        <a:t>6.2.2</a:t>
                      </a:r>
                      <a:endParaRPr lang="de-DE" sz="1600" b="1" dirty="0">
                        <a:solidFill>
                          <a:schemeClr val="tx1"/>
                        </a:solidFill>
                        <a:latin typeface="Verdana" pitchFamily="34" charset="0"/>
                        <a:ea typeface="Verdana" pitchFamily="34" charset="0"/>
                        <a:cs typeface="Verdana" pitchFamily="34" charset="0"/>
                      </a:endParaRPr>
                    </a:p>
                  </a:txBody>
                  <a:tcPr marL="91437" marR="91437" marT="45738" marB="45738" anchor="ctr"/>
                </a:tc>
                <a:tc>
                  <a:txBody>
                    <a:bodyPr/>
                    <a:lstStyle/>
                    <a:p>
                      <a:pPr>
                        <a:lnSpc>
                          <a:spcPct val="100000"/>
                        </a:lnSpc>
                        <a:spcBef>
                          <a:spcPts val="600"/>
                        </a:spcBef>
                        <a:spcAft>
                          <a:spcPts val="600"/>
                        </a:spcAft>
                      </a:pPr>
                      <a:r>
                        <a:rPr lang="de-DE" sz="1600" b="1" dirty="0" smtClean="0">
                          <a:solidFill>
                            <a:schemeClr val="tx1"/>
                          </a:solidFill>
                          <a:latin typeface="Verdana" pitchFamily="34" charset="0"/>
                          <a:ea typeface="Verdana" pitchFamily="34" charset="0"/>
                          <a:cs typeface="Verdana" pitchFamily="34" charset="0"/>
                        </a:rPr>
                        <a:t>Bevorzugter Titel des Werks</a:t>
                      </a:r>
                      <a:endParaRPr lang="de-DE" sz="1600" b="1" dirty="0">
                        <a:solidFill>
                          <a:schemeClr val="tx1"/>
                        </a:solidFill>
                        <a:latin typeface="Verdana" pitchFamily="34" charset="0"/>
                        <a:ea typeface="Verdana" pitchFamily="34" charset="0"/>
                        <a:cs typeface="Verdana" pitchFamily="34" charset="0"/>
                      </a:endParaRPr>
                    </a:p>
                  </a:txBody>
                  <a:tcPr marL="91437" marR="91437" marT="45738" marB="45738"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dirty="0" smtClean="0">
                          <a:solidFill>
                            <a:schemeClr val="tx1"/>
                          </a:solidFill>
                          <a:latin typeface="Verdana" pitchFamily="34" charset="0"/>
                          <a:ea typeface="Verdana" pitchFamily="34" charset="0"/>
                          <a:cs typeface="Verdana" pitchFamily="34" charset="0"/>
                        </a:rPr>
                        <a:t>Münchener Kommentar zum Bürgerlichen Gesetzbuch</a:t>
                      </a:r>
                      <a:endParaRPr lang="de-DE" sz="1600" dirty="0">
                        <a:solidFill>
                          <a:schemeClr val="tx1"/>
                        </a:solidFill>
                        <a:latin typeface="Verdana" pitchFamily="34" charset="0"/>
                        <a:ea typeface="Verdana" pitchFamily="34" charset="0"/>
                        <a:cs typeface="Verdana" pitchFamily="34" charset="0"/>
                      </a:endParaRPr>
                    </a:p>
                  </a:txBody>
                  <a:tcPr marL="91437" marR="91437" marT="45738" marB="45738" anchor="ctr"/>
                </a:tc>
                <a:extLst>
                  <a:ext uri="{0D108BD9-81ED-4DB2-BD59-A6C34878D82A}">
                    <a16:rowId xmlns:a16="http://schemas.microsoft.com/office/drawing/2014/main" val="10001"/>
                  </a:ext>
                </a:extLst>
              </a:tr>
              <a:tr h="451711">
                <a:tc>
                  <a:txBody>
                    <a:bodyPr/>
                    <a:lstStyle/>
                    <a:p>
                      <a:pPr>
                        <a:lnSpc>
                          <a:spcPct val="100000"/>
                        </a:lnSpc>
                        <a:spcAft>
                          <a:spcPts val="600"/>
                        </a:spcAft>
                      </a:pPr>
                      <a:r>
                        <a:rPr lang="de-DE" sz="1600" b="1" dirty="0" smtClean="0">
                          <a:solidFill>
                            <a:schemeClr val="tx1"/>
                          </a:solidFill>
                          <a:latin typeface="Verdana"/>
                          <a:ea typeface="Calibri"/>
                          <a:cs typeface="Arial"/>
                        </a:rPr>
                        <a:t>17.10</a:t>
                      </a:r>
                      <a:endParaRPr lang="de-DE" sz="1600" b="1" dirty="0">
                        <a:solidFill>
                          <a:schemeClr val="tx1"/>
                        </a:solidFill>
                        <a:latin typeface="Verdana"/>
                        <a:ea typeface="Calibri"/>
                        <a:cs typeface="Arial"/>
                      </a:endParaRPr>
                    </a:p>
                  </a:txBody>
                  <a:tcPr marL="68578" marR="68578" marT="0" marB="0" anchor="ctr"/>
                </a:tc>
                <a:tc>
                  <a:txBody>
                    <a:bodyPr/>
                    <a:lstStyle/>
                    <a:p>
                      <a:pPr>
                        <a:lnSpc>
                          <a:spcPct val="100000"/>
                        </a:lnSpc>
                        <a:spcAft>
                          <a:spcPts val="600"/>
                        </a:spcAft>
                      </a:pPr>
                      <a:r>
                        <a:rPr lang="de-DE" sz="1600" b="1" dirty="0" smtClean="0">
                          <a:solidFill>
                            <a:schemeClr val="tx1"/>
                          </a:solidFill>
                          <a:latin typeface="Verdana"/>
                          <a:ea typeface="Calibri"/>
                          <a:cs typeface="Arial"/>
                        </a:rPr>
                        <a:t>In der Manifestation verkörpertes Werk</a:t>
                      </a:r>
                      <a:endParaRPr lang="de-DE" sz="1600" b="1" dirty="0">
                        <a:solidFill>
                          <a:schemeClr val="tx1"/>
                        </a:solidFill>
                        <a:latin typeface="Verdana"/>
                        <a:ea typeface="Calibri"/>
                        <a:cs typeface="Arial"/>
                      </a:endParaRPr>
                    </a:p>
                  </a:txBody>
                  <a:tcPr marL="68578" marR="68578" marT="0" marB="0" anchor="ctr"/>
                </a:tc>
                <a:tc>
                  <a:txBody>
                    <a:bodyPr/>
                    <a:lstStyle/>
                    <a:p>
                      <a:pPr>
                        <a:lnSpc>
                          <a:spcPct val="100000"/>
                        </a:lnSpc>
                        <a:spcAft>
                          <a:spcPts val="600"/>
                        </a:spcAft>
                      </a:pPr>
                      <a:r>
                        <a:rPr lang="de-DE" sz="1600" dirty="0">
                          <a:solidFill>
                            <a:schemeClr val="tx1"/>
                          </a:solidFill>
                          <a:latin typeface="Verdana"/>
                          <a:ea typeface="Calibri"/>
                          <a:cs typeface="Arial"/>
                        </a:rPr>
                        <a:t>Münchener Kommentar zum Bürgerlichen Gesetzbuch</a:t>
                      </a:r>
                    </a:p>
                  </a:txBody>
                  <a:tcPr marL="68578" marR="68578" marT="0" marB="0" anchor="ctr"/>
                </a:tc>
                <a:extLst>
                  <a:ext uri="{0D108BD9-81ED-4DB2-BD59-A6C34878D82A}">
                    <a16:rowId xmlns:a16="http://schemas.microsoft.com/office/drawing/2014/main" val="10002"/>
                  </a:ext>
                </a:extLst>
              </a:tr>
              <a:tr h="225856">
                <a:tc>
                  <a:txBody>
                    <a:bodyPr/>
                    <a:lstStyle/>
                    <a:p>
                      <a:pPr>
                        <a:lnSpc>
                          <a:spcPct val="100000"/>
                        </a:lnSpc>
                        <a:spcAft>
                          <a:spcPts val="600"/>
                        </a:spcAft>
                      </a:pPr>
                      <a:r>
                        <a:rPr lang="de-DE" sz="1600" dirty="0">
                          <a:solidFill>
                            <a:schemeClr val="tx1"/>
                          </a:solidFill>
                          <a:latin typeface="Verdana"/>
                          <a:ea typeface="Calibri"/>
                          <a:cs typeface="Arial"/>
                        </a:rPr>
                        <a:t>20.2</a:t>
                      </a:r>
                    </a:p>
                  </a:txBody>
                  <a:tcPr marL="68578" marR="68578" marT="0" marB="0" anchor="ctr"/>
                </a:tc>
                <a:tc>
                  <a:txBody>
                    <a:bodyPr/>
                    <a:lstStyle/>
                    <a:p>
                      <a:pPr>
                        <a:lnSpc>
                          <a:spcPct val="100000"/>
                        </a:lnSpc>
                        <a:spcAft>
                          <a:spcPts val="600"/>
                        </a:spcAft>
                      </a:pPr>
                      <a:r>
                        <a:rPr lang="de-DE" sz="1600">
                          <a:solidFill>
                            <a:schemeClr val="tx1"/>
                          </a:solidFill>
                          <a:latin typeface="Verdana"/>
                          <a:ea typeface="Calibri"/>
                          <a:cs typeface="Arial"/>
                        </a:rPr>
                        <a:t>Mitwirkender</a:t>
                      </a:r>
                    </a:p>
                  </a:txBody>
                  <a:tcPr marL="68578" marR="68578" marT="0" marB="0" anchor="ctr"/>
                </a:tc>
                <a:tc>
                  <a:txBody>
                    <a:bodyPr/>
                    <a:lstStyle/>
                    <a:p>
                      <a:pPr>
                        <a:lnSpc>
                          <a:spcPct val="100000"/>
                        </a:lnSpc>
                        <a:spcAft>
                          <a:spcPts val="600"/>
                        </a:spcAft>
                      </a:pPr>
                      <a:r>
                        <a:rPr lang="de-DE" sz="1600" dirty="0" smtClean="0">
                          <a:solidFill>
                            <a:schemeClr val="tx1"/>
                          </a:solidFill>
                          <a:latin typeface="Verdana"/>
                          <a:ea typeface="Calibri"/>
                          <a:cs typeface="Arial"/>
                        </a:rPr>
                        <a:t>Säcker, Franz Jürgen, 1941-</a:t>
                      </a:r>
                      <a:endParaRPr lang="de-DE" sz="1600" dirty="0">
                        <a:solidFill>
                          <a:schemeClr val="tx1"/>
                        </a:solidFill>
                        <a:latin typeface="Verdana"/>
                        <a:ea typeface="Calibri"/>
                        <a:cs typeface="Arial"/>
                      </a:endParaRPr>
                    </a:p>
                  </a:txBody>
                  <a:tcPr marL="68578" marR="68578" marT="0" marB="0" anchor="ctr"/>
                </a:tc>
                <a:extLst>
                  <a:ext uri="{0D108BD9-81ED-4DB2-BD59-A6C34878D82A}">
                    <a16:rowId xmlns:a16="http://schemas.microsoft.com/office/drawing/2014/main" val="10003"/>
                  </a:ext>
                </a:extLst>
              </a:tr>
              <a:tr h="225856">
                <a:tc>
                  <a:txBody>
                    <a:bodyPr/>
                    <a:lstStyle/>
                    <a:p>
                      <a:pPr>
                        <a:lnSpc>
                          <a:spcPct val="100000"/>
                        </a:lnSpc>
                        <a:spcAft>
                          <a:spcPts val="600"/>
                        </a:spcAft>
                      </a:pPr>
                      <a:r>
                        <a:rPr lang="de-DE" sz="1600" dirty="0">
                          <a:solidFill>
                            <a:schemeClr val="tx1"/>
                          </a:solidFill>
                          <a:latin typeface="Verdana"/>
                          <a:ea typeface="Calibri"/>
                          <a:cs typeface="Arial"/>
                        </a:rPr>
                        <a:t>18.5</a:t>
                      </a:r>
                    </a:p>
                  </a:txBody>
                  <a:tcPr marL="68578" marR="68578" marT="0" marB="0" anchor="ctr"/>
                </a:tc>
                <a:tc>
                  <a:txBody>
                    <a:bodyPr/>
                    <a:lstStyle/>
                    <a:p>
                      <a:pPr>
                        <a:lnSpc>
                          <a:spcPct val="100000"/>
                        </a:lnSpc>
                        <a:spcAft>
                          <a:spcPts val="600"/>
                        </a:spcAft>
                      </a:pPr>
                      <a:r>
                        <a:rPr lang="de-DE" sz="1600" dirty="0">
                          <a:solidFill>
                            <a:schemeClr val="tx1"/>
                          </a:solidFill>
                          <a:latin typeface="Verdana"/>
                          <a:ea typeface="Calibri"/>
                          <a:cs typeface="Arial"/>
                        </a:rPr>
                        <a:t>Beziehungskennzeichnung</a:t>
                      </a:r>
                    </a:p>
                  </a:txBody>
                  <a:tcPr marL="68578" marR="68578" marT="0" marB="0" anchor="ctr"/>
                </a:tc>
                <a:tc>
                  <a:txBody>
                    <a:bodyPr/>
                    <a:lstStyle/>
                    <a:p>
                      <a:pPr>
                        <a:lnSpc>
                          <a:spcPct val="100000"/>
                        </a:lnSpc>
                        <a:spcAft>
                          <a:spcPts val="600"/>
                        </a:spcAft>
                      </a:pPr>
                      <a:r>
                        <a:rPr lang="de-DE" sz="1600" dirty="0">
                          <a:solidFill>
                            <a:schemeClr val="tx1"/>
                          </a:solidFill>
                          <a:latin typeface="Verdana"/>
                          <a:ea typeface="Calibri"/>
                          <a:cs typeface="Arial"/>
                        </a:rPr>
                        <a:t>Herausgeber</a:t>
                      </a:r>
                    </a:p>
                  </a:txBody>
                  <a:tcPr marL="68578" marR="68578" marT="0" marB="0" anchor="ctr"/>
                </a:tc>
                <a:extLst>
                  <a:ext uri="{0D108BD9-81ED-4DB2-BD59-A6C34878D82A}">
                    <a16:rowId xmlns:a16="http://schemas.microsoft.com/office/drawing/2014/main" val="10004"/>
                  </a:ext>
                </a:extLst>
              </a:tr>
            </a:tbl>
          </a:graphicData>
        </a:graphic>
      </p:graphicFrame>
      <p:sp>
        <p:nvSpPr>
          <p:cNvPr id="12" name="Fußzeilenplatzhalter 12"/>
          <p:cNvSpPr>
            <a:spLocks noGrp="1"/>
          </p:cNvSpPr>
          <p:nvPr>
            <p:ph type="ftr" sz="quarter" idx="14"/>
          </p:nvPr>
        </p:nvSpPr>
        <p:spPr/>
        <p:txBody>
          <a:bodyPr/>
          <a:lstStyle/>
          <a:p>
            <a:pPr>
              <a:defRPr/>
            </a:pPr>
            <a:r>
              <a:rPr lang="de-DE" smtClean="0"/>
              <a:t>AG RDA Schulungsunterlagen – Modul 6J: Juristische Werke | Stand: 5.12.2017 | CC BY-NC-SA</a:t>
            </a:r>
            <a:endParaRPr lang="de-DE" dirty="0"/>
          </a:p>
        </p:txBody>
      </p:sp>
      <p:sp>
        <p:nvSpPr>
          <p:cNvPr id="4" name="Foliennummernplatzhalter 3"/>
          <p:cNvSpPr>
            <a:spLocks noGrp="1"/>
          </p:cNvSpPr>
          <p:nvPr>
            <p:ph type="sldNum" sz="quarter" idx="15"/>
          </p:nvPr>
        </p:nvSpPr>
        <p:spPr/>
        <p:txBody>
          <a:bodyPr/>
          <a:lstStyle/>
          <a:p>
            <a:pPr>
              <a:defRPr/>
            </a:pPr>
            <a:fld id="{FAB38C1D-161B-412A-9C5A-58B0265B4498}" type="slidenum">
              <a:rPr lang="de-DE" altLang="de-DE" smtClean="0"/>
              <a:pPr>
                <a:defRPr/>
              </a:pPr>
              <a:t>108</a:t>
            </a:fld>
            <a:endParaRPr lang="de-DE" altLang="de-DE"/>
          </a:p>
        </p:txBody>
      </p:sp>
      <p:sp>
        <p:nvSpPr>
          <p:cNvPr id="2" name="Titel 1"/>
          <p:cNvSpPr>
            <a:spLocks noGrp="1"/>
          </p:cNvSpPr>
          <p:nvPr>
            <p:ph type="title"/>
          </p:nvPr>
        </p:nvSpPr>
        <p:spPr>
          <a:xfrm>
            <a:off x="251520" y="831850"/>
            <a:ext cx="8640960" cy="508918"/>
          </a:xfrm>
        </p:spPr>
        <p:txBody>
          <a:bodyPr/>
          <a:lstStyle/>
          <a:p>
            <a:r>
              <a:rPr lang="de-DE" dirty="0"/>
              <a:t>Fall K 4a Kommentar, der aus mehreren Teilwerken besteht mit übergeordnetem Titel, aber ohne geistigen Schöpfer für das Gesamtwerk</a:t>
            </a:r>
          </a:p>
        </p:txBody>
      </p:sp>
    </p:spTree>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1" name="Textfeld 8"/>
          <p:cNvSpPr txBox="1">
            <a:spLocks noChangeArrowheads="1"/>
          </p:cNvSpPr>
          <p:nvPr/>
        </p:nvSpPr>
        <p:spPr bwMode="auto">
          <a:xfrm>
            <a:off x="5580112" y="408360"/>
            <a:ext cx="14033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r>
              <a:rPr lang="de-DE" altLang="de-DE" sz="1800" dirty="0"/>
              <a:t>Titelseite</a:t>
            </a:r>
          </a:p>
        </p:txBody>
      </p:sp>
      <p:pic>
        <p:nvPicPr>
          <p:cNvPr id="109572"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80112" y="798662"/>
            <a:ext cx="3097212" cy="272732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graphicFrame>
        <p:nvGraphicFramePr>
          <p:cNvPr id="10" name="Tabelle 9"/>
          <p:cNvGraphicFramePr>
            <a:graphicFrameLocks noGrp="1"/>
          </p:cNvGraphicFramePr>
          <p:nvPr>
            <p:extLst>
              <p:ext uri="{D42A27DB-BD31-4B8C-83A1-F6EECF244321}">
                <p14:modId xmlns:p14="http://schemas.microsoft.com/office/powerpoint/2010/main" val="1755408333"/>
              </p:ext>
            </p:extLst>
          </p:nvPr>
        </p:nvGraphicFramePr>
        <p:xfrm>
          <a:off x="400269" y="3548605"/>
          <a:ext cx="8316914" cy="2760715"/>
        </p:xfrm>
        <a:graphic>
          <a:graphicData uri="http://schemas.openxmlformats.org/drawingml/2006/table">
            <a:tbl>
              <a:tblPr firstRow="1" bandRow="1">
                <a:tableStyleId>{5C22544A-7EE6-4342-B048-85BDC9FD1C3A}</a:tableStyleId>
              </a:tblPr>
              <a:tblGrid>
                <a:gridCol w="971848">
                  <a:extLst>
                    <a:ext uri="{9D8B030D-6E8A-4147-A177-3AD203B41FA5}">
                      <a16:colId xmlns:a16="http://schemas.microsoft.com/office/drawing/2014/main" val="20000"/>
                    </a:ext>
                  </a:extLst>
                </a:gridCol>
                <a:gridCol w="3672409">
                  <a:extLst>
                    <a:ext uri="{9D8B030D-6E8A-4147-A177-3AD203B41FA5}">
                      <a16:colId xmlns:a16="http://schemas.microsoft.com/office/drawing/2014/main" val="20001"/>
                    </a:ext>
                  </a:extLst>
                </a:gridCol>
                <a:gridCol w="3672657">
                  <a:extLst>
                    <a:ext uri="{9D8B030D-6E8A-4147-A177-3AD203B41FA5}">
                      <a16:colId xmlns:a16="http://schemas.microsoft.com/office/drawing/2014/main" val="20002"/>
                    </a:ext>
                  </a:extLst>
                </a:gridCol>
              </a:tblGrid>
              <a:tr h="280792">
                <a:tc>
                  <a:txBody>
                    <a:bodyPr/>
                    <a:lstStyle/>
                    <a:p>
                      <a:pPr>
                        <a:lnSpc>
                          <a:spcPct val="100000"/>
                        </a:lnSpc>
                      </a:pPr>
                      <a:r>
                        <a:rPr lang="de-DE" sz="1800" dirty="0" smtClean="0">
                          <a:latin typeface="Verdana" pitchFamily="34" charset="0"/>
                          <a:ea typeface="Verdana" pitchFamily="34" charset="0"/>
                          <a:cs typeface="Verdana" pitchFamily="34" charset="0"/>
                        </a:rPr>
                        <a:t>RDA</a:t>
                      </a:r>
                      <a:endParaRPr lang="de-DE" sz="1800" dirty="0">
                        <a:latin typeface="Verdana" pitchFamily="34" charset="0"/>
                        <a:ea typeface="Verdana" pitchFamily="34" charset="0"/>
                        <a:cs typeface="Verdana" pitchFamily="34" charset="0"/>
                      </a:endParaRPr>
                    </a:p>
                  </a:txBody>
                  <a:tcPr marL="91445" marR="91445" marT="45738" marB="45738" anchor="ctr"/>
                </a:tc>
                <a:tc>
                  <a:txBody>
                    <a:bodyPr/>
                    <a:lstStyle/>
                    <a:p>
                      <a:pPr>
                        <a:lnSpc>
                          <a:spcPct val="100000"/>
                        </a:lnSpc>
                      </a:pPr>
                      <a:r>
                        <a:rPr lang="de-DE" sz="1800" dirty="0" smtClean="0">
                          <a:latin typeface="Verdana" pitchFamily="34" charset="0"/>
                          <a:ea typeface="Verdana" pitchFamily="34" charset="0"/>
                          <a:cs typeface="Verdana" pitchFamily="34" charset="0"/>
                        </a:rPr>
                        <a:t>Element</a:t>
                      </a:r>
                      <a:endParaRPr lang="de-DE" sz="1800" dirty="0">
                        <a:latin typeface="Verdana" pitchFamily="34" charset="0"/>
                        <a:ea typeface="Verdana" pitchFamily="34" charset="0"/>
                        <a:cs typeface="Verdana" pitchFamily="34" charset="0"/>
                      </a:endParaRPr>
                    </a:p>
                  </a:txBody>
                  <a:tcPr marL="91445" marR="91445" marT="45738" marB="45738" anchor="ctr"/>
                </a:tc>
                <a:tc>
                  <a:txBody>
                    <a:bodyPr/>
                    <a:lstStyle/>
                    <a:p>
                      <a:pPr>
                        <a:lnSpc>
                          <a:spcPct val="100000"/>
                        </a:lnSpc>
                      </a:pPr>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marL="91445" marR="91445" marT="45738" marB="45738" anchor="ctr"/>
                </a:tc>
                <a:extLst>
                  <a:ext uri="{0D108BD9-81ED-4DB2-BD59-A6C34878D82A}">
                    <a16:rowId xmlns:a16="http://schemas.microsoft.com/office/drawing/2014/main" val="10000"/>
                  </a:ext>
                </a:extLst>
              </a:tr>
              <a:tr h="491365">
                <a:tc>
                  <a:txBody>
                    <a:bodyPr/>
                    <a:lstStyle/>
                    <a:p>
                      <a:pPr>
                        <a:lnSpc>
                          <a:spcPct val="100000"/>
                        </a:lnSpc>
                        <a:spcBef>
                          <a:spcPts val="600"/>
                        </a:spcBef>
                        <a:spcAft>
                          <a:spcPts val="600"/>
                        </a:spcAft>
                      </a:pPr>
                      <a:r>
                        <a:rPr lang="de-DE" sz="1800" b="1" dirty="0" smtClean="0">
                          <a:latin typeface="Verdana" pitchFamily="34" charset="0"/>
                          <a:ea typeface="Verdana" pitchFamily="34" charset="0"/>
                          <a:cs typeface="Verdana" pitchFamily="34" charset="0"/>
                        </a:rPr>
                        <a:t>2.3.2</a:t>
                      </a:r>
                      <a:endParaRPr lang="de-DE" sz="1800" b="1" dirty="0">
                        <a:latin typeface="Verdana" pitchFamily="34" charset="0"/>
                        <a:ea typeface="Verdana" pitchFamily="34" charset="0"/>
                        <a:cs typeface="Verdana" pitchFamily="34" charset="0"/>
                      </a:endParaRPr>
                    </a:p>
                  </a:txBody>
                  <a:tcPr marL="91445" marR="91445" marT="45738" marB="45738" anchor="ctr"/>
                </a:tc>
                <a:tc>
                  <a:txBody>
                    <a:bodyPr/>
                    <a:lstStyle/>
                    <a:p>
                      <a:pPr>
                        <a:lnSpc>
                          <a:spcPct val="100000"/>
                        </a:lnSpc>
                        <a:spcBef>
                          <a:spcPts val="600"/>
                        </a:spcBef>
                        <a:spcAft>
                          <a:spcPts val="600"/>
                        </a:spcAft>
                      </a:pPr>
                      <a:r>
                        <a:rPr lang="de-DE" sz="1800" b="1" dirty="0" smtClean="0">
                          <a:latin typeface="Verdana" pitchFamily="34" charset="0"/>
                          <a:ea typeface="Verdana" pitchFamily="34" charset="0"/>
                          <a:cs typeface="Verdana" pitchFamily="34" charset="0"/>
                        </a:rPr>
                        <a:t>Haupttitel Untergliederung</a:t>
                      </a:r>
                    </a:p>
                  </a:txBody>
                  <a:tcPr marL="91445" marR="91445" marT="45738" marB="45738"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dirty="0" smtClean="0">
                          <a:latin typeface="Verdana" pitchFamily="34" charset="0"/>
                          <a:ea typeface="Verdana" pitchFamily="34" charset="0"/>
                          <a:cs typeface="Verdana" pitchFamily="34" charset="0"/>
                        </a:rPr>
                        <a:t>Band 1, Allgemeiner</a:t>
                      </a:r>
                      <a:r>
                        <a:rPr lang="de-DE" sz="1800" baseline="0" dirty="0" smtClean="0">
                          <a:latin typeface="Verdana" pitchFamily="34" charset="0"/>
                          <a:ea typeface="Verdana" pitchFamily="34" charset="0"/>
                          <a:cs typeface="Verdana" pitchFamily="34" charset="0"/>
                        </a:rPr>
                        <a:t> Teil</a:t>
                      </a:r>
                      <a:endParaRPr lang="de-DE" sz="1800" dirty="0">
                        <a:latin typeface="Verdana" pitchFamily="34" charset="0"/>
                        <a:ea typeface="Verdana" pitchFamily="34" charset="0"/>
                        <a:cs typeface="Verdana" pitchFamily="34" charset="0"/>
                      </a:endParaRPr>
                    </a:p>
                  </a:txBody>
                  <a:tcPr marL="91445" marR="91445" marT="45738" marB="45738" anchor="ctr"/>
                </a:tc>
                <a:extLst>
                  <a:ext uri="{0D108BD9-81ED-4DB2-BD59-A6C34878D82A}">
                    <a16:rowId xmlns:a16="http://schemas.microsoft.com/office/drawing/2014/main" val="10001"/>
                  </a:ext>
                </a:extLst>
              </a:tr>
              <a:tr h="302538">
                <a:tc>
                  <a:txBody>
                    <a:bodyPr/>
                    <a:lstStyle/>
                    <a:p>
                      <a:pPr>
                        <a:lnSpc>
                          <a:spcPct val="100000"/>
                        </a:lnSpc>
                        <a:spcBef>
                          <a:spcPts val="600"/>
                        </a:spcBef>
                        <a:spcAft>
                          <a:spcPts val="600"/>
                        </a:spcAft>
                      </a:pPr>
                      <a:r>
                        <a:rPr lang="de-DE" sz="1800" b="1" dirty="0" smtClean="0">
                          <a:latin typeface="Verdana" pitchFamily="34" charset="0"/>
                          <a:ea typeface="Verdana" pitchFamily="34" charset="0"/>
                          <a:cs typeface="Verdana" pitchFamily="34" charset="0"/>
                        </a:rPr>
                        <a:t>2.3.2</a:t>
                      </a:r>
                      <a:endParaRPr lang="de-DE" sz="1800" b="1" dirty="0">
                        <a:latin typeface="Verdana" pitchFamily="34" charset="0"/>
                        <a:ea typeface="Verdana" pitchFamily="34" charset="0"/>
                        <a:cs typeface="Verdana" pitchFamily="34" charset="0"/>
                      </a:endParaRPr>
                    </a:p>
                  </a:txBody>
                  <a:tcPr marL="91445" marR="91445" marT="45738" marB="45738" anchor="ctr"/>
                </a:tc>
                <a:tc>
                  <a:txBody>
                    <a:bodyPr/>
                    <a:lstStyle/>
                    <a:p>
                      <a:pPr>
                        <a:lnSpc>
                          <a:spcPct val="100000"/>
                        </a:lnSpc>
                        <a:spcBef>
                          <a:spcPts val="600"/>
                        </a:spcBef>
                        <a:spcAft>
                          <a:spcPts val="600"/>
                        </a:spcAft>
                      </a:pPr>
                      <a:r>
                        <a:rPr lang="de-DE" sz="1800" b="1" dirty="0" smtClean="0">
                          <a:latin typeface="Verdana" pitchFamily="34" charset="0"/>
                          <a:ea typeface="Verdana" pitchFamily="34" charset="0"/>
                          <a:cs typeface="Verdana" pitchFamily="34" charset="0"/>
                        </a:rPr>
                        <a:t>Haupttitel Teil</a:t>
                      </a:r>
                    </a:p>
                  </a:txBody>
                  <a:tcPr marL="91445" marR="91445" marT="45738" marB="45738"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dirty="0" smtClean="0">
                          <a:latin typeface="Verdana" pitchFamily="34" charset="0"/>
                          <a:ea typeface="Verdana" pitchFamily="34" charset="0"/>
                          <a:cs typeface="Verdana" pitchFamily="34" charset="0"/>
                        </a:rPr>
                        <a:t>2. </a:t>
                      </a:r>
                      <a:r>
                        <a:rPr lang="de-DE" sz="1800" dirty="0" err="1" smtClean="0">
                          <a:latin typeface="Verdana" pitchFamily="34" charset="0"/>
                          <a:ea typeface="Verdana" pitchFamily="34" charset="0"/>
                          <a:cs typeface="Verdana" pitchFamily="34" charset="0"/>
                        </a:rPr>
                        <a:t>Halbband</a:t>
                      </a:r>
                      <a:r>
                        <a:rPr lang="de-DE" sz="1800" dirty="0" smtClean="0">
                          <a:latin typeface="Verdana" pitchFamily="34" charset="0"/>
                          <a:ea typeface="Verdana" pitchFamily="34" charset="0"/>
                          <a:cs typeface="Verdana" pitchFamily="34" charset="0"/>
                        </a:rPr>
                        <a:t>, AGG</a:t>
                      </a:r>
                      <a:endParaRPr lang="de-DE" sz="1800" dirty="0">
                        <a:latin typeface="Verdana" pitchFamily="34" charset="0"/>
                        <a:ea typeface="Verdana" pitchFamily="34" charset="0"/>
                        <a:cs typeface="Verdana" pitchFamily="34" charset="0"/>
                      </a:endParaRPr>
                    </a:p>
                  </a:txBody>
                  <a:tcPr marL="91445" marR="91445" marT="45738" marB="45738" anchor="ctr"/>
                </a:tc>
                <a:extLst>
                  <a:ext uri="{0D108BD9-81ED-4DB2-BD59-A6C34878D82A}">
                    <a16:rowId xmlns:a16="http://schemas.microsoft.com/office/drawing/2014/main" val="10002"/>
                  </a:ext>
                </a:extLst>
              </a:tr>
              <a:tr h="259314">
                <a:tc>
                  <a:txBody>
                    <a:bodyPr/>
                    <a:lstStyle/>
                    <a:p>
                      <a:pPr>
                        <a:lnSpc>
                          <a:spcPct val="100000"/>
                        </a:lnSpc>
                        <a:spcAft>
                          <a:spcPts val="600"/>
                        </a:spcAft>
                      </a:pPr>
                      <a:r>
                        <a:rPr lang="de-DE" sz="1800" b="1" dirty="0" smtClean="0">
                          <a:latin typeface="Verdana"/>
                          <a:ea typeface="Calibri"/>
                          <a:cs typeface="Arial"/>
                        </a:rPr>
                        <a:t>19.2</a:t>
                      </a:r>
                      <a:endParaRPr lang="de-DE" sz="1800" b="1" dirty="0">
                        <a:latin typeface="Verdana"/>
                        <a:ea typeface="Calibri"/>
                        <a:cs typeface="Arial"/>
                      </a:endParaRPr>
                    </a:p>
                  </a:txBody>
                  <a:tcPr marL="68584" marR="68584" marT="0" marB="0" anchor="ctr"/>
                </a:tc>
                <a:tc>
                  <a:txBody>
                    <a:bodyPr/>
                    <a:lstStyle/>
                    <a:p>
                      <a:pPr>
                        <a:lnSpc>
                          <a:spcPct val="100000"/>
                        </a:lnSpc>
                        <a:spcAft>
                          <a:spcPts val="600"/>
                        </a:spcAft>
                      </a:pPr>
                      <a:r>
                        <a:rPr lang="de-DE" sz="1800" b="1" dirty="0" smtClean="0">
                          <a:latin typeface="Verdana"/>
                          <a:ea typeface="Calibri"/>
                          <a:cs typeface="Arial"/>
                        </a:rPr>
                        <a:t>Geistiger Schöpfer</a:t>
                      </a:r>
                      <a:endParaRPr lang="de-DE" sz="1800" b="1" dirty="0">
                        <a:latin typeface="Verdana"/>
                        <a:ea typeface="Calibri"/>
                        <a:cs typeface="Arial"/>
                      </a:endParaRPr>
                    </a:p>
                  </a:txBody>
                  <a:tcPr marL="68584" marR="68584" marT="0" marB="0" anchor="ctr"/>
                </a:tc>
                <a:tc>
                  <a:txBody>
                    <a:bodyPr/>
                    <a:lstStyle/>
                    <a:p>
                      <a:pPr>
                        <a:lnSpc>
                          <a:spcPct val="100000"/>
                        </a:lnSpc>
                        <a:spcAft>
                          <a:spcPts val="600"/>
                        </a:spcAft>
                      </a:pPr>
                      <a:r>
                        <a:rPr lang="de-DE" sz="1800" dirty="0" err="1" smtClean="0">
                          <a:latin typeface="Verdana"/>
                          <a:ea typeface="Calibri"/>
                          <a:cs typeface="Arial"/>
                        </a:rPr>
                        <a:t>Thüsing</a:t>
                      </a:r>
                      <a:r>
                        <a:rPr lang="de-DE" sz="1800" dirty="0" smtClean="0">
                          <a:latin typeface="Verdana"/>
                          <a:ea typeface="Calibri"/>
                          <a:cs typeface="Arial"/>
                        </a:rPr>
                        <a:t>,</a:t>
                      </a:r>
                      <a:r>
                        <a:rPr lang="de-DE" sz="1800" baseline="0" dirty="0" smtClean="0">
                          <a:latin typeface="Verdana"/>
                          <a:ea typeface="Calibri"/>
                          <a:cs typeface="Arial"/>
                        </a:rPr>
                        <a:t> Gregor, 1971-</a:t>
                      </a:r>
                      <a:endParaRPr lang="de-DE" sz="1800" dirty="0">
                        <a:latin typeface="Verdana"/>
                        <a:ea typeface="Calibri"/>
                        <a:cs typeface="Arial"/>
                      </a:endParaRPr>
                    </a:p>
                  </a:txBody>
                  <a:tcPr marL="68584" marR="68584" marT="0" marB="0" anchor="ctr"/>
                </a:tc>
                <a:extLst>
                  <a:ext uri="{0D108BD9-81ED-4DB2-BD59-A6C34878D82A}">
                    <a16:rowId xmlns:a16="http://schemas.microsoft.com/office/drawing/2014/main" val="10003"/>
                  </a:ext>
                </a:extLst>
              </a:tr>
              <a:tr h="421146">
                <a:tc>
                  <a:txBody>
                    <a:bodyPr/>
                    <a:lstStyle/>
                    <a:p>
                      <a:pPr>
                        <a:lnSpc>
                          <a:spcPct val="100000"/>
                        </a:lnSpc>
                        <a:spcAft>
                          <a:spcPts val="600"/>
                        </a:spcAft>
                      </a:pPr>
                      <a:r>
                        <a:rPr lang="de-DE" sz="1800" dirty="0" smtClean="0">
                          <a:latin typeface="Verdana"/>
                          <a:ea typeface="Calibri"/>
                          <a:cs typeface="Arial"/>
                        </a:rPr>
                        <a:t>18.5</a:t>
                      </a:r>
                      <a:endParaRPr lang="de-DE" sz="1800" dirty="0">
                        <a:latin typeface="Verdana"/>
                        <a:ea typeface="Calibri"/>
                        <a:cs typeface="Arial"/>
                      </a:endParaRPr>
                    </a:p>
                  </a:txBody>
                  <a:tcPr marL="68584" marR="68584" marT="0" marB="0" anchor="ctr"/>
                </a:tc>
                <a:tc>
                  <a:txBody>
                    <a:bodyPr/>
                    <a:lstStyle/>
                    <a:p>
                      <a:pPr>
                        <a:lnSpc>
                          <a:spcPct val="100000"/>
                        </a:lnSpc>
                        <a:spcAft>
                          <a:spcPts val="600"/>
                        </a:spcAft>
                      </a:pPr>
                      <a:r>
                        <a:rPr lang="de-DE" sz="1800" dirty="0" smtClean="0">
                          <a:latin typeface="Verdana"/>
                          <a:ea typeface="Calibri"/>
                          <a:cs typeface="Arial"/>
                        </a:rPr>
                        <a:t>Beziehungskennzeichnung</a:t>
                      </a:r>
                      <a:endParaRPr lang="de-DE" sz="1800" dirty="0">
                        <a:latin typeface="Verdana"/>
                        <a:ea typeface="Calibri"/>
                        <a:cs typeface="Arial"/>
                      </a:endParaRPr>
                    </a:p>
                  </a:txBody>
                  <a:tcPr marL="68584" marR="68584" marT="0" marB="0" anchor="ctr"/>
                </a:tc>
                <a:tc>
                  <a:txBody>
                    <a:bodyPr/>
                    <a:lstStyle/>
                    <a:p>
                      <a:pPr>
                        <a:lnSpc>
                          <a:spcPct val="100000"/>
                        </a:lnSpc>
                        <a:spcAft>
                          <a:spcPts val="600"/>
                        </a:spcAft>
                      </a:pPr>
                      <a:r>
                        <a:rPr lang="de-DE" sz="1800" dirty="0" smtClean="0">
                          <a:latin typeface="Verdana"/>
                          <a:ea typeface="Calibri"/>
                          <a:cs typeface="Arial"/>
                        </a:rPr>
                        <a:t>Verfasser</a:t>
                      </a:r>
                      <a:endParaRPr lang="de-DE" sz="1800" dirty="0">
                        <a:latin typeface="Verdana"/>
                        <a:ea typeface="Calibri"/>
                        <a:cs typeface="Arial"/>
                      </a:endParaRPr>
                    </a:p>
                  </a:txBody>
                  <a:tcPr marL="68584" marR="68584" marT="0" marB="0" anchor="ctr"/>
                </a:tc>
                <a:extLst>
                  <a:ext uri="{0D108BD9-81ED-4DB2-BD59-A6C34878D82A}">
                    <a16:rowId xmlns:a16="http://schemas.microsoft.com/office/drawing/2014/main" val="10004"/>
                  </a:ext>
                </a:extLst>
              </a:tr>
              <a:tr h="421146">
                <a:tc>
                  <a:txBody>
                    <a:bodyPr/>
                    <a:lstStyle/>
                    <a:p>
                      <a:pPr>
                        <a:lnSpc>
                          <a:spcPct val="100000"/>
                        </a:lnSpc>
                        <a:spcAft>
                          <a:spcPts val="600"/>
                        </a:spcAft>
                      </a:pPr>
                      <a:r>
                        <a:rPr lang="de-DE" sz="1800">
                          <a:latin typeface="Verdana"/>
                          <a:ea typeface="Calibri"/>
                          <a:cs typeface="Arial"/>
                        </a:rPr>
                        <a:t>20.2</a:t>
                      </a:r>
                    </a:p>
                  </a:txBody>
                  <a:tcPr marL="68584" marR="68584" marT="0" marB="0" anchor="ctr"/>
                </a:tc>
                <a:tc>
                  <a:txBody>
                    <a:bodyPr/>
                    <a:lstStyle/>
                    <a:p>
                      <a:pPr>
                        <a:lnSpc>
                          <a:spcPct val="100000"/>
                        </a:lnSpc>
                        <a:spcAft>
                          <a:spcPts val="600"/>
                        </a:spcAft>
                      </a:pPr>
                      <a:r>
                        <a:rPr lang="de-DE" sz="1800" dirty="0">
                          <a:latin typeface="Verdana"/>
                          <a:ea typeface="Calibri"/>
                          <a:cs typeface="Arial"/>
                        </a:rPr>
                        <a:t>Mitwirkender</a:t>
                      </a:r>
                    </a:p>
                  </a:txBody>
                  <a:tcPr marL="68584" marR="68584" marT="0" marB="0" anchor="ctr"/>
                </a:tc>
                <a:tc>
                  <a:txBody>
                    <a:bodyPr/>
                    <a:lstStyle/>
                    <a:p>
                      <a:pPr>
                        <a:lnSpc>
                          <a:spcPct val="100000"/>
                        </a:lnSpc>
                        <a:spcAft>
                          <a:spcPts val="600"/>
                        </a:spcAft>
                      </a:pPr>
                      <a:r>
                        <a:rPr lang="de-DE" sz="1800" dirty="0">
                          <a:solidFill>
                            <a:schemeClr val="tx1"/>
                          </a:solidFill>
                          <a:latin typeface="Verdana"/>
                          <a:ea typeface="Calibri"/>
                          <a:cs typeface="Arial"/>
                        </a:rPr>
                        <a:t>Säcker, </a:t>
                      </a:r>
                      <a:r>
                        <a:rPr lang="de-DE" sz="1800" dirty="0" smtClean="0">
                          <a:solidFill>
                            <a:schemeClr val="tx1"/>
                          </a:solidFill>
                          <a:latin typeface="Verdana"/>
                          <a:ea typeface="Calibri"/>
                          <a:cs typeface="Arial"/>
                        </a:rPr>
                        <a:t>Franz Jürgen, 1941-</a:t>
                      </a:r>
                      <a:endParaRPr lang="de-DE" sz="1800" dirty="0">
                        <a:solidFill>
                          <a:schemeClr val="tx1"/>
                        </a:solidFill>
                        <a:latin typeface="Verdana"/>
                        <a:ea typeface="Calibri"/>
                        <a:cs typeface="Arial"/>
                      </a:endParaRPr>
                    </a:p>
                  </a:txBody>
                  <a:tcPr marL="68584" marR="68584" marT="0" marB="0" anchor="ctr"/>
                </a:tc>
                <a:extLst>
                  <a:ext uri="{0D108BD9-81ED-4DB2-BD59-A6C34878D82A}">
                    <a16:rowId xmlns:a16="http://schemas.microsoft.com/office/drawing/2014/main" val="10005"/>
                  </a:ext>
                </a:extLst>
              </a:tr>
              <a:tr h="421146">
                <a:tc>
                  <a:txBody>
                    <a:bodyPr/>
                    <a:lstStyle/>
                    <a:p>
                      <a:pPr>
                        <a:lnSpc>
                          <a:spcPct val="100000"/>
                        </a:lnSpc>
                        <a:spcAft>
                          <a:spcPts val="600"/>
                        </a:spcAft>
                      </a:pPr>
                      <a:r>
                        <a:rPr lang="de-DE" sz="1800" dirty="0">
                          <a:latin typeface="Verdana"/>
                          <a:ea typeface="Calibri"/>
                          <a:cs typeface="Arial"/>
                        </a:rPr>
                        <a:t>18.5</a:t>
                      </a:r>
                    </a:p>
                  </a:txBody>
                  <a:tcPr marL="68584" marR="68584" marT="0" marB="0" anchor="ctr"/>
                </a:tc>
                <a:tc>
                  <a:txBody>
                    <a:bodyPr/>
                    <a:lstStyle/>
                    <a:p>
                      <a:pPr>
                        <a:lnSpc>
                          <a:spcPct val="100000"/>
                        </a:lnSpc>
                        <a:spcAft>
                          <a:spcPts val="600"/>
                        </a:spcAft>
                      </a:pPr>
                      <a:r>
                        <a:rPr lang="de-DE" sz="1800" dirty="0" smtClean="0">
                          <a:latin typeface="Verdana"/>
                          <a:ea typeface="Calibri"/>
                          <a:cs typeface="Arial"/>
                        </a:rPr>
                        <a:t>Beziehungskennzeichnung</a:t>
                      </a:r>
                      <a:endParaRPr lang="de-DE" sz="1800" dirty="0">
                        <a:latin typeface="Verdana"/>
                        <a:ea typeface="Calibri"/>
                        <a:cs typeface="Arial"/>
                      </a:endParaRPr>
                    </a:p>
                  </a:txBody>
                  <a:tcPr marL="68584" marR="68584" marT="0" marB="0" anchor="ctr"/>
                </a:tc>
                <a:tc>
                  <a:txBody>
                    <a:bodyPr/>
                    <a:lstStyle/>
                    <a:p>
                      <a:pPr>
                        <a:lnSpc>
                          <a:spcPct val="100000"/>
                        </a:lnSpc>
                        <a:spcAft>
                          <a:spcPts val="600"/>
                        </a:spcAft>
                      </a:pPr>
                      <a:r>
                        <a:rPr lang="de-DE" sz="1800" dirty="0">
                          <a:latin typeface="Verdana"/>
                          <a:ea typeface="Calibri"/>
                          <a:cs typeface="Arial"/>
                        </a:rPr>
                        <a:t>Herausgeber</a:t>
                      </a:r>
                    </a:p>
                  </a:txBody>
                  <a:tcPr marL="68584" marR="68584" marT="0" marB="0" anchor="ctr"/>
                </a:tc>
                <a:extLst>
                  <a:ext uri="{0D108BD9-81ED-4DB2-BD59-A6C34878D82A}">
                    <a16:rowId xmlns:a16="http://schemas.microsoft.com/office/drawing/2014/main" val="10006"/>
                  </a:ext>
                </a:extLst>
              </a:tr>
            </a:tbl>
          </a:graphicData>
        </a:graphic>
      </p:graphicFrame>
      <p:sp>
        <p:nvSpPr>
          <p:cNvPr id="109607" name="Textfeld 10"/>
          <p:cNvSpPr txBox="1">
            <a:spLocks noChangeArrowheads="1"/>
          </p:cNvSpPr>
          <p:nvPr/>
        </p:nvSpPr>
        <p:spPr bwMode="auto">
          <a:xfrm>
            <a:off x="431800" y="2599344"/>
            <a:ext cx="3996184"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r>
              <a:rPr lang="de-DE" altLang="de-DE" sz="2000" b="1" dirty="0">
                <a:solidFill>
                  <a:schemeClr val="accent1"/>
                </a:solidFill>
              </a:rPr>
              <a:t>Untergeordnete Aufnahme (abhängiger Titel):</a:t>
            </a:r>
          </a:p>
        </p:txBody>
      </p:sp>
      <p:sp>
        <p:nvSpPr>
          <p:cNvPr id="4" name="Titel 3"/>
          <p:cNvSpPr>
            <a:spLocks noGrp="1"/>
          </p:cNvSpPr>
          <p:nvPr>
            <p:ph type="title"/>
          </p:nvPr>
        </p:nvSpPr>
        <p:spPr/>
        <p:txBody>
          <a:bodyPr/>
          <a:lstStyle/>
          <a:p>
            <a:r>
              <a:rPr lang="de-DE" dirty="0"/>
              <a:t>Beispiel K 4a</a:t>
            </a:r>
          </a:p>
        </p:txBody>
      </p:sp>
      <p:sp>
        <p:nvSpPr>
          <p:cNvPr id="15" name="Fußzeilenplatzhalter 14"/>
          <p:cNvSpPr>
            <a:spLocks noGrp="1"/>
          </p:cNvSpPr>
          <p:nvPr>
            <p:ph type="ftr" sz="quarter" idx="14"/>
          </p:nvPr>
        </p:nvSpPr>
        <p:spPr/>
        <p:txBody>
          <a:bodyPr/>
          <a:lstStyle/>
          <a:p>
            <a:pPr>
              <a:defRPr/>
            </a:pPr>
            <a:r>
              <a:rPr lang="de-DE" smtClean="0"/>
              <a:t>AG RDA Schulungsunterlagen – Modul 6J: Juristische Werke | Stand: 5.12.2017 | CC BY-NC-SA</a:t>
            </a:r>
            <a:endParaRPr lang="de-DE" dirty="0"/>
          </a:p>
        </p:txBody>
      </p:sp>
      <p:sp>
        <p:nvSpPr>
          <p:cNvPr id="3" name="Foliennummernplatzhalter 2"/>
          <p:cNvSpPr>
            <a:spLocks noGrp="1"/>
          </p:cNvSpPr>
          <p:nvPr>
            <p:ph type="sldNum" sz="quarter" idx="15"/>
          </p:nvPr>
        </p:nvSpPr>
        <p:spPr/>
        <p:txBody>
          <a:bodyPr/>
          <a:lstStyle/>
          <a:p>
            <a:pPr>
              <a:defRPr/>
            </a:pPr>
            <a:fld id="{FAB38C1D-161B-412A-9C5A-58B0265B4498}" type="slidenum">
              <a:rPr lang="de-DE" altLang="de-DE" smtClean="0"/>
              <a:pPr>
                <a:defRPr/>
              </a:pPr>
              <a:t>109</a:t>
            </a:fld>
            <a:endParaRPr lang="de-DE" altLang="de-DE"/>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el 1"/>
          <p:cNvSpPr>
            <a:spLocks noGrp="1"/>
          </p:cNvSpPr>
          <p:nvPr>
            <p:ph type="title"/>
          </p:nvPr>
        </p:nvSpPr>
        <p:spPr>
          <a:xfrm>
            <a:off x="395288" y="2565400"/>
            <a:ext cx="8229600" cy="1143000"/>
          </a:xfrm>
        </p:spPr>
        <p:txBody>
          <a:bodyPr/>
          <a:lstStyle/>
          <a:p>
            <a:pPr algn="ctr" eaLnBrk="1" hangingPunct="1"/>
            <a:r>
              <a:rPr lang="de-DE" altLang="de-DE" dirty="0" smtClean="0">
                <a:solidFill>
                  <a:srgbClr val="376092"/>
                </a:solidFill>
              </a:rPr>
              <a:t>Erschließung juristischer Werke</a:t>
            </a:r>
            <a:br>
              <a:rPr lang="de-DE" altLang="de-DE" dirty="0" smtClean="0">
                <a:solidFill>
                  <a:srgbClr val="376092"/>
                </a:solidFill>
              </a:rPr>
            </a:br>
            <a:endParaRPr lang="de-DE" altLang="de-DE" dirty="0" smtClean="0">
              <a:solidFill>
                <a:srgbClr val="376092"/>
              </a:solidFill>
            </a:endParaRPr>
          </a:p>
        </p:txBody>
      </p:sp>
      <p:sp>
        <p:nvSpPr>
          <p:cNvPr id="9" name="Fußzeilenplatzhalter 8"/>
          <p:cNvSpPr>
            <a:spLocks noGrp="1"/>
          </p:cNvSpPr>
          <p:nvPr>
            <p:ph type="ftr" sz="quarter" idx="14"/>
          </p:nvPr>
        </p:nvSpPr>
        <p:spPr>
          <a:xfrm>
            <a:off x="468313" y="6376988"/>
            <a:ext cx="7775575" cy="365125"/>
          </a:xfrm>
        </p:spPr>
        <p:txBody>
          <a:bodyPr/>
          <a:lstStyle/>
          <a:p>
            <a:pPr>
              <a:defRPr/>
            </a:pPr>
            <a:r>
              <a:rPr lang="de-DE" smtClean="0"/>
              <a:t>AG RDA Schulungsunterlagen – Modul 6J: Juristische Werke | Stand: 5.12.2017 | CC BY-NC-SA</a:t>
            </a:r>
            <a:endParaRPr lang="de-DE" dirty="0"/>
          </a:p>
        </p:txBody>
      </p:sp>
      <p:sp>
        <p:nvSpPr>
          <p:cNvPr id="10246" name="Foliennummernplatzhalter 3"/>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fld id="{54DB02A0-9A5B-4A2D-801C-41EAE338E58D}" type="slidenum">
              <a:rPr lang="de-DE" altLang="de-DE" sz="1200" smtClean="0">
                <a:solidFill>
                  <a:srgbClr val="898989"/>
                </a:solidFill>
                <a:latin typeface="Calibri" pitchFamily="34" charset="0"/>
              </a:rPr>
              <a:pPr>
                <a:spcBef>
                  <a:spcPct val="0"/>
                </a:spcBef>
                <a:buFontTx/>
                <a:buNone/>
              </a:pPr>
              <a:t>11</a:t>
            </a:fld>
            <a:endParaRPr lang="de-DE" altLang="de-DE" sz="1200" smtClean="0">
              <a:solidFill>
                <a:srgbClr val="898989"/>
              </a:solidFill>
              <a:latin typeface="Calibri" pitchFamily="34" charset="0"/>
            </a:endParaRPr>
          </a:p>
        </p:txBody>
      </p:sp>
      <p:sp>
        <p:nvSpPr>
          <p:cNvPr id="6" name="Rechteck 5"/>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6J.B</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233507380"/>
      </p:ext>
    </p:extLst>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251520" y="620688"/>
            <a:ext cx="8640960" cy="508918"/>
          </a:xfrm>
        </p:spPr>
        <p:txBody>
          <a:bodyPr/>
          <a:lstStyle/>
          <a:p>
            <a:r>
              <a:rPr lang="de-DE" dirty="0"/>
              <a:t>Fall K4b </a:t>
            </a:r>
            <a:r>
              <a:rPr lang="de-DE" dirty="0" smtClean="0"/>
              <a:t> Kommentarwerk</a:t>
            </a:r>
            <a:r>
              <a:rPr lang="de-DE" dirty="0"/>
              <a:t>, dass getrennte Kommentierungen zweier oder mehrerer Gesetze enthält, ohne übergeordneten </a:t>
            </a:r>
            <a:r>
              <a:rPr lang="de-DE" dirty="0" smtClean="0"/>
              <a:t>Titel</a:t>
            </a:r>
            <a:endParaRPr lang="de-DE" dirty="0"/>
          </a:p>
        </p:txBody>
      </p:sp>
      <p:sp>
        <p:nvSpPr>
          <p:cNvPr id="7" name="Textplatzhalter 6"/>
          <p:cNvSpPr>
            <a:spLocks noGrp="1"/>
          </p:cNvSpPr>
          <p:nvPr>
            <p:ph type="body" sz="quarter" idx="13"/>
          </p:nvPr>
        </p:nvSpPr>
        <p:spPr>
          <a:xfrm>
            <a:off x="251520" y="1844824"/>
            <a:ext cx="8640960" cy="4464496"/>
          </a:xfrm>
        </p:spPr>
        <p:txBody>
          <a:bodyPr/>
          <a:lstStyle/>
          <a:p>
            <a:pPr marL="0" indent="0">
              <a:buNone/>
            </a:pPr>
            <a:r>
              <a:rPr lang="de-DE" sz="2200" dirty="0"/>
              <a:t>&gt;&gt; Sind die Teile als gleichwertig anzusehen und als unabhängige Werke zu begreifen, wird das Werk als Zusammenstellung betrachtet und für jedes kommentierte Gesetz ein eigener normierter Sucheinstieg gebildet.</a:t>
            </a:r>
          </a:p>
          <a:p>
            <a:endParaRPr lang="de-DE" dirty="0"/>
          </a:p>
        </p:txBody>
      </p:sp>
      <p:sp>
        <p:nvSpPr>
          <p:cNvPr id="4" name="Fußzeilenplatzhalter 3"/>
          <p:cNvSpPr>
            <a:spLocks noGrp="1"/>
          </p:cNvSpPr>
          <p:nvPr>
            <p:ph type="ftr" sz="quarter" idx="14"/>
          </p:nvPr>
        </p:nvSpPr>
        <p:spPr/>
        <p:txBody>
          <a:bodyPr/>
          <a:lstStyle/>
          <a:p>
            <a:pPr>
              <a:defRPr/>
            </a:pPr>
            <a:r>
              <a:rPr lang="de-DE" smtClean="0"/>
              <a:t>AG RDA Schulungsunterlagen – Modul 6J: Juristische Werke | Stand: 5.12.2017 | CC BY-NC-SA</a:t>
            </a:r>
            <a:endParaRPr lang="de-DE" dirty="0"/>
          </a:p>
        </p:txBody>
      </p:sp>
      <p:sp>
        <p:nvSpPr>
          <p:cNvPr id="5" name="Foliennummernplatzhalter 4"/>
          <p:cNvSpPr>
            <a:spLocks noGrp="1"/>
          </p:cNvSpPr>
          <p:nvPr>
            <p:ph type="sldNum" sz="quarter" idx="15"/>
          </p:nvPr>
        </p:nvSpPr>
        <p:spPr/>
        <p:txBody>
          <a:bodyPr/>
          <a:lstStyle/>
          <a:p>
            <a:pPr>
              <a:defRPr/>
            </a:pPr>
            <a:fld id="{FAB38C1D-161B-412A-9C5A-58B0265B4498}" type="slidenum">
              <a:rPr lang="de-DE" altLang="de-DE" smtClean="0"/>
              <a:pPr>
                <a:defRPr/>
              </a:pPr>
              <a:t>110</a:t>
            </a:fld>
            <a:endParaRPr lang="de-DE" altLang="de-DE"/>
          </a:p>
        </p:txBody>
      </p:sp>
    </p:spTree>
    <p:extLst>
      <p:ext uri="{BB962C8B-B14F-4D97-AF65-F5344CB8AC3E}">
        <p14:creationId xmlns:p14="http://schemas.microsoft.com/office/powerpoint/2010/main" val="1362283760"/>
      </p:ext>
    </p:extLst>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platzhalter 8"/>
          <p:cNvSpPr>
            <a:spLocks noGrp="1"/>
          </p:cNvSpPr>
          <p:nvPr>
            <p:ph type="body" sz="quarter" idx="13"/>
          </p:nvPr>
        </p:nvSpPr>
        <p:spPr>
          <a:xfrm>
            <a:off x="251520" y="1556792"/>
            <a:ext cx="8640960" cy="4752528"/>
          </a:xfrm>
        </p:spPr>
        <p:txBody>
          <a:bodyPr/>
          <a:lstStyle/>
          <a:p>
            <a:pPr marL="0" lvl="0" indent="0">
              <a:buNone/>
            </a:pPr>
            <a:r>
              <a:rPr lang="de-DE" sz="1800" dirty="0"/>
              <a:t>Beispiel: Bundeskleingartengesetz : Praktiker-Kommentar mit ergänzenden Vorschriften / Lorenz </a:t>
            </a:r>
            <a:r>
              <a:rPr lang="de-DE" sz="1800" dirty="0" err="1"/>
              <a:t>Mainczyk</a:t>
            </a:r>
            <a:r>
              <a:rPr lang="de-DE" sz="1800" dirty="0"/>
              <a:t>, Patrick R. </a:t>
            </a:r>
            <a:r>
              <a:rPr lang="de-DE" sz="1800" dirty="0" err="1"/>
              <a:t>Nessler</a:t>
            </a:r>
            <a:r>
              <a:rPr lang="de-DE" sz="1800" dirty="0"/>
              <a:t> </a:t>
            </a:r>
          </a:p>
          <a:p>
            <a:endParaRPr lang="de-DE" dirty="0"/>
          </a:p>
        </p:txBody>
      </p:sp>
      <p:sp>
        <p:nvSpPr>
          <p:cNvPr id="4" name="Fußzeilenplatzhalter 3"/>
          <p:cNvSpPr>
            <a:spLocks noGrp="1"/>
          </p:cNvSpPr>
          <p:nvPr>
            <p:ph type="ftr" sz="quarter" idx="14"/>
          </p:nvPr>
        </p:nvSpPr>
        <p:spPr/>
        <p:txBody>
          <a:bodyPr/>
          <a:lstStyle/>
          <a:p>
            <a:pPr>
              <a:defRPr/>
            </a:pPr>
            <a:r>
              <a:rPr lang="de-DE" smtClean="0"/>
              <a:t>AG RDA Schulungsunterlagen – Modul 6J: Juristische Werke | Stand: 5.12.2017 | CC BY-NC-SA</a:t>
            </a:r>
            <a:endParaRPr lang="de-DE" dirty="0"/>
          </a:p>
        </p:txBody>
      </p:sp>
      <p:sp>
        <p:nvSpPr>
          <p:cNvPr id="5" name="Foliennummernplatzhalter 4"/>
          <p:cNvSpPr>
            <a:spLocks noGrp="1"/>
          </p:cNvSpPr>
          <p:nvPr>
            <p:ph type="sldNum" sz="quarter" idx="15"/>
          </p:nvPr>
        </p:nvSpPr>
        <p:spPr/>
        <p:txBody>
          <a:bodyPr/>
          <a:lstStyle/>
          <a:p>
            <a:pPr>
              <a:defRPr/>
            </a:pPr>
            <a:fld id="{FAB38C1D-161B-412A-9C5A-58B0265B4498}" type="slidenum">
              <a:rPr lang="de-DE" altLang="de-DE" smtClean="0"/>
              <a:pPr>
                <a:defRPr/>
              </a:pPr>
              <a:t>111</a:t>
            </a:fld>
            <a:endParaRPr lang="de-DE" altLang="de-DE"/>
          </a:p>
        </p:txBody>
      </p:sp>
      <p:graphicFrame>
        <p:nvGraphicFramePr>
          <p:cNvPr id="7" name="Tabelle 6"/>
          <p:cNvGraphicFramePr>
            <a:graphicFrameLocks noGrp="1"/>
          </p:cNvGraphicFramePr>
          <p:nvPr>
            <p:extLst>
              <p:ext uri="{D42A27DB-BD31-4B8C-83A1-F6EECF244321}">
                <p14:modId xmlns:p14="http://schemas.microsoft.com/office/powerpoint/2010/main" val="1789842870"/>
              </p:ext>
            </p:extLst>
          </p:nvPr>
        </p:nvGraphicFramePr>
        <p:xfrm>
          <a:off x="251520" y="2420888"/>
          <a:ext cx="8640761" cy="2420848"/>
        </p:xfrm>
        <a:graphic>
          <a:graphicData uri="http://schemas.openxmlformats.org/drawingml/2006/table">
            <a:tbl>
              <a:tblPr firstRow="1" bandRow="1">
                <a:tableStyleId>{5C22544A-7EE6-4342-B048-85BDC9FD1C3A}</a:tableStyleId>
              </a:tblPr>
              <a:tblGrid>
                <a:gridCol w="1152128">
                  <a:extLst>
                    <a:ext uri="{9D8B030D-6E8A-4147-A177-3AD203B41FA5}">
                      <a16:colId xmlns:a16="http://schemas.microsoft.com/office/drawing/2014/main" val="20000"/>
                    </a:ext>
                  </a:extLst>
                </a:gridCol>
                <a:gridCol w="4088310">
                  <a:extLst>
                    <a:ext uri="{9D8B030D-6E8A-4147-A177-3AD203B41FA5}">
                      <a16:colId xmlns:a16="http://schemas.microsoft.com/office/drawing/2014/main" val="20001"/>
                    </a:ext>
                  </a:extLst>
                </a:gridCol>
                <a:gridCol w="3400323">
                  <a:extLst>
                    <a:ext uri="{9D8B030D-6E8A-4147-A177-3AD203B41FA5}">
                      <a16:colId xmlns:a16="http://schemas.microsoft.com/office/drawing/2014/main" val="20002"/>
                    </a:ext>
                  </a:extLst>
                </a:gridCol>
              </a:tblGrid>
              <a:tr h="372072">
                <a:tc>
                  <a:txBody>
                    <a:bodyPr/>
                    <a:lstStyle/>
                    <a:p>
                      <a:pPr>
                        <a:lnSpc>
                          <a:spcPct val="100000"/>
                        </a:lnSpc>
                      </a:pPr>
                      <a:r>
                        <a:rPr lang="de-DE" sz="1800" dirty="0" smtClean="0">
                          <a:latin typeface="Verdana" pitchFamily="34" charset="0"/>
                          <a:ea typeface="Verdana" pitchFamily="34" charset="0"/>
                          <a:cs typeface="Verdana" pitchFamily="34" charset="0"/>
                        </a:rPr>
                        <a:t>RDA</a:t>
                      </a:r>
                      <a:endParaRPr lang="de-DE" sz="1800" dirty="0">
                        <a:latin typeface="Verdana" pitchFamily="34" charset="0"/>
                        <a:ea typeface="Verdana" pitchFamily="34" charset="0"/>
                        <a:cs typeface="Verdana" pitchFamily="34" charset="0"/>
                      </a:endParaRPr>
                    </a:p>
                  </a:txBody>
                  <a:tcPr marL="91437" marR="91437" marT="45738" marB="45738" anchor="ctr"/>
                </a:tc>
                <a:tc>
                  <a:txBody>
                    <a:bodyPr/>
                    <a:lstStyle/>
                    <a:p>
                      <a:pPr>
                        <a:lnSpc>
                          <a:spcPct val="100000"/>
                        </a:lnSpc>
                      </a:pPr>
                      <a:r>
                        <a:rPr lang="de-DE" sz="1800" dirty="0" smtClean="0">
                          <a:latin typeface="Verdana" pitchFamily="34" charset="0"/>
                          <a:ea typeface="Verdana" pitchFamily="34" charset="0"/>
                          <a:cs typeface="Verdana" pitchFamily="34" charset="0"/>
                        </a:rPr>
                        <a:t>Element</a:t>
                      </a:r>
                      <a:endParaRPr lang="de-DE" sz="1800" dirty="0">
                        <a:latin typeface="Verdana" pitchFamily="34" charset="0"/>
                        <a:ea typeface="Verdana" pitchFamily="34" charset="0"/>
                        <a:cs typeface="Verdana" pitchFamily="34" charset="0"/>
                      </a:endParaRPr>
                    </a:p>
                  </a:txBody>
                  <a:tcPr marL="91437" marR="91437" marT="45738" marB="45738" anchor="ctr"/>
                </a:tc>
                <a:tc>
                  <a:txBody>
                    <a:bodyPr/>
                    <a:lstStyle/>
                    <a:p>
                      <a:pPr>
                        <a:lnSpc>
                          <a:spcPct val="100000"/>
                        </a:lnSpc>
                      </a:pPr>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marL="91437" marR="91437" marT="45738" marB="45738" anchor="ctr"/>
                </a:tc>
                <a:extLst>
                  <a:ext uri="{0D108BD9-81ED-4DB2-BD59-A6C34878D82A}">
                    <a16:rowId xmlns:a16="http://schemas.microsoft.com/office/drawing/2014/main" val="10000"/>
                  </a:ext>
                </a:extLst>
              </a:tr>
              <a:tr h="642661">
                <a:tc>
                  <a:txBody>
                    <a:bodyPr/>
                    <a:lstStyle/>
                    <a:p>
                      <a:pPr>
                        <a:lnSpc>
                          <a:spcPct val="100000"/>
                        </a:lnSpc>
                        <a:spcBef>
                          <a:spcPts val="600"/>
                        </a:spcBef>
                        <a:spcAft>
                          <a:spcPts val="600"/>
                        </a:spcAft>
                      </a:pPr>
                      <a:r>
                        <a:rPr lang="de-DE" sz="1800" b="1" dirty="0" smtClean="0">
                          <a:solidFill>
                            <a:schemeClr val="tx1"/>
                          </a:solidFill>
                          <a:latin typeface="Verdana" pitchFamily="34" charset="0"/>
                          <a:ea typeface="Verdana" pitchFamily="34" charset="0"/>
                          <a:cs typeface="Verdana" pitchFamily="34" charset="0"/>
                        </a:rPr>
                        <a:t>6.19.2</a:t>
                      </a:r>
                      <a:endParaRPr lang="de-DE" sz="1800" b="1" dirty="0">
                        <a:solidFill>
                          <a:schemeClr val="tx1"/>
                        </a:solidFill>
                        <a:latin typeface="Verdana" pitchFamily="34" charset="0"/>
                        <a:ea typeface="Verdana" pitchFamily="34" charset="0"/>
                        <a:cs typeface="Verdana" pitchFamily="34" charset="0"/>
                      </a:endParaRPr>
                    </a:p>
                  </a:txBody>
                  <a:tcPr marL="91437" marR="91437" marT="45738" marB="45738" anchor="ctr"/>
                </a:tc>
                <a:tc>
                  <a:txBody>
                    <a:bodyPr/>
                    <a:lstStyle/>
                    <a:p>
                      <a:pPr>
                        <a:lnSpc>
                          <a:spcPct val="100000"/>
                        </a:lnSpc>
                        <a:spcBef>
                          <a:spcPts val="600"/>
                        </a:spcBef>
                        <a:spcAft>
                          <a:spcPts val="600"/>
                        </a:spcAft>
                      </a:pPr>
                      <a:r>
                        <a:rPr lang="de-DE" sz="1800" b="1" dirty="0" smtClean="0">
                          <a:solidFill>
                            <a:schemeClr val="tx1"/>
                          </a:solidFill>
                          <a:latin typeface="Verdana" pitchFamily="34" charset="0"/>
                          <a:ea typeface="Verdana" pitchFamily="34" charset="0"/>
                          <a:cs typeface="Verdana" pitchFamily="34" charset="0"/>
                        </a:rPr>
                        <a:t>Bevorzugter Titel des Werks</a:t>
                      </a:r>
                      <a:endParaRPr lang="de-DE" sz="1800" b="1" dirty="0">
                        <a:solidFill>
                          <a:schemeClr val="tx1"/>
                        </a:solidFill>
                        <a:latin typeface="Verdana" pitchFamily="34" charset="0"/>
                        <a:ea typeface="Verdana" pitchFamily="34" charset="0"/>
                        <a:cs typeface="Verdana" pitchFamily="34" charset="0"/>
                      </a:endParaRPr>
                    </a:p>
                  </a:txBody>
                  <a:tcPr marL="91437" marR="91437" marT="45738" marB="45738"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dirty="0" smtClean="0">
                          <a:solidFill>
                            <a:schemeClr val="tx1"/>
                          </a:solidFill>
                          <a:latin typeface="Verdana" pitchFamily="34" charset="0"/>
                          <a:ea typeface="Verdana" pitchFamily="34" charset="0"/>
                          <a:cs typeface="Verdana" pitchFamily="34" charset="0"/>
                        </a:rPr>
                        <a:t>Bundeskleingartengesetz</a:t>
                      </a:r>
                      <a:endParaRPr lang="de-DE" sz="1800" dirty="0">
                        <a:solidFill>
                          <a:schemeClr val="tx1"/>
                        </a:solidFill>
                        <a:latin typeface="Verdana" pitchFamily="34" charset="0"/>
                        <a:ea typeface="Verdana" pitchFamily="34" charset="0"/>
                        <a:cs typeface="Verdana" pitchFamily="34" charset="0"/>
                      </a:endParaRPr>
                    </a:p>
                  </a:txBody>
                  <a:tcPr marL="91437" marR="91437" marT="45738" marB="45738" anchor="ctr"/>
                </a:tc>
                <a:extLst>
                  <a:ext uri="{0D108BD9-81ED-4DB2-BD59-A6C34878D82A}">
                    <a16:rowId xmlns:a16="http://schemas.microsoft.com/office/drawing/2014/main" val="10001"/>
                  </a:ext>
                </a:extLst>
              </a:tr>
              <a:tr h="497435">
                <a:tc>
                  <a:txBody>
                    <a:bodyPr/>
                    <a:lstStyle/>
                    <a:p>
                      <a:pPr>
                        <a:lnSpc>
                          <a:spcPct val="100000"/>
                        </a:lnSpc>
                        <a:spcAft>
                          <a:spcPts val="600"/>
                        </a:spcAft>
                      </a:pPr>
                      <a:r>
                        <a:rPr lang="de-DE" sz="1800" b="1" dirty="0" smtClean="0">
                          <a:solidFill>
                            <a:schemeClr val="tx1"/>
                          </a:solidFill>
                          <a:latin typeface="Verdana"/>
                          <a:ea typeface="Calibri"/>
                          <a:cs typeface="Arial"/>
                        </a:rPr>
                        <a:t>19.2</a:t>
                      </a:r>
                      <a:endParaRPr lang="de-DE" sz="1800" b="1" dirty="0">
                        <a:solidFill>
                          <a:schemeClr val="tx1"/>
                        </a:solidFill>
                        <a:latin typeface="Verdana"/>
                        <a:ea typeface="Calibri"/>
                        <a:cs typeface="Arial"/>
                      </a:endParaRPr>
                    </a:p>
                  </a:txBody>
                  <a:tcPr marL="68578" marR="68578" marT="0" marB="0" anchor="ctr"/>
                </a:tc>
                <a:tc>
                  <a:txBody>
                    <a:bodyPr/>
                    <a:lstStyle/>
                    <a:p>
                      <a:pPr>
                        <a:lnSpc>
                          <a:spcPct val="100000"/>
                        </a:lnSpc>
                        <a:spcAft>
                          <a:spcPts val="600"/>
                        </a:spcAft>
                      </a:pPr>
                      <a:r>
                        <a:rPr lang="de-DE" sz="1800" b="1" dirty="0" smtClean="0">
                          <a:solidFill>
                            <a:schemeClr val="tx1"/>
                          </a:solidFill>
                          <a:latin typeface="Verdana"/>
                          <a:ea typeface="Calibri"/>
                          <a:cs typeface="Arial"/>
                        </a:rPr>
                        <a:t>Geistiger Schöpfer</a:t>
                      </a:r>
                      <a:endParaRPr lang="de-DE" sz="1800" b="1" dirty="0">
                        <a:solidFill>
                          <a:schemeClr val="tx1"/>
                        </a:solidFill>
                        <a:latin typeface="Verdana"/>
                        <a:ea typeface="Calibri"/>
                        <a:cs typeface="Arial"/>
                      </a:endParaRPr>
                    </a:p>
                  </a:txBody>
                  <a:tcPr marL="68578" marR="68578" marT="0" marB="0" anchor="ctr"/>
                </a:tc>
                <a:tc>
                  <a:txBody>
                    <a:bodyPr/>
                    <a:lstStyle/>
                    <a:p>
                      <a:pPr marL="0" marR="0" indent="0" algn="l" defTabSz="914400" rtl="0" eaLnBrk="1" fontAlgn="auto" latinLnBrk="0" hangingPunct="1">
                        <a:lnSpc>
                          <a:spcPct val="100000"/>
                        </a:lnSpc>
                        <a:spcBef>
                          <a:spcPts val="0"/>
                        </a:spcBef>
                        <a:spcAft>
                          <a:spcPts val="600"/>
                        </a:spcAft>
                        <a:buClrTx/>
                        <a:buSzTx/>
                        <a:buFontTx/>
                        <a:buNone/>
                        <a:tabLst/>
                        <a:defRPr/>
                      </a:pPr>
                      <a:r>
                        <a:rPr lang="de-DE" sz="1800" dirty="0" err="1" smtClean="0">
                          <a:effectLst/>
                          <a:latin typeface="Verdana" panose="020B0604030504040204" pitchFamily="34" charset="0"/>
                          <a:ea typeface="Verdana" panose="020B0604030504040204" pitchFamily="34" charset="0"/>
                          <a:cs typeface="Verdana" panose="020B0604030504040204" pitchFamily="34" charset="0"/>
                        </a:rPr>
                        <a:t>Mainczyk</a:t>
                      </a:r>
                      <a:r>
                        <a:rPr lang="de-DE" sz="1800" dirty="0" smtClean="0">
                          <a:effectLst/>
                          <a:latin typeface="Verdana" panose="020B0604030504040204" pitchFamily="34" charset="0"/>
                          <a:ea typeface="Verdana" panose="020B0604030504040204" pitchFamily="34" charset="0"/>
                          <a:cs typeface="Verdana" panose="020B0604030504040204" pitchFamily="34" charset="0"/>
                        </a:rPr>
                        <a:t>, Lorenz</a:t>
                      </a:r>
                    </a:p>
                  </a:txBody>
                  <a:tcPr marL="68578" marR="68578" marT="0" marB="0" anchor="ctr"/>
                </a:tc>
                <a:extLst>
                  <a:ext uri="{0D108BD9-81ED-4DB2-BD59-A6C34878D82A}">
                    <a16:rowId xmlns:a16="http://schemas.microsoft.com/office/drawing/2014/main" val="10002"/>
                  </a:ext>
                </a:extLst>
              </a:tr>
              <a:tr h="360040">
                <a:tc>
                  <a:txBody>
                    <a:bodyPr/>
                    <a:lstStyle/>
                    <a:p>
                      <a:pPr>
                        <a:lnSpc>
                          <a:spcPct val="100000"/>
                        </a:lnSpc>
                        <a:spcAft>
                          <a:spcPts val="600"/>
                        </a:spcAft>
                      </a:pPr>
                      <a:r>
                        <a:rPr lang="de-DE" sz="1800" dirty="0" smtClean="0">
                          <a:solidFill>
                            <a:schemeClr val="tx1"/>
                          </a:solidFill>
                          <a:latin typeface="Verdana"/>
                          <a:ea typeface="Calibri"/>
                          <a:cs typeface="Arial"/>
                        </a:rPr>
                        <a:t>18.5</a:t>
                      </a:r>
                      <a:endParaRPr lang="de-DE" sz="1800" dirty="0">
                        <a:solidFill>
                          <a:schemeClr val="tx1"/>
                        </a:solidFill>
                        <a:latin typeface="Verdana"/>
                        <a:ea typeface="Calibri"/>
                        <a:cs typeface="Arial"/>
                      </a:endParaRPr>
                    </a:p>
                  </a:txBody>
                  <a:tcPr marL="68578" marR="68578" marT="0" marB="0" anchor="ctr"/>
                </a:tc>
                <a:tc>
                  <a:txBody>
                    <a:bodyPr/>
                    <a:lstStyle/>
                    <a:p>
                      <a:pPr>
                        <a:lnSpc>
                          <a:spcPct val="100000"/>
                        </a:lnSpc>
                        <a:spcAft>
                          <a:spcPts val="600"/>
                        </a:spcAft>
                      </a:pPr>
                      <a:r>
                        <a:rPr lang="de-DE" sz="1800" dirty="0" smtClean="0">
                          <a:solidFill>
                            <a:schemeClr val="tx1"/>
                          </a:solidFill>
                          <a:latin typeface="Verdana"/>
                          <a:ea typeface="Calibri"/>
                          <a:cs typeface="Arial"/>
                        </a:rPr>
                        <a:t>Beziehungskennzeichnung</a:t>
                      </a:r>
                      <a:endParaRPr lang="de-DE" sz="1800" dirty="0">
                        <a:solidFill>
                          <a:schemeClr val="tx1"/>
                        </a:solidFill>
                        <a:latin typeface="Verdana"/>
                        <a:ea typeface="Calibri"/>
                        <a:cs typeface="Arial"/>
                      </a:endParaRPr>
                    </a:p>
                  </a:txBody>
                  <a:tcPr marL="68578" marR="68578" marT="0" marB="0" anchor="ctr"/>
                </a:tc>
                <a:tc>
                  <a:txBody>
                    <a:bodyPr/>
                    <a:lstStyle/>
                    <a:p>
                      <a:pPr>
                        <a:lnSpc>
                          <a:spcPct val="100000"/>
                        </a:lnSpc>
                        <a:spcAft>
                          <a:spcPts val="600"/>
                        </a:spcAft>
                      </a:pPr>
                      <a:r>
                        <a:rPr lang="de-DE" sz="1800" dirty="0" smtClean="0">
                          <a:solidFill>
                            <a:schemeClr val="tx1"/>
                          </a:solidFill>
                          <a:latin typeface="Verdana"/>
                          <a:ea typeface="Calibri"/>
                          <a:cs typeface="Arial"/>
                        </a:rPr>
                        <a:t>Verfasser</a:t>
                      </a:r>
                      <a:endParaRPr lang="de-DE" sz="1800" dirty="0">
                        <a:solidFill>
                          <a:schemeClr val="tx1"/>
                        </a:solidFill>
                        <a:latin typeface="Verdana"/>
                        <a:ea typeface="Calibri"/>
                        <a:cs typeface="Arial"/>
                      </a:endParaRPr>
                    </a:p>
                  </a:txBody>
                  <a:tcPr marL="68578" marR="68578" marT="0" marB="0" anchor="ctr"/>
                </a:tc>
                <a:extLst>
                  <a:ext uri="{0D108BD9-81ED-4DB2-BD59-A6C34878D82A}">
                    <a16:rowId xmlns:a16="http://schemas.microsoft.com/office/drawing/2014/main" val="10003"/>
                  </a:ext>
                </a:extLst>
              </a:tr>
              <a:tr h="270589">
                <a:tc>
                  <a:txBody>
                    <a:bodyPr/>
                    <a:lstStyle/>
                    <a:p>
                      <a:pPr>
                        <a:lnSpc>
                          <a:spcPct val="100000"/>
                        </a:lnSpc>
                        <a:spcAft>
                          <a:spcPts val="600"/>
                        </a:spcAft>
                      </a:pPr>
                      <a:r>
                        <a:rPr lang="de-DE" sz="1800" dirty="0" smtClean="0">
                          <a:solidFill>
                            <a:schemeClr val="tx1"/>
                          </a:solidFill>
                          <a:latin typeface="Verdana"/>
                          <a:ea typeface="Calibri"/>
                          <a:cs typeface="Arial"/>
                        </a:rPr>
                        <a:t>6.29.1</a:t>
                      </a:r>
                      <a:endParaRPr lang="de-DE" sz="1800" dirty="0">
                        <a:solidFill>
                          <a:schemeClr val="tx1"/>
                        </a:solidFill>
                        <a:latin typeface="Verdana"/>
                        <a:ea typeface="Calibri"/>
                        <a:cs typeface="Arial"/>
                      </a:endParaRPr>
                    </a:p>
                  </a:txBody>
                  <a:tcPr marL="68578" marR="68578" marT="0" marB="0" anchor="ctr"/>
                </a:tc>
                <a:tc>
                  <a:txBody>
                    <a:bodyPr/>
                    <a:lstStyle/>
                    <a:p>
                      <a:pPr>
                        <a:lnSpc>
                          <a:spcPct val="100000"/>
                        </a:lnSpc>
                        <a:spcAft>
                          <a:spcPts val="600"/>
                        </a:spcAft>
                      </a:pPr>
                      <a:r>
                        <a:rPr lang="de-DE" sz="1800" dirty="0" smtClean="0">
                          <a:solidFill>
                            <a:schemeClr val="tx1"/>
                          </a:solidFill>
                          <a:latin typeface="Verdana"/>
                          <a:ea typeface="Calibri"/>
                          <a:cs typeface="Arial"/>
                        </a:rPr>
                        <a:t>Normierter</a:t>
                      </a:r>
                      <a:r>
                        <a:rPr lang="de-DE" sz="1800" baseline="0" dirty="0" smtClean="0">
                          <a:solidFill>
                            <a:schemeClr val="tx1"/>
                          </a:solidFill>
                          <a:latin typeface="Verdana"/>
                          <a:ea typeface="Calibri"/>
                          <a:cs typeface="Arial"/>
                        </a:rPr>
                        <a:t> Sucheinstieg</a:t>
                      </a:r>
                      <a:endParaRPr lang="de-DE" sz="1800" dirty="0">
                        <a:solidFill>
                          <a:schemeClr val="tx1"/>
                        </a:solidFill>
                        <a:latin typeface="Verdana"/>
                        <a:ea typeface="Calibri"/>
                        <a:cs typeface="Arial"/>
                      </a:endParaRPr>
                    </a:p>
                  </a:txBody>
                  <a:tcPr marL="68578" marR="68578" marT="0" marB="0" anchor="ctr"/>
                </a:tc>
                <a:tc>
                  <a:txBody>
                    <a:bodyPr/>
                    <a:lstStyle/>
                    <a:p>
                      <a:pPr marL="0" marR="0" indent="0" algn="l" defTabSz="914400" rtl="0" eaLnBrk="1" fontAlgn="auto" latinLnBrk="0" hangingPunct="1">
                        <a:lnSpc>
                          <a:spcPct val="100000"/>
                        </a:lnSpc>
                        <a:spcBef>
                          <a:spcPts val="0"/>
                        </a:spcBef>
                        <a:spcAft>
                          <a:spcPts val="600"/>
                        </a:spcAft>
                        <a:buClrTx/>
                        <a:buSzTx/>
                        <a:buFontTx/>
                        <a:buNone/>
                        <a:tabLst/>
                        <a:defRPr/>
                      </a:pPr>
                      <a:r>
                        <a:rPr lang="de-DE" sz="1800" dirty="0" err="1" smtClean="0">
                          <a:effectLst/>
                          <a:latin typeface="Verdana" panose="020B0604030504040204" pitchFamily="34" charset="0"/>
                          <a:ea typeface="Verdana" panose="020B0604030504040204" pitchFamily="34" charset="0"/>
                          <a:cs typeface="Verdana" panose="020B0604030504040204" pitchFamily="34" charset="0"/>
                        </a:rPr>
                        <a:t>Mainczyk</a:t>
                      </a:r>
                      <a:r>
                        <a:rPr lang="de-DE" sz="1800" dirty="0" smtClean="0">
                          <a:effectLst/>
                          <a:latin typeface="Verdana" panose="020B0604030504040204" pitchFamily="34" charset="0"/>
                          <a:ea typeface="Verdana" panose="020B0604030504040204" pitchFamily="34" charset="0"/>
                          <a:cs typeface="Verdana" panose="020B0604030504040204" pitchFamily="34" charset="0"/>
                        </a:rPr>
                        <a:t>, Lorenz. Bundeskleingartengesetz</a:t>
                      </a:r>
                    </a:p>
                  </a:txBody>
                  <a:tcPr marL="68578" marR="68578" marT="0" marB="0" anchor="ctr"/>
                </a:tc>
                <a:extLst>
                  <a:ext uri="{0D108BD9-81ED-4DB2-BD59-A6C34878D82A}">
                    <a16:rowId xmlns:a16="http://schemas.microsoft.com/office/drawing/2014/main" val="10004"/>
                  </a:ext>
                </a:extLst>
              </a:tr>
            </a:tbl>
          </a:graphicData>
        </a:graphic>
      </p:graphicFrame>
      <p:sp>
        <p:nvSpPr>
          <p:cNvPr id="6" name="Textfeld 5"/>
          <p:cNvSpPr txBox="1"/>
          <p:nvPr/>
        </p:nvSpPr>
        <p:spPr>
          <a:xfrm>
            <a:off x="251520" y="5085184"/>
            <a:ext cx="8568952" cy="1323439"/>
          </a:xfrm>
          <a:prstGeom prst="rect">
            <a:avLst/>
          </a:prstGeom>
          <a:solidFill>
            <a:schemeClr val="bg1"/>
          </a:solidFill>
          <a:ln>
            <a:solidFill>
              <a:schemeClr val="tx1"/>
            </a:solidFill>
          </a:ln>
        </p:spPr>
        <p:txBody>
          <a:bodyPr wrap="square" rtlCol="0">
            <a:spAutoFit/>
          </a:bodyPr>
          <a:lstStyle/>
          <a:p>
            <a:r>
              <a:rPr lang="de-DE" sz="2000" dirty="0" smtClean="0">
                <a:latin typeface="Verdana" panose="020B0604030504040204" pitchFamily="34" charset="0"/>
                <a:ea typeface="Verdana" panose="020B0604030504040204" pitchFamily="34" charset="0"/>
                <a:cs typeface="Verdana" panose="020B0604030504040204" pitchFamily="34" charset="0"/>
              </a:rPr>
              <a:t>Gesetzestexte dienen in der Regel dem Verständnis des Kommentars und sind als nachrangig zu betrachten, ergänzender Inhalt</a:t>
            </a:r>
          </a:p>
          <a:p>
            <a:pPr algn="ctr"/>
            <a:r>
              <a:rPr lang="de-DE" sz="2000" dirty="0" smtClean="0">
                <a:latin typeface="Verdana" panose="020B0604030504040204" pitchFamily="34" charset="0"/>
                <a:ea typeface="Verdana" panose="020B0604030504040204" pitchFamily="34" charset="0"/>
                <a:cs typeface="Verdana" panose="020B0604030504040204" pitchFamily="34" charset="0"/>
              </a:rPr>
              <a:t>     &gt;&gt; keine Zusammenstellung</a:t>
            </a:r>
          </a:p>
        </p:txBody>
      </p:sp>
      <p:sp>
        <p:nvSpPr>
          <p:cNvPr id="3" name="Titel 2"/>
          <p:cNvSpPr>
            <a:spLocks noGrp="1"/>
          </p:cNvSpPr>
          <p:nvPr>
            <p:ph type="title"/>
          </p:nvPr>
        </p:nvSpPr>
        <p:spPr>
          <a:xfrm>
            <a:off x="251520" y="399802"/>
            <a:ext cx="8640960" cy="508918"/>
          </a:xfrm>
        </p:spPr>
        <p:txBody>
          <a:bodyPr/>
          <a:lstStyle/>
          <a:p>
            <a:r>
              <a:rPr lang="de-DE" dirty="0"/>
              <a:t>Fall K5 Kommentare mit ergänzenden Gesetzestexten</a:t>
            </a:r>
          </a:p>
        </p:txBody>
      </p:sp>
    </p:spTree>
    <p:extLst>
      <p:ext uri="{BB962C8B-B14F-4D97-AF65-F5344CB8AC3E}">
        <p14:creationId xmlns:p14="http://schemas.microsoft.com/office/powerpoint/2010/main" val="1433185900"/>
      </p:ext>
    </p:extLst>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p:txBody>
          <a:bodyPr/>
          <a:lstStyle/>
          <a:p>
            <a:pPr>
              <a:defRPr/>
            </a:pPr>
            <a:r>
              <a:rPr lang="de-DE" smtClean="0"/>
              <a:t>AG RDA Schulungsunterlagen – Modul 6J: Juristische Werke | Stand: 5.12.2017 | CC BY-NC-SA</a:t>
            </a:r>
            <a:endParaRPr lang="de-DE" dirty="0"/>
          </a:p>
        </p:txBody>
      </p:sp>
      <p:sp>
        <p:nvSpPr>
          <p:cNvPr id="5" name="Foliennummernplatzhalter 4"/>
          <p:cNvSpPr>
            <a:spLocks noGrp="1"/>
          </p:cNvSpPr>
          <p:nvPr>
            <p:ph type="sldNum" sz="quarter" idx="15"/>
          </p:nvPr>
        </p:nvSpPr>
        <p:spPr/>
        <p:txBody>
          <a:bodyPr/>
          <a:lstStyle/>
          <a:p>
            <a:pPr>
              <a:defRPr/>
            </a:pPr>
            <a:fld id="{FAB38C1D-161B-412A-9C5A-58B0265B4498}" type="slidenum">
              <a:rPr lang="de-DE" altLang="de-DE" smtClean="0"/>
              <a:pPr>
                <a:defRPr/>
              </a:pPr>
              <a:t>112</a:t>
            </a:fld>
            <a:endParaRPr lang="de-DE" altLang="de-DE"/>
          </a:p>
        </p:txBody>
      </p:sp>
      <p:sp>
        <p:nvSpPr>
          <p:cNvPr id="6" name="Titel 5"/>
          <p:cNvSpPr>
            <a:spLocks noGrp="1"/>
          </p:cNvSpPr>
          <p:nvPr>
            <p:ph type="title"/>
          </p:nvPr>
        </p:nvSpPr>
        <p:spPr>
          <a:xfrm>
            <a:off x="251520" y="615826"/>
            <a:ext cx="8640960" cy="508918"/>
          </a:xfrm>
        </p:spPr>
        <p:txBody>
          <a:bodyPr/>
          <a:lstStyle/>
          <a:p>
            <a:r>
              <a:rPr lang="de-DE" dirty="0" smtClean="0"/>
              <a:t>K6 </a:t>
            </a:r>
            <a:r>
              <a:rPr lang="de-DE" dirty="0"/>
              <a:t>Kommentar zu mehreren Gesetzen eines Rechtsgebiets oder zu einem Thema mit kommentierten Gesetzen bzw. Auszügen</a:t>
            </a:r>
          </a:p>
        </p:txBody>
      </p:sp>
      <p:sp>
        <p:nvSpPr>
          <p:cNvPr id="7" name="Textplatzhalter 6"/>
          <p:cNvSpPr>
            <a:spLocks noGrp="1"/>
          </p:cNvSpPr>
          <p:nvPr>
            <p:ph type="body" sz="quarter" idx="13"/>
          </p:nvPr>
        </p:nvSpPr>
        <p:spPr>
          <a:xfrm>
            <a:off x="251520" y="1772816"/>
            <a:ext cx="8784976" cy="4608512"/>
          </a:xfrm>
        </p:spPr>
        <p:txBody>
          <a:bodyPr/>
          <a:lstStyle/>
          <a:p>
            <a:pPr lvl="0"/>
            <a:r>
              <a:rPr lang="de-DE" sz="2000" dirty="0">
                <a:solidFill>
                  <a:prstClr val="black"/>
                </a:solidFill>
              </a:rPr>
              <a:t>Kommentar mit Kommentierungen zu mehreren Gesetzen usw. bzw. Teile von Gesetzen zu einem Thema mit übergeordnetem </a:t>
            </a:r>
            <a:r>
              <a:rPr lang="de-DE" sz="2000" dirty="0" smtClean="0">
                <a:solidFill>
                  <a:prstClr val="black"/>
                </a:solidFill>
              </a:rPr>
              <a:t>Titel     </a:t>
            </a:r>
            <a:r>
              <a:rPr lang="de-DE" sz="1800" b="1" dirty="0" smtClean="0">
                <a:solidFill>
                  <a:prstClr val="black"/>
                </a:solidFill>
              </a:rPr>
              <a:t>Normierter </a:t>
            </a:r>
            <a:r>
              <a:rPr lang="de-DE" sz="1800" b="1" dirty="0">
                <a:solidFill>
                  <a:prstClr val="black"/>
                </a:solidFill>
              </a:rPr>
              <a:t>Sucheinstieg für das Kommentarwerk:</a:t>
            </a:r>
          </a:p>
          <a:p>
            <a:pPr marL="0" lvl="0" indent="0">
              <a:buNone/>
            </a:pPr>
            <a:r>
              <a:rPr lang="de-DE" sz="1800" dirty="0">
                <a:solidFill>
                  <a:prstClr val="black"/>
                </a:solidFill>
              </a:rPr>
              <a:t>                 Geistiger Schöpfer des </a:t>
            </a:r>
            <a:r>
              <a:rPr lang="de-DE" sz="1800" dirty="0" smtClean="0">
                <a:solidFill>
                  <a:prstClr val="black"/>
                </a:solidFill>
              </a:rPr>
              <a:t>Kommentars </a:t>
            </a:r>
            <a:r>
              <a:rPr lang="de-DE" sz="1800" dirty="0">
                <a:solidFill>
                  <a:prstClr val="black"/>
                </a:solidFill>
              </a:rPr>
              <a:t/>
            </a:r>
            <a:br>
              <a:rPr lang="de-DE" sz="1800" dirty="0">
                <a:solidFill>
                  <a:prstClr val="black"/>
                </a:solidFill>
              </a:rPr>
            </a:br>
            <a:r>
              <a:rPr lang="de-DE" sz="1800" dirty="0">
                <a:solidFill>
                  <a:prstClr val="black"/>
                </a:solidFill>
              </a:rPr>
              <a:t>                 bevorzugter Titel für den Kommentar </a:t>
            </a:r>
            <a:endParaRPr lang="de-DE" sz="1800" dirty="0" smtClean="0">
              <a:solidFill>
                <a:prstClr val="black"/>
              </a:solidFill>
            </a:endParaRPr>
          </a:p>
          <a:p>
            <a:pPr marL="0" lvl="0" indent="0">
              <a:buNone/>
            </a:pPr>
            <a:endParaRPr lang="de-DE" sz="1200" dirty="0">
              <a:solidFill>
                <a:prstClr val="black"/>
              </a:solidFill>
            </a:endParaRPr>
          </a:p>
          <a:p>
            <a:pPr lvl="0"/>
            <a:r>
              <a:rPr lang="de-DE" sz="2000" dirty="0" smtClean="0">
                <a:solidFill>
                  <a:prstClr val="black"/>
                </a:solidFill>
              </a:rPr>
              <a:t>Kommentar </a:t>
            </a:r>
            <a:r>
              <a:rPr lang="de-DE" sz="2000" dirty="0">
                <a:solidFill>
                  <a:prstClr val="black"/>
                </a:solidFill>
              </a:rPr>
              <a:t>mit Kommentierungen zu mehreren Gesetzen usw. bzw. Teile von Gesetzen zu einem Thema ohne übergeordnetem </a:t>
            </a:r>
            <a:r>
              <a:rPr lang="de-DE" sz="2000" dirty="0" smtClean="0">
                <a:solidFill>
                  <a:prstClr val="black"/>
                </a:solidFill>
              </a:rPr>
              <a:t>Titel     </a:t>
            </a:r>
            <a:r>
              <a:rPr lang="de-DE" sz="1800" b="1" dirty="0" smtClean="0">
                <a:solidFill>
                  <a:prstClr val="black"/>
                </a:solidFill>
              </a:rPr>
              <a:t>Normierter </a:t>
            </a:r>
            <a:r>
              <a:rPr lang="de-DE" sz="1800" b="1" dirty="0">
                <a:solidFill>
                  <a:prstClr val="black"/>
                </a:solidFill>
              </a:rPr>
              <a:t>Sucheinstieg für das Kommentarwerk, </a:t>
            </a:r>
            <a:br>
              <a:rPr lang="de-DE" sz="1800" b="1" dirty="0">
                <a:solidFill>
                  <a:prstClr val="black"/>
                </a:solidFill>
              </a:rPr>
            </a:br>
            <a:r>
              <a:rPr lang="de-DE" sz="1800" b="1" dirty="0">
                <a:solidFill>
                  <a:prstClr val="black"/>
                </a:solidFill>
              </a:rPr>
              <a:t>        </a:t>
            </a:r>
            <a:r>
              <a:rPr lang="de-DE" sz="1800" b="1" dirty="0" smtClean="0">
                <a:solidFill>
                  <a:prstClr val="black"/>
                </a:solidFill>
              </a:rPr>
              <a:t>     </a:t>
            </a:r>
            <a:r>
              <a:rPr lang="de-DE" sz="1800" b="1" dirty="0">
                <a:solidFill>
                  <a:prstClr val="black"/>
                </a:solidFill>
              </a:rPr>
              <a:t>dass für das </a:t>
            </a:r>
            <a:r>
              <a:rPr lang="de-DE" sz="1800" b="1" dirty="0" smtClean="0">
                <a:solidFill>
                  <a:prstClr val="black"/>
                </a:solidFill>
              </a:rPr>
              <a:t>Werk </a:t>
            </a:r>
            <a:r>
              <a:rPr lang="de-DE" sz="1800" b="1" dirty="0">
                <a:solidFill>
                  <a:prstClr val="black"/>
                </a:solidFill>
              </a:rPr>
              <a:t>bestimmend </a:t>
            </a:r>
            <a:r>
              <a:rPr lang="de-DE" sz="1800" b="1" dirty="0" smtClean="0">
                <a:solidFill>
                  <a:prstClr val="black"/>
                </a:solidFill>
              </a:rPr>
              <a:t>ist</a:t>
            </a:r>
          </a:p>
          <a:p>
            <a:pPr lvl="0"/>
            <a:endParaRPr lang="de-DE" sz="1200" b="1" dirty="0">
              <a:solidFill>
                <a:prstClr val="black"/>
              </a:solidFill>
            </a:endParaRPr>
          </a:p>
          <a:p>
            <a:pPr lvl="0"/>
            <a:r>
              <a:rPr lang="de-DE" sz="2000" dirty="0" smtClean="0">
                <a:solidFill>
                  <a:prstClr val="black"/>
                </a:solidFill>
              </a:rPr>
              <a:t>Kommentarwerk bestehend aus gleichwertigen, unabhängigen Werken = </a:t>
            </a:r>
            <a:r>
              <a:rPr lang="de-DE" sz="2000" dirty="0">
                <a:solidFill>
                  <a:prstClr val="black"/>
                </a:solidFill>
              </a:rPr>
              <a:t>Zusammenstellung </a:t>
            </a:r>
            <a:endParaRPr lang="de-DE" sz="2000" dirty="0" smtClean="0">
              <a:solidFill>
                <a:prstClr val="black"/>
              </a:solidFill>
            </a:endParaRPr>
          </a:p>
          <a:p>
            <a:pPr marL="0" lvl="0" indent="0">
              <a:buNone/>
            </a:pPr>
            <a:r>
              <a:rPr lang="de-DE" sz="2000" b="1" dirty="0">
                <a:solidFill>
                  <a:prstClr val="black"/>
                </a:solidFill>
              </a:rPr>
              <a:t> </a:t>
            </a:r>
            <a:r>
              <a:rPr lang="de-DE" sz="2000" b="1" dirty="0" smtClean="0">
                <a:solidFill>
                  <a:prstClr val="black"/>
                </a:solidFill>
              </a:rPr>
              <a:t>              </a:t>
            </a:r>
            <a:r>
              <a:rPr lang="de-DE" sz="1800" b="1" dirty="0" smtClean="0">
                <a:solidFill>
                  <a:prstClr val="black"/>
                </a:solidFill>
              </a:rPr>
              <a:t>Normierter </a:t>
            </a:r>
            <a:r>
              <a:rPr lang="de-DE" sz="1800" b="1" dirty="0">
                <a:solidFill>
                  <a:prstClr val="black"/>
                </a:solidFill>
              </a:rPr>
              <a:t>Sucheinstieg für jedes enthaltene </a:t>
            </a:r>
            <a:endParaRPr lang="de-DE" sz="1800" b="1" dirty="0" smtClean="0">
              <a:solidFill>
                <a:prstClr val="black"/>
              </a:solidFill>
            </a:endParaRPr>
          </a:p>
          <a:p>
            <a:pPr marL="0" lvl="0" indent="0">
              <a:buNone/>
            </a:pPr>
            <a:r>
              <a:rPr lang="de-DE" sz="1800" b="1" dirty="0" smtClean="0">
                <a:solidFill>
                  <a:prstClr val="black"/>
                </a:solidFill>
              </a:rPr>
              <a:t>                 Kommentarwerk</a:t>
            </a:r>
            <a:endParaRPr lang="de-DE" sz="1800" b="1" dirty="0">
              <a:solidFill>
                <a:prstClr val="black"/>
              </a:solidFill>
            </a:endParaRPr>
          </a:p>
          <a:p>
            <a:endParaRPr lang="de-DE" dirty="0"/>
          </a:p>
        </p:txBody>
      </p:sp>
    </p:spTree>
    <p:extLst>
      <p:ext uri="{BB962C8B-B14F-4D97-AF65-F5344CB8AC3E}">
        <p14:creationId xmlns:p14="http://schemas.microsoft.com/office/powerpoint/2010/main" val="1676551474"/>
      </p:ext>
    </p:extLst>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Fall K6</a:t>
            </a:r>
            <a:endParaRPr lang="de-DE" dirty="0"/>
          </a:p>
        </p:txBody>
      </p:sp>
      <p:sp>
        <p:nvSpPr>
          <p:cNvPr id="4" name="Fußzeilenplatzhalter 3"/>
          <p:cNvSpPr>
            <a:spLocks noGrp="1"/>
          </p:cNvSpPr>
          <p:nvPr>
            <p:ph type="ftr" sz="quarter" idx="14"/>
          </p:nvPr>
        </p:nvSpPr>
        <p:spPr/>
        <p:txBody>
          <a:bodyPr/>
          <a:lstStyle/>
          <a:p>
            <a:pPr>
              <a:defRPr/>
            </a:pPr>
            <a:r>
              <a:rPr lang="de-DE" smtClean="0"/>
              <a:t>AG RDA Schulungsunterlagen – Modul 6J: Juristische Werke | Stand: 5.12.2017 | CC BY-NC-SA</a:t>
            </a:r>
            <a:endParaRPr lang="de-DE" dirty="0"/>
          </a:p>
        </p:txBody>
      </p:sp>
      <p:sp>
        <p:nvSpPr>
          <p:cNvPr id="5" name="Foliennummernplatzhalter 4"/>
          <p:cNvSpPr>
            <a:spLocks noGrp="1"/>
          </p:cNvSpPr>
          <p:nvPr>
            <p:ph type="sldNum" sz="quarter" idx="15"/>
          </p:nvPr>
        </p:nvSpPr>
        <p:spPr/>
        <p:txBody>
          <a:bodyPr/>
          <a:lstStyle/>
          <a:p>
            <a:pPr>
              <a:defRPr/>
            </a:pPr>
            <a:fld id="{FAB38C1D-161B-412A-9C5A-58B0265B4498}" type="slidenum">
              <a:rPr lang="de-DE" altLang="de-DE" smtClean="0"/>
              <a:pPr>
                <a:defRPr/>
              </a:pPr>
              <a:t>113</a:t>
            </a:fld>
            <a:endParaRPr lang="de-DE" altLang="de-DE"/>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1146233"/>
            <a:ext cx="3330016" cy="5094527"/>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205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27984" y="135235"/>
            <a:ext cx="4505325" cy="6105525"/>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6" name="Textfeld 5"/>
          <p:cNvSpPr txBox="1"/>
          <p:nvPr/>
        </p:nvSpPr>
        <p:spPr>
          <a:xfrm>
            <a:off x="755576" y="4725144"/>
            <a:ext cx="5561331" cy="338554"/>
          </a:xfrm>
          <a:prstGeom prst="rect">
            <a:avLst/>
          </a:prstGeom>
          <a:solidFill>
            <a:schemeClr val="bg1"/>
          </a:solidFill>
          <a:ln>
            <a:solidFill>
              <a:schemeClr val="tx1"/>
            </a:solidFill>
          </a:ln>
        </p:spPr>
        <p:txBody>
          <a:bodyPr wrap="none" rtlCol="0">
            <a:spAutoFit/>
          </a:bodyPr>
          <a:lstStyle/>
          <a:p>
            <a:r>
              <a:rPr lang="de-DE" sz="1600" i="1" dirty="0" smtClean="0">
                <a:solidFill>
                  <a:schemeClr val="accent1"/>
                </a:solidFill>
                <a:latin typeface="Verdana" panose="020B0604030504040204" pitchFamily="34" charset="0"/>
                <a:ea typeface="Verdana" panose="020B0604030504040204" pitchFamily="34" charset="0"/>
                <a:cs typeface="Verdana" panose="020B0604030504040204" pitchFamily="34" charset="0"/>
              </a:rPr>
              <a:t>Kommentierung verschiedener Gesetze in Auszügen</a:t>
            </a:r>
          </a:p>
        </p:txBody>
      </p:sp>
    </p:spTree>
    <p:extLst>
      <p:ext uri="{BB962C8B-B14F-4D97-AF65-F5344CB8AC3E}">
        <p14:creationId xmlns:p14="http://schemas.microsoft.com/office/powerpoint/2010/main" val="1353150910"/>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platzhalter 5"/>
          <p:cNvSpPr>
            <a:spLocks noGrp="1"/>
          </p:cNvSpPr>
          <p:nvPr>
            <p:ph type="body" sz="quarter" idx="13"/>
          </p:nvPr>
        </p:nvSpPr>
        <p:spPr>
          <a:xfrm>
            <a:off x="251520" y="1340768"/>
            <a:ext cx="8640960" cy="4968552"/>
          </a:xfrm>
        </p:spPr>
        <p:txBody>
          <a:bodyPr/>
          <a:lstStyle/>
          <a:p>
            <a:pPr marL="0" indent="0">
              <a:spcAft>
                <a:spcPts val="1200"/>
              </a:spcAft>
              <a:buFont typeface="Arial" charset="0"/>
              <a:buNone/>
              <a:defRPr/>
            </a:pPr>
            <a:r>
              <a:rPr lang="de-DE" sz="2200" dirty="0" smtClean="0"/>
              <a:t>Beziehung zum Herausgeber</a:t>
            </a:r>
            <a:r>
              <a:rPr lang="de-DE" sz="2200" dirty="0"/>
              <a:t>, der nicht gleichzeitig geistiger Schöpfer ist:</a:t>
            </a:r>
          </a:p>
          <a:p>
            <a:pPr>
              <a:buFont typeface="Arial" charset="0"/>
              <a:buChar char="•"/>
              <a:defRPr/>
            </a:pPr>
            <a:r>
              <a:rPr lang="de-DE" sz="2200" dirty="0" smtClean="0"/>
              <a:t>Mitwirkender </a:t>
            </a:r>
            <a:r>
              <a:rPr lang="de-DE" sz="2200" dirty="0"/>
              <a:t>auf Expressionsebene</a:t>
            </a:r>
          </a:p>
          <a:p>
            <a:pPr>
              <a:buFont typeface="Arial" charset="0"/>
              <a:buChar char="•"/>
              <a:defRPr/>
            </a:pPr>
            <a:r>
              <a:rPr lang="de-DE" sz="2200" dirty="0"/>
              <a:t>Kann in der zusammengesetzten Beschreibung erfasst werden </a:t>
            </a:r>
          </a:p>
          <a:p>
            <a:pPr>
              <a:buFont typeface="Arial" charset="0"/>
              <a:buChar char="•"/>
              <a:defRPr/>
            </a:pPr>
            <a:r>
              <a:rPr lang="de-DE" sz="2200" dirty="0" smtClean="0"/>
              <a:t>Grundsätzlich nicht </a:t>
            </a:r>
            <a:r>
              <a:rPr lang="de-DE" sz="2200" dirty="0"/>
              <a:t>im Werknormsatz zu </a:t>
            </a:r>
            <a:r>
              <a:rPr lang="de-DE" sz="2200" dirty="0" smtClean="0"/>
              <a:t>erfassen!</a:t>
            </a:r>
            <a:endParaRPr lang="de-DE" sz="2200" dirty="0"/>
          </a:p>
          <a:p>
            <a:pPr>
              <a:buFont typeface="Arial" charset="0"/>
              <a:buChar char="•"/>
              <a:defRPr/>
            </a:pPr>
            <a:endParaRPr lang="de-DE" sz="2200" dirty="0"/>
          </a:p>
          <a:p>
            <a:pPr>
              <a:spcAft>
                <a:spcPts val="1200"/>
              </a:spcAft>
              <a:buFont typeface="Arial" charset="0"/>
              <a:buNone/>
              <a:defRPr/>
            </a:pPr>
            <a:r>
              <a:rPr lang="de-DE" sz="2200" dirty="0"/>
              <a:t>Beziehung zum kommentierten Werk: </a:t>
            </a:r>
          </a:p>
          <a:p>
            <a:pPr>
              <a:buFont typeface="Arial" charset="0"/>
              <a:buChar char="•"/>
              <a:defRPr/>
            </a:pPr>
            <a:r>
              <a:rPr lang="de-DE" sz="2200" dirty="0"/>
              <a:t>Beziehungskennzeichnung „Kommentar zu</a:t>
            </a:r>
            <a:r>
              <a:rPr lang="de-DE" sz="2200" dirty="0" smtClean="0"/>
              <a:t>“</a:t>
            </a:r>
            <a:endParaRPr lang="de-DE" sz="2200" dirty="0"/>
          </a:p>
          <a:p>
            <a:endParaRPr lang="de-DE" dirty="0"/>
          </a:p>
        </p:txBody>
      </p:sp>
      <p:sp>
        <p:nvSpPr>
          <p:cNvPr id="9" name="Fußzeilenplatzhalter 8"/>
          <p:cNvSpPr>
            <a:spLocks noGrp="1"/>
          </p:cNvSpPr>
          <p:nvPr>
            <p:ph type="ftr" sz="quarter" idx="14"/>
          </p:nvPr>
        </p:nvSpPr>
        <p:spPr/>
        <p:txBody>
          <a:bodyPr/>
          <a:lstStyle/>
          <a:p>
            <a:pPr>
              <a:defRPr/>
            </a:pPr>
            <a:r>
              <a:rPr lang="de-DE" smtClean="0"/>
              <a:t>AG RDA Schulungsunterlagen – Modul 6J: Juristische Werke | Stand: 5.12.2017 | CC BY-NC-SA</a:t>
            </a:r>
            <a:endParaRPr lang="de-DE" dirty="0"/>
          </a:p>
        </p:txBody>
      </p:sp>
      <p:sp>
        <p:nvSpPr>
          <p:cNvPr id="4" name="Foliennummernplatzhalter 3"/>
          <p:cNvSpPr>
            <a:spLocks noGrp="1"/>
          </p:cNvSpPr>
          <p:nvPr>
            <p:ph type="sldNum" sz="quarter" idx="15"/>
          </p:nvPr>
        </p:nvSpPr>
        <p:spPr/>
        <p:txBody>
          <a:bodyPr/>
          <a:lstStyle/>
          <a:p>
            <a:pPr>
              <a:defRPr/>
            </a:pPr>
            <a:fld id="{FAB38C1D-161B-412A-9C5A-58B0265B4498}" type="slidenum">
              <a:rPr lang="de-DE" altLang="de-DE" smtClean="0"/>
              <a:pPr>
                <a:defRPr/>
              </a:pPr>
              <a:t>114</a:t>
            </a:fld>
            <a:endParaRPr lang="de-DE" altLang="de-DE"/>
          </a:p>
        </p:txBody>
      </p:sp>
      <p:sp>
        <p:nvSpPr>
          <p:cNvPr id="2" name="Titel 1"/>
          <p:cNvSpPr>
            <a:spLocks noGrp="1"/>
          </p:cNvSpPr>
          <p:nvPr>
            <p:ph type="title"/>
          </p:nvPr>
        </p:nvSpPr>
        <p:spPr>
          <a:xfrm>
            <a:off x="251520" y="399802"/>
            <a:ext cx="8640960" cy="508918"/>
          </a:xfrm>
        </p:spPr>
        <p:txBody>
          <a:bodyPr/>
          <a:lstStyle/>
          <a:p>
            <a:r>
              <a:rPr lang="de-DE" dirty="0"/>
              <a:t>Kommentierte Ausgaben von Gesetzen usw. – Weitere Beziehungen</a:t>
            </a:r>
          </a:p>
        </p:txBody>
      </p:sp>
    </p:spTree>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9" name="Textplatzhalter 2"/>
          <p:cNvSpPr>
            <a:spLocks noGrp="1"/>
          </p:cNvSpPr>
          <p:nvPr>
            <p:ph type="body" sz="quarter" idx="13"/>
          </p:nvPr>
        </p:nvSpPr>
        <p:spPr>
          <a:xfrm>
            <a:off x="250825" y="836613"/>
            <a:ext cx="8642350" cy="5472112"/>
          </a:xfrm>
        </p:spPr>
        <p:txBody>
          <a:bodyPr/>
          <a:lstStyle/>
          <a:p>
            <a:endParaRPr lang="de-DE" altLang="de-DE" dirty="0" smtClean="0"/>
          </a:p>
          <a:p>
            <a:pPr>
              <a:buFont typeface="Arial" pitchFamily="34" charset="0"/>
              <a:buNone/>
            </a:pPr>
            <a:r>
              <a:rPr lang="de-DE" altLang="de-DE" dirty="0" smtClean="0"/>
              <a:t>Beispiel Themenbeziehung:</a:t>
            </a:r>
          </a:p>
        </p:txBody>
      </p:sp>
      <p:sp>
        <p:nvSpPr>
          <p:cNvPr id="10" name="Fußzeilenplatzhalter 9"/>
          <p:cNvSpPr>
            <a:spLocks noGrp="1"/>
          </p:cNvSpPr>
          <p:nvPr>
            <p:ph type="ftr" sz="quarter" idx="14"/>
          </p:nvPr>
        </p:nvSpPr>
        <p:spPr/>
        <p:txBody>
          <a:bodyPr/>
          <a:lstStyle/>
          <a:p>
            <a:pPr>
              <a:defRPr/>
            </a:pPr>
            <a:r>
              <a:rPr lang="de-DE" smtClean="0"/>
              <a:t>AG RDA Schulungsunterlagen – Modul 6J: Juristische Werke | Stand: 5.12.2017 | CC BY-NC-SA</a:t>
            </a:r>
            <a:endParaRPr lang="de-DE" dirty="0"/>
          </a:p>
        </p:txBody>
      </p:sp>
      <p:graphicFrame>
        <p:nvGraphicFramePr>
          <p:cNvPr id="7" name="Tabelle 6"/>
          <p:cNvGraphicFramePr>
            <a:graphicFrameLocks noGrp="1"/>
          </p:cNvGraphicFramePr>
          <p:nvPr>
            <p:extLst>
              <p:ext uri="{D42A27DB-BD31-4B8C-83A1-F6EECF244321}">
                <p14:modId xmlns:p14="http://schemas.microsoft.com/office/powerpoint/2010/main" val="3501597856"/>
              </p:ext>
            </p:extLst>
          </p:nvPr>
        </p:nvGraphicFramePr>
        <p:xfrm>
          <a:off x="323528" y="1916832"/>
          <a:ext cx="8642350" cy="4256557"/>
        </p:xfrm>
        <a:graphic>
          <a:graphicData uri="http://schemas.openxmlformats.org/drawingml/2006/table">
            <a:tbl>
              <a:tblPr firstRow="1" bandRow="1">
                <a:tableStyleId>{5C22544A-7EE6-4342-B048-85BDC9FD1C3A}</a:tableStyleId>
              </a:tblPr>
              <a:tblGrid>
                <a:gridCol w="1008274">
                  <a:extLst>
                    <a:ext uri="{9D8B030D-6E8A-4147-A177-3AD203B41FA5}">
                      <a16:colId xmlns:a16="http://schemas.microsoft.com/office/drawing/2014/main" val="20000"/>
                    </a:ext>
                  </a:extLst>
                </a:gridCol>
                <a:gridCol w="3889058">
                  <a:extLst>
                    <a:ext uri="{9D8B030D-6E8A-4147-A177-3AD203B41FA5}">
                      <a16:colId xmlns:a16="http://schemas.microsoft.com/office/drawing/2014/main" val="20001"/>
                    </a:ext>
                  </a:extLst>
                </a:gridCol>
                <a:gridCol w="3745018">
                  <a:extLst>
                    <a:ext uri="{9D8B030D-6E8A-4147-A177-3AD203B41FA5}">
                      <a16:colId xmlns:a16="http://schemas.microsoft.com/office/drawing/2014/main" val="20002"/>
                    </a:ext>
                  </a:extLst>
                </a:gridCol>
              </a:tblGrid>
              <a:tr h="502023">
                <a:tc>
                  <a:txBody>
                    <a:bodyPr/>
                    <a:lstStyle/>
                    <a:p>
                      <a:pPr>
                        <a:lnSpc>
                          <a:spcPct val="100000"/>
                        </a:lnSpc>
                      </a:pPr>
                      <a:r>
                        <a:rPr lang="de-DE" sz="1800" dirty="0" smtClean="0">
                          <a:latin typeface="Verdana" pitchFamily="34" charset="0"/>
                          <a:ea typeface="Verdana" pitchFamily="34" charset="0"/>
                          <a:cs typeface="Verdana" pitchFamily="34" charset="0"/>
                        </a:rPr>
                        <a:t>RDA</a:t>
                      </a:r>
                      <a:endParaRPr lang="de-DE" sz="1800" dirty="0">
                        <a:latin typeface="Verdana" pitchFamily="34" charset="0"/>
                        <a:ea typeface="Verdana" pitchFamily="34" charset="0"/>
                        <a:cs typeface="Verdana" pitchFamily="34" charset="0"/>
                      </a:endParaRPr>
                    </a:p>
                  </a:txBody>
                  <a:tcPr marL="91454" marR="91454" marT="45727" marB="45727" anchor="ctr"/>
                </a:tc>
                <a:tc>
                  <a:txBody>
                    <a:bodyPr/>
                    <a:lstStyle/>
                    <a:p>
                      <a:pPr>
                        <a:lnSpc>
                          <a:spcPct val="100000"/>
                        </a:lnSpc>
                      </a:pPr>
                      <a:r>
                        <a:rPr lang="de-DE" sz="1800" dirty="0" smtClean="0">
                          <a:latin typeface="Verdana" pitchFamily="34" charset="0"/>
                          <a:ea typeface="Verdana" pitchFamily="34" charset="0"/>
                          <a:cs typeface="Verdana" pitchFamily="34" charset="0"/>
                        </a:rPr>
                        <a:t>Element</a:t>
                      </a:r>
                      <a:endParaRPr lang="de-DE" sz="1800" dirty="0">
                        <a:latin typeface="Verdana" pitchFamily="34" charset="0"/>
                        <a:ea typeface="Verdana" pitchFamily="34" charset="0"/>
                        <a:cs typeface="Verdana" pitchFamily="34" charset="0"/>
                      </a:endParaRPr>
                    </a:p>
                  </a:txBody>
                  <a:tcPr marL="91454" marR="91454" marT="45727" marB="45727" anchor="ctr"/>
                </a:tc>
                <a:tc>
                  <a:txBody>
                    <a:bodyPr/>
                    <a:lstStyle/>
                    <a:p>
                      <a:pPr>
                        <a:lnSpc>
                          <a:spcPct val="100000"/>
                        </a:lnSpc>
                      </a:pPr>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marL="91454" marR="91454" marT="45727" marB="45727" anchor="ctr"/>
                </a:tc>
                <a:extLst>
                  <a:ext uri="{0D108BD9-81ED-4DB2-BD59-A6C34878D82A}">
                    <a16:rowId xmlns:a16="http://schemas.microsoft.com/office/drawing/2014/main" val="10000"/>
                  </a:ext>
                </a:extLst>
              </a:tr>
              <a:tr h="376506">
                <a:tc>
                  <a:txBody>
                    <a:bodyPr/>
                    <a:lstStyle/>
                    <a:p>
                      <a:pPr>
                        <a:lnSpc>
                          <a:spcPct val="100000"/>
                        </a:lnSpc>
                        <a:spcAft>
                          <a:spcPts val="600"/>
                        </a:spcAft>
                      </a:pPr>
                      <a:r>
                        <a:rPr lang="de-DE" sz="1800" b="1" dirty="0">
                          <a:solidFill>
                            <a:srgbClr val="000000"/>
                          </a:solidFill>
                          <a:latin typeface="Verdana"/>
                          <a:ea typeface="Calibri"/>
                          <a:cs typeface="Arial"/>
                        </a:rPr>
                        <a:t>6.19.2</a:t>
                      </a:r>
                      <a:endParaRPr lang="de-DE" sz="1800" dirty="0">
                        <a:latin typeface="Verdana"/>
                        <a:ea typeface="Calibri"/>
                        <a:cs typeface="Arial"/>
                      </a:endParaRPr>
                    </a:p>
                  </a:txBody>
                  <a:tcPr marL="68591" marR="68591" marT="0" marB="0" anchor="ctr"/>
                </a:tc>
                <a:tc>
                  <a:txBody>
                    <a:bodyPr/>
                    <a:lstStyle/>
                    <a:p>
                      <a:pPr>
                        <a:lnSpc>
                          <a:spcPct val="100000"/>
                        </a:lnSpc>
                        <a:spcAft>
                          <a:spcPts val="600"/>
                        </a:spcAft>
                      </a:pPr>
                      <a:r>
                        <a:rPr lang="de-DE" sz="1800" b="1" dirty="0">
                          <a:solidFill>
                            <a:srgbClr val="000000"/>
                          </a:solidFill>
                          <a:latin typeface="Verdana"/>
                          <a:ea typeface="Calibri"/>
                          <a:cs typeface="Arial"/>
                        </a:rPr>
                        <a:t>Bevorzugter Titel des Werks</a:t>
                      </a:r>
                      <a:endParaRPr lang="de-DE" sz="1800" dirty="0">
                        <a:latin typeface="Verdana"/>
                        <a:ea typeface="Calibri"/>
                        <a:cs typeface="Arial"/>
                      </a:endParaRPr>
                    </a:p>
                  </a:txBody>
                  <a:tcPr marL="68591" marR="68591" marT="0" marB="0" anchor="ctr"/>
                </a:tc>
                <a:tc>
                  <a:txBody>
                    <a:bodyPr/>
                    <a:lstStyle/>
                    <a:p>
                      <a:pPr>
                        <a:lnSpc>
                          <a:spcPct val="100000"/>
                        </a:lnSpc>
                        <a:spcAft>
                          <a:spcPts val="600"/>
                        </a:spcAft>
                      </a:pPr>
                      <a:r>
                        <a:rPr lang="de-DE" sz="1800">
                          <a:solidFill>
                            <a:srgbClr val="000000"/>
                          </a:solidFill>
                          <a:latin typeface="Verdana"/>
                          <a:ea typeface="Calibri"/>
                          <a:cs typeface="Arial"/>
                        </a:rPr>
                        <a:t>Bürgerliches Gesetzbuch</a:t>
                      </a:r>
                      <a:endParaRPr lang="de-DE" sz="1800">
                        <a:latin typeface="Verdana"/>
                        <a:ea typeface="Calibri"/>
                        <a:cs typeface="Arial"/>
                      </a:endParaRPr>
                    </a:p>
                  </a:txBody>
                  <a:tcPr marL="68591" marR="68591" marT="0" marB="0" anchor="ctr"/>
                </a:tc>
                <a:extLst>
                  <a:ext uri="{0D108BD9-81ED-4DB2-BD59-A6C34878D82A}">
                    <a16:rowId xmlns:a16="http://schemas.microsoft.com/office/drawing/2014/main" val="10001"/>
                  </a:ext>
                </a:extLst>
              </a:tr>
              <a:tr h="376506">
                <a:tc>
                  <a:txBody>
                    <a:bodyPr/>
                    <a:lstStyle/>
                    <a:p>
                      <a:pPr>
                        <a:lnSpc>
                          <a:spcPct val="100000"/>
                        </a:lnSpc>
                        <a:spcAft>
                          <a:spcPts val="600"/>
                        </a:spcAft>
                      </a:pPr>
                      <a:r>
                        <a:rPr lang="de-DE" sz="1800" b="1">
                          <a:solidFill>
                            <a:srgbClr val="000000"/>
                          </a:solidFill>
                          <a:latin typeface="Verdana"/>
                          <a:ea typeface="Calibri"/>
                          <a:cs typeface="Arial"/>
                        </a:rPr>
                        <a:t>19.2</a:t>
                      </a:r>
                      <a:endParaRPr lang="de-DE" sz="1800">
                        <a:latin typeface="Verdana"/>
                        <a:ea typeface="Calibri"/>
                        <a:cs typeface="Arial"/>
                      </a:endParaRPr>
                    </a:p>
                  </a:txBody>
                  <a:tcPr marL="68591" marR="68591" marT="0" marB="0" anchor="ctr"/>
                </a:tc>
                <a:tc>
                  <a:txBody>
                    <a:bodyPr/>
                    <a:lstStyle/>
                    <a:p>
                      <a:pPr>
                        <a:lnSpc>
                          <a:spcPct val="100000"/>
                        </a:lnSpc>
                        <a:spcAft>
                          <a:spcPts val="600"/>
                        </a:spcAft>
                      </a:pPr>
                      <a:r>
                        <a:rPr lang="de-DE" sz="1800" b="1" dirty="0">
                          <a:solidFill>
                            <a:srgbClr val="000000"/>
                          </a:solidFill>
                          <a:latin typeface="Verdana"/>
                          <a:ea typeface="Calibri"/>
                          <a:cs typeface="Arial"/>
                        </a:rPr>
                        <a:t>Geistiger Schöpfer</a:t>
                      </a:r>
                      <a:endParaRPr lang="de-DE" sz="1800" dirty="0">
                        <a:latin typeface="Verdana"/>
                        <a:ea typeface="Calibri"/>
                        <a:cs typeface="Arial"/>
                      </a:endParaRPr>
                    </a:p>
                  </a:txBody>
                  <a:tcPr marL="68591" marR="68591" marT="0" marB="0" anchor="ctr"/>
                </a:tc>
                <a:tc>
                  <a:txBody>
                    <a:bodyPr/>
                    <a:lstStyle/>
                    <a:p>
                      <a:pPr>
                        <a:lnSpc>
                          <a:spcPct val="100000"/>
                        </a:lnSpc>
                        <a:spcAft>
                          <a:spcPts val="600"/>
                        </a:spcAft>
                      </a:pPr>
                      <a:r>
                        <a:rPr lang="de-DE" sz="1800">
                          <a:solidFill>
                            <a:srgbClr val="000000"/>
                          </a:solidFill>
                          <a:latin typeface="Verdana"/>
                          <a:ea typeface="Calibri"/>
                          <a:cs typeface="Arial"/>
                        </a:rPr>
                        <a:t>Jacoby, Florian, 1971-</a:t>
                      </a:r>
                      <a:endParaRPr lang="de-DE" sz="1800">
                        <a:latin typeface="Verdana"/>
                        <a:ea typeface="Calibri"/>
                        <a:cs typeface="Arial"/>
                      </a:endParaRPr>
                    </a:p>
                  </a:txBody>
                  <a:tcPr marL="68591" marR="68591" marT="0" marB="0" anchor="ctr"/>
                </a:tc>
                <a:extLst>
                  <a:ext uri="{0D108BD9-81ED-4DB2-BD59-A6C34878D82A}">
                    <a16:rowId xmlns:a16="http://schemas.microsoft.com/office/drawing/2014/main" val="10002"/>
                  </a:ext>
                </a:extLst>
              </a:tr>
              <a:tr h="376506">
                <a:tc>
                  <a:txBody>
                    <a:bodyPr/>
                    <a:lstStyle/>
                    <a:p>
                      <a:pPr>
                        <a:lnSpc>
                          <a:spcPct val="100000"/>
                        </a:lnSpc>
                        <a:spcAft>
                          <a:spcPts val="600"/>
                        </a:spcAft>
                      </a:pPr>
                      <a:r>
                        <a:rPr lang="de-DE" sz="1800">
                          <a:solidFill>
                            <a:srgbClr val="000000"/>
                          </a:solidFill>
                          <a:latin typeface="Verdana"/>
                          <a:ea typeface="Calibri"/>
                          <a:cs typeface="Arial"/>
                        </a:rPr>
                        <a:t>18.5</a:t>
                      </a:r>
                      <a:endParaRPr lang="de-DE" sz="1800">
                        <a:latin typeface="Verdana"/>
                        <a:ea typeface="Calibri"/>
                        <a:cs typeface="Arial"/>
                      </a:endParaRPr>
                    </a:p>
                  </a:txBody>
                  <a:tcPr marL="68591" marR="68591" marT="0" marB="0" anchor="ctr"/>
                </a:tc>
                <a:tc>
                  <a:txBody>
                    <a:bodyPr/>
                    <a:lstStyle/>
                    <a:p>
                      <a:pPr>
                        <a:lnSpc>
                          <a:spcPct val="100000"/>
                        </a:lnSpc>
                        <a:spcAft>
                          <a:spcPts val="600"/>
                        </a:spcAft>
                      </a:pPr>
                      <a:r>
                        <a:rPr lang="de-DE" sz="1800">
                          <a:solidFill>
                            <a:srgbClr val="000000"/>
                          </a:solidFill>
                          <a:latin typeface="Verdana"/>
                          <a:ea typeface="Calibri"/>
                          <a:cs typeface="Arial"/>
                        </a:rPr>
                        <a:t>Beziehungskennzeichnung</a:t>
                      </a:r>
                      <a:endParaRPr lang="de-DE" sz="1800">
                        <a:latin typeface="Verdana"/>
                        <a:ea typeface="Calibri"/>
                        <a:cs typeface="Arial"/>
                      </a:endParaRPr>
                    </a:p>
                  </a:txBody>
                  <a:tcPr marL="68591" marR="68591" marT="0" marB="0" anchor="ctr"/>
                </a:tc>
                <a:tc>
                  <a:txBody>
                    <a:bodyPr/>
                    <a:lstStyle/>
                    <a:p>
                      <a:pPr>
                        <a:lnSpc>
                          <a:spcPct val="100000"/>
                        </a:lnSpc>
                        <a:spcAft>
                          <a:spcPts val="600"/>
                        </a:spcAft>
                      </a:pPr>
                      <a:r>
                        <a:rPr lang="de-DE" sz="1800">
                          <a:solidFill>
                            <a:srgbClr val="000000"/>
                          </a:solidFill>
                          <a:latin typeface="Verdana"/>
                          <a:ea typeface="Calibri"/>
                          <a:cs typeface="Arial"/>
                        </a:rPr>
                        <a:t>Verfasser</a:t>
                      </a:r>
                      <a:endParaRPr lang="de-DE" sz="1800">
                        <a:latin typeface="Verdana"/>
                        <a:ea typeface="Calibri"/>
                        <a:cs typeface="Arial"/>
                      </a:endParaRPr>
                    </a:p>
                  </a:txBody>
                  <a:tcPr marL="68591" marR="68591" marT="0" marB="0" anchor="ctr"/>
                </a:tc>
                <a:extLst>
                  <a:ext uri="{0D108BD9-81ED-4DB2-BD59-A6C34878D82A}">
                    <a16:rowId xmlns:a16="http://schemas.microsoft.com/office/drawing/2014/main" val="10003"/>
                  </a:ext>
                </a:extLst>
              </a:tr>
              <a:tr h="376506">
                <a:tc>
                  <a:txBody>
                    <a:bodyPr/>
                    <a:lstStyle/>
                    <a:p>
                      <a:pPr>
                        <a:lnSpc>
                          <a:spcPct val="100000"/>
                        </a:lnSpc>
                        <a:spcAft>
                          <a:spcPts val="600"/>
                        </a:spcAft>
                      </a:pPr>
                      <a:r>
                        <a:rPr lang="de-DE" sz="1800">
                          <a:solidFill>
                            <a:srgbClr val="000000"/>
                          </a:solidFill>
                          <a:latin typeface="Verdana"/>
                          <a:ea typeface="Calibri"/>
                          <a:cs typeface="Arial"/>
                        </a:rPr>
                        <a:t>19.2</a:t>
                      </a:r>
                      <a:endParaRPr lang="de-DE" sz="1800">
                        <a:latin typeface="Verdana"/>
                        <a:ea typeface="Calibri"/>
                        <a:cs typeface="Arial"/>
                      </a:endParaRPr>
                    </a:p>
                  </a:txBody>
                  <a:tcPr marL="68591" marR="68591" marT="0" marB="0" anchor="ctr"/>
                </a:tc>
                <a:tc>
                  <a:txBody>
                    <a:bodyPr/>
                    <a:lstStyle/>
                    <a:p>
                      <a:pPr>
                        <a:lnSpc>
                          <a:spcPct val="100000"/>
                        </a:lnSpc>
                        <a:spcAft>
                          <a:spcPts val="600"/>
                        </a:spcAft>
                      </a:pPr>
                      <a:r>
                        <a:rPr lang="de-DE" sz="1800">
                          <a:solidFill>
                            <a:srgbClr val="000000"/>
                          </a:solidFill>
                          <a:latin typeface="Verdana"/>
                          <a:ea typeface="Calibri"/>
                          <a:cs typeface="Arial"/>
                        </a:rPr>
                        <a:t>Geistiger Schöpfer</a:t>
                      </a:r>
                      <a:endParaRPr lang="de-DE" sz="1800">
                        <a:latin typeface="Verdana"/>
                        <a:ea typeface="Calibri"/>
                        <a:cs typeface="Arial"/>
                      </a:endParaRPr>
                    </a:p>
                  </a:txBody>
                  <a:tcPr marL="68591" marR="68591" marT="0" marB="0" anchor="ctr"/>
                </a:tc>
                <a:tc>
                  <a:txBody>
                    <a:bodyPr/>
                    <a:lstStyle/>
                    <a:p>
                      <a:pPr>
                        <a:lnSpc>
                          <a:spcPct val="100000"/>
                        </a:lnSpc>
                        <a:spcAft>
                          <a:spcPts val="600"/>
                        </a:spcAft>
                      </a:pPr>
                      <a:r>
                        <a:rPr lang="de-DE" sz="1800">
                          <a:solidFill>
                            <a:srgbClr val="000000"/>
                          </a:solidFill>
                          <a:latin typeface="Verdana"/>
                          <a:ea typeface="Calibri"/>
                          <a:cs typeface="Arial"/>
                        </a:rPr>
                        <a:t>Hinden, Michael von, 1971-</a:t>
                      </a:r>
                      <a:endParaRPr lang="de-DE" sz="1800">
                        <a:latin typeface="Verdana"/>
                        <a:ea typeface="Calibri"/>
                        <a:cs typeface="Arial"/>
                      </a:endParaRPr>
                    </a:p>
                  </a:txBody>
                  <a:tcPr marL="68591" marR="68591" marT="0" marB="0" anchor="ctr"/>
                </a:tc>
                <a:extLst>
                  <a:ext uri="{0D108BD9-81ED-4DB2-BD59-A6C34878D82A}">
                    <a16:rowId xmlns:a16="http://schemas.microsoft.com/office/drawing/2014/main" val="10004"/>
                  </a:ext>
                </a:extLst>
              </a:tr>
              <a:tr h="376506">
                <a:tc>
                  <a:txBody>
                    <a:bodyPr/>
                    <a:lstStyle/>
                    <a:p>
                      <a:pPr>
                        <a:lnSpc>
                          <a:spcPct val="100000"/>
                        </a:lnSpc>
                        <a:spcAft>
                          <a:spcPts val="600"/>
                        </a:spcAft>
                      </a:pPr>
                      <a:r>
                        <a:rPr lang="de-DE" sz="1800">
                          <a:solidFill>
                            <a:srgbClr val="000000"/>
                          </a:solidFill>
                          <a:latin typeface="Verdana"/>
                          <a:ea typeface="Calibri"/>
                          <a:cs typeface="Arial"/>
                        </a:rPr>
                        <a:t>18.5</a:t>
                      </a:r>
                      <a:endParaRPr lang="de-DE" sz="1800">
                        <a:latin typeface="Verdana"/>
                        <a:ea typeface="Calibri"/>
                        <a:cs typeface="Arial"/>
                      </a:endParaRPr>
                    </a:p>
                  </a:txBody>
                  <a:tcPr marL="68591" marR="68591" marT="0" marB="0" anchor="ctr"/>
                </a:tc>
                <a:tc>
                  <a:txBody>
                    <a:bodyPr/>
                    <a:lstStyle/>
                    <a:p>
                      <a:pPr>
                        <a:lnSpc>
                          <a:spcPct val="100000"/>
                        </a:lnSpc>
                        <a:spcAft>
                          <a:spcPts val="600"/>
                        </a:spcAft>
                      </a:pPr>
                      <a:r>
                        <a:rPr lang="de-DE" sz="1800">
                          <a:solidFill>
                            <a:srgbClr val="000000"/>
                          </a:solidFill>
                          <a:latin typeface="Verdana"/>
                          <a:ea typeface="Calibri"/>
                          <a:cs typeface="Arial"/>
                        </a:rPr>
                        <a:t>Beziehungskennzeichnung</a:t>
                      </a:r>
                      <a:endParaRPr lang="de-DE" sz="1800">
                        <a:latin typeface="Verdana"/>
                        <a:ea typeface="Calibri"/>
                        <a:cs typeface="Arial"/>
                      </a:endParaRPr>
                    </a:p>
                  </a:txBody>
                  <a:tcPr marL="68591" marR="68591" marT="0" marB="0" anchor="ctr"/>
                </a:tc>
                <a:tc>
                  <a:txBody>
                    <a:bodyPr/>
                    <a:lstStyle/>
                    <a:p>
                      <a:pPr>
                        <a:lnSpc>
                          <a:spcPct val="100000"/>
                        </a:lnSpc>
                        <a:spcAft>
                          <a:spcPts val="600"/>
                        </a:spcAft>
                      </a:pPr>
                      <a:r>
                        <a:rPr lang="de-DE" sz="1800">
                          <a:solidFill>
                            <a:srgbClr val="000000"/>
                          </a:solidFill>
                          <a:latin typeface="Verdana"/>
                          <a:ea typeface="Calibri"/>
                          <a:cs typeface="Arial"/>
                        </a:rPr>
                        <a:t>Verfasser</a:t>
                      </a:r>
                      <a:endParaRPr lang="de-DE" sz="1800">
                        <a:latin typeface="Verdana"/>
                        <a:ea typeface="Calibri"/>
                        <a:cs typeface="Arial"/>
                      </a:endParaRPr>
                    </a:p>
                  </a:txBody>
                  <a:tcPr marL="68591" marR="68591" marT="0" marB="0" anchor="ctr"/>
                </a:tc>
                <a:extLst>
                  <a:ext uri="{0D108BD9-81ED-4DB2-BD59-A6C34878D82A}">
                    <a16:rowId xmlns:a16="http://schemas.microsoft.com/office/drawing/2014/main" val="10005"/>
                  </a:ext>
                </a:extLst>
              </a:tr>
              <a:tr h="711369">
                <a:tc>
                  <a:txBody>
                    <a:bodyPr/>
                    <a:lstStyle/>
                    <a:p>
                      <a:pPr>
                        <a:lnSpc>
                          <a:spcPct val="100000"/>
                        </a:lnSpc>
                        <a:spcAft>
                          <a:spcPts val="600"/>
                        </a:spcAft>
                      </a:pPr>
                      <a:r>
                        <a:rPr lang="de-DE" sz="1800" dirty="0">
                          <a:solidFill>
                            <a:srgbClr val="000000"/>
                          </a:solidFill>
                          <a:latin typeface="Verdana"/>
                          <a:ea typeface="Calibri"/>
                          <a:cs typeface="Arial"/>
                        </a:rPr>
                        <a:t>6.29.1</a:t>
                      </a:r>
                      <a:endParaRPr lang="de-DE" sz="1800" dirty="0">
                        <a:latin typeface="Verdana"/>
                        <a:ea typeface="Calibri"/>
                        <a:cs typeface="Arial"/>
                      </a:endParaRPr>
                    </a:p>
                  </a:txBody>
                  <a:tcPr marL="68591" marR="68591" marT="0" marB="0" anchor="ctr"/>
                </a:tc>
                <a:tc>
                  <a:txBody>
                    <a:bodyPr/>
                    <a:lstStyle/>
                    <a:p>
                      <a:pPr>
                        <a:lnSpc>
                          <a:spcPct val="100000"/>
                        </a:lnSpc>
                        <a:spcAft>
                          <a:spcPts val="600"/>
                        </a:spcAft>
                      </a:pPr>
                      <a:r>
                        <a:rPr lang="de-DE" sz="1800" dirty="0">
                          <a:solidFill>
                            <a:srgbClr val="000000"/>
                          </a:solidFill>
                          <a:latin typeface="Verdana"/>
                          <a:ea typeface="Calibri"/>
                          <a:cs typeface="Arial"/>
                        </a:rPr>
                        <a:t>Normierter Sucheinstieg</a:t>
                      </a:r>
                      <a:endParaRPr lang="de-DE" sz="1800" dirty="0">
                        <a:latin typeface="Verdana"/>
                        <a:ea typeface="Calibri"/>
                        <a:cs typeface="Arial"/>
                      </a:endParaRPr>
                    </a:p>
                  </a:txBody>
                  <a:tcPr marL="68591" marR="68591" marT="0" marB="0" anchor="ctr"/>
                </a:tc>
                <a:tc>
                  <a:txBody>
                    <a:bodyPr/>
                    <a:lstStyle/>
                    <a:p>
                      <a:pPr>
                        <a:lnSpc>
                          <a:spcPct val="100000"/>
                        </a:lnSpc>
                        <a:spcAft>
                          <a:spcPts val="600"/>
                        </a:spcAft>
                      </a:pPr>
                      <a:r>
                        <a:rPr lang="de-DE" sz="1800" dirty="0">
                          <a:solidFill>
                            <a:srgbClr val="000000"/>
                          </a:solidFill>
                          <a:latin typeface="Verdana"/>
                          <a:ea typeface="Calibri"/>
                          <a:cs typeface="Arial"/>
                        </a:rPr>
                        <a:t>Jacoby, </a:t>
                      </a:r>
                      <a:r>
                        <a:rPr lang="de-DE" sz="1800" dirty="0" smtClean="0">
                          <a:solidFill>
                            <a:srgbClr val="000000"/>
                          </a:solidFill>
                          <a:latin typeface="Verdana"/>
                          <a:ea typeface="Calibri"/>
                          <a:cs typeface="Arial"/>
                        </a:rPr>
                        <a:t>Florian, </a:t>
                      </a:r>
                      <a:r>
                        <a:rPr lang="de-DE" sz="1800" dirty="0">
                          <a:solidFill>
                            <a:srgbClr val="000000"/>
                          </a:solidFill>
                          <a:latin typeface="Verdana"/>
                          <a:ea typeface="Calibri"/>
                          <a:cs typeface="Arial"/>
                        </a:rPr>
                        <a:t>1971-. Bürgerliches Gesetzbuch</a:t>
                      </a:r>
                      <a:endParaRPr lang="de-DE" sz="1800" dirty="0">
                        <a:latin typeface="Verdana"/>
                        <a:ea typeface="Calibri"/>
                        <a:cs typeface="Arial"/>
                      </a:endParaRPr>
                    </a:p>
                  </a:txBody>
                  <a:tcPr marL="68591" marR="68591" marT="0" marB="0" anchor="ctr"/>
                </a:tc>
                <a:extLst>
                  <a:ext uri="{0D108BD9-81ED-4DB2-BD59-A6C34878D82A}">
                    <a16:rowId xmlns:a16="http://schemas.microsoft.com/office/drawing/2014/main" val="10006"/>
                  </a:ext>
                </a:extLst>
              </a:tr>
              <a:tr h="794861">
                <a:tc>
                  <a:txBody>
                    <a:bodyPr/>
                    <a:lstStyle/>
                    <a:p>
                      <a:pPr>
                        <a:lnSpc>
                          <a:spcPct val="100000"/>
                        </a:lnSpc>
                        <a:spcBef>
                          <a:spcPts val="600"/>
                        </a:spcBef>
                        <a:spcAft>
                          <a:spcPts val="600"/>
                        </a:spcAft>
                      </a:pPr>
                      <a:r>
                        <a:rPr lang="de-DE" sz="1800" b="0" dirty="0" smtClean="0">
                          <a:latin typeface="Verdana" pitchFamily="34" charset="0"/>
                          <a:ea typeface="Verdana" pitchFamily="34" charset="0"/>
                          <a:cs typeface="Verdana" pitchFamily="34" charset="0"/>
                        </a:rPr>
                        <a:t>23.4</a:t>
                      </a:r>
                      <a:endParaRPr lang="de-DE" sz="1800" b="0" dirty="0">
                        <a:latin typeface="Verdana" pitchFamily="34" charset="0"/>
                        <a:ea typeface="Verdana" pitchFamily="34" charset="0"/>
                        <a:cs typeface="Verdana" pitchFamily="34" charset="0"/>
                      </a:endParaRPr>
                    </a:p>
                  </a:txBody>
                  <a:tcPr marL="91454" marR="91454" marT="45727" marB="45727" anchor="ctr"/>
                </a:tc>
                <a:tc>
                  <a:txBody>
                    <a:bodyPr/>
                    <a:lstStyle/>
                    <a:p>
                      <a:pPr>
                        <a:lnSpc>
                          <a:spcPct val="100000"/>
                        </a:lnSpc>
                        <a:spcBef>
                          <a:spcPts val="600"/>
                        </a:spcBef>
                        <a:spcAft>
                          <a:spcPts val="600"/>
                        </a:spcAft>
                      </a:pPr>
                      <a:r>
                        <a:rPr lang="de-DE" sz="1800" b="0" dirty="0" smtClean="0">
                          <a:latin typeface="Verdana" pitchFamily="34" charset="0"/>
                          <a:ea typeface="Verdana" pitchFamily="34" charset="0"/>
                          <a:cs typeface="Verdana" pitchFamily="34" charset="0"/>
                        </a:rPr>
                        <a:t>Themenbeziehung</a:t>
                      </a:r>
                      <a:endParaRPr lang="de-DE" sz="1800" b="0" dirty="0">
                        <a:latin typeface="Verdana" pitchFamily="34" charset="0"/>
                        <a:ea typeface="Verdana" pitchFamily="34" charset="0"/>
                        <a:cs typeface="Verdana" pitchFamily="34" charset="0"/>
                      </a:endParaRPr>
                    </a:p>
                  </a:txBody>
                  <a:tcPr marL="91454" marR="91454" marT="45727" marB="45727"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dirty="0" smtClean="0">
                          <a:latin typeface="Verdana" pitchFamily="34" charset="0"/>
                          <a:ea typeface="Verdana" pitchFamily="34" charset="0"/>
                          <a:cs typeface="Verdana" pitchFamily="34" charset="0"/>
                        </a:rPr>
                        <a:t>Deutschland. Bürgerliches Gesetzbuch </a:t>
                      </a:r>
                    </a:p>
                  </a:txBody>
                  <a:tcPr marL="91454" marR="91454" marT="45727" marB="45727" anchor="ctr"/>
                </a:tc>
                <a:extLst>
                  <a:ext uri="{0D108BD9-81ED-4DB2-BD59-A6C34878D82A}">
                    <a16:rowId xmlns:a16="http://schemas.microsoft.com/office/drawing/2014/main" val="10007"/>
                  </a:ext>
                </a:extLst>
              </a:tr>
              <a:tr h="285259">
                <a:tc>
                  <a:txBody>
                    <a:bodyPr/>
                    <a:lstStyle/>
                    <a:p>
                      <a:pPr>
                        <a:lnSpc>
                          <a:spcPct val="100000"/>
                        </a:lnSpc>
                        <a:spcBef>
                          <a:spcPts val="600"/>
                        </a:spcBef>
                        <a:spcAft>
                          <a:spcPts val="600"/>
                        </a:spcAft>
                      </a:pPr>
                      <a:r>
                        <a:rPr lang="de-DE" sz="1800" b="0" dirty="0" smtClean="0">
                          <a:latin typeface="Verdana" pitchFamily="34" charset="0"/>
                          <a:ea typeface="Verdana" pitchFamily="34" charset="0"/>
                          <a:cs typeface="Verdana" pitchFamily="34" charset="0"/>
                        </a:rPr>
                        <a:t>23.5</a:t>
                      </a:r>
                      <a:endParaRPr lang="de-DE" sz="1800" b="0" dirty="0">
                        <a:latin typeface="Verdana" pitchFamily="34" charset="0"/>
                        <a:ea typeface="Verdana" pitchFamily="34" charset="0"/>
                        <a:cs typeface="Verdana" pitchFamily="34" charset="0"/>
                      </a:endParaRPr>
                    </a:p>
                  </a:txBody>
                  <a:tcPr marL="91454" marR="91454" marT="45727" marB="45727" anchor="ctr"/>
                </a:tc>
                <a:tc>
                  <a:txBody>
                    <a:bodyPr/>
                    <a:lstStyle/>
                    <a:p>
                      <a:pPr>
                        <a:lnSpc>
                          <a:spcPct val="100000"/>
                        </a:lnSpc>
                        <a:spcBef>
                          <a:spcPts val="600"/>
                        </a:spcBef>
                        <a:spcAft>
                          <a:spcPts val="600"/>
                        </a:spcAft>
                      </a:pPr>
                      <a:r>
                        <a:rPr lang="de-DE" sz="1800" b="0" dirty="0" smtClean="0">
                          <a:latin typeface="Verdana" pitchFamily="34" charset="0"/>
                          <a:ea typeface="Verdana" pitchFamily="34" charset="0"/>
                          <a:cs typeface="Verdana" pitchFamily="34" charset="0"/>
                        </a:rPr>
                        <a:t>Beziehungskennzeichnung</a:t>
                      </a:r>
                      <a:endParaRPr lang="de-DE" sz="1800" b="0" dirty="0">
                        <a:latin typeface="Verdana" pitchFamily="34" charset="0"/>
                        <a:ea typeface="Verdana" pitchFamily="34" charset="0"/>
                        <a:cs typeface="Verdana" pitchFamily="34" charset="0"/>
                      </a:endParaRPr>
                    </a:p>
                  </a:txBody>
                  <a:tcPr marL="91454" marR="91454" marT="45727" marB="45727"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dirty="0" smtClean="0">
                          <a:latin typeface="Verdana" pitchFamily="34" charset="0"/>
                          <a:ea typeface="Verdana" pitchFamily="34" charset="0"/>
                          <a:cs typeface="Verdana" pitchFamily="34" charset="0"/>
                        </a:rPr>
                        <a:t>Kommentar zu</a:t>
                      </a:r>
                    </a:p>
                  </a:txBody>
                  <a:tcPr marL="91454" marR="91454" marT="45727" marB="45727" anchor="ctr"/>
                </a:tc>
                <a:extLst>
                  <a:ext uri="{0D108BD9-81ED-4DB2-BD59-A6C34878D82A}">
                    <a16:rowId xmlns:a16="http://schemas.microsoft.com/office/drawing/2014/main" val="10008"/>
                  </a:ext>
                </a:extLst>
              </a:tr>
            </a:tbl>
          </a:graphicData>
        </a:graphic>
      </p:graphicFrame>
      <p:sp>
        <p:nvSpPr>
          <p:cNvPr id="3" name="Foliennummernplatzhalter 2"/>
          <p:cNvSpPr>
            <a:spLocks noGrp="1"/>
          </p:cNvSpPr>
          <p:nvPr>
            <p:ph type="sldNum" sz="quarter" idx="15"/>
          </p:nvPr>
        </p:nvSpPr>
        <p:spPr/>
        <p:txBody>
          <a:bodyPr/>
          <a:lstStyle/>
          <a:p>
            <a:pPr>
              <a:defRPr/>
            </a:pPr>
            <a:fld id="{FAB38C1D-161B-412A-9C5A-58B0265B4498}" type="slidenum">
              <a:rPr lang="de-DE" altLang="de-DE" smtClean="0"/>
              <a:pPr>
                <a:defRPr/>
              </a:pPr>
              <a:t>115</a:t>
            </a:fld>
            <a:endParaRPr lang="de-DE" altLang="de-DE"/>
          </a:p>
        </p:txBody>
      </p:sp>
      <p:sp>
        <p:nvSpPr>
          <p:cNvPr id="4" name="Titel 3"/>
          <p:cNvSpPr>
            <a:spLocks noGrp="1"/>
          </p:cNvSpPr>
          <p:nvPr>
            <p:ph type="title"/>
          </p:nvPr>
        </p:nvSpPr>
        <p:spPr>
          <a:xfrm>
            <a:off x="251520" y="399802"/>
            <a:ext cx="8640960" cy="508918"/>
          </a:xfrm>
        </p:spPr>
        <p:txBody>
          <a:bodyPr/>
          <a:lstStyle/>
          <a:p>
            <a:r>
              <a:rPr lang="de-DE" dirty="0"/>
              <a:t>Kommentierte Ausgaben von Gesetzen usw. – Weitere Beziehungen</a:t>
            </a:r>
          </a:p>
        </p:txBody>
      </p:sp>
    </p:spTree>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dirty="0" smtClean="0"/>
              <a:t>Zusammenstellungen </a:t>
            </a:r>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6J.B.4</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11" name="Fußzeilenplatzhalter 10"/>
          <p:cNvSpPr>
            <a:spLocks noGrp="1"/>
          </p:cNvSpPr>
          <p:nvPr>
            <p:ph type="ftr" sz="quarter" idx="14"/>
          </p:nvPr>
        </p:nvSpPr>
        <p:spPr/>
        <p:txBody>
          <a:bodyPr/>
          <a:lstStyle/>
          <a:p>
            <a:r>
              <a:rPr lang="de-DE" smtClean="0"/>
              <a:t>AG RDA Schulungsunterlagen – Modul 6J: Juristische Werke | Stand: 5.12.2017 | CC BY-NC-SA</a:t>
            </a:r>
            <a:endParaRPr lang="de-DE" dirty="0"/>
          </a:p>
        </p:txBody>
      </p:sp>
      <p:sp>
        <p:nvSpPr>
          <p:cNvPr id="6" name="Foliennummernplatzhalter 3"/>
          <p:cNvSpPr>
            <a:spLocks noGrp="1"/>
          </p:cNvSpPr>
          <p:nvPr>
            <p:ph type="sldNum" sz="quarter" idx="15"/>
          </p:nvPr>
        </p:nvSpPr>
        <p:spPr>
          <a:xfrm>
            <a:off x="7235825" y="6376988"/>
            <a:ext cx="1450975" cy="365125"/>
          </a:xfrm>
        </p:spPr>
        <p:txBody>
          <a:bodyPr/>
          <a:lstStyle/>
          <a:p>
            <a:pPr>
              <a:defRPr/>
            </a:pPr>
            <a:fld id="{FAB38C1D-161B-412A-9C5A-58B0265B4498}" type="slidenum">
              <a:rPr lang="de-DE" altLang="de-DE" smtClean="0"/>
              <a:pPr>
                <a:defRPr/>
              </a:pPr>
              <a:t>116</a:t>
            </a:fld>
            <a:endParaRPr lang="de-DE" altLang="de-DE"/>
          </a:p>
        </p:txBody>
      </p:sp>
    </p:spTree>
    <p:extLst>
      <p:ext uri="{BB962C8B-B14F-4D97-AF65-F5344CB8AC3E}">
        <p14:creationId xmlns:p14="http://schemas.microsoft.com/office/powerpoint/2010/main" val="869589673"/>
      </p:ext>
    </p:extLst>
  </p:cSld>
  <p:clrMapOvr>
    <a:masterClrMapping/>
  </p:clrMapOvr>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lstStyle/>
          <a:p>
            <a:r>
              <a:rPr lang="de-DE" dirty="0"/>
              <a:t>Zusammenstellung</a:t>
            </a:r>
          </a:p>
        </p:txBody>
      </p:sp>
      <p:sp>
        <p:nvSpPr>
          <p:cNvPr id="6" name="Textplatzhalter 5"/>
          <p:cNvSpPr>
            <a:spLocks noGrp="1"/>
          </p:cNvSpPr>
          <p:nvPr>
            <p:ph type="body" sz="quarter" idx="13"/>
          </p:nvPr>
        </p:nvSpPr>
        <p:spPr/>
        <p:txBody>
          <a:bodyPr/>
          <a:lstStyle/>
          <a:p>
            <a:pPr>
              <a:buFont typeface="Arial" charset="0"/>
              <a:buNone/>
              <a:defRPr/>
            </a:pPr>
            <a:r>
              <a:rPr lang="de-DE" dirty="0"/>
              <a:t>Definition:</a:t>
            </a:r>
          </a:p>
          <a:p>
            <a:pPr>
              <a:buFont typeface="Arial" charset="0"/>
              <a:buChar char="•"/>
              <a:defRPr/>
            </a:pPr>
            <a:endParaRPr lang="de-DE" dirty="0"/>
          </a:p>
          <a:p>
            <a:pPr>
              <a:buFont typeface="Arial" charset="0"/>
              <a:buChar char="•"/>
              <a:defRPr/>
            </a:pPr>
            <a:r>
              <a:rPr lang="de-DE" dirty="0"/>
              <a:t>Ressourcen, die als einzelne Einheit erscheinen</a:t>
            </a:r>
          </a:p>
          <a:p>
            <a:pPr>
              <a:buFont typeface="Arial" charset="0"/>
              <a:buChar char="•"/>
              <a:defRPr/>
            </a:pPr>
            <a:r>
              <a:rPr lang="de-DE" dirty="0"/>
              <a:t>deren Manifestation mehrere Werke verkörpert </a:t>
            </a:r>
          </a:p>
          <a:p>
            <a:pPr>
              <a:buFont typeface="Arial" charset="0"/>
              <a:buChar char="•"/>
              <a:defRPr/>
            </a:pPr>
            <a:r>
              <a:rPr lang="de-DE" dirty="0"/>
              <a:t>mindestens zwei im Wesentlichen gleichrangige Werke sind enthalten</a:t>
            </a:r>
          </a:p>
          <a:p>
            <a:endParaRPr lang="de-DE" dirty="0"/>
          </a:p>
        </p:txBody>
      </p:sp>
      <p:sp>
        <p:nvSpPr>
          <p:cNvPr id="9" name="Fußzeilenplatzhalter 8"/>
          <p:cNvSpPr>
            <a:spLocks noGrp="1"/>
          </p:cNvSpPr>
          <p:nvPr>
            <p:ph type="ftr" sz="quarter" idx="14"/>
          </p:nvPr>
        </p:nvSpPr>
        <p:spPr/>
        <p:txBody>
          <a:bodyPr/>
          <a:lstStyle/>
          <a:p>
            <a:pPr>
              <a:defRPr/>
            </a:pPr>
            <a:r>
              <a:rPr lang="de-DE" smtClean="0"/>
              <a:t>AG RDA Schulungsunterlagen – Modul 6J: Juristische Werke | Stand: 5.12.2017 | CC BY-NC-SA</a:t>
            </a:r>
            <a:endParaRPr lang="de-DE" dirty="0"/>
          </a:p>
        </p:txBody>
      </p:sp>
      <p:sp>
        <p:nvSpPr>
          <p:cNvPr id="4" name="Foliennummernplatzhalter 3"/>
          <p:cNvSpPr>
            <a:spLocks noGrp="1"/>
          </p:cNvSpPr>
          <p:nvPr>
            <p:ph type="sldNum" sz="quarter" idx="15"/>
          </p:nvPr>
        </p:nvSpPr>
        <p:spPr/>
        <p:txBody>
          <a:bodyPr/>
          <a:lstStyle/>
          <a:p>
            <a:pPr>
              <a:defRPr/>
            </a:pPr>
            <a:fld id="{FAB38C1D-161B-412A-9C5A-58B0265B4498}" type="slidenum">
              <a:rPr lang="de-DE" altLang="de-DE" smtClean="0"/>
              <a:pPr>
                <a:defRPr/>
              </a:pPr>
              <a:t>117</a:t>
            </a:fld>
            <a:endParaRPr lang="de-DE" altLang="de-DE"/>
          </a:p>
        </p:txBody>
      </p:sp>
    </p:spTree>
  </p:cSld>
  <p:clrMapOvr>
    <a:masterClrMapping/>
  </p:clrMapOvr>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de-DE" dirty="0"/>
              <a:t>Zusammenstellung</a:t>
            </a:r>
          </a:p>
        </p:txBody>
      </p:sp>
      <p:sp>
        <p:nvSpPr>
          <p:cNvPr id="7" name="Textplatzhalter 6"/>
          <p:cNvSpPr>
            <a:spLocks noGrp="1"/>
          </p:cNvSpPr>
          <p:nvPr>
            <p:ph type="body" sz="quarter" idx="13"/>
          </p:nvPr>
        </p:nvSpPr>
        <p:spPr/>
        <p:txBody>
          <a:bodyPr/>
          <a:lstStyle/>
          <a:p>
            <a:r>
              <a:rPr lang="de-DE" dirty="0"/>
              <a:t>Zusammenstellungen, allgemein  RDA 6.27.1.4</a:t>
            </a:r>
          </a:p>
          <a:p>
            <a:endParaRPr lang="de-DE" dirty="0"/>
          </a:p>
          <a:p>
            <a:r>
              <a:rPr lang="de-DE" dirty="0"/>
              <a:t>Zusammenstellungen juristischer Werke sind bei den Regeln für die Einzelwerke der jeweiligen Materialart </a:t>
            </a:r>
            <a:r>
              <a:rPr lang="de-DE" dirty="0" smtClean="0"/>
              <a:t>besonders beschrieben</a:t>
            </a:r>
            <a:endParaRPr lang="de-DE" dirty="0"/>
          </a:p>
          <a:p>
            <a:endParaRPr lang="de-DE" dirty="0"/>
          </a:p>
          <a:p>
            <a:endParaRPr lang="de-DE" dirty="0"/>
          </a:p>
          <a:p>
            <a:pPr marL="0" indent="0">
              <a:buNone/>
            </a:pPr>
            <a:endParaRPr lang="de-DE" dirty="0"/>
          </a:p>
          <a:p>
            <a:endParaRPr lang="de-DE" dirty="0"/>
          </a:p>
        </p:txBody>
      </p:sp>
      <p:sp>
        <p:nvSpPr>
          <p:cNvPr id="4" name="Fußzeilenplatzhalter 3"/>
          <p:cNvSpPr>
            <a:spLocks noGrp="1"/>
          </p:cNvSpPr>
          <p:nvPr>
            <p:ph type="ftr" sz="quarter" idx="14"/>
          </p:nvPr>
        </p:nvSpPr>
        <p:spPr/>
        <p:txBody>
          <a:bodyPr/>
          <a:lstStyle/>
          <a:p>
            <a:pPr>
              <a:defRPr/>
            </a:pPr>
            <a:r>
              <a:rPr lang="de-DE" smtClean="0"/>
              <a:t>AG RDA Schulungsunterlagen – Modul 6J: Juristische Werke | Stand: 5.12.2017 | CC BY-NC-SA</a:t>
            </a:r>
            <a:endParaRPr lang="de-DE" dirty="0"/>
          </a:p>
        </p:txBody>
      </p:sp>
      <p:sp>
        <p:nvSpPr>
          <p:cNvPr id="5" name="Foliennummernplatzhalter 4"/>
          <p:cNvSpPr>
            <a:spLocks noGrp="1"/>
          </p:cNvSpPr>
          <p:nvPr>
            <p:ph type="sldNum" sz="quarter" idx="15"/>
          </p:nvPr>
        </p:nvSpPr>
        <p:spPr/>
        <p:txBody>
          <a:bodyPr/>
          <a:lstStyle/>
          <a:p>
            <a:pPr>
              <a:defRPr/>
            </a:pPr>
            <a:fld id="{FAB38C1D-161B-412A-9C5A-58B0265B4498}" type="slidenum">
              <a:rPr lang="de-DE" altLang="de-DE" smtClean="0"/>
              <a:pPr>
                <a:defRPr/>
              </a:pPr>
              <a:t>118</a:t>
            </a:fld>
            <a:endParaRPr lang="de-DE" altLang="de-DE"/>
          </a:p>
        </p:txBody>
      </p:sp>
    </p:spTree>
    <p:extLst>
      <p:ext uri="{BB962C8B-B14F-4D97-AF65-F5344CB8AC3E}">
        <p14:creationId xmlns:p14="http://schemas.microsoft.com/office/powerpoint/2010/main" val="3145718632"/>
      </p:ext>
    </p:extLst>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p:txBody>
          <a:bodyPr/>
          <a:lstStyle/>
          <a:p>
            <a:pPr>
              <a:defRPr/>
            </a:pPr>
            <a:r>
              <a:rPr lang="de-DE" smtClean="0"/>
              <a:t>AG RDA Schulungsunterlagen – Modul 6J: Juristische Werke | Stand: 5.12.2017 | CC BY-NC-SA</a:t>
            </a:r>
            <a:endParaRPr lang="de-DE" dirty="0"/>
          </a:p>
        </p:txBody>
      </p:sp>
      <p:sp>
        <p:nvSpPr>
          <p:cNvPr id="5" name="Foliennummernplatzhalter 4"/>
          <p:cNvSpPr>
            <a:spLocks noGrp="1"/>
          </p:cNvSpPr>
          <p:nvPr>
            <p:ph type="sldNum" sz="quarter" idx="15"/>
          </p:nvPr>
        </p:nvSpPr>
        <p:spPr/>
        <p:txBody>
          <a:bodyPr/>
          <a:lstStyle/>
          <a:p>
            <a:pPr>
              <a:defRPr/>
            </a:pPr>
            <a:fld id="{FAB38C1D-161B-412A-9C5A-58B0265B4498}" type="slidenum">
              <a:rPr lang="de-DE" altLang="de-DE" smtClean="0"/>
              <a:pPr>
                <a:defRPr/>
              </a:pPr>
              <a:t>119</a:t>
            </a:fld>
            <a:endParaRPr lang="de-DE" altLang="de-DE"/>
          </a:p>
        </p:txBody>
      </p:sp>
      <p:graphicFrame>
        <p:nvGraphicFramePr>
          <p:cNvPr id="7" name="Tabelle 6"/>
          <p:cNvGraphicFramePr>
            <a:graphicFrameLocks noGrp="1"/>
          </p:cNvGraphicFramePr>
          <p:nvPr>
            <p:extLst>
              <p:ext uri="{D42A27DB-BD31-4B8C-83A1-F6EECF244321}">
                <p14:modId xmlns:p14="http://schemas.microsoft.com/office/powerpoint/2010/main" val="1365066145"/>
              </p:ext>
            </p:extLst>
          </p:nvPr>
        </p:nvGraphicFramePr>
        <p:xfrm>
          <a:off x="179512" y="116632"/>
          <a:ext cx="8784976" cy="6192688"/>
        </p:xfrm>
        <a:graphic>
          <a:graphicData uri="http://schemas.openxmlformats.org/drawingml/2006/table">
            <a:tbl>
              <a:tblPr firstRow="1" bandRow="1">
                <a:tableStyleId>{5C22544A-7EE6-4342-B048-85BDC9FD1C3A}</a:tableStyleId>
              </a:tblPr>
              <a:tblGrid>
                <a:gridCol w="825938">
                  <a:extLst>
                    <a:ext uri="{9D8B030D-6E8A-4147-A177-3AD203B41FA5}">
                      <a16:colId xmlns:a16="http://schemas.microsoft.com/office/drawing/2014/main" val="20000"/>
                    </a:ext>
                  </a:extLst>
                </a:gridCol>
                <a:gridCol w="7959038">
                  <a:extLst>
                    <a:ext uri="{9D8B030D-6E8A-4147-A177-3AD203B41FA5}">
                      <a16:colId xmlns:a16="http://schemas.microsoft.com/office/drawing/2014/main" val="20001"/>
                    </a:ext>
                  </a:extLst>
                </a:gridCol>
              </a:tblGrid>
              <a:tr h="471689">
                <a:tc>
                  <a:txBody>
                    <a:bodyPr/>
                    <a:lstStyle/>
                    <a:p>
                      <a:pPr>
                        <a:lnSpc>
                          <a:spcPct val="100000"/>
                        </a:lnSpc>
                        <a:spcAft>
                          <a:spcPts val="600"/>
                        </a:spcAft>
                      </a:pPr>
                      <a:endParaRPr lang="de-DE" sz="1600" dirty="0">
                        <a:latin typeface="Verdana"/>
                        <a:ea typeface="Calibri"/>
                        <a:cs typeface="Arial"/>
                      </a:endParaRPr>
                    </a:p>
                  </a:txBody>
                  <a:tcPr marL="68591" marR="68591" marT="0" marB="0" anchor="ctr"/>
                </a:tc>
                <a:tc>
                  <a:txBody>
                    <a:bodyPr/>
                    <a:lstStyle/>
                    <a:p>
                      <a:pPr algn="l">
                        <a:lnSpc>
                          <a:spcPct val="100000"/>
                        </a:lnSpc>
                        <a:spcAft>
                          <a:spcPts val="600"/>
                        </a:spcAft>
                      </a:pPr>
                      <a:r>
                        <a:rPr lang="de-DE" sz="2400" b="1" dirty="0" smtClean="0">
                          <a:latin typeface="Verdana"/>
                          <a:ea typeface="Calibri"/>
                          <a:cs typeface="Arial"/>
                        </a:rPr>
                        <a:t>Fallgruppen - Übersicht</a:t>
                      </a:r>
                    </a:p>
                  </a:txBody>
                  <a:tcPr marL="68591" marR="68591" marT="0" marB="0" anchor="ctr"/>
                </a:tc>
                <a:extLst>
                  <a:ext uri="{0D108BD9-81ED-4DB2-BD59-A6C34878D82A}">
                    <a16:rowId xmlns:a16="http://schemas.microsoft.com/office/drawing/2014/main" val="10000"/>
                  </a:ext>
                </a:extLst>
              </a:tr>
              <a:tr h="350467">
                <a:tc>
                  <a:txBody>
                    <a:bodyPr/>
                    <a:lstStyle/>
                    <a:p>
                      <a:pPr>
                        <a:lnSpc>
                          <a:spcPct val="100000"/>
                        </a:lnSpc>
                        <a:spcAft>
                          <a:spcPts val="600"/>
                        </a:spcAft>
                      </a:pPr>
                      <a:r>
                        <a:rPr lang="de-DE" sz="16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Z 1</a:t>
                      </a:r>
                      <a:endParaRPr lang="de-DE" sz="1600"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marL="68591" marR="68591" marT="0" marB="0" anchor="ctr"/>
                </a:tc>
                <a:tc>
                  <a:txBody>
                    <a:bodyPr/>
                    <a:lstStyle/>
                    <a:p>
                      <a:pPr marL="0" marR="0" indent="0" algn="l" defTabSz="914400" rtl="0" eaLnBrk="1" fontAlgn="auto" latinLnBrk="0" hangingPunct="1">
                        <a:lnSpc>
                          <a:spcPct val="100000"/>
                        </a:lnSpc>
                        <a:spcBef>
                          <a:spcPts val="0"/>
                        </a:spcBef>
                        <a:spcAft>
                          <a:spcPts val="600"/>
                        </a:spcAft>
                        <a:buClrTx/>
                        <a:buSzTx/>
                        <a:buFontTx/>
                        <a:buNone/>
                        <a:tabLst/>
                        <a:defRPr/>
                      </a:pPr>
                      <a:r>
                        <a:rPr lang="de-DE" sz="1600" dirty="0" smtClean="0">
                          <a:latin typeface="Verdana" panose="020B0604030504040204" pitchFamily="34" charset="0"/>
                          <a:ea typeface="Verdana" panose="020B0604030504040204" pitchFamily="34" charset="0"/>
                          <a:cs typeface="Verdana" panose="020B0604030504040204" pitchFamily="34" charset="0"/>
                        </a:rPr>
                        <a:t>Gesetze mit davon abgeleitete Regelungen usw. (RDA 6.29.1.8)</a:t>
                      </a:r>
                    </a:p>
                  </a:txBody>
                  <a:tcPr marL="68591" marR="68591" marT="0" marB="0" anchor="ctr"/>
                </a:tc>
                <a:extLst>
                  <a:ext uri="{0D108BD9-81ED-4DB2-BD59-A6C34878D82A}">
                    <a16:rowId xmlns:a16="http://schemas.microsoft.com/office/drawing/2014/main" val="10001"/>
                  </a:ext>
                </a:extLst>
              </a:tr>
              <a:tr h="678228">
                <a:tc>
                  <a:txBody>
                    <a:bodyPr/>
                    <a:lstStyle/>
                    <a:p>
                      <a:pPr>
                        <a:lnSpc>
                          <a:spcPct val="100000"/>
                        </a:lnSpc>
                        <a:spcAft>
                          <a:spcPts val="600"/>
                        </a:spcAft>
                      </a:pPr>
                      <a:r>
                        <a:rPr lang="de-DE" sz="16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Z 2a</a:t>
                      </a:r>
                      <a:endParaRPr lang="de-DE" sz="1600"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marL="68591" marR="68591" marT="0" marB="0" anchor="ctr"/>
                </a:tc>
                <a:tc>
                  <a:txBody>
                    <a:bodyPr/>
                    <a:lstStyle/>
                    <a:p>
                      <a:pPr marL="0" marR="0" indent="0" algn="l" defTabSz="914400" rtl="0" eaLnBrk="1" fontAlgn="auto" latinLnBrk="0" hangingPunct="1">
                        <a:lnSpc>
                          <a:spcPct val="100000"/>
                        </a:lnSpc>
                        <a:spcBef>
                          <a:spcPts val="0"/>
                        </a:spcBef>
                        <a:spcAft>
                          <a:spcPts val="600"/>
                        </a:spcAft>
                        <a:buClrTx/>
                        <a:buSzTx/>
                        <a:buFontTx/>
                        <a:buNone/>
                        <a:tabLst/>
                        <a:defRPr/>
                      </a:pPr>
                      <a:r>
                        <a:rPr lang="de-DE" sz="1600" dirty="0" smtClean="0">
                          <a:latin typeface="Verdana" panose="020B0604030504040204" pitchFamily="34" charset="0"/>
                          <a:ea typeface="Verdana" panose="020B0604030504040204" pitchFamily="34" charset="0"/>
                          <a:cs typeface="Verdana" panose="020B0604030504040204" pitchFamily="34" charset="0"/>
                        </a:rPr>
                        <a:t>Zusammenstellungen von Gesetzen einer Gebietskörperschaft mit  übergeordnetem Titel (RDA 6.29.1.2, 6.19.2.5.1)</a:t>
                      </a:r>
                      <a:endParaRPr lang="de-DE" sz="1600"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marL="68591" marR="68591" marT="0" marB="0" anchor="ctr"/>
                </a:tc>
                <a:extLst>
                  <a:ext uri="{0D108BD9-81ED-4DB2-BD59-A6C34878D82A}">
                    <a16:rowId xmlns:a16="http://schemas.microsoft.com/office/drawing/2014/main" val="10002"/>
                  </a:ext>
                </a:extLst>
              </a:tr>
              <a:tr h="532425">
                <a:tc>
                  <a:txBody>
                    <a:bodyPr/>
                    <a:lstStyle/>
                    <a:p>
                      <a:pPr>
                        <a:lnSpc>
                          <a:spcPct val="100000"/>
                        </a:lnSpc>
                        <a:spcAft>
                          <a:spcPts val="600"/>
                        </a:spcAft>
                      </a:pPr>
                      <a:r>
                        <a:rPr lang="de-DE" sz="16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Z 2b</a:t>
                      </a:r>
                      <a:endParaRPr lang="de-DE" sz="1600"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marL="68591" marR="68591" marT="0" marB="0" anchor="ctr"/>
                </a:tc>
                <a:tc>
                  <a:txBody>
                    <a:bodyPr/>
                    <a:lstStyle/>
                    <a:p>
                      <a:pPr>
                        <a:lnSpc>
                          <a:spcPct val="100000"/>
                        </a:lnSpc>
                        <a:spcAft>
                          <a:spcPts val="600"/>
                        </a:spcAft>
                      </a:pPr>
                      <a:r>
                        <a:rPr lang="de-DE" sz="1600" dirty="0" smtClean="0">
                          <a:latin typeface="Verdana" panose="020B0604030504040204" pitchFamily="34" charset="0"/>
                          <a:ea typeface="Verdana" panose="020B0604030504040204" pitchFamily="34" charset="0"/>
                          <a:cs typeface="Verdana" panose="020B0604030504040204" pitchFamily="34" charset="0"/>
                        </a:rPr>
                        <a:t>Zusammenstellungen von Gesetzen einer Gebietskörperschaft ohne übergeordneten </a:t>
                      </a:r>
                      <a:r>
                        <a:rPr lang="en-US" sz="1600" dirty="0" err="1" smtClean="0">
                          <a:latin typeface="Verdana" panose="020B0604030504040204" pitchFamily="34" charset="0"/>
                          <a:ea typeface="Verdana" panose="020B0604030504040204" pitchFamily="34" charset="0"/>
                          <a:cs typeface="Verdana" panose="020B0604030504040204" pitchFamily="34" charset="0"/>
                        </a:rPr>
                        <a:t>Titel</a:t>
                      </a:r>
                      <a:r>
                        <a:rPr lang="en-US" sz="1600" dirty="0" smtClean="0">
                          <a:latin typeface="Verdana" panose="020B0604030504040204" pitchFamily="34" charset="0"/>
                          <a:ea typeface="Verdana" panose="020B0604030504040204" pitchFamily="34" charset="0"/>
                          <a:cs typeface="Verdana" panose="020B0604030504040204" pitchFamily="34" charset="0"/>
                        </a:rPr>
                        <a:t> </a:t>
                      </a:r>
                      <a:r>
                        <a:rPr lang="de-DE" sz="1600" dirty="0" smtClean="0">
                          <a:latin typeface="Verdana" panose="020B0604030504040204" pitchFamily="34" charset="0"/>
                          <a:ea typeface="Verdana" panose="020B0604030504040204" pitchFamily="34" charset="0"/>
                          <a:cs typeface="Verdana" panose="020B0604030504040204" pitchFamily="34" charset="0"/>
                        </a:rPr>
                        <a:t>(RDA 6.29.1.2, 6.19.2.5.1)</a:t>
                      </a:r>
                      <a:endParaRPr lang="de-DE" sz="1600"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marL="68591" marR="68591" marT="0" marB="0" anchor="ctr"/>
                </a:tc>
                <a:extLst>
                  <a:ext uri="{0D108BD9-81ED-4DB2-BD59-A6C34878D82A}">
                    <a16:rowId xmlns:a16="http://schemas.microsoft.com/office/drawing/2014/main" val="10003"/>
                  </a:ext>
                </a:extLst>
              </a:tr>
              <a:tr h="532425">
                <a:tc>
                  <a:txBody>
                    <a:bodyPr/>
                    <a:lstStyle/>
                    <a:p>
                      <a:pPr>
                        <a:lnSpc>
                          <a:spcPct val="100000"/>
                        </a:lnSpc>
                        <a:spcAft>
                          <a:spcPts val="600"/>
                        </a:spcAft>
                      </a:pPr>
                      <a:r>
                        <a:rPr lang="de-DE" sz="16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Z 3a</a:t>
                      </a:r>
                      <a:endParaRPr lang="de-DE" sz="1600"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marL="68591" marR="68591" marT="0" marB="0" anchor="ctr"/>
                </a:tc>
                <a:tc>
                  <a:txBody>
                    <a:bodyPr/>
                    <a:lstStyle/>
                    <a:p>
                      <a:pPr marL="0" marR="0" indent="0" algn="l" defTabSz="914400" rtl="0" eaLnBrk="1" fontAlgn="auto" latinLnBrk="0" hangingPunct="1">
                        <a:lnSpc>
                          <a:spcPct val="100000"/>
                        </a:lnSpc>
                        <a:spcBef>
                          <a:spcPts val="0"/>
                        </a:spcBef>
                        <a:spcAft>
                          <a:spcPts val="600"/>
                        </a:spcAft>
                        <a:buClrTx/>
                        <a:buSzTx/>
                        <a:buFontTx/>
                        <a:buNone/>
                        <a:tabLst/>
                        <a:defRPr/>
                      </a:pPr>
                      <a:r>
                        <a:rPr lang="de-DE" sz="1600" dirty="0" smtClean="0">
                          <a:latin typeface="Verdana" panose="020B0604030504040204" pitchFamily="34" charset="0"/>
                          <a:ea typeface="Verdana" panose="020B0604030504040204" pitchFamily="34" charset="0"/>
                          <a:cs typeface="Verdana" panose="020B0604030504040204" pitchFamily="34" charset="0"/>
                        </a:rPr>
                        <a:t>Zusammenstellungen von Gesetzen mehrerer Gebietskörperschaften mit übergeordneten Titel (RDA 6.29.1.3)</a:t>
                      </a:r>
                    </a:p>
                  </a:txBody>
                  <a:tcPr marL="68591" marR="68591" marT="0" marB="0" anchor="ctr"/>
                </a:tc>
                <a:extLst>
                  <a:ext uri="{0D108BD9-81ED-4DB2-BD59-A6C34878D82A}">
                    <a16:rowId xmlns:a16="http://schemas.microsoft.com/office/drawing/2014/main" val="10004"/>
                  </a:ext>
                </a:extLst>
              </a:tr>
              <a:tr h="532425">
                <a:tc>
                  <a:txBody>
                    <a:bodyPr/>
                    <a:lstStyle/>
                    <a:p>
                      <a:pPr>
                        <a:lnSpc>
                          <a:spcPct val="100000"/>
                        </a:lnSpc>
                        <a:spcAft>
                          <a:spcPts val="600"/>
                        </a:spcAft>
                      </a:pPr>
                      <a:r>
                        <a:rPr lang="de-DE" sz="16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Z 3b</a:t>
                      </a:r>
                      <a:endParaRPr lang="de-DE" sz="1600"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marL="68591" marR="68591" marT="0" marB="0" anchor="ctr"/>
                </a:tc>
                <a:tc>
                  <a:txBody>
                    <a:bodyPr/>
                    <a:lstStyle/>
                    <a:p>
                      <a:pPr marL="0" marR="0" indent="0" algn="l" defTabSz="914400" rtl="0" eaLnBrk="1" fontAlgn="auto" latinLnBrk="0" hangingPunct="1">
                        <a:lnSpc>
                          <a:spcPct val="100000"/>
                        </a:lnSpc>
                        <a:spcBef>
                          <a:spcPts val="0"/>
                        </a:spcBef>
                        <a:spcAft>
                          <a:spcPts val="600"/>
                        </a:spcAft>
                        <a:buClrTx/>
                        <a:buSzTx/>
                        <a:buFontTx/>
                        <a:buNone/>
                        <a:tabLst/>
                        <a:defRPr/>
                      </a:pPr>
                      <a:r>
                        <a:rPr lang="de-DE" sz="1600" dirty="0" smtClean="0">
                          <a:latin typeface="Verdana" panose="020B0604030504040204" pitchFamily="34" charset="0"/>
                          <a:ea typeface="Verdana" panose="020B0604030504040204" pitchFamily="34" charset="0"/>
                          <a:cs typeface="Verdana" panose="020B0604030504040204" pitchFamily="34" charset="0"/>
                        </a:rPr>
                        <a:t>Zusammenstellungen von Gesetzen mehrerer Gebietskörperschaften ohne übergeordneten Titel (RDA 6.29.1.3)</a:t>
                      </a:r>
                    </a:p>
                  </a:txBody>
                  <a:tcPr marL="68591" marR="68591" marT="0" marB="0" anchor="ctr"/>
                </a:tc>
                <a:extLst>
                  <a:ext uri="{0D108BD9-81ED-4DB2-BD59-A6C34878D82A}">
                    <a16:rowId xmlns:a16="http://schemas.microsoft.com/office/drawing/2014/main" val="10005"/>
                  </a:ext>
                </a:extLst>
              </a:tr>
              <a:tr h="532425">
                <a:tc>
                  <a:txBody>
                    <a:bodyPr/>
                    <a:lstStyle/>
                    <a:p>
                      <a:pPr>
                        <a:lnSpc>
                          <a:spcPct val="100000"/>
                        </a:lnSpc>
                        <a:spcAft>
                          <a:spcPts val="600"/>
                        </a:spcAft>
                      </a:pPr>
                      <a:r>
                        <a:rPr lang="de-DE" sz="16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Z 4</a:t>
                      </a:r>
                      <a:endParaRPr lang="de-DE" sz="1600"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marL="68591" marR="68591" marT="0" marB="0" anchor="ctr"/>
                </a:tc>
                <a:tc>
                  <a:txBody>
                    <a:bodyPr/>
                    <a:lstStyle/>
                    <a:p>
                      <a:pPr marL="0" marR="0" indent="0" algn="l" defTabSz="914400" rtl="0" eaLnBrk="1" fontAlgn="auto" latinLnBrk="0" hangingPunct="1">
                        <a:lnSpc>
                          <a:spcPct val="100000"/>
                        </a:lnSpc>
                        <a:spcBef>
                          <a:spcPts val="0"/>
                        </a:spcBef>
                        <a:spcAft>
                          <a:spcPts val="600"/>
                        </a:spcAft>
                        <a:buClrTx/>
                        <a:buSzTx/>
                        <a:buFontTx/>
                        <a:buNone/>
                        <a:tabLst/>
                        <a:defRPr/>
                      </a:pPr>
                      <a:r>
                        <a:rPr lang="de-DE" sz="1600" dirty="0" smtClean="0">
                          <a:latin typeface="Verdana" panose="020B0604030504040204" pitchFamily="34" charset="0"/>
                          <a:ea typeface="Verdana" panose="020B0604030504040204" pitchFamily="34" charset="0"/>
                          <a:cs typeface="Verdana" panose="020B0604030504040204" pitchFamily="34" charset="0"/>
                        </a:rPr>
                        <a:t>Zusammenstellungen von Verwaltungsvorschriften usw., die keine Gesetze sind (RDA 6.29.1.9)</a:t>
                      </a:r>
                    </a:p>
                  </a:txBody>
                  <a:tcPr marL="68591" marR="68591" marT="0" marB="0" anchor="ctr"/>
                </a:tc>
                <a:extLst>
                  <a:ext uri="{0D108BD9-81ED-4DB2-BD59-A6C34878D82A}">
                    <a16:rowId xmlns:a16="http://schemas.microsoft.com/office/drawing/2014/main" val="10006"/>
                  </a:ext>
                </a:extLst>
              </a:tr>
              <a:tr h="435680">
                <a:tc>
                  <a:txBody>
                    <a:bodyPr/>
                    <a:lstStyle/>
                    <a:p>
                      <a:pPr>
                        <a:lnSpc>
                          <a:spcPct val="100000"/>
                        </a:lnSpc>
                        <a:spcAft>
                          <a:spcPts val="600"/>
                        </a:spcAft>
                      </a:pPr>
                      <a:r>
                        <a:rPr lang="de-DE" sz="16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Z</a:t>
                      </a:r>
                      <a:r>
                        <a:rPr lang="de-DE" sz="1600" baseline="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5</a:t>
                      </a:r>
                      <a:endParaRPr lang="de-DE" sz="1600"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marL="68591" marR="68591" marT="0" marB="0" anchor="ctr"/>
                </a:tc>
                <a:tc>
                  <a:txBody>
                    <a:bodyPr/>
                    <a:lstStyle/>
                    <a:p>
                      <a:pPr marL="0" marR="0" indent="0" algn="l" defTabSz="914400" rtl="0" eaLnBrk="1" fontAlgn="auto" latinLnBrk="0" hangingPunct="1">
                        <a:lnSpc>
                          <a:spcPct val="100000"/>
                        </a:lnSpc>
                        <a:spcBef>
                          <a:spcPts val="0"/>
                        </a:spcBef>
                        <a:spcAft>
                          <a:spcPts val="600"/>
                        </a:spcAft>
                        <a:buClrTx/>
                        <a:buSzTx/>
                        <a:buFontTx/>
                        <a:buNone/>
                        <a:tabLst/>
                        <a:defRPr/>
                      </a:pPr>
                      <a:r>
                        <a:rPr lang="de-DE" sz="1600" dirty="0" smtClean="0">
                          <a:latin typeface="Verdana" panose="020B0604030504040204" pitchFamily="34" charset="0"/>
                          <a:ea typeface="Verdana" panose="020B0604030504040204" pitchFamily="34" charset="0"/>
                          <a:cs typeface="Verdana" panose="020B0604030504040204" pitchFamily="34" charset="0"/>
                        </a:rPr>
                        <a:t>Zusammenstellungen historischer Rechtsnormen (RDA 6.29.1.6)</a:t>
                      </a:r>
                    </a:p>
                  </a:txBody>
                  <a:tcPr marL="68591" marR="68591" marT="0" marB="0" anchor="ctr"/>
                </a:tc>
                <a:extLst>
                  <a:ext uri="{0D108BD9-81ED-4DB2-BD59-A6C34878D82A}">
                    <a16:rowId xmlns:a16="http://schemas.microsoft.com/office/drawing/2014/main" val="10007"/>
                  </a:ext>
                </a:extLst>
              </a:tr>
              <a:tr h="532425">
                <a:tc>
                  <a:txBody>
                    <a:bodyPr/>
                    <a:lstStyle/>
                    <a:p>
                      <a:pPr>
                        <a:lnSpc>
                          <a:spcPct val="100000"/>
                        </a:lnSpc>
                        <a:spcAft>
                          <a:spcPts val="600"/>
                        </a:spcAft>
                      </a:pPr>
                      <a:r>
                        <a:rPr lang="de-DE" sz="16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Z 6a</a:t>
                      </a:r>
                      <a:endParaRPr lang="de-DE" sz="1600"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marL="68591" marR="68591" marT="0" marB="0" anchor="ctr"/>
                </a:tc>
                <a:tc>
                  <a:txBody>
                    <a:bodyPr/>
                    <a:lstStyle/>
                    <a:p>
                      <a:pPr marL="0" indent="0">
                        <a:buNone/>
                      </a:pPr>
                      <a:r>
                        <a:rPr lang="de-DE" sz="1600" dirty="0" smtClean="0">
                          <a:latin typeface="Verdana" panose="020B0604030504040204" pitchFamily="34" charset="0"/>
                          <a:ea typeface="Verdana" panose="020B0604030504040204" pitchFamily="34" charset="0"/>
                          <a:cs typeface="Verdana" panose="020B0604030504040204" pitchFamily="34" charset="0"/>
                        </a:rPr>
                        <a:t>Zusammenstellungen von Verfahrensvorschriften, die für mehrere Gerichte einer einzelnen Gebietskörperschaft gelten (RDA 6.29.1.11)</a:t>
                      </a:r>
                    </a:p>
                  </a:txBody>
                  <a:tcPr marL="68591" marR="68591" marT="0" marB="0" anchor="ctr"/>
                </a:tc>
                <a:extLst>
                  <a:ext uri="{0D108BD9-81ED-4DB2-BD59-A6C34878D82A}">
                    <a16:rowId xmlns:a16="http://schemas.microsoft.com/office/drawing/2014/main" val="10008"/>
                  </a:ext>
                </a:extLst>
              </a:tr>
              <a:tr h="626394">
                <a:tc>
                  <a:txBody>
                    <a:bodyPr/>
                    <a:lstStyle/>
                    <a:p>
                      <a:pPr>
                        <a:lnSpc>
                          <a:spcPct val="100000"/>
                        </a:lnSpc>
                        <a:spcAft>
                          <a:spcPts val="600"/>
                        </a:spcAft>
                      </a:pPr>
                      <a:r>
                        <a:rPr lang="de-DE" sz="16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Z 6b</a:t>
                      </a:r>
                      <a:endParaRPr lang="de-DE" sz="1600"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marL="68591" marR="68591" marT="0" marB="0" anchor="ctr"/>
                </a:tc>
                <a:tc>
                  <a:txBody>
                    <a:bodyPr/>
                    <a:lstStyle/>
                    <a:p>
                      <a:pPr marL="0" marR="0" indent="0" algn="l" defTabSz="914400" rtl="0" eaLnBrk="1" fontAlgn="auto" latinLnBrk="0" hangingPunct="1">
                        <a:lnSpc>
                          <a:spcPct val="100000"/>
                        </a:lnSpc>
                        <a:spcBef>
                          <a:spcPts val="0"/>
                        </a:spcBef>
                        <a:spcAft>
                          <a:spcPts val="600"/>
                        </a:spcAft>
                        <a:buClrTx/>
                        <a:buSzTx/>
                        <a:buFontTx/>
                        <a:buNone/>
                        <a:tabLst/>
                        <a:defRPr/>
                      </a:pPr>
                      <a:r>
                        <a:rPr lang="de-DE" sz="1600" dirty="0" smtClean="0">
                          <a:latin typeface="Verdana" panose="020B0604030504040204" pitchFamily="34" charset="0"/>
                          <a:ea typeface="Verdana" panose="020B0604030504040204" pitchFamily="34" charset="0"/>
                          <a:cs typeface="Verdana" panose="020B0604030504040204" pitchFamily="34" charset="0"/>
                        </a:rPr>
                        <a:t>Zusammenstellungen von gerichtlichen Verfahrensvorschriften (RDA 6.29.1.12)</a:t>
                      </a:r>
                    </a:p>
                  </a:txBody>
                  <a:tcPr marL="68591" marR="68591" marT="0" marB="0" anchor="ctr"/>
                </a:tc>
                <a:extLst>
                  <a:ext uri="{0D108BD9-81ED-4DB2-BD59-A6C34878D82A}">
                    <a16:rowId xmlns:a16="http://schemas.microsoft.com/office/drawing/2014/main" val="10009"/>
                  </a:ext>
                </a:extLst>
              </a:tr>
              <a:tr h="435680">
                <a:tc>
                  <a:txBody>
                    <a:bodyPr/>
                    <a:lstStyle/>
                    <a:p>
                      <a:pPr>
                        <a:lnSpc>
                          <a:spcPct val="100000"/>
                        </a:lnSpc>
                        <a:spcAft>
                          <a:spcPts val="600"/>
                        </a:spcAft>
                      </a:pPr>
                      <a:r>
                        <a:rPr lang="de-DE" sz="16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Z</a:t>
                      </a:r>
                      <a:r>
                        <a:rPr lang="de-DE" sz="1600" baseline="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7</a:t>
                      </a:r>
                      <a:endParaRPr lang="de-DE" sz="1600"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marL="68591" marR="68591" marT="0" marB="0" anchor="ctr"/>
                </a:tc>
                <a:tc>
                  <a:txBody>
                    <a:bodyPr/>
                    <a:lstStyle/>
                    <a:p>
                      <a:pPr marL="0" marR="0" indent="0" algn="l" defTabSz="914400" rtl="0" eaLnBrk="1" fontAlgn="auto" latinLnBrk="0" hangingPunct="1">
                        <a:lnSpc>
                          <a:spcPct val="100000"/>
                        </a:lnSpc>
                        <a:spcBef>
                          <a:spcPts val="0"/>
                        </a:spcBef>
                        <a:spcAft>
                          <a:spcPts val="600"/>
                        </a:spcAft>
                        <a:buClrTx/>
                        <a:buSzTx/>
                        <a:buFontTx/>
                        <a:buNone/>
                        <a:tabLst/>
                        <a:defRPr/>
                      </a:pPr>
                      <a:r>
                        <a:rPr lang="de-DE" sz="1600" dirty="0" smtClean="0">
                          <a:latin typeface="Verdana" panose="020B0604030504040204" pitchFamily="34" charset="0"/>
                          <a:ea typeface="Verdana" panose="020B0604030504040204" pitchFamily="34" charset="0"/>
                          <a:cs typeface="Verdana" panose="020B0604030504040204" pitchFamily="34" charset="0"/>
                        </a:rPr>
                        <a:t>Zusammenstellungen von Abkommen (RDA 6.29.1.17)</a:t>
                      </a:r>
                    </a:p>
                  </a:txBody>
                  <a:tcPr marL="68591" marR="68591" marT="0" marB="0" anchor="ctr"/>
                </a:tc>
                <a:extLst>
                  <a:ext uri="{0D108BD9-81ED-4DB2-BD59-A6C34878D82A}">
                    <a16:rowId xmlns:a16="http://schemas.microsoft.com/office/drawing/2014/main" val="10010"/>
                  </a:ext>
                </a:extLst>
              </a:tr>
              <a:tr h="532425">
                <a:tc>
                  <a:txBody>
                    <a:bodyPr/>
                    <a:lstStyle/>
                    <a:p>
                      <a:pPr>
                        <a:lnSpc>
                          <a:spcPct val="100000"/>
                        </a:lnSpc>
                        <a:spcAft>
                          <a:spcPts val="600"/>
                        </a:spcAft>
                      </a:pPr>
                      <a:r>
                        <a:rPr lang="de-DE" sz="16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Z 8</a:t>
                      </a:r>
                      <a:endParaRPr lang="de-DE" sz="1600"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marL="68591" marR="68591" marT="0" marB="0" anchor="ctr"/>
                </a:tc>
                <a:tc>
                  <a:txBody>
                    <a:bodyPr/>
                    <a:lstStyle/>
                    <a:p>
                      <a:pPr marL="0" marR="0" indent="0" algn="l" defTabSz="914400" rtl="0" eaLnBrk="1" fontAlgn="auto" latinLnBrk="0" hangingPunct="1">
                        <a:lnSpc>
                          <a:spcPct val="100000"/>
                        </a:lnSpc>
                        <a:spcBef>
                          <a:spcPts val="0"/>
                        </a:spcBef>
                        <a:spcAft>
                          <a:spcPts val="600"/>
                        </a:spcAft>
                        <a:buClrTx/>
                        <a:buSzTx/>
                        <a:buFontTx/>
                        <a:buNone/>
                        <a:tabLst/>
                        <a:defRPr/>
                      </a:pPr>
                      <a:r>
                        <a:rPr lang="de-DE" sz="1600" dirty="0" smtClean="0">
                          <a:latin typeface="Verdana" panose="020B0604030504040204" pitchFamily="34" charset="0"/>
                          <a:ea typeface="Verdana" panose="020B0604030504040204" pitchFamily="34" charset="0"/>
                          <a:cs typeface="Verdana" panose="020B0604030504040204" pitchFamily="34" charset="0"/>
                        </a:rPr>
                        <a:t>Zusammenstellungen von Protokollen usw., von Gerichtsverfahren  (RDA 6.29.1.28)</a:t>
                      </a:r>
                    </a:p>
                  </a:txBody>
                  <a:tcPr marL="68591" marR="68591" marT="0" marB="0" anchor="ctr"/>
                </a:tc>
                <a:extLst>
                  <a:ext uri="{0D108BD9-81ED-4DB2-BD59-A6C34878D82A}">
                    <a16:rowId xmlns:a16="http://schemas.microsoft.com/office/drawing/2014/main" val="10011"/>
                  </a:ext>
                </a:extLst>
              </a:tr>
            </a:tbl>
          </a:graphicData>
        </a:graphic>
      </p:graphicFrame>
    </p:spTree>
    <p:extLst>
      <p:ext uri="{BB962C8B-B14F-4D97-AF65-F5344CB8AC3E}">
        <p14:creationId xmlns:p14="http://schemas.microsoft.com/office/powerpoint/2010/main" val="36003861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el 1"/>
          <p:cNvSpPr>
            <a:spLocks noGrp="1"/>
          </p:cNvSpPr>
          <p:nvPr>
            <p:ph type="title"/>
          </p:nvPr>
        </p:nvSpPr>
        <p:spPr>
          <a:xfrm>
            <a:off x="395288" y="2565400"/>
            <a:ext cx="8229600" cy="1143000"/>
          </a:xfrm>
        </p:spPr>
        <p:txBody>
          <a:bodyPr/>
          <a:lstStyle/>
          <a:p>
            <a:pPr algn="ctr" eaLnBrk="1" hangingPunct="1"/>
            <a:r>
              <a:rPr lang="de-DE" altLang="de-DE" dirty="0" smtClean="0">
                <a:solidFill>
                  <a:srgbClr val="376092"/>
                </a:solidFill>
              </a:rPr>
              <a:t>Allgemeines</a:t>
            </a:r>
            <a:br>
              <a:rPr lang="de-DE" altLang="de-DE" dirty="0" smtClean="0">
                <a:solidFill>
                  <a:srgbClr val="376092"/>
                </a:solidFill>
              </a:rPr>
            </a:br>
            <a:endParaRPr lang="de-DE" altLang="de-DE" dirty="0" smtClean="0">
              <a:solidFill>
                <a:srgbClr val="376092"/>
              </a:solidFill>
            </a:endParaRPr>
          </a:p>
        </p:txBody>
      </p:sp>
      <p:sp>
        <p:nvSpPr>
          <p:cNvPr id="9" name="Fußzeilenplatzhalter 8"/>
          <p:cNvSpPr>
            <a:spLocks noGrp="1"/>
          </p:cNvSpPr>
          <p:nvPr>
            <p:ph type="ftr" sz="quarter" idx="14"/>
          </p:nvPr>
        </p:nvSpPr>
        <p:spPr>
          <a:xfrm>
            <a:off x="468313" y="6376988"/>
            <a:ext cx="7775575" cy="365125"/>
          </a:xfrm>
        </p:spPr>
        <p:txBody>
          <a:bodyPr/>
          <a:lstStyle/>
          <a:p>
            <a:pPr>
              <a:defRPr/>
            </a:pPr>
            <a:r>
              <a:rPr lang="de-DE" smtClean="0"/>
              <a:t>AG RDA Schulungsunterlagen – Modul 6J: Juristische Werke | Stand: 5.12.2017 | CC BY-NC-SA</a:t>
            </a:r>
            <a:endParaRPr lang="de-DE" dirty="0"/>
          </a:p>
        </p:txBody>
      </p:sp>
      <p:sp>
        <p:nvSpPr>
          <p:cNvPr id="10246" name="Foliennummernplatzhalter 3"/>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fld id="{54DB02A0-9A5B-4A2D-801C-41EAE338E58D}" type="slidenum">
              <a:rPr lang="de-DE" altLang="de-DE" sz="1200" smtClean="0">
                <a:solidFill>
                  <a:srgbClr val="898989"/>
                </a:solidFill>
                <a:latin typeface="Calibri" pitchFamily="34" charset="0"/>
              </a:rPr>
              <a:pPr>
                <a:spcBef>
                  <a:spcPct val="0"/>
                </a:spcBef>
                <a:buFontTx/>
                <a:buNone/>
              </a:pPr>
              <a:t>12</a:t>
            </a:fld>
            <a:endParaRPr lang="de-DE" altLang="de-DE" sz="1200" smtClean="0">
              <a:solidFill>
                <a:srgbClr val="898989"/>
              </a:solidFill>
              <a:latin typeface="Calibri" pitchFamily="34" charset="0"/>
            </a:endParaRPr>
          </a:p>
        </p:txBody>
      </p:sp>
      <p:sp>
        <p:nvSpPr>
          <p:cNvPr id="6" name="Rechteck 5"/>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6J.B.1</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656796835"/>
      </p:ext>
    </p:extLst>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platzhalter 5"/>
          <p:cNvSpPr>
            <a:spLocks noGrp="1"/>
          </p:cNvSpPr>
          <p:nvPr>
            <p:ph type="body" sz="quarter" idx="13"/>
          </p:nvPr>
        </p:nvSpPr>
        <p:spPr>
          <a:xfrm>
            <a:off x="251520" y="1556792"/>
            <a:ext cx="8640960" cy="4752528"/>
          </a:xfrm>
        </p:spPr>
        <p:txBody>
          <a:bodyPr/>
          <a:lstStyle/>
          <a:p>
            <a:pPr lvl="0">
              <a:buNone/>
              <a:defRPr/>
            </a:pPr>
            <a:r>
              <a:rPr lang="de-DE" b="1" dirty="0" smtClean="0">
                <a:solidFill>
                  <a:prstClr val="black"/>
                </a:solidFill>
              </a:rPr>
              <a:t>Normierter </a:t>
            </a:r>
            <a:r>
              <a:rPr lang="de-DE" b="1" dirty="0">
                <a:solidFill>
                  <a:prstClr val="black"/>
                </a:solidFill>
              </a:rPr>
              <a:t>Sucheinstieg:</a:t>
            </a:r>
          </a:p>
          <a:p>
            <a:pPr lvl="0">
              <a:buFont typeface="Arial" charset="0"/>
              <a:buChar char="•"/>
              <a:defRPr/>
            </a:pPr>
            <a:r>
              <a:rPr lang="de-DE" sz="2200" dirty="0">
                <a:solidFill>
                  <a:prstClr val="black"/>
                </a:solidFill>
              </a:rPr>
              <a:t>Normierter Sucheinstieg für das Gesetz oder die Gesetze</a:t>
            </a:r>
          </a:p>
          <a:p>
            <a:pPr lvl="0">
              <a:buNone/>
              <a:defRPr/>
            </a:pPr>
            <a:endParaRPr lang="de-DE" dirty="0">
              <a:solidFill>
                <a:prstClr val="black"/>
              </a:solidFill>
            </a:endParaRPr>
          </a:p>
          <a:p>
            <a:pPr marL="0" lvl="0" indent="0">
              <a:buNone/>
              <a:defRPr/>
            </a:pPr>
            <a:r>
              <a:rPr lang="de-DE" dirty="0">
                <a:solidFill>
                  <a:prstClr val="black"/>
                </a:solidFill>
              </a:rPr>
              <a:t>Hinweis: </a:t>
            </a:r>
          </a:p>
          <a:p>
            <a:pPr marL="0" lvl="0" indent="0">
              <a:buNone/>
              <a:defRPr/>
            </a:pPr>
            <a:r>
              <a:rPr lang="de-DE" sz="2200" dirty="0">
                <a:solidFill>
                  <a:prstClr val="black"/>
                </a:solidFill>
              </a:rPr>
              <a:t>Die enthaltenen Regelungen werden auf Werkebene nicht erfasst!</a:t>
            </a:r>
          </a:p>
          <a:p>
            <a:pPr marL="0" lvl="0" indent="0">
              <a:buNone/>
              <a:defRPr/>
            </a:pPr>
            <a:r>
              <a:rPr lang="de-DE" sz="2200" dirty="0">
                <a:solidFill>
                  <a:prstClr val="black"/>
                </a:solidFill>
              </a:rPr>
              <a:t>Sie können auf Manifestationsebene berücksichtigt werden</a:t>
            </a:r>
          </a:p>
          <a:p>
            <a:endParaRPr lang="de-DE" dirty="0"/>
          </a:p>
        </p:txBody>
      </p:sp>
      <p:sp>
        <p:nvSpPr>
          <p:cNvPr id="9" name="Fußzeilenplatzhalter 8"/>
          <p:cNvSpPr>
            <a:spLocks noGrp="1"/>
          </p:cNvSpPr>
          <p:nvPr>
            <p:ph type="ftr" sz="quarter" idx="14"/>
          </p:nvPr>
        </p:nvSpPr>
        <p:spPr/>
        <p:txBody>
          <a:bodyPr/>
          <a:lstStyle/>
          <a:p>
            <a:pPr>
              <a:defRPr/>
            </a:pPr>
            <a:r>
              <a:rPr lang="de-DE" smtClean="0"/>
              <a:t>AG RDA Schulungsunterlagen – Modul 6J: Juristische Werke | Stand: 5.12.2017 | CC BY-NC-SA</a:t>
            </a:r>
            <a:endParaRPr lang="de-DE" dirty="0"/>
          </a:p>
        </p:txBody>
      </p:sp>
      <p:sp>
        <p:nvSpPr>
          <p:cNvPr id="4" name="Foliennummernplatzhalter 3"/>
          <p:cNvSpPr>
            <a:spLocks noGrp="1"/>
          </p:cNvSpPr>
          <p:nvPr>
            <p:ph type="sldNum" sz="quarter" idx="15"/>
          </p:nvPr>
        </p:nvSpPr>
        <p:spPr/>
        <p:txBody>
          <a:bodyPr/>
          <a:lstStyle/>
          <a:p>
            <a:pPr>
              <a:defRPr/>
            </a:pPr>
            <a:fld id="{FAB38C1D-161B-412A-9C5A-58B0265B4498}" type="slidenum">
              <a:rPr lang="de-DE" altLang="de-DE" smtClean="0"/>
              <a:pPr>
                <a:defRPr/>
              </a:pPr>
              <a:t>120</a:t>
            </a:fld>
            <a:endParaRPr lang="de-DE" altLang="de-DE"/>
          </a:p>
        </p:txBody>
      </p:sp>
      <p:sp>
        <p:nvSpPr>
          <p:cNvPr id="2" name="Titel 1"/>
          <p:cNvSpPr>
            <a:spLocks noGrp="1"/>
          </p:cNvSpPr>
          <p:nvPr>
            <p:ph type="title"/>
          </p:nvPr>
        </p:nvSpPr>
        <p:spPr>
          <a:xfrm>
            <a:off x="251520" y="399802"/>
            <a:ext cx="8640960" cy="508918"/>
          </a:xfrm>
        </p:spPr>
        <p:txBody>
          <a:bodyPr/>
          <a:lstStyle/>
          <a:p>
            <a:r>
              <a:rPr lang="de-DE" dirty="0"/>
              <a:t>Fall Z1: Gesetze und davon abgeleitete Regelungen usw., die zusammen erscheinen</a:t>
            </a:r>
          </a:p>
        </p:txBody>
      </p:sp>
    </p:spTree>
  </p:cSld>
  <p:clrMapOvr>
    <a:masterClrMapping/>
  </p:clrMapOvr>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902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0825" y="836613"/>
            <a:ext cx="3117850" cy="543401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graphicFrame>
        <p:nvGraphicFramePr>
          <p:cNvPr id="7" name="Tabelle 6"/>
          <p:cNvGraphicFramePr>
            <a:graphicFrameLocks noGrp="1"/>
          </p:cNvGraphicFramePr>
          <p:nvPr>
            <p:extLst>
              <p:ext uri="{D42A27DB-BD31-4B8C-83A1-F6EECF244321}">
                <p14:modId xmlns:p14="http://schemas.microsoft.com/office/powerpoint/2010/main" val="1131404526"/>
              </p:ext>
            </p:extLst>
          </p:nvPr>
        </p:nvGraphicFramePr>
        <p:xfrm>
          <a:off x="3492500" y="981075"/>
          <a:ext cx="5446712" cy="5229225"/>
        </p:xfrm>
        <a:graphic>
          <a:graphicData uri="http://schemas.openxmlformats.org/drawingml/2006/table">
            <a:tbl>
              <a:tblPr firstRow="1" bandRow="1">
                <a:tableStyleId>{5C22544A-7EE6-4342-B048-85BDC9FD1C3A}</a:tableStyleId>
              </a:tblPr>
              <a:tblGrid>
                <a:gridCol w="1007887">
                  <a:extLst>
                    <a:ext uri="{9D8B030D-6E8A-4147-A177-3AD203B41FA5}">
                      <a16:colId xmlns:a16="http://schemas.microsoft.com/office/drawing/2014/main" val="20000"/>
                    </a:ext>
                  </a:extLst>
                </a:gridCol>
                <a:gridCol w="1943782">
                  <a:extLst>
                    <a:ext uri="{9D8B030D-6E8A-4147-A177-3AD203B41FA5}">
                      <a16:colId xmlns:a16="http://schemas.microsoft.com/office/drawing/2014/main" val="20001"/>
                    </a:ext>
                  </a:extLst>
                </a:gridCol>
                <a:gridCol w="2495043">
                  <a:extLst>
                    <a:ext uri="{9D8B030D-6E8A-4147-A177-3AD203B41FA5}">
                      <a16:colId xmlns:a16="http://schemas.microsoft.com/office/drawing/2014/main" val="20002"/>
                    </a:ext>
                  </a:extLst>
                </a:gridCol>
              </a:tblGrid>
              <a:tr h="438671">
                <a:tc>
                  <a:txBody>
                    <a:bodyPr/>
                    <a:lstStyle/>
                    <a:p>
                      <a:pPr algn="l">
                        <a:lnSpc>
                          <a:spcPct val="100000"/>
                        </a:lnSpc>
                        <a:spcAft>
                          <a:spcPts val="600"/>
                        </a:spcAft>
                      </a:pPr>
                      <a:r>
                        <a:rPr lang="de-DE" sz="1800" b="1" dirty="0">
                          <a:latin typeface="Verdana"/>
                          <a:ea typeface="Calibri"/>
                          <a:cs typeface="Arial"/>
                        </a:rPr>
                        <a:t>RDA</a:t>
                      </a:r>
                      <a:endParaRPr lang="de-DE" sz="1800" dirty="0">
                        <a:latin typeface="Verdana"/>
                        <a:ea typeface="Calibri"/>
                        <a:cs typeface="Arial"/>
                      </a:endParaRPr>
                    </a:p>
                  </a:txBody>
                  <a:tcPr marL="68565" marR="68565" marT="0" marB="0" anchor="ctr"/>
                </a:tc>
                <a:tc>
                  <a:txBody>
                    <a:bodyPr/>
                    <a:lstStyle/>
                    <a:p>
                      <a:pPr algn="l">
                        <a:lnSpc>
                          <a:spcPct val="100000"/>
                        </a:lnSpc>
                        <a:spcAft>
                          <a:spcPts val="600"/>
                        </a:spcAft>
                      </a:pPr>
                      <a:r>
                        <a:rPr lang="de-DE" sz="1800" b="1">
                          <a:latin typeface="Verdana"/>
                          <a:ea typeface="Calibri"/>
                          <a:cs typeface="Arial"/>
                        </a:rPr>
                        <a:t>Element</a:t>
                      </a:r>
                      <a:endParaRPr lang="de-DE" sz="1800">
                        <a:latin typeface="Verdana"/>
                        <a:ea typeface="Calibri"/>
                        <a:cs typeface="Arial"/>
                      </a:endParaRPr>
                    </a:p>
                  </a:txBody>
                  <a:tcPr marL="68565" marR="68565" marT="0" marB="0" anchor="ctr"/>
                </a:tc>
                <a:tc>
                  <a:txBody>
                    <a:bodyPr/>
                    <a:lstStyle/>
                    <a:p>
                      <a:pPr algn="l">
                        <a:lnSpc>
                          <a:spcPct val="100000"/>
                        </a:lnSpc>
                        <a:spcAft>
                          <a:spcPts val="600"/>
                        </a:spcAft>
                      </a:pPr>
                      <a:r>
                        <a:rPr lang="de-DE" sz="1800" b="1">
                          <a:latin typeface="Verdana"/>
                          <a:ea typeface="Calibri"/>
                          <a:cs typeface="Arial"/>
                        </a:rPr>
                        <a:t>Erfassung</a:t>
                      </a:r>
                      <a:endParaRPr lang="de-DE" sz="1800">
                        <a:latin typeface="Verdana"/>
                        <a:ea typeface="Calibri"/>
                        <a:cs typeface="Arial"/>
                      </a:endParaRPr>
                    </a:p>
                  </a:txBody>
                  <a:tcPr marL="68565" marR="68565" marT="0" marB="0" anchor="ctr"/>
                </a:tc>
                <a:extLst>
                  <a:ext uri="{0D108BD9-81ED-4DB2-BD59-A6C34878D82A}">
                    <a16:rowId xmlns:a16="http://schemas.microsoft.com/office/drawing/2014/main" val="10000"/>
                  </a:ext>
                </a:extLst>
              </a:tr>
              <a:tr h="1297986">
                <a:tc>
                  <a:txBody>
                    <a:bodyPr/>
                    <a:lstStyle/>
                    <a:p>
                      <a:pPr algn="l">
                        <a:lnSpc>
                          <a:spcPct val="100000"/>
                        </a:lnSpc>
                        <a:spcAft>
                          <a:spcPts val="600"/>
                        </a:spcAft>
                      </a:pPr>
                      <a:r>
                        <a:rPr lang="de-DE" sz="1800" b="1" dirty="0">
                          <a:solidFill>
                            <a:schemeClr val="tx1"/>
                          </a:solidFill>
                          <a:latin typeface="Verdana"/>
                          <a:ea typeface="Calibri"/>
                          <a:cs typeface="Arial"/>
                        </a:rPr>
                        <a:t>2.3.2</a:t>
                      </a:r>
                      <a:endParaRPr lang="de-DE" sz="1800" dirty="0">
                        <a:solidFill>
                          <a:schemeClr val="tx1"/>
                        </a:solidFill>
                        <a:latin typeface="Verdana"/>
                        <a:ea typeface="Calibri"/>
                        <a:cs typeface="Arial"/>
                      </a:endParaRPr>
                    </a:p>
                  </a:txBody>
                  <a:tcPr marL="68565" marR="68565" marT="0" marB="0"/>
                </a:tc>
                <a:tc>
                  <a:txBody>
                    <a:bodyPr/>
                    <a:lstStyle/>
                    <a:p>
                      <a:pPr algn="l">
                        <a:lnSpc>
                          <a:spcPct val="100000"/>
                        </a:lnSpc>
                        <a:spcAft>
                          <a:spcPts val="600"/>
                        </a:spcAft>
                      </a:pPr>
                      <a:r>
                        <a:rPr lang="de-DE" sz="1800" b="1" dirty="0">
                          <a:solidFill>
                            <a:schemeClr val="tx1"/>
                          </a:solidFill>
                          <a:latin typeface="Verdana"/>
                          <a:ea typeface="Calibri"/>
                          <a:cs typeface="Arial"/>
                        </a:rPr>
                        <a:t>Haupttitel</a:t>
                      </a:r>
                      <a:endParaRPr lang="de-DE" sz="1800" dirty="0">
                        <a:solidFill>
                          <a:schemeClr val="tx1"/>
                        </a:solidFill>
                        <a:latin typeface="Verdana"/>
                        <a:ea typeface="Calibri"/>
                        <a:cs typeface="Arial"/>
                      </a:endParaRPr>
                    </a:p>
                  </a:txBody>
                  <a:tcPr marL="68565" marR="68565" marT="0" marB="0"/>
                </a:tc>
                <a:tc>
                  <a:txBody>
                    <a:bodyPr/>
                    <a:lstStyle/>
                    <a:p>
                      <a:pPr algn="l">
                        <a:lnSpc>
                          <a:spcPct val="100000"/>
                        </a:lnSpc>
                        <a:spcAft>
                          <a:spcPts val="600"/>
                        </a:spcAft>
                      </a:pPr>
                      <a:r>
                        <a:rPr lang="de-DE" sz="1800" dirty="0">
                          <a:solidFill>
                            <a:schemeClr val="tx1"/>
                          </a:solidFill>
                          <a:latin typeface="Verdana"/>
                          <a:ea typeface="Calibri"/>
                          <a:cs typeface="Arial"/>
                        </a:rPr>
                        <a:t>Bayerische Bauordnung und ergänzende Bestimmungen</a:t>
                      </a:r>
                    </a:p>
                  </a:txBody>
                  <a:tcPr marL="68565" marR="68565" marT="0" marB="0"/>
                </a:tc>
                <a:extLst>
                  <a:ext uri="{0D108BD9-81ED-4DB2-BD59-A6C34878D82A}">
                    <a16:rowId xmlns:a16="http://schemas.microsoft.com/office/drawing/2014/main" val="10001"/>
                  </a:ext>
                </a:extLst>
              </a:tr>
              <a:tr h="1097291">
                <a:tc>
                  <a:txBody>
                    <a:bodyPr/>
                    <a:lstStyle/>
                    <a:p>
                      <a:pPr algn="l">
                        <a:lnSpc>
                          <a:spcPct val="100000"/>
                        </a:lnSpc>
                        <a:spcAft>
                          <a:spcPts val="600"/>
                        </a:spcAft>
                      </a:pPr>
                      <a:r>
                        <a:rPr lang="de-DE" sz="1800" b="1">
                          <a:solidFill>
                            <a:schemeClr val="tx1"/>
                          </a:solidFill>
                          <a:latin typeface="Verdana"/>
                          <a:ea typeface="Calibri"/>
                          <a:cs typeface="Arial"/>
                        </a:rPr>
                        <a:t>6.19.2</a:t>
                      </a:r>
                      <a:endParaRPr lang="de-DE" sz="1800">
                        <a:solidFill>
                          <a:schemeClr val="tx1"/>
                        </a:solidFill>
                        <a:latin typeface="Verdana"/>
                        <a:ea typeface="Calibri"/>
                        <a:cs typeface="Arial"/>
                      </a:endParaRPr>
                    </a:p>
                  </a:txBody>
                  <a:tcPr marL="68565" marR="68565" marT="0" marB="0"/>
                </a:tc>
                <a:tc>
                  <a:txBody>
                    <a:bodyPr/>
                    <a:lstStyle/>
                    <a:p>
                      <a:pPr algn="l">
                        <a:lnSpc>
                          <a:spcPct val="100000"/>
                        </a:lnSpc>
                        <a:spcAft>
                          <a:spcPts val="600"/>
                        </a:spcAft>
                      </a:pPr>
                      <a:r>
                        <a:rPr lang="de-DE" sz="1800" b="1" dirty="0">
                          <a:solidFill>
                            <a:schemeClr val="tx1"/>
                          </a:solidFill>
                          <a:latin typeface="Verdana"/>
                          <a:ea typeface="Calibri"/>
                          <a:cs typeface="Arial"/>
                        </a:rPr>
                        <a:t>Bevorzugter Titel </a:t>
                      </a:r>
                      <a:r>
                        <a:rPr lang="de-DE" sz="1800" b="1" dirty="0" smtClean="0">
                          <a:solidFill>
                            <a:schemeClr val="tx1"/>
                          </a:solidFill>
                          <a:latin typeface="Verdana"/>
                          <a:ea typeface="Calibri"/>
                          <a:cs typeface="Arial"/>
                        </a:rPr>
                        <a:t>des  </a:t>
                      </a:r>
                      <a:r>
                        <a:rPr lang="de-DE" sz="1800" b="1" dirty="0">
                          <a:solidFill>
                            <a:schemeClr val="tx1"/>
                          </a:solidFill>
                          <a:latin typeface="Verdana"/>
                          <a:ea typeface="Calibri"/>
                          <a:cs typeface="Arial"/>
                        </a:rPr>
                        <a:t>Werks</a:t>
                      </a:r>
                      <a:endParaRPr lang="de-DE" sz="1800" dirty="0">
                        <a:solidFill>
                          <a:schemeClr val="tx1"/>
                        </a:solidFill>
                        <a:latin typeface="Verdana"/>
                        <a:ea typeface="Calibri"/>
                        <a:cs typeface="Arial"/>
                      </a:endParaRPr>
                    </a:p>
                  </a:txBody>
                  <a:tcPr marL="68565" marR="68565" marT="0" marB="0"/>
                </a:tc>
                <a:tc>
                  <a:txBody>
                    <a:bodyPr/>
                    <a:lstStyle/>
                    <a:p>
                      <a:pPr algn="l">
                        <a:lnSpc>
                          <a:spcPct val="100000"/>
                        </a:lnSpc>
                        <a:spcAft>
                          <a:spcPts val="600"/>
                        </a:spcAft>
                      </a:pPr>
                      <a:r>
                        <a:rPr lang="de-DE" sz="1800" dirty="0">
                          <a:solidFill>
                            <a:schemeClr val="tx1"/>
                          </a:solidFill>
                          <a:latin typeface="Verdana"/>
                          <a:ea typeface="Calibri"/>
                          <a:cs typeface="Arial"/>
                        </a:rPr>
                        <a:t>Bayerische Bauordnung</a:t>
                      </a:r>
                    </a:p>
                  </a:txBody>
                  <a:tcPr marL="68565" marR="68565" marT="0" marB="0"/>
                </a:tc>
                <a:extLst>
                  <a:ext uri="{0D108BD9-81ED-4DB2-BD59-A6C34878D82A}">
                    <a16:rowId xmlns:a16="http://schemas.microsoft.com/office/drawing/2014/main" val="10002"/>
                  </a:ext>
                </a:extLst>
              </a:tr>
              <a:tr h="1097291">
                <a:tc>
                  <a:txBody>
                    <a:bodyPr/>
                    <a:lstStyle/>
                    <a:p>
                      <a:pPr algn="l">
                        <a:lnSpc>
                          <a:spcPct val="100000"/>
                        </a:lnSpc>
                        <a:spcAft>
                          <a:spcPts val="600"/>
                        </a:spcAft>
                      </a:pPr>
                      <a:r>
                        <a:rPr lang="de-DE" sz="1800" b="1" dirty="0" smtClean="0">
                          <a:solidFill>
                            <a:schemeClr val="tx1"/>
                          </a:solidFill>
                          <a:latin typeface="Verdana"/>
                          <a:ea typeface="Calibri"/>
                          <a:cs typeface="Arial"/>
                        </a:rPr>
                        <a:t>17.10</a:t>
                      </a:r>
                      <a:endParaRPr lang="de-DE" sz="1800" b="1" dirty="0">
                        <a:solidFill>
                          <a:schemeClr val="tx1"/>
                        </a:solidFill>
                        <a:latin typeface="Verdana"/>
                        <a:ea typeface="Calibri"/>
                        <a:cs typeface="Arial"/>
                      </a:endParaRPr>
                    </a:p>
                  </a:txBody>
                  <a:tcPr marL="68565" marR="68565" marT="0" marB="0"/>
                </a:tc>
                <a:tc>
                  <a:txBody>
                    <a:bodyPr/>
                    <a:lstStyle/>
                    <a:p>
                      <a:pPr algn="l">
                        <a:lnSpc>
                          <a:spcPct val="100000"/>
                        </a:lnSpc>
                        <a:spcAft>
                          <a:spcPts val="600"/>
                        </a:spcAft>
                      </a:pPr>
                      <a:r>
                        <a:rPr lang="de-DE" sz="1800" b="1" dirty="0" smtClean="0">
                          <a:solidFill>
                            <a:schemeClr val="tx1"/>
                          </a:solidFill>
                          <a:latin typeface="Verdana"/>
                          <a:ea typeface="Calibri"/>
                          <a:cs typeface="Arial"/>
                        </a:rPr>
                        <a:t>In der Manifestation verkörpertes</a:t>
                      </a:r>
                      <a:r>
                        <a:rPr lang="de-DE" sz="1800" b="1" baseline="0" dirty="0" smtClean="0">
                          <a:solidFill>
                            <a:schemeClr val="tx1"/>
                          </a:solidFill>
                          <a:latin typeface="Verdana"/>
                          <a:ea typeface="Calibri"/>
                          <a:cs typeface="Arial"/>
                        </a:rPr>
                        <a:t> Werk</a:t>
                      </a:r>
                      <a:endParaRPr lang="de-DE" sz="1800" b="1" dirty="0">
                        <a:solidFill>
                          <a:schemeClr val="tx1"/>
                        </a:solidFill>
                        <a:latin typeface="Verdana"/>
                        <a:ea typeface="Calibri"/>
                        <a:cs typeface="Arial"/>
                      </a:endParaRPr>
                    </a:p>
                  </a:txBody>
                  <a:tcPr marL="68565" marR="68565" marT="0" marB="0"/>
                </a:tc>
                <a:tc>
                  <a:txBody>
                    <a:bodyPr/>
                    <a:lstStyle/>
                    <a:p>
                      <a:pPr algn="l">
                        <a:lnSpc>
                          <a:spcPct val="100000"/>
                        </a:lnSpc>
                        <a:spcAft>
                          <a:spcPts val="600"/>
                        </a:spcAft>
                      </a:pPr>
                      <a:r>
                        <a:rPr lang="de-DE" sz="1800" dirty="0">
                          <a:solidFill>
                            <a:schemeClr val="tx1"/>
                          </a:solidFill>
                          <a:latin typeface="Verdana"/>
                          <a:ea typeface="Calibri"/>
                          <a:cs typeface="Arial"/>
                        </a:rPr>
                        <a:t>Bayern. Bayerische Bauordnung</a:t>
                      </a:r>
                    </a:p>
                  </a:txBody>
                  <a:tcPr marL="68565" marR="68565" marT="0" marB="0"/>
                </a:tc>
                <a:extLst>
                  <a:ext uri="{0D108BD9-81ED-4DB2-BD59-A6C34878D82A}">
                    <a16:rowId xmlns:a16="http://schemas.microsoft.com/office/drawing/2014/main" val="10003"/>
                  </a:ext>
                </a:extLst>
              </a:tr>
              <a:tr h="648993">
                <a:tc>
                  <a:txBody>
                    <a:bodyPr/>
                    <a:lstStyle/>
                    <a:p>
                      <a:pPr algn="l">
                        <a:lnSpc>
                          <a:spcPct val="100000"/>
                        </a:lnSpc>
                        <a:spcAft>
                          <a:spcPts val="600"/>
                        </a:spcAft>
                      </a:pPr>
                      <a:r>
                        <a:rPr lang="de-DE" sz="1800" b="1">
                          <a:solidFill>
                            <a:schemeClr val="tx1"/>
                          </a:solidFill>
                          <a:latin typeface="Verdana"/>
                          <a:ea typeface="Calibri"/>
                          <a:cs typeface="Arial"/>
                        </a:rPr>
                        <a:t>19.2</a:t>
                      </a:r>
                      <a:endParaRPr lang="de-DE" sz="1800">
                        <a:solidFill>
                          <a:schemeClr val="tx1"/>
                        </a:solidFill>
                        <a:latin typeface="Verdana"/>
                        <a:ea typeface="Calibri"/>
                        <a:cs typeface="Arial"/>
                      </a:endParaRPr>
                    </a:p>
                  </a:txBody>
                  <a:tcPr marL="68565" marR="68565" marT="0" marB="0"/>
                </a:tc>
                <a:tc>
                  <a:txBody>
                    <a:bodyPr/>
                    <a:lstStyle/>
                    <a:p>
                      <a:pPr algn="l">
                        <a:lnSpc>
                          <a:spcPct val="100000"/>
                        </a:lnSpc>
                        <a:spcAft>
                          <a:spcPts val="600"/>
                        </a:spcAft>
                      </a:pPr>
                      <a:r>
                        <a:rPr lang="de-DE" sz="1800" b="1">
                          <a:solidFill>
                            <a:schemeClr val="tx1"/>
                          </a:solidFill>
                          <a:latin typeface="Verdana"/>
                          <a:ea typeface="Calibri"/>
                          <a:cs typeface="Arial"/>
                        </a:rPr>
                        <a:t>Geistiger Schöpfer</a:t>
                      </a:r>
                      <a:endParaRPr lang="de-DE" sz="1800">
                        <a:solidFill>
                          <a:schemeClr val="tx1"/>
                        </a:solidFill>
                        <a:latin typeface="Verdana"/>
                        <a:ea typeface="Calibri"/>
                        <a:cs typeface="Arial"/>
                      </a:endParaRPr>
                    </a:p>
                  </a:txBody>
                  <a:tcPr marL="68565" marR="68565" marT="0" marB="0"/>
                </a:tc>
                <a:tc>
                  <a:txBody>
                    <a:bodyPr/>
                    <a:lstStyle/>
                    <a:p>
                      <a:pPr algn="l">
                        <a:lnSpc>
                          <a:spcPct val="100000"/>
                        </a:lnSpc>
                        <a:spcAft>
                          <a:spcPts val="600"/>
                        </a:spcAft>
                      </a:pPr>
                      <a:r>
                        <a:rPr lang="de-DE" sz="1800" dirty="0">
                          <a:solidFill>
                            <a:schemeClr val="tx1"/>
                          </a:solidFill>
                          <a:latin typeface="Verdana"/>
                          <a:ea typeface="Calibri"/>
                          <a:cs typeface="Arial"/>
                        </a:rPr>
                        <a:t>Bayern</a:t>
                      </a:r>
                    </a:p>
                  </a:txBody>
                  <a:tcPr marL="68565" marR="68565" marT="0" marB="0"/>
                </a:tc>
                <a:extLst>
                  <a:ext uri="{0D108BD9-81ED-4DB2-BD59-A6C34878D82A}">
                    <a16:rowId xmlns:a16="http://schemas.microsoft.com/office/drawing/2014/main" val="10004"/>
                  </a:ext>
                </a:extLst>
              </a:tr>
              <a:tr h="648993">
                <a:tc>
                  <a:txBody>
                    <a:bodyPr/>
                    <a:lstStyle/>
                    <a:p>
                      <a:pPr algn="l">
                        <a:lnSpc>
                          <a:spcPct val="100000"/>
                        </a:lnSpc>
                        <a:spcAft>
                          <a:spcPts val="600"/>
                        </a:spcAft>
                      </a:pPr>
                      <a:r>
                        <a:rPr lang="de-DE" sz="1800" dirty="0">
                          <a:solidFill>
                            <a:schemeClr val="tx1"/>
                          </a:solidFill>
                          <a:latin typeface="Verdana"/>
                          <a:ea typeface="Calibri"/>
                          <a:cs typeface="Arial"/>
                        </a:rPr>
                        <a:t>18.5</a:t>
                      </a:r>
                    </a:p>
                  </a:txBody>
                  <a:tcPr marL="68565" marR="68565" marT="0" marB="0"/>
                </a:tc>
                <a:tc>
                  <a:txBody>
                    <a:bodyPr/>
                    <a:lstStyle/>
                    <a:p>
                      <a:pPr algn="l">
                        <a:lnSpc>
                          <a:spcPct val="100000"/>
                        </a:lnSpc>
                        <a:spcAft>
                          <a:spcPts val="600"/>
                        </a:spcAft>
                      </a:pPr>
                      <a:r>
                        <a:rPr lang="de-DE" sz="1800" dirty="0" smtClean="0">
                          <a:solidFill>
                            <a:schemeClr val="tx1"/>
                          </a:solidFill>
                          <a:latin typeface="Verdana"/>
                          <a:ea typeface="Calibri"/>
                          <a:cs typeface="Arial"/>
                        </a:rPr>
                        <a:t>Beziehungs-</a:t>
                      </a:r>
                      <a:r>
                        <a:rPr lang="de-DE" sz="1800" dirty="0" err="1" smtClean="0">
                          <a:solidFill>
                            <a:schemeClr val="tx1"/>
                          </a:solidFill>
                          <a:latin typeface="Verdana"/>
                          <a:ea typeface="Calibri"/>
                          <a:cs typeface="Arial"/>
                        </a:rPr>
                        <a:t>kennzeichnung</a:t>
                      </a:r>
                      <a:endParaRPr lang="de-DE" sz="1800" dirty="0">
                        <a:solidFill>
                          <a:schemeClr val="tx1"/>
                        </a:solidFill>
                        <a:latin typeface="Verdana"/>
                        <a:ea typeface="Calibri"/>
                        <a:cs typeface="Arial"/>
                      </a:endParaRPr>
                    </a:p>
                  </a:txBody>
                  <a:tcPr marL="68565" marR="68565" marT="0" marB="0"/>
                </a:tc>
                <a:tc>
                  <a:txBody>
                    <a:bodyPr/>
                    <a:lstStyle/>
                    <a:p>
                      <a:pPr algn="l">
                        <a:lnSpc>
                          <a:spcPct val="100000"/>
                        </a:lnSpc>
                        <a:spcAft>
                          <a:spcPts val="600"/>
                        </a:spcAft>
                      </a:pPr>
                      <a:r>
                        <a:rPr lang="de-DE" sz="1800" dirty="0">
                          <a:solidFill>
                            <a:schemeClr val="tx1"/>
                          </a:solidFill>
                          <a:latin typeface="Verdana"/>
                          <a:ea typeface="Calibri"/>
                          <a:cs typeface="Arial"/>
                        </a:rPr>
                        <a:t>Normerlassende Gebietskörperschaft</a:t>
                      </a:r>
                    </a:p>
                  </a:txBody>
                  <a:tcPr marL="68565" marR="68565" marT="0" marB="0"/>
                </a:tc>
                <a:extLst>
                  <a:ext uri="{0D108BD9-81ED-4DB2-BD59-A6C34878D82A}">
                    <a16:rowId xmlns:a16="http://schemas.microsoft.com/office/drawing/2014/main" val="10005"/>
                  </a:ext>
                </a:extLst>
              </a:tr>
            </a:tbl>
          </a:graphicData>
        </a:graphic>
      </p:graphicFrame>
      <p:sp>
        <p:nvSpPr>
          <p:cNvPr id="3" name="Titel 2"/>
          <p:cNvSpPr>
            <a:spLocks noGrp="1"/>
          </p:cNvSpPr>
          <p:nvPr>
            <p:ph type="title"/>
          </p:nvPr>
        </p:nvSpPr>
        <p:spPr/>
        <p:txBody>
          <a:bodyPr/>
          <a:lstStyle/>
          <a:p>
            <a:r>
              <a:rPr lang="de-DE" dirty="0"/>
              <a:t>Beispiel Z1</a:t>
            </a:r>
          </a:p>
        </p:txBody>
      </p:sp>
      <p:sp>
        <p:nvSpPr>
          <p:cNvPr id="11" name="Fußzeilenplatzhalter 10"/>
          <p:cNvSpPr>
            <a:spLocks noGrp="1"/>
          </p:cNvSpPr>
          <p:nvPr>
            <p:ph type="ftr" sz="quarter" idx="14"/>
          </p:nvPr>
        </p:nvSpPr>
        <p:spPr/>
        <p:txBody>
          <a:bodyPr/>
          <a:lstStyle/>
          <a:p>
            <a:pPr>
              <a:defRPr/>
            </a:pPr>
            <a:r>
              <a:rPr lang="de-DE" smtClean="0"/>
              <a:t>AG RDA Schulungsunterlagen – Modul 6J: Juristische Werke | Stand: 5.12.2017 | CC BY-NC-SA</a:t>
            </a:r>
            <a:endParaRPr lang="de-DE" dirty="0"/>
          </a:p>
        </p:txBody>
      </p:sp>
      <p:sp>
        <p:nvSpPr>
          <p:cNvPr id="8" name="Foliennummernplatzhalter 3"/>
          <p:cNvSpPr>
            <a:spLocks noGrp="1"/>
          </p:cNvSpPr>
          <p:nvPr>
            <p:ph type="sldNum" sz="quarter" idx="15"/>
          </p:nvPr>
        </p:nvSpPr>
        <p:spPr/>
        <p:txBody>
          <a:bodyPr/>
          <a:lstStyle/>
          <a:p>
            <a:pPr>
              <a:defRPr/>
            </a:pPr>
            <a:fld id="{FAB38C1D-161B-412A-9C5A-58B0265B4498}" type="slidenum">
              <a:rPr lang="de-DE" altLang="de-DE" smtClean="0"/>
              <a:pPr>
                <a:defRPr/>
              </a:pPr>
              <a:t>121</a:t>
            </a:fld>
            <a:endParaRPr lang="de-DE" altLang="de-DE"/>
          </a:p>
        </p:txBody>
      </p:sp>
    </p:spTree>
  </p:cSld>
  <p:clrMapOvr>
    <a:masterClrMapping/>
  </p:clrMapOvr>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platzhalter 3"/>
          <p:cNvSpPr>
            <a:spLocks noGrp="1"/>
          </p:cNvSpPr>
          <p:nvPr>
            <p:ph type="body" sz="quarter" idx="13"/>
          </p:nvPr>
        </p:nvSpPr>
        <p:spPr>
          <a:xfrm>
            <a:off x="251520" y="1700808"/>
            <a:ext cx="8640960" cy="4608512"/>
          </a:xfrm>
        </p:spPr>
        <p:txBody>
          <a:bodyPr/>
          <a:lstStyle/>
          <a:p>
            <a:pPr>
              <a:buNone/>
            </a:pPr>
            <a:r>
              <a:rPr lang="de-DE" altLang="de-DE" b="1" dirty="0"/>
              <a:t>Normierter Sucheinstieg:</a:t>
            </a:r>
          </a:p>
          <a:p>
            <a:r>
              <a:rPr lang="de-DE" altLang="de-DE" dirty="0"/>
              <a:t>Normierter Sucheinstieg der Gebietskörperschaft</a:t>
            </a:r>
          </a:p>
          <a:p>
            <a:r>
              <a:rPr lang="de-DE" altLang="de-DE" dirty="0"/>
              <a:t>Bevorzugter Titel für die Zusammenstellung</a:t>
            </a:r>
          </a:p>
          <a:p>
            <a:r>
              <a:rPr lang="de-DE" altLang="de-DE" dirty="0"/>
              <a:t>Ggf. spezifizierende Merkmale des Werks</a:t>
            </a:r>
          </a:p>
          <a:p>
            <a:endParaRPr lang="de-DE" altLang="de-DE" dirty="0"/>
          </a:p>
          <a:p>
            <a:pPr marL="0" indent="0">
              <a:buNone/>
            </a:pPr>
            <a:r>
              <a:rPr lang="de-DE" altLang="de-DE" b="1" dirty="0" smtClean="0"/>
              <a:t>Wahl </a:t>
            </a:r>
            <a:r>
              <a:rPr lang="de-DE" altLang="de-DE" b="1" dirty="0"/>
              <a:t>des bevorzugten Titels</a:t>
            </a:r>
          </a:p>
          <a:p>
            <a:r>
              <a:rPr lang="de-DE" altLang="de-DE" dirty="0"/>
              <a:t>Vorliegender Titel</a:t>
            </a:r>
          </a:p>
          <a:p>
            <a:r>
              <a:rPr lang="de-DE" altLang="de-DE" dirty="0"/>
              <a:t>Gegebenenfalls unterscheidende Merkmale erforderlich</a:t>
            </a:r>
          </a:p>
          <a:p>
            <a:endParaRPr lang="de-DE" dirty="0"/>
          </a:p>
        </p:txBody>
      </p:sp>
      <p:sp>
        <p:nvSpPr>
          <p:cNvPr id="9" name="Fußzeilenplatzhalter 8"/>
          <p:cNvSpPr>
            <a:spLocks noGrp="1"/>
          </p:cNvSpPr>
          <p:nvPr>
            <p:ph type="ftr" sz="quarter" idx="14"/>
          </p:nvPr>
        </p:nvSpPr>
        <p:spPr/>
        <p:txBody>
          <a:bodyPr/>
          <a:lstStyle/>
          <a:p>
            <a:pPr>
              <a:defRPr/>
            </a:pPr>
            <a:r>
              <a:rPr lang="de-DE" smtClean="0"/>
              <a:t>AG RDA Schulungsunterlagen – Modul 6J: Juristische Werke | Stand: 5.12.2017 | CC BY-NC-SA</a:t>
            </a:r>
            <a:endParaRPr lang="de-DE" dirty="0"/>
          </a:p>
        </p:txBody>
      </p:sp>
      <p:sp>
        <p:nvSpPr>
          <p:cNvPr id="6" name="Foliennummernplatzhalter 3"/>
          <p:cNvSpPr>
            <a:spLocks noGrp="1"/>
          </p:cNvSpPr>
          <p:nvPr>
            <p:ph type="sldNum" sz="quarter" idx="15"/>
          </p:nvPr>
        </p:nvSpPr>
        <p:spPr/>
        <p:txBody>
          <a:bodyPr/>
          <a:lstStyle/>
          <a:p>
            <a:pPr>
              <a:defRPr/>
            </a:pPr>
            <a:fld id="{FAB38C1D-161B-412A-9C5A-58B0265B4498}" type="slidenum">
              <a:rPr lang="de-DE" altLang="de-DE" smtClean="0"/>
              <a:pPr>
                <a:defRPr/>
              </a:pPr>
              <a:t>122</a:t>
            </a:fld>
            <a:endParaRPr lang="de-DE" altLang="de-DE"/>
          </a:p>
        </p:txBody>
      </p:sp>
      <p:sp>
        <p:nvSpPr>
          <p:cNvPr id="2" name="Titel 1"/>
          <p:cNvSpPr>
            <a:spLocks noGrp="1"/>
          </p:cNvSpPr>
          <p:nvPr>
            <p:ph type="title"/>
          </p:nvPr>
        </p:nvSpPr>
        <p:spPr>
          <a:xfrm>
            <a:off x="251520" y="615826"/>
            <a:ext cx="8640960" cy="508918"/>
          </a:xfrm>
        </p:spPr>
        <p:txBody>
          <a:bodyPr/>
          <a:lstStyle/>
          <a:p>
            <a:r>
              <a:rPr lang="de-DE" dirty="0"/>
              <a:t>Fall Z2a Zusammenstellungen von Gesetzen einer Gebietskörperschaft mit übergeordnetem Titel </a:t>
            </a:r>
          </a:p>
        </p:txBody>
      </p:sp>
    </p:spTree>
  </p:cSld>
  <p:clrMapOvr>
    <a:masterClrMapping/>
  </p:clrMapOvr>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107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2484438"/>
            <a:ext cx="3360738" cy="216852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graphicFrame>
        <p:nvGraphicFramePr>
          <p:cNvPr id="7" name="Tabelle 6"/>
          <p:cNvGraphicFramePr>
            <a:graphicFrameLocks noGrp="1"/>
          </p:cNvGraphicFramePr>
          <p:nvPr>
            <p:extLst>
              <p:ext uri="{D42A27DB-BD31-4B8C-83A1-F6EECF244321}">
                <p14:modId xmlns:p14="http://schemas.microsoft.com/office/powerpoint/2010/main" val="212563691"/>
              </p:ext>
            </p:extLst>
          </p:nvPr>
        </p:nvGraphicFramePr>
        <p:xfrm>
          <a:off x="3779838" y="1025525"/>
          <a:ext cx="5113337" cy="5267324"/>
        </p:xfrm>
        <a:graphic>
          <a:graphicData uri="http://schemas.openxmlformats.org/drawingml/2006/table">
            <a:tbl>
              <a:tblPr firstRow="1" bandRow="1">
                <a:tableStyleId>{5C22544A-7EE6-4342-B048-85BDC9FD1C3A}</a:tableStyleId>
              </a:tblPr>
              <a:tblGrid>
                <a:gridCol w="1008264">
                  <a:extLst>
                    <a:ext uri="{9D8B030D-6E8A-4147-A177-3AD203B41FA5}">
                      <a16:colId xmlns:a16="http://schemas.microsoft.com/office/drawing/2014/main" val="20000"/>
                    </a:ext>
                  </a:extLst>
                </a:gridCol>
                <a:gridCol w="1968155">
                  <a:extLst>
                    <a:ext uri="{9D8B030D-6E8A-4147-A177-3AD203B41FA5}">
                      <a16:colId xmlns:a16="http://schemas.microsoft.com/office/drawing/2014/main" val="20001"/>
                    </a:ext>
                  </a:extLst>
                </a:gridCol>
                <a:gridCol w="2136918">
                  <a:extLst>
                    <a:ext uri="{9D8B030D-6E8A-4147-A177-3AD203B41FA5}">
                      <a16:colId xmlns:a16="http://schemas.microsoft.com/office/drawing/2014/main" val="20002"/>
                    </a:ext>
                  </a:extLst>
                </a:gridCol>
              </a:tblGrid>
              <a:tr h="266812">
                <a:tc>
                  <a:txBody>
                    <a:bodyPr/>
                    <a:lstStyle/>
                    <a:p>
                      <a:pPr>
                        <a:lnSpc>
                          <a:spcPct val="100000"/>
                        </a:lnSpc>
                        <a:spcAft>
                          <a:spcPts val="600"/>
                        </a:spcAft>
                      </a:pPr>
                      <a:r>
                        <a:rPr lang="de-DE" sz="1600" b="1" dirty="0">
                          <a:latin typeface="Verdana"/>
                          <a:ea typeface="Calibri"/>
                          <a:cs typeface="Arial"/>
                        </a:rPr>
                        <a:t>RDA</a:t>
                      </a:r>
                      <a:endParaRPr lang="de-DE" sz="1600" dirty="0">
                        <a:latin typeface="Verdana"/>
                        <a:ea typeface="Calibri"/>
                        <a:cs typeface="Arial"/>
                      </a:endParaRPr>
                    </a:p>
                  </a:txBody>
                  <a:tcPr marL="68590" marR="68590" marT="0" marB="0" anchor="ctr"/>
                </a:tc>
                <a:tc>
                  <a:txBody>
                    <a:bodyPr/>
                    <a:lstStyle/>
                    <a:p>
                      <a:pPr>
                        <a:lnSpc>
                          <a:spcPct val="100000"/>
                        </a:lnSpc>
                        <a:spcAft>
                          <a:spcPts val="600"/>
                        </a:spcAft>
                      </a:pPr>
                      <a:r>
                        <a:rPr lang="de-DE" sz="1600" b="1">
                          <a:latin typeface="Verdana"/>
                          <a:ea typeface="Calibri"/>
                          <a:cs typeface="Arial"/>
                        </a:rPr>
                        <a:t>Element</a:t>
                      </a:r>
                      <a:endParaRPr lang="de-DE" sz="1600">
                        <a:latin typeface="Verdana"/>
                        <a:ea typeface="Calibri"/>
                        <a:cs typeface="Arial"/>
                      </a:endParaRPr>
                    </a:p>
                  </a:txBody>
                  <a:tcPr marL="68590" marR="68590" marT="0" marB="0" anchor="ctr"/>
                </a:tc>
                <a:tc>
                  <a:txBody>
                    <a:bodyPr/>
                    <a:lstStyle/>
                    <a:p>
                      <a:pPr>
                        <a:lnSpc>
                          <a:spcPct val="100000"/>
                        </a:lnSpc>
                        <a:spcAft>
                          <a:spcPts val="600"/>
                        </a:spcAft>
                      </a:pPr>
                      <a:r>
                        <a:rPr lang="de-DE" sz="1600" b="1">
                          <a:latin typeface="Verdana"/>
                          <a:ea typeface="Calibri"/>
                          <a:cs typeface="Arial"/>
                        </a:rPr>
                        <a:t>Erfassung</a:t>
                      </a:r>
                      <a:endParaRPr lang="de-DE" sz="1600">
                        <a:latin typeface="Verdana"/>
                        <a:ea typeface="Calibri"/>
                        <a:cs typeface="Arial"/>
                      </a:endParaRPr>
                    </a:p>
                  </a:txBody>
                  <a:tcPr marL="68590" marR="68590" marT="0" marB="0" anchor="ctr"/>
                </a:tc>
                <a:extLst>
                  <a:ext uri="{0D108BD9-81ED-4DB2-BD59-A6C34878D82A}">
                    <a16:rowId xmlns:a16="http://schemas.microsoft.com/office/drawing/2014/main" val="10000"/>
                  </a:ext>
                </a:extLst>
              </a:tr>
              <a:tr h="266812">
                <a:tc>
                  <a:txBody>
                    <a:bodyPr/>
                    <a:lstStyle/>
                    <a:p>
                      <a:pPr>
                        <a:lnSpc>
                          <a:spcPct val="100000"/>
                        </a:lnSpc>
                        <a:spcAft>
                          <a:spcPts val="600"/>
                        </a:spcAft>
                      </a:pPr>
                      <a:r>
                        <a:rPr lang="de-DE" sz="1600" b="1" dirty="0">
                          <a:solidFill>
                            <a:schemeClr val="tx1"/>
                          </a:solidFill>
                          <a:latin typeface="Verdana"/>
                          <a:ea typeface="Calibri"/>
                          <a:cs typeface="Arial"/>
                        </a:rPr>
                        <a:t>2.3.2</a:t>
                      </a:r>
                      <a:endParaRPr lang="de-DE" sz="1600" dirty="0">
                        <a:solidFill>
                          <a:schemeClr val="tx1"/>
                        </a:solidFill>
                        <a:latin typeface="Verdana"/>
                        <a:ea typeface="Calibri"/>
                        <a:cs typeface="Arial"/>
                      </a:endParaRPr>
                    </a:p>
                  </a:txBody>
                  <a:tcPr marL="68590" marR="68590" marT="0" marB="0"/>
                </a:tc>
                <a:tc>
                  <a:txBody>
                    <a:bodyPr/>
                    <a:lstStyle/>
                    <a:p>
                      <a:pPr>
                        <a:lnSpc>
                          <a:spcPct val="100000"/>
                        </a:lnSpc>
                        <a:spcAft>
                          <a:spcPts val="600"/>
                        </a:spcAft>
                      </a:pPr>
                      <a:r>
                        <a:rPr lang="de-DE" sz="1600" b="1">
                          <a:solidFill>
                            <a:schemeClr val="tx1"/>
                          </a:solidFill>
                          <a:latin typeface="Verdana"/>
                          <a:ea typeface="Calibri"/>
                          <a:cs typeface="Arial"/>
                        </a:rPr>
                        <a:t>Haupttitel</a:t>
                      </a:r>
                      <a:endParaRPr lang="de-DE" sz="1600">
                        <a:solidFill>
                          <a:schemeClr val="tx1"/>
                        </a:solidFill>
                        <a:latin typeface="Verdana"/>
                        <a:ea typeface="Calibri"/>
                        <a:cs typeface="Arial"/>
                      </a:endParaRPr>
                    </a:p>
                  </a:txBody>
                  <a:tcPr marL="68590" marR="68590" marT="0" marB="0"/>
                </a:tc>
                <a:tc>
                  <a:txBody>
                    <a:bodyPr/>
                    <a:lstStyle/>
                    <a:p>
                      <a:pPr>
                        <a:lnSpc>
                          <a:spcPct val="100000"/>
                        </a:lnSpc>
                        <a:spcAft>
                          <a:spcPts val="600"/>
                        </a:spcAft>
                      </a:pPr>
                      <a:r>
                        <a:rPr lang="de-DE" sz="1600" dirty="0" smtClean="0">
                          <a:solidFill>
                            <a:schemeClr val="tx1"/>
                          </a:solidFill>
                          <a:latin typeface="Verdana"/>
                          <a:ea typeface="Calibri"/>
                          <a:cs typeface="Arial"/>
                        </a:rPr>
                        <a:t>Arbeitsgesetze</a:t>
                      </a:r>
                      <a:endParaRPr lang="de-DE" sz="1600" dirty="0">
                        <a:solidFill>
                          <a:schemeClr val="tx1"/>
                        </a:solidFill>
                        <a:latin typeface="Verdana"/>
                        <a:ea typeface="Calibri"/>
                        <a:cs typeface="Arial"/>
                      </a:endParaRPr>
                    </a:p>
                  </a:txBody>
                  <a:tcPr marL="68590" marR="68590" marT="0" marB="0"/>
                </a:tc>
                <a:extLst>
                  <a:ext uri="{0D108BD9-81ED-4DB2-BD59-A6C34878D82A}">
                    <a16:rowId xmlns:a16="http://schemas.microsoft.com/office/drawing/2014/main" val="10001"/>
                  </a:ext>
                </a:extLst>
              </a:tr>
              <a:tr h="533624">
                <a:tc>
                  <a:txBody>
                    <a:bodyPr/>
                    <a:lstStyle/>
                    <a:p>
                      <a:pPr>
                        <a:lnSpc>
                          <a:spcPct val="100000"/>
                        </a:lnSpc>
                        <a:spcAft>
                          <a:spcPts val="600"/>
                        </a:spcAft>
                      </a:pPr>
                      <a:r>
                        <a:rPr lang="de-DE" sz="1600" b="1" dirty="0">
                          <a:solidFill>
                            <a:schemeClr val="tx1"/>
                          </a:solidFill>
                          <a:latin typeface="Verdana"/>
                          <a:ea typeface="Calibri"/>
                          <a:cs typeface="Arial"/>
                        </a:rPr>
                        <a:t>2.3.4</a:t>
                      </a:r>
                      <a:endParaRPr lang="de-DE" sz="1600" dirty="0">
                        <a:solidFill>
                          <a:schemeClr val="tx1"/>
                        </a:solidFill>
                        <a:latin typeface="Verdana"/>
                        <a:ea typeface="Calibri"/>
                        <a:cs typeface="Arial"/>
                      </a:endParaRPr>
                    </a:p>
                  </a:txBody>
                  <a:tcPr marL="68590" marR="68590" marT="0" marB="0"/>
                </a:tc>
                <a:tc>
                  <a:txBody>
                    <a:bodyPr/>
                    <a:lstStyle/>
                    <a:p>
                      <a:pPr>
                        <a:lnSpc>
                          <a:spcPct val="100000"/>
                        </a:lnSpc>
                        <a:spcAft>
                          <a:spcPts val="600"/>
                        </a:spcAft>
                      </a:pPr>
                      <a:r>
                        <a:rPr lang="de-DE" sz="1600" b="1">
                          <a:solidFill>
                            <a:schemeClr val="tx1"/>
                          </a:solidFill>
                          <a:latin typeface="Verdana"/>
                          <a:ea typeface="Calibri"/>
                          <a:cs typeface="Arial"/>
                        </a:rPr>
                        <a:t>Titelzusatz</a:t>
                      </a:r>
                      <a:endParaRPr lang="de-DE" sz="1600">
                        <a:solidFill>
                          <a:schemeClr val="tx1"/>
                        </a:solidFill>
                        <a:latin typeface="Verdana"/>
                        <a:ea typeface="Calibri"/>
                        <a:cs typeface="Arial"/>
                      </a:endParaRPr>
                    </a:p>
                  </a:txBody>
                  <a:tcPr marL="68590" marR="68590" marT="0" marB="0"/>
                </a:tc>
                <a:tc>
                  <a:txBody>
                    <a:bodyPr/>
                    <a:lstStyle/>
                    <a:p>
                      <a:pPr>
                        <a:lnSpc>
                          <a:spcPct val="100000"/>
                        </a:lnSpc>
                        <a:spcAft>
                          <a:spcPts val="600"/>
                        </a:spcAft>
                      </a:pPr>
                      <a:r>
                        <a:rPr lang="de-DE" sz="1600" dirty="0" smtClean="0">
                          <a:solidFill>
                            <a:schemeClr val="tx1"/>
                          </a:solidFill>
                          <a:latin typeface="Verdana"/>
                          <a:ea typeface="Calibri"/>
                          <a:cs typeface="Arial"/>
                        </a:rPr>
                        <a:t>mit</a:t>
                      </a:r>
                      <a:r>
                        <a:rPr lang="de-DE" sz="1600" baseline="0" dirty="0" smtClean="0">
                          <a:solidFill>
                            <a:schemeClr val="tx1"/>
                          </a:solidFill>
                          <a:latin typeface="Verdana"/>
                          <a:ea typeface="Calibri"/>
                          <a:cs typeface="Arial"/>
                        </a:rPr>
                        <a:t> den wichtigsten …</a:t>
                      </a:r>
                      <a:endParaRPr lang="de-DE" sz="1600" dirty="0">
                        <a:solidFill>
                          <a:schemeClr val="tx1"/>
                        </a:solidFill>
                        <a:latin typeface="Verdana"/>
                        <a:ea typeface="Calibri"/>
                        <a:cs typeface="Arial"/>
                      </a:endParaRPr>
                    </a:p>
                  </a:txBody>
                  <a:tcPr marL="68590" marR="68590" marT="0" marB="0"/>
                </a:tc>
                <a:extLst>
                  <a:ext uri="{0D108BD9-81ED-4DB2-BD59-A6C34878D82A}">
                    <a16:rowId xmlns:a16="http://schemas.microsoft.com/office/drawing/2014/main" val="10002"/>
                  </a:ext>
                </a:extLst>
              </a:tr>
              <a:tr h="731518">
                <a:tc>
                  <a:txBody>
                    <a:bodyPr/>
                    <a:lstStyle/>
                    <a:p>
                      <a:pPr>
                        <a:lnSpc>
                          <a:spcPct val="100000"/>
                        </a:lnSpc>
                        <a:spcAft>
                          <a:spcPts val="600"/>
                        </a:spcAft>
                      </a:pPr>
                      <a:r>
                        <a:rPr lang="de-DE" sz="1600" b="1" dirty="0">
                          <a:solidFill>
                            <a:schemeClr val="tx1"/>
                          </a:solidFill>
                          <a:latin typeface="Verdana"/>
                          <a:ea typeface="Calibri"/>
                          <a:cs typeface="Arial"/>
                        </a:rPr>
                        <a:t>6.19.2</a:t>
                      </a:r>
                      <a:endParaRPr lang="de-DE" sz="1600" dirty="0">
                        <a:solidFill>
                          <a:schemeClr val="tx1"/>
                        </a:solidFill>
                        <a:latin typeface="Verdana"/>
                        <a:ea typeface="Calibri"/>
                        <a:cs typeface="Arial"/>
                      </a:endParaRPr>
                    </a:p>
                  </a:txBody>
                  <a:tcPr marL="68590" marR="68590" marT="0" marB="0"/>
                </a:tc>
                <a:tc>
                  <a:txBody>
                    <a:bodyPr/>
                    <a:lstStyle/>
                    <a:p>
                      <a:pPr>
                        <a:lnSpc>
                          <a:spcPct val="100000"/>
                        </a:lnSpc>
                        <a:spcAft>
                          <a:spcPts val="600"/>
                        </a:spcAft>
                      </a:pPr>
                      <a:r>
                        <a:rPr lang="de-DE" sz="1600" b="1" dirty="0">
                          <a:solidFill>
                            <a:schemeClr val="tx1"/>
                          </a:solidFill>
                          <a:latin typeface="Verdana"/>
                          <a:ea typeface="Calibri"/>
                          <a:cs typeface="Arial"/>
                        </a:rPr>
                        <a:t>Bevorzugter Titel </a:t>
                      </a:r>
                      <a:r>
                        <a:rPr lang="de-DE" sz="1600" b="1" dirty="0" smtClean="0">
                          <a:solidFill>
                            <a:schemeClr val="tx1"/>
                          </a:solidFill>
                          <a:latin typeface="Verdana"/>
                          <a:ea typeface="Calibri"/>
                          <a:cs typeface="Arial"/>
                        </a:rPr>
                        <a:t>des </a:t>
                      </a:r>
                      <a:r>
                        <a:rPr lang="de-DE" sz="1600" b="1" dirty="0">
                          <a:solidFill>
                            <a:schemeClr val="tx1"/>
                          </a:solidFill>
                          <a:latin typeface="Verdana"/>
                          <a:ea typeface="Calibri"/>
                          <a:cs typeface="Arial"/>
                        </a:rPr>
                        <a:t>Werks</a:t>
                      </a:r>
                      <a:endParaRPr lang="de-DE" sz="1600" dirty="0">
                        <a:solidFill>
                          <a:schemeClr val="tx1"/>
                        </a:solidFill>
                        <a:latin typeface="Verdana"/>
                        <a:ea typeface="Calibri"/>
                        <a:cs typeface="Arial"/>
                      </a:endParaRPr>
                    </a:p>
                  </a:txBody>
                  <a:tcPr marL="68590" marR="68590" marT="0" marB="0"/>
                </a:tc>
                <a:tc>
                  <a:txBody>
                    <a:bodyPr/>
                    <a:lstStyle/>
                    <a:p>
                      <a:pPr>
                        <a:lnSpc>
                          <a:spcPct val="100000"/>
                        </a:lnSpc>
                        <a:spcAft>
                          <a:spcPts val="600"/>
                        </a:spcAft>
                      </a:pPr>
                      <a:r>
                        <a:rPr lang="de-DE" sz="1600" dirty="0" smtClean="0">
                          <a:solidFill>
                            <a:schemeClr val="tx1"/>
                          </a:solidFill>
                          <a:latin typeface="Verdana"/>
                          <a:ea typeface="Calibri"/>
                          <a:cs typeface="Arial"/>
                        </a:rPr>
                        <a:t>Arbeitsgesetze</a:t>
                      </a:r>
                      <a:endParaRPr lang="de-DE" sz="1600" dirty="0">
                        <a:solidFill>
                          <a:schemeClr val="tx1"/>
                        </a:solidFill>
                        <a:latin typeface="Verdana"/>
                        <a:ea typeface="Calibri"/>
                        <a:cs typeface="Arial"/>
                      </a:endParaRPr>
                    </a:p>
                  </a:txBody>
                  <a:tcPr marL="68590" marR="68590" marT="0" marB="0"/>
                </a:tc>
                <a:extLst>
                  <a:ext uri="{0D108BD9-81ED-4DB2-BD59-A6C34878D82A}">
                    <a16:rowId xmlns:a16="http://schemas.microsoft.com/office/drawing/2014/main" val="10003"/>
                  </a:ext>
                </a:extLst>
              </a:tr>
              <a:tr h="1067249">
                <a:tc>
                  <a:txBody>
                    <a:bodyPr/>
                    <a:lstStyle/>
                    <a:p>
                      <a:pPr algn="l">
                        <a:lnSpc>
                          <a:spcPct val="100000"/>
                        </a:lnSpc>
                        <a:spcAft>
                          <a:spcPts val="600"/>
                        </a:spcAft>
                      </a:pPr>
                      <a:r>
                        <a:rPr lang="de-DE" sz="1600" b="1" dirty="0" smtClean="0">
                          <a:solidFill>
                            <a:schemeClr val="tx1"/>
                          </a:solidFill>
                          <a:latin typeface="Verdana"/>
                          <a:ea typeface="Calibri"/>
                          <a:cs typeface="Arial"/>
                        </a:rPr>
                        <a:t>17.10</a:t>
                      </a:r>
                      <a:endParaRPr lang="de-DE" sz="1600" b="1" dirty="0">
                        <a:solidFill>
                          <a:schemeClr val="tx1"/>
                        </a:solidFill>
                        <a:latin typeface="Verdana"/>
                        <a:ea typeface="Calibri"/>
                        <a:cs typeface="Arial"/>
                      </a:endParaRPr>
                    </a:p>
                  </a:txBody>
                  <a:tcPr marL="68590" marR="68590" marT="0" marB="0"/>
                </a:tc>
                <a:tc>
                  <a:txBody>
                    <a:bodyPr/>
                    <a:lstStyle/>
                    <a:p>
                      <a:pPr algn="l">
                        <a:lnSpc>
                          <a:spcPct val="100000"/>
                        </a:lnSpc>
                        <a:spcAft>
                          <a:spcPts val="600"/>
                        </a:spcAft>
                      </a:pPr>
                      <a:r>
                        <a:rPr lang="de-DE" sz="1600" b="1" dirty="0" smtClean="0">
                          <a:solidFill>
                            <a:schemeClr val="tx1"/>
                          </a:solidFill>
                          <a:latin typeface="Verdana"/>
                          <a:ea typeface="Calibri"/>
                          <a:cs typeface="Arial"/>
                        </a:rPr>
                        <a:t>In der Manifestation verkörpertes</a:t>
                      </a:r>
                      <a:r>
                        <a:rPr lang="de-DE" sz="1600" b="1" baseline="0" dirty="0" smtClean="0">
                          <a:solidFill>
                            <a:schemeClr val="tx1"/>
                          </a:solidFill>
                          <a:latin typeface="Verdana"/>
                          <a:ea typeface="Calibri"/>
                          <a:cs typeface="Arial"/>
                        </a:rPr>
                        <a:t> Werk</a:t>
                      </a:r>
                      <a:endParaRPr lang="de-DE" sz="1600" b="1" dirty="0">
                        <a:solidFill>
                          <a:schemeClr val="tx1"/>
                        </a:solidFill>
                        <a:latin typeface="Verdana"/>
                        <a:ea typeface="Calibri"/>
                        <a:cs typeface="Arial"/>
                      </a:endParaRPr>
                    </a:p>
                  </a:txBody>
                  <a:tcPr marL="68590" marR="68590" marT="0" marB="0"/>
                </a:tc>
                <a:tc>
                  <a:txBody>
                    <a:bodyPr/>
                    <a:lstStyle/>
                    <a:p>
                      <a:pPr>
                        <a:lnSpc>
                          <a:spcPct val="100000"/>
                        </a:lnSpc>
                        <a:spcAft>
                          <a:spcPts val="600"/>
                        </a:spcAft>
                      </a:pPr>
                      <a:r>
                        <a:rPr lang="de-DE" sz="1600" dirty="0">
                          <a:solidFill>
                            <a:schemeClr val="tx1"/>
                          </a:solidFill>
                          <a:latin typeface="Verdana"/>
                          <a:ea typeface="Calibri"/>
                          <a:cs typeface="Arial"/>
                        </a:rPr>
                        <a:t>Deutschland. </a:t>
                      </a:r>
                      <a:r>
                        <a:rPr lang="de-DE" sz="1600" dirty="0" smtClean="0">
                          <a:solidFill>
                            <a:schemeClr val="tx1"/>
                          </a:solidFill>
                          <a:latin typeface="Verdana"/>
                          <a:ea typeface="Calibri"/>
                          <a:cs typeface="Arial"/>
                        </a:rPr>
                        <a:t>Arbeitsgesetze</a:t>
                      </a:r>
                      <a:endParaRPr lang="de-DE" sz="1600" dirty="0">
                        <a:solidFill>
                          <a:schemeClr val="tx1"/>
                        </a:solidFill>
                        <a:latin typeface="Verdana"/>
                        <a:ea typeface="Calibri"/>
                        <a:cs typeface="Arial"/>
                      </a:endParaRPr>
                    </a:p>
                  </a:txBody>
                  <a:tcPr marL="68590" marR="68590" marT="0" marB="0"/>
                </a:tc>
                <a:extLst>
                  <a:ext uri="{0D108BD9-81ED-4DB2-BD59-A6C34878D82A}">
                    <a16:rowId xmlns:a16="http://schemas.microsoft.com/office/drawing/2014/main" val="10004"/>
                  </a:ext>
                </a:extLst>
              </a:tr>
              <a:tr h="533624">
                <a:tc>
                  <a:txBody>
                    <a:bodyPr/>
                    <a:lstStyle/>
                    <a:p>
                      <a:pPr>
                        <a:lnSpc>
                          <a:spcPct val="100000"/>
                        </a:lnSpc>
                        <a:spcAft>
                          <a:spcPts val="600"/>
                        </a:spcAft>
                      </a:pPr>
                      <a:r>
                        <a:rPr lang="de-DE" sz="1600" b="1" dirty="0">
                          <a:solidFill>
                            <a:schemeClr val="tx1"/>
                          </a:solidFill>
                          <a:latin typeface="Verdana"/>
                          <a:ea typeface="Calibri"/>
                          <a:cs typeface="Arial"/>
                        </a:rPr>
                        <a:t>19.2</a:t>
                      </a:r>
                      <a:endParaRPr lang="de-DE" sz="1600" dirty="0">
                        <a:solidFill>
                          <a:schemeClr val="tx1"/>
                        </a:solidFill>
                        <a:latin typeface="Verdana"/>
                        <a:ea typeface="Calibri"/>
                        <a:cs typeface="Arial"/>
                      </a:endParaRPr>
                    </a:p>
                  </a:txBody>
                  <a:tcPr marL="68590" marR="68590" marT="0" marB="0"/>
                </a:tc>
                <a:tc>
                  <a:txBody>
                    <a:bodyPr/>
                    <a:lstStyle/>
                    <a:p>
                      <a:pPr>
                        <a:lnSpc>
                          <a:spcPct val="100000"/>
                        </a:lnSpc>
                        <a:spcAft>
                          <a:spcPts val="600"/>
                        </a:spcAft>
                      </a:pPr>
                      <a:r>
                        <a:rPr lang="de-DE" sz="1600" b="1" dirty="0">
                          <a:solidFill>
                            <a:schemeClr val="tx1"/>
                          </a:solidFill>
                          <a:latin typeface="Verdana"/>
                          <a:ea typeface="Calibri"/>
                          <a:cs typeface="Arial"/>
                        </a:rPr>
                        <a:t>Geistiger Schöpfer</a:t>
                      </a:r>
                      <a:endParaRPr lang="de-DE" sz="1600" dirty="0">
                        <a:solidFill>
                          <a:schemeClr val="tx1"/>
                        </a:solidFill>
                        <a:latin typeface="Verdana"/>
                        <a:ea typeface="Calibri"/>
                        <a:cs typeface="Arial"/>
                      </a:endParaRPr>
                    </a:p>
                  </a:txBody>
                  <a:tcPr marL="68590" marR="68590" marT="0" marB="0"/>
                </a:tc>
                <a:tc>
                  <a:txBody>
                    <a:bodyPr/>
                    <a:lstStyle/>
                    <a:p>
                      <a:pPr>
                        <a:lnSpc>
                          <a:spcPct val="100000"/>
                        </a:lnSpc>
                        <a:spcAft>
                          <a:spcPts val="600"/>
                        </a:spcAft>
                      </a:pPr>
                      <a:r>
                        <a:rPr lang="de-DE" sz="1600" dirty="0">
                          <a:solidFill>
                            <a:schemeClr val="tx1"/>
                          </a:solidFill>
                          <a:latin typeface="Verdana"/>
                          <a:ea typeface="Calibri"/>
                          <a:cs typeface="Arial"/>
                        </a:rPr>
                        <a:t>Deutschland</a:t>
                      </a:r>
                    </a:p>
                  </a:txBody>
                  <a:tcPr marL="68590" marR="68590" marT="0" marB="0"/>
                </a:tc>
                <a:extLst>
                  <a:ext uri="{0D108BD9-81ED-4DB2-BD59-A6C34878D82A}">
                    <a16:rowId xmlns:a16="http://schemas.microsoft.com/office/drawing/2014/main" val="10005"/>
                  </a:ext>
                </a:extLst>
              </a:tr>
              <a:tr h="800437">
                <a:tc>
                  <a:txBody>
                    <a:bodyPr/>
                    <a:lstStyle/>
                    <a:p>
                      <a:pPr>
                        <a:lnSpc>
                          <a:spcPct val="100000"/>
                        </a:lnSpc>
                        <a:spcAft>
                          <a:spcPts val="600"/>
                        </a:spcAft>
                      </a:pPr>
                      <a:r>
                        <a:rPr lang="de-DE" sz="1600" dirty="0">
                          <a:solidFill>
                            <a:schemeClr val="tx1"/>
                          </a:solidFill>
                          <a:latin typeface="Verdana"/>
                          <a:ea typeface="Calibri"/>
                          <a:cs typeface="Arial"/>
                        </a:rPr>
                        <a:t>18.5</a:t>
                      </a:r>
                    </a:p>
                  </a:txBody>
                  <a:tcPr marL="68590" marR="68590" marT="0" marB="0"/>
                </a:tc>
                <a:tc>
                  <a:txBody>
                    <a:bodyPr/>
                    <a:lstStyle/>
                    <a:p>
                      <a:pPr>
                        <a:lnSpc>
                          <a:spcPct val="100000"/>
                        </a:lnSpc>
                        <a:spcAft>
                          <a:spcPts val="600"/>
                        </a:spcAft>
                      </a:pPr>
                      <a:r>
                        <a:rPr lang="de-DE" sz="1600" dirty="0" smtClean="0">
                          <a:solidFill>
                            <a:schemeClr val="tx1"/>
                          </a:solidFill>
                          <a:latin typeface="Verdana"/>
                          <a:ea typeface="Calibri"/>
                          <a:cs typeface="Arial"/>
                        </a:rPr>
                        <a:t>Beziehungs-</a:t>
                      </a:r>
                      <a:r>
                        <a:rPr lang="de-DE" sz="1600" dirty="0" err="1" smtClean="0">
                          <a:solidFill>
                            <a:schemeClr val="tx1"/>
                          </a:solidFill>
                          <a:latin typeface="Verdana"/>
                          <a:ea typeface="Calibri"/>
                          <a:cs typeface="Arial"/>
                        </a:rPr>
                        <a:t>kennzeichnung</a:t>
                      </a:r>
                      <a:endParaRPr lang="de-DE" sz="1600" dirty="0">
                        <a:solidFill>
                          <a:schemeClr val="tx1"/>
                        </a:solidFill>
                        <a:latin typeface="Verdana"/>
                        <a:ea typeface="Calibri"/>
                        <a:cs typeface="Arial"/>
                      </a:endParaRPr>
                    </a:p>
                  </a:txBody>
                  <a:tcPr marL="68590" marR="68590" marT="0" marB="0"/>
                </a:tc>
                <a:tc>
                  <a:txBody>
                    <a:bodyPr/>
                    <a:lstStyle/>
                    <a:p>
                      <a:pPr>
                        <a:lnSpc>
                          <a:spcPct val="100000"/>
                        </a:lnSpc>
                        <a:spcAft>
                          <a:spcPts val="600"/>
                        </a:spcAft>
                      </a:pPr>
                      <a:r>
                        <a:rPr lang="de-DE" sz="1600" dirty="0">
                          <a:solidFill>
                            <a:schemeClr val="tx1"/>
                          </a:solidFill>
                          <a:latin typeface="Verdana"/>
                          <a:ea typeface="Calibri"/>
                          <a:cs typeface="Arial"/>
                        </a:rPr>
                        <a:t>Normerlassende </a:t>
                      </a:r>
                      <a:r>
                        <a:rPr lang="de-DE" sz="1600" dirty="0" smtClean="0">
                          <a:solidFill>
                            <a:schemeClr val="tx1"/>
                          </a:solidFill>
                          <a:latin typeface="Verdana"/>
                          <a:ea typeface="Calibri"/>
                          <a:cs typeface="Arial"/>
                        </a:rPr>
                        <a:t>Gebietskörper-</a:t>
                      </a:r>
                      <a:r>
                        <a:rPr lang="de-DE" sz="1600" dirty="0" err="1" smtClean="0">
                          <a:solidFill>
                            <a:schemeClr val="tx1"/>
                          </a:solidFill>
                          <a:latin typeface="Verdana"/>
                          <a:ea typeface="Calibri"/>
                          <a:cs typeface="Arial"/>
                        </a:rPr>
                        <a:t>schaft</a:t>
                      </a:r>
                      <a:endParaRPr lang="de-DE" sz="1600" dirty="0">
                        <a:solidFill>
                          <a:schemeClr val="tx1"/>
                        </a:solidFill>
                        <a:latin typeface="Verdana"/>
                        <a:ea typeface="Calibri"/>
                        <a:cs typeface="Arial"/>
                      </a:endParaRPr>
                    </a:p>
                  </a:txBody>
                  <a:tcPr marL="68590" marR="68590" marT="0" marB="0"/>
                </a:tc>
                <a:extLst>
                  <a:ext uri="{0D108BD9-81ED-4DB2-BD59-A6C34878D82A}">
                    <a16:rowId xmlns:a16="http://schemas.microsoft.com/office/drawing/2014/main" val="10006"/>
                  </a:ext>
                </a:extLst>
              </a:tr>
              <a:tr h="533624">
                <a:tc>
                  <a:txBody>
                    <a:bodyPr/>
                    <a:lstStyle/>
                    <a:p>
                      <a:pPr>
                        <a:lnSpc>
                          <a:spcPct val="100000"/>
                        </a:lnSpc>
                        <a:spcAft>
                          <a:spcPts val="600"/>
                        </a:spcAft>
                      </a:pPr>
                      <a:r>
                        <a:rPr lang="de-DE" sz="1600" dirty="0" smtClean="0">
                          <a:solidFill>
                            <a:schemeClr val="tx1"/>
                          </a:solidFill>
                          <a:latin typeface="Verdana"/>
                          <a:ea typeface="Calibri"/>
                          <a:cs typeface="Arial"/>
                        </a:rPr>
                        <a:t>20.2</a:t>
                      </a:r>
                      <a:endParaRPr lang="de-DE" sz="1600" dirty="0">
                        <a:solidFill>
                          <a:schemeClr val="tx1"/>
                        </a:solidFill>
                        <a:latin typeface="Verdana"/>
                        <a:ea typeface="Calibri"/>
                        <a:cs typeface="Arial"/>
                      </a:endParaRPr>
                    </a:p>
                  </a:txBody>
                  <a:tcPr marL="68590" marR="68590" marT="0" marB="0"/>
                </a:tc>
                <a:tc>
                  <a:txBody>
                    <a:bodyPr/>
                    <a:lstStyle/>
                    <a:p>
                      <a:pPr>
                        <a:lnSpc>
                          <a:spcPct val="100000"/>
                        </a:lnSpc>
                        <a:spcAft>
                          <a:spcPts val="600"/>
                        </a:spcAft>
                      </a:pPr>
                      <a:r>
                        <a:rPr lang="de-DE" sz="1600" dirty="0" smtClean="0">
                          <a:solidFill>
                            <a:schemeClr val="tx1"/>
                          </a:solidFill>
                          <a:latin typeface="Verdana"/>
                          <a:ea typeface="Calibri"/>
                          <a:cs typeface="Arial"/>
                        </a:rPr>
                        <a:t>Mitwirkender</a:t>
                      </a:r>
                      <a:endParaRPr lang="de-DE" sz="1600" dirty="0">
                        <a:solidFill>
                          <a:schemeClr val="tx1"/>
                        </a:solidFill>
                        <a:latin typeface="Verdana"/>
                        <a:ea typeface="Calibri"/>
                        <a:cs typeface="Arial"/>
                      </a:endParaRPr>
                    </a:p>
                  </a:txBody>
                  <a:tcPr marL="68590" marR="68590" marT="0" marB="0"/>
                </a:tc>
                <a:tc>
                  <a:txBody>
                    <a:bodyPr/>
                    <a:lstStyle/>
                    <a:p>
                      <a:pPr>
                        <a:lnSpc>
                          <a:spcPct val="100000"/>
                        </a:lnSpc>
                        <a:spcAft>
                          <a:spcPts val="600"/>
                        </a:spcAft>
                      </a:pPr>
                      <a:r>
                        <a:rPr lang="de-DE" sz="1600" dirty="0" smtClean="0">
                          <a:solidFill>
                            <a:schemeClr val="tx1"/>
                          </a:solidFill>
                          <a:latin typeface="Verdana"/>
                          <a:ea typeface="Calibri"/>
                          <a:cs typeface="Arial"/>
                        </a:rPr>
                        <a:t>Richardi, Reinhard, 1937-</a:t>
                      </a:r>
                      <a:endParaRPr lang="de-DE" sz="1600" dirty="0">
                        <a:solidFill>
                          <a:schemeClr val="tx1"/>
                        </a:solidFill>
                        <a:latin typeface="Verdana"/>
                        <a:ea typeface="Calibri"/>
                        <a:cs typeface="Arial"/>
                      </a:endParaRPr>
                    </a:p>
                  </a:txBody>
                  <a:tcPr marL="68590" marR="68590" marT="0" marB="0"/>
                </a:tc>
                <a:extLst>
                  <a:ext uri="{0D108BD9-81ED-4DB2-BD59-A6C34878D82A}">
                    <a16:rowId xmlns:a16="http://schemas.microsoft.com/office/drawing/2014/main" val="10007"/>
                  </a:ext>
                </a:extLst>
              </a:tr>
              <a:tr h="533624">
                <a:tc>
                  <a:txBody>
                    <a:bodyPr/>
                    <a:lstStyle/>
                    <a:p>
                      <a:pPr>
                        <a:lnSpc>
                          <a:spcPct val="100000"/>
                        </a:lnSpc>
                        <a:spcAft>
                          <a:spcPts val="600"/>
                        </a:spcAft>
                      </a:pPr>
                      <a:r>
                        <a:rPr lang="de-DE" sz="1600" dirty="0" smtClean="0">
                          <a:solidFill>
                            <a:schemeClr val="tx1"/>
                          </a:solidFill>
                          <a:latin typeface="Verdana"/>
                          <a:ea typeface="Calibri"/>
                          <a:cs typeface="Arial"/>
                        </a:rPr>
                        <a:t>18.5</a:t>
                      </a:r>
                      <a:endParaRPr lang="de-DE" sz="1600" dirty="0">
                        <a:solidFill>
                          <a:schemeClr val="tx1"/>
                        </a:solidFill>
                        <a:latin typeface="Verdana"/>
                        <a:ea typeface="Calibri"/>
                        <a:cs typeface="Arial"/>
                      </a:endParaRPr>
                    </a:p>
                  </a:txBody>
                  <a:tcPr marL="68590" marR="68590" marT="0" marB="0"/>
                </a:tc>
                <a:tc>
                  <a:txBody>
                    <a:bodyPr/>
                    <a:lstStyle/>
                    <a:p>
                      <a:pPr>
                        <a:lnSpc>
                          <a:spcPct val="100000"/>
                        </a:lnSpc>
                        <a:spcAft>
                          <a:spcPts val="600"/>
                        </a:spcAft>
                      </a:pPr>
                      <a:r>
                        <a:rPr lang="de-DE" sz="1600" dirty="0" smtClean="0">
                          <a:solidFill>
                            <a:schemeClr val="tx1"/>
                          </a:solidFill>
                          <a:latin typeface="Verdana"/>
                          <a:ea typeface="Calibri"/>
                          <a:cs typeface="Arial"/>
                        </a:rPr>
                        <a:t>Beziehungs-</a:t>
                      </a:r>
                      <a:r>
                        <a:rPr lang="de-DE" sz="1600" dirty="0" err="1" smtClean="0">
                          <a:solidFill>
                            <a:schemeClr val="tx1"/>
                          </a:solidFill>
                          <a:latin typeface="Verdana"/>
                          <a:ea typeface="Calibri"/>
                          <a:cs typeface="Arial"/>
                        </a:rPr>
                        <a:t>kennzeichnung</a:t>
                      </a:r>
                      <a:endParaRPr lang="de-DE" sz="1600" dirty="0">
                        <a:solidFill>
                          <a:schemeClr val="tx1"/>
                        </a:solidFill>
                        <a:latin typeface="Verdana"/>
                        <a:ea typeface="Calibri"/>
                        <a:cs typeface="Arial"/>
                      </a:endParaRPr>
                    </a:p>
                  </a:txBody>
                  <a:tcPr marL="68590" marR="68590" marT="0" marB="0"/>
                </a:tc>
                <a:tc>
                  <a:txBody>
                    <a:bodyPr/>
                    <a:lstStyle/>
                    <a:p>
                      <a:pPr>
                        <a:lnSpc>
                          <a:spcPct val="100000"/>
                        </a:lnSpc>
                        <a:spcAft>
                          <a:spcPts val="600"/>
                        </a:spcAft>
                      </a:pPr>
                      <a:r>
                        <a:rPr lang="de-DE" sz="1600" dirty="0" smtClean="0">
                          <a:solidFill>
                            <a:schemeClr val="tx1"/>
                          </a:solidFill>
                          <a:latin typeface="Verdana"/>
                          <a:ea typeface="Calibri"/>
                          <a:cs typeface="Arial"/>
                        </a:rPr>
                        <a:t>Verfasser einer Einleitung</a:t>
                      </a:r>
                      <a:endParaRPr lang="de-DE" sz="1600" dirty="0">
                        <a:solidFill>
                          <a:schemeClr val="tx1"/>
                        </a:solidFill>
                        <a:latin typeface="Verdana"/>
                        <a:ea typeface="Calibri"/>
                        <a:cs typeface="Arial"/>
                      </a:endParaRPr>
                    </a:p>
                  </a:txBody>
                  <a:tcPr marL="68590" marR="68590" marT="0" marB="0"/>
                </a:tc>
                <a:extLst>
                  <a:ext uri="{0D108BD9-81ED-4DB2-BD59-A6C34878D82A}">
                    <a16:rowId xmlns:a16="http://schemas.microsoft.com/office/drawing/2014/main" val="10008"/>
                  </a:ext>
                </a:extLst>
              </a:tr>
            </a:tbl>
          </a:graphicData>
        </a:graphic>
      </p:graphicFrame>
      <p:sp>
        <p:nvSpPr>
          <p:cNvPr id="3" name="Titel 2"/>
          <p:cNvSpPr>
            <a:spLocks noGrp="1"/>
          </p:cNvSpPr>
          <p:nvPr>
            <p:ph type="title"/>
          </p:nvPr>
        </p:nvSpPr>
        <p:spPr/>
        <p:txBody>
          <a:bodyPr/>
          <a:lstStyle/>
          <a:p>
            <a:r>
              <a:rPr lang="de-DE" dirty="0"/>
              <a:t>Beispiel Z2a</a:t>
            </a:r>
          </a:p>
        </p:txBody>
      </p:sp>
      <p:sp>
        <p:nvSpPr>
          <p:cNvPr id="11" name="Fußzeilenplatzhalter 10"/>
          <p:cNvSpPr>
            <a:spLocks noGrp="1"/>
          </p:cNvSpPr>
          <p:nvPr>
            <p:ph type="ftr" sz="quarter" idx="14"/>
          </p:nvPr>
        </p:nvSpPr>
        <p:spPr/>
        <p:txBody>
          <a:bodyPr/>
          <a:lstStyle/>
          <a:p>
            <a:pPr>
              <a:defRPr/>
            </a:pPr>
            <a:r>
              <a:rPr lang="de-DE" smtClean="0"/>
              <a:t>AG RDA Schulungsunterlagen – Modul 6J: Juristische Werke | Stand: 5.12.2017 | CC BY-NC-SA</a:t>
            </a:r>
            <a:endParaRPr lang="de-DE" dirty="0"/>
          </a:p>
        </p:txBody>
      </p:sp>
      <p:sp>
        <p:nvSpPr>
          <p:cNvPr id="8" name="Foliennummernplatzhalter 3"/>
          <p:cNvSpPr>
            <a:spLocks noGrp="1"/>
          </p:cNvSpPr>
          <p:nvPr>
            <p:ph type="sldNum" sz="quarter" idx="15"/>
          </p:nvPr>
        </p:nvSpPr>
        <p:spPr/>
        <p:txBody>
          <a:bodyPr/>
          <a:lstStyle/>
          <a:p>
            <a:pPr>
              <a:defRPr/>
            </a:pPr>
            <a:fld id="{FAB38C1D-161B-412A-9C5A-58B0265B4498}" type="slidenum">
              <a:rPr lang="de-DE" altLang="de-DE" smtClean="0"/>
              <a:pPr>
                <a:defRPr/>
              </a:pPr>
              <a:t>123</a:t>
            </a:fld>
            <a:endParaRPr lang="de-DE" altLang="de-DE"/>
          </a:p>
        </p:txBody>
      </p:sp>
    </p:spTree>
  </p:cSld>
  <p:clrMapOvr>
    <a:masterClrMapping/>
  </p:clrMapOvr>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platzhalter 5"/>
          <p:cNvSpPr>
            <a:spLocks noGrp="1"/>
          </p:cNvSpPr>
          <p:nvPr>
            <p:ph type="body" sz="quarter" idx="13"/>
          </p:nvPr>
        </p:nvSpPr>
        <p:spPr>
          <a:xfrm>
            <a:off x="251520" y="1700808"/>
            <a:ext cx="8640960" cy="4608512"/>
          </a:xfrm>
        </p:spPr>
        <p:txBody>
          <a:bodyPr/>
          <a:lstStyle/>
          <a:p>
            <a:pPr marL="0" indent="0">
              <a:buFont typeface="Arial" charset="0"/>
              <a:buNone/>
              <a:defRPr/>
            </a:pPr>
            <a:r>
              <a:rPr lang="de-DE" dirty="0"/>
              <a:t>Entsprechend den allgemeinen Regeln für Zusammenstellungen ohne übergeordneten Titel gilt: </a:t>
            </a:r>
          </a:p>
          <a:p>
            <a:pPr>
              <a:buFont typeface="Arial" charset="0"/>
              <a:buChar char="•"/>
              <a:defRPr/>
            </a:pPr>
            <a:r>
              <a:rPr lang="de-DE" dirty="0"/>
              <a:t>Die bevorzugten Titel aller Werke müssen erfasst werden</a:t>
            </a:r>
          </a:p>
          <a:p>
            <a:pPr>
              <a:buFont typeface="Arial" charset="0"/>
              <a:buChar char="•"/>
              <a:defRPr/>
            </a:pPr>
            <a:r>
              <a:rPr lang="de-DE" dirty="0"/>
              <a:t>Die Haupttitel aller enthaltenen Teile müssen erfasst werden</a:t>
            </a:r>
          </a:p>
          <a:p>
            <a:pPr>
              <a:buFont typeface="Arial" charset="0"/>
              <a:buChar char="•"/>
              <a:defRPr/>
            </a:pPr>
            <a:endParaRPr lang="de-DE" dirty="0"/>
          </a:p>
          <a:p>
            <a:pPr>
              <a:buFont typeface="Arial" charset="0"/>
              <a:buNone/>
              <a:defRPr/>
            </a:pPr>
            <a:r>
              <a:rPr lang="de-DE" dirty="0"/>
              <a:t>Bei umfangreichen Zusammenstellungen:</a:t>
            </a:r>
          </a:p>
          <a:p>
            <a:pPr>
              <a:buFont typeface="Arial" charset="0"/>
              <a:buChar char="•"/>
              <a:defRPr/>
            </a:pPr>
            <a:r>
              <a:rPr lang="de-DE" dirty="0"/>
              <a:t>Fingieren eines Titels für die Zusammenstellung</a:t>
            </a:r>
          </a:p>
          <a:p>
            <a:endParaRPr lang="de-DE" dirty="0"/>
          </a:p>
        </p:txBody>
      </p:sp>
      <p:sp>
        <p:nvSpPr>
          <p:cNvPr id="9" name="Fußzeilenplatzhalter 8"/>
          <p:cNvSpPr>
            <a:spLocks noGrp="1"/>
          </p:cNvSpPr>
          <p:nvPr>
            <p:ph type="ftr" sz="quarter" idx="14"/>
          </p:nvPr>
        </p:nvSpPr>
        <p:spPr/>
        <p:txBody>
          <a:bodyPr/>
          <a:lstStyle/>
          <a:p>
            <a:pPr>
              <a:defRPr/>
            </a:pPr>
            <a:r>
              <a:rPr lang="de-DE" smtClean="0"/>
              <a:t>AG RDA Schulungsunterlagen – Modul 6J: Juristische Werke | Stand: 5.12.2017 | CC BY-NC-SA</a:t>
            </a:r>
            <a:endParaRPr lang="de-DE" dirty="0"/>
          </a:p>
        </p:txBody>
      </p:sp>
      <p:sp>
        <p:nvSpPr>
          <p:cNvPr id="4" name="Foliennummernplatzhalter 3"/>
          <p:cNvSpPr>
            <a:spLocks noGrp="1"/>
          </p:cNvSpPr>
          <p:nvPr>
            <p:ph type="sldNum" sz="quarter" idx="15"/>
          </p:nvPr>
        </p:nvSpPr>
        <p:spPr/>
        <p:txBody>
          <a:bodyPr/>
          <a:lstStyle/>
          <a:p>
            <a:pPr>
              <a:defRPr/>
            </a:pPr>
            <a:fld id="{FAB38C1D-161B-412A-9C5A-58B0265B4498}" type="slidenum">
              <a:rPr lang="de-DE" altLang="de-DE" smtClean="0"/>
              <a:pPr>
                <a:defRPr/>
              </a:pPr>
              <a:t>124</a:t>
            </a:fld>
            <a:endParaRPr lang="de-DE" altLang="de-DE"/>
          </a:p>
        </p:txBody>
      </p:sp>
      <p:sp>
        <p:nvSpPr>
          <p:cNvPr id="2" name="Titel 1"/>
          <p:cNvSpPr>
            <a:spLocks noGrp="1"/>
          </p:cNvSpPr>
          <p:nvPr>
            <p:ph type="title"/>
          </p:nvPr>
        </p:nvSpPr>
        <p:spPr>
          <a:xfrm>
            <a:off x="251520" y="615826"/>
            <a:ext cx="8640960" cy="508918"/>
          </a:xfrm>
        </p:spPr>
        <p:txBody>
          <a:bodyPr/>
          <a:lstStyle/>
          <a:p>
            <a:r>
              <a:rPr lang="de-DE" dirty="0"/>
              <a:t>Fall Z2b Zusammenstellungen von Gesetzen einer Gebietskörperschaft ohne übergeordnetem Titel </a:t>
            </a:r>
          </a:p>
        </p:txBody>
      </p:sp>
    </p:spTree>
  </p:cSld>
  <p:clrMapOvr>
    <a:masterClrMapping/>
  </p:clrMapOvr>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2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65200" y="1866900"/>
            <a:ext cx="7062788" cy="429895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10" name="Fußzeilenplatzhalter 9"/>
          <p:cNvSpPr>
            <a:spLocks noGrp="1"/>
          </p:cNvSpPr>
          <p:nvPr>
            <p:ph type="ftr" sz="quarter" idx="14"/>
          </p:nvPr>
        </p:nvSpPr>
        <p:spPr/>
        <p:txBody>
          <a:bodyPr/>
          <a:lstStyle/>
          <a:p>
            <a:pPr>
              <a:defRPr/>
            </a:pPr>
            <a:r>
              <a:rPr lang="de-DE" smtClean="0"/>
              <a:t>AG RDA Schulungsunterlagen – Modul 6J: Juristische Werke | Stand: 5.12.2017 | CC BY-NC-SA</a:t>
            </a:r>
            <a:endParaRPr lang="de-DE" dirty="0"/>
          </a:p>
        </p:txBody>
      </p:sp>
      <p:sp>
        <p:nvSpPr>
          <p:cNvPr id="3" name="Foliennummernplatzhalter 2"/>
          <p:cNvSpPr>
            <a:spLocks noGrp="1"/>
          </p:cNvSpPr>
          <p:nvPr>
            <p:ph type="sldNum" sz="quarter" idx="15"/>
          </p:nvPr>
        </p:nvSpPr>
        <p:spPr/>
        <p:txBody>
          <a:bodyPr/>
          <a:lstStyle/>
          <a:p>
            <a:pPr>
              <a:defRPr/>
            </a:pPr>
            <a:fld id="{FAB38C1D-161B-412A-9C5A-58B0265B4498}" type="slidenum">
              <a:rPr lang="de-DE" altLang="de-DE" smtClean="0"/>
              <a:pPr>
                <a:defRPr/>
              </a:pPr>
              <a:t>125</a:t>
            </a:fld>
            <a:endParaRPr lang="de-DE" altLang="de-DE"/>
          </a:p>
        </p:txBody>
      </p:sp>
      <p:sp>
        <p:nvSpPr>
          <p:cNvPr id="2" name="Titel 1"/>
          <p:cNvSpPr>
            <a:spLocks noGrp="1"/>
          </p:cNvSpPr>
          <p:nvPr>
            <p:ph type="title"/>
          </p:nvPr>
        </p:nvSpPr>
        <p:spPr>
          <a:xfrm>
            <a:off x="251520" y="615826"/>
            <a:ext cx="8640960" cy="508918"/>
          </a:xfrm>
        </p:spPr>
        <p:txBody>
          <a:bodyPr/>
          <a:lstStyle/>
          <a:p>
            <a:r>
              <a:rPr lang="de-DE" dirty="0"/>
              <a:t>Beispiel Z2b Zusammenstellungen von Gesetzen einer Gebietskörperschaft ohne übergeordnetem Titel </a:t>
            </a:r>
          </a:p>
        </p:txBody>
      </p:sp>
    </p:spTree>
  </p:cSld>
  <p:clrMapOvr>
    <a:masterClrMapping/>
  </p:clrMapOvr>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949092216"/>
              </p:ext>
            </p:extLst>
          </p:nvPr>
        </p:nvGraphicFramePr>
        <p:xfrm>
          <a:off x="323528" y="1578136"/>
          <a:ext cx="8497639" cy="4875200"/>
        </p:xfrm>
        <a:graphic>
          <a:graphicData uri="http://schemas.openxmlformats.org/drawingml/2006/table">
            <a:tbl>
              <a:tblPr firstRow="1" bandRow="1">
                <a:tableStyleId>{5C22544A-7EE6-4342-B048-85BDC9FD1C3A}</a:tableStyleId>
              </a:tblPr>
              <a:tblGrid>
                <a:gridCol w="904817">
                  <a:extLst>
                    <a:ext uri="{9D8B030D-6E8A-4147-A177-3AD203B41FA5}">
                      <a16:colId xmlns:a16="http://schemas.microsoft.com/office/drawing/2014/main" val="20000"/>
                    </a:ext>
                  </a:extLst>
                </a:gridCol>
                <a:gridCol w="3981326">
                  <a:extLst>
                    <a:ext uri="{9D8B030D-6E8A-4147-A177-3AD203B41FA5}">
                      <a16:colId xmlns:a16="http://schemas.microsoft.com/office/drawing/2014/main" val="20001"/>
                    </a:ext>
                  </a:extLst>
                </a:gridCol>
                <a:gridCol w="3611496">
                  <a:extLst>
                    <a:ext uri="{9D8B030D-6E8A-4147-A177-3AD203B41FA5}">
                      <a16:colId xmlns:a16="http://schemas.microsoft.com/office/drawing/2014/main" val="20002"/>
                    </a:ext>
                  </a:extLst>
                </a:gridCol>
              </a:tblGrid>
              <a:tr h="376685">
                <a:tc>
                  <a:txBody>
                    <a:bodyPr/>
                    <a:lstStyle/>
                    <a:p>
                      <a:pPr>
                        <a:lnSpc>
                          <a:spcPct val="100000"/>
                        </a:lnSpc>
                        <a:spcAft>
                          <a:spcPts val="600"/>
                        </a:spcAft>
                      </a:pPr>
                      <a:r>
                        <a:rPr lang="de-DE" sz="1600" b="1" dirty="0">
                          <a:latin typeface="Verdana"/>
                          <a:ea typeface="Calibri"/>
                          <a:cs typeface="Arial"/>
                        </a:rPr>
                        <a:t>RDA</a:t>
                      </a:r>
                      <a:endParaRPr lang="de-DE" sz="1600" dirty="0">
                        <a:latin typeface="Verdana"/>
                        <a:ea typeface="Calibri"/>
                        <a:cs typeface="Arial"/>
                      </a:endParaRPr>
                    </a:p>
                  </a:txBody>
                  <a:tcPr marL="68591" marR="68591" marT="0" marB="0" anchor="ctr"/>
                </a:tc>
                <a:tc>
                  <a:txBody>
                    <a:bodyPr/>
                    <a:lstStyle/>
                    <a:p>
                      <a:pPr>
                        <a:lnSpc>
                          <a:spcPct val="100000"/>
                        </a:lnSpc>
                        <a:spcAft>
                          <a:spcPts val="600"/>
                        </a:spcAft>
                      </a:pPr>
                      <a:r>
                        <a:rPr lang="de-DE" sz="1600" b="1" dirty="0">
                          <a:latin typeface="Verdana"/>
                          <a:ea typeface="Calibri"/>
                          <a:cs typeface="Arial"/>
                        </a:rPr>
                        <a:t>Element</a:t>
                      </a:r>
                      <a:endParaRPr lang="de-DE" sz="1600" dirty="0">
                        <a:latin typeface="Verdana"/>
                        <a:ea typeface="Calibri"/>
                        <a:cs typeface="Arial"/>
                      </a:endParaRPr>
                    </a:p>
                  </a:txBody>
                  <a:tcPr marL="68591" marR="68591" marT="0" marB="0" anchor="ctr"/>
                </a:tc>
                <a:tc>
                  <a:txBody>
                    <a:bodyPr/>
                    <a:lstStyle/>
                    <a:p>
                      <a:pPr>
                        <a:lnSpc>
                          <a:spcPct val="100000"/>
                        </a:lnSpc>
                        <a:spcAft>
                          <a:spcPts val="600"/>
                        </a:spcAft>
                      </a:pPr>
                      <a:r>
                        <a:rPr lang="de-DE" sz="1600" b="1">
                          <a:latin typeface="Verdana"/>
                          <a:ea typeface="Calibri"/>
                          <a:cs typeface="Arial"/>
                        </a:rPr>
                        <a:t>Erfassung</a:t>
                      </a:r>
                      <a:endParaRPr lang="de-DE" sz="1600">
                        <a:latin typeface="Verdana"/>
                        <a:ea typeface="Calibri"/>
                        <a:cs typeface="Arial"/>
                      </a:endParaRPr>
                    </a:p>
                  </a:txBody>
                  <a:tcPr marL="68591" marR="68591" marT="0" marB="0" anchor="ctr"/>
                </a:tc>
                <a:extLst>
                  <a:ext uri="{0D108BD9-81ED-4DB2-BD59-A6C34878D82A}">
                    <a16:rowId xmlns:a16="http://schemas.microsoft.com/office/drawing/2014/main" val="10000"/>
                  </a:ext>
                </a:extLst>
              </a:tr>
              <a:tr h="376685">
                <a:tc>
                  <a:txBody>
                    <a:bodyPr/>
                    <a:lstStyle/>
                    <a:p>
                      <a:pPr>
                        <a:lnSpc>
                          <a:spcPct val="100000"/>
                        </a:lnSpc>
                        <a:spcAft>
                          <a:spcPts val="600"/>
                        </a:spcAft>
                      </a:pPr>
                      <a:r>
                        <a:rPr lang="de-DE" sz="1600" b="1" dirty="0">
                          <a:solidFill>
                            <a:schemeClr val="tx1"/>
                          </a:solidFill>
                          <a:latin typeface="Verdana"/>
                          <a:ea typeface="Calibri"/>
                          <a:cs typeface="Arial"/>
                        </a:rPr>
                        <a:t>2.3.2</a:t>
                      </a:r>
                      <a:endParaRPr lang="de-DE" sz="1600" dirty="0">
                        <a:solidFill>
                          <a:schemeClr val="tx1"/>
                        </a:solidFill>
                        <a:latin typeface="Verdana"/>
                        <a:ea typeface="Calibri"/>
                        <a:cs typeface="Arial"/>
                      </a:endParaRPr>
                    </a:p>
                  </a:txBody>
                  <a:tcPr marL="68591" marR="68591" marT="0" marB="0" anchor="ctr"/>
                </a:tc>
                <a:tc>
                  <a:txBody>
                    <a:bodyPr/>
                    <a:lstStyle/>
                    <a:p>
                      <a:pPr>
                        <a:lnSpc>
                          <a:spcPct val="100000"/>
                        </a:lnSpc>
                        <a:spcAft>
                          <a:spcPts val="600"/>
                        </a:spcAft>
                      </a:pPr>
                      <a:r>
                        <a:rPr lang="de-DE" sz="1600" b="1">
                          <a:solidFill>
                            <a:schemeClr val="tx1"/>
                          </a:solidFill>
                          <a:latin typeface="Verdana"/>
                          <a:ea typeface="Calibri"/>
                          <a:cs typeface="Arial"/>
                        </a:rPr>
                        <a:t>Haupttitel</a:t>
                      </a:r>
                      <a:endParaRPr lang="de-DE" sz="1600">
                        <a:solidFill>
                          <a:schemeClr val="tx1"/>
                        </a:solidFill>
                        <a:latin typeface="Verdana"/>
                        <a:ea typeface="Calibri"/>
                        <a:cs typeface="Arial"/>
                      </a:endParaRPr>
                    </a:p>
                  </a:txBody>
                  <a:tcPr marL="68591" marR="68591" marT="0" marB="0" anchor="ctr"/>
                </a:tc>
                <a:tc>
                  <a:txBody>
                    <a:bodyPr/>
                    <a:lstStyle/>
                    <a:p>
                      <a:pPr>
                        <a:lnSpc>
                          <a:spcPct val="100000"/>
                        </a:lnSpc>
                        <a:spcAft>
                          <a:spcPts val="600"/>
                        </a:spcAft>
                      </a:pPr>
                      <a:r>
                        <a:rPr lang="de-DE" sz="1600">
                          <a:solidFill>
                            <a:schemeClr val="tx1"/>
                          </a:solidFill>
                          <a:latin typeface="Verdana"/>
                          <a:ea typeface="Calibri"/>
                          <a:cs typeface="Arial"/>
                        </a:rPr>
                        <a:t>Handelsgesetzbuch</a:t>
                      </a:r>
                    </a:p>
                  </a:txBody>
                  <a:tcPr marL="68591" marR="68591" marT="0" marB="0" anchor="ctr"/>
                </a:tc>
                <a:extLst>
                  <a:ext uri="{0D108BD9-81ED-4DB2-BD59-A6C34878D82A}">
                    <a16:rowId xmlns:a16="http://schemas.microsoft.com/office/drawing/2014/main" val="10001"/>
                  </a:ext>
                </a:extLst>
              </a:tr>
              <a:tr h="376685">
                <a:tc>
                  <a:txBody>
                    <a:bodyPr/>
                    <a:lstStyle/>
                    <a:p>
                      <a:pPr>
                        <a:lnSpc>
                          <a:spcPct val="100000"/>
                        </a:lnSpc>
                        <a:spcAft>
                          <a:spcPts val="600"/>
                        </a:spcAft>
                      </a:pPr>
                      <a:r>
                        <a:rPr lang="de-DE" sz="1600" b="1" dirty="0">
                          <a:solidFill>
                            <a:schemeClr val="tx1"/>
                          </a:solidFill>
                          <a:latin typeface="Verdana"/>
                          <a:ea typeface="Calibri"/>
                          <a:cs typeface="Arial"/>
                        </a:rPr>
                        <a:t>2.3.2</a:t>
                      </a:r>
                      <a:endParaRPr lang="de-DE" sz="1600" dirty="0">
                        <a:solidFill>
                          <a:schemeClr val="tx1"/>
                        </a:solidFill>
                        <a:latin typeface="Verdana"/>
                        <a:ea typeface="Calibri"/>
                        <a:cs typeface="Arial"/>
                      </a:endParaRPr>
                    </a:p>
                  </a:txBody>
                  <a:tcPr marL="68591" marR="68591" marT="0" marB="0" anchor="ctr"/>
                </a:tc>
                <a:tc>
                  <a:txBody>
                    <a:bodyPr/>
                    <a:lstStyle/>
                    <a:p>
                      <a:pPr>
                        <a:lnSpc>
                          <a:spcPct val="100000"/>
                        </a:lnSpc>
                        <a:spcAft>
                          <a:spcPts val="600"/>
                        </a:spcAft>
                      </a:pPr>
                      <a:r>
                        <a:rPr lang="de-DE" sz="1600" b="1">
                          <a:solidFill>
                            <a:schemeClr val="tx1"/>
                          </a:solidFill>
                          <a:latin typeface="Verdana"/>
                          <a:ea typeface="Calibri"/>
                          <a:cs typeface="Arial"/>
                        </a:rPr>
                        <a:t>Haupttitel</a:t>
                      </a:r>
                      <a:endParaRPr lang="de-DE" sz="1600">
                        <a:solidFill>
                          <a:schemeClr val="tx1"/>
                        </a:solidFill>
                        <a:latin typeface="Verdana"/>
                        <a:ea typeface="Calibri"/>
                        <a:cs typeface="Arial"/>
                      </a:endParaRPr>
                    </a:p>
                  </a:txBody>
                  <a:tcPr marL="68591" marR="68591" marT="0" marB="0" anchor="ctr"/>
                </a:tc>
                <a:tc>
                  <a:txBody>
                    <a:bodyPr/>
                    <a:lstStyle/>
                    <a:p>
                      <a:pPr>
                        <a:lnSpc>
                          <a:spcPct val="100000"/>
                        </a:lnSpc>
                        <a:spcAft>
                          <a:spcPts val="600"/>
                        </a:spcAft>
                      </a:pPr>
                      <a:r>
                        <a:rPr lang="de-DE" sz="1600" dirty="0">
                          <a:solidFill>
                            <a:schemeClr val="tx1"/>
                          </a:solidFill>
                          <a:latin typeface="Verdana"/>
                          <a:ea typeface="Calibri"/>
                          <a:cs typeface="Arial"/>
                        </a:rPr>
                        <a:t>m</a:t>
                      </a:r>
                      <a:r>
                        <a:rPr lang="de-DE" sz="1600" dirty="0" smtClean="0">
                          <a:solidFill>
                            <a:schemeClr val="tx1"/>
                          </a:solidFill>
                          <a:latin typeface="Verdana"/>
                          <a:ea typeface="Calibri"/>
                          <a:cs typeface="Arial"/>
                        </a:rPr>
                        <a:t>it </a:t>
                      </a:r>
                      <a:r>
                        <a:rPr lang="de-DE" sz="1600" dirty="0">
                          <a:solidFill>
                            <a:schemeClr val="tx1"/>
                          </a:solidFill>
                          <a:latin typeface="Verdana"/>
                          <a:ea typeface="Calibri"/>
                          <a:cs typeface="Arial"/>
                        </a:rPr>
                        <a:t>Wechselgesetz</a:t>
                      </a:r>
                    </a:p>
                  </a:txBody>
                  <a:tcPr marL="68591" marR="68591" marT="0" marB="0" anchor="ctr"/>
                </a:tc>
                <a:extLst>
                  <a:ext uri="{0D108BD9-81ED-4DB2-BD59-A6C34878D82A}">
                    <a16:rowId xmlns:a16="http://schemas.microsoft.com/office/drawing/2014/main" val="10002"/>
                  </a:ext>
                </a:extLst>
              </a:tr>
              <a:tr h="376685">
                <a:tc>
                  <a:txBody>
                    <a:bodyPr/>
                    <a:lstStyle/>
                    <a:p>
                      <a:pPr>
                        <a:lnSpc>
                          <a:spcPct val="100000"/>
                        </a:lnSpc>
                        <a:spcAft>
                          <a:spcPts val="600"/>
                        </a:spcAft>
                      </a:pPr>
                      <a:r>
                        <a:rPr lang="de-DE" sz="1600" b="1" dirty="0">
                          <a:solidFill>
                            <a:schemeClr val="tx1"/>
                          </a:solidFill>
                          <a:latin typeface="Verdana"/>
                          <a:ea typeface="Calibri"/>
                          <a:cs typeface="Arial"/>
                        </a:rPr>
                        <a:t>2.3.2</a:t>
                      </a:r>
                      <a:endParaRPr lang="de-DE" sz="1600" dirty="0">
                        <a:solidFill>
                          <a:schemeClr val="tx1"/>
                        </a:solidFill>
                        <a:latin typeface="Verdana"/>
                        <a:ea typeface="Calibri"/>
                        <a:cs typeface="Arial"/>
                      </a:endParaRPr>
                    </a:p>
                  </a:txBody>
                  <a:tcPr marL="68591" marR="68591" marT="0" marB="0" anchor="ctr"/>
                </a:tc>
                <a:tc>
                  <a:txBody>
                    <a:bodyPr/>
                    <a:lstStyle/>
                    <a:p>
                      <a:pPr>
                        <a:lnSpc>
                          <a:spcPct val="100000"/>
                        </a:lnSpc>
                        <a:spcAft>
                          <a:spcPts val="600"/>
                        </a:spcAft>
                      </a:pPr>
                      <a:r>
                        <a:rPr lang="de-DE" sz="1600" b="1" dirty="0">
                          <a:solidFill>
                            <a:schemeClr val="tx1"/>
                          </a:solidFill>
                          <a:latin typeface="Verdana"/>
                          <a:ea typeface="Calibri"/>
                          <a:cs typeface="Arial"/>
                        </a:rPr>
                        <a:t>Haupttitel</a:t>
                      </a:r>
                      <a:endParaRPr lang="de-DE" sz="1600" dirty="0">
                        <a:solidFill>
                          <a:schemeClr val="tx1"/>
                        </a:solidFill>
                        <a:latin typeface="Verdana"/>
                        <a:ea typeface="Calibri"/>
                        <a:cs typeface="Arial"/>
                      </a:endParaRPr>
                    </a:p>
                  </a:txBody>
                  <a:tcPr marL="68591" marR="68591" marT="0" marB="0" anchor="ctr"/>
                </a:tc>
                <a:tc>
                  <a:txBody>
                    <a:bodyPr/>
                    <a:lstStyle/>
                    <a:p>
                      <a:pPr>
                        <a:lnSpc>
                          <a:spcPct val="100000"/>
                        </a:lnSpc>
                        <a:spcAft>
                          <a:spcPts val="600"/>
                        </a:spcAft>
                      </a:pPr>
                      <a:r>
                        <a:rPr lang="de-DE" sz="1600">
                          <a:solidFill>
                            <a:schemeClr val="tx1"/>
                          </a:solidFill>
                          <a:latin typeface="Verdana"/>
                          <a:ea typeface="Calibri"/>
                          <a:cs typeface="Arial"/>
                        </a:rPr>
                        <a:t>Scheckgesetz</a:t>
                      </a:r>
                    </a:p>
                  </a:txBody>
                  <a:tcPr marL="68591" marR="68591" marT="0" marB="0" anchor="ctr"/>
                </a:tc>
                <a:extLst>
                  <a:ext uri="{0D108BD9-81ED-4DB2-BD59-A6C34878D82A}">
                    <a16:rowId xmlns:a16="http://schemas.microsoft.com/office/drawing/2014/main" val="10003"/>
                  </a:ext>
                </a:extLst>
              </a:tr>
              <a:tr h="376685">
                <a:tc>
                  <a:txBody>
                    <a:bodyPr/>
                    <a:lstStyle/>
                    <a:p>
                      <a:pPr>
                        <a:lnSpc>
                          <a:spcPct val="100000"/>
                        </a:lnSpc>
                        <a:spcAft>
                          <a:spcPts val="600"/>
                        </a:spcAft>
                      </a:pPr>
                      <a:r>
                        <a:rPr lang="de-DE" sz="1600" b="1">
                          <a:solidFill>
                            <a:schemeClr val="tx1"/>
                          </a:solidFill>
                          <a:latin typeface="Verdana"/>
                          <a:ea typeface="Calibri"/>
                          <a:cs typeface="Arial"/>
                        </a:rPr>
                        <a:t>2.3.2</a:t>
                      </a:r>
                      <a:endParaRPr lang="de-DE" sz="1600">
                        <a:solidFill>
                          <a:schemeClr val="tx1"/>
                        </a:solidFill>
                        <a:latin typeface="Verdana"/>
                        <a:ea typeface="Calibri"/>
                        <a:cs typeface="Arial"/>
                      </a:endParaRPr>
                    </a:p>
                  </a:txBody>
                  <a:tcPr marL="68591" marR="68591" marT="0" marB="0" anchor="ctr"/>
                </a:tc>
                <a:tc>
                  <a:txBody>
                    <a:bodyPr/>
                    <a:lstStyle/>
                    <a:p>
                      <a:pPr>
                        <a:lnSpc>
                          <a:spcPct val="100000"/>
                        </a:lnSpc>
                        <a:spcAft>
                          <a:spcPts val="600"/>
                        </a:spcAft>
                      </a:pPr>
                      <a:r>
                        <a:rPr lang="de-DE" sz="1600" b="1" dirty="0">
                          <a:solidFill>
                            <a:schemeClr val="tx1"/>
                          </a:solidFill>
                          <a:latin typeface="Verdana"/>
                          <a:ea typeface="Calibri"/>
                          <a:cs typeface="Arial"/>
                        </a:rPr>
                        <a:t>Haupttitel</a:t>
                      </a:r>
                      <a:endParaRPr lang="de-DE" sz="1600" dirty="0">
                        <a:solidFill>
                          <a:schemeClr val="tx1"/>
                        </a:solidFill>
                        <a:latin typeface="Verdana"/>
                        <a:ea typeface="Calibri"/>
                        <a:cs typeface="Arial"/>
                      </a:endParaRPr>
                    </a:p>
                  </a:txBody>
                  <a:tcPr marL="68591" marR="68591" marT="0" marB="0" anchor="ctr"/>
                </a:tc>
                <a:tc>
                  <a:txBody>
                    <a:bodyPr/>
                    <a:lstStyle/>
                    <a:p>
                      <a:pPr>
                        <a:lnSpc>
                          <a:spcPct val="100000"/>
                        </a:lnSpc>
                        <a:spcAft>
                          <a:spcPts val="600"/>
                        </a:spcAft>
                      </a:pPr>
                      <a:r>
                        <a:rPr lang="de-DE" sz="1600">
                          <a:solidFill>
                            <a:schemeClr val="tx1"/>
                          </a:solidFill>
                          <a:latin typeface="Verdana"/>
                          <a:ea typeface="Calibri"/>
                          <a:cs typeface="Arial"/>
                        </a:rPr>
                        <a:t>und Publizitätsgesetz</a:t>
                      </a:r>
                    </a:p>
                  </a:txBody>
                  <a:tcPr marL="68591" marR="68591" marT="0" marB="0" anchor="ctr"/>
                </a:tc>
                <a:extLst>
                  <a:ext uri="{0D108BD9-81ED-4DB2-BD59-A6C34878D82A}">
                    <a16:rowId xmlns:a16="http://schemas.microsoft.com/office/drawing/2014/main" val="10004"/>
                  </a:ext>
                </a:extLst>
              </a:tr>
              <a:tr h="376685">
                <a:tc>
                  <a:txBody>
                    <a:bodyPr/>
                    <a:lstStyle/>
                    <a:p>
                      <a:pPr>
                        <a:lnSpc>
                          <a:spcPct val="100000"/>
                        </a:lnSpc>
                        <a:spcAft>
                          <a:spcPts val="600"/>
                        </a:spcAft>
                      </a:pPr>
                      <a:r>
                        <a:rPr lang="de-DE" sz="1600" b="1">
                          <a:solidFill>
                            <a:schemeClr val="tx1"/>
                          </a:solidFill>
                          <a:latin typeface="Verdana"/>
                          <a:ea typeface="Calibri"/>
                          <a:cs typeface="Arial"/>
                        </a:rPr>
                        <a:t>6.19.2</a:t>
                      </a:r>
                      <a:endParaRPr lang="de-DE" sz="1600">
                        <a:solidFill>
                          <a:schemeClr val="tx1"/>
                        </a:solidFill>
                        <a:latin typeface="Verdana"/>
                        <a:ea typeface="Calibri"/>
                        <a:cs typeface="Arial"/>
                      </a:endParaRPr>
                    </a:p>
                  </a:txBody>
                  <a:tcPr marL="68591" marR="68591" marT="0" marB="0" anchor="ctr"/>
                </a:tc>
                <a:tc>
                  <a:txBody>
                    <a:bodyPr/>
                    <a:lstStyle/>
                    <a:p>
                      <a:pPr>
                        <a:lnSpc>
                          <a:spcPct val="100000"/>
                        </a:lnSpc>
                        <a:spcAft>
                          <a:spcPts val="600"/>
                        </a:spcAft>
                      </a:pPr>
                      <a:r>
                        <a:rPr lang="de-DE" sz="1600" b="1" dirty="0">
                          <a:solidFill>
                            <a:schemeClr val="tx1"/>
                          </a:solidFill>
                          <a:latin typeface="Verdana"/>
                          <a:ea typeface="Calibri"/>
                          <a:cs typeface="Arial"/>
                        </a:rPr>
                        <a:t>Bevorzugter Titel </a:t>
                      </a:r>
                      <a:r>
                        <a:rPr lang="de-DE" sz="1600" b="1" dirty="0" smtClean="0">
                          <a:solidFill>
                            <a:schemeClr val="tx1"/>
                          </a:solidFill>
                          <a:latin typeface="Verdana"/>
                          <a:ea typeface="Calibri"/>
                          <a:cs typeface="Arial"/>
                        </a:rPr>
                        <a:t>des Werks</a:t>
                      </a:r>
                      <a:endParaRPr lang="de-DE" sz="1600" dirty="0">
                        <a:solidFill>
                          <a:schemeClr val="tx1"/>
                        </a:solidFill>
                        <a:latin typeface="Verdana"/>
                        <a:ea typeface="Calibri"/>
                        <a:cs typeface="Arial"/>
                      </a:endParaRPr>
                    </a:p>
                  </a:txBody>
                  <a:tcPr marL="68591" marR="68591" marT="0" marB="0" anchor="ctr"/>
                </a:tc>
                <a:tc>
                  <a:txBody>
                    <a:bodyPr/>
                    <a:lstStyle/>
                    <a:p>
                      <a:pPr>
                        <a:lnSpc>
                          <a:spcPct val="100000"/>
                        </a:lnSpc>
                        <a:spcAft>
                          <a:spcPts val="600"/>
                        </a:spcAft>
                      </a:pPr>
                      <a:r>
                        <a:rPr lang="de-DE" sz="1600">
                          <a:solidFill>
                            <a:schemeClr val="tx1"/>
                          </a:solidFill>
                          <a:latin typeface="Verdana"/>
                          <a:ea typeface="Calibri"/>
                          <a:cs typeface="Arial"/>
                        </a:rPr>
                        <a:t>Handelsgesetzbuch</a:t>
                      </a:r>
                    </a:p>
                  </a:txBody>
                  <a:tcPr marL="68591" marR="68591" marT="0" marB="0" anchor="ctr"/>
                </a:tc>
                <a:extLst>
                  <a:ext uri="{0D108BD9-81ED-4DB2-BD59-A6C34878D82A}">
                    <a16:rowId xmlns:a16="http://schemas.microsoft.com/office/drawing/2014/main" val="10005"/>
                  </a:ext>
                </a:extLst>
              </a:tr>
              <a:tr h="376685">
                <a:tc>
                  <a:txBody>
                    <a:bodyPr/>
                    <a:lstStyle/>
                    <a:p>
                      <a:pPr>
                        <a:lnSpc>
                          <a:spcPct val="100000"/>
                        </a:lnSpc>
                        <a:spcAft>
                          <a:spcPts val="600"/>
                        </a:spcAft>
                      </a:pPr>
                      <a:r>
                        <a:rPr lang="de-DE" sz="1600" b="1">
                          <a:solidFill>
                            <a:schemeClr val="tx1"/>
                          </a:solidFill>
                          <a:latin typeface="Verdana"/>
                          <a:ea typeface="Calibri"/>
                          <a:cs typeface="Arial"/>
                        </a:rPr>
                        <a:t>6.19.2</a:t>
                      </a:r>
                      <a:endParaRPr lang="de-DE" sz="1600">
                        <a:solidFill>
                          <a:schemeClr val="tx1"/>
                        </a:solidFill>
                        <a:latin typeface="Verdana"/>
                        <a:ea typeface="Calibri"/>
                        <a:cs typeface="Arial"/>
                      </a:endParaRPr>
                    </a:p>
                  </a:txBody>
                  <a:tcPr marL="68591" marR="68591" marT="0" marB="0" anchor="ctr"/>
                </a:tc>
                <a:tc>
                  <a:txBody>
                    <a:bodyPr/>
                    <a:lstStyle/>
                    <a:p>
                      <a:pPr>
                        <a:lnSpc>
                          <a:spcPct val="100000"/>
                        </a:lnSpc>
                        <a:spcAft>
                          <a:spcPts val="600"/>
                        </a:spcAft>
                      </a:pPr>
                      <a:r>
                        <a:rPr lang="de-DE" sz="1600" b="1" dirty="0" smtClean="0">
                          <a:solidFill>
                            <a:schemeClr val="tx1"/>
                          </a:solidFill>
                          <a:latin typeface="Verdana"/>
                          <a:ea typeface="Calibri"/>
                          <a:cs typeface="Arial"/>
                        </a:rPr>
                        <a:t>Bevorzugter Titel des Werks</a:t>
                      </a:r>
                      <a:endParaRPr lang="de-DE" sz="1600" dirty="0">
                        <a:solidFill>
                          <a:schemeClr val="tx1"/>
                        </a:solidFill>
                        <a:latin typeface="Verdana"/>
                        <a:ea typeface="Calibri"/>
                        <a:cs typeface="Arial"/>
                      </a:endParaRPr>
                    </a:p>
                  </a:txBody>
                  <a:tcPr marL="68591" marR="68591" marT="0" marB="0" anchor="ctr"/>
                </a:tc>
                <a:tc>
                  <a:txBody>
                    <a:bodyPr/>
                    <a:lstStyle/>
                    <a:p>
                      <a:pPr>
                        <a:lnSpc>
                          <a:spcPct val="100000"/>
                        </a:lnSpc>
                        <a:spcAft>
                          <a:spcPts val="600"/>
                        </a:spcAft>
                      </a:pPr>
                      <a:r>
                        <a:rPr lang="de-DE" sz="1600">
                          <a:solidFill>
                            <a:schemeClr val="tx1"/>
                          </a:solidFill>
                          <a:latin typeface="Verdana"/>
                          <a:ea typeface="Calibri"/>
                          <a:cs typeface="Arial"/>
                        </a:rPr>
                        <a:t>Wechselgesetz</a:t>
                      </a:r>
                    </a:p>
                  </a:txBody>
                  <a:tcPr marL="68591" marR="68591" marT="0" marB="0" anchor="ctr"/>
                </a:tc>
                <a:extLst>
                  <a:ext uri="{0D108BD9-81ED-4DB2-BD59-A6C34878D82A}">
                    <a16:rowId xmlns:a16="http://schemas.microsoft.com/office/drawing/2014/main" val="10006"/>
                  </a:ext>
                </a:extLst>
              </a:tr>
              <a:tr h="376685">
                <a:tc>
                  <a:txBody>
                    <a:bodyPr/>
                    <a:lstStyle/>
                    <a:p>
                      <a:pPr>
                        <a:lnSpc>
                          <a:spcPct val="100000"/>
                        </a:lnSpc>
                        <a:spcAft>
                          <a:spcPts val="600"/>
                        </a:spcAft>
                      </a:pPr>
                      <a:r>
                        <a:rPr lang="de-DE" sz="1600" b="1">
                          <a:solidFill>
                            <a:schemeClr val="tx1"/>
                          </a:solidFill>
                          <a:latin typeface="Verdana"/>
                          <a:ea typeface="Calibri"/>
                          <a:cs typeface="Arial"/>
                        </a:rPr>
                        <a:t>6.19.2</a:t>
                      </a:r>
                      <a:endParaRPr lang="de-DE" sz="1600">
                        <a:solidFill>
                          <a:schemeClr val="tx1"/>
                        </a:solidFill>
                        <a:latin typeface="Verdana"/>
                        <a:ea typeface="Calibri"/>
                        <a:cs typeface="Arial"/>
                      </a:endParaRPr>
                    </a:p>
                  </a:txBody>
                  <a:tcPr marL="68591" marR="68591" marT="0" marB="0" anchor="ctr"/>
                </a:tc>
                <a:tc>
                  <a:txBody>
                    <a:bodyPr/>
                    <a:lstStyle/>
                    <a:p>
                      <a:pPr>
                        <a:lnSpc>
                          <a:spcPct val="100000"/>
                        </a:lnSpc>
                        <a:spcAft>
                          <a:spcPts val="600"/>
                        </a:spcAft>
                      </a:pPr>
                      <a:r>
                        <a:rPr lang="de-DE" sz="1600" b="1" dirty="0" smtClean="0">
                          <a:solidFill>
                            <a:schemeClr val="tx1"/>
                          </a:solidFill>
                          <a:latin typeface="Verdana"/>
                          <a:ea typeface="Calibri"/>
                          <a:cs typeface="Arial"/>
                        </a:rPr>
                        <a:t>Bevorzugter Titel des Werks</a:t>
                      </a:r>
                      <a:endParaRPr lang="de-DE" sz="1600" dirty="0">
                        <a:solidFill>
                          <a:schemeClr val="tx1"/>
                        </a:solidFill>
                        <a:latin typeface="Verdana"/>
                        <a:ea typeface="Calibri"/>
                        <a:cs typeface="Arial"/>
                      </a:endParaRPr>
                    </a:p>
                  </a:txBody>
                  <a:tcPr marL="68591" marR="68591" marT="0" marB="0" anchor="ctr"/>
                </a:tc>
                <a:tc>
                  <a:txBody>
                    <a:bodyPr/>
                    <a:lstStyle/>
                    <a:p>
                      <a:pPr>
                        <a:lnSpc>
                          <a:spcPct val="100000"/>
                        </a:lnSpc>
                        <a:spcAft>
                          <a:spcPts val="600"/>
                        </a:spcAft>
                      </a:pPr>
                      <a:r>
                        <a:rPr lang="de-DE" sz="1600" dirty="0">
                          <a:solidFill>
                            <a:schemeClr val="tx1"/>
                          </a:solidFill>
                          <a:latin typeface="Verdana"/>
                          <a:ea typeface="Calibri"/>
                          <a:cs typeface="Arial"/>
                        </a:rPr>
                        <a:t>Scheckgesetz</a:t>
                      </a:r>
                    </a:p>
                  </a:txBody>
                  <a:tcPr marL="68591" marR="68591" marT="0" marB="0" anchor="ctr"/>
                </a:tc>
                <a:extLst>
                  <a:ext uri="{0D108BD9-81ED-4DB2-BD59-A6C34878D82A}">
                    <a16:rowId xmlns:a16="http://schemas.microsoft.com/office/drawing/2014/main" val="10007"/>
                  </a:ext>
                </a:extLst>
              </a:tr>
              <a:tr h="376685">
                <a:tc>
                  <a:txBody>
                    <a:bodyPr/>
                    <a:lstStyle/>
                    <a:p>
                      <a:pPr>
                        <a:lnSpc>
                          <a:spcPct val="100000"/>
                        </a:lnSpc>
                        <a:spcAft>
                          <a:spcPts val="600"/>
                        </a:spcAft>
                      </a:pPr>
                      <a:r>
                        <a:rPr lang="de-DE" sz="1600" b="1" dirty="0">
                          <a:solidFill>
                            <a:schemeClr val="tx1"/>
                          </a:solidFill>
                          <a:latin typeface="Verdana"/>
                          <a:ea typeface="Calibri"/>
                          <a:cs typeface="Arial"/>
                        </a:rPr>
                        <a:t>6.19.2</a:t>
                      </a:r>
                      <a:endParaRPr lang="de-DE" sz="1600" dirty="0">
                        <a:solidFill>
                          <a:schemeClr val="tx1"/>
                        </a:solidFill>
                        <a:latin typeface="Verdana"/>
                        <a:ea typeface="Calibri"/>
                        <a:cs typeface="Arial"/>
                      </a:endParaRPr>
                    </a:p>
                  </a:txBody>
                  <a:tcPr marL="68591" marR="68591" marT="0" marB="0" anchor="ctr"/>
                </a:tc>
                <a:tc>
                  <a:txBody>
                    <a:bodyPr/>
                    <a:lstStyle/>
                    <a:p>
                      <a:pPr>
                        <a:lnSpc>
                          <a:spcPct val="100000"/>
                        </a:lnSpc>
                        <a:spcAft>
                          <a:spcPts val="600"/>
                        </a:spcAft>
                      </a:pPr>
                      <a:r>
                        <a:rPr lang="de-DE" sz="1600" b="1" dirty="0" smtClean="0">
                          <a:solidFill>
                            <a:schemeClr val="tx1"/>
                          </a:solidFill>
                          <a:latin typeface="Verdana"/>
                          <a:ea typeface="Calibri"/>
                          <a:cs typeface="Arial"/>
                        </a:rPr>
                        <a:t>Bevorzugter Titel des Werks</a:t>
                      </a:r>
                      <a:endParaRPr lang="de-DE" sz="1600" dirty="0">
                        <a:solidFill>
                          <a:schemeClr val="tx1"/>
                        </a:solidFill>
                        <a:latin typeface="Verdana"/>
                        <a:ea typeface="Calibri"/>
                        <a:cs typeface="Arial"/>
                      </a:endParaRPr>
                    </a:p>
                  </a:txBody>
                  <a:tcPr marL="68591" marR="68591" marT="0" marB="0" anchor="ctr"/>
                </a:tc>
                <a:tc>
                  <a:txBody>
                    <a:bodyPr/>
                    <a:lstStyle/>
                    <a:p>
                      <a:pPr>
                        <a:lnSpc>
                          <a:spcPct val="100000"/>
                        </a:lnSpc>
                        <a:spcAft>
                          <a:spcPts val="600"/>
                        </a:spcAft>
                      </a:pPr>
                      <a:r>
                        <a:rPr lang="de-DE" sz="1600" dirty="0">
                          <a:solidFill>
                            <a:schemeClr val="tx1"/>
                          </a:solidFill>
                          <a:latin typeface="Verdana"/>
                          <a:ea typeface="Calibri"/>
                          <a:cs typeface="Arial"/>
                        </a:rPr>
                        <a:t>Publizitätsgesetz</a:t>
                      </a:r>
                    </a:p>
                  </a:txBody>
                  <a:tcPr marL="68591" marR="68591" marT="0" marB="0" anchor="ctr"/>
                </a:tc>
                <a:extLst>
                  <a:ext uri="{0D108BD9-81ED-4DB2-BD59-A6C34878D82A}">
                    <a16:rowId xmlns:a16="http://schemas.microsoft.com/office/drawing/2014/main" val="10008"/>
                  </a:ext>
                </a:extLst>
              </a:tr>
              <a:tr h="620670">
                <a:tc>
                  <a:txBody>
                    <a:bodyPr/>
                    <a:lstStyle/>
                    <a:p>
                      <a:pPr>
                        <a:lnSpc>
                          <a:spcPct val="100000"/>
                        </a:lnSpc>
                        <a:spcAft>
                          <a:spcPts val="600"/>
                        </a:spcAft>
                      </a:pPr>
                      <a:r>
                        <a:rPr lang="de-DE" sz="1600" b="1" dirty="0">
                          <a:solidFill>
                            <a:schemeClr val="tx1"/>
                          </a:solidFill>
                          <a:latin typeface="Verdana"/>
                          <a:ea typeface="Calibri"/>
                          <a:cs typeface="Arial"/>
                        </a:rPr>
                        <a:t>17.8</a:t>
                      </a:r>
                      <a:endParaRPr lang="de-DE" sz="1600" dirty="0">
                        <a:solidFill>
                          <a:schemeClr val="tx1"/>
                        </a:solidFill>
                        <a:latin typeface="Verdana"/>
                        <a:ea typeface="Calibri"/>
                        <a:cs typeface="Arial"/>
                      </a:endParaRPr>
                    </a:p>
                  </a:txBody>
                  <a:tcPr marL="68591" marR="68591" marT="0" marB="0" anchor="ctr"/>
                </a:tc>
                <a:tc>
                  <a:txBody>
                    <a:bodyPr/>
                    <a:lstStyle/>
                    <a:p>
                      <a:pPr>
                        <a:lnSpc>
                          <a:spcPct val="100000"/>
                        </a:lnSpc>
                        <a:spcAft>
                          <a:spcPts val="600"/>
                        </a:spcAft>
                      </a:pPr>
                      <a:r>
                        <a:rPr lang="de-DE" sz="1600" b="1" dirty="0">
                          <a:solidFill>
                            <a:schemeClr val="tx1"/>
                          </a:solidFill>
                          <a:latin typeface="Verdana"/>
                          <a:ea typeface="Calibri"/>
                          <a:cs typeface="Arial"/>
                        </a:rPr>
                        <a:t>In der Manifestation verkörpertes Werk</a:t>
                      </a:r>
                      <a:endParaRPr lang="de-DE" sz="1600" dirty="0">
                        <a:solidFill>
                          <a:schemeClr val="tx1"/>
                        </a:solidFill>
                        <a:latin typeface="Verdana"/>
                        <a:ea typeface="Calibri"/>
                        <a:cs typeface="Arial"/>
                      </a:endParaRPr>
                    </a:p>
                  </a:txBody>
                  <a:tcPr marL="68591" marR="68591" marT="0" marB="0" anchor="ctr"/>
                </a:tc>
                <a:tc>
                  <a:txBody>
                    <a:bodyPr/>
                    <a:lstStyle/>
                    <a:p>
                      <a:pPr>
                        <a:lnSpc>
                          <a:spcPct val="100000"/>
                        </a:lnSpc>
                        <a:spcAft>
                          <a:spcPts val="600"/>
                        </a:spcAft>
                      </a:pPr>
                      <a:r>
                        <a:rPr lang="de-DE" sz="1600" dirty="0">
                          <a:solidFill>
                            <a:schemeClr val="tx1"/>
                          </a:solidFill>
                          <a:latin typeface="Verdana"/>
                          <a:ea typeface="Calibri"/>
                          <a:cs typeface="Arial"/>
                        </a:rPr>
                        <a:t>Deutschland. Handelsgesetzbuch</a:t>
                      </a:r>
                    </a:p>
                  </a:txBody>
                  <a:tcPr marL="68591" marR="68591" marT="0" marB="0" anchor="ctr"/>
                </a:tc>
                <a:extLst>
                  <a:ext uri="{0D108BD9-81ED-4DB2-BD59-A6C34878D82A}">
                    <a16:rowId xmlns:a16="http://schemas.microsoft.com/office/drawing/2014/main" val="10009"/>
                  </a:ext>
                </a:extLst>
              </a:tr>
              <a:tr h="376685">
                <a:tc>
                  <a:txBody>
                    <a:bodyPr/>
                    <a:lstStyle/>
                    <a:p>
                      <a:pPr>
                        <a:lnSpc>
                          <a:spcPct val="100000"/>
                        </a:lnSpc>
                        <a:spcAft>
                          <a:spcPts val="600"/>
                        </a:spcAft>
                      </a:pPr>
                      <a:r>
                        <a:rPr lang="de-DE" sz="1600" b="1" dirty="0">
                          <a:solidFill>
                            <a:schemeClr val="tx1"/>
                          </a:solidFill>
                          <a:latin typeface="Verdana"/>
                          <a:ea typeface="Calibri"/>
                          <a:cs typeface="Arial"/>
                        </a:rPr>
                        <a:t>19.2</a:t>
                      </a:r>
                      <a:endParaRPr lang="de-DE" sz="1600" dirty="0">
                        <a:solidFill>
                          <a:schemeClr val="tx1"/>
                        </a:solidFill>
                        <a:latin typeface="Verdana"/>
                        <a:ea typeface="Calibri"/>
                        <a:cs typeface="Arial"/>
                      </a:endParaRPr>
                    </a:p>
                  </a:txBody>
                  <a:tcPr marL="68591" marR="68591" marT="0" marB="0" anchor="ctr"/>
                </a:tc>
                <a:tc>
                  <a:txBody>
                    <a:bodyPr/>
                    <a:lstStyle/>
                    <a:p>
                      <a:pPr>
                        <a:lnSpc>
                          <a:spcPct val="100000"/>
                        </a:lnSpc>
                        <a:spcAft>
                          <a:spcPts val="600"/>
                        </a:spcAft>
                      </a:pPr>
                      <a:r>
                        <a:rPr lang="de-DE" sz="1600" b="1" dirty="0">
                          <a:solidFill>
                            <a:schemeClr val="tx1"/>
                          </a:solidFill>
                          <a:latin typeface="Verdana"/>
                          <a:ea typeface="Calibri"/>
                          <a:cs typeface="Arial"/>
                        </a:rPr>
                        <a:t>Geistiger Schöpfer</a:t>
                      </a:r>
                      <a:endParaRPr lang="de-DE" sz="1600" dirty="0">
                        <a:solidFill>
                          <a:schemeClr val="tx1"/>
                        </a:solidFill>
                        <a:latin typeface="Verdana"/>
                        <a:ea typeface="Calibri"/>
                        <a:cs typeface="Arial"/>
                      </a:endParaRPr>
                    </a:p>
                  </a:txBody>
                  <a:tcPr marL="68591" marR="68591" marT="0" marB="0" anchor="ctr"/>
                </a:tc>
                <a:tc>
                  <a:txBody>
                    <a:bodyPr/>
                    <a:lstStyle/>
                    <a:p>
                      <a:pPr>
                        <a:lnSpc>
                          <a:spcPct val="100000"/>
                        </a:lnSpc>
                        <a:spcAft>
                          <a:spcPts val="600"/>
                        </a:spcAft>
                      </a:pPr>
                      <a:r>
                        <a:rPr lang="de-DE" sz="1600" dirty="0">
                          <a:solidFill>
                            <a:schemeClr val="tx1"/>
                          </a:solidFill>
                          <a:latin typeface="Verdana"/>
                          <a:ea typeface="Calibri"/>
                          <a:cs typeface="Arial"/>
                        </a:rPr>
                        <a:t>Deutschland</a:t>
                      </a:r>
                    </a:p>
                  </a:txBody>
                  <a:tcPr marL="68591" marR="68591" marT="0" marB="0" anchor="ctr"/>
                </a:tc>
                <a:extLst>
                  <a:ext uri="{0D108BD9-81ED-4DB2-BD59-A6C34878D82A}">
                    <a16:rowId xmlns:a16="http://schemas.microsoft.com/office/drawing/2014/main" val="10010"/>
                  </a:ext>
                </a:extLst>
              </a:tr>
              <a:tr h="460330">
                <a:tc>
                  <a:txBody>
                    <a:bodyPr/>
                    <a:lstStyle/>
                    <a:p>
                      <a:pPr>
                        <a:lnSpc>
                          <a:spcPct val="100000"/>
                        </a:lnSpc>
                        <a:spcAft>
                          <a:spcPts val="600"/>
                        </a:spcAft>
                      </a:pPr>
                      <a:r>
                        <a:rPr lang="de-DE" sz="1600" dirty="0">
                          <a:solidFill>
                            <a:schemeClr val="tx1"/>
                          </a:solidFill>
                          <a:latin typeface="Verdana"/>
                          <a:ea typeface="Calibri"/>
                          <a:cs typeface="Arial"/>
                        </a:rPr>
                        <a:t>18.5</a:t>
                      </a:r>
                    </a:p>
                  </a:txBody>
                  <a:tcPr marL="68591" marR="68591" marT="0" marB="0" anchor="ctr"/>
                </a:tc>
                <a:tc>
                  <a:txBody>
                    <a:bodyPr/>
                    <a:lstStyle/>
                    <a:p>
                      <a:pPr>
                        <a:lnSpc>
                          <a:spcPct val="100000"/>
                        </a:lnSpc>
                        <a:spcAft>
                          <a:spcPts val="600"/>
                        </a:spcAft>
                      </a:pPr>
                      <a:r>
                        <a:rPr lang="de-DE" sz="1600" dirty="0">
                          <a:solidFill>
                            <a:schemeClr val="tx1"/>
                          </a:solidFill>
                          <a:latin typeface="Verdana"/>
                          <a:ea typeface="Calibri"/>
                          <a:cs typeface="Arial"/>
                        </a:rPr>
                        <a:t>Beziehungskennzeichnung</a:t>
                      </a:r>
                    </a:p>
                  </a:txBody>
                  <a:tcPr marL="68591" marR="68591" marT="0" marB="0" anchor="ctr"/>
                </a:tc>
                <a:tc>
                  <a:txBody>
                    <a:bodyPr/>
                    <a:lstStyle/>
                    <a:p>
                      <a:pPr>
                        <a:lnSpc>
                          <a:spcPct val="100000"/>
                        </a:lnSpc>
                        <a:spcAft>
                          <a:spcPts val="600"/>
                        </a:spcAft>
                      </a:pPr>
                      <a:r>
                        <a:rPr lang="de-DE" sz="1600" dirty="0" smtClean="0">
                          <a:solidFill>
                            <a:schemeClr val="tx1"/>
                          </a:solidFill>
                          <a:latin typeface="Verdana"/>
                          <a:ea typeface="Calibri"/>
                          <a:cs typeface="Arial"/>
                        </a:rPr>
                        <a:t>Normerlassende</a:t>
                      </a:r>
                      <a:r>
                        <a:rPr lang="de-DE" sz="1600" baseline="0" dirty="0" smtClean="0">
                          <a:solidFill>
                            <a:schemeClr val="tx1"/>
                          </a:solidFill>
                          <a:latin typeface="Verdana"/>
                          <a:ea typeface="Calibri"/>
                          <a:cs typeface="Arial"/>
                        </a:rPr>
                        <a:t> Gebietskörperschaft</a:t>
                      </a:r>
                      <a:endParaRPr lang="de-DE" sz="1600" dirty="0">
                        <a:solidFill>
                          <a:schemeClr val="tx1"/>
                        </a:solidFill>
                        <a:latin typeface="Verdana"/>
                        <a:ea typeface="Calibri"/>
                        <a:cs typeface="Arial"/>
                      </a:endParaRPr>
                    </a:p>
                  </a:txBody>
                  <a:tcPr marL="68591" marR="68591" marT="0" marB="0" anchor="ctr"/>
                </a:tc>
                <a:extLst>
                  <a:ext uri="{0D108BD9-81ED-4DB2-BD59-A6C34878D82A}">
                    <a16:rowId xmlns:a16="http://schemas.microsoft.com/office/drawing/2014/main" val="10011"/>
                  </a:ext>
                </a:extLst>
              </a:tr>
            </a:tbl>
          </a:graphicData>
        </a:graphic>
      </p:graphicFrame>
      <p:sp>
        <p:nvSpPr>
          <p:cNvPr id="10" name="Fußzeilenplatzhalter 9"/>
          <p:cNvSpPr>
            <a:spLocks noGrp="1"/>
          </p:cNvSpPr>
          <p:nvPr>
            <p:ph type="ftr" sz="quarter" idx="14"/>
          </p:nvPr>
        </p:nvSpPr>
        <p:spPr/>
        <p:txBody>
          <a:bodyPr/>
          <a:lstStyle/>
          <a:p>
            <a:pPr>
              <a:defRPr/>
            </a:pPr>
            <a:r>
              <a:rPr lang="de-DE" smtClean="0"/>
              <a:t>AG RDA Schulungsunterlagen – Modul 6J: Juristische Werke | Stand: 5.12.2017 | CC BY-NC-SA</a:t>
            </a:r>
            <a:endParaRPr lang="de-DE" dirty="0"/>
          </a:p>
        </p:txBody>
      </p:sp>
      <p:sp>
        <p:nvSpPr>
          <p:cNvPr id="3" name="Foliennummernplatzhalter 2"/>
          <p:cNvSpPr>
            <a:spLocks noGrp="1"/>
          </p:cNvSpPr>
          <p:nvPr>
            <p:ph type="sldNum" sz="quarter" idx="15"/>
          </p:nvPr>
        </p:nvSpPr>
        <p:spPr/>
        <p:txBody>
          <a:bodyPr/>
          <a:lstStyle/>
          <a:p>
            <a:pPr>
              <a:defRPr/>
            </a:pPr>
            <a:fld id="{FAB38C1D-161B-412A-9C5A-58B0265B4498}" type="slidenum">
              <a:rPr lang="de-DE" altLang="de-DE" smtClean="0"/>
              <a:pPr>
                <a:defRPr/>
              </a:pPr>
              <a:t>126</a:t>
            </a:fld>
            <a:endParaRPr lang="de-DE" altLang="de-DE"/>
          </a:p>
        </p:txBody>
      </p:sp>
      <p:sp>
        <p:nvSpPr>
          <p:cNvPr id="4" name="Titel 3"/>
          <p:cNvSpPr>
            <a:spLocks noGrp="1"/>
          </p:cNvSpPr>
          <p:nvPr>
            <p:ph type="title"/>
          </p:nvPr>
        </p:nvSpPr>
        <p:spPr>
          <a:xfrm>
            <a:off x="251520" y="615826"/>
            <a:ext cx="8640960" cy="508918"/>
          </a:xfrm>
        </p:spPr>
        <p:txBody>
          <a:bodyPr/>
          <a:lstStyle/>
          <a:p>
            <a:r>
              <a:rPr lang="de-DE" dirty="0"/>
              <a:t>Beispiel Z2b Zusammenstellungen von Gesetzen einer Gebietskörperschaft ohne übergeordnetem Titel </a:t>
            </a:r>
          </a:p>
        </p:txBody>
      </p:sp>
    </p:spTree>
  </p:cSld>
  <p:clrMapOvr>
    <a:masterClrMapping/>
  </p:clrMapOvr>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ußzeilenplatzhalter 8"/>
          <p:cNvSpPr>
            <a:spLocks noGrp="1"/>
          </p:cNvSpPr>
          <p:nvPr>
            <p:ph type="ftr" sz="quarter" idx="14"/>
          </p:nvPr>
        </p:nvSpPr>
        <p:spPr/>
        <p:txBody>
          <a:bodyPr/>
          <a:lstStyle/>
          <a:p>
            <a:pPr>
              <a:defRPr/>
            </a:pPr>
            <a:r>
              <a:rPr lang="de-DE" smtClean="0"/>
              <a:t>AG RDA Schulungsunterlagen – Modul 6J: Juristische Werke | Stand: 5.12.2017 | CC BY-NC-SA</a:t>
            </a:r>
            <a:endParaRPr lang="de-DE" dirty="0"/>
          </a:p>
        </p:txBody>
      </p:sp>
      <p:sp>
        <p:nvSpPr>
          <p:cNvPr id="4" name="Foliennummernplatzhalter 3"/>
          <p:cNvSpPr>
            <a:spLocks noGrp="1"/>
          </p:cNvSpPr>
          <p:nvPr>
            <p:ph type="sldNum" sz="quarter" idx="15"/>
          </p:nvPr>
        </p:nvSpPr>
        <p:spPr/>
        <p:txBody>
          <a:bodyPr/>
          <a:lstStyle/>
          <a:p>
            <a:pPr>
              <a:defRPr/>
            </a:pPr>
            <a:fld id="{FAB38C1D-161B-412A-9C5A-58B0265B4498}" type="slidenum">
              <a:rPr lang="de-DE" altLang="de-DE" smtClean="0"/>
              <a:pPr>
                <a:defRPr/>
              </a:pPr>
              <a:t>127</a:t>
            </a:fld>
            <a:endParaRPr lang="de-DE" altLang="de-DE"/>
          </a:p>
        </p:txBody>
      </p:sp>
      <p:sp>
        <p:nvSpPr>
          <p:cNvPr id="5" name="Titel 4"/>
          <p:cNvSpPr>
            <a:spLocks noGrp="1"/>
          </p:cNvSpPr>
          <p:nvPr>
            <p:ph type="title"/>
          </p:nvPr>
        </p:nvSpPr>
        <p:spPr>
          <a:xfrm>
            <a:off x="251520" y="399802"/>
            <a:ext cx="8640960" cy="508918"/>
          </a:xfrm>
        </p:spPr>
        <p:txBody>
          <a:bodyPr/>
          <a:lstStyle/>
          <a:p>
            <a:r>
              <a:rPr lang="de-DE" dirty="0"/>
              <a:t>Fall Z 3 Zusammenstellungen von Gesetzen mehrerer Gebietskörperschaften </a:t>
            </a:r>
          </a:p>
        </p:txBody>
      </p:sp>
      <p:sp>
        <p:nvSpPr>
          <p:cNvPr id="6" name="Textplatzhalter 5"/>
          <p:cNvSpPr>
            <a:spLocks noGrp="1"/>
          </p:cNvSpPr>
          <p:nvPr>
            <p:ph type="body" sz="quarter" idx="13"/>
          </p:nvPr>
        </p:nvSpPr>
        <p:spPr>
          <a:xfrm>
            <a:off x="251520" y="1412776"/>
            <a:ext cx="8640960" cy="4896544"/>
          </a:xfrm>
        </p:spPr>
        <p:txBody>
          <a:bodyPr/>
          <a:lstStyle/>
          <a:p>
            <a:pPr>
              <a:buNone/>
            </a:pPr>
            <a:r>
              <a:rPr lang="de-DE" altLang="de-DE" dirty="0"/>
              <a:t>Z 3a Zusammenstellung mit </a:t>
            </a:r>
            <a:r>
              <a:rPr lang="de-DE" altLang="de-DE" dirty="0" smtClean="0"/>
              <a:t>übergeordnetem Titel</a:t>
            </a:r>
            <a:r>
              <a:rPr lang="de-DE" altLang="de-DE" dirty="0"/>
              <a:t>: </a:t>
            </a:r>
            <a:endParaRPr lang="de-DE" altLang="de-DE" dirty="0" smtClean="0"/>
          </a:p>
          <a:p>
            <a:pPr>
              <a:buNone/>
            </a:pPr>
            <a:r>
              <a:rPr lang="de-DE" altLang="de-DE" dirty="0"/>
              <a:t> </a:t>
            </a:r>
            <a:r>
              <a:rPr lang="de-DE" altLang="de-DE" dirty="0" smtClean="0"/>
              <a:t>      </a:t>
            </a:r>
            <a:r>
              <a:rPr lang="de-DE" altLang="de-DE" b="1" dirty="0" smtClean="0"/>
              <a:t>Normierter Sucheinstieg:</a:t>
            </a:r>
            <a:endParaRPr lang="de-DE" altLang="de-DE" b="1" dirty="0"/>
          </a:p>
          <a:p>
            <a:pPr lvl="1">
              <a:buFont typeface="Arial" panose="020B0604020202020204" pitchFamily="34" charset="0"/>
              <a:buChar char="•"/>
            </a:pPr>
            <a:r>
              <a:rPr lang="de-DE" altLang="de-DE" sz="2400" dirty="0"/>
              <a:t>Bevorzugter Werktitel für die Zusammenstellung </a:t>
            </a:r>
          </a:p>
          <a:p>
            <a:pPr lvl="1">
              <a:buFont typeface="Arial" panose="020B0604020202020204" pitchFamily="34" charset="0"/>
              <a:buChar char="•"/>
            </a:pPr>
            <a:r>
              <a:rPr lang="de-DE" altLang="de-DE" sz="2400" dirty="0"/>
              <a:t>Die beteiligten Gebietskörperschaften dürfen aus pragmatischen Gründen erfasst werden (nicht im Feld für den ersten geistigen Schöpfer)</a:t>
            </a:r>
          </a:p>
          <a:p>
            <a:pPr marL="457200" lvl="1" indent="0">
              <a:buNone/>
            </a:pPr>
            <a:endParaRPr lang="de-DE" altLang="de-DE" sz="2400" dirty="0"/>
          </a:p>
          <a:p>
            <a:pPr>
              <a:buNone/>
            </a:pPr>
            <a:r>
              <a:rPr lang="de-DE" altLang="de-DE" dirty="0"/>
              <a:t>Z 3b Zusammenstellung ohne </a:t>
            </a:r>
            <a:r>
              <a:rPr lang="de-DE" altLang="de-DE" dirty="0" smtClean="0"/>
              <a:t>übergeordnetem Titel:</a:t>
            </a:r>
          </a:p>
          <a:p>
            <a:pPr>
              <a:buNone/>
            </a:pPr>
            <a:r>
              <a:rPr lang="de-DE" altLang="de-DE" dirty="0"/>
              <a:t> </a:t>
            </a:r>
            <a:r>
              <a:rPr lang="de-DE" altLang="de-DE" dirty="0" smtClean="0"/>
              <a:t>      </a:t>
            </a:r>
            <a:r>
              <a:rPr lang="de-DE" altLang="de-DE" b="1" dirty="0" smtClean="0"/>
              <a:t>Normierte Sucheinstiege </a:t>
            </a:r>
            <a:r>
              <a:rPr lang="de-DE" altLang="de-DE" dirty="0" smtClean="0"/>
              <a:t>für </a:t>
            </a:r>
            <a:endParaRPr lang="de-DE" altLang="de-DE" dirty="0"/>
          </a:p>
          <a:p>
            <a:pPr lvl="1">
              <a:buFont typeface="Arial" panose="020B0604020202020204" pitchFamily="34" charset="0"/>
              <a:buChar char="•"/>
            </a:pPr>
            <a:r>
              <a:rPr lang="de-DE" altLang="de-DE" sz="2400" dirty="0" smtClean="0"/>
              <a:t>alle </a:t>
            </a:r>
            <a:r>
              <a:rPr lang="de-DE" altLang="de-DE" sz="2400" dirty="0"/>
              <a:t>Werktitel der enthaltenen Teile werden erfasst. </a:t>
            </a:r>
          </a:p>
          <a:p>
            <a:endParaRPr lang="de-DE" dirty="0"/>
          </a:p>
        </p:txBody>
      </p:sp>
    </p:spTree>
  </p:cSld>
  <p:clrMapOvr>
    <a:masterClrMapping/>
  </p:clrMapOvr>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8313" y="6376988"/>
            <a:ext cx="6911975" cy="365125"/>
          </a:xfrm>
        </p:spPr>
        <p:txBody>
          <a:bodyPr/>
          <a:lstStyle/>
          <a:p>
            <a:pPr>
              <a:defRPr/>
            </a:pPr>
            <a:r>
              <a:rPr lang="de-DE" smtClean="0"/>
              <a:t>AG RDA Schulungsunterlagen – Modul 6J: Juristische Werke | Stand: 5.12.2017 | CC BY-NC-SA</a:t>
            </a:r>
            <a:endParaRPr lang="de-DE" dirty="0"/>
          </a:p>
        </p:txBody>
      </p:sp>
      <p:graphicFrame>
        <p:nvGraphicFramePr>
          <p:cNvPr id="8" name="Tabelle 7"/>
          <p:cNvGraphicFramePr>
            <a:graphicFrameLocks noGrp="1"/>
          </p:cNvGraphicFramePr>
          <p:nvPr>
            <p:extLst>
              <p:ext uri="{D42A27DB-BD31-4B8C-83A1-F6EECF244321}">
                <p14:modId xmlns:p14="http://schemas.microsoft.com/office/powerpoint/2010/main" val="395963415"/>
              </p:ext>
            </p:extLst>
          </p:nvPr>
        </p:nvGraphicFramePr>
        <p:xfrm>
          <a:off x="395536" y="1844824"/>
          <a:ext cx="7992888" cy="1866889"/>
        </p:xfrm>
        <a:graphic>
          <a:graphicData uri="http://schemas.openxmlformats.org/drawingml/2006/table">
            <a:tbl>
              <a:tblPr/>
              <a:tblGrid>
                <a:gridCol w="1210504">
                  <a:extLst>
                    <a:ext uri="{9D8B030D-6E8A-4147-A177-3AD203B41FA5}">
                      <a16:colId xmlns:a16="http://schemas.microsoft.com/office/drawing/2014/main" val="20000"/>
                    </a:ext>
                  </a:extLst>
                </a:gridCol>
                <a:gridCol w="2422789">
                  <a:extLst>
                    <a:ext uri="{9D8B030D-6E8A-4147-A177-3AD203B41FA5}">
                      <a16:colId xmlns:a16="http://schemas.microsoft.com/office/drawing/2014/main" val="20001"/>
                    </a:ext>
                  </a:extLst>
                </a:gridCol>
                <a:gridCol w="4359595">
                  <a:extLst>
                    <a:ext uri="{9D8B030D-6E8A-4147-A177-3AD203B41FA5}">
                      <a16:colId xmlns:a16="http://schemas.microsoft.com/office/drawing/2014/main" val="20002"/>
                    </a:ext>
                  </a:extLst>
                </a:gridCol>
              </a:tblGrid>
              <a:tr h="464741">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800" b="1" i="0" u="none" strike="noStrike" cap="none" normalizeH="0" baseline="0" dirty="0" smtClean="0">
                          <a:ln>
                            <a:noFill/>
                          </a:ln>
                          <a:solidFill>
                            <a:srgbClr val="FFFFFF"/>
                          </a:solidFill>
                          <a:effectLst/>
                          <a:latin typeface="Verdana" pitchFamily="34" charset="0"/>
                          <a:cs typeface="Arial" pitchFamily="34" charset="0"/>
                        </a:rPr>
                        <a:t>RDA</a:t>
                      </a:r>
                    </a:p>
                  </a:txBody>
                  <a:tcPr marL="91438" marR="91438" marT="45737" marB="4573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800" b="1" i="0" u="none" strike="noStrike" cap="none" normalizeH="0" baseline="0" dirty="0" smtClean="0">
                          <a:ln>
                            <a:noFill/>
                          </a:ln>
                          <a:solidFill>
                            <a:srgbClr val="FFFFFF"/>
                          </a:solidFill>
                          <a:effectLst/>
                          <a:latin typeface="Verdana" pitchFamily="34" charset="0"/>
                          <a:cs typeface="Arial" pitchFamily="34" charset="0"/>
                        </a:rPr>
                        <a:t>Element</a:t>
                      </a:r>
                    </a:p>
                  </a:txBody>
                  <a:tcPr marL="91438" marR="91438" marT="45737" marB="4573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800" b="1" i="0" u="none" strike="noStrike" cap="none" normalizeH="0" baseline="0" smtClean="0">
                          <a:ln>
                            <a:noFill/>
                          </a:ln>
                          <a:solidFill>
                            <a:srgbClr val="FFFFFF"/>
                          </a:solidFill>
                          <a:effectLst/>
                          <a:latin typeface="Verdana" pitchFamily="34" charset="0"/>
                          <a:cs typeface="Arial" pitchFamily="34" charset="0"/>
                        </a:rPr>
                        <a:t>Erfassung</a:t>
                      </a:r>
                    </a:p>
                  </a:txBody>
                  <a:tcPr marL="91438" marR="91438" marT="45737" marB="4573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0"/>
                  </a:ext>
                </a:extLst>
              </a:tr>
              <a:tr h="631725">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2000" b="1" i="0" u="none" strike="noStrike" cap="none" normalizeH="0" baseline="0" dirty="0" smtClean="0">
                          <a:ln>
                            <a:noFill/>
                          </a:ln>
                          <a:solidFill>
                            <a:srgbClr val="000000"/>
                          </a:solidFill>
                          <a:effectLst/>
                          <a:latin typeface="Verdana" pitchFamily="34" charset="0"/>
                          <a:ea typeface="Verdana" panose="020B0604030504040204" pitchFamily="34" charset="0"/>
                          <a:cs typeface="Verdana" panose="020B0604030504040204" pitchFamily="34" charset="0"/>
                        </a:rPr>
                        <a:t>6.19.2</a:t>
                      </a:r>
                    </a:p>
                  </a:txBody>
                  <a:tcPr marL="91438" marR="91438" marT="45737" marB="45737"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2000" b="1" i="0" u="none" strike="noStrike" cap="none" normalizeH="0" baseline="0" dirty="0" smtClean="0">
                          <a:ln>
                            <a:noFill/>
                          </a:ln>
                          <a:solidFill>
                            <a:srgbClr val="000000"/>
                          </a:solidFill>
                          <a:effectLst/>
                          <a:latin typeface="Verdana" panose="020B0604030504040204" pitchFamily="34" charset="0"/>
                          <a:ea typeface="Verdana" panose="020B0604030504040204" pitchFamily="34" charset="0"/>
                          <a:cs typeface="Verdana" panose="020B0604030504040204" pitchFamily="34" charset="0"/>
                        </a:rPr>
                        <a:t>Bevorzugter Titel des Werks</a:t>
                      </a:r>
                    </a:p>
                  </a:txBody>
                  <a:tcPr marL="91438" marR="91438" marT="45737" marB="45737"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en-US" altLang="de-DE" sz="2000" b="0" i="0" u="none" strike="noStrike" cap="none" normalizeH="0" baseline="0" dirty="0" smtClean="0">
                          <a:ln>
                            <a:noFill/>
                          </a:ln>
                          <a:solidFill>
                            <a:srgbClr val="000000"/>
                          </a:solidFill>
                          <a:effectLst/>
                          <a:latin typeface="Verdana" panose="020B0604030504040204" pitchFamily="34" charset="0"/>
                          <a:ea typeface="Verdana" panose="020B0604030504040204" pitchFamily="34" charset="0"/>
                          <a:cs typeface="Verdana" panose="020B0604030504040204" pitchFamily="34" charset="0"/>
                        </a:rPr>
                        <a:t>Narcotic laws of Mexico and the United States</a:t>
                      </a:r>
                      <a:endParaRPr kumimoji="0" lang="de-DE" altLang="de-DE" sz="2000" b="0" i="0" u="none" strike="noStrike" cap="none" normalizeH="0" baseline="0" dirty="0" smtClean="0">
                        <a:ln>
                          <a:noFill/>
                        </a:ln>
                        <a:solidFill>
                          <a:srgbClr val="000000"/>
                        </a:solidFill>
                        <a:effectLst/>
                        <a:latin typeface="Verdana" pitchFamily="34" charset="0"/>
                        <a:ea typeface="Verdana" panose="020B0604030504040204" pitchFamily="34" charset="0"/>
                        <a:cs typeface="Verdana" panose="020B0604030504040204" pitchFamily="34" charset="0"/>
                      </a:endParaRPr>
                    </a:p>
                  </a:txBody>
                  <a:tcPr marL="91438" marR="91438" marT="45737" marB="45737"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1"/>
                  </a:ext>
                </a:extLst>
              </a:tr>
              <a:tr h="631725">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2000" b="0" i="0" u="none" strike="noStrike" cap="none" normalizeH="0" baseline="0" smtClean="0">
                          <a:ln>
                            <a:noFill/>
                          </a:ln>
                          <a:solidFill>
                            <a:srgbClr val="000000"/>
                          </a:solidFill>
                          <a:effectLst/>
                          <a:latin typeface="Verdana" pitchFamily="34" charset="0"/>
                          <a:ea typeface="Verdana" panose="020B0604030504040204" pitchFamily="34" charset="0"/>
                          <a:cs typeface="Verdana" panose="020B0604030504040204" pitchFamily="34" charset="0"/>
                        </a:rPr>
                        <a:t>6.27.1</a:t>
                      </a:r>
                    </a:p>
                  </a:txBody>
                  <a:tcPr marL="91438" marR="91438" marT="45737" marB="45737"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de-DE" altLang="de-DE" sz="2000" b="0" i="0" u="none" strike="noStrike" cap="none" normalizeH="0" baseline="0" smtClean="0">
                          <a:ln>
                            <a:noFill/>
                          </a:ln>
                          <a:solidFill>
                            <a:srgbClr val="000000"/>
                          </a:solidFill>
                          <a:effectLst/>
                          <a:latin typeface="Verdana" panose="020B0604030504040204" pitchFamily="34" charset="0"/>
                          <a:ea typeface="Verdana" panose="020B0604030504040204" pitchFamily="34" charset="0"/>
                          <a:cs typeface="Verdana" panose="020B0604030504040204" pitchFamily="34" charset="0"/>
                        </a:rPr>
                        <a:t>Normierter Sucheinstieg</a:t>
                      </a:r>
                    </a:p>
                  </a:txBody>
                  <a:tcPr marL="91438" marR="91438" marT="45737" marB="45737"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en-US" altLang="de-DE" sz="2000" b="0" i="0" u="none" strike="noStrike" cap="none" normalizeH="0" baseline="0" dirty="0" smtClean="0">
                          <a:ln>
                            <a:noFill/>
                          </a:ln>
                          <a:solidFill>
                            <a:srgbClr val="000000"/>
                          </a:solidFill>
                          <a:effectLst/>
                          <a:latin typeface="Verdana" panose="020B0604030504040204" pitchFamily="34" charset="0"/>
                          <a:ea typeface="Verdana" panose="020B0604030504040204" pitchFamily="34" charset="0"/>
                          <a:cs typeface="Verdana" panose="020B0604030504040204" pitchFamily="34" charset="0"/>
                        </a:rPr>
                        <a:t>Narcotic laws of Mexico and the United States</a:t>
                      </a:r>
                      <a:endParaRPr kumimoji="0" lang="de-DE" altLang="de-DE" sz="2000" b="0" i="0" u="none" strike="noStrike" cap="none" normalizeH="0" baseline="0" dirty="0" smtClean="0">
                        <a:ln>
                          <a:noFill/>
                        </a:ln>
                        <a:solidFill>
                          <a:srgbClr val="000000"/>
                        </a:solidFill>
                        <a:effectLst/>
                        <a:latin typeface="Verdana" pitchFamily="34" charset="0"/>
                        <a:ea typeface="Verdana" panose="020B0604030504040204" pitchFamily="34" charset="0"/>
                        <a:cs typeface="Verdana" panose="020B0604030504040204" pitchFamily="34" charset="0"/>
                      </a:endParaRPr>
                    </a:p>
                  </a:txBody>
                  <a:tcPr marL="91438" marR="91438" marT="45737" marB="45737"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10002"/>
                  </a:ext>
                </a:extLst>
              </a:tr>
            </a:tbl>
          </a:graphicData>
        </a:graphic>
      </p:graphicFrame>
      <p:sp>
        <p:nvSpPr>
          <p:cNvPr id="118808" name="Foliennummernplatzhalter 2"/>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fld id="{3732FEE3-BB42-43FD-8074-5E460D35C0EA}" type="slidenum">
              <a:rPr lang="de-DE" altLang="de-DE" sz="1200" smtClean="0">
                <a:solidFill>
                  <a:srgbClr val="898989"/>
                </a:solidFill>
                <a:latin typeface="Calibri" pitchFamily="34" charset="0"/>
              </a:rPr>
              <a:pPr>
                <a:spcBef>
                  <a:spcPct val="0"/>
                </a:spcBef>
                <a:buFontTx/>
                <a:buNone/>
              </a:pPr>
              <a:t>128</a:t>
            </a:fld>
            <a:endParaRPr lang="de-DE" altLang="de-DE" sz="1200" smtClean="0">
              <a:solidFill>
                <a:srgbClr val="898989"/>
              </a:solidFill>
              <a:latin typeface="Calibri" pitchFamily="34" charset="0"/>
            </a:endParaRPr>
          </a:p>
        </p:txBody>
      </p:sp>
      <p:sp>
        <p:nvSpPr>
          <p:cNvPr id="5" name="Textfeld 4"/>
          <p:cNvSpPr txBox="1"/>
          <p:nvPr/>
        </p:nvSpPr>
        <p:spPr>
          <a:xfrm>
            <a:off x="395536" y="4221088"/>
            <a:ext cx="8345939" cy="1938992"/>
          </a:xfrm>
          <a:prstGeom prst="rect">
            <a:avLst/>
          </a:prstGeom>
          <a:solidFill>
            <a:schemeClr val="bg1"/>
          </a:solidFill>
          <a:ln>
            <a:solidFill>
              <a:schemeClr val="tx1"/>
            </a:solidFill>
          </a:ln>
        </p:spPr>
        <p:txBody>
          <a:bodyPr wrap="none" rtlCol="0">
            <a:spAutoFit/>
          </a:bodyPr>
          <a:lstStyle/>
          <a:p>
            <a:r>
              <a:rPr lang="de-DE" sz="2000" dirty="0" smtClean="0">
                <a:latin typeface="Verdana" panose="020B0604030504040204" pitchFamily="34" charset="0"/>
                <a:ea typeface="Verdana" panose="020B0604030504040204" pitchFamily="34" charset="0"/>
                <a:cs typeface="Verdana" panose="020B0604030504040204" pitchFamily="34" charset="0"/>
              </a:rPr>
              <a:t>&gt;&gt;  Beziehungen zu den Gebietskörperschaften der Teilwerke, </a:t>
            </a:r>
          </a:p>
          <a:p>
            <a:r>
              <a:rPr lang="de-DE" sz="2000" dirty="0" smtClean="0">
                <a:latin typeface="Verdana" panose="020B0604030504040204" pitchFamily="34" charset="0"/>
                <a:ea typeface="Verdana" panose="020B0604030504040204" pitchFamily="34" charset="0"/>
                <a:cs typeface="Verdana" panose="020B0604030504040204" pitchFamily="34" charset="0"/>
              </a:rPr>
              <a:t>       aus pragmatischen Gründen zu erfassen:</a:t>
            </a:r>
          </a:p>
          <a:p>
            <a:r>
              <a:rPr lang="de-DE" sz="2000" dirty="0" smtClean="0">
                <a:latin typeface="Verdana" panose="020B0604030504040204" pitchFamily="34" charset="0"/>
                <a:ea typeface="Verdana" panose="020B0604030504040204" pitchFamily="34" charset="0"/>
                <a:cs typeface="Verdana" panose="020B0604030504040204" pitchFamily="34" charset="0"/>
              </a:rPr>
              <a:t>       USA</a:t>
            </a:r>
          </a:p>
          <a:p>
            <a:r>
              <a:rPr lang="de-DE" sz="2000" dirty="0" smtClean="0">
                <a:latin typeface="Verdana" panose="020B0604030504040204" pitchFamily="34" charset="0"/>
                <a:ea typeface="Verdana" panose="020B0604030504040204" pitchFamily="34" charset="0"/>
                <a:cs typeface="Verdana" panose="020B0604030504040204" pitchFamily="34" charset="0"/>
              </a:rPr>
              <a:t>       Mexiko</a:t>
            </a:r>
          </a:p>
          <a:p>
            <a:endParaRPr lang="de-DE" sz="2000" dirty="0">
              <a:latin typeface="Verdana" panose="020B0604030504040204" pitchFamily="34" charset="0"/>
              <a:ea typeface="Verdana" panose="020B0604030504040204" pitchFamily="34" charset="0"/>
              <a:cs typeface="Verdana" panose="020B0604030504040204" pitchFamily="34" charset="0"/>
            </a:endParaRPr>
          </a:p>
          <a:p>
            <a:r>
              <a:rPr lang="de-DE" sz="2000" dirty="0" smtClean="0">
                <a:latin typeface="Verdana" panose="020B0604030504040204" pitchFamily="34" charset="0"/>
                <a:ea typeface="Verdana" panose="020B0604030504040204" pitchFamily="34" charset="0"/>
                <a:cs typeface="Verdana" panose="020B0604030504040204" pitchFamily="34" charset="0"/>
              </a:rPr>
              <a:t>&gt;&gt; Beziehungskennzeichnung: Sonstiger Akteur</a:t>
            </a:r>
          </a:p>
        </p:txBody>
      </p:sp>
      <p:sp>
        <p:nvSpPr>
          <p:cNvPr id="2" name="Titel 1"/>
          <p:cNvSpPr>
            <a:spLocks noGrp="1"/>
          </p:cNvSpPr>
          <p:nvPr>
            <p:ph type="title"/>
          </p:nvPr>
        </p:nvSpPr>
        <p:spPr>
          <a:xfrm>
            <a:off x="251520" y="615826"/>
            <a:ext cx="8640960" cy="508918"/>
          </a:xfrm>
        </p:spPr>
        <p:txBody>
          <a:bodyPr/>
          <a:lstStyle/>
          <a:p>
            <a:r>
              <a:rPr lang="de-DE" altLang="de-DE" dirty="0"/>
              <a:t>Z 3a Gesetze, mehrerer Gebietskörperschaften </a:t>
            </a:r>
            <a:br>
              <a:rPr lang="de-DE" altLang="de-DE" dirty="0"/>
            </a:br>
            <a:r>
              <a:rPr lang="de-DE" altLang="de-DE" dirty="0"/>
              <a:t>(RDA 6.29.1.3</a:t>
            </a:r>
            <a:r>
              <a:rPr lang="de-DE" altLang="de-DE" dirty="0" smtClean="0"/>
              <a:t>)</a:t>
            </a:r>
            <a:br>
              <a:rPr lang="de-DE" altLang="de-DE" dirty="0" smtClean="0"/>
            </a:br>
            <a:r>
              <a:rPr lang="de-DE" altLang="de-DE" dirty="0" smtClean="0"/>
              <a:t>Beispiel</a:t>
            </a:r>
            <a:endParaRPr lang="de-DE" dirty="0"/>
          </a:p>
        </p:txBody>
      </p:sp>
    </p:spTree>
    <p:extLst>
      <p:ext uri="{BB962C8B-B14F-4D97-AF65-F5344CB8AC3E}">
        <p14:creationId xmlns:p14="http://schemas.microsoft.com/office/powerpoint/2010/main" val="1113270680"/>
      </p:ext>
    </p:extLst>
  </p:cSld>
  <p:clrMapOvr>
    <a:masterClrMapping/>
  </p:clrMapOvr>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268760"/>
            <a:ext cx="8640960" cy="5040560"/>
          </a:xfrm>
        </p:spPr>
        <p:txBody>
          <a:bodyPr/>
          <a:lstStyle/>
          <a:p>
            <a:pPr marL="0" indent="0">
              <a:spcAft>
                <a:spcPts val="1200"/>
              </a:spcAft>
              <a:buNone/>
            </a:pPr>
            <a:r>
              <a:rPr lang="de-DE" altLang="de-DE" b="1" dirty="0"/>
              <a:t>Normierter Sucheinstieg</a:t>
            </a:r>
            <a:r>
              <a:rPr lang="de-DE" altLang="de-DE" b="1" dirty="0" smtClean="0"/>
              <a:t>:</a:t>
            </a:r>
          </a:p>
          <a:p>
            <a:pPr>
              <a:spcAft>
                <a:spcPts val="1200"/>
              </a:spcAft>
            </a:pPr>
            <a:r>
              <a:rPr lang="de-DE" altLang="de-DE" sz="2200" dirty="0" smtClean="0"/>
              <a:t>Bevorzugter </a:t>
            </a:r>
            <a:r>
              <a:rPr lang="de-DE" altLang="de-DE" sz="2200" dirty="0"/>
              <a:t>Titel: Sammelbezeichnung, die für eine ganz  bestimmte Zusammenstellung von Abkommen steht unter der diese bekannt ist (RDA 6.19.2.8) </a:t>
            </a:r>
          </a:p>
          <a:p>
            <a:r>
              <a:rPr lang="de-DE" altLang="de-DE" sz="2200" dirty="0" smtClean="0"/>
              <a:t>Datum</a:t>
            </a:r>
            <a:r>
              <a:rPr lang="de-DE" altLang="de-DE" sz="2200" dirty="0"/>
              <a:t>: </a:t>
            </a:r>
            <a:r>
              <a:rPr lang="de-DE" altLang="de-DE" sz="2200" i="1" dirty="0"/>
              <a:t>[Jahr] [Monat] [Tag]</a:t>
            </a:r>
            <a:r>
              <a:rPr lang="de-DE" altLang="de-DE" sz="2200" dirty="0"/>
              <a:t>  oder</a:t>
            </a:r>
            <a:br>
              <a:rPr lang="de-DE" altLang="de-DE" sz="2200" dirty="0"/>
            </a:br>
            <a:r>
              <a:rPr lang="de-DE" altLang="de-DE" sz="2200" dirty="0"/>
              <a:t>in Form einer zusammenfassenden Angabe: (JJJJ-JJJJ) </a:t>
            </a:r>
            <a:br>
              <a:rPr lang="de-DE" altLang="de-DE" sz="2200" dirty="0"/>
            </a:br>
            <a:r>
              <a:rPr lang="de-DE" altLang="de-DE" sz="2200" dirty="0"/>
              <a:t>(RDA 6.20.3.3; RDA 6.29.1.30.2)</a:t>
            </a:r>
          </a:p>
          <a:p>
            <a:pPr marL="0" indent="0">
              <a:buNone/>
            </a:pPr>
            <a:endParaRPr lang="de-DE" altLang="de-DE" sz="2200" dirty="0"/>
          </a:p>
          <a:p>
            <a:pPr marL="0" indent="0">
              <a:buNone/>
            </a:pPr>
            <a:r>
              <a:rPr lang="de-DE" altLang="de-DE" sz="2200" dirty="0"/>
              <a:t>Fehlt eine solche Sammelbezeichnung, dann gelten die allgemeinen Bestimmungen unter RDA 6.2.2.</a:t>
            </a:r>
          </a:p>
          <a:p>
            <a:endParaRPr lang="de-DE" sz="2200" dirty="0"/>
          </a:p>
        </p:txBody>
      </p:sp>
      <p:sp>
        <p:nvSpPr>
          <p:cNvPr id="4" name="Fußzeilenplatzhalter 3"/>
          <p:cNvSpPr>
            <a:spLocks noGrp="1"/>
          </p:cNvSpPr>
          <p:nvPr>
            <p:ph type="ftr" sz="quarter" idx="14"/>
          </p:nvPr>
        </p:nvSpPr>
        <p:spPr/>
        <p:txBody>
          <a:bodyPr/>
          <a:lstStyle/>
          <a:p>
            <a:pPr>
              <a:defRPr/>
            </a:pPr>
            <a:r>
              <a:rPr lang="de-DE" smtClean="0"/>
              <a:t>AG RDA Schulungsunterlagen – Modul 6J: Juristische Werke | Stand: 5.12.2017 | CC BY-NC-SA</a:t>
            </a:r>
            <a:endParaRPr lang="de-DE" dirty="0"/>
          </a:p>
        </p:txBody>
      </p:sp>
      <p:sp>
        <p:nvSpPr>
          <p:cNvPr id="123909" name="Foliennummernplatzhalter 1"/>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fld id="{90857EA3-1372-4ECD-A1B3-4FE1E775852E}" type="slidenum">
              <a:rPr lang="de-DE" altLang="de-DE" sz="1200" smtClean="0">
                <a:solidFill>
                  <a:srgbClr val="898989"/>
                </a:solidFill>
                <a:latin typeface="Calibri" pitchFamily="34" charset="0"/>
              </a:rPr>
              <a:pPr>
                <a:spcBef>
                  <a:spcPct val="0"/>
                </a:spcBef>
                <a:buFontTx/>
                <a:buNone/>
              </a:pPr>
              <a:t>129</a:t>
            </a:fld>
            <a:endParaRPr lang="de-DE" altLang="de-DE" sz="1200" smtClean="0">
              <a:solidFill>
                <a:srgbClr val="898989"/>
              </a:solidFill>
              <a:latin typeface="Calibri" pitchFamily="34" charset="0"/>
            </a:endParaRPr>
          </a:p>
        </p:txBody>
      </p:sp>
      <p:sp>
        <p:nvSpPr>
          <p:cNvPr id="5" name="Titel 4"/>
          <p:cNvSpPr>
            <a:spLocks noGrp="1"/>
          </p:cNvSpPr>
          <p:nvPr>
            <p:ph type="title"/>
          </p:nvPr>
        </p:nvSpPr>
        <p:spPr>
          <a:xfrm>
            <a:off x="251520" y="399802"/>
            <a:ext cx="8640960" cy="508918"/>
          </a:xfrm>
        </p:spPr>
        <p:txBody>
          <a:bodyPr/>
          <a:lstStyle/>
          <a:p>
            <a:r>
              <a:rPr lang="de-DE" altLang="de-DE" dirty="0"/>
              <a:t>Fall Z 7  Zusammenstellungen von Abkommen usw. zwischen Staatsregierungen </a:t>
            </a:r>
            <a:endParaRPr lang="de-DE" dirty="0"/>
          </a:p>
        </p:txBody>
      </p:sp>
    </p:spTree>
    <p:extLst>
      <p:ext uri="{BB962C8B-B14F-4D97-AF65-F5344CB8AC3E}">
        <p14:creationId xmlns:p14="http://schemas.microsoft.com/office/powerpoint/2010/main" val="85475928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de-DE" dirty="0"/>
              <a:t>Allgemeines</a:t>
            </a:r>
          </a:p>
        </p:txBody>
      </p:sp>
      <p:sp>
        <p:nvSpPr>
          <p:cNvPr id="8" name="Textplatzhalter 7"/>
          <p:cNvSpPr>
            <a:spLocks noGrp="1"/>
          </p:cNvSpPr>
          <p:nvPr>
            <p:ph type="body" sz="quarter" idx="13"/>
          </p:nvPr>
        </p:nvSpPr>
        <p:spPr/>
        <p:txBody>
          <a:bodyPr/>
          <a:lstStyle/>
          <a:p>
            <a:pPr>
              <a:buNone/>
            </a:pPr>
            <a:r>
              <a:rPr lang="de-DE" dirty="0" smtClean="0"/>
              <a:t>Übersicht der Regelwerksstellen: </a:t>
            </a:r>
            <a:endParaRPr lang="de-DE" dirty="0"/>
          </a:p>
        </p:txBody>
      </p:sp>
      <p:sp>
        <p:nvSpPr>
          <p:cNvPr id="7" name="Fußzeilenplatzhalter 8"/>
          <p:cNvSpPr>
            <a:spLocks noGrp="1"/>
          </p:cNvSpPr>
          <p:nvPr>
            <p:ph type="ftr" sz="quarter" idx="14"/>
          </p:nvPr>
        </p:nvSpPr>
        <p:spPr/>
        <p:txBody>
          <a:bodyPr/>
          <a:lstStyle/>
          <a:p>
            <a:pPr>
              <a:defRPr/>
            </a:pPr>
            <a:r>
              <a:rPr lang="de-DE" smtClean="0"/>
              <a:t>AG RDA Schulungsunterlagen – Modul 6J: Juristische Werke | Stand: 5.12.2017 | CC BY-NC-SA</a:t>
            </a:r>
            <a:endParaRPr lang="de-DE" dirty="0"/>
          </a:p>
        </p:txBody>
      </p:sp>
      <p:sp>
        <p:nvSpPr>
          <p:cNvPr id="9" name="Foliennummernplatzhalter 4"/>
          <p:cNvSpPr>
            <a:spLocks noGrp="1"/>
          </p:cNvSpPr>
          <p:nvPr>
            <p:ph type="sldNum" sz="quarter" idx="15"/>
          </p:nvPr>
        </p:nvSpPr>
        <p:spPr/>
        <p:txBody>
          <a:bodyPr/>
          <a:lstStyle/>
          <a:p>
            <a:pPr>
              <a:defRPr/>
            </a:pPr>
            <a:fld id="{FAB38C1D-161B-412A-9C5A-58B0265B4498}" type="slidenum">
              <a:rPr lang="de-DE" altLang="de-DE" smtClean="0"/>
              <a:pPr>
                <a:defRPr/>
              </a:pPr>
              <a:t>13</a:t>
            </a:fld>
            <a:endParaRPr lang="de-DE" altLang="de-DE"/>
          </a:p>
        </p:txBody>
      </p:sp>
      <p:graphicFrame>
        <p:nvGraphicFramePr>
          <p:cNvPr id="6" name="Tabelle 5"/>
          <p:cNvGraphicFramePr>
            <a:graphicFrameLocks noGrp="1"/>
          </p:cNvGraphicFramePr>
          <p:nvPr>
            <p:extLst>
              <p:ext uri="{D42A27DB-BD31-4B8C-83A1-F6EECF244321}">
                <p14:modId xmlns:p14="http://schemas.microsoft.com/office/powerpoint/2010/main" val="1460041329"/>
              </p:ext>
            </p:extLst>
          </p:nvPr>
        </p:nvGraphicFramePr>
        <p:xfrm>
          <a:off x="251520" y="1412776"/>
          <a:ext cx="8640960" cy="4406481"/>
        </p:xfrm>
        <a:graphic>
          <a:graphicData uri="http://schemas.openxmlformats.org/drawingml/2006/table">
            <a:tbl>
              <a:tblPr firstRow="1" bandRow="1">
                <a:tableStyleId>{5C22544A-7EE6-4342-B048-85BDC9FD1C3A}</a:tableStyleId>
              </a:tblPr>
              <a:tblGrid>
                <a:gridCol w="4906308">
                  <a:extLst>
                    <a:ext uri="{9D8B030D-6E8A-4147-A177-3AD203B41FA5}">
                      <a16:colId xmlns:a16="http://schemas.microsoft.com/office/drawing/2014/main" val="20000"/>
                    </a:ext>
                  </a:extLst>
                </a:gridCol>
                <a:gridCol w="1903940">
                  <a:extLst>
                    <a:ext uri="{9D8B030D-6E8A-4147-A177-3AD203B41FA5}">
                      <a16:colId xmlns:a16="http://schemas.microsoft.com/office/drawing/2014/main" val="20001"/>
                    </a:ext>
                  </a:extLst>
                </a:gridCol>
                <a:gridCol w="1830712">
                  <a:extLst>
                    <a:ext uri="{9D8B030D-6E8A-4147-A177-3AD203B41FA5}">
                      <a16:colId xmlns:a16="http://schemas.microsoft.com/office/drawing/2014/main" val="20002"/>
                    </a:ext>
                  </a:extLst>
                </a:gridCol>
              </a:tblGrid>
              <a:tr h="792088">
                <a:tc>
                  <a:txBody>
                    <a:bodyPr/>
                    <a:lstStyle/>
                    <a:p>
                      <a:pPr algn="l"/>
                      <a:r>
                        <a:rPr lang="de-DE" sz="16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Regelungsinhalt</a:t>
                      </a:r>
                      <a:endParaRPr lang="de-DE" sz="1600"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marT="45686" marB="45686"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de-DE" sz="16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Juristische Werke</a:t>
                      </a:r>
                      <a:endParaRPr lang="de-DE" sz="1600"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marT="45686" marB="45686"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de-DE" sz="16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Werke, allgemein</a:t>
                      </a:r>
                      <a:endParaRPr lang="de-DE" sz="1600"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marT="45686" marB="45686"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518049">
                <a:tc>
                  <a:txBody>
                    <a:bodyPr/>
                    <a:lstStyle/>
                    <a:p>
                      <a:pPr marL="285750" indent="-285750" algn="l">
                        <a:lnSpc>
                          <a:spcPts val="1600"/>
                        </a:lnSpc>
                        <a:spcBef>
                          <a:spcPts val="600"/>
                        </a:spcBef>
                        <a:spcAft>
                          <a:spcPts val="600"/>
                        </a:spcAft>
                        <a:buFont typeface="Arial" pitchFamily="34" charset="0"/>
                        <a:buChar char="•"/>
                      </a:pPr>
                      <a:r>
                        <a:rPr lang="de-DE" sz="1600" dirty="0" smtClean="0">
                          <a:latin typeface="Verdana" pitchFamily="34" charset="0"/>
                          <a:ea typeface="Verdana" pitchFamily="34" charset="0"/>
                          <a:cs typeface="Verdana" pitchFamily="34" charset="0"/>
                        </a:rPr>
                        <a:t>Bildung des normierten Sucheinstiegs für das Werk</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marT="45686" marB="45686"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lnSpc>
                          <a:spcPts val="1600"/>
                        </a:lnSpc>
                        <a:spcBef>
                          <a:spcPts val="600"/>
                        </a:spcBef>
                        <a:spcAft>
                          <a:spcPts val="600"/>
                        </a:spcAft>
                      </a:pPr>
                      <a:r>
                        <a:rPr lang="de-DE" sz="1600" b="1" kern="1200" dirty="0" smtClean="0">
                          <a:solidFill>
                            <a:schemeClr val="accent1">
                              <a:lumMod val="75000"/>
                            </a:schemeClr>
                          </a:solidFill>
                          <a:effectLst/>
                          <a:latin typeface="Verdana" panose="020B0604030504040204" pitchFamily="34" charset="0"/>
                          <a:ea typeface="Verdana" panose="020B0604030504040204" pitchFamily="34" charset="0"/>
                          <a:cs typeface="Verdana" panose="020B0604030504040204" pitchFamily="34" charset="0"/>
                        </a:rPr>
                        <a:t>RDA 6.29.1 </a:t>
                      </a:r>
                      <a:endParaRPr lang="de-DE" sz="1600" b="1"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endParaRPr>
                    </a:p>
                  </a:txBody>
                  <a:tcPr marT="45686" marB="45686"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lnSpc>
                          <a:spcPts val="1600"/>
                        </a:lnSpc>
                        <a:spcBef>
                          <a:spcPts val="600"/>
                        </a:spcBef>
                        <a:spcAft>
                          <a:spcPts val="600"/>
                        </a:spcAft>
                      </a:pPr>
                      <a:r>
                        <a:rPr lang="de-DE" sz="1600" b="1" kern="1200" dirty="0" smtClean="0">
                          <a:solidFill>
                            <a:schemeClr val="accent1">
                              <a:lumMod val="75000"/>
                            </a:schemeClr>
                          </a:solidFill>
                          <a:effectLst/>
                          <a:latin typeface="Verdana" panose="020B0604030504040204" pitchFamily="34" charset="0"/>
                          <a:ea typeface="Verdana" panose="020B0604030504040204" pitchFamily="34" charset="0"/>
                          <a:cs typeface="Verdana" panose="020B0604030504040204" pitchFamily="34" charset="0"/>
                        </a:rPr>
                        <a:t>RDA 6.27.1</a:t>
                      </a:r>
                      <a:endParaRPr lang="de-DE" sz="1600" b="1"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endParaRPr>
                    </a:p>
                  </a:txBody>
                  <a:tcPr marT="45686" marB="45686"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792088">
                <a:tc>
                  <a:txBody>
                    <a:bodyPr/>
                    <a:lstStyle/>
                    <a:p>
                      <a:pPr marL="285750" indent="-285750" algn="l">
                        <a:lnSpc>
                          <a:spcPts val="1700"/>
                        </a:lnSpc>
                        <a:spcBef>
                          <a:spcPts val="600"/>
                        </a:spcBef>
                        <a:spcAft>
                          <a:spcPts val="600"/>
                        </a:spcAft>
                        <a:buFont typeface="Arial" pitchFamily="34" charset="0"/>
                        <a:buChar char="•"/>
                      </a:pPr>
                      <a:r>
                        <a:rPr lang="de-DE" sz="1600" dirty="0" smtClean="0">
                          <a:latin typeface="Verdana" pitchFamily="34" charset="0"/>
                          <a:ea typeface="Verdana" pitchFamily="34" charset="0"/>
                          <a:cs typeface="Verdana" pitchFamily="34" charset="0"/>
                        </a:rPr>
                        <a:t>Geistiger Schöpfer: normierter Sucheinstieg für den Akteur*, der als geistiger Schöpfer eines Werks gilt </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marT="45686" marB="45686"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lnSpc>
                          <a:spcPts val="1600"/>
                        </a:lnSpc>
                        <a:spcBef>
                          <a:spcPts val="600"/>
                        </a:spcBef>
                        <a:spcAft>
                          <a:spcPts val="600"/>
                        </a:spcAft>
                      </a:pPr>
                      <a:r>
                        <a:rPr lang="de-DE" sz="1600" b="1" dirty="0" smtClean="0">
                          <a:solidFill>
                            <a:schemeClr val="accent1">
                              <a:lumMod val="75000"/>
                            </a:schemeClr>
                          </a:solidFill>
                          <a:latin typeface="Verdana" pitchFamily="34" charset="0"/>
                          <a:ea typeface="Verdana" pitchFamily="34" charset="0"/>
                          <a:cs typeface="Verdana" pitchFamily="34" charset="0"/>
                        </a:rPr>
                        <a:t>RDA 19.2.19.3</a:t>
                      </a:r>
                      <a:endParaRPr lang="de-DE" sz="1600" b="1"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endParaRPr>
                    </a:p>
                  </a:txBody>
                  <a:tcPr marT="45686" marB="45686"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lnSpc>
                          <a:spcPts val="1600"/>
                        </a:lnSpc>
                        <a:spcBef>
                          <a:spcPts val="600"/>
                        </a:spcBef>
                        <a:spcAft>
                          <a:spcPts val="600"/>
                        </a:spcAft>
                      </a:pPr>
                      <a:r>
                        <a:rPr lang="de-DE" sz="1600" b="1"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RDA 19.2,19.3</a:t>
                      </a:r>
                      <a:endParaRPr lang="de-DE" sz="1600" b="1"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endParaRPr>
                    </a:p>
                  </a:txBody>
                  <a:tcPr marT="45686" marB="45686"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432048">
                <a:tc>
                  <a:txBody>
                    <a:bodyPr/>
                    <a:lstStyle/>
                    <a:p>
                      <a:pPr marL="285750" indent="-285750" algn="l">
                        <a:lnSpc>
                          <a:spcPts val="1600"/>
                        </a:lnSpc>
                        <a:spcBef>
                          <a:spcPts val="600"/>
                        </a:spcBef>
                        <a:spcAft>
                          <a:spcPts val="600"/>
                        </a:spcAft>
                        <a:buFont typeface="Arial" pitchFamily="34" charset="0"/>
                        <a:buChar char="•"/>
                      </a:pPr>
                      <a:r>
                        <a:rPr lang="de-DE" sz="1600" dirty="0" smtClean="0">
                          <a:latin typeface="Verdana" pitchFamily="34" charset="0"/>
                          <a:ea typeface="Verdana" pitchFamily="34" charset="0"/>
                          <a:cs typeface="Verdana" pitchFamily="34" charset="0"/>
                        </a:rPr>
                        <a:t>Bevorzugter Titel des Werks</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marT="45686" marB="45686"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l" defTabSz="914400" rtl="0" eaLnBrk="1" latinLnBrk="0" hangingPunct="1">
                        <a:lnSpc>
                          <a:spcPts val="1600"/>
                        </a:lnSpc>
                        <a:spcBef>
                          <a:spcPts val="600"/>
                        </a:spcBef>
                        <a:spcAft>
                          <a:spcPts val="600"/>
                        </a:spcAft>
                      </a:pPr>
                      <a:r>
                        <a:rPr lang="de-DE" sz="1600" b="1" kern="1200" dirty="0" smtClean="0">
                          <a:solidFill>
                            <a:schemeClr val="accent1">
                              <a:lumMod val="75000"/>
                            </a:schemeClr>
                          </a:solidFill>
                          <a:latin typeface="Verdana" pitchFamily="34" charset="0"/>
                          <a:ea typeface="Verdana" pitchFamily="34" charset="0"/>
                          <a:cs typeface="Verdana" pitchFamily="34" charset="0"/>
                        </a:rPr>
                        <a:t>RDA 6.19 </a:t>
                      </a:r>
                      <a:endParaRPr lang="de-DE" sz="1600" b="1" kern="1200" dirty="0">
                        <a:solidFill>
                          <a:schemeClr val="accent1">
                            <a:lumMod val="75000"/>
                          </a:schemeClr>
                        </a:solidFill>
                        <a:latin typeface="Verdana" pitchFamily="34" charset="0"/>
                        <a:ea typeface="Verdana" pitchFamily="34" charset="0"/>
                        <a:cs typeface="Verdana" pitchFamily="34" charset="0"/>
                      </a:endParaRPr>
                    </a:p>
                  </a:txBody>
                  <a:tcPr marT="45686" marB="45686"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l" defTabSz="914400" rtl="0" eaLnBrk="1" latinLnBrk="0" hangingPunct="1">
                        <a:lnSpc>
                          <a:spcPts val="1600"/>
                        </a:lnSpc>
                        <a:spcBef>
                          <a:spcPts val="600"/>
                        </a:spcBef>
                        <a:spcAft>
                          <a:spcPts val="600"/>
                        </a:spcAft>
                      </a:pPr>
                      <a:r>
                        <a:rPr lang="de-DE" sz="1600" b="1" kern="1200" dirty="0" smtClean="0">
                          <a:solidFill>
                            <a:schemeClr val="accent1">
                              <a:lumMod val="75000"/>
                            </a:schemeClr>
                          </a:solidFill>
                          <a:latin typeface="Verdana" pitchFamily="34" charset="0"/>
                          <a:ea typeface="Verdana" pitchFamily="34" charset="0"/>
                          <a:cs typeface="Verdana" pitchFamily="34" charset="0"/>
                        </a:rPr>
                        <a:t>RDA 6.2</a:t>
                      </a:r>
                      <a:endParaRPr lang="de-DE" sz="1600" b="1" kern="1200" dirty="0">
                        <a:solidFill>
                          <a:schemeClr val="accent1">
                            <a:lumMod val="75000"/>
                          </a:schemeClr>
                        </a:solidFill>
                        <a:latin typeface="Verdana" pitchFamily="34" charset="0"/>
                        <a:ea typeface="Verdana" pitchFamily="34" charset="0"/>
                        <a:cs typeface="Verdana" pitchFamily="34" charset="0"/>
                      </a:endParaRPr>
                    </a:p>
                  </a:txBody>
                  <a:tcPr marT="45686" marB="45686"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537524">
                <a:tc>
                  <a:txBody>
                    <a:bodyPr/>
                    <a:lstStyle/>
                    <a:p>
                      <a:pPr marL="285750" indent="-285750" algn="l">
                        <a:lnSpc>
                          <a:spcPts val="1600"/>
                        </a:lnSpc>
                        <a:spcBef>
                          <a:spcPts val="600"/>
                        </a:spcBef>
                        <a:spcAft>
                          <a:spcPts val="600"/>
                        </a:spcAft>
                        <a:buFont typeface="Arial" pitchFamily="34" charset="0"/>
                        <a:buChar char="•"/>
                      </a:pPr>
                      <a:r>
                        <a:rPr lang="de-DE" sz="1600" dirty="0" smtClean="0">
                          <a:latin typeface="Verdana" pitchFamily="34" charset="0"/>
                          <a:ea typeface="Verdana" pitchFamily="34" charset="0"/>
                          <a:cs typeface="Verdana" pitchFamily="34" charset="0"/>
                        </a:rPr>
                        <a:t>Informationsquelle für den bevorzugten Titel</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marT="45686" marB="45686"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l" defTabSz="914400" rtl="0" eaLnBrk="1" latinLnBrk="0" hangingPunct="1">
                        <a:lnSpc>
                          <a:spcPts val="1600"/>
                        </a:lnSpc>
                        <a:spcBef>
                          <a:spcPts val="600"/>
                        </a:spcBef>
                        <a:spcAft>
                          <a:spcPts val="600"/>
                        </a:spcAft>
                      </a:pPr>
                      <a:r>
                        <a:rPr lang="de-DE" sz="1600" b="1" dirty="0" smtClean="0">
                          <a:solidFill>
                            <a:schemeClr val="accent1">
                              <a:lumMod val="75000"/>
                            </a:schemeClr>
                          </a:solidFill>
                          <a:latin typeface="Verdana" pitchFamily="34" charset="0"/>
                          <a:ea typeface="Verdana" pitchFamily="34" charset="0"/>
                          <a:cs typeface="Verdana" pitchFamily="34" charset="0"/>
                        </a:rPr>
                        <a:t>RDA 6.19.2.2  D-A-CH </a:t>
                      </a:r>
                      <a:endParaRPr lang="de-DE" sz="1600" b="1" kern="1200" dirty="0">
                        <a:solidFill>
                          <a:schemeClr val="accent1">
                            <a:lumMod val="75000"/>
                          </a:schemeClr>
                        </a:solidFill>
                        <a:latin typeface="Verdana" pitchFamily="34" charset="0"/>
                        <a:ea typeface="Verdana" pitchFamily="34" charset="0"/>
                        <a:cs typeface="Verdana" pitchFamily="34" charset="0"/>
                      </a:endParaRPr>
                    </a:p>
                  </a:txBody>
                  <a:tcPr marT="45686" marB="45686"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l" defTabSz="914400" rtl="0" eaLnBrk="1" latinLnBrk="0" hangingPunct="1">
                        <a:lnSpc>
                          <a:spcPts val="1600"/>
                        </a:lnSpc>
                        <a:spcBef>
                          <a:spcPts val="600"/>
                        </a:spcBef>
                        <a:spcAft>
                          <a:spcPts val="600"/>
                        </a:spcAft>
                      </a:pPr>
                      <a:r>
                        <a:rPr lang="de-DE" sz="1600" b="1" dirty="0" smtClean="0">
                          <a:solidFill>
                            <a:schemeClr val="accent1">
                              <a:lumMod val="75000"/>
                            </a:schemeClr>
                          </a:solidFill>
                          <a:latin typeface="Verdana" pitchFamily="34" charset="0"/>
                          <a:ea typeface="Verdana" pitchFamily="34" charset="0"/>
                          <a:cs typeface="Verdana" pitchFamily="34" charset="0"/>
                        </a:rPr>
                        <a:t>RDA 6.2.2.2 D-A-CH</a:t>
                      </a:r>
                      <a:endParaRPr lang="de-DE" sz="1600" b="1" kern="1200" dirty="0">
                        <a:solidFill>
                          <a:schemeClr val="accent1">
                            <a:lumMod val="75000"/>
                          </a:schemeClr>
                        </a:solidFill>
                        <a:latin typeface="Verdana" pitchFamily="34" charset="0"/>
                        <a:ea typeface="Verdana" pitchFamily="34" charset="0"/>
                        <a:cs typeface="Verdana" pitchFamily="34" charset="0"/>
                      </a:endParaRPr>
                    </a:p>
                  </a:txBody>
                  <a:tcPr marT="45686" marB="45686"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398580">
                <a:tc>
                  <a:txBody>
                    <a:bodyPr/>
                    <a:lstStyle/>
                    <a:p>
                      <a:pPr marL="285750" indent="-285750" algn="l">
                        <a:lnSpc>
                          <a:spcPts val="1600"/>
                        </a:lnSpc>
                        <a:spcBef>
                          <a:spcPts val="600"/>
                        </a:spcBef>
                        <a:spcAft>
                          <a:spcPts val="600"/>
                        </a:spcAft>
                        <a:buFont typeface="Arial" pitchFamily="34" charset="0"/>
                        <a:buChar char="•"/>
                      </a:pPr>
                      <a:r>
                        <a:rPr lang="de-DE" sz="1600" dirty="0" smtClean="0">
                          <a:latin typeface="Verdana" pitchFamily="34" charset="0"/>
                          <a:ea typeface="Verdana" pitchFamily="34" charset="0"/>
                          <a:cs typeface="Verdana" pitchFamily="34" charset="0"/>
                        </a:rPr>
                        <a:t>Wahl des bevorzugten Titels</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marT="45686" marB="45686"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l" defTabSz="914400" rtl="0" eaLnBrk="1" latinLnBrk="0" hangingPunct="1">
                        <a:lnSpc>
                          <a:spcPts val="1600"/>
                        </a:lnSpc>
                        <a:spcBef>
                          <a:spcPts val="600"/>
                        </a:spcBef>
                        <a:spcAft>
                          <a:spcPts val="600"/>
                        </a:spcAft>
                      </a:pPr>
                      <a:r>
                        <a:rPr lang="de-DE" sz="1600" b="1" dirty="0" smtClean="0">
                          <a:solidFill>
                            <a:schemeClr val="accent1">
                              <a:lumMod val="75000"/>
                            </a:schemeClr>
                          </a:solidFill>
                          <a:latin typeface="Verdana" pitchFamily="34" charset="0"/>
                          <a:ea typeface="Verdana" pitchFamily="34" charset="0"/>
                          <a:cs typeface="Verdana" pitchFamily="34" charset="0"/>
                        </a:rPr>
                        <a:t>RDA 6.19.2.3 </a:t>
                      </a:r>
                      <a:endParaRPr lang="de-DE" sz="1600" b="1" kern="1200" dirty="0">
                        <a:solidFill>
                          <a:schemeClr val="accent1">
                            <a:lumMod val="75000"/>
                          </a:schemeClr>
                        </a:solidFill>
                        <a:latin typeface="Verdana" pitchFamily="34" charset="0"/>
                        <a:ea typeface="Verdana" pitchFamily="34" charset="0"/>
                        <a:cs typeface="Verdana" pitchFamily="34" charset="0"/>
                      </a:endParaRPr>
                    </a:p>
                  </a:txBody>
                  <a:tcPr marT="45686" marB="45686"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l" defTabSz="914400" rtl="0" eaLnBrk="1" latinLnBrk="0" hangingPunct="1">
                        <a:lnSpc>
                          <a:spcPts val="1600"/>
                        </a:lnSpc>
                        <a:spcBef>
                          <a:spcPts val="600"/>
                        </a:spcBef>
                        <a:spcAft>
                          <a:spcPts val="600"/>
                        </a:spcAft>
                      </a:pPr>
                      <a:r>
                        <a:rPr lang="de-DE" sz="1600" b="1" dirty="0" smtClean="0">
                          <a:solidFill>
                            <a:schemeClr val="accent1">
                              <a:lumMod val="75000"/>
                            </a:schemeClr>
                          </a:solidFill>
                          <a:latin typeface="Verdana" pitchFamily="34" charset="0"/>
                          <a:ea typeface="Verdana" pitchFamily="34" charset="0"/>
                          <a:cs typeface="Verdana" pitchFamily="34" charset="0"/>
                        </a:rPr>
                        <a:t>RDA 6.2.2.3</a:t>
                      </a:r>
                      <a:endParaRPr lang="de-DE" sz="1600" b="1" kern="1200" dirty="0">
                        <a:solidFill>
                          <a:schemeClr val="accent1">
                            <a:lumMod val="75000"/>
                          </a:schemeClr>
                        </a:solidFill>
                        <a:latin typeface="Verdana" pitchFamily="34" charset="0"/>
                        <a:ea typeface="Verdana" pitchFamily="34" charset="0"/>
                        <a:cs typeface="Verdana" pitchFamily="34" charset="0"/>
                      </a:endParaRPr>
                    </a:p>
                  </a:txBody>
                  <a:tcPr marT="45686" marB="45686"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r h="432048">
                <a:tc>
                  <a:txBody>
                    <a:bodyPr/>
                    <a:lstStyle/>
                    <a:p>
                      <a:pPr marL="285750" indent="-285750" algn="l">
                        <a:lnSpc>
                          <a:spcPts val="1600"/>
                        </a:lnSpc>
                        <a:spcBef>
                          <a:spcPts val="600"/>
                        </a:spcBef>
                        <a:spcAft>
                          <a:spcPts val="600"/>
                        </a:spcAft>
                        <a:buFont typeface="Arial" pitchFamily="34" charset="0"/>
                        <a:buChar char="•"/>
                      </a:pPr>
                      <a:r>
                        <a:rPr lang="de-DE" sz="1600" dirty="0" smtClean="0">
                          <a:latin typeface="Verdana" pitchFamily="34" charset="0"/>
                          <a:ea typeface="Verdana" pitchFamily="34" charset="0"/>
                          <a:cs typeface="Verdana" pitchFamily="34" charset="0"/>
                        </a:rPr>
                        <a:t>Erfassen des bevorzugten Titels</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marT="45686" marB="45686"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l" defTabSz="914400" rtl="0" eaLnBrk="1" latinLnBrk="0" hangingPunct="1">
                        <a:lnSpc>
                          <a:spcPts val="1600"/>
                        </a:lnSpc>
                        <a:spcBef>
                          <a:spcPts val="600"/>
                        </a:spcBef>
                        <a:spcAft>
                          <a:spcPts val="600"/>
                        </a:spcAft>
                      </a:pPr>
                      <a:r>
                        <a:rPr lang="de-DE" sz="1600" b="1" dirty="0" smtClean="0">
                          <a:solidFill>
                            <a:schemeClr val="accent1">
                              <a:lumMod val="75000"/>
                            </a:schemeClr>
                          </a:solidFill>
                          <a:latin typeface="Verdana" pitchFamily="34" charset="0"/>
                          <a:ea typeface="Verdana" pitchFamily="34" charset="0"/>
                          <a:cs typeface="Verdana" pitchFamily="34" charset="0"/>
                        </a:rPr>
                        <a:t>RDA 6.19.2.4 </a:t>
                      </a:r>
                      <a:endParaRPr lang="de-DE" sz="1600" b="1" kern="1200" dirty="0">
                        <a:solidFill>
                          <a:schemeClr val="accent1">
                            <a:lumMod val="75000"/>
                          </a:schemeClr>
                        </a:solidFill>
                        <a:latin typeface="Verdana" pitchFamily="34" charset="0"/>
                        <a:ea typeface="Verdana" pitchFamily="34" charset="0"/>
                        <a:cs typeface="Verdana" pitchFamily="34" charset="0"/>
                      </a:endParaRPr>
                    </a:p>
                  </a:txBody>
                  <a:tcPr marT="45686" marB="45686"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l" defTabSz="914400" rtl="0" eaLnBrk="1" latinLnBrk="0" hangingPunct="1">
                        <a:lnSpc>
                          <a:spcPts val="1600"/>
                        </a:lnSpc>
                        <a:spcBef>
                          <a:spcPts val="600"/>
                        </a:spcBef>
                        <a:spcAft>
                          <a:spcPts val="600"/>
                        </a:spcAft>
                      </a:pPr>
                      <a:r>
                        <a:rPr lang="de-DE" sz="1600" b="1" dirty="0" smtClean="0">
                          <a:solidFill>
                            <a:schemeClr val="accent1">
                              <a:lumMod val="75000"/>
                            </a:schemeClr>
                          </a:solidFill>
                          <a:latin typeface="Verdana" pitchFamily="34" charset="0"/>
                          <a:ea typeface="Verdana" pitchFamily="34" charset="0"/>
                          <a:cs typeface="Verdana" pitchFamily="34" charset="0"/>
                        </a:rPr>
                        <a:t>RDA 6.2.2.8</a:t>
                      </a:r>
                      <a:endParaRPr lang="de-DE" sz="1600" b="1" kern="1200" dirty="0">
                        <a:solidFill>
                          <a:schemeClr val="accent1">
                            <a:lumMod val="75000"/>
                          </a:schemeClr>
                        </a:solidFill>
                        <a:latin typeface="Verdana" pitchFamily="34" charset="0"/>
                        <a:ea typeface="Verdana" pitchFamily="34" charset="0"/>
                        <a:cs typeface="Verdana" pitchFamily="34" charset="0"/>
                      </a:endParaRPr>
                    </a:p>
                  </a:txBody>
                  <a:tcPr marT="45686" marB="45686"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6"/>
                  </a:ext>
                </a:extLst>
              </a:tr>
              <a:tr h="504056">
                <a:tc>
                  <a:txBody>
                    <a:bodyPr/>
                    <a:lstStyle/>
                    <a:p>
                      <a:pPr marL="285750" indent="-285750" algn="l">
                        <a:lnSpc>
                          <a:spcPts val="1600"/>
                        </a:lnSpc>
                        <a:spcBef>
                          <a:spcPts val="600"/>
                        </a:spcBef>
                        <a:spcAft>
                          <a:spcPts val="600"/>
                        </a:spcAft>
                        <a:buFont typeface="Arial" pitchFamily="34" charset="0"/>
                        <a:buChar char="•"/>
                      </a:pPr>
                      <a:r>
                        <a:rPr lang="de-DE" sz="1600" dirty="0" smtClean="0">
                          <a:latin typeface="Verdana" pitchFamily="34" charset="0"/>
                          <a:ea typeface="Verdana" pitchFamily="34" charset="0"/>
                          <a:cs typeface="Verdana" pitchFamily="34" charset="0"/>
                        </a:rPr>
                        <a:t>Datum des Werks und sonstige unterscheidende Eigenschaften </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marT="45686" marB="45686"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l" defTabSz="914400" rtl="0" eaLnBrk="1" latinLnBrk="0" hangingPunct="1">
                        <a:lnSpc>
                          <a:spcPts val="1600"/>
                        </a:lnSpc>
                        <a:spcBef>
                          <a:spcPts val="600"/>
                        </a:spcBef>
                        <a:spcAft>
                          <a:spcPts val="600"/>
                        </a:spcAft>
                      </a:pPr>
                      <a:r>
                        <a:rPr lang="de-DE" sz="1600" b="1" dirty="0" smtClean="0">
                          <a:solidFill>
                            <a:schemeClr val="accent1">
                              <a:lumMod val="75000"/>
                            </a:schemeClr>
                          </a:solidFill>
                          <a:latin typeface="Verdana" pitchFamily="34" charset="0"/>
                          <a:ea typeface="Verdana" pitchFamily="34" charset="0"/>
                          <a:cs typeface="Verdana" pitchFamily="34" charset="0"/>
                        </a:rPr>
                        <a:t>RDA 6.20,6.21 </a:t>
                      </a:r>
                      <a:endParaRPr lang="de-DE" sz="1600" b="1" kern="1200" dirty="0">
                        <a:solidFill>
                          <a:schemeClr val="accent1">
                            <a:lumMod val="75000"/>
                          </a:schemeClr>
                        </a:solidFill>
                        <a:latin typeface="Verdana" pitchFamily="34" charset="0"/>
                        <a:ea typeface="Verdana" pitchFamily="34" charset="0"/>
                        <a:cs typeface="Verdana" pitchFamily="34" charset="0"/>
                      </a:endParaRPr>
                    </a:p>
                  </a:txBody>
                  <a:tcPr marT="45686" marB="45686"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l" defTabSz="914400" rtl="0" eaLnBrk="1" latinLnBrk="0" hangingPunct="1">
                        <a:lnSpc>
                          <a:spcPts val="1600"/>
                        </a:lnSpc>
                        <a:spcBef>
                          <a:spcPts val="600"/>
                        </a:spcBef>
                        <a:spcAft>
                          <a:spcPts val="600"/>
                        </a:spcAft>
                      </a:pPr>
                      <a:r>
                        <a:rPr lang="de-DE" sz="1600" b="1" kern="1200" dirty="0" smtClean="0">
                          <a:solidFill>
                            <a:schemeClr val="accent1">
                              <a:lumMod val="75000"/>
                            </a:schemeClr>
                          </a:solidFill>
                          <a:latin typeface="Verdana" pitchFamily="34" charset="0"/>
                          <a:ea typeface="Verdana" pitchFamily="34" charset="0"/>
                          <a:cs typeface="Verdana" pitchFamily="34" charset="0"/>
                        </a:rPr>
                        <a:t>RDA 6.4</a:t>
                      </a:r>
                      <a:endParaRPr lang="de-DE" sz="1600" b="1" kern="1200" dirty="0">
                        <a:solidFill>
                          <a:schemeClr val="accent1">
                            <a:lumMod val="75000"/>
                          </a:schemeClr>
                        </a:solidFill>
                        <a:latin typeface="Verdana" pitchFamily="34" charset="0"/>
                        <a:ea typeface="Verdana" pitchFamily="34" charset="0"/>
                        <a:cs typeface="Verdana" pitchFamily="34" charset="0"/>
                      </a:endParaRPr>
                    </a:p>
                  </a:txBody>
                  <a:tcPr marT="45686" marB="45686"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7"/>
                  </a:ext>
                </a:extLst>
              </a:tr>
            </a:tbl>
          </a:graphicData>
        </a:graphic>
      </p:graphicFrame>
      <p:sp>
        <p:nvSpPr>
          <p:cNvPr id="3" name="Textfeld 2"/>
          <p:cNvSpPr txBox="1"/>
          <p:nvPr/>
        </p:nvSpPr>
        <p:spPr>
          <a:xfrm>
            <a:off x="4932040" y="5996027"/>
            <a:ext cx="3430426" cy="338554"/>
          </a:xfrm>
          <a:prstGeom prst="rect">
            <a:avLst/>
          </a:prstGeom>
          <a:solidFill>
            <a:schemeClr val="bg1"/>
          </a:solidFill>
          <a:ln>
            <a:solidFill>
              <a:schemeClr val="tx1"/>
            </a:solidFill>
          </a:ln>
        </p:spPr>
        <p:txBody>
          <a:bodyPr wrap="none" rtlCol="0">
            <a:spAutoFit/>
          </a:bodyPr>
          <a:lstStyle/>
          <a:p>
            <a:r>
              <a:rPr lang="de-DE" sz="1600" dirty="0" smtClean="0">
                <a:latin typeface="Verdana" pitchFamily="34" charset="0"/>
                <a:ea typeface="Verdana" pitchFamily="34" charset="0"/>
                <a:cs typeface="Verdana" pitchFamily="34" charset="0"/>
              </a:rPr>
              <a:t>* </a:t>
            </a:r>
            <a:r>
              <a:rPr lang="de-DE" sz="1400" dirty="0" smtClean="0">
                <a:latin typeface="Verdana" pitchFamily="34" charset="0"/>
                <a:ea typeface="Verdana" pitchFamily="34" charset="0"/>
                <a:cs typeface="Verdana" pitchFamily="34" charset="0"/>
              </a:rPr>
              <a:t>Person</a:t>
            </a:r>
            <a:r>
              <a:rPr lang="de-DE" sz="1400" dirty="0">
                <a:latin typeface="Verdana" pitchFamily="34" charset="0"/>
                <a:ea typeface="Verdana" pitchFamily="34" charset="0"/>
                <a:cs typeface="Verdana" pitchFamily="34" charset="0"/>
              </a:rPr>
              <a:t>, Familie oder </a:t>
            </a:r>
            <a:r>
              <a:rPr lang="de-DE" sz="1400" dirty="0" smtClean="0">
                <a:latin typeface="Verdana" pitchFamily="34" charset="0"/>
                <a:ea typeface="Verdana" pitchFamily="34" charset="0"/>
                <a:cs typeface="Verdana" pitchFamily="34" charset="0"/>
              </a:rPr>
              <a:t>Körperschaft</a:t>
            </a:r>
          </a:p>
        </p:txBody>
      </p:sp>
    </p:spTree>
    <p:extLst>
      <p:ext uri="{BB962C8B-B14F-4D97-AF65-F5344CB8AC3E}">
        <p14:creationId xmlns:p14="http://schemas.microsoft.com/office/powerpoint/2010/main" val="328481969"/>
      </p:ext>
    </p:extLst>
  </p:cSld>
  <p:clrMapOvr>
    <a:masterClrMapping/>
  </p:clrMapOvr>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8313" y="6376988"/>
            <a:ext cx="6911975" cy="365125"/>
          </a:xfrm>
        </p:spPr>
        <p:txBody>
          <a:bodyPr/>
          <a:lstStyle/>
          <a:p>
            <a:pPr>
              <a:defRPr/>
            </a:pPr>
            <a:r>
              <a:rPr lang="de-DE" smtClean="0"/>
              <a:t>AG RDA Schulungsunterlagen – Modul 6J: Juristische Werke | Stand: 5.12.2017 | CC BY-NC-SA</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2419658270"/>
              </p:ext>
            </p:extLst>
          </p:nvPr>
        </p:nvGraphicFramePr>
        <p:xfrm>
          <a:off x="107504" y="332656"/>
          <a:ext cx="8856984" cy="5912020"/>
        </p:xfrm>
        <a:graphic>
          <a:graphicData uri="http://schemas.openxmlformats.org/drawingml/2006/table">
            <a:tbl>
              <a:tblPr/>
              <a:tblGrid>
                <a:gridCol w="4608512">
                  <a:extLst>
                    <a:ext uri="{9D8B030D-6E8A-4147-A177-3AD203B41FA5}">
                      <a16:colId xmlns:a16="http://schemas.microsoft.com/office/drawing/2014/main" val="20000"/>
                    </a:ext>
                  </a:extLst>
                </a:gridCol>
                <a:gridCol w="4248472">
                  <a:extLst>
                    <a:ext uri="{9D8B030D-6E8A-4147-A177-3AD203B41FA5}">
                      <a16:colId xmlns:a16="http://schemas.microsoft.com/office/drawing/2014/main" val="20001"/>
                    </a:ext>
                  </a:extLst>
                </a:gridCol>
              </a:tblGrid>
              <a:tr h="327884">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1" i="0" u="none" strike="noStrike" cap="none" normalizeH="0" baseline="0" dirty="0" smtClean="0">
                          <a:ln>
                            <a:noFill/>
                          </a:ln>
                          <a:solidFill>
                            <a:srgbClr val="FFFFFF"/>
                          </a:solidFill>
                          <a:effectLst/>
                          <a:latin typeface="Verdana" pitchFamily="34" charset="0"/>
                          <a:cs typeface="Arial" pitchFamily="34" charset="0"/>
                        </a:rPr>
                        <a:t>Zusammenstellungen auf einen Blick</a:t>
                      </a:r>
                    </a:p>
                  </a:txBody>
                  <a:tcPr marL="91447" marR="91447" marT="45694" marB="4569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1" i="0" u="none" strike="noStrike" cap="none" normalizeH="0" baseline="0" dirty="0" smtClean="0">
                          <a:ln>
                            <a:noFill/>
                          </a:ln>
                          <a:solidFill>
                            <a:srgbClr val="FFFFFF"/>
                          </a:solidFill>
                          <a:effectLst/>
                          <a:latin typeface="Verdana" pitchFamily="34" charset="0"/>
                          <a:cs typeface="Arial" pitchFamily="34" charset="0"/>
                        </a:rPr>
                        <a:t>Normierter Sucheinstieg (NS)</a:t>
                      </a:r>
                    </a:p>
                  </a:txBody>
                  <a:tcPr marL="91447" marR="91447" marT="45694" marB="4569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0"/>
                  </a:ext>
                </a:extLst>
              </a:tr>
              <a:tr h="1042161">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Z1   Gesetze und davon abgeleitete Regelungen usw., die zusammen erscheinen  </a:t>
                      </a:r>
                      <a:r>
                        <a:rPr lang="de-DE" sz="1600" b="0" kern="1200" dirty="0" smtClean="0">
                          <a:solidFill>
                            <a:schemeClr val="tx1"/>
                          </a:solidFill>
                          <a:effectLst/>
                          <a:latin typeface="Verdana" pitchFamily="34" charset="0"/>
                          <a:ea typeface="+mn-ea"/>
                          <a:cs typeface="+mn-cs"/>
                        </a:rPr>
                        <a:t>(RDA 6.29.1.8)</a:t>
                      </a:r>
                      <a:endParaRPr kumimoji="0" lang="de-DE" altLang="de-DE" sz="1600" b="0" i="0" u="none" strike="noStrike" cap="none" normalizeH="0" baseline="0" dirty="0" smtClean="0">
                        <a:ln>
                          <a:noFill/>
                        </a:ln>
                        <a:solidFill>
                          <a:srgbClr val="000000"/>
                        </a:solidFill>
                        <a:effectLst/>
                        <a:latin typeface="Verdana" pitchFamily="34" charset="0"/>
                        <a:cs typeface="Arial" pitchFamily="34" charset="0"/>
                      </a:endParaRPr>
                    </a:p>
                  </a:txBody>
                  <a:tcPr marL="91447" marR="91447" marT="45694" marB="4569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NS der Rechtsnorm von der die anderen abgeleitet sind: </a:t>
                      </a:r>
                    </a:p>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Gebietskörperschaft. Bevorzugter Titel, sofern „geeignet“</a:t>
                      </a:r>
                    </a:p>
                  </a:txBody>
                  <a:tcPr marL="91447" marR="91447" marT="45694" marB="4569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1"/>
                  </a:ext>
                </a:extLst>
              </a:tr>
              <a:tr h="803941">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Z2a  Gesetze einer Gebietskörperschaft mit übergeordnetem Titel  (RDA 6.29.1.2, RDA 6.19.2.5.1)</a:t>
                      </a:r>
                    </a:p>
                  </a:txBody>
                  <a:tcPr marL="91447" marR="91447" marT="45694" marB="4569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NS: Gebietskörperschaft. Bevorzugter Titel für die Zusammenstellung</a:t>
                      </a:r>
                    </a:p>
                  </a:txBody>
                  <a:tcPr marL="91447" marR="91447" marT="45694" marB="4569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10002"/>
                  </a:ext>
                </a:extLst>
              </a:tr>
              <a:tr h="87146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0" i="0" u="none" strike="noStrike" kern="1200" cap="none" normalizeH="0" baseline="0" dirty="0" smtClean="0">
                          <a:ln>
                            <a:noFill/>
                          </a:ln>
                          <a:solidFill>
                            <a:srgbClr val="000000"/>
                          </a:solidFill>
                          <a:effectLst/>
                          <a:latin typeface="Verdana" pitchFamily="34" charset="0"/>
                          <a:ea typeface="+mn-ea"/>
                          <a:cs typeface="Arial" pitchFamily="34" charset="0"/>
                        </a:rPr>
                        <a:t>Z 2b  </a:t>
                      </a:r>
                      <a:r>
                        <a:rPr kumimoji="0" lang="de-DE" sz="1600" b="0" i="0" u="none" strike="noStrike" kern="1200" cap="none" normalizeH="0" baseline="0" dirty="0" smtClean="0">
                          <a:ln>
                            <a:noFill/>
                          </a:ln>
                          <a:solidFill>
                            <a:srgbClr val="000000"/>
                          </a:solidFill>
                          <a:effectLst/>
                          <a:latin typeface="Verdana" pitchFamily="34" charset="0"/>
                          <a:ea typeface="+mn-ea"/>
                          <a:cs typeface="Arial" pitchFamily="34" charset="0"/>
                        </a:rPr>
                        <a:t>Gesetzen usw. einer Gebietskörperschaft ohne übergeordnetem Titel (RDA 6.29.1.2, RDA 6.19.2.5.1)</a:t>
                      </a:r>
                      <a:endParaRPr kumimoji="0" lang="de-DE" altLang="de-DE" sz="1600" b="0" i="0" u="none" strike="noStrike" kern="1200" cap="none" normalizeH="0" baseline="0" dirty="0" smtClean="0">
                        <a:ln>
                          <a:noFill/>
                        </a:ln>
                        <a:solidFill>
                          <a:srgbClr val="000000"/>
                        </a:solidFill>
                        <a:effectLst/>
                        <a:latin typeface="Verdana" pitchFamily="34" charset="0"/>
                        <a:ea typeface="+mn-ea"/>
                        <a:cs typeface="Arial" pitchFamily="34" charset="0"/>
                      </a:endParaRPr>
                    </a:p>
                  </a:txBody>
                  <a:tcPr marL="91447" marR="91447" marT="45694" marB="4569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altLang="de-DE" sz="1600" b="0" i="0" u="none" strike="noStrike" kern="1200" cap="none" normalizeH="0" baseline="0" dirty="0" smtClean="0">
                          <a:ln>
                            <a:noFill/>
                          </a:ln>
                          <a:solidFill>
                            <a:srgbClr val="000000"/>
                          </a:solidFill>
                          <a:effectLst/>
                          <a:latin typeface="Verdana" pitchFamily="34" charset="0"/>
                          <a:ea typeface="+mn-ea"/>
                          <a:cs typeface="Arial" pitchFamily="34" charset="0"/>
                        </a:rPr>
                        <a:t>1. </a:t>
                      </a:r>
                      <a:r>
                        <a:rPr kumimoji="0" lang="de-DE" altLang="de-DE" sz="1600" b="0" i="0" u="none" strike="noStrike" kern="1200" cap="none" normalizeH="0" baseline="0" dirty="0" err="1" smtClean="0">
                          <a:ln>
                            <a:noFill/>
                          </a:ln>
                          <a:solidFill>
                            <a:srgbClr val="000000"/>
                          </a:solidFill>
                          <a:effectLst/>
                          <a:latin typeface="Verdana" pitchFamily="34" charset="0"/>
                          <a:ea typeface="+mn-ea"/>
                          <a:cs typeface="Arial" pitchFamily="34" charset="0"/>
                        </a:rPr>
                        <a:t>NSe</a:t>
                      </a:r>
                      <a:r>
                        <a:rPr kumimoji="0" lang="de-DE" altLang="de-DE" sz="1600" b="0" i="0" u="none" strike="noStrike" kern="1200" cap="none" normalizeH="0" baseline="0" dirty="0" smtClean="0">
                          <a:ln>
                            <a:noFill/>
                          </a:ln>
                          <a:solidFill>
                            <a:srgbClr val="000000"/>
                          </a:solidFill>
                          <a:effectLst/>
                          <a:latin typeface="Verdana" pitchFamily="34" charset="0"/>
                          <a:ea typeface="+mn-ea"/>
                          <a:cs typeface="Arial" pitchFamily="34" charset="0"/>
                        </a:rPr>
                        <a:t> für jedes enthaltene Werk</a:t>
                      </a:r>
                    </a:p>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0" i="0" u="none" strike="noStrike" kern="1200" cap="none" normalizeH="0" baseline="0" dirty="0" smtClean="0">
                          <a:ln>
                            <a:noFill/>
                          </a:ln>
                          <a:solidFill>
                            <a:srgbClr val="000000"/>
                          </a:solidFill>
                          <a:effectLst/>
                          <a:latin typeface="Verdana" pitchFamily="34" charset="0"/>
                          <a:ea typeface="+mn-ea"/>
                          <a:cs typeface="Arial" pitchFamily="34" charset="0"/>
                        </a:rPr>
                        <a:t>2. NS: Fingierter Titel</a:t>
                      </a:r>
                    </a:p>
                  </a:txBody>
                  <a:tcPr marL="91447" marR="91447" marT="45694" marB="4569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3"/>
                  </a:ext>
                </a:extLst>
              </a:tr>
              <a:tr h="803941">
                <a:tc>
                  <a:txBody>
                    <a:bodyPr/>
                    <a:lstStyle/>
                    <a:p>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Z 3a  </a:t>
                      </a:r>
                      <a:r>
                        <a:rPr lang="de-DE" sz="1600" b="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Gesetze mehrerer Gebietskörperschaften  mit übergeordnetem Titel (RDA 6.29.1.3)</a:t>
                      </a:r>
                      <a:endParaRPr kumimoji="0" lang="de-DE" altLang="de-DE" sz="1600" b="0" i="0" u="none" strike="noStrike" cap="none" normalizeH="0" baseline="0" dirty="0" smtClean="0">
                        <a:ln>
                          <a:noFill/>
                        </a:ln>
                        <a:solidFill>
                          <a:srgbClr val="000000"/>
                        </a:solidFill>
                        <a:effectLst/>
                        <a:latin typeface="Verdana" pitchFamily="34" charset="0"/>
                        <a:ea typeface="Verdana" panose="020B0604030504040204" pitchFamily="34" charset="0"/>
                        <a:cs typeface="Verdana" panose="020B0604030504040204" pitchFamily="34" charset="0"/>
                      </a:endParaRPr>
                    </a:p>
                  </a:txBody>
                  <a:tcPr marL="91447" marR="91447" marT="45694" marB="4569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NS: Bevorzugter Titel für die Zusammenstellung</a:t>
                      </a:r>
                    </a:p>
                  </a:txBody>
                  <a:tcPr marL="91447" marR="91447" marT="45694" marB="4569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10004"/>
                  </a:ext>
                </a:extLst>
              </a:tr>
              <a:tr h="926020">
                <a:tc>
                  <a:txBody>
                    <a:bodyPr/>
                    <a:lstStyle/>
                    <a:p>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Z 3b  </a:t>
                      </a:r>
                      <a:r>
                        <a:rPr lang="de-DE" sz="1600" b="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Gesetze mehrerer Gebietskörperschaften  ohne übergeordnetem Titel (RDA 6.29.1.3)</a:t>
                      </a:r>
                    </a:p>
                  </a:txBody>
                  <a:tcPr marL="91447" marR="91447" marT="45694" marB="4569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1. NS für jedes enthaltene Werk</a:t>
                      </a:r>
                    </a:p>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2. fingierter Titel</a:t>
                      </a:r>
                    </a:p>
                  </a:txBody>
                  <a:tcPr marL="91447" marR="91447" marT="45694" marB="4569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5"/>
                  </a:ext>
                </a:extLst>
              </a:tr>
              <a:tr h="1042161">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Z 4a  Verwaltungsvorschriften verschiedener staatlicher Behörden, die keine Gesetze sind, mit übergeordnetem Titel  (RDA 6.29.1.9)</a:t>
                      </a:r>
                    </a:p>
                  </a:txBody>
                  <a:tcPr marL="91447" marR="91447" marT="45694" marB="4569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NS: Bevorzugter Titel für die Zusammenstellung</a:t>
                      </a:r>
                    </a:p>
                  </a:txBody>
                  <a:tcPr marL="91447" marR="91447" marT="45694" marB="4569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10006"/>
                  </a:ext>
                </a:extLst>
              </a:tr>
            </a:tbl>
          </a:graphicData>
        </a:graphic>
      </p:graphicFrame>
      <p:sp>
        <p:nvSpPr>
          <p:cNvPr id="115753" name="Foliennummernplatzhalter 1"/>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fld id="{CC1E9FA9-CFF2-4806-8F67-839E8F150A67}" type="slidenum">
              <a:rPr lang="de-DE" altLang="de-DE" sz="1200" smtClean="0">
                <a:solidFill>
                  <a:srgbClr val="898989"/>
                </a:solidFill>
                <a:latin typeface="Calibri" pitchFamily="34" charset="0"/>
              </a:rPr>
              <a:pPr>
                <a:spcBef>
                  <a:spcPct val="0"/>
                </a:spcBef>
                <a:buFontTx/>
                <a:buNone/>
              </a:pPr>
              <a:t>130</a:t>
            </a:fld>
            <a:endParaRPr lang="de-DE" altLang="de-DE" sz="1200" smtClean="0">
              <a:solidFill>
                <a:srgbClr val="898989"/>
              </a:solidFill>
              <a:latin typeface="Calibri" pitchFamily="34" charset="0"/>
            </a:endParaRPr>
          </a:p>
        </p:txBody>
      </p:sp>
    </p:spTree>
    <p:extLst>
      <p:ext uri="{BB962C8B-B14F-4D97-AF65-F5344CB8AC3E}">
        <p14:creationId xmlns:p14="http://schemas.microsoft.com/office/powerpoint/2010/main" val="1152120015"/>
      </p:ext>
    </p:extLst>
  </p:cSld>
  <p:clrMapOvr>
    <a:masterClrMapping/>
  </p:clrMapOvr>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p:txBody>
          <a:bodyPr/>
          <a:lstStyle/>
          <a:p>
            <a:pPr>
              <a:defRPr/>
            </a:pPr>
            <a:r>
              <a:rPr lang="de-DE" smtClean="0"/>
              <a:t>AG RDA Schulungsunterlagen – Modul 6J: Juristische Werke | Stand: 5.12.2017 | CC BY-NC-SA</a:t>
            </a:r>
            <a:endParaRPr lang="de-DE" dirty="0"/>
          </a:p>
        </p:txBody>
      </p:sp>
      <p:sp>
        <p:nvSpPr>
          <p:cNvPr id="5" name="Foliennummernplatzhalter 4"/>
          <p:cNvSpPr>
            <a:spLocks noGrp="1"/>
          </p:cNvSpPr>
          <p:nvPr>
            <p:ph type="sldNum" sz="quarter" idx="15"/>
          </p:nvPr>
        </p:nvSpPr>
        <p:spPr/>
        <p:txBody>
          <a:bodyPr/>
          <a:lstStyle/>
          <a:p>
            <a:pPr>
              <a:defRPr/>
            </a:pPr>
            <a:fld id="{FAB38C1D-161B-412A-9C5A-58B0265B4498}" type="slidenum">
              <a:rPr lang="de-DE" altLang="de-DE" smtClean="0"/>
              <a:pPr>
                <a:defRPr/>
              </a:pPr>
              <a:t>131</a:t>
            </a:fld>
            <a:endParaRPr lang="de-DE" altLang="de-DE"/>
          </a:p>
        </p:txBody>
      </p:sp>
      <p:graphicFrame>
        <p:nvGraphicFramePr>
          <p:cNvPr id="6" name="Tabelle 5"/>
          <p:cNvGraphicFramePr>
            <a:graphicFrameLocks noGrp="1"/>
          </p:cNvGraphicFramePr>
          <p:nvPr>
            <p:extLst>
              <p:ext uri="{D42A27DB-BD31-4B8C-83A1-F6EECF244321}">
                <p14:modId xmlns:p14="http://schemas.microsoft.com/office/powerpoint/2010/main" val="945572491"/>
              </p:ext>
            </p:extLst>
          </p:nvPr>
        </p:nvGraphicFramePr>
        <p:xfrm>
          <a:off x="179512" y="221569"/>
          <a:ext cx="8856984" cy="6187575"/>
        </p:xfrm>
        <a:graphic>
          <a:graphicData uri="http://schemas.openxmlformats.org/drawingml/2006/table">
            <a:tbl>
              <a:tblPr/>
              <a:tblGrid>
                <a:gridCol w="4832637">
                  <a:extLst>
                    <a:ext uri="{9D8B030D-6E8A-4147-A177-3AD203B41FA5}">
                      <a16:colId xmlns:a16="http://schemas.microsoft.com/office/drawing/2014/main" val="20000"/>
                    </a:ext>
                  </a:extLst>
                </a:gridCol>
                <a:gridCol w="4024347">
                  <a:extLst>
                    <a:ext uri="{9D8B030D-6E8A-4147-A177-3AD203B41FA5}">
                      <a16:colId xmlns:a16="http://schemas.microsoft.com/office/drawing/2014/main" val="20001"/>
                    </a:ext>
                  </a:extLst>
                </a:gridCol>
              </a:tblGrid>
              <a:tr h="518607">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1" i="0" u="none" strike="noStrike" kern="1200" cap="none" normalizeH="0" baseline="0" dirty="0" smtClean="0">
                          <a:ln>
                            <a:noFill/>
                          </a:ln>
                          <a:solidFill>
                            <a:srgbClr val="FFFFFF"/>
                          </a:solidFill>
                          <a:effectLst/>
                          <a:latin typeface="Verdana" pitchFamily="34" charset="0"/>
                          <a:ea typeface="+mn-ea"/>
                          <a:cs typeface="Arial" pitchFamily="34" charset="0"/>
                        </a:rPr>
                        <a:t>Zusammenstellungen auf einen Blick</a:t>
                      </a:r>
                    </a:p>
                  </a:txBody>
                  <a:tcPr marL="91447" marR="91447" marT="45694" marB="4569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1" i="0" u="none" strike="noStrike" kern="1200" cap="none" normalizeH="0" baseline="0" dirty="0" smtClean="0">
                          <a:ln>
                            <a:noFill/>
                          </a:ln>
                          <a:solidFill>
                            <a:srgbClr val="FFFFFF"/>
                          </a:solidFill>
                          <a:effectLst/>
                          <a:latin typeface="Verdana" pitchFamily="34" charset="0"/>
                          <a:ea typeface="+mn-ea"/>
                          <a:cs typeface="Arial" pitchFamily="34" charset="0"/>
                        </a:rPr>
                        <a:t>Normierter Sucheinstieg (NS)</a:t>
                      </a:r>
                    </a:p>
                  </a:txBody>
                  <a:tcPr marL="91447" marR="91447" marT="45694" marB="4569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0"/>
                  </a:ext>
                </a:extLst>
              </a:tr>
              <a:tr h="457148">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Z 4b Verwaltungsvorschriften verschiedener staatlicher Behörden, die keine Gesetze sind, ohne übergeordnetem Titel  (RDA 6.29.1.9)</a:t>
                      </a:r>
                    </a:p>
                  </a:txBody>
                  <a:tcPr marL="91447" marR="91447" marT="45694" marB="4569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1. NS für jedes enthaltene Werk</a:t>
                      </a:r>
                    </a:p>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2. Fingierter Titel</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de-DE" altLang="de-DE" sz="1600" b="0" i="0" u="none" strike="noStrike" cap="none" normalizeH="0" baseline="0" dirty="0" smtClean="0">
                        <a:ln>
                          <a:noFill/>
                        </a:ln>
                        <a:solidFill>
                          <a:srgbClr val="000000"/>
                        </a:solidFill>
                        <a:effectLst/>
                        <a:latin typeface="Verdana" pitchFamily="34" charset="0"/>
                        <a:cs typeface="Arial" pitchFamily="34" charset="0"/>
                      </a:endParaRPr>
                    </a:p>
                  </a:txBody>
                  <a:tcPr marL="91447" marR="91447" marT="45694" marB="4569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1"/>
                  </a:ext>
                </a:extLst>
              </a:tr>
              <a:tr h="428577">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Z 5 Historische Gesetze usw. (RDA 6.29.1.6)</a:t>
                      </a:r>
                    </a:p>
                  </a:txBody>
                  <a:tcPr marL="91447" marR="91447" marT="45694" marB="4569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NS: Bevorzugter Titel für die Zusammenstellung</a:t>
                      </a:r>
                    </a:p>
                  </a:txBody>
                  <a:tcPr marL="91447" marR="91447" marT="45694" marB="4569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10002"/>
                  </a:ext>
                </a:extLst>
              </a:tr>
              <a:tr h="517467">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0" i="0" u="none" strike="noStrike" kern="1200" cap="none" normalizeH="0" baseline="0" dirty="0" smtClean="0">
                          <a:ln>
                            <a:noFill/>
                          </a:ln>
                          <a:solidFill>
                            <a:srgbClr val="000000"/>
                          </a:solidFill>
                          <a:effectLst/>
                          <a:latin typeface="Verdana" pitchFamily="34" charset="0"/>
                          <a:ea typeface="+mn-ea"/>
                          <a:cs typeface="Arial" pitchFamily="34" charset="0"/>
                        </a:rPr>
                        <a:t>Z 6a  Gerichtliche Verfahrensvorschriften für mehrere Gerichte  einer Gebietskörperschaft, die Gesetze sind (RDA 6.29.1.11) </a:t>
                      </a:r>
                    </a:p>
                  </a:txBody>
                  <a:tcPr marL="91447" marR="91447" marT="45694" marB="4569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0" i="0" u="none" strike="noStrike" kern="1200" cap="none" normalizeH="0" baseline="0" dirty="0" smtClean="0">
                          <a:ln>
                            <a:noFill/>
                          </a:ln>
                          <a:solidFill>
                            <a:srgbClr val="000000"/>
                          </a:solidFill>
                          <a:effectLst/>
                          <a:latin typeface="Verdana" pitchFamily="34" charset="0"/>
                          <a:ea typeface="+mn-ea"/>
                          <a:cs typeface="Arial" pitchFamily="34" charset="0"/>
                        </a:rPr>
                        <a:t>NS: Gebietskörperschaft. Titel für die Zusammenstellung</a:t>
                      </a:r>
                    </a:p>
                  </a:txBody>
                  <a:tcPr marL="91447" marR="91447" marT="45694" marB="4569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3"/>
                  </a:ext>
                </a:extLst>
              </a:tr>
              <a:tr h="51746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Z 6b Gerichtliche Verfahrensvorschriften, die Gesetze von mehreren Gebietskörper-</a:t>
                      </a:r>
                      <a:r>
                        <a:rPr kumimoji="0" lang="de-DE" altLang="de-DE" sz="1600" b="0" i="0" u="none" strike="noStrike" cap="none" normalizeH="0" baseline="0" dirty="0" err="1" smtClean="0">
                          <a:ln>
                            <a:noFill/>
                          </a:ln>
                          <a:solidFill>
                            <a:srgbClr val="000000"/>
                          </a:solidFill>
                          <a:effectLst/>
                          <a:latin typeface="Verdana" pitchFamily="34" charset="0"/>
                          <a:cs typeface="Arial" pitchFamily="34" charset="0"/>
                        </a:rPr>
                        <a:t>schaften</a:t>
                      </a: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 od. staatl. Behörden oder mehreren Vertretern verkündet werden  </a:t>
                      </a:r>
                      <a:b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br>
                      <a:r>
                        <a:rPr lang="de-DE" sz="1600" b="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(RDA 6.29.1.12)</a:t>
                      </a:r>
                      <a:endParaRPr kumimoji="0" lang="de-DE" altLang="de-DE" sz="1600" b="0" i="0" u="none" strike="noStrike" cap="none" normalizeH="0" baseline="0" dirty="0" smtClean="0">
                        <a:ln>
                          <a:noFill/>
                        </a:ln>
                        <a:solidFill>
                          <a:srgbClr val="000000"/>
                        </a:solidFill>
                        <a:effectLst/>
                        <a:latin typeface="Verdana" pitchFamily="34" charset="0"/>
                        <a:ea typeface="Verdana" panose="020B0604030504040204" pitchFamily="34" charset="0"/>
                        <a:cs typeface="Verdana" panose="020B0604030504040204" pitchFamily="34" charset="0"/>
                      </a:endParaRPr>
                    </a:p>
                  </a:txBody>
                  <a:tcPr marL="91447" marR="91447" marT="45694" marB="4569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1. NS: Bevorzugter Titel für die Zusammenstellung</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2. NS für jedes enthaltene Werk</a:t>
                      </a:r>
                    </a:p>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3. NS: Fingierter Titel</a:t>
                      </a:r>
                    </a:p>
                  </a:txBody>
                  <a:tcPr marL="91447" marR="91447" marT="45694" marB="4569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10004"/>
                  </a:ext>
                </a:extLst>
              </a:tr>
              <a:tr h="517467">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Z 7  Abkommen (RDA 6.29.1.17) </a:t>
                      </a:r>
                    </a:p>
                  </a:txBody>
                  <a:tcPr marL="91447" marR="91447" marT="45694" marB="4569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1. NS: Bevorzugter Titel für die Zusammenstellung</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2. NS für jedes enthaltene Werk</a:t>
                      </a:r>
                    </a:p>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3. NS: fingierter Titel</a:t>
                      </a:r>
                    </a:p>
                  </a:txBody>
                  <a:tcPr marL="91447" marR="91447" marT="45694" marB="4569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5"/>
                  </a:ext>
                </a:extLst>
              </a:tr>
              <a:tr h="649214">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Z 8 Protokolle und Akten von Gerichtsverfahren (RDA 6.29.1.28) </a:t>
                      </a:r>
                    </a:p>
                  </a:txBody>
                  <a:tcPr marL="91447" marR="91447" marT="45694" marB="4569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1. NS: Bevorzugter Titel für die Zusammenstellung</a:t>
                      </a:r>
                    </a:p>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2. NS: für jedes einzelne Dokument bzw. das Erste</a:t>
                      </a:r>
                    </a:p>
                  </a:txBody>
                  <a:tcPr marL="91447" marR="91447" marT="45694" marB="4569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2251294952"/>
      </p:ext>
    </p:extLst>
  </p:cSld>
  <p:clrMapOvr>
    <a:masterClrMapping/>
  </p:clrMapOvr>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908720"/>
            <a:ext cx="8640960" cy="5400600"/>
          </a:xfrm>
        </p:spPr>
        <p:txBody>
          <a:bodyPr/>
          <a:lstStyle/>
          <a:p>
            <a:pPr lvl="2">
              <a:buFont typeface="Arial" charset="0"/>
              <a:buChar char="•"/>
            </a:pPr>
            <a:r>
              <a:rPr lang="de-DE" sz="1800" dirty="0" smtClean="0">
                <a:hlinkClick r:id="rId3"/>
              </a:rPr>
              <a:t>RDA Toolkit </a:t>
            </a:r>
            <a:endParaRPr lang="de-DE" sz="1800" dirty="0" smtClean="0"/>
          </a:p>
          <a:p>
            <a:pPr lvl="2">
              <a:buFont typeface="Arial" charset="0"/>
              <a:buChar char="•"/>
            </a:pPr>
            <a:r>
              <a:rPr lang="de-DE" sz="1800" dirty="0" smtClean="0">
                <a:hlinkClick r:id="rId4"/>
              </a:rPr>
              <a:t>RDA-Info-Wiki</a:t>
            </a:r>
            <a:endParaRPr lang="de-DE" sz="1800" dirty="0" smtClean="0"/>
          </a:p>
          <a:p>
            <a:pPr lvl="2">
              <a:buFont typeface="Arial" charset="0"/>
              <a:buChar char="•"/>
            </a:pPr>
            <a:r>
              <a:rPr lang="de-DE" sz="1800" dirty="0" smtClean="0">
                <a:hlinkClick r:id="rId5"/>
              </a:rPr>
              <a:t>RDA-Schulungsunterlagen</a:t>
            </a:r>
            <a:endParaRPr lang="de-DE" sz="1800" dirty="0" smtClean="0"/>
          </a:p>
          <a:p>
            <a:pPr lvl="2">
              <a:buFont typeface="Arial" charset="0"/>
              <a:buChar char="•"/>
            </a:pPr>
            <a:r>
              <a:rPr lang="de-DE" sz="1800" dirty="0" smtClean="0">
                <a:hlinkClick r:id="rId6"/>
              </a:rPr>
              <a:t>Schulungsunterlagen dieser Veranstaltung</a:t>
            </a:r>
            <a:endParaRPr lang="de-DE" sz="1800" dirty="0" smtClean="0"/>
          </a:p>
          <a:p>
            <a:pPr lvl="2">
              <a:buFont typeface="Arial" charset="0"/>
              <a:buChar char="•"/>
            </a:pPr>
            <a:r>
              <a:rPr lang="de-DE" sz="1800" dirty="0" smtClean="0">
                <a:hlinkClick r:id="rId7"/>
              </a:rPr>
              <a:t>EH-W-03</a:t>
            </a:r>
            <a:endParaRPr lang="de-DE" sz="1800" dirty="0"/>
          </a:p>
          <a:p>
            <a:pPr lvl="2">
              <a:buFont typeface="Arial" charset="0"/>
              <a:buChar char="•"/>
            </a:pPr>
            <a:endParaRPr lang="de-DE" sz="1800" dirty="0"/>
          </a:p>
          <a:p>
            <a:pPr lvl="1">
              <a:buFont typeface="Arial" charset="0"/>
              <a:buChar char="•"/>
            </a:pPr>
            <a:r>
              <a:rPr lang="de-DE" sz="1800" dirty="0" smtClean="0"/>
              <a:t>Weitere relevante Erfassungshilfen:</a:t>
            </a:r>
          </a:p>
          <a:p>
            <a:pPr lvl="2">
              <a:buFont typeface="Arial" charset="0"/>
              <a:buChar char="•"/>
            </a:pPr>
            <a:r>
              <a:rPr lang="de-DE" sz="1800" dirty="0" smtClean="0">
                <a:hlinkClick r:id="rId8"/>
              </a:rPr>
              <a:t>EH-W-01</a:t>
            </a:r>
            <a:r>
              <a:rPr lang="de-DE" sz="1800" dirty="0" smtClean="0"/>
              <a:t> Werke, allgemein</a:t>
            </a:r>
          </a:p>
          <a:p>
            <a:pPr lvl="2">
              <a:buFont typeface="Arial" charset="0"/>
              <a:buChar char="•"/>
            </a:pPr>
            <a:r>
              <a:rPr lang="de-DE" sz="1800" dirty="0" smtClean="0">
                <a:hlinkClick r:id="rId9"/>
              </a:rPr>
              <a:t>EH-W-02</a:t>
            </a:r>
            <a:r>
              <a:rPr lang="de-DE" sz="1800" dirty="0" smtClean="0"/>
              <a:t> Teile von Werken </a:t>
            </a:r>
          </a:p>
          <a:p>
            <a:pPr lvl="2">
              <a:buFont typeface="Arial" charset="0"/>
              <a:buChar char="•"/>
            </a:pPr>
            <a:endParaRPr lang="de-DE" sz="1800" dirty="0"/>
          </a:p>
          <a:p>
            <a:pPr lvl="1">
              <a:buFont typeface="Arial" charset="0"/>
              <a:buChar char="•"/>
            </a:pPr>
            <a:r>
              <a:rPr lang="de-DE" sz="1800" dirty="0" smtClean="0">
                <a:hlinkClick r:id="rId10"/>
              </a:rPr>
              <a:t>Arbeitshilfen</a:t>
            </a:r>
            <a:r>
              <a:rPr lang="de-DE" sz="1800" dirty="0" smtClean="0"/>
              <a:t> </a:t>
            </a:r>
          </a:p>
          <a:p>
            <a:pPr lvl="2">
              <a:buFont typeface="Arial" charset="0"/>
              <a:buChar char="•"/>
            </a:pPr>
            <a:r>
              <a:rPr lang="de-DE" sz="1800" dirty="0" smtClean="0">
                <a:hlinkClick r:id="rId11"/>
              </a:rPr>
              <a:t>AH-017</a:t>
            </a:r>
            <a:r>
              <a:rPr lang="de-DE" sz="1800" dirty="0" smtClean="0"/>
              <a:t> Anhang I Beziehungskennzeichen zwischen Ressourcen und Akteuren</a:t>
            </a:r>
          </a:p>
          <a:p>
            <a:pPr lvl="2">
              <a:buFont typeface="Arial" charset="0"/>
              <a:buChar char="•"/>
            </a:pPr>
            <a:r>
              <a:rPr lang="de-DE" sz="1800" dirty="0" smtClean="0">
                <a:hlinkClick r:id="rId12"/>
              </a:rPr>
              <a:t>AH-018</a:t>
            </a:r>
            <a:r>
              <a:rPr lang="de-DE" sz="1800" dirty="0"/>
              <a:t> Anhang </a:t>
            </a:r>
            <a:r>
              <a:rPr lang="de-DE" sz="1800" dirty="0" smtClean="0"/>
              <a:t>J </a:t>
            </a:r>
            <a:r>
              <a:rPr lang="de-DE" sz="1800" dirty="0"/>
              <a:t>Beziehungskennzeichen zwischen </a:t>
            </a:r>
            <a:r>
              <a:rPr lang="de-DE" sz="1800" dirty="0" smtClean="0"/>
              <a:t>Werken, Expressionen, Manifestationen und Exemplaren</a:t>
            </a:r>
          </a:p>
        </p:txBody>
      </p:sp>
      <p:sp>
        <p:nvSpPr>
          <p:cNvPr id="4" name="Fußzeilenplatzhalter 3"/>
          <p:cNvSpPr>
            <a:spLocks noGrp="1"/>
          </p:cNvSpPr>
          <p:nvPr>
            <p:ph type="ftr" sz="quarter" idx="14"/>
          </p:nvPr>
        </p:nvSpPr>
        <p:spPr/>
        <p:txBody>
          <a:bodyPr/>
          <a:lstStyle/>
          <a:p>
            <a:pPr>
              <a:defRPr/>
            </a:pPr>
            <a:r>
              <a:rPr lang="de-DE" smtClean="0"/>
              <a:t>AG RDA Schulungsunterlagen – Modul 6J: Juristische Werke | Stand: 5.12.2017 | CC BY-NC-SA</a:t>
            </a:r>
            <a:endParaRPr lang="de-DE" dirty="0"/>
          </a:p>
        </p:txBody>
      </p:sp>
      <p:sp>
        <p:nvSpPr>
          <p:cNvPr id="5" name="Foliennummernplatzhalter 4"/>
          <p:cNvSpPr>
            <a:spLocks noGrp="1"/>
          </p:cNvSpPr>
          <p:nvPr>
            <p:ph type="sldNum" sz="quarter" idx="15"/>
          </p:nvPr>
        </p:nvSpPr>
        <p:spPr/>
        <p:txBody>
          <a:bodyPr/>
          <a:lstStyle/>
          <a:p>
            <a:pPr>
              <a:defRPr/>
            </a:pPr>
            <a:fld id="{FAB38C1D-161B-412A-9C5A-58B0265B4498}" type="slidenum">
              <a:rPr lang="de-DE" altLang="de-DE" smtClean="0"/>
              <a:pPr>
                <a:defRPr/>
              </a:pPr>
              <a:t>132</a:t>
            </a:fld>
            <a:endParaRPr lang="de-DE" altLang="de-DE"/>
          </a:p>
        </p:txBody>
      </p:sp>
      <p:sp>
        <p:nvSpPr>
          <p:cNvPr id="6" name="Titel 5"/>
          <p:cNvSpPr>
            <a:spLocks noGrp="1"/>
          </p:cNvSpPr>
          <p:nvPr>
            <p:ph type="title"/>
          </p:nvPr>
        </p:nvSpPr>
        <p:spPr/>
        <p:txBody>
          <a:bodyPr/>
          <a:lstStyle/>
          <a:p>
            <a:r>
              <a:rPr lang="de-DE" dirty="0"/>
              <a:t>Nützliche Links</a:t>
            </a:r>
          </a:p>
        </p:txBody>
      </p:sp>
    </p:spTree>
    <p:extLst>
      <p:ext uri="{BB962C8B-B14F-4D97-AF65-F5344CB8AC3E}">
        <p14:creationId xmlns:p14="http://schemas.microsoft.com/office/powerpoint/2010/main" val="1454590717"/>
      </p:ext>
    </p:extLst>
  </p:cSld>
  <p:clrMapOvr>
    <a:masterClrMapping/>
  </p:clrMapOvr>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a:lstStyle/>
          <a:p>
            <a:pPr marL="0" indent="0">
              <a:buNone/>
            </a:pPr>
            <a:endParaRPr lang="de-DE" dirty="0"/>
          </a:p>
          <a:p>
            <a:pPr marL="0" indent="0">
              <a:buNone/>
            </a:pPr>
            <a:endParaRPr lang="de-DE" dirty="0" smtClean="0"/>
          </a:p>
          <a:p>
            <a:pPr marL="0" indent="0">
              <a:buNone/>
            </a:pPr>
            <a:r>
              <a:rPr lang="de-DE" sz="2800" dirty="0" smtClean="0"/>
              <a:t>Kontakt:</a:t>
            </a:r>
            <a:endParaRPr lang="de-DE" sz="2800" dirty="0"/>
          </a:p>
          <a:p>
            <a:endParaRPr lang="de-DE" dirty="0" smtClean="0"/>
          </a:p>
          <a:p>
            <a:pPr marL="1714500" lvl="4" indent="0">
              <a:buNone/>
            </a:pPr>
            <a:r>
              <a:rPr lang="de-DE" sz="2400" dirty="0" smtClean="0">
                <a:solidFill>
                  <a:schemeClr val="accent1"/>
                </a:solidFill>
              </a:rPr>
              <a:t>Helga Karg</a:t>
            </a:r>
          </a:p>
          <a:p>
            <a:pPr marL="1714500" lvl="4" indent="0">
              <a:buNone/>
            </a:pPr>
            <a:r>
              <a:rPr lang="de-DE" sz="2400" dirty="0" err="1" smtClean="0"/>
              <a:t>h.karg@dnb.de</a:t>
            </a:r>
            <a:endParaRPr lang="de-DE" sz="2400" dirty="0"/>
          </a:p>
          <a:p>
            <a:pPr marL="1714500" lvl="4" indent="0">
              <a:buNone/>
            </a:pPr>
            <a:endParaRPr lang="de-DE" sz="2400" dirty="0" smtClean="0"/>
          </a:p>
          <a:p>
            <a:pPr marL="1714500" lvl="4" indent="0">
              <a:buNone/>
            </a:pPr>
            <a:r>
              <a:rPr lang="de-DE" sz="2400" dirty="0" smtClean="0">
                <a:solidFill>
                  <a:schemeClr val="accent1"/>
                </a:solidFill>
              </a:rPr>
              <a:t>Barbara Pfeifer</a:t>
            </a:r>
          </a:p>
          <a:p>
            <a:pPr marL="1714500" lvl="4" indent="0">
              <a:buNone/>
            </a:pPr>
            <a:r>
              <a:rPr lang="de-DE" sz="2400" dirty="0" err="1" smtClean="0"/>
              <a:t>b.pfeifer@dnb.de</a:t>
            </a:r>
            <a:endParaRPr lang="de-DE" sz="2400" dirty="0"/>
          </a:p>
        </p:txBody>
      </p:sp>
      <p:sp>
        <p:nvSpPr>
          <p:cNvPr id="4" name="Fußzeilenplatzhalter 3"/>
          <p:cNvSpPr>
            <a:spLocks noGrp="1"/>
          </p:cNvSpPr>
          <p:nvPr>
            <p:ph type="ftr" sz="quarter" idx="14"/>
          </p:nvPr>
        </p:nvSpPr>
        <p:spPr/>
        <p:txBody>
          <a:bodyPr/>
          <a:lstStyle/>
          <a:p>
            <a:pPr>
              <a:defRPr/>
            </a:pPr>
            <a:r>
              <a:rPr lang="de-DE" smtClean="0"/>
              <a:t>AG RDA Schulungsunterlagen – Modul 6J: Juristische Werke | Stand: 5.12.2017 | CC BY-NC-SA</a:t>
            </a:r>
            <a:endParaRPr lang="de-DE" dirty="0"/>
          </a:p>
        </p:txBody>
      </p:sp>
      <p:sp>
        <p:nvSpPr>
          <p:cNvPr id="5" name="Foliennummernplatzhalter 4"/>
          <p:cNvSpPr>
            <a:spLocks noGrp="1"/>
          </p:cNvSpPr>
          <p:nvPr>
            <p:ph type="sldNum" sz="quarter" idx="15"/>
          </p:nvPr>
        </p:nvSpPr>
        <p:spPr/>
        <p:txBody>
          <a:bodyPr/>
          <a:lstStyle/>
          <a:p>
            <a:pPr>
              <a:defRPr/>
            </a:pPr>
            <a:fld id="{FAB38C1D-161B-412A-9C5A-58B0265B4498}" type="slidenum">
              <a:rPr lang="de-DE" altLang="de-DE" smtClean="0"/>
              <a:pPr>
                <a:defRPr/>
              </a:pPr>
              <a:t>133</a:t>
            </a:fld>
            <a:endParaRPr lang="de-DE" altLang="de-DE"/>
          </a:p>
        </p:txBody>
      </p:sp>
    </p:spTree>
    <p:extLst>
      <p:ext uri="{BB962C8B-B14F-4D97-AF65-F5344CB8AC3E}">
        <p14:creationId xmlns:p14="http://schemas.microsoft.com/office/powerpoint/2010/main" val="89746471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de-DE" dirty="0"/>
              <a:t>Allgemeines</a:t>
            </a:r>
          </a:p>
        </p:txBody>
      </p:sp>
      <p:sp>
        <p:nvSpPr>
          <p:cNvPr id="7" name="Textplatzhalter 6"/>
          <p:cNvSpPr>
            <a:spLocks noGrp="1"/>
          </p:cNvSpPr>
          <p:nvPr>
            <p:ph type="body" sz="quarter" idx="13"/>
          </p:nvPr>
        </p:nvSpPr>
        <p:spPr/>
        <p:txBody>
          <a:bodyPr/>
          <a:lstStyle/>
          <a:p>
            <a:pPr>
              <a:spcBef>
                <a:spcPts val="0"/>
              </a:spcBef>
            </a:pPr>
            <a:r>
              <a:rPr lang="de-DE" sz="2300" dirty="0"/>
              <a:t>Abweichend von der Grundregel wird der normierte Sucheinstieg nicht zwingend durch Kombination des geistigen Schöpfers und des bevorzugten Titels des Werks gebildet (vgl. einzelne Materialien)</a:t>
            </a:r>
          </a:p>
          <a:p>
            <a:pPr>
              <a:spcBef>
                <a:spcPts val="0"/>
              </a:spcBef>
            </a:pPr>
            <a:endParaRPr lang="de-DE" sz="2300" dirty="0"/>
          </a:p>
          <a:p>
            <a:pPr>
              <a:spcBef>
                <a:spcPts val="0"/>
              </a:spcBef>
            </a:pPr>
            <a:r>
              <a:rPr lang="de-DE" sz="2300" dirty="0"/>
              <a:t>Wahl des bevorzugten Titels des Werks:</a:t>
            </a:r>
          </a:p>
          <a:p>
            <a:pPr lvl="1">
              <a:spcBef>
                <a:spcPts val="0"/>
              </a:spcBef>
              <a:buFont typeface="Arial" panose="020B0604020202020204" pitchFamily="34" charset="0"/>
              <a:buChar char="•"/>
            </a:pPr>
            <a:r>
              <a:rPr lang="de-DE" sz="2200" dirty="0" smtClean="0"/>
              <a:t>Sonderregeln </a:t>
            </a:r>
            <a:r>
              <a:rPr lang="de-DE" sz="2200" dirty="0"/>
              <a:t>für Gesetze usw. und Abkommen</a:t>
            </a:r>
          </a:p>
          <a:p>
            <a:pPr lvl="1">
              <a:spcBef>
                <a:spcPts val="0"/>
              </a:spcBef>
              <a:buFont typeface="Arial" panose="020B0604020202020204" pitchFamily="34" charset="0"/>
              <a:buChar char="•"/>
            </a:pPr>
            <a:r>
              <a:rPr lang="de-DE" sz="2200" dirty="0" smtClean="0"/>
              <a:t>Ansonsten </a:t>
            </a:r>
            <a:r>
              <a:rPr lang="de-DE" sz="2200" dirty="0"/>
              <a:t>gelten die allgemeinen Regeln </a:t>
            </a:r>
            <a:br>
              <a:rPr lang="de-DE" sz="2200" dirty="0"/>
            </a:br>
            <a:r>
              <a:rPr lang="de-DE" sz="2200" dirty="0" smtClean="0"/>
              <a:t>(</a:t>
            </a:r>
            <a:r>
              <a:rPr lang="de-DE" sz="2200" dirty="0"/>
              <a:t>RDA 6.2.2)</a:t>
            </a:r>
          </a:p>
          <a:p>
            <a:pPr marL="0" indent="0">
              <a:spcBef>
                <a:spcPts val="0"/>
              </a:spcBef>
              <a:buNone/>
            </a:pPr>
            <a:endParaRPr lang="de-DE" sz="2300" dirty="0"/>
          </a:p>
          <a:p>
            <a:pPr>
              <a:spcBef>
                <a:spcPts val="0"/>
              </a:spcBef>
            </a:pPr>
            <a:r>
              <a:rPr lang="de-DE" sz="2300" dirty="0"/>
              <a:t>Als spezifizierendes Merkmal wird bevorzugt das Datum des juristischen Werks gewählt </a:t>
            </a:r>
          </a:p>
          <a:p>
            <a:pPr marL="0" indent="0">
              <a:spcBef>
                <a:spcPts val="0"/>
              </a:spcBef>
              <a:buNone/>
            </a:pPr>
            <a:r>
              <a:rPr lang="de-DE" sz="2300" dirty="0" smtClean="0"/>
              <a:t>   (</a:t>
            </a:r>
            <a:r>
              <a:rPr lang="de-DE" sz="2300" dirty="0"/>
              <a:t>RDA 6.4 und RDA 6.20</a:t>
            </a:r>
            <a:r>
              <a:rPr lang="de-DE" sz="2300" dirty="0" smtClean="0"/>
              <a:t>)</a:t>
            </a:r>
            <a:endParaRPr lang="de-DE" sz="2300" dirty="0"/>
          </a:p>
        </p:txBody>
      </p:sp>
      <p:sp>
        <p:nvSpPr>
          <p:cNvPr id="4" name="Fußzeilenplatzhalter 3"/>
          <p:cNvSpPr>
            <a:spLocks noGrp="1"/>
          </p:cNvSpPr>
          <p:nvPr>
            <p:ph type="ftr" sz="quarter" idx="14"/>
          </p:nvPr>
        </p:nvSpPr>
        <p:spPr/>
        <p:txBody>
          <a:bodyPr/>
          <a:lstStyle/>
          <a:p>
            <a:pPr>
              <a:defRPr/>
            </a:pPr>
            <a:r>
              <a:rPr lang="de-DE" smtClean="0"/>
              <a:t>AG RDA Schulungsunterlagen – Modul 6J: Juristische Werke | Stand: 5.12.2017 | CC BY-NC-SA</a:t>
            </a:r>
            <a:endParaRPr lang="de-DE" dirty="0"/>
          </a:p>
        </p:txBody>
      </p:sp>
      <p:sp>
        <p:nvSpPr>
          <p:cNvPr id="5" name="Foliennummernplatzhalter 4"/>
          <p:cNvSpPr>
            <a:spLocks noGrp="1"/>
          </p:cNvSpPr>
          <p:nvPr>
            <p:ph type="sldNum" sz="quarter" idx="15"/>
          </p:nvPr>
        </p:nvSpPr>
        <p:spPr/>
        <p:txBody>
          <a:bodyPr/>
          <a:lstStyle/>
          <a:p>
            <a:pPr>
              <a:defRPr/>
            </a:pPr>
            <a:fld id="{FAB38C1D-161B-412A-9C5A-58B0265B4498}" type="slidenum">
              <a:rPr lang="de-DE" altLang="de-DE" smtClean="0"/>
              <a:pPr>
                <a:defRPr/>
              </a:pPr>
              <a:t>14</a:t>
            </a:fld>
            <a:endParaRPr lang="de-DE" altLang="de-DE"/>
          </a:p>
        </p:txBody>
      </p:sp>
    </p:spTree>
    <p:extLst>
      <p:ext uri="{BB962C8B-B14F-4D97-AF65-F5344CB8AC3E}">
        <p14:creationId xmlns:p14="http://schemas.microsoft.com/office/powerpoint/2010/main" val="5015659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el 1"/>
          <p:cNvSpPr>
            <a:spLocks noGrp="1"/>
          </p:cNvSpPr>
          <p:nvPr>
            <p:ph type="title"/>
          </p:nvPr>
        </p:nvSpPr>
        <p:spPr>
          <a:xfrm>
            <a:off x="395288" y="2565400"/>
            <a:ext cx="8229600" cy="1143000"/>
          </a:xfrm>
        </p:spPr>
        <p:txBody>
          <a:bodyPr/>
          <a:lstStyle/>
          <a:p>
            <a:pPr algn="ctr" eaLnBrk="1" hangingPunct="1"/>
            <a:r>
              <a:rPr lang="de-DE" dirty="0" smtClean="0"/>
              <a:t>Bildung </a:t>
            </a:r>
            <a:r>
              <a:rPr lang="de-DE" dirty="0"/>
              <a:t>des normierten Sucheinstiegs </a:t>
            </a:r>
            <a:r>
              <a:rPr lang="de-DE" dirty="0" smtClean="0"/>
              <a:t>für verschiedene </a:t>
            </a:r>
            <a:r>
              <a:rPr lang="de-DE" dirty="0"/>
              <a:t>Arten juristischer </a:t>
            </a:r>
            <a:r>
              <a:rPr lang="de-DE" dirty="0" smtClean="0"/>
              <a:t>Werke</a:t>
            </a:r>
            <a:r>
              <a:rPr lang="de-DE" altLang="de-DE" dirty="0" smtClean="0">
                <a:solidFill>
                  <a:srgbClr val="376092"/>
                </a:solidFill>
              </a:rPr>
              <a:t/>
            </a:r>
            <a:br>
              <a:rPr lang="de-DE" altLang="de-DE" dirty="0" smtClean="0">
                <a:solidFill>
                  <a:srgbClr val="376092"/>
                </a:solidFill>
              </a:rPr>
            </a:br>
            <a:endParaRPr lang="de-DE" altLang="de-DE" dirty="0" smtClean="0">
              <a:solidFill>
                <a:srgbClr val="376092"/>
              </a:solidFill>
            </a:endParaRPr>
          </a:p>
        </p:txBody>
      </p:sp>
      <p:sp>
        <p:nvSpPr>
          <p:cNvPr id="9" name="Fußzeilenplatzhalter 8"/>
          <p:cNvSpPr>
            <a:spLocks noGrp="1"/>
          </p:cNvSpPr>
          <p:nvPr>
            <p:ph type="ftr" sz="quarter" idx="14"/>
          </p:nvPr>
        </p:nvSpPr>
        <p:spPr>
          <a:xfrm>
            <a:off x="468313" y="6376988"/>
            <a:ext cx="7775575" cy="365125"/>
          </a:xfrm>
        </p:spPr>
        <p:txBody>
          <a:bodyPr/>
          <a:lstStyle/>
          <a:p>
            <a:pPr>
              <a:defRPr/>
            </a:pPr>
            <a:r>
              <a:rPr lang="de-DE" smtClean="0"/>
              <a:t>AG RDA Schulungsunterlagen – Modul 6J: Juristische Werke | Stand: 5.12.2017 | CC BY-NC-SA</a:t>
            </a:r>
            <a:endParaRPr lang="de-DE" dirty="0"/>
          </a:p>
        </p:txBody>
      </p:sp>
      <p:sp>
        <p:nvSpPr>
          <p:cNvPr id="10246" name="Foliennummernplatzhalter 3"/>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fld id="{54DB02A0-9A5B-4A2D-801C-41EAE338E58D}" type="slidenum">
              <a:rPr lang="de-DE" altLang="de-DE" sz="1200" smtClean="0">
                <a:solidFill>
                  <a:srgbClr val="898989"/>
                </a:solidFill>
                <a:latin typeface="Calibri" pitchFamily="34" charset="0"/>
              </a:rPr>
              <a:pPr>
                <a:spcBef>
                  <a:spcPct val="0"/>
                </a:spcBef>
                <a:buFontTx/>
                <a:buNone/>
              </a:pPr>
              <a:t>15</a:t>
            </a:fld>
            <a:endParaRPr lang="de-DE" altLang="de-DE" sz="1200" smtClean="0">
              <a:solidFill>
                <a:srgbClr val="898989"/>
              </a:solidFill>
              <a:latin typeface="Calibri" pitchFamily="34" charset="0"/>
            </a:endParaRPr>
          </a:p>
        </p:txBody>
      </p:sp>
      <p:sp>
        <p:nvSpPr>
          <p:cNvPr id="6" name="Rechteck 5"/>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6J.B.2</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84560400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ltLang="de-DE" dirty="0">
                <a:solidFill>
                  <a:srgbClr val="376092"/>
                </a:solidFill>
              </a:rPr>
              <a:t>Gesetze usw. (RDA 6.29.1.2–6.29.1.6)</a:t>
            </a:r>
            <a:endParaRPr lang="de-DE" dirty="0"/>
          </a:p>
        </p:txBody>
      </p:sp>
      <p:sp>
        <p:nvSpPr>
          <p:cNvPr id="3" name="Textplatzhalter 2"/>
          <p:cNvSpPr>
            <a:spLocks noGrp="1"/>
          </p:cNvSpPr>
          <p:nvPr>
            <p:ph type="body" sz="quarter" idx="13"/>
          </p:nvPr>
        </p:nvSpPr>
        <p:spPr/>
        <p:txBody>
          <a:bodyPr/>
          <a:lstStyle/>
          <a:p>
            <a:pPr>
              <a:lnSpc>
                <a:spcPct val="150000"/>
              </a:lnSpc>
              <a:spcBef>
                <a:spcPts val="1200"/>
              </a:spcBef>
            </a:pPr>
            <a:r>
              <a:rPr lang="de-DE" altLang="de-DE" sz="2300" dirty="0"/>
              <a:t>Gesetze, die für eine Gebietskörperschaft gelten</a:t>
            </a:r>
            <a:endParaRPr lang="de-DE" altLang="de-DE" sz="2300" dirty="0">
              <a:solidFill>
                <a:srgbClr val="376092"/>
              </a:solidFill>
            </a:endParaRPr>
          </a:p>
          <a:p>
            <a:pPr lvl="1">
              <a:spcBef>
                <a:spcPts val="0"/>
              </a:spcBef>
              <a:buFont typeface="Arial" pitchFamily="34" charset="0"/>
              <a:buChar char="•"/>
            </a:pPr>
            <a:r>
              <a:rPr lang="de-DE" altLang="de-DE" sz="2300" dirty="0"/>
              <a:t>Einzelgesetze</a:t>
            </a:r>
          </a:p>
          <a:p>
            <a:pPr lvl="1">
              <a:spcBef>
                <a:spcPts val="0"/>
              </a:spcBef>
              <a:buFont typeface="Arial" pitchFamily="34" charset="0"/>
              <a:buChar char="•"/>
            </a:pPr>
            <a:r>
              <a:rPr lang="de-DE" altLang="de-DE" sz="2300" dirty="0"/>
              <a:t>Verfügungen und Erlasse von Gebietskörperschaften, wie Verfassungen, Chartas usw.</a:t>
            </a:r>
          </a:p>
          <a:p>
            <a:pPr lvl="1">
              <a:spcBef>
                <a:spcPts val="0"/>
              </a:spcBef>
              <a:buFont typeface="Arial" pitchFamily="34" charset="0"/>
              <a:buChar char="•"/>
            </a:pPr>
            <a:r>
              <a:rPr lang="de-DE" altLang="de-DE" sz="2300" dirty="0"/>
              <a:t>Erlasse einer obersten Führungskraft, die Gesetzeskraft </a:t>
            </a:r>
            <a:r>
              <a:rPr lang="de-DE" altLang="de-DE" sz="2300" dirty="0" smtClean="0"/>
              <a:t>haben</a:t>
            </a:r>
            <a:endParaRPr lang="de-DE" altLang="de-DE" sz="2300" dirty="0"/>
          </a:p>
          <a:p>
            <a:pPr>
              <a:spcBef>
                <a:spcPts val="1200"/>
              </a:spcBef>
            </a:pPr>
            <a:r>
              <a:rPr lang="de-DE" altLang="de-DE" sz="2300" dirty="0"/>
              <a:t>Gesetze, die für mehrere </a:t>
            </a:r>
            <a:r>
              <a:rPr lang="de-DE" altLang="de-DE" sz="2300" dirty="0" smtClean="0"/>
              <a:t>Gebietskörperschaften gelten</a:t>
            </a:r>
            <a:endParaRPr lang="de-DE" altLang="de-DE" sz="2300" dirty="0">
              <a:solidFill>
                <a:srgbClr val="376092"/>
              </a:solidFill>
            </a:endParaRPr>
          </a:p>
          <a:p>
            <a:pPr>
              <a:spcBef>
                <a:spcPts val="1200"/>
              </a:spcBef>
            </a:pPr>
            <a:r>
              <a:rPr lang="de-DE" altLang="de-DE" sz="2300" dirty="0"/>
              <a:t>Verwaltungsvorschriften usw., die Gesetze sind</a:t>
            </a:r>
            <a:endParaRPr lang="de-DE" altLang="de-DE" sz="2300" dirty="0">
              <a:solidFill>
                <a:srgbClr val="376092"/>
              </a:solidFill>
            </a:endParaRPr>
          </a:p>
          <a:p>
            <a:pPr>
              <a:spcBef>
                <a:spcPts val="1200"/>
              </a:spcBef>
            </a:pPr>
            <a:r>
              <a:rPr lang="de-DE" altLang="de-DE" sz="2300" dirty="0"/>
              <a:t>Gesetzentwürfe und Gesetzesvorlagen</a:t>
            </a:r>
            <a:endParaRPr lang="de-DE" altLang="de-DE" sz="2300" dirty="0">
              <a:solidFill>
                <a:srgbClr val="376092"/>
              </a:solidFill>
            </a:endParaRPr>
          </a:p>
          <a:p>
            <a:pPr>
              <a:spcBef>
                <a:spcPts val="1200"/>
              </a:spcBef>
            </a:pPr>
            <a:r>
              <a:rPr lang="de-DE" altLang="de-DE" sz="2300" dirty="0"/>
              <a:t>Gesetze des Altertums und der Antike, mittelalterliche Gesetze, Gewohnheitsrechte usw.</a:t>
            </a:r>
          </a:p>
          <a:p>
            <a:endParaRPr lang="de-DE" dirty="0"/>
          </a:p>
        </p:txBody>
      </p:sp>
      <p:sp>
        <p:nvSpPr>
          <p:cNvPr id="4" name="Fußzeilenplatzhalter 3"/>
          <p:cNvSpPr>
            <a:spLocks noGrp="1"/>
          </p:cNvSpPr>
          <p:nvPr>
            <p:ph type="ftr" sz="quarter" idx="14"/>
          </p:nvPr>
        </p:nvSpPr>
        <p:spPr/>
        <p:txBody>
          <a:bodyPr/>
          <a:lstStyle/>
          <a:p>
            <a:pPr>
              <a:defRPr/>
            </a:pPr>
            <a:r>
              <a:rPr lang="de-DE" smtClean="0"/>
              <a:t>AG RDA Schulungsunterlagen – Modul 6J: Juristische Werke | Stand: 5.12.2017 | CC BY-NC-SA</a:t>
            </a:r>
            <a:endParaRPr lang="de-DE" dirty="0"/>
          </a:p>
        </p:txBody>
      </p:sp>
      <p:sp>
        <p:nvSpPr>
          <p:cNvPr id="20485" name="Foliennummernplatzhalter 1"/>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fld id="{31D229BE-C49A-46A8-8AC2-0D557D8DE6D2}" type="slidenum">
              <a:rPr lang="de-DE" altLang="de-DE" sz="1200" smtClean="0">
                <a:solidFill>
                  <a:srgbClr val="898989"/>
                </a:solidFill>
                <a:latin typeface="Calibri" pitchFamily="34" charset="0"/>
              </a:rPr>
              <a:pPr>
                <a:spcBef>
                  <a:spcPct val="0"/>
                </a:spcBef>
                <a:buFontTx/>
                <a:buNone/>
              </a:pPr>
              <a:t>16</a:t>
            </a:fld>
            <a:endParaRPr lang="de-DE" altLang="de-DE" sz="1200"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ltLang="de-DE" dirty="0">
                <a:solidFill>
                  <a:srgbClr val="376092"/>
                </a:solidFill>
              </a:rPr>
              <a:t>Einzelgesetze einer Gebietskörperschaft</a:t>
            </a:r>
            <a:endParaRPr lang="de-DE" dirty="0"/>
          </a:p>
        </p:txBody>
      </p:sp>
      <p:sp>
        <p:nvSpPr>
          <p:cNvPr id="5" name="Textplatzhalter 4"/>
          <p:cNvSpPr>
            <a:spLocks noGrp="1"/>
          </p:cNvSpPr>
          <p:nvPr>
            <p:ph type="body" sz="quarter" idx="13"/>
          </p:nvPr>
        </p:nvSpPr>
        <p:spPr/>
        <p:txBody>
          <a:bodyPr/>
          <a:lstStyle/>
          <a:p>
            <a:pPr marL="0" indent="0">
              <a:buNone/>
            </a:pPr>
            <a:r>
              <a:rPr lang="de-DE" altLang="de-DE" dirty="0"/>
              <a:t>„Single </a:t>
            </a:r>
            <a:r>
              <a:rPr lang="de-DE" altLang="de-DE" dirty="0" err="1"/>
              <a:t>law</a:t>
            </a:r>
            <a:r>
              <a:rPr lang="de-DE" altLang="de-DE" dirty="0"/>
              <a:t> etc.“ (RDA 6.19.5.2</a:t>
            </a:r>
            <a:r>
              <a:rPr lang="de-DE" altLang="de-DE" dirty="0" smtClean="0"/>
              <a:t>)</a:t>
            </a:r>
            <a:endParaRPr lang="de-DE" altLang="de-DE" b="1" dirty="0"/>
          </a:p>
          <a:p>
            <a:pPr marL="0" indent="0">
              <a:buNone/>
            </a:pPr>
            <a:endParaRPr lang="de-DE" altLang="de-DE" b="1" dirty="0" smtClean="0"/>
          </a:p>
          <a:p>
            <a:pPr marL="0" indent="0">
              <a:buNone/>
            </a:pPr>
            <a:r>
              <a:rPr lang="de-DE" altLang="de-DE" b="1" dirty="0" smtClean="0"/>
              <a:t>Normierter </a:t>
            </a:r>
            <a:r>
              <a:rPr lang="de-DE" altLang="de-DE" b="1" dirty="0"/>
              <a:t>Sucheinstieg:</a:t>
            </a:r>
          </a:p>
          <a:p>
            <a:pPr lvl="1" indent="-342900">
              <a:lnSpc>
                <a:spcPct val="150000"/>
              </a:lnSpc>
              <a:buFont typeface="Arial" panose="020B0604020202020204" pitchFamily="34" charset="0"/>
              <a:buChar char="•"/>
            </a:pPr>
            <a:r>
              <a:rPr lang="de-DE" altLang="de-DE" sz="2200" dirty="0" smtClean="0"/>
              <a:t>Normierter Sucheinstieg </a:t>
            </a:r>
            <a:r>
              <a:rPr lang="de-DE" altLang="de-DE" sz="2200" dirty="0"/>
              <a:t>der Gebietskörperschaft </a:t>
            </a:r>
            <a:r>
              <a:rPr lang="de-DE" altLang="de-DE" sz="2200" dirty="0" smtClean="0"/>
              <a:t/>
            </a:r>
            <a:br>
              <a:rPr lang="de-DE" altLang="de-DE" sz="2200" dirty="0" smtClean="0"/>
            </a:br>
            <a:r>
              <a:rPr lang="de-DE" altLang="de-DE" sz="2200" dirty="0" smtClean="0"/>
              <a:t>für die das Gesetz gilt</a:t>
            </a:r>
            <a:endParaRPr lang="de-DE" altLang="de-DE" sz="2200" dirty="0"/>
          </a:p>
          <a:p>
            <a:pPr marL="685800" lvl="1">
              <a:lnSpc>
                <a:spcPct val="150000"/>
              </a:lnSpc>
              <a:buFont typeface="Arial" panose="020B0604020202020204" pitchFamily="34" charset="0"/>
              <a:buChar char="•"/>
            </a:pPr>
            <a:r>
              <a:rPr lang="de-DE" altLang="de-DE" sz="2200" dirty="0"/>
              <a:t> </a:t>
            </a:r>
            <a:r>
              <a:rPr lang="de-DE" altLang="de-DE" sz="2200" dirty="0" smtClean="0"/>
              <a:t>Bevorzugter </a:t>
            </a:r>
            <a:r>
              <a:rPr lang="de-DE" altLang="de-DE" sz="2200" dirty="0"/>
              <a:t>Titel des Gesetzes</a:t>
            </a:r>
          </a:p>
          <a:p>
            <a:pPr marL="685800" lvl="1">
              <a:lnSpc>
                <a:spcPct val="150000"/>
              </a:lnSpc>
              <a:buFont typeface="Arial" panose="020B0604020202020204" pitchFamily="34" charset="0"/>
              <a:buChar char="•"/>
            </a:pPr>
            <a:r>
              <a:rPr lang="de-DE" altLang="de-DE" sz="2200" dirty="0" smtClean="0"/>
              <a:t> Ggf</a:t>
            </a:r>
            <a:r>
              <a:rPr lang="de-DE" altLang="de-DE" sz="2200" dirty="0"/>
              <a:t>. unterscheidende Merkmale</a:t>
            </a:r>
          </a:p>
          <a:p>
            <a:pPr marL="0" indent="0">
              <a:buNone/>
            </a:pPr>
            <a:r>
              <a:rPr lang="de-DE" altLang="de-DE" dirty="0"/>
              <a:t> </a:t>
            </a:r>
          </a:p>
          <a:p>
            <a:pPr marL="0" indent="0">
              <a:buNone/>
            </a:pPr>
            <a:r>
              <a:rPr lang="de-DE" altLang="de-DE" dirty="0"/>
              <a:t>Beispiel: </a:t>
            </a:r>
            <a:r>
              <a:rPr lang="de-DE" altLang="de-DE" i="1" dirty="0">
                <a:solidFill>
                  <a:srgbClr val="376092"/>
                </a:solidFill>
              </a:rPr>
              <a:t>Deutschland. Bürgerliches Gesetzbuch</a:t>
            </a:r>
          </a:p>
          <a:p>
            <a:endParaRPr lang="de-DE" dirty="0"/>
          </a:p>
        </p:txBody>
      </p:sp>
      <p:sp>
        <p:nvSpPr>
          <p:cNvPr id="4" name="Fußzeilenplatzhalter 3"/>
          <p:cNvSpPr>
            <a:spLocks noGrp="1"/>
          </p:cNvSpPr>
          <p:nvPr>
            <p:ph type="ftr" sz="quarter" idx="14"/>
          </p:nvPr>
        </p:nvSpPr>
        <p:spPr/>
        <p:txBody>
          <a:bodyPr/>
          <a:lstStyle/>
          <a:p>
            <a:pPr>
              <a:defRPr/>
            </a:pPr>
            <a:r>
              <a:rPr lang="de-DE" smtClean="0"/>
              <a:t>AG RDA Schulungsunterlagen – Modul 6J: Juristische Werke | Stand: 5.12.2017 | CC BY-NC-SA</a:t>
            </a:r>
            <a:endParaRPr lang="de-DE" dirty="0"/>
          </a:p>
        </p:txBody>
      </p:sp>
      <p:sp>
        <p:nvSpPr>
          <p:cNvPr id="21509" name="Foliennummernplatzhalter 1"/>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fld id="{58DD4DA7-4875-4A76-B320-036A01B48BB9}" type="slidenum">
              <a:rPr lang="de-DE" altLang="de-DE" sz="1200" smtClean="0">
                <a:solidFill>
                  <a:srgbClr val="898989"/>
                </a:solidFill>
                <a:latin typeface="Calibri" pitchFamily="34" charset="0"/>
              </a:rPr>
              <a:pPr>
                <a:spcBef>
                  <a:spcPct val="0"/>
                </a:spcBef>
                <a:buFontTx/>
                <a:buNone/>
              </a:pPr>
              <a:t>17</a:t>
            </a:fld>
            <a:endParaRPr lang="de-DE" altLang="de-DE" sz="1200"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ltLang="de-DE" dirty="0">
                <a:solidFill>
                  <a:srgbClr val="376092"/>
                </a:solidFill>
              </a:rPr>
              <a:t>Einzelgesetze einer Gebietskörperschaft</a:t>
            </a:r>
            <a:endParaRPr lang="de-DE" dirty="0"/>
          </a:p>
        </p:txBody>
      </p:sp>
      <p:sp>
        <p:nvSpPr>
          <p:cNvPr id="6" name="Textplatzhalter 5"/>
          <p:cNvSpPr>
            <a:spLocks noGrp="1"/>
          </p:cNvSpPr>
          <p:nvPr>
            <p:ph type="body" sz="quarter" idx="13"/>
          </p:nvPr>
        </p:nvSpPr>
        <p:spPr/>
        <p:txBody>
          <a:bodyPr/>
          <a:lstStyle/>
          <a:p>
            <a:pPr marL="0" indent="0">
              <a:buNone/>
              <a:defRPr/>
            </a:pPr>
            <a:endParaRPr lang="de-DE" altLang="de-DE" sz="2000" b="1" dirty="0" smtClean="0"/>
          </a:p>
          <a:p>
            <a:pPr marL="0" indent="0">
              <a:buNone/>
              <a:defRPr/>
            </a:pPr>
            <a:endParaRPr lang="de-DE" altLang="de-DE" sz="2000" b="1" dirty="0"/>
          </a:p>
          <a:p>
            <a:pPr marL="0" indent="0">
              <a:buNone/>
              <a:defRPr/>
            </a:pPr>
            <a:endParaRPr lang="de-DE" altLang="de-DE" sz="2000" b="1" dirty="0" smtClean="0"/>
          </a:p>
          <a:p>
            <a:pPr marL="0" indent="0">
              <a:buNone/>
              <a:defRPr/>
            </a:pPr>
            <a:endParaRPr lang="de-DE" altLang="de-DE" sz="2000" b="1" dirty="0"/>
          </a:p>
          <a:p>
            <a:pPr marL="0" indent="0">
              <a:buNone/>
              <a:defRPr/>
            </a:pPr>
            <a:endParaRPr lang="de-DE" altLang="de-DE" sz="2000" b="1" dirty="0" smtClean="0"/>
          </a:p>
          <a:p>
            <a:pPr marL="0" indent="0">
              <a:buNone/>
              <a:defRPr/>
            </a:pPr>
            <a:endParaRPr lang="de-DE" altLang="de-DE" sz="2000" b="1" dirty="0"/>
          </a:p>
          <a:p>
            <a:pPr marL="0" indent="0">
              <a:buNone/>
              <a:defRPr/>
            </a:pPr>
            <a:endParaRPr lang="de-DE" altLang="de-DE" sz="2000" b="1" dirty="0" smtClean="0"/>
          </a:p>
          <a:p>
            <a:pPr marL="0" indent="0">
              <a:buNone/>
              <a:defRPr/>
            </a:pPr>
            <a:endParaRPr lang="de-DE" altLang="de-DE" sz="2000" b="1" dirty="0"/>
          </a:p>
          <a:p>
            <a:pPr marL="0" indent="0">
              <a:buNone/>
              <a:defRPr/>
            </a:pPr>
            <a:endParaRPr lang="de-DE" altLang="de-DE" sz="2000" b="1" dirty="0" smtClean="0"/>
          </a:p>
          <a:p>
            <a:pPr marL="0" indent="0">
              <a:buNone/>
              <a:defRPr/>
            </a:pPr>
            <a:endParaRPr lang="de-DE" altLang="de-DE" sz="2000" b="1" dirty="0"/>
          </a:p>
          <a:p>
            <a:pPr marL="0" indent="0">
              <a:buNone/>
              <a:defRPr/>
            </a:pPr>
            <a:endParaRPr lang="de-DE" altLang="de-DE" sz="2000" b="1" dirty="0" smtClean="0"/>
          </a:p>
          <a:p>
            <a:pPr marL="0" indent="0">
              <a:buNone/>
              <a:defRPr/>
            </a:pPr>
            <a:endParaRPr lang="de-DE" altLang="de-DE" sz="2000" b="1" dirty="0"/>
          </a:p>
          <a:p>
            <a:pPr marL="0" indent="0">
              <a:buNone/>
              <a:defRPr/>
            </a:pPr>
            <a:r>
              <a:rPr lang="de-DE" altLang="de-DE" sz="2000" b="1" dirty="0" smtClean="0"/>
              <a:t>Informationsquelle</a:t>
            </a:r>
            <a:r>
              <a:rPr lang="de-DE" altLang="de-DE" sz="2000" b="1" dirty="0"/>
              <a:t>:</a:t>
            </a:r>
          </a:p>
          <a:p>
            <a:pPr>
              <a:defRPr/>
            </a:pPr>
            <a:r>
              <a:rPr lang="de-DE" altLang="de-DE" sz="2000" dirty="0"/>
              <a:t>Gesetz- und Verordnungsblätter</a:t>
            </a:r>
          </a:p>
          <a:p>
            <a:pPr>
              <a:defRPr/>
            </a:pPr>
            <a:r>
              <a:rPr lang="de-DE" altLang="de-DE" sz="2000" dirty="0"/>
              <a:t>vorliegende Ressource (RDA 6.19.2.5.2 D-A-CH)</a:t>
            </a:r>
          </a:p>
          <a:p>
            <a:endParaRPr lang="de-DE" dirty="0"/>
          </a:p>
        </p:txBody>
      </p:sp>
      <p:sp>
        <p:nvSpPr>
          <p:cNvPr id="4" name="Fußzeilenplatzhalter 3"/>
          <p:cNvSpPr>
            <a:spLocks noGrp="1"/>
          </p:cNvSpPr>
          <p:nvPr>
            <p:ph type="ftr" sz="quarter" idx="14"/>
          </p:nvPr>
        </p:nvSpPr>
        <p:spPr/>
        <p:txBody>
          <a:bodyPr/>
          <a:lstStyle/>
          <a:p>
            <a:pPr>
              <a:defRPr/>
            </a:pPr>
            <a:r>
              <a:rPr lang="de-DE" smtClean="0"/>
              <a:t>AG RDA Schulungsunterlagen – Modul 6J: Juristische Werke | Stand: 5.12.2017 | CC BY-NC-SA</a:t>
            </a:r>
            <a:endParaRPr lang="de-DE" dirty="0"/>
          </a:p>
        </p:txBody>
      </p:sp>
      <p:sp>
        <p:nvSpPr>
          <p:cNvPr id="22550" name="Foliennummernplatzhalter 1"/>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fld id="{F4753B2C-CAD7-4F5C-82C8-497852973FE5}" type="slidenum">
              <a:rPr lang="de-DE" altLang="de-DE" sz="1200" smtClean="0">
                <a:solidFill>
                  <a:srgbClr val="898989"/>
                </a:solidFill>
                <a:latin typeface="Calibri" pitchFamily="34" charset="0"/>
              </a:rPr>
              <a:pPr>
                <a:spcBef>
                  <a:spcPct val="0"/>
                </a:spcBef>
                <a:buFontTx/>
                <a:buNone/>
              </a:pPr>
              <a:t>18</a:t>
            </a:fld>
            <a:endParaRPr lang="de-DE" altLang="de-DE" sz="1200" smtClean="0">
              <a:solidFill>
                <a:srgbClr val="898989"/>
              </a:solidFill>
              <a:latin typeface="Calibri" pitchFamily="34" charset="0"/>
            </a:endParaRPr>
          </a:p>
        </p:txBody>
      </p:sp>
      <p:graphicFrame>
        <p:nvGraphicFramePr>
          <p:cNvPr id="7" name="Tabelle 6"/>
          <p:cNvGraphicFramePr>
            <a:graphicFrameLocks noGrp="1"/>
          </p:cNvGraphicFramePr>
          <p:nvPr>
            <p:extLst>
              <p:ext uri="{D42A27DB-BD31-4B8C-83A1-F6EECF244321}">
                <p14:modId xmlns:p14="http://schemas.microsoft.com/office/powerpoint/2010/main" val="1674158381"/>
              </p:ext>
            </p:extLst>
          </p:nvPr>
        </p:nvGraphicFramePr>
        <p:xfrm>
          <a:off x="395536" y="1052736"/>
          <a:ext cx="8064896" cy="3989558"/>
        </p:xfrm>
        <a:graphic>
          <a:graphicData uri="http://schemas.openxmlformats.org/drawingml/2006/table">
            <a:tbl>
              <a:tblPr firstRow="1" bandRow="1">
                <a:tableStyleId>{5C22544A-7EE6-4342-B048-85BDC9FD1C3A}</a:tableStyleId>
              </a:tblPr>
              <a:tblGrid>
                <a:gridCol w="591919">
                  <a:extLst>
                    <a:ext uri="{9D8B030D-6E8A-4147-A177-3AD203B41FA5}">
                      <a16:colId xmlns:a16="http://schemas.microsoft.com/office/drawing/2014/main" val="20000"/>
                    </a:ext>
                  </a:extLst>
                </a:gridCol>
                <a:gridCol w="7472977">
                  <a:extLst>
                    <a:ext uri="{9D8B030D-6E8A-4147-A177-3AD203B41FA5}">
                      <a16:colId xmlns:a16="http://schemas.microsoft.com/office/drawing/2014/main" val="20001"/>
                    </a:ext>
                  </a:extLst>
                </a:gridCol>
              </a:tblGrid>
              <a:tr h="1022368">
                <a:tc gridSpan="2">
                  <a:txBody>
                    <a:bodyPr/>
                    <a:lstStyle/>
                    <a:p>
                      <a:r>
                        <a:rPr lang="de-DE" altLang="de-DE" sz="2000" b="1" dirty="0" smtClean="0">
                          <a:latin typeface="Verdana" panose="020B0604030504040204" pitchFamily="34" charset="0"/>
                          <a:ea typeface="Verdana" panose="020B0604030504040204" pitchFamily="34" charset="0"/>
                          <a:cs typeface="Verdana" panose="020B0604030504040204" pitchFamily="34" charset="0"/>
                        </a:rPr>
                        <a:t>Wahl des bevorzugten Werktitels </a:t>
                      </a:r>
                      <a:r>
                        <a:rPr lang="de-DE" altLang="de-DE" sz="2000" dirty="0" smtClean="0">
                          <a:latin typeface="Verdana" panose="020B0604030504040204" pitchFamily="34" charset="0"/>
                          <a:ea typeface="Verdana" panose="020B0604030504040204" pitchFamily="34" charset="0"/>
                          <a:cs typeface="Verdana" panose="020B0604030504040204" pitchFamily="34" charset="0"/>
                        </a:rPr>
                        <a:t>nach</a:t>
                      </a:r>
                      <a:r>
                        <a:rPr lang="de-DE" altLang="de-DE" sz="2000" b="1" dirty="0" smtClean="0">
                          <a:latin typeface="Verdana" panose="020B0604030504040204" pitchFamily="34" charset="0"/>
                          <a:ea typeface="Verdana" panose="020B0604030504040204" pitchFamily="34" charset="0"/>
                          <a:cs typeface="Verdana" panose="020B0604030504040204" pitchFamily="34" charset="0"/>
                        </a:rPr>
                        <a:t> </a:t>
                      </a:r>
                      <a:r>
                        <a:rPr lang="de-DE" altLang="de-DE" sz="2000" dirty="0" smtClean="0">
                          <a:latin typeface="Verdana" panose="020B0604030504040204" pitchFamily="34" charset="0"/>
                          <a:ea typeface="Verdana" panose="020B0604030504040204" pitchFamily="34" charset="0"/>
                          <a:cs typeface="Verdana" panose="020B0604030504040204" pitchFamily="34" charset="0"/>
                        </a:rPr>
                        <a:t>folgender Rangfolge :</a:t>
                      </a:r>
                      <a:r>
                        <a:rPr lang="de-DE" altLang="de-DE" sz="2000" b="1" dirty="0" smtClean="0">
                          <a:latin typeface="Verdana" panose="020B0604030504040204" pitchFamily="34" charset="0"/>
                          <a:ea typeface="Verdana" panose="020B0604030504040204" pitchFamily="34" charset="0"/>
                          <a:cs typeface="Verdana" panose="020B0604030504040204" pitchFamily="34" charset="0"/>
                        </a:rPr>
                        <a:t> </a:t>
                      </a:r>
                      <a:r>
                        <a:rPr lang="de-DE" altLang="de-DE" sz="2000" dirty="0" smtClean="0">
                          <a:latin typeface="Verdana" panose="020B0604030504040204" pitchFamily="34" charset="0"/>
                          <a:ea typeface="Verdana" panose="020B0604030504040204" pitchFamily="34" charset="0"/>
                          <a:cs typeface="Verdana" panose="020B0604030504040204" pitchFamily="34" charset="0"/>
                        </a:rPr>
                        <a:t>(RDA 6.19.2.5.2)</a:t>
                      </a:r>
                    </a:p>
                    <a:p>
                      <a:endParaRPr lang="de-DE" altLang="de-DE" sz="1600" dirty="0" smtClean="0">
                        <a:latin typeface="Verdana" panose="020B0604030504040204" pitchFamily="34" charset="0"/>
                        <a:ea typeface="Verdana" panose="020B0604030504040204" pitchFamily="34" charset="0"/>
                        <a:cs typeface="Verdana" panose="020B0604030504040204" pitchFamily="34" charset="0"/>
                      </a:endParaRPr>
                    </a:p>
                  </a:txBody>
                  <a:tcPr marL="91448" marR="91448" marT="45660" marB="45660"/>
                </a:tc>
                <a:tc hMerge="1">
                  <a:txBody>
                    <a:bodyPr/>
                    <a:lstStyle/>
                    <a:p>
                      <a:endParaRPr lang="de-DE" sz="1800" dirty="0">
                        <a:latin typeface="Verdana" pitchFamily="34" charset="0"/>
                        <a:ea typeface="Verdana" pitchFamily="34" charset="0"/>
                        <a:cs typeface="Verdana" pitchFamily="34" charset="0"/>
                      </a:endParaRPr>
                    </a:p>
                  </a:txBody>
                  <a:tcPr marL="91448" marR="91448" marT="45660" marB="45660"/>
                </a:tc>
                <a:extLst>
                  <a:ext uri="{0D108BD9-81ED-4DB2-BD59-A6C34878D82A}">
                    <a16:rowId xmlns:a16="http://schemas.microsoft.com/office/drawing/2014/main" val="10000"/>
                  </a:ext>
                </a:extLst>
              </a:tr>
              <a:tr h="759992">
                <a:tc>
                  <a:txBody>
                    <a:bodyPr/>
                    <a:lstStyle/>
                    <a:p>
                      <a:r>
                        <a:rPr lang="de-DE" sz="2000" b="0" dirty="0" smtClean="0">
                          <a:latin typeface="Verdana" pitchFamily="34" charset="0"/>
                          <a:ea typeface="Verdana" pitchFamily="34" charset="0"/>
                          <a:cs typeface="Verdana" pitchFamily="34" charset="0"/>
                        </a:rPr>
                        <a:t>1.</a:t>
                      </a:r>
                      <a:endParaRPr lang="de-DE" sz="2000" b="0" dirty="0">
                        <a:latin typeface="Verdana" pitchFamily="34" charset="0"/>
                        <a:ea typeface="Verdana" pitchFamily="34" charset="0"/>
                        <a:cs typeface="Verdana" pitchFamily="34" charset="0"/>
                      </a:endParaRPr>
                    </a:p>
                  </a:txBody>
                  <a:tcPr marL="91448" marR="91448" marT="45660" marB="4566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altLang="de-DE" sz="2000" b="0" baseline="0" dirty="0" smtClean="0">
                          <a:solidFill>
                            <a:schemeClr val="tx1"/>
                          </a:solidFill>
                          <a:latin typeface="Verdana" panose="020B0604030504040204" pitchFamily="34" charset="0"/>
                          <a:ea typeface="Verdana" panose="020B0604030504040204" pitchFamily="34" charset="0"/>
                          <a:cs typeface="Verdana" panose="020B0604030504040204" pitchFamily="34" charset="0"/>
                        </a:rPr>
                        <a:t>Offizieller Kurztitel oder Zitiertitel aus einem offiziellen Verkündigungsblatt</a:t>
                      </a:r>
                      <a:endParaRPr lang="de-DE" sz="2000" b="0" baseline="0"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marL="91448" marR="91448" marT="45660" marB="45660"/>
                </a:tc>
                <a:extLst>
                  <a:ext uri="{0D108BD9-81ED-4DB2-BD59-A6C34878D82A}">
                    <a16:rowId xmlns:a16="http://schemas.microsoft.com/office/drawing/2014/main" val="10001"/>
                  </a:ext>
                </a:extLst>
              </a:tr>
              <a:tr h="778069">
                <a:tc>
                  <a:txBody>
                    <a:bodyPr/>
                    <a:lstStyle/>
                    <a:p>
                      <a:r>
                        <a:rPr lang="de-DE" sz="2000" b="0" dirty="0" smtClean="0">
                          <a:latin typeface="Verdana" pitchFamily="34" charset="0"/>
                          <a:ea typeface="Verdana" pitchFamily="34" charset="0"/>
                          <a:cs typeface="Verdana" pitchFamily="34" charset="0"/>
                        </a:rPr>
                        <a:t>2.</a:t>
                      </a:r>
                      <a:endParaRPr lang="de-DE" sz="2000" b="0" dirty="0">
                        <a:latin typeface="Verdana" pitchFamily="34" charset="0"/>
                        <a:ea typeface="Verdana" pitchFamily="34" charset="0"/>
                        <a:cs typeface="Verdana" pitchFamily="34" charset="0"/>
                      </a:endParaRPr>
                    </a:p>
                  </a:txBody>
                  <a:tcPr marL="91448" marR="91448" marT="45660" marB="4566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altLang="de-DE" sz="2000" b="0" dirty="0" smtClean="0">
                          <a:solidFill>
                            <a:schemeClr val="tx1"/>
                          </a:solidFill>
                          <a:latin typeface="Verdana" panose="020B0604030504040204" pitchFamily="34" charset="0"/>
                          <a:ea typeface="Verdana" panose="020B0604030504040204" pitchFamily="34" charset="0"/>
                          <a:cs typeface="Verdana" panose="020B0604030504040204" pitchFamily="34" charset="0"/>
                        </a:rPr>
                        <a:t>Offizieller Titel des Gesetzes, Langform aus </a:t>
                      </a:r>
                      <a:r>
                        <a:rPr lang="de-DE" altLang="de-DE" sz="2000" b="0" baseline="0" dirty="0" smtClean="0">
                          <a:solidFill>
                            <a:schemeClr val="tx1"/>
                          </a:solidFill>
                          <a:latin typeface="Verdana" panose="020B0604030504040204" pitchFamily="34" charset="0"/>
                          <a:ea typeface="Verdana" panose="020B0604030504040204" pitchFamily="34" charset="0"/>
                          <a:cs typeface="Verdana" panose="020B0604030504040204" pitchFamily="34" charset="0"/>
                        </a:rPr>
                        <a:t>einem offiziellen </a:t>
                      </a:r>
                      <a:r>
                        <a:rPr lang="de-DE" altLang="de-DE" sz="2000" b="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Verkündigungsblatt</a:t>
                      </a:r>
                      <a:endParaRPr lang="de-DE" sz="2000" b="0"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marL="91448" marR="91448" marT="45660" marB="45660"/>
                </a:tc>
                <a:extLst>
                  <a:ext uri="{0D108BD9-81ED-4DB2-BD59-A6C34878D82A}">
                    <a16:rowId xmlns:a16="http://schemas.microsoft.com/office/drawing/2014/main" val="10002"/>
                  </a:ext>
                </a:extLst>
              </a:tr>
              <a:tr h="728209">
                <a:tc>
                  <a:txBody>
                    <a:bodyPr/>
                    <a:lstStyle/>
                    <a:p>
                      <a:r>
                        <a:rPr lang="de-DE" sz="2000" b="0" dirty="0" smtClean="0">
                          <a:latin typeface="Verdana" pitchFamily="34" charset="0"/>
                          <a:ea typeface="Verdana" pitchFamily="34" charset="0"/>
                          <a:cs typeface="Verdana" pitchFamily="34" charset="0"/>
                        </a:rPr>
                        <a:t>3.</a:t>
                      </a:r>
                      <a:endParaRPr lang="de-DE" sz="2000" b="0" dirty="0">
                        <a:latin typeface="Verdana" pitchFamily="34" charset="0"/>
                        <a:ea typeface="Verdana" pitchFamily="34" charset="0"/>
                        <a:cs typeface="Verdana" pitchFamily="34" charset="0"/>
                      </a:endParaRPr>
                    </a:p>
                  </a:txBody>
                  <a:tcPr marL="91448" marR="91448" marT="45660" marB="4566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altLang="de-DE" sz="2000" b="0" kern="1200" baseline="0" dirty="0" smtClean="0">
                          <a:solidFill>
                            <a:schemeClr val="tx1"/>
                          </a:solidFill>
                          <a:latin typeface="Verdana" panose="020B0604030504040204" pitchFamily="34" charset="0"/>
                          <a:ea typeface="Verdana" panose="020B0604030504040204" pitchFamily="34" charset="0"/>
                          <a:cs typeface="Verdana" panose="020B0604030504040204" pitchFamily="34" charset="0"/>
                        </a:rPr>
                        <a:t>Inoffizieller Kurztitel oder Zitiertitel,  der in der juristischen Literatur verwendet wird</a:t>
                      </a:r>
                      <a:endParaRPr lang="de-DE" sz="2000" b="0" kern="1200" baseline="0"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marL="91448" marR="91448" marT="45660" marB="45660"/>
                </a:tc>
                <a:extLst>
                  <a:ext uri="{0D108BD9-81ED-4DB2-BD59-A6C34878D82A}">
                    <a16:rowId xmlns:a16="http://schemas.microsoft.com/office/drawing/2014/main" val="10003"/>
                  </a:ext>
                </a:extLst>
              </a:tr>
              <a:tr h="671802">
                <a:tc>
                  <a:txBody>
                    <a:bodyPr/>
                    <a:lstStyle/>
                    <a:p>
                      <a:r>
                        <a:rPr lang="de-DE" sz="2000" b="0" dirty="0" smtClean="0">
                          <a:latin typeface="Verdana" pitchFamily="34" charset="0"/>
                          <a:ea typeface="Verdana" pitchFamily="34" charset="0"/>
                          <a:cs typeface="Verdana" pitchFamily="34" charset="0"/>
                        </a:rPr>
                        <a:t>4.</a:t>
                      </a:r>
                      <a:endParaRPr lang="de-DE" sz="2000" b="0" dirty="0">
                        <a:latin typeface="Verdana" pitchFamily="34" charset="0"/>
                        <a:ea typeface="Verdana" pitchFamily="34" charset="0"/>
                        <a:cs typeface="Verdana" pitchFamily="34" charset="0"/>
                      </a:endParaRPr>
                    </a:p>
                  </a:txBody>
                  <a:tcPr marL="91448" marR="91448" marT="45660" marB="4566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altLang="de-DE" sz="2000" b="0" dirty="0" smtClean="0">
                          <a:solidFill>
                            <a:schemeClr val="tx1"/>
                          </a:solidFill>
                          <a:latin typeface="Verdana" panose="020B0604030504040204" pitchFamily="34" charset="0"/>
                          <a:ea typeface="Verdana" panose="020B0604030504040204" pitchFamily="34" charset="0"/>
                          <a:cs typeface="Verdana" panose="020B0604030504040204" pitchFamily="34" charset="0"/>
                        </a:rPr>
                        <a:t>Jede sonstige offizielle Bezeichnung </a:t>
                      </a:r>
                      <a:br>
                        <a:rPr lang="de-DE" altLang="de-DE" sz="2000" b="0" dirty="0" smtClean="0">
                          <a:solidFill>
                            <a:schemeClr val="tx1"/>
                          </a:solidFill>
                          <a:latin typeface="Verdana" panose="020B0604030504040204" pitchFamily="34" charset="0"/>
                          <a:ea typeface="Verdana" panose="020B0604030504040204" pitchFamily="34" charset="0"/>
                          <a:cs typeface="Verdana" panose="020B0604030504040204" pitchFamily="34" charset="0"/>
                        </a:rPr>
                      </a:br>
                      <a:r>
                        <a:rPr lang="de-DE" altLang="de-DE" sz="2000" b="0" dirty="0" smtClean="0">
                          <a:solidFill>
                            <a:schemeClr val="tx1"/>
                          </a:solidFill>
                          <a:latin typeface="Verdana" panose="020B0604030504040204" pitchFamily="34" charset="0"/>
                          <a:ea typeface="Verdana" panose="020B0604030504040204" pitchFamily="34" charset="0"/>
                          <a:cs typeface="Verdana" panose="020B0604030504040204" pitchFamily="34" charset="0"/>
                        </a:rPr>
                        <a:t>(z. B. die Nummer, das Datum)</a:t>
                      </a:r>
                      <a:endParaRPr lang="de-DE" sz="2000" b="0" kern="1200" dirty="0" smtClean="0">
                        <a:solidFill>
                          <a:schemeClr val="tx1"/>
                        </a:solidFill>
                        <a:latin typeface="Verdana" pitchFamily="34" charset="0"/>
                        <a:ea typeface="Verdana" pitchFamily="34" charset="0"/>
                        <a:cs typeface="Verdana" pitchFamily="34" charset="0"/>
                      </a:endParaRPr>
                    </a:p>
                  </a:txBody>
                  <a:tcPr marL="91448" marR="91448" marT="45660" marB="45660"/>
                </a:tc>
                <a:extLst>
                  <a:ext uri="{0D108BD9-81ED-4DB2-BD59-A6C34878D82A}">
                    <a16:rowId xmlns:a16="http://schemas.microsoft.com/office/drawing/2014/main" val="10004"/>
                  </a:ext>
                </a:extLst>
              </a:tr>
            </a:tbl>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de-DE" dirty="0"/>
              <a:t>Beispiel</a:t>
            </a:r>
          </a:p>
        </p:txBody>
      </p:sp>
      <p:sp>
        <p:nvSpPr>
          <p:cNvPr id="23566" name="Fußzeilenplatzhalter 24"/>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a:solidFill>
                  <a:schemeClr val="tx1"/>
                </a:solidFill>
                <a:latin typeface="Verdana" pitchFamily="34" charset="0"/>
              </a:defRPr>
            </a:lvl3pPr>
            <a:lvl4pPr marL="1600200" indent="-228600">
              <a:spcBef>
                <a:spcPct val="20000"/>
              </a:spcBef>
              <a:buFont typeface="Arial" pitchFamily="34" charset="0"/>
              <a:buChar char="–"/>
              <a:defRPr sz="16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r>
              <a:rPr lang="de-DE" altLang="de-DE" sz="1000" smtClean="0">
                <a:solidFill>
                  <a:srgbClr val="376092"/>
                </a:solidFill>
                <a:cs typeface="Arial" pitchFamily="34" charset="0"/>
              </a:rPr>
              <a:t>AG RDA Schulungsunterlagen – Modul 6J: Juristische Werke | Stand: 5.12.2017 | CC BY-NC-SA</a:t>
            </a:r>
          </a:p>
        </p:txBody>
      </p:sp>
      <p:sp>
        <p:nvSpPr>
          <p:cNvPr id="3" name="Foliennummernplatzhalter 2"/>
          <p:cNvSpPr>
            <a:spLocks noGrp="1"/>
          </p:cNvSpPr>
          <p:nvPr>
            <p:ph type="sldNum" sz="quarter" idx="15"/>
          </p:nvPr>
        </p:nvSpPr>
        <p:spPr/>
        <p:txBody>
          <a:bodyPr/>
          <a:lstStyle/>
          <a:p>
            <a:pPr>
              <a:defRPr/>
            </a:pPr>
            <a:fld id="{93017573-716C-4D5C-9215-CF9B22786EFE}" type="slidenum">
              <a:rPr lang="de-DE" altLang="de-DE" smtClean="0"/>
              <a:pPr>
                <a:defRPr/>
              </a:pPr>
              <a:t>19</a:t>
            </a:fld>
            <a:endParaRPr lang="de-DE" altLang="de-DE"/>
          </a:p>
        </p:txBody>
      </p:sp>
      <p:pic>
        <p:nvPicPr>
          <p:cNvPr id="2355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8175" y="898525"/>
            <a:ext cx="6513513" cy="288607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9" name="Textfeld 8"/>
          <p:cNvSpPr txBox="1">
            <a:spLocks noChangeArrowheads="1"/>
          </p:cNvSpPr>
          <p:nvPr/>
        </p:nvSpPr>
        <p:spPr bwMode="auto">
          <a:xfrm>
            <a:off x="250825" y="1331913"/>
            <a:ext cx="1512888" cy="646112"/>
          </a:xfrm>
          <a:prstGeom prst="rect">
            <a:avLst/>
          </a:prstGeom>
          <a:solidFill>
            <a:schemeClr val="bg1"/>
          </a:solidFill>
          <a:ln w="38100">
            <a:solidFill>
              <a:schemeClr val="accent1"/>
            </a:solidFill>
            <a:miter lim="800000"/>
            <a:headEnd/>
            <a:tailEnd/>
          </a:ln>
        </p:spPr>
        <p:txBody>
          <a:bodyPr>
            <a:spAutoFit/>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a:solidFill>
                  <a:schemeClr val="tx1"/>
                </a:solidFill>
                <a:latin typeface="Verdana" pitchFamily="34" charset="0"/>
              </a:defRPr>
            </a:lvl3pPr>
            <a:lvl4pPr marL="1600200" indent="-228600">
              <a:spcBef>
                <a:spcPct val="20000"/>
              </a:spcBef>
              <a:buFont typeface="Arial" pitchFamily="34" charset="0"/>
              <a:buChar char="–"/>
              <a:defRPr sz="16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eaLnBrk="1" hangingPunct="1">
              <a:spcBef>
                <a:spcPct val="0"/>
              </a:spcBef>
              <a:buFontTx/>
              <a:buNone/>
            </a:pPr>
            <a:r>
              <a:rPr lang="de-DE" altLang="de-DE" sz="1800" dirty="0">
                <a:solidFill>
                  <a:srgbClr val="000000"/>
                </a:solidFill>
              </a:rPr>
              <a:t>Offizieller Langtitel</a:t>
            </a:r>
          </a:p>
        </p:txBody>
      </p:sp>
      <p:sp>
        <p:nvSpPr>
          <p:cNvPr id="12" name="Rechteck 11"/>
          <p:cNvSpPr/>
          <p:nvPr/>
        </p:nvSpPr>
        <p:spPr>
          <a:xfrm>
            <a:off x="2627313" y="2916238"/>
            <a:ext cx="2665412" cy="576262"/>
          </a:xfrm>
          <a:prstGeom prst="rect">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a:solidFill>
                  <a:schemeClr val="tx1"/>
                </a:solidFill>
                <a:latin typeface="Verdana" pitchFamily="34" charset="0"/>
              </a:defRPr>
            </a:lvl3pPr>
            <a:lvl4pPr marL="1600200" indent="-228600">
              <a:spcBef>
                <a:spcPct val="20000"/>
              </a:spcBef>
              <a:buFont typeface="Arial" pitchFamily="34" charset="0"/>
              <a:buChar char="–"/>
              <a:defRPr sz="16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lgn="ctr" eaLnBrk="1" hangingPunct="1">
              <a:spcBef>
                <a:spcPct val="0"/>
              </a:spcBef>
              <a:buFontTx/>
              <a:buNone/>
              <a:defRPr/>
            </a:pPr>
            <a:endParaRPr lang="de-DE" altLang="de-DE" sz="1800" smtClean="0">
              <a:solidFill>
                <a:srgbClr val="FFFFFF"/>
              </a:solidFill>
              <a:latin typeface="Calibri" pitchFamily="34" charset="0"/>
              <a:cs typeface="Arial" pitchFamily="34" charset="0"/>
            </a:endParaRPr>
          </a:p>
        </p:txBody>
      </p:sp>
      <p:sp>
        <p:nvSpPr>
          <p:cNvPr id="14" name="Textfeld 13"/>
          <p:cNvSpPr txBox="1">
            <a:spLocks noChangeArrowheads="1"/>
          </p:cNvSpPr>
          <p:nvPr/>
        </p:nvSpPr>
        <p:spPr bwMode="auto">
          <a:xfrm>
            <a:off x="250825" y="3275013"/>
            <a:ext cx="1512888" cy="646112"/>
          </a:xfrm>
          <a:prstGeom prst="rect">
            <a:avLst/>
          </a:prstGeom>
          <a:solidFill>
            <a:schemeClr val="bg1"/>
          </a:solidFill>
          <a:ln w="38100">
            <a:solidFill>
              <a:srgbClr val="C00000"/>
            </a:solidFill>
            <a:miter lim="800000"/>
            <a:headEnd/>
            <a:tailEnd/>
          </a:ln>
        </p:spPr>
        <p:txBody>
          <a:bodyPr>
            <a:spAutoFit/>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a:solidFill>
                  <a:schemeClr val="tx1"/>
                </a:solidFill>
                <a:latin typeface="Verdana" pitchFamily="34" charset="0"/>
              </a:defRPr>
            </a:lvl3pPr>
            <a:lvl4pPr marL="1600200" indent="-228600">
              <a:spcBef>
                <a:spcPct val="20000"/>
              </a:spcBef>
              <a:buFont typeface="Arial" pitchFamily="34" charset="0"/>
              <a:buChar char="–"/>
              <a:defRPr sz="16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eaLnBrk="1" hangingPunct="1">
              <a:spcBef>
                <a:spcPct val="0"/>
              </a:spcBef>
              <a:buFontTx/>
              <a:buNone/>
            </a:pPr>
            <a:r>
              <a:rPr lang="de-DE" altLang="de-DE" sz="1800" dirty="0">
                <a:solidFill>
                  <a:srgbClr val="000000"/>
                </a:solidFill>
              </a:rPr>
              <a:t>Offizieller Kurztitel</a:t>
            </a:r>
          </a:p>
        </p:txBody>
      </p:sp>
      <p:sp>
        <p:nvSpPr>
          <p:cNvPr id="16" name="Rechteck 15"/>
          <p:cNvSpPr/>
          <p:nvPr/>
        </p:nvSpPr>
        <p:spPr>
          <a:xfrm>
            <a:off x="2339975" y="3524250"/>
            <a:ext cx="2087563" cy="182563"/>
          </a:xfrm>
          <a:prstGeom prst="rect">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a:solidFill>
                  <a:schemeClr val="tx1"/>
                </a:solidFill>
                <a:latin typeface="Verdana" pitchFamily="34" charset="0"/>
              </a:defRPr>
            </a:lvl3pPr>
            <a:lvl4pPr marL="1600200" indent="-228600">
              <a:spcBef>
                <a:spcPct val="20000"/>
              </a:spcBef>
              <a:buFont typeface="Arial" pitchFamily="34" charset="0"/>
              <a:buChar char="–"/>
              <a:defRPr sz="16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lgn="ctr" eaLnBrk="1" hangingPunct="1">
              <a:spcBef>
                <a:spcPct val="0"/>
              </a:spcBef>
              <a:buFontTx/>
              <a:buNone/>
              <a:defRPr/>
            </a:pPr>
            <a:endParaRPr lang="de-DE" altLang="de-DE" sz="1800" smtClean="0">
              <a:solidFill>
                <a:srgbClr val="FFFFFF"/>
              </a:solidFill>
              <a:latin typeface="Calibri" pitchFamily="34" charset="0"/>
              <a:cs typeface="Arial" pitchFamily="34" charset="0"/>
            </a:endParaRPr>
          </a:p>
        </p:txBody>
      </p:sp>
      <p:cxnSp>
        <p:nvCxnSpPr>
          <p:cNvPr id="18" name="Gerade Verbindung mit Pfeil 17"/>
          <p:cNvCxnSpPr>
            <a:stCxn id="14" idx="3"/>
            <a:endCxn id="16" idx="1"/>
          </p:cNvCxnSpPr>
          <p:nvPr/>
        </p:nvCxnSpPr>
        <p:spPr>
          <a:xfrm>
            <a:off x="1763713" y="3598863"/>
            <a:ext cx="576262" cy="17462"/>
          </a:xfrm>
          <a:prstGeom prst="straightConnector1">
            <a:avLst/>
          </a:prstGeom>
          <a:ln w="19050">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19" name="Rechteck 18"/>
          <p:cNvSpPr/>
          <p:nvPr/>
        </p:nvSpPr>
        <p:spPr>
          <a:xfrm>
            <a:off x="4572000" y="3529013"/>
            <a:ext cx="936625" cy="193675"/>
          </a:xfrm>
          <a:prstGeom prst="rect">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a:solidFill>
                  <a:schemeClr val="tx1"/>
                </a:solidFill>
                <a:latin typeface="Verdana" pitchFamily="34" charset="0"/>
              </a:defRPr>
            </a:lvl3pPr>
            <a:lvl4pPr marL="1600200" indent="-228600">
              <a:spcBef>
                <a:spcPct val="20000"/>
              </a:spcBef>
              <a:buFont typeface="Arial" pitchFamily="34" charset="0"/>
              <a:buChar char="–"/>
              <a:defRPr sz="16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lgn="ctr" eaLnBrk="1" hangingPunct="1">
              <a:spcBef>
                <a:spcPct val="0"/>
              </a:spcBef>
              <a:buFontTx/>
              <a:buNone/>
              <a:defRPr/>
            </a:pPr>
            <a:endParaRPr lang="de-DE" altLang="de-DE" sz="1800" smtClean="0">
              <a:solidFill>
                <a:srgbClr val="FFFFFF"/>
              </a:solidFill>
              <a:latin typeface="Calibri" pitchFamily="34" charset="0"/>
              <a:cs typeface="Arial" pitchFamily="34" charset="0"/>
            </a:endParaRPr>
          </a:p>
        </p:txBody>
      </p:sp>
      <p:sp>
        <p:nvSpPr>
          <p:cNvPr id="20" name="Textfeld 19"/>
          <p:cNvSpPr txBox="1">
            <a:spLocks noChangeArrowheads="1"/>
          </p:cNvSpPr>
          <p:nvPr/>
        </p:nvSpPr>
        <p:spPr bwMode="auto">
          <a:xfrm>
            <a:off x="6300788" y="3273425"/>
            <a:ext cx="1439862" cy="646113"/>
          </a:xfrm>
          <a:prstGeom prst="rect">
            <a:avLst/>
          </a:prstGeom>
          <a:solidFill>
            <a:schemeClr val="bg1"/>
          </a:solidFill>
          <a:ln w="38100">
            <a:solidFill>
              <a:schemeClr val="accent1"/>
            </a:solidFill>
            <a:miter lim="800000"/>
            <a:headEnd/>
            <a:tailEnd/>
          </a:ln>
        </p:spPr>
        <p:txBody>
          <a:bodyPr>
            <a:spAutoFit/>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a:solidFill>
                  <a:schemeClr val="tx1"/>
                </a:solidFill>
                <a:latin typeface="Verdana" pitchFamily="34" charset="0"/>
              </a:defRPr>
            </a:lvl3pPr>
            <a:lvl4pPr marL="1600200" indent="-228600">
              <a:spcBef>
                <a:spcPct val="20000"/>
              </a:spcBef>
              <a:buFont typeface="Arial" pitchFamily="34" charset="0"/>
              <a:buChar char="–"/>
              <a:defRPr sz="16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eaLnBrk="1" hangingPunct="1">
              <a:spcBef>
                <a:spcPct val="0"/>
              </a:spcBef>
              <a:buFontTx/>
              <a:buNone/>
            </a:pPr>
            <a:r>
              <a:rPr lang="de-DE" altLang="de-DE" sz="1800" dirty="0">
                <a:solidFill>
                  <a:srgbClr val="000000"/>
                </a:solidFill>
              </a:rPr>
              <a:t>Amtliche Abkürzung</a:t>
            </a:r>
          </a:p>
        </p:txBody>
      </p:sp>
      <p:cxnSp>
        <p:nvCxnSpPr>
          <p:cNvPr id="22" name="Gerade Verbindung mit Pfeil 21"/>
          <p:cNvCxnSpPr>
            <a:stCxn id="20" idx="1"/>
          </p:cNvCxnSpPr>
          <p:nvPr/>
        </p:nvCxnSpPr>
        <p:spPr>
          <a:xfrm flipH="1">
            <a:off x="5508625" y="3597275"/>
            <a:ext cx="792163" cy="12700"/>
          </a:xfrm>
          <a:prstGeom prst="straightConnector1">
            <a:avLst/>
          </a:prstGeom>
          <a:ln w="19050">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23564" name="Textfeld 22"/>
          <p:cNvSpPr txBox="1">
            <a:spLocks noChangeArrowheads="1"/>
          </p:cNvSpPr>
          <p:nvPr/>
        </p:nvSpPr>
        <p:spPr bwMode="auto">
          <a:xfrm>
            <a:off x="2320925" y="476250"/>
            <a:ext cx="5616575" cy="3698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a:solidFill>
                  <a:schemeClr val="tx1"/>
                </a:solidFill>
                <a:latin typeface="Verdana" pitchFamily="34" charset="0"/>
              </a:defRPr>
            </a:lvl3pPr>
            <a:lvl4pPr marL="1600200" indent="-228600">
              <a:spcBef>
                <a:spcPct val="20000"/>
              </a:spcBef>
              <a:buFont typeface="Arial" pitchFamily="34" charset="0"/>
              <a:buChar char="–"/>
              <a:defRPr sz="16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eaLnBrk="1" hangingPunct="1">
              <a:spcBef>
                <a:spcPct val="0"/>
              </a:spcBef>
              <a:buFontTx/>
              <a:buNone/>
            </a:pPr>
            <a:r>
              <a:rPr lang="de-DE" altLang="de-DE" sz="1800" dirty="0">
                <a:solidFill>
                  <a:srgbClr val="000000"/>
                </a:solidFill>
              </a:rPr>
              <a:t>Ausschnitt aus dem Bundesgesetzblatt:</a:t>
            </a:r>
          </a:p>
        </p:txBody>
      </p:sp>
      <p:cxnSp>
        <p:nvCxnSpPr>
          <p:cNvPr id="11" name="Gerade Verbindung mit Pfeil 10"/>
          <p:cNvCxnSpPr>
            <a:stCxn id="9" idx="3"/>
          </p:cNvCxnSpPr>
          <p:nvPr/>
        </p:nvCxnSpPr>
        <p:spPr>
          <a:xfrm>
            <a:off x="1763713" y="1654175"/>
            <a:ext cx="863600" cy="1260475"/>
          </a:xfrm>
          <a:prstGeom prst="straightConnector1">
            <a:avLst/>
          </a:prstGeom>
          <a:ln w="19050">
            <a:solidFill>
              <a:schemeClr val="tx2"/>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6" name="Tabelle 5"/>
          <p:cNvGraphicFramePr>
            <a:graphicFrameLocks noGrp="1"/>
          </p:cNvGraphicFramePr>
          <p:nvPr>
            <p:extLst>
              <p:ext uri="{D42A27DB-BD31-4B8C-83A1-F6EECF244321}">
                <p14:modId xmlns:p14="http://schemas.microsoft.com/office/powerpoint/2010/main" val="509322503"/>
              </p:ext>
            </p:extLst>
          </p:nvPr>
        </p:nvGraphicFramePr>
        <p:xfrm>
          <a:off x="250825" y="4149080"/>
          <a:ext cx="8623301" cy="2152674"/>
        </p:xfrm>
        <a:graphic>
          <a:graphicData uri="http://schemas.openxmlformats.org/drawingml/2006/table">
            <a:tbl>
              <a:tblPr firstRow="1" bandRow="1">
                <a:tableStyleId>{5C22544A-7EE6-4342-B048-85BDC9FD1C3A}</a:tableStyleId>
              </a:tblPr>
              <a:tblGrid>
                <a:gridCol w="1008200">
                  <a:extLst>
                    <a:ext uri="{9D8B030D-6E8A-4147-A177-3AD203B41FA5}">
                      <a16:colId xmlns:a16="http://schemas.microsoft.com/office/drawing/2014/main" val="20000"/>
                    </a:ext>
                  </a:extLst>
                </a:gridCol>
                <a:gridCol w="3601007">
                  <a:extLst>
                    <a:ext uri="{9D8B030D-6E8A-4147-A177-3AD203B41FA5}">
                      <a16:colId xmlns:a16="http://schemas.microsoft.com/office/drawing/2014/main" val="20001"/>
                    </a:ext>
                  </a:extLst>
                </a:gridCol>
                <a:gridCol w="4014094">
                  <a:extLst>
                    <a:ext uri="{9D8B030D-6E8A-4147-A177-3AD203B41FA5}">
                      <a16:colId xmlns:a16="http://schemas.microsoft.com/office/drawing/2014/main" val="20002"/>
                    </a:ext>
                  </a:extLst>
                </a:gridCol>
              </a:tblGrid>
              <a:tr h="355093">
                <a:tc>
                  <a:txBody>
                    <a:bodyPr/>
                    <a:lstStyle/>
                    <a:p>
                      <a:r>
                        <a:rPr lang="de-DE" sz="1600" dirty="0" smtClean="0">
                          <a:latin typeface="Verdana" pitchFamily="34" charset="0"/>
                          <a:ea typeface="Verdana" pitchFamily="34" charset="0"/>
                          <a:cs typeface="Verdana" pitchFamily="34" charset="0"/>
                        </a:rPr>
                        <a:t>RDA</a:t>
                      </a:r>
                      <a:endParaRPr lang="de-DE" sz="1600" dirty="0">
                        <a:latin typeface="Verdana" pitchFamily="34" charset="0"/>
                        <a:ea typeface="Verdana" pitchFamily="34" charset="0"/>
                        <a:cs typeface="Verdana" pitchFamily="34" charset="0"/>
                      </a:endParaRPr>
                    </a:p>
                  </a:txBody>
                  <a:tcPr marL="91448" marR="91448" marT="45660" marB="45660"/>
                </a:tc>
                <a:tc>
                  <a:txBody>
                    <a:bodyPr/>
                    <a:lstStyle/>
                    <a:p>
                      <a:r>
                        <a:rPr lang="de-DE" sz="1600" dirty="0" smtClean="0">
                          <a:latin typeface="Verdana" pitchFamily="34" charset="0"/>
                          <a:ea typeface="Verdana" pitchFamily="34" charset="0"/>
                          <a:cs typeface="Verdana" pitchFamily="34" charset="0"/>
                        </a:rPr>
                        <a:t>Element</a:t>
                      </a:r>
                      <a:endParaRPr lang="de-DE" sz="1600" dirty="0">
                        <a:latin typeface="Verdana" pitchFamily="34" charset="0"/>
                        <a:ea typeface="Verdana" pitchFamily="34" charset="0"/>
                        <a:cs typeface="Verdana" pitchFamily="34" charset="0"/>
                      </a:endParaRPr>
                    </a:p>
                  </a:txBody>
                  <a:tcPr marL="91448" marR="91448" marT="45660" marB="45660"/>
                </a:tc>
                <a:tc>
                  <a:txBody>
                    <a:bodyPr/>
                    <a:lstStyle/>
                    <a:p>
                      <a:r>
                        <a:rPr lang="de-DE" sz="1600" dirty="0" smtClean="0">
                          <a:latin typeface="Verdana" pitchFamily="34" charset="0"/>
                          <a:ea typeface="Verdana" pitchFamily="34" charset="0"/>
                          <a:cs typeface="Verdana" pitchFamily="34" charset="0"/>
                        </a:rPr>
                        <a:t>Erfassung</a:t>
                      </a:r>
                      <a:endParaRPr lang="de-DE" sz="1600" dirty="0">
                        <a:latin typeface="Verdana" pitchFamily="34" charset="0"/>
                        <a:ea typeface="Verdana" pitchFamily="34" charset="0"/>
                        <a:cs typeface="Verdana" pitchFamily="34" charset="0"/>
                      </a:endParaRPr>
                    </a:p>
                  </a:txBody>
                  <a:tcPr marL="91448" marR="91448" marT="45660" marB="45660"/>
                </a:tc>
                <a:extLst>
                  <a:ext uri="{0D108BD9-81ED-4DB2-BD59-A6C34878D82A}">
                    <a16:rowId xmlns:a16="http://schemas.microsoft.com/office/drawing/2014/main" val="10000"/>
                  </a:ext>
                </a:extLst>
              </a:tr>
              <a:tr h="406822">
                <a:tc>
                  <a:txBody>
                    <a:bodyPr/>
                    <a:lstStyle/>
                    <a:p>
                      <a:r>
                        <a:rPr lang="de-DE" sz="1600" b="1" dirty="0" smtClean="0">
                          <a:latin typeface="Verdana" pitchFamily="34" charset="0"/>
                          <a:ea typeface="Verdana" pitchFamily="34" charset="0"/>
                          <a:cs typeface="Verdana" pitchFamily="34" charset="0"/>
                        </a:rPr>
                        <a:t>6.19.2</a:t>
                      </a:r>
                      <a:endParaRPr lang="de-DE" sz="1600" b="1" dirty="0">
                        <a:latin typeface="Verdana" pitchFamily="34" charset="0"/>
                        <a:ea typeface="Verdana" pitchFamily="34" charset="0"/>
                        <a:cs typeface="Verdana" pitchFamily="34" charset="0"/>
                      </a:endParaRPr>
                    </a:p>
                  </a:txBody>
                  <a:tcPr marL="91448" marR="91448" marT="45660" marB="45660"/>
                </a:tc>
                <a:tc>
                  <a:txBody>
                    <a:bodyPr/>
                    <a:lstStyle/>
                    <a:p>
                      <a:r>
                        <a:rPr lang="de-DE" sz="1600" b="1" dirty="0" smtClean="0">
                          <a:latin typeface="Verdana" pitchFamily="34" charset="0"/>
                          <a:ea typeface="Verdana" pitchFamily="34" charset="0"/>
                          <a:cs typeface="Verdana" pitchFamily="34" charset="0"/>
                        </a:rPr>
                        <a:t>Bevorzugter Titel des Werks</a:t>
                      </a:r>
                      <a:endParaRPr lang="de-DE" sz="1600" b="1" dirty="0">
                        <a:latin typeface="Verdana" pitchFamily="34" charset="0"/>
                        <a:ea typeface="Verdana" pitchFamily="34" charset="0"/>
                        <a:cs typeface="Verdana" pitchFamily="34" charset="0"/>
                      </a:endParaRPr>
                    </a:p>
                  </a:txBody>
                  <a:tcPr marL="91448" marR="91448" marT="45660" marB="4566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smtClean="0">
                          <a:latin typeface="Verdana" pitchFamily="34" charset="0"/>
                          <a:ea typeface="Verdana" pitchFamily="34" charset="0"/>
                          <a:cs typeface="Verdana" pitchFamily="34" charset="0"/>
                        </a:rPr>
                        <a:t>Agrarmarktstrukturgesetz</a:t>
                      </a:r>
                      <a:endParaRPr lang="de-DE" sz="1600" dirty="0">
                        <a:latin typeface="Verdana" pitchFamily="34" charset="0"/>
                        <a:ea typeface="Verdana" pitchFamily="34" charset="0"/>
                        <a:cs typeface="Verdana" pitchFamily="34" charset="0"/>
                      </a:endParaRPr>
                    </a:p>
                  </a:txBody>
                  <a:tcPr marL="91448" marR="91448" marT="45660" marB="45660"/>
                </a:tc>
                <a:extLst>
                  <a:ext uri="{0D108BD9-81ED-4DB2-BD59-A6C34878D82A}">
                    <a16:rowId xmlns:a16="http://schemas.microsoft.com/office/drawing/2014/main" val="10001"/>
                  </a:ext>
                </a:extLst>
              </a:tr>
              <a:tr h="355093">
                <a:tc>
                  <a:txBody>
                    <a:bodyPr/>
                    <a:lstStyle/>
                    <a:p>
                      <a:r>
                        <a:rPr lang="de-DE" sz="1600" b="1" dirty="0" smtClean="0">
                          <a:latin typeface="Verdana" pitchFamily="34" charset="0"/>
                          <a:ea typeface="Verdana" pitchFamily="34" charset="0"/>
                          <a:cs typeface="Verdana" pitchFamily="34" charset="0"/>
                        </a:rPr>
                        <a:t>19.2</a:t>
                      </a:r>
                      <a:endParaRPr lang="de-DE" sz="1600" b="1" dirty="0">
                        <a:latin typeface="Verdana" pitchFamily="34" charset="0"/>
                        <a:ea typeface="Verdana" pitchFamily="34" charset="0"/>
                        <a:cs typeface="Verdana" pitchFamily="34" charset="0"/>
                      </a:endParaRPr>
                    </a:p>
                  </a:txBody>
                  <a:tcPr marL="91448" marR="91448" marT="45660" marB="45660"/>
                </a:tc>
                <a:tc>
                  <a:txBody>
                    <a:bodyPr/>
                    <a:lstStyle/>
                    <a:p>
                      <a:r>
                        <a:rPr lang="de-DE" sz="1600" b="1" dirty="0" smtClean="0">
                          <a:latin typeface="Verdana" pitchFamily="34" charset="0"/>
                          <a:ea typeface="Verdana" pitchFamily="34" charset="0"/>
                          <a:cs typeface="Verdana" pitchFamily="34" charset="0"/>
                        </a:rPr>
                        <a:t>Geistiger Schöpfer</a:t>
                      </a:r>
                      <a:endParaRPr lang="de-DE" sz="1600" b="1" dirty="0">
                        <a:latin typeface="Verdana" pitchFamily="34" charset="0"/>
                        <a:ea typeface="Verdana" pitchFamily="34" charset="0"/>
                        <a:cs typeface="Verdana" pitchFamily="34" charset="0"/>
                      </a:endParaRPr>
                    </a:p>
                  </a:txBody>
                  <a:tcPr marL="91448" marR="91448" marT="45660" marB="4566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smtClean="0">
                          <a:latin typeface="Verdana" pitchFamily="34" charset="0"/>
                          <a:ea typeface="Verdana" pitchFamily="34" charset="0"/>
                          <a:cs typeface="Verdana" pitchFamily="34" charset="0"/>
                        </a:rPr>
                        <a:t>Deutschland</a:t>
                      </a:r>
                      <a:endParaRPr lang="de-DE" sz="1600" dirty="0">
                        <a:latin typeface="Verdana" pitchFamily="34" charset="0"/>
                        <a:ea typeface="Verdana" pitchFamily="34" charset="0"/>
                        <a:cs typeface="Verdana" pitchFamily="34" charset="0"/>
                      </a:endParaRPr>
                    </a:p>
                  </a:txBody>
                  <a:tcPr marL="91448" marR="91448" marT="45660" marB="45660"/>
                </a:tc>
                <a:extLst>
                  <a:ext uri="{0D108BD9-81ED-4DB2-BD59-A6C34878D82A}">
                    <a16:rowId xmlns:a16="http://schemas.microsoft.com/office/drawing/2014/main" val="10002"/>
                  </a:ext>
                </a:extLst>
              </a:tr>
              <a:tr h="414170">
                <a:tc>
                  <a:txBody>
                    <a:bodyPr/>
                    <a:lstStyle/>
                    <a:p>
                      <a:r>
                        <a:rPr lang="de-DE" sz="1600" b="0" dirty="0" smtClean="0">
                          <a:latin typeface="Verdana" pitchFamily="34" charset="0"/>
                          <a:ea typeface="Verdana" pitchFamily="34" charset="0"/>
                          <a:cs typeface="Verdana" pitchFamily="34" charset="0"/>
                        </a:rPr>
                        <a:t>18.5</a:t>
                      </a:r>
                      <a:endParaRPr lang="de-DE" sz="1600" b="0" dirty="0">
                        <a:latin typeface="Verdana" pitchFamily="34" charset="0"/>
                        <a:ea typeface="Verdana" pitchFamily="34" charset="0"/>
                        <a:cs typeface="Verdana" pitchFamily="34" charset="0"/>
                      </a:endParaRPr>
                    </a:p>
                  </a:txBody>
                  <a:tcPr marL="91448" marR="91448" marT="45660" marB="45660"/>
                </a:tc>
                <a:tc>
                  <a:txBody>
                    <a:bodyPr/>
                    <a:lstStyle/>
                    <a:p>
                      <a:r>
                        <a:rPr lang="de-DE" sz="1600" b="0" dirty="0" smtClean="0">
                          <a:latin typeface="Verdana" pitchFamily="34" charset="0"/>
                          <a:ea typeface="Verdana" pitchFamily="34" charset="0"/>
                          <a:cs typeface="Verdana" pitchFamily="34" charset="0"/>
                        </a:rPr>
                        <a:t>Beziehungskennzeichnung</a:t>
                      </a:r>
                      <a:endParaRPr lang="de-DE" sz="1600" b="0" dirty="0">
                        <a:latin typeface="Verdana" pitchFamily="34" charset="0"/>
                        <a:ea typeface="Verdana" pitchFamily="34" charset="0"/>
                        <a:cs typeface="Verdana" pitchFamily="34" charset="0"/>
                      </a:endParaRPr>
                    </a:p>
                  </a:txBody>
                  <a:tcPr marL="91448" marR="91448" marT="45660" marB="4566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smtClean="0">
                          <a:latin typeface="Verdana" pitchFamily="34" charset="0"/>
                          <a:ea typeface="Verdana" pitchFamily="34" charset="0"/>
                          <a:cs typeface="Verdana" pitchFamily="34" charset="0"/>
                        </a:rPr>
                        <a:t>Normerlassende Gebietskörperschaft</a:t>
                      </a:r>
                      <a:endParaRPr lang="de-DE" sz="1600" dirty="0">
                        <a:latin typeface="Verdana" pitchFamily="34" charset="0"/>
                        <a:ea typeface="Verdana" pitchFamily="34" charset="0"/>
                        <a:cs typeface="Verdana" pitchFamily="34" charset="0"/>
                      </a:endParaRPr>
                    </a:p>
                  </a:txBody>
                  <a:tcPr marL="91448" marR="91448" marT="45660" marB="45660"/>
                </a:tc>
                <a:extLst>
                  <a:ext uri="{0D108BD9-81ED-4DB2-BD59-A6C34878D82A}">
                    <a16:rowId xmlns:a16="http://schemas.microsoft.com/office/drawing/2014/main" val="10003"/>
                  </a:ext>
                </a:extLst>
              </a:tr>
              <a:tr h="62149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0" dirty="0" smtClean="0">
                          <a:latin typeface="Verdana" pitchFamily="34" charset="0"/>
                          <a:ea typeface="Verdana" pitchFamily="34" charset="0"/>
                          <a:cs typeface="Verdana" pitchFamily="34" charset="0"/>
                        </a:rPr>
                        <a:t>6.29.1</a:t>
                      </a:r>
                      <a:endParaRPr lang="de-DE" sz="1600" b="0" dirty="0">
                        <a:latin typeface="Verdana" pitchFamily="34" charset="0"/>
                        <a:ea typeface="Verdana" pitchFamily="34" charset="0"/>
                        <a:cs typeface="Verdana" pitchFamily="34" charset="0"/>
                      </a:endParaRPr>
                    </a:p>
                  </a:txBody>
                  <a:tcPr marL="91448" marR="91448" marT="45660" marB="4566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0" dirty="0" smtClean="0">
                          <a:latin typeface="Verdana" pitchFamily="34" charset="0"/>
                          <a:ea typeface="Verdana" pitchFamily="34" charset="0"/>
                          <a:cs typeface="Verdana" pitchFamily="34" charset="0"/>
                        </a:rPr>
                        <a:t>Normierter Sucheinstieg</a:t>
                      </a:r>
                      <a:endParaRPr lang="de-DE" sz="1600" b="0" dirty="0">
                        <a:latin typeface="Verdana" pitchFamily="34" charset="0"/>
                        <a:ea typeface="Verdana" pitchFamily="34" charset="0"/>
                        <a:cs typeface="Verdana" pitchFamily="34" charset="0"/>
                      </a:endParaRPr>
                    </a:p>
                  </a:txBody>
                  <a:tcPr marL="91448" marR="91448" marT="45660" marB="4566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smtClean="0">
                          <a:latin typeface="Verdana" pitchFamily="34" charset="0"/>
                          <a:ea typeface="Verdana" pitchFamily="34" charset="0"/>
                          <a:cs typeface="Verdana" pitchFamily="34" charset="0"/>
                        </a:rPr>
                        <a:t>Deutschland.</a:t>
                      </a:r>
                      <a:r>
                        <a:rPr lang="de-DE" sz="1600" baseline="0" dirty="0" smtClean="0">
                          <a:latin typeface="Verdana" pitchFamily="34" charset="0"/>
                          <a:ea typeface="Verdana" pitchFamily="34" charset="0"/>
                          <a:cs typeface="Verdana" pitchFamily="34" charset="0"/>
                        </a:rPr>
                        <a:t> </a:t>
                      </a:r>
                      <a:r>
                        <a:rPr lang="de-DE" sz="1600" dirty="0" smtClean="0">
                          <a:latin typeface="Verdana" pitchFamily="34" charset="0"/>
                          <a:ea typeface="Verdana" pitchFamily="34" charset="0"/>
                          <a:cs typeface="Verdana" pitchFamily="34" charset="0"/>
                        </a:rPr>
                        <a:t>Agrarmarktstrukturgesetz</a:t>
                      </a:r>
                      <a:endParaRPr lang="de-DE" sz="1600" dirty="0">
                        <a:latin typeface="Verdana" pitchFamily="34" charset="0"/>
                        <a:ea typeface="Verdana" pitchFamily="34" charset="0"/>
                        <a:cs typeface="Verdana" pitchFamily="34" charset="0"/>
                      </a:endParaRPr>
                    </a:p>
                  </a:txBody>
                  <a:tcPr marL="91448" marR="91448" marT="45660" marB="45660"/>
                </a:tc>
                <a:extLst>
                  <a:ext uri="{0D108BD9-81ED-4DB2-BD59-A6C34878D82A}">
                    <a16:rowId xmlns:a16="http://schemas.microsoft.com/office/drawing/2014/main" val="10004"/>
                  </a:ext>
                </a:extLst>
              </a:tr>
            </a:tbl>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el 1"/>
          <p:cNvSpPr>
            <a:spLocks noGrp="1"/>
          </p:cNvSpPr>
          <p:nvPr>
            <p:ph type="title"/>
          </p:nvPr>
        </p:nvSpPr>
        <p:spPr>
          <a:xfrm>
            <a:off x="395288" y="2565400"/>
            <a:ext cx="8229600" cy="1143000"/>
          </a:xfrm>
        </p:spPr>
        <p:txBody>
          <a:bodyPr/>
          <a:lstStyle/>
          <a:p>
            <a:pPr algn="ctr" eaLnBrk="1" hangingPunct="1"/>
            <a:r>
              <a:rPr lang="de-DE" altLang="de-DE" smtClean="0">
                <a:solidFill>
                  <a:srgbClr val="376092"/>
                </a:solidFill>
              </a:rPr>
              <a:t>Juristische Werke</a:t>
            </a:r>
            <a:br>
              <a:rPr lang="de-DE" altLang="de-DE" smtClean="0">
                <a:solidFill>
                  <a:srgbClr val="376092"/>
                </a:solidFill>
              </a:rPr>
            </a:br>
            <a:endParaRPr lang="de-DE" altLang="de-DE" smtClean="0">
              <a:solidFill>
                <a:srgbClr val="376092"/>
              </a:solidFill>
            </a:endParaRPr>
          </a:p>
        </p:txBody>
      </p:sp>
      <p:sp>
        <p:nvSpPr>
          <p:cNvPr id="9" name="Fußzeilenplatzhalter 8"/>
          <p:cNvSpPr>
            <a:spLocks noGrp="1"/>
          </p:cNvSpPr>
          <p:nvPr>
            <p:ph type="ftr" sz="quarter" idx="14"/>
          </p:nvPr>
        </p:nvSpPr>
        <p:spPr>
          <a:xfrm>
            <a:off x="468313" y="6376988"/>
            <a:ext cx="7775575" cy="365125"/>
          </a:xfrm>
        </p:spPr>
        <p:txBody>
          <a:bodyPr/>
          <a:lstStyle/>
          <a:p>
            <a:pPr>
              <a:defRPr/>
            </a:pPr>
            <a:r>
              <a:rPr lang="de-DE" smtClean="0"/>
              <a:t>AG RDA Schulungsunterlagen – Modul 6J: Juristische Werke | Stand: 5.12.2017 | CC BY-NC-SA</a:t>
            </a:r>
            <a:endParaRPr lang="de-DE" dirty="0"/>
          </a:p>
        </p:txBody>
      </p:sp>
      <p:sp>
        <p:nvSpPr>
          <p:cNvPr id="10246" name="Foliennummernplatzhalter 3"/>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fld id="{54DB02A0-9A5B-4A2D-801C-41EAE338E58D}" type="slidenum">
              <a:rPr lang="de-DE" altLang="de-DE" sz="1200" smtClean="0">
                <a:solidFill>
                  <a:srgbClr val="898989"/>
                </a:solidFill>
                <a:latin typeface="Calibri" pitchFamily="34" charset="0"/>
              </a:rPr>
              <a:pPr>
                <a:spcBef>
                  <a:spcPct val="0"/>
                </a:spcBef>
                <a:buFontTx/>
                <a:buNone/>
              </a:pPr>
              <a:t>2</a:t>
            </a:fld>
            <a:endParaRPr lang="de-DE" altLang="de-DE" sz="1200" smtClean="0">
              <a:solidFill>
                <a:srgbClr val="898989"/>
              </a:solidFill>
              <a:latin typeface="Calibri" pitchFamily="34" charset="0"/>
            </a:endParaRPr>
          </a:p>
        </p:txBody>
      </p:sp>
      <p:sp>
        <p:nvSpPr>
          <p:cNvPr id="6" name="Rechteck 5"/>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6J</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de-DE" dirty="0"/>
              <a:t>Beispiel</a:t>
            </a:r>
          </a:p>
        </p:txBody>
      </p:sp>
      <p:sp>
        <p:nvSpPr>
          <p:cNvPr id="24607" name="Fußzeilenplatzhalter 1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a:solidFill>
                  <a:schemeClr val="tx1"/>
                </a:solidFill>
                <a:latin typeface="Verdana" pitchFamily="34" charset="0"/>
              </a:defRPr>
            </a:lvl3pPr>
            <a:lvl4pPr marL="1600200" indent="-228600">
              <a:spcBef>
                <a:spcPct val="20000"/>
              </a:spcBef>
              <a:buFont typeface="Arial" pitchFamily="34" charset="0"/>
              <a:buChar char="–"/>
              <a:defRPr sz="16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r>
              <a:rPr lang="de-DE" altLang="de-DE" sz="1000" smtClean="0">
                <a:solidFill>
                  <a:srgbClr val="376092"/>
                </a:solidFill>
                <a:cs typeface="Arial" pitchFamily="34" charset="0"/>
              </a:rPr>
              <a:t>AG RDA Schulungsunterlagen – Modul 6J: Juristische Werke | Stand: 5.12.2017 | CC BY-NC-SA</a:t>
            </a:r>
          </a:p>
        </p:txBody>
      </p:sp>
      <p:sp>
        <p:nvSpPr>
          <p:cNvPr id="3" name="Foliennummernplatzhalter 2"/>
          <p:cNvSpPr>
            <a:spLocks noGrp="1"/>
          </p:cNvSpPr>
          <p:nvPr>
            <p:ph type="sldNum" sz="quarter" idx="15"/>
          </p:nvPr>
        </p:nvSpPr>
        <p:spPr/>
        <p:txBody>
          <a:bodyPr/>
          <a:lstStyle/>
          <a:p>
            <a:pPr>
              <a:defRPr/>
            </a:pPr>
            <a:fld id="{12D07322-CB24-4BB5-8803-87F47235BA2A}" type="slidenum">
              <a:rPr lang="de-DE" altLang="de-DE" smtClean="0"/>
              <a:pPr>
                <a:defRPr/>
              </a:pPr>
              <a:t>20</a:t>
            </a:fld>
            <a:endParaRPr lang="de-DE" altLang="de-DE"/>
          </a:p>
        </p:txBody>
      </p:sp>
      <p:sp>
        <p:nvSpPr>
          <p:cNvPr id="24579" name="Textfeld 6"/>
          <p:cNvSpPr txBox="1">
            <a:spLocks noChangeArrowheads="1"/>
          </p:cNvSpPr>
          <p:nvPr/>
        </p:nvSpPr>
        <p:spPr bwMode="auto">
          <a:xfrm>
            <a:off x="250825" y="1436688"/>
            <a:ext cx="3313113" cy="1323439"/>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a:solidFill>
                  <a:schemeClr val="tx1"/>
                </a:solidFill>
                <a:latin typeface="Verdana" pitchFamily="34" charset="0"/>
              </a:defRPr>
            </a:lvl3pPr>
            <a:lvl4pPr marL="1600200" indent="-228600">
              <a:spcBef>
                <a:spcPct val="20000"/>
              </a:spcBef>
              <a:buFont typeface="Arial" pitchFamily="34" charset="0"/>
              <a:buChar char="–"/>
              <a:defRPr sz="16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eaLnBrk="1" hangingPunct="1">
              <a:spcBef>
                <a:spcPct val="0"/>
              </a:spcBef>
              <a:buFontTx/>
              <a:buNone/>
            </a:pPr>
            <a:r>
              <a:rPr lang="de-DE" altLang="de-DE" sz="2000" dirty="0">
                <a:solidFill>
                  <a:srgbClr val="000000"/>
                </a:solidFill>
              </a:rPr>
              <a:t>Ausschnitt aus RIS -Rechtsinformationssystem des österreichischen Bundeskanzleramts: </a:t>
            </a:r>
          </a:p>
        </p:txBody>
      </p:sp>
      <p:grpSp>
        <p:nvGrpSpPr>
          <p:cNvPr id="24580" name="Gruppieren 9"/>
          <p:cNvGrpSpPr>
            <a:grpSpLocks/>
          </p:cNvGrpSpPr>
          <p:nvPr/>
        </p:nvGrpSpPr>
        <p:grpSpPr bwMode="auto">
          <a:xfrm>
            <a:off x="3635375" y="620713"/>
            <a:ext cx="3529013" cy="3024187"/>
            <a:chOff x="4644008" y="692696"/>
            <a:chExt cx="3895725" cy="3438525"/>
          </a:xfrm>
        </p:grpSpPr>
        <p:pic>
          <p:nvPicPr>
            <p:cNvPr id="2461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4008" y="692696"/>
              <a:ext cx="3895725" cy="343852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8" name="Rechteck 7"/>
            <p:cNvSpPr/>
            <p:nvPr/>
          </p:nvSpPr>
          <p:spPr>
            <a:xfrm>
              <a:off x="4675552" y="1988686"/>
              <a:ext cx="1408980" cy="431395"/>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a:solidFill>
                    <a:schemeClr val="tx1"/>
                  </a:solidFill>
                  <a:latin typeface="Verdana" pitchFamily="34" charset="0"/>
                </a:defRPr>
              </a:lvl3pPr>
              <a:lvl4pPr marL="1600200" indent="-228600">
                <a:spcBef>
                  <a:spcPct val="20000"/>
                </a:spcBef>
                <a:buFont typeface="Arial" pitchFamily="34" charset="0"/>
                <a:buChar char="–"/>
                <a:defRPr sz="16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lgn="ctr" eaLnBrk="1" hangingPunct="1">
                <a:spcBef>
                  <a:spcPct val="0"/>
                </a:spcBef>
                <a:buFontTx/>
                <a:buNone/>
                <a:defRPr/>
              </a:pPr>
              <a:endParaRPr lang="de-DE" altLang="de-DE" sz="1800" smtClean="0">
                <a:solidFill>
                  <a:srgbClr val="FFFFFF"/>
                </a:solidFill>
                <a:latin typeface="Calibri" pitchFamily="34" charset="0"/>
                <a:cs typeface="Arial" pitchFamily="34" charset="0"/>
              </a:endParaRPr>
            </a:p>
          </p:txBody>
        </p:sp>
      </p:grpSp>
      <p:graphicFrame>
        <p:nvGraphicFramePr>
          <p:cNvPr id="9" name="Tabelle 8"/>
          <p:cNvGraphicFramePr>
            <a:graphicFrameLocks noGrp="1"/>
          </p:cNvGraphicFramePr>
          <p:nvPr>
            <p:extLst>
              <p:ext uri="{D42A27DB-BD31-4B8C-83A1-F6EECF244321}">
                <p14:modId xmlns:p14="http://schemas.microsoft.com/office/powerpoint/2010/main" val="3661925728"/>
              </p:ext>
            </p:extLst>
          </p:nvPr>
        </p:nvGraphicFramePr>
        <p:xfrm>
          <a:off x="179512" y="3861048"/>
          <a:ext cx="8713663" cy="2295459"/>
        </p:xfrm>
        <a:graphic>
          <a:graphicData uri="http://schemas.openxmlformats.org/drawingml/2006/table">
            <a:tbl>
              <a:tblPr firstRow="1" bandRow="1">
                <a:tableStyleId>{5C22544A-7EE6-4342-B048-85BDC9FD1C3A}</a:tableStyleId>
              </a:tblPr>
              <a:tblGrid>
                <a:gridCol w="1017131">
                  <a:extLst>
                    <a:ext uri="{9D8B030D-6E8A-4147-A177-3AD203B41FA5}">
                      <a16:colId xmlns:a16="http://schemas.microsoft.com/office/drawing/2014/main" val="20000"/>
                    </a:ext>
                  </a:extLst>
                </a:gridCol>
                <a:gridCol w="3267098">
                  <a:extLst>
                    <a:ext uri="{9D8B030D-6E8A-4147-A177-3AD203B41FA5}">
                      <a16:colId xmlns:a16="http://schemas.microsoft.com/office/drawing/2014/main" val="20001"/>
                    </a:ext>
                  </a:extLst>
                </a:gridCol>
                <a:gridCol w="4429434">
                  <a:extLst>
                    <a:ext uri="{9D8B030D-6E8A-4147-A177-3AD203B41FA5}">
                      <a16:colId xmlns:a16="http://schemas.microsoft.com/office/drawing/2014/main" val="20002"/>
                    </a:ext>
                  </a:extLst>
                </a:gridCol>
              </a:tblGrid>
              <a:tr h="365853">
                <a:tc>
                  <a:txBody>
                    <a:bodyPr/>
                    <a:lstStyle/>
                    <a:p>
                      <a:r>
                        <a:rPr lang="de-DE" sz="1800" dirty="0" smtClean="0">
                          <a:latin typeface="Verdana" pitchFamily="34" charset="0"/>
                          <a:ea typeface="Verdana" pitchFamily="34" charset="0"/>
                          <a:cs typeface="Verdana" pitchFamily="34" charset="0"/>
                        </a:rPr>
                        <a:t>RDA</a:t>
                      </a:r>
                      <a:endParaRPr lang="de-DE" sz="1800" dirty="0">
                        <a:latin typeface="Verdana" pitchFamily="34" charset="0"/>
                        <a:ea typeface="Verdana" pitchFamily="34" charset="0"/>
                        <a:cs typeface="Verdana" pitchFamily="34" charset="0"/>
                      </a:endParaRPr>
                    </a:p>
                  </a:txBody>
                  <a:tcPr marL="91455" marR="91455" marT="45723" marB="45723"/>
                </a:tc>
                <a:tc>
                  <a:txBody>
                    <a:bodyPr/>
                    <a:lstStyle/>
                    <a:p>
                      <a:r>
                        <a:rPr lang="de-DE" sz="1800" dirty="0" smtClean="0">
                          <a:latin typeface="Verdana" pitchFamily="34" charset="0"/>
                          <a:ea typeface="Verdana" pitchFamily="34" charset="0"/>
                          <a:cs typeface="Verdana" pitchFamily="34" charset="0"/>
                        </a:rPr>
                        <a:t>Element</a:t>
                      </a:r>
                      <a:endParaRPr lang="de-DE" sz="1800" dirty="0">
                        <a:latin typeface="Verdana" pitchFamily="34" charset="0"/>
                        <a:ea typeface="Verdana" pitchFamily="34" charset="0"/>
                        <a:cs typeface="Verdana" pitchFamily="34" charset="0"/>
                      </a:endParaRPr>
                    </a:p>
                  </a:txBody>
                  <a:tcPr marL="91455" marR="91455" marT="45723" marB="45723"/>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marL="91455" marR="91455" marT="45723" marB="45723"/>
                </a:tc>
                <a:extLst>
                  <a:ext uri="{0D108BD9-81ED-4DB2-BD59-A6C34878D82A}">
                    <a16:rowId xmlns:a16="http://schemas.microsoft.com/office/drawing/2014/main" val="10000"/>
                  </a:ext>
                </a:extLst>
              </a:tr>
              <a:tr h="640258">
                <a:tc>
                  <a:txBody>
                    <a:bodyPr/>
                    <a:lstStyle/>
                    <a:p>
                      <a:r>
                        <a:rPr lang="de-DE" sz="1800" b="1" dirty="0" smtClean="0">
                          <a:latin typeface="Verdana" pitchFamily="34" charset="0"/>
                          <a:ea typeface="Verdana" pitchFamily="34" charset="0"/>
                          <a:cs typeface="Verdana" pitchFamily="34" charset="0"/>
                        </a:rPr>
                        <a:t>6.19.2</a:t>
                      </a:r>
                      <a:endParaRPr lang="de-DE" sz="1800" b="1" dirty="0">
                        <a:latin typeface="Verdana" pitchFamily="34" charset="0"/>
                        <a:ea typeface="Verdana" pitchFamily="34" charset="0"/>
                        <a:cs typeface="Verdana" pitchFamily="34" charset="0"/>
                      </a:endParaRPr>
                    </a:p>
                  </a:txBody>
                  <a:tcPr marL="91455" marR="91455" marT="45723" marB="45723"/>
                </a:tc>
                <a:tc>
                  <a:txBody>
                    <a:bodyPr/>
                    <a:lstStyle/>
                    <a:p>
                      <a:r>
                        <a:rPr lang="de-DE" sz="1800" b="1" dirty="0" smtClean="0">
                          <a:latin typeface="Verdana" pitchFamily="34" charset="0"/>
                          <a:ea typeface="Verdana" pitchFamily="34" charset="0"/>
                          <a:cs typeface="Verdana" pitchFamily="34" charset="0"/>
                        </a:rPr>
                        <a:t>Bevorzugter Titel des Werks</a:t>
                      </a:r>
                      <a:endParaRPr lang="de-DE" sz="1800" b="1" dirty="0">
                        <a:latin typeface="Verdana" pitchFamily="34" charset="0"/>
                        <a:ea typeface="Verdana" pitchFamily="34" charset="0"/>
                        <a:cs typeface="Verdana" pitchFamily="34" charset="0"/>
                      </a:endParaRPr>
                    </a:p>
                  </a:txBody>
                  <a:tcPr marL="91455" marR="91455" marT="45723" marB="45723"/>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dirty="0" smtClean="0">
                          <a:latin typeface="Verdana" pitchFamily="34" charset="0"/>
                          <a:ea typeface="Verdana" pitchFamily="34" charset="0"/>
                          <a:cs typeface="Verdana" pitchFamily="34" charset="0"/>
                        </a:rPr>
                        <a:t>Devisengesetz 2004</a:t>
                      </a:r>
                      <a:endParaRPr lang="de-DE" sz="1800" dirty="0">
                        <a:latin typeface="Verdana" pitchFamily="34" charset="0"/>
                        <a:ea typeface="Verdana" pitchFamily="34" charset="0"/>
                        <a:cs typeface="Verdana" pitchFamily="34" charset="0"/>
                      </a:endParaRPr>
                    </a:p>
                  </a:txBody>
                  <a:tcPr marL="91455" marR="91455" marT="45723" marB="45723"/>
                </a:tc>
                <a:extLst>
                  <a:ext uri="{0D108BD9-81ED-4DB2-BD59-A6C34878D82A}">
                    <a16:rowId xmlns:a16="http://schemas.microsoft.com/office/drawing/2014/main" val="10001"/>
                  </a:ext>
                </a:extLst>
              </a:tr>
              <a:tr h="365853">
                <a:tc>
                  <a:txBody>
                    <a:bodyPr/>
                    <a:lstStyle/>
                    <a:p>
                      <a:r>
                        <a:rPr lang="de-DE" sz="1800" b="1" dirty="0" smtClean="0">
                          <a:latin typeface="Verdana" pitchFamily="34" charset="0"/>
                          <a:ea typeface="Verdana" pitchFamily="34" charset="0"/>
                          <a:cs typeface="Verdana" pitchFamily="34" charset="0"/>
                        </a:rPr>
                        <a:t>19.2</a:t>
                      </a:r>
                      <a:endParaRPr lang="de-DE" sz="1800" b="1" dirty="0">
                        <a:latin typeface="Verdana" pitchFamily="34" charset="0"/>
                        <a:ea typeface="Verdana" pitchFamily="34" charset="0"/>
                        <a:cs typeface="Verdana" pitchFamily="34" charset="0"/>
                      </a:endParaRPr>
                    </a:p>
                  </a:txBody>
                  <a:tcPr marL="91455" marR="91455" marT="45723" marB="45723"/>
                </a:tc>
                <a:tc>
                  <a:txBody>
                    <a:bodyPr/>
                    <a:lstStyle/>
                    <a:p>
                      <a:r>
                        <a:rPr lang="de-DE" sz="1800" b="1" dirty="0" smtClean="0">
                          <a:latin typeface="Verdana" pitchFamily="34" charset="0"/>
                          <a:ea typeface="Verdana" pitchFamily="34" charset="0"/>
                          <a:cs typeface="Verdana" pitchFamily="34" charset="0"/>
                        </a:rPr>
                        <a:t>Geistiger Schöpfer</a:t>
                      </a:r>
                      <a:endParaRPr lang="de-DE" sz="1800" b="1" dirty="0">
                        <a:latin typeface="Verdana" pitchFamily="34" charset="0"/>
                        <a:ea typeface="Verdana" pitchFamily="34" charset="0"/>
                        <a:cs typeface="Verdana" pitchFamily="34" charset="0"/>
                      </a:endParaRPr>
                    </a:p>
                  </a:txBody>
                  <a:tcPr marL="91455" marR="91455" marT="45723" marB="45723"/>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dirty="0" smtClean="0">
                          <a:latin typeface="Verdana" pitchFamily="34" charset="0"/>
                          <a:ea typeface="Verdana" pitchFamily="34" charset="0"/>
                          <a:cs typeface="Verdana" pitchFamily="34" charset="0"/>
                        </a:rPr>
                        <a:t>Österreich</a:t>
                      </a:r>
                      <a:endParaRPr lang="de-DE" sz="1800" dirty="0">
                        <a:latin typeface="Verdana" pitchFamily="34" charset="0"/>
                        <a:ea typeface="Verdana" pitchFamily="34" charset="0"/>
                        <a:cs typeface="Verdana" pitchFamily="34" charset="0"/>
                      </a:endParaRPr>
                    </a:p>
                  </a:txBody>
                  <a:tcPr marL="91455" marR="91455" marT="45723" marB="45723"/>
                </a:tc>
                <a:extLst>
                  <a:ext uri="{0D108BD9-81ED-4DB2-BD59-A6C34878D82A}">
                    <a16:rowId xmlns:a16="http://schemas.microsoft.com/office/drawing/2014/main" val="10002"/>
                  </a:ext>
                </a:extLst>
              </a:tr>
              <a:tr h="557642">
                <a:tc>
                  <a:txBody>
                    <a:bodyPr/>
                    <a:lstStyle/>
                    <a:p>
                      <a:r>
                        <a:rPr lang="de-DE" sz="1800" b="0" dirty="0" smtClean="0">
                          <a:latin typeface="Verdana" pitchFamily="34" charset="0"/>
                          <a:ea typeface="Verdana" pitchFamily="34" charset="0"/>
                          <a:cs typeface="Verdana" pitchFamily="34" charset="0"/>
                        </a:rPr>
                        <a:t>18.5</a:t>
                      </a:r>
                      <a:endParaRPr lang="de-DE" sz="1800" b="0" dirty="0">
                        <a:latin typeface="Verdana" pitchFamily="34" charset="0"/>
                        <a:ea typeface="Verdana" pitchFamily="34" charset="0"/>
                        <a:cs typeface="Verdana" pitchFamily="34" charset="0"/>
                      </a:endParaRPr>
                    </a:p>
                  </a:txBody>
                  <a:tcPr marL="91455" marR="91455" marT="45723" marB="45723"/>
                </a:tc>
                <a:tc>
                  <a:txBody>
                    <a:bodyPr/>
                    <a:lstStyle/>
                    <a:p>
                      <a:r>
                        <a:rPr lang="de-DE" sz="1800" b="0" dirty="0" smtClean="0">
                          <a:latin typeface="Verdana" pitchFamily="34" charset="0"/>
                          <a:ea typeface="Verdana" pitchFamily="34" charset="0"/>
                          <a:cs typeface="Verdana" pitchFamily="34" charset="0"/>
                        </a:rPr>
                        <a:t>Beziehungskennzeichnung</a:t>
                      </a:r>
                      <a:endParaRPr lang="de-DE" sz="1800" b="0" dirty="0">
                        <a:latin typeface="Verdana" pitchFamily="34" charset="0"/>
                        <a:ea typeface="Verdana" pitchFamily="34" charset="0"/>
                        <a:cs typeface="Verdana" pitchFamily="34" charset="0"/>
                      </a:endParaRPr>
                    </a:p>
                  </a:txBody>
                  <a:tcPr marL="91455" marR="91455" marT="45723" marB="45723"/>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dirty="0" smtClean="0">
                          <a:latin typeface="Verdana" pitchFamily="34" charset="0"/>
                          <a:ea typeface="Verdana" pitchFamily="34" charset="0"/>
                          <a:cs typeface="Verdana" pitchFamily="34" charset="0"/>
                        </a:rPr>
                        <a:t>Normerlassende Gebietskörperschaft</a:t>
                      </a:r>
                      <a:endParaRPr lang="de-DE" sz="1800" dirty="0">
                        <a:latin typeface="Verdana" pitchFamily="34" charset="0"/>
                        <a:ea typeface="Verdana" pitchFamily="34" charset="0"/>
                        <a:cs typeface="Verdana" pitchFamily="34" charset="0"/>
                      </a:endParaRPr>
                    </a:p>
                  </a:txBody>
                  <a:tcPr marL="91455" marR="91455" marT="45723" marB="45723"/>
                </a:tc>
                <a:extLst>
                  <a:ext uri="{0D108BD9-81ED-4DB2-BD59-A6C34878D82A}">
                    <a16:rowId xmlns:a16="http://schemas.microsoft.com/office/drawing/2014/main" val="10003"/>
                  </a:ext>
                </a:extLst>
              </a:tr>
              <a:tr h="36585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dirty="0" smtClean="0">
                          <a:latin typeface="Verdana" pitchFamily="34" charset="0"/>
                          <a:ea typeface="Verdana" pitchFamily="34" charset="0"/>
                          <a:cs typeface="Verdana" pitchFamily="34" charset="0"/>
                        </a:rPr>
                        <a:t>6.29.1</a:t>
                      </a:r>
                      <a:endParaRPr lang="de-DE" sz="1800" b="0" dirty="0">
                        <a:latin typeface="Verdana" pitchFamily="34" charset="0"/>
                        <a:ea typeface="Verdana" pitchFamily="34" charset="0"/>
                        <a:cs typeface="Verdana" pitchFamily="34" charset="0"/>
                      </a:endParaRPr>
                    </a:p>
                  </a:txBody>
                  <a:tcPr marL="91455" marR="91455" marT="45723" marB="45723"/>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dirty="0" smtClean="0">
                          <a:latin typeface="Verdana" pitchFamily="34" charset="0"/>
                          <a:ea typeface="Verdana" pitchFamily="34" charset="0"/>
                          <a:cs typeface="Verdana" pitchFamily="34" charset="0"/>
                        </a:rPr>
                        <a:t>Normierter Sucheinstieg</a:t>
                      </a:r>
                      <a:endParaRPr lang="de-DE" sz="1800" b="0" dirty="0">
                        <a:latin typeface="Verdana" pitchFamily="34" charset="0"/>
                        <a:ea typeface="Verdana" pitchFamily="34" charset="0"/>
                        <a:cs typeface="Verdana" pitchFamily="34" charset="0"/>
                      </a:endParaRPr>
                    </a:p>
                  </a:txBody>
                  <a:tcPr marL="91455" marR="91455" marT="45723" marB="45723"/>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dirty="0" smtClean="0">
                          <a:latin typeface="Verdana" pitchFamily="34" charset="0"/>
                          <a:ea typeface="Verdana" pitchFamily="34" charset="0"/>
                          <a:cs typeface="Verdana" pitchFamily="34" charset="0"/>
                        </a:rPr>
                        <a:t>Österreich. Devisengesetz 2004</a:t>
                      </a:r>
                    </a:p>
                  </a:txBody>
                  <a:tcPr marL="91455" marR="91455" marT="45723" marB="45723"/>
                </a:tc>
                <a:extLst>
                  <a:ext uri="{0D108BD9-81ED-4DB2-BD59-A6C34878D82A}">
                    <a16:rowId xmlns:a16="http://schemas.microsoft.com/office/drawing/2014/main" val="10004"/>
                  </a:ext>
                </a:extLst>
              </a:tr>
            </a:tbl>
          </a:graphicData>
        </a:graphic>
      </p:graphicFrame>
      <p:sp>
        <p:nvSpPr>
          <p:cNvPr id="11" name="Textfeld 10"/>
          <p:cNvSpPr txBox="1">
            <a:spLocks noChangeArrowheads="1"/>
          </p:cNvSpPr>
          <p:nvPr/>
        </p:nvSpPr>
        <p:spPr bwMode="auto">
          <a:xfrm>
            <a:off x="5327650" y="1700213"/>
            <a:ext cx="3565525" cy="585787"/>
          </a:xfrm>
          <a:prstGeom prst="rect">
            <a:avLst/>
          </a:prstGeom>
          <a:solidFill>
            <a:schemeClr val="bg1"/>
          </a:solidFill>
          <a:ln w="9525">
            <a:solidFill>
              <a:schemeClr val="tx1"/>
            </a:solidFill>
            <a:miter lim="800000"/>
            <a:headEnd/>
            <a:tailEnd/>
          </a:ln>
        </p:spPr>
        <p:txBody>
          <a:bodyPr>
            <a:spAutoFit/>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a:solidFill>
                  <a:schemeClr val="tx1"/>
                </a:solidFill>
                <a:latin typeface="Verdana" pitchFamily="34" charset="0"/>
              </a:defRPr>
            </a:lvl3pPr>
            <a:lvl4pPr marL="1600200" indent="-228600">
              <a:spcBef>
                <a:spcPct val="20000"/>
              </a:spcBef>
              <a:buFont typeface="Arial" pitchFamily="34" charset="0"/>
              <a:buChar char="–"/>
              <a:defRPr sz="16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eaLnBrk="1" hangingPunct="1">
              <a:spcBef>
                <a:spcPct val="0"/>
              </a:spcBef>
              <a:buFontTx/>
              <a:buNone/>
            </a:pPr>
            <a:r>
              <a:rPr lang="de-DE" altLang="de-DE" sz="1600" dirty="0">
                <a:solidFill>
                  <a:srgbClr val="000000"/>
                </a:solidFill>
              </a:rPr>
              <a:t>Hinweis: Die Jahreszahl ist Bestandteil des Gesetzestitel</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ltLang="de-DE" dirty="0">
                <a:solidFill>
                  <a:srgbClr val="376092"/>
                </a:solidFill>
              </a:rPr>
              <a:t>Erfassen des bevorzugten Titels</a:t>
            </a:r>
            <a:endParaRPr lang="de-DE" dirty="0"/>
          </a:p>
        </p:txBody>
      </p:sp>
      <p:sp>
        <p:nvSpPr>
          <p:cNvPr id="5" name="Textplatzhalter 4"/>
          <p:cNvSpPr>
            <a:spLocks noGrp="1"/>
          </p:cNvSpPr>
          <p:nvPr>
            <p:ph type="body" sz="quarter" idx="13"/>
          </p:nvPr>
        </p:nvSpPr>
        <p:spPr/>
        <p:txBody>
          <a:bodyPr/>
          <a:lstStyle/>
          <a:p>
            <a:pPr marL="285750"/>
            <a:r>
              <a:rPr lang="de-DE" altLang="de-DE" sz="2200" dirty="0"/>
              <a:t>Jahr der Verkündung, wenn es Bestandteil des Titels ist</a:t>
            </a:r>
            <a:br>
              <a:rPr lang="de-DE" altLang="de-DE" sz="2200" dirty="0"/>
            </a:br>
            <a:r>
              <a:rPr lang="de-DE" altLang="de-DE" sz="2200" dirty="0"/>
              <a:t> oder zur Unterscheidung benötigt wird</a:t>
            </a:r>
          </a:p>
          <a:p>
            <a:pPr marL="285750"/>
            <a:r>
              <a:rPr lang="de-DE" altLang="de-DE" sz="2200" dirty="0"/>
              <a:t>Geografische Bestandteile</a:t>
            </a:r>
          </a:p>
          <a:p>
            <a:pPr marL="285750"/>
            <a:r>
              <a:rPr lang="de-DE" altLang="de-DE" sz="2200" dirty="0"/>
              <a:t>Zählungen (RDA 6.2.1.5)</a:t>
            </a:r>
          </a:p>
          <a:p>
            <a:endParaRPr lang="de-DE" dirty="0"/>
          </a:p>
        </p:txBody>
      </p:sp>
      <p:sp>
        <p:nvSpPr>
          <p:cNvPr id="4" name="Fußzeilenplatzhalter 3"/>
          <p:cNvSpPr>
            <a:spLocks noGrp="1"/>
          </p:cNvSpPr>
          <p:nvPr>
            <p:ph type="ftr" sz="quarter" idx="14"/>
          </p:nvPr>
        </p:nvSpPr>
        <p:spPr/>
        <p:txBody>
          <a:bodyPr/>
          <a:lstStyle/>
          <a:p>
            <a:pPr>
              <a:defRPr/>
            </a:pPr>
            <a:r>
              <a:rPr lang="de-DE" smtClean="0"/>
              <a:t>AG RDA Schulungsunterlagen – Modul 6J: Juristische Werke | Stand: 5.12.2017 | CC BY-NC-SA</a:t>
            </a:r>
            <a:endParaRPr lang="de-DE" dirty="0"/>
          </a:p>
        </p:txBody>
      </p:sp>
      <p:sp>
        <p:nvSpPr>
          <p:cNvPr id="25661" name="Foliennummernplatzhalter 1"/>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fld id="{9E6B9143-C43B-4846-8FD4-0127E8C26843}" type="slidenum">
              <a:rPr lang="de-DE" altLang="de-DE" sz="1200" smtClean="0">
                <a:solidFill>
                  <a:srgbClr val="898989"/>
                </a:solidFill>
                <a:latin typeface="Calibri" pitchFamily="34" charset="0"/>
              </a:rPr>
              <a:pPr>
                <a:spcBef>
                  <a:spcPct val="0"/>
                </a:spcBef>
                <a:buFontTx/>
                <a:buNone/>
              </a:pPr>
              <a:t>21</a:t>
            </a:fld>
            <a:endParaRPr lang="de-DE" altLang="de-DE" sz="1200" smtClean="0">
              <a:solidFill>
                <a:srgbClr val="898989"/>
              </a:solidFill>
              <a:latin typeface="Calibri" pitchFamily="34" charset="0"/>
            </a:endParaRPr>
          </a:p>
        </p:txBody>
      </p:sp>
      <p:graphicFrame>
        <p:nvGraphicFramePr>
          <p:cNvPr id="7" name="Tabelle 6"/>
          <p:cNvGraphicFramePr>
            <a:graphicFrameLocks noGrp="1"/>
          </p:cNvGraphicFramePr>
          <p:nvPr>
            <p:extLst>
              <p:ext uri="{D42A27DB-BD31-4B8C-83A1-F6EECF244321}">
                <p14:modId xmlns:p14="http://schemas.microsoft.com/office/powerpoint/2010/main" val="4218689166"/>
              </p:ext>
            </p:extLst>
          </p:nvPr>
        </p:nvGraphicFramePr>
        <p:xfrm>
          <a:off x="684213" y="2521545"/>
          <a:ext cx="7848600" cy="778243"/>
        </p:xfrm>
        <a:graphic>
          <a:graphicData uri="http://schemas.openxmlformats.org/drawingml/2006/table">
            <a:tbl>
              <a:tblPr/>
              <a:tblGrid>
                <a:gridCol w="1152525">
                  <a:extLst>
                    <a:ext uri="{9D8B030D-6E8A-4147-A177-3AD203B41FA5}">
                      <a16:colId xmlns:a16="http://schemas.microsoft.com/office/drawing/2014/main" val="20000"/>
                    </a:ext>
                  </a:extLst>
                </a:gridCol>
                <a:gridCol w="2663825">
                  <a:extLst>
                    <a:ext uri="{9D8B030D-6E8A-4147-A177-3AD203B41FA5}">
                      <a16:colId xmlns:a16="http://schemas.microsoft.com/office/drawing/2014/main" val="20001"/>
                    </a:ext>
                  </a:extLst>
                </a:gridCol>
                <a:gridCol w="4032250">
                  <a:extLst>
                    <a:ext uri="{9D8B030D-6E8A-4147-A177-3AD203B41FA5}">
                      <a16:colId xmlns:a16="http://schemas.microsoft.com/office/drawing/2014/main" val="20002"/>
                    </a:ext>
                  </a:extLst>
                </a:gridCol>
              </a:tblGrid>
              <a:tr h="350812">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800" b="1" i="0" u="none" strike="noStrike" cap="none" normalizeH="0" baseline="0" dirty="0" smtClean="0">
                          <a:ln>
                            <a:noFill/>
                          </a:ln>
                          <a:solidFill>
                            <a:srgbClr val="FFFFFF"/>
                          </a:solidFill>
                          <a:effectLst/>
                          <a:latin typeface="Verdana" pitchFamily="34" charset="0"/>
                          <a:cs typeface="Arial" pitchFamily="34" charset="0"/>
                        </a:rPr>
                        <a:t>RDA</a:t>
                      </a:r>
                    </a:p>
                  </a:txBody>
                  <a:tcPr marL="91446" marR="91446" marT="45648" marB="4564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800" b="1" i="0" u="none" strike="noStrike" cap="none" normalizeH="0" baseline="0" smtClean="0">
                          <a:ln>
                            <a:noFill/>
                          </a:ln>
                          <a:solidFill>
                            <a:srgbClr val="FFFFFF"/>
                          </a:solidFill>
                          <a:effectLst/>
                          <a:latin typeface="Verdana" pitchFamily="34" charset="0"/>
                          <a:cs typeface="Arial" pitchFamily="34" charset="0"/>
                        </a:rPr>
                        <a:t>Element</a:t>
                      </a:r>
                    </a:p>
                  </a:txBody>
                  <a:tcPr marL="91446" marR="91446" marT="45648" marB="4564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800" b="1" i="0" u="none" strike="noStrike" cap="none" normalizeH="0" baseline="0" smtClean="0">
                          <a:ln>
                            <a:noFill/>
                          </a:ln>
                          <a:solidFill>
                            <a:srgbClr val="FFFFFF"/>
                          </a:solidFill>
                          <a:effectLst/>
                          <a:latin typeface="Verdana" pitchFamily="34" charset="0"/>
                          <a:cs typeface="Arial" pitchFamily="34" charset="0"/>
                        </a:rPr>
                        <a:t>Erfassung</a:t>
                      </a:r>
                    </a:p>
                  </a:txBody>
                  <a:tcPr marL="91446" marR="91446" marT="45648" marB="4564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0"/>
                  </a:ext>
                </a:extLst>
              </a:tr>
              <a:tr h="412627">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800" b="1" i="0" u="none" strike="noStrike" cap="none" normalizeH="0" baseline="0" smtClean="0">
                          <a:ln>
                            <a:noFill/>
                          </a:ln>
                          <a:solidFill>
                            <a:srgbClr val="000000"/>
                          </a:solidFill>
                          <a:effectLst/>
                          <a:latin typeface="Verdana" pitchFamily="34" charset="0"/>
                          <a:cs typeface="Arial" pitchFamily="34" charset="0"/>
                        </a:rPr>
                        <a:t>6.19.2</a:t>
                      </a:r>
                      <a:endParaRPr kumimoji="0" lang="de-DE" altLang="de-DE" sz="1800" b="0" i="0" u="none" strike="noStrike" cap="none" normalizeH="0" baseline="0" smtClean="0">
                        <a:ln>
                          <a:noFill/>
                        </a:ln>
                        <a:solidFill>
                          <a:srgbClr val="000000"/>
                        </a:solidFill>
                        <a:effectLst/>
                        <a:latin typeface="Verdana" pitchFamily="34" charset="0"/>
                        <a:cs typeface="Arial" pitchFamily="34" charset="0"/>
                      </a:endParaRPr>
                    </a:p>
                  </a:txBody>
                  <a:tcPr marL="91446" marR="91446" marT="45648" marB="4564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800" b="1" i="0" u="none" strike="noStrike" cap="none" normalizeH="0" baseline="0" dirty="0" smtClean="0">
                          <a:ln>
                            <a:noFill/>
                          </a:ln>
                          <a:solidFill>
                            <a:srgbClr val="000000"/>
                          </a:solidFill>
                          <a:effectLst/>
                          <a:latin typeface="Verdana" pitchFamily="34" charset="0"/>
                          <a:cs typeface="Arial" pitchFamily="34" charset="0"/>
                        </a:rPr>
                        <a:t>Bevorzugter Titel</a:t>
                      </a:r>
                      <a:endParaRPr kumimoji="0" lang="de-DE" altLang="de-DE" sz="1800" b="0" i="0" u="none" strike="noStrike" cap="none" normalizeH="0" baseline="0" dirty="0" smtClean="0">
                        <a:ln>
                          <a:noFill/>
                        </a:ln>
                        <a:solidFill>
                          <a:srgbClr val="000000"/>
                        </a:solidFill>
                        <a:effectLst/>
                        <a:latin typeface="Verdana" pitchFamily="34" charset="0"/>
                        <a:cs typeface="Arial" pitchFamily="34" charset="0"/>
                      </a:endParaRPr>
                    </a:p>
                  </a:txBody>
                  <a:tcPr marL="91446" marR="91446" marT="45648" marB="4564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800" b="0" i="0" u="none" strike="noStrike" cap="none" normalizeH="0" baseline="0" dirty="0" smtClean="0">
                          <a:ln>
                            <a:noFill/>
                          </a:ln>
                          <a:solidFill>
                            <a:srgbClr val="000000"/>
                          </a:solidFill>
                          <a:effectLst/>
                          <a:latin typeface="Verdana" pitchFamily="34" charset="0"/>
                          <a:cs typeface="Arial" pitchFamily="34" charset="0"/>
                        </a:rPr>
                        <a:t>Devisengesetz 2004 </a:t>
                      </a:r>
                    </a:p>
                  </a:txBody>
                  <a:tcPr marL="91446" marR="91446" marT="45648" marB="4564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1"/>
                  </a:ext>
                </a:extLst>
              </a:tr>
            </a:tbl>
          </a:graphicData>
        </a:graphic>
      </p:graphicFrame>
      <p:graphicFrame>
        <p:nvGraphicFramePr>
          <p:cNvPr id="8" name="Tabelle 7"/>
          <p:cNvGraphicFramePr>
            <a:graphicFrameLocks noGrp="1"/>
          </p:cNvGraphicFramePr>
          <p:nvPr>
            <p:extLst>
              <p:ext uri="{D42A27DB-BD31-4B8C-83A1-F6EECF244321}">
                <p14:modId xmlns:p14="http://schemas.microsoft.com/office/powerpoint/2010/main" val="1734125182"/>
              </p:ext>
            </p:extLst>
          </p:nvPr>
        </p:nvGraphicFramePr>
        <p:xfrm>
          <a:off x="684213" y="5401270"/>
          <a:ext cx="7848600" cy="836042"/>
        </p:xfrm>
        <a:graphic>
          <a:graphicData uri="http://schemas.openxmlformats.org/drawingml/2006/table">
            <a:tbl>
              <a:tblPr firstRow="1" bandRow="1">
                <a:tableStyleId>{5C22544A-7EE6-4342-B048-85BDC9FD1C3A}</a:tableStyleId>
              </a:tblPr>
              <a:tblGrid>
                <a:gridCol w="1152088">
                  <a:extLst>
                    <a:ext uri="{9D8B030D-6E8A-4147-A177-3AD203B41FA5}">
                      <a16:colId xmlns:a16="http://schemas.microsoft.com/office/drawing/2014/main" val="20000"/>
                    </a:ext>
                  </a:extLst>
                </a:gridCol>
                <a:gridCol w="2664204">
                  <a:extLst>
                    <a:ext uri="{9D8B030D-6E8A-4147-A177-3AD203B41FA5}">
                      <a16:colId xmlns:a16="http://schemas.microsoft.com/office/drawing/2014/main" val="20001"/>
                    </a:ext>
                  </a:extLst>
                </a:gridCol>
                <a:gridCol w="4032308">
                  <a:extLst>
                    <a:ext uri="{9D8B030D-6E8A-4147-A177-3AD203B41FA5}">
                      <a16:colId xmlns:a16="http://schemas.microsoft.com/office/drawing/2014/main" val="20002"/>
                    </a:ext>
                  </a:extLst>
                </a:gridCol>
              </a:tblGrid>
              <a:tr h="336795">
                <a:tc>
                  <a:txBody>
                    <a:bodyPr/>
                    <a:lstStyle/>
                    <a:p>
                      <a:pPr marL="0" algn="l" defTabSz="914400" rtl="0" eaLnBrk="1" latinLnBrk="0" hangingPunct="1">
                        <a:lnSpc>
                          <a:spcPts val="1600"/>
                        </a:lnSpc>
                        <a:spcBef>
                          <a:spcPts val="600"/>
                        </a:spcBef>
                        <a:spcAft>
                          <a:spcPts val="600"/>
                        </a:spcAft>
                      </a:pPr>
                      <a:r>
                        <a:rPr lang="de-DE" sz="1800" b="1" kern="1200" dirty="0" smtClean="0">
                          <a:solidFill>
                            <a:schemeClr val="bg1"/>
                          </a:solidFill>
                          <a:effectLst/>
                          <a:latin typeface="Verdana" panose="020B0604030504040204" pitchFamily="34" charset="0"/>
                          <a:ea typeface="Verdana" panose="020B0604030504040204" pitchFamily="34" charset="0"/>
                          <a:cs typeface="Verdana" panose="020B0604030504040204" pitchFamily="34" charset="0"/>
                        </a:rPr>
                        <a:t>RDA</a:t>
                      </a:r>
                      <a:endParaRPr lang="de-DE" sz="1800" b="1" kern="1200" dirty="0">
                        <a:solidFill>
                          <a:schemeClr val="bg1"/>
                        </a:solidFill>
                        <a:effectLst/>
                        <a:latin typeface="Verdana" panose="020B0604030504040204" pitchFamily="34" charset="0"/>
                        <a:ea typeface="Verdana" panose="020B0604030504040204" pitchFamily="34" charset="0"/>
                        <a:cs typeface="Verdana" panose="020B0604030504040204" pitchFamily="34" charset="0"/>
                      </a:endParaRPr>
                    </a:p>
                  </a:txBody>
                  <a:tcPr marL="91446" marR="91446" marT="45731" marB="45731"/>
                </a:tc>
                <a:tc>
                  <a:txBody>
                    <a:bodyPr/>
                    <a:lstStyle/>
                    <a:p>
                      <a:pPr marL="0" algn="l" defTabSz="914400" rtl="0" eaLnBrk="1" latinLnBrk="0" hangingPunct="1">
                        <a:lnSpc>
                          <a:spcPts val="1600"/>
                        </a:lnSpc>
                        <a:spcBef>
                          <a:spcPts val="600"/>
                        </a:spcBef>
                        <a:spcAft>
                          <a:spcPts val="600"/>
                        </a:spcAft>
                      </a:pPr>
                      <a:r>
                        <a:rPr lang="de-DE" sz="1800" b="1" kern="1200" dirty="0" smtClean="0">
                          <a:solidFill>
                            <a:schemeClr val="bg1"/>
                          </a:solidFill>
                          <a:effectLst/>
                          <a:latin typeface="Verdana" panose="020B0604030504040204" pitchFamily="34" charset="0"/>
                          <a:ea typeface="Verdana" panose="020B0604030504040204" pitchFamily="34" charset="0"/>
                          <a:cs typeface="Verdana" panose="020B0604030504040204" pitchFamily="34" charset="0"/>
                        </a:rPr>
                        <a:t>Element</a:t>
                      </a:r>
                      <a:endParaRPr lang="de-DE" sz="1800" b="1" kern="1200" dirty="0">
                        <a:solidFill>
                          <a:schemeClr val="bg1"/>
                        </a:solidFill>
                        <a:effectLst/>
                        <a:latin typeface="Verdana" panose="020B0604030504040204" pitchFamily="34" charset="0"/>
                        <a:ea typeface="Verdana" panose="020B0604030504040204" pitchFamily="34" charset="0"/>
                        <a:cs typeface="Verdana" panose="020B0604030504040204" pitchFamily="34" charset="0"/>
                      </a:endParaRPr>
                    </a:p>
                  </a:txBody>
                  <a:tcPr marL="91446" marR="91446" marT="45731" marB="45731"/>
                </a:tc>
                <a:tc>
                  <a:txBody>
                    <a:bodyPr/>
                    <a:lstStyle/>
                    <a:p>
                      <a:pPr marL="0" algn="l" defTabSz="914400" rtl="0" eaLnBrk="1" latinLnBrk="0" hangingPunct="1">
                        <a:lnSpc>
                          <a:spcPts val="1600"/>
                        </a:lnSpc>
                        <a:spcBef>
                          <a:spcPts val="600"/>
                        </a:spcBef>
                        <a:spcAft>
                          <a:spcPts val="600"/>
                        </a:spcAft>
                      </a:pPr>
                      <a:r>
                        <a:rPr lang="de-DE" sz="1800" b="1" kern="1200" dirty="0" smtClean="0">
                          <a:solidFill>
                            <a:schemeClr val="bg1"/>
                          </a:solidFill>
                          <a:effectLst/>
                          <a:latin typeface="Verdana" panose="020B0604030504040204" pitchFamily="34" charset="0"/>
                          <a:ea typeface="Verdana" panose="020B0604030504040204" pitchFamily="34" charset="0"/>
                          <a:cs typeface="Verdana" panose="020B0604030504040204" pitchFamily="34" charset="0"/>
                        </a:rPr>
                        <a:t>Erfassung</a:t>
                      </a:r>
                      <a:endParaRPr lang="de-DE" sz="1800" b="1" kern="1200" dirty="0">
                        <a:solidFill>
                          <a:schemeClr val="bg1"/>
                        </a:solidFill>
                        <a:effectLst/>
                        <a:latin typeface="Verdana" panose="020B0604030504040204" pitchFamily="34" charset="0"/>
                        <a:ea typeface="Verdana" panose="020B0604030504040204" pitchFamily="34" charset="0"/>
                        <a:cs typeface="Verdana" panose="020B0604030504040204" pitchFamily="34" charset="0"/>
                      </a:endParaRPr>
                    </a:p>
                  </a:txBody>
                  <a:tcPr marL="91446" marR="91446" marT="45731" marB="45731"/>
                </a:tc>
                <a:extLst>
                  <a:ext uri="{0D108BD9-81ED-4DB2-BD59-A6C34878D82A}">
                    <a16:rowId xmlns:a16="http://schemas.microsoft.com/office/drawing/2014/main" val="10000"/>
                  </a:ext>
                </a:extLst>
              </a:tr>
              <a:tr h="499247">
                <a:tc>
                  <a:txBody>
                    <a:bodyPr/>
                    <a:lstStyle/>
                    <a:p>
                      <a:pPr marL="0" algn="l" defTabSz="914400" rtl="0" eaLnBrk="1" latinLnBrk="0" hangingPunct="1">
                        <a:lnSpc>
                          <a:spcPts val="1600"/>
                        </a:lnSpc>
                        <a:spcBef>
                          <a:spcPts val="600"/>
                        </a:spcBef>
                        <a:spcAft>
                          <a:spcPts val="600"/>
                        </a:spcAft>
                      </a:pPr>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6.19.2</a:t>
                      </a:r>
                      <a:endParaRPr lang="de-DE" sz="1800" b="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txBody>
                  <a:tcPr marL="91446" marR="91446" marT="45731" marB="45731"/>
                </a:tc>
                <a:tc>
                  <a:txBody>
                    <a:bodyPr/>
                    <a:lstStyle/>
                    <a:p>
                      <a:pPr marL="0" algn="l" defTabSz="914400" rtl="0" eaLnBrk="1" latinLnBrk="0" hangingPunct="1">
                        <a:lnSpc>
                          <a:spcPts val="1600"/>
                        </a:lnSpc>
                        <a:spcBef>
                          <a:spcPts val="600"/>
                        </a:spcBef>
                        <a:spcAft>
                          <a:spcPts val="600"/>
                        </a:spcAft>
                      </a:pPr>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Bevorzugter Titel</a:t>
                      </a:r>
                      <a:endParaRPr lang="de-DE" sz="1800" b="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txBody>
                  <a:tcPr marL="91446" marR="91446" marT="45731" marB="45731"/>
                </a:tc>
                <a:tc>
                  <a:txBody>
                    <a:bodyPr/>
                    <a:lstStyle/>
                    <a:p>
                      <a:pPr marL="0" algn="l" defTabSz="914400" rtl="0" eaLnBrk="1" latinLnBrk="0" hangingPunct="1">
                        <a:lnSpc>
                          <a:spcPts val="1600"/>
                        </a:lnSpc>
                        <a:spcBef>
                          <a:spcPts val="600"/>
                        </a:spcBef>
                        <a:spcAft>
                          <a:spcPts val="600"/>
                        </a:spcAft>
                      </a:pPr>
                      <a:r>
                        <a:rPr lang="de-DE" sz="1800" b="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Erstes Pflegestärkungsgesetz</a:t>
                      </a:r>
                      <a:endParaRPr lang="de-DE" sz="1800" b="0"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txBody>
                  <a:tcPr marL="91446" marR="91446" marT="45731" marB="45731"/>
                </a:tc>
                <a:extLst>
                  <a:ext uri="{0D108BD9-81ED-4DB2-BD59-A6C34878D82A}">
                    <a16:rowId xmlns:a16="http://schemas.microsoft.com/office/drawing/2014/main" val="10001"/>
                  </a:ext>
                </a:extLst>
              </a:tr>
            </a:tbl>
          </a:graphicData>
        </a:graphic>
      </p:graphicFrame>
      <p:graphicFrame>
        <p:nvGraphicFramePr>
          <p:cNvPr id="9" name="Tabelle 8"/>
          <p:cNvGraphicFramePr>
            <a:graphicFrameLocks noGrp="1"/>
          </p:cNvGraphicFramePr>
          <p:nvPr>
            <p:extLst>
              <p:ext uri="{D42A27DB-BD31-4B8C-83A1-F6EECF244321}">
                <p14:modId xmlns:p14="http://schemas.microsoft.com/office/powerpoint/2010/main" val="260901750"/>
              </p:ext>
            </p:extLst>
          </p:nvPr>
        </p:nvGraphicFramePr>
        <p:xfrm>
          <a:off x="683568" y="4321695"/>
          <a:ext cx="7848600" cy="1005528"/>
        </p:xfrm>
        <a:graphic>
          <a:graphicData uri="http://schemas.openxmlformats.org/drawingml/2006/table">
            <a:tbl>
              <a:tblPr firstRow="1" bandRow="1">
                <a:tableStyleId>{5C22544A-7EE6-4342-B048-85BDC9FD1C3A}</a:tableStyleId>
              </a:tblPr>
              <a:tblGrid>
                <a:gridCol w="1152088">
                  <a:extLst>
                    <a:ext uri="{9D8B030D-6E8A-4147-A177-3AD203B41FA5}">
                      <a16:colId xmlns:a16="http://schemas.microsoft.com/office/drawing/2014/main" val="20000"/>
                    </a:ext>
                  </a:extLst>
                </a:gridCol>
                <a:gridCol w="2664204">
                  <a:extLst>
                    <a:ext uri="{9D8B030D-6E8A-4147-A177-3AD203B41FA5}">
                      <a16:colId xmlns:a16="http://schemas.microsoft.com/office/drawing/2014/main" val="20001"/>
                    </a:ext>
                  </a:extLst>
                </a:gridCol>
                <a:gridCol w="4032308">
                  <a:extLst>
                    <a:ext uri="{9D8B030D-6E8A-4147-A177-3AD203B41FA5}">
                      <a16:colId xmlns:a16="http://schemas.microsoft.com/office/drawing/2014/main" val="20002"/>
                    </a:ext>
                  </a:extLst>
                </a:gridCol>
              </a:tblGrid>
              <a:tr h="294482">
                <a:tc>
                  <a:txBody>
                    <a:bodyPr/>
                    <a:lstStyle/>
                    <a:p>
                      <a:pPr marL="0" algn="l" defTabSz="914400" rtl="0" eaLnBrk="1" latinLnBrk="0" hangingPunct="1">
                        <a:lnSpc>
                          <a:spcPct val="100000"/>
                        </a:lnSpc>
                        <a:spcBef>
                          <a:spcPts val="600"/>
                        </a:spcBef>
                        <a:spcAft>
                          <a:spcPts val="600"/>
                        </a:spcAft>
                      </a:pPr>
                      <a:r>
                        <a:rPr lang="de-DE" sz="1800" b="1" kern="1200" dirty="0" smtClean="0">
                          <a:solidFill>
                            <a:schemeClr val="bg1"/>
                          </a:solidFill>
                          <a:effectLst/>
                          <a:latin typeface="Verdana" panose="020B0604030504040204" pitchFamily="34" charset="0"/>
                          <a:ea typeface="Verdana" panose="020B0604030504040204" pitchFamily="34" charset="0"/>
                          <a:cs typeface="Verdana" panose="020B0604030504040204" pitchFamily="34" charset="0"/>
                        </a:rPr>
                        <a:t>RDA</a:t>
                      </a:r>
                      <a:endParaRPr lang="de-DE" sz="1800" b="1" kern="1200" dirty="0">
                        <a:solidFill>
                          <a:schemeClr val="bg1"/>
                        </a:solidFill>
                        <a:effectLst/>
                        <a:latin typeface="Verdana" panose="020B0604030504040204" pitchFamily="34" charset="0"/>
                        <a:ea typeface="Verdana" panose="020B0604030504040204" pitchFamily="34" charset="0"/>
                        <a:cs typeface="Verdana" panose="020B0604030504040204" pitchFamily="34" charset="0"/>
                      </a:endParaRPr>
                    </a:p>
                  </a:txBody>
                  <a:tcPr marL="91446" marR="91446" marT="45642" marB="45642"/>
                </a:tc>
                <a:tc>
                  <a:txBody>
                    <a:bodyPr/>
                    <a:lstStyle/>
                    <a:p>
                      <a:pPr marL="0" algn="l" defTabSz="914400" rtl="0" eaLnBrk="1" latinLnBrk="0" hangingPunct="1">
                        <a:lnSpc>
                          <a:spcPct val="100000"/>
                        </a:lnSpc>
                        <a:spcBef>
                          <a:spcPts val="600"/>
                        </a:spcBef>
                        <a:spcAft>
                          <a:spcPts val="600"/>
                        </a:spcAft>
                      </a:pPr>
                      <a:r>
                        <a:rPr lang="de-DE" sz="1800" b="1" kern="1200" dirty="0" smtClean="0">
                          <a:solidFill>
                            <a:schemeClr val="bg1"/>
                          </a:solidFill>
                          <a:effectLst/>
                          <a:latin typeface="Verdana" panose="020B0604030504040204" pitchFamily="34" charset="0"/>
                          <a:ea typeface="Verdana" panose="020B0604030504040204" pitchFamily="34" charset="0"/>
                          <a:cs typeface="Verdana" panose="020B0604030504040204" pitchFamily="34" charset="0"/>
                        </a:rPr>
                        <a:t>Element</a:t>
                      </a:r>
                      <a:endParaRPr lang="de-DE" sz="1800" b="1" kern="1200" dirty="0">
                        <a:solidFill>
                          <a:schemeClr val="bg1"/>
                        </a:solidFill>
                        <a:effectLst/>
                        <a:latin typeface="Verdana" panose="020B0604030504040204" pitchFamily="34" charset="0"/>
                        <a:ea typeface="Verdana" panose="020B0604030504040204" pitchFamily="34" charset="0"/>
                        <a:cs typeface="Verdana" panose="020B0604030504040204" pitchFamily="34" charset="0"/>
                      </a:endParaRPr>
                    </a:p>
                  </a:txBody>
                  <a:tcPr marL="91446" marR="91446" marT="45642" marB="45642"/>
                </a:tc>
                <a:tc>
                  <a:txBody>
                    <a:bodyPr/>
                    <a:lstStyle/>
                    <a:p>
                      <a:pPr marL="0" algn="l" defTabSz="914400" rtl="0" eaLnBrk="1" latinLnBrk="0" hangingPunct="1">
                        <a:lnSpc>
                          <a:spcPct val="100000"/>
                        </a:lnSpc>
                        <a:spcBef>
                          <a:spcPts val="600"/>
                        </a:spcBef>
                        <a:spcAft>
                          <a:spcPts val="600"/>
                        </a:spcAft>
                      </a:pPr>
                      <a:r>
                        <a:rPr lang="de-DE" sz="1800" b="1" kern="1200" dirty="0" smtClean="0">
                          <a:solidFill>
                            <a:schemeClr val="bg1"/>
                          </a:solidFill>
                          <a:effectLst/>
                          <a:latin typeface="Verdana" panose="020B0604030504040204" pitchFamily="34" charset="0"/>
                          <a:ea typeface="Verdana" panose="020B0604030504040204" pitchFamily="34" charset="0"/>
                          <a:cs typeface="Verdana" panose="020B0604030504040204" pitchFamily="34" charset="0"/>
                        </a:rPr>
                        <a:t>Erfassung</a:t>
                      </a:r>
                      <a:endParaRPr lang="de-DE" sz="1800" b="1" kern="1200" dirty="0">
                        <a:solidFill>
                          <a:schemeClr val="bg1"/>
                        </a:solidFill>
                        <a:effectLst/>
                        <a:latin typeface="Verdana" panose="020B0604030504040204" pitchFamily="34" charset="0"/>
                        <a:ea typeface="Verdana" panose="020B0604030504040204" pitchFamily="34" charset="0"/>
                        <a:cs typeface="Verdana" panose="020B0604030504040204" pitchFamily="34" charset="0"/>
                      </a:endParaRPr>
                    </a:p>
                  </a:txBody>
                  <a:tcPr marL="91446" marR="91446" marT="45642" marB="45642"/>
                </a:tc>
                <a:extLst>
                  <a:ext uri="{0D108BD9-81ED-4DB2-BD59-A6C34878D82A}">
                    <a16:rowId xmlns:a16="http://schemas.microsoft.com/office/drawing/2014/main" val="10000"/>
                  </a:ext>
                </a:extLst>
              </a:tr>
              <a:tr h="497681">
                <a:tc>
                  <a:txBody>
                    <a:bodyPr/>
                    <a:lstStyle/>
                    <a:p>
                      <a:pPr marL="0" algn="l" defTabSz="914400" rtl="0" eaLnBrk="1" latinLnBrk="0" hangingPunct="1">
                        <a:lnSpc>
                          <a:spcPct val="100000"/>
                        </a:lnSpc>
                        <a:spcBef>
                          <a:spcPts val="600"/>
                        </a:spcBef>
                        <a:spcAft>
                          <a:spcPts val="600"/>
                        </a:spcAft>
                      </a:pPr>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6.19.2</a:t>
                      </a:r>
                      <a:endParaRPr lang="de-DE" sz="1800" b="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txBody>
                  <a:tcPr marL="91446" marR="91446" marT="45642" marB="45642"/>
                </a:tc>
                <a:tc>
                  <a:txBody>
                    <a:bodyPr/>
                    <a:lstStyle/>
                    <a:p>
                      <a:pPr marL="0" algn="l" defTabSz="914400" rtl="0" eaLnBrk="1" latinLnBrk="0" hangingPunct="1">
                        <a:lnSpc>
                          <a:spcPct val="100000"/>
                        </a:lnSpc>
                        <a:spcBef>
                          <a:spcPts val="600"/>
                        </a:spcBef>
                        <a:spcAft>
                          <a:spcPts val="600"/>
                        </a:spcAft>
                      </a:pPr>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Bevorzugter Titel</a:t>
                      </a:r>
                      <a:endParaRPr lang="de-DE" sz="1800" b="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txBody>
                  <a:tcPr marL="91446" marR="91446" marT="45642" marB="45642"/>
                </a:tc>
                <a:tc>
                  <a:txBody>
                    <a:bodyPr/>
                    <a:lstStyle/>
                    <a:p>
                      <a:pPr marL="0" algn="l" defTabSz="914400" rtl="0" eaLnBrk="1" latinLnBrk="0" hangingPunct="1">
                        <a:lnSpc>
                          <a:spcPct val="100000"/>
                        </a:lnSpc>
                        <a:spcBef>
                          <a:spcPts val="600"/>
                        </a:spcBef>
                        <a:spcAft>
                          <a:spcPts val="600"/>
                        </a:spcAft>
                      </a:pPr>
                      <a:r>
                        <a:rPr lang="de-DE" sz="1800" b="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Hamburgisches Wohn- und Betreuungsqualitätsgesetz</a:t>
                      </a:r>
                      <a:endParaRPr lang="de-DE" sz="1800" b="0"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txBody>
                  <a:tcPr marL="91446" marR="91446" marT="45642" marB="45642"/>
                </a:tc>
                <a:extLst>
                  <a:ext uri="{0D108BD9-81ED-4DB2-BD59-A6C34878D82A}">
                    <a16:rowId xmlns:a16="http://schemas.microsoft.com/office/drawing/2014/main" val="10001"/>
                  </a:ext>
                </a:extLst>
              </a:tr>
            </a:tbl>
          </a:graphicData>
        </a:graphic>
      </p:graphicFrame>
      <p:graphicFrame>
        <p:nvGraphicFramePr>
          <p:cNvPr id="10" name="Tabelle 9"/>
          <p:cNvGraphicFramePr>
            <a:graphicFrameLocks noGrp="1"/>
          </p:cNvGraphicFramePr>
          <p:nvPr>
            <p:extLst>
              <p:ext uri="{D42A27DB-BD31-4B8C-83A1-F6EECF244321}">
                <p14:modId xmlns:p14="http://schemas.microsoft.com/office/powerpoint/2010/main" val="611563775"/>
              </p:ext>
            </p:extLst>
          </p:nvPr>
        </p:nvGraphicFramePr>
        <p:xfrm>
          <a:off x="684213" y="3458170"/>
          <a:ext cx="7848600" cy="638175"/>
        </p:xfrm>
        <a:graphic>
          <a:graphicData uri="http://schemas.openxmlformats.org/drawingml/2006/table">
            <a:tbl>
              <a:tblPr firstRow="1" bandRow="1">
                <a:tableStyleId>{5C22544A-7EE6-4342-B048-85BDC9FD1C3A}</a:tableStyleId>
              </a:tblPr>
              <a:tblGrid>
                <a:gridCol w="1152088">
                  <a:extLst>
                    <a:ext uri="{9D8B030D-6E8A-4147-A177-3AD203B41FA5}">
                      <a16:colId xmlns:a16="http://schemas.microsoft.com/office/drawing/2014/main" val="20000"/>
                    </a:ext>
                  </a:extLst>
                </a:gridCol>
                <a:gridCol w="2664204">
                  <a:extLst>
                    <a:ext uri="{9D8B030D-6E8A-4147-A177-3AD203B41FA5}">
                      <a16:colId xmlns:a16="http://schemas.microsoft.com/office/drawing/2014/main" val="20001"/>
                    </a:ext>
                  </a:extLst>
                </a:gridCol>
                <a:gridCol w="4032308">
                  <a:extLst>
                    <a:ext uri="{9D8B030D-6E8A-4147-A177-3AD203B41FA5}">
                      <a16:colId xmlns:a16="http://schemas.microsoft.com/office/drawing/2014/main" val="20002"/>
                    </a:ext>
                  </a:extLst>
                </a:gridCol>
              </a:tblGrid>
              <a:tr h="294546">
                <a:tc>
                  <a:txBody>
                    <a:bodyPr/>
                    <a:lstStyle/>
                    <a:p>
                      <a:pPr marL="0" algn="l" defTabSz="914400" rtl="0" eaLnBrk="1" latinLnBrk="0" hangingPunct="1">
                        <a:lnSpc>
                          <a:spcPts val="1600"/>
                        </a:lnSpc>
                        <a:spcBef>
                          <a:spcPts val="600"/>
                        </a:spcBef>
                        <a:spcAft>
                          <a:spcPts val="600"/>
                        </a:spcAft>
                      </a:pPr>
                      <a:r>
                        <a:rPr lang="de-DE" sz="1800" b="1" kern="1200" dirty="0" smtClean="0">
                          <a:solidFill>
                            <a:schemeClr val="lt1"/>
                          </a:solidFill>
                          <a:latin typeface="Verdana" panose="020B0604030504040204" pitchFamily="34" charset="0"/>
                          <a:ea typeface="Verdana" panose="020B0604030504040204" pitchFamily="34" charset="0"/>
                          <a:cs typeface="Verdana" panose="020B0604030504040204" pitchFamily="34" charset="0"/>
                        </a:rPr>
                        <a:t>RDA</a:t>
                      </a:r>
                      <a:endParaRPr lang="de-DE" sz="1800" b="1" kern="1200" dirty="0">
                        <a:solidFill>
                          <a:schemeClr val="lt1"/>
                        </a:solidFill>
                        <a:latin typeface="Verdana" panose="020B0604030504040204" pitchFamily="34" charset="0"/>
                        <a:ea typeface="Verdana" panose="020B0604030504040204" pitchFamily="34" charset="0"/>
                        <a:cs typeface="Verdana" panose="020B0604030504040204" pitchFamily="34" charset="0"/>
                      </a:endParaRPr>
                    </a:p>
                  </a:txBody>
                  <a:tcPr marL="91446" marR="91446" marT="45673" marB="45673"/>
                </a:tc>
                <a:tc>
                  <a:txBody>
                    <a:bodyPr/>
                    <a:lstStyle/>
                    <a:p>
                      <a:pPr marL="0" algn="l" defTabSz="914400" rtl="0" eaLnBrk="1" latinLnBrk="0" hangingPunct="1">
                        <a:lnSpc>
                          <a:spcPts val="1600"/>
                        </a:lnSpc>
                        <a:spcBef>
                          <a:spcPts val="600"/>
                        </a:spcBef>
                        <a:spcAft>
                          <a:spcPts val="600"/>
                        </a:spcAft>
                      </a:pPr>
                      <a:r>
                        <a:rPr lang="de-DE" sz="1800" b="1" kern="1200" dirty="0" smtClean="0">
                          <a:solidFill>
                            <a:schemeClr val="lt1"/>
                          </a:solidFill>
                          <a:latin typeface="Verdana" panose="020B0604030504040204" pitchFamily="34" charset="0"/>
                          <a:ea typeface="Verdana" panose="020B0604030504040204" pitchFamily="34" charset="0"/>
                          <a:cs typeface="Verdana" panose="020B0604030504040204" pitchFamily="34" charset="0"/>
                        </a:rPr>
                        <a:t>Element</a:t>
                      </a:r>
                      <a:endParaRPr lang="de-DE" sz="1800" b="1" kern="1200" dirty="0">
                        <a:solidFill>
                          <a:schemeClr val="lt1"/>
                        </a:solidFill>
                        <a:latin typeface="Verdana" panose="020B0604030504040204" pitchFamily="34" charset="0"/>
                        <a:ea typeface="Verdana" panose="020B0604030504040204" pitchFamily="34" charset="0"/>
                        <a:cs typeface="Verdana" panose="020B0604030504040204" pitchFamily="34" charset="0"/>
                      </a:endParaRPr>
                    </a:p>
                  </a:txBody>
                  <a:tcPr marL="91446" marR="91446" marT="45673" marB="45673"/>
                </a:tc>
                <a:tc>
                  <a:txBody>
                    <a:bodyPr/>
                    <a:lstStyle/>
                    <a:p>
                      <a:pPr marL="0" algn="l" defTabSz="914400" rtl="0" eaLnBrk="1" latinLnBrk="0" hangingPunct="1">
                        <a:lnSpc>
                          <a:spcPts val="1600"/>
                        </a:lnSpc>
                        <a:spcBef>
                          <a:spcPts val="600"/>
                        </a:spcBef>
                        <a:spcAft>
                          <a:spcPts val="600"/>
                        </a:spcAft>
                      </a:pPr>
                      <a:r>
                        <a:rPr lang="de-DE" sz="1800" b="1" kern="1200" dirty="0" smtClean="0">
                          <a:solidFill>
                            <a:schemeClr val="lt1"/>
                          </a:solidFill>
                          <a:latin typeface="Verdana" panose="020B0604030504040204" pitchFamily="34" charset="0"/>
                          <a:ea typeface="Verdana" panose="020B0604030504040204" pitchFamily="34" charset="0"/>
                          <a:cs typeface="Verdana" panose="020B0604030504040204" pitchFamily="34" charset="0"/>
                        </a:rPr>
                        <a:t>Erfassung</a:t>
                      </a:r>
                      <a:endParaRPr lang="de-DE" sz="1800" b="1" kern="1200" dirty="0">
                        <a:solidFill>
                          <a:schemeClr val="lt1"/>
                        </a:solidFill>
                        <a:latin typeface="Verdana" panose="020B0604030504040204" pitchFamily="34" charset="0"/>
                        <a:ea typeface="Verdana" panose="020B0604030504040204" pitchFamily="34" charset="0"/>
                        <a:cs typeface="Verdana" panose="020B0604030504040204" pitchFamily="34" charset="0"/>
                      </a:endParaRPr>
                    </a:p>
                  </a:txBody>
                  <a:tcPr marL="91446" marR="91446" marT="45673" marB="45673"/>
                </a:tc>
                <a:extLst>
                  <a:ext uri="{0D108BD9-81ED-4DB2-BD59-A6C34878D82A}">
                    <a16:rowId xmlns:a16="http://schemas.microsoft.com/office/drawing/2014/main" val="10000"/>
                  </a:ext>
                </a:extLst>
              </a:tr>
              <a:tr h="343629">
                <a:tc>
                  <a:txBody>
                    <a:bodyPr/>
                    <a:lstStyle/>
                    <a:p>
                      <a:pPr marL="0" algn="l" defTabSz="914400" rtl="0" eaLnBrk="1" latinLnBrk="0" hangingPunct="1">
                        <a:lnSpc>
                          <a:spcPts val="1600"/>
                        </a:lnSpc>
                        <a:spcBef>
                          <a:spcPts val="600"/>
                        </a:spcBef>
                        <a:spcAft>
                          <a:spcPts val="600"/>
                        </a:spcAft>
                      </a:pPr>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6.19.2</a:t>
                      </a:r>
                      <a:endParaRPr lang="de-DE" sz="1800" b="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txBody>
                  <a:tcPr marL="91446" marR="91446" marT="45673" marB="45673" anchor="ctr"/>
                </a:tc>
                <a:tc>
                  <a:txBody>
                    <a:bodyPr/>
                    <a:lstStyle/>
                    <a:p>
                      <a:pPr marL="0" algn="l" defTabSz="914400" rtl="0" eaLnBrk="1" latinLnBrk="0" hangingPunct="1">
                        <a:lnSpc>
                          <a:spcPts val="1600"/>
                        </a:lnSpc>
                        <a:spcBef>
                          <a:spcPts val="600"/>
                        </a:spcBef>
                        <a:spcAft>
                          <a:spcPts val="600"/>
                        </a:spcAft>
                      </a:pPr>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Bevorzugter Titel</a:t>
                      </a:r>
                      <a:endParaRPr lang="de-DE" sz="1800" b="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txBody>
                  <a:tcPr marL="91446" marR="91446" marT="45673" marB="45673" anchor="ctr"/>
                </a:tc>
                <a:tc>
                  <a:txBody>
                    <a:bodyPr/>
                    <a:lstStyle/>
                    <a:p>
                      <a:pPr marL="0" algn="l" defTabSz="914400" rtl="0" eaLnBrk="1" latinLnBrk="0" hangingPunct="1">
                        <a:lnSpc>
                          <a:spcPts val="1600"/>
                        </a:lnSpc>
                        <a:spcBef>
                          <a:spcPts val="600"/>
                        </a:spcBef>
                        <a:spcAft>
                          <a:spcPts val="600"/>
                        </a:spcAft>
                      </a:pPr>
                      <a:r>
                        <a:rPr lang="de-DE" sz="1800" b="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Außerstreitgesetz (2003) </a:t>
                      </a:r>
                      <a:endParaRPr lang="de-DE" sz="1800" b="0"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txBody>
                  <a:tcPr marL="91446" marR="91446" marT="45673" marB="45673" anchor="ctr"/>
                </a:tc>
                <a:extLst>
                  <a:ext uri="{0D108BD9-81ED-4DB2-BD59-A6C34878D82A}">
                    <a16:rowId xmlns:a16="http://schemas.microsoft.com/office/drawing/2014/main" val="10001"/>
                  </a:ext>
                </a:extLst>
              </a:tr>
            </a:tbl>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ltLang="de-DE" dirty="0">
                <a:solidFill>
                  <a:srgbClr val="376092"/>
                </a:solidFill>
              </a:rPr>
              <a:t>Einzelgesetze einer Gebietskörperschaft</a:t>
            </a:r>
            <a:endParaRPr lang="de-DE" dirty="0"/>
          </a:p>
        </p:txBody>
      </p:sp>
      <p:sp>
        <p:nvSpPr>
          <p:cNvPr id="3" name="Textplatzhalter 2"/>
          <p:cNvSpPr>
            <a:spLocks noGrp="1"/>
          </p:cNvSpPr>
          <p:nvPr>
            <p:ph type="body" sz="quarter" idx="13"/>
          </p:nvPr>
        </p:nvSpPr>
        <p:spPr/>
        <p:txBody>
          <a:bodyPr/>
          <a:lstStyle/>
          <a:p>
            <a:pPr marL="0" indent="0" eaLnBrk="1" hangingPunct="1">
              <a:spcBef>
                <a:spcPts val="600"/>
              </a:spcBef>
              <a:buNone/>
              <a:defRPr/>
            </a:pPr>
            <a:r>
              <a:rPr lang="de-DE" altLang="de-DE" sz="2200" dirty="0"/>
              <a:t>Sprachform: </a:t>
            </a:r>
            <a:r>
              <a:rPr lang="de-DE" altLang="de-DE" sz="2200" dirty="0" smtClean="0">
                <a:hlinkClick r:id="rId3"/>
              </a:rPr>
              <a:t>Originalsprache</a:t>
            </a:r>
            <a:endParaRPr lang="de-DE" altLang="de-DE" sz="2200" dirty="0" smtClean="0"/>
          </a:p>
          <a:p>
            <a:pPr marL="0" indent="0" eaLnBrk="1" hangingPunct="1">
              <a:spcBef>
                <a:spcPts val="600"/>
              </a:spcBef>
              <a:buNone/>
              <a:tabLst>
                <a:tab pos="533400" algn="l"/>
              </a:tabLst>
              <a:defRPr/>
            </a:pPr>
            <a:endParaRPr lang="de-DE" altLang="de-DE" sz="2200" dirty="0" smtClean="0"/>
          </a:p>
          <a:p>
            <a:pPr marL="0" indent="0" eaLnBrk="1" hangingPunct="1">
              <a:spcBef>
                <a:spcPts val="600"/>
              </a:spcBef>
              <a:buNone/>
              <a:tabLst>
                <a:tab pos="533400" algn="l"/>
              </a:tabLst>
              <a:defRPr/>
            </a:pPr>
            <a:r>
              <a:rPr lang="de-DE" altLang="de-DE" sz="2200" dirty="0" smtClean="0"/>
              <a:t>Gebietskörperschaften mit mehreren Amtssprachen:</a:t>
            </a:r>
          </a:p>
          <a:p>
            <a:pPr marL="0" indent="0" eaLnBrk="1" hangingPunct="1">
              <a:spcBef>
                <a:spcPts val="0"/>
              </a:spcBef>
              <a:buNone/>
              <a:tabLst>
                <a:tab pos="533400" algn="l"/>
              </a:tabLst>
              <a:defRPr/>
            </a:pPr>
            <a:endParaRPr lang="de-DE" altLang="de-DE" sz="1400" dirty="0" smtClean="0"/>
          </a:p>
          <a:p>
            <a:pPr marL="0" indent="457200" defTabSz="533400" eaLnBrk="1" hangingPunct="1">
              <a:spcBef>
                <a:spcPts val="600"/>
              </a:spcBef>
              <a:spcAft>
                <a:spcPts val="600"/>
              </a:spcAft>
              <a:defRPr/>
            </a:pPr>
            <a:r>
              <a:rPr lang="de-DE" altLang="de-DE" sz="2000" dirty="0" smtClean="0"/>
              <a:t>Ist </a:t>
            </a:r>
            <a:r>
              <a:rPr lang="de-DE" altLang="de-DE" sz="2000" dirty="0"/>
              <a:t>eine der Amtssprachen „Deutsch“, wird die </a:t>
            </a:r>
            <a:r>
              <a:rPr lang="de-DE" altLang="de-DE" sz="2000" dirty="0" smtClean="0"/>
              <a:t>deutsche </a:t>
            </a:r>
            <a:br>
              <a:rPr lang="de-DE" altLang="de-DE" sz="2000" dirty="0" smtClean="0"/>
            </a:br>
            <a:r>
              <a:rPr lang="de-DE" altLang="de-DE" sz="2000" dirty="0" smtClean="0"/>
              <a:t>     Form </a:t>
            </a:r>
            <a:r>
              <a:rPr lang="de-DE" altLang="de-DE" sz="2000" dirty="0"/>
              <a:t>als bevorzugter Titel </a:t>
            </a:r>
            <a:r>
              <a:rPr lang="de-DE" altLang="de-DE" sz="2000" dirty="0" smtClean="0"/>
              <a:t>gewählt</a:t>
            </a:r>
            <a:endParaRPr lang="de-DE" altLang="de-DE" sz="2000" dirty="0"/>
          </a:p>
          <a:p>
            <a:pPr marL="0" indent="-457200" eaLnBrk="1" hangingPunct="1">
              <a:spcBef>
                <a:spcPts val="600"/>
              </a:spcBef>
              <a:spcAft>
                <a:spcPts val="600"/>
              </a:spcAft>
              <a:tabLst>
                <a:tab pos="444500" algn="l"/>
              </a:tabLst>
              <a:defRPr/>
            </a:pPr>
            <a:r>
              <a:rPr lang="de-DE" altLang="de-DE" sz="2000" dirty="0"/>
              <a:t>Schweizer Rechtsnormen: als bevorzugter Titel </a:t>
            </a:r>
            <a:r>
              <a:rPr lang="de-DE" altLang="de-DE" sz="2000" dirty="0" smtClean="0"/>
              <a:t>wird der 	deutsche </a:t>
            </a:r>
            <a:r>
              <a:rPr lang="de-DE" altLang="de-DE" sz="2000" dirty="0"/>
              <a:t>Titel gewählt; die Titelfassungen </a:t>
            </a:r>
            <a:r>
              <a:rPr lang="de-DE" altLang="de-DE" sz="2000" dirty="0" smtClean="0"/>
              <a:t>der anderen 	Amtssprachen </a:t>
            </a:r>
            <a:r>
              <a:rPr lang="de-DE" altLang="de-DE" sz="2000" dirty="0"/>
              <a:t>können als abweichende Titel </a:t>
            </a:r>
            <a:r>
              <a:rPr lang="de-DE" altLang="de-DE" sz="2000" dirty="0" smtClean="0"/>
              <a:t>erfasst werden</a:t>
            </a:r>
            <a:endParaRPr lang="de-DE" altLang="de-DE" sz="2000" dirty="0"/>
          </a:p>
          <a:p>
            <a:pPr marL="0" indent="0" defTabSz="444500" eaLnBrk="1" hangingPunct="1">
              <a:spcBef>
                <a:spcPts val="600"/>
              </a:spcBef>
              <a:buNone/>
              <a:defRPr/>
            </a:pPr>
            <a:r>
              <a:rPr lang="de-DE" altLang="de-DE" sz="2000" dirty="0" smtClean="0"/>
              <a:t>     Bei </a:t>
            </a:r>
            <a:r>
              <a:rPr lang="de-DE" altLang="de-DE" sz="2000" dirty="0"/>
              <a:t>den einsprachigen Kantonen wird der </a:t>
            </a:r>
            <a:r>
              <a:rPr lang="de-DE" altLang="de-DE" sz="2000" dirty="0" smtClean="0"/>
              <a:t>bevorzugte Titel</a:t>
            </a:r>
            <a:br>
              <a:rPr lang="de-DE" altLang="de-DE" sz="2000" dirty="0" smtClean="0"/>
            </a:br>
            <a:r>
              <a:rPr lang="de-DE" altLang="de-DE" sz="2000" dirty="0" smtClean="0"/>
              <a:t>     in der </a:t>
            </a:r>
            <a:r>
              <a:rPr lang="de-DE" altLang="de-DE" sz="2000" dirty="0"/>
              <a:t>Amtssprache gewählt. </a:t>
            </a:r>
            <a:r>
              <a:rPr lang="de-DE" altLang="de-DE" sz="2000" dirty="0" smtClean="0"/>
              <a:t>(</a:t>
            </a:r>
            <a:r>
              <a:rPr lang="de-DE" altLang="de-DE" sz="2000" dirty="0"/>
              <a:t>RDA</a:t>
            </a:r>
            <a:r>
              <a:rPr lang="de-DE" altLang="de-DE" sz="2000" b="1" dirty="0"/>
              <a:t> </a:t>
            </a:r>
            <a:r>
              <a:rPr lang="de-DE" altLang="de-DE" sz="2000" dirty="0"/>
              <a:t>6.19.3.4 </a:t>
            </a:r>
            <a:r>
              <a:rPr lang="de-DE" altLang="de-DE" sz="2000" dirty="0" smtClean="0"/>
              <a:t>D-A-CH) </a:t>
            </a:r>
            <a:br>
              <a:rPr lang="de-DE" altLang="de-DE" sz="2000" dirty="0" smtClean="0"/>
            </a:br>
            <a:endParaRPr lang="de-DE" altLang="de-DE" sz="2000" dirty="0" smtClean="0"/>
          </a:p>
          <a:p>
            <a:pPr marL="0" indent="0" defTabSz="444500" eaLnBrk="1" hangingPunct="1">
              <a:spcBef>
                <a:spcPts val="600"/>
              </a:spcBef>
              <a:buNone/>
              <a:defRPr/>
            </a:pPr>
            <a:r>
              <a:rPr lang="de-DE" altLang="de-DE" sz="2000" dirty="0" smtClean="0"/>
              <a:t>Im </a:t>
            </a:r>
            <a:r>
              <a:rPr lang="de-DE" altLang="de-DE" sz="2000" dirty="0"/>
              <a:t>Übrigen gilt RDA 6.2.2.4 D-A-CH</a:t>
            </a:r>
          </a:p>
          <a:p>
            <a:endParaRPr lang="de-DE" dirty="0"/>
          </a:p>
        </p:txBody>
      </p:sp>
      <p:sp>
        <p:nvSpPr>
          <p:cNvPr id="27652" name="Fußzeilenplatzhalter 8"/>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a:solidFill>
                  <a:schemeClr val="tx1"/>
                </a:solidFill>
                <a:latin typeface="Verdana" pitchFamily="34" charset="0"/>
              </a:defRPr>
            </a:lvl3pPr>
            <a:lvl4pPr marL="1600200" indent="-228600">
              <a:spcBef>
                <a:spcPct val="20000"/>
              </a:spcBef>
              <a:buFont typeface="Arial" pitchFamily="34" charset="0"/>
              <a:buChar char="–"/>
              <a:defRPr sz="16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r>
              <a:rPr lang="de-DE" altLang="de-DE" sz="1000" smtClean="0">
                <a:solidFill>
                  <a:srgbClr val="376092"/>
                </a:solidFill>
                <a:cs typeface="Arial" pitchFamily="34" charset="0"/>
              </a:rPr>
              <a:t>AG RDA Schulungsunterlagen – Modul 6J: Juristische Werke | Stand: 5.12.2017 | CC BY-NC-SA</a:t>
            </a:r>
          </a:p>
        </p:txBody>
      </p:sp>
      <p:sp>
        <p:nvSpPr>
          <p:cNvPr id="27653" name="Foliennummernplatzhalter 1"/>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a:solidFill>
                  <a:schemeClr val="tx1"/>
                </a:solidFill>
                <a:latin typeface="Verdana" pitchFamily="34" charset="0"/>
              </a:defRPr>
            </a:lvl3pPr>
            <a:lvl4pPr marL="1600200" indent="-228600">
              <a:spcBef>
                <a:spcPct val="20000"/>
              </a:spcBef>
              <a:buFont typeface="Arial" pitchFamily="34" charset="0"/>
              <a:buChar char="–"/>
              <a:defRPr sz="16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fld id="{7CB5EFE5-DED5-4F7E-983F-B48C302A55D8}" type="slidenum">
              <a:rPr lang="de-DE" altLang="de-DE" sz="1200" smtClean="0">
                <a:solidFill>
                  <a:srgbClr val="898989"/>
                </a:solidFill>
                <a:latin typeface="Calibri" pitchFamily="34" charset="0"/>
              </a:rPr>
              <a:pPr>
                <a:spcBef>
                  <a:spcPct val="0"/>
                </a:spcBef>
                <a:buFontTx/>
                <a:buNone/>
              </a:pPr>
              <a:t>22</a:t>
            </a:fld>
            <a:endParaRPr lang="de-DE" altLang="de-DE" sz="1200"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extfeld 6"/>
          <p:cNvSpPr txBox="1">
            <a:spLocks noChangeArrowheads="1"/>
          </p:cNvSpPr>
          <p:nvPr/>
        </p:nvSpPr>
        <p:spPr bwMode="auto">
          <a:xfrm>
            <a:off x="323528" y="836712"/>
            <a:ext cx="8516734" cy="70788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a:solidFill>
                  <a:schemeClr val="tx1"/>
                </a:solidFill>
                <a:latin typeface="Verdana" pitchFamily="34" charset="0"/>
              </a:defRPr>
            </a:lvl3pPr>
            <a:lvl4pPr marL="1600200" indent="-228600">
              <a:spcBef>
                <a:spcPct val="20000"/>
              </a:spcBef>
              <a:buFont typeface="Arial" pitchFamily="34" charset="0"/>
              <a:buChar char="–"/>
              <a:defRPr sz="16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r>
              <a:rPr lang="de-DE" altLang="de-DE" sz="2000" dirty="0"/>
              <a:t>Ausschnitt </a:t>
            </a:r>
            <a:r>
              <a:rPr lang="de-DE" altLang="de-DE" sz="2000" dirty="0" smtClean="0"/>
              <a:t>aus: </a:t>
            </a:r>
            <a:r>
              <a:rPr lang="de-DE" altLang="de-DE" sz="2000" dirty="0"/>
              <a:t>„Systematische Rechtssammlung, das Portal der Schweizer Regierung</a:t>
            </a:r>
            <a:r>
              <a:rPr lang="de-DE" altLang="de-DE" sz="2000" dirty="0" smtClean="0"/>
              <a:t>“</a:t>
            </a:r>
            <a:endParaRPr lang="de-DE" altLang="de-DE" sz="2000" dirty="0"/>
          </a:p>
        </p:txBody>
      </p:sp>
      <p:sp>
        <p:nvSpPr>
          <p:cNvPr id="3" name="Titel 2"/>
          <p:cNvSpPr>
            <a:spLocks noGrp="1"/>
          </p:cNvSpPr>
          <p:nvPr>
            <p:ph type="title"/>
          </p:nvPr>
        </p:nvSpPr>
        <p:spPr/>
        <p:txBody>
          <a:bodyPr/>
          <a:lstStyle/>
          <a:p>
            <a:r>
              <a:rPr lang="de-DE" dirty="0"/>
              <a:t>Beispiel</a:t>
            </a:r>
          </a:p>
        </p:txBody>
      </p:sp>
      <p:sp>
        <p:nvSpPr>
          <p:cNvPr id="28700" name="Fußzeilenplatzhalter 12"/>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a:solidFill>
                  <a:schemeClr val="tx1"/>
                </a:solidFill>
                <a:latin typeface="Verdana" pitchFamily="34" charset="0"/>
              </a:defRPr>
            </a:lvl3pPr>
            <a:lvl4pPr marL="1600200" indent="-228600">
              <a:spcBef>
                <a:spcPct val="20000"/>
              </a:spcBef>
              <a:buFont typeface="Arial" pitchFamily="34" charset="0"/>
              <a:buChar char="–"/>
              <a:defRPr sz="16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r>
              <a:rPr lang="de-DE" altLang="de-DE" sz="1000" smtClean="0">
                <a:solidFill>
                  <a:srgbClr val="376092"/>
                </a:solidFill>
                <a:cs typeface="Arial" pitchFamily="34" charset="0"/>
              </a:rPr>
              <a:t>AG RDA Schulungsunterlagen – Modul 6J: Juristische Werke | Stand: 5.12.2017 | CC BY-NC-SA</a:t>
            </a:r>
          </a:p>
        </p:txBody>
      </p:sp>
      <p:sp>
        <p:nvSpPr>
          <p:cNvPr id="28701" name="Foliennummernplatzhalter 2"/>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a:solidFill>
                  <a:schemeClr val="tx1"/>
                </a:solidFill>
                <a:latin typeface="Verdana" pitchFamily="34" charset="0"/>
              </a:defRPr>
            </a:lvl3pPr>
            <a:lvl4pPr marL="1600200" indent="-228600">
              <a:spcBef>
                <a:spcPct val="20000"/>
              </a:spcBef>
              <a:buFont typeface="Arial" pitchFamily="34" charset="0"/>
              <a:buChar char="–"/>
              <a:defRPr sz="16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fld id="{E41A8960-A505-4309-8388-D7E5781CD184}" type="slidenum">
              <a:rPr lang="de-DE" altLang="de-DE" sz="1200" smtClean="0">
                <a:solidFill>
                  <a:srgbClr val="898989"/>
                </a:solidFill>
                <a:latin typeface="Calibri" pitchFamily="34" charset="0"/>
              </a:rPr>
              <a:pPr>
                <a:spcBef>
                  <a:spcPct val="0"/>
                </a:spcBef>
                <a:buFontTx/>
                <a:buNone/>
              </a:pPr>
              <a:t>23</a:t>
            </a:fld>
            <a:endParaRPr lang="de-DE" altLang="de-DE" sz="1200" smtClean="0">
              <a:solidFill>
                <a:srgbClr val="898989"/>
              </a:solidFill>
              <a:latin typeface="Calibri" pitchFamily="34" charset="0"/>
            </a:endParaRPr>
          </a:p>
        </p:txBody>
      </p:sp>
      <p:pic>
        <p:nvPicPr>
          <p:cNvPr id="28676"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0825" y="1628800"/>
            <a:ext cx="8642350" cy="2157413"/>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graphicFrame>
        <p:nvGraphicFramePr>
          <p:cNvPr id="10" name="Tabelle 9"/>
          <p:cNvGraphicFramePr>
            <a:graphicFrameLocks noGrp="1"/>
          </p:cNvGraphicFramePr>
          <p:nvPr>
            <p:extLst>
              <p:ext uri="{D42A27DB-BD31-4B8C-83A1-F6EECF244321}">
                <p14:modId xmlns:p14="http://schemas.microsoft.com/office/powerpoint/2010/main" val="1272212718"/>
              </p:ext>
            </p:extLst>
          </p:nvPr>
        </p:nvGraphicFramePr>
        <p:xfrm>
          <a:off x="250825" y="3933056"/>
          <a:ext cx="8642350" cy="2290796"/>
        </p:xfrm>
        <a:graphic>
          <a:graphicData uri="http://schemas.openxmlformats.org/drawingml/2006/table">
            <a:tbl>
              <a:tblPr firstRow="1" bandRow="1">
                <a:tableStyleId>{5C22544A-7EE6-4342-B048-85BDC9FD1C3A}</a:tableStyleId>
              </a:tblPr>
              <a:tblGrid>
                <a:gridCol w="1080293">
                  <a:extLst>
                    <a:ext uri="{9D8B030D-6E8A-4147-A177-3AD203B41FA5}">
                      <a16:colId xmlns:a16="http://schemas.microsoft.com/office/drawing/2014/main" val="20000"/>
                    </a:ext>
                  </a:extLst>
                </a:gridCol>
                <a:gridCol w="3600979">
                  <a:extLst>
                    <a:ext uri="{9D8B030D-6E8A-4147-A177-3AD203B41FA5}">
                      <a16:colId xmlns:a16="http://schemas.microsoft.com/office/drawing/2014/main" val="20001"/>
                    </a:ext>
                  </a:extLst>
                </a:gridCol>
                <a:gridCol w="3961078">
                  <a:extLst>
                    <a:ext uri="{9D8B030D-6E8A-4147-A177-3AD203B41FA5}">
                      <a16:colId xmlns:a16="http://schemas.microsoft.com/office/drawing/2014/main" val="20002"/>
                    </a:ext>
                  </a:extLst>
                </a:gridCol>
              </a:tblGrid>
              <a:tr h="370676">
                <a:tc>
                  <a:txBody>
                    <a:bodyPr/>
                    <a:lstStyle/>
                    <a:p>
                      <a:r>
                        <a:rPr lang="de-DE" sz="1800" dirty="0" smtClean="0">
                          <a:latin typeface="Verdana" pitchFamily="34" charset="0"/>
                          <a:ea typeface="Verdana" pitchFamily="34" charset="0"/>
                          <a:cs typeface="Verdana" pitchFamily="34" charset="0"/>
                        </a:rPr>
                        <a:t>RDA</a:t>
                      </a:r>
                      <a:endParaRPr lang="de-DE" sz="1800" dirty="0">
                        <a:latin typeface="Verdana" pitchFamily="34" charset="0"/>
                        <a:ea typeface="Verdana" pitchFamily="34" charset="0"/>
                        <a:cs typeface="Verdana" pitchFamily="34" charset="0"/>
                      </a:endParaRPr>
                    </a:p>
                  </a:txBody>
                  <a:tcPr marL="91455" marR="91455" marT="45700" marB="45700"/>
                </a:tc>
                <a:tc>
                  <a:txBody>
                    <a:bodyPr/>
                    <a:lstStyle/>
                    <a:p>
                      <a:r>
                        <a:rPr lang="de-DE" sz="1800" dirty="0" smtClean="0">
                          <a:latin typeface="Verdana" pitchFamily="34" charset="0"/>
                          <a:ea typeface="Verdana" pitchFamily="34" charset="0"/>
                          <a:cs typeface="Verdana" pitchFamily="34" charset="0"/>
                        </a:rPr>
                        <a:t>Element</a:t>
                      </a:r>
                      <a:endParaRPr lang="de-DE" sz="1800" dirty="0">
                        <a:latin typeface="Verdana" pitchFamily="34" charset="0"/>
                        <a:ea typeface="Verdana" pitchFamily="34" charset="0"/>
                        <a:cs typeface="Verdana" pitchFamily="34" charset="0"/>
                      </a:endParaRPr>
                    </a:p>
                  </a:txBody>
                  <a:tcPr marL="91455" marR="91455" marT="45700" marB="45700"/>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marL="91455" marR="91455" marT="45700" marB="45700"/>
                </a:tc>
                <a:extLst>
                  <a:ext uri="{0D108BD9-81ED-4DB2-BD59-A6C34878D82A}">
                    <a16:rowId xmlns:a16="http://schemas.microsoft.com/office/drawing/2014/main" val="10000"/>
                  </a:ext>
                </a:extLst>
              </a:tr>
              <a:tr h="640029">
                <a:tc>
                  <a:txBody>
                    <a:bodyPr/>
                    <a:lstStyle/>
                    <a:p>
                      <a:r>
                        <a:rPr lang="de-DE" sz="1800" b="1" dirty="0" smtClean="0">
                          <a:latin typeface="Verdana" pitchFamily="34" charset="0"/>
                          <a:ea typeface="Verdana" pitchFamily="34" charset="0"/>
                          <a:cs typeface="Verdana" pitchFamily="34" charset="0"/>
                        </a:rPr>
                        <a:t>6.19.2</a:t>
                      </a:r>
                      <a:endParaRPr lang="de-DE" sz="1800" b="1" dirty="0">
                        <a:latin typeface="Verdana" pitchFamily="34" charset="0"/>
                        <a:ea typeface="Verdana" pitchFamily="34" charset="0"/>
                        <a:cs typeface="Verdana" pitchFamily="34" charset="0"/>
                      </a:endParaRPr>
                    </a:p>
                  </a:txBody>
                  <a:tcPr marL="91455" marR="91455" marT="45700" marB="45700"/>
                </a:tc>
                <a:tc>
                  <a:txBody>
                    <a:bodyPr/>
                    <a:lstStyle/>
                    <a:p>
                      <a:r>
                        <a:rPr lang="de-DE" sz="1800" b="1" dirty="0" smtClean="0">
                          <a:latin typeface="Verdana" pitchFamily="34" charset="0"/>
                          <a:ea typeface="Verdana" pitchFamily="34" charset="0"/>
                          <a:cs typeface="Verdana" pitchFamily="34" charset="0"/>
                        </a:rPr>
                        <a:t>Bevorzugter Titel des juristischen Werks</a:t>
                      </a:r>
                      <a:endParaRPr lang="de-DE" sz="1800" b="1" dirty="0">
                        <a:latin typeface="Verdana" pitchFamily="34" charset="0"/>
                        <a:ea typeface="Verdana" pitchFamily="34" charset="0"/>
                        <a:cs typeface="Verdana" pitchFamily="34" charset="0"/>
                      </a:endParaRPr>
                    </a:p>
                  </a:txBody>
                  <a:tcPr marL="91455" marR="91455" marT="45700" marB="4570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dirty="0" smtClean="0">
                          <a:latin typeface="Verdana" pitchFamily="34" charset="0"/>
                          <a:ea typeface="Verdana" pitchFamily="34" charset="0"/>
                          <a:cs typeface="Verdana" pitchFamily="34" charset="0"/>
                        </a:rPr>
                        <a:t>Jugendstrafgesetz</a:t>
                      </a:r>
                      <a:endParaRPr lang="de-DE" sz="1800" dirty="0">
                        <a:latin typeface="Verdana" pitchFamily="34" charset="0"/>
                        <a:ea typeface="Verdana" pitchFamily="34" charset="0"/>
                        <a:cs typeface="Verdana" pitchFamily="34" charset="0"/>
                      </a:endParaRPr>
                    </a:p>
                  </a:txBody>
                  <a:tcPr marL="91455" marR="91455" marT="45700" marB="45700"/>
                </a:tc>
                <a:extLst>
                  <a:ext uri="{0D108BD9-81ED-4DB2-BD59-A6C34878D82A}">
                    <a16:rowId xmlns:a16="http://schemas.microsoft.com/office/drawing/2014/main" val="10001"/>
                  </a:ext>
                </a:extLst>
              </a:tr>
              <a:tr h="640029">
                <a:tc>
                  <a:txBody>
                    <a:bodyPr/>
                    <a:lstStyle/>
                    <a:p>
                      <a:r>
                        <a:rPr lang="de-DE" sz="1800" b="0" dirty="0" smtClean="0">
                          <a:latin typeface="Verdana" pitchFamily="34" charset="0"/>
                          <a:ea typeface="Verdana" pitchFamily="34" charset="0"/>
                          <a:cs typeface="Verdana" pitchFamily="34" charset="0"/>
                        </a:rPr>
                        <a:t>6.19.3</a:t>
                      </a:r>
                      <a:endParaRPr lang="de-DE" sz="1800" b="0" dirty="0">
                        <a:latin typeface="Verdana" pitchFamily="34" charset="0"/>
                        <a:ea typeface="Verdana" pitchFamily="34" charset="0"/>
                        <a:cs typeface="Verdana" pitchFamily="34" charset="0"/>
                      </a:endParaRPr>
                    </a:p>
                  </a:txBody>
                  <a:tcPr marL="91455" marR="91455" marT="45700" marB="45700"/>
                </a:tc>
                <a:tc>
                  <a:txBody>
                    <a:bodyPr/>
                    <a:lstStyle/>
                    <a:p>
                      <a:r>
                        <a:rPr lang="de-DE" sz="1800" b="0" dirty="0" smtClean="0">
                          <a:latin typeface="Verdana" pitchFamily="34" charset="0"/>
                          <a:ea typeface="Verdana" pitchFamily="34" charset="0"/>
                          <a:cs typeface="Verdana" pitchFamily="34" charset="0"/>
                        </a:rPr>
                        <a:t>Abweichender</a:t>
                      </a:r>
                      <a:r>
                        <a:rPr lang="de-DE" sz="1800" b="0" baseline="0" dirty="0" smtClean="0">
                          <a:latin typeface="Verdana" pitchFamily="34" charset="0"/>
                          <a:ea typeface="Verdana" pitchFamily="34" charset="0"/>
                          <a:cs typeface="Verdana" pitchFamily="34" charset="0"/>
                        </a:rPr>
                        <a:t> Titel des juristischen Werks</a:t>
                      </a:r>
                      <a:endParaRPr lang="de-DE" sz="1800" b="0" dirty="0">
                        <a:latin typeface="Verdana" pitchFamily="34" charset="0"/>
                        <a:ea typeface="Verdana" pitchFamily="34" charset="0"/>
                        <a:cs typeface="Verdana" pitchFamily="34" charset="0"/>
                      </a:endParaRPr>
                    </a:p>
                  </a:txBody>
                  <a:tcPr marL="91455" marR="91455" marT="45700" marB="4570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dirty="0" err="1" smtClean="0">
                          <a:latin typeface="Verdana" pitchFamily="34" charset="0"/>
                          <a:ea typeface="Verdana" pitchFamily="34" charset="0"/>
                          <a:cs typeface="Verdana" pitchFamily="34" charset="0"/>
                        </a:rPr>
                        <a:t>Droit</a:t>
                      </a:r>
                      <a:r>
                        <a:rPr lang="de-DE" sz="1800" dirty="0" smtClean="0">
                          <a:latin typeface="Verdana" pitchFamily="34" charset="0"/>
                          <a:ea typeface="Verdana" pitchFamily="34" charset="0"/>
                          <a:cs typeface="Verdana" pitchFamily="34" charset="0"/>
                        </a:rPr>
                        <a:t> </a:t>
                      </a:r>
                      <a:r>
                        <a:rPr lang="de-DE" sz="1800" dirty="0" err="1" smtClean="0">
                          <a:latin typeface="Verdana" pitchFamily="34" charset="0"/>
                          <a:ea typeface="Verdana" pitchFamily="34" charset="0"/>
                          <a:cs typeface="Verdana" pitchFamily="34" charset="0"/>
                        </a:rPr>
                        <a:t>pénal</a:t>
                      </a:r>
                      <a:r>
                        <a:rPr lang="de-DE" sz="1800" dirty="0" smtClean="0">
                          <a:latin typeface="Verdana" pitchFamily="34" charset="0"/>
                          <a:ea typeface="Verdana" pitchFamily="34" charset="0"/>
                          <a:cs typeface="Verdana" pitchFamily="34" charset="0"/>
                        </a:rPr>
                        <a:t> des </a:t>
                      </a:r>
                      <a:r>
                        <a:rPr lang="de-DE" sz="1800" dirty="0" err="1" smtClean="0">
                          <a:latin typeface="Verdana" pitchFamily="34" charset="0"/>
                          <a:ea typeface="Verdana" pitchFamily="34" charset="0"/>
                          <a:cs typeface="Verdana" pitchFamily="34" charset="0"/>
                        </a:rPr>
                        <a:t>mineurs</a:t>
                      </a:r>
                      <a:endParaRPr lang="de-DE" sz="1800" dirty="0">
                        <a:latin typeface="Verdana" pitchFamily="34" charset="0"/>
                        <a:ea typeface="Verdana" pitchFamily="34" charset="0"/>
                        <a:cs typeface="Verdana" pitchFamily="34" charset="0"/>
                      </a:endParaRPr>
                    </a:p>
                  </a:txBody>
                  <a:tcPr marL="91455" marR="91455" marT="45700" marB="45700"/>
                </a:tc>
                <a:extLst>
                  <a:ext uri="{0D108BD9-81ED-4DB2-BD59-A6C34878D82A}">
                    <a16:rowId xmlns:a16="http://schemas.microsoft.com/office/drawing/2014/main" val="10002"/>
                  </a:ext>
                </a:extLst>
              </a:tr>
              <a:tr h="640029">
                <a:tc>
                  <a:txBody>
                    <a:bodyPr/>
                    <a:lstStyle/>
                    <a:p>
                      <a:r>
                        <a:rPr lang="de-DE" sz="1800" b="0" dirty="0" smtClean="0">
                          <a:latin typeface="Verdana" pitchFamily="34" charset="0"/>
                          <a:ea typeface="Verdana" pitchFamily="34" charset="0"/>
                          <a:cs typeface="Verdana" pitchFamily="34" charset="0"/>
                        </a:rPr>
                        <a:t>6.19.3</a:t>
                      </a:r>
                      <a:endParaRPr lang="de-DE" sz="1800" b="0" dirty="0">
                        <a:latin typeface="Verdana" pitchFamily="34" charset="0"/>
                        <a:ea typeface="Verdana" pitchFamily="34" charset="0"/>
                        <a:cs typeface="Verdana" pitchFamily="34" charset="0"/>
                      </a:endParaRPr>
                    </a:p>
                  </a:txBody>
                  <a:tcPr marL="91455" marR="91455" marT="45700" marB="45700"/>
                </a:tc>
                <a:tc>
                  <a:txBody>
                    <a:bodyPr/>
                    <a:lstStyle/>
                    <a:p>
                      <a:r>
                        <a:rPr lang="de-DE" sz="1800" b="0" dirty="0" smtClean="0">
                          <a:latin typeface="Verdana" pitchFamily="34" charset="0"/>
                          <a:ea typeface="Verdana" pitchFamily="34" charset="0"/>
                          <a:cs typeface="Verdana" pitchFamily="34" charset="0"/>
                        </a:rPr>
                        <a:t>Abweichender</a:t>
                      </a:r>
                      <a:r>
                        <a:rPr lang="de-DE" sz="1800" b="0" baseline="0" dirty="0" smtClean="0">
                          <a:latin typeface="Verdana" pitchFamily="34" charset="0"/>
                          <a:ea typeface="Verdana" pitchFamily="34" charset="0"/>
                          <a:cs typeface="Verdana" pitchFamily="34" charset="0"/>
                        </a:rPr>
                        <a:t> Titel des juristischen Werks</a:t>
                      </a:r>
                      <a:endParaRPr lang="de-DE" sz="1800" b="0" dirty="0">
                        <a:latin typeface="Verdana" pitchFamily="34" charset="0"/>
                        <a:ea typeface="Verdana" pitchFamily="34" charset="0"/>
                        <a:cs typeface="Verdana" pitchFamily="34" charset="0"/>
                      </a:endParaRPr>
                    </a:p>
                  </a:txBody>
                  <a:tcPr marL="91455" marR="91455" marT="45700" marB="4570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dirty="0" err="1" smtClean="0">
                          <a:latin typeface="Verdana" pitchFamily="34" charset="0"/>
                          <a:ea typeface="Verdana" pitchFamily="34" charset="0"/>
                          <a:cs typeface="Verdana" pitchFamily="34" charset="0"/>
                        </a:rPr>
                        <a:t>Diritto</a:t>
                      </a:r>
                      <a:r>
                        <a:rPr lang="de-DE" sz="1800" dirty="0" smtClean="0">
                          <a:latin typeface="Verdana" pitchFamily="34" charset="0"/>
                          <a:ea typeface="Verdana" pitchFamily="34" charset="0"/>
                          <a:cs typeface="Verdana" pitchFamily="34" charset="0"/>
                        </a:rPr>
                        <a:t> </a:t>
                      </a:r>
                      <a:r>
                        <a:rPr lang="de-DE" sz="1800" dirty="0" err="1" smtClean="0">
                          <a:latin typeface="Verdana" pitchFamily="34" charset="0"/>
                          <a:ea typeface="Verdana" pitchFamily="34" charset="0"/>
                          <a:cs typeface="Verdana" pitchFamily="34" charset="0"/>
                        </a:rPr>
                        <a:t>penale</a:t>
                      </a:r>
                      <a:r>
                        <a:rPr lang="de-DE" sz="1800" dirty="0" smtClean="0">
                          <a:latin typeface="Verdana" pitchFamily="34" charset="0"/>
                          <a:ea typeface="Verdana" pitchFamily="34" charset="0"/>
                          <a:cs typeface="Verdana" pitchFamily="34" charset="0"/>
                        </a:rPr>
                        <a:t> </a:t>
                      </a:r>
                      <a:r>
                        <a:rPr lang="de-DE" sz="1800" dirty="0" err="1" smtClean="0">
                          <a:latin typeface="Verdana" pitchFamily="34" charset="0"/>
                          <a:ea typeface="Verdana" pitchFamily="34" charset="0"/>
                          <a:cs typeface="Verdana" pitchFamily="34" charset="0"/>
                        </a:rPr>
                        <a:t>minorile</a:t>
                      </a:r>
                      <a:endParaRPr lang="de-DE" sz="1800" dirty="0">
                        <a:latin typeface="Verdana" pitchFamily="34" charset="0"/>
                        <a:ea typeface="Verdana" pitchFamily="34" charset="0"/>
                        <a:cs typeface="Verdana" pitchFamily="34" charset="0"/>
                      </a:endParaRPr>
                    </a:p>
                  </a:txBody>
                  <a:tcPr marL="91455" marR="91455" marT="45700" marB="45700"/>
                </a:tc>
                <a:extLst>
                  <a:ext uri="{0D108BD9-81ED-4DB2-BD59-A6C34878D82A}">
                    <a16:rowId xmlns:a16="http://schemas.microsoft.com/office/drawing/2014/main" val="10003"/>
                  </a:ext>
                </a:extLst>
              </a:tr>
            </a:tbl>
          </a:graphicData>
        </a:graphic>
      </p:graphicFrame>
      <p:sp>
        <p:nvSpPr>
          <p:cNvPr id="8" name="Rechteck 7"/>
          <p:cNvSpPr/>
          <p:nvPr/>
        </p:nvSpPr>
        <p:spPr>
          <a:xfrm>
            <a:off x="323528" y="2348880"/>
            <a:ext cx="2232248" cy="344449"/>
          </a:xfrm>
          <a:prstGeom prst="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a:solidFill>
                  <a:schemeClr val="tx1"/>
                </a:solidFill>
                <a:latin typeface="Verdana" pitchFamily="34" charset="0"/>
              </a:defRPr>
            </a:lvl3pPr>
            <a:lvl4pPr marL="1600200" indent="-228600">
              <a:spcBef>
                <a:spcPct val="20000"/>
              </a:spcBef>
              <a:buFont typeface="Arial" pitchFamily="34" charset="0"/>
              <a:buChar char="–"/>
              <a:defRPr sz="16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lgn="ctr">
              <a:spcBef>
                <a:spcPct val="0"/>
              </a:spcBef>
              <a:buFontTx/>
              <a:buNone/>
              <a:defRPr/>
            </a:pPr>
            <a:endParaRPr lang="de-DE" altLang="de-DE" sz="1800" smtClean="0">
              <a:solidFill>
                <a:srgbClr val="FFFFFF"/>
              </a:solidFill>
              <a:latin typeface="Calibri" pitchFamily="34" charset="0"/>
              <a:cs typeface="Arial" pitchFamily="34"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extfeld 6"/>
          <p:cNvSpPr txBox="1">
            <a:spLocks noChangeArrowheads="1"/>
          </p:cNvSpPr>
          <p:nvPr/>
        </p:nvSpPr>
        <p:spPr bwMode="auto">
          <a:xfrm>
            <a:off x="107504" y="1681163"/>
            <a:ext cx="5256584" cy="70788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a:solidFill>
                  <a:schemeClr val="tx1"/>
                </a:solidFill>
                <a:latin typeface="Verdana" pitchFamily="34" charset="0"/>
              </a:defRPr>
            </a:lvl3pPr>
            <a:lvl4pPr marL="1600200" indent="-228600">
              <a:spcBef>
                <a:spcPct val="20000"/>
              </a:spcBef>
              <a:buFont typeface="Arial" pitchFamily="34" charset="0"/>
              <a:buChar char="–"/>
              <a:defRPr sz="16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r>
              <a:rPr lang="de-DE" altLang="de-DE" sz="2000" dirty="0"/>
              <a:t>Ausschnitt </a:t>
            </a:r>
            <a:r>
              <a:rPr lang="de-DE" altLang="de-DE" sz="2000" dirty="0" smtClean="0"/>
              <a:t>aus dem Verkündigungsblatt für den Kanton Waadt: </a:t>
            </a:r>
            <a:endParaRPr lang="de-DE" altLang="de-DE" sz="2000" dirty="0"/>
          </a:p>
        </p:txBody>
      </p:sp>
      <p:sp>
        <p:nvSpPr>
          <p:cNvPr id="3" name="Titel 2"/>
          <p:cNvSpPr>
            <a:spLocks noGrp="1"/>
          </p:cNvSpPr>
          <p:nvPr>
            <p:ph type="title"/>
          </p:nvPr>
        </p:nvSpPr>
        <p:spPr/>
        <p:txBody>
          <a:bodyPr/>
          <a:lstStyle/>
          <a:p>
            <a:r>
              <a:rPr lang="de-DE" dirty="0"/>
              <a:t>Beispiel</a:t>
            </a:r>
          </a:p>
        </p:txBody>
      </p:sp>
      <p:sp>
        <p:nvSpPr>
          <p:cNvPr id="12" name="Fußzeilenplatzhalter 11"/>
          <p:cNvSpPr>
            <a:spLocks noGrp="1"/>
          </p:cNvSpPr>
          <p:nvPr>
            <p:ph type="ftr" sz="quarter" idx="14"/>
          </p:nvPr>
        </p:nvSpPr>
        <p:spPr/>
        <p:txBody>
          <a:bodyPr/>
          <a:lstStyle/>
          <a:p>
            <a:pPr>
              <a:defRPr/>
            </a:pPr>
            <a:r>
              <a:rPr lang="de-DE" smtClean="0">
                <a:solidFill>
                  <a:schemeClr val="accent1">
                    <a:lumMod val="75000"/>
                  </a:schemeClr>
                </a:solidFill>
              </a:rPr>
              <a:t>AG RDA Schulungsunterlagen – Modul 6J: Juristische Werke | Stand: 5.12.2017 | CC BY-NC-SA</a:t>
            </a:r>
            <a:endParaRPr lang="de-DE" dirty="0">
              <a:solidFill>
                <a:schemeClr val="accent1">
                  <a:lumMod val="75000"/>
                </a:schemeClr>
              </a:solidFill>
            </a:endParaRPr>
          </a:p>
        </p:txBody>
      </p:sp>
      <p:sp>
        <p:nvSpPr>
          <p:cNvPr id="29728" name="Foliennummernplatzhalter 2"/>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a:solidFill>
                  <a:schemeClr val="tx1"/>
                </a:solidFill>
                <a:latin typeface="Verdana" pitchFamily="34" charset="0"/>
              </a:defRPr>
            </a:lvl3pPr>
            <a:lvl4pPr marL="1600200" indent="-228600">
              <a:spcBef>
                <a:spcPct val="20000"/>
              </a:spcBef>
              <a:buFont typeface="Arial" pitchFamily="34" charset="0"/>
              <a:buChar char="–"/>
              <a:defRPr sz="16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fld id="{284B8512-B632-4FC9-A488-1B5CA207F65F}" type="slidenum">
              <a:rPr lang="de-DE" altLang="de-DE" sz="1200" smtClean="0">
                <a:solidFill>
                  <a:srgbClr val="898989"/>
                </a:solidFill>
                <a:latin typeface="Calibri" pitchFamily="34" charset="0"/>
              </a:rPr>
              <a:pPr>
                <a:spcBef>
                  <a:spcPct val="0"/>
                </a:spcBef>
                <a:buFontTx/>
                <a:buNone/>
              </a:pPr>
              <a:t>24</a:t>
            </a:fld>
            <a:endParaRPr lang="de-DE" altLang="de-DE" sz="1200" smtClean="0">
              <a:solidFill>
                <a:srgbClr val="898989"/>
              </a:solidFill>
              <a:latin typeface="Calibri" pitchFamily="34" charset="0"/>
            </a:endParaRPr>
          </a:p>
        </p:txBody>
      </p:sp>
      <p:pic>
        <p:nvPicPr>
          <p:cNvPr id="2970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08104" y="836612"/>
            <a:ext cx="3219450" cy="261937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graphicFrame>
        <p:nvGraphicFramePr>
          <p:cNvPr id="8" name="Tabelle 7"/>
          <p:cNvGraphicFramePr>
            <a:graphicFrameLocks noGrp="1"/>
          </p:cNvGraphicFramePr>
          <p:nvPr/>
        </p:nvGraphicFramePr>
        <p:xfrm>
          <a:off x="174625" y="3644900"/>
          <a:ext cx="8640763" cy="2479724"/>
        </p:xfrm>
        <a:graphic>
          <a:graphicData uri="http://schemas.openxmlformats.org/drawingml/2006/table">
            <a:tbl>
              <a:tblPr/>
              <a:tblGrid>
                <a:gridCol w="1081088">
                  <a:extLst>
                    <a:ext uri="{9D8B030D-6E8A-4147-A177-3AD203B41FA5}">
                      <a16:colId xmlns:a16="http://schemas.microsoft.com/office/drawing/2014/main" val="20000"/>
                    </a:ext>
                  </a:extLst>
                </a:gridCol>
                <a:gridCol w="3671887">
                  <a:extLst>
                    <a:ext uri="{9D8B030D-6E8A-4147-A177-3AD203B41FA5}">
                      <a16:colId xmlns:a16="http://schemas.microsoft.com/office/drawing/2014/main" val="20001"/>
                    </a:ext>
                  </a:extLst>
                </a:gridCol>
                <a:gridCol w="3887788">
                  <a:extLst>
                    <a:ext uri="{9D8B030D-6E8A-4147-A177-3AD203B41FA5}">
                      <a16:colId xmlns:a16="http://schemas.microsoft.com/office/drawing/2014/main" val="20002"/>
                    </a:ext>
                  </a:extLst>
                </a:gridCol>
              </a:tblGrid>
              <a:tr h="371260">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600">
                          <a:solidFill>
                            <a:schemeClr val="tx1"/>
                          </a:solidFill>
                          <a:latin typeface="Verdana" pitchFamily="34" charset="0"/>
                        </a:defRPr>
                      </a:lvl3pPr>
                      <a:lvl4pPr marL="1600200" indent="-228600">
                        <a:spcBef>
                          <a:spcPct val="20000"/>
                        </a:spcBef>
                        <a:buFont typeface="Arial" pitchFamily="34" charset="0"/>
                        <a:defRPr sz="14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1" i="0" u="none" strike="noStrike" cap="none" normalizeH="0" baseline="0" dirty="0" smtClean="0">
                          <a:ln>
                            <a:noFill/>
                          </a:ln>
                          <a:solidFill>
                            <a:srgbClr val="FFFFFF"/>
                          </a:solidFill>
                          <a:effectLst/>
                          <a:latin typeface="Verdana" pitchFamily="34" charset="0"/>
                          <a:cs typeface="Arial" pitchFamily="34" charset="0"/>
                        </a:rPr>
                        <a:t>RDA</a:t>
                      </a:r>
                    </a:p>
                  </a:txBody>
                  <a:tcPr marT="45694" marB="4569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600">
                          <a:solidFill>
                            <a:schemeClr val="tx1"/>
                          </a:solidFill>
                          <a:latin typeface="Verdana" pitchFamily="34" charset="0"/>
                        </a:defRPr>
                      </a:lvl3pPr>
                      <a:lvl4pPr marL="1600200" indent="-228600">
                        <a:spcBef>
                          <a:spcPct val="20000"/>
                        </a:spcBef>
                        <a:buFont typeface="Arial" pitchFamily="34" charset="0"/>
                        <a:defRPr sz="14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1" i="0" u="none" strike="noStrike" cap="none" normalizeH="0" baseline="0" smtClean="0">
                          <a:ln>
                            <a:noFill/>
                          </a:ln>
                          <a:solidFill>
                            <a:srgbClr val="FFFFFF"/>
                          </a:solidFill>
                          <a:effectLst/>
                          <a:latin typeface="Verdana" pitchFamily="34" charset="0"/>
                          <a:cs typeface="Arial" pitchFamily="34" charset="0"/>
                        </a:rPr>
                        <a:t>Element</a:t>
                      </a:r>
                    </a:p>
                  </a:txBody>
                  <a:tcPr marT="45694" marB="4569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600">
                          <a:solidFill>
                            <a:schemeClr val="tx1"/>
                          </a:solidFill>
                          <a:latin typeface="Verdana" pitchFamily="34" charset="0"/>
                        </a:defRPr>
                      </a:lvl3pPr>
                      <a:lvl4pPr marL="1600200" indent="-228600">
                        <a:spcBef>
                          <a:spcPct val="20000"/>
                        </a:spcBef>
                        <a:buFont typeface="Arial" pitchFamily="34" charset="0"/>
                        <a:defRPr sz="14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1" i="0" u="none" strike="noStrike" cap="none" normalizeH="0" baseline="0" smtClean="0">
                          <a:ln>
                            <a:noFill/>
                          </a:ln>
                          <a:solidFill>
                            <a:srgbClr val="FFFFFF"/>
                          </a:solidFill>
                          <a:effectLst/>
                          <a:latin typeface="Verdana" pitchFamily="34" charset="0"/>
                          <a:cs typeface="Arial" pitchFamily="34" charset="0"/>
                        </a:rPr>
                        <a:t>Erfassung</a:t>
                      </a:r>
                    </a:p>
                  </a:txBody>
                  <a:tcPr marT="45694" marB="4569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0"/>
                  </a:ext>
                </a:extLst>
              </a:tr>
              <a:tr h="579052">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600">
                          <a:solidFill>
                            <a:schemeClr val="tx1"/>
                          </a:solidFill>
                          <a:latin typeface="Verdana" pitchFamily="34" charset="0"/>
                        </a:defRPr>
                      </a:lvl3pPr>
                      <a:lvl4pPr marL="1600200" indent="-228600">
                        <a:spcBef>
                          <a:spcPct val="20000"/>
                        </a:spcBef>
                        <a:buFont typeface="Arial" pitchFamily="34" charset="0"/>
                        <a:defRPr sz="14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1" i="0" u="none" strike="noStrike" cap="none" normalizeH="0" baseline="0" smtClean="0">
                          <a:ln>
                            <a:noFill/>
                          </a:ln>
                          <a:solidFill>
                            <a:srgbClr val="000000"/>
                          </a:solidFill>
                          <a:effectLst/>
                          <a:latin typeface="Verdana" pitchFamily="34" charset="0"/>
                          <a:cs typeface="Arial" pitchFamily="34" charset="0"/>
                        </a:rPr>
                        <a:t>6.19.2</a:t>
                      </a:r>
                    </a:p>
                  </a:txBody>
                  <a:tcPr marT="45694" marB="4569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600">
                          <a:solidFill>
                            <a:schemeClr val="tx1"/>
                          </a:solidFill>
                          <a:latin typeface="Verdana" pitchFamily="34" charset="0"/>
                        </a:defRPr>
                      </a:lvl3pPr>
                      <a:lvl4pPr marL="1600200" indent="-228600">
                        <a:spcBef>
                          <a:spcPct val="20000"/>
                        </a:spcBef>
                        <a:buFont typeface="Arial" pitchFamily="34" charset="0"/>
                        <a:defRPr sz="14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1" i="0" u="none" strike="noStrike" cap="none" normalizeH="0" baseline="0" smtClean="0">
                          <a:ln>
                            <a:noFill/>
                          </a:ln>
                          <a:solidFill>
                            <a:srgbClr val="000000"/>
                          </a:solidFill>
                          <a:effectLst/>
                          <a:latin typeface="Verdana" pitchFamily="34" charset="0"/>
                          <a:cs typeface="Arial" pitchFamily="34" charset="0"/>
                        </a:rPr>
                        <a:t>Bevorzugter Titel des juristischen Werks</a:t>
                      </a:r>
                    </a:p>
                  </a:txBody>
                  <a:tcPr marT="45694" marB="4569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600">
                          <a:solidFill>
                            <a:schemeClr val="tx1"/>
                          </a:solidFill>
                          <a:latin typeface="Verdana" pitchFamily="34" charset="0"/>
                        </a:defRPr>
                      </a:lvl3pPr>
                      <a:lvl4pPr marL="1600200" indent="-228600">
                        <a:spcBef>
                          <a:spcPct val="20000"/>
                        </a:spcBef>
                        <a:buFont typeface="Arial" pitchFamily="34" charset="0"/>
                        <a:defRPr sz="14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altLang="de-DE" sz="1600" b="0" i="0" u="none" strike="noStrike" cap="none" normalizeH="0" baseline="0" smtClean="0">
                          <a:ln>
                            <a:noFill/>
                          </a:ln>
                          <a:solidFill>
                            <a:srgbClr val="000000"/>
                          </a:solidFill>
                          <a:effectLst/>
                          <a:latin typeface="Verdana" pitchFamily="34" charset="0"/>
                          <a:cs typeface="Arial" pitchFamily="34" charset="0"/>
                        </a:rPr>
                        <a:t>Code de droit privé judiciaire vaudois</a:t>
                      </a:r>
                      <a:endParaRPr kumimoji="0" lang="de-DE" altLang="de-DE" sz="1600" b="0" i="0" u="none" strike="noStrike" cap="none" normalizeH="0" baseline="0" smtClean="0">
                        <a:ln>
                          <a:noFill/>
                        </a:ln>
                        <a:solidFill>
                          <a:srgbClr val="000000"/>
                        </a:solidFill>
                        <a:effectLst/>
                        <a:latin typeface="Verdana" pitchFamily="34" charset="0"/>
                        <a:cs typeface="Arial" pitchFamily="34" charset="0"/>
                      </a:endParaRPr>
                    </a:p>
                  </a:txBody>
                  <a:tcPr marT="45694" marB="4569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1"/>
                  </a:ext>
                </a:extLst>
              </a:tr>
              <a:tr h="371260">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600">
                          <a:solidFill>
                            <a:schemeClr val="tx1"/>
                          </a:solidFill>
                          <a:latin typeface="Verdana" pitchFamily="34" charset="0"/>
                        </a:defRPr>
                      </a:lvl3pPr>
                      <a:lvl4pPr marL="1600200" indent="-228600">
                        <a:spcBef>
                          <a:spcPct val="20000"/>
                        </a:spcBef>
                        <a:buFont typeface="Arial" pitchFamily="34" charset="0"/>
                        <a:defRPr sz="14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1" i="0" u="none" strike="noStrike" cap="none" normalizeH="0" baseline="0" smtClean="0">
                          <a:ln>
                            <a:noFill/>
                          </a:ln>
                          <a:solidFill>
                            <a:srgbClr val="000000"/>
                          </a:solidFill>
                          <a:effectLst/>
                          <a:latin typeface="Verdana" pitchFamily="34" charset="0"/>
                          <a:cs typeface="Arial" pitchFamily="34" charset="0"/>
                        </a:rPr>
                        <a:t>19.2</a:t>
                      </a:r>
                    </a:p>
                  </a:txBody>
                  <a:tcPr marT="45694" marB="4569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600">
                          <a:solidFill>
                            <a:schemeClr val="tx1"/>
                          </a:solidFill>
                          <a:latin typeface="Verdana" pitchFamily="34" charset="0"/>
                        </a:defRPr>
                      </a:lvl3pPr>
                      <a:lvl4pPr marL="1600200" indent="-228600">
                        <a:spcBef>
                          <a:spcPct val="20000"/>
                        </a:spcBef>
                        <a:buFont typeface="Arial" pitchFamily="34" charset="0"/>
                        <a:defRPr sz="14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1" i="0" u="none" strike="noStrike" cap="none" normalizeH="0" baseline="0" smtClean="0">
                          <a:ln>
                            <a:noFill/>
                          </a:ln>
                          <a:solidFill>
                            <a:srgbClr val="000000"/>
                          </a:solidFill>
                          <a:effectLst/>
                          <a:latin typeface="Verdana" pitchFamily="34" charset="0"/>
                          <a:cs typeface="Arial" pitchFamily="34" charset="0"/>
                        </a:rPr>
                        <a:t>Geistiger Schöpfer</a:t>
                      </a:r>
                    </a:p>
                  </a:txBody>
                  <a:tcPr marT="45694" marB="4569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600">
                          <a:solidFill>
                            <a:schemeClr val="tx1"/>
                          </a:solidFill>
                          <a:latin typeface="Verdana" pitchFamily="34" charset="0"/>
                        </a:defRPr>
                      </a:lvl3pPr>
                      <a:lvl4pPr marL="1600200" indent="-228600">
                        <a:spcBef>
                          <a:spcPct val="20000"/>
                        </a:spcBef>
                        <a:buFont typeface="Arial" pitchFamily="34" charset="0"/>
                        <a:defRPr sz="14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0" i="0" u="none" strike="noStrike" cap="none" normalizeH="0" baseline="0" smtClean="0">
                          <a:ln>
                            <a:noFill/>
                          </a:ln>
                          <a:solidFill>
                            <a:srgbClr val="000000"/>
                          </a:solidFill>
                          <a:effectLst/>
                          <a:latin typeface="Verdana" pitchFamily="34" charset="0"/>
                          <a:cs typeface="Arial" pitchFamily="34" charset="0"/>
                        </a:rPr>
                        <a:t>Waadt </a:t>
                      </a:r>
                    </a:p>
                  </a:txBody>
                  <a:tcPr marT="45694" marB="4569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10002"/>
                  </a:ext>
                </a:extLst>
              </a:tr>
              <a:tr h="579052">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600">
                          <a:solidFill>
                            <a:schemeClr val="tx1"/>
                          </a:solidFill>
                          <a:latin typeface="Verdana" pitchFamily="34" charset="0"/>
                        </a:defRPr>
                      </a:lvl3pPr>
                      <a:lvl4pPr marL="1600200" indent="-228600">
                        <a:spcBef>
                          <a:spcPct val="20000"/>
                        </a:spcBef>
                        <a:buFont typeface="Arial" pitchFamily="34" charset="0"/>
                        <a:defRPr sz="14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0" i="0" u="none" strike="noStrike" cap="none" normalizeH="0" baseline="0" smtClean="0">
                          <a:ln>
                            <a:noFill/>
                          </a:ln>
                          <a:solidFill>
                            <a:srgbClr val="000000"/>
                          </a:solidFill>
                          <a:effectLst/>
                          <a:latin typeface="Verdana" pitchFamily="34" charset="0"/>
                          <a:cs typeface="Arial" pitchFamily="34" charset="0"/>
                        </a:rPr>
                        <a:t>18.5</a:t>
                      </a:r>
                    </a:p>
                  </a:txBody>
                  <a:tcPr marT="45694" marB="4569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600">
                          <a:solidFill>
                            <a:schemeClr val="tx1"/>
                          </a:solidFill>
                          <a:latin typeface="Verdana" pitchFamily="34" charset="0"/>
                        </a:defRPr>
                      </a:lvl3pPr>
                      <a:lvl4pPr marL="1600200" indent="-228600">
                        <a:spcBef>
                          <a:spcPct val="20000"/>
                        </a:spcBef>
                        <a:buFont typeface="Arial" pitchFamily="34" charset="0"/>
                        <a:defRPr sz="14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Beziehungskennzeichnung</a:t>
                      </a:r>
                    </a:p>
                  </a:txBody>
                  <a:tcPr marT="45694" marB="4569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600">
                          <a:solidFill>
                            <a:schemeClr val="tx1"/>
                          </a:solidFill>
                          <a:latin typeface="Verdana" pitchFamily="34" charset="0"/>
                        </a:defRPr>
                      </a:lvl3pPr>
                      <a:lvl4pPr marL="1600200" indent="-228600">
                        <a:spcBef>
                          <a:spcPct val="20000"/>
                        </a:spcBef>
                        <a:buFont typeface="Arial" pitchFamily="34" charset="0"/>
                        <a:defRPr sz="14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Normerlassende Gebietskörperschaft</a:t>
                      </a:r>
                    </a:p>
                  </a:txBody>
                  <a:tcPr marT="45694" marB="4569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3"/>
                  </a:ext>
                </a:extLst>
              </a:tr>
              <a:tr h="579052">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600">
                          <a:solidFill>
                            <a:schemeClr val="tx1"/>
                          </a:solidFill>
                          <a:latin typeface="Verdana" pitchFamily="34" charset="0"/>
                        </a:defRPr>
                      </a:lvl3pPr>
                      <a:lvl4pPr marL="1600200" indent="-228600">
                        <a:spcBef>
                          <a:spcPct val="20000"/>
                        </a:spcBef>
                        <a:buFont typeface="Arial" pitchFamily="34" charset="0"/>
                        <a:defRPr sz="14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0" i="0" u="none" strike="noStrike" cap="none" normalizeH="0" baseline="0" smtClean="0">
                          <a:ln>
                            <a:noFill/>
                          </a:ln>
                          <a:solidFill>
                            <a:srgbClr val="000000"/>
                          </a:solidFill>
                          <a:effectLst/>
                          <a:latin typeface="Verdana" pitchFamily="34" charset="0"/>
                          <a:cs typeface="Arial" pitchFamily="34" charset="0"/>
                        </a:rPr>
                        <a:t>6.29.1</a:t>
                      </a:r>
                    </a:p>
                  </a:txBody>
                  <a:tcPr marT="45694" marB="4569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600">
                          <a:solidFill>
                            <a:schemeClr val="tx1"/>
                          </a:solidFill>
                          <a:latin typeface="Verdana" pitchFamily="34" charset="0"/>
                        </a:defRPr>
                      </a:lvl3pPr>
                      <a:lvl4pPr marL="1600200" indent="-228600">
                        <a:spcBef>
                          <a:spcPct val="20000"/>
                        </a:spcBef>
                        <a:buFont typeface="Arial" pitchFamily="34" charset="0"/>
                        <a:defRPr sz="14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0" i="0" u="none" strike="noStrike" cap="none" normalizeH="0" baseline="0" smtClean="0">
                          <a:ln>
                            <a:noFill/>
                          </a:ln>
                          <a:solidFill>
                            <a:srgbClr val="000000"/>
                          </a:solidFill>
                          <a:effectLst/>
                          <a:latin typeface="Verdana" pitchFamily="34" charset="0"/>
                          <a:cs typeface="Arial" pitchFamily="34" charset="0"/>
                        </a:rPr>
                        <a:t>Normierter Sucheinstieg</a:t>
                      </a:r>
                    </a:p>
                  </a:txBody>
                  <a:tcPr marT="45694" marB="4569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600">
                          <a:solidFill>
                            <a:schemeClr val="tx1"/>
                          </a:solidFill>
                          <a:latin typeface="Verdana" pitchFamily="34" charset="0"/>
                        </a:defRPr>
                      </a:lvl3pPr>
                      <a:lvl4pPr marL="1600200" indent="-228600">
                        <a:spcBef>
                          <a:spcPct val="20000"/>
                        </a:spcBef>
                        <a:buFont typeface="Arial" pitchFamily="34" charset="0"/>
                        <a:defRPr sz="14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0" i="0" u="none" strike="noStrike" cap="none" normalizeH="0" baseline="0" smtClean="0">
                          <a:ln>
                            <a:noFill/>
                          </a:ln>
                          <a:solidFill>
                            <a:srgbClr val="000000"/>
                          </a:solidFill>
                          <a:effectLst/>
                          <a:latin typeface="Verdana" pitchFamily="34" charset="0"/>
                          <a:cs typeface="Arial" pitchFamily="34" charset="0"/>
                        </a:rPr>
                        <a:t>Waadt. </a:t>
                      </a:r>
                      <a:r>
                        <a:rPr kumimoji="0" lang="fr-FR" altLang="de-DE" sz="1600" b="0" i="0" u="none" strike="noStrike" cap="none" normalizeH="0" baseline="0" smtClean="0">
                          <a:ln>
                            <a:noFill/>
                          </a:ln>
                          <a:solidFill>
                            <a:srgbClr val="000000"/>
                          </a:solidFill>
                          <a:effectLst/>
                          <a:latin typeface="Verdana" pitchFamily="34" charset="0"/>
                          <a:cs typeface="Arial" pitchFamily="34" charset="0"/>
                        </a:rPr>
                        <a:t>Code de droit privé judiciaire vaudois</a:t>
                      </a:r>
                      <a:endParaRPr kumimoji="0" lang="de-DE" altLang="de-DE" sz="1600" b="0" i="0" u="none" strike="noStrike" cap="none" normalizeH="0" baseline="0" smtClean="0">
                        <a:ln>
                          <a:noFill/>
                        </a:ln>
                        <a:solidFill>
                          <a:srgbClr val="000000"/>
                        </a:solidFill>
                        <a:effectLst/>
                        <a:latin typeface="Verdana" pitchFamily="34" charset="0"/>
                        <a:cs typeface="Arial" pitchFamily="34" charset="0"/>
                      </a:endParaRPr>
                    </a:p>
                  </a:txBody>
                  <a:tcPr marT="45694" marB="4569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10004"/>
                  </a:ext>
                </a:extLst>
              </a:tr>
            </a:tbl>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ltLang="de-DE" dirty="0">
                <a:solidFill>
                  <a:srgbClr val="376092"/>
                </a:solidFill>
              </a:rPr>
              <a:t>Einzelgesetze einer Gebietskörperschaft</a:t>
            </a:r>
            <a:endParaRPr lang="de-DE" dirty="0"/>
          </a:p>
        </p:txBody>
      </p:sp>
      <p:sp>
        <p:nvSpPr>
          <p:cNvPr id="3" name="Textplatzhalter 2"/>
          <p:cNvSpPr>
            <a:spLocks noGrp="1"/>
          </p:cNvSpPr>
          <p:nvPr>
            <p:ph type="body" sz="quarter" idx="13"/>
          </p:nvPr>
        </p:nvSpPr>
        <p:spPr/>
        <p:txBody>
          <a:bodyPr/>
          <a:lstStyle/>
          <a:p>
            <a:pPr marL="0" indent="0" eaLnBrk="1" hangingPunct="1">
              <a:lnSpc>
                <a:spcPct val="150000"/>
              </a:lnSpc>
              <a:buFont typeface="Arial" charset="0"/>
              <a:buNone/>
              <a:defRPr/>
            </a:pPr>
            <a:r>
              <a:rPr lang="de-DE" altLang="de-DE" sz="2200" b="1" dirty="0"/>
              <a:t>Abweichende Titel des Werks</a:t>
            </a:r>
            <a:r>
              <a:rPr lang="de-DE" altLang="de-DE" sz="2200" b="1" dirty="0" smtClean="0"/>
              <a:t>:</a:t>
            </a:r>
          </a:p>
          <a:p>
            <a:pPr eaLnBrk="1" hangingPunct="1">
              <a:lnSpc>
                <a:spcPct val="150000"/>
              </a:lnSpc>
              <a:defRPr/>
            </a:pPr>
            <a:r>
              <a:rPr lang="de-DE" altLang="de-DE" sz="2200" dirty="0" smtClean="0"/>
              <a:t>Amtliche </a:t>
            </a:r>
            <a:r>
              <a:rPr lang="de-DE" altLang="de-DE" sz="2200" dirty="0"/>
              <a:t>Titelvarianten:</a:t>
            </a:r>
          </a:p>
          <a:p>
            <a:pPr marL="857250" lvl="1" indent="-457200" eaLnBrk="1" hangingPunct="1">
              <a:spcBef>
                <a:spcPts val="0"/>
              </a:spcBef>
              <a:buFont typeface="Arial" panose="020B0604020202020204" pitchFamily="34" charset="0"/>
              <a:buChar char="•"/>
              <a:defRPr/>
            </a:pPr>
            <a:r>
              <a:rPr lang="de-DE" altLang="de-DE" sz="2200" dirty="0" smtClean="0"/>
              <a:t>Voller </a:t>
            </a:r>
            <a:r>
              <a:rPr lang="de-DE" altLang="de-DE" sz="2200" dirty="0"/>
              <a:t>Gesetzestitel</a:t>
            </a:r>
          </a:p>
          <a:p>
            <a:pPr marL="857250" lvl="1" indent="-457200" eaLnBrk="1" hangingPunct="1">
              <a:spcBef>
                <a:spcPts val="0"/>
              </a:spcBef>
              <a:buFont typeface="Arial" panose="020B0604020202020204" pitchFamily="34" charset="0"/>
              <a:buChar char="•"/>
              <a:defRPr/>
            </a:pPr>
            <a:r>
              <a:rPr lang="de-DE" altLang="de-DE" sz="2200" dirty="0" smtClean="0"/>
              <a:t>Amtliche </a:t>
            </a:r>
            <a:r>
              <a:rPr lang="de-DE" altLang="de-DE" sz="2200" dirty="0"/>
              <a:t>Abkürzung (RDA 6.19.3 D-A-CH)</a:t>
            </a:r>
          </a:p>
          <a:p>
            <a:pPr eaLnBrk="1" hangingPunct="1">
              <a:spcBef>
                <a:spcPts val="1200"/>
              </a:spcBef>
              <a:defRPr/>
            </a:pPr>
            <a:r>
              <a:rPr lang="de-DE" altLang="de-DE" sz="2200" dirty="0" smtClean="0"/>
              <a:t>Alternative </a:t>
            </a:r>
            <a:r>
              <a:rPr lang="de-DE" altLang="de-DE" sz="2200" dirty="0"/>
              <a:t>sprachliche Formen bei Gebietskörperschaften </a:t>
            </a:r>
            <a:br>
              <a:rPr lang="de-DE" altLang="de-DE" sz="2200" dirty="0"/>
            </a:br>
            <a:r>
              <a:rPr lang="de-DE" altLang="de-DE" sz="2200" dirty="0" smtClean="0"/>
              <a:t>mit </a:t>
            </a:r>
            <a:r>
              <a:rPr lang="de-DE" altLang="de-DE" sz="2200" dirty="0"/>
              <a:t>mehreren Amtssprachen (RDA 6.19.3.4 D-A-CH)</a:t>
            </a:r>
          </a:p>
          <a:p>
            <a:pPr eaLnBrk="1" hangingPunct="1">
              <a:spcBef>
                <a:spcPts val="1200"/>
              </a:spcBef>
              <a:defRPr/>
            </a:pPr>
            <a:r>
              <a:rPr lang="de-DE" altLang="de-DE" sz="2200" dirty="0" smtClean="0"/>
              <a:t>In </a:t>
            </a:r>
            <a:r>
              <a:rPr lang="de-DE" altLang="de-DE" sz="2200" dirty="0"/>
              <a:t>der juristischen Literatur erwiesenermaßen </a:t>
            </a:r>
            <a:r>
              <a:rPr lang="de-DE" altLang="de-DE" sz="2200" dirty="0" smtClean="0"/>
              <a:t>      </a:t>
            </a:r>
            <a:r>
              <a:rPr lang="de-DE" altLang="de-DE" sz="2200" dirty="0"/>
              <a:t>gebräuchliche </a:t>
            </a:r>
            <a:r>
              <a:rPr lang="de-DE" altLang="de-DE" sz="2200" dirty="0" smtClean="0"/>
              <a:t>Titel</a:t>
            </a:r>
          </a:p>
          <a:p>
            <a:pPr eaLnBrk="1" hangingPunct="1">
              <a:spcBef>
                <a:spcPts val="1200"/>
              </a:spcBef>
              <a:defRPr/>
            </a:pPr>
            <a:endParaRPr lang="de-DE" altLang="de-DE" sz="2200" dirty="0"/>
          </a:p>
          <a:p>
            <a:pPr eaLnBrk="1" hangingPunct="1">
              <a:defRPr/>
            </a:pPr>
            <a:r>
              <a:rPr lang="de-DE" altLang="de-DE" sz="2200" dirty="0" smtClean="0"/>
              <a:t>Abweichende </a:t>
            </a:r>
            <a:r>
              <a:rPr lang="de-DE" altLang="de-DE" sz="2200" dirty="0"/>
              <a:t>T</a:t>
            </a:r>
            <a:r>
              <a:rPr lang="de-DE" altLang="de-DE" sz="2200" dirty="0" smtClean="0"/>
              <a:t>itel nur </a:t>
            </a:r>
            <a:r>
              <a:rPr lang="de-DE" altLang="de-DE" sz="2200" dirty="0"/>
              <a:t>im Werknormdatensatz in der GND erfasst</a:t>
            </a:r>
            <a:r>
              <a:rPr lang="de-DE" altLang="de-DE" sz="2200" dirty="0" smtClean="0"/>
              <a:t>.</a:t>
            </a:r>
            <a:endParaRPr lang="de-DE" altLang="de-DE" sz="2200" dirty="0"/>
          </a:p>
        </p:txBody>
      </p:sp>
      <p:sp>
        <p:nvSpPr>
          <p:cNvPr id="4" name="Fußzeilenplatzhalter 3"/>
          <p:cNvSpPr>
            <a:spLocks noGrp="1"/>
          </p:cNvSpPr>
          <p:nvPr>
            <p:ph type="ftr" sz="quarter" idx="14"/>
          </p:nvPr>
        </p:nvSpPr>
        <p:spPr/>
        <p:txBody>
          <a:bodyPr/>
          <a:lstStyle/>
          <a:p>
            <a:pPr>
              <a:defRPr/>
            </a:pPr>
            <a:r>
              <a:rPr lang="de-DE" smtClean="0">
                <a:solidFill>
                  <a:schemeClr val="accent1">
                    <a:lumMod val="75000"/>
                  </a:schemeClr>
                </a:solidFill>
              </a:rPr>
              <a:t>AG RDA Schulungsunterlagen – Modul 6J: Juristische Werke | Stand: 5.12.2017 | CC BY-NC-SA</a:t>
            </a:r>
            <a:endParaRPr lang="de-DE" dirty="0">
              <a:solidFill>
                <a:schemeClr val="accent1">
                  <a:lumMod val="75000"/>
                </a:schemeClr>
              </a:solidFill>
            </a:endParaRPr>
          </a:p>
        </p:txBody>
      </p:sp>
      <p:sp>
        <p:nvSpPr>
          <p:cNvPr id="30725" name="Foliennummernplatzhalter 1"/>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a:solidFill>
                  <a:schemeClr val="tx1"/>
                </a:solidFill>
                <a:latin typeface="Verdana" pitchFamily="34" charset="0"/>
              </a:defRPr>
            </a:lvl3pPr>
            <a:lvl4pPr marL="1600200" indent="-228600">
              <a:spcBef>
                <a:spcPct val="20000"/>
              </a:spcBef>
              <a:buFont typeface="Arial" pitchFamily="34" charset="0"/>
              <a:buChar char="–"/>
              <a:defRPr sz="16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fld id="{679BDDF5-6717-4167-BB0C-DECFB97EB52D}" type="slidenum">
              <a:rPr lang="de-DE" altLang="de-DE" sz="1200" smtClean="0">
                <a:solidFill>
                  <a:srgbClr val="898989"/>
                </a:solidFill>
                <a:latin typeface="Calibri" pitchFamily="34" charset="0"/>
              </a:rPr>
              <a:pPr>
                <a:spcBef>
                  <a:spcPct val="0"/>
                </a:spcBef>
                <a:buFontTx/>
                <a:buNone/>
              </a:pPr>
              <a:t>25</a:t>
            </a:fld>
            <a:endParaRPr lang="de-DE" altLang="de-DE" sz="1200"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de-DE" dirty="0"/>
              <a:t>Beispiel</a:t>
            </a:r>
          </a:p>
        </p:txBody>
      </p:sp>
      <p:sp>
        <p:nvSpPr>
          <p:cNvPr id="2" name="Textplatzhalter 1"/>
          <p:cNvSpPr>
            <a:spLocks noGrp="1"/>
          </p:cNvSpPr>
          <p:nvPr>
            <p:ph type="body" sz="quarter" idx="13"/>
          </p:nvPr>
        </p:nvSpPr>
        <p:spPr/>
        <p:txBody>
          <a:bodyPr/>
          <a:lstStyle/>
          <a:p>
            <a:endParaRPr lang="de-DE"/>
          </a:p>
        </p:txBody>
      </p:sp>
      <p:sp>
        <p:nvSpPr>
          <p:cNvPr id="31747" name="Fußzeilenplatzhalter 13"/>
          <p:cNvSpPr>
            <a:spLocks noGrp="1"/>
          </p:cNvSpPr>
          <p:nvPr>
            <p:ph type="ftr"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a:solidFill>
                  <a:schemeClr val="tx1"/>
                </a:solidFill>
                <a:latin typeface="Verdana" pitchFamily="34" charset="0"/>
              </a:defRPr>
            </a:lvl3pPr>
            <a:lvl4pPr marL="1600200" indent="-228600">
              <a:spcBef>
                <a:spcPct val="20000"/>
              </a:spcBef>
              <a:buFont typeface="Arial" pitchFamily="34" charset="0"/>
              <a:buChar char="–"/>
              <a:defRPr sz="16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r>
              <a:rPr lang="de-DE" altLang="de-DE" sz="1000" smtClean="0">
                <a:solidFill>
                  <a:srgbClr val="376092"/>
                </a:solidFill>
                <a:cs typeface="Arial" pitchFamily="34" charset="0"/>
              </a:rPr>
              <a:t>AG RDA Schulungsunterlagen – Modul 6J: Juristische Werke | Stand: 5.12.2017 | CC BY-NC-SA</a:t>
            </a:r>
          </a:p>
        </p:txBody>
      </p:sp>
      <p:sp>
        <p:nvSpPr>
          <p:cNvPr id="31790" name="Foliennummernplatzhalter 2"/>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a:solidFill>
                  <a:schemeClr val="tx1"/>
                </a:solidFill>
                <a:latin typeface="Verdana" pitchFamily="34" charset="0"/>
              </a:defRPr>
            </a:lvl3pPr>
            <a:lvl4pPr marL="1600200" indent="-228600">
              <a:spcBef>
                <a:spcPct val="20000"/>
              </a:spcBef>
              <a:buFont typeface="Arial" pitchFamily="34" charset="0"/>
              <a:buChar char="–"/>
              <a:defRPr sz="16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fld id="{85C3329C-DA72-4886-A715-54B872B7CA10}" type="slidenum">
              <a:rPr lang="de-DE" altLang="de-DE" sz="1200" smtClean="0">
                <a:solidFill>
                  <a:srgbClr val="898989"/>
                </a:solidFill>
                <a:latin typeface="Calibri" pitchFamily="34" charset="0"/>
              </a:rPr>
              <a:pPr>
                <a:spcBef>
                  <a:spcPct val="0"/>
                </a:spcBef>
                <a:buFontTx/>
                <a:buNone/>
              </a:pPr>
              <a:t>26</a:t>
            </a:fld>
            <a:endParaRPr lang="de-DE" altLang="de-DE" sz="1200" smtClean="0">
              <a:solidFill>
                <a:srgbClr val="898989"/>
              </a:solidFill>
              <a:latin typeface="Calibri" pitchFamily="34" charset="0"/>
            </a:endParaRPr>
          </a:p>
        </p:txBody>
      </p:sp>
      <p:graphicFrame>
        <p:nvGraphicFramePr>
          <p:cNvPr id="7" name="Tabelle 6"/>
          <p:cNvGraphicFramePr>
            <a:graphicFrameLocks noGrp="1"/>
          </p:cNvGraphicFramePr>
          <p:nvPr>
            <p:extLst>
              <p:ext uri="{D42A27DB-BD31-4B8C-83A1-F6EECF244321}">
                <p14:modId xmlns:p14="http://schemas.microsoft.com/office/powerpoint/2010/main" val="1595123101"/>
              </p:ext>
            </p:extLst>
          </p:nvPr>
        </p:nvGraphicFramePr>
        <p:xfrm>
          <a:off x="258763" y="865188"/>
          <a:ext cx="8642350" cy="5446174"/>
        </p:xfrm>
        <a:graphic>
          <a:graphicData uri="http://schemas.openxmlformats.org/drawingml/2006/table">
            <a:tbl>
              <a:tblPr firstRow="1" bandRow="1">
                <a:tableStyleId>{5C22544A-7EE6-4342-B048-85BDC9FD1C3A}</a:tableStyleId>
              </a:tblPr>
              <a:tblGrid>
                <a:gridCol w="928861">
                  <a:extLst>
                    <a:ext uri="{9D8B030D-6E8A-4147-A177-3AD203B41FA5}">
                      <a16:colId xmlns:a16="http://schemas.microsoft.com/office/drawing/2014/main" val="20000"/>
                    </a:ext>
                  </a:extLst>
                </a:gridCol>
                <a:gridCol w="4896544">
                  <a:extLst>
                    <a:ext uri="{9D8B030D-6E8A-4147-A177-3AD203B41FA5}">
                      <a16:colId xmlns:a16="http://schemas.microsoft.com/office/drawing/2014/main" val="20001"/>
                    </a:ext>
                  </a:extLst>
                </a:gridCol>
                <a:gridCol w="2816945">
                  <a:extLst>
                    <a:ext uri="{9D8B030D-6E8A-4147-A177-3AD203B41FA5}">
                      <a16:colId xmlns:a16="http://schemas.microsoft.com/office/drawing/2014/main" val="20002"/>
                    </a:ext>
                  </a:extLst>
                </a:gridCol>
              </a:tblGrid>
              <a:tr h="355918">
                <a:tc>
                  <a:txBody>
                    <a:bodyPr/>
                    <a:lstStyle/>
                    <a:p>
                      <a:r>
                        <a:rPr lang="de-DE" sz="1600" dirty="0" smtClean="0">
                          <a:latin typeface="Verdana" pitchFamily="34" charset="0"/>
                          <a:ea typeface="Verdana" pitchFamily="34" charset="0"/>
                          <a:cs typeface="Verdana" pitchFamily="34" charset="0"/>
                        </a:rPr>
                        <a:t>RDA</a:t>
                      </a:r>
                      <a:endParaRPr lang="de-DE" sz="1600" dirty="0">
                        <a:latin typeface="Verdana" pitchFamily="34" charset="0"/>
                        <a:ea typeface="Verdana" pitchFamily="34" charset="0"/>
                        <a:cs typeface="Verdana" pitchFamily="34" charset="0"/>
                      </a:endParaRPr>
                    </a:p>
                  </a:txBody>
                  <a:tcPr marL="91455" marR="91455" marT="45733" marB="45733"/>
                </a:tc>
                <a:tc>
                  <a:txBody>
                    <a:bodyPr/>
                    <a:lstStyle/>
                    <a:p>
                      <a:r>
                        <a:rPr lang="de-DE" sz="1600" dirty="0" smtClean="0">
                          <a:latin typeface="Verdana" pitchFamily="34" charset="0"/>
                          <a:ea typeface="Verdana" pitchFamily="34" charset="0"/>
                          <a:cs typeface="Verdana" pitchFamily="34" charset="0"/>
                        </a:rPr>
                        <a:t>Element</a:t>
                      </a:r>
                      <a:endParaRPr lang="de-DE" sz="1600" dirty="0">
                        <a:latin typeface="Verdana" pitchFamily="34" charset="0"/>
                        <a:ea typeface="Verdana" pitchFamily="34" charset="0"/>
                        <a:cs typeface="Verdana" pitchFamily="34" charset="0"/>
                      </a:endParaRPr>
                    </a:p>
                  </a:txBody>
                  <a:tcPr marL="91455" marR="91455" marT="45733" marB="45733"/>
                </a:tc>
                <a:tc>
                  <a:txBody>
                    <a:bodyPr/>
                    <a:lstStyle/>
                    <a:p>
                      <a:r>
                        <a:rPr lang="de-DE" sz="1600" dirty="0" smtClean="0">
                          <a:latin typeface="Verdana" pitchFamily="34" charset="0"/>
                          <a:ea typeface="Verdana" pitchFamily="34" charset="0"/>
                          <a:cs typeface="Verdana" pitchFamily="34" charset="0"/>
                        </a:rPr>
                        <a:t>Erfassung</a:t>
                      </a:r>
                      <a:endParaRPr lang="de-DE" sz="1600" dirty="0">
                        <a:latin typeface="Verdana" pitchFamily="34" charset="0"/>
                        <a:ea typeface="Verdana" pitchFamily="34" charset="0"/>
                        <a:cs typeface="Verdana" pitchFamily="34" charset="0"/>
                      </a:endParaRPr>
                    </a:p>
                  </a:txBody>
                  <a:tcPr marL="91455" marR="91455" marT="45733" marB="45733"/>
                </a:tc>
                <a:extLst>
                  <a:ext uri="{0D108BD9-81ED-4DB2-BD59-A6C34878D82A}">
                    <a16:rowId xmlns:a16="http://schemas.microsoft.com/office/drawing/2014/main" val="10000"/>
                  </a:ext>
                </a:extLst>
              </a:tr>
              <a:tr h="622856">
                <a:tc>
                  <a:txBody>
                    <a:bodyPr/>
                    <a:lstStyle/>
                    <a:p>
                      <a:r>
                        <a:rPr lang="de-DE" sz="1600" b="1" dirty="0" smtClean="0">
                          <a:latin typeface="Verdana" pitchFamily="34" charset="0"/>
                          <a:ea typeface="Verdana" pitchFamily="34" charset="0"/>
                          <a:cs typeface="Verdana" pitchFamily="34" charset="0"/>
                        </a:rPr>
                        <a:t>6.19.2</a:t>
                      </a:r>
                      <a:endParaRPr lang="de-DE" sz="1600" b="1" dirty="0">
                        <a:latin typeface="Verdana" pitchFamily="34" charset="0"/>
                        <a:ea typeface="Verdana" pitchFamily="34" charset="0"/>
                        <a:cs typeface="Verdana" pitchFamily="34" charset="0"/>
                      </a:endParaRPr>
                    </a:p>
                  </a:txBody>
                  <a:tcPr marL="91455" marR="91455" marT="45733" marB="45733"/>
                </a:tc>
                <a:tc>
                  <a:txBody>
                    <a:bodyPr/>
                    <a:lstStyle/>
                    <a:p>
                      <a:r>
                        <a:rPr lang="de-DE" sz="1600" b="1" dirty="0" smtClean="0">
                          <a:latin typeface="Verdana" pitchFamily="34" charset="0"/>
                          <a:ea typeface="Verdana" pitchFamily="34" charset="0"/>
                          <a:cs typeface="Verdana" pitchFamily="34" charset="0"/>
                        </a:rPr>
                        <a:t>Bevorzugter Titel des juristischen Werks</a:t>
                      </a:r>
                      <a:endParaRPr lang="de-DE" sz="1600" b="1" dirty="0">
                        <a:latin typeface="Verdana" pitchFamily="34" charset="0"/>
                        <a:ea typeface="Verdana" pitchFamily="34" charset="0"/>
                        <a:cs typeface="Verdana" pitchFamily="34" charset="0"/>
                      </a:endParaRPr>
                    </a:p>
                  </a:txBody>
                  <a:tcPr marL="91455" marR="91455" marT="45733" marB="45733"/>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smtClean="0">
                          <a:latin typeface="Verdana" pitchFamily="34" charset="0"/>
                          <a:ea typeface="Verdana" pitchFamily="34" charset="0"/>
                          <a:cs typeface="Verdana" pitchFamily="34" charset="0"/>
                          <a:hlinkClick r:id="rId3"/>
                        </a:rPr>
                        <a:t>Jugendstrafgesetz</a:t>
                      </a:r>
                      <a:endParaRPr lang="de-DE" sz="1600" dirty="0">
                        <a:latin typeface="Verdana" pitchFamily="34" charset="0"/>
                        <a:ea typeface="Verdana" pitchFamily="34" charset="0"/>
                        <a:cs typeface="Verdana" pitchFamily="34" charset="0"/>
                      </a:endParaRPr>
                    </a:p>
                  </a:txBody>
                  <a:tcPr marL="91455" marR="91455" marT="45733" marB="45733"/>
                </a:tc>
                <a:extLst>
                  <a:ext uri="{0D108BD9-81ED-4DB2-BD59-A6C34878D82A}">
                    <a16:rowId xmlns:a16="http://schemas.microsoft.com/office/drawing/2014/main" val="10001"/>
                  </a:ext>
                </a:extLst>
              </a:tr>
              <a:tr h="622856">
                <a:tc>
                  <a:txBody>
                    <a:bodyPr/>
                    <a:lstStyle/>
                    <a:p>
                      <a:r>
                        <a:rPr lang="de-DE" sz="1600" b="0" dirty="0" smtClean="0">
                          <a:latin typeface="Verdana" pitchFamily="34" charset="0"/>
                          <a:ea typeface="Verdana" pitchFamily="34" charset="0"/>
                          <a:cs typeface="Verdana" pitchFamily="34" charset="0"/>
                        </a:rPr>
                        <a:t>6.19.3</a:t>
                      </a:r>
                      <a:endParaRPr lang="de-DE" sz="1600" b="0" dirty="0">
                        <a:latin typeface="Verdana" pitchFamily="34" charset="0"/>
                        <a:ea typeface="Verdana" pitchFamily="34" charset="0"/>
                        <a:cs typeface="Verdana" pitchFamily="34" charset="0"/>
                      </a:endParaRPr>
                    </a:p>
                  </a:txBody>
                  <a:tcPr marL="91455" marR="91455" marT="45733" marB="45733"/>
                </a:tc>
                <a:tc>
                  <a:txBody>
                    <a:bodyPr/>
                    <a:lstStyle/>
                    <a:p>
                      <a:r>
                        <a:rPr lang="de-DE" sz="1600" b="0" dirty="0" smtClean="0">
                          <a:latin typeface="Verdana" pitchFamily="34" charset="0"/>
                          <a:ea typeface="Verdana" pitchFamily="34" charset="0"/>
                          <a:cs typeface="Verdana" pitchFamily="34" charset="0"/>
                        </a:rPr>
                        <a:t>Abweichender</a:t>
                      </a:r>
                      <a:r>
                        <a:rPr lang="de-DE" sz="1600" b="0" baseline="0" dirty="0" smtClean="0">
                          <a:latin typeface="Verdana" pitchFamily="34" charset="0"/>
                          <a:ea typeface="Verdana" pitchFamily="34" charset="0"/>
                          <a:cs typeface="Verdana" pitchFamily="34" charset="0"/>
                        </a:rPr>
                        <a:t> Titel des juristischen Werks</a:t>
                      </a:r>
                      <a:endParaRPr lang="de-DE" sz="1600" b="0" dirty="0">
                        <a:latin typeface="Verdana" pitchFamily="34" charset="0"/>
                        <a:ea typeface="Verdana" pitchFamily="34" charset="0"/>
                        <a:cs typeface="Verdana" pitchFamily="34" charset="0"/>
                      </a:endParaRPr>
                    </a:p>
                  </a:txBody>
                  <a:tcPr marL="91455" marR="91455" marT="45733" marB="45733"/>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err="1" smtClean="0">
                          <a:latin typeface="Verdana" pitchFamily="34" charset="0"/>
                          <a:ea typeface="Verdana" pitchFamily="34" charset="0"/>
                          <a:cs typeface="Verdana" pitchFamily="34" charset="0"/>
                        </a:rPr>
                        <a:t>Droit</a:t>
                      </a:r>
                      <a:r>
                        <a:rPr lang="de-DE" sz="1600" dirty="0" smtClean="0">
                          <a:latin typeface="Verdana" pitchFamily="34" charset="0"/>
                          <a:ea typeface="Verdana" pitchFamily="34" charset="0"/>
                          <a:cs typeface="Verdana" pitchFamily="34" charset="0"/>
                        </a:rPr>
                        <a:t> </a:t>
                      </a:r>
                      <a:r>
                        <a:rPr lang="de-DE" sz="1600" dirty="0" err="1" smtClean="0">
                          <a:latin typeface="Verdana" pitchFamily="34" charset="0"/>
                          <a:ea typeface="Verdana" pitchFamily="34" charset="0"/>
                          <a:cs typeface="Verdana" pitchFamily="34" charset="0"/>
                        </a:rPr>
                        <a:t>pénal</a:t>
                      </a:r>
                      <a:r>
                        <a:rPr lang="de-DE" sz="1600" dirty="0" smtClean="0">
                          <a:latin typeface="Verdana" pitchFamily="34" charset="0"/>
                          <a:ea typeface="Verdana" pitchFamily="34" charset="0"/>
                          <a:cs typeface="Verdana" pitchFamily="34" charset="0"/>
                        </a:rPr>
                        <a:t> des </a:t>
                      </a:r>
                      <a:r>
                        <a:rPr lang="de-DE" sz="1600" dirty="0" err="1" smtClean="0">
                          <a:latin typeface="Verdana" pitchFamily="34" charset="0"/>
                          <a:ea typeface="Verdana" pitchFamily="34" charset="0"/>
                          <a:cs typeface="Verdana" pitchFamily="34" charset="0"/>
                        </a:rPr>
                        <a:t>mineurs</a:t>
                      </a:r>
                      <a:endParaRPr lang="de-DE" sz="1600" dirty="0">
                        <a:latin typeface="Verdana" pitchFamily="34" charset="0"/>
                        <a:ea typeface="Verdana" pitchFamily="34" charset="0"/>
                        <a:cs typeface="Verdana" pitchFamily="34" charset="0"/>
                      </a:endParaRPr>
                    </a:p>
                  </a:txBody>
                  <a:tcPr marL="91455" marR="91455" marT="45733" marB="45733"/>
                </a:tc>
                <a:extLst>
                  <a:ext uri="{0D108BD9-81ED-4DB2-BD59-A6C34878D82A}">
                    <a16:rowId xmlns:a16="http://schemas.microsoft.com/office/drawing/2014/main" val="10002"/>
                  </a:ext>
                </a:extLst>
              </a:tr>
              <a:tr h="530134">
                <a:tc>
                  <a:txBody>
                    <a:bodyPr/>
                    <a:lstStyle/>
                    <a:p>
                      <a:r>
                        <a:rPr lang="de-DE" sz="1600" b="0" dirty="0" smtClean="0">
                          <a:latin typeface="Verdana" pitchFamily="34" charset="0"/>
                          <a:ea typeface="Verdana" pitchFamily="34" charset="0"/>
                          <a:cs typeface="Verdana" pitchFamily="34" charset="0"/>
                        </a:rPr>
                        <a:t>6.19.3</a:t>
                      </a:r>
                      <a:endParaRPr lang="de-DE" sz="1600" b="0" dirty="0">
                        <a:latin typeface="Verdana" pitchFamily="34" charset="0"/>
                        <a:ea typeface="Verdana" pitchFamily="34" charset="0"/>
                        <a:cs typeface="Verdana" pitchFamily="34" charset="0"/>
                      </a:endParaRPr>
                    </a:p>
                  </a:txBody>
                  <a:tcPr marL="91455" marR="91455" marT="45733" marB="45733"/>
                </a:tc>
                <a:tc>
                  <a:txBody>
                    <a:bodyPr/>
                    <a:lstStyle/>
                    <a:p>
                      <a:r>
                        <a:rPr lang="de-DE" sz="1600" b="0" dirty="0" smtClean="0">
                          <a:latin typeface="Verdana" pitchFamily="34" charset="0"/>
                          <a:ea typeface="Verdana" pitchFamily="34" charset="0"/>
                          <a:cs typeface="Verdana" pitchFamily="34" charset="0"/>
                        </a:rPr>
                        <a:t>Abweichender</a:t>
                      </a:r>
                      <a:r>
                        <a:rPr lang="de-DE" sz="1600" b="0" baseline="0" dirty="0" smtClean="0">
                          <a:latin typeface="Verdana" pitchFamily="34" charset="0"/>
                          <a:ea typeface="Verdana" pitchFamily="34" charset="0"/>
                          <a:cs typeface="Verdana" pitchFamily="34" charset="0"/>
                        </a:rPr>
                        <a:t> Titel des juristischen Werks</a:t>
                      </a:r>
                      <a:endParaRPr lang="de-DE" sz="1600" b="0" dirty="0">
                        <a:latin typeface="Verdana" pitchFamily="34" charset="0"/>
                        <a:ea typeface="Verdana" pitchFamily="34" charset="0"/>
                        <a:cs typeface="Verdana" pitchFamily="34" charset="0"/>
                      </a:endParaRPr>
                    </a:p>
                  </a:txBody>
                  <a:tcPr marL="91455" marR="91455" marT="45733" marB="45733"/>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err="1" smtClean="0">
                          <a:latin typeface="Verdana" pitchFamily="34" charset="0"/>
                          <a:ea typeface="Verdana" pitchFamily="34" charset="0"/>
                          <a:cs typeface="Verdana" pitchFamily="34" charset="0"/>
                        </a:rPr>
                        <a:t>Diritto</a:t>
                      </a:r>
                      <a:r>
                        <a:rPr lang="de-DE" sz="1600" dirty="0" smtClean="0">
                          <a:latin typeface="Verdana" pitchFamily="34" charset="0"/>
                          <a:ea typeface="Verdana" pitchFamily="34" charset="0"/>
                          <a:cs typeface="Verdana" pitchFamily="34" charset="0"/>
                        </a:rPr>
                        <a:t> </a:t>
                      </a:r>
                      <a:r>
                        <a:rPr lang="de-DE" sz="1600" dirty="0" err="1" smtClean="0">
                          <a:latin typeface="Verdana" pitchFamily="34" charset="0"/>
                          <a:ea typeface="Verdana" pitchFamily="34" charset="0"/>
                          <a:cs typeface="Verdana" pitchFamily="34" charset="0"/>
                        </a:rPr>
                        <a:t>penale</a:t>
                      </a:r>
                      <a:r>
                        <a:rPr lang="de-DE" sz="1600" dirty="0" smtClean="0">
                          <a:latin typeface="Verdana" pitchFamily="34" charset="0"/>
                          <a:ea typeface="Verdana" pitchFamily="34" charset="0"/>
                          <a:cs typeface="Verdana" pitchFamily="34" charset="0"/>
                        </a:rPr>
                        <a:t> </a:t>
                      </a:r>
                      <a:r>
                        <a:rPr lang="de-DE" sz="1600" dirty="0" err="1" smtClean="0">
                          <a:latin typeface="Verdana" pitchFamily="34" charset="0"/>
                          <a:ea typeface="Verdana" pitchFamily="34" charset="0"/>
                          <a:cs typeface="Verdana" pitchFamily="34" charset="0"/>
                        </a:rPr>
                        <a:t>minorile</a:t>
                      </a:r>
                      <a:endParaRPr lang="de-DE" sz="1600" dirty="0">
                        <a:latin typeface="Verdana" pitchFamily="34" charset="0"/>
                        <a:ea typeface="Verdana" pitchFamily="34" charset="0"/>
                        <a:cs typeface="Verdana" pitchFamily="34" charset="0"/>
                      </a:endParaRPr>
                    </a:p>
                  </a:txBody>
                  <a:tcPr marL="91455" marR="91455" marT="45733" marB="45733"/>
                </a:tc>
                <a:extLst>
                  <a:ext uri="{0D108BD9-81ED-4DB2-BD59-A6C34878D82A}">
                    <a16:rowId xmlns:a16="http://schemas.microsoft.com/office/drawing/2014/main" val="10003"/>
                  </a:ext>
                </a:extLst>
              </a:tr>
              <a:tr h="622856">
                <a:tc>
                  <a:txBody>
                    <a:bodyPr/>
                    <a:lstStyle/>
                    <a:p>
                      <a:r>
                        <a:rPr lang="de-DE" sz="1600" b="0" dirty="0" smtClean="0">
                          <a:latin typeface="Verdana" pitchFamily="34" charset="0"/>
                          <a:ea typeface="Verdana" pitchFamily="34" charset="0"/>
                          <a:cs typeface="Verdana" pitchFamily="34" charset="0"/>
                        </a:rPr>
                        <a:t>6.19.3</a:t>
                      </a:r>
                      <a:endParaRPr lang="de-DE" sz="1600" b="0" dirty="0">
                        <a:latin typeface="Verdana" pitchFamily="34" charset="0"/>
                        <a:ea typeface="Verdana" pitchFamily="34" charset="0"/>
                        <a:cs typeface="Verdana" pitchFamily="34" charset="0"/>
                      </a:endParaRPr>
                    </a:p>
                  </a:txBody>
                  <a:tcPr marL="91455" marR="91455" marT="45733" marB="45733"/>
                </a:tc>
                <a:tc>
                  <a:txBody>
                    <a:bodyPr/>
                    <a:lstStyle/>
                    <a:p>
                      <a:r>
                        <a:rPr lang="de-DE" sz="1600" b="0" dirty="0" smtClean="0">
                          <a:latin typeface="Verdana" pitchFamily="34" charset="0"/>
                          <a:ea typeface="Verdana" pitchFamily="34" charset="0"/>
                          <a:cs typeface="Verdana" pitchFamily="34" charset="0"/>
                        </a:rPr>
                        <a:t>Abweichender</a:t>
                      </a:r>
                      <a:r>
                        <a:rPr lang="de-DE" sz="1600" b="0" baseline="0" dirty="0" smtClean="0">
                          <a:latin typeface="Verdana" pitchFamily="34" charset="0"/>
                          <a:ea typeface="Verdana" pitchFamily="34" charset="0"/>
                          <a:cs typeface="Verdana" pitchFamily="34" charset="0"/>
                        </a:rPr>
                        <a:t> Titel des juristischen Werks</a:t>
                      </a:r>
                      <a:endParaRPr lang="de-DE" sz="1600" b="0" dirty="0">
                        <a:latin typeface="Verdana" pitchFamily="34" charset="0"/>
                        <a:ea typeface="Verdana" pitchFamily="34" charset="0"/>
                        <a:cs typeface="Verdana" pitchFamily="34" charset="0"/>
                      </a:endParaRPr>
                    </a:p>
                  </a:txBody>
                  <a:tcPr marL="91455" marR="91455" marT="45733" marB="45733"/>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err="1" smtClean="0">
                          <a:latin typeface="Verdana" pitchFamily="34" charset="0"/>
                          <a:ea typeface="Verdana" pitchFamily="34" charset="0"/>
                          <a:cs typeface="Verdana" pitchFamily="34" charset="0"/>
                        </a:rPr>
                        <a:t>JStG</a:t>
                      </a:r>
                      <a:endParaRPr lang="de-DE" sz="1600" dirty="0">
                        <a:latin typeface="Verdana" pitchFamily="34" charset="0"/>
                        <a:ea typeface="Verdana" pitchFamily="34" charset="0"/>
                        <a:cs typeface="Verdana" pitchFamily="34" charset="0"/>
                      </a:endParaRPr>
                    </a:p>
                  </a:txBody>
                  <a:tcPr marL="91455" marR="91455" marT="45733" marB="45733"/>
                </a:tc>
                <a:extLst>
                  <a:ext uri="{0D108BD9-81ED-4DB2-BD59-A6C34878D82A}">
                    <a16:rowId xmlns:a16="http://schemas.microsoft.com/office/drawing/2014/main" val="10004"/>
                  </a:ext>
                </a:extLst>
              </a:tr>
              <a:tr h="622856">
                <a:tc>
                  <a:txBody>
                    <a:bodyPr/>
                    <a:lstStyle/>
                    <a:p>
                      <a:r>
                        <a:rPr lang="de-DE" sz="1600" b="0" dirty="0" smtClean="0">
                          <a:latin typeface="Verdana" pitchFamily="34" charset="0"/>
                          <a:ea typeface="Verdana" pitchFamily="34" charset="0"/>
                          <a:cs typeface="Verdana" pitchFamily="34" charset="0"/>
                        </a:rPr>
                        <a:t>6.19.3</a:t>
                      </a:r>
                      <a:endParaRPr lang="de-DE" sz="1600" b="0" dirty="0">
                        <a:latin typeface="Verdana" pitchFamily="34" charset="0"/>
                        <a:ea typeface="Verdana" pitchFamily="34" charset="0"/>
                        <a:cs typeface="Verdana" pitchFamily="34" charset="0"/>
                      </a:endParaRPr>
                    </a:p>
                  </a:txBody>
                  <a:tcPr marL="91455" marR="91455" marT="45733" marB="45733"/>
                </a:tc>
                <a:tc>
                  <a:txBody>
                    <a:bodyPr/>
                    <a:lstStyle/>
                    <a:p>
                      <a:r>
                        <a:rPr lang="de-DE" sz="1600" b="0" dirty="0" smtClean="0">
                          <a:latin typeface="Verdana" pitchFamily="34" charset="0"/>
                          <a:ea typeface="Verdana" pitchFamily="34" charset="0"/>
                          <a:cs typeface="Verdana" pitchFamily="34" charset="0"/>
                        </a:rPr>
                        <a:t>Abweichender</a:t>
                      </a:r>
                      <a:r>
                        <a:rPr lang="de-DE" sz="1600" b="0" baseline="0" dirty="0" smtClean="0">
                          <a:latin typeface="Verdana" pitchFamily="34" charset="0"/>
                          <a:ea typeface="Verdana" pitchFamily="34" charset="0"/>
                          <a:cs typeface="Verdana" pitchFamily="34" charset="0"/>
                        </a:rPr>
                        <a:t> Titel des juristischen Werks</a:t>
                      </a:r>
                      <a:endParaRPr lang="de-DE" sz="1600" b="0" dirty="0">
                        <a:latin typeface="Verdana" pitchFamily="34" charset="0"/>
                        <a:ea typeface="Verdana" pitchFamily="34" charset="0"/>
                        <a:cs typeface="Verdana" pitchFamily="34" charset="0"/>
                      </a:endParaRPr>
                    </a:p>
                  </a:txBody>
                  <a:tcPr marL="91455" marR="91455" marT="45733" marB="45733"/>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err="1" smtClean="0">
                          <a:latin typeface="Verdana" pitchFamily="34" charset="0"/>
                          <a:ea typeface="Verdana" pitchFamily="34" charset="0"/>
                          <a:cs typeface="Verdana" pitchFamily="34" charset="0"/>
                        </a:rPr>
                        <a:t>DPMin</a:t>
                      </a:r>
                      <a:endParaRPr lang="de-DE" sz="1600" dirty="0">
                        <a:latin typeface="Verdana" pitchFamily="34" charset="0"/>
                        <a:ea typeface="Verdana" pitchFamily="34" charset="0"/>
                        <a:cs typeface="Verdana" pitchFamily="34" charset="0"/>
                      </a:endParaRPr>
                    </a:p>
                  </a:txBody>
                  <a:tcPr marL="91455" marR="91455" marT="45733" marB="45733"/>
                </a:tc>
                <a:extLst>
                  <a:ext uri="{0D108BD9-81ED-4DB2-BD59-A6C34878D82A}">
                    <a16:rowId xmlns:a16="http://schemas.microsoft.com/office/drawing/2014/main" val="10005"/>
                  </a:ext>
                </a:extLst>
              </a:tr>
              <a:tr h="622856">
                <a:tc>
                  <a:txBody>
                    <a:bodyPr/>
                    <a:lstStyle/>
                    <a:p>
                      <a:r>
                        <a:rPr lang="de-DE" sz="1600" b="0" dirty="0" smtClean="0">
                          <a:latin typeface="Verdana" pitchFamily="34" charset="0"/>
                          <a:ea typeface="Verdana" pitchFamily="34" charset="0"/>
                          <a:cs typeface="Verdana" pitchFamily="34" charset="0"/>
                        </a:rPr>
                        <a:t>6.19.3</a:t>
                      </a:r>
                      <a:endParaRPr lang="de-DE" sz="1600" b="0" dirty="0">
                        <a:latin typeface="Verdana" pitchFamily="34" charset="0"/>
                        <a:ea typeface="Verdana" pitchFamily="34" charset="0"/>
                        <a:cs typeface="Verdana" pitchFamily="34" charset="0"/>
                      </a:endParaRPr>
                    </a:p>
                  </a:txBody>
                  <a:tcPr marL="91455" marR="91455" marT="45733" marB="45733"/>
                </a:tc>
                <a:tc>
                  <a:txBody>
                    <a:bodyPr/>
                    <a:lstStyle/>
                    <a:p>
                      <a:r>
                        <a:rPr lang="de-DE" sz="1600" b="0" dirty="0" smtClean="0">
                          <a:latin typeface="Verdana" pitchFamily="34" charset="0"/>
                          <a:ea typeface="Verdana" pitchFamily="34" charset="0"/>
                          <a:cs typeface="Verdana" pitchFamily="34" charset="0"/>
                        </a:rPr>
                        <a:t>Abweichender</a:t>
                      </a:r>
                      <a:r>
                        <a:rPr lang="de-DE" sz="1600" b="0" baseline="0" dirty="0" smtClean="0">
                          <a:latin typeface="Verdana" pitchFamily="34" charset="0"/>
                          <a:ea typeface="Verdana" pitchFamily="34" charset="0"/>
                          <a:cs typeface="Verdana" pitchFamily="34" charset="0"/>
                        </a:rPr>
                        <a:t> Titel des juristischen Werks</a:t>
                      </a:r>
                      <a:endParaRPr lang="de-DE" sz="1600" b="0" dirty="0">
                        <a:latin typeface="Verdana" pitchFamily="34" charset="0"/>
                        <a:ea typeface="Verdana" pitchFamily="34" charset="0"/>
                        <a:cs typeface="Verdana" pitchFamily="34" charset="0"/>
                      </a:endParaRPr>
                    </a:p>
                  </a:txBody>
                  <a:tcPr marL="91455" marR="91455" marT="45733" marB="45733"/>
                </a:tc>
                <a:tc>
                  <a:txBody>
                    <a:bodyPr/>
                    <a:lstStyle/>
                    <a:p>
                      <a:r>
                        <a:rPr lang="de-DE" sz="1600" dirty="0" smtClean="0">
                          <a:latin typeface="Verdana" pitchFamily="34" charset="0"/>
                          <a:ea typeface="Verdana" pitchFamily="34" charset="0"/>
                          <a:cs typeface="Verdana" pitchFamily="34" charset="0"/>
                        </a:rPr>
                        <a:t>Bundesgesetz über das Jugendstrafrecht</a:t>
                      </a:r>
                    </a:p>
                  </a:txBody>
                  <a:tcPr marL="91455" marR="91455" marT="45733" marB="45733"/>
                </a:tc>
                <a:extLst>
                  <a:ext uri="{0D108BD9-81ED-4DB2-BD59-A6C34878D82A}">
                    <a16:rowId xmlns:a16="http://schemas.microsoft.com/office/drawing/2014/main" val="10006"/>
                  </a:ext>
                </a:extLst>
              </a:tr>
              <a:tr h="622856">
                <a:tc>
                  <a:txBody>
                    <a:bodyPr/>
                    <a:lstStyle/>
                    <a:p>
                      <a:r>
                        <a:rPr lang="de-DE" sz="1600" b="0" dirty="0" smtClean="0">
                          <a:latin typeface="Verdana" pitchFamily="34" charset="0"/>
                          <a:ea typeface="Verdana" pitchFamily="34" charset="0"/>
                          <a:cs typeface="Verdana" pitchFamily="34" charset="0"/>
                        </a:rPr>
                        <a:t>6.19.3</a:t>
                      </a:r>
                      <a:endParaRPr lang="de-DE" sz="1600" b="0" dirty="0">
                        <a:latin typeface="Verdana" pitchFamily="34" charset="0"/>
                        <a:ea typeface="Verdana" pitchFamily="34" charset="0"/>
                        <a:cs typeface="Verdana" pitchFamily="34" charset="0"/>
                      </a:endParaRPr>
                    </a:p>
                  </a:txBody>
                  <a:tcPr marL="91455" marR="91455" marT="45733" marB="45733"/>
                </a:tc>
                <a:tc>
                  <a:txBody>
                    <a:bodyPr/>
                    <a:lstStyle/>
                    <a:p>
                      <a:r>
                        <a:rPr lang="de-DE" sz="1600" b="0" dirty="0" smtClean="0">
                          <a:latin typeface="Verdana" pitchFamily="34" charset="0"/>
                          <a:ea typeface="Verdana" pitchFamily="34" charset="0"/>
                          <a:cs typeface="Verdana" pitchFamily="34" charset="0"/>
                        </a:rPr>
                        <a:t>Abweichender</a:t>
                      </a:r>
                      <a:r>
                        <a:rPr lang="de-DE" sz="1600" b="0" baseline="0" dirty="0" smtClean="0">
                          <a:latin typeface="Verdana" pitchFamily="34" charset="0"/>
                          <a:ea typeface="Verdana" pitchFamily="34" charset="0"/>
                          <a:cs typeface="Verdana" pitchFamily="34" charset="0"/>
                        </a:rPr>
                        <a:t> Titel des juristischen Werks</a:t>
                      </a:r>
                      <a:endParaRPr lang="de-DE" sz="1600" b="0" dirty="0">
                        <a:latin typeface="Verdana" pitchFamily="34" charset="0"/>
                        <a:ea typeface="Verdana" pitchFamily="34" charset="0"/>
                        <a:cs typeface="Verdana" pitchFamily="34" charset="0"/>
                      </a:endParaRPr>
                    </a:p>
                  </a:txBody>
                  <a:tcPr marL="91455" marR="91455" marT="45733" marB="45733"/>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600" dirty="0" smtClean="0">
                          <a:latin typeface="Verdana" pitchFamily="34" charset="0"/>
                          <a:ea typeface="Verdana" pitchFamily="34" charset="0"/>
                          <a:cs typeface="Verdana" pitchFamily="34" charset="0"/>
                        </a:rPr>
                        <a:t>Loi fédérale régissant la condition pénale des mineurs</a:t>
                      </a:r>
                    </a:p>
                  </a:txBody>
                  <a:tcPr marL="91455" marR="91455" marT="45733" marB="45733"/>
                </a:tc>
                <a:extLst>
                  <a:ext uri="{0D108BD9-81ED-4DB2-BD59-A6C34878D82A}">
                    <a16:rowId xmlns:a16="http://schemas.microsoft.com/office/drawing/2014/main" val="10007"/>
                  </a:ext>
                </a:extLst>
              </a:tr>
              <a:tr h="622856">
                <a:tc>
                  <a:txBody>
                    <a:bodyPr/>
                    <a:lstStyle/>
                    <a:p>
                      <a:r>
                        <a:rPr lang="de-DE" sz="1600" b="0" dirty="0" smtClean="0">
                          <a:latin typeface="Verdana" pitchFamily="34" charset="0"/>
                          <a:ea typeface="Verdana" pitchFamily="34" charset="0"/>
                          <a:cs typeface="Verdana" pitchFamily="34" charset="0"/>
                        </a:rPr>
                        <a:t>6.19.3</a:t>
                      </a:r>
                      <a:endParaRPr lang="de-DE" sz="1600" b="0" dirty="0">
                        <a:latin typeface="Verdana" pitchFamily="34" charset="0"/>
                        <a:ea typeface="Verdana" pitchFamily="34" charset="0"/>
                        <a:cs typeface="Verdana" pitchFamily="34" charset="0"/>
                      </a:endParaRPr>
                    </a:p>
                  </a:txBody>
                  <a:tcPr marL="91455" marR="91455" marT="45733" marB="45733"/>
                </a:tc>
                <a:tc>
                  <a:txBody>
                    <a:bodyPr/>
                    <a:lstStyle/>
                    <a:p>
                      <a:r>
                        <a:rPr lang="de-DE" sz="1600" b="0" dirty="0" smtClean="0">
                          <a:latin typeface="Verdana" pitchFamily="34" charset="0"/>
                          <a:ea typeface="Verdana" pitchFamily="34" charset="0"/>
                          <a:cs typeface="Verdana" pitchFamily="34" charset="0"/>
                        </a:rPr>
                        <a:t>Abweichender</a:t>
                      </a:r>
                      <a:r>
                        <a:rPr lang="de-DE" sz="1600" b="0" baseline="0" dirty="0" smtClean="0">
                          <a:latin typeface="Verdana" pitchFamily="34" charset="0"/>
                          <a:ea typeface="Verdana" pitchFamily="34" charset="0"/>
                          <a:cs typeface="Verdana" pitchFamily="34" charset="0"/>
                        </a:rPr>
                        <a:t> Titel des juristischen Werks</a:t>
                      </a:r>
                      <a:endParaRPr lang="de-DE" sz="1600" b="0" dirty="0">
                        <a:latin typeface="Verdana" pitchFamily="34" charset="0"/>
                        <a:ea typeface="Verdana" pitchFamily="34" charset="0"/>
                        <a:cs typeface="Verdana" pitchFamily="34" charset="0"/>
                      </a:endParaRPr>
                    </a:p>
                  </a:txBody>
                  <a:tcPr marL="91455" marR="91455" marT="45733" marB="45733"/>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sz="1600" dirty="0" smtClean="0">
                          <a:latin typeface="Verdana" pitchFamily="34" charset="0"/>
                          <a:ea typeface="Verdana" pitchFamily="34" charset="0"/>
                          <a:cs typeface="Verdana" pitchFamily="34" charset="0"/>
                        </a:rPr>
                        <a:t>Legge federale sul diritto penale minorile</a:t>
                      </a:r>
                    </a:p>
                  </a:txBody>
                  <a:tcPr marL="91455" marR="91455" marT="45733" marB="45733"/>
                </a:tc>
                <a:extLst>
                  <a:ext uri="{0D108BD9-81ED-4DB2-BD59-A6C34878D82A}">
                    <a16:rowId xmlns:a16="http://schemas.microsoft.com/office/drawing/2014/main" val="10008"/>
                  </a:ext>
                </a:extLst>
              </a:tr>
            </a:tbl>
          </a:graphicData>
        </a:graphic>
      </p:graphicFrame>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ltLang="de-DE" dirty="0">
                <a:solidFill>
                  <a:srgbClr val="376092"/>
                </a:solidFill>
              </a:rPr>
              <a:t>Einzelgesetze einer Gebietskörperschaft</a:t>
            </a:r>
            <a:endParaRPr lang="de-DE" dirty="0"/>
          </a:p>
        </p:txBody>
      </p:sp>
      <p:sp>
        <p:nvSpPr>
          <p:cNvPr id="3" name="Textplatzhalter 2"/>
          <p:cNvSpPr>
            <a:spLocks noGrp="1"/>
          </p:cNvSpPr>
          <p:nvPr>
            <p:ph type="body" sz="quarter" idx="13"/>
          </p:nvPr>
        </p:nvSpPr>
        <p:spPr/>
        <p:txBody>
          <a:bodyPr/>
          <a:lstStyle/>
          <a:p>
            <a:pPr marL="0" indent="0">
              <a:buNone/>
            </a:pPr>
            <a:r>
              <a:rPr lang="de-DE" altLang="de-DE" b="1" dirty="0"/>
              <a:t>Erfassen anderer abweichender Titel: </a:t>
            </a:r>
            <a:r>
              <a:rPr lang="de-DE" altLang="de-DE" dirty="0"/>
              <a:t/>
            </a:r>
            <a:br>
              <a:rPr lang="de-DE" altLang="de-DE" dirty="0"/>
            </a:br>
            <a:endParaRPr lang="de-DE" altLang="de-DE" dirty="0"/>
          </a:p>
          <a:p>
            <a:pPr lvl="1">
              <a:buFont typeface="Arial" pitchFamily="34" charset="0"/>
              <a:buChar char="•"/>
            </a:pPr>
            <a:r>
              <a:rPr lang="de-DE" altLang="de-DE" sz="2400" dirty="0"/>
              <a:t>Abweichende Schrift</a:t>
            </a:r>
          </a:p>
          <a:p>
            <a:pPr lvl="1">
              <a:buFont typeface="Arial" pitchFamily="34" charset="0"/>
              <a:buChar char="•"/>
            </a:pPr>
            <a:r>
              <a:rPr lang="de-DE" altLang="de-DE" sz="2400" dirty="0"/>
              <a:t>Abweichende Schreibweise</a:t>
            </a:r>
          </a:p>
          <a:p>
            <a:pPr lvl="1">
              <a:buFont typeface="Arial" pitchFamily="34" charset="0"/>
              <a:buChar char="•"/>
            </a:pPr>
            <a:r>
              <a:rPr lang="de-DE" altLang="de-DE" sz="2400" dirty="0"/>
              <a:t>Abweichende Transliterationen</a:t>
            </a:r>
          </a:p>
          <a:p>
            <a:pPr lvl="1">
              <a:buNone/>
            </a:pPr>
            <a:r>
              <a:rPr lang="de-DE" altLang="de-DE" sz="2400" dirty="0"/>
              <a:t> </a:t>
            </a:r>
          </a:p>
          <a:p>
            <a:pPr marL="0" indent="0">
              <a:buNone/>
            </a:pPr>
            <a:r>
              <a:rPr lang="de-DE" altLang="de-DE" b="1" dirty="0"/>
              <a:t> </a:t>
            </a:r>
            <a:r>
              <a:rPr lang="de-DE" altLang="de-DE" dirty="0"/>
              <a:t>Grundlage zur Bestimmung abweichender Titel:</a:t>
            </a:r>
          </a:p>
          <a:p>
            <a:pPr marL="0" indent="0">
              <a:buNone/>
            </a:pPr>
            <a:endParaRPr lang="de-DE" altLang="de-DE" dirty="0"/>
          </a:p>
          <a:p>
            <a:pPr lvl="1">
              <a:buFont typeface="Arial" pitchFamily="34" charset="0"/>
              <a:buChar char="•"/>
            </a:pPr>
            <a:r>
              <a:rPr lang="de-DE" altLang="de-DE" sz="2400" dirty="0"/>
              <a:t>Gesetzesblätter</a:t>
            </a:r>
          </a:p>
          <a:p>
            <a:pPr lvl="1">
              <a:buFont typeface="Arial" pitchFamily="34" charset="0"/>
              <a:buChar char="•"/>
            </a:pPr>
            <a:r>
              <a:rPr lang="de-DE" altLang="de-DE" sz="2400" dirty="0"/>
              <a:t>vorliegende Ressource</a:t>
            </a:r>
          </a:p>
          <a:p>
            <a:pPr lvl="1">
              <a:buFont typeface="Arial" pitchFamily="34" charset="0"/>
              <a:buChar char="•"/>
            </a:pPr>
            <a:r>
              <a:rPr lang="de-DE" altLang="de-DE" sz="2400" dirty="0" smtClean="0"/>
              <a:t>NSW</a:t>
            </a:r>
            <a:endParaRPr lang="de-DE" altLang="de-DE" sz="2400" dirty="0"/>
          </a:p>
        </p:txBody>
      </p:sp>
      <p:sp>
        <p:nvSpPr>
          <p:cNvPr id="4" name="Fußzeilenplatzhalter 3"/>
          <p:cNvSpPr>
            <a:spLocks noGrp="1"/>
          </p:cNvSpPr>
          <p:nvPr>
            <p:ph type="ftr" sz="quarter" idx="14"/>
          </p:nvPr>
        </p:nvSpPr>
        <p:spPr/>
        <p:txBody>
          <a:bodyPr/>
          <a:lstStyle/>
          <a:p>
            <a:pPr>
              <a:defRPr/>
            </a:pPr>
            <a:r>
              <a:rPr lang="de-DE" smtClean="0"/>
              <a:t>AG RDA Schulungsunterlagen – Modul 6J: Juristische Werke | Stand: 5.12.2017 | CC BY-NC-SA</a:t>
            </a:r>
            <a:endParaRPr lang="de-DE" dirty="0"/>
          </a:p>
        </p:txBody>
      </p:sp>
      <p:sp>
        <p:nvSpPr>
          <p:cNvPr id="32773" name="Foliennummernplatzhalter 1"/>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fld id="{23593D35-0567-43EA-9260-B18D4C3A5725}" type="slidenum">
              <a:rPr lang="de-DE" altLang="de-DE" sz="1200" smtClean="0">
                <a:solidFill>
                  <a:srgbClr val="898989"/>
                </a:solidFill>
                <a:latin typeface="Calibri" pitchFamily="34" charset="0"/>
              </a:rPr>
              <a:pPr>
                <a:spcBef>
                  <a:spcPct val="0"/>
                </a:spcBef>
                <a:buFontTx/>
                <a:buNone/>
              </a:pPr>
              <a:t>27</a:t>
            </a:fld>
            <a:endParaRPr lang="de-DE" altLang="de-DE" sz="1200"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lstStyle/>
          <a:p>
            <a:r>
              <a:rPr lang="de-DE" dirty="0"/>
              <a:t>Einzelgesetze einer Gebietskörperschaft</a:t>
            </a:r>
          </a:p>
        </p:txBody>
      </p:sp>
      <p:sp>
        <p:nvSpPr>
          <p:cNvPr id="3" name="Textplatzhalter 2"/>
          <p:cNvSpPr>
            <a:spLocks noGrp="1"/>
          </p:cNvSpPr>
          <p:nvPr>
            <p:ph type="body" sz="quarter" idx="13"/>
          </p:nvPr>
        </p:nvSpPr>
        <p:spPr/>
        <p:txBody>
          <a:bodyPr/>
          <a:lstStyle/>
          <a:p>
            <a:pPr>
              <a:buNone/>
            </a:pPr>
            <a:r>
              <a:rPr lang="de-DE" b="1" dirty="0" smtClean="0"/>
              <a:t>Normierter Sucheinstieg:</a:t>
            </a:r>
          </a:p>
          <a:p>
            <a:pPr>
              <a:buNone/>
            </a:pPr>
            <a:endParaRPr lang="de-DE" dirty="0" smtClean="0"/>
          </a:p>
          <a:p>
            <a:r>
              <a:rPr lang="de-DE" dirty="0" smtClean="0"/>
              <a:t>Normierter Sucheinstieg der Gebietskörperschaft für die das Gesetz gilt</a:t>
            </a:r>
          </a:p>
          <a:p>
            <a:r>
              <a:rPr lang="de-DE" dirty="0" smtClean="0"/>
              <a:t>Bevorzugter Titel des Werks</a:t>
            </a:r>
          </a:p>
          <a:p>
            <a:pPr marL="0" indent="0">
              <a:buNone/>
            </a:pPr>
            <a:endParaRPr lang="de-DE" dirty="0" smtClean="0"/>
          </a:p>
          <a:p>
            <a:r>
              <a:rPr lang="de-DE" b="1" dirty="0" smtClean="0"/>
              <a:t>Ggf. unterscheidende Merkmale:</a:t>
            </a:r>
          </a:p>
          <a:p>
            <a:endParaRPr lang="de-DE" b="1" dirty="0"/>
          </a:p>
          <a:p>
            <a:r>
              <a:rPr lang="de-DE" altLang="de-DE" dirty="0"/>
              <a:t> </a:t>
            </a:r>
            <a:r>
              <a:rPr lang="de-DE" altLang="de-DE" dirty="0" smtClean="0"/>
              <a:t>Datum </a:t>
            </a:r>
            <a:r>
              <a:rPr lang="de-DE" altLang="de-DE" dirty="0"/>
              <a:t>(RDA 6.20</a:t>
            </a:r>
            <a:r>
              <a:rPr lang="de-DE" altLang="de-DE" dirty="0" smtClean="0"/>
              <a:t>): </a:t>
            </a:r>
            <a:r>
              <a:rPr lang="de-DE" altLang="de-DE" b="1" dirty="0" smtClean="0"/>
              <a:t> </a:t>
            </a:r>
            <a:r>
              <a:rPr lang="de-DE" altLang="de-DE" dirty="0"/>
              <a:t>Verkündungsjahr des Gesetzes</a:t>
            </a:r>
            <a:endParaRPr lang="de-DE" b="1" dirty="0" smtClean="0"/>
          </a:p>
          <a:p>
            <a:endParaRPr lang="de-DE" dirty="0" smtClean="0"/>
          </a:p>
          <a:p>
            <a:endParaRPr lang="de-DE" dirty="0" smtClean="0"/>
          </a:p>
          <a:p>
            <a:endParaRPr lang="de-DE" dirty="0"/>
          </a:p>
        </p:txBody>
      </p:sp>
      <p:sp>
        <p:nvSpPr>
          <p:cNvPr id="9" name="Fußzeilenplatzhalter 8"/>
          <p:cNvSpPr>
            <a:spLocks noGrp="1"/>
          </p:cNvSpPr>
          <p:nvPr>
            <p:ph type="ftr" sz="quarter" idx="14"/>
          </p:nvPr>
        </p:nvSpPr>
        <p:spPr/>
        <p:txBody>
          <a:bodyPr/>
          <a:lstStyle/>
          <a:p>
            <a:r>
              <a:rPr lang="de-DE" smtClean="0"/>
              <a:t>AG RDA Schulungsunterlagen – Modul 6J: Juristische Werke | Stand: 5.12.2017 | CC BY-NC-SA</a:t>
            </a:r>
            <a:endParaRPr lang="de-DE" dirty="0"/>
          </a:p>
        </p:txBody>
      </p:sp>
      <p:sp>
        <p:nvSpPr>
          <p:cNvPr id="4" name="Foliennummernplatzhalter 3"/>
          <p:cNvSpPr>
            <a:spLocks noGrp="1"/>
          </p:cNvSpPr>
          <p:nvPr>
            <p:ph type="sldNum" sz="quarter" idx="15"/>
          </p:nvPr>
        </p:nvSpPr>
        <p:spPr/>
        <p:txBody>
          <a:bodyPr/>
          <a:lstStyle/>
          <a:p>
            <a:pPr>
              <a:defRPr/>
            </a:pPr>
            <a:fld id="{FAB38C1D-161B-412A-9C5A-58B0265B4498}" type="slidenum">
              <a:rPr lang="de-DE" altLang="de-DE" smtClean="0"/>
              <a:pPr>
                <a:defRPr/>
              </a:pPr>
              <a:t>28</a:t>
            </a:fld>
            <a:endParaRPr lang="de-DE" altLang="de-DE"/>
          </a:p>
        </p:txBody>
      </p:sp>
    </p:spTree>
    <p:extLst>
      <p:ext uri="{BB962C8B-B14F-4D97-AF65-F5344CB8AC3E}">
        <p14:creationId xmlns:p14="http://schemas.microsoft.com/office/powerpoint/2010/main" val="270041556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3268161163"/>
              </p:ext>
            </p:extLst>
          </p:nvPr>
        </p:nvGraphicFramePr>
        <p:xfrm>
          <a:off x="539552" y="3140968"/>
          <a:ext cx="8064897" cy="3052768"/>
        </p:xfrm>
        <a:graphic>
          <a:graphicData uri="http://schemas.openxmlformats.org/drawingml/2006/table">
            <a:tbl>
              <a:tblPr/>
              <a:tblGrid>
                <a:gridCol w="1048835">
                  <a:extLst>
                    <a:ext uri="{9D8B030D-6E8A-4147-A177-3AD203B41FA5}">
                      <a16:colId xmlns:a16="http://schemas.microsoft.com/office/drawing/2014/main" val="20000"/>
                    </a:ext>
                  </a:extLst>
                </a:gridCol>
                <a:gridCol w="2996671">
                  <a:extLst>
                    <a:ext uri="{9D8B030D-6E8A-4147-A177-3AD203B41FA5}">
                      <a16:colId xmlns:a16="http://schemas.microsoft.com/office/drawing/2014/main" val="20001"/>
                    </a:ext>
                  </a:extLst>
                </a:gridCol>
                <a:gridCol w="4019391">
                  <a:extLst>
                    <a:ext uri="{9D8B030D-6E8A-4147-A177-3AD203B41FA5}">
                      <a16:colId xmlns:a16="http://schemas.microsoft.com/office/drawing/2014/main" val="20002"/>
                    </a:ext>
                  </a:extLst>
                </a:gridCol>
              </a:tblGrid>
              <a:tr h="324105">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400" b="1" i="0" u="none" strike="noStrike" cap="none" normalizeH="0" baseline="0" dirty="0" smtClean="0">
                          <a:ln>
                            <a:noFill/>
                          </a:ln>
                          <a:solidFill>
                            <a:srgbClr val="FFFFFF"/>
                          </a:solidFill>
                          <a:effectLst/>
                          <a:latin typeface="Verdana" pitchFamily="34" charset="0"/>
                          <a:cs typeface="Arial" pitchFamily="34" charset="0"/>
                        </a:rPr>
                        <a:t>RDA</a:t>
                      </a:r>
                    </a:p>
                  </a:txBody>
                  <a:tcPr marL="91458" marR="91458" marT="45714" marB="4571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400" b="1" i="0" u="none" strike="noStrike" cap="none" normalizeH="0" baseline="0" smtClean="0">
                          <a:ln>
                            <a:noFill/>
                          </a:ln>
                          <a:solidFill>
                            <a:srgbClr val="FFFFFF"/>
                          </a:solidFill>
                          <a:effectLst/>
                          <a:latin typeface="Verdana" pitchFamily="34" charset="0"/>
                          <a:cs typeface="Arial" pitchFamily="34" charset="0"/>
                        </a:rPr>
                        <a:t>Element</a:t>
                      </a:r>
                    </a:p>
                  </a:txBody>
                  <a:tcPr marL="91458" marR="91458" marT="45714" marB="4571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400" b="1" i="0" u="none" strike="noStrike" cap="none" normalizeH="0" baseline="0" smtClean="0">
                          <a:ln>
                            <a:noFill/>
                          </a:ln>
                          <a:solidFill>
                            <a:srgbClr val="FFFFFF"/>
                          </a:solidFill>
                          <a:effectLst/>
                          <a:latin typeface="Verdana" pitchFamily="34" charset="0"/>
                          <a:cs typeface="Arial" pitchFamily="34" charset="0"/>
                        </a:rPr>
                        <a:t>Erfassung</a:t>
                      </a:r>
                    </a:p>
                  </a:txBody>
                  <a:tcPr marL="91458" marR="91458" marT="45714" marB="4571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0"/>
                  </a:ext>
                </a:extLst>
              </a:tr>
              <a:tr h="294627">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600" b="1" i="0" u="none" strike="noStrike" cap="none" normalizeH="0" baseline="0" smtClean="0">
                          <a:ln>
                            <a:noFill/>
                          </a:ln>
                          <a:solidFill>
                            <a:srgbClr val="000000"/>
                          </a:solidFill>
                          <a:effectLst/>
                          <a:latin typeface="Verdana" pitchFamily="34" charset="0"/>
                          <a:cs typeface="Arial" pitchFamily="34" charset="0"/>
                        </a:rPr>
                        <a:t>6.19.2</a:t>
                      </a:r>
                      <a:endParaRPr kumimoji="0" lang="de-DE" altLang="de-DE" sz="1600" b="0" i="0" u="none" strike="noStrike" cap="none" normalizeH="0" baseline="0" smtClean="0">
                        <a:ln>
                          <a:noFill/>
                        </a:ln>
                        <a:solidFill>
                          <a:srgbClr val="000000"/>
                        </a:solidFill>
                        <a:effectLst/>
                        <a:latin typeface="Verdana" pitchFamily="34" charset="0"/>
                        <a:cs typeface="Arial" pitchFamily="34" charset="0"/>
                      </a:endParaRPr>
                    </a:p>
                  </a:txBody>
                  <a:tcPr marL="91458" marR="91458" marT="45714" marB="45714"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600" b="1" i="0" u="none" strike="noStrike" cap="none" normalizeH="0" baseline="0" dirty="0" smtClean="0">
                          <a:ln>
                            <a:noFill/>
                          </a:ln>
                          <a:solidFill>
                            <a:srgbClr val="000000"/>
                          </a:solidFill>
                          <a:effectLst/>
                          <a:latin typeface="Verdana" pitchFamily="34" charset="0"/>
                          <a:cs typeface="Arial" pitchFamily="34" charset="0"/>
                        </a:rPr>
                        <a:t>Bevorzugter Titel</a:t>
                      </a:r>
                      <a:endParaRPr kumimoji="0" lang="de-DE" altLang="de-DE" sz="1600" b="0" i="0" u="none" strike="noStrike" cap="none" normalizeH="0" baseline="0" dirty="0" smtClean="0">
                        <a:ln>
                          <a:noFill/>
                        </a:ln>
                        <a:solidFill>
                          <a:srgbClr val="000000"/>
                        </a:solidFill>
                        <a:effectLst/>
                        <a:latin typeface="Verdana" pitchFamily="34" charset="0"/>
                        <a:cs typeface="Arial" pitchFamily="34" charset="0"/>
                      </a:endParaRPr>
                    </a:p>
                  </a:txBody>
                  <a:tcPr marL="91458" marR="91458" marT="45714" marB="45714"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600" b="0" i="0" u="none" strike="noStrike" cap="none" normalizeH="0" baseline="0" smtClean="0">
                          <a:ln>
                            <a:noFill/>
                          </a:ln>
                          <a:solidFill>
                            <a:srgbClr val="000000"/>
                          </a:solidFill>
                          <a:effectLst/>
                          <a:latin typeface="Verdana" pitchFamily="34" charset="0"/>
                          <a:cs typeface="Arial" pitchFamily="34" charset="0"/>
                        </a:rPr>
                        <a:t>Außerstreitgesetz</a:t>
                      </a:r>
                    </a:p>
                  </a:txBody>
                  <a:tcPr marL="91458" marR="91458" marT="45714" marB="45714"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1"/>
                  </a:ext>
                </a:extLst>
              </a:tr>
              <a:tr h="294627">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600" b="1" i="0" u="none" strike="noStrike" cap="none" normalizeH="0" baseline="0" smtClean="0">
                          <a:ln>
                            <a:noFill/>
                          </a:ln>
                          <a:solidFill>
                            <a:srgbClr val="000000"/>
                          </a:solidFill>
                          <a:effectLst/>
                          <a:latin typeface="Verdana" pitchFamily="34" charset="0"/>
                          <a:cs typeface="Arial" pitchFamily="34" charset="0"/>
                        </a:rPr>
                        <a:t>19.2</a:t>
                      </a:r>
                    </a:p>
                  </a:txBody>
                  <a:tcPr marL="91458" marR="91458" marT="45714" marB="45714"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600" b="1" i="0" u="none" strike="noStrike" cap="none" normalizeH="0" baseline="0" dirty="0" smtClean="0">
                          <a:ln>
                            <a:noFill/>
                          </a:ln>
                          <a:solidFill>
                            <a:srgbClr val="000000"/>
                          </a:solidFill>
                          <a:effectLst/>
                          <a:latin typeface="Verdana" pitchFamily="34" charset="0"/>
                          <a:cs typeface="Arial" pitchFamily="34" charset="0"/>
                        </a:rPr>
                        <a:t>Geistiger Schöpfer</a:t>
                      </a:r>
                    </a:p>
                  </a:txBody>
                  <a:tcPr marL="91458" marR="91458" marT="45714" marB="45714"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600" b="0" i="0" u="none" strike="noStrike" cap="none" normalizeH="0" baseline="0" smtClean="0">
                          <a:ln>
                            <a:noFill/>
                          </a:ln>
                          <a:solidFill>
                            <a:srgbClr val="000000"/>
                          </a:solidFill>
                          <a:effectLst/>
                          <a:latin typeface="Verdana" pitchFamily="34" charset="0"/>
                          <a:cs typeface="Arial" pitchFamily="34" charset="0"/>
                        </a:rPr>
                        <a:t>Österreich</a:t>
                      </a:r>
                    </a:p>
                  </a:txBody>
                  <a:tcPr marL="91458" marR="91458" marT="45714" marB="45714"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10002"/>
                  </a:ext>
                </a:extLst>
              </a:tr>
              <a:tr h="344673">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600" b="0" i="0" u="none" strike="noStrike" cap="none" normalizeH="0" baseline="0" smtClean="0">
                          <a:ln>
                            <a:noFill/>
                          </a:ln>
                          <a:solidFill>
                            <a:srgbClr val="000000"/>
                          </a:solidFill>
                          <a:effectLst/>
                          <a:latin typeface="Verdana" pitchFamily="34" charset="0"/>
                          <a:cs typeface="Arial" pitchFamily="34" charset="0"/>
                        </a:rPr>
                        <a:t>18.5</a:t>
                      </a:r>
                    </a:p>
                  </a:txBody>
                  <a:tcPr marL="91458" marR="91458" marT="45714" marB="45714"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Beziehungskennzeichnung</a:t>
                      </a:r>
                    </a:p>
                  </a:txBody>
                  <a:tcPr marL="91458" marR="91458" marT="45714" marB="45714"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600" b="0" i="0" u="none" strike="noStrike" cap="none" normalizeH="0" baseline="0" smtClean="0">
                          <a:ln>
                            <a:noFill/>
                          </a:ln>
                          <a:solidFill>
                            <a:srgbClr val="000000"/>
                          </a:solidFill>
                          <a:effectLst/>
                          <a:latin typeface="Verdana" pitchFamily="34" charset="0"/>
                          <a:cs typeface="Arial" pitchFamily="34" charset="0"/>
                        </a:rPr>
                        <a:t>Normerlassende Gebietskörperschaft</a:t>
                      </a:r>
                    </a:p>
                  </a:txBody>
                  <a:tcPr marL="91458" marR="91458" marT="45714" marB="45714"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3"/>
                  </a:ext>
                </a:extLst>
              </a:tr>
              <a:tr h="344673">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600" b="0" i="0" u="none" strike="noStrike" cap="none" normalizeH="0" baseline="0" smtClean="0">
                          <a:ln>
                            <a:noFill/>
                          </a:ln>
                          <a:solidFill>
                            <a:srgbClr val="000000"/>
                          </a:solidFill>
                          <a:effectLst/>
                          <a:latin typeface="Verdana" pitchFamily="34" charset="0"/>
                          <a:cs typeface="Arial" pitchFamily="34" charset="0"/>
                        </a:rPr>
                        <a:t>6.19.3</a:t>
                      </a:r>
                    </a:p>
                  </a:txBody>
                  <a:tcPr marL="91458" marR="91458" marT="45714" marB="45714"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Abweichender Titel</a:t>
                      </a:r>
                    </a:p>
                  </a:txBody>
                  <a:tcPr marL="91458" marR="91458" marT="45714" marB="45714"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600" b="0" i="0" u="none" strike="noStrike" cap="none" normalizeH="0" baseline="0" dirty="0" err="1" smtClean="0">
                          <a:ln>
                            <a:noFill/>
                          </a:ln>
                          <a:solidFill>
                            <a:srgbClr val="000000"/>
                          </a:solidFill>
                          <a:effectLst/>
                          <a:latin typeface="Verdana" pitchFamily="34" charset="0"/>
                          <a:cs typeface="Arial" pitchFamily="34" charset="0"/>
                        </a:rPr>
                        <a:t>AußStrG</a:t>
                      </a:r>
                      <a:endParaRPr kumimoji="0" lang="de-DE" altLang="de-DE" sz="1600" b="0" i="0" u="none" strike="noStrike" cap="none" normalizeH="0" baseline="0" dirty="0" smtClean="0">
                        <a:ln>
                          <a:noFill/>
                        </a:ln>
                        <a:solidFill>
                          <a:srgbClr val="000000"/>
                        </a:solidFill>
                        <a:effectLst/>
                        <a:latin typeface="Verdana" pitchFamily="34" charset="0"/>
                        <a:cs typeface="Arial" pitchFamily="34" charset="0"/>
                      </a:endParaRPr>
                    </a:p>
                  </a:txBody>
                  <a:tcPr marL="91458" marR="91458" marT="45714" marB="45714"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10004"/>
                  </a:ext>
                </a:extLst>
              </a:tr>
              <a:tr h="701025">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600" b="0" i="0" u="none" strike="noStrike" cap="none" normalizeH="0" baseline="0" smtClean="0">
                          <a:ln>
                            <a:noFill/>
                          </a:ln>
                          <a:solidFill>
                            <a:srgbClr val="000000"/>
                          </a:solidFill>
                          <a:effectLst/>
                          <a:latin typeface="Verdana" pitchFamily="34" charset="0"/>
                          <a:cs typeface="Arial" pitchFamily="34" charset="0"/>
                        </a:rPr>
                        <a:t>6.19.3</a:t>
                      </a:r>
                    </a:p>
                  </a:txBody>
                  <a:tcPr marL="91458" marR="91458" marT="45714" marB="45714"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Abweichender Titel</a:t>
                      </a:r>
                    </a:p>
                  </a:txBody>
                  <a:tcPr marL="91458" marR="91458" marT="45714" marB="45714"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Bundesgesetz über das Gerichtliche Verfahren in Rechtsangelegenheiten außer Streitsachen </a:t>
                      </a:r>
                    </a:p>
                  </a:txBody>
                  <a:tcPr marL="91458" marR="91458" marT="45714" marB="45714"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5"/>
                  </a:ext>
                </a:extLst>
              </a:tr>
              <a:tr h="294627">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600" b="0" i="0" u="none" strike="noStrike" cap="none" normalizeH="0" baseline="0" smtClean="0">
                          <a:ln>
                            <a:noFill/>
                          </a:ln>
                          <a:solidFill>
                            <a:srgbClr val="000000"/>
                          </a:solidFill>
                          <a:effectLst/>
                          <a:latin typeface="Verdana" pitchFamily="34" charset="0"/>
                          <a:cs typeface="Arial" pitchFamily="34" charset="0"/>
                        </a:rPr>
                        <a:t>6.20</a:t>
                      </a:r>
                    </a:p>
                  </a:txBody>
                  <a:tcPr marL="91458" marR="91458" marT="45714" marB="45714"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Datum</a:t>
                      </a:r>
                    </a:p>
                  </a:txBody>
                  <a:tcPr marL="91458" marR="91458" marT="45714" marB="45714"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600" b="0" i="0" u="none" strike="noStrike" cap="none" normalizeH="0" baseline="0" smtClean="0">
                          <a:ln>
                            <a:noFill/>
                          </a:ln>
                          <a:solidFill>
                            <a:srgbClr val="000000"/>
                          </a:solidFill>
                          <a:effectLst/>
                          <a:latin typeface="Verdana" pitchFamily="34" charset="0"/>
                          <a:cs typeface="Arial" pitchFamily="34" charset="0"/>
                        </a:rPr>
                        <a:t>2003</a:t>
                      </a:r>
                    </a:p>
                  </a:txBody>
                  <a:tcPr marL="91458" marR="91458" marT="45714" marB="45714"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10006"/>
                  </a:ext>
                </a:extLst>
              </a:tr>
              <a:tr h="454405">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600" b="0" i="0" u="none" strike="noStrike" cap="none" normalizeH="0" baseline="0" smtClean="0">
                          <a:ln>
                            <a:noFill/>
                          </a:ln>
                          <a:solidFill>
                            <a:srgbClr val="000000"/>
                          </a:solidFill>
                          <a:effectLst/>
                          <a:latin typeface="Verdana" pitchFamily="34" charset="0"/>
                          <a:cs typeface="Arial" pitchFamily="34" charset="0"/>
                        </a:rPr>
                        <a:t>6.29.1</a:t>
                      </a:r>
                    </a:p>
                  </a:txBody>
                  <a:tcPr marL="91458" marR="91458" marT="45714" marB="45714"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Normierter Sucheinstieg</a:t>
                      </a:r>
                    </a:p>
                  </a:txBody>
                  <a:tcPr marL="91458" marR="91458" marT="45714" marB="45714"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Österreich. Außerstreitgesetz (2003)</a:t>
                      </a:r>
                    </a:p>
                  </a:txBody>
                  <a:tcPr marL="91458" marR="91458" marT="45714" marB="45714"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7"/>
                  </a:ext>
                </a:extLst>
              </a:tr>
            </a:tbl>
          </a:graphicData>
        </a:graphic>
      </p:graphicFrame>
      <p:sp>
        <p:nvSpPr>
          <p:cNvPr id="2" name="Titel 1"/>
          <p:cNvSpPr>
            <a:spLocks noGrp="1"/>
          </p:cNvSpPr>
          <p:nvPr>
            <p:ph type="title"/>
          </p:nvPr>
        </p:nvSpPr>
        <p:spPr/>
        <p:txBody>
          <a:bodyPr/>
          <a:lstStyle/>
          <a:p>
            <a:r>
              <a:rPr lang="de-DE" altLang="de-DE" dirty="0">
                <a:solidFill>
                  <a:srgbClr val="376092"/>
                </a:solidFill>
              </a:rPr>
              <a:t>Beispiel</a:t>
            </a:r>
            <a:endParaRPr lang="de-DE" dirty="0"/>
          </a:p>
        </p:txBody>
      </p:sp>
      <p:sp>
        <p:nvSpPr>
          <p:cNvPr id="7" name="Fußzeilenplatzhalter 3"/>
          <p:cNvSpPr>
            <a:spLocks noGrp="1"/>
          </p:cNvSpPr>
          <p:nvPr>
            <p:ph type="ftr" sz="quarter" idx="14"/>
          </p:nvPr>
        </p:nvSpPr>
        <p:spPr/>
        <p:txBody>
          <a:bodyPr/>
          <a:lstStyle/>
          <a:p>
            <a:pPr>
              <a:defRPr/>
            </a:pPr>
            <a:r>
              <a:rPr lang="de-DE" smtClean="0"/>
              <a:t>AG RDA Schulungsunterlagen – Modul 6J: Juristische Werke | Stand: 5.12.2017 | CC BY-NC-SA</a:t>
            </a:r>
            <a:endParaRPr lang="de-DE" dirty="0"/>
          </a:p>
        </p:txBody>
      </p:sp>
      <p:sp>
        <p:nvSpPr>
          <p:cNvPr id="33835" name="Foliennummernplatzhalter 1"/>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fld id="{1F00E2F4-2FC0-4745-884E-5FC7DA0DD346}" type="slidenum">
              <a:rPr lang="de-DE" altLang="de-DE" sz="1200" smtClean="0">
                <a:solidFill>
                  <a:srgbClr val="898989"/>
                </a:solidFill>
                <a:latin typeface="Calibri" pitchFamily="34" charset="0"/>
              </a:rPr>
              <a:pPr>
                <a:spcBef>
                  <a:spcPct val="0"/>
                </a:spcBef>
                <a:buFontTx/>
                <a:buNone/>
              </a:pPr>
              <a:t>29</a:t>
            </a:fld>
            <a:endParaRPr lang="de-DE" altLang="de-DE" sz="1200" smtClean="0">
              <a:solidFill>
                <a:srgbClr val="898989"/>
              </a:solidFill>
              <a:latin typeface="Calibri" pitchFamily="34" charset="0"/>
            </a:endParaRP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2886" y="619882"/>
            <a:ext cx="5524500" cy="23145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3" name="Gerade Verbindung mit Pfeil 2"/>
          <p:cNvCxnSpPr/>
          <p:nvPr/>
        </p:nvCxnSpPr>
        <p:spPr>
          <a:xfrm>
            <a:off x="1763688" y="1988840"/>
            <a:ext cx="1368152" cy="576064"/>
          </a:xfrm>
          <a:prstGeom prst="straightConnector1">
            <a:avLst/>
          </a:prstGeom>
          <a:ln w="76200">
            <a:solidFill>
              <a:schemeClr val="accent1"/>
            </a:solidFill>
            <a:tailEnd type="arrow"/>
          </a:ln>
        </p:spPr>
        <p:style>
          <a:lnRef idx="1">
            <a:schemeClr val="accent1"/>
          </a:lnRef>
          <a:fillRef idx="0">
            <a:schemeClr val="accent1"/>
          </a:fillRef>
          <a:effectRef idx="0">
            <a:schemeClr val="accent1"/>
          </a:effectRef>
          <a:fontRef idx="minor">
            <a:schemeClr val="tx1"/>
          </a:fontRef>
        </p:style>
      </p:cxnSp>
      <p:sp>
        <p:nvSpPr>
          <p:cNvPr id="4" name="Ellipse 3"/>
          <p:cNvSpPr/>
          <p:nvPr/>
        </p:nvSpPr>
        <p:spPr>
          <a:xfrm>
            <a:off x="6660232" y="1412776"/>
            <a:ext cx="720080" cy="504056"/>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defRPr/>
            </a:pPr>
            <a:r>
              <a:rPr lang="de-DE" dirty="0" smtClean="0"/>
              <a:t>Gliederung</a:t>
            </a:r>
            <a:endParaRPr lang="de-DE" dirty="0"/>
          </a:p>
        </p:txBody>
      </p:sp>
      <p:sp>
        <p:nvSpPr>
          <p:cNvPr id="11267" name="Textplatzhalter 2"/>
          <p:cNvSpPr>
            <a:spLocks noGrp="1"/>
          </p:cNvSpPr>
          <p:nvPr>
            <p:ph type="body" sz="quarter" idx="13"/>
          </p:nvPr>
        </p:nvSpPr>
        <p:spPr/>
        <p:txBody>
          <a:bodyPr/>
          <a:lstStyle/>
          <a:p>
            <a:pPr marL="0" indent="0">
              <a:spcBef>
                <a:spcPts val="0"/>
              </a:spcBef>
              <a:buFont typeface="Arial" pitchFamily="34" charset="0"/>
              <a:buNone/>
            </a:pPr>
            <a:r>
              <a:rPr lang="de-DE" altLang="de-DE" dirty="0" smtClean="0"/>
              <a:t>A. Definition / Geltungsbereich</a:t>
            </a:r>
          </a:p>
          <a:p>
            <a:pPr marL="0" indent="0">
              <a:spcBef>
                <a:spcPts val="0"/>
              </a:spcBef>
              <a:buFont typeface="Arial" pitchFamily="34" charset="0"/>
              <a:buNone/>
            </a:pPr>
            <a:endParaRPr lang="de-DE" altLang="de-DE" dirty="0" smtClean="0"/>
          </a:p>
          <a:p>
            <a:pPr marL="0" indent="0">
              <a:spcBef>
                <a:spcPts val="0"/>
              </a:spcBef>
              <a:buFont typeface="Arial" pitchFamily="34" charset="0"/>
              <a:buNone/>
            </a:pPr>
            <a:r>
              <a:rPr lang="de-DE" altLang="de-DE" dirty="0" smtClean="0"/>
              <a:t>B. Erschließung juristischer Werke</a:t>
            </a:r>
            <a:endParaRPr lang="de-DE" altLang="de-DE" dirty="0" smtClean="0">
              <a:solidFill>
                <a:srgbClr val="376092"/>
              </a:solidFill>
            </a:endParaRPr>
          </a:p>
          <a:p>
            <a:pPr marL="0" indent="0">
              <a:spcBef>
                <a:spcPts val="0"/>
              </a:spcBef>
              <a:buFont typeface="Arial" pitchFamily="34" charset="0"/>
              <a:buNone/>
            </a:pPr>
            <a:endParaRPr lang="de-DE" altLang="de-DE" dirty="0" smtClean="0">
              <a:solidFill>
                <a:srgbClr val="376092"/>
              </a:solidFill>
            </a:endParaRPr>
          </a:p>
          <a:p>
            <a:pPr lvl="1" indent="-342900">
              <a:spcBef>
                <a:spcPts val="0"/>
              </a:spcBef>
              <a:buFont typeface="Arial" pitchFamily="34" charset="0"/>
              <a:buAutoNum type="arabicPeriod"/>
            </a:pPr>
            <a:r>
              <a:rPr lang="de-DE" altLang="de-DE" sz="2400" dirty="0" smtClean="0"/>
              <a:t>Allgemeines</a:t>
            </a:r>
          </a:p>
          <a:p>
            <a:pPr lvl="1" indent="-342900">
              <a:spcBef>
                <a:spcPts val="0"/>
              </a:spcBef>
              <a:buFont typeface="Arial" pitchFamily="34" charset="0"/>
              <a:buAutoNum type="arabicPeriod"/>
            </a:pPr>
            <a:endParaRPr lang="de-DE" altLang="de-DE" sz="2400" dirty="0" smtClean="0"/>
          </a:p>
          <a:p>
            <a:pPr lvl="1" indent="-342900">
              <a:spcBef>
                <a:spcPts val="0"/>
              </a:spcBef>
              <a:buFont typeface="Arial" pitchFamily="34" charset="0"/>
              <a:buNone/>
            </a:pPr>
            <a:r>
              <a:rPr lang="de-DE" altLang="de-DE" sz="2400" dirty="0" smtClean="0"/>
              <a:t>2. Bildung des normierten Sucheinstiegs für verschiedene Arten juristischer Werke</a:t>
            </a:r>
          </a:p>
          <a:p>
            <a:pPr lvl="1" indent="-342900">
              <a:spcBef>
                <a:spcPts val="0"/>
              </a:spcBef>
              <a:buFont typeface="Arial" pitchFamily="34" charset="0"/>
              <a:buNone/>
            </a:pPr>
            <a:endParaRPr lang="de-DE" altLang="de-DE" sz="2400" dirty="0" smtClean="0"/>
          </a:p>
          <a:p>
            <a:pPr lvl="1" indent="-342900">
              <a:spcBef>
                <a:spcPts val="0"/>
              </a:spcBef>
              <a:buFont typeface="Arial" pitchFamily="34" charset="0"/>
              <a:buNone/>
            </a:pPr>
            <a:r>
              <a:rPr lang="de-DE" altLang="de-DE" sz="2400" dirty="0" smtClean="0"/>
              <a:t>3. Kommentierte Ausgaben von Gesetzen</a:t>
            </a:r>
          </a:p>
          <a:p>
            <a:pPr lvl="1" indent="-342900">
              <a:spcBef>
                <a:spcPts val="0"/>
              </a:spcBef>
              <a:buFont typeface="Arial" pitchFamily="34" charset="0"/>
              <a:buNone/>
            </a:pPr>
            <a:endParaRPr lang="de-DE" altLang="de-DE" sz="2400" dirty="0" smtClean="0"/>
          </a:p>
          <a:p>
            <a:pPr lvl="1" indent="-342900">
              <a:spcBef>
                <a:spcPts val="0"/>
              </a:spcBef>
              <a:buFont typeface="Arial" pitchFamily="34" charset="0"/>
              <a:buNone/>
            </a:pPr>
            <a:r>
              <a:rPr lang="de-DE" altLang="de-DE" sz="2400" dirty="0" smtClean="0"/>
              <a:t>4. Zusammenstellungen juristischer Werke</a:t>
            </a:r>
          </a:p>
        </p:txBody>
      </p:sp>
      <p:sp>
        <p:nvSpPr>
          <p:cNvPr id="11269" name="Foliennummernplatzhalter 2"/>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fld id="{D2F442F6-6024-41FA-83A8-EEF350FC09B5}" type="slidenum">
              <a:rPr lang="de-DE" altLang="de-DE" sz="1200" smtClean="0">
                <a:solidFill>
                  <a:srgbClr val="898989"/>
                </a:solidFill>
                <a:latin typeface="Calibri" pitchFamily="34" charset="0"/>
              </a:rPr>
              <a:pPr>
                <a:spcBef>
                  <a:spcPct val="0"/>
                </a:spcBef>
                <a:buFontTx/>
                <a:buNone/>
              </a:pPr>
              <a:t>3</a:t>
            </a:fld>
            <a:endParaRPr lang="de-DE" altLang="de-DE" sz="1200" dirty="0" smtClean="0">
              <a:solidFill>
                <a:srgbClr val="898989"/>
              </a:solidFill>
              <a:latin typeface="Calibri" pitchFamily="34" charset="0"/>
            </a:endParaRPr>
          </a:p>
        </p:txBody>
      </p:sp>
      <p:sp>
        <p:nvSpPr>
          <p:cNvPr id="6" name="Fußzeilenplatzhalter 8"/>
          <p:cNvSpPr>
            <a:spLocks noGrp="1"/>
          </p:cNvSpPr>
          <p:nvPr>
            <p:ph type="ftr" sz="quarter" idx="14"/>
          </p:nvPr>
        </p:nvSpPr>
        <p:spPr>
          <a:xfrm>
            <a:off x="468313" y="6376988"/>
            <a:ext cx="7775575" cy="365125"/>
          </a:xfrm>
        </p:spPr>
        <p:txBody>
          <a:bodyPr/>
          <a:lstStyle/>
          <a:p>
            <a:pPr>
              <a:defRPr/>
            </a:pPr>
            <a:r>
              <a:rPr lang="de-DE" smtClean="0"/>
              <a:t>AG RDA Schulungsunterlagen – Modul 6J: Juristische Werke | Stand: 5.12.2017 | CC BY-NC-SA</a:t>
            </a:r>
            <a:endParaRPr lang="de-DE" dirty="0"/>
          </a:p>
        </p:txBody>
      </p:sp>
    </p:spTree>
    <p:extLst>
      <p:ext uri="{BB962C8B-B14F-4D97-AF65-F5344CB8AC3E}">
        <p14:creationId xmlns:p14="http://schemas.microsoft.com/office/powerpoint/2010/main" val="373049810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1042124365"/>
              </p:ext>
            </p:extLst>
          </p:nvPr>
        </p:nvGraphicFramePr>
        <p:xfrm>
          <a:off x="250825" y="836613"/>
          <a:ext cx="8642350" cy="2399931"/>
        </p:xfrm>
        <a:graphic>
          <a:graphicData uri="http://schemas.openxmlformats.org/drawingml/2006/table">
            <a:tbl>
              <a:tblPr firstRow="1" bandRow="1">
                <a:tableStyleId>{5C22544A-7EE6-4342-B048-85BDC9FD1C3A}</a:tableStyleId>
              </a:tblPr>
              <a:tblGrid>
                <a:gridCol w="1080815">
                  <a:extLst>
                    <a:ext uri="{9D8B030D-6E8A-4147-A177-3AD203B41FA5}">
                      <a16:colId xmlns:a16="http://schemas.microsoft.com/office/drawing/2014/main" val="20000"/>
                    </a:ext>
                  </a:extLst>
                </a:gridCol>
                <a:gridCol w="3024336">
                  <a:extLst>
                    <a:ext uri="{9D8B030D-6E8A-4147-A177-3AD203B41FA5}">
                      <a16:colId xmlns:a16="http://schemas.microsoft.com/office/drawing/2014/main" val="20001"/>
                    </a:ext>
                  </a:extLst>
                </a:gridCol>
                <a:gridCol w="4537199">
                  <a:extLst>
                    <a:ext uri="{9D8B030D-6E8A-4147-A177-3AD203B41FA5}">
                      <a16:colId xmlns:a16="http://schemas.microsoft.com/office/drawing/2014/main" val="20002"/>
                    </a:ext>
                  </a:extLst>
                </a:gridCol>
              </a:tblGrid>
              <a:tr h="345664">
                <a:tc>
                  <a:txBody>
                    <a:bodyPr/>
                    <a:lstStyle/>
                    <a:p>
                      <a:pPr>
                        <a:lnSpc>
                          <a:spcPct val="100000"/>
                        </a:lnSpc>
                      </a:pPr>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54" marR="91454" marT="45733" marB="45733"/>
                </a:tc>
                <a:tc>
                  <a:txBody>
                    <a:bodyPr/>
                    <a:lstStyle/>
                    <a:p>
                      <a:pPr>
                        <a:lnSpc>
                          <a:spcPct val="100000"/>
                        </a:lnSpc>
                      </a:pPr>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54" marR="91454" marT="45733" marB="45733"/>
                </a:tc>
                <a:tc>
                  <a:txBody>
                    <a:bodyPr/>
                    <a:lstStyle/>
                    <a:p>
                      <a:pPr>
                        <a:lnSpc>
                          <a:spcPct val="100000"/>
                        </a:lnSpc>
                      </a:pPr>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54" marR="91454" marT="45733" marB="45733"/>
                </a:tc>
                <a:extLst>
                  <a:ext uri="{0D108BD9-81ED-4DB2-BD59-A6C34878D82A}">
                    <a16:rowId xmlns:a16="http://schemas.microsoft.com/office/drawing/2014/main" val="10000"/>
                  </a:ext>
                </a:extLst>
              </a:tr>
              <a:tr h="604894">
                <a:tc>
                  <a:txBody>
                    <a:bodyPr/>
                    <a:lstStyle/>
                    <a:p>
                      <a:pPr>
                        <a:lnSpc>
                          <a:spcPct val="1000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6.19.2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54" marR="91454" marT="45733" marB="45733"/>
                </a:tc>
                <a:tc>
                  <a:txBody>
                    <a:bodyPr/>
                    <a:lstStyle/>
                    <a:p>
                      <a:pPr>
                        <a:lnSpc>
                          <a:spcPct val="1000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54" marR="91454" marT="45733" marB="45733"/>
                </a:tc>
                <a:tc>
                  <a:txBody>
                    <a:bodyPr/>
                    <a:lstStyle/>
                    <a:p>
                      <a:pPr>
                        <a:lnSpc>
                          <a:spcPct val="1000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Außerstreitgesetz </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54" marR="91454" marT="45733" marB="45733"/>
                </a:tc>
                <a:extLst>
                  <a:ext uri="{0D108BD9-81ED-4DB2-BD59-A6C34878D82A}">
                    <a16:rowId xmlns:a16="http://schemas.microsoft.com/office/drawing/2014/main" val="10001"/>
                  </a:ext>
                </a:extLst>
              </a:tr>
              <a:tr h="345664">
                <a:tc>
                  <a:txBody>
                    <a:bodyPr/>
                    <a:lstStyle/>
                    <a:p>
                      <a:pPr>
                        <a:lnSpc>
                          <a:spcPct val="1000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6.20.2</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54" marR="91454" marT="45733" marB="45733"/>
                </a:tc>
                <a:tc>
                  <a:txBody>
                    <a:bodyPr/>
                    <a:lstStyle/>
                    <a:p>
                      <a:pPr>
                        <a:lnSpc>
                          <a:spcPct val="1000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Datum</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54" marR="91454" marT="45733" marB="45733"/>
                </a:tc>
                <a:tc>
                  <a:txBody>
                    <a:bodyPr/>
                    <a:lstStyle/>
                    <a:p>
                      <a:pPr>
                        <a:lnSpc>
                          <a:spcPct val="1000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1854</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54" marR="91454" marT="45733" marB="45733"/>
                </a:tc>
                <a:extLst>
                  <a:ext uri="{0D108BD9-81ED-4DB2-BD59-A6C34878D82A}">
                    <a16:rowId xmlns:a16="http://schemas.microsoft.com/office/drawing/2014/main" val="10002"/>
                  </a:ext>
                </a:extLst>
              </a:tr>
              <a:tr h="345664">
                <a:tc>
                  <a:txBody>
                    <a:bodyPr/>
                    <a:lstStyle/>
                    <a:p>
                      <a:pPr>
                        <a:lnSpc>
                          <a:spcPct val="1000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19.2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54" marR="91454" marT="45733" marB="45733"/>
                </a:tc>
                <a:tc>
                  <a:txBody>
                    <a:bodyPr/>
                    <a:lstStyle/>
                    <a:p>
                      <a:pPr>
                        <a:lnSpc>
                          <a:spcPct val="1000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Geistiger Schöpfer</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54" marR="91454" marT="45733" marB="45733"/>
                </a:tc>
                <a:tc>
                  <a:txBody>
                    <a:bodyPr/>
                    <a:lstStyle/>
                    <a:p>
                      <a:pPr>
                        <a:lnSpc>
                          <a:spcPct val="1000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Österreich</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54" marR="91454" marT="45733" marB="45733"/>
                </a:tc>
                <a:extLst>
                  <a:ext uri="{0D108BD9-81ED-4DB2-BD59-A6C34878D82A}">
                    <a16:rowId xmlns:a16="http://schemas.microsoft.com/office/drawing/2014/main" val="10003"/>
                  </a:ext>
                </a:extLst>
              </a:tr>
              <a:tr h="662467">
                <a:tc>
                  <a:txBody>
                    <a:bodyPr/>
                    <a:lstStyle/>
                    <a:p>
                      <a:pPr>
                        <a:lnSpc>
                          <a:spcPct val="1000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6.29.1</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54" marR="91454" marT="45733" marB="45733"/>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0" dirty="0" smtClean="0">
                          <a:latin typeface="Verdana" panose="020B0604030504040204" pitchFamily="34" charset="0"/>
                          <a:ea typeface="Verdana" panose="020B0604030504040204" pitchFamily="34" charset="0"/>
                          <a:cs typeface="Verdana" panose="020B0604030504040204" pitchFamily="34" charset="0"/>
                          <a:hlinkClick r:id="rId3"/>
                        </a:rPr>
                        <a:t>Normierter Sucheinstieg</a:t>
                      </a:r>
                      <a:endParaRPr lang="de-DE" sz="1800" b="0" dirty="0" smtClean="0">
                        <a:latin typeface="Verdana" panose="020B0604030504040204" pitchFamily="34" charset="0"/>
                        <a:ea typeface="Verdana" panose="020B0604030504040204" pitchFamily="34" charset="0"/>
                        <a:cs typeface="Verdana" panose="020B0604030504040204" pitchFamily="34" charset="0"/>
                      </a:endParaRPr>
                    </a:p>
                  </a:txBody>
                  <a:tcPr marL="91454" marR="91454" marT="45733" marB="45733"/>
                </a:tc>
                <a:tc>
                  <a:txBody>
                    <a:bodyPr/>
                    <a:lstStyle/>
                    <a:p>
                      <a:pPr>
                        <a:lnSpc>
                          <a:spcPct val="1000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Österreich. Außerstreitgesetz</a:t>
                      </a:r>
                      <a:r>
                        <a:rPr lang="de-DE" sz="1800" baseline="0" dirty="0" smtClean="0">
                          <a:latin typeface="Verdana" panose="020B0604030504040204" pitchFamily="34" charset="0"/>
                          <a:ea typeface="Verdana" panose="020B0604030504040204" pitchFamily="34" charset="0"/>
                          <a:cs typeface="Verdana" panose="020B0604030504040204" pitchFamily="34" charset="0"/>
                        </a:rPr>
                        <a:t> </a:t>
                      </a:r>
                      <a:r>
                        <a:rPr lang="de-DE" sz="1800" baseline="0" dirty="0" smtClean="0">
                          <a:solidFill>
                            <a:srgbClr val="0070C0"/>
                          </a:solidFill>
                          <a:latin typeface="Verdana" panose="020B0604030504040204" pitchFamily="34" charset="0"/>
                          <a:ea typeface="Verdana" panose="020B0604030504040204" pitchFamily="34" charset="0"/>
                          <a:cs typeface="Verdana" panose="020B0604030504040204" pitchFamily="34" charset="0"/>
                        </a:rPr>
                        <a:t>(1854)</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54" marR="91454" marT="45733" marB="45733"/>
                </a:tc>
                <a:extLst>
                  <a:ext uri="{0D108BD9-81ED-4DB2-BD59-A6C34878D82A}">
                    <a16:rowId xmlns:a16="http://schemas.microsoft.com/office/drawing/2014/main" val="10004"/>
                  </a:ext>
                </a:extLst>
              </a:tr>
            </a:tbl>
          </a:graphicData>
        </a:graphic>
      </p:graphicFrame>
      <p:graphicFrame>
        <p:nvGraphicFramePr>
          <p:cNvPr id="7" name="Tabelle 6"/>
          <p:cNvGraphicFramePr>
            <a:graphicFrameLocks noGrp="1"/>
          </p:cNvGraphicFramePr>
          <p:nvPr>
            <p:extLst>
              <p:ext uri="{D42A27DB-BD31-4B8C-83A1-F6EECF244321}">
                <p14:modId xmlns:p14="http://schemas.microsoft.com/office/powerpoint/2010/main" val="1649288013"/>
              </p:ext>
            </p:extLst>
          </p:nvPr>
        </p:nvGraphicFramePr>
        <p:xfrm>
          <a:off x="250825" y="3702050"/>
          <a:ext cx="8642350" cy="2454440"/>
        </p:xfrm>
        <a:graphic>
          <a:graphicData uri="http://schemas.openxmlformats.org/drawingml/2006/table">
            <a:tbl>
              <a:tblPr firstRow="1" bandRow="1">
                <a:tableStyleId>{5C22544A-7EE6-4342-B048-85BDC9FD1C3A}</a:tableStyleId>
              </a:tblPr>
              <a:tblGrid>
                <a:gridCol w="1008807">
                  <a:extLst>
                    <a:ext uri="{9D8B030D-6E8A-4147-A177-3AD203B41FA5}">
                      <a16:colId xmlns:a16="http://schemas.microsoft.com/office/drawing/2014/main" val="20000"/>
                    </a:ext>
                  </a:extLst>
                </a:gridCol>
                <a:gridCol w="3240360">
                  <a:extLst>
                    <a:ext uri="{9D8B030D-6E8A-4147-A177-3AD203B41FA5}">
                      <a16:colId xmlns:a16="http://schemas.microsoft.com/office/drawing/2014/main" val="20001"/>
                    </a:ext>
                  </a:extLst>
                </a:gridCol>
                <a:gridCol w="4393183">
                  <a:extLst>
                    <a:ext uri="{9D8B030D-6E8A-4147-A177-3AD203B41FA5}">
                      <a16:colId xmlns:a16="http://schemas.microsoft.com/office/drawing/2014/main" val="20002"/>
                    </a:ext>
                  </a:extLst>
                </a:gridCol>
              </a:tblGrid>
              <a:tr h="365599">
                <a:tc>
                  <a:txBody>
                    <a:bodyPr/>
                    <a:lstStyle/>
                    <a:p>
                      <a:pPr>
                        <a:lnSpc>
                          <a:spcPct val="100000"/>
                        </a:lnSpc>
                      </a:pPr>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54" marR="91454" marT="45656" marB="45656"/>
                </a:tc>
                <a:tc>
                  <a:txBody>
                    <a:bodyPr/>
                    <a:lstStyle/>
                    <a:p>
                      <a:pPr>
                        <a:lnSpc>
                          <a:spcPct val="100000"/>
                        </a:lnSpc>
                      </a:pPr>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54" marR="91454" marT="45656" marB="45656"/>
                </a:tc>
                <a:tc>
                  <a:txBody>
                    <a:bodyPr/>
                    <a:lstStyle/>
                    <a:p>
                      <a:pPr>
                        <a:lnSpc>
                          <a:spcPct val="100000"/>
                        </a:lnSpc>
                      </a:pPr>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54" marR="91454" marT="45656" marB="45656"/>
                </a:tc>
                <a:extLst>
                  <a:ext uri="{0D108BD9-81ED-4DB2-BD59-A6C34878D82A}">
                    <a16:rowId xmlns:a16="http://schemas.microsoft.com/office/drawing/2014/main" val="10000"/>
                  </a:ext>
                </a:extLst>
              </a:tr>
              <a:tr h="639887">
                <a:tc>
                  <a:txBody>
                    <a:bodyPr/>
                    <a:lstStyle/>
                    <a:p>
                      <a:pPr>
                        <a:lnSpc>
                          <a:spcPct val="1000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6.19.2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54" marR="91454" marT="45656" marB="45656" anchor="ctr"/>
                </a:tc>
                <a:tc>
                  <a:txBody>
                    <a:bodyPr/>
                    <a:lstStyle/>
                    <a:p>
                      <a:pPr>
                        <a:lnSpc>
                          <a:spcPct val="1000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54" marR="91454" marT="45656" marB="45656" anchor="ctr"/>
                </a:tc>
                <a:tc>
                  <a:txBody>
                    <a:bodyPr/>
                    <a:lstStyle/>
                    <a:p>
                      <a:pPr>
                        <a:lnSpc>
                          <a:spcPct val="1000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Außerstreitgesetz </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54" marR="91454" marT="45656" marB="45656" anchor="ctr"/>
                </a:tc>
                <a:extLst>
                  <a:ext uri="{0D108BD9-81ED-4DB2-BD59-A6C34878D82A}">
                    <a16:rowId xmlns:a16="http://schemas.microsoft.com/office/drawing/2014/main" val="10001"/>
                  </a:ext>
                </a:extLst>
              </a:tr>
              <a:tr h="365599">
                <a:tc>
                  <a:txBody>
                    <a:bodyPr/>
                    <a:lstStyle/>
                    <a:p>
                      <a:pPr>
                        <a:lnSpc>
                          <a:spcPct val="1000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6.20.2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54" marR="91454" marT="45656" marB="45656" anchor="ctr"/>
                </a:tc>
                <a:tc>
                  <a:txBody>
                    <a:bodyPr/>
                    <a:lstStyle/>
                    <a:p>
                      <a:pPr>
                        <a:lnSpc>
                          <a:spcPct val="1000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Datum</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54" marR="91454" marT="45656" marB="45656" anchor="ctr"/>
                </a:tc>
                <a:tc>
                  <a:txBody>
                    <a:bodyPr/>
                    <a:lstStyle/>
                    <a:p>
                      <a:pPr>
                        <a:lnSpc>
                          <a:spcPct val="1000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2003</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54" marR="91454" marT="45656" marB="45656" anchor="ctr"/>
                </a:tc>
                <a:extLst>
                  <a:ext uri="{0D108BD9-81ED-4DB2-BD59-A6C34878D82A}">
                    <a16:rowId xmlns:a16="http://schemas.microsoft.com/office/drawing/2014/main" val="10002"/>
                  </a:ext>
                </a:extLst>
              </a:tr>
              <a:tr h="365599">
                <a:tc>
                  <a:txBody>
                    <a:bodyPr/>
                    <a:lstStyle/>
                    <a:p>
                      <a:pPr>
                        <a:lnSpc>
                          <a:spcPct val="1000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19.2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54" marR="91454" marT="45656" marB="45656" anchor="ctr"/>
                </a:tc>
                <a:tc>
                  <a:txBody>
                    <a:bodyPr/>
                    <a:lstStyle/>
                    <a:p>
                      <a:pPr>
                        <a:lnSpc>
                          <a:spcPct val="1000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Geistiger Schöpfer</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54" marR="91454" marT="45656" marB="45656" anchor="ctr"/>
                </a:tc>
                <a:tc>
                  <a:txBody>
                    <a:bodyPr/>
                    <a:lstStyle/>
                    <a:p>
                      <a:pPr>
                        <a:lnSpc>
                          <a:spcPct val="1000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Österreich</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54" marR="91454" marT="45656" marB="45656" anchor="ctr"/>
                </a:tc>
                <a:extLst>
                  <a:ext uri="{0D108BD9-81ED-4DB2-BD59-A6C34878D82A}">
                    <a16:rowId xmlns:a16="http://schemas.microsoft.com/office/drawing/2014/main" val="10003"/>
                  </a:ext>
                </a:extLst>
              </a:tr>
              <a:tr h="717592">
                <a:tc>
                  <a:txBody>
                    <a:bodyPr/>
                    <a:lstStyle/>
                    <a:p>
                      <a:pPr>
                        <a:lnSpc>
                          <a:spcPct val="1000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6.29.1</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54" marR="91454" marT="45656" marB="45656"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0" dirty="0" smtClean="0">
                          <a:latin typeface="Verdana" panose="020B0604030504040204" pitchFamily="34" charset="0"/>
                          <a:ea typeface="Verdana" panose="020B0604030504040204" pitchFamily="34" charset="0"/>
                          <a:cs typeface="Verdana" panose="020B0604030504040204" pitchFamily="34" charset="0"/>
                          <a:hlinkClick r:id="rId3"/>
                        </a:rPr>
                        <a:t>Normierter Sucheinstieg</a:t>
                      </a:r>
                      <a:endParaRPr lang="de-DE" sz="1800" b="0" dirty="0" smtClean="0">
                        <a:latin typeface="Verdana" panose="020B0604030504040204" pitchFamily="34" charset="0"/>
                        <a:ea typeface="Verdana" panose="020B0604030504040204" pitchFamily="34" charset="0"/>
                        <a:cs typeface="Verdana" panose="020B0604030504040204" pitchFamily="34" charset="0"/>
                      </a:endParaRPr>
                    </a:p>
                  </a:txBody>
                  <a:tcPr marL="91454" marR="91454" marT="45656" marB="45656" anchor="ctr"/>
                </a:tc>
                <a:tc>
                  <a:txBody>
                    <a:bodyPr/>
                    <a:lstStyle/>
                    <a:p>
                      <a:pPr>
                        <a:lnSpc>
                          <a:spcPct val="100000"/>
                        </a:lnSpc>
                        <a:spcBef>
                          <a:spcPts val="600"/>
                        </a:spcBef>
                        <a:spcAft>
                          <a:spcPts val="600"/>
                        </a:spcAft>
                      </a:pPr>
                      <a:r>
                        <a:rPr lang="de-DE" sz="1700" dirty="0" smtClean="0">
                          <a:latin typeface="Verdana" panose="020B0604030504040204" pitchFamily="34" charset="0"/>
                          <a:ea typeface="Verdana" panose="020B0604030504040204" pitchFamily="34" charset="0"/>
                          <a:cs typeface="Verdana" panose="020B0604030504040204" pitchFamily="34" charset="0"/>
                        </a:rPr>
                        <a:t>Österreich. Außerstreitgesetz</a:t>
                      </a:r>
                      <a:r>
                        <a:rPr lang="de-DE" sz="1700" baseline="0" dirty="0" smtClean="0">
                          <a:latin typeface="Verdana" panose="020B0604030504040204" pitchFamily="34" charset="0"/>
                          <a:ea typeface="Verdana" panose="020B0604030504040204" pitchFamily="34" charset="0"/>
                          <a:cs typeface="Verdana" panose="020B0604030504040204" pitchFamily="34" charset="0"/>
                        </a:rPr>
                        <a:t> (2003)</a:t>
                      </a:r>
                      <a:endParaRPr lang="de-DE" sz="1700" dirty="0">
                        <a:latin typeface="Verdana" panose="020B0604030504040204" pitchFamily="34" charset="0"/>
                        <a:ea typeface="Verdana" panose="020B0604030504040204" pitchFamily="34" charset="0"/>
                        <a:cs typeface="Verdana" panose="020B0604030504040204" pitchFamily="34" charset="0"/>
                      </a:endParaRPr>
                    </a:p>
                  </a:txBody>
                  <a:tcPr marL="91454" marR="91454" marT="45656" marB="45656" anchor="ctr"/>
                </a:tc>
                <a:extLst>
                  <a:ext uri="{0D108BD9-81ED-4DB2-BD59-A6C34878D82A}">
                    <a16:rowId xmlns:a16="http://schemas.microsoft.com/office/drawing/2014/main" val="10004"/>
                  </a:ext>
                </a:extLst>
              </a:tr>
            </a:tbl>
          </a:graphicData>
        </a:graphic>
      </p:graphicFrame>
      <p:sp>
        <p:nvSpPr>
          <p:cNvPr id="4" name="Titel 3"/>
          <p:cNvSpPr>
            <a:spLocks noGrp="1"/>
          </p:cNvSpPr>
          <p:nvPr>
            <p:ph type="title"/>
          </p:nvPr>
        </p:nvSpPr>
        <p:spPr/>
        <p:txBody>
          <a:bodyPr/>
          <a:lstStyle/>
          <a:p>
            <a:r>
              <a:rPr lang="de-DE" dirty="0"/>
              <a:t>Beispiel</a:t>
            </a:r>
          </a:p>
        </p:txBody>
      </p:sp>
      <p:sp>
        <p:nvSpPr>
          <p:cNvPr id="11" name="Fußzeilenplatzhalter 10"/>
          <p:cNvSpPr>
            <a:spLocks noGrp="1"/>
          </p:cNvSpPr>
          <p:nvPr>
            <p:ph type="ftr" sz="quarter" idx="14"/>
          </p:nvPr>
        </p:nvSpPr>
        <p:spPr/>
        <p:txBody>
          <a:bodyPr/>
          <a:lstStyle/>
          <a:p>
            <a:pPr>
              <a:defRPr/>
            </a:pPr>
            <a:r>
              <a:rPr lang="de-DE" smtClean="0"/>
              <a:t>AG RDA Schulungsunterlagen – Modul 6J: Juristische Werke | Stand: 5.12.2017 | CC BY-NC-SA</a:t>
            </a:r>
            <a:endParaRPr lang="de-DE" dirty="0"/>
          </a:p>
        </p:txBody>
      </p:sp>
      <p:sp>
        <p:nvSpPr>
          <p:cNvPr id="34873" name="Foliennummernplatzhalter 2"/>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fld id="{FE622DBC-D25C-4FAF-8DAC-C5CF21D6FBC4}" type="slidenum">
              <a:rPr lang="de-DE" altLang="de-DE" sz="1200" smtClean="0">
                <a:solidFill>
                  <a:srgbClr val="898989"/>
                </a:solidFill>
                <a:latin typeface="Calibri" pitchFamily="34" charset="0"/>
              </a:rPr>
              <a:pPr>
                <a:spcBef>
                  <a:spcPct val="0"/>
                </a:spcBef>
                <a:buFontTx/>
                <a:buNone/>
              </a:pPr>
              <a:t>30</a:t>
            </a:fld>
            <a:endParaRPr lang="de-DE" altLang="de-DE" sz="1200" smtClean="0">
              <a:solidFill>
                <a:srgbClr val="898989"/>
              </a:solidFill>
              <a:latin typeface="Calibri" pitchFamily="34" charset="0"/>
            </a:endParaRPr>
          </a:p>
        </p:txBody>
      </p:sp>
      <p:sp>
        <p:nvSpPr>
          <p:cNvPr id="3" name="Textfeld 2"/>
          <p:cNvSpPr txBox="1"/>
          <p:nvPr/>
        </p:nvSpPr>
        <p:spPr>
          <a:xfrm>
            <a:off x="4355976" y="2578435"/>
            <a:ext cx="4537199" cy="346509"/>
          </a:xfrm>
          <a:prstGeom prst="rect">
            <a:avLst/>
          </a:prstGeom>
          <a:noFill/>
          <a:ln w="38100">
            <a:solidFill>
              <a:srgbClr val="C00000"/>
            </a:solidFill>
          </a:ln>
        </p:spPr>
        <p:txBody>
          <a:bodyPr wrap="squar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sp>
        <p:nvSpPr>
          <p:cNvPr id="9" name="Textfeld 8"/>
          <p:cNvSpPr txBox="1"/>
          <p:nvPr/>
        </p:nvSpPr>
        <p:spPr>
          <a:xfrm>
            <a:off x="4499992" y="5589240"/>
            <a:ext cx="4176464" cy="369332"/>
          </a:xfrm>
          <a:prstGeom prst="rect">
            <a:avLst/>
          </a:prstGeom>
          <a:noFill/>
          <a:ln w="38100">
            <a:solidFill>
              <a:srgbClr val="C00000"/>
            </a:solidFill>
          </a:ln>
        </p:spPr>
        <p:txBody>
          <a:bodyPr wrap="squar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340768"/>
            <a:ext cx="8640960" cy="4968552"/>
          </a:xfrm>
        </p:spPr>
        <p:txBody>
          <a:bodyPr/>
          <a:lstStyle/>
          <a:p>
            <a:pPr marL="342900" lvl="1" indent="-342900">
              <a:buFont typeface="Arial" pitchFamily="34" charset="0"/>
              <a:buChar char="•"/>
              <a:defRPr/>
            </a:pPr>
            <a:r>
              <a:rPr lang="de-DE" altLang="de-DE" sz="2400" dirty="0" smtClean="0"/>
              <a:t>Verfügungen </a:t>
            </a:r>
            <a:r>
              <a:rPr lang="de-DE" altLang="de-DE" sz="2400" dirty="0"/>
              <a:t>und Erlasse von Gebietskörperschaften </a:t>
            </a:r>
            <a:br>
              <a:rPr lang="de-DE" altLang="de-DE" sz="2400" dirty="0"/>
            </a:br>
            <a:r>
              <a:rPr lang="de-DE" altLang="de-DE" sz="2400" dirty="0"/>
              <a:t>(einschließlich grundlegende Gesetze wie </a:t>
            </a:r>
            <a:r>
              <a:rPr lang="de-DE" altLang="de-DE" sz="2400" b="1" dirty="0"/>
              <a:t>Verfassungen</a:t>
            </a:r>
            <a:r>
              <a:rPr lang="de-DE" altLang="de-DE" sz="2400" dirty="0"/>
              <a:t>, Chartas usw</a:t>
            </a:r>
            <a:r>
              <a:rPr lang="de-DE" altLang="de-DE" sz="2400" dirty="0" smtClean="0"/>
              <a:t>.) </a:t>
            </a:r>
            <a:r>
              <a:rPr lang="de-DE" altLang="de-DE" sz="2400" dirty="0"/>
              <a:t>(RDA 6.29.1.1.2a)  </a:t>
            </a:r>
          </a:p>
          <a:p>
            <a:pPr marL="0" lvl="1" indent="0">
              <a:buNone/>
              <a:defRPr/>
            </a:pPr>
            <a:endParaRPr lang="de-DE" altLang="de-DE" sz="2400" dirty="0"/>
          </a:p>
          <a:p>
            <a:pPr marL="342900" lvl="1" indent="-342900">
              <a:buFont typeface="Arial" pitchFamily="34" charset="0"/>
              <a:buChar char="•"/>
              <a:defRPr/>
            </a:pPr>
            <a:r>
              <a:rPr lang="de-DE" altLang="de-DE" sz="2400" dirty="0" smtClean="0"/>
              <a:t>Erlasse </a:t>
            </a:r>
            <a:r>
              <a:rPr lang="de-DE" altLang="de-DE" sz="2400" dirty="0"/>
              <a:t>einer obersten Führungskraft (z. B.: des Präsidenten der Vereinigten Staaten), die Gesetzeskraft haben (RDA 6.29.1.1.2b) </a:t>
            </a:r>
          </a:p>
          <a:p>
            <a:pPr marL="0" lvl="1" indent="0">
              <a:buNone/>
              <a:defRPr/>
            </a:pPr>
            <a:endParaRPr lang="de-DE" altLang="de-DE" sz="2400" dirty="0">
              <a:solidFill>
                <a:srgbClr val="000000"/>
              </a:solidFill>
            </a:endParaRPr>
          </a:p>
          <a:p>
            <a:pPr marL="0" lvl="1" indent="0">
              <a:buNone/>
              <a:defRPr/>
            </a:pPr>
            <a:r>
              <a:rPr lang="de-DE" altLang="de-DE" sz="2400" dirty="0">
                <a:solidFill>
                  <a:srgbClr val="000000"/>
                </a:solidFill>
              </a:rPr>
              <a:t/>
            </a:r>
            <a:br>
              <a:rPr lang="de-DE" altLang="de-DE" sz="2400" dirty="0">
                <a:solidFill>
                  <a:srgbClr val="000000"/>
                </a:solidFill>
              </a:rPr>
            </a:br>
            <a:r>
              <a:rPr lang="de-DE" altLang="de-DE" sz="2400" dirty="0"/>
              <a:t>&gt;&gt;&gt;&gt;     Sie werden wie Einzelgesetze behandelt</a:t>
            </a:r>
          </a:p>
          <a:p>
            <a:pPr marL="0" indent="0">
              <a:buNone/>
              <a:defRPr/>
            </a:pPr>
            <a:endParaRPr lang="de-DE" altLang="de-DE" b="1" dirty="0"/>
          </a:p>
          <a:p>
            <a:endParaRPr lang="de-DE" dirty="0"/>
          </a:p>
        </p:txBody>
      </p:sp>
      <p:sp>
        <p:nvSpPr>
          <p:cNvPr id="4" name="Fußzeilenplatzhalter 3"/>
          <p:cNvSpPr>
            <a:spLocks noGrp="1"/>
          </p:cNvSpPr>
          <p:nvPr>
            <p:ph type="ftr" sz="quarter" idx="14"/>
          </p:nvPr>
        </p:nvSpPr>
        <p:spPr/>
        <p:txBody>
          <a:bodyPr/>
          <a:lstStyle/>
          <a:p>
            <a:pPr>
              <a:defRPr/>
            </a:pPr>
            <a:r>
              <a:rPr lang="de-DE" smtClean="0"/>
              <a:t>AG RDA Schulungsunterlagen – Modul 6J: Juristische Werke | Stand: 5.12.2017 | CC BY-NC-SA</a:t>
            </a:r>
            <a:endParaRPr lang="de-DE" dirty="0"/>
          </a:p>
        </p:txBody>
      </p:sp>
      <p:sp>
        <p:nvSpPr>
          <p:cNvPr id="36869" name="Foliennummernplatzhalter 1"/>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fld id="{0A22568E-E8B6-4439-A94E-7A8DA8F38DAE}" type="slidenum">
              <a:rPr lang="de-DE" altLang="de-DE" sz="1200" smtClean="0">
                <a:solidFill>
                  <a:srgbClr val="898989"/>
                </a:solidFill>
                <a:latin typeface="Calibri" pitchFamily="34" charset="0"/>
              </a:rPr>
              <a:pPr>
                <a:spcBef>
                  <a:spcPct val="0"/>
                </a:spcBef>
                <a:buFontTx/>
                <a:buNone/>
              </a:pPr>
              <a:t>31</a:t>
            </a:fld>
            <a:endParaRPr lang="de-DE" altLang="de-DE" sz="1200" smtClean="0">
              <a:solidFill>
                <a:srgbClr val="898989"/>
              </a:solidFill>
              <a:latin typeface="Calibri" pitchFamily="34" charset="0"/>
            </a:endParaRPr>
          </a:p>
        </p:txBody>
      </p:sp>
      <p:sp>
        <p:nvSpPr>
          <p:cNvPr id="5" name="Titel 4"/>
          <p:cNvSpPr>
            <a:spLocks noGrp="1"/>
          </p:cNvSpPr>
          <p:nvPr>
            <p:ph type="title"/>
          </p:nvPr>
        </p:nvSpPr>
        <p:spPr>
          <a:xfrm>
            <a:off x="251520" y="399802"/>
            <a:ext cx="8640960" cy="508918"/>
          </a:xfrm>
        </p:spPr>
        <p:txBody>
          <a:bodyPr/>
          <a:lstStyle/>
          <a:p>
            <a:r>
              <a:rPr lang="de-DE" altLang="de-DE" dirty="0">
                <a:solidFill>
                  <a:srgbClr val="376092"/>
                </a:solidFill>
                <a:latin typeface="Verdana" charset="0"/>
              </a:rPr>
              <a:t>Verfügungen und Erlasse von Gebietskörperschaften</a:t>
            </a:r>
            <a:endParaRPr lang="de-DE"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de-DE" dirty="0"/>
              <a:t>Verfassungen</a:t>
            </a:r>
          </a:p>
        </p:txBody>
      </p:sp>
      <p:sp>
        <p:nvSpPr>
          <p:cNvPr id="5" name="Textplatzhalter 4"/>
          <p:cNvSpPr>
            <a:spLocks noGrp="1"/>
          </p:cNvSpPr>
          <p:nvPr>
            <p:ph type="body" sz="quarter" idx="13"/>
          </p:nvPr>
        </p:nvSpPr>
        <p:spPr/>
        <p:txBody>
          <a:bodyPr/>
          <a:lstStyle/>
          <a:p>
            <a:pPr marL="0" lvl="1" indent="0">
              <a:buNone/>
              <a:defRPr/>
            </a:pPr>
            <a:r>
              <a:rPr lang="de-DE" altLang="de-DE" sz="2200" dirty="0"/>
              <a:t>Definition: Spezielle Art von Gesetzen</a:t>
            </a:r>
            <a:r>
              <a:rPr lang="de-DE" altLang="de-DE" sz="2200" b="1" dirty="0"/>
              <a:t>, </a:t>
            </a:r>
            <a:r>
              <a:rPr lang="de-DE" altLang="de-DE" sz="2200" dirty="0"/>
              <a:t>die </a:t>
            </a:r>
            <a:r>
              <a:rPr lang="de-DE" altLang="de-DE" sz="2200" dirty="0" smtClean="0"/>
              <a:t>die rechtliche Grundordnung </a:t>
            </a:r>
            <a:r>
              <a:rPr lang="de-DE" altLang="de-DE" sz="2200" dirty="0"/>
              <a:t>eines Staates bzw. Gliedstaates konstituieren.</a:t>
            </a:r>
          </a:p>
          <a:p>
            <a:pPr marL="342900" lvl="1" indent="-342900">
              <a:spcBef>
                <a:spcPts val="0"/>
              </a:spcBef>
              <a:buNone/>
              <a:defRPr/>
            </a:pPr>
            <a:endParaRPr lang="de-DE" altLang="de-DE" sz="1800" dirty="0"/>
          </a:p>
          <a:p>
            <a:pPr marL="342900" lvl="1" indent="-342900">
              <a:buNone/>
              <a:defRPr/>
            </a:pPr>
            <a:r>
              <a:rPr lang="de-DE" altLang="de-DE" sz="2200" b="1" dirty="0">
                <a:solidFill>
                  <a:srgbClr val="000000"/>
                </a:solidFill>
              </a:rPr>
              <a:t>Normierter Sucheinstieg:</a:t>
            </a:r>
            <a:endParaRPr lang="de-DE" altLang="de-DE" sz="2200" dirty="0">
              <a:solidFill>
                <a:srgbClr val="000000"/>
              </a:solidFill>
            </a:endParaRPr>
          </a:p>
          <a:p>
            <a:pPr marL="342900" lvl="1" indent="-342900">
              <a:buFont typeface="Arial" pitchFamily="34" charset="0"/>
              <a:buChar char="•"/>
              <a:defRPr/>
            </a:pPr>
            <a:r>
              <a:rPr lang="de-DE" altLang="de-DE" sz="2200" dirty="0">
                <a:solidFill>
                  <a:srgbClr val="000000"/>
                </a:solidFill>
              </a:rPr>
              <a:t>Sucheinstieg, der </a:t>
            </a:r>
            <a:r>
              <a:rPr lang="de-DE" altLang="de-DE" sz="2200" dirty="0" smtClean="0">
                <a:solidFill>
                  <a:srgbClr val="000000"/>
                </a:solidFill>
              </a:rPr>
              <a:t>Gebietskörperschaft</a:t>
            </a:r>
          </a:p>
          <a:p>
            <a:pPr marL="342900" lvl="1" indent="-342900">
              <a:buFont typeface="Arial" pitchFamily="34" charset="0"/>
              <a:buChar char="•"/>
              <a:defRPr/>
            </a:pPr>
            <a:r>
              <a:rPr lang="de-DE" altLang="de-DE" sz="2200" dirty="0" smtClean="0">
                <a:solidFill>
                  <a:srgbClr val="000000"/>
                </a:solidFill>
              </a:rPr>
              <a:t>Bevorzugter Titel des Werks</a:t>
            </a:r>
            <a:endParaRPr lang="de-DE" altLang="de-DE" sz="2200" dirty="0">
              <a:solidFill>
                <a:srgbClr val="000000"/>
              </a:solidFill>
            </a:endParaRPr>
          </a:p>
          <a:p>
            <a:pPr marL="0" lvl="1" indent="0">
              <a:spcBef>
                <a:spcPts val="0"/>
              </a:spcBef>
              <a:buNone/>
              <a:defRPr/>
            </a:pPr>
            <a:endParaRPr lang="de-DE" altLang="de-DE" sz="1800" b="1" dirty="0"/>
          </a:p>
          <a:p>
            <a:pPr marL="342900" lvl="1" indent="-342900">
              <a:buNone/>
              <a:defRPr/>
            </a:pPr>
            <a:r>
              <a:rPr lang="de-DE" altLang="de-DE" sz="2200" b="1" dirty="0">
                <a:solidFill>
                  <a:srgbClr val="000000"/>
                </a:solidFill>
              </a:rPr>
              <a:t>Bevorzugter Titel: </a:t>
            </a:r>
          </a:p>
          <a:p>
            <a:pPr marL="342900" lvl="1" indent="-342900">
              <a:buFont typeface="Arial" pitchFamily="34" charset="0"/>
              <a:buChar char="•"/>
              <a:defRPr/>
            </a:pPr>
            <a:r>
              <a:rPr lang="de-DE" altLang="de-DE" sz="2200" dirty="0">
                <a:solidFill>
                  <a:srgbClr val="000000"/>
                </a:solidFill>
              </a:rPr>
              <a:t>Originaltitel der Verfassung</a:t>
            </a:r>
          </a:p>
          <a:p>
            <a:pPr marL="342900" lvl="1" indent="-342900">
              <a:buFont typeface="Arial" pitchFamily="34" charset="0"/>
              <a:buChar char="•"/>
              <a:defRPr/>
            </a:pPr>
            <a:r>
              <a:rPr lang="de-DE" altLang="de-DE" sz="2200" dirty="0">
                <a:solidFill>
                  <a:srgbClr val="000000"/>
                </a:solidFill>
              </a:rPr>
              <a:t>Normierter Titel: „Verfassung“, </a:t>
            </a:r>
          </a:p>
          <a:p>
            <a:pPr marL="0" lvl="1" indent="0">
              <a:buNone/>
              <a:defRPr/>
            </a:pPr>
            <a:r>
              <a:rPr lang="de-DE" altLang="de-DE" sz="2200" dirty="0">
                <a:solidFill>
                  <a:srgbClr val="000000"/>
                </a:solidFill>
              </a:rPr>
              <a:t>    wenn kein Originaltitel </a:t>
            </a:r>
            <a:r>
              <a:rPr lang="de-DE" altLang="de-DE" sz="2200" dirty="0" smtClean="0">
                <a:solidFill>
                  <a:srgbClr val="000000"/>
                </a:solidFill>
              </a:rPr>
              <a:t>ermittelbar </a:t>
            </a:r>
            <a:r>
              <a:rPr lang="de-DE" altLang="de-DE" sz="1800" dirty="0" smtClean="0">
                <a:solidFill>
                  <a:srgbClr val="000000"/>
                </a:solidFill>
              </a:rPr>
              <a:t>(RDA </a:t>
            </a:r>
            <a:r>
              <a:rPr lang="de-DE" altLang="de-DE" sz="1800" dirty="0">
                <a:solidFill>
                  <a:srgbClr val="000000"/>
                </a:solidFill>
              </a:rPr>
              <a:t>6.19.2.5 D-A-CH)</a:t>
            </a:r>
          </a:p>
          <a:p>
            <a:pPr marL="0" lvl="1" indent="0">
              <a:spcBef>
                <a:spcPts val="0"/>
              </a:spcBef>
              <a:buNone/>
              <a:defRPr/>
            </a:pPr>
            <a:endParaRPr lang="de-DE" altLang="de-DE" sz="1800" dirty="0">
              <a:solidFill>
                <a:srgbClr val="000000"/>
              </a:solidFill>
            </a:endParaRPr>
          </a:p>
          <a:p>
            <a:pPr marL="342900" lvl="1" indent="-342900">
              <a:buFont typeface="Arial" pitchFamily="34" charset="0"/>
              <a:buChar char="•"/>
              <a:defRPr/>
            </a:pPr>
            <a:r>
              <a:rPr lang="de-DE" altLang="de-DE" sz="2200" dirty="0">
                <a:solidFill>
                  <a:srgbClr val="000000"/>
                </a:solidFill>
              </a:rPr>
              <a:t>Verkündungsjahr, als spezifizierendes </a:t>
            </a:r>
            <a:r>
              <a:rPr lang="de-DE" altLang="de-DE" sz="2200" dirty="0" smtClean="0">
                <a:solidFill>
                  <a:srgbClr val="000000"/>
                </a:solidFill>
              </a:rPr>
              <a:t>Merkmal </a:t>
            </a:r>
            <a:r>
              <a:rPr lang="de-DE" altLang="de-DE" sz="1800" dirty="0">
                <a:solidFill>
                  <a:srgbClr val="000000"/>
                </a:solidFill>
              </a:rPr>
              <a:t>(RDA 6.20) </a:t>
            </a:r>
            <a:r>
              <a:rPr lang="de-DE" altLang="de-DE" sz="2200" dirty="0">
                <a:solidFill>
                  <a:srgbClr val="000000"/>
                </a:solidFill>
              </a:rPr>
              <a:t/>
            </a:r>
            <a:br>
              <a:rPr lang="de-DE" altLang="de-DE" sz="2200" dirty="0">
                <a:solidFill>
                  <a:srgbClr val="000000"/>
                </a:solidFill>
              </a:rPr>
            </a:br>
            <a:endParaRPr lang="de-DE" altLang="de-DE" sz="2200" dirty="0">
              <a:solidFill>
                <a:srgbClr val="000000"/>
              </a:solidFill>
            </a:endParaRPr>
          </a:p>
        </p:txBody>
      </p:sp>
      <p:sp>
        <p:nvSpPr>
          <p:cNvPr id="4" name="Fußzeilenplatzhalter 3"/>
          <p:cNvSpPr>
            <a:spLocks noGrp="1"/>
          </p:cNvSpPr>
          <p:nvPr>
            <p:ph type="ftr" sz="quarter" idx="14"/>
          </p:nvPr>
        </p:nvSpPr>
        <p:spPr/>
        <p:txBody>
          <a:bodyPr/>
          <a:lstStyle/>
          <a:p>
            <a:pPr>
              <a:defRPr/>
            </a:pPr>
            <a:r>
              <a:rPr lang="de-DE" dirty="0" smtClean="0"/>
              <a:t>AG RDA Schulungsunterlagen – Modul 6J: Juristische Werke | Stand: 5.12.2017 | CC BY-NC-SA</a:t>
            </a:r>
            <a:endParaRPr lang="de-DE" dirty="0"/>
          </a:p>
        </p:txBody>
      </p:sp>
      <p:sp>
        <p:nvSpPr>
          <p:cNvPr id="37893" name="Foliennummernplatzhalter 2"/>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fld id="{10A35C73-797F-4DBE-95EF-50D058C71436}" type="slidenum">
              <a:rPr lang="de-DE" altLang="de-DE" sz="1200" smtClean="0">
                <a:solidFill>
                  <a:srgbClr val="898989"/>
                </a:solidFill>
                <a:latin typeface="Calibri" pitchFamily="34" charset="0"/>
              </a:rPr>
              <a:pPr>
                <a:spcBef>
                  <a:spcPct val="0"/>
                </a:spcBef>
                <a:buFontTx/>
                <a:buNone/>
              </a:pPr>
              <a:t>32</a:t>
            </a:fld>
            <a:endParaRPr lang="de-DE" altLang="de-DE" sz="1200"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el 1"/>
          <p:cNvSpPr>
            <a:spLocks noGrp="1"/>
          </p:cNvSpPr>
          <p:nvPr>
            <p:ph type="title"/>
          </p:nvPr>
        </p:nvSpPr>
        <p:spPr/>
        <p:txBody>
          <a:bodyPr/>
          <a:lstStyle/>
          <a:p>
            <a:r>
              <a:rPr lang="de-DE" altLang="de-DE" dirty="0">
                <a:solidFill>
                  <a:srgbClr val="376092"/>
                </a:solidFill>
              </a:rPr>
              <a:t>Beispiel</a:t>
            </a:r>
            <a:endParaRPr lang="de-DE" dirty="0"/>
          </a:p>
        </p:txBody>
      </p:sp>
      <p:sp>
        <p:nvSpPr>
          <p:cNvPr id="38914" name="Textplatzhalter 2"/>
          <p:cNvSpPr>
            <a:spLocks noGrp="1"/>
          </p:cNvSpPr>
          <p:nvPr>
            <p:ph type="body" sz="quarter" idx="13"/>
          </p:nvPr>
        </p:nvSpPr>
        <p:spPr>
          <a:xfrm>
            <a:off x="251520" y="908720"/>
            <a:ext cx="8640960" cy="5400600"/>
          </a:xfrm>
        </p:spPr>
        <p:txBody>
          <a:bodyPr/>
          <a:lstStyle/>
          <a:p>
            <a:pPr marL="0" indent="0">
              <a:buFont typeface="Arial" pitchFamily="34" charset="0"/>
              <a:buNone/>
            </a:pPr>
            <a:r>
              <a:rPr lang="de-DE" altLang="de-DE" sz="1800" dirty="0" smtClean="0">
                <a:hlinkClick r:id="rId3"/>
              </a:rPr>
              <a:t>Verfassung der Bundesrepublik Deutschland</a:t>
            </a:r>
            <a:endParaRPr lang="de-DE" altLang="de-DE" sz="1800" dirty="0" smtClean="0"/>
          </a:p>
          <a:p>
            <a:pPr marL="0" indent="0">
              <a:buFont typeface="Arial" pitchFamily="34" charset="0"/>
              <a:buNone/>
            </a:pPr>
            <a:endParaRPr lang="de-DE" altLang="de-DE" sz="1600" dirty="0" smtClean="0"/>
          </a:p>
          <a:p>
            <a:pPr marL="0" indent="0">
              <a:buFont typeface="Arial" pitchFamily="34" charset="0"/>
              <a:buNone/>
            </a:pPr>
            <a:endParaRPr lang="de-DE" altLang="de-DE" sz="1600" dirty="0" smtClean="0"/>
          </a:p>
          <a:p>
            <a:pPr marL="0" indent="0">
              <a:buFont typeface="Arial" pitchFamily="34" charset="0"/>
              <a:buNone/>
            </a:pPr>
            <a:endParaRPr lang="de-DE" altLang="de-DE" sz="1600" dirty="0" smtClean="0"/>
          </a:p>
          <a:p>
            <a:pPr marL="0" indent="0">
              <a:buFont typeface="Arial" pitchFamily="34" charset="0"/>
              <a:buNone/>
            </a:pPr>
            <a:endParaRPr lang="de-DE" altLang="de-DE" sz="1600" dirty="0" smtClean="0"/>
          </a:p>
          <a:p>
            <a:pPr marL="0" indent="0">
              <a:buFont typeface="Arial" pitchFamily="34" charset="0"/>
              <a:buNone/>
            </a:pPr>
            <a:endParaRPr lang="de-DE" altLang="de-DE" sz="1600" dirty="0" smtClean="0"/>
          </a:p>
          <a:p>
            <a:pPr marL="0" indent="0">
              <a:buFont typeface="Arial" pitchFamily="34" charset="0"/>
              <a:buNone/>
            </a:pPr>
            <a:endParaRPr lang="de-DE" altLang="de-DE" sz="1600" dirty="0" smtClean="0"/>
          </a:p>
          <a:p>
            <a:pPr marL="0" indent="0">
              <a:buFont typeface="Arial" pitchFamily="34" charset="0"/>
              <a:buNone/>
            </a:pPr>
            <a:endParaRPr lang="de-DE" altLang="de-DE" sz="1600" dirty="0" smtClean="0"/>
          </a:p>
          <a:p>
            <a:pPr marL="0" indent="0">
              <a:buFont typeface="Arial" pitchFamily="34" charset="0"/>
              <a:buNone/>
            </a:pPr>
            <a:endParaRPr lang="de-DE" altLang="de-DE" sz="1800" dirty="0" smtClean="0"/>
          </a:p>
          <a:p>
            <a:pPr marL="0" indent="0">
              <a:buFont typeface="Arial" pitchFamily="34" charset="0"/>
              <a:buNone/>
            </a:pPr>
            <a:r>
              <a:rPr lang="de-DE" altLang="de-DE" sz="1800" dirty="0" smtClean="0"/>
              <a:t>Verfassung Thailands</a:t>
            </a:r>
          </a:p>
          <a:p>
            <a:pPr marL="0" indent="0">
              <a:buFont typeface="Arial" pitchFamily="34" charset="0"/>
              <a:buNone/>
            </a:pPr>
            <a:endParaRPr lang="de-DE" altLang="de-DE" sz="1800" dirty="0" smtClean="0"/>
          </a:p>
        </p:txBody>
      </p:sp>
      <p:sp>
        <p:nvSpPr>
          <p:cNvPr id="4" name="Fußzeilenplatzhalter 3"/>
          <p:cNvSpPr>
            <a:spLocks noGrp="1"/>
          </p:cNvSpPr>
          <p:nvPr>
            <p:ph type="ftr" sz="quarter" idx="14"/>
          </p:nvPr>
        </p:nvSpPr>
        <p:spPr/>
        <p:txBody>
          <a:bodyPr/>
          <a:lstStyle/>
          <a:p>
            <a:pPr>
              <a:defRPr/>
            </a:pPr>
            <a:r>
              <a:rPr lang="de-DE" smtClean="0"/>
              <a:t>AG RDA Schulungsunterlagen – Modul 6J: Juristische Werke | Stand: 5.12.2017 | CC BY-NC-SA</a:t>
            </a:r>
            <a:endParaRPr lang="de-DE" dirty="0"/>
          </a:p>
        </p:txBody>
      </p:sp>
      <p:sp>
        <p:nvSpPr>
          <p:cNvPr id="38969" name="Foliennummernplatzhalter 1"/>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fld id="{A1DDC707-F23B-405A-8147-F50C87CF24BE}" type="slidenum">
              <a:rPr lang="de-DE" altLang="de-DE" sz="1200" smtClean="0">
                <a:solidFill>
                  <a:srgbClr val="898989"/>
                </a:solidFill>
                <a:latin typeface="Calibri" pitchFamily="34" charset="0"/>
              </a:rPr>
              <a:pPr>
                <a:spcBef>
                  <a:spcPct val="0"/>
                </a:spcBef>
                <a:buFontTx/>
                <a:buNone/>
              </a:pPr>
              <a:t>33</a:t>
            </a:fld>
            <a:endParaRPr lang="de-DE" altLang="de-DE" sz="1200" smtClean="0">
              <a:solidFill>
                <a:srgbClr val="898989"/>
              </a:solidFill>
              <a:latin typeface="Calibri" pitchFamily="34" charset="0"/>
            </a:endParaRPr>
          </a:p>
        </p:txBody>
      </p:sp>
      <p:graphicFrame>
        <p:nvGraphicFramePr>
          <p:cNvPr id="8" name="Tabelle 7"/>
          <p:cNvGraphicFramePr>
            <a:graphicFrameLocks noGrp="1"/>
          </p:cNvGraphicFramePr>
          <p:nvPr>
            <p:extLst>
              <p:ext uri="{D42A27DB-BD31-4B8C-83A1-F6EECF244321}">
                <p14:modId xmlns:p14="http://schemas.microsoft.com/office/powerpoint/2010/main" val="384052521"/>
              </p:ext>
            </p:extLst>
          </p:nvPr>
        </p:nvGraphicFramePr>
        <p:xfrm>
          <a:off x="251520" y="1340768"/>
          <a:ext cx="8159699" cy="2280939"/>
        </p:xfrm>
        <a:graphic>
          <a:graphicData uri="http://schemas.openxmlformats.org/drawingml/2006/table">
            <a:tbl>
              <a:tblPr firstRow="1" bandRow="1">
                <a:tableStyleId>{5C22544A-7EE6-4342-B048-85BDC9FD1C3A}</a:tableStyleId>
              </a:tblPr>
              <a:tblGrid>
                <a:gridCol w="1030907">
                  <a:extLst>
                    <a:ext uri="{9D8B030D-6E8A-4147-A177-3AD203B41FA5}">
                      <a16:colId xmlns:a16="http://schemas.microsoft.com/office/drawing/2014/main" val="20000"/>
                    </a:ext>
                  </a:extLst>
                </a:gridCol>
                <a:gridCol w="3528471">
                  <a:extLst>
                    <a:ext uri="{9D8B030D-6E8A-4147-A177-3AD203B41FA5}">
                      <a16:colId xmlns:a16="http://schemas.microsoft.com/office/drawing/2014/main" val="20001"/>
                    </a:ext>
                  </a:extLst>
                </a:gridCol>
                <a:gridCol w="3600321">
                  <a:extLst>
                    <a:ext uri="{9D8B030D-6E8A-4147-A177-3AD203B41FA5}">
                      <a16:colId xmlns:a16="http://schemas.microsoft.com/office/drawing/2014/main" val="20002"/>
                    </a:ext>
                  </a:extLst>
                </a:gridCol>
              </a:tblGrid>
              <a:tr h="365804">
                <a:tc>
                  <a:txBody>
                    <a:bodyPr/>
                    <a:lstStyle/>
                    <a:p>
                      <a:pPr algn="l"/>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43" marR="91443" marT="45702" marB="45702"/>
                </a:tc>
                <a:tc>
                  <a:txBody>
                    <a:bodyPr/>
                    <a:lstStyle/>
                    <a:p>
                      <a:pPr algn="l"/>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43" marR="91443" marT="45702" marB="45702"/>
                </a:tc>
                <a:tc>
                  <a:txBody>
                    <a:bodyPr/>
                    <a:lstStyle/>
                    <a:p>
                      <a:pPr algn="l"/>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43" marR="91443" marT="45702" marB="45702"/>
                </a:tc>
                <a:extLst>
                  <a:ext uri="{0D108BD9-81ED-4DB2-BD59-A6C34878D82A}">
                    <a16:rowId xmlns:a16="http://schemas.microsoft.com/office/drawing/2014/main" val="10000"/>
                  </a:ext>
                </a:extLst>
              </a:tr>
              <a:tr h="294663">
                <a:tc>
                  <a:txBody>
                    <a:bodyPr/>
                    <a:lstStyle/>
                    <a:p>
                      <a:pPr algn="l">
                        <a:lnSpc>
                          <a:spcPts val="1600"/>
                        </a:lnSpc>
                        <a:spcBef>
                          <a:spcPts val="600"/>
                        </a:spcBef>
                        <a:spcAft>
                          <a:spcPts val="600"/>
                        </a:spcAft>
                      </a:pPr>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2.3.2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43" marR="91443" marT="45702" marB="45702" anchor="ctr"/>
                </a:tc>
                <a:tc>
                  <a:txBody>
                    <a:bodyPr/>
                    <a:lstStyle/>
                    <a:p>
                      <a:pPr algn="l">
                        <a:lnSpc>
                          <a:spcPts val="1800"/>
                        </a:lnSpc>
                        <a:spcBef>
                          <a:spcPts val="600"/>
                        </a:spcBef>
                        <a:spcAft>
                          <a:spcPts val="600"/>
                        </a:spcAft>
                      </a:pPr>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Haupttitel</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43" marR="91443" marT="45702" marB="45702" anchor="ctr"/>
                </a:tc>
                <a:tc>
                  <a:txBody>
                    <a:bodyPr/>
                    <a:lstStyle/>
                    <a:p>
                      <a:pPr algn="l">
                        <a:lnSpc>
                          <a:spcPts val="1800"/>
                        </a:lnSpc>
                        <a:spcBef>
                          <a:spcPts val="600"/>
                        </a:spcBef>
                        <a:spcAft>
                          <a:spcPts val="600"/>
                        </a:spcAft>
                      </a:pPr>
                      <a:r>
                        <a:rPr lang="de-DE" sz="1800" b="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Grundgesetz</a:t>
                      </a:r>
                      <a:endParaRPr lang="de-DE" sz="1800" b="0"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txBody>
                  <a:tcPr marL="91443" marR="91443" marT="45702" marB="45702" anchor="ctr"/>
                </a:tc>
                <a:extLst>
                  <a:ext uri="{0D108BD9-81ED-4DB2-BD59-A6C34878D82A}">
                    <a16:rowId xmlns:a16="http://schemas.microsoft.com/office/drawing/2014/main" val="10001"/>
                  </a:ext>
                </a:extLst>
              </a:tr>
              <a:tr h="497923">
                <a:tc>
                  <a:txBody>
                    <a:bodyPr/>
                    <a:lstStyle/>
                    <a:p>
                      <a:pPr algn="l">
                        <a:lnSpc>
                          <a:spcPts val="1600"/>
                        </a:lnSpc>
                        <a:spcBef>
                          <a:spcPts val="600"/>
                        </a:spcBef>
                        <a:spcAft>
                          <a:spcPts val="600"/>
                        </a:spcAft>
                      </a:pPr>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2.3.4</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43" marR="91443" marT="45702" marB="45702" anchor="ctr"/>
                </a:tc>
                <a:tc>
                  <a:txBody>
                    <a:bodyPr/>
                    <a:lstStyle/>
                    <a:p>
                      <a:pPr marL="0" marR="0" indent="0" algn="l" defTabSz="914400" rtl="0" eaLnBrk="1" fontAlgn="auto" latinLnBrk="0" hangingPunct="1">
                        <a:lnSpc>
                          <a:spcPts val="1800"/>
                        </a:lnSpc>
                        <a:spcBef>
                          <a:spcPts val="600"/>
                        </a:spcBef>
                        <a:spcAft>
                          <a:spcPts val="600"/>
                        </a:spcAft>
                        <a:buClrTx/>
                        <a:buSzTx/>
                        <a:buFontTx/>
                        <a:buNone/>
                        <a:tabLst/>
                        <a:defRPr/>
                      </a:pPr>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Titelzusatz</a:t>
                      </a:r>
                      <a:endParaRPr lang="de-DE" sz="1800" b="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txBody>
                  <a:tcPr marL="91443" marR="91443" marT="45702" marB="45702" anchor="ctr"/>
                </a:tc>
                <a:tc>
                  <a:txBody>
                    <a:bodyPr/>
                    <a:lstStyle/>
                    <a:p>
                      <a:pPr marL="0" marR="0" indent="0" algn="l" defTabSz="914400" rtl="0" eaLnBrk="1" fontAlgn="auto" latinLnBrk="0" hangingPunct="1">
                        <a:lnSpc>
                          <a:spcPts val="1800"/>
                        </a:lnSpc>
                        <a:spcBef>
                          <a:spcPts val="600"/>
                        </a:spcBef>
                        <a:spcAft>
                          <a:spcPts val="600"/>
                        </a:spcAft>
                        <a:buClrTx/>
                        <a:buSzTx/>
                        <a:buFontTx/>
                        <a:buNone/>
                        <a:tabLst/>
                        <a:defRPr/>
                      </a:pPr>
                      <a:r>
                        <a:rPr lang="de-DE" sz="1800" b="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Textausgabe mit ausführlichem Sachregister</a:t>
                      </a:r>
                      <a:endParaRPr lang="de-DE" sz="1800" b="0"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txBody>
                  <a:tcPr marL="91443" marR="91443" marT="45702" marB="45702" anchor="ctr"/>
                </a:tc>
                <a:extLst>
                  <a:ext uri="{0D108BD9-81ED-4DB2-BD59-A6C34878D82A}">
                    <a16:rowId xmlns:a16="http://schemas.microsoft.com/office/drawing/2014/main" val="10002"/>
                  </a:ext>
                </a:extLst>
              </a:tr>
              <a:tr h="497923">
                <a:tc>
                  <a:txBody>
                    <a:bodyPr/>
                    <a:lstStyle/>
                    <a:p>
                      <a:pPr algn="l">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6.19.2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43" marR="91443" marT="45702" marB="45702" anchor="ctr"/>
                </a:tc>
                <a:tc>
                  <a:txBody>
                    <a:bodyPr/>
                    <a:lstStyle/>
                    <a:p>
                      <a:pPr marL="0" marR="0" indent="0" algn="l" defTabSz="914400" rtl="0" eaLnBrk="1" fontAlgn="auto" latinLnBrk="0" hangingPunct="1">
                        <a:lnSpc>
                          <a:spcPts val="1800"/>
                        </a:lnSpc>
                        <a:spcBef>
                          <a:spcPts val="600"/>
                        </a:spcBef>
                        <a:spcAft>
                          <a:spcPts val="600"/>
                        </a:spcAft>
                        <a:buClrTx/>
                        <a:buSzTx/>
                        <a:buFontTx/>
                        <a:buNone/>
                        <a:tabLst/>
                        <a:defRPr/>
                      </a:pPr>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txBody>
                  <a:tcPr marL="91443" marR="91443" marT="45702" marB="45702" anchor="ctr"/>
                </a:tc>
                <a:tc>
                  <a:txBody>
                    <a:bodyPr/>
                    <a:lstStyle/>
                    <a:p>
                      <a:pPr marL="0" marR="0" indent="0" algn="l" defTabSz="914400" rtl="0" eaLnBrk="1" fontAlgn="auto" latinLnBrk="0" hangingPunct="1">
                        <a:lnSpc>
                          <a:spcPts val="1800"/>
                        </a:lnSpc>
                        <a:spcBef>
                          <a:spcPts val="600"/>
                        </a:spcBef>
                        <a:spcAft>
                          <a:spcPts val="600"/>
                        </a:spcAft>
                        <a:buClrTx/>
                        <a:buSzTx/>
                        <a:buFontTx/>
                        <a:buNone/>
                        <a:tabLst/>
                        <a:defRPr/>
                      </a:pPr>
                      <a:r>
                        <a:rPr lang="de-DE" sz="1800" b="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Grundgesetz</a:t>
                      </a:r>
                      <a:endParaRPr lang="de-DE" sz="1800" b="0"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txBody>
                  <a:tcPr marL="91443" marR="91443" marT="45702" marB="45702" anchor="ctr"/>
                </a:tc>
                <a:extLst>
                  <a:ext uri="{0D108BD9-81ED-4DB2-BD59-A6C34878D82A}">
                    <a16:rowId xmlns:a16="http://schemas.microsoft.com/office/drawing/2014/main" val="10003"/>
                  </a:ext>
                </a:extLst>
              </a:tr>
              <a:tr h="497923">
                <a:tc>
                  <a:txBody>
                    <a:bodyPr/>
                    <a:lstStyle/>
                    <a:p>
                      <a:pPr marL="0" indent="0" algn="l">
                        <a:lnSpc>
                          <a:spcPts val="1600"/>
                        </a:lnSpc>
                        <a:spcBef>
                          <a:spcPts val="600"/>
                        </a:spcBef>
                        <a:spcAft>
                          <a:spcPts val="600"/>
                        </a:spcAft>
                        <a:buNone/>
                      </a:pPr>
                      <a:r>
                        <a:rPr lang="de-DE" sz="1800" b="0" dirty="0" smtClean="0">
                          <a:latin typeface="Verdana" panose="020B0604030504040204" pitchFamily="34" charset="0"/>
                          <a:ea typeface="Verdana" panose="020B0604030504040204" pitchFamily="34" charset="0"/>
                          <a:cs typeface="Verdana" panose="020B0604030504040204" pitchFamily="34" charset="0"/>
                        </a:rPr>
                        <a:t>6.29.2</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43" marR="91443" marT="45702" marB="45702" anchor="ctr"/>
                </a:tc>
                <a:tc>
                  <a:txBody>
                    <a:bodyPr/>
                    <a:lstStyle/>
                    <a:p>
                      <a:pPr marL="0" marR="0" indent="0" algn="l" defTabSz="914400" rtl="0" eaLnBrk="1" fontAlgn="auto" latinLnBrk="0" hangingPunct="1">
                        <a:lnSpc>
                          <a:spcPts val="1800"/>
                        </a:lnSpc>
                        <a:spcBef>
                          <a:spcPts val="600"/>
                        </a:spcBef>
                        <a:spcAft>
                          <a:spcPts val="600"/>
                        </a:spcAft>
                        <a:buClrTx/>
                        <a:buSzTx/>
                        <a:buFontTx/>
                        <a:buNone/>
                        <a:tabLst/>
                        <a:defRPr/>
                      </a:pPr>
                      <a:r>
                        <a:rPr lang="de-DE" sz="1800" b="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Normierter Sucheinstieg</a:t>
                      </a:r>
                      <a:endParaRPr lang="de-DE" sz="1800" b="0"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txBody>
                  <a:tcPr marL="91443" marR="91443" marT="45702" marB="45702" anchor="ctr"/>
                </a:tc>
                <a:tc>
                  <a:txBody>
                    <a:bodyPr/>
                    <a:lstStyle/>
                    <a:p>
                      <a:pPr marL="0" marR="0" indent="0" algn="l" defTabSz="914400" rtl="0" eaLnBrk="1" fontAlgn="auto" latinLnBrk="0" hangingPunct="1">
                        <a:lnSpc>
                          <a:spcPts val="1800"/>
                        </a:lnSpc>
                        <a:spcBef>
                          <a:spcPts val="600"/>
                        </a:spcBef>
                        <a:spcAft>
                          <a:spcPts val="600"/>
                        </a:spcAft>
                        <a:buClrTx/>
                        <a:buSzTx/>
                        <a:buFontTx/>
                        <a:buNone/>
                        <a:tabLst/>
                        <a:defRPr/>
                      </a:pPr>
                      <a:r>
                        <a:rPr lang="de-DE" sz="1800" b="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Deutschland. Grundgesetz </a:t>
                      </a:r>
                      <a:endParaRPr lang="de-DE" sz="1800" b="0"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txBody>
                  <a:tcPr marL="91443" marR="91443" marT="45702" marB="45702" anchor="ctr"/>
                </a:tc>
                <a:extLst>
                  <a:ext uri="{0D108BD9-81ED-4DB2-BD59-A6C34878D82A}">
                    <a16:rowId xmlns:a16="http://schemas.microsoft.com/office/drawing/2014/main" val="10004"/>
                  </a:ext>
                </a:extLst>
              </a:tr>
            </a:tbl>
          </a:graphicData>
        </a:graphic>
      </p:graphicFrame>
      <p:graphicFrame>
        <p:nvGraphicFramePr>
          <p:cNvPr id="9" name="Tabelle 8"/>
          <p:cNvGraphicFramePr>
            <a:graphicFrameLocks noGrp="1"/>
          </p:cNvGraphicFramePr>
          <p:nvPr>
            <p:extLst>
              <p:ext uri="{D42A27DB-BD31-4B8C-83A1-F6EECF244321}">
                <p14:modId xmlns:p14="http://schemas.microsoft.com/office/powerpoint/2010/main" val="2121257845"/>
              </p:ext>
            </p:extLst>
          </p:nvPr>
        </p:nvGraphicFramePr>
        <p:xfrm>
          <a:off x="251520" y="4005064"/>
          <a:ext cx="8137473" cy="2350758"/>
        </p:xfrm>
        <a:graphic>
          <a:graphicData uri="http://schemas.openxmlformats.org/drawingml/2006/table">
            <a:tbl>
              <a:tblPr firstRow="1" bandRow="1">
                <a:tableStyleId>{5C22544A-7EE6-4342-B048-85BDC9FD1C3A}</a:tableStyleId>
              </a:tblPr>
              <a:tblGrid>
                <a:gridCol w="1008682">
                  <a:extLst>
                    <a:ext uri="{9D8B030D-6E8A-4147-A177-3AD203B41FA5}">
                      <a16:colId xmlns:a16="http://schemas.microsoft.com/office/drawing/2014/main" val="20000"/>
                    </a:ext>
                  </a:extLst>
                </a:gridCol>
                <a:gridCol w="3751096">
                  <a:extLst>
                    <a:ext uri="{9D8B030D-6E8A-4147-A177-3AD203B41FA5}">
                      <a16:colId xmlns:a16="http://schemas.microsoft.com/office/drawing/2014/main" val="20001"/>
                    </a:ext>
                  </a:extLst>
                </a:gridCol>
                <a:gridCol w="3377695">
                  <a:extLst>
                    <a:ext uri="{9D8B030D-6E8A-4147-A177-3AD203B41FA5}">
                      <a16:colId xmlns:a16="http://schemas.microsoft.com/office/drawing/2014/main" val="20002"/>
                    </a:ext>
                  </a:extLst>
                </a:gridCol>
              </a:tblGrid>
              <a:tr h="365897">
                <a:tc>
                  <a:txBody>
                    <a:bodyPr/>
                    <a:lstStyle/>
                    <a:p>
                      <a:pPr algn="l"/>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33" marB="45733"/>
                </a:tc>
                <a:tc>
                  <a:txBody>
                    <a:bodyPr/>
                    <a:lstStyle/>
                    <a:p>
                      <a:pPr algn="l"/>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33" marB="45733"/>
                </a:tc>
                <a:tc>
                  <a:txBody>
                    <a:bodyPr/>
                    <a:lstStyle/>
                    <a:p>
                      <a:pPr algn="l"/>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33" marB="45733"/>
                </a:tc>
                <a:extLst>
                  <a:ext uri="{0D108BD9-81ED-4DB2-BD59-A6C34878D82A}">
                    <a16:rowId xmlns:a16="http://schemas.microsoft.com/office/drawing/2014/main" val="10000"/>
                  </a:ext>
                </a:extLst>
              </a:tr>
              <a:tr h="498030">
                <a:tc>
                  <a:txBody>
                    <a:bodyPr/>
                    <a:lstStyle/>
                    <a:p>
                      <a:pPr algn="l">
                        <a:lnSpc>
                          <a:spcPts val="1600"/>
                        </a:lnSpc>
                        <a:spcBef>
                          <a:spcPts val="600"/>
                        </a:spcBef>
                        <a:spcAft>
                          <a:spcPts val="600"/>
                        </a:spcAft>
                      </a:pPr>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2.3.2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33" marB="45733" anchor="ctr"/>
                </a:tc>
                <a:tc>
                  <a:txBody>
                    <a:bodyPr/>
                    <a:lstStyle/>
                    <a:p>
                      <a:pPr algn="l">
                        <a:lnSpc>
                          <a:spcPts val="1800"/>
                        </a:lnSpc>
                        <a:spcBef>
                          <a:spcPts val="600"/>
                        </a:spcBef>
                        <a:spcAft>
                          <a:spcPts val="600"/>
                        </a:spcAft>
                      </a:pPr>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Haupttitel</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33" marB="45733" anchor="ctr"/>
                </a:tc>
                <a:tc>
                  <a:txBody>
                    <a:bodyPr/>
                    <a:lstStyle/>
                    <a:p>
                      <a:pPr algn="l">
                        <a:lnSpc>
                          <a:spcPts val="1800"/>
                        </a:lnSpc>
                        <a:spcBef>
                          <a:spcPts val="600"/>
                        </a:spcBef>
                        <a:spcAft>
                          <a:spcPts val="600"/>
                        </a:spcAft>
                      </a:pPr>
                      <a:r>
                        <a:rPr lang="de-DE" sz="1800" b="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Verfassung Thailands</a:t>
                      </a:r>
                      <a:endParaRPr lang="de-DE" sz="1800" b="0"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txBody>
                  <a:tcPr marL="91439" marR="91439" marT="45733" marB="45733" anchor="ctr"/>
                </a:tc>
                <a:extLst>
                  <a:ext uri="{0D108BD9-81ED-4DB2-BD59-A6C34878D82A}">
                    <a16:rowId xmlns:a16="http://schemas.microsoft.com/office/drawing/2014/main" val="10001"/>
                  </a:ext>
                </a:extLst>
              </a:tr>
              <a:tr h="498030">
                <a:tc>
                  <a:txBody>
                    <a:bodyPr/>
                    <a:lstStyle/>
                    <a:p>
                      <a:pPr algn="l">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6.19.2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33" marB="45733" anchor="ctr"/>
                </a:tc>
                <a:tc>
                  <a:txBody>
                    <a:bodyPr/>
                    <a:lstStyle/>
                    <a:p>
                      <a:pPr marL="0" marR="0" indent="0" algn="l" defTabSz="914400" rtl="0" eaLnBrk="1" fontAlgn="auto" latinLnBrk="0" hangingPunct="1">
                        <a:lnSpc>
                          <a:spcPts val="1800"/>
                        </a:lnSpc>
                        <a:spcBef>
                          <a:spcPts val="600"/>
                        </a:spcBef>
                        <a:spcAft>
                          <a:spcPts val="600"/>
                        </a:spcAft>
                        <a:buClrTx/>
                        <a:buSzTx/>
                        <a:buFontTx/>
                        <a:buNone/>
                        <a:tabLst/>
                        <a:defRPr/>
                      </a:pPr>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txBody>
                  <a:tcPr marL="91439" marR="91439" marT="45733" marB="45733" anchor="ctr"/>
                </a:tc>
                <a:tc>
                  <a:txBody>
                    <a:bodyPr/>
                    <a:lstStyle/>
                    <a:p>
                      <a:pPr marL="0" marR="0" indent="0" algn="l" defTabSz="914400" rtl="0" eaLnBrk="1" fontAlgn="auto" latinLnBrk="0" hangingPunct="1">
                        <a:lnSpc>
                          <a:spcPts val="1800"/>
                        </a:lnSpc>
                        <a:spcBef>
                          <a:spcPts val="600"/>
                        </a:spcBef>
                        <a:spcAft>
                          <a:spcPts val="600"/>
                        </a:spcAft>
                        <a:buClrTx/>
                        <a:buSzTx/>
                        <a:buFontTx/>
                        <a:buNone/>
                        <a:tabLst/>
                        <a:defRPr/>
                      </a:pPr>
                      <a:r>
                        <a:rPr lang="de-DE" sz="1800" b="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Verfassung</a:t>
                      </a:r>
                      <a:endParaRPr lang="de-DE" sz="1800" b="0"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txBody>
                  <a:tcPr marL="91439" marR="91439" marT="45733" marB="45733" anchor="ctr"/>
                </a:tc>
                <a:extLst>
                  <a:ext uri="{0D108BD9-81ED-4DB2-BD59-A6C34878D82A}">
                    <a16:rowId xmlns:a16="http://schemas.microsoft.com/office/drawing/2014/main" val="10002"/>
                  </a:ext>
                </a:extLst>
              </a:tr>
              <a:tr h="389499">
                <a:tc>
                  <a:txBody>
                    <a:bodyPr/>
                    <a:lstStyle/>
                    <a:p>
                      <a:pPr algn="l">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6.20</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33" marB="45733" anchor="ctr"/>
                </a:tc>
                <a:tc>
                  <a:txBody>
                    <a:bodyPr/>
                    <a:lstStyle/>
                    <a:p>
                      <a:pPr marL="0" marR="0" indent="0" algn="l" defTabSz="914400" rtl="0" eaLnBrk="1" fontAlgn="auto" latinLnBrk="0" hangingPunct="1">
                        <a:lnSpc>
                          <a:spcPts val="1800"/>
                        </a:lnSpc>
                        <a:spcBef>
                          <a:spcPts val="600"/>
                        </a:spcBef>
                        <a:spcAft>
                          <a:spcPts val="600"/>
                        </a:spcAft>
                        <a:buClrTx/>
                        <a:buSzTx/>
                        <a:buFontTx/>
                        <a:buNone/>
                        <a:tabLst/>
                        <a:defRPr/>
                      </a:pPr>
                      <a:r>
                        <a:rPr lang="de-DE" sz="18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Datum</a:t>
                      </a:r>
                      <a:endParaRPr lang="de-DE" sz="1800" b="1"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txBody>
                  <a:tcPr marL="91439" marR="91439" marT="45733" marB="45733" anchor="ctr"/>
                </a:tc>
                <a:tc>
                  <a:txBody>
                    <a:bodyPr/>
                    <a:lstStyle/>
                    <a:p>
                      <a:pPr marL="0" marR="0" indent="0" algn="l" defTabSz="914400" rtl="0" eaLnBrk="1" fontAlgn="auto" latinLnBrk="0" hangingPunct="1">
                        <a:lnSpc>
                          <a:spcPts val="1800"/>
                        </a:lnSpc>
                        <a:spcBef>
                          <a:spcPts val="600"/>
                        </a:spcBef>
                        <a:spcAft>
                          <a:spcPts val="600"/>
                        </a:spcAft>
                        <a:buClrTx/>
                        <a:buSzTx/>
                        <a:buFontTx/>
                        <a:buNone/>
                        <a:tabLst/>
                        <a:defRPr/>
                      </a:pPr>
                      <a:r>
                        <a:rPr lang="de-DE" sz="1800" b="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1968</a:t>
                      </a:r>
                      <a:endParaRPr lang="de-DE" sz="1800" b="0"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txBody>
                  <a:tcPr marL="91439" marR="91439" marT="45733" marB="45733" anchor="ctr"/>
                </a:tc>
                <a:extLst>
                  <a:ext uri="{0D108BD9-81ED-4DB2-BD59-A6C34878D82A}">
                    <a16:rowId xmlns:a16="http://schemas.microsoft.com/office/drawing/2014/main" val="10003"/>
                  </a:ext>
                </a:extLst>
              </a:tr>
              <a:tr h="498030">
                <a:tc>
                  <a:txBody>
                    <a:bodyPr/>
                    <a:lstStyle/>
                    <a:p>
                      <a:pPr marL="0" indent="0" algn="l">
                        <a:lnSpc>
                          <a:spcPts val="1600"/>
                        </a:lnSpc>
                        <a:spcBef>
                          <a:spcPts val="600"/>
                        </a:spcBef>
                        <a:spcAft>
                          <a:spcPts val="600"/>
                        </a:spcAft>
                        <a:buNone/>
                      </a:pPr>
                      <a:r>
                        <a:rPr lang="de-DE" sz="1800" b="0" dirty="0" smtClean="0">
                          <a:latin typeface="Verdana" panose="020B0604030504040204" pitchFamily="34" charset="0"/>
                          <a:ea typeface="Verdana" panose="020B0604030504040204" pitchFamily="34" charset="0"/>
                          <a:cs typeface="Verdana" panose="020B0604030504040204" pitchFamily="34" charset="0"/>
                        </a:rPr>
                        <a:t>6.29.2</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33" marB="45733" anchor="ctr"/>
                </a:tc>
                <a:tc>
                  <a:txBody>
                    <a:bodyPr/>
                    <a:lstStyle/>
                    <a:p>
                      <a:pPr marL="0" marR="0" indent="0" algn="l" defTabSz="914400" rtl="0" eaLnBrk="1" fontAlgn="auto" latinLnBrk="0" hangingPunct="1">
                        <a:lnSpc>
                          <a:spcPts val="1800"/>
                        </a:lnSpc>
                        <a:spcBef>
                          <a:spcPts val="600"/>
                        </a:spcBef>
                        <a:spcAft>
                          <a:spcPts val="600"/>
                        </a:spcAft>
                        <a:buClrTx/>
                        <a:buSzTx/>
                        <a:buFontTx/>
                        <a:buNone/>
                        <a:tabLst/>
                        <a:defRPr/>
                      </a:pPr>
                      <a:r>
                        <a:rPr lang="de-DE" sz="1800" b="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Normierter Sucheinstieg</a:t>
                      </a:r>
                      <a:endParaRPr lang="de-DE" sz="1800" b="0"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txBody>
                  <a:tcPr marL="91439" marR="91439" marT="45733" marB="45733" anchor="ctr"/>
                </a:tc>
                <a:tc>
                  <a:txBody>
                    <a:bodyPr/>
                    <a:lstStyle/>
                    <a:p>
                      <a:pPr marL="0" marR="0" indent="0" algn="l" defTabSz="914400" rtl="0" eaLnBrk="1" fontAlgn="auto" latinLnBrk="0" hangingPunct="1">
                        <a:lnSpc>
                          <a:spcPts val="1800"/>
                        </a:lnSpc>
                        <a:spcBef>
                          <a:spcPts val="600"/>
                        </a:spcBef>
                        <a:spcAft>
                          <a:spcPts val="600"/>
                        </a:spcAft>
                        <a:buClrTx/>
                        <a:buSzTx/>
                        <a:buFontTx/>
                        <a:buNone/>
                        <a:tabLst/>
                        <a:defRPr/>
                      </a:pPr>
                      <a:r>
                        <a:rPr lang="de-DE" sz="1800" b="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Thailand. Verfassung (1968) </a:t>
                      </a:r>
                      <a:endParaRPr lang="de-DE" sz="1800" b="0" kern="1200" dirty="0">
                        <a:solidFill>
                          <a:schemeClr val="dk1"/>
                        </a:solidFill>
                        <a:effectLst/>
                        <a:latin typeface="Verdana" panose="020B0604030504040204" pitchFamily="34" charset="0"/>
                        <a:ea typeface="Verdana" panose="020B0604030504040204" pitchFamily="34" charset="0"/>
                        <a:cs typeface="Verdana" panose="020B0604030504040204" pitchFamily="34" charset="0"/>
                      </a:endParaRPr>
                    </a:p>
                  </a:txBody>
                  <a:tcPr marL="91439" marR="91439" marT="45733" marB="45733" anchor="ctr"/>
                </a:tc>
                <a:extLst>
                  <a:ext uri="{0D108BD9-81ED-4DB2-BD59-A6C34878D82A}">
                    <a16:rowId xmlns:a16="http://schemas.microsoft.com/office/drawing/2014/main" val="10004"/>
                  </a:ext>
                </a:extLst>
              </a:tr>
            </a:tbl>
          </a:graphicData>
        </a:graphic>
      </p:graphicFrame>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615826"/>
            <a:ext cx="8640960" cy="508918"/>
          </a:xfrm>
        </p:spPr>
        <p:txBody>
          <a:bodyPr/>
          <a:lstStyle/>
          <a:p>
            <a:r>
              <a:rPr lang="de-DE" dirty="0"/>
              <a:t>Gesetze oder Verwaltungsvorschriften usw. für eine Gebietskörperschaft von einer anderen Gebietskörperschaft</a:t>
            </a:r>
          </a:p>
        </p:txBody>
      </p:sp>
      <p:sp>
        <p:nvSpPr>
          <p:cNvPr id="5" name="Textplatzhalter 4"/>
          <p:cNvSpPr>
            <a:spLocks noGrp="1"/>
          </p:cNvSpPr>
          <p:nvPr>
            <p:ph type="body" sz="quarter" idx="13"/>
          </p:nvPr>
        </p:nvSpPr>
        <p:spPr>
          <a:xfrm>
            <a:off x="251520" y="1772816"/>
            <a:ext cx="8640960" cy="4968552"/>
          </a:xfrm>
        </p:spPr>
        <p:txBody>
          <a:bodyPr/>
          <a:lstStyle/>
          <a:p>
            <a:pPr marL="0" indent="0">
              <a:buFont typeface="Arial" charset="0"/>
              <a:buNone/>
              <a:defRPr/>
            </a:pPr>
            <a:r>
              <a:rPr lang="de-DE" altLang="de-DE" sz="2000" dirty="0"/>
              <a:t>d.h., wenn das Gesetz für eine andere Gebietskörperschaft </a:t>
            </a:r>
            <a:br>
              <a:rPr lang="de-DE" altLang="de-DE" sz="2000" dirty="0"/>
            </a:br>
            <a:r>
              <a:rPr lang="de-DE" altLang="de-DE" sz="2000" dirty="0"/>
              <a:t>als die normerlassende Gebietskörperschaft gilt:</a:t>
            </a:r>
            <a:br>
              <a:rPr lang="de-DE" altLang="de-DE" sz="2000" dirty="0"/>
            </a:br>
            <a:r>
              <a:rPr lang="de-DE" altLang="de-DE" sz="2000" dirty="0"/>
              <a:t/>
            </a:r>
            <a:br>
              <a:rPr lang="de-DE" altLang="de-DE" sz="2000" dirty="0"/>
            </a:br>
            <a:r>
              <a:rPr lang="de-DE" altLang="de-DE" sz="2000" b="1" dirty="0"/>
              <a:t>Normierten Sucheinstieg:</a:t>
            </a:r>
          </a:p>
          <a:p>
            <a:pPr marL="0" indent="0">
              <a:buFont typeface="Arial" charset="0"/>
              <a:buNone/>
              <a:defRPr/>
            </a:pPr>
            <a:endParaRPr lang="de-DE" altLang="de-DE" sz="2000" b="1" dirty="0"/>
          </a:p>
          <a:p>
            <a:pPr lvl="1" indent="-342900">
              <a:buFont typeface="Arial" pitchFamily="34" charset="0"/>
              <a:buChar char="•"/>
              <a:defRPr/>
            </a:pPr>
            <a:r>
              <a:rPr lang="de-DE" altLang="de-DE" dirty="0"/>
              <a:t>Normierter Sucheinstieg der </a:t>
            </a:r>
            <a:r>
              <a:rPr lang="de-DE" altLang="de-DE" b="1" dirty="0"/>
              <a:t>„geregelten Gebietskörperschaft“</a:t>
            </a:r>
            <a:r>
              <a:rPr lang="de-DE" altLang="de-DE" dirty="0"/>
              <a:t> (für die das Gesetz gilt</a:t>
            </a:r>
            <a:r>
              <a:rPr lang="de-DE" altLang="de-DE" dirty="0" smtClean="0"/>
              <a:t>)</a:t>
            </a:r>
            <a:endParaRPr lang="de-DE" altLang="de-DE" dirty="0"/>
          </a:p>
          <a:p>
            <a:pPr lvl="1" indent="-342900">
              <a:buFont typeface="Arial" pitchFamily="34" charset="0"/>
              <a:buChar char="•"/>
              <a:defRPr/>
            </a:pPr>
            <a:r>
              <a:rPr lang="de-DE" altLang="de-DE" dirty="0"/>
              <a:t>Bevorzugter Titel des Gesetzes</a:t>
            </a:r>
          </a:p>
          <a:p>
            <a:pPr marL="0" indent="0">
              <a:buFont typeface="Arial" charset="0"/>
              <a:buChar char="•"/>
              <a:defRPr/>
            </a:pPr>
            <a:endParaRPr lang="de-DE" altLang="de-DE" sz="2000" dirty="0"/>
          </a:p>
          <a:p>
            <a:pPr lvl="1" indent="-342900">
              <a:buFont typeface="Arial" pitchFamily="34" charset="0"/>
              <a:buChar char="•"/>
              <a:defRPr/>
            </a:pPr>
            <a:r>
              <a:rPr lang="de-DE" altLang="de-DE" dirty="0"/>
              <a:t>Die </a:t>
            </a:r>
            <a:r>
              <a:rPr lang="de-DE" altLang="de-DE" b="1" dirty="0"/>
              <a:t>normerlassende/normsetzende Gebietskörperschaft </a:t>
            </a:r>
            <a:r>
              <a:rPr lang="de-DE" altLang="de-DE" dirty="0"/>
              <a:t>kann zusätzlich mit der </a:t>
            </a:r>
            <a:r>
              <a:rPr lang="de-DE" altLang="de-DE" dirty="0">
                <a:hlinkClick r:id="rId3"/>
              </a:rPr>
              <a:t>Beziehungskennzeichnung</a:t>
            </a:r>
            <a:r>
              <a:rPr lang="de-DE" altLang="de-DE" dirty="0"/>
              <a:t> „Herausgebendes Organ“ erfasst werden! vgl. </a:t>
            </a:r>
            <a:r>
              <a:rPr lang="de-DE" altLang="de-DE" dirty="0">
                <a:hlinkClick r:id="rId4"/>
              </a:rPr>
              <a:t>AH-017</a:t>
            </a:r>
            <a:endParaRPr lang="de-DE" altLang="de-DE" dirty="0"/>
          </a:p>
          <a:p>
            <a:endParaRPr lang="de-DE" dirty="0"/>
          </a:p>
        </p:txBody>
      </p:sp>
      <p:sp>
        <p:nvSpPr>
          <p:cNvPr id="9" name="Fußzeilenplatzhalter 8"/>
          <p:cNvSpPr>
            <a:spLocks noGrp="1"/>
          </p:cNvSpPr>
          <p:nvPr>
            <p:ph type="ftr" sz="quarter" idx="14"/>
          </p:nvPr>
        </p:nvSpPr>
        <p:spPr/>
        <p:txBody>
          <a:bodyPr/>
          <a:lstStyle/>
          <a:p>
            <a:pPr>
              <a:defRPr/>
            </a:pPr>
            <a:r>
              <a:rPr lang="de-DE" smtClean="0"/>
              <a:t>AG RDA Schulungsunterlagen – Modul 6J: Juristische Werke | Stand: 5.12.2017 | CC BY-NC-SA</a:t>
            </a:r>
            <a:endParaRPr lang="de-DE" dirty="0"/>
          </a:p>
        </p:txBody>
      </p:sp>
      <p:sp>
        <p:nvSpPr>
          <p:cNvPr id="39941" name="Foliennummernplatzhalter 2"/>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fld id="{388D228B-C2D8-4E09-B922-A9018C45658F}" type="slidenum">
              <a:rPr lang="de-DE" altLang="de-DE" sz="1200" smtClean="0">
                <a:solidFill>
                  <a:srgbClr val="898989"/>
                </a:solidFill>
                <a:latin typeface="Calibri" pitchFamily="34" charset="0"/>
              </a:rPr>
              <a:pPr>
                <a:spcBef>
                  <a:spcPct val="0"/>
                </a:spcBef>
                <a:buFontTx/>
                <a:buNone/>
              </a:pPr>
              <a:t>34</a:t>
            </a:fld>
            <a:endParaRPr lang="de-DE" altLang="de-DE" sz="1200"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1853960723"/>
              </p:ext>
            </p:extLst>
          </p:nvPr>
        </p:nvGraphicFramePr>
        <p:xfrm>
          <a:off x="323528" y="1838459"/>
          <a:ext cx="8568952" cy="4470861"/>
        </p:xfrm>
        <a:graphic>
          <a:graphicData uri="http://schemas.openxmlformats.org/drawingml/2006/table">
            <a:tbl>
              <a:tblPr/>
              <a:tblGrid>
                <a:gridCol w="1147985">
                  <a:extLst>
                    <a:ext uri="{9D8B030D-6E8A-4147-A177-3AD203B41FA5}">
                      <a16:colId xmlns:a16="http://schemas.microsoft.com/office/drawing/2014/main" val="20000"/>
                    </a:ext>
                  </a:extLst>
                </a:gridCol>
                <a:gridCol w="3518872">
                  <a:extLst>
                    <a:ext uri="{9D8B030D-6E8A-4147-A177-3AD203B41FA5}">
                      <a16:colId xmlns:a16="http://schemas.microsoft.com/office/drawing/2014/main" val="20001"/>
                    </a:ext>
                  </a:extLst>
                </a:gridCol>
                <a:gridCol w="3902095">
                  <a:extLst>
                    <a:ext uri="{9D8B030D-6E8A-4147-A177-3AD203B41FA5}">
                      <a16:colId xmlns:a16="http://schemas.microsoft.com/office/drawing/2014/main" val="20002"/>
                    </a:ext>
                  </a:extLst>
                </a:gridCol>
              </a:tblGrid>
              <a:tr h="358685">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800" b="1" i="0" u="none" strike="noStrike" cap="none" normalizeH="0" baseline="0" dirty="0" smtClean="0">
                          <a:ln>
                            <a:noFill/>
                          </a:ln>
                          <a:solidFill>
                            <a:srgbClr val="FFFFFF"/>
                          </a:solidFill>
                          <a:effectLst/>
                          <a:latin typeface="Verdana" pitchFamily="34" charset="0"/>
                          <a:cs typeface="Arial" pitchFamily="34" charset="0"/>
                        </a:rPr>
                        <a:t>RDA</a:t>
                      </a:r>
                    </a:p>
                  </a:txBody>
                  <a:tcPr marL="91445" marR="91445" marT="45732" marB="45732"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800" b="1" i="0" u="none" strike="noStrike" cap="none" normalizeH="0" baseline="0" dirty="0" smtClean="0">
                          <a:ln>
                            <a:noFill/>
                          </a:ln>
                          <a:solidFill>
                            <a:srgbClr val="FFFFFF"/>
                          </a:solidFill>
                          <a:effectLst/>
                          <a:latin typeface="Verdana" pitchFamily="34" charset="0"/>
                          <a:cs typeface="Arial" pitchFamily="34" charset="0"/>
                        </a:rPr>
                        <a:t>Element</a:t>
                      </a:r>
                    </a:p>
                  </a:txBody>
                  <a:tcPr marL="91445" marR="91445" marT="45732" marB="45732"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800" b="1" i="0" u="none" strike="noStrike" cap="none" normalizeH="0" baseline="0" smtClean="0">
                          <a:ln>
                            <a:noFill/>
                          </a:ln>
                          <a:solidFill>
                            <a:srgbClr val="FFFFFF"/>
                          </a:solidFill>
                          <a:effectLst/>
                          <a:latin typeface="Verdana" pitchFamily="34" charset="0"/>
                          <a:cs typeface="Arial" pitchFamily="34" charset="0"/>
                        </a:rPr>
                        <a:t>Erfassung</a:t>
                      </a:r>
                    </a:p>
                  </a:txBody>
                  <a:tcPr marL="91445" marR="91445" marT="45732" marB="45732"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0"/>
                  </a:ext>
                </a:extLst>
              </a:tr>
              <a:tr h="756982">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de-DE" altLang="de-DE" sz="1800" b="1" i="0" u="none" strike="noStrike" cap="none" normalizeH="0" baseline="0" smtClean="0">
                          <a:ln>
                            <a:noFill/>
                          </a:ln>
                          <a:solidFill>
                            <a:srgbClr val="000000"/>
                          </a:solidFill>
                          <a:effectLst/>
                          <a:latin typeface="Verdana" pitchFamily="34" charset="0"/>
                          <a:cs typeface="Calibri" pitchFamily="34" charset="0"/>
                        </a:rPr>
                        <a:t>6.19.2</a:t>
                      </a:r>
                      <a:endParaRPr kumimoji="0" lang="de-DE" altLang="de-DE" sz="1800" b="0" i="0" u="none" strike="noStrike" cap="none" normalizeH="0" baseline="0" smtClean="0">
                        <a:ln>
                          <a:noFill/>
                        </a:ln>
                        <a:solidFill>
                          <a:srgbClr val="000000"/>
                        </a:solidFill>
                        <a:effectLst/>
                        <a:latin typeface="Verdana" pitchFamily="34" charset="0"/>
                        <a:cs typeface="Calibri" pitchFamily="34" charset="0"/>
                      </a:endParaRPr>
                    </a:p>
                  </a:txBody>
                  <a:tcPr marL="68584" marR="68584"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de-DE" altLang="de-DE" sz="1800" b="1" i="0" u="none" strike="noStrike" cap="none" normalizeH="0" baseline="0" dirty="0" smtClean="0">
                          <a:ln>
                            <a:noFill/>
                          </a:ln>
                          <a:solidFill>
                            <a:srgbClr val="000000"/>
                          </a:solidFill>
                          <a:effectLst/>
                          <a:latin typeface="Verdana" pitchFamily="34" charset="0"/>
                          <a:cs typeface="Calibri" pitchFamily="34" charset="0"/>
                        </a:rPr>
                        <a:t>Bevorzugter Titel des Werks</a:t>
                      </a:r>
                      <a:endParaRPr kumimoji="0" lang="de-DE" altLang="de-DE" sz="1800" b="0" i="0" u="none" strike="noStrike" cap="none" normalizeH="0" baseline="0" dirty="0" smtClean="0">
                        <a:ln>
                          <a:noFill/>
                        </a:ln>
                        <a:solidFill>
                          <a:srgbClr val="000000"/>
                        </a:solidFill>
                        <a:effectLst/>
                        <a:latin typeface="Verdana" pitchFamily="34" charset="0"/>
                        <a:cs typeface="Calibri" pitchFamily="34" charset="0"/>
                      </a:endParaRPr>
                    </a:p>
                  </a:txBody>
                  <a:tcPr marL="68584" marR="68584"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en-US" altLang="de-DE" sz="1800" b="0" i="0" u="none" strike="noStrike" cap="none" normalizeH="0" baseline="0" smtClean="0">
                          <a:ln>
                            <a:noFill/>
                          </a:ln>
                          <a:solidFill>
                            <a:srgbClr val="000000"/>
                          </a:solidFill>
                          <a:effectLst/>
                          <a:latin typeface="Verdana" pitchFamily="34" charset="0"/>
                          <a:ea typeface="Arial Unicode MS" pitchFamily="34" charset="-128"/>
                          <a:cs typeface="Arial Unicode MS" pitchFamily="34" charset="-128"/>
                        </a:rPr>
                        <a:t>Code of the Public Local Laws of Worcester County</a:t>
                      </a:r>
                      <a:endParaRPr kumimoji="0" lang="de-DE" altLang="de-DE" sz="1800" b="0" i="0" u="none" strike="noStrike" cap="none" normalizeH="0" baseline="0" smtClean="0">
                        <a:ln>
                          <a:noFill/>
                        </a:ln>
                        <a:solidFill>
                          <a:srgbClr val="000000"/>
                        </a:solidFill>
                        <a:effectLst/>
                        <a:latin typeface="Verdana" pitchFamily="34" charset="0"/>
                        <a:cs typeface="Calibri" pitchFamily="34" charset="0"/>
                      </a:endParaRPr>
                    </a:p>
                  </a:txBody>
                  <a:tcPr marL="68584" marR="68584"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1"/>
                  </a:ext>
                </a:extLst>
              </a:tr>
              <a:tr h="504654">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de-DE" altLang="de-DE" sz="1800" b="1" i="0" u="none" strike="noStrike" cap="none" normalizeH="0" baseline="0" smtClean="0">
                          <a:ln>
                            <a:noFill/>
                          </a:ln>
                          <a:solidFill>
                            <a:srgbClr val="000000"/>
                          </a:solidFill>
                          <a:effectLst/>
                          <a:latin typeface="Verdana" pitchFamily="34" charset="0"/>
                          <a:cs typeface="Calibri" pitchFamily="34" charset="0"/>
                        </a:rPr>
                        <a:t>19.2</a:t>
                      </a:r>
                    </a:p>
                  </a:txBody>
                  <a:tcPr marL="68584" marR="68584"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de-DE" altLang="de-DE" sz="1800" b="1" i="0" u="none" strike="noStrike" cap="none" normalizeH="0" baseline="0" dirty="0" smtClean="0">
                          <a:ln>
                            <a:noFill/>
                          </a:ln>
                          <a:solidFill>
                            <a:srgbClr val="000000"/>
                          </a:solidFill>
                          <a:effectLst/>
                          <a:latin typeface="Verdana" pitchFamily="34" charset="0"/>
                          <a:cs typeface="Calibri" pitchFamily="34" charset="0"/>
                        </a:rPr>
                        <a:t>Geistiger Schöpfer</a:t>
                      </a:r>
                    </a:p>
                  </a:txBody>
                  <a:tcPr marL="68584" marR="68584"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de-DE" altLang="de-DE" sz="1800" b="0" i="0" u="none" strike="noStrike" cap="none" normalizeH="0" baseline="0" smtClean="0">
                          <a:ln>
                            <a:noFill/>
                          </a:ln>
                          <a:solidFill>
                            <a:srgbClr val="000000"/>
                          </a:solidFill>
                          <a:effectLst/>
                          <a:latin typeface="Verdana" pitchFamily="34" charset="0"/>
                          <a:cs typeface="Calibri" pitchFamily="34" charset="0"/>
                        </a:rPr>
                        <a:t>Maryland</a:t>
                      </a:r>
                    </a:p>
                  </a:txBody>
                  <a:tcPr marL="68584" marR="68584"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10002"/>
                  </a:ext>
                </a:extLst>
              </a:tr>
              <a:tr h="537992">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de-DE" altLang="de-DE" sz="1800" b="0" i="0" u="none" strike="noStrike" cap="none" normalizeH="0" baseline="0" smtClean="0">
                          <a:ln>
                            <a:noFill/>
                          </a:ln>
                          <a:solidFill>
                            <a:srgbClr val="000000"/>
                          </a:solidFill>
                          <a:effectLst/>
                          <a:latin typeface="Verdana" pitchFamily="34" charset="0"/>
                          <a:cs typeface="Calibri" pitchFamily="34" charset="0"/>
                        </a:rPr>
                        <a:t>18.5</a:t>
                      </a:r>
                    </a:p>
                  </a:txBody>
                  <a:tcPr marL="68584" marR="68584"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de-DE" altLang="de-DE" sz="1800" b="0" i="0" u="none" strike="noStrike" cap="none" normalizeH="0" baseline="0" smtClean="0">
                          <a:ln>
                            <a:noFill/>
                          </a:ln>
                          <a:solidFill>
                            <a:srgbClr val="000000"/>
                          </a:solidFill>
                          <a:effectLst/>
                          <a:latin typeface="Verdana" pitchFamily="34" charset="0"/>
                          <a:cs typeface="Calibri" pitchFamily="34" charset="0"/>
                        </a:rPr>
                        <a:t>Beziehungskennzeichnung</a:t>
                      </a:r>
                    </a:p>
                  </a:txBody>
                  <a:tcPr marL="68584" marR="68584"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de-DE" altLang="de-DE" sz="1800" b="0" i="0" u="none" strike="noStrike" cap="none" normalizeH="0" baseline="0" smtClean="0">
                          <a:ln>
                            <a:noFill/>
                          </a:ln>
                          <a:solidFill>
                            <a:srgbClr val="000000"/>
                          </a:solidFill>
                          <a:effectLst/>
                          <a:latin typeface="Verdana" pitchFamily="34" charset="0"/>
                          <a:cs typeface="Calibri" pitchFamily="34" charset="0"/>
                        </a:rPr>
                        <a:t>Normerlassende Gebietskörperschaft</a:t>
                      </a:r>
                    </a:p>
                  </a:txBody>
                  <a:tcPr marL="68584" marR="68584"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3"/>
                  </a:ext>
                </a:extLst>
              </a:tr>
              <a:tr h="756982">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de-DE" altLang="de-DE" sz="1800" b="1" i="0" u="none" strike="noStrike" cap="none" normalizeH="0" baseline="0" smtClean="0">
                          <a:ln>
                            <a:noFill/>
                          </a:ln>
                          <a:solidFill>
                            <a:srgbClr val="000000"/>
                          </a:solidFill>
                          <a:effectLst/>
                          <a:latin typeface="Verdana" pitchFamily="34" charset="0"/>
                          <a:cs typeface="Calibri" pitchFamily="34" charset="0"/>
                        </a:rPr>
                        <a:t>19.3</a:t>
                      </a:r>
                      <a:endParaRPr kumimoji="0" lang="de-DE" altLang="de-DE" sz="1800" b="0" i="0" u="none" strike="noStrike" cap="none" normalizeH="0" baseline="0" smtClean="0">
                        <a:ln>
                          <a:noFill/>
                        </a:ln>
                        <a:solidFill>
                          <a:srgbClr val="000000"/>
                        </a:solidFill>
                        <a:effectLst/>
                        <a:latin typeface="Verdana" pitchFamily="34" charset="0"/>
                        <a:cs typeface="Calibri" pitchFamily="34" charset="0"/>
                      </a:endParaRPr>
                    </a:p>
                  </a:txBody>
                  <a:tcPr marL="68584" marR="68584"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de-DE" altLang="de-DE" sz="1800" b="1" i="0" u="none" strike="noStrike" cap="none" normalizeH="0" baseline="0" dirty="0" smtClean="0">
                          <a:ln>
                            <a:noFill/>
                          </a:ln>
                          <a:solidFill>
                            <a:srgbClr val="000000"/>
                          </a:solidFill>
                          <a:effectLst/>
                          <a:latin typeface="Verdana" pitchFamily="34" charset="0"/>
                          <a:cs typeface="Calibri" pitchFamily="34" charset="0"/>
                        </a:rPr>
                        <a:t>Sonstiger Akteur</a:t>
                      </a:r>
                      <a:endParaRPr kumimoji="0" lang="de-DE" altLang="de-DE" sz="1800" b="0" i="0" u="none" strike="noStrike" cap="none" normalizeH="0" baseline="0" dirty="0" smtClean="0">
                        <a:ln>
                          <a:noFill/>
                        </a:ln>
                        <a:solidFill>
                          <a:srgbClr val="000000"/>
                        </a:solidFill>
                        <a:effectLst/>
                        <a:latin typeface="Verdana" pitchFamily="34" charset="0"/>
                        <a:cs typeface="Calibri" pitchFamily="34" charset="0"/>
                      </a:endParaRPr>
                    </a:p>
                  </a:txBody>
                  <a:tcPr marL="68584" marR="68584"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en-US" altLang="de-DE" sz="1800" b="0" i="0" u="none" strike="noStrike" cap="none" normalizeH="0" baseline="0" smtClean="0">
                          <a:ln>
                            <a:noFill/>
                          </a:ln>
                          <a:solidFill>
                            <a:schemeClr val="tx1"/>
                          </a:solidFill>
                          <a:effectLst/>
                          <a:latin typeface="Verdana" pitchFamily="34" charset="0"/>
                          <a:cs typeface="Times New Roman" pitchFamily="18" charset="0"/>
                        </a:rPr>
                        <a:t>Worcester County, Md.</a:t>
                      </a:r>
                      <a:endParaRPr kumimoji="0" lang="de-DE" altLang="de-DE" sz="1800" b="0" i="0" u="none" strike="noStrike" cap="none" normalizeH="0" baseline="0" smtClean="0">
                        <a:ln>
                          <a:noFill/>
                        </a:ln>
                        <a:solidFill>
                          <a:schemeClr val="tx1"/>
                        </a:solidFill>
                        <a:effectLst/>
                        <a:latin typeface="Verdana" pitchFamily="34" charset="0"/>
                        <a:cs typeface="Calibri" pitchFamily="34" charset="0"/>
                      </a:endParaRPr>
                    </a:p>
                  </a:txBody>
                  <a:tcPr marL="68584" marR="68584"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10004"/>
                  </a:ext>
                </a:extLst>
              </a:tr>
              <a:tr h="528511">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de-DE" altLang="de-DE" sz="1800" b="0" i="0" u="none" strike="noStrike" cap="none" normalizeH="0" baseline="0" smtClean="0">
                          <a:ln>
                            <a:noFill/>
                          </a:ln>
                          <a:solidFill>
                            <a:srgbClr val="000000"/>
                          </a:solidFill>
                          <a:effectLst/>
                          <a:latin typeface="Verdana" pitchFamily="34" charset="0"/>
                          <a:cs typeface="Calibri" pitchFamily="34" charset="0"/>
                        </a:rPr>
                        <a:t>18.5</a:t>
                      </a:r>
                    </a:p>
                  </a:txBody>
                  <a:tcPr marL="68584" marR="68584"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de-DE" altLang="de-DE" sz="1800" b="0" i="0" u="none" strike="noStrike" cap="none" normalizeH="0" baseline="0" smtClean="0">
                          <a:ln>
                            <a:noFill/>
                          </a:ln>
                          <a:solidFill>
                            <a:srgbClr val="000000"/>
                          </a:solidFill>
                          <a:effectLst/>
                          <a:latin typeface="Verdana" pitchFamily="34" charset="0"/>
                          <a:cs typeface="Calibri" pitchFamily="34" charset="0"/>
                        </a:rPr>
                        <a:t>Beziehungskennzeichnung</a:t>
                      </a:r>
                    </a:p>
                  </a:txBody>
                  <a:tcPr marL="68584" marR="68584"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de-DE" altLang="de-DE" sz="1800" b="0" i="0" u="none" strike="noStrike" cap="none" normalizeH="0" baseline="0" dirty="0" smtClean="0">
                          <a:ln>
                            <a:noFill/>
                          </a:ln>
                          <a:solidFill>
                            <a:srgbClr val="000000"/>
                          </a:solidFill>
                          <a:effectLst/>
                          <a:latin typeface="Verdana" pitchFamily="34" charset="0"/>
                          <a:cs typeface="Calibri" pitchFamily="34" charset="0"/>
                        </a:rPr>
                        <a:t>Geregelte Gebietskörperschaft</a:t>
                      </a:r>
                    </a:p>
                  </a:txBody>
                  <a:tcPr marL="68584" marR="68584"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5"/>
                  </a:ext>
                </a:extLst>
              </a:tr>
              <a:tr h="1009308">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de-DE" altLang="de-DE" sz="1800" b="0" i="0" u="none" strike="noStrike" cap="none" normalizeH="0" baseline="0" smtClean="0">
                          <a:ln>
                            <a:noFill/>
                          </a:ln>
                          <a:solidFill>
                            <a:srgbClr val="000000"/>
                          </a:solidFill>
                          <a:effectLst/>
                          <a:latin typeface="Verdana" pitchFamily="34" charset="0"/>
                          <a:cs typeface="Calibri" pitchFamily="34" charset="0"/>
                        </a:rPr>
                        <a:t>6.29.2</a:t>
                      </a:r>
                    </a:p>
                  </a:txBody>
                  <a:tcPr marL="68584" marR="68584"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de-DE" altLang="de-DE" sz="1800" b="0" i="0" u="none" strike="noStrike" cap="none" normalizeH="0" baseline="0" dirty="0" smtClean="0">
                          <a:ln>
                            <a:noFill/>
                          </a:ln>
                          <a:solidFill>
                            <a:srgbClr val="000000"/>
                          </a:solidFill>
                          <a:effectLst/>
                          <a:latin typeface="Verdana" pitchFamily="34" charset="0"/>
                          <a:cs typeface="Calibri" pitchFamily="34" charset="0"/>
                        </a:rPr>
                        <a:t>Normierter Sucheinstieg</a:t>
                      </a:r>
                    </a:p>
                  </a:txBody>
                  <a:tcPr marL="68584" marR="68584"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en-US" altLang="de-DE" sz="1800" b="0" i="0" u="none" strike="noStrike" cap="none" normalizeH="0" baseline="0" dirty="0" smtClean="0">
                          <a:ln>
                            <a:noFill/>
                          </a:ln>
                          <a:solidFill>
                            <a:schemeClr val="tx1"/>
                          </a:solidFill>
                          <a:effectLst/>
                          <a:latin typeface="Verdana" pitchFamily="34" charset="0"/>
                          <a:cs typeface="Times New Roman" pitchFamily="18" charset="0"/>
                        </a:rPr>
                        <a:t>Worcester County, Md. Code of the Public Local Laws of Worcester County</a:t>
                      </a:r>
                      <a:endParaRPr kumimoji="0" lang="de-DE" altLang="de-DE" sz="1800" b="0" i="0" u="none" strike="noStrike" cap="none" normalizeH="0" baseline="0" dirty="0" smtClean="0">
                        <a:ln>
                          <a:noFill/>
                        </a:ln>
                        <a:solidFill>
                          <a:schemeClr val="tx1"/>
                        </a:solidFill>
                        <a:effectLst/>
                        <a:latin typeface="Verdana" pitchFamily="34" charset="0"/>
                        <a:cs typeface="Calibri" pitchFamily="34" charset="0"/>
                      </a:endParaRPr>
                    </a:p>
                  </a:txBody>
                  <a:tcPr marL="68584" marR="68584"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10006"/>
                  </a:ext>
                </a:extLst>
              </a:tr>
            </a:tbl>
          </a:graphicData>
        </a:graphic>
      </p:graphicFrame>
      <p:sp>
        <p:nvSpPr>
          <p:cNvPr id="4" name="Titel 3"/>
          <p:cNvSpPr>
            <a:spLocks noGrp="1"/>
          </p:cNvSpPr>
          <p:nvPr>
            <p:ph type="title"/>
          </p:nvPr>
        </p:nvSpPr>
        <p:spPr/>
        <p:txBody>
          <a:bodyPr/>
          <a:lstStyle/>
          <a:p>
            <a:r>
              <a:rPr lang="de-DE" dirty="0"/>
              <a:t>Beispiel</a:t>
            </a:r>
          </a:p>
        </p:txBody>
      </p:sp>
      <p:sp>
        <p:nvSpPr>
          <p:cNvPr id="12" name="Fußzeilenplatzhalter 11"/>
          <p:cNvSpPr>
            <a:spLocks noGrp="1"/>
          </p:cNvSpPr>
          <p:nvPr>
            <p:ph type="ftr" sz="quarter" idx="14"/>
          </p:nvPr>
        </p:nvSpPr>
        <p:spPr/>
        <p:txBody>
          <a:bodyPr/>
          <a:lstStyle/>
          <a:p>
            <a:pPr>
              <a:defRPr/>
            </a:pPr>
            <a:r>
              <a:rPr lang="de-DE" smtClean="0"/>
              <a:t>AG RDA Schulungsunterlagen – Modul 6J: Juristische Werke | Stand: 5.12.2017 | CC BY-NC-SA</a:t>
            </a:r>
            <a:endParaRPr lang="de-DE" dirty="0"/>
          </a:p>
        </p:txBody>
      </p:sp>
      <p:sp>
        <p:nvSpPr>
          <p:cNvPr id="40998" name="Foliennummernplatzhalter 2"/>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fld id="{765DE05A-CE70-4FB1-9BAE-3199DC76D962}" type="slidenum">
              <a:rPr lang="de-DE" altLang="de-DE" sz="1200" smtClean="0">
                <a:solidFill>
                  <a:srgbClr val="898989"/>
                </a:solidFill>
                <a:latin typeface="Calibri" pitchFamily="34" charset="0"/>
              </a:rPr>
              <a:pPr>
                <a:spcBef>
                  <a:spcPct val="0"/>
                </a:spcBef>
                <a:buFontTx/>
                <a:buNone/>
              </a:pPr>
              <a:t>35</a:t>
            </a:fld>
            <a:endParaRPr lang="de-DE" altLang="de-DE" sz="1200" dirty="0" smtClean="0">
              <a:solidFill>
                <a:srgbClr val="898989"/>
              </a:solidFill>
              <a:latin typeface="Calibri" pitchFamily="34" charset="0"/>
            </a:endParaRPr>
          </a:p>
        </p:txBody>
      </p:sp>
      <p:sp>
        <p:nvSpPr>
          <p:cNvPr id="3" name="Textfeld 2"/>
          <p:cNvSpPr txBox="1"/>
          <p:nvPr/>
        </p:nvSpPr>
        <p:spPr>
          <a:xfrm>
            <a:off x="244771" y="773576"/>
            <a:ext cx="8856984" cy="1015663"/>
          </a:xfrm>
          <a:prstGeom prst="rect">
            <a:avLst/>
          </a:prstGeom>
          <a:solidFill>
            <a:schemeClr val="bg1"/>
          </a:solidFill>
          <a:ln>
            <a:noFill/>
          </a:ln>
        </p:spPr>
        <p:txBody>
          <a:bodyPr wrap="square" rtlCol="0">
            <a:spAutoFit/>
          </a:bodyPr>
          <a:lstStyle/>
          <a:p>
            <a:r>
              <a:rPr lang="en-US" sz="2000" dirty="0">
                <a:latin typeface="Verdana" panose="020B0604030504040204" pitchFamily="34" charset="0"/>
                <a:ea typeface="Verdana" panose="020B0604030504040204" pitchFamily="34" charset="0"/>
                <a:cs typeface="Verdana" panose="020B0604030504040204" pitchFamily="34" charset="0"/>
              </a:rPr>
              <a:t>Code of the public local laws of Worcester County : </a:t>
            </a:r>
            <a:r>
              <a:rPr lang="en-US" sz="2000" dirty="0" smtClean="0">
                <a:latin typeface="Verdana" panose="020B0604030504040204" pitchFamily="34" charset="0"/>
                <a:ea typeface="Verdana" panose="020B0604030504040204" pitchFamily="34" charset="0"/>
                <a:cs typeface="Verdana" panose="020B0604030504040204" pitchFamily="34" charset="0"/>
              </a:rPr>
              <a:t/>
            </a:r>
            <a:br>
              <a:rPr lang="en-US" sz="2000" dirty="0" smtClean="0">
                <a:latin typeface="Verdana" panose="020B0604030504040204" pitchFamily="34" charset="0"/>
                <a:ea typeface="Verdana" panose="020B0604030504040204" pitchFamily="34" charset="0"/>
                <a:cs typeface="Verdana" panose="020B0604030504040204" pitchFamily="34" charset="0"/>
              </a:rPr>
            </a:br>
            <a:r>
              <a:rPr lang="en-US" sz="2000" dirty="0" smtClean="0">
                <a:latin typeface="Verdana" panose="020B0604030504040204" pitchFamily="34" charset="0"/>
                <a:ea typeface="Verdana" panose="020B0604030504040204" pitchFamily="34" charset="0"/>
                <a:cs typeface="Verdana" panose="020B0604030504040204" pitchFamily="34" charset="0"/>
              </a:rPr>
              <a:t>article </a:t>
            </a:r>
            <a:r>
              <a:rPr lang="en-US" sz="2000" dirty="0">
                <a:latin typeface="Verdana" panose="020B0604030504040204" pitchFamily="34" charset="0"/>
                <a:ea typeface="Verdana" panose="020B0604030504040204" pitchFamily="34" charset="0"/>
                <a:cs typeface="Verdana" panose="020B0604030504040204" pitchFamily="34" charset="0"/>
              </a:rPr>
              <a:t>24 of the Code of public local laws of </a:t>
            </a:r>
            <a:r>
              <a:rPr lang="en-US" sz="2000" dirty="0" smtClean="0">
                <a:latin typeface="Verdana" panose="020B0604030504040204" pitchFamily="34" charset="0"/>
                <a:ea typeface="Verdana" panose="020B0604030504040204" pitchFamily="34" charset="0"/>
                <a:cs typeface="Verdana" panose="020B0604030504040204" pitchFamily="34" charset="0"/>
              </a:rPr>
              <a:t>Maryland …/ </a:t>
            </a:r>
            <a:r>
              <a:rPr lang="en-US" sz="2000" dirty="0">
                <a:latin typeface="Verdana" panose="020B0604030504040204" pitchFamily="34" charset="0"/>
                <a:ea typeface="Verdana" panose="020B0604030504040204" pitchFamily="34" charset="0"/>
                <a:cs typeface="Verdana" panose="020B0604030504040204" pitchFamily="34" charset="0"/>
              </a:rPr>
              <a:t>edited by Carl N. </a:t>
            </a:r>
            <a:r>
              <a:rPr lang="en-US" sz="2000" dirty="0" err="1">
                <a:latin typeface="Verdana" panose="020B0604030504040204" pitchFamily="34" charset="0"/>
                <a:ea typeface="Verdana" panose="020B0604030504040204" pitchFamily="34" charset="0"/>
                <a:cs typeface="Verdana" panose="020B0604030504040204" pitchFamily="34" charset="0"/>
              </a:rPr>
              <a:t>Everstine</a:t>
            </a:r>
            <a:endParaRPr lang="de-DE" sz="2000" dirty="0" smtClean="0">
              <a:latin typeface="Verdana" panose="020B0604030504040204" pitchFamily="34" charset="0"/>
              <a:ea typeface="Verdana" panose="020B0604030504040204" pitchFamily="34" charset="0"/>
              <a:cs typeface="Verdana" panose="020B0604030504040204" pitchFamily="34" charset="0"/>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a:xfrm>
            <a:off x="251520" y="399802"/>
            <a:ext cx="8640960" cy="508918"/>
          </a:xfrm>
        </p:spPr>
        <p:txBody>
          <a:bodyPr/>
          <a:lstStyle/>
          <a:p>
            <a:r>
              <a:rPr lang="de-DE" sz="2600" dirty="0"/>
              <a:t>Weitere mit einem Gesetzeswerk in Beziehung stehende Körperschaften</a:t>
            </a:r>
          </a:p>
        </p:txBody>
      </p:sp>
      <p:sp>
        <p:nvSpPr>
          <p:cNvPr id="7" name="Textplatzhalter 6"/>
          <p:cNvSpPr>
            <a:spLocks noGrp="1"/>
          </p:cNvSpPr>
          <p:nvPr>
            <p:ph type="body" sz="quarter" idx="13"/>
          </p:nvPr>
        </p:nvSpPr>
        <p:spPr>
          <a:xfrm>
            <a:off x="251520" y="1340768"/>
            <a:ext cx="8640960" cy="5184576"/>
          </a:xfrm>
        </p:spPr>
        <p:txBody>
          <a:bodyPr/>
          <a:lstStyle/>
          <a:p>
            <a:pPr>
              <a:spcBef>
                <a:spcPts val="600"/>
              </a:spcBef>
            </a:pPr>
            <a:r>
              <a:rPr lang="de-DE" dirty="0"/>
              <a:t>Körperschaft, die nicht gesetzgebend, aber Gesetz herausgibt: </a:t>
            </a:r>
            <a:br>
              <a:rPr lang="de-DE" dirty="0"/>
            </a:br>
            <a:r>
              <a:rPr lang="de-DE" i="1" dirty="0">
                <a:solidFill>
                  <a:schemeClr val="accent1">
                    <a:lumMod val="75000"/>
                  </a:schemeClr>
                </a:solidFill>
              </a:rPr>
              <a:t>„Herausgebendes Organ“</a:t>
            </a:r>
          </a:p>
          <a:p>
            <a:pPr marL="0" indent="0">
              <a:buNone/>
            </a:pPr>
            <a:endParaRPr lang="de-DE" dirty="0"/>
          </a:p>
          <a:p>
            <a:r>
              <a:rPr lang="de-DE" dirty="0"/>
              <a:t>Körperschaft wird durch Satzung, Charta usw. einer Gebietskörperschaft geregelt, aber ist selbst keine Gebietskörperschaft:</a:t>
            </a:r>
            <a:br>
              <a:rPr lang="de-DE" dirty="0"/>
            </a:br>
            <a:r>
              <a:rPr lang="de-DE" i="1" dirty="0">
                <a:solidFill>
                  <a:schemeClr val="accent1">
                    <a:lumMod val="75000"/>
                  </a:schemeClr>
                </a:solidFill>
              </a:rPr>
              <a:t>„Sonstige Person, Familie oder Körperschaft, die mit einem Werk in Verbindung steht“</a:t>
            </a:r>
          </a:p>
          <a:p>
            <a:endParaRPr lang="de-DE" dirty="0"/>
          </a:p>
        </p:txBody>
      </p:sp>
      <p:sp>
        <p:nvSpPr>
          <p:cNvPr id="9" name="Fußzeilenplatzhalter 8"/>
          <p:cNvSpPr>
            <a:spLocks noGrp="1"/>
          </p:cNvSpPr>
          <p:nvPr>
            <p:ph type="ftr" sz="quarter" idx="14"/>
          </p:nvPr>
        </p:nvSpPr>
        <p:spPr/>
        <p:txBody>
          <a:bodyPr/>
          <a:lstStyle/>
          <a:p>
            <a:r>
              <a:rPr lang="de-DE" smtClean="0"/>
              <a:t>AG RDA Schulungsunterlagen – Modul 6J: Juristische Werke | Stand: 5.12.2017 | CC BY-NC-SA</a:t>
            </a:r>
            <a:endParaRPr lang="de-DE" dirty="0"/>
          </a:p>
        </p:txBody>
      </p:sp>
      <p:sp>
        <p:nvSpPr>
          <p:cNvPr id="6" name="Foliennummernplatzhalter 2"/>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fld id="{765DE05A-CE70-4FB1-9BAE-3199DC76D962}" type="slidenum">
              <a:rPr lang="de-DE" altLang="de-DE" sz="1200" smtClean="0">
                <a:solidFill>
                  <a:srgbClr val="898989"/>
                </a:solidFill>
                <a:latin typeface="Calibri" pitchFamily="34" charset="0"/>
              </a:rPr>
              <a:pPr>
                <a:spcBef>
                  <a:spcPct val="0"/>
                </a:spcBef>
                <a:buFontTx/>
                <a:buNone/>
              </a:pPr>
              <a:t>36</a:t>
            </a:fld>
            <a:endParaRPr lang="de-DE" altLang="de-DE" sz="1200" dirty="0" smtClean="0">
              <a:solidFill>
                <a:srgbClr val="898989"/>
              </a:solidFill>
              <a:latin typeface="Calibri" pitchFamily="34" charset="0"/>
            </a:endParaRPr>
          </a:p>
        </p:txBody>
      </p:sp>
    </p:spTree>
    <p:extLst>
      <p:ext uri="{BB962C8B-B14F-4D97-AF65-F5344CB8AC3E}">
        <p14:creationId xmlns:p14="http://schemas.microsoft.com/office/powerpoint/2010/main" val="215770487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ltLang="de-DE" dirty="0"/>
              <a:t>Verwaltungsvorschriften usw., die Gesetze sind</a:t>
            </a:r>
            <a:endParaRPr lang="de-DE" dirty="0"/>
          </a:p>
        </p:txBody>
      </p:sp>
      <p:sp>
        <p:nvSpPr>
          <p:cNvPr id="3" name="Textplatzhalter 2"/>
          <p:cNvSpPr>
            <a:spLocks noGrp="1"/>
          </p:cNvSpPr>
          <p:nvPr>
            <p:ph type="body" sz="quarter" idx="13"/>
          </p:nvPr>
        </p:nvSpPr>
        <p:spPr>
          <a:xfrm>
            <a:off x="251520" y="980728"/>
            <a:ext cx="8640960" cy="5328592"/>
          </a:xfrm>
        </p:spPr>
        <p:txBody>
          <a:bodyPr/>
          <a:lstStyle/>
          <a:p>
            <a:pPr marL="0" indent="0">
              <a:buFont typeface="Arial" charset="0"/>
              <a:buNone/>
              <a:defRPr/>
            </a:pPr>
            <a:r>
              <a:rPr lang="de-DE" dirty="0"/>
              <a:t>„Administrative </a:t>
            </a:r>
            <a:r>
              <a:rPr lang="de-DE" dirty="0" err="1"/>
              <a:t>regulations</a:t>
            </a:r>
            <a:r>
              <a:rPr lang="de-DE" dirty="0"/>
              <a:t> </a:t>
            </a:r>
            <a:r>
              <a:rPr lang="de-DE" dirty="0" err="1"/>
              <a:t>that</a:t>
            </a:r>
            <a:r>
              <a:rPr lang="de-DE" dirty="0"/>
              <a:t> </a:t>
            </a:r>
            <a:r>
              <a:rPr lang="de-DE" dirty="0" err="1"/>
              <a:t>are</a:t>
            </a:r>
            <a:r>
              <a:rPr lang="de-DE" dirty="0"/>
              <a:t> </a:t>
            </a:r>
            <a:r>
              <a:rPr lang="de-DE" dirty="0" err="1"/>
              <a:t>laws</a:t>
            </a:r>
            <a:r>
              <a:rPr lang="de-DE" dirty="0"/>
              <a:t>“</a:t>
            </a:r>
            <a:endParaRPr lang="de-DE" altLang="de-DE" dirty="0"/>
          </a:p>
          <a:p>
            <a:pPr marL="0" indent="0">
              <a:buFont typeface="Arial" charset="0"/>
              <a:buNone/>
              <a:defRPr/>
            </a:pPr>
            <a:endParaRPr lang="de-DE" altLang="de-DE" dirty="0"/>
          </a:p>
          <a:p>
            <a:pPr marL="0" indent="0">
              <a:buFont typeface="Arial" charset="0"/>
              <a:buNone/>
              <a:defRPr/>
            </a:pPr>
            <a:r>
              <a:rPr lang="de-DE" altLang="de-DE" dirty="0"/>
              <a:t>Beispiel für den deutschsprachigen Raum: </a:t>
            </a:r>
          </a:p>
          <a:p>
            <a:pPr lvl="1">
              <a:buFont typeface="Arial" panose="020B0604020202020204" pitchFamily="34" charset="0"/>
              <a:buChar char="•"/>
              <a:defRPr/>
            </a:pPr>
            <a:r>
              <a:rPr lang="de-DE" altLang="de-DE" sz="2400" dirty="0"/>
              <a:t>Rechts-/Verordnungen = Anordnungen, die von Organen der Exekutive aufgrund einer Rechtsetzungsermächtigung erlassen werden</a:t>
            </a:r>
            <a:br>
              <a:rPr lang="de-DE" altLang="de-DE" sz="2400" dirty="0"/>
            </a:br>
            <a:endParaRPr lang="de-DE" altLang="de-DE" sz="2400" dirty="0"/>
          </a:p>
          <a:p>
            <a:pPr marL="0" indent="0">
              <a:buFont typeface="Arial" charset="0"/>
              <a:buNone/>
              <a:defRPr/>
            </a:pPr>
            <a:r>
              <a:rPr lang="de-DE" altLang="de-DE" dirty="0" smtClean="0"/>
              <a:t>Sie </a:t>
            </a:r>
            <a:r>
              <a:rPr lang="de-DE" altLang="de-DE" dirty="0"/>
              <a:t>werden wie Einzelgesetze behandelt</a:t>
            </a:r>
            <a:br>
              <a:rPr lang="de-DE" altLang="de-DE" dirty="0"/>
            </a:br>
            <a:r>
              <a:rPr lang="de-DE" altLang="de-DE" dirty="0"/>
              <a:t/>
            </a:r>
            <a:br>
              <a:rPr lang="de-DE" altLang="de-DE" dirty="0"/>
            </a:br>
            <a:r>
              <a:rPr lang="de-DE" altLang="de-DE" b="1" dirty="0">
                <a:solidFill>
                  <a:srgbClr val="000000"/>
                </a:solidFill>
              </a:rPr>
              <a:t>Normierter Sucheinstieg:</a:t>
            </a:r>
          </a:p>
          <a:p>
            <a:pPr marL="685800" lvl="1">
              <a:buFont typeface="Arial" pitchFamily="34" charset="0"/>
              <a:buChar char="•"/>
              <a:defRPr/>
            </a:pPr>
            <a:r>
              <a:rPr lang="de-DE" altLang="de-DE" sz="2400" dirty="0"/>
              <a:t>Sucheinstieg, der </a:t>
            </a:r>
            <a:r>
              <a:rPr lang="de-DE" altLang="de-DE" sz="2400" dirty="0" smtClean="0"/>
              <a:t>Gebietskörperschaft</a:t>
            </a:r>
            <a:endParaRPr lang="de-DE" altLang="de-DE" sz="2400" dirty="0"/>
          </a:p>
          <a:p>
            <a:pPr marL="685800" lvl="1">
              <a:buFont typeface="Arial" pitchFamily="34" charset="0"/>
              <a:buChar char="•"/>
              <a:defRPr/>
            </a:pPr>
            <a:r>
              <a:rPr lang="de-DE" altLang="de-DE" sz="2400" dirty="0"/>
              <a:t>Bevorzugter Titel für die „Verwaltungsvorschrift“</a:t>
            </a:r>
          </a:p>
          <a:p>
            <a:endParaRPr lang="de-DE" dirty="0"/>
          </a:p>
        </p:txBody>
      </p:sp>
      <p:sp>
        <p:nvSpPr>
          <p:cNvPr id="4" name="Fußzeilenplatzhalter 3"/>
          <p:cNvSpPr>
            <a:spLocks noGrp="1"/>
          </p:cNvSpPr>
          <p:nvPr>
            <p:ph type="ftr" sz="quarter" idx="14"/>
          </p:nvPr>
        </p:nvSpPr>
        <p:spPr/>
        <p:txBody>
          <a:bodyPr/>
          <a:lstStyle/>
          <a:p>
            <a:pPr>
              <a:defRPr/>
            </a:pPr>
            <a:r>
              <a:rPr lang="de-DE" smtClean="0"/>
              <a:t>AG RDA Schulungsunterlagen – Modul 6J: Juristische Werke | Stand: 5.12.2017 | CC BY-NC-SA</a:t>
            </a:r>
            <a:endParaRPr lang="de-DE" dirty="0"/>
          </a:p>
        </p:txBody>
      </p:sp>
      <p:sp>
        <p:nvSpPr>
          <p:cNvPr id="43013" name="Foliennummernplatzhalter 1"/>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fld id="{606AC2DC-B47C-407D-9280-0558CAEC50B5}" type="slidenum">
              <a:rPr lang="de-DE" altLang="de-DE" sz="1200" smtClean="0">
                <a:solidFill>
                  <a:srgbClr val="898989"/>
                </a:solidFill>
                <a:latin typeface="Calibri" pitchFamily="34" charset="0"/>
              </a:rPr>
              <a:pPr>
                <a:spcBef>
                  <a:spcPct val="0"/>
                </a:spcBef>
                <a:buFontTx/>
                <a:buNone/>
              </a:pPr>
              <a:t>37</a:t>
            </a:fld>
            <a:endParaRPr lang="de-DE" altLang="de-DE" sz="1200"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ltLang="de-DE" dirty="0">
                <a:latin typeface="Verdana" charset="0"/>
              </a:rPr>
              <a:t>Beispiel</a:t>
            </a:r>
            <a:endParaRPr lang="de-DE" dirty="0"/>
          </a:p>
        </p:txBody>
      </p:sp>
      <p:sp>
        <p:nvSpPr>
          <p:cNvPr id="44035" name="Textplatzhalter 2"/>
          <p:cNvSpPr>
            <a:spLocks noGrp="1"/>
          </p:cNvSpPr>
          <p:nvPr>
            <p:ph type="body" sz="quarter" idx="13"/>
          </p:nvPr>
        </p:nvSpPr>
        <p:spPr/>
        <p:txBody>
          <a:bodyPr/>
          <a:lstStyle/>
          <a:p>
            <a:pPr marL="0" indent="0">
              <a:buFont typeface="Arial" pitchFamily="34" charset="0"/>
              <a:buNone/>
            </a:pPr>
            <a:endParaRPr lang="de-DE" altLang="de-DE" sz="1400" dirty="0" smtClean="0"/>
          </a:p>
          <a:p>
            <a:pPr marL="0" indent="0">
              <a:buFont typeface="Arial" pitchFamily="34" charset="0"/>
              <a:buNone/>
            </a:pPr>
            <a:endParaRPr lang="de-DE" altLang="de-DE" sz="1400" dirty="0"/>
          </a:p>
          <a:p>
            <a:pPr marL="0" indent="0">
              <a:buFont typeface="Arial" pitchFamily="34" charset="0"/>
              <a:buNone/>
            </a:pPr>
            <a:endParaRPr lang="de-DE" altLang="de-DE" sz="1400" dirty="0" smtClean="0"/>
          </a:p>
          <a:p>
            <a:pPr marL="0" indent="0">
              <a:buFont typeface="Arial" pitchFamily="34" charset="0"/>
              <a:buNone/>
            </a:pPr>
            <a:endParaRPr lang="de-DE" altLang="de-DE" sz="1400" dirty="0"/>
          </a:p>
          <a:p>
            <a:pPr marL="0" indent="0">
              <a:buFont typeface="Arial" pitchFamily="34" charset="0"/>
              <a:buNone/>
            </a:pPr>
            <a:endParaRPr lang="de-DE" altLang="de-DE" sz="1400" dirty="0" smtClean="0"/>
          </a:p>
          <a:p>
            <a:pPr marL="0" indent="0">
              <a:buFont typeface="Arial" pitchFamily="34" charset="0"/>
              <a:buNone/>
            </a:pPr>
            <a:endParaRPr lang="de-DE" altLang="de-DE" sz="1400" dirty="0"/>
          </a:p>
          <a:p>
            <a:pPr marL="0" indent="0">
              <a:buFont typeface="Arial" pitchFamily="34" charset="0"/>
              <a:buNone/>
            </a:pPr>
            <a:endParaRPr lang="de-DE" altLang="de-DE" sz="1400" dirty="0" smtClean="0"/>
          </a:p>
          <a:p>
            <a:pPr marL="0" indent="0">
              <a:buFont typeface="Arial" pitchFamily="34" charset="0"/>
              <a:buNone/>
            </a:pPr>
            <a:endParaRPr lang="de-DE" altLang="de-DE" sz="1400" dirty="0"/>
          </a:p>
          <a:p>
            <a:pPr marL="0" indent="0">
              <a:buFont typeface="Arial" pitchFamily="34" charset="0"/>
              <a:buNone/>
            </a:pPr>
            <a:r>
              <a:rPr lang="de-DE" altLang="de-DE" sz="1400" dirty="0" smtClean="0"/>
              <a:t>Verordnung zur Ausführung des Pflege- und Wohnqualitätsgesetz Bayern (</a:t>
            </a:r>
            <a:r>
              <a:rPr lang="de-DE" altLang="de-DE" sz="1400" dirty="0" err="1" smtClean="0"/>
              <a:t>AVPfleWoqG</a:t>
            </a:r>
            <a:r>
              <a:rPr lang="de-DE" altLang="de-DE" sz="1400" dirty="0" smtClean="0"/>
              <a:t>) / S. </a:t>
            </a:r>
            <a:r>
              <a:rPr lang="de-DE" altLang="de-DE" sz="1400" dirty="0" err="1" smtClean="0"/>
              <a:t>Froese</a:t>
            </a:r>
            <a:r>
              <a:rPr lang="de-DE" altLang="de-DE" sz="1400" dirty="0" smtClean="0"/>
              <a:t>/G. Michelchen. Herausgeber: AOK-Bundesverband im Auftrag für die AOK-Gemeinschaft</a:t>
            </a:r>
          </a:p>
          <a:p>
            <a:pPr marL="0" indent="0">
              <a:buFont typeface="Arial" pitchFamily="34" charset="0"/>
              <a:buNone/>
            </a:pPr>
            <a:endParaRPr lang="de-DE" altLang="de-DE" sz="1400" dirty="0" smtClean="0"/>
          </a:p>
          <a:p>
            <a:pPr marL="0" indent="0">
              <a:buFont typeface="Arial" pitchFamily="34" charset="0"/>
              <a:buNone/>
            </a:pPr>
            <a:endParaRPr lang="de-DE" altLang="de-DE" sz="1400" dirty="0" smtClean="0"/>
          </a:p>
          <a:p>
            <a:pPr marL="0" indent="0">
              <a:buFont typeface="Arial" pitchFamily="34" charset="0"/>
              <a:buNone/>
            </a:pPr>
            <a:endParaRPr lang="de-DE" altLang="de-DE" sz="1400" dirty="0" smtClean="0"/>
          </a:p>
          <a:p>
            <a:pPr marL="0" indent="0">
              <a:buFont typeface="Arial" pitchFamily="34" charset="0"/>
              <a:buNone/>
            </a:pPr>
            <a:endParaRPr lang="de-DE" altLang="de-DE" sz="1400" dirty="0" smtClean="0"/>
          </a:p>
          <a:p>
            <a:pPr marL="0" indent="0">
              <a:buFont typeface="Arial" pitchFamily="34" charset="0"/>
              <a:buNone/>
            </a:pPr>
            <a:endParaRPr lang="de-DE" altLang="de-DE" sz="1400" dirty="0" smtClean="0"/>
          </a:p>
          <a:p>
            <a:pPr marL="0" indent="0">
              <a:buFont typeface="Arial" pitchFamily="34" charset="0"/>
              <a:buNone/>
            </a:pPr>
            <a:endParaRPr lang="de-DE" altLang="de-DE" sz="1400" dirty="0" smtClean="0"/>
          </a:p>
          <a:p>
            <a:pPr marL="0" indent="0">
              <a:buFont typeface="Arial" pitchFamily="34" charset="0"/>
              <a:buNone/>
            </a:pPr>
            <a:endParaRPr lang="de-DE" altLang="de-DE" sz="1400" dirty="0" smtClean="0"/>
          </a:p>
          <a:p>
            <a:pPr marL="0" indent="0">
              <a:buFont typeface="Arial" pitchFamily="34" charset="0"/>
              <a:buNone/>
            </a:pPr>
            <a:endParaRPr lang="de-DE" altLang="de-DE" sz="1400" dirty="0" smtClean="0"/>
          </a:p>
          <a:p>
            <a:pPr marL="0" indent="0">
              <a:buFont typeface="Arial" pitchFamily="34" charset="0"/>
              <a:buNone/>
            </a:pPr>
            <a:endParaRPr lang="de-DE" altLang="de-DE" sz="1400" dirty="0" smtClean="0"/>
          </a:p>
        </p:txBody>
      </p:sp>
      <p:sp>
        <p:nvSpPr>
          <p:cNvPr id="4" name="Fußzeilenplatzhalter 3"/>
          <p:cNvSpPr>
            <a:spLocks noGrp="1"/>
          </p:cNvSpPr>
          <p:nvPr>
            <p:ph type="ftr" sz="quarter" idx="14"/>
          </p:nvPr>
        </p:nvSpPr>
        <p:spPr/>
        <p:txBody>
          <a:bodyPr/>
          <a:lstStyle/>
          <a:p>
            <a:pPr>
              <a:defRPr/>
            </a:pPr>
            <a:r>
              <a:rPr lang="de-DE" smtClean="0"/>
              <a:t>AG RDA Schulungsunterlagen – Modul 6J: Juristische Werke | Stand: 5.12.2017 | CC BY-NC-SA</a:t>
            </a:r>
            <a:endParaRPr lang="de-DE" dirty="0"/>
          </a:p>
        </p:txBody>
      </p:sp>
      <p:sp>
        <p:nvSpPr>
          <p:cNvPr id="44064" name="Foliennummernplatzhalter 1"/>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fld id="{5EA70F29-749D-4280-BC26-527466B3C0D5}" type="slidenum">
              <a:rPr lang="de-DE" altLang="de-DE" sz="1200" smtClean="0">
                <a:solidFill>
                  <a:srgbClr val="898989"/>
                </a:solidFill>
                <a:latin typeface="Calibri" pitchFamily="34" charset="0"/>
              </a:rPr>
              <a:pPr>
                <a:spcBef>
                  <a:spcPct val="0"/>
                </a:spcBef>
                <a:buFontTx/>
                <a:buNone/>
              </a:pPr>
              <a:t>38</a:t>
            </a:fld>
            <a:endParaRPr lang="de-DE" altLang="de-DE" sz="1200" smtClean="0">
              <a:solidFill>
                <a:srgbClr val="898989"/>
              </a:solidFill>
              <a:latin typeface="Calibri" pitchFamily="34" charset="0"/>
            </a:endParaRPr>
          </a:p>
        </p:txBody>
      </p:sp>
      <p:graphicFrame>
        <p:nvGraphicFramePr>
          <p:cNvPr id="7" name="Tabelle 6"/>
          <p:cNvGraphicFramePr>
            <a:graphicFrameLocks noGrp="1"/>
          </p:cNvGraphicFramePr>
          <p:nvPr>
            <p:extLst>
              <p:ext uri="{D42A27DB-BD31-4B8C-83A1-F6EECF244321}">
                <p14:modId xmlns:p14="http://schemas.microsoft.com/office/powerpoint/2010/main" val="3009215135"/>
              </p:ext>
            </p:extLst>
          </p:nvPr>
        </p:nvGraphicFramePr>
        <p:xfrm>
          <a:off x="250825" y="3644900"/>
          <a:ext cx="8447089" cy="2438401"/>
        </p:xfrm>
        <a:graphic>
          <a:graphicData uri="http://schemas.openxmlformats.org/drawingml/2006/table">
            <a:tbl>
              <a:tblPr/>
              <a:tblGrid>
                <a:gridCol w="1084932">
                  <a:extLst>
                    <a:ext uri="{9D8B030D-6E8A-4147-A177-3AD203B41FA5}">
                      <a16:colId xmlns:a16="http://schemas.microsoft.com/office/drawing/2014/main" val="20000"/>
                    </a:ext>
                  </a:extLst>
                </a:gridCol>
                <a:gridCol w="3331680">
                  <a:extLst>
                    <a:ext uri="{9D8B030D-6E8A-4147-A177-3AD203B41FA5}">
                      <a16:colId xmlns:a16="http://schemas.microsoft.com/office/drawing/2014/main" val="20001"/>
                    </a:ext>
                  </a:extLst>
                </a:gridCol>
                <a:gridCol w="4030477">
                  <a:extLst>
                    <a:ext uri="{9D8B030D-6E8A-4147-A177-3AD203B41FA5}">
                      <a16:colId xmlns:a16="http://schemas.microsoft.com/office/drawing/2014/main" val="20002"/>
                    </a:ext>
                  </a:extLst>
                </a:gridCol>
              </a:tblGrid>
              <a:tr h="365740">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1" i="0" u="none" strike="noStrike" cap="none" normalizeH="0" baseline="0" dirty="0" smtClean="0">
                          <a:ln>
                            <a:noFill/>
                          </a:ln>
                          <a:solidFill>
                            <a:srgbClr val="FFFFFF"/>
                          </a:solidFill>
                          <a:effectLst/>
                          <a:latin typeface="Verdana" pitchFamily="34" charset="0"/>
                          <a:cs typeface="Arial" pitchFamily="34" charset="0"/>
                        </a:rPr>
                        <a:t>RDA</a:t>
                      </a:r>
                    </a:p>
                  </a:txBody>
                  <a:tcPr marL="91462" marR="91462" marT="45692" marB="4569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1" i="0" u="none" strike="noStrike" cap="none" normalizeH="0" baseline="0" smtClean="0">
                          <a:ln>
                            <a:noFill/>
                          </a:ln>
                          <a:solidFill>
                            <a:srgbClr val="FFFFFF"/>
                          </a:solidFill>
                          <a:effectLst/>
                          <a:latin typeface="Verdana" pitchFamily="34" charset="0"/>
                          <a:cs typeface="Arial" pitchFamily="34" charset="0"/>
                        </a:rPr>
                        <a:t>Element</a:t>
                      </a:r>
                    </a:p>
                  </a:txBody>
                  <a:tcPr marL="91462" marR="91462" marT="45692" marB="4569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1" i="0" u="none" strike="noStrike" cap="none" normalizeH="0" baseline="0" smtClean="0">
                          <a:ln>
                            <a:noFill/>
                          </a:ln>
                          <a:solidFill>
                            <a:srgbClr val="FFFFFF"/>
                          </a:solidFill>
                          <a:effectLst/>
                          <a:latin typeface="Verdana" pitchFamily="34" charset="0"/>
                          <a:cs typeface="Arial" pitchFamily="34" charset="0"/>
                        </a:rPr>
                        <a:t>Erfassung</a:t>
                      </a:r>
                    </a:p>
                  </a:txBody>
                  <a:tcPr marL="91462" marR="91462" marT="45692" marB="4569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0"/>
                  </a:ext>
                </a:extLst>
              </a:tr>
              <a:tr h="579134">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600" b="1" i="0" u="none" strike="noStrike" cap="none" normalizeH="0" baseline="0" smtClean="0">
                          <a:ln>
                            <a:noFill/>
                          </a:ln>
                          <a:solidFill>
                            <a:srgbClr val="000000"/>
                          </a:solidFill>
                          <a:effectLst/>
                          <a:latin typeface="Verdana" pitchFamily="34" charset="0"/>
                          <a:cs typeface="Arial" pitchFamily="34" charset="0"/>
                        </a:rPr>
                        <a:t>6.19.2</a:t>
                      </a:r>
                      <a:endParaRPr kumimoji="0" lang="de-DE" altLang="de-DE" sz="1600" b="0" i="0" u="none" strike="noStrike" cap="none" normalizeH="0" baseline="0" smtClean="0">
                        <a:ln>
                          <a:noFill/>
                        </a:ln>
                        <a:solidFill>
                          <a:srgbClr val="000000"/>
                        </a:solidFill>
                        <a:effectLst/>
                        <a:latin typeface="Verdana" pitchFamily="34" charset="0"/>
                        <a:cs typeface="Arial" pitchFamily="34" charset="0"/>
                      </a:endParaRPr>
                    </a:p>
                  </a:txBody>
                  <a:tcPr marL="91462" marR="91462" marT="45692" marB="4569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600" b="1" i="0" u="none" strike="noStrike" cap="none" normalizeH="0" baseline="0" dirty="0" smtClean="0">
                          <a:ln>
                            <a:noFill/>
                          </a:ln>
                          <a:solidFill>
                            <a:srgbClr val="000000"/>
                          </a:solidFill>
                          <a:effectLst/>
                          <a:latin typeface="Verdana" pitchFamily="34" charset="0"/>
                          <a:cs typeface="Arial" pitchFamily="34" charset="0"/>
                        </a:rPr>
                        <a:t>Bevorzugter Titel des Werks</a:t>
                      </a:r>
                      <a:endParaRPr kumimoji="0" lang="de-DE" altLang="de-DE" sz="1600" b="0" i="0" u="none" strike="noStrike" cap="none" normalizeH="0" baseline="0" dirty="0" smtClean="0">
                        <a:ln>
                          <a:noFill/>
                        </a:ln>
                        <a:solidFill>
                          <a:srgbClr val="000000"/>
                        </a:solidFill>
                        <a:effectLst/>
                        <a:latin typeface="Verdana" pitchFamily="34" charset="0"/>
                        <a:cs typeface="Arial" pitchFamily="34" charset="0"/>
                      </a:endParaRPr>
                    </a:p>
                  </a:txBody>
                  <a:tcPr marL="91462" marR="91462" marT="45692" marB="4569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Verordnung zur Ausführung des  Pflege- und Wohnqualitätsgesetzes</a:t>
                      </a:r>
                    </a:p>
                  </a:txBody>
                  <a:tcPr marL="91462" marR="91462" marT="45692" marB="4569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1"/>
                  </a:ext>
                </a:extLst>
              </a:tr>
              <a:tr h="335259">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600" b="1" i="0" u="none" strike="noStrike" cap="none" normalizeH="0" baseline="0" smtClean="0">
                          <a:ln>
                            <a:noFill/>
                          </a:ln>
                          <a:solidFill>
                            <a:srgbClr val="000000"/>
                          </a:solidFill>
                          <a:effectLst/>
                          <a:latin typeface="Verdana" pitchFamily="34" charset="0"/>
                          <a:cs typeface="Arial" pitchFamily="34" charset="0"/>
                        </a:rPr>
                        <a:t>19.2</a:t>
                      </a:r>
                    </a:p>
                  </a:txBody>
                  <a:tcPr marL="91462" marR="91462" marT="45692" marB="4569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600" b="1" i="0" u="none" strike="noStrike" cap="none" normalizeH="0" baseline="0" smtClean="0">
                          <a:ln>
                            <a:noFill/>
                          </a:ln>
                          <a:solidFill>
                            <a:srgbClr val="000000"/>
                          </a:solidFill>
                          <a:effectLst/>
                          <a:latin typeface="Verdana" pitchFamily="34" charset="0"/>
                          <a:cs typeface="Arial" pitchFamily="34" charset="0"/>
                        </a:rPr>
                        <a:t>Geistiger Schöpfer</a:t>
                      </a:r>
                    </a:p>
                  </a:txBody>
                  <a:tcPr marL="91462" marR="91462" marT="45692" marB="4569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Bayern</a:t>
                      </a:r>
                    </a:p>
                  </a:txBody>
                  <a:tcPr marL="91462" marR="91462" marT="45692" marB="4569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10002"/>
                  </a:ext>
                </a:extLst>
              </a:tr>
              <a:tr h="335259">
                <a:tc>
                  <a:txBody>
                    <a:body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18.5</a:t>
                      </a:r>
                    </a:p>
                  </a:txBody>
                  <a:tcPr marL="91462" marR="91462" marT="45692" marB="4569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Beziehungskennzeichnung</a:t>
                      </a:r>
                    </a:p>
                  </a:txBody>
                  <a:tcPr marL="91462" marR="91462" marT="45692" marB="4569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Normerlassende Gebietskörperschaft</a:t>
                      </a:r>
                    </a:p>
                  </a:txBody>
                  <a:tcPr marL="91462" marR="91462" marT="45692" marB="4569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3"/>
                  </a:ext>
                </a:extLst>
              </a:tr>
              <a:tr h="823009">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6.29.1</a:t>
                      </a:r>
                    </a:p>
                  </a:txBody>
                  <a:tcPr marL="91462" marR="91462" marT="45692" marB="4569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Normierter Sucheinstieg</a:t>
                      </a:r>
                    </a:p>
                  </a:txBody>
                  <a:tcPr marL="91462" marR="91462" marT="45692" marB="4569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Bayern. Verordnung zur Ausführung des Pflege- und Wohnqualitätsgesetzes</a:t>
                      </a:r>
                    </a:p>
                  </a:txBody>
                  <a:tcPr marL="91462" marR="91462" marT="45692" marB="4569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10004"/>
                  </a:ext>
                </a:extLst>
              </a:tr>
            </a:tbl>
          </a:graphicData>
        </a:graphic>
      </p:graphicFrame>
      <p:pic>
        <p:nvPicPr>
          <p:cNvPr id="4406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32138" y="644525"/>
            <a:ext cx="5421312" cy="216058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ltLang="de-DE" dirty="0">
                <a:latin typeface="Verdana" charset="0"/>
              </a:rPr>
              <a:t>Beispiel</a:t>
            </a:r>
            <a:endParaRPr lang="de-DE" dirty="0"/>
          </a:p>
        </p:txBody>
      </p:sp>
      <p:sp>
        <p:nvSpPr>
          <p:cNvPr id="4" name="Fußzeilenplatzhalter 3"/>
          <p:cNvSpPr>
            <a:spLocks noGrp="1"/>
          </p:cNvSpPr>
          <p:nvPr>
            <p:ph type="ftr" sz="quarter" idx="14"/>
          </p:nvPr>
        </p:nvSpPr>
        <p:spPr/>
        <p:txBody>
          <a:bodyPr/>
          <a:lstStyle/>
          <a:p>
            <a:pPr>
              <a:defRPr/>
            </a:pPr>
            <a:r>
              <a:rPr lang="de-DE" smtClean="0"/>
              <a:t>AG RDA Schulungsunterlagen – Modul 6J: Juristische Werke | Stand: 5.12.2017 | CC BY-NC-SA</a:t>
            </a:r>
            <a:endParaRPr lang="de-DE" dirty="0"/>
          </a:p>
        </p:txBody>
      </p:sp>
      <p:sp>
        <p:nvSpPr>
          <p:cNvPr id="5" name="Foliennummernplatzhalter 4"/>
          <p:cNvSpPr>
            <a:spLocks noGrp="1"/>
          </p:cNvSpPr>
          <p:nvPr>
            <p:ph type="sldNum" sz="quarter" idx="15"/>
          </p:nvPr>
        </p:nvSpPr>
        <p:spPr/>
        <p:txBody>
          <a:bodyPr/>
          <a:lstStyle/>
          <a:p>
            <a:pPr>
              <a:defRPr/>
            </a:pPr>
            <a:fld id="{FAB38C1D-161B-412A-9C5A-58B0265B4498}" type="slidenum">
              <a:rPr lang="de-DE" altLang="de-DE" smtClean="0"/>
              <a:pPr>
                <a:defRPr/>
              </a:pPr>
              <a:t>39</a:t>
            </a:fld>
            <a:endParaRPr lang="de-DE" altLang="de-DE"/>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7695" y="1858801"/>
            <a:ext cx="8595857" cy="3888432"/>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cxnSp>
        <p:nvCxnSpPr>
          <p:cNvPr id="7" name="Gerade Verbindung mit Pfeil 6"/>
          <p:cNvCxnSpPr/>
          <p:nvPr/>
        </p:nvCxnSpPr>
        <p:spPr>
          <a:xfrm flipH="1">
            <a:off x="1691680" y="1555051"/>
            <a:ext cx="1296144" cy="1729933"/>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11" name="Textfeld 10"/>
          <p:cNvSpPr txBox="1"/>
          <p:nvPr/>
        </p:nvSpPr>
        <p:spPr>
          <a:xfrm>
            <a:off x="1303164" y="908719"/>
            <a:ext cx="6484917" cy="646331"/>
          </a:xfrm>
          <a:prstGeom prst="rect">
            <a:avLst/>
          </a:prstGeom>
          <a:solidFill>
            <a:schemeClr val="bg1"/>
          </a:solidFill>
          <a:ln>
            <a:solidFill>
              <a:schemeClr val="tx1"/>
            </a:solidFill>
          </a:ln>
        </p:spPr>
        <p:txBody>
          <a:bodyPr wrap="non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Verordnung, die von der bayerischen Staatsregierung </a:t>
            </a:r>
          </a:p>
          <a:p>
            <a:r>
              <a:rPr lang="de-DE" dirty="0" smtClean="0">
                <a:latin typeface="Verdana" panose="020B0604030504040204" pitchFamily="34" charset="0"/>
                <a:ea typeface="Verdana" panose="020B0604030504040204" pitchFamily="34" charset="0"/>
                <a:cs typeface="Verdana" panose="020B0604030504040204" pitchFamily="34" charset="0"/>
              </a:rPr>
              <a:t>aufgrund gesetzlicher Ermächtigung erlassen wurde</a:t>
            </a:r>
          </a:p>
        </p:txBody>
      </p:sp>
      <p:sp>
        <p:nvSpPr>
          <p:cNvPr id="12" name="Textfeld 11"/>
          <p:cNvSpPr txBox="1"/>
          <p:nvPr/>
        </p:nvSpPr>
        <p:spPr>
          <a:xfrm>
            <a:off x="4316351" y="5872281"/>
            <a:ext cx="4527201" cy="338554"/>
          </a:xfrm>
          <a:prstGeom prst="rect">
            <a:avLst/>
          </a:prstGeom>
          <a:solidFill>
            <a:schemeClr val="bg1"/>
          </a:solidFill>
          <a:ln>
            <a:solidFill>
              <a:schemeClr val="tx1"/>
            </a:solidFill>
          </a:ln>
        </p:spPr>
        <p:txBody>
          <a:bodyPr wrap="none" rtlCol="0">
            <a:spAutoFit/>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Ausschnitt: Bayerisches Verkündungsblatt</a:t>
            </a:r>
          </a:p>
        </p:txBody>
      </p:sp>
    </p:spTree>
    <p:extLst>
      <p:ext uri="{BB962C8B-B14F-4D97-AF65-F5344CB8AC3E}">
        <p14:creationId xmlns:p14="http://schemas.microsoft.com/office/powerpoint/2010/main" val="377629124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el 1"/>
          <p:cNvSpPr>
            <a:spLocks noGrp="1"/>
          </p:cNvSpPr>
          <p:nvPr>
            <p:ph type="title"/>
          </p:nvPr>
        </p:nvSpPr>
        <p:spPr>
          <a:xfrm>
            <a:off x="395288" y="2565400"/>
            <a:ext cx="8229600" cy="1143000"/>
          </a:xfrm>
        </p:spPr>
        <p:txBody>
          <a:bodyPr/>
          <a:lstStyle/>
          <a:p>
            <a:pPr algn="ctr" eaLnBrk="1" hangingPunct="1"/>
            <a:r>
              <a:rPr lang="de-DE" altLang="de-DE" dirty="0" smtClean="0">
                <a:solidFill>
                  <a:srgbClr val="376092"/>
                </a:solidFill>
              </a:rPr>
              <a:t>Definitionen/Geltungsbereich</a:t>
            </a:r>
            <a:br>
              <a:rPr lang="de-DE" altLang="de-DE" dirty="0" smtClean="0">
                <a:solidFill>
                  <a:srgbClr val="376092"/>
                </a:solidFill>
              </a:rPr>
            </a:br>
            <a:endParaRPr lang="de-DE" altLang="de-DE" dirty="0" smtClean="0">
              <a:solidFill>
                <a:srgbClr val="376092"/>
              </a:solidFill>
            </a:endParaRPr>
          </a:p>
        </p:txBody>
      </p:sp>
      <p:sp>
        <p:nvSpPr>
          <p:cNvPr id="9" name="Fußzeilenplatzhalter 8"/>
          <p:cNvSpPr>
            <a:spLocks noGrp="1"/>
          </p:cNvSpPr>
          <p:nvPr>
            <p:ph type="ftr" sz="quarter" idx="14"/>
          </p:nvPr>
        </p:nvSpPr>
        <p:spPr>
          <a:xfrm>
            <a:off x="468313" y="6376988"/>
            <a:ext cx="7775575" cy="365125"/>
          </a:xfrm>
        </p:spPr>
        <p:txBody>
          <a:bodyPr/>
          <a:lstStyle/>
          <a:p>
            <a:pPr>
              <a:defRPr/>
            </a:pPr>
            <a:r>
              <a:rPr lang="de-DE" smtClean="0"/>
              <a:t>AG RDA Schulungsunterlagen – Modul 6J: Juristische Werke | Stand: 5.12.2017 | CC BY-NC-SA</a:t>
            </a:r>
            <a:endParaRPr lang="de-DE" dirty="0"/>
          </a:p>
        </p:txBody>
      </p:sp>
      <p:sp>
        <p:nvSpPr>
          <p:cNvPr id="10246" name="Foliennummernplatzhalter 3"/>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fld id="{54DB02A0-9A5B-4A2D-801C-41EAE338E58D}" type="slidenum">
              <a:rPr lang="de-DE" altLang="de-DE" sz="1200" smtClean="0">
                <a:solidFill>
                  <a:srgbClr val="898989"/>
                </a:solidFill>
                <a:latin typeface="Calibri" pitchFamily="34" charset="0"/>
              </a:rPr>
              <a:pPr>
                <a:spcBef>
                  <a:spcPct val="0"/>
                </a:spcBef>
                <a:buFontTx/>
                <a:buNone/>
              </a:pPr>
              <a:t>4</a:t>
            </a:fld>
            <a:endParaRPr lang="de-DE" altLang="de-DE" sz="1200" smtClean="0">
              <a:solidFill>
                <a:srgbClr val="898989"/>
              </a:solidFill>
              <a:latin typeface="Calibri" pitchFamily="34" charset="0"/>
            </a:endParaRPr>
          </a:p>
        </p:txBody>
      </p:sp>
      <p:sp>
        <p:nvSpPr>
          <p:cNvPr id="6" name="Rechteck 5"/>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6J.A</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425268293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ltLang="de-DE" dirty="0"/>
              <a:t>Gesetzentwürfe und Gesetzesvorlagen</a:t>
            </a:r>
            <a:endParaRPr lang="de-DE" dirty="0"/>
          </a:p>
        </p:txBody>
      </p:sp>
      <p:sp>
        <p:nvSpPr>
          <p:cNvPr id="3" name="Textplatzhalter 2"/>
          <p:cNvSpPr>
            <a:spLocks noGrp="1"/>
          </p:cNvSpPr>
          <p:nvPr>
            <p:ph type="body" sz="quarter" idx="13"/>
          </p:nvPr>
        </p:nvSpPr>
        <p:spPr/>
        <p:txBody>
          <a:bodyPr/>
          <a:lstStyle/>
          <a:p>
            <a:pPr>
              <a:buNone/>
              <a:defRPr/>
            </a:pPr>
            <a:r>
              <a:rPr lang="de-DE" altLang="de-DE" b="1" dirty="0"/>
              <a:t>Normierter Sucheinstieg:</a:t>
            </a:r>
          </a:p>
          <a:p>
            <a:pPr>
              <a:buNone/>
              <a:defRPr/>
            </a:pPr>
            <a:endParaRPr lang="de-DE" altLang="de-DE" b="1" dirty="0"/>
          </a:p>
          <a:p>
            <a:pPr lvl="1">
              <a:buFont typeface="Arial" pitchFamily="34" charset="0"/>
              <a:buChar char="•"/>
              <a:defRPr/>
            </a:pPr>
            <a:r>
              <a:rPr lang="de-DE" altLang="de-DE" sz="2400" dirty="0"/>
              <a:t>Sucheinstieg für die gesetzgebende Körperschaft </a:t>
            </a:r>
          </a:p>
          <a:p>
            <a:pPr lvl="1">
              <a:buFont typeface="Arial" pitchFamily="34" charset="0"/>
              <a:buChar char="•"/>
              <a:defRPr/>
            </a:pPr>
            <a:r>
              <a:rPr lang="de-DE" altLang="de-DE" sz="2400" dirty="0"/>
              <a:t>Bevorzugter Titel für den Gesetzentwurf oder </a:t>
            </a:r>
            <a:r>
              <a:rPr lang="de-DE" altLang="de-DE" sz="2400" dirty="0" smtClean="0"/>
              <a:t>die </a:t>
            </a:r>
            <a:r>
              <a:rPr lang="de-DE" altLang="de-DE" sz="2400" dirty="0"/>
              <a:t>Gesetzesvorlage </a:t>
            </a:r>
          </a:p>
          <a:p>
            <a:pPr indent="0">
              <a:buNone/>
              <a:defRPr/>
            </a:pPr>
            <a:endParaRPr lang="de-DE" altLang="de-DE" dirty="0"/>
          </a:p>
          <a:p>
            <a:pPr indent="0">
              <a:buNone/>
              <a:defRPr/>
            </a:pPr>
            <a:r>
              <a:rPr lang="de-DE" altLang="de-DE" dirty="0"/>
              <a:t>Für sonstige Gesetzentwürfe gelten die allgemeinen Vorschriften in RDA 6.27.1: </a:t>
            </a:r>
          </a:p>
          <a:p>
            <a:pPr>
              <a:buNone/>
              <a:defRPr/>
            </a:pPr>
            <a:endParaRPr lang="de-DE" altLang="de-DE" dirty="0"/>
          </a:p>
          <a:p>
            <a:pPr lvl="1">
              <a:buFont typeface="Arial" pitchFamily="34" charset="0"/>
              <a:buChar char="•"/>
              <a:defRPr/>
            </a:pPr>
            <a:r>
              <a:rPr lang="de-DE" altLang="de-DE" sz="2400" dirty="0"/>
              <a:t>Sucheinstieg für den geistigen Schöpfer </a:t>
            </a:r>
          </a:p>
          <a:p>
            <a:pPr lvl="1">
              <a:buFont typeface="Arial" pitchFamily="34" charset="0"/>
              <a:buChar char="•"/>
              <a:defRPr/>
            </a:pPr>
            <a:r>
              <a:rPr lang="de-DE" altLang="de-DE" sz="2400" dirty="0"/>
              <a:t>Bevorzugter Titel für den Entwurf</a:t>
            </a:r>
          </a:p>
          <a:p>
            <a:endParaRPr lang="de-DE" dirty="0"/>
          </a:p>
        </p:txBody>
      </p:sp>
      <p:sp>
        <p:nvSpPr>
          <p:cNvPr id="4" name="Fußzeilenplatzhalter 3"/>
          <p:cNvSpPr>
            <a:spLocks noGrp="1"/>
          </p:cNvSpPr>
          <p:nvPr>
            <p:ph type="ftr" sz="quarter" idx="14"/>
          </p:nvPr>
        </p:nvSpPr>
        <p:spPr/>
        <p:txBody>
          <a:bodyPr/>
          <a:lstStyle/>
          <a:p>
            <a:pPr>
              <a:defRPr/>
            </a:pPr>
            <a:r>
              <a:rPr lang="de-DE" smtClean="0"/>
              <a:t>AG RDA Schulungsunterlagen – Modul 6J: Juristische Werke | Stand: 5.12.2017 | CC BY-NC-SA</a:t>
            </a:r>
            <a:endParaRPr lang="de-DE" dirty="0"/>
          </a:p>
        </p:txBody>
      </p:sp>
      <p:sp>
        <p:nvSpPr>
          <p:cNvPr id="45061" name="Foliennummernplatzhalter 1"/>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fld id="{5082BE19-2B08-4FA1-92AB-6B7B2E663CC7}" type="slidenum">
              <a:rPr lang="de-DE" altLang="de-DE" sz="1200" smtClean="0">
                <a:solidFill>
                  <a:srgbClr val="898989"/>
                </a:solidFill>
                <a:latin typeface="Calibri" pitchFamily="34" charset="0"/>
              </a:rPr>
              <a:pPr>
                <a:spcBef>
                  <a:spcPct val="0"/>
                </a:spcBef>
                <a:buFontTx/>
                <a:buNone/>
              </a:pPr>
              <a:t>40</a:t>
            </a:fld>
            <a:endParaRPr lang="de-DE" altLang="de-DE" sz="1200" smtClean="0">
              <a:solidFill>
                <a:srgbClr val="898989"/>
              </a:solidFill>
              <a:latin typeface="Calibri" pitchFamily="34" charset="0"/>
            </a:endParaRPr>
          </a:p>
        </p:txBody>
      </p:sp>
    </p:spTree>
    <p:extLst>
      <p:ext uri="{BB962C8B-B14F-4D97-AF65-F5344CB8AC3E}">
        <p14:creationId xmlns:p14="http://schemas.microsoft.com/office/powerpoint/2010/main" val="67523158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Tabelle 11"/>
          <p:cNvGraphicFramePr>
            <a:graphicFrameLocks noGrp="1"/>
          </p:cNvGraphicFramePr>
          <p:nvPr/>
        </p:nvGraphicFramePr>
        <p:xfrm>
          <a:off x="414338" y="2497138"/>
          <a:ext cx="8405812" cy="3749676"/>
        </p:xfrm>
        <a:graphic>
          <a:graphicData uri="http://schemas.openxmlformats.org/drawingml/2006/table">
            <a:tbl>
              <a:tblPr firstRow="1" bandRow="1">
                <a:tableStyleId>{5C22544A-7EE6-4342-B048-85BDC9FD1C3A}</a:tableStyleId>
              </a:tblPr>
              <a:tblGrid>
                <a:gridCol w="1061560">
                  <a:extLst>
                    <a:ext uri="{9D8B030D-6E8A-4147-A177-3AD203B41FA5}">
                      <a16:colId xmlns:a16="http://schemas.microsoft.com/office/drawing/2014/main" val="20000"/>
                    </a:ext>
                  </a:extLst>
                </a:gridCol>
                <a:gridCol w="2160074">
                  <a:extLst>
                    <a:ext uri="{9D8B030D-6E8A-4147-A177-3AD203B41FA5}">
                      <a16:colId xmlns:a16="http://schemas.microsoft.com/office/drawing/2014/main" val="20001"/>
                    </a:ext>
                  </a:extLst>
                </a:gridCol>
                <a:gridCol w="5184178">
                  <a:extLst>
                    <a:ext uri="{9D8B030D-6E8A-4147-A177-3AD203B41FA5}">
                      <a16:colId xmlns:a16="http://schemas.microsoft.com/office/drawing/2014/main" val="20002"/>
                    </a:ext>
                  </a:extLst>
                </a:gridCol>
              </a:tblGrid>
              <a:tr h="365816">
                <a:tc>
                  <a:txBody>
                    <a:bodyPr/>
                    <a:lstStyle/>
                    <a:p>
                      <a:pPr algn="l">
                        <a:lnSpc>
                          <a:spcPct val="100000"/>
                        </a:lnSpc>
                      </a:pPr>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47" marR="91447" marT="45722" marB="45722"/>
                </a:tc>
                <a:tc>
                  <a:txBody>
                    <a:bodyPr/>
                    <a:lstStyle/>
                    <a:p>
                      <a:pPr algn="l">
                        <a:lnSpc>
                          <a:spcPct val="100000"/>
                        </a:lnSpc>
                      </a:pPr>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47" marR="91447" marT="45722" marB="45722"/>
                </a:tc>
                <a:tc>
                  <a:txBody>
                    <a:bodyPr/>
                    <a:lstStyle/>
                    <a:p>
                      <a:pPr algn="l">
                        <a:lnSpc>
                          <a:spcPct val="100000"/>
                        </a:lnSpc>
                      </a:pPr>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47" marR="91447" marT="45722" marB="45722"/>
                </a:tc>
                <a:extLst>
                  <a:ext uri="{0D108BD9-81ED-4DB2-BD59-A6C34878D82A}">
                    <a16:rowId xmlns:a16="http://schemas.microsoft.com/office/drawing/2014/main" val="10000"/>
                  </a:ext>
                </a:extLst>
              </a:tr>
              <a:tr h="914558">
                <a:tc>
                  <a:txBody>
                    <a:bodyPr/>
                    <a:lstStyle/>
                    <a:p>
                      <a:pPr algn="l">
                        <a:lnSpc>
                          <a:spcPct val="1000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6.19.2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47" marR="91447" marT="45722" marB="45722"/>
                </a:tc>
                <a:tc>
                  <a:txBody>
                    <a:bodyPr/>
                    <a:lstStyle/>
                    <a:p>
                      <a:pPr algn="l">
                        <a:lnSpc>
                          <a:spcPct val="1000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47" marR="91447" marT="45722" marB="45722"/>
                </a:tc>
                <a:tc>
                  <a:txBody>
                    <a:bodyPr/>
                    <a:lstStyle/>
                    <a:p>
                      <a:pPr algn="l">
                        <a:lnSpc>
                          <a:spcPct val="1000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Entwurf eines Zweiten</a:t>
                      </a:r>
                      <a:r>
                        <a:rPr lang="de-DE" sz="1800" baseline="0" dirty="0" smtClean="0">
                          <a:latin typeface="Verdana" panose="020B0604030504040204" pitchFamily="34" charset="0"/>
                          <a:ea typeface="Verdana" panose="020B0604030504040204" pitchFamily="34" charset="0"/>
                          <a:cs typeface="Verdana" panose="020B0604030504040204" pitchFamily="34" charset="0"/>
                        </a:rPr>
                        <a:t> Gesetzes zur Änderung des Buchpreisbindungsgesetzes</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47" marR="91447" marT="45722" marB="45722"/>
                </a:tc>
                <a:extLst>
                  <a:ext uri="{0D108BD9-81ED-4DB2-BD59-A6C34878D82A}">
                    <a16:rowId xmlns:a16="http://schemas.microsoft.com/office/drawing/2014/main" val="10001"/>
                  </a:ext>
                </a:extLst>
              </a:tr>
              <a:tr h="640187">
                <a:tc>
                  <a:txBody>
                    <a:bodyPr/>
                    <a:lstStyle/>
                    <a:p>
                      <a:pPr algn="l">
                        <a:lnSpc>
                          <a:spcPct val="1000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19.2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47" marR="91447" marT="45722" marB="45722"/>
                </a:tc>
                <a:tc>
                  <a:txBody>
                    <a:bodyPr/>
                    <a:lstStyle/>
                    <a:p>
                      <a:pPr algn="l">
                        <a:lnSpc>
                          <a:spcPct val="1000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Geistiger Schöpfer</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47" marR="91447" marT="45722" marB="45722"/>
                </a:tc>
                <a:tc>
                  <a:txBody>
                    <a:bodyPr/>
                    <a:lstStyle/>
                    <a:p>
                      <a:pPr algn="l">
                        <a:lnSpc>
                          <a:spcPct val="1000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Deutschland.</a:t>
                      </a:r>
                      <a:r>
                        <a:rPr lang="de-DE" sz="1800" baseline="0" dirty="0" smtClean="0">
                          <a:latin typeface="Verdana" panose="020B0604030504040204" pitchFamily="34" charset="0"/>
                          <a:ea typeface="Verdana" panose="020B0604030504040204" pitchFamily="34" charset="0"/>
                          <a:cs typeface="Verdana" panose="020B0604030504040204" pitchFamily="34" charset="0"/>
                        </a:rPr>
                        <a:t> Deutscher Bundestag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47" marR="91447" marT="45722" marB="45722"/>
                </a:tc>
                <a:extLst>
                  <a:ext uri="{0D108BD9-81ED-4DB2-BD59-A6C34878D82A}">
                    <a16:rowId xmlns:a16="http://schemas.microsoft.com/office/drawing/2014/main" val="10002"/>
                  </a:ext>
                </a:extLst>
              </a:tr>
              <a:tr h="640187">
                <a:tc>
                  <a:txBody>
                    <a:bodyPr/>
                    <a:lstStyle/>
                    <a:p>
                      <a:pPr algn="l">
                        <a:lnSpc>
                          <a:spcPct val="1000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18.5</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47" marR="91447" marT="45722" marB="45722"/>
                </a:tc>
                <a:tc>
                  <a:txBody>
                    <a:bodyPr/>
                    <a:lstStyle/>
                    <a:p>
                      <a:pPr algn="l">
                        <a:lnSpc>
                          <a:spcPct val="1000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Beziehungskenn-</a:t>
                      </a:r>
                      <a:r>
                        <a:rPr lang="de-DE" sz="1800" b="0" dirty="0" err="1" smtClean="0">
                          <a:latin typeface="Verdana" panose="020B0604030504040204" pitchFamily="34" charset="0"/>
                          <a:ea typeface="Verdana" panose="020B0604030504040204" pitchFamily="34" charset="0"/>
                          <a:cs typeface="Verdana" panose="020B0604030504040204" pitchFamily="34" charset="0"/>
                        </a:rPr>
                        <a:t>zeichnung</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47" marR="91447" marT="45722" marB="45722"/>
                </a:tc>
                <a:tc>
                  <a:txBody>
                    <a:bodyPr/>
                    <a:lstStyle/>
                    <a:p>
                      <a:pPr algn="l">
                        <a:lnSpc>
                          <a:spcPct val="1000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Verfasser</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47" marR="91447" marT="45722" marB="45722"/>
                </a:tc>
                <a:extLst>
                  <a:ext uri="{0D108BD9-81ED-4DB2-BD59-A6C34878D82A}">
                    <a16:rowId xmlns:a16="http://schemas.microsoft.com/office/drawing/2014/main" val="10003"/>
                  </a:ext>
                </a:extLst>
              </a:tr>
              <a:tr h="1188928">
                <a:tc>
                  <a:txBody>
                    <a:bodyPr/>
                    <a:lstStyle/>
                    <a:p>
                      <a:pPr algn="l">
                        <a:lnSpc>
                          <a:spcPct val="1000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6.29.1</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47" marR="91447" marT="45722" marB="45722"/>
                </a:tc>
                <a:tc>
                  <a:txBody>
                    <a:bodyPr/>
                    <a:lstStyle/>
                    <a:p>
                      <a:pPr algn="l">
                        <a:lnSpc>
                          <a:spcPct val="1000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Normierter Sucheinstieg</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47" marR="91447" marT="45722" marB="45722"/>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dirty="0" smtClean="0">
                          <a:latin typeface="Verdana" panose="020B0604030504040204" pitchFamily="34" charset="0"/>
                          <a:ea typeface="Verdana" panose="020B0604030504040204" pitchFamily="34" charset="0"/>
                          <a:cs typeface="Verdana" panose="020B0604030504040204" pitchFamily="34" charset="0"/>
                        </a:rPr>
                        <a:t>Deutschland.</a:t>
                      </a:r>
                      <a:r>
                        <a:rPr lang="de-DE" sz="1800" baseline="0" dirty="0" smtClean="0">
                          <a:latin typeface="Verdana" panose="020B0604030504040204" pitchFamily="34" charset="0"/>
                          <a:ea typeface="Verdana" panose="020B0604030504040204" pitchFamily="34" charset="0"/>
                          <a:cs typeface="Verdana" panose="020B0604030504040204" pitchFamily="34" charset="0"/>
                        </a:rPr>
                        <a:t> Deutscher Bundestag. </a:t>
                      </a:r>
                      <a:r>
                        <a:rPr lang="de-DE" sz="1800" dirty="0" smtClean="0">
                          <a:latin typeface="Verdana" panose="020B0604030504040204" pitchFamily="34" charset="0"/>
                          <a:ea typeface="Verdana" panose="020B0604030504040204" pitchFamily="34" charset="0"/>
                          <a:cs typeface="Verdana" panose="020B0604030504040204" pitchFamily="34" charset="0"/>
                        </a:rPr>
                        <a:t>Entwurf eines Zweiten</a:t>
                      </a:r>
                      <a:r>
                        <a:rPr lang="de-DE" sz="1800" baseline="0" dirty="0" smtClean="0">
                          <a:latin typeface="Verdana" panose="020B0604030504040204" pitchFamily="34" charset="0"/>
                          <a:ea typeface="Verdana" panose="020B0604030504040204" pitchFamily="34" charset="0"/>
                          <a:cs typeface="Verdana" panose="020B0604030504040204" pitchFamily="34" charset="0"/>
                        </a:rPr>
                        <a:t> Gesetzes zur Änderung des Buchpreisbindungsgesetzes</a:t>
                      </a:r>
                      <a:endParaRPr lang="de-DE" sz="1800" dirty="0" smtClean="0">
                        <a:latin typeface="Verdana" panose="020B0604030504040204" pitchFamily="34" charset="0"/>
                        <a:ea typeface="Verdana" panose="020B0604030504040204" pitchFamily="34" charset="0"/>
                        <a:cs typeface="Verdana" panose="020B0604030504040204" pitchFamily="34" charset="0"/>
                      </a:endParaRPr>
                    </a:p>
                  </a:txBody>
                  <a:tcPr marL="91447" marR="91447" marT="45722" marB="45722"/>
                </a:tc>
                <a:extLst>
                  <a:ext uri="{0D108BD9-81ED-4DB2-BD59-A6C34878D82A}">
                    <a16:rowId xmlns:a16="http://schemas.microsoft.com/office/drawing/2014/main" val="10004"/>
                  </a:ext>
                </a:extLst>
              </a:tr>
            </a:tbl>
          </a:graphicData>
        </a:graphic>
      </p:graphicFrame>
      <p:grpSp>
        <p:nvGrpSpPr>
          <p:cNvPr id="46109" name="Gruppieren 12"/>
          <p:cNvGrpSpPr>
            <a:grpSpLocks/>
          </p:cNvGrpSpPr>
          <p:nvPr/>
        </p:nvGrpSpPr>
        <p:grpSpPr bwMode="auto">
          <a:xfrm>
            <a:off x="3159125" y="663575"/>
            <a:ext cx="5448300" cy="1655763"/>
            <a:chOff x="899593" y="836712"/>
            <a:chExt cx="5448769" cy="1656000"/>
          </a:xfrm>
        </p:grpSpPr>
        <p:pic>
          <p:nvPicPr>
            <p:cNvPr id="46112"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9593" y="859879"/>
              <a:ext cx="2119843" cy="5652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113"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32106" y="859879"/>
              <a:ext cx="1639345" cy="508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hteck 9"/>
            <p:cNvSpPr/>
            <p:nvPr/>
          </p:nvSpPr>
          <p:spPr>
            <a:xfrm>
              <a:off x="899593" y="836712"/>
              <a:ext cx="5448769" cy="1656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lgn="ctr">
                <a:spcBef>
                  <a:spcPct val="0"/>
                </a:spcBef>
                <a:buFontTx/>
                <a:buNone/>
                <a:defRPr/>
              </a:pPr>
              <a:endParaRPr lang="de-DE" altLang="de-DE" sz="1800" smtClean="0">
                <a:solidFill>
                  <a:srgbClr val="FFFFFF"/>
                </a:solidFill>
                <a:latin typeface="Calibri" pitchFamily="34" charset="0"/>
                <a:cs typeface="Arial" pitchFamily="34" charset="0"/>
              </a:endParaRPr>
            </a:p>
          </p:txBody>
        </p:sp>
        <p:pic>
          <p:nvPicPr>
            <p:cNvPr id="46115"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18912" y="1617080"/>
              <a:ext cx="1512155" cy="501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116"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12557" y="2225615"/>
              <a:ext cx="5391430" cy="238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 name="Titel 2"/>
          <p:cNvSpPr>
            <a:spLocks noGrp="1"/>
          </p:cNvSpPr>
          <p:nvPr>
            <p:ph type="title"/>
          </p:nvPr>
        </p:nvSpPr>
        <p:spPr/>
        <p:txBody>
          <a:bodyPr/>
          <a:lstStyle/>
          <a:p>
            <a:r>
              <a:rPr lang="de-DE" dirty="0"/>
              <a:t>Beispiel</a:t>
            </a:r>
          </a:p>
        </p:txBody>
      </p:sp>
      <p:sp>
        <p:nvSpPr>
          <p:cNvPr id="16" name="Fußzeilenplatzhalter 15"/>
          <p:cNvSpPr>
            <a:spLocks noGrp="1"/>
          </p:cNvSpPr>
          <p:nvPr>
            <p:ph type="ftr" sz="quarter" idx="14"/>
          </p:nvPr>
        </p:nvSpPr>
        <p:spPr/>
        <p:txBody>
          <a:bodyPr/>
          <a:lstStyle/>
          <a:p>
            <a:pPr>
              <a:defRPr/>
            </a:pPr>
            <a:r>
              <a:rPr lang="de-DE" smtClean="0"/>
              <a:t>AG RDA Schulungsunterlagen – Modul 6J: Juristische Werke | Stand: 5.12.2017 | CC BY-NC-SA</a:t>
            </a:r>
            <a:endParaRPr lang="de-DE" dirty="0"/>
          </a:p>
        </p:txBody>
      </p:sp>
      <p:sp>
        <p:nvSpPr>
          <p:cNvPr id="46111" name="Foliennummernplatzhalter 2"/>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fld id="{0894D8AB-E8C4-4145-B4DC-23D6442A7B33}" type="slidenum">
              <a:rPr lang="de-DE" altLang="de-DE" sz="1200" smtClean="0">
                <a:solidFill>
                  <a:srgbClr val="898989"/>
                </a:solidFill>
                <a:latin typeface="Calibri" pitchFamily="34" charset="0"/>
              </a:rPr>
              <a:pPr>
                <a:spcBef>
                  <a:spcPct val="0"/>
                </a:spcBef>
                <a:buFontTx/>
                <a:buNone/>
              </a:pPr>
              <a:t>41</a:t>
            </a:fld>
            <a:endParaRPr lang="de-DE" altLang="de-DE" sz="1200" dirty="0" smtClean="0">
              <a:solidFill>
                <a:srgbClr val="898989"/>
              </a:solidFill>
              <a:latin typeface="Calibri" pitchFamily="34" charset="0"/>
            </a:endParaRPr>
          </a:p>
        </p:txBody>
      </p:sp>
    </p:spTree>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de-DE" altLang="de-DE" dirty="0">
                <a:latin typeface="Verdana" charset="0"/>
              </a:rPr>
              <a:t>Beispiele</a:t>
            </a:r>
            <a:endParaRPr lang="de-DE" dirty="0"/>
          </a:p>
        </p:txBody>
      </p:sp>
      <p:sp>
        <p:nvSpPr>
          <p:cNvPr id="48131" name="Textplatzhalter 2"/>
          <p:cNvSpPr>
            <a:spLocks noGrp="1"/>
          </p:cNvSpPr>
          <p:nvPr>
            <p:ph type="body" sz="quarter" idx="13"/>
          </p:nvPr>
        </p:nvSpPr>
        <p:spPr/>
        <p:txBody>
          <a:bodyPr/>
          <a:lstStyle/>
          <a:p>
            <a:pPr marL="0" lvl="1" indent="0">
              <a:buFont typeface="Arial" pitchFamily="34" charset="0"/>
              <a:buNone/>
            </a:pPr>
            <a:r>
              <a:rPr lang="en-US" altLang="de-DE" sz="1600" dirty="0" smtClean="0"/>
              <a:t>Second Corporate Law Simplification Bill : second draft</a:t>
            </a:r>
            <a:endParaRPr lang="de-DE" altLang="de-DE" sz="1600" dirty="0" smtClean="0"/>
          </a:p>
          <a:p>
            <a:pPr marL="0" lvl="1" indent="0">
              <a:buFont typeface="Arial" pitchFamily="34" charset="0"/>
              <a:buNone/>
            </a:pPr>
            <a:endParaRPr lang="de-DE" altLang="de-DE" sz="1800" b="1" dirty="0" smtClean="0"/>
          </a:p>
          <a:p>
            <a:pPr marL="0" lvl="1" indent="0">
              <a:buFont typeface="Arial" pitchFamily="34" charset="0"/>
              <a:buNone/>
            </a:pPr>
            <a:endParaRPr lang="de-DE" altLang="de-DE" sz="1800" b="1" dirty="0" smtClean="0"/>
          </a:p>
          <a:p>
            <a:pPr marL="0" lvl="1" indent="0">
              <a:buFont typeface="Arial" pitchFamily="34" charset="0"/>
              <a:buNone/>
            </a:pPr>
            <a:endParaRPr lang="de-DE" altLang="de-DE" sz="1800" b="1" dirty="0" smtClean="0"/>
          </a:p>
          <a:p>
            <a:pPr marL="0" lvl="1" indent="0">
              <a:buFont typeface="Arial" pitchFamily="34" charset="0"/>
              <a:buNone/>
            </a:pPr>
            <a:endParaRPr lang="de-DE" altLang="de-DE" sz="1800" b="1" dirty="0" smtClean="0"/>
          </a:p>
          <a:p>
            <a:pPr marL="0" lvl="1" indent="0">
              <a:buFont typeface="Arial" pitchFamily="34" charset="0"/>
              <a:buNone/>
            </a:pPr>
            <a:r>
              <a:rPr lang="de-DE" altLang="de-DE" sz="900" b="1" dirty="0" smtClean="0"/>
              <a:t> </a:t>
            </a:r>
          </a:p>
          <a:p>
            <a:pPr marL="0" lvl="1" indent="0">
              <a:buFont typeface="Arial" pitchFamily="34" charset="0"/>
              <a:buNone/>
            </a:pPr>
            <a:endParaRPr lang="de-DE" altLang="de-DE" sz="1200" dirty="0" smtClean="0"/>
          </a:p>
          <a:p>
            <a:pPr marL="0" lvl="1" indent="0">
              <a:buFont typeface="Arial" pitchFamily="34" charset="0"/>
              <a:buNone/>
            </a:pPr>
            <a:endParaRPr lang="de-DE" altLang="de-DE" sz="1200" dirty="0" smtClean="0"/>
          </a:p>
          <a:p>
            <a:pPr marL="0" lvl="1" indent="0">
              <a:buFont typeface="Arial" pitchFamily="34" charset="0"/>
              <a:buNone/>
            </a:pPr>
            <a:endParaRPr lang="de-DE" altLang="de-DE" sz="1200" dirty="0" smtClean="0"/>
          </a:p>
          <a:p>
            <a:pPr marL="0" lvl="1" indent="0">
              <a:buFont typeface="Arial" pitchFamily="34" charset="0"/>
              <a:buNone/>
            </a:pPr>
            <a:endParaRPr lang="de-DE" altLang="de-DE" sz="1600" dirty="0" smtClean="0"/>
          </a:p>
          <a:p>
            <a:pPr marL="0" lvl="1" indent="0">
              <a:buFont typeface="Arial" pitchFamily="34" charset="0"/>
              <a:buNone/>
            </a:pPr>
            <a:endParaRPr lang="de-DE" altLang="de-DE" sz="1600" dirty="0" smtClean="0"/>
          </a:p>
          <a:p>
            <a:pPr marL="0" lvl="1" indent="0">
              <a:buFont typeface="Arial" pitchFamily="34" charset="0"/>
              <a:buNone/>
            </a:pPr>
            <a:r>
              <a:rPr lang="de-DE" altLang="de-DE" sz="1600" dirty="0" smtClean="0"/>
              <a:t>Grundregeln des Europäischen Vertragsrechts / Kommission für Europäisches Vertragsrecht</a:t>
            </a:r>
          </a:p>
          <a:p>
            <a:pPr marL="0" lvl="1" indent="0">
              <a:buFont typeface="Arial" pitchFamily="34" charset="0"/>
              <a:buNone/>
            </a:pPr>
            <a:endParaRPr lang="de-DE" altLang="de-DE" sz="1400" dirty="0" smtClean="0"/>
          </a:p>
          <a:p>
            <a:pPr marL="0" lvl="1" indent="0">
              <a:buFont typeface="Arial" pitchFamily="34" charset="0"/>
              <a:buNone/>
            </a:pPr>
            <a:endParaRPr lang="de-DE" altLang="de-DE" sz="1400" dirty="0" smtClean="0"/>
          </a:p>
          <a:p>
            <a:pPr marL="0" lvl="1" indent="0">
              <a:buFont typeface="Arial" pitchFamily="34" charset="0"/>
              <a:buNone/>
            </a:pPr>
            <a:endParaRPr lang="de-DE" altLang="de-DE" sz="1400" dirty="0" smtClean="0"/>
          </a:p>
          <a:p>
            <a:pPr marL="0" lvl="1" indent="0">
              <a:buFont typeface="Arial" pitchFamily="34" charset="0"/>
              <a:buNone/>
            </a:pPr>
            <a:endParaRPr lang="de-DE" altLang="de-DE" sz="1400" dirty="0" smtClean="0"/>
          </a:p>
          <a:p>
            <a:pPr marL="0" lvl="1" indent="0">
              <a:buFont typeface="Arial" pitchFamily="34" charset="0"/>
              <a:buNone/>
            </a:pPr>
            <a:endParaRPr lang="de-DE" altLang="de-DE" sz="1400" dirty="0" smtClean="0"/>
          </a:p>
          <a:p>
            <a:pPr marL="0" lvl="1" indent="0">
              <a:buFont typeface="Arial" pitchFamily="34" charset="0"/>
              <a:buNone/>
            </a:pPr>
            <a:r>
              <a:rPr lang="de-DE" altLang="de-DE" sz="900" dirty="0" smtClean="0"/>
              <a:t> </a:t>
            </a:r>
          </a:p>
          <a:p>
            <a:pPr marL="0" lvl="1" indent="0">
              <a:buFont typeface="Arial" pitchFamily="34" charset="0"/>
              <a:buNone/>
            </a:pPr>
            <a:endParaRPr lang="de-DE" altLang="de-DE" sz="900" dirty="0" smtClean="0"/>
          </a:p>
        </p:txBody>
      </p:sp>
      <p:sp>
        <p:nvSpPr>
          <p:cNvPr id="4" name="Fußzeilenplatzhalter 3"/>
          <p:cNvSpPr>
            <a:spLocks noGrp="1"/>
          </p:cNvSpPr>
          <p:nvPr>
            <p:ph type="ftr" sz="quarter" idx="14"/>
          </p:nvPr>
        </p:nvSpPr>
        <p:spPr/>
        <p:txBody>
          <a:bodyPr/>
          <a:lstStyle/>
          <a:p>
            <a:pPr>
              <a:defRPr/>
            </a:pPr>
            <a:r>
              <a:rPr lang="de-DE" smtClean="0"/>
              <a:t>AG RDA Schulungsunterlagen – Modul 6J: Juristische Werke | Stand: 5.12.2017 | CC BY-NC-SA</a:t>
            </a:r>
            <a:endParaRPr lang="de-DE" dirty="0"/>
          </a:p>
        </p:txBody>
      </p:sp>
      <p:sp>
        <p:nvSpPr>
          <p:cNvPr id="2" name="Foliennummernplatzhalter 1"/>
          <p:cNvSpPr>
            <a:spLocks noGrp="1"/>
          </p:cNvSpPr>
          <p:nvPr>
            <p:ph type="sldNum" sz="quarter" idx="15"/>
          </p:nvPr>
        </p:nvSpPr>
        <p:spPr/>
        <p:txBody>
          <a:bodyPr/>
          <a:lstStyle/>
          <a:p>
            <a:pPr>
              <a:defRPr/>
            </a:pPr>
            <a:fld id="{FAB38C1D-161B-412A-9C5A-58B0265B4498}" type="slidenum">
              <a:rPr lang="de-DE" altLang="de-DE" smtClean="0"/>
              <a:pPr>
                <a:defRPr/>
              </a:pPr>
              <a:t>42</a:t>
            </a:fld>
            <a:endParaRPr lang="de-DE" altLang="de-DE"/>
          </a:p>
        </p:txBody>
      </p:sp>
      <p:graphicFrame>
        <p:nvGraphicFramePr>
          <p:cNvPr id="6" name="Tabelle 5"/>
          <p:cNvGraphicFramePr>
            <a:graphicFrameLocks noGrp="1"/>
          </p:cNvGraphicFramePr>
          <p:nvPr>
            <p:extLst>
              <p:ext uri="{D42A27DB-BD31-4B8C-83A1-F6EECF244321}">
                <p14:modId xmlns:p14="http://schemas.microsoft.com/office/powerpoint/2010/main" val="3813752756"/>
              </p:ext>
            </p:extLst>
          </p:nvPr>
        </p:nvGraphicFramePr>
        <p:xfrm>
          <a:off x="323528" y="1412776"/>
          <a:ext cx="8640960" cy="2326103"/>
        </p:xfrm>
        <a:graphic>
          <a:graphicData uri="http://schemas.openxmlformats.org/drawingml/2006/table">
            <a:tbl>
              <a:tblPr/>
              <a:tblGrid>
                <a:gridCol w="936104">
                  <a:extLst>
                    <a:ext uri="{9D8B030D-6E8A-4147-A177-3AD203B41FA5}">
                      <a16:colId xmlns:a16="http://schemas.microsoft.com/office/drawing/2014/main" val="20000"/>
                    </a:ext>
                  </a:extLst>
                </a:gridCol>
                <a:gridCol w="2664296">
                  <a:extLst>
                    <a:ext uri="{9D8B030D-6E8A-4147-A177-3AD203B41FA5}">
                      <a16:colId xmlns:a16="http://schemas.microsoft.com/office/drawing/2014/main" val="20001"/>
                    </a:ext>
                  </a:extLst>
                </a:gridCol>
                <a:gridCol w="5040560">
                  <a:extLst>
                    <a:ext uri="{9D8B030D-6E8A-4147-A177-3AD203B41FA5}">
                      <a16:colId xmlns:a16="http://schemas.microsoft.com/office/drawing/2014/main" val="20002"/>
                    </a:ext>
                  </a:extLst>
                </a:gridCol>
              </a:tblGrid>
              <a:tr h="304704">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1" i="0" u="none" strike="noStrike" cap="none" normalizeH="0" baseline="0" dirty="0" smtClean="0">
                          <a:ln>
                            <a:noFill/>
                          </a:ln>
                          <a:solidFill>
                            <a:srgbClr val="FFFFFF"/>
                          </a:solidFill>
                          <a:effectLst/>
                          <a:latin typeface="Verdana" pitchFamily="34" charset="0"/>
                          <a:cs typeface="Arial" pitchFamily="34" charset="0"/>
                        </a:rPr>
                        <a:t>RDA</a:t>
                      </a:r>
                    </a:p>
                  </a:txBody>
                  <a:tcPr marL="91453" marR="91453" marT="45675" marB="4567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1" i="0" u="none" strike="noStrike" cap="none" normalizeH="0" baseline="0" dirty="0" smtClean="0">
                          <a:ln>
                            <a:noFill/>
                          </a:ln>
                          <a:solidFill>
                            <a:srgbClr val="FFFFFF"/>
                          </a:solidFill>
                          <a:effectLst/>
                          <a:latin typeface="Verdana" pitchFamily="34" charset="0"/>
                          <a:cs typeface="Arial" pitchFamily="34" charset="0"/>
                        </a:rPr>
                        <a:t>Element</a:t>
                      </a:r>
                    </a:p>
                  </a:txBody>
                  <a:tcPr marL="91453" marR="91453" marT="45675" marB="4567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1" i="0" u="none" strike="noStrike" cap="none" normalizeH="0" baseline="0" smtClean="0">
                          <a:ln>
                            <a:noFill/>
                          </a:ln>
                          <a:solidFill>
                            <a:srgbClr val="FFFFFF"/>
                          </a:solidFill>
                          <a:effectLst/>
                          <a:latin typeface="Verdana" pitchFamily="34" charset="0"/>
                          <a:cs typeface="Arial" pitchFamily="34" charset="0"/>
                        </a:rPr>
                        <a:t>Erfassung</a:t>
                      </a:r>
                    </a:p>
                  </a:txBody>
                  <a:tcPr marL="91453" marR="91453" marT="45675" marB="4567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0"/>
                  </a:ext>
                </a:extLst>
              </a:tr>
              <a:tr h="295257">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600" b="1" i="0" u="none" strike="noStrike" cap="none" normalizeH="0" baseline="0" smtClean="0">
                          <a:ln>
                            <a:noFill/>
                          </a:ln>
                          <a:solidFill>
                            <a:srgbClr val="000000"/>
                          </a:solidFill>
                          <a:effectLst/>
                          <a:latin typeface="Verdana" pitchFamily="34" charset="0"/>
                          <a:cs typeface="Arial" pitchFamily="34" charset="0"/>
                        </a:rPr>
                        <a:t>6.19.2</a:t>
                      </a:r>
                      <a:endParaRPr kumimoji="0" lang="de-DE" altLang="de-DE" sz="1600" b="0" i="0" u="none" strike="noStrike" cap="none" normalizeH="0" baseline="0" smtClean="0">
                        <a:ln>
                          <a:noFill/>
                        </a:ln>
                        <a:solidFill>
                          <a:srgbClr val="000000"/>
                        </a:solidFill>
                        <a:effectLst/>
                        <a:latin typeface="Verdana" pitchFamily="34" charset="0"/>
                        <a:cs typeface="Arial" pitchFamily="34" charset="0"/>
                      </a:endParaRPr>
                    </a:p>
                  </a:txBody>
                  <a:tcPr marL="91453" marR="91453" marT="45675" marB="45675"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600" b="1" i="0" u="none" strike="noStrike" cap="none" normalizeH="0" baseline="0" dirty="0" smtClean="0">
                          <a:ln>
                            <a:noFill/>
                          </a:ln>
                          <a:solidFill>
                            <a:srgbClr val="000000"/>
                          </a:solidFill>
                          <a:effectLst/>
                          <a:latin typeface="Verdana" pitchFamily="34" charset="0"/>
                          <a:cs typeface="Arial" pitchFamily="34" charset="0"/>
                        </a:rPr>
                        <a:t>Bevorzugter Titel des Werks</a:t>
                      </a:r>
                      <a:endParaRPr kumimoji="0" lang="de-DE" altLang="de-DE" sz="1600" b="0" i="0" u="none" strike="noStrike" cap="none" normalizeH="0" baseline="0" dirty="0" smtClean="0">
                        <a:ln>
                          <a:noFill/>
                        </a:ln>
                        <a:solidFill>
                          <a:srgbClr val="000000"/>
                        </a:solidFill>
                        <a:effectLst/>
                        <a:latin typeface="Verdana" pitchFamily="34" charset="0"/>
                        <a:cs typeface="Arial" pitchFamily="34" charset="0"/>
                      </a:endParaRPr>
                    </a:p>
                  </a:txBody>
                  <a:tcPr marL="91453" marR="91453" marT="45675" marB="45675"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en-US" altLang="de-DE" sz="1600" b="0" i="0" u="none" strike="noStrike" cap="none" normalizeH="0" baseline="0" smtClean="0">
                          <a:ln>
                            <a:noFill/>
                          </a:ln>
                          <a:solidFill>
                            <a:srgbClr val="000000"/>
                          </a:solidFill>
                          <a:effectLst/>
                          <a:latin typeface="Verdana" pitchFamily="34" charset="0"/>
                          <a:cs typeface="Arial" pitchFamily="34" charset="0"/>
                        </a:rPr>
                        <a:t>Second Corporate Law Simplification Bill</a:t>
                      </a:r>
                      <a:endParaRPr kumimoji="0" lang="de-DE" altLang="de-DE" sz="1600" b="0" i="0" u="none" strike="noStrike" cap="none" normalizeH="0" baseline="0" smtClean="0">
                        <a:ln>
                          <a:noFill/>
                        </a:ln>
                        <a:solidFill>
                          <a:srgbClr val="000000"/>
                        </a:solidFill>
                        <a:effectLst/>
                        <a:latin typeface="Verdana" pitchFamily="34" charset="0"/>
                        <a:cs typeface="Arial" pitchFamily="34" charset="0"/>
                      </a:endParaRPr>
                    </a:p>
                  </a:txBody>
                  <a:tcPr marL="91453" marR="91453" marT="45675" marB="45675"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1"/>
                  </a:ext>
                </a:extLst>
              </a:tr>
              <a:tr h="535212">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600" b="1" i="0" u="none" strike="noStrike" cap="none" normalizeH="0" baseline="0" smtClean="0">
                          <a:ln>
                            <a:noFill/>
                          </a:ln>
                          <a:solidFill>
                            <a:srgbClr val="000000"/>
                          </a:solidFill>
                          <a:effectLst/>
                          <a:latin typeface="Verdana" pitchFamily="34" charset="0"/>
                          <a:cs typeface="Arial" pitchFamily="34" charset="0"/>
                        </a:rPr>
                        <a:t>19.2</a:t>
                      </a:r>
                    </a:p>
                  </a:txBody>
                  <a:tcPr marL="91453" marR="91453" marT="45675" marB="45675"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600" b="1" i="0" u="none" strike="noStrike" cap="none" normalizeH="0" baseline="0" dirty="0" smtClean="0">
                          <a:ln>
                            <a:noFill/>
                          </a:ln>
                          <a:solidFill>
                            <a:srgbClr val="000000"/>
                          </a:solidFill>
                          <a:effectLst/>
                          <a:latin typeface="Verdana" pitchFamily="34" charset="0"/>
                          <a:cs typeface="Arial" pitchFamily="34" charset="0"/>
                        </a:rPr>
                        <a:t>Geistiger Schöpfer</a:t>
                      </a:r>
                    </a:p>
                  </a:txBody>
                  <a:tcPr marL="91453" marR="91453" marT="45675" marB="45675"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en-US" altLang="de-DE" sz="1600" b="0" i="0" u="none" strike="noStrike" cap="none" normalizeH="0" baseline="0" dirty="0" err="1" smtClean="0">
                          <a:ln>
                            <a:noFill/>
                          </a:ln>
                          <a:solidFill>
                            <a:srgbClr val="000000"/>
                          </a:solidFill>
                          <a:effectLst/>
                          <a:latin typeface="Verdana" pitchFamily="34" charset="0"/>
                          <a:cs typeface="Arial" pitchFamily="34" charset="0"/>
                        </a:rPr>
                        <a:t>Australien</a:t>
                      </a:r>
                      <a:r>
                        <a:rPr kumimoji="0" lang="en-US" altLang="de-DE" sz="1600" b="0" i="0" u="none" strike="noStrike" cap="none" normalizeH="0" baseline="0" dirty="0" smtClean="0">
                          <a:ln>
                            <a:noFill/>
                          </a:ln>
                          <a:solidFill>
                            <a:srgbClr val="000000"/>
                          </a:solidFill>
                          <a:effectLst/>
                          <a:latin typeface="Verdana" pitchFamily="34" charset="0"/>
                          <a:cs typeface="Arial" pitchFamily="34" charset="0"/>
                        </a:rPr>
                        <a:t>. Parliament. House of Representatives</a:t>
                      </a:r>
                      <a:endParaRPr kumimoji="0" lang="de-DE" altLang="de-DE" sz="1600" b="0" i="0" u="none" strike="noStrike" cap="none" normalizeH="0" baseline="0" dirty="0" smtClean="0">
                        <a:ln>
                          <a:noFill/>
                        </a:ln>
                        <a:solidFill>
                          <a:srgbClr val="000000"/>
                        </a:solidFill>
                        <a:effectLst/>
                        <a:latin typeface="Verdana" pitchFamily="34" charset="0"/>
                        <a:cs typeface="Arial" pitchFamily="34" charset="0"/>
                      </a:endParaRPr>
                    </a:p>
                  </a:txBody>
                  <a:tcPr marL="91453" marR="91453" marT="45675" marB="45675"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10002"/>
                  </a:ext>
                </a:extLst>
              </a:tr>
              <a:tr h="832853">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600" b="0" i="0" u="none" strike="noStrike" cap="none" normalizeH="0" baseline="0" smtClean="0">
                          <a:ln>
                            <a:noFill/>
                          </a:ln>
                          <a:solidFill>
                            <a:srgbClr val="000000"/>
                          </a:solidFill>
                          <a:effectLst/>
                          <a:latin typeface="Verdana" pitchFamily="34" charset="0"/>
                          <a:cs typeface="Arial" pitchFamily="34" charset="0"/>
                        </a:rPr>
                        <a:t>6.29.1</a:t>
                      </a:r>
                    </a:p>
                  </a:txBody>
                  <a:tcPr marL="91453" marR="91453" marT="45675" marB="45675"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300"/>
                        </a:lnSpc>
                        <a:spcBef>
                          <a:spcPct val="0"/>
                        </a:spcBef>
                        <a:spcAft>
                          <a:spcPts val="600"/>
                        </a:spcAft>
                        <a:buClrTx/>
                        <a:buSzTx/>
                        <a:buFontTx/>
                        <a:buNone/>
                        <a:tabLst/>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Normierter Sucheinstieg</a:t>
                      </a:r>
                    </a:p>
                  </a:txBody>
                  <a:tcPr marL="91453" marR="91453" marT="45675" marB="45675"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en-US" altLang="de-DE" sz="1600" b="0" i="0" u="none" strike="noStrike" cap="none" normalizeH="0" baseline="0" dirty="0" err="1" smtClean="0">
                          <a:ln>
                            <a:noFill/>
                          </a:ln>
                          <a:solidFill>
                            <a:srgbClr val="000000"/>
                          </a:solidFill>
                          <a:effectLst/>
                          <a:latin typeface="Verdana" pitchFamily="34" charset="0"/>
                          <a:cs typeface="Arial" pitchFamily="34" charset="0"/>
                        </a:rPr>
                        <a:t>Australien</a:t>
                      </a:r>
                      <a:r>
                        <a:rPr kumimoji="0" lang="en-US" altLang="de-DE" sz="1600" b="0" i="0" u="none" strike="noStrike" cap="none" normalizeH="0" baseline="0" dirty="0" smtClean="0">
                          <a:ln>
                            <a:noFill/>
                          </a:ln>
                          <a:solidFill>
                            <a:srgbClr val="000000"/>
                          </a:solidFill>
                          <a:effectLst/>
                          <a:latin typeface="Verdana" pitchFamily="34" charset="0"/>
                          <a:cs typeface="Arial" pitchFamily="34" charset="0"/>
                        </a:rPr>
                        <a:t>. Parliament. House of Representatives. Second Corporate Law Simplification Bill</a:t>
                      </a:r>
                      <a:endParaRPr kumimoji="0" lang="de-DE" altLang="de-DE" sz="1600" b="0" i="0" u="none" strike="noStrike" cap="none" normalizeH="0" baseline="0" dirty="0" smtClean="0">
                        <a:ln>
                          <a:noFill/>
                        </a:ln>
                        <a:solidFill>
                          <a:srgbClr val="000000"/>
                        </a:solidFill>
                        <a:effectLst/>
                        <a:latin typeface="Verdana" pitchFamily="34" charset="0"/>
                        <a:cs typeface="Arial" pitchFamily="34" charset="0"/>
                      </a:endParaRPr>
                    </a:p>
                  </a:txBody>
                  <a:tcPr marL="91453" marR="91453" marT="45675" marB="45675"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3"/>
                  </a:ext>
                </a:extLst>
              </a:tr>
            </a:tbl>
          </a:graphicData>
        </a:graphic>
      </p:graphicFrame>
      <p:graphicFrame>
        <p:nvGraphicFramePr>
          <p:cNvPr id="7" name="Tabelle 6"/>
          <p:cNvGraphicFramePr>
            <a:graphicFrameLocks noGrp="1"/>
          </p:cNvGraphicFramePr>
          <p:nvPr>
            <p:extLst>
              <p:ext uri="{D42A27DB-BD31-4B8C-83A1-F6EECF244321}">
                <p14:modId xmlns:p14="http://schemas.microsoft.com/office/powerpoint/2010/main" val="444603941"/>
              </p:ext>
            </p:extLst>
          </p:nvPr>
        </p:nvGraphicFramePr>
        <p:xfrm>
          <a:off x="395536" y="4581128"/>
          <a:ext cx="8568952" cy="1875336"/>
        </p:xfrm>
        <a:graphic>
          <a:graphicData uri="http://schemas.openxmlformats.org/drawingml/2006/table">
            <a:tbl>
              <a:tblPr/>
              <a:tblGrid>
                <a:gridCol w="936104">
                  <a:extLst>
                    <a:ext uri="{9D8B030D-6E8A-4147-A177-3AD203B41FA5}">
                      <a16:colId xmlns:a16="http://schemas.microsoft.com/office/drawing/2014/main" val="20000"/>
                    </a:ext>
                  </a:extLst>
                </a:gridCol>
                <a:gridCol w="2736304">
                  <a:extLst>
                    <a:ext uri="{9D8B030D-6E8A-4147-A177-3AD203B41FA5}">
                      <a16:colId xmlns:a16="http://schemas.microsoft.com/office/drawing/2014/main" val="20001"/>
                    </a:ext>
                  </a:extLst>
                </a:gridCol>
                <a:gridCol w="4896544">
                  <a:extLst>
                    <a:ext uri="{9D8B030D-6E8A-4147-A177-3AD203B41FA5}">
                      <a16:colId xmlns:a16="http://schemas.microsoft.com/office/drawing/2014/main" val="20002"/>
                    </a:ext>
                  </a:extLst>
                </a:gridCol>
              </a:tblGrid>
              <a:tr h="320046">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1" i="0" u="none" strike="noStrike" cap="none" normalizeH="0" baseline="0" dirty="0" smtClean="0">
                          <a:ln>
                            <a:noFill/>
                          </a:ln>
                          <a:solidFill>
                            <a:srgbClr val="FFFFFF"/>
                          </a:solidFill>
                          <a:effectLst/>
                          <a:latin typeface="Verdana" pitchFamily="34" charset="0"/>
                          <a:cs typeface="Arial" pitchFamily="34" charset="0"/>
                        </a:rPr>
                        <a:t>RDA</a:t>
                      </a:r>
                    </a:p>
                  </a:txBody>
                  <a:tcPr marL="91442" marR="91442" marT="45756" marB="4575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1" i="0" u="none" strike="noStrike" cap="none" normalizeH="0" baseline="0" dirty="0" smtClean="0">
                          <a:ln>
                            <a:noFill/>
                          </a:ln>
                          <a:solidFill>
                            <a:srgbClr val="FFFFFF"/>
                          </a:solidFill>
                          <a:effectLst/>
                          <a:latin typeface="Verdana" pitchFamily="34" charset="0"/>
                          <a:cs typeface="Arial" pitchFamily="34" charset="0"/>
                        </a:rPr>
                        <a:t>Element</a:t>
                      </a:r>
                    </a:p>
                  </a:txBody>
                  <a:tcPr marL="91442" marR="91442" marT="45756" marB="4575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1" i="0" u="none" strike="noStrike" cap="none" normalizeH="0" baseline="0" smtClean="0">
                          <a:ln>
                            <a:noFill/>
                          </a:ln>
                          <a:solidFill>
                            <a:srgbClr val="FFFFFF"/>
                          </a:solidFill>
                          <a:effectLst/>
                          <a:latin typeface="Verdana" pitchFamily="34" charset="0"/>
                          <a:cs typeface="Arial" pitchFamily="34" charset="0"/>
                        </a:rPr>
                        <a:t>Erfassung</a:t>
                      </a:r>
                    </a:p>
                  </a:txBody>
                  <a:tcPr marL="91442" marR="91442" marT="45756" marB="4575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0"/>
                  </a:ext>
                </a:extLst>
              </a:tr>
              <a:tr h="552756">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600" b="1" i="0" u="none" strike="noStrike" cap="none" normalizeH="0" baseline="0" smtClean="0">
                          <a:ln>
                            <a:noFill/>
                          </a:ln>
                          <a:solidFill>
                            <a:srgbClr val="000000"/>
                          </a:solidFill>
                          <a:effectLst/>
                          <a:latin typeface="Verdana" pitchFamily="34" charset="0"/>
                          <a:cs typeface="Arial" pitchFamily="34" charset="0"/>
                        </a:rPr>
                        <a:t>6.19.2</a:t>
                      </a:r>
                      <a:endParaRPr kumimoji="0" lang="de-DE" altLang="de-DE" sz="1600" b="0" i="0" u="none" strike="noStrike" cap="none" normalizeH="0" baseline="0" smtClean="0">
                        <a:ln>
                          <a:noFill/>
                        </a:ln>
                        <a:solidFill>
                          <a:srgbClr val="000000"/>
                        </a:solidFill>
                        <a:effectLst/>
                        <a:latin typeface="Verdana" pitchFamily="34" charset="0"/>
                        <a:cs typeface="Arial" pitchFamily="34" charset="0"/>
                      </a:endParaRPr>
                    </a:p>
                  </a:txBody>
                  <a:tcPr marL="91442" marR="91442" marT="45756" marB="45756"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600" b="1" i="0" u="none" strike="noStrike" cap="none" normalizeH="0" baseline="0" dirty="0" smtClean="0">
                          <a:ln>
                            <a:noFill/>
                          </a:ln>
                          <a:solidFill>
                            <a:srgbClr val="000000"/>
                          </a:solidFill>
                          <a:effectLst/>
                          <a:latin typeface="Verdana" pitchFamily="34" charset="0"/>
                          <a:cs typeface="Arial" pitchFamily="34" charset="0"/>
                        </a:rPr>
                        <a:t>Bevorzugter Titel des Werks</a:t>
                      </a:r>
                      <a:endParaRPr kumimoji="0" lang="de-DE" altLang="de-DE" sz="1600" b="0" i="0" u="none" strike="noStrike" cap="none" normalizeH="0" baseline="0" dirty="0" smtClean="0">
                        <a:ln>
                          <a:noFill/>
                        </a:ln>
                        <a:solidFill>
                          <a:srgbClr val="000000"/>
                        </a:solidFill>
                        <a:effectLst/>
                        <a:latin typeface="Verdana" pitchFamily="34" charset="0"/>
                        <a:cs typeface="Arial" pitchFamily="34" charset="0"/>
                      </a:endParaRPr>
                    </a:p>
                  </a:txBody>
                  <a:tcPr marL="91442" marR="91442" marT="45756" marB="45756"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600" b="0" i="0" u="none" strike="noStrike" cap="none" normalizeH="0" baseline="0" smtClean="0">
                          <a:ln>
                            <a:noFill/>
                          </a:ln>
                          <a:solidFill>
                            <a:srgbClr val="000000"/>
                          </a:solidFill>
                          <a:effectLst/>
                          <a:latin typeface="Verdana" pitchFamily="34" charset="0"/>
                          <a:cs typeface="Arial" pitchFamily="34" charset="0"/>
                        </a:rPr>
                        <a:t>Grundregeln des Europäischen Vertragsrechts</a:t>
                      </a:r>
                    </a:p>
                  </a:txBody>
                  <a:tcPr marL="91442" marR="91442" marT="45756" marB="45756"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1"/>
                  </a:ext>
                </a:extLst>
              </a:tr>
              <a:tr h="381600">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600" b="1" i="0" u="none" strike="noStrike" cap="none" normalizeH="0" baseline="0" smtClean="0">
                          <a:ln>
                            <a:noFill/>
                          </a:ln>
                          <a:solidFill>
                            <a:srgbClr val="000000"/>
                          </a:solidFill>
                          <a:effectLst/>
                          <a:latin typeface="Verdana" pitchFamily="34" charset="0"/>
                          <a:cs typeface="Arial" pitchFamily="34" charset="0"/>
                        </a:rPr>
                        <a:t>19.2</a:t>
                      </a:r>
                    </a:p>
                  </a:txBody>
                  <a:tcPr marL="91442" marR="91442" marT="45756" marB="45756"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600" b="1" i="0" u="none" strike="noStrike" cap="none" normalizeH="0" baseline="0" smtClean="0">
                          <a:ln>
                            <a:noFill/>
                          </a:ln>
                          <a:solidFill>
                            <a:srgbClr val="000000"/>
                          </a:solidFill>
                          <a:effectLst/>
                          <a:latin typeface="Verdana" pitchFamily="34" charset="0"/>
                          <a:cs typeface="Arial" pitchFamily="34" charset="0"/>
                        </a:rPr>
                        <a:t>Geistiger Schöpfer</a:t>
                      </a:r>
                    </a:p>
                  </a:txBody>
                  <a:tcPr marL="91442" marR="91442" marT="45756" marB="45756"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300"/>
                        </a:lnSpc>
                        <a:spcBef>
                          <a:spcPct val="0"/>
                        </a:spcBef>
                        <a:spcAft>
                          <a:spcPts val="600"/>
                        </a:spcAft>
                        <a:buClrTx/>
                        <a:buSzTx/>
                        <a:buFontTx/>
                        <a:buNone/>
                        <a:tabLst/>
                      </a:pPr>
                      <a:r>
                        <a:rPr kumimoji="0" lang="en-US" altLang="de-DE" sz="1600" b="0" i="0" u="none" strike="noStrike" cap="none" normalizeH="0" baseline="0" dirty="0" smtClean="0">
                          <a:ln>
                            <a:noFill/>
                          </a:ln>
                          <a:solidFill>
                            <a:srgbClr val="000000"/>
                          </a:solidFill>
                          <a:effectLst/>
                          <a:latin typeface="Verdana" pitchFamily="34" charset="0"/>
                          <a:cs typeface="Arial" pitchFamily="34" charset="0"/>
                        </a:rPr>
                        <a:t>Commission on European Contract Law</a:t>
                      </a:r>
                      <a:endParaRPr kumimoji="0" lang="de-DE" altLang="de-DE" sz="1600" b="0" i="0" u="none" strike="noStrike" cap="none" normalizeH="0" baseline="0" dirty="0" smtClean="0">
                        <a:ln>
                          <a:noFill/>
                        </a:ln>
                        <a:solidFill>
                          <a:srgbClr val="000000"/>
                        </a:solidFill>
                        <a:effectLst/>
                        <a:latin typeface="Verdana" pitchFamily="34" charset="0"/>
                        <a:cs typeface="Arial" pitchFamily="34" charset="0"/>
                      </a:endParaRPr>
                    </a:p>
                  </a:txBody>
                  <a:tcPr marL="91442" marR="91442" marT="45756" marB="45756"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10002"/>
                  </a:ext>
                </a:extLst>
              </a:tr>
              <a:tr h="504056">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6.27.1</a:t>
                      </a:r>
                    </a:p>
                  </a:txBody>
                  <a:tcPr marL="91442" marR="91442" marT="45756" marB="45756"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Normierter Sucheinstieg</a:t>
                      </a:r>
                    </a:p>
                  </a:txBody>
                  <a:tcPr marL="91442" marR="91442" marT="45756" marB="45756"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600" b="0" i="0" u="none" strike="noStrike" cap="none" normalizeH="0" baseline="0" dirty="0" err="1" smtClean="0">
                          <a:ln>
                            <a:noFill/>
                          </a:ln>
                          <a:solidFill>
                            <a:srgbClr val="000000"/>
                          </a:solidFill>
                          <a:effectLst/>
                          <a:latin typeface="Verdana" pitchFamily="34" charset="0"/>
                          <a:cs typeface="Arial" pitchFamily="34" charset="0"/>
                        </a:rPr>
                        <a:t>Commission</a:t>
                      </a: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 on European </a:t>
                      </a:r>
                      <a:r>
                        <a:rPr kumimoji="0" lang="de-DE" altLang="de-DE" sz="1600" b="0" i="0" u="none" strike="noStrike" cap="none" normalizeH="0" baseline="0" dirty="0" err="1" smtClean="0">
                          <a:ln>
                            <a:noFill/>
                          </a:ln>
                          <a:solidFill>
                            <a:srgbClr val="000000"/>
                          </a:solidFill>
                          <a:effectLst/>
                          <a:latin typeface="Verdana" pitchFamily="34" charset="0"/>
                          <a:cs typeface="Arial" pitchFamily="34" charset="0"/>
                        </a:rPr>
                        <a:t>Contract</a:t>
                      </a: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 Law. Grundregeln des europäischen Vertragsrechts</a:t>
                      </a:r>
                    </a:p>
                  </a:txBody>
                  <a:tcPr marL="91442" marR="91442" marT="45756" marB="45756"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3"/>
                  </a:ext>
                </a:extLst>
              </a:tr>
            </a:tbl>
          </a:graphicData>
        </a:graphic>
      </p:graphicFrame>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de-DE" dirty="0"/>
              <a:t>Verfassungsentwürfe</a:t>
            </a:r>
          </a:p>
        </p:txBody>
      </p:sp>
      <p:sp>
        <p:nvSpPr>
          <p:cNvPr id="55299" name="Textplatzhalter 2"/>
          <p:cNvSpPr>
            <a:spLocks noGrp="1"/>
          </p:cNvSpPr>
          <p:nvPr>
            <p:ph type="body" sz="quarter" idx="13"/>
          </p:nvPr>
        </p:nvSpPr>
        <p:spPr/>
        <p:txBody>
          <a:bodyPr/>
          <a:lstStyle/>
          <a:p>
            <a:pPr marL="0" indent="0">
              <a:buFont typeface="Arial" charset="0"/>
              <a:buNone/>
              <a:defRPr/>
            </a:pPr>
            <a:r>
              <a:rPr lang="de-DE" altLang="de-DE" b="1" dirty="0" smtClean="0"/>
              <a:t>Normierter Sucheinstieg:</a:t>
            </a:r>
          </a:p>
          <a:p>
            <a:pPr lvl="1">
              <a:buFont typeface="Arial" pitchFamily="34" charset="0"/>
              <a:buChar char="•"/>
              <a:defRPr/>
            </a:pPr>
            <a:r>
              <a:rPr lang="de-DE" altLang="de-DE" dirty="0" smtClean="0"/>
              <a:t>Sucheinstieg, für die gesetzgebende Körperschaft</a:t>
            </a:r>
          </a:p>
          <a:p>
            <a:pPr lvl="1">
              <a:buFont typeface="Arial" pitchFamily="34" charset="0"/>
              <a:buChar char="•"/>
              <a:defRPr/>
            </a:pPr>
            <a:r>
              <a:rPr lang="de-DE" altLang="de-DE" dirty="0" smtClean="0"/>
              <a:t>Bevorzugter Titel des Verfassungsentwurfs</a:t>
            </a:r>
          </a:p>
          <a:p>
            <a:pPr marL="0" indent="0">
              <a:spcBef>
                <a:spcPts val="1200"/>
              </a:spcBef>
              <a:buFont typeface="Arial" charset="0"/>
              <a:buNone/>
              <a:defRPr/>
            </a:pPr>
            <a:r>
              <a:rPr lang="de-DE" altLang="de-DE" sz="2000" dirty="0" smtClean="0"/>
              <a:t>Wenn der Entwurf keinen spezifischen Titel hat: </a:t>
            </a:r>
            <a:br>
              <a:rPr lang="de-DE" altLang="de-DE" sz="2000" dirty="0" smtClean="0"/>
            </a:br>
            <a:r>
              <a:rPr lang="de-DE" altLang="de-DE" sz="2000" dirty="0" smtClean="0"/>
              <a:t>„Verfassung. Entwurf“ (RDA 6.19.2 D-A-CH)</a:t>
            </a:r>
          </a:p>
          <a:p>
            <a:pPr marL="0" lvl="1" indent="0">
              <a:buFont typeface="Arial" pitchFamily="34" charset="0"/>
              <a:buNone/>
              <a:defRPr/>
            </a:pPr>
            <a:endParaRPr lang="de-DE" altLang="de-DE" sz="1500" dirty="0" smtClean="0"/>
          </a:p>
          <a:p>
            <a:pPr marL="0" lvl="1" indent="0">
              <a:buFont typeface="Arial" pitchFamily="34" charset="0"/>
              <a:buNone/>
              <a:defRPr/>
            </a:pPr>
            <a:r>
              <a:rPr lang="de-DE" altLang="de-DE" dirty="0" smtClean="0"/>
              <a:t>Beispiel: Die neue Verfassung der Schweiz, ein Verfassungsentwurf der Regierung</a:t>
            </a:r>
          </a:p>
          <a:p>
            <a:pPr marL="0" indent="0">
              <a:buFont typeface="Arial" charset="0"/>
              <a:buNone/>
              <a:defRPr/>
            </a:pPr>
            <a:endParaRPr lang="de-DE" altLang="de-DE" sz="1800" dirty="0" smtClean="0"/>
          </a:p>
          <a:p>
            <a:pPr>
              <a:buFont typeface="Arial" charset="0"/>
              <a:buNone/>
              <a:defRPr/>
            </a:pPr>
            <a:endParaRPr lang="de-DE" altLang="de-DE" dirty="0" smtClean="0"/>
          </a:p>
        </p:txBody>
      </p:sp>
      <p:sp>
        <p:nvSpPr>
          <p:cNvPr id="10" name="Fußzeilenplatzhalter 9"/>
          <p:cNvSpPr>
            <a:spLocks noGrp="1"/>
          </p:cNvSpPr>
          <p:nvPr>
            <p:ph type="ftr" sz="quarter" idx="14"/>
          </p:nvPr>
        </p:nvSpPr>
        <p:spPr/>
        <p:txBody>
          <a:bodyPr/>
          <a:lstStyle/>
          <a:p>
            <a:pPr>
              <a:defRPr/>
            </a:pPr>
            <a:r>
              <a:rPr lang="de-DE" smtClean="0"/>
              <a:t>AG RDA Schulungsunterlagen – Modul 6J: Juristische Werke | Stand: 5.12.2017 | CC BY-NC-SA</a:t>
            </a:r>
            <a:endParaRPr lang="de-DE" dirty="0"/>
          </a:p>
        </p:txBody>
      </p:sp>
      <p:sp>
        <p:nvSpPr>
          <p:cNvPr id="47109" name="Foliennummernplatzhalter 2"/>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fld id="{69A4DCB8-9F22-411D-A55C-2BDA41F12A60}" type="slidenum">
              <a:rPr lang="de-DE" altLang="de-DE" sz="1200" smtClean="0">
                <a:solidFill>
                  <a:srgbClr val="898989"/>
                </a:solidFill>
                <a:latin typeface="Calibri" pitchFamily="34" charset="0"/>
              </a:rPr>
              <a:pPr>
                <a:spcBef>
                  <a:spcPct val="0"/>
                </a:spcBef>
                <a:buFontTx/>
                <a:buNone/>
              </a:pPr>
              <a:t>43</a:t>
            </a:fld>
            <a:endParaRPr lang="de-DE" altLang="de-DE" sz="1200" smtClean="0">
              <a:solidFill>
                <a:srgbClr val="898989"/>
              </a:solidFill>
              <a:latin typeface="Calibri" pitchFamily="34" charset="0"/>
            </a:endParaRPr>
          </a:p>
        </p:txBody>
      </p:sp>
      <p:graphicFrame>
        <p:nvGraphicFramePr>
          <p:cNvPr id="7" name="Tabelle 6"/>
          <p:cNvGraphicFramePr>
            <a:graphicFrameLocks noGrp="1"/>
          </p:cNvGraphicFramePr>
          <p:nvPr>
            <p:extLst>
              <p:ext uri="{D42A27DB-BD31-4B8C-83A1-F6EECF244321}">
                <p14:modId xmlns:p14="http://schemas.microsoft.com/office/powerpoint/2010/main" val="544570067"/>
              </p:ext>
            </p:extLst>
          </p:nvPr>
        </p:nvGraphicFramePr>
        <p:xfrm>
          <a:off x="251520" y="3861048"/>
          <a:ext cx="8352928" cy="2495247"/>
        </p:xfrm>
        <a:graphic>
          <a:graphicData uri="http://schemas.openxmlformats.org/drawingml/2006/table">
            <a:tbl>
              <a:tblPr/>
              <a:tblGrid>
                <a:gridCol w="835830">
                  <a:extLst>
                    <a:ext uri="{9D8B030D-6E8A-4147-A177-3AD203B41FA5}">
                      <a16:colId xmlns:a16="http://schemas.microsoft.com/office/drawing/2014/main" val="20000"/>
                    </a:ext>
                  </a:extLst>
                </a:gridCol>
                <a:gridCol w="1809510">
                  <a:extLst>
                    <a:ext uri="{9D8B030D-6E8A-4147-A177-3AD203B41FA5}">
                      <a16:colId xmlns:a16="http://schemas.microsoft.com/office/drawing/2014/main" val="20001"/>
                    </a:ext>
                  </a:extLst>
                </a:gridCol>
                <a:gridCol w="5707588">
                  <a:extLst>
                    <a:ext uri="{9D8B030D-6E8A-4147-A177-3AD203B41FA5}">
                      <a16:colId xmlns:a16="http://schemas.microsoft.com/office/drawing/2014/main" val="20002"/>
                    </a:ext>
                  </a:extLst>
                </a:gridCol>
              </a:tblGrid>
              <a:tr h="316867">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1" i="0" u="none" strike="noStrike" cap="none" normalizeH="0" baseline="0" dirty="0" smtClean="0">
                          <a:ln>
                            <a:noFill/>
                          </a:ln>
                          <a:solidFill>
                            <a:srgbClr val="FFFFFF"/>
                          </a:solidFill>
                          <a:effectLst/>
                          <a:latin typeface="Verdana" pitchFamily="34" charset="0"/>
                          <a:cs typeface="Arial" pitchFamily="34" charset="0"/>
                        </a:rPr>
                        <a:t>RDA</a:t>
                      </a:r>
                    </a:p>
                  </a:txBody>
                  <a:tcPr marL="91457" marR="91457" marT="45741" marB="4574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1" i="0" u="none" strike="noStrike" cap="none" normalizeH="0" baseline="0" dirty="0" smtClean="0">
                          <a:ln>
                            <a:noFill/>
                          </a:ln>
                          <a:solidFill>
                            <a:srgbClr val="FFFFFF"/>
                          </a:solidFill>
                          <a:effectLst/>
                          <a:latin typeface="Verdana" pitchFamily="34" charset="0"/>
                          <a:cs typeface="Arial" pitchFamily="34" charset="0"/>
                        </a:rPr>
                        <a:t>Element</a:t>
                      </a:r>
                    </a:p>
                  </a:txBody>
                  <a:tcPr marL="91457" marR="91457" marT="45741" marB="4574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1" i="0" u="none" strike="noStrike" cap="none" normalizeH="0" baseline="0" dirty="0" smtClean="0">
                          <a:ln>
                            <a:noFill/>
                          </a:ln>
                          <a:solidFill>
                            <a:srgbClr val="FFFFFF"/>
                          </a:solidFill>
                          <a:effectLst/>
                          <a:latin typeface="Verdana" pitchFamily="34" charset="0"/>
                          <a:cs typeface="Arial" pitchFamily="34" charset="0"/>
                        </a:rPr>
                        <a:t>Erfassung</a:t>
                      </a:r>
                    </a:p>
                  </a:txBody>
                  <a:tcPr marL="91457" marR="91457" marT="45741" marB="4574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0"/>
                  </a:ext>
                </a:extLst>
              </a:tr>
              <a:tr h="316844">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400" b="1" i="0" u="none" strike="noStrike" cap="none" normalizeH="0" baseline="0" smtClean="0">
                          <a:ln>
                            <a:noFill/>
                          </a:ln>
                          <a:solidFill>
                            <a:srgbClr val="000000"/>
                          </a:solidFill>
                          <a:effectLst/>
                          <a:latin typeface="Verdana" pitchFamily="34" charset="0"/>
                          <a:cs typeface="Arial" pitchFamily="34" charset="0"/>
                        </a:rPr>
                        <a:t>2.3.2</a:t>
                      </a:r>
                      <a:endParaRPr kumimoji="0" lang="de-DE" altLang="de-DE" sz="1400" b="0" i="0" u="none" strike="noStrike" cap="none" normalizeH="0" baseline="0" smtClean="0">
                        <a:ln>
                          <a:noFill/>
                        </a:ln>
                        <a:solidFill>
                          <a:srgbClr val="000000"/>
                        </a:solidFill>
                        <a:effectLst/>
                        <a:latin typeface="Verdana" pitchFamily="34" charset="0"/>
                        <a:cs typeface="Arial" pitchFamily="34" charset="0"/>
                      </a:endParaRPr>
                    </a:p>
                  </a:txBody>
                  <a:tcPr marL="91457" marR="91457" marT="45741" marB="4574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400" b="1" i="0" u="none" strike="noStrike" cap="none" normalizeH="0" baseline="0" dirty="0" smtClean="0">
                          <a:ln>
                            <a:noFill/>
                          </a:ln>
                          <a:solidFill>
                            <a:srgbClr val="000000"/>
                          </a:solidFill>
                          <a:effectLst/>
                          <a:latin typeface="Verdana" pitchFamily="34" charset="0"/>
                          <a:cs typeface="Arial" pitchFamily="34" charset="0"/>
                        </a:rPr>
                        <a:t>Haupttitel</a:t>
                      </a:r>
                      <a:endParaRPr kumimoji="0" lang="de-DE" altLang="de-DE" sz="1400" b="0" i="0" u="none" strike="noStrike" cap="none" normalizeH="0" baseline="0" dirty="0" smtClean="0">
                        <a:ln>
                          <a:noFill/>
                        </a:ln>
                        <a:solidFill>
                          <a:srgbClr val="000000"/>
                        </a:solidFill>
                        <a:effectLst/>
                        <a:latin typeface="Verdana" pitchFamily="34" charset="0"/>
                        <a:cs typeface="Arial" pitchFamily="34" charset="0"/>
                      </a:endParaRPr>
                    </a:p>
                  </a:txBody>
                  <a:tcPr marL="91457" marR="91457" marT="45741" marB="4574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400" b="0" i="0" u="none" strike="noStrike" cap="none" normalizeH="0" baseline="0" dirty="0" smtClean="0">
                          <a:ln>
                            <a:noFill/>
                          </a:ln>
                          <a:solidFill>
                            <a:srgbClr val="000000"/>
                          </a:solidFill>
                          <a:effectLst/>
                          <a:latin typeface="Verdana" pitchFamily="34" charset="0"/>
                          <a:cs typeface="Arial" pitchFamily="34" charset="0"/>
                          <a:hlinkClick r:id="rId3"/>
                        </a:rPr>
                        <a:t>Verfassungsentwurf</a:t>
                      </a:r>
                      <a:endParaRPr kumimoji="0" lang="de-DE" altLang="de-DE" sz="1400" b="0" i="0" u="none" strike="noStrike" cap="none" normalizeH="0" baseline="0" dirty="0" smtClean="0">
                        <a:ln>
                          <a:noFill/>
                        </a:ln>
                        <a:solidFill>
                          <a:srgbClr val="000000"/>
                        </a:solidFill>
                        <a:effectLst/>
                        <a:latin typeface="Verdana" pitchFamily="34" charset="0"/>
                        <a:cs typeface="Arial" pitchFamily="34" charset="0"/>
                      </a:endParaRPr>
                    </a:p>
                  </a:txBody>
                  <a:tcPr marL="91457" marR="91457" marT="45741" marB="4574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1"/>
                  </a:ext>
                </a:extLst>
              </a:tr>
              <a:tr h="489682">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400" b="1" i="0" u="none" strike="noStrike" cap="none" normalizeH="0" baseline="0" smtClean="0">
                          <a:ln>
                            <a:noFill/>
                          </a:ln>
                          <a:solidFill>
                            <a:srgbClr val="000000"/>
                          </a:solidFill>
                          <a:effectLst/>
                          <a:latin typeface="Verdana" pitchFamily="34" charset="0"/>
                          <a:cs typeface="Arial" pitchFamily="34" charset="0"/>
                        </a:rPr>
                        <a:t>6.19.2</a:t>
                      </a:r>
                    </a:p>
                  </a:txBody>
                  <a:tcPr marL="91457" marR="91457" marT="45741" marB="4574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400" b="1" i="0" u="none" strike="noStrike" cap="none" normalizeH="0" baseline="0" dirty="0" smtClean="0">
                          <a:ln>
                            <a:noFill/>
                          </a:ln>
                          <a:solidFill>
                            <a:srgbClr val="000000"/>
                          </a:solidFill>
                          <a:effectLst/>
                          <a:latin typeface="Verdana" pitchFamily="34" charset="0"/>
                          <a:cs typeface="Arial" pitchFamily="34" charset="0"/>
                        </a:rPr>
                        <a:t>Bevorzugter Titel des Werks</a:t>
                      </a:r>
                      <a:endParaRPr kumimoji="0" lang="de-DE" altLang="de-DE" sz="1400" b="0" i="0" u="none" strike="noStrike" cap="none" normalizeH="0" baseline="0" dirty="0" smtClean="0">
                        <a:ln>
                          <a:noFill/>
                        </a:ln>
                        <a:solidFill>
                          <a:srgbClr val="000000"/>
                        </a:solidFill>
                        <a:effectLst/>
                        <a:latin typeface="Verdana" pitchFamily="34" charset="0"/>
                        <a:cs typeface="Arial" pitchFamily="34" charset="0"/>
                      </a:endParaRPr>
                    </a:p>
                  </a:txBody>
                  <a:tcPr marL="91457" marR="91457" marT="45741" marB="4574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en-US" altLang="de-DE" sz="1400" b="0" i="0" u="none" strike="noStrike" cap="none" normalizeH="0" baseline="0" dirty="0" err="1" smtClean="0">
                          <a:ln>
                            <a:noFill/>
                          </a:ln>
                          <a:solidFill>
                            <a:srgbClr val="000000"/>
                          </a:solidFill>
                          <a:effectLst/>
                          <a:latin typeface="Verdana" pitchFamily="34" charset="0"/>
                          <a:cs typeface="Arial" pitchFamily="34" charset="0"/>
                        </a:rPr>
                        <a:t>Verfassung</a:t>
                      </a:r>
                      <a:r>
                        <a:rPr kumimoji="0" lang="en-US" altLang="de-DE" sz="1400" b="0" i="0" u="none" strike="noStrike" cap="none" normalizeH="0" baseline="0" dirty="0" smtClean="0">
                          <a:ln>
                            <a:noFill/>
                          </a:ln>
                          <a:solidFill>
                            <a:srgbClr val="000000"/>
                          </a:solidFill>
                          <a:effectLst/>
                          <a:latin typeface="Verdana" pitchFamily="34" charset="0"/>
                          <a:cs typeface="Arial" pitchFamily="34" charset="0"/>
                        </a:rPr>
                        <a:t>. </a:t>
                      </a:r>
                      <a:r>
                        <a:rPr kumimoji="0" lang="en-US" altLang="de-DE" sz="1400" b="0" i="0" u="none" strike="noStrike" cap="none" normalizeH="0" baseline="0" dirty="0" err="1" smtClean="0">
                          <a:ln>
                            <a:noFill/>
                          </a:ln>
                          <a:solidFill>
                            <a:srgbClr val="000000"/>
                          </a:solidFill>
                          <a:effectLst/>
                          <a:latin typeface="Verdana" pitchFamily="34" charset="0"/>
                          <a:cs typeface="Arial" pitchFamily="34" charset="0"/>
                        </a:rPr>
                        <a:t>Entwurf</a:t>
                      </a:r>
                      <a:r>
                        <a:rPr kumimoji="0" lang="en-US" altLang="de-DE" sz="1400" b="0" i="0" u="none" strike="noStrike" cap="none" normalizeH="0" baseline="0" dirty="0" smtClean="0">
                          <a:ln>
                            <a:noFill/>
                          </a:ln>
                          <a:solidFill>
                            <a:srgbClr val="000000"/>
                          </a:solidFill>
                          <a:effectLst/>
                          <a:latin typeface="Verdana" pitchFamily="34" charset="0"/>
                          <a:cs typeface="Arial" pitchFamily="34" charset="0"/>
                        </a:rPr>
                        <a:t> (1977)</a:t>
                      </a:r>
                      <a:endParaRPr kumimoji="0" lang="de-DE" altLang="de-DE" sz="1400" b="0" i="0" u="none" strike="noStrike" cap="none" normalizeH="0" baseline="0" dirty="0" smtClean="0">
                        <a:ln>
                          <a:noFill/>
                        </a:ln>
                        <a:solidFill>
                          <a:srgbClr val="000000"/>
                        </a:solidFill>
                        <a:effectLst/>
                        <a:latin typeface="Verdana" pitchFamily="34" charset="0"/>
                        <a:cs typeface="Arial" pitchFamily="34" charset="0"/>
                      </a:endParaRPr>
                    </a:p>
                  </a:txBody>
                  <a:tcPr marL="91457" marR="91457" marT="45741" marB="4574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10002"/>
                  </a:ext>
                </a:extLst>
              </a:tr>
              <a:tr h="547241">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400" b="1" i="0" u="none" strike="noStrike" cap="none" normalizeH="0" baseline="0" smtClean="0">
                          <a:ln>
                            <a:noFill/>
                          </a:ln>
                          <a:solidFill>
                            <a:srgbClr val="000000"/>
                          </a:solidFill>
                          <a:effectLst/>
                          <a:latin typeface="Verdana" pitchFamily="34" charset="0"/>
                          <a:cs typeface="Arial" pitchFamily="34" charset="0"/>
                        </a:rPr>
                        <a:t>19.2</a:t>
                      </a:r>
                    </a:p>
                  </a:txBody>
                  <a:tcPr marL="91457" marR="91457" marT="45741" marB="4574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400" b="1" i="0" u="none" strike="noStrike" cap="none" normalizeH="0" baseline="0" dirty="0" smtClean="0">
                          <a:ln>
                            <a:noFill/>
                          </a:ln>
                          <a:solidFill>
                            <a:srgbClr val="000000"/>
                          </a:solidFill>
                          <a:effectLst/>
                          <a:latin typeface="Verdana" pitchFamily="34" charset="0"/>
                          <a:cs typeface="Arial" pitchFamily="34" charset="0"/>
                        </a:rPr>
                        <a:t>Geistiger Schöpfer</a:t>
                      </a:r>
                    </a:p>
                  </a:txBody>
                  <a:tcPr marL="91457" marR="91457" marT="45741" marB="4574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de-DE" altLang="de-DE" sz="1400" b="0" i="0" u="none" strike="noStrike" cap="none" normalizeH="0" baseline="0" dirty="0" smtClean="0">
                          <a:ln>
                            <a:noFill/>
                          </a:ln>
                          <a:solidFill>
                            <a:srgbClr val="000000"/>
                          </a:solidFill>
                          <a:effectLst/>
                          <a:latin typeface="Verdana" pitchFamily="34" charset="0"/>
                          <a:cs typeface="Arial" pitchFamily="34" charset="0"/>
                        </a:rPr>
                        <a:t>Schweiz. Expertenkommission für die Vorbereitung einer Totalrevision der Bundesverfassung</a:t>
                      </a:r>
                    </a:p>
                  </a:txBody>
                  <a:tcPr marL="91457" marR="91457" marT="45741" marB="4574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3"/>
                  </a:ext>
                </a:extLst>
              </a:tr>
              <a:tr h="777638">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400" b="0" i="0" u="none" strike="noStrike" cap="none" normalizeH="0" baseline="0" dirty="0" smtClean="0">
                          <a:ln>
                            <a:noFill/>
                          </a:ln>
                          <a:solidFill>
                            <a:srgbClr val="000000"/>
                          </a:solidFill>
                          <a:effectLst/>
                          <a:latin typeface="Verdana" pitchFamily="34" charset="0"/>
                          <a:cs typeface="Arial" pitchFamily="34" charset="0"/>
                        </a:rPr>
                        <a:t>6.29.1</a:t>
                      </a:r>
                    </a:p>
                  </a:txBody>
                  <a:tcPr marL="91457" marR="91457" marT="45741" marB="4574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de-DE" altLang="de-DE" sz="1400" b="0" i="0" u="none" strike="noStrike" cap="none" normalizeH="0" baseline="0" dirty="0" smtClean="0">
                          <a:ln>
                            <a:noFill/>
                          </a:ln>
                          <a:solidFill>
                            <a:srgbClr val="000000"/>
                          </a:solidFill>
                          <a:effectLst/>
                          <a:latin typeface="Verdana" pitchFamily="34" charset="0"/>
                          <a:cs typeface="Arial" pitchFamily="34" charset="0"/>
                        </a:rPr>
                        <a:t>Normierter Sucheinstieg</a:t>
                      </a:r>
                    </a:p>
                  </a:txBody>
                  <a:tcPr marL="91457" marR="91457" marT="45741" marB="4574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400" b="0" i="0" u="none" strike="noStrike" cap="none" normalizeH="0" baseline="0" dirty="0" smtClean="0">
                          <a:ln>
                            <a:noFill/>
                          </a:ln>
                          <a:solidFill>
                            <a:srgbClr val="000000"/>
                          </a:solidFill>
                          <a:effectLst/>
                          <a:latin typeface="Verdana" pitchFamily="34" charset="0"/>
                          <a:cs typeface="Arial" pitchFamily="34" charset="0"/>
                        </a:rPr>
                        <a:t>Schweiz. Expertenkommission für die Vorbereitung einer Totalrevision der Bundesverfassung . Verfassung. Entwurf (1977)</a:t>
                      </a:r>
                    </a:p>
                  </a:txBody>
                  <a:tcPr marL="91457" marR="91457" marT="45741" marB="4574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10004"/>
                  </a:ext>
                </a:extLst>
              </a:tr>
            </a:tbl>
          </a:graphicData>
        </a:graphic>
      </p:graphicFrame>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platzhalter 4"/>
          <p:cNvSpPr>
            <a:spLocks noGrp="1"/>
          </p:cNvSpPr>
          <p:nvPr>
            <p:ph type="body" sz="quarter" idx="13"/>
          </p:nvPr>
        </p:nvSpPr>
        <p:spPr>
          <a:xfrm>
            <a:off x="251520" y="1844824"/>
            <a:ext cx="8640960" cy="4464496"/>
          </a:xfrm>
        </p:spPr>
        <p:txBody>
          <a:bodyPr/>
          <a:lstStyle/>
          <a:p>
            <a:pPr marL="0" indent="0">
              <a:buFont typeface="Arial" charset="0"/>
              <a:buNone/>
              <a:defRPr/>
            </a:pPr>
            <a:r>
              <a:rPr lang="de-DE" altLang="de-DE" b="1" dirty="0"/>
              <a:t>Normierter </a:t>
            </a:r>
            <a:r>
              <a:rPr lang="de-DE" altLang="de-DE" b="1" dirty="0" smtClean="0"/>
              <a:t>Sucheinstieg:</a:t>
            </a:r>
          </a:p>
          <a:p>
            <a:pPr>
              <a:defRPr/>
            </a:pPr>
            <a:r>
              <a:rPr lang="de-DE" altLang="de-DE" sz="2000" dirty="0" smtClean="0"/>
              <a:t>Bevorzugter Titel</a:t>
            </a:r>
          </a:p>
          <a:p>
            <a:pPr marL="400050" lvl="1" indent="0">
              <a:buFont typeface="Arial" charset="0"/>
              <a:buNone/>
              <a:defRPr/>
            </a:pPr>
            <a:r>
              <a:rPr lang="de-DE" altLang="de-DE" sz="1600" b="1" dirty="0"/>
              <a:t/>
            </a:r>
            <a:br>
              <a:rPr lang="de-DE" altLang="de-DE" sz="1600" b="1" dirty="0"/>
            </a:br>
            <a:r>
              <a:rPr lang="de-DE" altLang="de-DE" dirty="0"/>
              <a:t>Wahl des bevorzugten Titels (in dieser Reihenfolge):</a:t>
            </a:r>
          </a:p>
          <a:p>
            <a:pPr marL="400050" lvl="1" indent="0">
              <a:buFont typeface="Arial" charset="0"/>
              <a:buAutoNum type="alphaLcParenR"/>
              <a:defRPr/>
            </a:pPr>
            <a:r>
              <a:rPr lang="de-DE" altLang="de-DE" dirty="0"/>
              <a:t> Titel, unter dem das Gesetz oder die frühe </a:t>
            </a:r>
          </a:p>
          <a:p>
            <a:pPr marL="400050" lvl="1" indent="0">
              <a:buFont typeface="Arial" charset="0"/>
              <a:buNone/>
              <a:defRPr/>
            </a:pPr>
            <a:r>
              <a:rPr lang="de-DE" altLang="de-DE" dirty="0"/>
              <a:t>    Gesetzessammlung bekannt ist </a:t>
            </a:r>
          </a:p>
          <a:p>
            <a:pPr marL="400050" lvl="1" indent="0">
              <a:buFont typeface="Arial" charset="0"/>
              <a:buNone/>
              <a:defRPr/>
            </a:pPr>
            <a:r>
              <a:rPr lang="de-DE" altLang="de-DE" dirty="0"/>
              <a:t>    (RDA 6.19.2.6, RDA 6.2.2.4-6.2.2.5 sofern zutreffend)</a:t>
            </a:r>
          </a:p>
          <a:p>
            <a:pPr marL="400050" lvl="1" indent="0">
              <a:buNone/>
              <a:defRPr/>
            </a:pPr>
            <a:r>
              <a:rPr lang="de-DE" altLang="de-DE" dirty="0" smtClean="0"/>
              <a:t>b) Haupttitel </a:t>
            </a:r>
            <a:r>
              <a:rPr lang="de-DE" altLang="de-DE" dirty="0"/>
              <a:t>(ohne Alternativtitel) der Ressource,</a:t>
            </a:r>
          </a:p>
          <a:p>
            <a:pPr marL="400050" lvl="1" indent="0">
              <a:buFont typeface="Arial" charset="0"/>
              <a:buNone/>
              <a:defRPr/>
            </a:pPr>
            <a:r>
              <a:rPr lang="de-DE" altLang="de-DE" dirty="0"/>
              <a:t>    die das Gesetz/die Gesetze usw. enthält</a:t>
            </a:r>
            <a:br>
              <a:rPr lang="de-DE" altLang="de-DE" dirty="0"/>
            </a:br>
            <a:endParaRPr lang="de-DE" altLang="de-DE" sz="1200" dirty="0"/>
          </a:p>
          <a:p>
            <a:pPr>
              <a:defRPr/>
            </a:pPr>
            <a:r>
              <a:rPr lang="de-DE" altLang="de-DE" sz="2000" dirty="0"/>
              <a:t>Ist eine gesetzgebende Körperschaft ermittelbar, so wird sie wie bei heute noch gültigen Rechtsnormen als Teil des normierten Sucheinstiegs erfasst.      (RDA 6.29.1.6 D-A-CH)</a:t>
            </a:r>
            <a:endParaRPr lang="de-DE" sz="2000" dirty="0"/>
          </a:p>
        </p:txBody>
      </p:sp>
      <p:sp>
        <p:nvSpPr>
          <p:cNvPr id="4" name="Fußzeilenplatzhalter 3"/>
          <p:cNvSpPr>
            <a:spLocks noGrp="1"/>
          </p:cNvSpPr>
          <p:nvPr>
            <p:ph type="ftr" sz="quarter" idx="14"/>
          </p:nvPr>
        </p:nvSpPr>
        <p:spPr/>
        <p:txBody>
          <a:bodyPr/>
          <a:lstStyle/>
          <a:p>
            <a:pPr>
              <a:defRPr/>
            </a:pPr>
            <a:r>
              <a:rPr lang="de-DE" smtClean="0"/>
              <a:t>AG RDA Schulungsunterlagen – Modul 6J: Juristische Werke | Stand: 5.12.2017 | CC BY-NC-SA</a:t>
            </a:r>
            <a:endParaRPr lang="de-DE" dirty="0"/>
          </a:p>
        </p:txBody>
      </p:sp>
      <p:sp>
        <p:nvSpPr>
          <p:cNvPr id="49157" name="Foliennummernplatzhalter 1"/>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fld id="{E30FA6CB-9D7F-4E62-A56A-CC09EA494219}" type="slidenum">
              <a:rPr lang="de-DE" altLang="de-DE" sz="1200" smtClean="0">
                <a:solidFill>
                  <a:srgbClr val="898989"/>
                </a:solidFill>
                <a:latin typeface="Calibri" pitchFamily="34" charset="0"/>
              </a:rPr>
              <a:pPr>
                <a:spcBef>
                  <a:spcPct val="0"/>
                </a:spcBef>
                <a:buFontTx/>
                <a:buNone/>
              </a:pPr>
              <a:t>44</a:t>
            </a:fld>
            <a:endParaRPr lang="de-DE" altLang="de-DE" sz="1200" smtClean="0">
              <a:solidFill>
                <a:srgbClr val="898989"/>
              </a:solidFill>
              <a:latin typeface="Calibri" pitchFamily="34" charset="0"/>
            </a:endParaRPr>
          </a:p>
        </p:txBody>
      </p:sp>
      <p:sp>
        <p:nvSpPr>
          <p:cNvPr id="3" name="Titel 2"/>
          <p:cNvSpPr>
            <a:spLocks noGrp="1"/>
          </p:cNvSpPr>
          <p:nvPr>
            <p:ph type="title"/>
          </p:nvPr>
        </p:nvSpPr>
        <p:spPr>
          <a:xfrm>
            <a:off x="251520" y="615826"/>
            <a:ext cx="8640960" cy="508918"/>
          </a:xfrm>
        </p:spPr>
        <p:txBody>
          <a:bodyPr/>
          <a:lstStyle/>
          <a:p>
            <a:r>
              <a:rPr lang="de-DE" altLang="de-DE" dirty="0"/>
              <a:t>Gesetze des Altertums und der Antike, </a:t>
            </a:r>
            <a:br>
              <a:rPr lang="de-DE" altLang="de-DE" dirty="0"/>
            </a:br>
            <a:r>
              <a:rPr lang="de-DE" altLang="de-DE" dirty="0"/>
              <a:t>mittelalterliche Gesetze, Gewohnheitsrechte usw.</a:t>
            </a:r>
            <a:endParaRPr lang="de-DE"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ltLang="de-DE" dirty="0">
                <a:latin typeface="Verdana" charset="0"/>
              </a:rPr>
              <a:t>Beispiele</a:t>
            </a:r>
            <a:endParaRPr lang="de-DE" dirty="0"/>
          </a:p>
        </p:txBody>
      </p:sp>
      <p:sp>
        <p:nvSpPr>
          <p:cNvPr id="5" name="Textplatzhalter 4"/>
          <p:cNvSpPr>
            <a:spLocks noGrp="1"/>
          </p:cNvSpPr>
          <p:nvPr>
            <p:ph type="body" sz="quarter" idx="13"/>
          </p:nvPr>
        </p:nvSpPr>
        <p:spPr>
          <a:xfrm>
            <a:off x="251520" y="1052736"/>
            <a:ext cx="8640960" cy="5256584"/>
          </a:xfrm>
        </p:spPr>
        <p:txBody>
          <a:bodyPr/>
          <a:lstStyle/>
          <a:p>
            <a:pPr marL="0" indent="0">
              <a:buNone/>
            </a:pPr>
            <a:r>
              <a:rPr lang="de-DE" altLang="de-DE" sz="1800" dirty="0" err="1"/>
              <a:t>Míšeňská</a:t>
            </a:r>
            <a:r>
              <a:rPr lang="de-DE" altLang="de-DE" sz="1800" dirty="0"/>
              <a:t> </a:t>
            </a:r>
            <a:r>
              <a:rPr lang="de-DE" altLang="de-DE" sz="1800" dirty="0" err="1"/>
              <a:t>právní</a:t>
            </a:r>
            <a:r>
              <a:rPr lang="de-DE" altLang="de-DE" sz="1800" dirty="0"/>
              <a:t> </a:t>
            </a:r>
            <a:r>
              <a:rPr lang="de-DE" altLang="de-DE" sz="1800" dirty="0" err="1"/>
              <a:t>kniha</a:t>
            </a:r>
            <a:r>
              <a:rPr lang="de-DE" altLang="de-DE" sz="1800" dirty="0"/>
              <a:t> : </a:t>
            </a:r>
            <a:r>
              <a:rPr lang="de-DE" altLang="de-DE" sz="1800" dirty="0" err="1"/>
              <a:t>historický</a:t>
            </a:r>
            <a:r>
              <a:rPr lang="de-DE" altLang="de-DE" sz="1800" dirty="0"/>
              <a:t> </a:t>
            </a:r>
            <a:r>
              <a:rPr lang="de-DE" altLang="de-DE" sz="1800" dirty="0" err="1"/>
              <a:t>kontext</a:t>
            </a:r>
            <a:r>
              <a:rPr lang="de-DE" altLang="de-DE" sz="1800" dirty="0"/>
              <a:t>, </a:t>
            </a:r>
            <a:r>
              <a:rPr lang="de-DE" altLang="de-DE" sz="1800" dirty="0" err="1"/>
              <a:t>jazykový</a:t>
            </a:r>
            <a:r>
              <a:rPr lang="de-DE" altLang="de-DE" sz="1800" dirty="0"/>
              <a:t> </a:t>
            </a:r>
            <a:r>
              <a:rPr lang="de-DE" altLang="de-DE" sz="1800" dirty="0" err="1"/>
              <a:t>rozbor</a:t>
            </a:r>
            <a:r>
              <a:rPr lang="de-DE" altLang="de-DE" sz="1800" dirty="0"/>
              <a:t>, </a:t>
            </a:r>
            <a:r>
              <a:rPr lang="de-DE" altLang="de-DE" sz="1800" dirty="0" err="1" smtClean="0"/>
              <a:t>edice</a:t>
            </a:r>
            <a:r>
              <a:rPr lang="de-DE" altLang="de-DE" sz="1800" dirty="0" smtClean="0"/>
              <a:t> </a:t>
            </a:r>
            <a:r>
              <a:rPr lang="de-DE" altLang="de-DE" sz="1800" dirty="0"/>
              <a:t>/ </a:t>
            </a:r>
            <a:r>
              <a:rPr lang="de-DE" altLang="de-DE" sz="1800" dirty="0" err="1"/>
              <a:t>Vladimír</a:t>
            </a:r>
            <a:r>
              <a:rPr lang="de-DE" altLang="de-DE" sz="1800" dirty="0"/>
              <a:t> </a:t>
            </a:r>
            <a:r>
              <a:rPr lang="de-DE" altLang="de-DE" sz="1800" dirty="0" err="1"/>
              <a:t>Spáčil</a:t>
            </a:r>
            <a:r>
              <a:rPr lang="de-DE" altLang="de-DE" sz="1800" dirty="0"/>
              <a:t> ; </a:t>
            </a:r>
            <a:r>
              <a:rPr lang="de-DE" altLang="de-DE" sz="1800" dirty="0" err="1"/>
              <a:t>Libuše</a:t>
            </a:r>
            <a:r>
              <a:rPr lang="de-DE" altLang="de-DE" sz="1800" dirty="0"/>
              <a:t> </a:t>
            </a:r>
            <a:r>
              <a:rPr lang="de-DE" altLang="de-DE" sz="1800" dirty="0" err="1"/>
              <a:t>Spáčilová</a:t>
            </a:r>
            <a:endParaRPr lang="de-DE" altLang="de-DE" sz="1800" dirty="0"/>
          </a:p>
          <a:p>
            <a:pPr marL="0" indent="0">
              <a:buNone/>
            </a:pPr>
            <a:endParaRPr lang="de-DE" altLang="de-DE" sz="1200" dirty="0" smtClean="0"/>
          </a:p>
          <a:p>
            <a:pPr marL="0" indent="0">
              <a:buNone/>
            </a:pPr>
            <a:endParaRPr lang="de-DE" altLang="de-DE" sz="1200" dirty="0"/>
          </a:p>
          <a:p>
            <a:pPr marL="0" indent="0">
              <a:buNone/>
            </a:pPr>
            <a:endParaRPr lang="de-DE" altLang="de-DE" sz="1200" dirty="0" smtClean="0"/>
          </a:p>
          <a:p>
            <a:pPr marL="0" indent="0">
              <a:buNone/>
            </a:pPr>
            <a:endParaRPr lang="de-DE" altLang="de-DE" sz="1200" dirty="0"/>
          </a:p>
          <a:p>
            <a:pPr marL="0" indent="0">
              <a:buNone/>
            </a:pPr>
            <a:endParaRPr lang="de-DE" altLang="de-DE" sz="1200" dirty="0" smtClean="0"/>
          </a:p>
          <a:p>
            <a:pPr marL="0" indent="0">
              <a:buNone/>
            </a:pPr>
            <a:endParaRPr lang="de-DE" altLang="de-DE" sz="1200" dirty="0"/>
          </a:p>
          <a:p>
            <a:pPr marL="0" indent="0">
              <a:buNone/>
            </a:pPr>
            <a:endParaRPr lang="de-DE" altLang="de-DE" sz="1200" dirty="0" smtClean="0"/>
          </a:p>
          <a:p>
            <a:pPr marL="0" indent="0">
              <a:buNone/>
            </a:pPr>
            <a:endParaRPr lang="de-DE" altLang="de-DE" sz="1200" dirty="0"/>
          </a:p>
          <a:p>
            <a:pPr marL="0" indent="0">
              <a:buNone/>
            </a:pPr>
            <a:endParaRPr lang="de-DE" altLang="de-DE" sz="2000" dirty="0" smtClean="0"/>
          </a:p>
          <a:p>
            <a:pPr marL="0" indent="0">
              <a:buNone/>
            </a:pPr>
            <a:r>
              <a:rPr lang="de-DE" altLang="de-DE" sz="1800" dirty="0" smtClean="0"/>
              <a:t>Das </a:t>
            </a:r>
            <a:r>
              <a:rPr lang="de-DE" altLang="de-DE" sz="1800" dirty="0"/>
              <a:t>alte Recht der Salischen Franken [[Elektronische Ressource]] : Eine Beilage zur Deutschen Verfassungsgeschichte / Georg Waitz</a:t>
            </a:r>
          </a:p>
          <a:p>
            <a:pPr marL="0" indent="0">
              <a:buNone/>
            </a:pPr>
            <a:endParaRPr lang="de-DE" altLang="de-DE" sz="1800" dirty="0"/>
          </a:p>
          <a:p>
            <a:pPr marL="0" indent="0">
              <a:buNone/>
            </a:pPr>
            <a:endParaRPr lang="de-DE" altLang="de-DE" sz="1800" dirty="0"/>
          </a:p>
          <a:p>
            <a:endParaRPr lang="de-DE" dirty="0"/>
          </a:p>
        </p:txBody>
      </p:sp>
      <p:sp>
        <p:nvSpPr>
          <p:cNvPr id="4" name="Fußzeilenplatzhalter 3"/>
          <p:cNvSpPr>
            <a:spLocks noGrp="1"/>
          </p:cNvSpPr>
          <p:nvPr>
            <p:ph type="ftr" sz="quarter" idx="14"/>
          </p:nvPr>
        </p:nvSpPr>
        <p:spPr/>
        <p:txBody>
          <a:bodyPr/>
          <a:lstStyle/>
          <a:p>
            <a:pPr>
              <a:defRPr/>
            </a:pPr>
            <a:r>
              <a:rPr lang="de-DE" smtClean="0"/>
              <a:t>AG RDA Schulungsunterlagen – Modul 6J: Juristische Werke | Stand: 5.12.2017 | CC BY-NC-SA</a:t>
            </a:r>
            <a:endParaRPr lang="de-DE" dirty="0"/>
          </a:p>
        </p:txBody>
      </p:sp>
      <p:sp>
        <p:nvSpPr>
          <p:cNvPr id="51241" name="Foliennummernplatzhalter 1"/>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fld id="{80FE47E1-94D8-4998-9176-EE3F1C63D840}" type="slidenum">
              <a:rPr lang="de-DE" altLang="de-DE" sz="1200" smtClean="0">
                <a:solidFill>
                  <a:srgbClr val="898989"/>
                </a:solidFill>
                <a:latin typeface="Calibri" pitchFamily="34" charset="0"/>
              </a:rPr>
              <a:pPr>
                <a:spcBef>
                  <a:spcPct val="0"/>
                </a:spcBef>
                <a:buFontTx/>
                <a:buNone/>
              </a:pPr>
              <a:t>45</a:t>
            </a:fld>
            <a:endParaRPr lang="de-DE" altLang="de-DE" sz="1200" smtClean="0">
              <a:solidFill>
                <a:srgbClr val="898989"/>
              </a:solidFill>
              <a:latin typeface="Calibri" pitchFamily="34" charset="0"/>
            </a:endParaRPr>
          </a:p>
        </p:txBody>
      </p:sp>
      <p:graphicFrame>
        <p:nvGraphicFramePr>
          <p:cNvPr id="7" name="Tabelle 6"/>
          <p:cNvGraphicFramePr>
            <a:graphicFrameLocks noGrp="1"/>
          </p:cNvGraphicFramePr>
          <p:nvPr>
            <p:extLst>
              <p:ext uri="{D42A27DB-BD31-4B8C-83A1-F6EECF244321}">
                <p14:modId xmlns:p14="http://schemas.microsoft.com/office/powerpoint/2010/main" val="2094493752"/>
              </p:ext>
            </p:extLst>
          </p:nvPr>
        </p:nvGraphicFramePr>
        <p:xfrm>
          <a:off x="251520" y="1844824"/>
          <a:ext cx="8568951" cy="1432424"/>
        </p:xfrm>
        <a:graphic>
          <a:graphicData uri="http://schemas.openxmlformats.org/drawingml/2006/table">
            <a:tbl>
              <a:tblPr/>
              <a:tblGrid>
                <a:gridCol w="1176130">
                  <a:extLst>
                    <a:ext uri="{9D8B030D-6E8A-4147-A177-3AD203B41FA5}">
                      <a16:colId xmlns:a16="http://schemas.microsoft.com/office/drawing/2014/main" val="20000"/>
                    </a:ext>
                  </a:extLst>
                </a:gridCol>
                <a:gridCol w="4481060">
                  <a:extLst>
                    <a:ext uri="{9D8B030D-6E8A-4147-A177-3AD203B41FA5}">
                      <a16:colId xmlns:a16="http://schemas.microsoft.com/office/drawing/2014/main" val="20001"/>
                    </a:ext>
                  </a:extLst>
                </a:gridCol>
                <a:gridCol w="2911761">
                  <a:extLst>
                    <a:ext uri="{9D8B030D-6E8A-4147-A177-3AD203B41FA5}">
                      <a16:colId xmlns:a16="http://schemas.microsoft.com/office/drawing/2014/main" val="20002"/>
                    </a:ext>
                  </a:extLst>
                </a:gridCol>
              </a:tblGrid>
              <a:tr h="365779">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2000" b="1" i="0" u="none" strike="noStrike" cap="none" normalizeH="0" baseline="0" dirty="0" smtClean="0">
                          <a:ln>
                            <a:noFill/>
                          </a:ln>
                          <a:solidFill>
                            <a:srgbClr val="FFFFFF"/>
                          </a:solidFill>
                          <a:effectLst/>
                          <a:latin typeface="Verdana" pitchFamily="34" charset="0"/>
                          <a:cs typeface="Arial" pitchFamily="34" charset="0"/>
                        </a:rPr>
                        <a:t>RDA</a:t>
                      </a:r>
                    </a:p>
                  </a:txBody>
                  <a:tcPr marL="91428" marR="91428" marT="45683" marB="4568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2000" b="1" i="0" u="none" strike="noStrike" cap="none" normalizeH="0" baseline="0" dirty="0" smtClean="0">
                          <a:ln>
                            <a:noFill/>
                          </a:ln>
                          <a:solidFill>
                            <a:srgbClr val="FFFFFF"/>
                          </a:solidFill>
                          <a:effectLst/>
                          <a:latin typeface="Verdana" pitchFamily="34" charset="0"/>
                          <a:cs typeface="Arial" pitchFamily="34" charset="0"/>
                        </a:rPr>
                        <a:t>Element</a:t>
                      </a:r>
                    </a:p>
                  </a:txBody>
                  <a:tcPr marL="91428" marR="91428" marT="45683" marB="4568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2000" b="1" i="0" u="none" strike="noStrike" cap="none" normalizeH="0" baseline="0" dirty="0" smtClean="0">
                          <a:ln>
                            <a:noFill/>
                          </a:ln>
                          <a:solidFill>
                            <a:srgbClr val="FFFFFF"/>
                          </a:solidFill>
                          <a:effectLst/>
                          <a:latin typeface="Verdana" pitchFamily="34" charset="0"/>
                          <a:cs typeface="Arial" pitchFamily="34" charset="0"/>
                        </a:rPr>
                        <a:t>Erfassung</a:t>
                      </a:r>
                    </a:p>
                  </a:txBody>
                  <a:tcPr marL="91428" marR="91428" marT="45683" marB="4568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0"/>
                  </a:ext>
                </a:extLst>
              </a:tr>
              <a:tr h="640092">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2000" b="1" i="0" u="none" strike="noStrike" cap="none" normalizeH="0" baseline="0" dirty="0" smtClean="0">
                          <a:ln>
                            <a:noFill/>
                          </a:ln>
                          <a:solidFill>
                            <a:srgbClr val="000000"/>
                          </a:solidFill>
                          <a:effectLst/>
                          <a:latin typeface="Verdana" pitchFamily="34" charset="0"/>
                          <a:cs typeface="Arial" pitchFamily="34" charset="0"/>
                        </a:rPr>
                        <a:t>6.19.2</a:t>
                      </a:r>
                      <a:endParaRPr kumimoji="0" lang="de-DE" altLang="de-DE" sz="2000" b="0" i="0" u="none" strike="noStrike" cap="none" normalizeH="0" baseline="0" dirty="0" smtClean="0">
                        <a:ln>
                          <a:noFill/>
                        </a:ln>
                        <a:solidFill>
                          <a:srgbClr val="000000"/>
                        </a:solidFill>
                        <a:effectLst/>
                        <a:latin typeface="Verdana" pitchFamily="34" charset="0"/>
                        <a:cs typeface="Arial" pitchFamily="34" charset="0"/>
                      </a:endParaRPr>
                    </a:p>
                  </a:txBody>
                  <a:tcPr marL="91428" marR="91428" marT="45683" marB="4568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2000" b="1" i="0" u="none" strike="noStrike" cap="none" normalizeH="0" baseline="0" dirty="0" smtClean="0">
                          <a:ln>
                            <a:noFill/>
                          </a:ln>
                          <a:solidFill>
                            <a:srgbClr val="000000"/>
                          </a:solidFill>
                          <a:effectLst/>
                          <a:latin typeface="Verdana" pitchFamily="34" charset="0"/>
                          <a:cs typeface="Arial" pitchFamily="34" charset="0"/>
                        </a:rPr>
                        <a:t>Bevorzugter Titel des Werks</a:t>
                      </a:r>
                      <a:endParaRPr kumimoji="0" lang="de-DE" altLang="de-DE" sz="2000" b="0" i="0" u="none" strike="noStrike" cap="none" normalizeH="0" baseline="0" dirty="0" smtClean="0">
                        <a:ln>
                          <a:noFill/>
                        </a:ln>
                        <a:solidFill>
                          <a:srgbClr val="000000"/>
                        </a:solidFill>
                        <a:effectLst/>
                        <a:latin typeface="Verdana" pitchFamily="34" charset="0"/>
                        <a:cs typeface="Arial" pitchFamily="34" charset="0"/>
                      </a:endParaRPr>
                    </a:p>
                  </a:txBody>
                  <a:tcPr marL="91428" marR="91428" marT="45683" marB="4568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de-DE" altLang="de-DE" sz="2000" b="0" i="0" u="none" strike="noStrike" cap="none" normalizeH="0" baseline="0" dirty="0" smtClean="0">
                          <a:ln>
                            <a:noFill/>
                          </a:ln>
                          <a:solidFill>
                            <a:srgbClr val="000000"/>
                          </a:solidFill>
                          <a:effectLst/>
                          <a:latin typeface="Verdana" pitchFamily="34" charset="0"/>
                          <a:cs typeface="Arial" pitchFamily="34" charset="0"/>
                        </a:rPr>
                        <a:t>Meißner Rechtsbuch</a:t>
                      </a:r>
                    </a:p>
                  </a:txBody>
                  <a:tcPr marL="91428" marR="91428" marT="45683" marB="4568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1"/>
                  </a:ext>
                </a:extLst>
              </a:tr>
              <a:tr h="365729">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2000" b="0" i="0" u="none" strike="noStrike" cap="none" normalizeH="0" baseline="0" dirty="0" smtClean="0">
                          <a:ln>
                            <a:noFill/>
                          </a:ln>
                          <a:solidFill>
                            <a:srgbClr val="000000"/>
                          </a:solidFill>
                          <a:effectLst/>
                          <a:latin typeface="Verdana" pitchFamily="34" charset="0"/>
                          <a:cs typeface="Arial" pitchFamily="34" charset="0"/>
                        </a:rPr>
                        <a:t>6.29.1</a:t>
                      </a:r>
                    </a:p>
                  </a:txBody>
                  <a:tcPr marL="91428" marR="91428" marT="45683" marB="4568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de-DE" altLang="de-DE" sz="2000" b="0" i="0" u="none" strike="noStrike" cap="none" normalizeH="0" baseline="0" dirty="0" smtClean="0">
                          <a:ln>
                            <a:noFill/>
                          </a:ln>
                          <a:solidFill>
                            <a:srgbClr val="000000"/>
                          </a:solidFill>
                          <a:effectLst/>
                          <a:latin typeface="Verdana" pitchFamily="34" charset="0"/>
                          <a:cs typeface="Arial" pitchFamily="34" charset="0"/>
                        </a:rPr>
                        <a:t>Normierter Sucheinstieg</a:t>
                      </a:r>
                    </a:p>
                  </a:txBody>
                  <a:tcPr marL="91428" marR="91428" marT="45683" marB="4568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de-DE" altLang="de-DE" sz="2000" b="0" i="0" u="none" strike="noStrike" cap="none" normalizeH="0" baseline="0" dirty="0" smtClean="0">
                          <a:ln>
                            <a:noFill/>
                          </a:ln>
                          <a:solidFill>
                            <a:srgbClr val="000000"/>
                          </a:solidFill>
                          <a:effectLst/>
                          <a:latin typeface="Verdana" pitchFamily="34" charset="0"/>
                          <a:cs typeface="Arial" pitchFamily="34" charset="0"/>
                        </a:rPr>
                        <a:t>Meißner Rechtsbuch</a:t>
                      </a:r>
                    </a:p>
                  </a:txBody>
                  <a:tcPr marL="91428" marR="91428" marT="45683" marB="4568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10002"/>
                  </a:ext>
                </a:extLst>
              </a:tr>
            </a:tbl>
          </a:graphicData>
        </a:graphic>
      </p:graphicFrame>
      <p:graphicFrame>
        <p:nvGraphicFramePr>
          <p:cNvPr id="9" name="Tabelle 8"/>
          <p:cNvGraphicFramePr>
            <a:graphicFrameLocks noGrp="1"/>
          </p:cNvGraphicFramePr>
          <p:nvPr>
            <p:extLst>
              <p:ext uri="{D42A27DB-BD31-4B8C-83A1-F6EECF244321}">
                <p14:modId xmlns:p14="http://schemas.microsoft.com/office/powerpoint/2010/main" val="12092724"/>
              </p:ext>
            </p:extLst>
          </p:nvPr>
        </p:nvGraphicFramePr>
        <p:xfrm>
          <a:off x="251520" y="4581128"/>
          <a:ext cx="8496944" cy="1403550"/>
        </p:xfrm>
        <a:graphic>
          <a:graphicData uri="http://schemas.openxmlformats.org/drawingml/2006/table">
            <a:tbl>
              <a:tblPr/>
              <a:tblGrid>
                <a:gridCol w="1177795">
                  <a:extLst>
                    <a:ext uri="{9D8B030D-6E8A-4147-A177-3AD203B41FA5}">
                      <a16:colId xmlns:a16="http://schemas.microsoft.com/office/drawing/2014/main" val="20000"/>
                    </a:ext>
                  </a:extLst>
                </a:gridCol>
                <a:gridCol w="4486412">
                  <a:extLst>
                    <a:ext uri="{9D8B030D-6E8A-4147-A177-3AD203B41FA5}">
                      <a16:colId xmlns:a16="http://schemas.microsoft.com/office/drawing/2014/main" val="20001"/>
                    </a:ext>
                  </a:extLst>
                </a:gridCol>
                <a:gridCol w="2832737">
                  <a:extLst>
                    <a:ext uri="{9D8B030D-6E8A-4147-A177-3AD203B41FA5}">
                      <a16:colId xmlns:a16="http://schemas.microsoft.com/office/drawing/2014/main" val="20002"/>
                    </a:ext>
                  </a:extLst>
                </a:gridCol>
              </a:tblGrid>
              <a:tr h="366473">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800" b="1" i="0" u="none" strike="noStrike" cap="none" normalizeH="0" baseline="0" dirty="0" smtClean="0">
                          <a:ln>
                            <a:noFill/>
                          </a:ln>
                          <a:solidFill>
                            <a:srgbClr val="FFFFFF"/>
                          </a:solidFill>
                          <a:effectLst/>
                          <a:latin typeface="Verdana" pitchFamily="34" charset="0"/>
                          <a:cs typeface="Arial" pitchFamily="34" charset="0"/>
                        </a:rPr>
                        <a:t>RDA</a:t>
                      </a:r>
                    </a:p>
                  </a:txBody>
                  <a:tcPr marL="91435" marR="91435" marT="45850" marB="4585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800" b="1" i="0" u="none" strike="noStrike" cap="none" normalizeH="0" baseline="0" dirty="0" smtClean="0">
                          <a:ln>
                            <a:noFill/>
                          </a:ln>
                          <a:solidFill>
                            <a:srgbClr val="FFFFFF"/>
                          </a:solidFill>
                          <a:effectLst/>
                          <a:latin typeface="Verdana" pitchFamily="34" charset="0"/>
                          <a:cs typeface="Arial" pitchFamily="34" charset="0"/>
                        </a:rPr>
                        <a:t>Element</a:t>
                      </a:r>
                    </a:p>
                  </a:txBody>
                  <a:tcPr marL="91435" marR="91435" marT="45850" marB="4585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800" b="1" i="0" u="none" strike="noStrike" cap="none" normalizeH="0" baseline="0" dirty="0" smtClean="0">
                          <a:ln>
                            <a:noFill/>
                          </a:ln>
                          <a:solidFill>
                            <a:srgbClr val="FFFFFF"/>
                          </a:solidFill>
                          <a:effectLst/>
                          <a:latin typeface="Verdana" pitchFamily="34" charset="0"/>
                          <a:cs typeface="Arial" pitchFamily="34" charset="0"/>
                        </a:rPr>
                        <a:t>Erfassung</a:t>
                      </a:r>
                    </a:p>
                  </a:txBody>
                  <a:tcPr marL="91435" marR="91435" marT="45850" marB="4585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0"/>
                  </a:ext>
                </a:extLst>
              </a:tr>
              <a:tr h="640577">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2000" b="1" i="0" u="none" strike="noStrike" cap="none" normalizeH="0" baseline="0" dirty="0" smtClean="0">
                          <a:ln>
                            <a:noFill/>
                          </a:ln>
                          <a:solidFill>
                            <a:srgbClr val="000000"/>
                          </a:solidFill>
                          <a:effectLst/>
                          <a:latin typeface="Verdana" pitchFamily="34" charset="0"/>
                          <a:cs typeface="Arial" pitchFamily="34" charset="0"/>
                        </a:rPr>
                        <a:t>6.19.2</a:t>
                      </a:r>
                      <a:endParaRPr kumimoji="0" lang="de-DE" altLang="de-DE" sz="2000" b="0" i="0" u="none" strike="noStrike" cap="none" normalizeH="0" baseline="0" dirty="0" smtClean="0">
                        <a:ln>
                          <a:noFill/>
                        </a:ln>
                        <a:solidFill>
                          <a:srgbClr val="000000"/>
                        </a:solidFill>
                        <a:effectLst/>
                        <a:latin typeface="Verdana" pitchFamily="34" charset="0"/>
                        <a:cs typeface="Arial" pitchFamily="34" charset="0"/>
                      </a:endParaRPr>
                    </a:p>
                  </a:txBody>
                  <a:tcPr marL="91435" marR="91435" marT="45850" marB="4585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2000" b="1" i="0" u="none" strike="noStrike" cap="none" normalizeH="0" baseline="0" dirty="0" smtClean="0">
                          <a:ln>
                            <a:noFill/>
                          </a:ln>
                          <a:solidFill>
                            <a:srgbClr val="000000"/>
                          </a:solidFill>
                          <a:effectLst/>
                          <a:latin typeface="Verdana" pitchFamily="34" charset="0"/>
                          <a:cs typeface="Arial" pitchFamily="34" charset="0"/>
                        </a:rPr>
                        <a:t>Bevorzugter Titel des Werks</a:t>
                      </a:r>
                      <a:endParaRPr kumimoji="0" lang="de-DE" altLang="de-DE" sz="2000" b="0" i="0" u="none" strike="noStrike" cap="none" normalizeH="0" baseline="0" dirty="0" smtClean="0">
                        <a:ln>
                          <a:noFill/>
                        </a:ln>
                        <a:solidFill>
                          <a:srgbClr val="000000"/>
                        </a:solidFill>
                        <a:effectLst/>
                        <a:latin typeface="Verdana" pitchFamily="34" charset="0"/>
                        <a:cs typeface="Arial" pitchFamily="34" charset="0"/>
                      </a:endParaRPr>
                    </a:p>
                  </a:txBody>
                  <a:tcPr marL="91435" marR="91435" marT="45850" marB="4585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de-DE" altLang="de-DE" sz="2000" b="0" i="0" u="none" strike="noStrike" cap="none" normalizeH="0" baseline="0" dirty="0" smtClean="0">
                          <a:ln>
                            <a:noFill/>
                          </a:ln>
                          <a:solidFill>
                            <a:srgbClr val="000000"/>
                          </a:solidFill>
                          <a:effectLst/>
                          <a:latin typeface="Verdana" pitchFamily="34" charset="0"/>
                          <a:cs typeface="Arial" pitchFamily="34" charset="0"/>
                        </a:rPr>
                        <a:t>Lex </a:t>
                      </a:r>
                      <a:r>
                        <a:rPr kumimoji="0" lang="de-DE" altLang="de-DE" sz="2000" b="0" i="0" u="none" strike="noStrike" cap="none" normalizeH="0" baseline="0" dirty="0" err="1" smtClean="0">
                          <a:ln>
                            <a:noFill/>
                          </a:ln>
                          <a:solidFill>
                            <a:srgbClr val="000000"/>
                          </a:solidFill>
                          <a:effectLst/>
                          <a:latin typeface="Verdana" pitchFamily="34" charset="0"/>
                          <a:cs typeface="Arial" pitchFamily="34" charset="0"/>
                        </a:rPr>
                        <a:t>Salica</a:t>
                      </a:r>
                      <a:endParaRPr kumimoji="0" lang="de-DE" altLang="de-DE" sz="2000" b="0" i="0" u="none" strike="noStrike" cap="none" normalizeH="0" baseline="0" dirty="0" smtClean="0">
                        <a:ln>
                          <a:noFill/>
                        </a:ln>
                        <a:solidFill>
                          <a:srgbClr val="000000"/>
                        </a:solidFill>
                        <a:effectLst/>
                        <a:latin typeface="Verdana" pitchFamily="34" charset="0"/>
                        <a:cs typeface="Arial" pitchFamily="34" charset="0"/>
                      </a:endParaRPr>
                    </a:p>
                  </a:txBody>
                  <a:tcPr marL="91435" marR="91435" marT="45850" marB="4585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1"/>
                  </a:ext>
                </a:extLst>
              </a:tr>
              <a:tr h="366138">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2000" b="0" i="0" u="none" strike="noStrike" cap="none" normalizeH="0" baseline="0" smtClean="0">
                          <a:ln>
                            <a:noFill/>
                          </a:ln>
                          <a:solidFill>
                            <a:srgbClr val="000000"/>
                          </a:solidFill>
                          <a:effectLst/>
                          <a:latin typeface="Verdana" pitchFamily="34" charset="0"/>
                          <a:cs typeface="Arial" pitchFamily="34" charset="0"/>
                        </a:rPr>
                        <a:t>6.29.1</a:t>
                      </a:r>
                    </a:p>
                  </a:txBody>
                  <a:tcPr marL="91435" marR="91435" marT="45850" marB="4585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de-DE" altLang="de-DE" sz="2000" b="0" i="0" u="none" strike="noStrike" cap="none" normalizeH="0" baseline="0" dirty="0" smtClean="0">
                          <a:ln>
                            <a:noFill/>
                          </a:ln>
                          <a:solidFill>
                            <a:srgbClr val="000000"/>
                          </a:solidFill>
                          <a:effectLst/>
                          <a:latin typeface="Verdana" pitchFamily="34" charset="0"/>
                          <a:cs typeface="Arial" pitchFamily="34" charset="0"/>
                        </a:rPr>
                        <a:t>Normierter Sucheinstieg</a:t>
                      </a:r>
                    </a:p>
                  </a:txBody>
                  <a:tcPr marL="91435" marR="91435" marT="45850" marB="4585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de-DE" altLang="de-DE" sz="2000" b="0" i="0" u="none" strike="noStrike" cap="none" normalizeH="0" baseline="0" dirty="0" smtClean="0">
                          <a:ln>
                            <a:noFill/>
                          </a:ln>
                          <a:solidFill>
                            <a:srgbClr val="000000"/>
                          </a:solidFill>
                          <a:effectLst/>
                          <a:latin typeface="Verdana" pitchFamily="34" charset="0"/>
                          <a:cs typeface="Arial" pitchFamily="34" charset="0"/>
                        </a:rPr>
                        <a:t>Lex </a:t>
                      </a:r>
                      <a:r>
                        <a:rPr kumimoji="0" lang="de-DE" altLang="de-DE" sz="2000" b="0" i="0" u="none" strike="noStrike" cap="none" normalizeH="0" baseline="0" dirty="0" err="1" smtClean="0">
                          <a:ln>
                            <a:noFill/>
                          </a:ln>
                          <a:solidFill>
                            <a:srgbClr val="000000"/>
                          </a:solidFill>
                          <a:effectLst/>
                          <a:latin typeface="Verdana" pitchFamily="34" charset="0"/>
                          <a:cs typeface="Arial" pitchFamily="34" charset="0"/>
                        </a:rPr>
                        <a:t>Salica</a:t>
                      </a:r>
                      <a:endParaRPr kumimoji="0" lang="de-DE" altLang="de-DE" sz="2000" b="0" i="0" u="none" strike="noStrike" cap="none" normalizeH="0" baseline="0" dirty="0" smtClean="0">
                        <a:ln>
                          <a:noFill/>
                        </a:ln>
                        <a:solidFill>
                          <a:srgbClr val="000000"/>
                        </a:solidFill>
                        <a:effectLst/>
                        <a:latin typeface="Verdana" pitchFamily="34" charset="0"/>
                        <a:cs typeface="Arial" pitchFamily="34" charset="0"/>
                      </a:endParaRPr>
                    </a:p>
                  </a:txBody>
                  <a:tcPr marL="91435" marR="91435" marT="45850" marB="4585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10002"/>
                  </a:ext>
                </a:extLst>
              </a:tr>
            </a:tbl>
          </a:graphicData>
        </a:graphic>
      </p:graphicFrame>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platzhalter 4"/>
          <p:cNvSpPr>
            <a:spLocks noGrp="1"/>
          </p:cNvSpPr>
          <p:nvPr>
            <p:ph type="body" sz="quarter" idx="13"/>
          </p:nvPr>
        </p:nvSpPr>
        <p:spPr>
          <a:xfrm>
            <a:off x="251520" y="1772816"/>
            <a:ext cx="8640960" cy="4536504"/>
          </a:xfrm>
        </p:spPr>
        <p:txBody>
          <a:bodyPr/>
          <a:lstStyle/>
          <a:p>
            <a:pPr marL="0" indent="0">
              <a:buFont typeface="Arial" charset="0"/>
              <a:buNone/>
              <a:defRPr/>
            </a:pPr>
            <a:r>
              <a:rPr lang="de-DE" altLang="de-DE" sz="2200" b="1" dirty="0"/>
              <a:t>Sprache des bevorzugten Titels:</a:t>
            </a:r>
            <a:br>
              <a:rPr lang="de-DE" altLang="de-DE" sz="2200" b="1" dirty="0"/>
            </a:br>
            <a:endParaRPr lang="de-DE" altLang="de-DE" sz="2200" b="1" dirty="0"/>
          </a:p>
          <a:p>
            <a:pPr marL="0" indent="0">
              <a:buFont typeface="Arial" charset="0"/>
              <a:buNone/>
              <a:defRPr/>
            </a:pPr>
            <a:r>
              <a:rPr lang="de-DE" altLang="de-DE" sz="2200" dirty="0"/>
              <a:t>bei durch eine Bezeichnung identifizierbaren Werken  </a:t>
            </a:r>
          </a:p>
          <a:p>
            <a:pPr marL="0" indent="0">
              <a:buFont typeface="Arial" charset="0"/>
              <a:buNone/>
              <a:defRPr/>
            </a:pPr>
            <a:r>
              <a:rPr lang="de-DE" altLang="de-DE" sz="2200" dirty="0"/>
              <a:t>wird ein bevorzugter Titel in der Originalsprache entsprechend den Regeln in RDA 6.2.2.4-6.2.2.5 erfasst:</a:t>
            </a:r>
          </a:p>
          <a:p>
            <a:pPr marL="0" lvl="2" indent="0">
              <a:buFont typeface="Arial" charset="0"/>
              <a:buNone/>
              <a:defRPr/>
            </a:pPr>
            <a:endParaRPr lang="de-DE" altLang="de-DE" sz="2200" dirty="0"/>
          </a:p>
          <a:p>
            <a:pPr marL="0" lvl="2" indent="0">
              <a:buFont typeface="Arial" charset="0"/>
              <a:buNone/>
              <a:defRPr/>
            </a:pPr>
            <a:r>
              <a:rPr lang="de-DE" altLang="de-DE" sz="2200" dirty="0">
                <a:ea typeface="Verdana" pitchFamily="34" charset="0"/>
                <a:cs typeface="Verdana" pitchFamily="34" charset="0"/>
              </a:rPr>
              <a:t>Werke nach 1500: Titel in Originalsprache unter dem </a:t>
            </a:r>
            <a:br>
              <a:rPr lang="de-DE" altLang="de-DE" sz="2200" dirty="0">
                <a:ea typeface="Verdana" pitchFamily="34" charset="0"/>
                <a:cs typeface="Verdana" pitchFamily="34" charset="0"/>
              </a:rPr>
            </a:br>
            <a:r>
              <a:rPr lang="de-DE" altLang="de-DE" sz="2200" dirty="0">
                <a:ea typeface="Verdana" pitchFamily="34" charset="0"/>
                <a:cs typeface="Verdana" pitchFamily="34" charset="0"/>
              </a:rPr>
              <a:t>                           das Werk bekannt wurde</a:t>
            </a:r>
            <a:br>
              <a:rPr lang="de-DE" altLang="de-DE" sz="2200" dirty="0">
                <a:ea typeface="Verdana" pitchFamily="34" charset="0"/>
                <a:cs typeface="Verdana" pitchFamily="34" charset="0"/>
              </a:rPr>
            </a:br>
            <a:r>
              <a:rPr lang="de-DE" altLang="de-DE" sz="2200" dirty="0">
                <a:ea typeface="Verdana" pitchFamily="34" charset="0"/>
                <a:cs typeface="Verdana" pitchFamily="34" charset="0"/>
              </a:rPr>
              <a:t>Werke vor 1501:   Titel in Originalsprache mit dem </a:t>
            </a:r>
            <a:r>
              <a:rPr lang="de-DE" altLang="de-DE" sz="2200" dirty="0" smtClean="0">
                <a:ea typeface="Verdana" pitchFamily="34" charset="0"/>
                <a:cs typeface="Verdana" pitchFamily="34" charset="0"/>
              </a:rPr>
              <a:t>das</a:t>
            </a:r>
          </a:p>
          <a:p>
            <a:pPr marL="0" lvl="2" indent="0">
              <a:buFont typeface="Arial" charset="0"/>
              <a:buNone/>
              <a:defRPr/>
            </a:pPr>
            <a:r>
              <a:rPr lang="de-DE" altLang="de-DE" sz="2200" dirty="0">
                <a:ea typeface="Verdana" pitchFamily="34" charset="0"/>
                <a:cs typeface="Verdana" pitchFamily="34" charset="0"/>
              </a:rPr>
              <a:t> </a:t>
            </a:r>
            <a:r>
              <a:rPr lang="de-DE" altLang="de-DE" sz="2200" dirty="0" smtClean="0">
                <a:ea typeface="Verdana" pitchFamily="34" charset="0"/>
                <a:cs typeface="Verdana" pitchFamily="34" charset="0"/>
              </a:rPr>
              <a:t>                          Werk in modernen </a:t>
            </a:r>
            <a:r>
              <a:rPr lang="de-DE" altLang="de-DE" sz="2200" dirty="0">
                <a:ea typeface="Verdana" pitchFamily="34" charset="0"/>
                <a:cs typeface="Verdana" pitchFamily="34" charset="0"/>
              </a:rPr>
              <a:t>Quellen </a:t>
            </a:r>
            <a:r>
              <a:rPr lang="de-DE" altLang="de-DE" sz="2200" dirty="0" smtClean="0">
                <a:ea typeface="Verdana" pitchFamily="34" charset="0"/>
                <a:cs typeface="Verdana" pitchFamily="34" charset="0"/>
              </a:rPr>
              <a:t>identifiziert</a:t>
            </a:r>
          </a:p>
          <a:p>
            <a:pPr marL="0" lvl="2" indent="0">
              <a:buFont typeface="Arial" charset="0"/>
              <a:buNone/>
              <a:defRPr/>
            </a:pPr>
            <a:r>
              <a:rPr lang="de-DE" altLang="de-DE" sz="2200" dirty="0">
                <a:ea typeface="Verdana" pitchFamily="34" charset="0"/>
                <a:cs typeface="Verdana" pitchFamily="34" charset="0"/>
              </a:rPr>
              <a:t> </a:t>
            </a:r>
            <a:r>
              <a:rPr lang="de-DE" altLang="de-DE" sz="2200" dirty="0" smtClean="0">
                <a:ea typeface="Verdana" pitchFamily="34" charset="0"/>
                <a:cs typeface="Verdana" pitchFamily="34" charset="0"/>
              </a:rPr>
              <a:t>                          </a:t>
            </a:r>
            <a:r>
              <a:rPr lang="de-DE" altLang="de-DE" sz="2200" dirty="0">
                <a:ea typeface="Verdana" pitchFamily="34" charset="0"/>
                <a:cs typeface="Verdana" pitchFamily="34" charset="0"/>
              </a:rPr>
              <a:t>wird</a:t>
            </a:r>
          </a:p>
          <a:p>
            <a:pPr marL="0" lvl="2" indent="0">
              <a:buFont typeface="Arial" charset="0"/>
              <a:buNone/>
              <a:defRPr/>
            </a:pPr>
            <a:endParaRPr lang="de-DE" altLang="de-DE" dirty="0"/>
          </a:p>
        </p:txBody>
      </p:sp>
      <p:sp>
        <p:nvSpPr>
          <p:cNvPr id="4" name="Fußzeilenplatzhalter 3"/>
          <p:cNvSpPr>
            <a:spLocks noGrp="1"/>
          </p:cNvSpPr>
          <p:nvPr>
            <p:ph type="ftr" sz="quarter" idx="14"/>
          </p:nvPr>
        </p:nvSpPr>
        <p:spPr/>
        <p:txBody>
          <a:bodyPr/>
          <a:lstStyle/>
          <a:p>
            <a:pPr>
              <a:defRPr/>
            </a:pPr>
            <a:r>
              <a:rPr lang="de-DE" smtClean="0"/>
              <a:t>AG RDA Schulungsunterlagen – Modul 6J: Juristische Werke | Stand: 5.12.2017 | CC BY-NC-SA</a:t>
            </a:r>
            <a:endParaRPr lang="de-DE" dirty="0"/>
          </a:p>
        </p:txBody>
      </p:sp>
      <p:sp>
        <p:nvSpPr>
          <p:cNvPr id="52255" name="Foliennummernplatzhalter 1"/>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fld id="{92475EB7-3ADF-4C48-BA4D-14D2118521C0}" type="slidenum">
              <a:rPr lang="de-DE" altLang="de-DE" sz="1200" smtClean="0">
                <a:solidFill>
                  <a:srgbClr val="898989"/>
                </a:solidFill>
                <a:latin typeface="Calibri" pitchFamily="34" charset="0"/>
              </a:rPr>
              <a:pPr>
                <a:spcBef>
                  <a:spcPct val="0"/>
                </a:spcBef>
                <a:buFontTx/>
                <a:buNone/>
              </a:pPr>
              <a:t>46</a:t>
            </a:fld>
            <a:endParaRPr lang="de-DE" altLang="de-DE" sz="1200" smtClean="0">
              <a:solidFill>
                <a:srgbClr val="898989"/>
              </a:solidFill>
              <a:latin typeface="Calibri" pitchFamily="34" charset="0"/>
            </a:endParaRPr>
          </a:p>
        </p:txBody>
      </p:sp>
      <p:sp>
        <p:nvSpPr>
          <p:cNvPr id="3" name="Titel 2"/>
          <p:cNvSpPr>
            <a:spLocks noGrp="1"/>
          </p:cNvSpPr>
          <p:nvPr>
            <p:ph type="title"/>
          </p:nvPr>
        </p:nvSpPr>
        <p:spPr>
          <a:xfrm>
            <a:off x="251520" y="615826"/>
            <a:ext cx="8640960" cy="508918"/>
          </a:xfrm>
        </p:spPr>
        <p:txBody>
          <a:bodyPr/>
          <a:lstStyle/>
          <a:p>
            <a:r>
              <a:rPr lang="de-DE" altLang="de-DE" dirty="0"/>
              <a:t>Gesetze des Altertums und der Antike, mittelalterliche Gesetze, Gewohnheitsrechte usw.</a:t>
            </a:r>
            <a:endParaRPr lang="de-DE"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platzhalter 4"/>
          <p:cNvSpPr>
            <a:spLocks noGrp="1"/>
          </p:cNvSpPr>
          <p:nvPr>
            <p:ph type="body" sz="quarter" idx="13"/>
          </p:nvPr>
        </p:nvSpPr>
        <p:spPr/>
        <p:txBody>
          <a:bodyPr/>
          <a:lstStyle/>
          <a:p>
            <a:pPr marL="0" lvl="2" indent="0">
              <a:buFont typeface="Arial" charset="0"/>
              <a:buNone/>
              <a:defRPr/>
            </a:pPr>
            <a:endParaRPr lang="de-DE" altLang="de-DE" dirty="0"/>
          </a:p>
          <a:p>
            <a:endParaRPr lang="de-DE" dirty="0"/>
          </a:p>
        </p:txBody>
      </p:sp>
      <p:sp>
        <p:nvSpPr>
          <p:cNvPr id="4" name="Fußzeilenplatzhalter 3"/>
          <p:cNvSpPr>
            <a:spLocks noGrp="1"/>
          </p:cNvSpPr>
          <p:nvPr>
            <p:ph type="ftr" sz="quarter" idx="14"/>
          </p:nvPr>
        </p:nvSpPr>
        <p:spPr/>
        <p:txBody>
          <a:bodyPr/>
          <a:lstStyle/>
          <a:p>
            <a:pPr>
              <a:defRPr/>
            </a:pPr>
            <a:r>
              <a:rPr lang="de-DE" smtClean="0"/>
              <a:t>AG RDA Schulungsunterlagen – Modul 6J: Juristische Werke | Stand: 5.12.2017 | CC BY-NC-SA</a:t>
            </a:r>
            <a:endParaRPr lang="de-DE" dirty="0"/>
          </a:p>
        </p:txBody>
      </p:sp>
      <p:sp>
        <p:nvSpPr>
          <p:cNvPr id="52255" name="Foliennummernplatzhalter 1"/>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fld id="{92475EB7-3ADF-4C48-BA4D-14D2118521C0}" type="slidenum">
              <a:rPr lang="de-DE" altLang="de-DE" sz="1200" smtClean="0">
                <a:solidFill>
                  <a:srgbClr val="898989"/>
                </a:solidFill>
                <a:latin typeface="Calibri" pitchFamily="34" charset="0"/>
              </a:rPr>
              <a:pPr>
                <a:spcBef>
                  <a:spcPct val="0"/>
                </a:spcBef>
                <a:buFontTx/>
                <a:buNone/>
              </a:pPr>
              <a:t>47</a:t>
            </a:fld>
            <a:endParaRPr lang="de-DE" altLang="de-DE" sz="1200" smtClean="0">
              <a:solidFill>
                <a:srgbClr val="898989"/>
              </a:solidFill>
              <a:latin typeface="Calibri" pitchFamily="34" charset="0"/>
            </a:endParaRPr>
          </a:p>
        </p:txBody>
      </p:sp>
      <p:graphicFrame>
        <p:nvGraphicFramePr>
          <p:cNvPr id="7" name="Tabelle 6"/>
          <p:cNvGraphicFramePr>
            <a:graphicFrameLocks noGrp="1"/>
          </p:cNvGraphicFramePr>
          <p:nvPr>
            <p:extLst>
              <p:ext uri="{D42A27DB-BD31-4B8C-83A1-F6EECF244321}">
                <p14:modId xmlns:p14="http://schemas.microsoft.com/office/powerpoint/2010/main" val="3642086982"/>
              </p:ext>
            </p:extLst>
          </p:nvPr>
        </p:nvGraphicFramePr>
        <p:xfrm>
          <a:off x="323528" y="1885404"/>
          <a:ext cx="8435279" cy="3199780"/>
        </p:xfrm>
        <a:graphic>
          <a:graphicData uri="http://schemas.openxmlformats.org/drawingml/2006/table">
            <a:tbl>
              <a:tblPr/>
              <a:tblGrid>
                <a:gridCol w="1224136">
                  <a:extLst>
                    <a:ext uri="{9D8B030D-6E8A-4147-A177-3AD203B41FA5}">
                      <a16:colId xmlns:a16="http://schemas.microsoft.com/office/drawing/2014/main" val="20000"/>
                    </a:ext>
                  </a:extLst>
                </a:gridCol>
                <a:gridCol w="3600400">
                  <a:extLst>
                    <a:ext uri="{9D8B030D-6E8A-4147-A177-3AD203B41FA5}">
                      <a16:colId xmlns:a16="http://schemas.microsoft.com/office/drawing/2014/main" val="20001"/>
                    </a:ext>
                  </a:extLst>
                </a:gridCol>
                <a:gridCol w="3610743">
                  <a:extLst>
                    <a:ext uri="{9D8B030D-6E8A-4147-A177-3AD203B41FA5}">
                      <a16:colId xmlns:a16="http://schemas.microsoft.com/office/drawing/2014/main" val="20002"/>
                    </a:ext>
                  </a:extLst>
                </a:gridCol>
              </a:tblGrid>
              <a:tr h="3825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2000" b="1" i="0" u="none" strike="noStrike" cap="none" normalizeH="0" baseline="0" dirty="0" smtClean="0">
                          <a:ln>
                            <a:noFill/>
                          </a:ln>
                          <a:solidFill>
                            <a:srgbClr val="FFFFFF"/>
                          </a:solidFill>
                          <a:effectLst/>
                          <a:latin typeface="Verdana" pitchFamily="34" charset="0"/>
                          <a:cs typeface="Arial" charset="0"/>
                        </a:rPr>
                        <a:t>RDA</a:t>
                      </a:r>
                    </a:p>
                  </a:txBody>
                  <a:tcPr marL="91428" marR="91428" marT="45658" marB="4565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2000" b="1" i="0" u="none" strike="noStrike" cap="none" normalizeH="0" baseline="0" dirty="0" smtClean="0">
                          <a:ln>
                            <a:noFill/>
                          </a:ln>
                          <a:solidFill>
                            <a:srgbClr val="FFFFFF"/>
                          </a:solidFill>
                          <a:effectLst/>
                          <a:latin typeface="Verdana" pitchFamily="34" charset="0"/>
                          <a:cs typeface="Arial" charset="0"/>
                        </a:rPr>
                        <a:t>Element</a:t>
                      </a:r>
                    </a:p>
                  </a:txBody>
                  <a:tcPr marL="91428" marR="91428" marT="45658" marB="4565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2000" b="1" i="0" u="none" strike="noStrike" cap="none" normalizeH="0" baseline="0" smtClean="0">
                          <a:ln>
                            <a:noFill/>
                          </a:ln>
                          <a:solidFill>
                            <a:srgbClr val="FFFFFF"/>
                          </a:solidFill>
                          <a:effectLst/>
                          <a:latin typeface="Verdana" pitchFamily="34" charset="0"/>
                          <a:cs typeface="Arial" charset="0"/>
                        </a:rPr>
                        <a:t>Erfassung</a:t>
                      </a:r>
                    </a:p>
                  </a:txBody>
                  <a:tcPr marL="91428" marR="91428" marT="45658" marB="4565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0"/>
                  </a:ext>
                </a:extLst>
              </a:tr>
              <a:tr h="336550">
                <a:tc>
                  <a:txBody>
                    <a:body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2000" b="1" i="0" u="none" strike="noStrike" cap="none" normalizeH="0" baseline="0" smtClean="0">
                          <a:ln>
                            <a:noFill/>
                          </a:ln>
                          <a:solidFill>
                            <a:srgbClr val="000000"/>
                          </a:solidFill>
                          <a:effectLst/>
                          <a:latin typeface="Verdana" pitchFamily="34" charset="0"/>
                          <a:cs typeface="Arial" charset="0"/>
                        </a:rPr>
                        <a:t>6.19.2</a:t>
                      </a:r>
                      <a:endParaRPr kumimoji="0" lang="de-DE" altLang="de-DE" sz="2000" b="0" i="0" u="none" strike="noStrike" cap="none" normalizeH="0" baseline="0" smtClean="0">
                        <a:ln>
                          <a:noFill/>
                        </a:ln>
                        <a:solidFill>
                          <a:srgbClr val="000000"/>
                        </a:solidFill>
                        <a:effectLst/>
                        <a:latin typeface="Verdana" pitchFamily="34" charset="0"/>
                        <a:cs typeface="Arial" charset="0"/>
                      </a:endParaRPr>
                    </a:p>
                  </a:txBody>
                  <a:tcPr marL="91428" marR="91428" marT="45658" marB="45658"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2000" b="1" i="0" u="none" strike="noStrike" cap="none" normalizeH="0" baseline="0" dirty="0" smtClean="0">
                          <a:ln>
                            <a:noFill/>
                          </a:ln>
                          <a:solidFill>
                            <a:srgbClr val="000000"/>
                          </a:solidFill>
                          <a:effectLst/>
                          <a:latin typeface="Verdana" pitchFamily="34" charset="0"/>
                          <a:cs typeface="Arial" charset="0"/>
                        </a:rPr>
                        <a:t>Bevorzugter Titel des Werks</a:t>
                      </a:r>
                      <a:endParaRPr kumimoji="0" lang="de-DE" altLang="de-DE" sz="2000" b="0" i="0" u="none" strike="noStrike" cap="none" normalizeH="0" baseline="0" dirty="0" smtClean="0">
                        <a:ln>
                          <a:noFill/>
                        </a:ln>
                        <a:solidFill>
                          <a:srgbClr val="000000"/>
                        </a:solidFill>
                        <a:effectLst/>
                        <a:latin typeface="Verdana" pitchFamily="34" charset="0"/>
                        <a:cs typeface="Arial" charset="0"/>
                      </a:endParaRPr>
                    </a:p>
                  </a:txBody>
                  <a:tcPr marL="91428" marR="91428" marT="45658" marB="45658"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de-DE" altLang="de-DE" sz="2000" b="0" i="0" u="none" strike="noStrike" cap="none" normalizeH="0" baseline="0" dirty="0" smtClean="0">
                          <a:ln>
                            <a:noFill/>
                          </a:ln>
                          <a:solidFill>
                            <a:srgbClr val="000000"/>
                          </a:solidFill>
                          <a:effectLst/>
                          <a:latin typeface="Verdana" pitchFamily="34" charset="0"/>
                          <a:cs typeface="Arial" charset="0"/>
                        </a:rPr>
                        <a:t>Lex </a:t>
                      </a:r>
                      <a:r>
                        <a:rPr kumimoji="0" lang="de-DE" altLang="de-DE" sz="2000" b="0" i="0" u="none" strike="noStrike" cap="none" normalizeH="0" baseline="0" dirty="0" err="1" smtClean="0">
                          <a:ln>
                            <a:noFill/>
                          </a:ln>
                          <a:solidFill>
                            <a:srgbClr val="000000"/>
                          </a:solidFill>
                          <a:effectLst/>
                          <a:latin typeface="Verdana" pitchFamily="34" charset="0"/>
                          <a:cs typeface="Arial" charset="0"/>
                        </a:rPr>
                        <a:t>Villia</a:t>
                      </a:r>
                      <a:r>
                        <a:rPr kumimoji="0" lang="de-DE" altLang="de-DE" sz="2000" b="0" i="0" u="none" strike="noStrike" cap="none" normalizeH="0" baseline="0" dirty="0" smtClean="0">
                          <a:ln>
                            <a:noFill/>
                          </a:ln>
                          <a:solidFill>
                            <a:srgbClr val="000000"/>
                          </a:solidFill>
                          <a:effectLst/>
                          <a:latin typeface="Verdana" pitchFamily="34" charset="0"/>
                          <a:cs typeface="Arial" charset="0"/>
                        </a:rPr>
                        <a:t> </a:t>
                      </a:r>
                      <a:r>
                        <a:rPr kumimoji="0" lang="de-DE" altLang="de-DE" sz="2000" b="0" i="0" u="none" strike="noStrike" cap="none" normalizeH="0" baseline="0" dirty="0" err="1" smtClean="0">
                          <a:ln>
                            <a:noFill/>
                          </a:ln>
                          <a:solidFill>
                            <a:srgbClr val="000000"/>
                          </a:solidFill>
                          <a:effectLst/>
                          <a:latin typeface="Verdana" pitchFamily="34" charset="0"/>
                          <a:cs typeface="Arial" charset="0"/>
                        </a:rPr>
                        <a:t>annalis</a:t>
                      </a:r>
                      <a:r>
                        <a:rPr kumimoji="0" lang="de-DE" altLang="de-DE" sz="2000" b="0" i="0" u="none" strike="noStrike" cap="none" normalizeH="0" baseline="0" dirty="0" smtClean="0">
                          <a:ln>
                            <a:noFill/>
                          </a:ln>
                          <a:solidFill>
                            <a:srgbClr val="000000"/>
                          </a:solidFill>
                          <a:effectLst/>
                          <a:latin typeface="Verdana" pitchFamily="34" charset="0"/>
                          <a:cs typeface="Arial" charset="0"/>
                        </a:rPr>
                        <a:t> </a:t>
                      </a:r>
                    </a:p>
                  </a:txBody>
                  <a:tcPr marL="91428" marR="91428" marT="45658" marB="45658"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1"/>
                  </a:ext>
                </a:extLst>
              </a:tr>
              <a:tr h="336550">
                <a:tc>
                  <a:txBody>
                    <a:body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2000" b="1" i="0" u="none" strike="noStrike" cap="none" normalizeH="0" baseline="0" smtClean="0">
                          <a:ln>
                            <a:noFill/>
                          </a:ln>
                          <a:solidFill>
                            <a:srgbClr val="000000"/>
                          </a:solidFill>
                          <a:effectLst/>
                          <a:latin typeface="Verdana" pitchFamily="34" charset="0"/>
                          <a:cs typeface="Arial" charset="0"/>
                        </a:rPr>
                        <a:t>6.19.2</a:t>
                      </a:r>
                    </a:p>
                  </a:txBody>
                  <a:tcPr marL="91428" marR="91428" marT="45658" marB="45658"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de-DE" altLang="de-DE" sz="2000" b="1" i="0" u="none" strike="noStrike" cap="none" normalizeH="0" baseline="0" dirty="0" smtClean="0">
                          <a:ln>
                            <a:noFill/>
                          </a:ln>
                          <a:solidFill>
                            <a:srgbClr val="000000"/>
                          </a:solidFill>
                          <a:effectLst/>
                          <a:latin typeface="Verdana" pitchFamily="34" charset="0"/>
                          <a:cs typeface="Arial" charset="0"/>
                        </a:rPr>
                        <a:t>Bevorzugter Titel des Werks</a:t>
                      </a:r>
                      <a:endParaRPr kumimoji="0" lang="de-DE" altLang="de-DE" sz="2000" b="0" i="0" u="none" strike="noStrike" cap="none" normalizeH="0" baseline="0" dirty="0" smtClean="0">
                        <a:ln>
                          <a:noFill/>
                        </a:ln>
                        <a:solidFill>
                          <a:srgbClr val="000000"/>
                        </a:solidFill>
                        <a:effectLst/>
                        <a:latin typeface="Verdana" pitchFamily="34" charset="0"/>
                        <a:cs typeface="Arial" charset="0"/>
                      </a:endParaRPr>
                    </a:p>
                  </a:txBody>
                  <a:tcPr marL="91428" marR="91428" marT="45658" marB="45658"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de-DE" altLang="de-DE" sz="2000" b="0" i="0" u="none" strike="noStrike" cap="none" normalizeH="0" baseline="0" dirty="0" smtClean="0">
                          <a:ln>
                            <a:noFill/>
                          </a:ln>
                          <a:solidFill>
                            <a:srgbClr val="000000"/>
                          </a:solidFill>
                          <a:effectLst/>
                          <a:latin typeface="Verdana" pitchFamily="34" charset="0"/>
                          <a:cs typeface="Arial" charset="0"/>
                        </a:rPr>
                        <a:t>Codex </a:t>
                      </a:r>
                      <a:r>
                        <a:rPr kumimoji="0" lang="de-DE" altLang="de-DE" sz="2000" b="0" i="0" u="none" strike="noStrike" cap="none" normalizeH="0" baseline="0" dirty="0" err="1" smtClean="0">
                          <a:ln>
                            <a:noFill/>
                          </a:ln>
                          <a:solidFill>
                            <a:srgbClr val="000000"/>
                          </a:solidFill>
                          <a:effectLst/>
                          <a:latin typeface="Verdana" pitchFamily="34" charset="0"/>
                          <a:cs typeface="Arial" charset="0"/>
                        </a:rPr>
                        <a:t>repetitae</a:t>
                      </a:r>
                      <a:r>
                        <a:rPr kumimoji="0" lang="de-DE" altLang="de-DE" sz="2000" b="0" i="0" u="none" strike="noStrike" cap="none" normalizeH="0" baseline="0" dirty="0" smtClean="0">
                          <a:ln>
                            <a:noFill/>
                          </a:ln>
                          <a:solidFill>
                            <a:srgbClr val="000000"/>
                          </a:solidFill>
                          <a:effectLst/>
                          <a:latin typeface="Verdana" pitchFamily="34" charset="0"/>
                          <a:cs typeface="Arial" charset="0"/>
                        </a:rPr>
                        <a:t> </a:t>
                      </a:r>
                      <a:r>
                        <a:rPr kumimoji="0" lang="de-DE" altLang="de-DE" sz="2000" b="0" i="0" u="none" strike="noStrike" cap="none" normalizeH="0" baseline="0" dirty="0" err="1" smtClean="0">
                          <a:ln>
                            <a:noFill/>
                          </a:ln>
                          <a:solidFill>
                            <a:srgbClr val="000000"/>
                          </a:solidFill>
                          <a:effectLst/>
                          <a:latin typeface="Verdana" pitchFamily="34" charset="0"/>
                          <a:cs typeface="Arial" charset="0"/>
                        </a:rPr>
                        <a:t>raelectionis</a:t>
                      </a:r>
                      <a:r>
                        <a:rPr kumimoji="0" lang="de-DE" altLang="de-DE" sz="2000" b="0" i="0" u="none" strike="noStrike" cap="none" normalizeH="0" baseline="0" dirty="0" smtClean="0">
                          <a:ln>
                            <a:noFill/>
                          </a:ln>
                          <a:solidFill>
                            <a:srgbClr val="000000"/>
                          </a:solidFill>
                          <a:effectLst/>
                          <a:latin typeface="Verdana" pitchFamily="34" charset="0"/>
                          <a:cs typeface="Arial" charset="0"/>
                        </a:rPr>
                        <a:t> </a:t>
                      </a:r>
                    </a:p>
                  </a:txBody>
                  <a:tcPr marL="91428" marR="91428" marT="45658" marB="45658"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10002"/>
                  </a:ext>
                </a:extLst>
              </a:tr>
              <a:tr h="336550">
                <a:tc>
                  <a:txBody>
                    <a:body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2000" b="1" i="0" u="none" strike="noStrike" cap="none" normalizeH="0" baseline="0" smtClean="0">
                          <a:ln>
                            <a:noFill/>
                          </a:ln>
                          <a:solidFill>
                            <a:srgbClr val="000000"/>
                          </a:solidFill>
                          <a:effectLst/>
                          <a:latin typeface="Verdana" pitchFamily="34" charset="0"/>
                          <a:cs typeface="Arial" charset="0"/>
                        </a:rPr>
                        <a:t>6.19.2</a:t>
                      </a:r>
                    </a:p>
                  </a:txBody>
                  <a:tcPr marL="91428" marR="91428" marT="45658" marB="45658"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de-DE" altLang="de-DE" sz="2000" b="1" i="0" u="none" strike="noStrike" cap="none" normalizeH="0" baseline="0" smtClean="0">
                          <a:ln>
                            <a:noFill/>
                          </a:ln>
                          <a:solidFill>
                            <a:srgbClr val="000000"/>
                          </a:solidFill>
                          <a:effectLst/>
                          <a:latin typeface="Verdana" pitchFamily="34" charset="0"/>
                          <a:cs typeface="Arial" charset="0"/>
                        </a:rPr>
                        <a:t>Bevorzugter Titel des Werks</a:t>
                      </a:r>
                      <a:endParaRPr kumimoji="0" lang="de-DE" altLang="de-DE" sz="2000" b="0" i="0" u="none" strike="noStrike" cap="none" normalizeH="0" baseline="0" smtClean="0">
                        <a:ln>
                          <a:noFill/>
                        </a:ln>
                        <a:solidFill>
                          <a:srgbClr val="000000"/>
                        </a:solidFill>
                        <a:effectLst/>
                        <a:latin typeface="Verdana" pitchFamily="34" charset="0"/>
                        <a:cs typeface="Arial" charset="0"/>
                      </a:endParaRPr>
                    </a:p>
                  </a:txBody>
                  <a:tcPr marL="91428" marR="91428" marT="45658" marB="45658"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de-DE" altLang="de-DE" sz="2000" b="0" i="0" u="none" strike="noStrike" cap="none" normalizeH="0" baseline="0" dirty="0" smtClean="0">
                          <a:ln>
                            <a:noFill/>
                          </a:ln>
                          <a:solidFill>
                            <a:srgbClr val="000000"/>
                          </a:solidFill>
                          <a:effectLst/>
                          <a:latin typeface="Verdana" pitchFamily="34" charset="0"/>
                          <a:cs typeface="Arial" charset="0"/>
                        </a:rPr>
                        <a:t>Sachsenspiegel</a:t>
                      </a:r>
                    </a:p>
                  </a:txBody>
                  <a:tcPr marL="91428" marR="91428" marT="45658" marB="45658"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3"/>
                  </a:ext>
                </a:extLst>
              </a:tr>
              <a:tr h="120228">
                <a:tc>
                  <a:txBody>
                    <a:body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2000" b="1" i="0" u="none" strike="noStrike" cap="none" normalizeH="0" baseline="0" smtClean="0">
                          <a:ln>
                            <a:noFill/>
                          </a:ln>
                          <a:solidFill>
                            <a:srgbClr val="000000"/>
                          </a:solidFill>
                          <a:effectLst/>
                          <a:latin typeface="Verdana" pitchFamily="34" charset="0"/>
                          <a:cs typeface="Arial" charset="0"/>
                        </a:rPr>
                        <a:t>6.19.2</a:t>
                      </a:r>
                    </a:p>
                  </a:txBody>
                  <a:tcPr marL="91428" marR="91428" marT="45658" marB="45658"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de-DE" altLang="de-DE" sz="2000" b="1" i="0" u="none" strike="noStrike" cap="none" normalizeH="0" baseline="0" smtClean="0">
                          <a:ln>
                            <a:noFill/>
                          </a:ln>
                          <a:solidFill>
                            <a:srgbClr val="000000"/>
                          </a:solidFill>
                          <a:effectLst/>
                          <a:latin typeface="Verdana" pitchFamily="34" charset="0"/>
                          <a:cs typeface="Arial" charset="0"/>
                        </a:rPr>
                        <a:t>Bevorzugter Titel des Werks</a:t>
                      </a:r>
                      <a:endParaRPr kumimoji="0" lang="de-DE" altLang="de-DE" sz="2000" b="0" i="0" u="none" strike="noStrike" cap="none" normalizeH="0" baseline="0" smtClean="0">
                        <a:ln>
                          <a:noFill/>
                        </a:ln>
                        <a:solidFill>
                          <a:srgbClr val="000000"/>
                        </a:solidFill>
                        <a:effectLst/>
                        <a:latin typeface="Verdana" pitchFamily="34" charset="0"/>
                        <a:cs typeface="Arial" charset="0"/>
                      </a:endParaRPr>
                    </a:p>
                  </a:txBody>
                  <a:tcPr marL="91428" marR="91428" marT="45658" marB="45658"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de-DE" altLang="de-DE" sz="2000" b="0" i="0" u="none" strike="noStrike" cap="none" normalizeH="0" baseline="0" dirty="0" smtClean="0">
                          <a:ln>
                            <a:noFill/>
                          </a:ln>
                          <a:solidFill>
                            <a:srgbClr val="000000"/>
                          </a:solidFill>
                          <a:effectLst/>
                          <a:latin typeface="Verdana" pitchFamily="34" charset="0"/>
                          <a:cs typeface="Arial" charset="0"/>
                        </a:rPr>
                        <a:t>Kanon </a:t>
                      </a:r>
                      <a:r>
                        <a:rPr kumimoji="0" lang="de-DE" altLang="de-DE" sz="2000" b="0" i="0" u="none" strike="noStrike" cap="none" normalizeH="0" baseline="0" dirty="0" err="1" smtClean="0">
                          <a:ln>
                            <a:noFill/>
                          </a:ln>
                          <a:solidFill>
                            <a:srgbClr val="000000"/>
                          </a:solidFill>
                          <a:effectLst/>
                          <a:latin typeface="Verdana" pitchFamily="34" charset="0"/>
                          <a:cs typeface="Arial" charset="0"/>
                        </a:rPr>
                        <a:t>Leke</a:t>
                      </a:r>
                      <a:r>
                        <a:rPr kumimoji="0" lang="de-DE" altLang="de-DE" sz="2000" b="0" i="0" u="none" strike="noStrike" cap="none" normalizeH="0" baseline="0" dirty="0" smtClean="0">
                          <a:ln>
                            <a:noFill/>
                          </a:ln>
                          <a:solidFill>
                            <a:srgbClr val="000000"/>
                          </a:solidFill>
                          <a:effectLst/>
                          <a:latin typeface="Verdana" pitchFamily="34" charset="0"/>
                          <a:cs typeface="Arial" charset="0"/>
                        </a:rPr>
                        <a:t>¨ </a:t>
                      </a:r>
                      <a:r>
                        <a:rPr kumimoji="0" lang="de-DE" altLang="de-DE" sz="2000" b="0" i="0" u="none" strike="noStrike" cap="none" normalizeH="0" baseline="0" dirty="0" err="1" smtClean="0">
                          <a:ln>
                            <a:noFill/>
                          </a:ln>
                          <a:solidFill>
                            <a:srgbClr val="000000"/>
                          </a:solidFill>
                          <a:effectLst/>
                          <a:latin typeface="Verdana" pitchFamily="34" charset="0"/>
                          <a:cs typeface="Arial" charset="0"/>
                        </a:rPr>
                        <a:t>Dukagjini</a:t>
                      </a:r>
                      <a:r>
                        <a:rPr kumimoji="0" lang="de-DE" altLang="de-DE" sz="2000" b="0" i="0" u="none" strike="noStrike" cap="none" normalizeH="0" baseline="0" dirty="0" smtClean="0">
                          <a:ln>
                            <a:noFill/>
                          </a:ln>
                          <a:solidFill>
                            <a:srgbClr val="000000"/>
                          </a:solidFill>
                          <a:effectLst/>
                          <a:latin typeface="Verdana" pitchFamily="34" charset="0"/>
                          <a:cs typeface="Arial" charset="0"/>
                        </a:rPr>
                        <a:t> </a:t>
                      </a:r>
                    </a:p>
                  </a:txBody>
                  <a:tcPr marL="91428" marR="91428" marT="45658" marB="45658"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10004"/>
                  </a:ext>
                </a:extLst>
              </a:tr>
            </a:tbl>
          </a:graphicData>
        </a:graphic>
      </p:graphicFrame>
      <p:sp>
        <p:nvSpPr>
          <p:cNvPr id="3" name="Titel 2"/>
          <p:cNvSpPr>
            <a:spLocks noGrp="1"/>
          </p:cNvSpPr>
          <p:nvPr>
            <p:ph type="title"/>
          </p:nvPr>
        </p:nvSpPr>
        <p:spPr>
          <a:xfrm>
            <a:off x="251520" y="615826"/>
            <a:ext cx="8640960" cy="508918"/>
          </a:xfrm>
        </p:spPr>
        <p:txBody>
          <a:bodyPr/>
          <a:lstStyle/>
          <a:p>
            <a:r>
              <a:rPr lang="de-DE" altLang="de-DE" dirty="0"/>
              <a:t>Gesetze des Altertums und der Antike, mittelalterliche Gesetze, Gewohnheitsrechte usw.</a:t>
            </a:r>
            <a:endParaRPr lang="de-DE" dirty="0"/>
          </a:p>
        </p:txBody>
      </p:sp>
    </p:spTree>
    <p:extLst>
      <p:ext uri="{BB962C8B-B14F-4D97-AF65-F5344CB8AC3E}">
        <p14:creationId xmlns:p14="http://schemas.microsoft.com/office/powerpoint/2010/main" val="2017288239"/>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844824"/>
            <a:ext cx="8640960" cy="4464496"/>
          </a:xfrm>
        </p:spPr>
        <p:txBody>
          <a:bodyPr/>
          <a:lstStyle/>
          <a:p>
            <a:pPr marL="0" indent="0">
              <a:buNone/>
            </a:pPr>
            <a:r>
              <a:rPr lang="de-DE" altLang="de-DE" sz="2000" dirty="0"/>
              <a:t>Stadtrechte, Dorfordnungen, Kirchenordnungen und Kirchenverfassungen sind in der Regel unter diesen Bezeichnungen bekannt, deshalb wird der normierte Sucheinstieg entsprechend gebildet. (RDA 6.29.1.6 D-A-CH)</a:t>
            </a:r>
            <a:br>
              <a:rPr lang="de-DE" altLang="de-DE" sz="2000" dirty="0"/>
            </a:br>
            <a:endParaRPr lang="de-DE" altLang="de-DE" sz="1000" dirty="0" smtClean="0"/>
          </a:p>
          <a:p>
            <a:pPr marL="0" indent="0">
              <a:buNone/>
            </a:pPr>
            <a:endParaRPr lang="de-DE" altLang="de-DE" sz="1000" dirty="0"/>
          </a:p>
          <a:p>
            <a:pPr marL="0" indent="0">
              <a:buNone/>
            </a:pPr>
            <a:r>
              <a:rPr lang="de-DE" altLang="de-DE" sz="1800" dirty="0" smtClean="0"/>
              <a:t>Beispiel: </a:t>
            </a:r>
            <a:r>
              <a:rPr lang="de-DE" altLang="de-DE" sz="1800" dirty="0" err="1" smtClean="0"/>
              <a:t>Ebelsbacher</a:t>
            </a:r>
            <a:r>
              <a:rPr lang="de-DE" altLang="de-DE" sz="1800" dirty="0" smtClean="0"/>
              <a:t> Dorfordnung</a:t>
            </a:r>
          </a:p>
          <a:p>
            <a:pPr marL="0" indent="0">
              <a:buNone/>
            </a:pPr>
            <a:endParaRPr lang="de-DE" sz="800" dirty="0"/>
          </a:p>
        </p:txBody>
      </p:sp>
      <p:sp>
        <p:nvSpPr>
          <p:cNvPr id="4" name="Fußzeilenplatzhalter 3"/>
          <p:cNvSpPr>
            <a:spLocks noGrp="1"/>
          </p:cNvSpPr>
          <p:nvPr>
            <p:ph type="ftr" sz="quarter" idx="14"/>
          </p:nvPr>
        </p:nvSpPr>
        <p:spPr/>
        <p:txBody>
          <a:bodyPr/>
          <a:lstStyle/>
          <a:p>
            <a:pPr>
              <a:defRPr/>
            </a:pPr>
            <a:r>
              <a:rPr lang="de-DE" smtClean="0"/>
              <a:t>AG RDA Schulungsunterlagen – Modul 6J: Juristische Werke | Stand: 5.12.2017 | CC BY-NC-SA</a:t>
            </a:r>
            <a:endParaRPr lang="de-DE" dirty="0"/>
          </a:p>
        </p:txBody>
      </p:sp>
      <p:sp>
        <p:nvSpPr>
          <p:cNvPr id="50202" name="Foliennummernplatzhalter 1"/>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fld id="{548859F8-1E7E-45FA-A771-5DC15B98310A}" type="slidenum">
              <a:rPr lang="de-DE" altLang="de-DE" sz="1200" smtClean="0">
                <a:solidFill>
                  <a:srgbClr val="898989"/>
                </a:solidFill>
                <a:latin typeface="Calibri" pitchFamily="34" charset="0"/>
              </a:rPr>
              <a:pPr>
                <a:spcBef>
                  <a:spcPct val="0"/>
                </a:spcBef>
                <a:buFontTx/>
                <a:buNone/>
              </a:pPr>
              <a:t>48</a:t>
            </a:fld>
            <a:endParaRPr lang="de-DE" altLang="de-DE" sz="1200" smtClean="0">
              <a:solidFill>
                <a:srgbClr val="898989"/>
              </a:solidFill>
              <a:latin typeface="Calibri" pitchFamily="34" charset="0"/>
            </a:endParaRPr>
          </a:p>
        </p:txBody>
      </p:sp>
      <p:graphicFrame>
        <p:nvGraphicFramePr>
          <p:cNvPr id="10" name="Tabelle 9"/>
          <p:cNvGraphicFramePr>
            <a:graphicFrameLocks noGrp="1"/>
          </p:cNvGraphicFramePr>
          <p:nvPr>
            <p:extLst>
              <p:ext uri="{D42A27DB-BD31-4B8C-83A1-F6EECF244321}">
                <p14:modId xmlns:p14="http://schemas.microsoft.com/office/powerpoint/2010/main" val="3032062219"/>
              </p:ext>
            </p:extLst>
          </p:nvPr>
        </p:nvGraphicFramePr>
        <p:xfrm>
          <a:off x="251520" y="4077072"/>
          <a:ext cx="8496944" cy="2202045"/>
        </p:xfrm>
        <a:graphic>
          <a:graphicData uri="http://schemas.openxmlformats.org/drawingml/2006/table">
            <a:tbl>
              <a:tblPr/>
              <a:tblGrid>
                <a:gridCol w="1152128">
                  <a:extLst>
                    <a:ext uri="{9D8B030D-6E8A-4147-A177-3AD203B41FA5}">
                      <a16:colId xmlns:a16="http://schemas.microsoft.com/office/drawing/2014/main" val="20000"/>
                    </a:ext>
                  </a:extLst>
                </a:gridCol>
                <a:gridCol w="3960440">
                  <a:extLst>
                    <a:ext uri="{9D8B030D-6E8A-4147-A177-3AD203B41FA5}">
                      <a16:colId xmlns:a16="http://schemas.microsoft.com/office/drawing/2014/main" val="20001"/>
                    </a:ext>
                  </a:extLst>
                </a:gridCol>
                <a:gridCol w="3384376">
                  <a:extLst>
                    <a:ext uri="{9D8B030D-6E8A-4147-A177-3AD203B41FA5}">
                      <a16:colId xmlns:a16="http://schemas.microsoft.com/office/drawing/2014/main" val="20002"/>
                    </a:ext>
                  </a:extLst>
                </a:gridCol>
              </a:tblGrid>
              <a:tr h="403551">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800" b="1" i="0" u="none" strike="noStrike" cap="none" normalizeH="0" baseline="0" dirty="0" smtClean="0">
                          <a:ln>
                            <a:noFill/>
                          </a:ln>
                          <a:solidFill>
                            <a:srgbClr val="FFFFFF"/>
                          </a:solidFill>
                          <a:effectLst/>
                          <a:latin typeface="Verdana" pitchFamily="34" charset="0"/>
                          <a:cs typeface="Arial" pitchFamily="34" charset="0"/>
                        </a:rPr>
                        <a:t>RDA</a:t>
                      </a:r>
                    </a:p>
                  </a:txBody>
                  <a:tcPr marL="91434" marR="91434" marT="45749" marB="4574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800" b="1" i="0" u="none" strike="noStrike" cap="none" normalizeH="0" baseline="0" dirty="0" smtClean="0">
                          <a:ln>
                            <a:noFill/>
                          </a:ln>
                          <a:solidFill>
                            <a:srgbClr val="FFFFFF"/>
                          </a:solidFill>
                          <a:effectLst/>
                          <a:latin typeface="Verdana" pitchFamily="34" charset="0"/>
                          <a:cs typeface="Arial" pitchFamily="34" charset="0"/>
                        </a:rPr>
                        <a:t>Element</a:t>
                      </a:r>
                    </a:p>
                  </a:txBody>
                  <a:tcPr marL="91434" marR="91434" marT="45749" marB="4574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800" b="1" i="0" u="none" strike="noStrike" cap="none" normalizeH="0" baseline="0" dirty="0" smtClean="0">
                          <a:ln>
                            <a:noFill/>
                          </a:ln>
                          <a:solidFill>
                            <a:srgbClr val="FFFFFF"/>
                          </a:solidFill>
                          <a:effectLst/>
                          <a:latin typeface="Verdana" pitchFamily="34" charset="0"/>
                          <a:cs typeface="Arial" pitchFamily="34" charset="0"/>
                        </a:rPr>
                        <a:t>Erfassung</a:t>
                      </a:r>
                    </a:p>
                  </a:txBody>
                  <a:tcPr marL="91434" marR="91434" marT="45749" marB="4574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0"/>
                  </a:ext>
                </a:extLst>
              </a:tr>
              <a:tr h="667186">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2000" b="1" i="0" u="none" strike="noStrike" cap="none" normalizeH="0" baseline="0" dirty="0" smtClean="0">
                          <a:ln>
                            <a:noFill/>
                          </a:ln>
                          <a:solidFill>
                            <a:srgbClr val="000000"/>
                          </a:solidFill>
                          <a:effectLst/>
                          <a:latin typeface="Verdana" pitchFamily="34" charset="0"/>
                          <a:cs typeface="Arial" pitchFamily="34" charset="0"/>
                        </a:rPr>
                        <a:t>6.19.2</a:t>
                      </a:r>
                      <a:endParaRPr kumimoji="0" lang="de-DE" altLang="de-DE" sz="2000" b="0" i="0" u="none" strike="noStrike" cap="none" normalizeH="0" baseline="0" dirty="0" smtClean="0">
                        <a:ln>
                          <a:noFill/>
                        </a:ln>
                        <a:solidFill>
                          <a:srgbClr val="000000"/>
                        </a:solidFill>
                        <a:effectLst/>
                        <a:latin typeface="Verdana" pitchFamily="34" charset="0"/>
                        <a:cs typeface="Arial" pitchFamily="34" charset="0"/>
                      </a:endParaRPr>
                    </a:p>
                  </a:txBody>
                  <a:tcPr marL="91434" marR="91434" marT="45749" marB="4574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2000" b="1" i="0" u="none" strike="noStrike" cap="none" normalizeH="0" baseline="0" dirty="0" smtClean="0">
                          <a:ln>
                            <a:noFill/>
                          </a:ln>
                          <a:solidFill>
                            <a:srgbClr val="000000"/>
                          </a:solidFill>
                          <a:effectLst/>
                          <a:latin typeface="Verdana" pitchFamily="34" charset="0"/>
                          <a:cs typeface="Arial" pitchFamily="34" charset="0"/>
                        </a:rPr>
                        <a:t>Bevorzugter Titel des Werks</a:t>
                      </a:r>
                      <a:endParaRPr kumimoji="0" lang="de-DE" altLang="de-DE" sz="2000" b="0" i="0" u="none" strike="noStrike" cap="none" normalizeH="0" baseline="0" dirty="0" smtClean="0">
                        <a:ln>
                          <a:noFill/>
                        </a:ln>
                        <a:solidFill>
                          <a:srgbClr val="000000"/>
                        </a:solidFill>
                        <a:effectLst/>
                        <a:latin typeface="Verdana" pitchFamily="34" charset="0"/>
                        <a:cs typeface="Arial" pitchFamily="34" charset="0"/>
                      </a:endParaRPr>
                    </a:p>
                  </a:txBody>
                  <a:tcPr marL="91434" marR="91434" marT="45749" marB="4574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2000" b="0" i="0" u="none" strike="noStrike" cap="none" normalizeH="0" baseline="0" dirty="0" smtClean="0">
                          <a:ln>
                            <a:noFill/>
                          </a:ln>
                          <a:solidFill>
                            <a:srgbClr val="000000"/>
                          </a:solidFill>
                          <a:effectLst/>
                          <a:latin typeface="Verdana" pitchFamily="34" charset="0"/>
                          <a:cs typeface="Arial" pitchFamily="34" charset="0"/>
                        </a:rPr>
                        <a:t>Dorfordnung (1648)</a:t>
                      </a:r>
                    </a:p>
                  </a:txBody>
                  <a:tcPr marL="91434" marR="91434" marT="45749" marB="4574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1"/>
                  </a:ext>
                </a:extLst>
              </a:tr>
              <a:tr h="395759">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2000" b="1" i="0" u="none" strike="noStrike" cap="none" normalizeH="0" baseline="0" smtClean="0">
                          <a:ln>
                            <a:noFill/>
                          </a:ln>
                          <a:solidFill>
                            <a:srgbClr val="000000"/>
                          </a:solidFill>
                          <a:effectLst/>
                          <a:latin typeface="Verdana" pitchFamily="34" charset="0"/>
                          <a:cs typeface="Arial" pitchFamily="34" charset="0"/>
                        </a:rPr>
                        <a:t>19.2</a:t>
                      </a:r>
                    </a:p>
                  </a:txBody>
                  <a:tcPr marL="91434" marR="91434" marT="45749" marB="4574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2000" b="1" i="0" u="none" strike="noStrike" cap="none" normalizeH="0" baseline="0" smtClean="0">
                          <a:ln>
                            <a:noFill/>
                          </a:ln>
                          <a:solidFill>
                            <a:srgbClr val="000000"/>
                          </a:solidFill>
                          <a:effectLst/>
                          <a:latin typeface="Verdana" pitchFamily="34" charset="0"/>
                          <a:cs typeface="Arial" pitchFamily="34" charset="0"/>
                        </a:rPr>
                        <a:t>Geistiger Schöpfer</a:t>
                      </a:r>
                    </a:p>
                  </a:txBody>
                  <a:tcPr marL="91434" marR="91434" marT="45749" marB="4574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en-US" altLang="de-DE" sz="2000" b="0" i="0" u="none" strike="noStrike" cap="none" normalizeH="0" baseline="0" dirty="0" err="1" smtClean="0">
                          <a:ln>
                            <a:noFill/>
                          </a:ln>
                          <a:solidFill>
                            <a:srgbClr val="000000"/>
                          </a:solidFill>
                          <a:effectLst/>
                          <a:latin typeface="Verdana" pitchFamily="34" charset="0"/>
                          <a:cs typeface="Arial" pitchFamily="34" charset="0"/>
                        </a:rPr>
                        <a:t>Ebelsbach</a:t>
                      </a:r>
                      <a:endParaRPr kumimoji="0" lang="de-DE" altLang="de-DE" sz="2000" b="0" i="0" u="none" strike="noStrike" cap="none" normalizeH="0" baseline="0" dirty="0" smtClean="0">
                        <a:ln>
                          <a:noFill/>
                        </a:ln>
                        <a:solidFill>
                          <a:srgbClr val="000000"/>
                        </a:solidFill>
                        <a:effectLst/>
                        <a:latin typeface="Verdana" pitchFamily="34" charset="0"/>
                        <a:cs typeface="Arial" pitchFamily="34" charset="0"/>
                      </a:endParaRPr>
                    </a:p>
                  </a:txBody>
                  <a:tcPr marL="91434" marR="91434" marT="45749" marB="4574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10002"/>
                  </a:ext>
                </a:extLst>
              </a:tr>
              <a:tr h="640117">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2000" b="0" i="0" u="none" strike="noStrike" cap="none" normalizeH="0" baseline="0" smtClean="0">
                          <a:ln>
                            <a:noFill/>
                          </a:ln>
                          <a:solidFill>
                            <a:srgbClr val="000000"/>
                          </a:solidFill>
                          <a:effectLst/>
                          <a:latin typeface="Verdana" pitchFamily="34" charset="0"/>
                          <a:cs typeface="Arial" pitchFamily="34" charset="0"/>
                        </a:rPr>
                        <a:t>6.29.1</a:t>
                      </a:r>
                    </a:p>
                  </a:txBody>
                  <a:tcPr marL="91434" marR="91434" marT="45749" marB="4574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de-DE" altLang="de-DE" sz="2000" b="0" i="0" u="none" strike="noStrike" cap="none" normalizeH="0" baseline="0" smtClean="0">
                          <a:ln>
                            <a:noFill/>
                          </a:ln>
                          <a:solidFill>
                            <a:srgbClr val="000000"/>
                          </a:solidFill>
                          <a:effectLst/>
                          <a:latin typeface="Verdana" pitchFamily="34" charset="0"/>
                          <a:cs typeface="Arial" pitchFamily="34" charset="0"/>
                        </a:rPr>
                        <a:t>Normierter Sucheinstieg</a:t>
                      </a:r>
                    </a:p>
                  </a:txBody>
                  <a:tcPr marL="91434" marR="91434" marT="45749" marB="4574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2000" b="0" i="0" u="none" strike="noStrike" cap="none" normalizeH="0" baseline="0" dirty="0" err="1" smtClean="0">
                          <a:ln>
                            <a:noFill/>
                          </a:ln>
                          <a:solidFill>
                            <a:srgbClr val="000000"/>
                          </a:solidFill>
                          <a:effectLst/>
                          <a:latin typeface="Verdana" pitchFamily="34" charset="0"/>
                          <a:cs typeface="Arial" pitchFamily="34" charset="0"/>
                        </a:rPr>
                        <a:t>Ebelsbach</a:t>
                      </a:r>
                      <a:r>
                        <a:rPr kumimoji="0" lang="de-DE" altLang="de-DE" sz="2000" b="0" i="0" u="none" strike="noStrike" cap="none" normalizeH="0" baseline="0" dirty="0" smtClean="0">
                          <a:ln>
                            <a:noFill/>
                          </a:ln>
                          <a:solidFill>
                            <a:srgbClr val="000000"/>
                          </a:solidFill>
                          <a:effectLst/>
                          <a:latin typeface="Verdana" pitchFamily="34" charset="0"/>
                          <a:cs typeface="Arial" pitchFamily="34" charset="0"/>
                        </a:rPr>
                        <a:t>. Dorfordnung (1648)</a:t>
                      </a:r>
                    </a:p>
                  </a:txBody>
                  <a:tcPr marL="91434" marR="91434" marT="45749" marB="4574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3"/>
                  </a:ext>
                </a:extLst>
              </a:tr>
            </a:tbl>
          </a:graphicData>
        </a:graphic>
      </p:graphicFrame>
      <p:sp>
        <p:nvSpPr>
          <p:cNvPr id="5" name="Titel 4"/>
          <p:cNvSpPr>
            <a:spLocks noGrp="1"/>
          </p:cNvSpPr>
          <p:nvPr>
            <p:ph type="title"/>
          </p:nvPr>
        </p:nvSpPr>
        <p:spPr>
          <a:xfrm>
            <a:off x="251520" y="615826"/>
            <a:ext cx="8640960" cy="508918"/>
          </a:xfrm>
        </p:spPr>
        <p:txBody>
          <a:bodyPr/>
          <a:lstStyle/>
          <a:p>
            <a:r>
              <a:rPr lang="de-DE" altLang="de-DE" dirty="0"/>
              <a:t>Gesetze des Altertums und der Antike, </a:t>
            </a:r>
            <a:br>
              <a:rPr lang="de-DE" altLang="de-DE" dirty="0"/>
            </a:br>
            <a:r>
              <a:rPr lang="de-DE" altLang="de-DE" dirty="0"/>
              <a:t>mittelalterliche Gesetze, Gewohnheitsrechte usw.</a:t>
            </a:r>
            <a:endParaRPr lang="de-DE"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340768"/>
            <a:ext cx="8640960" cy="4968552"/>
          </a:xfrm>
        </p:spPr>
        <p:txBody>
          <a:bodyPr/>
          <a:lstStyle/>
          <a:p>
            <a:pPr marL="0" indent="0">
              <a:buNone/>
            </a:pPr>
            <a:r>
              <a:rPr lang="de-DE" altLang="de-DE" sz="2200" dirty="0"/>
              <a:t>Verwaltungsvorschriften usw., die von staatlichen Behörden oder deren Vertreter verkündet </a:t>
            </a:r>
            <a:r>
              <a:rPr lang="de-DE" altLang="de-DE" sz="2200" dirty="0" smtClean="0"/>
              <a:t>werden</a:t>
            </a:r>
          </a:p>
          <a:p>
            <a:pPr marL="0" indent="0">
              <a:buNone/>
            </a:pPr>
            <a:endParaRPr lang="de-DE" altLang="de-DE" sz="2000" dirty="0"/>
          </a:p>
          <a:p>
            <a:pPr marL="0" indent="0">
              <a:buNone/>
            </a:pPr>
            <a:r>
              <a:rPr lang="de-DE" altLang="de-DE" sz="1000" dirty="0">
                <a:solidFill>
                  <a:srgbClr val="376092"/>
                </a:solidFill>
              </a:rPr>
              <a:t/>
            </a:r>
            <a:br>
              <a:rPr lang="de-DE" altLang="de-DE" sz="1000" dirty="0">
                <a:solidFill>
                  <a:srgbClr val="376092"/>
                </a:solidFill>
              </a:rPr>
            </a:br>
            <a:r>
              <a:rPr lang="de-DE" altLang="de-DE" sz="2000" dirty="0"/>
              <a:t>Definition für den D-A-CH Raum:</a:t>
            </a:r>
          </a:p>
          <a:p>
            <a:pPr marL="0" indent="0">
              <a:buNone/>
            </a:pPr>
            <a:r>
              <a:rPr lang="de-DE" altLang="de-DE" sz="2000" dirty="0">
                <a:ea typeface="Verdana" pitchFamily="34" charset="0"/>
                <a:cs typeface="Verdana" pitchFamily="34" charset="0"/>
              </a:rPr>
              <a:t>Regelungen, die innerhalb einer Verwaltungsorganisation ergehen, die von übergeordneten Verwaltungsinstanzen oder Vorgesetzten an nachgeordnete Behörden oder Bedienstete ergehen und dazu dienen, Organisation und Handeln der Verwaltung zu bestimmen </a:t>
            </a:r>
          </a:p>
          <a:p>
            <a:pPr marL="0" indent="0">
              <a:buNone/>
            </a:pPr>
            <a:r>
              <a:rPr lang="de-DE" altLang="de-DE" sz="2000" dirty="0">
                <a:ea typeface="Verdana" pitchFamily="34" charset="0"/>
                <a:cs typeface="Verdana" pitchFamily="34" charset="0"/>
              </a:rPr>
              <a:t>(RDA 6.29.1.7 D-A-CH)</a:t>
            </a:r>
          </a:p>
          <a:p>
            <a:pPr marL="0" indent="0">
              <a:buNone/>
            </a:pPr>
            <a:endParaRPr lang="de-DE" altLang="de-DE" sz="1000" dirty="0">
              <a:solidFill>
                <a:srgbClr val="000000"/>
              </a:solidFill>
            </a:endParaRPr>
          </a:p>
        </p:txBody>
      </p:sp>
      <p:sp>
        <p:nvSpPr>
          <p:cNvPr id="4" name="Fußzeilenplatzhalter 3"/>
          <p:cNvSpPr>
            <a:spLocks noGrp="1"/>
          </p:cNvSpPr>
          <p:nvPr>
            <p:ph type="ftr" sz="quarter" idx="14"/>
          </p:nvPr>
        </p:nvSpPr>
        <p:spPr/>
        <p:txBody>
          <a:bodyPr/>
          <a:lstStyle/>
          <a:p>
            <a:pPr>
              <a:defRPr/>
            </a:pPr>
            <a:r>
              <a:rPr lang="de-DE" smtClean="0"/>
              <a:t>AG RDA Schulungsunterlagen – Modul 6J: Juristische Werke | Stand: 5.12.2017 | CC BY-NC-SA</a:t>
            </a:r>
            <a:endParaRPr lang="de-DE" dirty="0"/>
          </a:p>
        </p:txBody>
      </p:sp>
      <p:sp>
        <p:nvSpPr>
          <p:cNvPr id="58373" name="Foliennummernplatzhalter 1"/>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fld id="{9B0BCC54-1C4E-4EF8-8EE3-421984219FC8}" type="slidenum">
              <a:rPr lang="de-DE" altLang="de-DE" sz="1200" smtClean="0">
                <a:solidFill>
                  <a:srgbClr val="898989"/>
                </a:solidFill>
                <a:latin typeface="Calibri" pitchFamily="34" charset="0"/>
              </a:rPr>
              <a:pPr>
                <a:spcBef>
                  <a:spcPct val="0"/>
                </a:spcBef>
                <a:buFontTx/>
                <a:buNone/>
              </a:pPr>
              <a:t>49</a:t>
            </a:fld>
            <a:endParaRPr lang="de-DE" altLang="de-DE" sz="1200" smtClean="0">
              <a:solidFill>
                <a:srgbClr val="898989"/>
              </a:solidFill>
              <a:latin typeface="Calibri" pitchFamily="34" charset="0"/>
            </a:endParaRPr>
          </a:p>
        </p:txBody>
      </p:sp>
      <p:sp>
        <p:nvSpPr>
          <p:cNvPr id="5" name="Titel 4"/>
          <p:cNvSpPr>
            <a:spLocks noGrp="1"/>
          </p:cNvSpPr>
          <p:nvPr>
            <p:ph type="title"/>
          </p:nvPr>
        </p:nvSpPr>
        <p:spPr>
          <a:xfrm>
            <a:off x="251520" y="399802"/>
            <a:ext cx="8640960" cy="508918"/>
          </a:xfrm>
        </p:spPr>
        <p:txBody>
          <a:bodyPr/>
          <a:lstStyle/>
          <a:p>
            <a:r>
              <a:rPr lang="de-DE" altLang="de-DE" dirty="0"/>
              <a:t>Verwaltungsvorschriften usw., die keine Gesetze sind</a:t>
            </a:r>
            <a:endParaRPr lang="de-DE"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de-DE" dirty="0"/>
              <a:t>A. Geltungsbereich</a:t>
            </a:r>
          </a:p>
        </p:txBody>
      </p:sp>
      <p:sp>
        <p:nvSpPr>
          <p:cNvPr id="2" name="Textplatzhalter 1"/>
          <p:cNvSpPr>
            <a:spLocks noGrp="1"/>
          </p:cNvSpPr>
          <p:nvPr>
            <p:ph type="body" sz="quarter" idx="13"/>
          </p:nvPr>
        </p:nvSpPr>
        <p:spPr>
          <a:xfrm>
            <a:off x="251520" y="1484784"/>
            <a:ext cx="8640960" cy="4824536"/>
          </a:xfrm>
        </p:spPr>
        <p:txBody>
          <a:bodyPr/>
          <a:lstStyle/>
          <a:p>
            <a:pPr eaLnBrk="1" hangingPunct="1"/>
            <a:r>
              <a:rPr lang="de-DE" altLang="de-DE" dirty="0">
                <a:solidFill>
                  <a:schemeClr val="accent1">
                    <a:lumMod val="75000"/>
                  </a:schemeClr>
                </a:solidFill>
              </a:rPr>
              <a:t>Juristische Werke nach RDA 6.29.1.1:</a:t>
            </a:r>
          </a:p>
          <a:p>
            <a:pPr lvl="1" eaLnBrk="1" hangingPunct="1">
              <a:buFont typeface="Arial" pitchFamily="34" charset="0"/>
              <a:buChar char="•"/>
            </a:pPr>
            <a:r>
              <a:rPr lang="de-DE" altLang="de-DE" sz="2400" dirty="0"/>
              <a:t>Rechtsnormen und Materialien, die im Rahmen der Rechtsausübung entstehen</a:t>
            </a:r>
          </a:p>
          <a:p>
            <a:pPr eaLnBrk="1" hangingPunct="1">
              <a:buNone/>
            </a:pPr>
            <a:endParaRPr lang="de-DE" altLang="de-DE" dirty="0"/>
          </a:p>
          <a:p>
            <a:pPr eaLnBrk="1" hangingPunct="1"/>
            <a:r>
              <a:rPr lang="de-DE" altLang="de-DE" dirty="0">
                <a:solidFill>
                  <a:schemeClr val="accent1">
                    <a:lumMod val="75000"/>
                  </a:schemeClr>
                </a:solidFill>
              </a:rPr>
              <a:t>Sonstige juristische Werke</a:t>
            </a:r>
          </a:p>
          <a:p>
            <a:pPr lvl="1" eaLnBrk="1" hangingPunct="1">
              <a:buFont typeface="Arial" pitchFamily="34" charset="0"/>
              <a:buChar char="•"/>
            </a:pPr>
            <a:r>
              <a:rPr lang="de-DE" altLang="de-DE" sz="2400" dirty="0"/>
              <a:t>alle anderen Arten juristischer Werke</a:t>
            </a:r>
          </a:p>
          <a:p>
            <a:pPr lvl="1" eaLnBrk="1" hangingPunct="1">
              <a:buFont typeface="Arial" pitchFamily="34" charset="0"/>
              <a:buChar char="•"/>
            </a:pPr>
            <a:r>
              <a:rPr lang="de-DE" altLang="de-DE" sz="2400" dirty="0"/>
              <a:t>Kommentare von Rechtsnormen </a:t>
            </a:r>
          </a:p>
          <a:p>
            <a:pPr marL="457200" lvl="1" indent="0" eaLnBrk="1" hangingPunct="1">
              <a:buNone/>
            </a:pPr>
            <a:r>
              <a:rPr lang="de-DE" altLang="de-DE" sz="2400" dirty="0"/>
              <a:t>   (RDA 6.29.1.1.3 &gt;&gt;&gt; RDA 6.27.1.6)</a:t>
            </a:r>
          </a:p>
          <a:p>
            <a:endParaRPr lang="de-DE" dirty="0"/>
          </a:p>
        </p:txBody>
      </p:sp>
      <p:sp>
        <p:nvSpPr>
          <p:cNvPr id="4" name="Fußzeilenplatzhalter 3"/>
          <p:cNvSpPr>
            <a:spLocks noGrp="1"/>
          </p:cNvSpPr>
          <p:nvPr>
            <p:ph type="ftr" sz="quarter" idx="14"/>
          </p:nvPr>
        </p:nvSpPr>
        <p:spPr/>
        <p:txBody>
          <a:bodyPr/>
          <a:lstStyle/>
          <a:p>
            <a:pPr>
              <a:defRPr/>
            </a:pPr>
            <a:r>
              <a:rPr lang="de-DE" smtClean="0"/>
              <a:t>AG RDA Schulungsunterlagen – Modul 6J: Juristische Werke | Stand: 5.12.2017 | CC BY-NC-SA</a:t>
            </a:r>
            <a:endParaRPr lang="de-DE" dirty="0"/>
          </a:p>
        </p:txBody>
      </p:sp>
      <p:sp>
        <p:nvSpPr>
          <p:cNvPr id="14341" name="Foliennummernplatzhalter 2"/>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fld id="{3A630112-4A0B-47F9-ABBE-02FD4D2764CE}" type="slidenum">
              <a:rPr lang="de-DE" altLang="de-DE" sz="1200" smtClean="0">
                <a:solidFill>
                  <a:srgbClr val="898989"/>
                </a:solidFill>
                <a:latin typeface="Calibri" pitchFamily="34" charset="0"/>
              </a:rPr>
              <a:pPr>
                <a:spcBef>
                  <a:spcPct val="0"/>
                </a:spcBef>
                <a:buFontTx/>
                <a:buNone/>
              </a:pPr>
              <a:t>5</a:t>
            </a:fld>
            <a:endParaRPr lang="de-DE" altLang="de-DE" sz="1200"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99802"/>
            <a:ext cx="8640960" cy="508918"/>
          </a:xfrm>
        </p:spPr>
        <p:txBody>
          <a:bodyPr/>
          <a:lstStyle/>
          <a:p>
            <a:r>
              <a:rPr lang="de-DE" altLang="de-DE" dirty="0"/>
              <a:t>Verwaltungsvorschriften usw., die keine Gesetze sind</a:t>
            </a:r>
            <a:endParaRPr lang="de-DE" dirty="0"/>
          </a:p>
        </p:txBody>
      </p:sp>
      <p:sp>
        <p:nvSpPr>
          <p:cNvPr id="3" name="Textplatzhalter 2"/>
          <p:cNvSpPr>
            <a:spLocks noGrp="1"/>
          </p:cNvSpPr>
          <p:nvPr>
            <p:ph type="body" sz="quarter" idx="13"/>
          </p:nvPr>
        </p:nvSpPr>
        <p:spPr>
          <a:xfrm>
            <a:off x="251520" y="1340768"/>
            <a:ext cx="8640960" cy="4968552"/>
          </a:xfrm>
        </p:spPr>
        <p:txBody>
          <a:bodyPr/>
          <a:lstStyle/>
          <a:p>
            <a:pPr marL="0" indent="0">
              <a:buNone/>
            </a:pPr>
            <a:endParaRPr lang="de-DE" altLang="de-DE" sz="1000" dirty="0">
              <a:solidFill>
                <a:srgbClr val="000000"/>
              </a:solidFill>
            </a:endParaRPr>
          </a:p>
          <a:p>
            <a:pPr marL="0" indent="0">
              <a:buNone/>
            </a:pPr>
            <a:r>
              <a:rPr lang="de-DE" altLang="de-DE" b="1" dirty="0">
                <a:solidFill>
                  <a:srgbClr val="000000"/>
                </a:solidFill>
              </a:rPr>
              <a:t>Normierter Sucheinstieg:</a:t>
            </a:r>
          </a:p>
          <a:p>
            <a:pPr lvl="1" indent="-342900">
              <a:buFont typeface="Arial" pitchFamily="34" charset="0"/>
              <a:buChar char="•"/>
            </a:pPr>
            <a:r>
              <a:rPr lang="de-DE" altLang="de-DE" sz="2400" dirty="0"/>
              <a:t>Sucheinstieg, der staatlichen Behörden oder deren Vertreter   </a:t>
            </a:r>
          </a:p>
          <a:p>
            <a:pPr lvl="1" indent="-342900">
              <a:buFont typeface="Arial" pitchFamily="34" charset="0"/>
              <a:buChar char="•"/>
            </a:pPr>
            <a:r>
              <a:rPr lang="de-DE" altLang="de-DE" sz="2400" dirty="0"/>
              <a:t>Bevorzugter Titel für die Verwaltungsvorschrift usw. </a:t>
            </a:r>
          </a:p>
          <a:p>
            <a:pPr marL="0" indent="0">
              <a:buNone/>
            </a:pPr>
            <a:endParaRPr lang="de-DE" altLang="de-DE" dirty="0"/>
          </a:p>
          <a:p>
            <a:pPr marL="0" indent="0">
              <a:buNone/>
            </a:pPr>
            <a:r>
              <a:rPr lang="de-DE" altLang="de-DE" dirty="0"/>
              <a:t>Beziehungskennzeichnung: </a:t>
            </a:r>
            <a:r>
              <a:rPr lang="de-DE" altLang="de-DE" dirty="0" smtClean="0"/>
              <a:t>Verfasser</a:t>
            </a:r>
            <a:endParaRPr lang="de-DE" altLang="de-DE" dirty="0"/>
          </a:p>
          <a:p>
            <a:endParaRPr lang="de-DE" dirty="0"/>
          </a:p>
        </p:txBody>
      </p:sp>
      <p:sp>
        <p:nvSpPr>
          <p:cNvPr id="4" name="Fußzeilenplatzhalter 3"/>
          <p:cNvSpPr>
            <a:spLocks noGrp="1"/>
          </p:cNvSpPr>
          <p:nvPr>
            <p:ph type="ftr" sz="quarter" idx="14"/>
          </p:nvPr>
        </p:nvSpPr>
        <p:spPr/>
        <p:txBody>
          <a:bodyPr/>
          <a:lstStyle/>
          <a:p>
            <a:pPr>
              <a:defRPr/>
            </a:pPr>
            <a:r>
              <a:rPr lang="de-DE" smtClean="0"/>
              <a:t>AG RDA Schulungsunterlagen – Modul 6J: Juristische Werke | Stand: 5.12.2017 | CC BY-NC-SA</a:t>
            </a:r>
            <a:endParaRPr lang="de-DE" dirty="0"/>
          </a:p>
        </p:txBody>
      </p:sp>
      <p:sp>
        <p:nvSpPr>
          <p:cNvPr id="58373" name="Foliennummernplatzhalter 1"/>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fld id="{9B0BCC54-1C4E-4EF8-8EE3-421984219FC8}" type="slidenum">
              <a:rPr lang="de-DE" altLang="de-DE" sz="1200" smtClean="0">
                <a:solidFill>
                  <a:srgbClr val="898989"/>
                </a:solidFill>
                <a:latin typeface="Calibri" pitchFamily="34" charset="0"/>
              </a:rPr>
              <a:pPr>
                <a:spcBef>
                  <a:spcPct val="0"/>
                </a:spcBef>
                <a:buFontTx/>
                <a:buNone/>
              </a:pPr>
              <a:t>50</a:t>
            </a:fld>
            <a:endParaRPr lang="de-DE" altLang="de-DE" sz="1200" smtClean="0">
              <a:solidFill>
                <a:srgbClr val="898989"/>
              </a:solidFill>
              <a:latin typeface="Calibri" pitchFamily="34" charset="0"/>
            </a:endParaRPr>
          </a:p>
        </p:txBody>
      </p:sp>
    </p:spTree>
    <p:extLst>
      <p:ext uri="{BB962C8B-B14F-4D97-AF65-F5344CB8AC3E}">
        <p14:creationId xmlns:p14="http://schemas.microsoft.com/office/powerpoint/2010/main" val="1557783949"/>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39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14913" y="674688"/>
            <a:ext cx="3671887" cy="194786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59396" name="Textfeld 6"/>
          <p:cNvSpPr txBox="1">
            <a:spLocks noChangeArrowheads="1"/>
          </p:cNvSpPr>
          <p:nvPr/>
        </p:nvSpPr>
        <p:spPr bwMode="auto">
          <a:xfrm>
            <a:off x="266572" y="902784"/>
            <a:ext cx="4249737" cy="70788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r>
              <a:rPr lang="de-DE" altLang="de-DE" sz="2000" dirty="0"/>
              <a:t>Ausschnitt aus „Staatsanzeiger für das Land Hessen: </a:t>
            </a:r>
          </a:p>
        </p:txBody>
      </p:sp>
      <p:pic>
        <p:nvPicPr>
          <p:cNvPr id="5939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0825" y="1844675"/>
            <a:ext cx="3529013" cy="82232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3" name="Titel 2"/>
          <p:cNvSpPr>
            <a:spLocks noGrp="1"/>
          </p:cNvSpPr>
          <p:nvPr>
            <p:ph type="title"/>
          </p:nvPr>
        </p:nvSpPr>
        <p:spPr/>
        <p:txBody>
          <a:bodyPr/>
          <a:lstStyle/>
          <a:p>
            <a:r>
              <a:rPr lang="de-DE" dirty="0"/>
              <a:t>Beispiel</a:t>
            </a:r>
          </a:p>
        </p:txBody>
      </p:sp>
      <p:sp>
        <p:nvSpPr>
          <p:cNvPr id="12" name="Fußzeilenplatzhalter 11"/>
          <p:cNvSpPr>
            <a:spLocks noGrp="1"/>
          </p:cNvSpPr>
          <p:nvPr>
            <p:ph type="ftr" sz="quarter" idx="14"/>
          </p:nvPr>
        </p:nvSpPr>
        <p:spPr/>
        <p:txBody>
          <a:bodyPr/>
          <a:lstStyle/>
          <a:p>
            <a:pPr>
              <a:defRPr/>
            </a:pPr>
            <a:r>
              <a:rPr lang="de-DE" smtClean="0"/>
              <a:t>AG RDA Schulungsunterlagen – Modul 6J: Juristische Werke | Stand: 5.12.2017 | CC BY-NC-SA</a:t>
            </a:r>
            <a:endParaRPr lang="de-DE" dirty="0"/>
          </a:p>
        </p:txBody>
      </p:sp>
      <p:sp>
        <p:nvSpPr>
          <p:cNvPr id="59425" name="Foliennummernplatzhalter 2"/>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fld id="{0C64FC7E-AE82-4266-A7FF-F4DFB74FD03C}" type="slidenum">
              <a:rPr lang="de-DE" altLang="de-DE" sz="1200" smtClean="0">
                <a:solidFill>
                  <a:srgbClr val="898989"/>
                </a:solidFill>
                <a:latin typeface="Calibri" pitchFamily="34" charset="0"/>
              </a:rPr>
              <a:pPr>
                <a:spcBef>
                  <a:spcPct val="0"/>
                </a:spcBef>
                <a:buFontTx/>
                <a:buNone/>
              </a:pPr>
              <a:t>51</a:t>
            </a:fld>
            <a:endParaRPr lang="de-DE" altLang="de-DE" sz="1200" smtClean="0">
              <a:solidFill>
                <a:srgbClr val="898989"/>
              </a:solidFill>
              <a:latin typeface="Calibri" pitchFamily="34" charset="0"/>
            </a:endParaRPr>
          </a:p>
        </p:txBody>
      </p:sp>
      <p:graphicFrame>
        <p:nvGraphicFramePr>
          <p:cNvPr id="8" name="Tabelle 7"/>
          <p:cNvGraphicFramePr>
            <a:graphicFrameLocks noGrp="1"/>
          </p:cNvGraphicFramePr>
          <p:nvPr>
            <p:extLst>
              <p:ext uri="{D42A27DB-BD31-4B8C-83A1-F6EECF244321}">
                <p14:modId xmlns:p14="http://schemas.microsoft.com/office/powerpoint/2010/main" val="1770842730"/>
              </p:ext>
            </p:extLst>
          </p:nvPr>
        </p:nvGraphicFramePr>
        <p:xfrm>
          <a:off x="250825" y="2924175"/>
          <a:ext cx="8642350" cy="3390899"/>
        </p:xfrm>
        <a:graphic>
          <a:graphicData uri="http://schemas.openxmlformats.org/drawingml/2006/table">
            <a:tbl>
              <a:tblPr firstRow="1" bandRow="1">
                <a:tableStyleId>{5C22544A-7EE6-4342-B048-85BDC9FD1C3A}</a:tableStyleId>
              </a:tblPr>
              <a:tblGrid>
                <a:gridCol w="1008807">
                  <a:extLst>
                    <a:ext uri="{9D8B030D-6E8A-4147-A177-3AD203B41FA5}">
                      <a16:colId xmlns:a16="http://schemas.microsoft.com/office/drawing/2014/main" val="20000"/>
                    </a:ext>
                  </a:extLst>
                </a:gridCol>
                <a:gridCol w="2880320">
                  <a:extLst>
                    <a:ext uri="{9D8B030D-6E8A-4147-A177-3AD203B41FA5}">
                      <a16:colId xmlns:a16="http://schemas.microsoft.com/office/drawing/2014/main" val="20001"/>
                    </a:ext>
                  </a:extLst>
                </a:gridCol>
                <a:gridCol w="4753223">
                  <a:extLst>
                    <a:ext uri="{9D8B030D-6E8A-4147-A177-3AD203B41FA5}">
                      <a16:colId xmlns:a16="http://schemas.microsoft.com/office/drawing/2014/main" val="20002"/>
                    </a:ext>
                  </a:extLst>
                </a:gridCol>
              </a:tblGrid>
              <a:tr h="365903">
                <a:tc>
                  <a:txBody>
                    <a:bodyPr/>
                    <a:lstStyle/>
                    <a:p>
                      <a:pPr>
                        <a:lnSpc>
                          <a:spcPct val="100000"/>
                        </a:lnSpc>
                      </a:pPr>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54" marR="91454" marT="45754" marB="45754"/>
                </a:tc>
                <a:tc>
                  <a:txBody>
                    <a:bodyPr/>
                    <a:lstStyle/>
                    <a:p>
                      <a:pPr>
                        <a:lnSpc>
                          <a:spcPct val="100000"/>
                        </a:lnSpc>
                      </a:pPr>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54" marR="91454" marT="45754" marB="45754"/>
                </a:tc>
                <a:tc>
                  <a:txBody>
                    <a:bodyPr/>
                    <a:lstStyle/>
                    <a:p>
                      <a:pPr>
                        <a:lnSpc>
                          <a:spcPct val="100000"/>
                        </a:lnSpc>
                      </a:pPr>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54" marR="91454" marT="45754" marB="45754"/>
                </a:tc>
                <a:extLst>
                  <a:ext uri="{0D108BD9-81ED-4DB2-BD59-A6C34878D82A}">
                    <a16:rowId xmlns:a16="http://schemas.microsoft.com/office/drawing/2014/main" val="10000"/>
                  </a:ext>
                </a:extLst>
              </a:tr>
              <a:tr h="823227">
                <a:tc>
                  <a:txBody>
                    <a:bodyPr/>
                    <a:lstStyle/>
                    <a:p>
                      <a:pPr>
                        <a:lnSpc>
                          <a:spcPct val="1000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6.19.2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marL="91454" marR="91454" marT="45754" marB="45754"/>
                </a:tc>
                <a:tc>
                  <a:txBody>
                    <a:bodyPr/>
                    <a:lstStyle/>
                    <a:p>
                      <a:pPr>
                        <a:lnSpc>
                          <a:spcPct val="1000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marL="91454" marR="91454" marT="45754" marB="45754"/>
                </a:tc>
                <a:tc>
                  <a:txBody>
                    <a:bodyPr/>
                    <a:lstStyle/>
                    <a:p>
                      <a:pPr>
                        <a:lnSpc>
                          <a:spcPct val="100000"/>
                        </a:lnSpc>
                        <a:spcBef>
                          <a:spcPts val="600"/>
                        </a:spcBef>
                        <a:spcAft>
                          <a:spcPts val="600"/>
                        </a:spcAft>
                      </a:pPr>
                      <a:r>
                        <a:rPr lang="de-DE" sz="1600" dirty="0" smtClean="0">
                          <a:latin typeface="Verdana" panose="020B0604030504040204" pitchFamily="34" charset="0"/>
                          <a:ea typeface="Verdana" panose="020B0604030504040204" pitchFamily="34" charset="0"/>
                          <a:cs typeface="Verdana" panose="020B0604030504040204" pitchFamily="34" charset="0"/>
                        </a:rPr>
                        <a:t>Verwaltungsvorschriften zur Korruptionsbekämpfung in der Landesverwaltung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marL="91454" marR="91454" marT="45754" marB="45754"/>
                </a:tc>
                <a:extLst>
                  <a:ext uri="{0D108BD9-81ED-4DB2-BD59-A6C34878D82A}">
                    <a16:rowId xmlns:a16="http://schemas.microsoft.com/office/drawing/2014/main" val="10001"/>
                  </a:ext>
                </a:extLst>
              </a:tr>
              <a:tr h="579321">
                <a:tc>
                  <a:txBody>
                    <a:bodyPr/>
                    <a:lstStyle/>
                    <a:p>
                      <a:pPr>
                        <a:lnSpc>
                          <a:spcPct val="1000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19.2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marL="91454" marR="91454" marT="45754" marB="45754"/>
                </a:tc>
                <a:tc>
                  <a:txBody>
                    <a:bodyPr/>
                    <a:lstStyle/>
                    <a:p>
                      <a:pPr>
                        <a:lnSpc>
                          <a:spcPct val="1000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Geistiger Schöpfer</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marL="91454" marR="91454" marT="45754" marB="45754"/>
                </a:tc>
                <a:tc>
                  <a:txBody>
                    <a:bodyPr/>
                    <a:lstStyle/>
                    <a:p>
                      <a:pPr>
                        <a:lnSpc>
                          <a:spcPct val="100000"/>
                        </a:lnSpc>
                        <a:spcBef>
                          <a:spcPts val="600"/>
                        </a:spcBef>
                        <a:spcAft>
                          <a:spcPts val="600"/>
                        </a:spcAft>
                      </a:pPr>
                      <a:r>
                        <a:rPr lang="de-DE" sz="1600" dirty="0" smtClean="0">
                          <a:latin typeface="Verdana" panose="020B0604030504040204" pitchFamily="34" charset="0"/>
                          <a:ea typeface="Verdana" panose="020B0604030504040204" pitchFamily="34" charset="0"/>
                          <a:cs typeface="Verdana" panose="020B0604030504040204" pitchFamily="34" charset="0"/>
                        </a:rPr>
                        <a:t>Hessen. Hessisches Ministerium des Innern und für Sport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marL="91454" marR="91454" marT="45754" marB="45754"/>
                </a:tc>
                <a:extLst>
                  <a:ext uri="{0D108BD9-81ED-4DB2-BD59-A6C34878D82A}">
                    <a16:rowId xmlns:a16="http://schemas.microsoft.com/office/drawing/2014/main" val="10002"/>
                  </a:ext>
                </a:extLst>
              </a:tr>
              <a:tr h="444015">
                <a:tc>
                  <a:txBody>
                    <a:bodyPr/>
                    <a:lstStyle/>
                    <a:p>
                      <a:pPr>
                        <a:lnSpc>
                          <a:spcPct val="100000"/>
                        </a:lnSpc>
                        <a:spcBef>
                          <a:spcPts val="600"/>
                        </a:spcBef>
                        <a:spcAft>
                          <a:spcPts val="600"/>
                        </a:spcAft>
                      </a:pPr>
                      <a:r>
                        <a:rPr lang="de-DE" sz="1600" b="0" dirty="0" smtClean="0">
                          <a:latin typeface="Verdana" panose="020B0604030504040204" pitchFamily="34" charset="0"/>
                          <a:ea typeface="Verdana" panose="020B0604030504040204" pitchFamily="34" charset="0"/>
                          <a:cs typeface="Verdana" panose="020B0604030504040204" pitchFamily="34" charset="0"/>
                        </a:rPr>
                        <a:t>18.5</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marL="91454" marR="91454" marT="45754" marB="45754"/>
                </a:tc>
                <a:tc>
                  <a:txBody>
                    <a:bodyPr/>
                    <a:lstStyle/>
                    <a:p>
                      <a:pPr>
                        <a:lnSpc>
                          <a:spcPct val="100000"/>
                        </a:lnSpc>
                        <a:spcBef>
                          <a:spcPts val="600"/>
                        </a:spcBef>
                        <a:spcAft>
                          <a:spcPts val="600"/>
                        </a:spcAft>
                      </a:pPr>
                      <a:r>
                        <a:rPr lang="de-DE" sz="1600"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marL="91454" marR="91454" marT="45754" marB="45754"/>
                </a:tc>
                <a:tc>
                  <a:txBody>
                    <a:bodyPr/>
                    <a:lstStyle/>
                    <a:p>
                      <a:pPr>
                        <a:lnSpc>
                          <a:spcPct val="100000"/>
                        </a:lnSpc>
                        <a:spcBef>
                          <a:spcPts val="600"/>
                        </a:spcBef>
                        <a:spcAft>
                          <a:spcPts val="600"/>
                        </a:spcAft>
                      </a:pPr>
                      <a:r>
                        <a:rPr lang="de-DE" sz="1600" dirty="0" smtClean="0">
                          <a:latin typeface="Verdana" panose="020B0604030504040204" pitchFamily="34" charset="0"/>
                          <a:ea typeface="Verdana" panose="020B0604030504040204" pitchFamily="34" charset="0"/>
                          <a:cs typeface="Verdana" panose="020B0604030504040204" pitchFamily="34" charset="0"/>
                        </a:rPr>
                        <a:t>Verfasser</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marL="91454" marR="91454" marT="45754" marB="45754"/>
                </a:tc>
                <a:extLst>
                  <a:ext uri="{0D108BD9-81ED-4DB2-BD59-A6C34878D82A}">
                    <a16:rowId xmlns:a16="http://schemas.microsoft.com/office/drawing/2014/main" val="10003"/>
                  </a:ext>
                </a:extLst>
              </a:tr>
              <a:tr h="1178433">
                <a:tc>
                  <a:txBody>
                    <a:bodyPr/>
                    <a:lstStyle/>
                    <a:p>
                      <a:pPr>
                        <a:lnSpc>
                          <a:spcPct val="100000"/>
                        </a:lnSpc>
                        <a:spcBef>
                          <a:spcPts val="600"/>
                        </a:spcBef>
                        <a:spcAft>
                          <a:spcPts val="600"/>
                        </a:spcAft>
                      </a:pPr>
                      <a:r>
                        <a:rPr lang="de-DE" sz="1600" b="0" dirty="0" smtClean="0">
                          <a:latin typeface="Verdana" panose="020B0604030504040204" pitchFamily="34" charset="0"/>
                          <a:ea typeface="Verdana" panose="020B0604030504040204" pitchFamily="34" charset="0"/>
                          <a:cs typeface="Verdana" panose="020B0604030504040204" pitchFamily="34" charset="0"/>
                        </a:rPr>
                        <a:t>6.27.1</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marL="91454" marR="91454" marT="45754" marB="45754"/>
                </a:tc>
                <a:tc>
                  <a:txBody>
                    <a:bodyPr/>
                    <a:lstStyle/>
                    <a:p>
                      <a:pPr>
                        <a:lnSpc>
                          <a:spcPct val="100000"/>
                        </a:lnSpc>
                        <a:spcBef>
                          <a:spcPts val="600"/>
                        </a:spcBef>
                        <a:spcAft>
                          <a:spcPts val="600"/>
                        </a:spcAft>
                      </a:pPr>
                      <a:r>
                        <a:rPr lang="de-DE" sz="1600" b="0" dirty="0" smtClean="0">
                          <a:latin typeface="Verdana" panose="020B0604030504040204" pitchFamily="34" charset="0"/>
                          <a:ea typeface="Verdana" panose="020B0604030504040204" pitchFamily="34" charset="0"/>
                          <a:cs typeface="Verdana" panose="020B0604030504040204" pitchFamily="34" charset="0"/>
                        </a:rPr>
                        <a:t>Normierter Sucheinstieg</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marL="91454" marR="91454" marT="45754" marB="45754"/>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dirty="0" smtClean="0">
                          <a:latin typeface="Verdana" panose="020B0604030504040204" pitchFamily="34" charset="0"/>
                          <a:ea typeface="Verdana" panose="020B0604030504040204" pitchFamily="34" charset="0"/>
                          <a:cs typeface="Verdana" panose="020B0604030504040204" pitchFamily="34" charset="0"/>
                        </a:rPr>
                        <a:t>Hessen. Hessisches Ministerium des Innern und für Sport. Verwaltungsvorschriften zur Korruptionsbekämpfung in der Landesverwaltung</a:t>
                      </a:r>
                    </a:p>
                  </a:txBody>
                  <a:tcPr marL="91454" marR="91454" marT="45754" marB="45754"/>
                </a:tc>
                <a:extLst>
                  <a:ext uri="{0D108BD9-81ED-4DB2-BD59-A6C34878D82A}">
                    <a16:rowId xmlns:a16="http://schemas.microsoft.com/office/drawing/2014/main" val="10004"/>
                  </a:ext>
                </a:extLst>
              </a:tr>
            </a:tbl>
          </a:graphicData>
        </a:graphic>
      </p:graphicFrame>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platzhalter 4"/>
          <p:cNvSpPr>
            <a:spLocks noGrp="1"/>
          </p:cNvSpPr>
          <p:nvPr>
            <p:ph type="body" sz="quarter" idx="13"/>
          </p:nvPr>
        </p:nvSpPr>
        <p:spPr>
          <a:xfrm>
            <a:off x="251520" y="1268760"/>
            <a:ext cx="8640960" cy="5040560"/>
          </a:xfrm>
        </p:spPr>
        <p:txBody>
          <a:bodyPr/>
          <a:lstStyle/>
          <a:p>
            <a:pPr marL="0" indent="0" algn="r">
              <a:spcBef>
                <a:spcPts val="0"/>
              </a:spcBef>
              <a:buNone/>
            </a:pPr>
            <a:r>
              <a:rPr lang="de-DE" altLang="de-DE" dirty="0"/>
              <a:t>„Adaptionen und Neubearbeitung“</a:t>
            </a:r>
            <a:br>
              <a:rPr lang="de-DE" altLang="de-DE" dirty="0"/>
            </a:br>
            <a:endParaRPr lang="de-DE" altLang="de-DE" sz="1200" dirty="0"/>
          </a:p>
          <a:p>
            <a:pPr marL="0" indent="0">
              <a:buNone/>
            </a:pPr>
            <a:r>
              <a:rPr lang="de-DE" altLang="de-DE" dirty="0"/>
              <a:t>Gesetzesänderung oder Neufassung, bei der kein neues Werk erfasst wird</a:t>
            </a:r>
          </a:p>
          <a:p>
            <a:pPr marL="0" indent="0">
              <a:buNone/>
            </a:pPr>
            <a:endParaRPr lang="de-DE" altLang="de-DE" sz="2000" dirty="0"/>
          </a:p>
          <a:p>
            <a:pPr lvl="0"/>
            <a:r>
              <a:rPr lang="de-DE" sz="2000" dirty="0"/>
              <a:t>Änderung eines Gesetzes oder Neufassung ohne Titeländerung</a:t>
            </a:r>
          </a:p>
          <a:p>
            <a:pPr lvl="0"/>
            <a:r>
              <a:rPr lang="de-DE" sz="2000" dirty="0"/>
              <a:t>Änderung eines Gesetzes oder Neufassung ohne substantielle Titeländerung</a:t>
            </a:r>
          </a:p>
          <a:p>
            <a:pPr marL="0" indent="0">
              <a:buNone/>
            </a:pPr>
            <a:endParaRPr lang="de-DE" altLang="de-DE" sz="2000" dirty="0"/>
          </a:p>
          <a:p>
            <a:pPr marL="400050" lvl="1" indent="0">
              <a:buNone/>
            </a:pPr>
            <a:r>
              <a:rPr lang="de-DE" altLang="de-DE" dirty="0"/>
              <a:t>&gt;&gt; In der GND wird kein neuer Normdatensatz angelegt.</a:t>
            </a:r>
          </a:p>
          <a:p>
            <a:pPr marL="400050" lvl="1" indent="0">
              <a:buNone/>
            </a:pPr>
            <a:r>
              <a:rPr lang="de-DE" altLang="de-DE" dirty="0"/>
              <a:t>&gt;&gt; Im bestehenden Normdatensatz wird der aktuelle </a:t>
            </a:r>
            <a:br>
              <a:rPr lang="de-DE" altLang="de-DE" dirty="0"/>
            </a:br>
            <a:r>
              <a:rPr lang="de-DE" altLang="de-DE" dirty="0"/>
              <a:t>     Titel als bevorzugter Titel angegeben.</a:t>
            </a:r>
          </a:p>
          <a:p>
            <a:pPr marL="400050" lvl="1" indent="0">
              <a:buNone/>
            </a:pPr>
            <a:r>
              <a:rPr lang="de-DE" altLang="de-DE" dirty="0"/>
              <a:t>&gt;&gt; Der frühere Titel wird als abweichender Titel erfasst.</a:t>
            </a:r>
          </a:p>
          <a:p>
            <a:endParaRPr lang="de-DE" dirty="0"/>
          </a:p>
        </p:txBody>
      </p:sp>
      <p:sp>
        <p:nvSpPr>
          <p:cNvPr id="4" name="Fußzeilenplatzhalter 3"/>
          <p:cNvSpPr>
            <a:spLocks noGrp="1"/>
          </p:cNvSpPr>
          <p:nvPr>
            <p:ph type="ftr" sz="quarter" idx="14"/>
          </p:nvPr>
        </p:nvSpPr>
        <p:spPr/>
        <p:txBody>
          <a:bodyPr/>
          <a:lstStyle/>
          <a:p>
            <a:pPr>
              <a:defRPr/>
            </a:pPr>
            <a:r>
              <a:rPr lang="de-DE" smtClean="0"/>
              <a:t>AG RDA Schulungsunterlagen – Modul 6J: Juristische Werke | Stand: 5.12.2017 | CC BY-NC-SA</a:t>
            </a:r>
            <a:endParaRPr lang="de-DE" dirty="0"/>
          </a:p>
        </p:txBody>
      </p:sp>
      <p:sp>
        <p:nvSpPr>
          <p:cNvPr id="53254" name="Foliennummernplatzhalter 2"/>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fld id="{5122BE7F-4994-4737-8C68-0758AB665FEE}" type="slidenum">
              <a:rPr lang="de-DE" altLang="de-DE" sz="1200" smtClean="0">
                <a:solidFill>
                  <a:srgbClr val="898989"/>
                </a:solidFill>
                <a:latin typeface="Calibri" pitchFamily="34" charset="0"/>
              </a:rPr>
              <a:pPr>
                <a:spcBef>
                  <a:spcPct val="0"/>
                </a:spcBef>
                <a:buFontTx/>
                <a:buNone/>
              </a:pPr>
              <a:t>52</a:t>
            </a:fld>
            <a:endParaRPr lang="de-DE" altLang="de-DE" sz="1200" smtClean="0">
              <a:solidFill>
                <a:srgbClr val="898989"/>
              </a:solidFill>
              <a:latin typeface="Calibri" pitchFamily="34" charset="0"/>
            </a:endParaRPr>
          </a:p>
        </p:txBody>
      </p:sp>
      <p:sp>
        <p:nvSpPr>
          <p:cNvPr id="2" name="Titel 1"/>
          <p:cNvSpPr>
            <a:spLocks noGrp="1"/>
          </p:cNvSpPr>
          <p:nvPr>
            <p:ph type="title"/>
          </p:nvPr>
        </p:nvSpPr>
        <p:spPr>
          <a:xfrm>
            <a:off x="251520" y="399802"/>
            <a:ext cx="8640960" cy="508918"/>
          </a:xfrm>
        </p:spPr>
        <p:txBody>
          <a:bodyPr/>
          <a:lstStyle/>
          <a:p>
            <a:r>
              <a:rPr lang="de-DE" dirty="0"/>
              <a:t>Bestimmung der Werkgrenze bei Gesetzen usw. </a:t>
            </a:r>
          </a:p>
        </p:txBody>
      </p:sp>
    </p:spTree>
    <p:extLst>
      <p:ext uri="{BB962C8B-B14F-4D97-AF65-F5344CB8AC3E}">
        <p14:creationId xmlns:p14="http://schemas.microsoft.com/office/powerpoint/2010/main" val="303666957"/>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908720"/>
            <a:ext cx="8640960" cy="5400600"/>
          </a:xfrm>
        </p:spPr>
        <p:txBody>
          <a:bodyPr/>
          <a:lstStyle/>
          <a:p>
            <a:pPr marL="0" indent="0">
              <a:lnSpc>
                <a:spcPct val="150000"/>
              </a:lnSpc>
              <a:buNone/>
            </a:pPr>
            <a:r>
              <a:rPr lang="de-DE" altLang="de-DE" dirty="0" smtClean="0"/>
              <a:t>                                                         Neues Werk</a:t>
            </a:r>
            <a:endParaRPr lang="de-DE" altLang="de-DE" dirty="0"/>
          </a:p>
          <a:p>
            <a:pPr>
              <a:lnSpc>
                <a:spcPct val="150000"/>
              </a:lnSpc>
              <a:spcBef>
                <a:spcPts val="0"/>
              </a:spcBef>
            </a:pPr>
            <a:r>
              <a:rPr lang="de-DE" altLang="de-DE" sz="2200" dirty="0" smtClean="0"/>
              <a:t>Außer Kraft treten des Stammgesetzes</a:t>
            </a:r>
          </a:p>
          <a:p>
            <a:pPr>
              <a:lnSpc>
                <a:spcPct val="150000"/>
              </a:lnSpc>
              <a:spcBef>
                <a:spcPts val="0"/>
              </a:spcBef>
            </a:pPr>
            <a:r>
              <a:rPr lang="de-DE" altLang="de-DE" sz="2200" dirty="0" smtClean="0"/>
              <a:t>Änderung </a:t>
            </a:r>
            <a:r>
              <a:rPr lang="de-DE" altLang="de-DE" sz="2200" dirty="0"/>
              <a:t>oder Neufassung des Gesetzes mit einer substantiellen Änderung des </a:t>
            </a:r>
            <a:r>
              <a:rPr lang="de-DE" altLang="de-DE" sz="2200" dirty="0" smtClean="0"/>
              <a:t>Titels </a:t>
            </a:r>
            <a:endParaRPr lang="de-DE" altLang="de-DE" sz="2200" dirty="0"/>
          </a:p>
          <a:p>
            <a:pPr>
              <a:spcBef>
                <a:spcPts val="0"/>
              </a:spcBef>
            </a:pPr>
            <a:r>
              <a:rPr lang="de-DE" altLang="de-DE" sz="2200" dirty="0" smtClean="0"/>
              <a:t>Umbenennung</a:t>
            </a:r>
            <a:r>
              <a:rPr lang="de-DE" altLang="de-DE" sz="2200" dirty="0"/>
              <a:t>, Teilung oder Zusammenschlusses der rechtssetzenden Gebietskörperschaft/en erfolgt</a:t>
            </a:r>
          </a:p>
          <a:p>
            <a:pPr marL="0" indent="0" algn="r">
              <a:spcBef>
                <a:spcPts val="0"/>
              </a:spcBef>
              <a:spcAft>
                <a:spcPts val="1200"/>
              </a:spcAft>
              <a:buNone/>
            </a:pPr>
            <a:r>
              <a:rPr lang="de-DE" altLang="de-DE" sz="2200" dirty="0"/>
              <a:t>(RDA 6.27.1.5 D-A-CH)</a:t>
            </a:r>
          </a:p>
          <a:p>
            <a:pPr>
              <a:spcBef>
                <a:spcPts val="1200"/>
              </a:spcBef>
            </a:pPr>
            <a:r>
              <a:rPr lang="de-DE" altLang="de-DE" sz="2200" dirty="0" smtClean="0"/>
              <a:t>Unterscheidendes Merkmal: Datum</a:t>
            </a:r>
            <a:endParaRPr lang="de-DE" altLang="de-DE" sz="2200" dirty="0">
              <a:solidFill>
                <a:srgbClr val="FF0000"/>
              </a:solidFill>
            </a:endParaRPr>
          </a:p>
          <a:p>
            <a:pPr marL="0" indent="0">
              <a:buNone/>
            </a:pPr>
            <a:endParaRPr lang="de-DE" altLang="de-DE" sz="1000" dirty="0"/>
          </a:p>
          <a:p>
            <a:pPr marL="0" indent="0">
              <a:buNone/>
            </a:pPr>
            <a:r>
              <a:rPr lang="de-DE" altLang="de-DE" sz="2200" dirty="0"/>
              <a:t>    &gt;&gt; Neuer Normdatensatz in der GND</a:t>
            </a:r>
          </a:p>
          <a:p>
            <a:pPr marL="0" indent="0">
              <a:buNone/>
            </a:pPr>
            <a:r>
              <a:rPr lang="de-DE" altLang="de-DE" sz="2200" dirty="0"/>
              <a:t>    &gt;&gt; Zwischen den Normdatensätzen kann eine Beziehung </a:t>
            </a:r>
            <a:br>
              <a:rPr lang="de-DE" altLang="de-DE" sz="2200" dirty="0"/>
            </a:br>
            <a:r>
              <a:rPr lang="de-DE" altLang="de-DE" sz="2200" dirty="0"/>
              <a:t>          erfasst werden</a:t>
            </a:r>
          </a:p>
          <a:p>
            <a:endParaRPr lang="de-DE" dirty="0"/>
          </a:p>
        </p:txBody>
      </p:sp>
      <p:sp>
        <p:nvSpPr>
          <p:cNvPr id="4" name="Fußzeilenplatzhalter 3"/>
          <p:cNvSpPr>
            <a:spLocks noGrp="1"/>
          </p:cNvSpPr>
          <p:nvPr>
            <p:ph type="ftr" sz="quarter" idx="14"/>
          </p:nvPr>
        </p:nvSpPr>
        <p:spPr/>
        <p:txBody>
          <a:bodyPr/>
          <a:lstStyle/>
          <a:p>
            <a:pPr>
              <a:defRPr/>
            </a:pPr>
            <a:r>
              <a:rPr lang="de-DE" smtClean="0"/>
              <a:t>AG RDA Schulungsunterlagen – Modul 6J: Juristische Werke | Stand: 5.12.2017 | CC BY-NC-SA</a:t>
            </a:r>
            <a:endParaRPr lang="de-DE" dirty="0"/>
          </a:p>
        </p:txBody>
      </p:sp>
      <p:sp>
        <p:nvSpPr>
          <p:cNvPr id="5" name="Foliennummernplatzhalter 4"/>
          <p:cNvSpPr>
            <a:spLocks noGrp="1"/>
          </p:cNvSpPr>
          <p:nvPr>
            <p:ph type="sldNum" sz="quarter" idx="15"/>
          </p:nvPr>
        </p:nvSpPr>
        <p:spPr/>
        <p:txBody>
          <a:bodyPr/>
          <a:lstStyle/>
          <a:p>
            <a:pPr>
              <a:defRPr/>
            </a:pPr>
            <a:fld id="{FAB38C1D-161B-412A-9C5A-58B0265B4498}" type="slidenum">
              <a:rPr lang="de-DE" altLang="de-DE" smtClean="0"/>
              <a:pPr>
                <a:defRPr/>
              </a:pPr>
              <a:t>53</a:t>
            </a:fld>
            <a:endParaRPr lang="de-DE" altLang="de-DE"/>
          </a:p>
        </p:txBody>
      </p:sp>
      <p:sp>
        <p:nvSpPr>
          <p:cNvPr id="2" name="Titel 1"/>
          <p:cNvSpPr>
            <a:spLocks noGrp="1"/>
          </p:cNvSpPr>
          <p:nvPr>
            <p:ph type="title"/>
          </p:nvPr>
        </p:nvSpPr>
        <p:spPr>
          <a:xfrm>
            <a:off x="251520" y="399802"/>
            <a:ext cx="8640960" cy="508918"/>
          </a:xfrm>
        </p:spPr>
        <p:txBody>
          <a:bodyPr/>
          <a:lstStyle/>
          <a:p>
            <a:r>
              <a:rPr lang="de-DE" dirty="0"/>
              <a:t>Bestimmung der Werkgrenze bei Gesetzen usw. </a:t>
            </a: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de-DE" dirty="0"/>
              <a:t>Beispiel</a:t>
            </a:r>
          </a:p>
        </p:txBody>
      </p:sp>
      <p:sp>
        <p:nvSpPr>
          <p:cNvPr id="19" name="Fußzeilenplatzhalter 18"/>
          <p:cNvSpPr>
            <a:spLocks noGrp="1"/>
          </p:cNvSpPr>
          <p:nvPr>
            <p:ph type="ftr" sz="quarter" idx="14"/>
          </p:nvPr>
        </p:nvSpPr>
        <p:spPr/>
        <p:txBody>
          <a:bodyPr/>
          <a:lstStyle/>
          <a:p>
            <a:pPr>
              <a:defRPr/>
            </a:pPr>
            <a:r>
              <a:rPr lang="de-DE" smtClean="0"/>
              <a:t>AG RDA Schulungsunterlagen – Modul 6J: Juristische Werke | Stand: 5.12.2017 | CC BY-NC-SA</a:t>
            </a:r>
            <a:endParaRPr lang="de-DE" dirty="0"/>
          </a:p>
        </p:txBody>
      </p:sp>
      <p:sp>
        <p:nvSpPr>
          <p:cNvPr id="3" name="Foliennummernplatzhalter 2"/>
          <p:cNvSpPr>
            <a:spLocks noGrp="1"/>
          </p:cNvSpPr>
          <p:nvPr>
            <p:ph type="sldNum" sz="quarter" idx="15"/>
          </p:nvPr>
        </p:nvSpPr>
        <p:spPr/>
        <p:txBody>
          <a:bodyPr/>
          <a:lstStyle/>
          <a:p>
            <a:pPr>
              <a:defRPr/>
            </a:pPr>
            <a:fld id="{FAB38C1D-161B-412A-9C5A-58B0265B4498}" type="slidenum">
              <a:rPr lang="de-DE" altLang="de-DE" smtClean="0"/>
              <a:pPr>
                <a:defRPr/>
              </a:pPr>
              <a:t>54</a:t>
            </a:fld>
            <a:endParaRPr lang="de-DE" altLang="de-DE"/>
          </a:p>
        </p:txBody>
      </p:sp>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33684" y="188640"/>
            <a:ext cx="5543550" cy="495300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102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4422" y="2240049"/>
            <a:ext cx="7029450" cy="3829050"/>
          </a:xfrm>
          <a:prstGeom prst="rect">
            <a:avLst/>
          </a:prstGeom>
          <a:noFill/>
          <a:ln w="9525">
            <a:solidFill>
              <a:schemeClr val="tx1"/>
            </a:solidFill>
            <a:miter lim="800000"/>
            <a:headEnd/>
            <a:tailEnd/>
          </a:ln>
        </p:spPr>
      </p:pic>
      <p:sp>
        <p:nvSpPr>
          <p:cNvPr id="5" name="Rechteck 4"/>
          <p:cNvSpPr/>
          <p:nvPr/>
        </p:nvSpPr>
        <p:spPr>
          <a:xfrm>
            <a:off x="755576" y="3717033"/>
            <a:ext cx="6696744" cy="936104"/>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1" name="Textfeld 10"/>
          <p:cNvSpPr txBox="1"/>
          <p:nvPr/>
        </p:nvSpPr>
        <p:spPr>
          <a:xfrm>
            <a:off x="395536" y="1336412"/>
            <a:ext cx="2664296" cy="584775"/>
          </a:xfrm>
          <a:prstGeom prst="rect">
            <a:avLst/>
          </a:prstGeom>
          <a:solidFill>
            <a:schemeClr val="bg1"/>
          </a:solidFill>
          <a:ln>
            <a:solidFill>
              <a:schemeClr val="tx1"/>
            </a:solidFill>
          </a:ln>
        </p:spPr>
        <p:txBody>
          <a:bodyPr wrap="square" rtlCol="0">
            <a:spAutoFit/>
          </a:bodyPr>
          <a:lstStyle/>
          <a:p>
            <a:r>
              <a:rPr lang="de-DE" sz="1600" dirty="0" smtClean="0">
                <a:solidFill>
                  <a:schemeClr val="tx2"/>
                </a:solidFill>
                <a:latin typeface="Verdana" panose="020B0604030504040204" pitchFamily="34" charset="0"/>
                <a:ea typeface="Verdana" panose="020B0604030504040204" pitchFamily="34" charset="0"/>
                <a:cs typeface="Verdana" panose="020B0604030504040204" pitchFamily="34" charset="0"/>
              </a:rPr>
              <a:t>Außer Kraft treten eines Gesetzes</a:t>
            </a:r>
          </a:p>
        </p:txBody>
      </p:sp>
      <p:sp>
        <p:nvSpPr>
          <p:cNvPr id="2" name="Rechteck 1"/>
          <p:cNvSpPr/>
          <p:nvPr/>
        </p:nvSpPr>
        <p:spPr>
          <a:xfrm>
            <a:off x="3419872" y="1196752"/>
            <a:ext cx="4536504" cy="864096"/>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1389698048"/>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Beispiel</a:t>
            </a:r>
            <a:endParaRPr lang="de-DE" dirty="0"/>
          </a:p>
        </p:txBody>
      </p:sp>
      <p:sp>
        <p:nvSpPr>
          <p:cNvPr id="4" name="Fußzeilenplatzhalter 3"/>
          <p:cNvSpPr>
            <a:spLocks noGrp="1"/>
          </p:cNvSpPr>
          <p:nvPr>
            <p:ph type="ftr" sz="quarter" idx="14"/>
          </p:nvPr>
        </p:nvSpPr>
        <p:spPr/>
        <p:txBody>
          <a:bodyPr/>
          <a:lstStyle/>
          <a:p>
            <a:pPr>
              <a:defRPr/>
            </a:pPr>
            <a:r>
              <a:rPr lang="de-DE" smtClean="0"/>
              <a:t>AG RDA Schulungsunterlagen – Modul 6J: Juristische Werke | Stand: 5.12.2017 | CC BY-NC-SA</a:t>
            </a:r>
            <a:endParaRPr lang="de-DE" dirty="0"/>
          </a:p>
        </p:txBody>
      </p:sp>
      <p:sp>
        <p:nvSpPr>
          <p:cNvPr id="5" name="Foliennummernplatzhalter 4"/>
          <p:cNvSpPr>
            <a:spLocks noGrp="1"/>
          </p:cNvSpPr>
          <p:nvPr>
            <p:ph type="sldNum" sz="quarter" idx="15"/>
          </p:nvPr>
        </p:nvSpPr>
        <p:spPr/>
        <p:txBody>
          <a:bodyPr/>
          <a:lstStyle/>
          <a:p>
            <a:pPr>
              <a:defRPr/>
            </a:pPr>
            <a:fld id="{FAB38C1D-161B-412A-9C5A-58B0265B4498}" type="slidenum">
              <a:rPr lang="de-DE" altLang="de-DE" smtClean="0"/>
              <a:pPr>
                <a:defRPr/>
              </a:pPr>
              <a:t>55</a:t>
            </a:fld>
            <a:endParaRPr lang="de-DE" altLang="de-DE"/>
          </a:p>
        </p:txBody>
      </p:sp>
      <p:pic>
        <p:nvPicPr>
          <p:cNvPr id="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0690" y="1247378"/>
            <a:ext cx="6105525" cy="333375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9"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88877" y="2708920"/>
            <a:ext cx="3057525" cy="2324100"/>
          </a:xfrm>
          <a:prstGeom prst="rect">
            <a:avLst/>
          </a:prstGeom>
          <a:solidFill>
            <a:schemeClr val="bg1"/>
          </a:solidFill>
          <a:ln>
            <a:solidFill>
              <a:schemeClr val="tx1"/>
            </a:solidFill>
          </a:ln>
        </p:spPr>
      </p:pic>
      <p:sp>
        <p:nvSpPr>
          <p:cNvPr id="8" name="Textfeld 9"/>
          <p:cNvSpPr txBox="1">
            <a:spLocks noChangeArrowheads="1"/>
          </p:cNvSpPr>
          <p:nvPr/>
        </p:nvSpPr>
        <p:spPr bwMode="auto">
          <a:xfrm>
            <a:off x="410690" y="5358407"/>
            <a:ext cx="7977733" cy="461665"/>
          </a:xfrm>
          <a:prstGeom prst="rect">
            <a:avLst/>
          </a:prstGeom>
          <a:solidFill>
            <a:schemeClr val="bg1"/>
          </a:solidFill>
          <a:ln w="28575">
            <a:solidFill>
              <a:schemeClr val="accent1"/>
            </a:solidFill>
            <a:miter lim="800000"/>
            <a:headEnd/>
            <a:tailEnd/>
          </a:ln>
          <a:extLst/>
        </p:spPr>
        <p:txBody>
          <a:bodyPr wrap="square">
            <a:spAutoFit/>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r>
              <a:rPr lang="de-DE" altLang="de-DE" dirty="0" smtClean="0"/>
              <a:t>Deutschland. Versicherungsaufsichtsgesetz (2015) </a:t>
            </a:r>
            <a:endParaRPr lang="de-DE" altLang="de-DE" dirty="0"/>
          </a:p>
        </p:txBody>
      </p:sp>
      <p:sp>
        <p:nvSpPr>
          <p:cNvPr id="3" name="Rechteck 2"/>
          <p:cNvSpPr/>
          <p:nvPr/>
        </p:nvSpPr>
        <p:spPr>
          <a:xfrm>
            <a:off x="4488877" y="3717032"/>
            <a:ext cx="3057525" cy="864096"/>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0" name="Textfeld 9"/>
          <p:cNvSpPr txBox="1"/>
          <p:nvPr/>
        </p:nvSpPr>
        <p:spPr>
          <a:xfrm>
            <a:off x="5148064" y="404358"/>
            <a:ext cx="3666966" cy="338554"/>
          </a:xfrm>
          <a:prstGeom prst="rect">
            <a:avLst/>
          </a:prstGeom>
          <a:solidFill>
            <a:schemeClr val="bg1"/>
          </a:solidFill>
          <a:ln>
            <a:solidFill>
              <a:schemeClr val="tx1"/>
            </a:solidFill>
          </a:ln>
        </p:spPr>
        <p:txBody>
          <a:bodyPr wrap="none" rtlCol="0">
            <a:spAutoFit/>
          </a:bodyPr>
          <a:lstStyle/>
          <a:p>
            <a:r>
              <a:rPr lang="de-DE" sz="1600" dirty="0" smtClean="0">
                <a:solidFill>
                  <a:schemeClr val="tx2"/>
                </a:solidFill>
                <a:latin typeface="Verdana" panose="020B0604030504040204" pitchFamily="34" charset="0"/>
                <a:ea typeface="Verdana" panose="020B0604030504040204" pitchFamily="34" charset="0"/>
                <a:cs typeface="Verdana" panose="020B0604030504040204" pitchFamily="34" charset="0"/>
              </a:rPr>
              <a:t>Außer Kraft treten eines Gesetzes</a:t>
            </a:r>
          </a:p>
        </p:txBody>
      </p:sp>
      <p:sp>
        <p:nvSpPr>
          <p:cNvPr id="6" name="Rechteck 5"/>
          <p:cNvSpPr/>
          <p:nvPr/>
        </p:nvSpPr>
        <p:spPr>
          <a:xfrm>
            <a:off x="539552" y="2564904"/>
            <a:ext cx="2923900" cy="1306066"/>
          </a:xfrm>
          <a:prstGeom prst="rect">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2157106236"/>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de-DE" dirty="0"/>
              <a:t>Beispiel</a:t>
            </a:r>
          </a:p>
        </p:txBody>
      </p:sp>
      <p:sp>
        <p:nvSpPr>
          <p:cNvPr id="55299" name="Textplatzhalter 2"/>
          <p:cNvSpPr>
            <a:spLocks noGrp="1"/>
          </p:cNvSpPr>
          <p:nvPr>
            <p:ph type="body" sz="quarter" idx="13"/>
          </p:nvPr>
        </p:nvSpPr>
        <p:spPr>
          <a:ln w="9525"/>
        </p:spPr>
        <p:txBody>
          <a:bodyPr/>
          <a:lstStyle/>
          <a:p>
            <a:pPr marL="0" indent="0">
              <a:buNone/>
            </a:pPr>
            <a:endParaRPr lang="de-DE" altLang="de-DE" sz="1800" dirty="0" smtClean="0"/>
          </a:p>
          <a:p>
            <a:pPr marL="0" indent="0">
              <a:buNone/>
            </a:pPr>
            <a:endParaRPr lang="de-DE" altLang="de-DE" sz="1800" dirty="0"/>
          </a:p>
          <a:p>
            <a:pPr marL="0" indent="0">
              <a:buNone/>
            </a:pPr>
            <a:r>
              <a:rPr lang="de-DE" altLang="de-DE" sz="1800" dirty="0" smtClean="0"/>
              <a:t>Deutschland. Geschmacksmustergesetz  &gt;&gt;  Deutschland. Designgesetz</a:t>
            </a:r>
          </a:p>
        </p:txBody>
      </p:sp>
      <p:sp>
        <p:nvSpPr>
          <p:cNvPr id="4" name="Fußzeilenplatzhalter 3"/>
          <p:cNvSpPr>
            <a:spLocks noGrp="1"/>
          </p:cNvSpPr>
          <p:nvPr>
            <p:ph type="ftr" sz="quarter" idx="14"/>
          </p:nvPr>
        </p:nvSpPr>
        <p:spPr/>
        <p:txBody>
          <a:bodyPr/>
          <a:lstStyle/>
          <a:p>
            <a:pPr>
              <a:defRPr/>
            </a:pPr>
            <a:r>
              <a:rPr lang="de-DE" smtClean="0"/>
              <a:t>AG RDA Schulungsunterlagen – Modul 6J: Juristische Werke | Stand: 5.12.2017 | CC BY-NC-SA</a:t>
            </a:r>
            <a:endParaRPr lang="de-DE" dirty="0"/>
          </a:p>
        </p:txBody>
      </p:sp>
      <p:sp>
        <p:nvSpPr>
          <p:cNvPr id="55301" name="Foliennummernplatzhalter 4"/>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cs typeface="Arial" pitchFamily="34" charset="0"/>
              </a:defRPr>
            </a:lvl1pPr>
            <a:lvl2pPr marL="742950" indent="-285750">
              <a:defRPr>
                <a:solidFill>
                  <a:schemeClr val="tx1"/>
                </a:solidFill>
                <a:latin typeface="Calibri" pitchFamily="34" charset="0"/>
                <a:cs typeface="Arial" pitchFamily="34" charset="0"/>
              </a:defRPr>
            </a:lvl2pPr>
            <a:lvl3pPr marL="1143000" indent="-228600">
              <a:defRPr>
                <a:solidFill>
                  <a:schemeClr val="tx1"/>
                </a:solidFill>
                <a:latin typeface="Calibri" pitchFamily="34" charset="0"/>
                <a:cs typeface="Arial" pitchFamily="34" charset="0"/>
              </a:defRPr>
            </a:lvl3pPr>
            <a:lvl4pPr marL="1600200" indent="-228600">
              <a:defRPr>
                <a:solidFill>
                  <a:schemeClr val="tx1"/>
                </a:solidFill>
                <a:latin typeface="Calibri" pitchFamily="34" charset="0"/>
                <a:cs typeface="Arial" pitchFamily="34" charset="0"/>
              </a:defRPr>
            </a:lvl4pPr>
            <a:lvl5pPr marL="2057400" indent="-228600">
              <a:defRPr>
                <a:solidFill>
                  <a:schemeClr val="tx1"/>
                </a:solidFill>
                <a:latin typeface="Calibri" pitchFamily="34" charset="0"/>
                <a:cs typeface="Arial" pitchFamily="34" charset="0"/>
              </a:defRPr>
            </a:lvl5pPr>
            <a:lvl6pPr marL="2514600" indent="-228600" eaLnBrk="0" fontAlgn="base" hangingPunct="0">
              <a:spcBef>
                <a:spcPct val="0"/>
              </a:spcBef>
              <a:spcAft>
                <a:spcPct val="0"/>
              </a:spcAft>
              <a:defRPr>
                <a:solidFill>
                  <a:schemeClr val="tx1"/>
                </a:solidFill>
                <a:latin typeface="Calibri" pitchFamily="34" charset="0"/>
                <a:cs typeface="Arial" pitchFamily="34" charset="0"/>
              </a:defRPr>
            </a:lvl6pPr>
            <a:lvl7pPr marL="2971800" indent="-228600" eaLnBrk="0" fontAlgn="base" hangingPunct="0">
              <a:spcBef>
                <a:spcPct val="0"/>
              </a:spcBef>
              <a:spcAft>
                <a:spcPct val="0"/>
              </a:spcAft>
              <a:defRPr>
                <a:solidFill>
                  <a:schemeClr val="tx1"/>
                </a:solidFill>
                <a:latin typeface="Calibri" pitchFamily="34" charset="0"/>
                <a:cs typeface="Arial" pitchFamily="34" charset="0"/>
              </a:defRPr>
            </a:lvl7pPr>
            <a:lvl8pPr marL="3429000" indent="-228600" eaLnBrk="0" fontAlgn="base" hangingPunct="0">
              <a:spcBef>
                <a:spcPct val="0"/>
              </a:spcBef>
              <a:spcAft>
                <a:spcPct val="0"/>
              </a:spcAft>
              <a:defRPr>
                <a:solidFill>
                  <a:schemeClr val="tx1"/>
                </a:solidFill>
                <a:latin typeface="Calibri" pitchFamily="34" charset="0"/>
                <a:cs typeface="Arial" pitchFamily="34" charset="0"/>
              </a:defRPr>
            </a:lvl8pPr>
            <a:lvl9pPr marL="3886200" indent="-228600" eaLnBrk="0" fontAlgn="base" hangingPunct="0">
              <a:spcBef>
                <a:spcPct val="0"/>
              </a:spcBef>
              <a:spcAft>
                <a:spcPct val="0"/>
              </a:spcAft>
              <a:defRPr>
                <a:solidFill>
                  <a:schemeClr val="tx1"/>
                </a:solidFill>
                <a:latin typeface="Calibri" pitchFamily="34" charset="0"/>
                <a:cs typeface="Arial" pitchFamily="34" charset="0"/>
              </a:defRPr>
            </a:lvl9pPr>
          </a:lstStyle>
          <a:p>
            <a:fld id="{5A1DF613-0A0F-458A-8E54-F6F7EB8C5F25}" type="slidenum">
              <a:rPr lang="de-DE" altLang="de-DE" smtClean="0">
                <a:solidFill>
                  <a:srgbClr val="898989"/>
                </a:solidFill>
              </a:rPr>
              <a:pPr/>
              <a:t>56</a:t>
            </a:fld>
            <a:endParaRPr lang="de-DE" altLang="de-DE" smtClean="0">
              <a:solidFill>
                <a:srgbClr val="898989"/>
              </a:solidFill>
            </a:endParaRPr>
          </a:p>
        </p:txBody>
      </p:sp>
      <p:pic>
        <p:nvPicPr>
          <p:cNvPr id="55303"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40284" y="2420888"/>
            <a:ext cx="7446957" cy="3689002"/>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5" name="Textfeld 4"/>
          <p:cNvSpPr txBox="1"/>
          <p:nvPr/>
        </p:nvSpPr>
        <p:spPr>
          <a:xfrm>
            <a:off x="1999424" y="836712"/>
            <a:ext cx="6675225" cy="369332"/>
          </a:xfrm>
          <a:prstGeom prst="rect">
            <a:avLst/>
          </a:prstGeom>
          <a:solidFill>
            <a:schemeClr val="bg1"/>
          </a:solidFill>
          <a:ln>
            <a:solidFill>
              <a:schemeClr val="tx1"/>
            </a:solidFill>
          </a:ln>
        </p:spPr>
        <p:txBody>
          <a:bodyPr wrap="none" rtlCol="0">
            <a:spAutoFit/>
          </a:bodyPr>
          <a:lstStyle/>
          <a:p>
            <a:r>
              <a:rPr lang="de-DE" dirty="0" smtClean="0">
                <a:solidFill>
                  <a:schemeClr val="accent1"/>
                </a:solidFill>
                <a:latin typeface="Verdana" panose="020B0604030504040204" pitchFamily="34" charset="0"/>
                <a:ea typeface="Verdana" panose="020B0604030504040204" pitchFamily="34" charset="0"/>
                <a:cs typeface="Verdana" panose="020B0604030504040204" pitchFamily="34" charset="0"/>
              </a:rPr>
              <a:t>Substantielle Änderung mit substantieller Titeländerung</a:t>
            </a:r>
          </a:p>
        </p:txBody>
      </p:sp>
      <p:sp>
        <p:nvSpPr>
          <p:cNvPr id="2" name="Pfeil nach rechts 1"/>
          <p:cNvSpPr/>
          <p:nvPr/>
        </p:nvSpPr>
        <p:spPr>
          <a:xfrm>
            <a:off x="285201" y="5301208"/>
            <a:ext cx="771972" cy="504056"/>
          </a:xfrm>
          <a:prstGeom prst="rightArrow">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ltLang="de-DE" dirty="0"/>
              <a:t>Gerichtliche Verfahrensvorschriften </a:t>
            </a:r>
            <a:endParaRPr lang="de-DE" dirty="0"/>
          </a:p>
        </p:txBody>
      </p:sp>
      <p:sp>
        <p:nvSpPr>
          <p:cNvPr id="3" name="Textplatzhalter 2"/>
          <p:cNvSpPr>
            <a:spLocks noGrp="1"/>
          </p:cNvSpPr>
          <p:nvPr>
            <p:ph type="body" sz="quarter" idx="13"/>
          </p:nvPr>
        </p:nvSpPr>
        <p:spPr/>
        <p:txBody>
          <a:bodyPr/>
          <a:lstStyle/>
          <a:p>
            <a:r>
              <a:rPr lang="de-DE" altLang="de-DE" sz="2200" dirty="0"/>
              <a:t>Verfahrensvorschriften, die für ein Gericht </a:t>
            </a:r>
            <a:r>
              <a:rPr lang="de-DE" altLang="de-DE" sz="2200" dirty="0" smtClean="0"/>
              <a:t>gelten</a:t>
            </a:r>
          </a:p>
          <a:p>
            <a:endParaRPr lang="de-DE" altLang="de-DE" sz="2000" dirty="0"/>
          </a:p>
          <a:p>
            <a:pPr marL="400050" lvl="1" indent="0">
              <a:spcBef>
                <a:spcPts val="0"/>
              </a:spcBef>
              <a:buNone/>
            </a:pPr>
            <a:r>
              <a:rPr lang="de-DE" altLang="de-DE" b="1" dirty="0" smtClean="0"/>
              <a:t>Normierter </a:t>
            </a:r>
            <a:r>
              <a:rPr lang="de-DE" altLang="de-DE" b="1" dirty="0"/>
              <a:t>Sucheinstieg:  </a:t>
            </a:r>
            <a:endParaRPr lang="de-DE" altLang="de-DE" b="1" dirty="0" smtClean="0"/>
          </a:p>
          <a:p>
            <a:pPr lvl="1">
              <a:spcBef>
                <a:spcPts val="24"/>
              </a:spcBef>
              <a:buFont typeface="Arial" panose="020B0604020202020204" pitchFamily="34" charset="0"/>
              <a:buChar char="•"/>
            </a:pPr>
            <a:r>
              <a:rPr lang="de-DE" altLang="de-DE" dirty="0" smtClean="0"/>
              <a:t>Sucheinstieg </a:t>
            </a:r>
            <a:r>
              <a:rPr lang="de-DE" altLang="de-DE" dirty="0"/>
              <a:t>für das </a:t>
            </a:r>
            <a:r>
              <a:rPr lang="de-DE" altLang="de-DE" dirty="0" smtClean="0"/>
              <a:t>Gericht</a:t>
            </a:r>
          </a:p>
          <a:p>
            <a:pPr lvl="1">
              <a:spcBef>
                <a:spcPts val="0"/>
              </a:spcBef>
              <a:buFont typeface="Arial" panose="020B0604020202020204" pitchFamily="34" charset="0"/>
              <a:buChar char="•"/>
            </a:pPr>
            <a:r>
              <a:rPr lang="de-DE" altLang="de-DE" dirty="0" smtClean="0"/>
              <a:t>Bevorzugter </a:t>
            </a:r>
            <a:r>
              <a:rPr lang="de-DE" altLang="de-DE" dirty="0"/>
              <a:t>Titel für die Verfahrensvorschriften</a:t>
            </a:r>
            <a:br>
              <a:rPr lang="de-DE" altLang="de-DE" dirty="0"/>
            </a:br>
            <a:r>
              <a:rPr lang="de-DE" altLang="de-DE" dirty="0"/>
              <a:t> </a:t>
            </a:r>
            <a:endParaRPr lang="de-DE" altLang="de-DE" dirty="0" smtClean="0"/>
          </a:p>
          <a:p>
            <a:pPr>
              <a:buNone/>
            </a:pPr>
            <a:endParaRPr lang="de-DE" altLang="de-DE" sz="2000" dirty="0" smtClean="0"/>
          </a:p>
          <a:p>
            <a:pPr>
              <a:spcBef>
                <a:spcPts val="0"/>
              </a:spcBef>
            </a:pPr>
            <a:r>
              <a:rPr lang="de-DE" altLang="de-DE" sz="2200" dirty="0"/>
              <a:t>Verfahrensvorschriften, die für mehrere Gerichte einer einzelnen Gebietskörperschaft gelten, die als Gesetze erlassen </a:t>
            </a:r>
            <a:r>
              <a:rPr lang="de-DE" altLang="de-DE" sz="2200" dirty="0" smtClean="0"/>
              <a:t>werden</a:t>
            </a:r>
          </a:p>
          <a:p>
            <a:endParaRPr lang="de-DE" altLang="de-DE" sz="2000" dirty="0"/>
          </a:p>
          <a:p>
            <a:pPr marL="400050" lvl="1" indent="0">
              <a:buNone/>
            </a:pPr>
            <a:r>
              <a:rPr lang="de-DE" altLang="de-DE" b="1" dirty="0"/>
              <a:t>Normierter Sucheinstieg: </a:t>
            </a:r>
            <a:endParaRPr lang="de-DE" altLang="de-DE" b="1" dirty="0" smtClean="0"/>
          </a:p>
          <a:p>
            <a:pPr lvl="1" indent="-342900">
              <a:buFont typeface="Arial" panose="020B0604020202020204" pitchFamily="34" charset="0"/>
              <a:buChar char="•"/>
            </a:pPr>
            <a:r>
              <a:rPr lang="de-DE" altLang="de-DE" dirty="0" smtClean="0"/>
              <a:t>Sucheinstieg </a:t>
            </a:r>
            <a:r>
              <a:rPr lang="de-DE" altLang="de-DE" dirty="0"/>
              <a:t>für die </a:t>
            </a:r>
            <a:r>
              <a:rPr lang="de-DE" altLang="de-DE" dirty="0" smtClean="0"/>
              <a:t>Gebietskörperschaft</a:t>
            </a:r>
          </a:p>
          <a:p>
            <a:pPr lvl="1" indent="-342900">
              <a:buFont typeface="Arial" panose="020B0604020202020204" pitchFamily="34" charset="0"/>
              <a:buChar char="•"/>
            </a:pPr>
            <a:r>
              <a:rPr lang="de-DE" altLang="de-DE" dirty="0" smtClean="0"/>
              <a:t>Bevorzugter </a:t>
            </a:r>
            <a:r>
              <a:rPr lang="de-DE" altLang="de-DE" dirty="0"/>
              <a:t>Titel </a:t>
            </a:r>
            <a:r>
              <a:rPr lang="de-DE" altLang="de-DE" dirty="0" smtClean="0"/>
              <a:t>wie </a:t>
            </a:r>
            <a:r>
              <a:rPr lang="de-DE" altLang="de-DE" dirty="0"/>
              <a:t>für </a:t>
            </a:r>
            <a:r>
              <a:rPr lang="de-DE" altLang="de-DE" dirty="0" smtClean="0"/>
              <a:t>Einzelgesetze</a:t>
            </a:r>
            <a:endParaRPr lang="de-DE" altLang="de-DE" dirty="0"/>
          </a:p>
        </p:txBody>
      </p:sp>
      <p:sp>
        <p:nvSpPr>
          <p:cNvPr id="4" name="Fußzeilenplatzhalter 3"/>
          <p:cNvSpPr>
            <a:spLocks noGrp="1"/>
          </p:cNvSpPr>
          <p:nvPr>
            <p:ph type="ftr" sz="quarter" idx="14"/>
          </p:nvPr>
        </p:nvSpPr>
        <p:spPr/>
        <p:txBody>
          <a:bodyPr/>
          <a:lstStyle/>
          <a:p>
            <a:pPr>
              <a:defRPr/>
            </a:pPr>
            <a:r>
              <a:rPr lang="de-DE" smtClean="0"/>
              <a:t>AG RDA Schulungsunterlagen – Modul 6J: Juristische Werke | Stand: 5.12.2017 | CC BY-NC-SA</a:t>
            </a:r>
            <a:endParaRPr lang="de-DE" dirty="0"/>
          </a:p>
        </p:txBody>
      </p:sp>
      <p:sp>
        <p:nvSpPr>
          <p:cNvPr id="60421" name="Foliennummernplatzhalter 1"/>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fld id="{C8567A43-00A2-4C79-AD85-489EC9CC1B10}" type="slidenum">
              <a:rPr lang="de-DE" altLang="de-DE" sz="1200" smtClean="0">
                <a:solidFill>
                  <a:srgbClr val="898989"/>
                </a:solidFill>
                <a:latin typeface="Calibri" pitchFamily="34" charset="0"/>
              </a:rPr>
              <a:pPr>
                <a:spcBef>
                  <a:spcPct val="0"/>
                </a:spcBef>
                <a:buFontTx/>
                <a:buNone/>
              </a:pPr>
              <a:t>57</a:t>
            </a:fld>
            <a:endParaRPr lang="de-DE" altLang="de-DE" sz="1200"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ltLang="de-DE" dirty="0"/>
              <a:t>Beispiele</a:t>
            </a:r>
            <a:endParaRPr lang="de-DE" dirty="0"/>
          </a:p>
        </p:txBody>
      </p:sp>
      <p:sp>
        <p:nvSpPr>
          <p:cNvPr id="61443" name="Textplatzhalter 2"/>
          <p:cNvSpPr>
            <a:spLocks noGrp="1"/>
          </p:cNvSpPr>
          <p:nvPr>
            <p:ph type="body" sz="quarter" idx="13"/>
          </p:nvPr>
        </p:nvSpPr>
        <p:spPr/>
        <p:txBody>
          <a:bodyPr/>
          <a:lstStyle/>
          <a:p>
            <a:pPr marL="0" indent="0">
              <a:buFont typeface="Arial" pitchFamily="34" charset="0"/>
              <a:buNone/>
            </a:pPr>
            <a:r>
              <a:rPr lang="de-DE" altLang="de-DE" sz="1800" dirty="0" smtClean="0"/>
              <a:t>Ontario Superior Court </a:t>
            </a:r>
            <a:r>
              <a:rPr lang="de-DE" altLang="de-DE" sz="1800" dirty="0" err="1" smtClean="0"/>
              <a:t>practice</a:t>
            </a:r>
            <a:endParaRPr lang="de-DE" altLang="de-DE" sz="1800" dirty="0" smtClean="0"/>
          </a:p>
          <a:p>
            <a:pPr marL="0" indent="0">
              <a:buFont typeface="Arial" pitchFamily="34" charset="0"/>
              <a:buNone/>
            </a:pPr>
            <a:endParaRPr lang="de-DE" altLang="de-DE" sz="1600" dirty="0" smtClean="0"/>
          </a:p>
          <a:p>
            <a:pPr marL="0" indent="0">
              <a:buFont typeface="Arial" pitchFamily="34" charset="0"/>
              <a:buNone/>
            </a:pPr>
            <a:endParaRPr lang="de-DE" altLang="de-DE" sz="1600" dirty="0"/>
          </a:p>
          <a:p>
            <a:pPr marL="0" indent="0">
              <a:buFont typeface="Arial" pitchFamily="34" charset="0"/>
              <a:buNone/>
            </a:pPr>
            <a:endParaRPr lang="de-DE" altLang="de-DE" sz="1600" dirty="0" smtClean="0"/>
          </a:p>
          <a:p>
            <a:pPr marL="0" indent="0">
              <a:buFont typeface="Arial" pitchFamily="34" charset="0"/>
              <a:buNone/>
            </a:pPr>
            <a:endParaRPr lang="de-DE" altLang="de-DE" sz="1600" dirty="0"/>
          </a:p>
          <a:p>
            <a:pPr marL="0" indent="0">
              <a:buFont typeface="Arial" pitchFamily="34" charset="0"/>
              <a:buNone/>
            </a:pPr>
            <a:endParaRPr lang="de-DE" altLang="de-DE" sz="1600" dirty="0" smtClean="0"/>
          </a:p>
          <a:p>
            <a:pPr marL="0" indent="0">
              <a:buFont typeface="Arial" pitchFamily="34" charset="0"/>
              <a:buNone/>
            </a:pPr>
            <a:endParaRPr lang="de-DE" altLang="de-DE" sz="1200" dirty="0" smtClean="0"/>
          </a:p>
          <a:p>
            <a:pPr marL="0" indent="0">
              <a:buFont typeface="Arial" pitchFamily="34" charset="0"/>
              <a:buNone/>
            </a:pPr>
            <a:endParaRPr lang="de-DE" altLang="de-DE" sz="1200" dirty="0" smtClean="0"/>
          </a:p>
          <a:p>
            <a:pPr marL="0" indent="0">
              <a:buFont typeface="Arial" pitchFamily="34" charset="0"/>
              <a:buNone/>
            </a:pPr>
            <a:endParaRPr lang="de-DE" altLang="de-DE" sz="1200" dirty="0" smtClean="0"/>
          </a:p>
          <a:p>
            <a:pPr marL="0" indent="0">
              <a:buFont typeface="Arial" pitchFamily="34" charset="0"/>
              <a:buNone/>
            </a:pPr>
            <a:endParaRPr lang="de-DE" altLang="de-DE" sz="2000" dirty="0"/>
          </a:p>
          <a:p>
            <a:pPr marL="0" indent="0">
              <a:buFont typeface="Arial" pitchFamily="34" charset="0"/>
              <a:buNone/>
            </a:pPr>
            <a:r>
              <a:rPr lang="es-ES_tradnl" altLang="de-DE" sz="1800" dirty="0" smtClean="0"/>
              <a:t>Reglamentos de tribunales, de jueces de paz y comercio</a:t>
            </a:r>
            <a:endParaRPr lang="de-DE" altLang="de-DE" sz="1800" dirty="0" smtClean="0"/>
          </a:p>
          <a:p>
            <a:pPr marL="0" indent="0">
              <a:buFont typeface="Arial" pitchFamily="34" charset="0"/>
              <a:buNone/>
            </a:pPr>
            <a:endParaRPr lang="de-DE" altLang="de-DE" sz="1400" dirty="0" smtClean="0"/>
          </a:p>
        </p:txBody>
      </p:sp>
      <p:sp>
        <p:nvSpPr>
          <p:cNvPr id="4" name="Fußzeilenplatzhalter 3"/>
          <p:cNvSpPr>
            <a:spLocks noGrp="1"/>
          </p:cNvSpPr>
          <p:nvPr>
            <p:ph type="ftr" sz="quarter" idx="14"/>
          </p:nvPr>
        </p:nvSpPr>
        <p:spPr/>
        <p:txBody>
          <a:bodyPr/>
          <a:lstStyle/>
          <a:p>
            <a:pPr>
              <a:defRPr/>
            </a:pPr>
            <a:r>
              <a:rPr lang="de-DE" smtClean="0"/>
              <a:t>AG RDA Schulungsunterlagen – Modul 6J: Juristische Werke | Stand: 5.12.2017 | CC BY-NC-SA</a:t>
            </a:r>
            <a:endParaRPr lang="de-DE" dirty="0"/>
          </a:p>
        </p:txBody>
      </p:sp>
      <p:sp>
        <p:nvSpPr>
          <p:cNvPr id="61511" name="Foliennummernplatzhalter 1"/>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fld id="{2355529E-AE35-4DE6-83C6-07BD47741011}" type="slidenum">
              <a:rPr lang="de-DE" altLang="de-DE" sz="1200" smtClean="0">
                <a:solidFill>
                  <a:srgbClr val="898989"/>
                </a:solidFill>
                <a:latin typeface="Calibri" pitchFamily="34" charset="0"/>
              </a:rPr>
              <a:pPr>
                <a:spcBef>
                  <a:spcPct val="0"/>
                </a:spcBef>
                <a:buFontTx/>
                <a:buNone/>
              </a:pPr>
              <a:t>58</a:t>
            </a:fld>
            <a:endParaRPr lang="de-DE" altLang="de-DE" sz="1200" smtClean="0">
              <a:solidFill>
                <a:srgbClr val="898989"/>
              </a:solidFill>
              <a:latin typeface="Calibri" pitchFamily="34" charset="0"/>
            </a:endParaRPr>
          </a:p>
        </p:txBody>
      </p:sp>
      <p:graphicFrame>
        <p:nvGraphicFramePr>
          <p:cNvPr id="8" name="Tabelle 7"/>
          <p:cNvGraphicFramePr>
            <a:graphicFrameLocks noGrp="1"/>
          </p:cNvGraphicFramePr>
          <p:nvPr>
            <p:extLst>
              <p:ext uri="{D42A27DB-BD31-4B8C-83A1-F6EECF244321}">
                <p14:modId xmlns:p14="http://schemas.microsoft.com/office/powerpoint/2010/main" val="2223414209"/>
              </p:ext>
            </p:extLst>
          </p:nvPr>
        </p:nvGraphicFramePr>
        <p:xfrm>
          <a:off x="251520" y="1340768"/>
          <a:ext cx="8712968" cy="2011744"/>
        </p:xfrm>
        <a:graphic>
          <a:graphicData uri="http://schemas.openxmlformats.org/drawingml/2006/table">
            <a:tbl>
              <a:tblPr/>
              <a:tblGrid>
                <a:gridCol w="1033627">
                  <a:extLst>
                    <a:ext uri="{9D8B030D-6E8A-4147-A177-3AD203B41FA5}">
                      <a16:colId xmlns:a16="http://schemas.microsoft.com/office/drawing/2014/main" val="20000"/>
                    </a:ext>
                  </a:extLst>
                </a:gridCol>
                <a:gridCol w="3544119">
                  <a:extLst>
                    <a:ext uri="{9D8B030D-6E8A-4147-A177-3AD203B41FA5}">
                      <a16:colId xmlns:a16="http://schemas.microsoft.com/office/drawing/2014/main" val="20001"/>
                    </a:ext>
                  </a:extLst>
                </a:gridCol>
                <a:gridCol w="4135222">
                  <a:extLst>
                    <a:ext uri="{9D8B030D-6E8A-4147-A177-3AD203B41FA5}">
                      <a16:colId xmlns:a16="http://schemas.microsoft.com/office/drawing/2014/main" val="20002"/>
                    </a:ext>
                  </a:extLst>
                </a:gridCol>
              </a:tblGrid>
              <a:tr h="289986">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800" b="1" i="0" u="none" strike="noStrike" cap="none" normalizeH="0" baseline="0" dirty="0" smtClean="0">
                          <a:ln>
                            <a:noFill/>
                          </a:ln>
                          <a:solidFill>
                            <a:srgbClr val="FFFFFF"/>
                          </a:solidFill>
                          <a:effectLst/>
                          <a:latin typeface="Verdana" pitchFamily="34" charset="0"/>
                          <a:cs typeface="Arial" pitchFamily="34" charset="0"/>
                        </a:rPr>
                        <a:t>RDA</a:t>
                      </a:r>
                    </a:p>
                  </a:txBody>
                  <a:tcPr marL="91452" marR="91452" marT="45728" marB="4572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800" b="1" i="0" u="none" strike="noStrike" cap="none" normalizeH="0" baseline="0" dirty="0" smtClean="0">
                          <a:ln>
                            <a:noFill/>
                          </a:ln>
                          <a:solidFill>
                            <a:srgbClr val="FFFFFF"/>
                          </a:solidFill>
                          <a:effectLst/>
                          <a:latin typeface="Verdana" pitchFamily="34" charset="0"/>
                          <a:cs typeface="Arial" pitchFamily="34" charset="0"/>
                        </a:rPr>
                        <a:t>Element</a:t>
                      </a:r>
                    </a:p>
                  </a:txBody>
                  <a:tcPr marL="91452" marR="91452" marT="45728" marB="4572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800" b="1" i="0" u="none" strike="noStrike" cap="none" normalizeH="0" baseline="0" dirty="0" smtClean="0">
                          <a:ln>
                            <a:noFill/>
                          </a:ln>
                          <a:solidFill>
                            <a:srgbClr val="FFFFFF"/>
                          </a:solidFill>
                          <a:effectLst/>
                          <a:latin typeface="Verdana" pitchFamily="34" charset="0"/>
                          <a:cs typeface="Arial" pitchFamily="34" charset="0"/>
                        </a:rPr>
                        <a:t>Erfassung</a:t>
                      </a:r>
                    </a:p>
                  </a:txBody>
                  <a:tcPr marL="91452" marR="91452" marT="45728" marB="4572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0"/>
                  </a:ext>
                </a:extLst>
              </a:tr>
              <a:tr h="276806">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800" b="1" i="0" u="none" strike="noStrike" cap="none" normalizeH="0" baseline="0" dirty="0" smtClean="0">
                          <a:ln>
                            <a:noFill/>
                          </a:ln>
                          <a:solidFill>
                            <a:srgbClr val="000000"/>
                          </a:solidFill>
                          <a:effectLst/>
                          <a:latin typeface="Verdana" pitchFamily="34" charset="0"/>
                          <a:cs typeface="Arial" pitchFamily="34" charset="0"/>
                        </a:rPr>
                        <a:t>6.19.2</a:t>
                      </a:r>
                      <a:endParaRPr kumimoji="0" lang="de-DE" altLang="de-DE" sz="1800" b="0" i="0" u="none" strike="noStrike" cap="none" normalizeH="0" baseline="0" dirty="0" smtClean="0">
                        <a:ln>
                          <a:noFill/>
                        </a:ln>
                        <a:solidFill>
                          <a:srgbClr val="000000"/>
                        </a:solidFill>
                        <a:effectLst/>
                        <a:latin typeface="Verdana" pitchFamily="34" charset="0"/>
                        <a:cs typeface="Arial" pitchFamily="34" charset="0"/>
                      </a:endParaRPr>
                    </a:p>
                  </a:txBody>
                  <a:tcPr marL="91452" marR="91452" marT="45728" marB="4572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800" b="1" i="0" u="none" strike="noStrike" cap="none" normalizeH="0" baseline="0" dirty="0" smtClean="0">
                          <a:ln>
                            <a:noFill/>
                          </a:ln>
                          <a:solidFill>
                            <a:srgbClr val="000000"/>
                          </a:solidFill>
                          <a:effectLst/>
                          <a:latin typeface="Verdana" pitchFamily="34" charset="0"/>
                          <a:cs typeface="Arial" pitchFamily="34" charset="0"/>
                        </a:rPr>
                        <a:t>Bevorzugter Titel des Werks</a:t>
                      </a:r>
                      <a:endParaRPr kumimoji="0" lang="de-DE" altLang="de-DE" sz="1800" b="0" i="0" u="none" strike="noStrike" cap="none" normalizeH="0" baseline="0" dirty="0" smtClean="0">
                        <a:ln>
                          <a:noFill/>
                        </a:ln>
                        <a:solidFill>
                          <a:srgbClr val="000000"/>
                        </a:solidFill>
                        <a:effectLst/>
                        <a:latin typeface="Verdana" pitchFamily="34" charset="0"/>
                        <a:cs typeface="Arial" pitchFamily="34" charset="0"/>
                      </a:endParaRPr>
                    </a:p>
                  </a:txBody>
                  <a:tcPr marL="91452" marR="91452" marT="45728" marB="4572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de-DE" sz="1800" b="0" i="0" u="none" strike="noStrike" cap="none" normalizeH="0" baseline="0" smtClean="0">
                          <a:ln>
                            <a:noFill/>
                          </a:ln>
                          <a:solidFill>
                            <a:srgbClr val="000000"/>
                          </a:solidFill>
                          <a:effectLst/>
                          <a:latin typeface="Verdana" pitchFamily="34" charset="0"/>
                          <a:cs typeface="Arial" pitchFamily="34" charset="0"/>
                        </a:rPr>
                        <a:t>Ontario Superior Court practice </a:t>
                      </a:r>
                    </a:p>
                  </a:txBody>
                  <a:tcPr marL="91452" marR="91452" marT="45728" marB="4572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1"/>
                  </a:ext>
                </a:extLst>
              </a:tr>
              <a:tr h="254838">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800" b="1" i="0" u="none" strike="noStrike" cap="none" normalizeH="0" baseline="0" smtClean="0">
                          <a:ln>
                            <a:noFill/>
                          </a:ln>
                          <a:solidFill>
                            <a:srgbClr val="000000"/>
                          </a:solidFill>
                          <a:effectLst/>
                          <a:latin typeface="Verdana" pitchFamily="34" charset="0"/>
                          <a:cs typeface="Arial" pitchFamily="34" charset="0"/>
                        </a:rPr>
                        <a:t>19.2</a:t>
                      </a:r>
                    </a:p>
                  </a:txBody>
                  <a:tcPr marL="91452" marR="91452" marT="45728" marB="4572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800" b="1" i="0" u="none" strike="noStrike" cap="none" normalizeH="0" baseline="0" dirty="0" smtClean="0">
                          <a:ln>
                            <a:noFill/>
                          </a:ln>
                          <a:solidFill>
                            <a:srgbClr val="000000"/>
                          </a:solidFill>
                          <a:effectLst/>
                          <a:latin typeface="Verdana" pitchFamily="34" charset="0"/>
                          <a:cs typeface="Arial" pitchFamily="34" charset="0"/>
                        </a:rPr>
                        <a:t>Geistiger Schöpfer</a:t>
                      </a:r>
                    </a:p>
                  </a:txBody>
                  <a:tcPr marL="91452" marR="91452" marT="45728" marB="4572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de-DE" altLang="de-DE" sz="1800" b="0" i="0" u="none" strike="noStrike" cap="none" normalizeH="0" baseline="0" dirty="0" smtClean="0">
                          <a:ln>
                            <a:noFill/>
                          </a:ln>
                          <a:solidFill>
                            <a:srgbClr val="000000"/>
                          </a:solidFill>
                          <a:effectLst/>
                          <a:latin typeface="Verdana" pitchFamily="34" charset="0"/>
                          <a:cs typeface="Arial" pitchFamily="34" charset="0"/>
                        </a:rPr>
                        <a:t>Ontario. </a:t>
                      </a:r>
                      <a:r>
                        <a:rPr kumimoji="0" lang="en-US" altLang="de-DE" sz="1800" b="0" i="0" u="none" strike="noStrike" cap="none" normalizeH="0" baseline="0" dirty="0" smtClean="0">
                          <a:ln>
                            <a:noFill/>
                          </a:ln>
                          <a:solidFill>
                            <a:srgbClr val="000000"/>
                          </a:solidFill>
                          <a:effectLst/>
                          <a:latin typeface="Verdana" pitchFamily="34" charset="0"/>
                          <a:cs typeface="Arial" pitchFamily="34" charset="0"/>
                        </a:rPr>
                        <a:t>Superior Court of Justice</a:t>
                      </a:r>
                      <a:endParaRPr kumimoji="0" lang="de-DE" altLang="de-DE" sz="1800" b="0" i="0" u="none" strike="noStrike" cap="none" normalizeH="0" baseline="0" dirty="0" smtClean="0">
                        <a:ln>
                          <a:noFill/>
                        </a:ln>
                        <a:solidFill>
                          <a:srgbClr val="000000"/>
                        </a:solidFill>
                        <a:effectLst/>
                        <a:latin typeface="Verdana" pitchFamily="34" charset="0"/>
                        <a:cs typeface="Arial" pitchFamily="34" charset="0"/>
                      </a:endParaRPr>
                    </a:p>
                  </a:txBody>
                  <a:tcPr marL="91452" marR="91452" marT="45728" marB="4572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10002"/>
                  </a:ext>
                </a:extLst>
              </a:tr>
              <a:tr h="474514">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800" b="0" i="0" u="none" strike="noStrike" cap="none" normalizeH="0" baseline="0" dirty="0" smtClean="0">
                          <a:ln>
                            <a:noFill/>
                          </a:ln>
                          <a:solidFill>
                            <a:srgbClr val="000000"/>
                          </a:solidFill>
                          <a:effectLst/>
                          <a:latin typeface="Verdana" pitchFamily="34" charset="0"/>
                          <a:cs typeface="Arial" pitchFamily="34" charset="0"/>
                        </a:rPr>
                        <a:t>6.29.1</a:t>
                      </a:r>
                    </a:p>
                  </a:txBody>
                  <a:tcPr marL="91452" marR="91452" marT="45728" marB="4572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de-DE" altLang="de-DE" sz="1800" b="0" i="0" u="none" strike="noStrike" cap="none" normalizeH="0" baseline="0" dirty="0" smtClean="0">
                          <a:ln>
                            <a:noFill/>
                          </a:ln>
                          <a:solidFill>
                            <a:srgbClr val="000000"/>
                          </a:solidFill>
                          <a:effectLst/>
                          <a:latin typeface="Verdana" pitchFamily="34" charset="0"/>
                          <a:cs typeface="Arial" pitchFamily="34" charset="0"/>
                        </a:rPr>
                        <a:t>Normierter Sucheinstieg</a:t>
                      </a:r>
                    </a:p>
                  </a:txBody>
                  <a:tcPr marL="91452" marR="91452" marT="45728" marB="4572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de-DE" sz="1800" b="0" i="0" u="none" strike="noStrike" cap="none" normalizeH="0" baseline="0" dirty="0" smtClean="0">
                          <a:ln>
                            <a:noFill/>
                          </a:ln>
                          <a:solidFill>
                            <a:srgbClr val="000000"/>
                          </a:solidFill>
                          <a:effectLst/>
                          <a:latin typeface="Verdana" pitchFamily="34" charset="0"/>
                          <a:cs typeface="Arial" pitchFamily="34" charset="0"/>
                        </a:rPr>
                        <a:t>Ontario. Superior Court of Justice. Ontario Superior Court practice </a:t>
                      </a:r>
                    </a:p>
                  </a:txBody>
                  <a:tcPr marL="91452" marR="91452" marT="45728" marB="4572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3"/>
                  </a:ext>
                </a:extLst>
              </a:tr>
            </a:tbl>
          </a:graphicData>
        </a:graphic>
      </p:graphicFrame>
      <p:graphicFrame>
        <p:nvGraphicFramePr>
          <p:cNvPr id="9" name="Tabelle 8"/>
          <p:cNvGraphicFramePr>
            <a:graphicFrameLocks noGrp="1"/>
          </p:cNvGraphicFramePr>
          <p:nvPr>
            <p:extLst>
              <p:ext uri="{D42A27DB-BD31-4B8C-83A1-F6EECF244321}">
                <p14:modId xmlns:p14="http://schemas.microsoft.com/office/powerpoint/2010/main" val="3041181187"/>
              </p:ext>
            </p:extLst>
          </p:nvPr>
        </p:nvGraphicFramePr>
        <p:xfrm>
          <a:off x="251520" y="4221088"/>
          <a:ext cx="8640960" cy="2011960"/>
        </p:xfrm>
        <a:graphic>
          <a:graphicData uri="http://schemas.openxmlformats.org/drawingml/2006/table">
            <a:tbl>
              <a:tblPr/>
              <a:tblGrid>
                <a:gridCol w="1107825">
                  <a:extLst>
                    <a:ext uri="{9D8B030D-6E8A-4147-A177-3AD203B41FA5}">
                      <a16:colId xmlns:a16="http://schemas.microsoft.com/office/drawing/2014/main" val="20000"/>
                    </a:ext>
                  </a:extLst>
                </a:gridCol>
                <a:gridCol w="3175765">
                  <a:extLst>
                    <a:ext uri="{9D8B030D-6E8A-4147-A177-3AD203B41FA5}">
                      <a16:colId xmlns:a16="http://schemas.microsoft.com/office/drawing/2014/main" val="20001"/>
                    </a:ext>
                  </a:extLst>
                </a:gridCol>
                <a:gridCol w="4357370">
                  <a:extLst>
                    <a:ext uri="{9D8B030D-6E8A-4147-A177-3AD203B41FA5}">
                      <a16:colId xmlns:a16="http://schemas.microsoft.com/office/drawing/2014/main" val="20002"/>
                    </a:ext>
                  </a:extLst>
                </a:gridCol>
              </a:tblGrid>
              <a:tr h="294764">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800" b="1" i="0" u="none" strike="noStrike" cap="none" normalizeH="0" baseline="0" dirty="0" smtClean="0">
                          <a:ln>
                            <a:noFill/>
                          </a:ln>
                          <a:solidFill>
                            <a:srgbClr val="FFFFFF"/>
                          </a:solidFill>
                          <a:effectLst/>
                          <a:latin typeface="Verdana" pitchFamily="34" charset="0"/>
                          <a:cs typeface="Arial" pitchFamily="34" charset="0"/>
                        </a:rPr>
                        <a:t>RDA</a:t>
                      </a:r>
                    </a:p>
                  </a:txBody>
                  <a:tcPr marL="91439" marR="91439" marT="45755" marB="4575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800" b="1" i="0" u="none" strike="noStrike" cap="none" normalizeH="0" baseline="0" dirty="0" smtClean="0">
                          <a:ln>
                            <a:noFill/>
                          </a:ln>
                          <a:solidFill>
                            <a:srgbClr val="FFFFFF"/>
                          </a:solidFill>
                          <a:effectLst/>
                          <a:latin typeface="Verdana" pitchFamily="34" charset="0"/>
                          <a:cs typeface="Arial" pitchFamily="34" charset="0"/>
                        </a:rPr>
                        <a:t>Element</a:t>
                      </a:r>
                    </a:p>
                  </a:txBody>
                  <a:tcPr marL="91439" marR="91439" marT="45755" marB="4575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800" b="1" i="0" u="none" strike="noStrike" cap="none" normalizeH="0" baseline="0" smtClean="0">
                          <a:ln>
                            <a:noFill/>
                          </a:ln>
                          <a:solidFill>
                            <a:srgbClr val="FFFFFF"/>
                          </a:solidFill>
                          <a:effectLst/>
                          <a:latin typeface="Verdana" pitchFamily="34" charset="0"/>
                          <a:cs typeface="Arial" pitchFamily="34" charset="0"/>
                        </a:rPr>
                        <a:t>Erfassung</a:t>
                      </a:r>
                    </a:p>
                  </a:txBody>
                  <a:tcPr marL="91439" marR="91439" marT="45755" marB="4575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0"/>
                  </a:ext>
                </a:extLst>
              </a:tr>
              <a:tr h="370672">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800" b="1" i="0" u="none" strike="noStrike" cap="none" normalizeH="0" baseline="0" dirty="0" smtClean="0">
                          <a:ln>
                            <a:noFill/>
                          </a:ln>
                          <a:solidFill>
                            <a:srgbClr val="000000"/>
                          </a:solidFill>
                          <a:effectLst/>
                          <a:latin typeface="Verdana" pitchFamily="34" charset="0"/>
                          <a:cs typeface="Arial" pitchFamily="34" charset="0"/>
                        </a:rPr>
                        <a:t>6.19.2</a:t>
                      </a:r>
                      <a:endParaRPr kumimoji="0" lang="de-DE" altLang="de-DE" sz="1800" b="0" i="0" u="none" strike="noStrike" cap="none" normalizeH="0" baseline="0" dirty="0" smtClean="0">
                        <a:ln>
                          <a:noFill/>
                        </a:ln>
                        <a:solidFill>
                          <a:srgbClr val="000000"/>
                        </a:solidFill>
                        <a:effectLst/>
                        <a:latin typeface="Verdana" pitchFamily="34" charset="0"/>
                        <a:cs typeface="Arial" pitchFamily="34" charset="0"/>
                      </a:endParaRPr>
                    </a:p>
                  </a:txBody>
                  <a:tcPr marL="91439" marR="91439" marT="45755" marB="4575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800" b="1" i="0" u="none" strike="noStrike" cap="none" normalizeH="0" baseline="0" dirty="0" smtClean="0">
                          <a:ln>
                            <a:noFill/>
                          </a:ln>
                          <a:solidFill>
                            <a:srgbClr val="000000"/>
                          </a:solidFill>
                          <a:effectLst/>
                          <a:latin typeface="Verdana" pitchFamily="34" charset="0"/>
                          <a:cs typeface="Arial" pitchFamily="34" charset="0"/>
                        </a:rPr>
                        <a:t>Bevorzugter Titel des Werks</a:t>
                      </a:r>
                      <a:endParaRPr kumimoji="0" lang="de-DE" altLang="de-DE" sz="1800" b="0" i="0" u="none" strike="noStrike" cap="none" normalizeH="0" baseline="0" dirty="0" smtClean="0">
                        <a:ln>
                          <a:noFill/>
                        </a:ln>
                        <a:solidFill>
                          <a:srgbClr val="000000"/>
                        </a:solidFill>
                        <a:effectLst/>
                        <a:latin typeface="Verdana" pitchFamily="34" charset="0"/>
                        <a:cs typeface="Arial" pitchFamily="34" charset="0"/>
                      </a:endParaRPr>
                    </a:p>
                  </a:txBody>
                  <a:tcPr marL="91439" marR="91439" marT="45755" marB="4575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es-ES_tradnl" altLang="de-DE" sz="1800" b="0" i="0" u="none" strike="noStrike" cap="none" normalizeH="0" baseline="0" dirty="0" smtClean="0">
                          <a:ln>
                            <a:noFill/>
                          </a:ln>
                          <a:solidFill>
                            <a:srgbClr val="000000"/>
                          </a:solidFill>
                          <a:effectLst/>
                          <a:latin typeface="Verdana" pitchFamily="34" charset="0"/>
                          <a:cs typeface="Arial" pitchFamily="34" charset="0"/>
                        </a:rPr>
                        <a:t>Reglamentos de tribunales, de jueces de paz y comercio</a:t>
                      </a:r>
                      <a:endParaRPr kumimoji="0" lang="de-DE" altLang="de-DE" sz="1800" b="0" i="0" u="none" strike="noStrike" cap="none" normalizeH="0" baseline="0" dirty="0" smtClean="0">
                        <a:ln>
                          <a:noFill/>
                        </a:ln>
                        <a:solidFill>
                          <a:srgbClr val="000000"/>
                        </a:solidFill>
                        <a:effectLst/>
                        <a:latin typeface="Verdana" pitchFamily="34" charset="0"/>
                        <a:cs typeface="Arial" pitchFamily="34" charset="0"/>
                      </a:endParaRPr>
                    </a:p>
                  </a:txBody>
                  <a:tcPr marL="91439" marR="91439" marT="45755" marB="4575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1"/>
                  </a:ext>
                </a:extLst>
              </a:tr>
              <a:tr h="259539">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800" b="1" i="0" u="none" strike="noStrike" cap="none" normalizeH="0" baseline="0" smtClean="0">
                          <a:ln>
                            <a:noFill/>
                          </a:ln>
                          <a:solidFill>
                            <a:srgbClr val="000000"/>
                          </a:solidFill>
                          <a:effectLst/>
                          <a:latin typeface="Verdana" pitchFamily="34" charset="0"/>
                          <a:cs typeface="Arial" pitchFamily="34" charset="0"/>
                        </a:rPr>
                        <a:t>19.2</a:t>
                      </a:r>
                    </a:p>
                  </a:txBody>
                  <a:tcPr marL="91439" marR="91439" marT="45755" marB="4575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800" b="1" i="0" u="none" strike="noStrike" cap="none" normalizeH="0" baseline="0" dirty="0" smtClean="0">
                          <a:ln>
                            <a:noFill/>
                          </a:ln>
                          <a:solidFill>
                            <a:srgbClr val="000000"/>
                          </a:solidFill>
                          <a:effectLst/>
                          <a:latin typeface="Verdana" pitchFamily="34" charset="0"/>
                          <a:cs typeface="Arial" pitchFamily="34" charset="0"/>
                        </a:rPr>
                        <a:t>Geistiger Schöpfer</a:t>
                      </a:r>
                    </a:p>
                  </a:txBody>
                  <a:tcPr marL="91439" marR="91439" marT="45755" marB="4575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de-DE" altLang="de-DE" sz="1800" b="0" i="0" u="none" strike="noStrike" cap="none" normalizeH="0" baseline="0" dirty="0" smtClean="0">
                          <a:ln>
                            <a:noFill/>
                          </a:ln>
                          <a:solidFill>
                            <a:srgbClr val="000000"/>
                          </a:solidFill>
                          <a:effectLst/>
                          <a:latin typeface="Verdana" pitchFamily="34" charset="0"/>
                          <a:cs typeface="Arial" pitchFamily="34" charset="0"/>
                        </a:rPr>
                        <a:t>Peru</a:t>
                      </a:r>
                    </a:p>
                  </a:txBody>
                  <a:tcPr marL="91439" marR="91439" marT="45755" marB="4575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10002"/>
                  </a:ext>
                </a:extLst>
              </a:tr>
              <a:tr h="371169">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800" b="0" i="0" u="none" strike="noStrike" cap="none" normalizeH="0" baseline="0" smtClean="0">
                          <a:ln>
                            <a:noFill/>
                          </a:ln>
                          <a:solidFill>
                            <a:srgbClr val="000000"/>
                          </a:solidFill>
                          <a:effectLst/>
                          <a:latin typeface="Verdana" pitchFamily="34" charset="0"/>
                          <a:cs typeface="Arial" pitchFamily="34" charset="0"/>
                        </a:rPr>
                        <a:t>6.29.1</a:t>
                      </a:r>
                    </a:p>
                  </a:txBody>
                  <a:tcPr marL="91439" marR="91439" marT="45755" marB="4575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de-DE" altLang="de-DE" sz="1800" b="0" i="0" u="none" strike="noStrike" cap="none" normalizeH="0" baseline="0" dirty="0" smtClean="0">
                          <a:ln>
                            <a:noFill/>
                          </a:ln>
                          <a:solidFill>
                            <a:srgbClr val="000000"/>
                          </a:solidFill>
                          <a:effectLst/>
                          <a:latin typeface="Verdana" pitchFamily="34" charset="0"/>
                          <a:cs typeface="Arial" pitchFamily="34" charset="0"/>
                        </a:rPr>
                        <a:t>Normierter Sucheinstieg</a:t>
                      </a:r>
                    </a:p>
                  </a:txBody>
                  <a:tcPr marL="91439" marR="91439" marT="45755" marB="4575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de-DE" altLang="de-DE" sz="1800" b="0" i="0" u="none" strike="noStrike" cap="none" normalizeH="0" baseline="0" dirty="0" smtClean="0">
                          <a:ln>
                            <a:noFill/>
                          </a:ln>
                          <a:solidFill>
                            <a:srgbClr val="000000"/>
                          </a:solidFill>
                          <a:effectLst/>
                          <a:latin typeface="Verdana" pitchFamily="34" charset="0"/>
                          <a:cs typeface="Arial" pitchFamily="34" charset="0"/>
                        </a:rPr>
                        <a:t>Peru. </a:t>
                      </a:r>
                      <a:r>
                        <a:rPr kumimoji="0" lang="es-ES_tradnl" altLang="de-DE" sz="1800" b="0" i="0" u="none" strike="noStrike" cap="none" normalizeH="0" baseline="0" dirty="0" smtClean="0">
                          <a:ln>
                            <a:noFill/>
                          </a:ln>
                          <a:solidFill>
                            <a:srgbClr val="000000"/>
                          </a:solidFill>
                          <a:effectLst/>
                          <a:latin typeface="Verdana" pitchFamily="34" charset="0"/>
                          <a:cs typeface="Arial" pitchFamily="34" charset="0"/>
                        </a:rPr>
                        <a:t>Reglamentos de tribunales, de jueces de paz y comercio</a:t>
                      </a:r>
                      <a:endParaRPr kumimoji="0" lang="de-DE" altLang="de-DE" sz="1800" b="0" i="0" u="none" strike="noStrike" cap="none" normalizeH="0" baseline="0" dirty="0" smtClean="0">
                        <a:ln>
                          <a:noFill/>
                        </a:ln>
                        <a:solidFill>
                          <a:srgbClr val="000000"/>
                        </a:solidFill>
                        <a:effectLst/>
                        <a:latin typeface="Verdana" pitchFamily="34" charset="0"/>
                        <a:cs typeface="Arial" pitchFamily="34" charset="0"/>
                      </a:endParaRPr>
                    </a:p>
                  </a:txBody>
                  <a:tcPr marL="91439" marR="91439" marT="45755" marB="4575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3"/>
                  </a:ext>
                </a:extLst>
              </a:tr>
            </a:tbl>
          </a:graphicData>
        </a:graphic>
      </p:graphicFrame>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412776"/>
            <a:ext cx="8640960" cy="4896544"/>
          </a:xfrm>
        </p:spPr>
        <p:txBody>
          <a:bodyPr/>
          <a:lstStyle/>
          <a:p>
            <a:r>
              <a:rPr lang="de-DE" dirty="0" smtClean="0"/>
              <a:t>Keine eigenständige Rechtsquellen-Kategorie</a:t>
            </a:r>
          </a:p>
          <a:p>
            <a:endParaRPr lang="de-DE" dirty="0" smtClean="0"/>
          </a:p>
          <a:p>
            <a:r>
              <a:rPr lang="de-DE" dirty="0" smtClean="0"/>
              <a:t>Sie werden als Gesetze, Rechtsverordnung oder Verwaltungsvorschrift erlassen</a:t>
            </a:r>
          </a:p>
          <a:p>
            <a:endParaRPr lang="de-DE" dirty="0" smtClean="0"/>
          </a:p>
          <a:p>
            <a:r>
              <a:rPr lang="de-DE" dirty="0" smtClean="0"/>
              <a:t>Bildung des normierten Sucheinstiegs anhand der Form der einschlägigen RDA-Vorschrift</a:t>
            </a:r>
            <a:endParaRPr lang="de-DE" dirty="0"/>
          </a:p>
        </p:txBody>
      </p:sp>
      <p:sp>
        <p:nvSpPr>
          <p:cNvPr id="4" name="Fußzeilenplatzhalter 3"/>
          <p:cNvSpPr>
            <a:spLocks noGrp="1"/>
          </p:cNvSpPr>
          <p:nvPr>
            <p:ph type="ftr" sz="quarter" idx="14"/>
          </p:nvPr>
        </p:nvSpPr>
        <p:spPr/>
        <p:txBody>
          <a:bodyPr/>
          <a:lstStyle/>
          <a:p>
            <a:pPr>
              <a:defRPr/>
            </a:pPr>
            <a:r>
              <a:rPr lang="de-DE" smtClean="0"/>
              <a:t>AG RDA Schulungsunterlagen – Modul 6J: Juristische Werke | Stand: 5.12.2017 | CC BY-NC-SA</a:t>
            </a:r>
            <a:endParaRPr lang="de-DE" dirty="0"/>
          </a:p>
        </p:txBody>
      </p:sp>
      <p:sp>
        <p:nvSpPr>
          <p:cNvPr id="5" name="Foliennummernplatzhalter 4"/>
          <p:cNvSpPr>
            <a:spLocks noGrp="1"/>
          </p:cNvSpPr>
          <p:nvPr>
            <p:ph type="sldNum" sz="quarter" idx="15"/>
          </p:nvPr>
        </p:nvSpPr>
        <p:spPr/>
        <p:txBody>
          <a:bodyPr/>
          <a:lstStyle/>
          <a:p>
            <a:pPr>
              <a:defRPr/>
            </a:pPr>
            <a:fld id="{FAB38C1D-161B-412A-9C5A-58B0265B4498}" type="slidenum">
              <a:rPr lang="de-DE" altLang="de-DE" smtClean="0"/>
              <a:pPr>
                <a:defRPr/>
              </a:pPr>
              <a:t>59</a:t>
            </a:fld>
            <a:endParaRPr lang="de-DE" altLang="de-DE"/>
          </a:p>
        </p:txBody>
      </p:sp>
      <p:sp>
        <p:nvSpPr>
          <p:cNvPr id="6" name="Titel 5"/>
          <p:cNvSpPr>
            <a:spLocks noGrp="1"/>
          </p:cNvSpPr>
          <p:nvPr>
            <p:ph type="title"/>
          </p:nvPr>
        </p:nvSpPr>
        <p:spPr>
          <a:xfrm>
            <a:off x="251520" y="399802"/>
            <a:ext cx="8640960" cy="508918"/>
          </a:xfrm>
        </p:spPr>
        <p:txBody>
          <a:bodyPr/>
          <a:lstStyle/>
          <a:p>
            <a:r>
              <a:rPr lang="de-DE" dirty="0"/>
              <a:t>Gerichtliche Verfahrensvorschriften in Deutschland</a:t>
            </a:r>
          </a:p>
        </p:txBody>
      </p:sp>
    </p:spTree>
    <p:extLst>
      <p:ext uri="{BB962C8B-B14F-4D97-AF65-F5344CB8AC3E}">
        <p14:creationId xmlns:p14="http://schemas.microsoft.com/office/powerpoint/2010/main" val="107831605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8312" y="6376988"/>
            <a:ext cx="7056015" cy="365125"/>
          </a:xfrm>
        </p:spPr>
        <p:txBody>
          <a:bodyPr/>
          <a:lstStyle/>
          <a:p>
            <a:pPr>
              <a:defRPr/>
            </a:pPr>
            <a:r>
              <a:rPr lang="de-DE" smtClean="0"/>
              <a:t>AG RDA Schulungsunterlagen – Modul 6J: Juristische Werke | Stand: 5.12.2017 | CC BY-NC-SA</a:t>
            </a:r>
            <a:endParaRPr lang="de-DE" dirty="0"/>
          </a:p>
        </p:txBody>
      </p:sp>
      <p:sp>
        <p:nvSpPr>
          <p:cNvPr id="5" name="Foliennummernplatzhalter 4"/>
          <p:cNvSpPr>
            <a:spLocks noGrp="1"/>
          </p:cNvSpPr>
          <p:nvPr>
            <p:ph type="sldNum" sz="quarter" idx="15"/>
          </p:nvPr>
        </p:nvSpPr>
        <p:spPr/>
        <p:txBody>
          <a:bodyPr/>
          <a:lstStyle/>
          <a:p>
            <a:pPr>
              <a:defRPr/>
            </a:pPr>
            <a:fld id="{FAB38C1D-161B-412A-9C5A-58B0265B4498}" type="slidenum">
              <a:rPr lang="de-DE" altLang="de-DE" smtClean="0"/>
              <a:pPr>
                <a:defRPr/>
              </a:pPr>
              <a:t>6</a:t>
            </a:fld>
            <a:endParaRPr lang="de-DE" altLang="de-DE"/>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3731" y="890090"/>
            <a:ext cx="7810500" cy="26003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3528" y="4149080"/>
            <a:ext cx="8629650" cy="1828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feld 5"/>
          <p:cNvSpPr txBox="1"/>
          <p:nvPr/>
        </p:nvSpPr>
        <p:spPr>
          <a:xfrm>
            <a:off x="323528" y="3644907"/>
            <a:ext cx="1914307" cy="338554"/>
          </a:xfrm>
          <a:prstGeom prst="rect">
            <a:avLst/>
          </a:prstGeom>
          <a:solidFill>
            <a:schemeClr val="bg1"/>
          </a:solidFill>
          <a:ln>
            <a:solidFill>
              <a:schemeClr val="tx1"/>
            </a:solidFill>
          </a:ln>
        </p:spPr>
        <p:txBody>
          <a:bodyPr wrap="none" rtlCol="0">
            <a:spAutoFit/>
          </a:bodyPr>
          <a:lstStyle/>
          <a:p>
            <a:r>
              <a:rPr lang="de-DE" sz="1600" b="1" dirty="0" smtClean="0">
                <a:solidFill>
                  <a:srgbClr val="4F81BD">
                    <a:lumMod val="75000"/>
                  </a:srgbClr>
                </a:solidFill>
                <a:latin typeface="Verdana" panose="020B0604030504040204" pitchFamily="34" charset="0"/>
                <a:ea typeface="+mj-ea"/>
                <a:cs typeface="+mj-cs"/>
              </a:rPr>
              <a:t>RDA 6.29.1.1.2</a:t>
            </a:r>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sp>
        <p:nvSpPr>
          <p:cNvPr id="10" name="Textfeld 9"/>
          <p:cNvSpPr txBox="1"/>
          <p:nvPr/>
        </p:nvSpPr>
        <p:spPr>
          <a:xfrm>
            <a:off x="317104" y="353212"/>
            <a:ext cx="1914307" cy="338554"/>
          </a:xfrm>
          <a:prstGeom prst="rect">
            <a:avLst/>
          </a:prstGeom>
          <a:solidFill>
            <a:schemeClr val="bg1"/>
          </a:solidFill>
          <a:ln>
            <a:solidFill>
              <a:schemeClr val="tx1"/>
            </a:solidFill>
          </a:ln>
        </p:spPr>
        <p:txBody>
          <a:bodyPr wrap="none" rtlCol="0">
            <a:spAutoFit/>
          </a:bodyPr>
          <a:lstStyle/>
          <a:p>
            <a:r>
              <a:rPr lang="de-DE" sz="1600" b="1" dirty="0" smtClean="0">
                <a:solidFill>
                  <a:srgbClr val="4F81BD">
                    <a:lumMod val="75000"/>
                  </a:srgbClr>
                </a:solidFill>
                <a:latin typeface="Verdana" panose="020B0604030504040204" pitchFamily="34" charset="0"/>
                <a:ea typeface="+mj-ea"/>
                <a:cs typeface="+mj-cs"/>
              </a:rPr>
              <a:t>RDA 6.29.1.1.1</a:t>
            </a:r>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552812485"/>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Beispiele</a:t>
            </a:r>
            <a:endParaRPr lang="de-DE" dirty="0"/>
          </a:p>
        </p:txBody>
      </p:sp>
      <p:sp>
        <p:nvSpPr>
          <p:cNvPr id="3" name="Textplatzhalter 2"/>
          <p:cNvSpPr>
            <a:spLocks noGrp="1"/>
          </p:cNvSpPr>
          <p:nvPr>
            <p:ph type="body" sz="quarter" idx="13"/>
          </p:nvPr>
        </p:nvSpPr>
        <p:spPr/>
        <p:txBody>
          <a:bodyPr/>
          <a:lstStyle/>
          <a:p>
            <a:pPr marL="0" indent="0">
              <a:buNone/>
            </a:pPr>
            <a:r>
              <a:rPr lang="de-DE" altLang="de-DE" sz="1600" dirty="0" smtClean="0"/>
              <a:t>Strafprozessordnung </a:t>
            </a:r>
            <a:r>
              <a:rPr lang="de-DE" altLang="de-DE" sz="1600" dirty="0"/>
              <a:t>: (StPO) ; in der Fassung der </a:t>
            </a:r>
            <a:r>
              <a:rPr lang="de-DE" altLang="de-DE" sz="1600" dirty="0" smtClean="0"/>
              <a:t>Bekanntmachung </a:t>
            </a:r>
            <a:r>
              <a:rPr lang="de-DE" altLang="de-DE" sz="1600" dirty="0"/>
              <a:t>vom 7. April 1987 ; zuletzt geändert durch Art. 3 G zur Verfolgung der Vorbereitung von schweren staatsgefährdenden Gewalttaten vom 30.7.2009 </a:t>
            </a:r>
          </a:p>
          <a:p>
            <a:endParaRPr lang="de-DE" dirty="0" smtClean="0"/>
          </a:p>
          <a:p>
            <a:endParaRPr lang="de-DE" dirty="0"/>
          </a:p>
          <a:p>
            <a:endParaRPr lang="de-DE" dirty="0" smtClean="0"/>
          </a:p>
          <a:p>
            <a:pPr marL="0" indent="0">
              <a:buNone/>
            </a:pPr>
            <a:endParaRPr lang="de-DE" sz="1800" dirty="0" smtClean="0"/>
          </a:p>
          <a:p>
            <a:pPr marL="0" indent="0">
              <a:buNone/>
            </a:pPr>
            <a:r>
              <a:rPr lang="de-DE" sz="1600" dirty="0" smtClean="0"/>
              <a:t>Verordnung </a:t>
            </a:r>
            <a:r>
              <a:rPr lang="de-DE" sz="1600" dirty="0"/>
              <a:t>über den elektronischen Rechtsverkehr beim Bundesgerichtshof und Bundespatentgericht vom 24. August 2007</a:t>
            </a:r>
          </a:p>
        </p:txBody>
      </p:sp>
      <p:sp>
        <p:nvSpPr>
          <p:cNvPr id="4" name="Fußzeilenplatzhalter 3"/>
          <p:cNvSpPr>
            <a:spLocks noGrp="1"/>
          </p:cNvSpPr>
          <p:nvPr>
            <p:ph type="ftr" sz="quarter" idx="14"/>
          </p:nvPr>
        </p:nvSpPr>
        <p:spPr/>
        <p:txBody>
          <a:bodyPr/>
          <a:lstStyle/>
          <a:p>
            <a:pPr>
              <a:defRPr/>
            </a:pPr>
            <a:r>
              <a:rPr lang="de-DE" smtClean="0"/>
              <a:t>AG RDA Schulungsunterlagen – Modul 6J: Juristische Werke | Stand: 5.12.2017 | CC BY-NC-SA</a:t>
            </a:r>
            <a:endParaRPr lang="de-DE" dirty="0"/>
          </a:p>
        </p:txBody>
      </p:sp>
      <p:sp>
        <p:nvSpPr>
          <p:cNvPr id="5" name="Foliennummernplatzhalter 4"/>
          <p:cNvSpPr>
            <a:spLocks noGrp="1"/>
          </p:cNvSpPr>
          <p:nvPr>
            <p:ph type="sldNum" sz="quarter" idx="15"/>
          </p:nvPr>
        </p:nvSpPr>
        <p:spPr/>
        <p:txBody>
          <a:bodyPr/>
          <a:lstStyle/>
          <a:p>
            <a:pPr>
              <a:defRPr/>
            </a:pPr>
            <a:fld id="{FAB38C1D-161B-412A-9C5A-58B0265B4498}" type="slidenum">
              <a:rPr lang="de-DE" altLang="de-DE" smtClean="0"/>
              <a:pPr>
                <a:defRPr/>
              </a:pPr>
              <a:t>60</a:t>
            </a:fld>
            <a:endParaRPr lang="de-DE" altLang="de-DE"/>
          </a:p>
        </p:txBody>
      </p:sp>
      <p:graphicFrame>
        <p:nvGraphicFramePr>
          <p:cNvPr id="7" name="Tabelle 6"/>
          <p:cNvGraphicFramePr>
            <a:graphicFrameLocks noGrp="1"/>
          </p:cNvGraphicFramePr>
          <p:nvPr>
            <p:extLst>
              <p:ext uri="{D42A27DB-BD31-4B8C-83A1-F6EECF244321}">
                <p14:modId xmlns:p14="http://schemas.microsoft.com/office/powerpoint/2010/main" val="2213890921"/>
              </p:ext>
            </p:extLst>
          </p:nvPr>
        </p:nvGraphicFramePr>
        <p:xfrm>
          <a:off x="253718" y="4005064"/>
          <a:ext cx="8496944" cy="2377810"/>
        </p:xfrm>
        <a:graphic>
          <a:graphicData uri="http://schemas.openxmlformats.org/drawingml/2006/table">
            <a:tbl>
              <a:tblPr/>
              <a:tblGrid>
                <a:gridCol w="933906">
                  <a:extLst>
                    <a:ext uri="{9D8B030D-6E8A-4147-A177-3AD203B41FA5}">
                      <a16:colId xmlns:a16="http://schemas.microsoft.com/office/drawing/2014/main" val="20000"/>
                    </a:ext>
                  </a:extLst>
                </a:gridCol>
                <a:gridCol w="2880320">
                  <a:extLst>
                    <a:ext uri="{9D8B030D-6E8A-4147-A177-3AD203B41FA5}">
                      <a16:colId xmlns:a16="http://schemas.microsoft.com/office/drawing/2014/main" val="20001"/>
                    </a:ext>
                  </a:extLst>
                </a:gridCol>
                <a:gridCol w="4682718">
                  <a:extLst>
                    <a:ext uri="{9D8B030D-6E8A-4147-A177-3AD203B41FA5}">
                      <a16:colId xmlns:a16="http://schemas.microsoft.com/office/drawing/2014/main" val="20002"/>
                    </a:ext>
                  </a:extLst>
                </a:gridCol>
              </a:tblGrid>
              <a:tr h="274638">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400" b="1" i="0" u="none" strike="noStrike" cap="none" normalizeH="0" baseline="0" dirty="0" smtClean="0">
                          <a:ln>
                            <a:noFill/>
                          </a:ln>
                          <a:solidFill>
                            <a:srgbClr val="FFFFFF"/>
                          </a:solidFill>
                          <a:effectLst/>
                          <a:latin typeface="Verdana" pitchFamily="34" charset="0"/>
                          <a:cs typeface="Arial" pitchFamily="34" charset="0"/>
                        </a:rPr>
                        <a:t>RDA</a:t>
                      </a:r>
                    </a:p>
                  </a:txBody>
                  <a:tcPr marL="91441" marR="91441" marT="45757" marB="4575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400" b="1" i="0" u="none" strike="noStrike" cap="none" normalizeH="0" baseline="0" dirty="0" smtClean="0">
                          <a:ln>
                            <a:noFill/>
                          </a:ln>
                          <a:solidFill>
                            <a:srgbClr val="FFFFFF"/>
                          </a:solidFill>
                          <a:effectLst/>
                          <a:latin typeface="Verdana" pitchFamily="34" charset="0"/>
                          <a:cs typeface="Arial" pitchFamily="34" charset="0"/>
                        </a:rPr>
                        <a:t>Element</a:t>
                      </a:r>
                    </a:p>
                  </a:txBody>
                  <a:tcPr marL="91441" marR="91441" marT="45757" marB="4575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400" b="1" i="0" u="none" strike="noStrike" cap="none" normalizeH="0" baseline="0" dirty="0" smtClean="0">
                          <a:ln>
                            <a:noFill/>
                          </a:ln>
                          <a:solidFill>
                            <a:srgbClr val="FFFFFF"/>
                          </a:solidFill>
                          <a:effectLst/>
                          <a:latin typeface="Verdana" pitchFamily="34" charset="0"/>
                          <a:cs typeface="Arial" pitchFamily="34" charset="0"/>
                        </a:rPr>
                        <a:t>Erfassung</a:t>
                      </a:r>
                    </a:p>
                  </a:txBody>
                  <a:tcPr marL="91441" marR="91441" marT="45757" marB="4575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0"/>
                  </a:ext>
                </a:extLst>
              </a:tr>
              <a:tr h="295275">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400" b="1" i="0" u="none" strike="noStrike" cap="none" normalizeH="0" baseline="0" dirty="0" smtClean="0">
                          <a:ln>
                            <a:noFill/>
                          </a:ln>
                          <a:solidFill>
                            <a:srgbClr val="000000"/>
                          </a:solidFill>
                          <a:effectLst/>
                          <a:latin typeface="Verdana" pitchFamily="34" charset="0"/>
                          <a:cs typeface="Arial" pitchFamily="34" charset="0"/>
                        </a:rPr>
                        <a:t>6.19.2</a:t>
                      </a:r>
                      <a:endParaRPr kumimoji="0" lang="de-DE" altLang="de-DE" sz="1400" b="0" i="0" u="none" strike="noStrike" cap="none" normalizeH="0" baseline="0" dirty="0" smtClean="0">
                        <a:ln>
                          <a:noFill/>
                        </a:ln>
                        <a:solidFill>
                          <a:srgbClr val="000000"/>
                        </a:solidFill>
                        <a:effectLst/>
                        <a:latin typeface="Verdana" pitchFamily="34" charset="0"/>
                        <a:cs typeface="Arial" pitchFamily="34" charset="0"/>
                      </a:endParaRPr>
                    </a:p>
                  </a:txBody>
                  <a:tcPr marL="91441" marR="91441" marT="45757" marB="4575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400" b="1" i="0" u="none" strike="noStrike" cap="none" normalizeH="0" baseline="0" dirty="0" smtClean="0">
                          <a:ln>
                            <a:noFill/>
                          </a:ln>
                          <a:solidFill>
                            <a:srgbClr val="000000"/>
                          </a:solidFill>
                          <a:effectLst/>
                          <a:latin typeface="Verdana" pitchFamily="34" charset="0"/>
                          <a:cs typeface="Arial" pitchFamily="34" charset="0"/>
                        </a:rPr>
                        <a:t>Bevorzugter Titel des Werks</a:t>
                      </a:r>
                      <a:endParaRPr kumimoji="0" lang="de-DE" altLang="de-DE" sz="1400" b="0" i="0" u="none" strike="noStrike" cap="none" normalizeH="0" baseline="0" dirty="0" smtClean="0">
                        <a:ln>
                          <a:noFill/>
                        </a:ln>
                        <a:solidFill>
                          <a:srgbClr val="000000"/>
                        </a:solidFill>
                        <a:effectLst/>
                        <a:latin typeface="Verdana" pitchFamily="34" charset="0"/>
                        <a:cs typeface="Arial" pitchFamily="34" charset="0"/>
                      </a:endParaRPr>
                    </a:p>
                  </a:txBody>
                  <a:tcPr marL="91441" marR="91441" marT="45757" marB="4575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ts val="600"/>
                        </a:spcAft>
                        <a:buClrTx/>
                        <a:buSzTx/>
                        <a:buFontTx/>
                        <a:buNone/>
                        <a:tabLst/>
                      </a:pPr>
                      <a:r>
                        <a:rPr lang="de-DE" sz="1400" dirty="0" smtClean="0"/>
                        <a:t>Verordnung über den elektronischen Rechtsverkehr beim Bundesgerichtshof und Bundespatentgericht</a:t>
                      </a:r>
                      <a:endParaRPr kumimoji="0" lang="de-DE" altLang="de-DE" sz="1400" b="0" i="0" u="none" strike="noStrike" cap="none" normalizeH="0" baseline="0" dirty="0" smtClean="0">
                        <a:ln>
                          <a:noFill/>
                        </a:ln>
                        <a:solidFill>
                          <a:srgbClr val="000000"/>
                        </a:solidFill>
                        <a:effectLst/>
                        <a:latin typeface="Verdana" pitchFamily="34" charset="0"/>
                        <a:cs typeface="Arial" pitchFamily="34" charset="0"/>
                      </a:endParaRPr>
                    </a:p>
                  </a:txBody>
                  <a:tcPr marL="91441" marR="91441" marT="45757" marB="4575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1"/>
                  </a:ext>
                </a:extLst>
              </a:tr>
              <a:tr h="295275">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400" b="1" i="0" u="none" strike="noStrike" cap="none" normalizeH="0" baseline="0" smtClean="0">
                          <a:ln>
                            <a:noFill/>
                          </a:ln>
                          <a:solidFill>
                            <a:srgbClr val="000000"/>
                          </a:solidFill>
                          <a:effectLst/>
                          <a:latin typeface="Verdana" pitchFamily="34" charset="0"/>
                          <a:cs typeface="Arial" pitchFamily="34" charset="0"/>
                        </a:rPr>
                        <a:t>19.2</a:t>
                      </a:r>
                    </a:p>
                  </a:txBody>
                  <a:tcPr marL="91441" marR="91441" marT="45757" marB="4575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400" b="1" i="0" u="none" strike="noStrike" cap="none" normalizeH="0" baseline="0" dirty="0" smtClean="0">
                          <a:ln>
                            <a:noFill/>
                          </a:ln>
                          <a:solidFill>
                            <a:srgbClr val="000000"/>
                          </a:solidFill>
                          <a:effectLst/>
                          <a:latin typeface="Verdana" pitchFamily="34" charset="0"/>
                          <a:cs typeface="Arial" pitchFamily="34" charset="0"/>
                        </a:rPr>
                        <a:t>Geistiger Schöpfer</a:t>
                      </a:r>
                    </a:p>
                  </a:txBody>
                  <a:tcPr marL="91441" marR="91441" marT="45757" marB="4575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de-DE" altLang="de-DE" sz="1400" b="0" i="0" u="none" strike="noStrike" cap="none" normalizeH="0" baseline="0" dirty="0" smtClean="0">
                          <a:ln>
                            <a:noFill/>
                          </a:ln>
                          <a:solidFill>
                            <a:srgbClr val="000000"/>
                          </a:solidFill>
                          <a:effectLst/>
                          <a:latin typeface="Verdana" pitchFamily="34" charset="0"/>
                          <a:cs typeface="Arial" pitchFamily="34" charset="0"/>
                        </a:rPr>
                        <a:t>Deutschland</a:t>
                      </a:r>
                    </a:p>
                  </a:txBody>
                  <a:tcPr marL="91441" marR="91441" marT="45757" marB="4575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10002"/>
                  </a:ext>
                </a:extLst>
              </a:tr>
              <a:tr h="295275">
                <a:tc>
                  <a:txBody>
                    <a:body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400" b="0" i="0" u="none" strike="noStrike" cap="none" normalizeH="0" baseline="0" dirty="0" smtClean="0">
                          <a:ln>
                            <a:noFill/>
                          </a:ln>
                          <a:solidFill>
                            <a:srgbClr val="000000"/>
                          </a:solidFill>
                          <a:effectLst/>
                          <a:latin typeface="Verdana" pitchFamily="34" charset="0"/>
                          <a:cs typeface="Arial" pitchFamily="34" charset="0"/>
                        </a:rPr>
                        <a:t>18.5</a:t>
                      </a:r>
                    </a:p>
                  </a:txBody>
                  <a:tcPr marL="91441" marR="91441" marT="45757" marB="4575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400" b="0" i="0" u="none" strike="noStrike" cap="none" normalizeH="0" baseline="0" dirty="0" smtClean="0">
                          <a:ln>
                            <a:noFill/>
                          </a:ln>
                          <a:solidFill>
                            <a:srgbClr val="000000"/>
                          </a:solidFill>
                          <a:effectLst/>
                          <a:latin typeface="Verdana" pitchFamily="34" charset="0"/>
                          <a:cs typeface="Arial" pitchFamily="34" charset="0"/>
                        </a:rPr>
                        <a:t>Beziehungskennzeichnung</a:t>
                      </a:r>
                    </a:p>
                  </a:txBody>
                  <a:tcPr marL="91441" marR="91441" marT="45757" marB="4575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ts val="600"/>
                        </a:spcAft>
                        <a:buClrTx/>
                        <a:buSzTx/>
                        <a:buFontTx/>
                        <a:buNone/>
                        <a:tabLst/>
                        <a:defRPr/>
                      </a:pPr>
                      <a:r>
                        <a:rPr kumimoji="0" lang="de-DE" altLang="de-DE" sz="1400" b="0" i="0" u="none" strike="noStrike" cap="none" normalizeH="0" baseline="0" dirty="0" smtClean="0">
                          <a:ln>
                            <a:noFill/>
                          </a:ln>
                          <a:solidFill>
                            <a:srgbClr val="000000"/>
                          </a:solidFill>
                          <a:effectLst/>
                          <a:latin typeface="Verdana" pitchFamily="34" charset="0"/>
                          <a:cs typeface="Arial" pitchFamily="34" charset="0"/>
                        </a:rPr>
                        <a:t>Normerlassende Gebietskörperschaft</a:t>
                      </a:r>
                    </a:p>
                  </a:txBody>
                  <a:tcPr marL="91441" marR="91441" marT="45757" marB="4575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10003"/>
                  </a:ext>
                </a:extLst>
              </a:tr>
              <a:tr h="295275">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400" b="0" i="0" u="none" strike="noStrike" cap="none" normalizeH="0" baseline="0" dirty="0" smtClean="0">
                          <a:ln>
                            <a:noFill/>
                          </a:ln>
                          <a:solidFill>
                            <a:srgbClr val="000000"/>
                          </a:solidFill>
                          <a:effectLst/>
                          <a:latin typeface="Verdana" pitchFamily="34" charset="0"/>
                          <a:cs typeface="Arial" pitchFamily="34" charset="0"/>
                        </a:rPr>
                        <a:t>6.29.1</a:t>
                      </a:r>
                    </a:p>
                  </a:txBody>
                  <a:tcPr marL="91441" marR="91441" marT="45757" marB="4575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de-DE" altLang="de-DE" sz="1400" b="0" i="0" u="none" strike="noStrike" cap="none" normalizeH="0" baseline="0" dirty="0" smtClean="0">
                          <a:ln>
                            <a:noFill/>
                          </a:ln>
                          <a:solidFill>
                            <a:srgbClr val="000000"/>
                          </a:solidFill>
                          <a:effectLst/>
                          <a:latin typeface="Verdana" pitchFamily="34" charset="0"/>
                          <a:cs typeface="Arial" pitchFamily="34" charset="0"/>
                        </a:rPr>
                        <a:t>Normierter Sucheinstieg</a:t>
                      </a:r>
                    </a:p>
                  </a:txBody>
                  <a:tcPr marL="91441" marR="91441" marT="45757" marB="4575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de-DE" altLang="de-DE" sz="1400" b="0" i="0" u="none" strike="noStrike" cap="none" normalizeH="0" baseline="0" dirty="0" smtClean="0">
                          <a:ln>
                            <a:noFill/>
                          </a:ln>
                          <a:solidFill>
                            <a:srgbClr val="000000"/>
                          </a:solidFill>
                          <a:effectLst/>
                          <a:latin typeface="Verdana" pitchFamily="34" charset="0"/>
                          <a:cs typeface="Arial" pitchFamily="34" charset="0"/>
                        </a:rPr>
                        <a:t>Deutschland. </a:t>
                      </a:r>
                      <a:r>
                        <a:rPr lang="de-DE" sz="1400" dirty="0" smtClean="0"/>
                        <a:t>Verordnung über den elektronischen Rechtsverkehr beim Bundesgerichtshof und Bundespatentgericht</a:t>
                      </a:r>
                      <a:endParaRPr kumimoji="0" lang="de-DE" altLang="de-DE" sz="1400" b="0" i="0" u="none" strike="noStrike" cap="none" normalizeH="0" baseline="0" dirty="0" smtClean="0">
                        <a:ln>
                          <a:noFill/>
                        </a:ln>
                        <a:solidFill>
                          <a:srgbClr val="000000"/>
                        </a:solidFill>
                        <a:effectLst/>
                        <a:latin typeface="Verdana" pitchFamily="34" charset="0"/>
                        <a:cs typeface="Arial" pitchFamily="34" charset="0"/>
                      </a:endParaRPr>
                    </a:p>
                  </a:txBody>
                  <a:tcPr marL="91441" marR="91441" marT="45757" marB="4575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4"/>
                  </a:ext>
                </a:extLst>
              </a:tr>
            </a:tbl>
          </a:graphicData>
        </a:graphic>
      </p:graphicFrame>
      <p:graphicFrame>
        <p:nvGraphicFramePr>
          <p:cNvPr id="9" name="Tabelle 8"/>
          <p:cNvGraphicFramePr>
            <a:graphicFrameLocks noGrp="1"/>
          </p:cNvGraphicFramePr>
          <p:nvPr>
            <p:extLst>
              <p:ext uri="{D42A27DB-BD31-4B8C-83A1-F6EECF244321}">
                <p14:modId xmlns:p14="http://schemas.microsoft.com/office/powerpoint/2010/main" val="3832798695"/>
              </p:ext>
            </p:extLst>
          </p:nvPr>
        </p:nvGraphicFramePr>
        <p:xfrm>
          <a:off x="251520" y="1661458"/>
          <a:ext cx="8496944" cy="1524370"/>
        </p:xfrm>
        <a:graphic>
          <a:graphicData uri="http://schemas.openxmlformats.org/drawingml/2006/table">
            <a:tbl>
              <a:tblPr/>
              <a:tblGrid>
                <a:gridCol w="933906">
                  <a:extLst>
                    <a:ext uri="{9D8B030D-6E8A-4147-A177-3AD203B41FA5}">
                      <a16:colId xmlns:a16="http://schemas.microsoft.com/office/drawing/2014/main" val="20000"/>
                    </a:ext>
                  </a:extLst>
                </a:gridCol>
                <a:gridCol w="3458582">
                  <a:extLst>
                    <a:ext uri="{9D8B030D-6E8A-4147-A177-3AD203B41FA5}">
                      <a16:colId xmlns:a16="http://schemas.microsoft.com/office/drawing/2014/main" val="20001"/>
                    </a:ext>
                  </a:extLst>
                </a:gridCol>
                <a:gridCol w="4104456">
                  <a:extLst>
                    <a:ext uri="{9D8B030D-6E8A-4147-A177-3AD203B41FA5}">
                      <a16:colId xmlns:a16="http://schemas.microsoft.com/office/drawing/2014/main" val="20002"/>
                    </a:ext>
                  </a:extLst>
                </a:gridCol>
              </a:tblGrid>
              <a:tr h="274638">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400" b="1" i="0" u="none" strike="noStrike" cap="none" normalizeH="0" baseline="0" dirty="0" smtClean="0">
                          <a:ln>
                            <a:noFill/>
                          </a:ln>
                          <a:solidFill>
                            <a:srgbClr val="FFFFFF"/>
                          </a:solidFill>
                          <a:effectLst/>
                          <a:latin typeface="Verdana" pitchFamily="34" charset="0"/>
                          <a:cs typeface="Arial" pitchFamily="34" charset="0"/>
                        </a:rPr>
                        <a:t>RDA</a:t>
                      </a:r>
                    </a:p>
                  </a:txBody>
                  <a:tcPr marL="91441" marR="91441" marT="45757" marB="4575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400" b="1" i="0" u="none" strike="noStrike" cap="none" normalizeH="0" baseline="0" dirty="0" smtClean="0">
                          <a:ln>
                            <a:noFill/>
                          </a:ln>
                          <a:solidFill>
                            <a:srgbClr val="FFFFFF"/>
                          </a:solidFill>
                          <a:effectLst/>
                          <a:latin typeface="Verdana" pitchFamily="34" charset="0"/>
                          <a:cs typeface="Arial" pitchFamily="34" charset="0"/>
                        </a:rPr>
                        <a:t>Element</a:t>
                      </a:r>
                    </a:p>
                  </a:txBody>
                  <a:tcPr marL="91441" marR="91441" marT="45757" marB="4575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400" b="1" i="0" u="none" strike="noStrike" cap="none" normalizeH="0" baseline="0" dirty="0" smtClean="0">
                          <a:ln>
                            <a:noFill/>
                          </a:ln>
                          <a:solidFill>
                            <a:srgbClr val="FFFFFF"/>
                          </a:solidFill>
                          <a:effectLst/>
                          <a:latin typeface="Verdana" pitchFamily="34" charset="0"/>
                          <a:cs typeface="Arial" pitchFamily="34" charset="0"/>
                        </a:rPr>
                        <a:t>Erfassung</a:t>
                      </a:r>
                    </a:p>
                  </a:txBody>
                  <a:tcPr marL="91441" marR="91441" marT="45757" marB="4575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0"/>
                  </a:ext>
                </a:extLst>
              </a:tr>
              <a:tr h="295275">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400" b="1" i="0" u="none" strike="noStrike" cap="none" normalizeH="0" baseline="0" dirty="0" smtClean="0">
                          <a:ln>
                            <a:noFill/>
                          </a:ln>
                          <a:solidFill>
                            <a:srgbClr val="000000"/>
                          </a:solidFill>
                          <a:effectLst/>
                          <a:latin typeface="Verdana" pitchFamily="34" charset="0"/>
                          <a:cs typeface="Arial" pitchFamily="34" charset="0"/>
                        </a:rPr>
                        <a:t>6.19.2</a:t>
                      </a:r>
                      <a:endParaRPr kumimoji="0" lang="de-DE" altLang="de-DE" sz="1400" b="0" i="0" u="none" strike="noStrike" cap="none" normalizeH="0" baseline="0" dirty="0" smtClean="0">
                        <a:ln>
                          <a:noFill/>
                        </a:ln>
                        <a:solidFill>
                          <a:srgbClr val="000000"/>
                        </a:solidFill>
                        <a:effectLst/>
                        <a:latin typeface="Verdana" pitchFamily="34" charset="0"/>
                        <a:cs typeface="Arial" pitchFamily="34" charset="0"/>
                      </a:endParaRPr>
                    </a:p>
                  </a:txBody>
                  <a:tcPr marL="91441" marR="91441" marT="45757" marB="4575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400" b="1" i="0" u="none" strike="noStrike" cap="none" normalizeH="0" baseline="0" dirty="0" smtClean="0">
                          <a:ln>
                            <a:noFill/>
                          </a:ln>
                          <a:solidFill>
                            <a:srgbClr val="000000"/>
                          </a:solidFill>
                          <a:effectLst/>
                          <a:latin typeface="Verdana" pitchFamily="34" charset="0"/>
                          <a:cs typeface="Arial" pitchFamily="34" charset="0"/>
                        </a:rPr>
                        <a:t>Bevorzugter Titel des Werks</a:t>
                      </a:r>
                      <a:endParaRPr kumimoji="0" lang="de-DE" altLang="de-DE" sz="1400" b="0" i="0" u="none" strike="noStrike" cap="none" normalizeH="0" baseline="0" dirty="0" smtClean="0">
                        <a:ln>
                          <a:noFill/>
                        </a:ln>
                        <a:solidFill>
                          <a:srgbClr val="000000"/>
                        </a:solidFill>
                        <a:effectLst/>
                        <a:latin typeface="Verdana" pitchFamily="34" charset="0"/>
                        <a:cs typeface="Arial" pitchFamily="34" charset="0"/>
                      </a:endParaRPr>
                    </a:p>
                  </a:txBody>
                  <a:tcPr marL="91441" marR="91441" marT="45757" marB="4575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ts val="600"/>
                        </a:spcAft>
                        <a:buClrTx/>
                        <a:buSzTx/>
                        <a:buFontTx/>
                        <a:buNone/>
                        <a:tabLst/>
                      </a:pPr>
                      <a:r>
                        <a:rPr lang="de-DE" sz="1400" dirty="0" smtClean="0"/>
                        <a:t>Strafprozessordnung</a:t>
                      </a:r>
                      <a:endParaRPr kumimoji="0" lang="de-DE" altLang="de-DE" sz="1400" b="0" i="0" u="none" strike="noStrike" cap="none" normalizeH="0" baseline="0" dirty="0" smtClean="0">
                        <a:ln>
                          <a:noFill/>
                        </a:ln>
                        <a:solidFill>
                          <a:srgbClr val="000000"/>
                        </a:solidFill>
                        <a:effectLst/>
                        <a:latin typeface="Verdana" pitchFamily="34" charset="0"/>
                        <a:cs typeface="Arial" pitchFamily="34" charset="0"/>
                      </a:endParaRPr>
                    </a:p>
                  </a:txBody>
                  <a:tcPr marL="91441" marR="91441" marT="45757" marB="4575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1"/>
                  </a:ext>
                </a:extLst>
              </a:tr>
              <a:tr h="295275">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400" b="1" i="0" u="none" strike="noStrike" cap="none" normalizeH="0" baseline="0" smtClean="0">
                          <a:ln>
                            <a:noFill/>
                          </a:ln>
                          <a:solidFill>
                            <a:srgbClr val="000000"/>
                          </a:solidFill>
                          <a:effectLst/>
                          <a:latin typeface="Verdana" pitchFamily="34" charset="0"/>
                          <a:cs typeface="Arial" pitchFamily="34" charset="0"/>
                        </a:rPr>
                        <a:t>19.2</a:t>
                      </a:r>
                    </a:p>
                  </a:txBody>
                  <a:tcPr marL="91441" marR="91441" marT="45757" marB="4575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400" b="1" i="0" u="none" strike="noStrike" cap="none" normalizeH="0" baseline="0" dirty="0" smtClean="0">
                          <a:ln>
                            <a:noFill/>
                          </a:ln>
                          <a:solidFill>
                            <a:srgbClr val="000000"/>
                          </a:solidFill>
                          <a:effectLst/>
                          <a:latin typeface="Verdana" pitchFamily="34" charset="0"/>
                          <a:cs typeface="Arial" pitchFamily="34" charset="0"/>
                        </a:rPr>
                        <a:t>Geistiger Schöpfer</a:t>
                      </a:r>
                    </a:p>
                  </a:txBody>
                  <a:tcPr marL="91441" marR="91441" marT="45757" marB="4575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de-DE" altLang="de-DE" sz="1400" b="0" i="0" u="none" strike="noStrike" cap="none" normalizeH="0" baseline="0" dirty="0" smtClean="0">
                          <a:ln>
                            <a:noFill/>
                          </a:ln>
                          <a:solidFill>
                            <a:srgbClr val="000000"/>
                          </a:solidFill>
                          <a:effectLst/>
                          <a:latin typeface="Verdana" pitchFamily="34" charset="0"/>
                          <a:cs typeface="Arial" pitchFamily="34" charset="0"/>
                        </a:rPr>
                        <a:t>Deutschland</a:t>
                      </a:r>
                    </a:p>
                  </a:txBody>
                  <a:tcPr marL="91441" marR="91441" marT="45757" marB="4575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10002"/>
                  </a:ext>
                </a:extLst>
              </a:tr>
              <a:tr h="295275">
                <a:tc>
                  <a:txBody>
                    <a:body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400" b="0" i="0" u="none" strike="noStrike" cap="none" normalizeH="0" baseline="0" dirty="0" smtClean="0">
                          <a:ln>
                            <a:noFill/>
                          </a:ln>
                          <a:solidFill>
                            <a:srgbClr val="000000"/>
                          </a:solidFill>
                          <a:effectLst/>
                          <a:latin typeface="Verdana" pitchFamily="34" charset="0"/>
                          <a:cs typeface="Arial" pitchFamily="34" charset="0"/>
                        </a:rPr>
                        <a:t>18.5</a:t>
                      </a:r>
                    </a:p>
                  </a:txBody>
                  <a:tcPr marL="91441" marR="91441" marT="45757" marB="4575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400" b="0" i="0" u="none" strike="noStrike" cap="none" normalizeH="0" baseline="0" dirty="0" smtClean="0">
                          <a:ln>
                            <a:noFill/>
                          </a:ln>
                          <a:solidFill>
                            <a:srgbClr val="000000"/>
                          </a:solidFill>
                          <a:effectLst/>
                          <a:latin typeface="Verdana" pitchFamily="34" charset="0"/>
                          <a:cs typeface="Arial" pitchFamily="34" charset="0"/>
                        </a:rPr>
                        <a:t>Beziehungskennzeichnung</a:t>
                      </a:r>
                    </a:p>
                  </a:txBody>
                  <a:tcPr marL="91441" marR="91441" marT="45757" marB="4575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ts val="600"/>
                        </a:spcAft>
                        <a:buClrTx/>
                        <a:buSzTx/>
                        <a:buFontTx/>
                        <a:buNone/>
                        <a:tabLst/>
                        <a:defRPr/>
                      </a:pPr>
                      <a:r>
                        <a:rPr kumimoji="0" lang="de-DE" altLang="de-DE" sz="1400" b="0" i="0" u="none" strike="noStrike" cap="none" normalizeH="0" baseline="0" dirty="0" smtClean="0">
                          <a:ln>
                            <a:noFill/>
                          </a:ln>
                          <a:solidFill>
                            <a:srgbClr val="000000"/>
                          </a:solidFill>
                          <a:effectLst/>
                          <a:latin typeface="Verdana" pitchFamily="34" charset="0"/>
                          <a:cs typeface="Arial" pitchFamily="34" charset="0"/>
                        </a:rPr>
                        <a:t>Normerlassende Gebietskörperschaft</a:t>
                      </a:r>
                    </a:p>
                  </a:txBody>
                  <a:tcPr marL="91441" marR="91441" marT="45757" marB="4575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10003"/>
                  </a:ext>
                </a:extLst>
              </a:tr>
              <a:tr h="295275">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400" b="0" i="0" u="none" strike="noStrike" cap="none" normalizeH="0" baseline="0" dirty="0" smtClean="0">
                          <a:ln>
                            <a:noFill/>
                          </a:ln>
                          <a:solidFill>
                            <a:srgbClr val="000000"/>
                          </a:solidFill>
                          <a:effectLst/>
                          <a:latin typeface="Verdana" pitchFamily="34" charset="0"/>
                          <a:cs typeface="Arial" pitchFamily="34" charset="0"/>
                        </a:rPr>
                        <a:t>6.29.1</a:t>
                      </a:r>
                    </a:p>
                  </a:txBody>
                  <a:tcPr marL="91441" marR="91441" marT="45757" marB="4575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de-DE" altLang="de-DE" sz="1400" b="0" i="0" u="none" strike="noStrike" cap="none" normalizeH="0" baseline="0" dirty="0" smtClean="0">
                          <a:ln>
                            <a:noFill/>
                          </a:ln>
                          <a:solidFill>
                            <a:srgbClr val="000000"/>
                          </a:solidFill>
                          <a:effectLst/>
                          <a:latin typeface="Verdana" pitchFamily="34" charset="0"/>
                          <a:cs typeface="Arial" pitchFamily="34" charset="0"/>
                        </a:rPr>
                        <a:t>Normierter Sucheinstieg</a:t>
                      </a:r>
                    </a:p>
                  </a:txBody>
                  <a:tcPr marL="91441" marR="91441" marT="45757" marB="4575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de-DE" altLang="de-DE" sz="1400" b="0" i="0" u="none" strike="noStrike" cap="none" normalizeH="0" baseline="0" dirty="0" smtClean="0">
                          <a:ln>
                            <a:noFill/>
                          </a:ln>
                          <a:solidFill>
                            <a:srgbClr val="000000"/>
                          </a:solidFill>
                          <a:effectLst/>
                          <a:latin typeface="Verdana" pitchFamily="34" charset="0"/>
                          <a:cs typeface="Arial" pitchFamily="34" charset="0"/>
                        </a:rPr>
                        <a:t>Deutschland. </a:t>
                      </a:r>
                      <a:r>
                        <a:rPr kumimoji="0" lang="de-DE" altLang="de-DE" sz="1400" b="0" i="0" u="none" strike="noStrike" cap="none" normalizeH="0" baseline="0" dirty="0" smtClean="0">
                          <a:ln>
                            <a:noFill/>
                          </a:ln>
                          <a:solidFill>
                            <a:schemeClr val="tx1"/>
                          </a:solidFill>
                          <a:effectLst/>
                          <a:latin typeface="Verdana" pitchFamily="34" charset="0"/>
                          <a:cs typeface="+mn-cs"/>
                        </a:rPr>
                        <a:t>Strafprozess</a:t>
                      </a:r>
                      <a:r>
                        <a:rPr lang="de-DE" sz="1400" dirty="0" smtClean="0"/>
                        <a:t>ordnung</a:t>
                      </a:r>
                      <a:endParaRPr kumimoji="0" lang="de-DE" altLang="de-DE" sz="1400" b="0" i="0" u="none" strike="noStrike" cap="none" normalizeH="0" baseline="0" dirty="0" smtClean="0">
                        <a:ln>
                          <a:noFill/>
                        </a:ln>
                        <a:solidFill>
                          <a:srgbClr val="000000"/>
                        </a:solidFill>
                        <a:effectLst/>
                        <a:latin typeface="Verdana" pitchFamily="34" charset="0"/>
                        <a:cs typeface="Arial" pitchFamily="34" charset="0"/>
                      </a:endParaRPr>
                    </a:p>
                  </a:txBody>
                  <a:tcPr marL="91441" marR="91441" marT="45757" marB="4575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3460304862"/>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de-DE" dirty="0"/>
              <a:t>Beispiele</a:t>
            </a:r>
          </a:p>
        </p:txBody>
      </p:sp>
      <p:sp>
        <p:nvSpPr>
          <p:cNvPr id="4" name="Fußzeilenplatzhalter 3"/>
          <p:cNvSpPr>
            <a:spLocks noGrp="1"/>
          </p:cNvSpPr>
          <p:nvPr>
            <p:ph type="ftr" sz="quarter" idx="14"/>
          </p:nvPr>
        </p:nvSpPr>
        <p:spPr/>
        <p:txBody>
          <a:bodyPr/>
          <a:lstStyle/>
          <a:p>
            <a:pPr>
              <a:defRPr/>
            </a:pPr>
            <a:r>
              <a:rPr lang="de-DE" smtClean="0"/>
              <a:t>AG RDA Schulungsunterlagen – Modul 6J: Juristische Werke | Stand: 5.12.2017 | CC BY-NC-SA</a:t>
            </a:r>
            <a:endParaRPr lang="de-DE" dirty="0"/>
          </a:p>
        </p:txBody>
      </p:sp>
      <p:sp>
        <p:nvSpPr>
          <p:cNvPr id="5" name="Foliennummernplatzhalter 4"/>
          <p:cNvSpPr>
            <a:spLocks noGrp="1"/>
          </p:cNvSpPr>
          <p:nvPr>
            <p:ph type="sldNum" sz="quarter" idx="15"/>
          </p:nvPr>
        </p:nvSpPr>
        <p:spPr/>
        <p:txBody>
          <a:bodyPr/>
          <a:lstStyle/>
          <a:p>
            <a:pPr>
              <a:defRPr/>
            </a:pPr>
            <a:fld id="{FAB38C1D-161B-412A-9C5A-58B0265B4498}" type="slidenum">
              <a:rPr lang="de-DE" altLang="de-DE" smtClean="0"/>
              <a:pPr>
                <a:defRPr/>
              </a:pPr>
              <a:t>61</a:t>
            </a:fld>
            <a:endParaRPr lang="de-DE" altLang="de-DE"/>
          </a:p>
        </p:txBody>
      </p:sp>
      <p:graphicFrame>
        <p:nvGraphicFramePr>
          <p:cNvPr id="7" name="Tabelle 6"/>
          <p:cNvGraphicFramePr>
            <a:graphicFrameLocks noGrp="1"/>
          </p:cNvGraphicFramePr>
          <p:nvPr>
            <p:extLst>
              <p:ext uri="{D42A27DB-BD31-4B8C-83A1-F6EECF244321}">
                <p14:modId xmlns:p14="http://schemas.microsoft.com/office/powerpoint/2010/main" val="686208467"/>
              </p:ext>
            </p:extLst>
          </p:nvPr>
        </p:nvGraphicFramePr>
        <p:xfrm>
          <a:off x="251520" y="3717032"/>
          <a:ext cx="8496944" cy="2408290"/>
        </p:xfrm>
        <a:graphic>
          <a:graphicData uri="http://schemas.openxmlformats.org/drawingml/2006/table">
            <a:tbl>
              <a:tblPr/>
              <a:tblGrid>
                <a:gridCol w="936104">
                  <a:extLst>
                    <a:ext uri="{9D8B030D-6E8A-4147-A177-3AD203B41FA5}">
                      <a16:colId xmlns:a16="http://schemas.microsoft.com/office/drawing/2014/main" val="20000"/>
                    </a:ext>
                  </a:extLst>
                </a:gridCol>
                <a:gridCol w="2880320">
                  <a:extLst>
                    <a:ext uri="{9D8B030D-6E8A-4147-A177-3AD203B41FA5}">
                      <a16:colId xmlns:a16="http://schemas.microsoft.com/office/drawing/2014/main" val="20001"/>
                    </a:ext>
                  </a:extLst>
                </a:gridCol>
                <a:gridCol w="4680520">
                  <a:extLst>
                    <a:ext uri="{9D8B030D-6E8A-4147-A177-3AD203B41FA5}">
                      <a16:colId xmlns:a16="http://schemas.microsoft.com/office/drawing/2014/main" val="20002"/>
                    </a:ext>
                  </a:extLst>
                </a:gridCol>
              </a:tblGrid>
              <a:tr h="274638">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1" i="0" u="none" strike="noStrike" cap="none" normalizeH="0" baseline="0" dirty="0" smtClean="0">
                          <a:ln>
                            <a:noFill/>
                          </a:ln>
                          <a:solidFill>
                            <a:srgbClr val="FFFFFF"/>
                          </a:solidFill>
                          <a:effectLst/>
                          <a:latin typeface="Verdana" pitchFamily="34" charset="0"/>
                          <a:cs typeface="Arial" pitchFamily="34" charset="0"/>
                        </a:rPr>
                        <a:t>RDA               </a:t>
                      </a:r>
                    </a:p>
                  </a:txBody>
                  <a:tcPr marL="91441" marR="91441" marT="45757" marB="4575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1" i="0" u="none" strike="noStrike" cap="none" normalizeH="0" baseline="0" dirty="0" smtClean="0">
                          <a:ln>
                            <a:noFill/>
                          </a:ln>
                          <a:solidFill>
                            <a:srgbClr val="FFFFFF"/>
                          </a:solidFill>
                          <a:effectLst/>
                          <a:latin typeface="Verdana" pitchFamily="34" charset="0"/>
                          <a:cs typeface="Arial" pitchFamily="34" charset="0"/>
                        </a:rPr>
                        <a:t>Element</a:t>
                      </a:r>
                    </a:p>
                  </a:txBody>
                  <a:tcPr marL="91441" marR="91441" marT="45757" marB="4575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1" i="0" u="none" strike="noStrike" cap="none" normalizeH="0" baseline="0" dirty="0" smtClean="0">
                          <a:ln>
                            <a:noFill/>
                          </a:ln>
                          <a:solidFill>
                            <a:srgbClr val="FFFFFF"/>
                          </a:solidFill>
                          <a:effectLst/>
                          <a:latin typeface="Verdana" pitchFamily="34" charset="0"/>
                          <a:cs typeface="Arial" pitchFamily="34" charset="0"/>
                        </a:rPr>
                        <a:t>Erfassung</a:t>
                      </a:r>
                    </a:p>
                  </a:txBody>
                  <a:tcPr marL="91441" marR="91441" marT="45757" marB="4575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0"/>
                  </a:ext>
                </a:extLst>
              </a:tr>
              <a:tr h="295275">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600" b="1" i="0" u="none" strike="noStrike" cap="none" normalizeH="0" baseline="0" dirty="0" smtClean="0">
                          <a:ln>
                            <a:noFill/>
                          </a:ln>
                          <a:solidFill>
                            <a:srgbClr val="000000"/>
                          </a:solidFill>
                          <a:effectLst/>
                          <a:latin typeface="Verdana" pitchFamily="34" charset="0"/>
                          <a:cs typeface="Arial" pitchFamily="34" charset="0"/>
                        </a:rPr>
                        <a:t>6.19.2</a:t>
                      </a:r>
                      <a:endParaRPr kumimoji="0" lang="de-DE" altLang="de-DE" sz="1600" b="0" i="0" u="none" strike="noStrike" cap="none" normalizeH="0" baseline="0" dirty="0" smtClean="0">
                        <a:ln>
                          <a:noFill/>
                        </a:ln>
                        <a:solidFill>
                          <a:srgbClr val="000000"/>
                        </a:solidFill>
                        <a:effectLst/>
                        <a:latin typeface="Verdana" pitchFamily="34" charset="0"/>
                        <a:cs typeface="Arial" pitchFamily="34" charset="0"/>
                      </a:endParaRPr>
                    </a:p>
                  </a:txBody>
                  <a:tcPr marL="91441" marR="91441" marT="45757" marB="4575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600" b="1" i="0" u="none" strike="noStrike" cap="none" normalizeH="0" baseline="0" dirty="0" smtClean="0">
                          <a:ln>
                            <a:noFill/>
                          </a:ln>
                          <a:solidFill>
                            <a:srgbClr val="000000"/>
                          </a:solidFill>
                          <a:effectLst/>
                          <a:latin typeface="Verdana" pitchFamily="34" charset="0"/>
                          <a:cs typeface="Arial" pitchFamily="34" charset="0"/>
                        </a:rPr>
                        <a:t>Bevorzugter Titel des Werks</a:t>
                      </a:r>
                      <a:endParaRPr kumimoji="0" lang="de-DE" altLang="de-DE" sz="1600" b="0" i="0" u="none" strike="noStrike" cap="none" normalizeH="0" baseline="0" dirty="0" smtClean="0">
                        <a:ln>
                          <a:noFill/>
                        </a:ln>
                        <a:solidFill>
                          <a:srgbClr val="000000"/>
                        </a:solidFill>
                        <a:effectLst/>
                        <a:latin typeface="Verdana" pitchFamily="34" charset="0"/>
                        <a:cs typeface="Arial" pitchFamily="34" charset="0"/>
                      </a:endParaRPr>
                    </a:p>
                  </a:txBody>
                  <a:tcPr marL="91441" marR="91441" marT="45757" marB="4575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ts val="600"/>
                        </a:spcAft>
                        <a:buClrTx/>
                        <a:buSzTx/>
                        <a:buFontTx/>
                        <a:buNone/>
                        <a:tabLst/>
                      </a:pPr>
                      <a:r>
                        <a:rPr lang="de-DE" sz="1600" dirty="0" smtClean="0"/>
                        <a:t>Verfahrensordnung des Gerichtshofes der Europäischen Gemeinschaften</a:t>
                      </a:r>
                      <a:endParaRPr kumimoji="0" lang="de-DE" altLang="de-DE" sz="1600" b="0" i="0" u="none" strike="noStrike" cap="none" normalizeH="0" baseline="0" dirty="0" smtClean="0">
                        <a:ln>
                          <a:noFill/>
                        </a:ln>
                        <a:solidFill>
                          <a:srgbClr val="000000"/>
                        </a:solidFill>
                        <a:effectLst/>
                        <a:latin typeface="Verdana" pitchFamily="34" charset="0"/>
                        <a:cs typeface="Arial" pitchFamily="34" charset="0"/>
                      </a:endParaRPr>
                    </a:p>
                  </a:txBody>
                  <a:tcPr marL="91441" marR="91441" marT="45757" marB="4575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1"/>
                  </a:ext>
                </a:extLst>
              </a:tr>
              <a:tr h="295275">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600" b="1" i="0" u="none" strike="noStrike" cap="none" normalizeH="0" baseline="0" smtClean="0">
                          <a:ln>
                            <a:noFill/>
                          </a:ln>
                          <a:solidFill>
                            <a:srgbClr val="000000"/>
                          </a:solidFill>
                          <a:effectLst/>
                          <a:latin typeface="Verdana" pitchFamily="34" charset="0"/>
                          <a:cs typeface="Arial" pitchFamily="34" charset="0"/>
                        </a:rPr>
                        <a:t>19.2</a:t>
                      </a:r>
                    </a:p>
                  </a:txBody>
                  <a:tcPr marL="91441" marR="91441" marT="45757" marB="4575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600" b="1" i="0" u="none" strike="noStrike" cap="none" normalizeH="0" baseline="0" dirty="0" smtClean="0">
                          <a:ln>
                            <a:noFill/>
                          </a:ln>
                          <a:solidFill>
                            <a:srgbClr val="000000"/>
                          </a:solidFill>
                          <a:effectLst/>
                          <a:latin typeface="Verdana" pitchFamily="34" charset="0"/>
                          <a:cs typeface="Arial" pitchFamily="34" charset="0"/>
                        </a:rPr>
                        <a:t>Geistiger Schöpfer</a:t>
                      </a:r>
                    </a:p>
                  </a:txBody>
                  <a:tcPr marL="91441" marR="91441" marT="45757" marB="4575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ts val="600"/>
                        </a:spcAft>
                        <a:buClrTx/>
                        <a:buSzTx/>
                        <a:buFontTx/>
                        <a:buNone/>
                        <a:tabLst/>
                      </a:pPr>
                      <a:r>
                        <a:rPr lang="de-DE" sz="1600" dirty="0" smtClean="0"/>
                        <a:t>Europäischer Gerichtshof</a:t>
                      </a:r>
                      <a:endParaRPr kumimoji="0" lang="de-DE" altLang="de-DE" sz="1600" b="0" i="0" u="none" strike="noStrike" cap="none" normalizeH="0" baseline="0" dirty="0" smtClean="0">
                        <a:ln>
                          <a:noFill/>
                        </a:ln>
                        <a:solidFill>
                          <a:srgbClr val="000000"/>
                        </a:solidFill>
                        <a:effectLst/>
                        <a:latin typeface="Verdana" pitchFamily="34" charset="0"/>
                        <a:cs typeface="Arial" pitchFamily="34" charset="0"/>
                      </a:endParaRPr>
                    </a:p>
                  </a:txBody>
                  <a:tcPr marL="91441" marR="91441" marT="45757" marB="4575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10002"/>
                  </a:ext>
                </a:extLst>
              </a:tr>
              <a:tr h="295275">
                <a:tc>
                  <a:txBody>
                    <a:body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18.5</a:t>
                      </a:r>
                    </a:p>
                  </a:txBody>
                  <a:tcPr marL="91441" marR="91441" marT="45757" marB="4575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ts val="600"/>
                        </a:spcBef>
                        <a:spcAft>
                          <a:spcPts val="600"/>
                        </a:spcAft>
                        <a:buClrTx/>
                        <a:buSzTx/>
                        <a:buFontTx/>
                        <a:buNone/>
                        <a:tabLst/>
                        <a:defRPr/>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Beziehungskennzeichnung</a:t>
                      </a:r>
                    </a:p>
                  </a:txBody>
                  <a:tcPr marL="91441" marR="91441" marT="45757" marB="4575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Verfasser</a:t>
                      </a:r>
                    </a:p>
                  </a:txBody>
                  <a:tcPr marL="91441" marR="91441" marT="45757" marB="4575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10003"/>
                  </a:ext>
                </a:extLst>
              </a:tr>
              <a:tr h="295275">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600" b="0" i="0" u="none" strike="noStrike" cap="none" normalizeH="0" baseline="0" smtClean="0">
                          <a:ln>
                            <a:noFill/>
                          </a:ln>
                          <a:solidFill>
                            <a:srgbClr val="000000"/>
                          </a:solidFill>
                          <a:effectLst/>
                          <a:latin typeface="Verdana" pitchFamily="34" charset="0"/>
                          <a:cs typeface="Arial" pitchFamily="34" charset="0"/>
                        </a:rPr>
                        <a:t>6.29.1</a:t>
                      </a:r>
                    </a:p>
                  </a:txBody>
                  <a:tcPr marL="91441" marR="91441" marT="45757" marB="4575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de-DE" altLang="de-DE" sz="1600" b="0" i="0" u="none" strike="noStrike" cap="none" normalizeH="0" baseline="0" smtClean="0">
                          <a:ln>
                            <a:noFill/>
                          </a:ln>
                          <a:solidFill>
                            <a:srgbClr val="000000"/>
                          </a:solidFill>
                          <a:effectLst/>
                          <a:latin typeface="Verdana" pitchFamily="34" charset="0"/>
                          <a:cs typeface="Arial" pitchFamily="34" charset="0"/>
                        </a:rPr>
                        <a:t>Normierter Sucheinstieg</a:t>
                      </a:r>
                    </a:p>
                  </a:txBody>
                  <a:tcPr marL="91441" marR="91441" marT="45757" marB="4575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ts val="600"/>
                        </a:spcAft>
                        <a:buClrTx/>
                        <a:buSzTx/>
                        <a:buFontTx/>
                        <a:buNone/>
                        <a:tabLst/>
                        <a:defRPr/>
                      </a:pPr>
                      <a:r>
                        <a:rPr lang="de-DE" sz="1600" dirty="0" smtClean="0"/>
                        <a:t>Europäischer Gerichtshof. Verfahrensordnung des Gerichtshofes der Europäischen Gemeinschaften</a:t>
                      </a:r>
                      <a:endParaRPr kumimoji="0" lang="de-DE" altLang="de-DE" sz="1600" b="0" i="0" u="none" strike="noStrike" cap="none" normalizeH="0" baseline="0" dirty="0" smtClean="0">
                        <a:ln>
                          <a:noFill/>
                        </a:ln>
                        <a:solidFill>
                          <a:srgbClr val="000000"/>
                        </a:solidFill>
                        <a:effectLst/>
                        <a:latin typeface="Verdana" pitchFamily="34" charset="0"/>
                        <a:cs typeface="Arial" pitchFamily="34" charset="0"/>
                      </a:endParaRPr>
                    </a:p>
                  </a:txBody>
                  <a:tcPr marL="91441" marR="91441" marT="45757" marB="4575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4"/>
                  </a:ext>
                </a:extLst>
              </a:tr>
            </a:tbl>
          </a:graphicData>
        </a:graphic>
      </p:graphicFrame>
      <p:graphicFrame>
        <p:nvGraphicFramePr>
          <p:cNvPr id="9" name="Tabelle 8"/>
          <p:cNvGraphicFramePr>
            <a:graphicFrameLocks noGrp="1"/>
          </p:cNvGraphicFramePr>
          <p:nvPr>
            <p:extLst>
              <p:ext uri="{D42A27DB-BD31-4B8C-83A1-F6EECF244321}">
                <p14:modId xmlns:p14="http://schemas.microsoft.com/office/powerpoint/2010/main" val="303681581"/>
              </p:ext>
            </p:extLst>
          </p:nvPr>
        </p:nvGraphicFramePr>
        <p:xfrm>
          <a:off x="251520" y="908720"/>
          <a:ext cx="8496944" cy="2652130"/>
        </p:xfrm>
        <a:graphic>
          <a:graphicData uri="http://schemas.openxmlformats.org/drawingml/2006/table">
            <a:tbl>
              <a:tblPr/>
              <a:tblGrid>
                <a:gridCol w="944105">
                  <a:extLst>
                    <a:ext uri="{9D8B030D-6E8A-4147-A177-3AD203B41FA5}">
                      <a16:colId xmlns:a16="http://schemas.microsoft.com/office/drawing/2014/main" val="20000"/>
                    </a:ext>
                  </a:extLst>
                </a:gridCol>
                <a:gridCol w="2872319">
                  <a:extLst>
                    <a:ext uri="{9D8B030D-6E8A-4147-A177-3AD203B41FA5}">
                      <a16:colId xmlns:a16="http://schemas.microsoft.com/office/drawing/2014/main" val="20001"/>
                    </a:ext>
                  </a:extLst>
                </a:gridCol>
                <a:gridCol w="4680520">
                  <a:extLst>
                    <a:ext uri="{9D8B030D-6E8A-4147-A177-3AD203B41FA5}">
                      <a16:colId xmlns:a16="http://schemas.microsoft.com/office/drawing/2014/main" val="20002"/>
                    </a:ext>
                  </a:extLst>
                </a:gridCol>
              </a:tblGrid>
              <a:tr h="274638">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1" i="0" u="none" strike="noStrike" cap="none" normalizeH="0" baseline="0" dirty="0" smtClean="0">
                          <a:ln>
                            <a:noFill/>
                          </a:ln>
                          <a:solidFill>
                            <a:srgbClr val="FFFFFF"/>
                          </a:solidFill>
                          <a:effectLst/>
                          <a:latin typeface="Verdana" pitchFamily="34" charset="0"/>
                          <a:cs typeface="Arial" pitchFamily="34" charset="0"/>
                        </a:rPr>
                        <a:t>RDA</a:t>
                      </a:r>
                    </a:p>
                  </a:txBody>
                  <a:tcPr marL="91441" marR="91441" marT="45757" marB="4575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1" i="0" u="none" strike="noStrike" cap="none" normalizeH="0" baseline="0" dirty="0" smtClean="0">
                          <a:ln>
                            <a:noFill/>
                          </a:ln>
                          <a:solidFill>
                            <a:srgbClr val="FFFFFF"/>
                          </a:solidFill>
                          <a:effectLst/>
                          <a:latin typeface="Verdana" pitchFamily="34" charset="0"/>
                          <a:cs typeface="Arial" pitchFamily="34" charset="0"/>
                        </a:rPr>
                        <a:t>Element</a:t>
                      </a:r>
                    </a:p>
                  </a:txBody>
                  <a:tcPr marL="91441" marR="91441" marT="45757" marB="4575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1" i="0" u="none" strike="noStrike" cap="none" normalizeH="0" baseline="0" dirty="0" smtClean="0">
                          <a:ln>
                            <a:noFill/>
                          </a:ln>
                          <a:solidFill>
                            <a:srgbClr val="FFFFFF"/>
                          </a:solidFill>
                          <a:effectLst/>
                          <a:latin typeface="Verdana" pitchFamily="34" charset="0"/>
                          <a:cs typeface="Arial" pitchFamily="34" charset="0"/>
                        </a:rPr>
                        <a:t>Erfassung</a:t>
                      </a:r>
                    </a:p>
                  </a:txBody>
                  <a:tcPr marL="91441" marR="91441" marT="45757" marB="4575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0"/>
                  </a:ext>
                </a:extLst>
              </a:tr>
              <a:tr h="295275">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600" b="1" i="0" u="none" strike="noStrike" cap="none" normalizeH="0" baseline="0" dirty="0" smtClean="0">
                          <a:ln>
                            <a:noFill/>
                          </a:ln>
                          <a:solidFill>
                            <a:srgbClr val="000000"/>
                          </a:solidFill>
                          <a:effectLst/>
                          <a:latin typeface="Verdana" pitchFamily="34" charset="0"/>
                          <a:cs typeface="Arial" pitchFamily="34" charset="0"/>
                        </a:rPr>
                        <a:t>6.19.2</a:t>
                      </a:r>
                      <a:endParaRPr kumimoji="0" lang="de-DE" altLang="de-DE" sz="1600" b="0" i="0" u="none" strike="noStrike" cap="none" normalizeH="0" baseline="0" dirty="0" smtClean="0">
                        <a:ln>
                          <a:noFill/>
                        </a:ln>
                        <a:solidFill>
                          <a:srgbClr val="000000"/>
                        </a:solidFill>
                        <a:effectLst/>
                        <a:latin typeface="Verdana" pitchFamily="34" charset="0"/>
                        <a:cs typeface="Arial" pitchFamily="34" charset="0"/>
                      </a:endParaRPr>
                    </a:p>
                  </a:txBody>
                  <a:tcPr marL="91441" marR="91441" marT="45757" marB="4575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600" b="1" i="0" u="none" strike="noStrike" cap="none" normalizeH="0" baseline="0" dirty="0" smtClean="0">
                          <a:ln>
                            <a:noFill/>
                          </a:ln>
                          <a:solidFill>
                            <a:srgbClr val="000000"/>
                          </a:solidFill>
                          <a:effectLst/>
                          <a:latin typeface="Verdana" pitchFamily="34" charset="0"/>
                          <a:cs typeface="Arial" pitchFamily="34" charset="0"/>
                        </a:rPr>
                        <a:t>Bevorzugter Titel des Werks</a:t>
                      </a:r>
                      <a:endParaRPr kumimoji="0" lang="de-DE" altLang="de-DE" sz="1600" b="0" i="0" u="none" strike="noStrike" cap="none" normalizeH="0" baseline="0" dirty="0" smtClean="0">
                        <a:ln>
                          <a:noFill/>
                        </a:ln>
                        <a:solidFill>
                          <a:srgbClr val="000000"/>
                        </a:solidFill>
                        <a:effectLst/>
                        <a:latin typeface="Verdana" pitchFamily="34" charset="0"/>
                        <a:cs typeface="Arial" pitchFamily="34" charset="0"/>
                      </a:endParaRPr>
                    </a:p>
                  </a:txBody>
                  <a:tcPr marL="91441" marR="91441" marT="45757" marB="4575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ts val="600"/>
                        </a:spcAft>
                        <a:buClrTx/>
                        <a:buSzTx/>
                        <a:buFontTx/>
                        <a:buNone/>
                        <a:tabLst/>
                      </a:pPr>
                      <a:r>
                        <a:rPr lang="de-DE" sz="1600" dirty="0" smtClean="0"/>
                        <a:t>Anordnung über Mitteilungen in Zivilsachen</a:t>
                      </a:r>
                      <a:endParaRPr kumimoji="0" lang="de-DE" altLang="de-DE" sz="1600" b="0" i="0" u="none" strike="noStrike" cap="none" normalizeH="0" baseline="0" dirty="0" smtClean="0">
                        <a:ln>
                          <a:noFill/>
                        </a:ln>
                        <a:solidFill>
                          <a:srgbClr val="000000"/>
                        </a:solidFill>
                        <a:effectLst/>
                        <a:latin typeface="Verdana" pitchFamily="34" charset="0"/>
                        <a:cs typeface="Arial" pitchFamily="34" charset="0"/>
                      </a:endParaRPr>
                    </a:p>
                  </a:txBody>
                  <a:tcPr marL="91441" marR="91441" marT="45757" marB="4575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1"/>
                  </a:ext>
                </a:extLst>
              </a:tr>
              <a:tr h="295275">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600" b="1" i="0" u="none" strike="noStrike" cap="none" normalizeH="0" baseline="0" smtClean="0">
                          <a:ln>
                            <a:noFill/>
                          </a:ln>
                          <a:solidFill>
                            <a:srgbClr val="000000"/>
                          </a:solidFill>
                          <a:effectLst/>
                          <a:latin typeface="Verdana" pitchFamily="34" charset="0"/>
                          <a:cs typeface="Arial" pitchFamily="34" charset="0"/>
                        </a:rPr>
                        <a:t>19.2</a:t>
                      </a:r>
                    </a:p>
                  </a:txBody>
                  <a:tcPr marL="91441" marR="91441" marT="45757" marB="4575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600" b="1" i="0" u="none" strike="noStrike" cap="none" normalizeH="0" baseline="0" dirty="0" smtClean="0">
                          <a:ln>
                            <a:noFill/>
                          </a:ln>
                          <a:solidFill>
                            <a:srgbClr val="000000"/>
                          </a:solidFill>
                          <a:effectLst/>
                          <a:latin typeface="Verdana" pitchFamily="34" charset="0"/>
                          <a:cs typeface="Arial" pitchFamily="34" charset="0"/>
                        </a:rPr>
                        <a:t>Geistiger Schöpfer</a:t>
                      </a:r>
                    </a:p>
                  </a:txBody>
                  <a:tcPr marL="91441" marR="91441" marT="45757" marB="4575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ts val="600"/>
                        </a:spcAft>
                        <a:buClrTx/>
                        <a:buSzTx/>
                        <a:buFontTx/>
                        <a:buNone/>
                        <a:tabLst/>
                      </a:pPr>
                      <a:r>
                        <a:rPr lang="de-DE" sz="1600" dirty="0" smtClean="0"/>
                        <a:t>Deutschland. Bundesministerium der Justiz und für Verbraucherschutz</a:t>
                      </a:r>
                      <a:endParaRPr kumimoji="0" lang="de-DE" altLang="de-DE" sz="1600" b="0" i="0" u="none" strike="noStrike" cap="none" normalizeH="0" baseline="0" dirty="0" smtClean="0">
                        <a:ln>
                          <a:noFill/>
                        </a:ln>
                        <a:solidFill>
                          <a:srgbClr val="000000"/>
                        </a:solidFill>
                        <a:effectLst/>
                        <a:latin typeface="Verdana" pitchFamily="34" charset="0"/>
                        <a:cs typeface="Arial" pitchFamily="34" charset="0"/>
                      </a:endParaRPr>
                    </a:p>
                  </a:txBody>
                  <a:tcPr marL="91441" marR="91441" marT="45757" marB="4575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10002"/>
                  </a:ext>
                </a:extLst>
              </a:tr>
              <a:tr h="295275">
                <a:tc>
                  <a:txBody>
                    <a:body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18.5</a:t>
                      </a:r>
                    </a:p>
                  </a:txBody>
                  <a:tcPr marL="91441" marR="91441" marT="45757" marB="4575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Beziehungskennzeichnung</a:t>
                      </a:r>
                    </a:p>
                  </a:txBody>
                  <a:tcPr marL="91441" marR="91441" marT="45757" marB="4575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Verfasser</a:t>
                      </a:r>
                    </a:p>
                  </a:txBody>
                  <a:tcPr marL="91441" marR="91441" marT="45757" marB="4575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10003"/>
                  </a:ext>
                </a:extLst>
              </a:tr>
              <a:tr h="295275">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600" b="0" i="0" u="none" strike="noStrike" cap="none" normalizeH="0" baseline="0" smtClean="0">
                          <a:ln>
                            <a:noFill/>
                          </a:ln>
                          <a:solidFill>
                            <a:srgbClr val="000000"/>
                          </a:solidFill>
                          <a:effectLst/>
                          <a:latin typeface="Verdana" pitchFamily="34" charset="0"/>
                          <a:cs typeface="Arial" pitchFamily="34" charset="0"/>
                        </a:rPr>
                        <a:t>6.29.1</a:t>
                      </a:r>
                    </a:p>
                  </a:txBody>
                  <a:tcPr marL="91441" marR="91441" marT="45757" marB="4575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Normierter Sucheinstieg</a:t>
                      </a:r>
                    </a:p>
                  </a:txBody>
                  <a:tcPr marL="91441" marR="91441" marT="45757" marB="4575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ts val="600"/>
                        </a:spcAft>
                        <a:buClrTx/>
                        <a:buSzTx/>
                        <a:buFontTx/>
                        <a:buNone/>
                        <a:tabLst/>
                      </a:pPr>
                      <a:r>
                        <a:rPr lang="de-DE" sz="1600" dirty="0" smtClean="0"/>
                        <a:t>Deutschland. Bundesministerium der Justiz und für Verbraucherschutz. Anordnung über Mitteilungen in Zivilsachen</a:t>
                      </a:r>
                      <a:endParaRPr kumimoji="0" lang="de-DE" altLang="de-DE" sz="1600" b="0" i="0" u="none" strike="noStrike" cap="none" normalizeH="0" baseline="0" dirty="0" smtClean="0">
                        <a:ln>
                          <a:noFill/>
                        </a:ln>
                        <a:solidFill>
                          <a:srgbClr val="000000"/>
                        </a:solidFill>
                        <a:effectLst/>
                        <a:latin typeface="Verdana" pitchFamily="34" charset="0"/>
                        <a:cs typeface="Arial" pitchFamily="34" charset="0"/>
                      </a:endParaRPr>
                    </a:p>
                  </a:txBody>
                  <a:tcPr marL="91441" marR="91441" marT="45757" marB="4575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1075003618"/>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platzhalter 4"/>
          <p:cNvSpPr>
            <a:spLocks noGrp="1"/>
          </p:cNvSpPr>
          <p:nvPr>
            <p:ph type="body" sz="quarter" idx="13"/>
          </p:nvPr>
        </p:nvSpPr>
        <p:spPr>
          <a:xfrm>
            <a:off x="251520" y="1700808"/>
            <a:ext cx="8640960" cy="4608512"/>
          </a:xfrm>
        </p:spPr>
        <p:txBody>
          <a:bodyPr/>
          <a:lstStyle/>
          <a:p>
            <a:pPr marL="0" indent="0">
              <a:buNone/>
            </a:pPr>
            <a:r>
              <a:rPr lang="de-DE" altLang="de-DE" sz="2000" b="1" dirty="0"/>
              <a:t>Normierter Sucheinstieg:</a:t>
            </a:r>
          </a:p>
          <a:p>
            <a:pPr marL="685800" lvl="1">
              <a:buFont typeface="Arial" pitchFamily="34" charset="0"/>
              <a:buChar char="•"/>
            </a:pPr>
            <a:r>
              <a:rPr lang="de-DE" altLang="de-DE" dirty="0"/>
              <a:t>Sucheinstieg der internationalen zwischenstaatlichen </a:t>
            </a:r>
            <a:r>
              <a:rPr lang="de-DE" altLang="de-DE" dirty="0" smtClean="0"/>
              <a:t>Körperschaft</a:t>
            </a:r>
            <a:endParaRPr lang="de-DE" altLang="de-DE" dirty="0"/>
          </a:p>
          <a:p>
            <a:pPr marL="685800" lvl="1">
              <a:buFont typeface="Arial" pitchFamily="34" charset="0"/>
              <a:buChar char="•"/>
            </a:pPr>
            <a:r>
              <a:rPr lang="de-DE" altLang="de-DE" dirty="0"/>
              <a:t>Bevorzugter Titel für die Satzung oder Charta</a:t>
            </a:r>
          </a:p>
          <a:p>
            <a:pPr marL="685800" lvl="1">
              <a:buFont typeface="Arial" pitchFamily="34" charset="0"/>
              <a:buChar char="•"/>
            </a:pPr>
            <a:endParaRPr lang="de-DE" altLang="de-DE" sz="1600" b="1" dirty="0"/>
          </a:p>
          <a:p>
            <a:pPr marL="0" indent="0">
              <a:buNone/>
            </a:pPr>
            <a:r>
              <a:rPr lang="de-DE" altLang="de-DE" sz="2000" b="1" dirty="0"/>
              <a:t>Informationsquellen:</a:t>
            </a:r>
            <a:r>
              <a:rPr lang="de-DE" altLang="de-DE" sz="2000" dirty="0"/>
              <a:t> </a:t>
            </a:r>
          </a:p>
          <a:p>
            <a:pPr marL="0" indent="0">
              <a:buNone/>
            </a:pPr>
            <a:r>
              <a:rPr lang="de-DE" altLang="de-DE" sz="2000" dirty="0"/>
              <a:t>Ressource, die das Werk verkörpert oder Nachschlagewerke, </a:t>
            </a:r>
          </a:p>
          <a:p>
            <a:pPr marL="0" indent="0">
              <a:buNone/>
            </a:pPr>
            <a:r>
              <a:rPr lang="de-DE" altLang="de-DE" sz="2000" dirty="0" smtClean="0"/>
              <a:t> </a:t>
            </a:r>
            <a:r>
              <a:rPr lang="de-DE" altLang="de-DE" sz="2000" dirty="0"/>
              <a:t/>
            </a:r>
            <a:br>
              <a:rPr lang="de-DE" altLang="de-DE" sz="2000" dirty="0"/>
            </a:br>
            <a:r>
              <a:rPr lang="de-DE" altLang="de-DE" sz="2000" dirty="0"/>
              <a:t>&gt;&gt; Die offizielle Internetseite der internationalen Körperschaft kann zur Wahl des bevorzugten Titels herangezogen werden.</a:t>
            </a:r>
            <a:br>
              <a:rPr lang="de-DE" altLang="de-DE" sz="2000" dirty="0"/>
            </a:br>
            <a:r>
              <a:rPr lang="de-DE" altLang="de-DE" sz="2000" dirty="0"/>
              <a:t/>
            </a:r>
            <a:br>
              <a:rPr lang="de-DE" altLang="de-DE" sz="2000" dirty="0"/>
            </a:br>
            <a:r>
              <a:rPr lang="de-DE" altLang="de-DE" sz="2000" dirty="0"/>
              <a:t>Für Novellierungen einer Satzung, Charta usw. wird kein neuer normierter Sucheinstieg gebildet!</a:t>
            </a:r>
            <a:endParaRPr lang="de-DE" sz="2000" dirty="0"/>
          </a:p>
        </p:txBody>
      </p:sp>
      <p:sp>
        <p:nvSpPr>
          <p:cNvPr id="4" name="Fußzeilenplatzhalter 3"/>
          <p:cNvSpPr>
            <a:spLocks noGrp="1"/>
          </p:cNvSpPr>
          <p:nvPr>
            <p:ph type="ftr" sz="quarter" idx="14"/>
          </p:nvPr>
        </p:nvSpPr>
        <p:spPr/>
        <p:txBody>
          <a:bodyPr/>
          <a:lstStyle/>
          <a:p>
            <a:pPr>
              <a:defRPr/>
            </a:pPr>
            <a:r>
              <a:rPr lang="de-DE" smtClean="0"/>
              <a:t>AG RDA Schulungsunterlagen – Modul 6J: Juristische Werke | Stand: 5.12.2017 | CC BY-NC-SA</a:t>
            </a:r>
            <a:endParaRPr lang="de-DE" dirty="0"/>
          </a:p>
        </p:txBody>
      </p:sp>
      <p:sp>
        <p:nvSpPr>
          <p:cNvPr id="62469" name="Foliennummernplatzhalter 1"/>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fld id="{7061403F-ED80-476A-81B9-90BE4CC61EE7}" type="slidenum">
              <a:rPr lang="de-DE" altLang="de-DE" sz="1200" smtClean="0">
                <a:solidFill>
                  <a:srgbClr val="898989"/>
                </a:solidFill>
                <a:latin typeface="Calibri" pitchFamily="34" charset="0"/>
              </a:rPr>
              <a:pPr>
                <a:spcBef>
                  <a:spcPct val="0"/>
                </a:spcBef>
                <a:buFontTx/>
                <a:buNone/>
              </a:pPr>
              <a:t>62</a:t>
            </a:fld>
            <a:endParaRPr lang="de-DE" altLang="de-DE" sz="1200" smtClean="0">
              <a:solidFill>
                <a:srgbClr val="898989"/>
              </a:solidFill>
              <a:latin typeface="Calibri" pitchFamily="34" charset="0"/>
            </a:endParaRPr>
          </a:p>
        </p:txBody>
      </p:sp>
      <p:sp>
        <p:nvSpPr>
          <p:cNvPr id="3" name="Titel 2"/>
          <p:cNvSpPr>
            <a:spLocks noGrp="1"/>
          </p:cNvSpPr>
          <p:nvPr>
            <p:ph type="title"/>
          </p:nvPr>
        </p:nvSpPr>
        <p:spPr>
          <a:xfrm>
            <a:off x="251520" y="615826"/>
            <a:ext cx="8640960" cy="508918"/>
          </a:xfrm>
        </p:spPr>
        <p:txBody>
          <a:bodyPr/>
          <a:lstStyle/>
          <a:p>
            <a:r>
              <a:rPr lang="de-DE" altLang="de-DE" dirty="0"/>
              <a:t>Satzungen, Chartas usw. von internationalen, zwischenstaatlichen und Nichtregierungs-organisationen</a:t>
            </a:r>
            <a:endParaRPr lang="de-DE" dirty="0"/>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de-DE" dirty="0"/>
              <a:t>Beispiel</a:t>
            </a:r>
          </a:p>
        </p:txBody>
      </p:sp>
      <p:sp>
        <p:nvSpPr>
          <p:cNvPr id="4" name="Textplatzhalter 3"/>
          <p:cNvSpPr>
            <a:spLocks noGrp="1"/>
          </p:cNvSpPr>
          <p:nvPr>
            <p:ph type="body" sz="quarter" idx="13"/>
          </p:nvPr>
        </p:nvSpPr>
        <p:spPr/>
        <p:txBody>
          <a:bodyPr/>
          <a:lstStyle/>
          <a:p>
            <a:pPr>
              <a:buNone/>
            </a:pPr>
            <a:r>
              <a:rPr lang="de-DE" altLang="de-DE" dirty="0"/>
              <a:t>Charta der Vereinten Nationen / </a:t>
            </a:r>
          </a:p>
          <a:p>
            <a:pPr>
              <a:buNone/>
            </a:pPr>
            <a:r>
              <a:rPr lang="de-DE" altLang="de-DE" dirty="0"/>
              <a:t>herausgegeben von Hartmut Krüger</a:t>
            </a:r>
          </a:p>
          <a:p>
            <a:endParaRPr lang="de-DE" dirty="0"/>
          </a:p>
        </p:txBody>
      </p:sp>
      <p:sp>
        <p:nvSpPr>
          <p:cNvPr id="12" name="Fußzeilenplatzhalter 11"/>
          <p:cNvSpPr>
            <a:spLocks noGrp="1"/>
          </p:cNvSpPr>
          <p:nvPr>
            <p:ph type="ftr" sz="quarter" idx="14"/>
          </p:nvPr>
        </p:nvSpPr>
        <p:spPr/>
        <p:txBody>
          <a:bodyPr/>
          <a:lstStyle/>
          <a:p>
            <a:pPr>
              <a:defRPr/>
            </a:pPr>
            <a:r>
              <a:rPr lang="de-DE" smtClean="0"/>
              <a:t>AG RDA Schulungsunterlagen – Modul 6J: Juristische Werke | Stand: 5.12.2017 | CC BY-NC-SA</a:t>
            </a:r>
            <a:endParaRPr lang="de-DE" dirty="0"/>
          </a:p>
        </p:txBody>
      </p:sp>
      <p:sp>
        <p:nvSpPr>
          <p:cNvPr id="63520" name="Foliennummernplatzhalter 2"/>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fld id="{EC90C8E0-33AA-4EFD-A9DC-28B8B9106766}" type="slidenum">
              <a:rPr lang="de-DE" altLang="de-DE" sz="1200" smtClean="0">
                <a:solidFill>
                  <a:srgbClr val="898989"/>
                </a:solidFill>
                <a:latin typeface="Calibri" pitchFamily="34" charset="0"/>
              </a:rPr>
              <a:pPr>
                <a:spcBef>
                  <a:spcPct val="0"/>
                </a:spcBef>
                <a:buFontTx/>
                <a:buNone/>
              </a:pPr>
              <a:t>63</a:t>
            </a:fld>
            <a:endParaRPr lang="de-DE" altLang="de-DE" sz="1200" smtClean="0">
              <a:solidFill>
                <a:srgbClr val="898989"/>
              </a:solidFill>
              <a:latin typeface="Calibri" pitchFamily="34" charset="0"/>
            </a:endParaRPr>
          </a:p>
        </p:txBody>
      </p:sp>
      <p:pic>
        <p:nvPicPr>
          <p:cNvPr id="63492"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72225" y="765175"/>
            <a:ext cx="2024063" cy="183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9" name="Tabelle 8"/>
          <p:cNvGraphicFramePr>
            <a:graphicFrameLocks noGrp="1"/>
          </p:cNvGraphicFramePr>
          <p:nvPr>
            <p:extLst>
              <p:ext uri="{D42A27DB-BD31-4B8C-83A1-F6EECF244321}">
                <p14:modId xmlns:p14="http://schemas.microsoft.com/office/powerpoint/2010/main" val="343055907"/>
              </p:ext>
            </p:extLst>
          </p:nvPr>
        </p:nvGraphicFramePr>
        <p:xfrm>
          <a:off x="323528" y="2996952"/>
          <a:ext cx="8424938" cy="2944480"/>
        </p:xfrm>
        <a:graphic>
          <a:graphicData uri="http://schemas.openxmlformats.org/drawingml/2006/table">
            <a:tbl>
              <a:tblPr/>
              <a:tblGrid>
                <a:gridCol w="1266246">
                  <a:extLst>
                    <a:ext uri="{9D8B030D-6E8A-4147-A177-3AD203B41FA5}">
                      <a16:colId xmlns:a16="http://schemas.microsoft.com/office/drawing/2014/main" val="20000"/>
                    </a:ext>
                  </a:extLst>
                </a:gridCol>
                <a:gridCol w="3630298">
                  <a:extLst>
                    <a:ext uri="{9D8B030D-6E8A-4147-A177-3AD203B41FA5}">
                      <a16:colId xmlns:a16="http://schemas.microsoft.com/office/drawing/2014/main" val="20001"/>
                    </a:ext>
                  </a:extLst>
                </a:gridCol>
                <a:gridCol w="3528394">
                  <a:extLst>
                    <a:ext uri="{9D8B030D-6E8A-4147-A177-3AD203B41FA5}">
                      <a16:colId xmlns:a16="http://schemas.microsoft.com/office/drawing/2014/main" val="20002"/>
                    </a:ext>
                  </a:extLst>
                </a:gridCol>
              </a:tblGrid>
              <a:tr h="365922">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2000" b="1" i="0" u="none" strike="noStrike" cap="none" normalizeH="0" baseline="0" dirty="0" smtClean="0">
                          <a:ln>
                            <a:noFill/>
                          </a:ln>
                          <a:solidFill>
                            <a:srgbClr val="FFFFFF"/>
                          </a:solidFill>
                          <a:effectLst/>
                          <a:latin typeface="Verdana" pitchFamily="34" charset="0"/>
                          <a:cs typeface="Arial" pitchFamily="34" charset="0"/>
                        </a:rPr>
                        <a:t>RDA</a:t>
                      </a:r>
                    </a:p>
                  </a:txBody>
                  <a:tcPr marL="91439" marR="91439" marT="45744" marB="4574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2000" b="1" i="0" u="none" strike="noStrike" cap="none" normalizeH="0" baseline="0" dirty="0" smtClean="0">
                          <a:ln>
                            <a:noFill/>
                          </a:ln>
                          <a:solidFill>
                            <a:srgbClr val="FFFFFF"/>
                          </a:solidFill>
                          <a:effectLst/>
                          <a:latin typeface="Verdana" pitchFamily="34" charset="0"/>
                          <a:cs typeface="Arial" pitchFamily="34" charset="0"/>
                        </a:rPr>
                        <a:t>Element</a:t>
                      </a:r>
                    </a:p>
                  </a:txBody>
                  <a:tcPr marL="91439" marR="91439" marT="45744" marB="4574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2000" b="1" i="0" u="none" strike="noStrike" cap="none" normalizeH="0" baseline="0" smtClean="0">
                          <a:ln>
                            <a:noFill/>
                          </a:ln>
                          <a:solidFill>
                            <a:srgbClr val="FFFFFF"/>
                          </a:solidFill>
                          <a:effectLst/>
                          <a:latin typeface="Verdana" pitchFamily="34" charset="0"/>
                          <a:cs typeface="Arial" pitchFamily="34" charset="0"/>
                        </a:rPr>
                        <a:t>Erfassung</a:t>
                      </a:r>
                    </a:p>
                  </a:txBody>
                  <a:tcPr marL="91439" marR="91439" marT="45744" marB="4574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0"/>
                  </a:ext>
                </a:extLst>
              </a:tr>
              <a:tr h="640356">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2000" b="1" i="0" u="none" strike="noStrike" cap="none" normalizeH="0" baseline="0" smtClean="0">
                          <a:ln>
                            <a:noFill/>
                          </a:ln>
                          <a:solidFill>
                            <a:srgbClr val="000000"/>
                          </a:solidFill>
                          <a:effectLst/>
                          <a:latin typeface="Verdana" pitchFamily="34" charset="0"/>
                          <a:cs typeface="Arial" pitchFamily="34" charset="0"/>
                        </a:rPr>
                        <a:t>6.19.2</a:t>
                      </a:r>
                    </a:p>
                  </a:txBody>
                  <a:tcPr marL="91439" marR="91439" marT="45744" marB="4574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2000" b="1" i="0" u="none" strike="noStrike" cap="none" normalizeH="0" baseline="0" dirty="0" smtClean="0">
                          <a:ln>
                            <a:noFill/>
                          </a:ln>
                          <a:solidFill>
                            <a:srgbClr val="000000"/>
                          </a:solidFill>
                          <a:effectLst/>
                          <a:latin typeface="Verdana" pitchFamily="34" charset="0"/>
                          <a:cs typeface="Arial" pitchFamily="34" charset="0"/>
                        </a:rPr>
                        <a:t>Bevorzugter Titel des Werks</a:t>
                      </a:r>
                    </a:p>
                  </a:txBody>
                  <a:tcPr marL="91439" marR="91439" marT="45744" marB="4574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en-US" altLang="de-DE" sz="2000" b="0" i="0" u="none" strike="noStrike" cap="none" normalizeH="0" baseline="0" dirty="0" smtClean="0">
                          <a:ln>
                            <a:noFill/>
                          </a:ln>
                          <a:solidFill>
                            <a:srgbClr val="000000"/>
                          </a:solidFill>
                          <a:effectLst/>
                          <a:latin typeface="Verdana" pitchFamily="34" charset="0"/>
                          <a:cs typeface="Arial" pitchFamily="34" charset="0"/>
                        </a:rPr>
                        <a:t>Charter of the United Nations</a:t>
                      </a:r>
                      <a:endParaRPr kumimoji="0" lang="de-DE" altLang="de-DE" sz="2000" b="0" i="0" u="none" strike="noStrike" cap="none" normalizeH="0" baseline="0" dirty="0" smtClean="0">
                        <a:ln>
                          <a:noFill/>
                        </a:ln>
                        <a:solidFill>
                          <a:srgbClr val="000000"/>
                        </a:solidFill>
                        <a:effectLst/>
                        <a:latin typeface="Verdana" pitchFamily="34" charset="0"/>
                        <a:cs typeface="Arial" pitchFamily="34" charset="0"/>
                      </a:endParaRPr>
                    </a:p>
                  </a:txBody>
                  <a:tcPr marL="91439" marR="91439" marT="45744" marB="4574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1"/>
                  </a:ext>
                </a:extLst>
              </a:tr>
              <a:tr h="365922">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2000" b="1" i="0" u="none" strike="noStrike" cap="none" normalizeH="0" baseline="0" dirty="0" smtClean="0">
                          <a:ln>
                            <a:noFill/>
                          </a:ln>
                          <a:solidFill>
                            <a:srgbClr val="000000"/>
                          </a:solidFill>
                          <a:effectLst/>
                          <a:latin typeface="Verdana" pitchFamily="34" charset="0"/>
                          <a:cs typeface="Arial" pitchFamily="34" charset="0"/>
                        </a:rPr>
                        <a:t>19.2</a:t>
                      </a:r>
                    </a:p>
                  </a:txBody>
                  <a:tcPr marL="91439" marR="91439" marT="45744" marB="4574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2000" b="1" i="0" u="none" strike="noStrike" cap="none" normalizeH="0" baseline="0" dirty="0" smtClean="0">
                          <a:ln>
                            <a:noFill/>
                          </a:ln>
                          <a:solidFill>
                            <a:srgbClr val="000000"/>
                          </a:solidFill>
                          <a:effectLst/>
                          <a:latin typeface="Verdana" pitchFamily="34" charset="0"/>
                          <a:cs typeface="Arial" pitchFamily="34" charset="0"/>
                        </a:rPr>
                        <a:t>Geistiger Schöpfer</a:t>
                      </a:r>
                    </a:p>
                  </a:txBody>
                  <a:tcPr marL="91439" marR="91439" marT="45744" marB="4574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2000" b="0" i="0" u="none" strike="noStrike" cap="none" normalizeH="0" baseline="0" dirty="0" smtClean="0">
                          <a:ln>
                            <a:noFill/>
                          </a:ln>
                          <a:solidFill>
                            <a:srgbClr val="000000"/>
                          </a:solidFill>
                          <a:effectLst/>
                          <a:latin typeface="Verdana" pitchFamily="34" charset="0"/>
                          <a:cs typeface="Arial" pitchFamily="34" charset="0"/>
                        </a:rPr>
                        <a:t>Vereinte Nationen</a:t>
                      </a:r>
                    </a:p>
                  </a:txBody>
                  <a:tcPr marL="91439" marR="91439" marT="45744" marB="4574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10002"/>
                  </a:ext>
                </a:extLst>
              </a:tr>
              <a:tr h="444928">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2000" b="0" i="0" u="none" strike="noStrike" cap="none" normalizeH="0" baseline="0" smtClean="0">
                          <a:ln>
                            <a:noFill/>
                          </a:ln>
                          <a:solidFill>
                            <a:srgbClr val="000000"/>
                          </a:solidFill>
                          <a:effectLst/>
                          <a:latin typeface="Verdana" pitchFamily="34" charset="0"/>
                          <a:cs typeface="Arial" pitchFamily="34" charset="0"/>
                        </a:rPr>
                        <a:t>18.5</a:t>
                      </a:r>
                    </a:p>
                  </a:txBody>
                  <a:tcPr marL="91439" marR="91439" marT="45744" marB="4574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2000" b="0" i="0" u="none" strike="noStrike" cap="none" normalizeH="0" baseline="0" smtClean="0">
                          <a:ln>
                            <a:noFill/>
                          </a:ln>
                          <a:solidFill>
                            <a:srgbClr val="000000"/>
                          </a:solidFill>
                          <a:effectLst/>
                          <a:latin typeface="Verdana" pitchFamily="34" charset="0"/>
                          <a:cs typeface="Arial" pitchFamily="34" charset="0"/>
                        </a:rPr>
                        <a:t>Beziehungskennzeichnung</a:t>
                      </a:r>
                    </a:p>
                  </a:txBody>
                  <a:tcPr marL="91439" marR="91439" marT="45744" marB="4574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2000" b="0" i="0" u="none" strike="noStrike" cap="none" normalizeH="0" baseline="0" smtClean="0">
                          <a:ln>
                            <a:noFill/>
                          </a:ln>
                          <a:solidFill>
                            <a:srgbClr val="000000"/>
                          </a:solidFill>
                          <a:effectLst/>
                          <a:latin typeface="Verdana" pitchFamily="34" charset="0"/>
                          <a:cs typeface="Arial" pitchFamily="34" charset="0"/>
                        </a:rPr>
                        <a:t>Verfasser</a:t>
                      </a:r>
                    </a:p>
                  </a:txBody>
                  <a:tcPr marL="91439" marR="91439" marT="45744" marB="4574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3"/>
                  </a:ext>
                </a:extLst>
              </a:tr>
              <a:tr h="827646">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2000" b="0" i="0" u="none" strike="noStrike" cap="none" normalizeH="0" baseline="0" dirty="0" smtClean="0">
                          <a:ln>
                            <a:noFill/>
                          </a:ln>
                          <a:solidFill>
                            <a:srgbClr val="000000"/>
                          </a:solidFill>
                          <a:effectLst/>
                          <a:latin typeface="Verdana" pitchFamily="34" charset="0"/>
                          <a:cs typeface="Arial" pitchFamily="34" charset="0"/>
                        </a:rPr>
                        <a:t>6.29.1</a:t>
                      </a:r>
                    </a:p>
                  </a:txBody>
                  <a:tcPr marL="91439" marR="91439" marT="45744" marB="4574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2000" b="0" i="0" u="none" strike="noStrike" cap="none" normalizeH="0" baseline="0" dirty="0" smtClean="0">
                          <a:ln>
                            <a:noFill/>
                          </a:ln>
                          <a:solidFill>
                            <a:srgbClr val="000000"/>
                          </a:solidFill>
                          <a:effectLst/>
                          <a:latin typeface="Verdana" pitchFamily="34" charset="0"/>
                          <a:cs typeface="Arial" pitchFamily="34" charset="0"/>
                        </a:rPr>
                        <a:t>Normierter Sucheinstieg</a:t>
                      </a:r>
                    </a:p>
                  </a:txBody>
                  <a:tcPr marL="91439" marR="91439" marT="45744" marB="4574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en-US" altLang="de-DE" sz="2000" b="0" i="0" u="none" strike="noStrike" cap="none" normalizeH="0" baseline="0" dirty="0" err="1" smtClean="0">
                          <a:ln>
                            <a:noFill/>
                          </a:ln>
                          <a:solidFill>
                            <a:srgbClr val="000000"/>
                          </a:solidFill>
                          <a:effectLst/>
                          <a:latin typeface="Verdana" pitchFamily="34" charset="0"/>
                          <a:cs typeface="Arial" pitchFamily="34" charset="0"/>
                        </a:rPr>
                        <a:t>Vereinte</a:t>
                      </a:r>
                      <a:r>
                        <a:rPr kumimoji="0" lang="en-US" altLang="de-DE" sz="2000" b="0" i="0" u="none" strike="noStrike" cap="none" normalizeH="0" baseline="0" dirty="0" smtClean="0">
                          <a:ln>
                            <a:noFill/>
                          </a:ln>
                          <a:solidFill>
                            <a:srgbClr val="000000"/>
                          </a:solidFill>
                          <a:effectLst/>
                          <a:latin typeface="Verdana" pitchFamily="34" charset="0"/>
                          <a:cs typeface="Arial" pitchFamily="34" charset="0"/>
                        </a:rPr>
                        <a:t> </a:t>
                      </a:r>
                      <a:r>
                        <a:rPr kumimoji="0" lang="en-US" altLang="de-DE" sz="2000" b="0" i="0" u="none" strike="noStrike" cap="none" normalizeH="0" baseline="0" dirty="0" err="1" smtClean="0">
                          <a:ln>
                            <a:noFill/>
                          </a:ln>
                          <a:solidFill>
                            <a:srgbClr val="000000"/>
                          </a:solidFill>
                          <a:effectLst/>
                          <a:latin typeface="Verdana" pitchFamily="34" charset="0"/>
                          <a:cs typeface="Arial" pitchFamily="34" charset="0"/>
                        </a:rPr>
                        <a:t>Nationen</a:t>
                      </a:r>
                      <a:r>
                        <a:rPr kumimoji="0" lang="en-US" altLang="de-DE" sz="2000" b="0" i="0" u="none" strike="noStrike" cap="none" normalizeH="0" baseline="0" dirty="0" smtClean="0">
                          <a:ln>
                            <a:noFill/>
                          </a:ln>
                          <a:solidFill>
                            <a:srgbClr val="000000"/>
                          </a:solidFill>
                          <a:effectLst/>
                          <a:latin typeface="Verdana" pitchFamily="34" charset="0"/>
                          <a:cs typeface="Arial" pitchFamily="34" charset="0"/>
                        </a:rPr>
                        <a:t>. Charter of the United Nations</a:t>
                      </a:r>
                      <a:endParaRPr kumimoji="0" lang="de-DE" altLang="de-DE" sz="2000" b="0" i="0" u="none" strike="noStrike" cap="none" normalizeH="0" baseline="0" dirty="0" smtClean="0">
                        <a:ln>
                          <a:noFill/>
                        </a:ln>
                        <a:solidFill>
                          <a:srgbClr val="000000"/>
                        </a:solidFill>
                        <a:effectLst/>
                        <a:latin typeface="Verdana" pitchFamily="34" charset="0"/>
                        <a:cs typeface="Arial" pitchFamily="34" charset="0"/>
                      </a:endParaRPr>
                    </a:p>
                  </a:txBody>
                  <a:tcPr marL="91439" marR="91439" marT="45744" marB="4574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10004"/>
                  </a:ext>
                </a:extLst>
              </a:tr>
            </a:tbl>
          </a:graphicData>
        </a:graphic>
      </p:graphicFrame>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700808"/>
            <a:ext cx="8640960" cy="4608512"/>
          </a:xfrm>
        </p:spPr>
        <p:txBody>
          <a:bodyPr/>
          <a:lstStyle/>
          <a:p>
            <a:pPr marL="0" indent="0">
              <a:buNone/>
            </a:pPr>
            <a:r>
              <a:rPr lang="de-DE" altLang="de-DE" b="1" dirty="0"/>
              <a:t>Normierten Sucheinstieg:</a:t>
            </a:r>
          </a:p>
          <a:p>
            <a:pPr marL="0" indent="0">
              <a:buNone/>
            </a:pPr>
            <a:r>
              <a:rPr lang="de-DE" altLang="de-DE" sz="2200" dirty="0" smtClean="0"/>
              <a:t>unter </a:t>
            </a:r>
            <a:r>
              <a:rPr lang="de-DE" altLang="de-DE" sz="2200" dirty="0"/>
              <a:t>Anwendung der </a:t>
            </a:r>
            <a:r>
              <a:rPr lang="de-DE" altLang="de-DE" sz="2200" dirty="0" smtClean="0"/>
              <a:t>Bestimmung, </a:t>
            </a:r>
            <a:r>
              <a:rPr lang="de-DE" altLang="de-DE" sz="2200" dirty="0"/>
              <a:t>die für die Art des Dokuments geeignet </a:t>
            </a:r>
            <a:r>
              <a:rPr lang="de-DE" altLang="de-DE" sz="2200" dirty="0" smtClean="0"/>
              <a:t>ist, z</a:t>
            </a:r>
            <a:r>
              <a:rPr lang="de-DE" altLang="de-DE" sz="2200" dirty="0"/>
              <a:t>. B.: </a:t>
            </a:r>
            <a:r>
              <a:rPr lang="de-DE" altLang="de-DE" sz="2200" dirty="0" smtClean="0"/>
              <a:t>Gesetz (RDA 6.29.1.2 )</a:t>
            </a:r>
            <a:endParaRPr lang="de-DE" altLang="de-DE" sz="2200" dirty="0"/>
          </a:p>
          <a:p>
            <a:pPr marL="0" indent="0">
              <a:buNone/>
            </a:pPr>
            <a:endParaRPr lang="en-US" altLang="de-DE" sz="500" dirty="0"/>
          </a:p>
          <a:p>
            <a:pPr marL="0" indent="0">
              <a:buNone/>
            </a:pPr>
            <a:endParaRPr lang="en-US" altLang="de-DE" sz="1000" dirty="0" smtClean="0"/>
          </a:p>
          <a:p>
            <a:pPr marL="0" indent="0">
              <a:buNone/>
            </a:pPr>
            <a:r>
              <a:rPr lang="en-US" altLang="de-DE" sz="1600" dirty="0" err="1" smtClean="0"/>
              <a:t>Beispiel</a:t>
            </a:r>
            <a:r>
              <a:rPr lang="en-US" altLang="de-DE" sz="1600" dirty="0" smtClean="0"/>
              <a:t>:</a:t>
            </a:r>
          </a:p>
          <a:p>
            <a:pPr marL="0" indent="0">
              <a:buNone/>
            </a:pPr>
            <a:r>
              <a:rPr lang="en-US" altLang="de-DE" sz="1600" dirty="0" smtClean="0"/>
              <a:t>Charter </a:t>
            </a:r>
            <a:r>
              <a:rPr lang="en-US" altLang="de-DE" sz="1600" dirty="0"/>
              <a:t>of the Franklin Bank of Baltimore </a:t>
            </a:r>
            <a:r>
              <a:rPr lang="en-US" altLang="de-DE" sz="1600" i="1" dirty="0"/>
              <a:t>(</a:t>
            </a:r>
            <a:r>
              <a:rPr lang="en-US" altLang="de-DE" sz="1600" i="1" dirty="0" err="1"/>
              <a:t>Gesetzgebungsakt</a:t>
            </a:r>
            <a:r>
              <a:rPr lang="en-US" altLang="de-DE" sz="1600" i="1" dirty="0"/>
              <a:t> von Maryland</a:t>
            </a:r>
            <a:r>
              <a:rPr lang="en-US" altLang="de-DE" sz="1600" i="1" dirty="0" smtClean="0"/>
              <a:t>)</a:t>
            </a:r>
          </a:p>
          <a:p>
            <a:pPr marL="0" indent="0">
              <a:buNone/>
            </a:pPr>
            <a:endParaRPr lang="en-US" altLang="de-DE" sz="1800" i="1" dirty="0"/>
          </a:p>
          <a:p>
            <a:pPr marL="0" indent="0">
              <a:buNone/>
            </a:pPr>
            <a:endParaRPr lang="en-US" altLang="de-DE" sz="1800" i="1" dirty="0" smtClean="0"/>
          </a:p>
          <a:p>
            <a:pPr marL="0" indent="0">
              <a:buNone/>
            </a:pPr>
            <a:endParaRPr lang="en-US" altLang="de-DE" sz="1800" i="1" dirty="0"/>
          </a:p>
          <a:p>
            <a:pPr marL="0" indent="0">
              <a:buNone/>
            </a:pPr>
            <a:r>
              <a:rPr lang="de-DE" altLang="de-DE" sz="1800" i="1" dirty="0"/>
              <a:t/>
            </a:r>
            <a:br>
              <a:rPr lang="de-DE" altLang="de-DE" sz="1800" i="1" dirty="0"/>
            </a:br>
            <a:endParaRPr lang="de-DE" altLang="de-DE" sz="1800" i="1" dirty="0"/>
          </a:p>
          <a:p>
            <a:pPr marL="0" indent="0">
              <a:buNone/>
            </a:pPr>
            <a:endParaRPr lang="de-DE" altLang="de-DE" sz="1800" i="1" dirty="0"/>
          </a:p>
          <a:p>
            <a:pPr marL="0" indent="0">
              <a:buNone/>
            </a:pPr>
            <a:endParaRPr lang="de-DE" altLang="de-DE" sz="1800" i="1" dirty="0"/>
          </a:p>
          <a:p>
            <a:pPr marL="0" indent="0">
              <a:buNone/>
            </a:pPr>
            <a:r>
              <a:rPr lang="de-DE" altLang="de-DE" sz="1800" dirty="0" smtClean="0"/>
              <a:t>Kein Split für </a:t>
            </a:r>
            <a:r>
              <a:rPr lang="de-DE" altLang="de-DE" sz="1800" dirty="0"/>
              <a:t>Änderungen </a:t>
            </a:r>
            <a:r>
              <a:rPr lang="de-DE" altLang="de-DE" sz="1800" dirty="0" smtClean="0"/>
              <a:t>dieser Satzungen </a:t>
            </a:r>
            <a:r>
              <a:rPr lang="de-DE" altLang="de-DE" sz="1800" dirty="0"/>
              <a:t>oder </a:t>
            </a:r>
            <a:r>
              <a:rPr lang="de-DE" altLang="de-DE" sz="1800" dirty="0" smtClean="0"/>
              <a:t>Chartas!</a:t>
            </a:r>
            <a:endParaRPr lang="de-DE" altLang="de-DE" sz="1800" dirty="0"/>
          </a:p>
          <a:p>
            <a:endParaRPr lang="de-DE" dirty="0"/>
          </a:p>
        </p:txBody>
      </p:sp>
      <p:sp>
        <p:nvSpPr>
          <p:cNvPr id="4" name="Fußzeilenplatzhalter 3"/>
          <p:cNvSpPr>
            <a:spLocks noGrp="1"/>
          </p:cNvSpPr>
          <p:nvPr>
            <p:ph type="ftr" sz="quarter" idx="14"/>
          </p:nvPr>
        </p:nvSpPr>
        <p:spPr/>
        <p:txBody>
          <a:bodyPr/>
          <a:lstStyle/>
          <a:p>
            <a:pPr>
              <a:defRPr/>
            </a:pPr>
            <a:r>
              <a:rPr lang="de-DE" smtClean="0"/>
              <a:t>AG RDA Schulungsunterlagen – Modul 6J: Juristische Werke | Stand: 5.12.2017 | CC BY-NC-SA</a:t>
            </a:r>
            <a:endParaRPr lang="de-DE" dirty="0"/>
          </a:p>
        </p:txBody>
      </p:sp>
      <p:sp>
        <p:nvSpPr>
          <p:cNvPr id="68631" name="Foliennummernplatzhalter 1"/>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fld id="{8A3C69C6-72E8-4177-A96B-9A2849ABF8AB}" type="slidenum">
              <a:rPr lang="de-DE" altLang="de-DE" sz="1200" smtClean="0">
                <a:solidFill>
                  <a:srgbClr val="898989"/>
                </a:solidFill>
                <a:latin typeface="Calibri" pitchFamily="34" charset="0"/>
              </a:rPr>
              <a:pPr>
                <a:spcBef>
                  <a:spcPct val="0"/>
                </a:spcBef>
                <a:buFontTx/>
                <a:buNone/>
              </a:pPr>
              <a:t>64</a:t>
            </a:fld>
            <a:endParaRPr lang="de-DE" altLang="de-DE" sz="1200" dirty="0" smtClean="0">
              <a:solidFill>
                <a:srgbClr val="898989"/>
              </a:solidFill>
              <a:latin typeface="Calibri" pitchFamily="34" charset="0"/>
            </a:endParaRPr>
          </a:p>
        </p:txBody>
      </p:sp>
      <p:graphicFrame>
        <p:nvGraphicFramePr>
          <p:cNvPr id="6" name="Tabelle 5"/>
          <p:cNvGraphicFramePr>
            <a:graphicFrameLocks noGrp="1"/>
          </p:cNvGraphicFramePr>
          <p:nvPr>
            <p:extLst>
              <p:ext uri="{D42A27DB-BD31-4B8C-83A1-F6EECF244321}">
                <p14:modId xmlns:p14="http://schemas.microsoft.com/office/powerpoint/2010/main" val="1981711555"/>
              </p:ext>
            </p:extLst>
          </p:nvPr>
        </p:nvGraphicFramePr>
        <p:xfrm>
          <a:off x="323528" y="3750306"/>
          <a:ext cx="8496944" cy="2631022"/>
        </p:xfrm>
        <a:graphic>
          <a:graphicData uri="http://schemas.openxmlformats.org/drawingml/2006/table">
            <a:tbl>
              <a:tblPr/>
              <a:tblGrid>
                <a:gridCol w="1080120">
                  <a:extLst>
                    <a:ext uri="{9D8B030D-6E8A-4147-A177-3AD203B41FA5}">
                      <a16:colId xmlns:a16="http://schemas.microsoft.com/office/drawing/2014/main" val="20000"/>
                    </a:ext>
                  </a:extLst>
                </a:gridCol>
                <a:gridCol w="3240360">
                  <a:extLst>
                    <a:ext uri="{9D8B030D-6E8A-4147-A177-3AD203B41FA5}">
                      <a16:colId xmlns:a16="http://schemas.microsoft.com/office/drawing/2014/main" val="20001"/>
                    </a:ext>
                  </a:extLst>
                </a:gridCol>
                <a:gridCol w="4176464">
                  <a:extLst>
                    <a:ext uri="{9D8B030D-6E8A-4147-A177-3AD203B41FA5}">
                      <a16:colId xmlns:a16="http://schemas.microsoft.com/office/drawing/2014/main" val="20002"/>
                    </a:ext>
                  </a:extLst>
                </a:gridCol>
              </a:tblGrid>
              <a:tr h="385052">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2000" b="1" i="0" u="none" strike="noStrike" cap="none" normalizeH="0" baseline="0" dirty="0" smtClean="0">
                          <a:ln>
                            <a:noFill/>
                          </a:ln>
                          <a:solidFill>
                            <a:srgbClr val="FFFFFF"/>
                          </a:solidFill>
                          <a:effectLst/>
                          <a:latin typeface="Verdana" pitchFamily="34" charset="0"/>
                          <a:cs typeface="Arial" pitchFamily="34" charset="0"/>
                        </a:rPr>
                        <a:t>RDA</a:t>
                      </a:r>
                    </a:p>
                  </a:txBody>
                  <a:tcPr marL="91435" marR="91435" marT="45599" marB="4559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2000" b="1" i="0" u="none" strike="noStrike" cap="none" normalizeH="0" baseline="0" dirty="0" smtClean="0">
                          <a:ln>
                            <a:noFill/>
                          </a:ln>
                          <a:solidFill>
                            <a:srgbClr val="FFFFFF"/>
                          </a:solidFill>
                          <a:effectLst/>
                          <a:latin typeface="Verdana" pitchFamily="34" charset="0"/>
                          <a:cs typeface="Arial" pitchFamily="34" charset="0"/>
                        </a:rPr>
                        <a:t>Element</a:t>
                      </a:r>
                    </a:p>
                  </a:txBody>
                  <a:tcPr marL="91435" marR="91435" marT="45599" marB="4559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2000" b="1" i="0" u="none" strike="noStrike" cap="none" normalizeH="0" baseline="0" dirty="0" smtClean="0">
                          <a:ln>
                            <a:noFill/>
                          </a:ln>
                          <a:solidFill>
                            <a:srgbClr val="FFFFFF"/>
                          </a:solidFill>
                          <a:effectLst/>
                          <a:latin typeface="Verdana" pitchFamily="34" charset="0"/>
                          <a:cs typeface="Arial" pitchFamily="34" charset="0"/>
                        </a:rPr>
                        <a:t>Erfassung</a:t>
                      </a:r>
                    </a:p>
                  </a:txBody>
                  <a:tcPr marL="91435" marR="91435" marT="45599" marB="4559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0"/>
                  </a:ext>
                </a:extLst>
              </a:tr>
              <a:tr h="622152">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800" b="1" i="0" u="none" strike="noStrike" cap="none" normalizeH="0" baseline="0" dirty="0" smtClean="0">
                          <a:ln>
                            <a:noFill/>
                          </a:ln>
                          <a:solidFill>
                            <a:srgbClr val="000000"/>
                          </a:solidFill>
                          <a:effectLst/>
                          <a:latin typeface="Verdana" pitchFamily="34" charset="0"/>
                          <a:ea typeface="Verdana" panose="020B0604030504040204" pitchFamily="34" charset="0"/>
                          <a:cs typeface="Verdana" panose="020B0604030504040204" pitchFamily="34" charset="0"/>
                        </a:rPr>
                        <a:t>6.19.2</a:t>
                      </a:r>
                      <a:endParaRPr kumimoji="0" lang="de-DE" altLang="de-DE" sz="1800" b="0" i="0" u="none" strike="noStrike" cap="none" normalizeH="0" baseline="0" dirty="0" smtClean="0">
                        <a:ln>
                          <a:noFill/>
                        </a:ln>
                        <a:solidFill>
                          <a:srgbClr val="000000"/>
                        </a:solidFill>
                        <a:effectLst/>
                        <a:latin typeface="Verdana" pitchFamily="34" charset="0"/>
                        <a:ea typeface="Verdana" panose="020B0604030504040204" pitchFamily="34" charset="0"/>
                        <a:cs typeface="Verdana" panose="020B0604030504040204" pitchFamily="34" charset="0"/>
                      </a:endParaRPr>
                    </a:p>
                  </a:txBody>
                  <a:tcPr marL="91435" marR="91435" marT="45599" marB="4559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800" b="1" i="0" u="none" strike="noStrike" cap="none" normalizeH="0" baseline="0" dirty="0" smtClean="0">
                          <a:ln>
                            <a:noFill/>
                          </a:ln>
                          <a:solidFill>
                            <a:srgbClr val="000000"/>
                          </a:solidFill>
                          <a:effectLst/>
                          <a:latin typeface="Verdana" pitchFamily="34" charset="0"/>
                          <a:ea typeface="Verdana" panose="020B0604030504040204" pitchFamily="34" charset="0"/>
                          <a:cs typeface="Verdana" panose="020B0604030504040204" pitchFamily="34" charset="0"/>
                        </a:rPr>
                        <a:t>Bevorzugter Titel des Werks</a:t>
                      </a:r>
                      <a:endParaRPr kumimoji="0" lang="de-DE" altLang="de-DE" sz="1800" b="0" i="0" u="none" strike="noStrike" cap="none" normalizeH="0" baseline="0" dirty="0" smtClean="0">
                        <a:ln>
                          <a:noFill/>
                        </a:ln>
                        <a:solidFill>
                          <a:srgbClr val="000000"/>
                        </a:solidFill>
                        <a:effectLst/>
                        <a:latin typeface="Verdana" pitchFamily="34" charset="0"/>
                        <a:ea typeface="Verdana" panose="020B0604030504040204" pitchFamily="34" charset="0"/>
                        <a:cs typeface="Verdana" panose="020B0604030504040204" pitchFamily="34" charset="0"/>
                      </a:endParaRPr>
                    </a:p>
                  </a:txBody>
                  <a:tcPr marL="91435" marR="91435" marT="45599" marB="4559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de-DE" sz="1800" b="0" i="0" u="none" strike="noStrike" cap="none" normalizeH="0" baseline="0" dirty="0" smtClean="0">
                          <a:ln>
                            <a:noFill/>
                          </a:ln>
                          <a:solidFill>
                            <a:srgbClr val="000000"/>
                          </a:solidFill>
                          <a:effectLst/>
                          <a:latin typeface="Verdana" panose="020B0604030504040204" pitchFamily="34" charset="0"/>
                          <a:ea typeface="Verdana" panose="020B0604030504040204" pitchFamily="34" charset="0"/>
                          <a:cs typeface="Verdana" panose="020B0604030504040204" pitchFamily="34" charset="0"/>
                        </a:rPr>
                        <a:t>Charter of the Franklin Bank of Baltimore</a:t>
                      </a:r>
                    </a:p>
                  </a:txBody>
                  <a:tcPr marL="91435" marR="91435" marT="45599" marB="4559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1"/>
                  </a:ext>
                </a:extLst>
              </a:tr>
              <a:tr h="355414">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800" b="1" i="0" u="none" strike="noStrike" cap="none" normalizeH="0" baseline="0" dirty="0" smtClean="0">
                          <a:ln>
                            <a:noFill/>
                          </a:ln>
                          <a:solidFill>
                            <a:srgbClr val="000000"/>
                          </a:solidFill>
                          <a:effectLst/>
                          <a:latin typeface="Verdana" pitchFamily="34" charset="0"/>
                          <a:ea typeface="Verdana" panose="020B0604030504040204" pitchFamily="34" charset="0"/>
                          <a:cs typeface="Verdana" panose="020B0604030504040204" pitchFamily="34" charset="0"/>
                        </a:rPr>
                        <a:t>19.2</a:t>
                      </a:r>
                    </a:p>
                  </a:txBody>
                  <a:tcPr marL="91435" marR="91435" marT="45599" marB="4559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de-DE" sz="1800" b="1" i="0" u="none" strike="noStrike" cap="none" normalizeH="0" baseline="0" dirty="0" err="1" smtClean="0">
                          <a:ln>
                            <a:noFill/>
                          </a:ln>
                          <a:solidFill>
                            <a:srgbClr val="000000"/>
                          </a:solidFill>
                          <a:effectLst/>
                          <a:latin typeface="Verdana" panose="020B0604030504040204" pitchFamily="34" charset="0"/>
                          <a:ea typeface="Verdana" panose="020B0604030504040204" pitchFamily="34" charset="0"/>
                          <a:cs typeface="Verdana" panose="020B0604030504040204" pitchFamily="34" charset="0"/>
                        </a:rPr>
                        <a:t>Geistiger</a:t>
                      </a:r>
                      <a:r>
                        <a:rPr kumimoji="0" lang="en-US" altLang="de-DE" sz="1800" b="0" i="0" u="none" strike="noStrike" cap="none" normalizeH="0" baseline="0" dirty="0" smtClean="0">
                          <a:ln>
                            <a:noFill/>
                          </a:ln>
                          <a:solidFill>
                            <a:srgbClr val="000000"/>
                          </a:solidFill>
                          <a:effectLst/>
                          <a:latin typeface="Verdana" panose="020B0604030504040204" pitchFamily="34" charset="0"/>
                          <a:ea typeface="Verdana" panose="020B0604030504040204" pitchFamily="34" charset="0"/>
                          <a:cs typeface="Verdana" panose="020B0604030504040204" pitchFamily="34" charset="0"/>
                        </a:rPr>
                        <a:t> </a:t>
                      </a:r>
                      <a:r>
                        <a:rPr kumimoji="0" lang="en-US" altLang="de-DE" sz="1800" b="1" i="0" u="none" strike="noStrike" cap="none" normalizeH="0" baseline="0" dirty="0" err="1" smtClean="0">
                          <a:ln>
                            <a:noFill/>
                          </a:ln>
                          <a:solidFill>
                            <a:srgbClr val="000000"/>
                          </a:solidFill>
                          <a:effectLst/>
                          <a:latin typeface="Verdana" panose="020B0604030504040204" pitchFamily="34" charset="0"/>
                          <a:ea typeface="Verdana" panose="020B0604030504040204" pitchFamily="34" charset="0"/>
                          <a:cs typeface="Verdana" panose="020B0604030504040204" pitchFamily="34" charset="0"/>
                        </a:rPr>
                        <a:t>Schöpfer</a:t>
                      </a:r>
                      <a:endParaRPr kumimoji="0" lang="en-US" altLang="de-DE" sz="1800" b="1" i="0" u="none" strike="noStrike" cap="none" normalizeH="0" baseline="0" dirty="0" smtClean="0">
                        <a:ln>
                          <a:noFill/>
                        </a:ln>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91435" marR="91435" marT="45599" marB="4559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Maryland</a:t>
                      </a:r>
                      <a:endParaRPr lang="de-DE" dirty="0">
                        <a:latin typeface="Verdana" panose="020B0604030504040204" pitchFamily="34" charset="0"/>
                        <a:ea typeface="Verdana" panose="020B0604030504040204" pitchFamily="34" charset="0"/>
                        <a:cs typeface="Verdana" panose="020B0604030504040204" pitchFamily="34" charset="0"/>
                      </a:endParaRPr>
                    </a:p>
                  </a:txBody>
                  <a:tcPr marL="91435" marR="91435" marT="45599" marB="4559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10002"/>
                  </a:ext>
                </a:extLst>
              </a:tr>
              <a:tr h="471786">
                <a:tc>
                  <a:txBody>
                    <a:body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800" b="0" i="0" u="none" strike="noStrike" cap="none" normalizeH="0" baseline="0" dirty="0" smtClean="0">
                          <a:ln>
                            <a:noFill/>
                          </a:ln>
                          <a:solidFill>
                            <a:srgbClr val="000000"/>
                          </a:solidFill>
                          <a:effectLst/>
                          <a:latin typeface="Verdana" pitchFamily="34" charset="0"/>
                          <a:ea typeface="Verdana" panose="020B0604030504040204" pitchFamily="34" charset="0"/>
                          <a:cs typeface="Verdana" panose="020B0604030504040204" pitchFamily="34" charset="0"/>
                        </a:rPr>
                        <a:t>18.5</a:t>
                      </a:r>
                    </a:p>
                  </a:txBody>
                  <a:tcPr marL="91435" marR="91435" marT="45599" marB="4559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de-DE" altLang="de-DE" sz="1800" b="0" i="0" u="none" strike="noStrike" cap="none" normalizeH="0" baseline="0" dirty="0" smtClean="0">
                          <a:ln>
                            <a:noFill/>
                          </a:ln>
                          <a:solidFill>
                            <a:srgbClr val="000000"/>
                          </a:solidFill>
                          <a:effectLst/>
                          <a:latin typeface="Verdana" pitchFamily="34" charset="0"/>
                          <a:ea typeface="Verdana" panose="020B0604030504040204" pitchFamily="34" charset="0"/>
                          <a:cs typeface="Verdana" panose="020B0604030504040204" pitchFamily="34" charset="0"/>
                        </a:rPr>
                        <a:t>Beziehungskennzeichnung</a:t>
                      </a:r>
                    </a:p>
                  </a:txBody>
                  <a:tcPr marL="91435" marR="91435" marT="45599" marB="4559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de-DE" sz="1800" b="0" i="0" u="none" strike="noStrike" cap="none" normalizeH="0" baseline="0" dirty="0" err="1" smtClean="0">
                          <a:ln>
                            <a:noFill/>
                          </a:ln>
                          <a:solidFill>
                            <a:srgbClr val="000000"/>
                          </a:solidFill>
                          <a:effectLst/>
                          <a:latin typeface="Verdana" panose="020B0604030504040204" pitchFamily="34" charset="0"/>
                          <a:ea typeface="Verdana" panose="020B0604030504040204" pitchFamily="34" charset="0"/>
                          <a:cs typeface="Verdana" panose="020B0604030504040204" pitchFamily="34" charset="0"/>
                        </a:rPr>
                        <a:t>Verfasser</a:t>
                      </a:r>
                      <a:endParaRPr kumimoji="0" lang="en-US" altLang="de-DE" sz="1800" b="0" i="0" u="none" strike="noStrike" cap="none" normalizeH="0" baseline="0" dirty="0" smtClean="0">
                        <a:ln>
                          <a:noFill/>
                        </a:ln>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91435" marR="91435" marT="45599" marB="4559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3"/>
                  </a:ext>
                </a:extLst>
              </a:tr>
              <a:tr h="757882">
                <a:tc>
                  <a:txBody>
                    <a:bodyPr/>
                    <a:lstStyle/>
                    <a:p>
                      <a:pPr marL="0" marR="0" lvl="0" indent="0" algn="l" defTabSz="914400" rtl="0" eaLnBrk="1" fontAlgn="base" latinLnBrk="0" hangingPunct="1">
                        <a:lnSpc>
                          <a:spcPct val="100000"/>
                        </a:lnSpc>
                        <a:spcBef>
                          <a:spcPts val="600"/>
                        </a:spcBef>
                        <a:spcAft>
                          <a:spcPts val="600"/>
                        </a:spcAft>
                        <a:buClrTx/>
                        <a:buSzTx/>
                        <a:buFontTx/>
                        <a:buNone/>
                        <a:tabLst/>
                        <a:defRPr/>
                      </a:pPr>
                      <a:r>
                        <a:rPr kumimoji="0" lang="de-DE" altLang="de-DE" sz="1800" b="0" i="0" u="none" strike="noStrike" cap="none" normalizeH="0" baseline="0" dirty="0" smtClean="0">
                          <a:ln>
                            <a:noFill/>
                          </a:ln>
                          <a:solidFill>
                            <a:srgbClr val="000000"/>
                          </a:solidFill>
                          <a:effectLst/>
                          <a:latin typeface="Verdana" pitchFamily="34" charset="0"/>
                          <a:ea typeface="Verdana" panose="020B0604030504040204" pitchFamily="34" charset="0"/>
                          <a:cs typeface="Verdana" panose="020B0604030504040204" pitchFamily="34" charset="0"/>
                        </a:rPr>
                        <a:t>6.29.1</a:t>
                      </a:r>
                    </a:p>
                  </a:txBody>
                  <a:tcPr marL="91435" marR="91435" marT="45599" marB="4559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ts val="600"/>
                        </a:spcAft>
                        <a:buClrTx/>
                        <a:buSzTx/>
                        <a:buFontTx/>
                        <a:buNone/>
                        <a:tabLst/>
                        <a:defRPr/>
                      </a:pPr>
                      <a:r>
                        <a:rPr kumimoji="0" lang="de-DE" altLang="de-DE" sz="1800" b="0" i="0" u="none" strike="noStrike" cap="none" normalizeH="0" baseline="0" dirty="0" smtClean="0">
                          <a:ln>
                            <a:noFill/>
                          </a:ln>
                          <a:solidFill>
                            <a:srgbClr val="000000"/>
                          </a:solidFill>
                          <a:effectLst/>
                          <a:latin typeface="Verdana" pitchFamily="34" charset="0"/>
                          <a:ea typeface="Verdana" panose="020B0604030504040204" pitchFamily="34" charset="0"/>
                          <a:cs typeface="Verdana" panose="020B0604030504040204" pitchFamily="34" charset="0"/>
                        </a:rPr>
                        <a:t>Normierter Sucheinstieg</a:t>
                      </a:r>
                    </a:p>
                  </a:txBody>
                  <a:tcPr marL="91435" marR="91435" marT="45599" marB="4559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de-DE" sz="1800" b="0" i="0" u="none" strike="noStrike" cap="none" normalizeH="0" baseline="0" dirty="0" smtClean="0">
                          <a:ln>
                            <a:noFill/>
                          </a:ln>
                          <a:solidFill>
                            <a:srgbClr val="000000"/>
                          </a:solidFill>
                          <a:effectLst/>
                          <a:latin typeface="Verdana" panose="020B0604030504040204" pitchFamily="34" charset="0"/>
                          <a:ea typeface="Verdana" panose="020B0604030504040204" pitchFamily="34" charset="0"/>
                          <a:cs typeface="Verdana" panose="020B0604030504040204" pitchFamily="34" charset="0"/>
                        </a:rPr>
                        <a:t>Maryland.  Charter of the Franklin Bank of Baltimore</a:t>
                      </a:r>
                    </a:p>
                  </a:txBody>
                  <a:tcPr marL="91435" marR="91435" marT="45599" marB="4559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10004"/>
                  </a:ext>
                </a:extLst>
              </a:tr>
            </a:tbl>
          </a:graphicData>
        </a:graphic>
      </p:graphicFrame>
      <p:sp>
        <p:nvSpPr>
          <p:cNvPr id="5" name="Titel 4"/>
          <p:cNvSpPr>
            <a:spLocks noGrp="1"/>
          </p:cNvSpPr>
          <p:nvPr>
            <p:ph type="title"/>
          </p:nvPr>
        </p:nvSpPr>
        <p:spPr>
          <a:xfrm>
            <a:off x="251520" y="615826"/>
            <a:ext cx="8640960" cy="508918"/>
          </a:xfrm>
        </p:spPr>
        <p:txBody>
          <a:bodyPr/>
          <a:lstStyle/>
          <a:p>
            <a:r>
              <a:rPr lang="de-DE" altLang="de-DE" dirty="0">
                <a:solidFill>
                  <a:srgbClr val="376092"/>
                </a:solidFill>
              </a:rPr>
              <a:t>Satzungen, Chartas usw. von einer Gebietskörperschaft für Gremien, die keine Gebietskörperschaften sind</a:t>
            </a:r>
            <a:endParaRPr lang="de-DE" dirty="0"/>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de-DE" dirty="0"/>
              <a:t>Recht der </a:t>
            </a:r>
            <a:r>
              <a:rPr lang="de-DE" dirty="0" smtClean="0"/>
              <a:t>Europäischen </a:t>
            </a:r>
            <a:r>
              <a:rPr lang="de-DE" dirty="0"/>
              <a:t>Union</a:t>
            </a:r>
          </a:p>
        </p:txBody>
      </p:sp>
      <p:sp>
        <p:nvSpPr>
          <p:cNvPr id="7" name="Textplatzhalter 6"/>
          <p:cNvSpPr>
            <a:spLocks noGrp="1"/>
          </p:cNvSpPr>
          <p:nvPr>
            <p:ph type="body" sz="quarter" idx="13"/>
          </p:nvPr>
        </p:nvSpPr>
        <p:spPr>
          <a:xfrm>
            <a:off x="251520" y="1772816"/>
            <a:ext cx="8640960" cy="4536504"/>
          </a:xfrm>
        </p:spPr>
        <p:txBody>
          <a:bodyPr/>
          <a:lstStyle/>
          <a:p>
            <a:r>
              <a:rPr lang="de-DE" sz="2200" dirty="0"/>
              <a:t>Verträge, mit denen Staaten untereinander Regelungen zur EU treffen </a:t>
            </a:r>
          </a:p>
          <a:p>
            <a:pPr marL="400050" lvl="1" indent="0">
              <a:buNone/>
            </a:pPr>
            <a:r>
              <a:rPr lang="de-DE" sz="2200" dirty="0" smtClean="0"/>
              <a:t>(</a:t>
            </a:r>
            <a:r>
              <a:rPr lang="de-DE" sz="2200" dirty="0"/>
              <a:t>z.B. Gründung der EU, Übertragung von Hoheitsrechten auf die EU, Regelung der Kompetenzen von EU-Organen, Beitritt neuer Staaten zur EU) </a:t>
            </a:r>
            <a:endParaRPr lang="de-DE" sz="2200" dirty="0" smtClean="0"/>
          </a:p>
          <a:p>
            <a:pPr marL="400050" lvl="1" indent="0">
              <a:buNone/>
            </a:pPr>
            <a:r>
              <a:rPr lang="de-DE" sz="2200" b="1" dirty="0" smtClean="0"/>
              <a:t>Normierter Sucheinstieg:  </a:t>
            </a:r>
            <a:r>
              <a:rPr lang="de-DE" sz="2200" dirty="0" smtClean="0"/>
              <a:t>wie Abkommen</a:t>
            </a:r>
          </a:p>
          <a:p>
            <a:pPr marL="400050" lvl="1" indent="0">
              <a:buNone/>
            </a:pPr>
            <a:endParaRPr lang="de-DE" sz="2200" dirty="0"/>
          </a:p>
          <a:p>
            <a:r>
              <a:rPr lang="de-DE" sz="2200" dirty="0"/>
              <a:t>Rechtssetzungsakte, die von der EU selbst veranlasst wurden </a:t>
            </a:r>
            <a:endParaRPr lang="de-DE" sz="2200" dirty="0" smtClean="0"/>
          </a:p>
          <a:p>
            <a:pPr marL="400050" lvl="1" indent="0">
              <a:buNone/>
            </a:pPr>
            <a:r>
              <a:rPr lang="de-DE" sz="2200" dirty="0" smtClean="0"/>
              <a:t>(</a:t>
            </a:r>
            <a:r>
              <a:rPr lang="de-DE" sz="2200" dirty="0"/>
              <a:t>hauptsächlich EU-Richtlinien und EU-Verordnungen</a:t>
            </a:r>
            <a:r>
              <a:rPr lang="de-DE" sz="2200" dirty="0" smtClean="0"/>
              <a:t>)</a:t>
            </a:r>
          </a:p>
          <a:p>
            <a:pPr marL="400050" lvl="1" indent="0">
              <a:buNone/>
            </a:pPr>
            <a:r>
              <a:rPr lang="de-DE" b="1" dirty="0"/>
              <a:t>Normierter Sucheinstieg:</a:t>
            </a:r>
            <a:endParaRPr lang="de-DE" dirty="0" smtClean="0"/>
          </a:p>
          <a:p>
            <a:pPr marL="400050" lvl="1" indent="0">
              <a:buNone/>
            </a:pPr>
            <a:endParaRPr lang="de-DE" dirty="0"/>
          </a:p>
          <a:p>
            <a:endParaRPr lang="de-DE" dirty="0"/>
          </a:p>
        </p:txBody>
      </p:sp>
      <p:sp>
        <p:nvSpPr>
          <p:cNvPr id="4" name="Fußzeilenplatzhalter 3"/>
          <p:cNvSpPr>
            <a:spLocks noGrp="1"/>
          </p:cNvSpPr>
          <p:nvPr>
            <p:ph type="ftr" sz="quarter" idx="14"/>
          </p:nvPr>
        </p:nvSpPr>
        <p:spPr/>
        <p:txBody>
          <a:bodyPr/>
          <a:lstStyle/>
          <a:p>
            <a:pPr>
              <a:defRPr/>
            </a:pPr>
            <a:r>
              <a:rPr lang="de-DE" smtClean="0"/>
              <a:t>AG RDA Schulungsunterlagen – Modul 6J: Juristische Werke | Stand: 5.12.2017 | CC BY-NC-SA</a:t>
            </a:r>
            <a:endParaRPr lang="de-DE" dirty="0"/>
          </a:p>
        </p:txBody>
      </p:sp>
      <p:sp>
        <p:nvSpPr>
          <p:cNvPr id="5" name="Foliennummernplatzhalter 4"/>
          <p:cNvSpPr>
            <a:spLocks noGrp="1"/>
          </p:cNvSpPr>
          <p:nvPr>
            <p:ph type="sldNum" sz="quarter" idx="15"/>
          </p:nvPr>
        </p:nvSpPr>
        <p:spPr/>
        <p:txBody>
          <a:bodyPr/>
          <a:lstStyle/>
          <a:p>
            <a:pPr>
              <a:defRPr/>
            </a:pPr>
            <a:fld id="{FAB38C1D-161B-412A-9C5A-58B0265B4498}" type="slidenum">
              <a:rPr lang="de-DE" altLang="de-DE" smtClean="0"/>
              <a:pPr>
                <a:defRPr/>
              </a:pPr>
              <a:t>65</a:t>
            </a:fld>
            <a:endParaRPr lang="de-DE" altLang="de-DE"/>
          </a:p>
        </p:txBody>
      </p:sp>
      <p:sp>
        <p:nvSpPr>
          <p:cNvPr id="2" name="Pfeil nach rechts 1"/>
          <p:cNvSpPr/>
          <p:nvPr/>
        </p:nvSpPr>
        <p:spPr>
          <a:xfrm>
            <a:off x="4610910" y="5662233"/>
            <a:ext cx="697667" cy="202541"/>
          </a:xfrm>
          <a:prstGeom prst="rightArrow">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2054"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60232" y="260648"/>
            <a:ext cx="2076450" cy="1381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76541237"/>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ltLang="de-DE" dirty="0">
                <a:solidFill>
                  <a:srgbClr val="376092"/>
                </a:solidFill>
              </a:rPr>
              <a:t>Recht der Europäischen Union </a:t>
            </a:r>
            <a:endParaRPr lang="de-DE" dirty="0"/>
          </a:p>
        </p:txBody>
      </p:sp>
      <p:sp>
        <p:nvSpPr>
          <p:cNvPr id="3" name="Textplatzhalter 2"/>
          <p:cNvSpPr>
            <a:spLocks noGrp="1"/>
          </p:cNvSpPr>
          <p:nvPr>
            <p:ph type="body" sz="quarter" idx="13"/>
          </p:nvPr>
        </p:nvSpPr>
        <p:spPr/>
        <p:txBody>
          <a:bodyPr/>
          <a:lstStyle/>
          <a:p>
            <a:pPr marL="0" indent="0">
              <a:buNone/>
            </a:pPr>
            <a:r>
              <a:rPr lang="de-DE" altLang="de-DE" sz="2200" b="1" dirty="0">
                <a:solidFill>
                  <a:srgbClr val="000000"/>
                </a:solidFill>
              </a:rPr>
              <a:t>Normierter Sucheinstieg:</a:t>
            </a:r>
          </a:p>
          <a:p>
            <a:pPr marL="685800" lvl="1">
              <a:buFont typeface="Arial" pitchFamily="34" charset="0"/>
              <a:buChar char="•"/>
            </a:pPr>
            <a:r>
              <a:rPr lang="de-DE" altLang="de-DE" sz="2200" dirty="0">
                <a:solidFill>
                  <a:srgbClr val="000000"/>
                </a:solidFill>
              </a:rPr>
              <a:t> Sucheinstieg für die Europäische </a:t>
            </a:r>
            <a:r>
              <a:rPr lang="de-DE" altLang="de-DE" sz="2200" dirty="0" smtClean="0">
                <a:solidFill>
                  <a:srgbClr val="000000"/>
                </a:solidFill>
              </a:rPr>
              <a:t>Union</a:t>
            </a:r>
            <a:endParaRPr lang="de-DE" altLang="de-DE" sz="2200" dirty="0">
              <a:solidFill>
                <a:srgbClr val="000000"/>
              </a:solidFill>
            </a:endParaRPr>
          </a:p>
          <a:p>
            <a:pPr marL="685800" lvl="1">
              <a:spcAft>
                <a:spcPts val="1200"/>
              </a:spcAft>
              <a:buFont typeface="Arial" pitchFamily="34" charset="0"/>
              <a:buChar char="•"/>
            </a:pPr>
            <a:r>
              <a:rPr lang="de-DE" altLang="de-DE" sz="2200" dirty="0">
                <a:solidFill>
                  <a:srgbClr val="000000"/>
                </a:solidFill>
              </a:rPr>
              <a:t> Bevorzugter Titel, der Rechtsnorm</a:t>
            </a:r>
          </a:p>
          <a:p>
            <a:pPr marL="0" indent="0">
              <a:buNone/>
            </a:pPr>
            <a:r>
              <a:rPr lang="de-DE" altLang="de-DE" sz="2200" b="1" dirty="0">
                <a:solidFill>
                  <a:srgbClr val="000000"/>
                </a:solidFill>
              </a:rPr>
              <a:t>Bevorzugter Titel</a:t>
            </a:r>
            <a:r>
              <a:rPr lang="de-DE" altLang="de-DE" sz="2200" b="1" dirty="0" smtClean="0">
                <a:solidFill>
                  <a:srgbClr val="000000"/>
                </a:solidFill>
              </a:rPr>
              <a:t>: </a:t>
            </a:r>
            <a:endParaRPr lang="de-DE" altLang="de-DE" sz="2200" b="1" dirty="0">
              <a:solidFill>
                <a:srgbClr val="000000"/>
              </a:solidFill>
            </a:endParaRPr>
          </a:p>
          <a:p>
            <a:pPr marL="0" indent="0">
              <a:buNone/>
            </a:pPr>
            <a:r>
              <a:rPr lang="de-DE" altLang="de-DE" sz="2200" dirty="0" smtClean="0">
                <a:solidFill>
                  <a:srgbClr val="000000"/>
                </a:solidFill>
              </a:rPr>
              <a:t>       In </a:t>
            </a:r>
            <a:r>
              <a:rPr lang="de-DE" altLang="de-DE" sz="2200" dirty="0">
                <a:solidFill>
                  <a:srgbClr val="000000"/>
                </a:solidFill>
              </a:rPr>
              <a:t>folgender Rangfolge: </a:t>
            </a:r>
          </a:p>
          <a:p>
            <a:pPr marL="685800" lvl="1">
              <a:buFont typeface="Arial" pitchFamily="34" charset="0"/>
              <a:buChar char="•"/>
            </a:pPr>
            <a:r>
              <a:rPr lang="de-DE" altLang="de-DE" sz="2200" dirty="0">
                <a:solidFill>
                  <a:srgbClr val="000000"/>
                </a:solidFill>
              </a:rPr>
              <a:t>Im Deutschen gebräuchlichster </a:t>
            </a:r>
            <a:r>
              <a:rPr lang="de-DE" altLang="de-DE" sz="2200" dirty="0" smtClean="0">
                <a:solidFill>
                  <a:srgbClr val="000000"/>
                </a:solidFill>
              </a:rPr>
              <a:t>Zitiertitel</a:t>
            </a:r>
            <a:endParaRPr lang="de-DE" altLang="de-DE" sz="2200" dirty="0">
              <a:solidFill>
                <a:srgbClr val="000000"/>
              </a:solidFill>
            </a:endParaRPr>
          </a:p>
          <a:p>
            <a:pPr marL="685800" lvl="1">
              <a:spcAft>
                <a:spcPts val="1200"/>
              </a:spcAft>
              <a:buFont typeface="Arial" pitchFamily="34" charset="0"/>
              <a:buChar char="•"/>
            </a:pPr>
            <a:r>
              <a:rPr lang="de-DE" altLang="de-DE" sz="2200" dirty="0">
                <a:solidFill>
                  <a:srgbClr val="000000"/>
                </a:solidFill>
              </a:rPr>
              <a:t>Offizieller Titel der </a:t>
            </a:r>
            <a:r>
              <a:rPr lang="de-DE" altLang="de-DE" sz="2200" dirty="0" smtClean="0">
                <a:solidFill>
                  <a:srgbClr val="000000"/>
                </a:solidFill>
              </a:rPr>
              <a:t>Rechtsnorm</a:t>
            </a:r>
            <a:endParaRPr lang="de-DE" altLang="de-DE" sz="2200" dirty="0">
              <a:solidFill>
                <a:srgbClr val="000000"/>
              </a:solidFill>
            </a:endParaRPr>
          </a:p>
          <a:p>
            <a:pPr marL="0" indent="0">
              <a:buNone/>
            </a:pPr>
            <a:r>
              <a:rPr lang="de-DE" altLang="de-DE" sz="2200" b="1" dirty="0">
                <a:solidFill>
                  <a:srgbClr val="000000"/>
                </a:solidFill>
              </a:rPr>
              <a:t>Informationsquellen:</a:t>
            </a:r>
            <a:endParaRPr lang="de-DE" altLang="de-DE" sz="2200" dirty="0">
              <a:solidFill>
                <a:srgbClr val="000000"/>
              </a:solidFill>
            </a:endParaRPr>
          </a:p>
          <a:p>
            <a:pPr marL="685800" lvl="1">
              <a:buFont typeface="Arial" pitchFamily="34" charset="0"/>
              <a:buChar char="•"/>
            </a:pPr>
            <a:r>
              <a:rPr lang="de-DE" altLang="de-DE" sz="2200" dirty="0">
                <a:solidFill>
                  <a:srgbClr val="000000"/>
                </a:solidFill>
              </a:rPr>
              <a:t>Ressourcen, die das Werk beschreiben</a:t>
            </a:r>
          </a:p>
          <a:p>
            <a:pPr marL="685800" lvl="1">
              <a:spcAft>
                <a:spcPts val="1200"/>
              </a:spcAft>
              <a:buFont typeface="Arial" pitchFamily="34" charset="0"/>
              <a:buChar char="•"/>
            </a:pPr>
            <a:r>
              <a:rPr lang="de-DE" altLang="de-DE" sz="2200" dirty="0">
                <a:solidFill>
                  <a:srgbClr val="000000"/>
                </a:solidFill>
              </a:rPr>
              <a:t>Verkündungsblätter</a:t>
            </a:r>
          </a:p>
          <a:p>
            <a:pPr marL="0" indent="0">
              <a:buNone/>
            </a:pPr>
            <a:r>
              <a:rPr lang="de-DE" altLang="de-DE" sz="2200" b="1" dirty="0">
                <a:solidFill>
                  <a:srgbClr val="000000"/>
                </a:solidFill>
              </a:rPr>
              <a:t>Sprache:</a:t>
            </a:r>
          </a:p>
          <a:p>
            <a:pPr marL="0" indent="0">
              <a:buNone/>
            </a:pPr>
            <a:r>
              <a:rPr lang="de-DE" altLang="de-DE" sz="2200" dirty="0">
                <a:solidFill>
                  <a:srgbClr val="000000"/>
                </a:solidFill>
              </a:rPr>
              <a:t>EU-Dokumente werden immer in deutscher Sprache erfasst</a:t>
            </a:r>
          </a:p>
          <a:p>
            <a:endParaRPr lang="de-DE" dirty="0"/>
          </a:p>
        </p:txBody>
      </p:sp>
      <p:sp>
        <p:nvSpPr>
          <p:cNvPr id="4" name="Fußzeilenplatzhalter 3"/>
          <p:cNvSpPr>
            <a:spLocks noGrp="1"/>
          </p:cNvSpPr>
          <p:nvPr>
            <p:ph type="ftr" sz="quarter" idx="14"/>
          </p:nvPr>
        </p:nvSpPr>
        <p:spPr/>
        <p:txBody>
          <a:bodyPr/>
          <a:lstStyle/>
          <a:p>
            <a:pPr>
              <a:defRPr/>
            </a:pPr>
            <a:r>
              <a:rPr lang="de-DE" smtClean="0"/>
              <a:t>AG RDA Schulungsunterlagen – Modul 6J: Juristische Werke | Stand: 5.12.2017 | CC BY-NC-SA</a:t>
            </a:r>
            <a:endParaRPr lang="de-DE" dirty="0"/>
          </a:p>
        </p:txBody>
      </p:sp>
      <p:sp>
        <p:nvSpPr>
          <p:cNvPr id="64517" name="Foliennummernplatzhalter 1"/>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fld id="{7A0A2AB4-6557-4B92-9F55-7EADF68E433E}" type="slidenum">
              <a:rPr lang="de-DE" altLang="de-DE" sz="1200" smtClean="0">
                <a:solidFill>
                  <a:srgbClr val="898989"/>
                </a:solidFill>
                <a:latin typeface="Calibri" pitchFamily="34" charset="0"/>
              </a:rPr>
              <a:pPr>
                <a:spcBef>
                  <a:spcPct val="0"/>
                </a:spcBef>
                <a:buFontTx/>
                <a:buNone/>
              </a:pPr>
              <a:t>66</a:t>
            </a:fld>
            <a:endParaRPr lang="de-DE" altLang="de-DE" sz="1200"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ltLang="de-DE" dirty="0">
                <a:solidFill>
                  <a:srgbClr val="376092"/>
                </a:solidFill>
              </a:rPr>
              <a:t>Recht der Europäischen Union </a:t>
            </a:r>
            <a:endParaRPr lang="de-DE" dirty="0"/>
          </a:p>
        </p:txBody>
      </p:sp>
      <p:sp>
        <p:nvSpPr>
          <p:cNvPr id="5" name="Textplatzhalter 4"/>
          <p:cNvSpPr>
            <a:spLocks noGrp="1"/>
          </p:cNvSpPr>
          <p:nvPr>
            <p:ph type="body" sz="quarter" idx="13"/>
          </p:nvPr>
        </p:nvSpPr>
        <p:spPr/>
        <p:txBody>
          <a:bodyPr/>
          <a:lstStyle/>
          <a:p>
            <a:pPr marL="0" indent="0">
              <a:buFont typeface="Arial" charset="0"/>
              <a:buNone/>
              <a:defRPr/>
            </a:pPr>
            <a:r>
              <a:rPr lang="de-DE" altLang="de-DE" b="1" dirty="0"/>
              <a:t>Abweichender Titel:</a:t>
            </a:r>
          </a:p>
          <a:p>
            <a:pPr marL="0" indent="0">
              <a:buFont typeface="Arial" charset="0"/>
              <a:buNone/>
              <a:defRPr/>
            </a:pPr>
            <a:endParaRPr lang="de-DE" altLang="de-DE" b="1" dirty="0"/>
          </a:p>
          <a:p>
            <a:pPr lvl="1" indent="-342900">
              <a:buFont typeface="Arial" pitchFamily="34" charset="0"/>
              <a:buChar char="•"/>
              <a:defRPr/>
            </a:pPr>
            <a:r>
              <a:rPr lang="de-DE" altLang="de-DE" sz="2400" dirty="0" smtClean="0"/>
              <a:t>Offizieller deutscher Titel</a:t>
            </a:r>
            <a:endParaRPr lang="de-DE" altLang="de-DE" sz="2400" dirty="0"/>
          </a:p>
          <a:p>
            <a:pPr lvl="1" indent="-342900">
              <a:buFont typeface="Arial" pitchFamily="34" charset="0"/>
              <a:buChar char="•"/>
              <a:defRPr/>
            </a:pPr>
            <a:r>
              <a:rPr lang="de-DE" altLang="de-DE" sz="2400" dirty="0"/>
              <a:t>Gebräuchliche Zitiertitel weiterer Amtssprachen</a:t>
            </a:r>
          </a:p>
          <a:p>
            <a:pPr marL="400050" lvl="1" indent="0">
              <a:buFont typeface="Arial" charset="0"/>
              <a:buNone/>
              <a:defRPr/>
            </a:pPr>
            <a:endParaRPr lang="de-DE" altLang="de-DE" sz="2400" dirty="0"/>
          </a:p>
          <a:p>
            <a:pPr lvl="1" indent="-342900">
              <a:buFont typeface="Arial" pitchFamily="34" charset="0"/>
              <a:buChar char="•"/>
              <a:defRPr/>
            </a:pPr>
            <a:r>
              <a:rPr lang="de-DE" altLang="de-DE" sz="2400" dirty="0"/>
              <a:t>Gattungsbegriffe mit Zählung:</a:t>
            </a:r>
          </a:p>
          <a:p>
            <a:pPr marL="400050" lvl="1" indent="0">
              <a:buFont typeface="Arial" charset="0"/>
              <a:buNone/>
              <a:defRPr/>
            </a:pPr>
            <a:endParaRPr lang="de-DE" altLang="de-DE" sz="1800" dirty="0"/>
          </a:p>
          <a:p>
            <a:pPr lvl="2" indent="-285750">
              <a:defRPr/>
            </a:pPr>
            <a:r>
              <a:rPr lang="de-DE" altLang="de-DE" sz="2400" dirty="0">
                <a:ea typeface="Verdana" pitchFamily="34" charset="0"/>
                <a:cs typeface="Verdana" pitchFamily="34" charset="0"/>
              </a:rPr>
              <a:t>Verordnung (EU) Nr. Nummer/Jahr</a:t>
            </a:r>
          </a:p>
          <a:p>
            <a:pPr lvl="2" indent="-285750">
              <a:defRPr/>
            </a:pPr>
            <a:r>
              <a:rPr lang="de-DE" altLang="de-DE" sz="2400" dirty="0">
                <a:ea typeface="Verdana" pitchFamily="34" charset="0"/>
                <a:cs typeface="Verdana" pitchFamily="34" charset="0"/>
              </a:rPr>
              <a:t>Richtlinie Jahr/Nummer/EU</a:t>
            </a:r>
          </a:p>
          <a:p>
            <a:pPr lvl="1" indent="-342900">
              <a:buFont typeface="Arial" pitchFamily="34" charset="0"/>
              <a:buChar char="•"/>
              <a:defRPr/>
            </a:pPr>
            <a:endParaRPr lang="de-DE" altLang="de-DE" sz="2400" dirty="0"/>
          </a:p>
          <a:p>
            <a:pPr marL="0" indent="0" algn="r">
              <a:buFont typeface="Arial" charset="0"/>
              <a:buNone/>
              <a:defRPr/>
            </a:pPr>
            <a:r>
              <a:rPr lang="de-DE" altLang="de-DE" dirty="0"/>
              <a:t>              (RDA 6.29.1.13 D-A-CH)</a:t>
            </a:r>
          </a:p>
          <a:p>
            <a:endParaRPr lang="de-DE" dirty="0"/>
          </a:p>
        </p:txBody>
      </p:sp>
      <p:sp>
        <p:nvSpPr>
          <p:cNvPr id="4" name="Fußzeilenplatzhalter 3"/>
          <p:cNvSpPr>
            <a:spLocks noGrp="1"/>
          </p:cNvSpPr>
          <p:nvPr>
            <p:ph type="ftr" sz="quarter" idx="14"/>
          </p:nvPr>
        </p:nvSpPr>
        <p:spPr/>
        <p:txBody>
          <a:bodyPr/>
          <a:lstStyle/>
          <a:p>
            <a:pPr>
              <a:defRPr/>
            </a:pPr>
            <a:r>
              <a:rPr lang="de-DE" smtClean="0"/>
              <a:t>AG RDA Schulungsunterlagen – Modul 6J: Juristische Werke | Stand: 5.12.2017 | CC BY-NC-SA</a:t>
            </a:r>
            <a:endParaRPr lang="de-DE" dirty="0"/>
          </a:p>
        </p:txBody>
      </p:sp>
      <p:sp>
        <p:nvSpPr>
          <p:cNvPr id="65540" name="Foliennummernplatzhalter 4"/>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fld id="{AC8ED0C2-6836-4D5A-B200-5E9BE904CF81}" type="slidenum">
              <a:rPr lang="de-DE" altLang="de-DE" sz="1200" smtClean="0">
                <a:solidFill>
                  <a:srgbClr val="898989"/>
                </a:solidFill>
                <a:latin typeface="Calibri" pitchFamily="34" charset="0"/>
              </a:rPr>
              <a:pPr>
                <a:spcBef>
                  <a:spcPct val="0"/>
                </a:spcBef>
                <a:buFontTx/>
                <a:buNone/>
              </a:pPr>
              <a:t>67</a:t>
            </a:fld>
            <a:endParaRPr lang="de-DE" altLang="de-DE" sz="1200"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656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1944" y="1658938"/>
            <a:ext cx="8097838" cy="16256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3" name="Titel 2"/>
          <p:cNvSpPr>
            <a:spLocks noGrp="1"/>
          </p:cNvSpPr>
          <p:nvPr>
            <p:ph type="title"/>
          </p:nvPr>
        </p:nvSpPr>
        <p:spPr/>
        <p:txBody>
          <a:bodyPr/>
          <a:lstStyle/>
          <a:p>
            <a:r>
              <a:rPr lang="de-DE" dirty="0"/>
              <a:t>Beispiel</a:t>
            </a:r>
          </a:p>
        </p:txBody>
      </p:sp>
      <p:sp>
        <p:nvSpPr>
          <p:cNvPr id="11" name="Fußzeilenplatzhalter 10"/>
          <p:cNvSpPr>
            <a:spLocks noGrp="1"/>
          </p:cNvSpPr>
          <p:nvPr>
            <p:ph type="ftr" sz="quarter" idx="14"/>
          </p:nvPr>
        </p:nvSpPr>
        <p:spPr/>
        <p:txBody>
          <a:bodyPr/>
          <a:lstStyle/>
          <a:p>
            <a:pPr>
              <a:defRPr/>
            </a:pPr>
            <a:r>
              <a:rPr lang="de-DE" smtClean="0"/>
              <a:t>AG RDA Schulungsunterlagen – Modul 6J: Juristische Werke | Stand: 5.12.2017 | CC BY-NC-SA</a:t>
            </a:r>
            <a:endParaRPr lang="de-DE" dirty="0"/>
          </a:p>
        </p:txBody>
      </p:sp>
      <p:sp>
        <p:nvSpPr>
          <p:cNvPr id="66571" name="Foliennummernplatzhalter 2"/>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fld id="{2FDEE0C8-9439-4227-AAC5-6C10638F291A}" type="slidenum">
              <a:rPr lang="de-DE" altLang="de-DE" sz="1200" smtClean="0">
                <a:solidFill>
                  <a:srgbClr val="898989"/>
                </a:solidFill>
                <a:latin typeface="Calibri" pitchFamily="34" charset="0"/>
              </a:rPr>
              <a:pPr>
                <a:spcBef>
                  <a:spcPct val="0"/>
                </a:spcBef>
                <a:buFontTx/>
                <a:buNone/>
              </a:pPr>
              <a:t>68</a:t>
            </a:fld>
            <a:endParaRPr lang="de-DE" altLang="de-DE" sz="1200" smtClean="0">
              <a:solidFill>
                <a:srgbClr val="898989"/>
              </a:solidFill>
              <a:latin typeface="Calibri" pitchFamily="34" charset="0"/>
            </a:endParaRPr>
          </a:p>
        </p:txBody>
      </p:sp>
      <p:sp>
        <p:nvSpPr>
          <p:cNvPr id="66565" name="Textfeld 5"/>
          <p:cNvSpPr txBox="1">
            <a:spLocks noChangeArrowheads="1"/>
          </p:cNvSpPr>
          <p:nvPr/>
        </p:nvSpPr>
        <p:spPr bwMode="auto">
          <a:xfrm>
            <a:off x="250825" y="1258888"/>
            <a:ext cx="8137525" cy="369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r>
              <a:rPr lang="de-DE" altLang="de-DE" sz="1800" dirty="0"/>
              <a:t>Amtsblatt der Europäischen Union, 18.10.2011, L272/1:</a:t>
            </a:r>
          </a:p>
        </p:txBody>
      </p:sp>
      <p:sp>
        <p:nvSpPr>
          <p:cNvPr id="66566" name="Textfeld 6"/>
          <p:cNvSpPr txBox="1">
            <a:spLocks noChangeArrowheads="1"/>
          </p:cNvSpPr>
          <p:nvPr/>
        </p:nvSpPr>
        <p:spPr bwMode="auto">
          <a:xfrm>
            <a:off x="285786" y="3738749"/>
            <a:ext cx="6192838" cy="64611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r>
              <a:rPr lang="de-DE" altLang="de-DE" sz="1800" dirty="0"/>
              <a:t>Screenshot von der Seite www.textilkennzeichnungsverordnung.de:</a:t>
            </a:r>
          </a:p>
        </p:txBody>
      </p:sp>
      <p:grpSp>
        <p:nvGrpSpPr>
          <p:cNvPr id="4" name="Gruppieren 3"/>
          <p:cNvGrpSpPr/>
          <p:nvPr/>
        </p:nvGrpSpPr>
        <p:grpSpPr>
          <a:xfrm>
            <a:off x="276844" y="4620162"/>
            <a:ext cx="8616331" cy="1676400"/>
            <a:chOff x="276844" y="4620162"/>
            <a:chExt cx="8616331" cy="1676400"/>
          </a:xfrm>
        </p:grpSpPr>
        <p:pic>
          <p:nvPicPr>
            <p:cNvPr id="6656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6844" y="4620162"/>
              <a:ext cx="5495925" cy="16764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9" name="Rechteck 8"/>
            <p:cNvSpPr/>
            <p:nvPr/>
          </p:nvSpPr>
          <p:spPr>
            <a:xfrm>
              <a:off x="2699792" y="5242462"/>
              <a:ext cx="2447925" cy="215900"/>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lgn="ctr">
                <a:spcBef>
                  <a:spcPct val="0"/>
                </a:spcBef>
                <a:buFontTx/>
                <a:buNone/>
                <a:defRPr/>
              </a:pPr>
              <a:endParaRPr lang="de-DE" altLang="de-DE" sz="1800" smtClean="0">
                <a:solidFill>
                  <a:srgbClr val="FFFFFF"/>
                </a:solidFill>
                <a:latin typeface="Calibri" pitchFamily="34" charset="0"/>
                <a:cs typeface="Arial" pitchFamily="34" charset="0"/>
              </a:endParaRPr>
            </a:p>
          </p:txBody>
        </p:sp>
        <p:cxnSp>
          <p:nvCxnSpPr>
            <p:cNvPr id="12" name="Gerade Verbindung mit Pfeil 11"/>
            <p:cNvCxnSpPr>
              <a:stCxn id="9" idx="3"/>
              <a:endCxn id="66570" idx="1"/>
            </p:cNvCxnSpPr>
            <p:nvPr/>
          </p:nvCxnSpPr>
          <p:spPr>
            <a:xfrm>
              <a:off x="5147717" y="5350412"/>
              <a:ext cx="1548358" cy="0"/>
            </a:xfrm>
            <a:prstGeom prst="straightConnector1">
              <a:avLst/>
            </a:prstGeom>
            <a:ln w="19050">
              <a:solidFill>
                <a:srgbClr val="0070C0"/>
              </a:solidFill>
              <a:tailEnd type="arrow"/>
            </a:ln>
          </p:spPr>
          <p:style>
            <a:lnRef idx="1">
              <a:schemeClr val="accent1"/>
            </a:lnRef>
            <a:fillRef idx="0">
              <a:schemeClr val="accent1"/>
            </a:fillRef>
            <a:effectRef idx="0">
              <a:schemeClr val="accent1"/>
            </a:effectRef>
            <a:fontRef idx="minor">
              <a:schemeClr val="tx1"/>
            </a:fontRef>
          </p:style>
        </p:cxnSp>
        <p:sp>
          <p:nvSpPr>
            <p:cNvPr id="66570" name="Textfeld 12"/>
            <p:cNvSpPr txBox="1">
              <a:spLocks noChangeArrowheads="1"/>
            </p:cNvSpPr>
            <p:nvPr/>
          </p:nvSpPr>
          <p:spPr bwMode="auto">
            <a:xfrm>
              <a:off x="6696075" y="5027355"/>
              <a:ext cx="2197100" cy="646113"/>
            </a:xfrm>
            <a:prstGeom prst="rect">
              <a:avLst/>
            </a:prstGeom>
            <a:solidFill>
              <a:schemeClr val="bg1"/>
            </a:solidFill>
            <a:ln w="38100">
              <a:solidFill>
                <a:srgbClr val="0070C0"/>
              </a:solidFill>
              <a:miter lim="800000"/>
              <a:headEnd/>
              <a:tailEnd/>
            </a:ln>
          </p:spPr>
          <p:txBody>
            <a:bodyPr>
              <a:spAutoFit/>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r>
                <a:rPr lang="de-DE" altLang="de-DE" sz="1800" dirty="0"/>
                <a:t>Gebräuchlichster Zitiertitel</a:t>
              </a:r>
            </a:p>
          </p:txBody>
        </p:sp>
      </p:gr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Beispiele</a:t>
            </a:r>
          </a:p>
        </p:txBody>
      </p:sp>
      <p:sp>
        <p:nvSpPr>
          <p:cNvPr id="67586" name="Textplatzhalter 2"/>
          <p:cNvSpPr>
            <a:spLocks noGrp="1"/>
          </p:cNvSpPr>
          <p:nvPr>
            <p:ph type="body" sz="quarter" idx="13"/>
          </p:nvPr>
        </p:nvSpPr>
        <p:spPr/>
        <p:txBody>
          <a:bodyPr/>
          <a:lstStyle/>
          <a:p>
            <a:pPr marL="0" indent="0">
              <a:buNone/>
            </a:pPr>
            <a:r>
              <a:rPr lang="de-DE" altLang="de-DE" sz="1800" dirty="0"/>
              <a:t>Neue Regeln für Textilhändler EU-Textilkennzeichnungsverordnung / herausgegeben vom Verband der Textilhändler </a:t>
            </a:r>
            <a:r>
              <a:rPr lang="de-DE" altLang="de-DE" sz="1800" dirty="0" smtClean="0"/>
              <a:t>Österreichs</a:t>
            </a:r>
          </a:p>
          <a:p>
            <a:pPr marL="0" indent="0">
              <a:buNone/>
            </a:pPr>
            <a:endParaRPr lang="de-DE" altLang="de-DE" sz="1600" dirty="0"/>
          </a:p>
          <a:p>
            <a:pPr marL="0" indent="0">
              <a:buNone/>
            </a:pPr>
            <a:endParaRPr lang="de-DE" altLang="de-DE" sz="1600" dirty="0"/>
          </a:p>
          <a:p>
            <a:pPr marL="0" indent="0">
              <a:buNone/>
            </a:pPr>
            <a:endParaRPr lang="de-DE" altLang="de-DE" sz="1800" dirty="0"/>
          </a:p>
          <a:p>
            <a:pPr marL="0" indent="0">
              <a:buNone/>
            </a:pPr>
            <a:endParaRPr lang="de-DE" altLang="de-DE" sz="1800" dirty="0"/>
          </a:p>
          <a:p>
            <a:pPr marL="0" indent="0">
              <a:buNone/>
            </a:pPr>
            <a:endParaRPr lang="de-DE" altLang="de-DE" sz="1800" dirty="0"/>
          </a:p>
          <a:p>
            <a:pPr marL="0" indent="0">
              <a:buNone/>
            </a:pPr>
            <a:endParaRPr lang="de-DE" altLang="de-DE" sz="1800" dirty="0"/>
          </a:p>
          <a:p>
            <a:pPr marL="0" indent="0">
              <a:buNone/>
            </a:pPr>
            <a:endParaRPr lang="de-DE" altLang="de-DE" sz="1800" dirty="0"/>
          </a:p>
          <a:p>
            <a:pPr marL="0" indent="0">
              <a:buNone/>
            </a:pPr>
            <a:endParaRPr lang="de-DE" altLang="de-DE" sz="1800" dirty="0"/>
          </a:p>
          <a:p>
            <a:pPr marL="0" indent="0">
              <a:buNone/>
            </a:pPr>
            <a:endParaRPr lang="de-DE" altLang="de-DE" sz="1800" dirty="0"/>
          </a:p>
          <a:p>
            <a:pPr marL="0" indent="0">
              <a:buNone/>
            </a:pPr>
            <a:endParaRPr lang="de-DE" altLang="de-DE" sz="1800" dirty="0"/>
          </a:p>
          <a:p>
            <a:pPr marL="0" indent="0">
              <a:buNone/>
            </a:pPr>
            <a:endParaRPr lang="de-DE" altLang="de-DE" sz="1600" dirty="0" smtClean="0"/>
          </a:p>
          <a:p>
            <a:pPr marL="0" indent="0">
              <a:buFont typeface="Arial" pitchFamily="34" charset="0"/>
              <a:buNone/>
            </a:pPr>
            <a:endParaRPr lang="de-DE" altLang="de-DE" dirty="0" smtClean="0"/>
          </a:p>
        </p:txBody>
      </p:sp>
      <p:sp>
        <p:nvSpPr>
          <p:cNvPr id="4" name="Fußzeilenplatzhalter 3"/>
          <p:cNvSpPr>
            <a:spLocks noGrp="1"/>
          </p:cNvSpPr>
          <p:nvPr>
            <p:ph type="ftr" sz="quarter" idx="14"/>
          </p:nvPr>
        </p:nvSpPr>
        <p:spPr/>
        <p:txBody>
          <a:bodyPr/>
          <a:lstStyle/>
          <a:p>
            <a:pPr>
              <a:defRPr/>
            </a:pPr>
            <a:r>
              <a:rPr lang="de-DE" smtClean="0"/>
              <a:t>AG RDA Schulungsunterlagen – Modul 6J: Juristische Werke | Stand: 5.12.2017 | CC BY-NC-SA</a:t>
            </a:r>
            <a:endParaRPr lang="de-DE" dirty="0"/>
          </a:p>
        </p:txBody>
      </p:sp>
      <p:sp>
        <p:nvSpPr>
          <p:cNvPr id="67640" name="Foliennummernplatzhalter 1"/>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fld id="{B6ED42E1-DC3E-4E74-99EA-B7ACD59C507B}" type="slidenum">
              <a:rPr lang="de-DE" altLang="de-DE" sz="1200" smtClean="0">
                <a:solidFill>
                  <a:srgbClr val="898989"/>
                </a:solidFill>
                <a:latin typeface="Calibri" pitchFamily="34" charset="0"/>
              </a:rPr>
              <a:pPr>
                <a:spcBef>
                  <a:spcPct val="0"/>
                </a:spcBef>
                <a:buFontTx/>
                <a:buNone/>
              </a:pPr>
              <a:t>69</a:t>
            </a:fld>
            <a:endParaRPr lang="de-DE" altLang="de-DE" sz="1200" smtClean="0">
              <a:solidFill>
                <a:srgbClr val="898989"/>
              </a:solidFill>
              <a:latin typeface="Calibri" pitchFamily="34" charset="0"/>
            </a:endParaRPr>
          </a:p>
        </p:txBody>
      </p:sp>
      <p:graphicFrame>
        <p:nvGraphicFramePr>
          <p:cNvPr id="8" name="Tabelle 7"/>
          <p:cNvGraphicFramePr>
            <a:graphicFrameLocks noGrp="1"/>
          </p:cNvGraphicFramePr>
          <p:nvPr>
            <p:extLst>
              <p:ext uri="{D42A27DB-BD31-4B8C-83A1-F6EECF244321}">
                <p14:modId xmlns:p14="http://schemas.microsoft.com/office/powerpoint/2010/main" val="2162733361"/>
              </p:ext>
            </p:extLst>
          </p:nvPr>
        </p:nvGraphicFramePr>
        <p:xfrm>
          <a:off x="251520" y="1700808"/>
          <a:ext cx="8570913" cy="4510908"/>
        </p:xfrm>
        <a:graphic>
          <a:graphicData uri="http://schemas.openxmlformats.org/drawingml/2006/table">
            <a:tbl>
              <a:tblPr/>
              <a:tblGrid>
                <a:gridCol w="936104">
                  <a:extLst>
                    <a:ext uri="{9D8B030D-6E8A-4147-A177-3AD203B41FA5}">
                      <a16:colId xmlns:a16="http://schemas.microsoft.com/office/drawing/2014/main" val="20000"/>
                    </a:ext>
                  </a:extLst>
                </a:gridCol>
                <a:gridCol w="2880320">
                  <a:extLst>
                    <a:ext uri="{9D8B030D-6E8A-4147-A177-3AD203B41FA5}">
                      <a16:colId xmlns:a16="http://schemas.microsoft.com/office/drawing/2014/main" val="20001"/>
                    </a:ext>
                  </a:extLst>
                </a:gridCol>
                <a:gridCol w="4754489">
                  <a:extLst>
                    <a:ext uri="{9D8B030D-6E8A-4147-A177-3AD203B41FA5}">
                      <a16:colId xmlns:a16="http://schemas.microsoft.com/office/drawing/2014/main" val="20002"/>
                    </a:ext>
                  </a:extLst>
                </a:gridCol>
              </a:tblGrid>
              <a:tr h="304800">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400" b="1" i="0" u="none" strike="noStrike" cap="none" normalizeH="0" baseline="0" dirty="0" smtClean="0">
                          <a:ln>
                            <a:noFill/>
                          </a:ln>
                          <a:solidFill>
                            <a:srgbClr val="FFFFFF"/>
                          </a:solidFill>
                          <a:effectLst/>
                          <a:latin typeface="Verdana" pitchFamily="34" charset="0"/>
                          <a:cs typeface="Arial" pitchFamily="34" charset="0"/>
                        </a:rPr>
                        <a:t>RDA</a:t>
                      </a:r>
                    </a:p>
                  </a:txBody>
                  <a:tcPr marL="91456" marR="91456" marT="45709" marB="4570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400" b="1" i="0" u="none" strike="noStrike" cap="none" normalizeH="0" baseline="0" smtClean="0">
                          <a:ln>
                            <a:noFill/>
                          </a:ln>
                          <a:solidFill>
                            <a:srgbClr val="FFFFFF"/>
                          </a:solidFill>
                          <a:effectLst/>
                          <a:latin typeface="Verdana" pitchFamily="34" charset="0"/>
                          <a:cs typeface="Arial" pitchFamily="34" charset="0"/>
                        </a:rPr>
                        <a:t>Element</a:t>
                      </a:r>
                    </a:p>
                  </a:txBody>
                  <a:tcPr marL="91456" marR="91456" marT="45709" marB="4570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400" b="1" i="0" u="none" strike="noStrike" cap="none" normalizeH="0" baseline="0" dirty="0" smtClean="0">
                          <a:ln>
                            <a:noFill/>
                          </a:ln>
                          <a:solidFill>
                            <a:srgbClr val="FFFFFF"/>
                          </a:solidFill>
                          <a:effectLst/>
                          <a:latin typeface="Verdana" pitchFamily="34" charset="0"/>
                          <a:cs typeface="Arial" pitchFamily="34" charset="0"/>
                        </a:rPr>
                        <a:t>Erfassung</a:t>
                      </a:r>
                    </a:p>
                  </a:txBody>
                  <a:tcPr marL="91456" marR="91456" marT="45709" marB="4570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0"/>
                  </a:ext>
                </a:extLst>
              </a:tr>
              <a:tr h="498475">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0"/>
                        </a:spcAft>
                        <a:buClrTx/>
                        <a:buSzTx/>
                        <a:buFontTx/>
                        <a:buNone/>
                        <a:tabLst/>
                      </a:pPr>
                      <a:r>
                        <a:rPr kumimoji="0" lang="de-DE" altLang="de-DE" sz="1600" b="1" i="0" u="none" strike="noStrike" cap="none" normalizeH="0" baseline="0" dirty="0" smtClean="0">
                          <a:ln>
                            <a:noFill/>
                          </a:ln>
                          <a:solidFill>
                            <a:srgbClr val="000000"/>
                          </a:solidFill>
                          <a:effectLst/>
                          <a:latin typeface="Verdana" pitchFamily="34" charset="0"/>
                          <a:cs typeface="Arial" pitchFamily="34" charset="0"/>
                        </a:rPr>
                        <a:t>6.19.2</a:t>
                      </a:r>
                      <a:endParaRPr kumimoji="0" lang="de-DE" altLang="de-DE" sz="1600" b="0" i="0" u="none" strike="noStrike" cap="none" normalizeH="0" baseline="0" dirty="0" smtClean="0">
                        <a:ln>
                          <a:noFill/>
                        </a:ln>
                        <a:solidFill>
                          <a:srgbClr val="000000"/>
                        </a:solidFill>
                        <a:effectLst/>
                        <a:latin typeface="Verdana" pitchFamily="34" charset="0"/>
                        <a:cs typeface="Arial" pitchFamily="34" charset="0"/>
                      </a:endParaRPr>
                    </a:p>
                  </a:txBody>
                  <a:tcPr marL="91456" marR="91456" marT="45709" marB="4570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0"/>
                        </a:spcAft>
                        <a:buClrTx/>
                        <a:buSzTx/>
                        <a:buFontTx/>
                        <a:buNone/>
                        <a:tabLst/>
                      </a:pPr>
                      <a:r>
                        <a:rPr kumimoji="0" lang="de-DE" altLang="de-DE" sz="1600" b="1" i="0" u="none" strike="noStrike" cap="none" normalizeH="0" baseline="0" dirty="0" smtClean="0">
                          <a:ln>
                            <a:noFill/>
                          </a:ln>
                          <a:solidFill>
                            <a:srgbClr val="000000"/>
                          </a:solidFill>
                          <a:effectLst/>
                          <a:latin typeface="Verdana" pitchFamily="34" charset="0"/>
                          <a:cs typeface="Arial" pitchFamily="34" charset="0"/>
                        </a:rPr>
                        <a:t>Bevorzugter Titel des Werks</a:t>
                      </a:r>
                      <a:endParaRPr kumimoji="0" lang="de-DE" altLang="de-DE" sz="1600" b="0" i="0" u="none" strike="noStrike" cap="none" normalizeH="0" baseline="0" dirty="0" smtClean="0">
                        <a:ln>
                          <a:noFill/>
                        </a:ln>
                        <a:solidFill>
                          <a:srgbClr val="000000"/>
                        </a:solidFill>
                        <a:effectLst/>
                        <a:latin typeface="Verdana" pitchFamily="34" charset="0"/>
                        <a:cs typeface="Arial" pitchFamily="34" charset="0"/>
                      </a:endParaRPr>
                    </a:p>
                  </a:txBody>
                  <a:tcPr marL="91456" marR="91456" marT="45709" marB="4570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Textilkennzeichnungsverordnung</a:t>
                      </a:r>
                    </a:p>
                  </a:txBody>
                  <a:tcPr marL="91456" marR="91456" marT="45709" marB="4570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1"/>
                  </a:ext>
                </a:extLst>
              </a:tr>
              <a:tr h="1082675">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0"/>
                        </a:spcAft>
                        <a:buClrTx/>
                        <a:buSzTx/>
                        <a:buFontTx/>
                        <a:buNone/>
                        <a:tabLst/>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6.19.3</a:t>
                      </a:r>
                    </a:p>
                  </a:txBody>
                  <a:tcPr marL="91456" marR="91456" marT="45709" marB="4570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0"/>
                        </a:spcAft>
                        <a:buClrTx/>
                        <a:buSzTx/>
                        <a:buFontTx/>
                        <a:buNone/>
                        <a:tabLst/>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Abweichender Titel</a:t>
                      </a:r>
                      <a:endParaRPr kumimoji="0" lang="de-DE" altLang="de-DE" sz="1600" b="1" i="0" u="none" strike="noStrike" cap="none" normalizeH="0" baseline="0" dirty="0" smtClean="0">
                        <a:ln>
                          <a:noFill/>
                        </a:ln>
                        <a:solidFill>
                          <a:srgbClr val="000000"/>
                        </a:solidFill>
                        <a:effectLst/>
                        <a:latin typeface="Verdana" pitchFamily="34" charset="0"/>
                        <a:cs typeface="Arial" pitchFamily="34" charset="0"/>
                      </a:endParaRPr>
                    </a:p>
                  </a:txBody>
                  <a:tcPr marL="91456" marR="91456" marT="45709" marB="4570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Verordnung über die Bezeichnungen von Textilfasern und die damit zusammenhängende Etikettierung und Kennzeichnung der Faserzusammensetzung von Textilerzeugnissen und zur Aufhebung der Richtlinie 73/44/EWG des Rates und der Richtlinien 96/73/EG und 2008/121/EG des Europäischen Parlaments und des Rates</a:t>
                      </a:r>
                    </a:p>
                  </a:txBody>
                  <a:tcPr marL="91456" marR="91456" marT="45709" marB="4570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10002"/>
                  </a:ext>
                </a:extLst>
              </a:tr>
              <a:tr h="295275">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0"/>
                        </a:spcAft>
                        <a:buClrTx/>
                        <a:buSzTx/>
                        <a:buFontTx/>
                        <a:buNone/>
                        <a:tabLst/>
                      </a:pPr>
                      <a:r>
                        <a:rPr kumimoji="0" lang="de-DE" altLang="de-DE" sz="1600" b="0" i="0" u="none" strike="noStrike" cap="none" normalizeH="0" baseline="0" smtClean="0">
                          <a:ln>
                            <a:noFill/>
                          </a:ln>
                          <a:solidFill>
                            <a:srgbClr val="000000"/>
                          </a:solidFill>
                          <a:effectLst/>
                          <a:latin typeface="Verdana" pitchFamily="34" charset="0"/>
                          <a:cs typeface="Arial" pitchFamily="34" charset="0"/>
                        </a:rPr>
                        <a:t>6.19.3</a:t>
                      </a:r>
                    </a:p>
                  </a:txBody>
                  <a:tcPr marL="91456" marR="91456" marT="45709" marB="4570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0"/>
                        </a:spcAft>
                        <a:buClrTx/>
                        <a:buSzTx/>
                        <a:buFontTx/>
                        <a:buNone/>
                        <a:tabLst/>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Abweichender Titel</a:t>
                      </a:r>
                      <a:endParaRPr kumimoji="0" lang="de-DE" altLang="de-DE" sz="1600" b="1" i="0" u="none" strike="noStrike" cap="none" normalizeH="0" baseline="0" dirty="0" smtClean="0">
                        <a:ln>
                          <a:noFill/>
                        </a:ln>
                        <a:solidFill>
                          <a:srgbClr val="000000"/>
                        </a:solidFill>
                        <a:effectLst/>
                        <a:latin typeface="Verdana" pitchFamily="34" charset="0"/>
                        <a:cs typeface="Arial" pitchFamily="34" charset="0"/>
                      </a:endParaRPr>
                    </a:p>
                  </a:txBody>
                  <a:tcPr marL="91456" marR="91456" marT="45709" marB="4570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Verordnung (EG) Nr. 1007/2011</a:t>
                      </a:r>
                    </a:p>
                  </a:txBody>
                  <a:tcPr marL="91456" marR="91456" marT="45709" marB="4570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3"/>
                  </a:ext>
                </a:extLst>
              </a:tr>
              <a:tr h="295275">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0"/>
                        </a:spcAft>
                        <a:buClrTx/>
                        <a:buSzTx/>
                        <a:buFontTx/>
                        <a:buNone/>
                        <a:tabLst/>
                      </a:pPr>
                      <a:r>
                        <a:rPr kumimoji="0" lang="de-DE" altLang="de-DE" sz="1600" b="1" i="0" u="none" strike="noStrike" cap="none" normalizeH="0" baseline="0" smtClean="0">
                          <a:ln>
                            <a:noFill/>
                          </a:ln>
                          <a:solidFill>
                            <a:srgbClr val="000000"/>
                          </a:solidFill>
                          <a:effectLst/>
                          <a:latin typeface="Verdana" pitchFamily="34" charset="0"/>
                          <a:cs typeface="Arial" pitchFamily="34" charset="0"/>
                        </a:rPr>
                        <a:t>19.2</a:t>
                      </a:r>
                    </a:p>
                  </a:txBody>
                  <a:tcPr marL="91456" marR="91456" marT="45709" marB="4570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0"/>
                        </a:spcAft>
                        <a:buClrTx/>
                        <a:buSzTx/>
                        <a:buFontTx/>
                        <a:buNone/>
                        <a:tabLst/>
                      </a:pPr>
                      <a:r>
                        <a:rPr kumimoji="0" lang="de-DE" altLang="de-DE" sz="1600" b="1" i="0" u="none" strike="noStrike" cap="none" normalizeH="0" baseline="0" smtClean="0">
                          <a:ln>
                            <a:noFill/>
                          </a:ln>
                          <a:solidFill>
                            <a:srgbClr val="000000"/>
                          </a:solidFill>
                          <a:effectLst/>
                          <a:latin typeface="Verdana" pitchFamily="34" charset="0"/>
                          <a:cs typeface="Arial" pitchFamily="34" charset="0"/>
                        </a:rPr>
                        <a:t>Geistiger Schöpfer</a:t>
                      </a:r>
                    </a:p>
                  </a:txBody>
                  <a:tcPr marL="91456" marR="91456" marT="45709" marB="4570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Europäische Union</a:t>
                      </a:r>
                    </a:p>
                  </a:txBody>
                  <a:tcPr marL="91456" marR="91456" marT="45709" marB="4570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10004"/>
                  </a:ext>
                </a:extLst>
              </a:tr>
              <a:tr h="295275">
                <a:tc>
                  <a:txBody>
                    <a:bodyPr/>
                    <a:lstStyle/>
                    <a:p>
                      <a:pPr marL="0" marR="0" lvl="0" indent="0" algn="l" defTabSz="914400" rtl="0" eaLnBrk="1" fontAlgn="base" latinLnBrk="0" hangingPunct="1">
                        <a:lnSpc>
                          <a:spcPct val="100000"/>
                        </a:lnSpc>
                        <a:spcBef>
                          <a:spcPts val="600"/>
                        </a:spcBef>
                        <a:spcAft>
                          <a:spcPts val="0"/>
                        </a:spcAft>
                        <a:buClrTx/>
                        <a:buSzTx/>
                        <a:buFontTx/>
                        <a:buNone/>
                        <a:tabLst/>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18.5</a:t>
                      </a:r>
                    </a:p>
                  </a:txBody>
                  <a:tcPr marL="91456" marR="91456" marT="45709" marB="4570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ts val="600"/>
                        </a:spcBef>
                        <a:spcAft>
                          <a:spcPts val="0"/>
                        </a:spcAft>
                        <a:buClrTx/>
                        <a:buSzTx/>
                        <a:buFontTx/>
                        <a:buNone/>
                        <a:tabLst/>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Beziehungskennzeichnung</a:t>
                      </a:r>
                    </a:p>
                  </a:txBody>
                  <a:tcPr marL="91456" marR="91456" marT="45709" marB="4570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Normerlassende Gebietskörperschaft</a:t>
                      </a:r>
                    </a:p>
                  </a:txBody>
                  <a:tcPr marL="91456" marR="91456" marT="45709" marB="4570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5"/>
                  </a:ext>
                </a:extLst>
              </a:tr>
              <a:tr h="422275">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0"/>
                        </a:spcAft>
                        <a:buClrTx/>
                        <a:buSzTx/>
                        <a:buFontTx/>
                        <a:buNone/>
                        <a:tabLst/>
                      </a:pPr>
                      <a:r>
                        <a:rPr kumimoji="0" lang="de-DE" altLang="de-DE" sz="1600" b="0" i="0" u="none" strike="noStrike" cap="none" normalizeH="0" baseline="0" smtClean="0">
                          <a:ln>
                            <a:noFill/>
                          </a:ln>
                          <a:solidFill>
                            <a:srgbClr val="000000"/>
                          </a:solidFill>
                          <a:effectLst/>
                          <a:latin typeface="Verdana" pitchFamily="34" charset="0"/>
                          <a:cs typeface="Arial" pitchFamily="34" charset="0"/>
                        </a:rPr>
                        <a:t>6.29.1</a:t>
                      </a:r>
                    </a:p>
                  </a:txBody>
                  <a:tcPr marL="91456" marR="91456" marT="45709" marB="4570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Normierter Sucheinstieg</a:t>
                      </a:r>
                    </a:p>
                  </a:txBody>
                  <a:tcPr marL="91456" marR="91456" marT="45709" marB="4570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ts val="0"/>
                        </a:spcAft>
                        <a:buClrTx/>
                        <a:buSzTx/>
                        <a:buFontTx/>
                        <a:buNone/>
                        <a:tabLst/>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Europäische Union. Textilkennzeichnungsverordnung</a:t>
                      </a:r>
                    </a:p>
                  </a:txBody>
                  <a:tcPr marL="91456" marR="91456" marT="45709" marB="4570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10006"/>
                  </a:ext>
                </a:extLst>
              </a:tr>
            </a:tbl>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de-DE" altLang="de-DE" dirty="0"/>
              <a:t>Juristische Werke nach RDA 6.29.1.1</a:t>
            </a:r>
            <a:endParaRPr lang="de-DE" dirty="0"/>
          </a:p>
        </p:txBody>
      </p:sp>
      <p:sp>
        <p:nvSpPr>
          <p:cNvPr id="8" name="Textplatzhalter 7"/>
          <p:cNvSpPr>
            <a:spLocks noGrp="1"/>
          </p:cNvSpPr>
          <p:nvPr>
            <p:ph type="body" sz="quarter" idx="13"/>
          </p:nvPr>
        </p:nvSpPr>
        <p:spPr/>
        <p:txBody>
          <a:bodyPr/>
          <a:lstStyle/>
          <a:p>
            <a:pPr marL="342900" lvl="1" indent="-342900">
              <a:buFont typeface="Arial" pitchFamily="34" charset="0"/>
              <a:buChar char="•"/>
            </a:pPr>
            <a:r>
              <a:rPr lang="de-DE" altLang="de-DE" sz="2400" dirty="0">
                <a:solidFill>
                  <a:schemeClr val="accent1">
                    <a:lumMod val="75000"/>
                  </a:schemeClr>
                </a:solidFill>
              </a:rPr>
              <a:t>Rechtsnormen,</a:t>
            </a:r>
            <a:r>
              <a:rPr lang="de-DE" altLang="de-DE" sz="2400" dirty="0"/>
              <a:t>  im Sinne von Gesetzen, Verordnungen, Erlassen usw., die von rechtsetzenden Institutionen erlassen werden</a:t>
            </a:r>
          </a:p>
          <a:p>
            <a:pPr marL="342900" lvl="1" indent="-342900">
              <a:buFont typeface="Arial" pitchFamily="34" charset="0"/>
              <a:buChar char="•"/>
            </a:pPr>
            <a:endParaRPr lang="de-DE" altLang="de-DE" sz="2400" dirty="0"/>
          </a:p>
          <a:p>
            <a:r>
              <a:rPr lang="de-DE" altLang="de-DE" dirty="0">
                <a:solidFill>
                  <a:schemeClr val="accent1">
                    <a:lumMod val="75000"/>
                  </a:schemeClr>
                </a:solidFill>
              </a:rPr>
              <a:t>Verfassungen</a:t>
            </a:r>
            <a:r>
              <a:rPr lang="de-DE" altLang="de-DE" dirty="0"/>
              <a:t>   als spezielle Gesetze, die die rechtliche Grundordnung eines Staates bzw. Gliedstaates konstituieren</a:t>
            </a:r>
          </a:p>
          <a:p>
            <a:endParaRPr lang="de-DE" altLang="de-DE" dirty="0"/>
          </a:p>
          <a:p>
            <a:r>
              <a:rPr lang="de-DE" altLang="de-DE" dirty="0">
                <a:solidFill>
                  <a:schemeClr val="accent1">
                    <a:lumMod val="75000"/>
                  </a:schemeClr>
                </a:solidFill>
              </a:rPr>
              <a:t>Abkommen  </a:t>
            </a:r>
            <a:r>
              <a:rPr lang="de-DE" altLang="de-DE" dirty="0"/>
              <a:t> im Sinne von Einigungen zwischen Völkerrechtssubjekten über rechtliche Regelungen eines Gegenstandes im zwischenstaatlichen Bereich</a:t>
            </a:r>
          </a:p>
          <a:p>
            <a:endParaRPr lang="de-DE" dirty="0"/>
          </a:p>
        </p:txBody>
      </p:sp>
      <p:sp>
        <p:nvSpPr>
          <p:cNvPr id="4" name="Fußzeilenplatzhalter 3"/>
          <p:cNvSpPr>
            <a:spLocks noGrp="1"/>
          </p:cNvSpPr>
          <p:nvPr>
            <p:ph type="ftr" sz="quarter" idx="14"/>
          </p:nvPr>
        </p:nvSpPr>
        <p:spPr/>
        <p:txBody>
          <a:bodyPr/>
          <a:lstStyle/>
          <a:p>
            <a:pPr>
              <a:defRPr/>
            </a:pPr>
            <a:r>
              <a:rPr lang="de-DE" smtClean="0"/>
              <a:t>AG RDA Schulungsunterlagen – Modul 6J: Juristische Werke | Stand: 5.12.2017 | CC BY-NC-SA</a:t>
            </a:r>
            <a:endParaRPr lang="de-DE" dirty="0"/>
          </a:p>
        </p:txBody>
      </p:sp>
      <p:sp>
        <p:nvSpPr>
          <p:cNvPr id="5" name="Foliennummernplatzhalter 4"/>
          <p:cNvSpPr>
            <a:spLocks noGrp="1"/>
          </p:cNvSpPr>
          <p:nvPr>
            <p:ph type="sldNum" sz="quarter" idx="15"/>
          </p:nvPr>
        </p:nvSpPr>
        <p:spPr/>
        <p:txBody>
          <a:bodyPr/>
          <a:lstStyle/>
          <a:p>
            <a:pPr>
              <a:defRPr/>
            </a:pPr>
            <a:fld id="{FAB38C1D-161B-412A-9C5A-58B0265B4498}" type="slidenum">
              <a:rPr lang="de-DE" altLang="de-DE" smtClean="0"/>
              <a:pPr>
                <a:defRPr/>
              </a:pPr>
              <a:t>7</a:t>
            </a:fld>
            <a:endParaRPr lang="de-DE" altLang="de-DE"/>
          </a:p>
        </p:txBody>
      </p:sp>
    </p:spTree>
    <p:extLst>
      <p:ext uri="{BB962C8B-B14F-4D97-AF65-F5344CB8AC3E}">
        <p14:creationId xmlns:p14="http://schemas.microsoft.com/office/powerpoint/2010/main" val="130323277"/>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Beispiele</a:t>
            </a:r>
          </a:p>
        </p:txBody>
      </p:sp>
      <p:sp>
        <p:nvSpPr>
          <p:cNvPr id="3" name="Textplatzhalter 2"/>
          <p:cNvSpPr>
            <a:spLocks noGrp="1"/>
          </p:cNvSpPr>
          <p:nvPr>
            <p:ph type="body" sz="quarter" idx="13"/>
          </p:nvPr>
        </p:nvSpPr>
        <p:spPr/>
        <p:txBody>
          <a:bodyPr/>
          <a:lstStyle/>
          <a:p>
            <a:pPr marL="0" indent="0">
              <a:buNone/>
            </a:pPr>
            <a:r>
              <a:rPr lang="de-DE" altLang="de-DE" sz="2200" dirty="0"/>
              <a:t>Richtlinie über die Bewertung und das Management von Hochwasserrisiken</a:t>
            </a:r>
          </a:p>
          <a:p>
            <a:pPr marL="0" indent="0">
              <a:buNone/>
            </a:pPr>
            <a:endParaRPr lang="de-DE" dirty="0"/>
          </a:p>
        </p:txBody>
      </p:sp>
      <p:sp>
        <p:nvSpPr>
          <p:cNvPr id="4" name="Fußzeilenplatzhalter 3"/>
          <p:cNvSpPr>
            <a:spLocks noGrp="1"/>
          </p:cNvSpPr>
          <p:nvPr>
            <p:ph type="ftr" sz="quarter" idx="14"/>
          </p:nvPr>
        </p:nvSpPr>
        <p:spPr/>
        <p:txBody>
          <a:bodyPr/>
          <a:lstStyle/>
          <a:p>
            <a:pPr>
              <a:defRPr/>
            </a:pPr>
            <a:r>
              <a:rPr lang="de-DE" smtClean="0"/>
              <a:t>AG RDA Schulungsunterlagen – Modul 6J: Juristische Werke | Stand: 5.12.2017 | CC BY-NC-SA</a:t>
            </a:r>
            <a:endParaRPr lang="de-DE" dirty="0"/>
          </a:p>
        </p:txBody>
      </p:sp>
      <p:sp>
        <p:nvSpPr>
          <p:cNvPr id="5" name="Foliennummernplatzhalter 4"/>
          <p:cNvSpPr>
            <a:spLocks noGrp="1"/>
          </p:cNvSpPr>
          <p:nvPr>
            <p:ph type="sldNum" sz="quarter" idx="15"/>
          </p:nvPr>
        </p:nvSpPr>
        <p:spPr/>
        <p:txBody>
          <a:bodyPr/>
          <a:lstStyle/>
          <a:p>
            <a:pPr>
              <a:defRPr/>
            </a:pPr>
            <a:fld id="{FAB38C1D-161B-412A-9C5A-58B0265B4498}" type="slidenum">
              <a:rPr lang="de-DE" altLang="de-DE" smtClean="0"/>
              <a:pPr>
                <a:defRPr/>
              </a:pPr>
              <a:t>70</a:t>
            </a:fld>
            <a:endParaRPr lang="de-DE" altLang="de-DE"/>
          </a:p>
        </p:txBody>
      </p:sp>
      <p:graphicFrame>
        <p:nvGraphicFramePr>
          <p:cNvPr id="6" name="Tabelle 5"/>
          <p:cNvGraphicFramePr>
            <a:graphicFrameLocks noGrp="1"/>
          </p:cNvGraphicFramePr>
          <p:nvPr>
            <p:extLst>
              <p:ext uri="{D42A27DB-BD31-4B8C-83A1-F6EECF244321}">
                <p14:modId xmlns:p14="http://schemas.microsoft.com/office/powerpoint/2010/main" val="3555634345"/>
              </p:ext>
            </p:extLst>
          </p:nvPr>
        </p:nvGraphicFramePr>
        <p:xfrm>
          <a:off x="263396" y="2041099"/>
          <a:ext cx="8642350" cy="3382552"/>
        </p:xfrm>
        <a:graphic>
          <a:graphicData uri="http://schemas.openxmlformats.org/drawingml/2006/table">
            <a:tbl>
              <a:tblPr/>
              <a:tblGrid>
                <a:gridCol w="1140252">
                  <a:extLst>
                    <a:ext uri="{9D8B030D-6E8A-4147-A177-3AD203B41FA5}">
                      <a16:colId xmlns:a16="http://schemas.microsoft.com/office/drawing/2014/main" val="20000"/>
                    </a:ext>
                  </a:extLst>
                </a:gridCol>
                <a:gridCol w="3600400">
                  <a:extLst>
                    <a:ext uri="{9D8B030D-6E8A-4147-A177-3AD203B41FA5}">
                      <a16:colId xmlns:a16="http://schemas.microsoft.com/office/drawing/2014/main" val="20001"/>
                    </a:ext>
                  </a:extLst>
                </a:gridCol>
                <a:gridCol w="3901698">
                  <a:extLst>
                    <a:ext uri="{9D8B030D-6E8A-4147-A177-3AD203B41FA5}">
                      <a16:colId xmlns:a16="http://schemas.microsoft.com/office/drawing/2014/main" val="20002"/>
                    </a:ext>
                  </a:extLst>
                </a:gridCol>
              </a:tblGrid>
              <a:tr h="304800">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800" b="1" i="0" u="none" strike="noStrike" cap="none" normalizeH="0" baseline="0" dirty="0" smtClean="0">
                          <a:ln>
                            <a:noFill/>
                          </a:ln>
                          <a:solidFill>
                            <a:srgbClr val="FFFFFF"/>
                          </a:solidFill>
                          <a:effectLst/>
                          <a:latin typeface="Verdana" pitchFamily="34" charset="0"/>
                          <a:cs typeface="Arial" pitchFamily="34" charset="0"/>
                        </a:rPr>
                        <a:t>RDA</a:t>
                      </a:r>
                    </a:p>
                  </a:txBody>
                  <a:tcPr marL="91459" marR="91459" marT="45668" marB="4566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800" b="1" i="0" u="none" strike="noStrike" cap="none" normalizeH="0" baseline="0" dirty="0" smtClean="0">
                          <a:ln>
                            <a:noFill/>
                          </a:ln>
                          <a:solidFill>
                            <a:srgbClr val="FFFFFF"/>
                          </a:solidFill>
                          <a:effectLst/>
                          <a:latin typeface="Verdana" pitchFamily="34" charset="0"/>
                          <a:cs typeface="Arial" pitchFamily="34" charset="0"/>
                        </a:rPr>
                        <a:t>Element</a:t>
                      </a:r>
                    </a:p>
                  </a:txBody>
                  <a:tcPr marL="91459" marR="91459" marT="45668" marB="4566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800" b="1" i="0" u="none" strike="noStrike" cap="none" normalizeH="0" baseline="0" smtClean="0">
                          <a:ln>
                            <a:noFill/>
                          </a:ln>
                          <a:solidFill>
                            <a:srgbClr val="FFFFFF"/>
                          </a:solidFill>
                          <a:effectLst/>
                          <a:latin typeface="Verdana" pitchFamily="34" charset="0"/>
                          <a:cs typeface="Arial" pitchFamily="34" charset="0"/>
                        </a:rPr>
                        <a:t>Erfassung</a:t>
                      </a:r>
                    </a:p>
                  </a:txBody>
                  <a:tcPr marL="91459" marR="91459" marT="45668" marB="4566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0"/>
                  </a:ext>
                </a:extLst>
              </a:tr>
              <a:tr h="295275">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800" b="1" i="0" u="none" strike="noStrike" cap="none" normalizeH="0" baseline="0" dirty="0" smtClean="0">
                          <a:ln>
                            <a:noFill/>
                          </a:ln>
                          <a:solidFill>
                            <a:srgbClr val="000000"/>
                          </a:solidFill>
                          <a:effectLst/>
                          <a:latin typeface="Verdana" pitchFamily="34" charset="0"/>
                          <a:cs typeface="Arial" pitchFamily="34" charset="0"/>
                        </a:rPr>
                        <a:t>6.19.2</a:t>
                      </a:r>
                      <a:endParaRPr kumimoji="0" lang="de-DE" altLang="de-DE" sz="1800" b="0" i="0" u="none" strike="noStrike" cap="none" normalizeH="0" baseline="0" dirty="0" smtClean="0">
                        <a:ln>
                          <a:noFill/>
                        </a:ln>
                        <a:solidFill>
                          <a:srgbClr val="000000"/>
                        </a:solidFill>
                        <a:effectLst/>
                        <a:latin typeface="Verdana" pitchFamily="34" charset="0"/>
                        <a:cs typeface="Arial" pitchFamily="34" charset="0"/>
                      </a:endParaRPr>
                    </a:p>
                  </a:txBody>
                  <a:tcPr marL="91459" marR="91459" marT="45668" marB="4566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800" b="1" i="0" u="none" strike="noStrike" cap="none" normalizeH="0" baseline="0" dirty="0" smtClean="0">
                          <a:ln>
                            <a:noFill/>
                          </a:ln>
                          <a:solidFill>
                            <a:srgbClr val="000000"/>
                          </a:solidFill>
                          <a:effectLst/>
                          <a:latin typeface="Verdana" pitchFamily="34" charset="0"/>
                          <a:cs typeface="Arial" pitchFamily="34" charset="0"/>
                        </a:rPr>
                        <a:t>Bevorzugter Titel des Werks</a:t>
                      </a:r>
                      <a:endParaRPr kumimoji="0" lang="de-DE" altLang="de-DE" sz="1800" b="0" i="0" u="none" strike="noStrike" cap="none" normalizeH="0" baseline="0" dirty="0" smtClean="0">
                        <a:ln>
                          <a:noFill/>
                        </a:ln>
                        <a:solidFill>
                          <a:srgbClr val="000000"/>
                        </a:solidFill>
                        <a:effectLst/>
                        <a:latin typeface="Verdana" pitchFamily="34" charset="0"/>
                        <a:cs typeface="Arial" pitchFamily="34" charset="0"/>
                      </a:endParaRPr>
                    </a:p>
                  </a:txBody>
                  <a:tcPr marL="91459" marR="91459" marT="45668" marB="4566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de-DE" altLang="de-DE" sz="1800" b="0" i="0" u="none" strike="noStrike" cap="none" normalizeH="0" baseline="0" dirty="0" smtClean="0">
                          <a:ln>
                            <a:noFill/>
                          </a:ln>
                          <a:solidFill>
                            <a:srgbClr val="000000"/>
                          </a:solidFill>
                          <a:effectLst/>
                          <a:latin typeface="Verdana" pitchFamily="34" charset="0"/>
                          <a:cs typeface="Arial" pitchFamily="34" charset="0"/>
                        </a:rPr>
                        <a:t>Hochwasserrichtlinie</a:t>
                      </a:r>
                    </a:p>
                  </a:txBody>
                  <a:tcPr marL="91459" marR="91459" marT="45668" marB="4566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1"/>
                  </a:ext>
                </a:extLst>
              </a:tr>
              <a:tr h="295275">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800" b="0" i="0" u="none" strike="noStrike" cap="none" normalizeH="0" baseline="0" dirty="0" smtClean="0">
                          <a:ln>
                            <a:noFill/>
                          </a:ln>
                          <a:solidFill>
                            <a:srgbClr val="000000"/>
                          </a:solidFill>
                          <a:effectLst/>
                          <a:latin typeface="Verdana" pitchFamily="34" charset="0"/>
                          <a:cs typeface="Arial" pitchFamily="34" charset="0"/>
                        </a:rPr>
                        <a:t>6.19.3</a:t>
                      </a:r>
                    </a:p>
                  </a:txBody>
                  <a:tcPr marL="91456" marR="91456" marT="45709" marB="4570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800" b="0" i="0" u="none" strike="noStrike" cap="none" normalizeH="0" baseline="0" dirty="0" smtClean="0">
                          <a:ln>
                            <a:noFill/>
                          </a:ln>
                          <a:solidFill>
                            <a:srgbClr val="000000"/>
                          </a:solidFill>
                          <a:effectLst/>
                          <a:latin typeface="Verdana" pitchFamily="34" charset="0"/>
                          <a:cs typeface="Arial" pitchFamily="34" charset="0"/>
                        </a:rPr>
                        <a:t>Abweichender Titel</a:t>
                      </a:r>
                      <a:endParaRPr kumimoji="0" lang="de-DE" altLang="de-DE" sz="1800" b="1" i="0" u="none" strike="noStrike" cap="none" normalizeH="0" baseline="0" dirty="0" smtClean="0">
                        <a:ln>
                          <a:noFill/>
                        </a:ln>
                        <a:solidFill>
                          <a:srgbClr val="000000"/>
                        </a:solidFill>
                        <a:effectLst/>
                        <a:latin typeface="Verdana" pitchFamily="34" charset="0"/>
                        <a:cs typeface="Arial" pitchFamily="34" charset="0"/>
                      </a:endParaRPr>
                    </a:p>
                  </a:txBody>
                  <a:tcPr marL="91456" marR="91456" marT="45709" marB="4570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de-DE" altLang="de-DE" sz="1800" b="0" i="0" u="none" strike="noStrike" cap="none" normalizeH="0" baseline="0" dirty="0" smtClean="0">
                          <a:ln>
                            <a:noFill/>
                          </a:ln>
                          <a:solidFill>
                            <a:srgbClr val="000000"/>
                          </a:solidFill>
                          <a:effectLst/>
                          <a:latin typeface="Verdana" pitchFamily="34" charset="0"/>
                          <a:cs typeface="Arial" pitchFamily="34" charset="0"/>
                        </a:rPr>
                        <a:t>Richtlinie über die Bewertung  und das Management von Hochwasserrisiken</a:t>
                      </a:r>
                    </a:p>
                  </a:txBody>
                  <a:tcPr marL="91459" marR="91459" marT="45668" marB="4566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2"/>
                  </a:ext>
                </a:extLst>
              </a:tr>
              <a:tr h="295275">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800" b="0" i="0" u="none" strike="noStrike" cap="none" normalizeH="0" baseline="0" smtClean="0">
                          <a:ln>
                            <a:noFill/>
                          </a:ln>
                          <a:solidFill>
                            <a:srgbClr val="000000"/>
                          </a:solidFill>
                          <a:effectLst/>
                          <a:latin typeface="Verdana" pitchFamily="34" charset="0"/>
                          <a:cs typeface="Arial" pitchFamily="34" charset="0"/>
                        </a:rPr>
                        <a:t>6.19.3</a:t>
                      </a:r>
                    </a:p>
                  </a:txBody>
                  <a:tcPr marL="91459" marR="91459" marT="45668" marB="4566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800" b="0" i="0" u="none" strike="noStrike" cap="none" normalizeH="0" baseline="0" dirty="0" smtClean="0">
                          <a:ln>
                            <a:noFill/>
                          </a:ln>
                          <a:solidFill>
                            <a:srgbClr val="000000"/>
                          </a:solidFill>
                          <a:effectLst/>
                          <a:latin typeface="Verdana" pitchFamily="34" charset="0"/>
                          <a:cs typeface="Arial" pitchFamily="34" charset="0"/>
                        </a:rPr>
                        <a:t>Abweichender Titel</a:t>
                      </a:r>
                      <a:endParaRPr kumimoji="0" lang="de-DE" altLang="de-DE" sz="1800" b="1" i="0" u="none" strike="noStrike" cap="none" normalizeH="0" baseline="0" dirty="0" smtClean="0">
                        <a:ln>
                          <a:noFill/>
                        </a:ln>
                        <a:solidFill>
                          <a:srgbClr val="000000"/>
                        </a:solidFill>
                        <a:effectLst/>
                        <a:latin typeface="Verdana" pitchFamily="34" charset="0"/>
                        <a:cs typeface="Arial" pitchFamily="34" charset="0"/>
                      </a:endParaRPr>
                    </a:p>
                  </a:txBody>
                  <a:tcPr marL="91459" marR="91459" marT="45668" marB="4566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de-DE" altLang="de-DE" sz="1800" b="0" i="0" u="none" strike="noStrike" cap="none" normalizeH="0" baseline="0" dirty="0" smtClean="0">
                          <a:ln>
                            <a:noFill/>
                          </a:ln>
                          <a:solidFill>
                            <a:srgbClr val="000000"/>
                          </a:solidFill>
                          <a:effectLst/>
                          <a:latin typeface="Verdana" pitchFamily="34" charset="0"/>
                          <a:cs typeface="Arial" pitchFamily="34" charset="0"/>
                        </a:rPr>
                        <a:t>Richtlinie 2007/60/EG</a:t>
                      </a:r>
                    </a:p>
                  </a:txBody>
                  <a:tcPr marL="91459" marR="91459" marT="45668" marB="4566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10003"/>
                  </a:ext>
                </a:extLst>
              </a:tr>
              <a:tr h="295275">
                <a:tc>
                  <a:txBody>
                    <a:body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800" b="1" i="0" u="none" strike="noStrike" cap="none" normalizeH="0" baseline="0" dirty="0" smtClean="0">
                          <a:ln>
                            <a:noFill/>
                          </a:ln>
                          <a:solidFill>
                            <a:srgbClr val="000000"/>
                          </a:solidFill>
                          <a:effectLst/>
                          <a:latin typeface="Verdana" pitchFamily="34" charset="0"/>
                          <a:cs typeface="Arial" pitchFamily="34" charset="0"/>
                        </a:rPr>
                        <a:t>19.2</a:t>
                      </a:r>
                    </a:p>
                  </a:txBody>
                  <a:tcPr marL="91459" marR="91459" marT="45668" marB="4566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800" b="1" i="0" u="none" strike="noStrike" cap="none" normalizeH="0" baseline="0" dirty="0" smtClean="0">
                          <a:ln>
                            <a:noFill/>
                          </a:ln>
                          <a:solidFill>
                            <a:srgbClr val="000000"/>
                          </a:solidFill>
                          <a:effectLst/>
                          <a:latin typeface="Verdana" pitchFamily="34" charset="0"/>
                          <a:cs typeface="Arial" pitchFamily="34" charset="0"/>
                        </a:rPr>
                        <a:t>Geistiger Schöpfer</a:t>
                      </a:r>
                    </a:p>
                  </a:txBody>
                  <a:tcPr marL="91459" marR="91459" marT="45668" marB="4566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ts val="600"/>
                        </a:spcAft>
                        <a:buClrTx/>
                        <a:buSzTx/>
                        <a:buFontTx/>
                        <a:buNone/>
                        <a:tabLst/>
                      </a:pPr>
                      <a:endParaRPr kumimoji="0" lang="de-DE" altLang="de-DE" sz="1800" b="0" i="0" u="none" strike="noStrike" cap="none" normalizeH="0" baseline="0" dirty="0" smtClean="0">
                        <a:ln>
                          <a:noFill/>
                        </a:ln>
                        <a:solidFill>
                          <a:srgbClr val="000000"/>
                        </a:solidFill>
                        <a:effectLst/>
                        <a:latin typeface="Verdana" pitchFamily="34" charset="0"/>
                        <a:cs typeface="Arial" pitchFamily="34" charset="0"/>
                      </a:endParaRPr>
                    </a:p>
                  </a:txBody>
                  <a:tcPr marL="91459" marR="91459" marT="45668" marB="4566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10004"/>
                  </a:ext>
                </a:extLst>
              </a:tr>
              <a:tr h="295275">
                <a:tc>
                  <a:txBody>
                    <a:body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800" b="0" i="0" u="none" strike="noStrike" cap="none" normalizeH="0" baseline="0" dirty="0" smtClean="0">
                          <a:ln>
                            <a:noFill/>
                          </a:ln>
                          <a:solidFill>
                            <a:srgbClr val="000000"/>
                          </a:solidFill>
                          <a:effectLst/>
                          <a:latin typeface="Verdana" pitchFamily="34" charset="0"/>
                          <a:cs typeface="Arial" pitchFamily="34" charset="0"/>
                        </a:rPr>
                        <a:t>18.5</a:t>
                      </a:r>
                    </a:p>
                  </a:txBody>
                  <a:tcPr marL="91459" marR="91459" marT="45668" marB="4566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800" b="0" i="0" u="none" strike="noStrike" cap="none" normalizeH="0" baseline="0" dirty="0" smtClean="0">
                          <a:ln>
                            <a:noFill/>
                          </a:ln>
                          <a:solidFill>
                            <a:srgbClr val="000000"/>
                          </a:solidFill>
                          <a:effectLst/>
                          <a:latin typeface="Verdana" pitchFamily="34" charset="0"/>
                          <a:cs typeface="Arial" pitchFamily="34" charset="0"/>
                        </a:rPr>
                        <a:t>Beziehungskennzeichnung</a:t>
                      </a:r>
                    </a:p>
                  </a:txBody>
                  <a:tcPr marL="91459" marR="91459" marT="45668" marB="4566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ts val="600"/>
                        </a:spcAft>
                        <a:buClrTx/>
                        <a:buSzTx/>
                        <a:buFontTx/>
                        <a:buNone/>
                        <a:tabLst/>
                      </a:pPr>
                      <a:endParaRPr kumimoji="0" lang="de-DE" altLang="de-DE" sz="1800" b="0" i="0" u="none" strike="noStrike" cap="none" normalizeH="0" baseline="0" dirty="0" smtClean="0">
                        <a:ln>
                          <a:noFill/>
                        </a:ln>
                        <a:solidFill>
                          <a:srgbClr val="000000"/>
                        </a:solidFill>
                        <a:effectLst/>
                        <a:latin typeface="Verdana" pitchFamily="34" charset="0"/>
                        <a:cs typeface="Arial" pitchFamily="34" charset="0"/>
                      </a:endParaRPr>
                    </a:p>
                  </a:txBody>
                  <a:tcPr marL="91459" marR="91459" marT="45668" marB="4566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10005"/>
                  </a:ext>
                </a:extLst>
              </a:tr>
              <a:tr h="295275">
                <a:tc>
                  <a:txBody>
                    <a:bodyPr/>
                    <a:lstStyle/>
                    <a:p>
                      <a:pPr marL="0" marR="0" lvl="0" indent="0" algn="l" defTabSz="914400" rtl="0" eaLnBrk="1" fontAlgn="base" latinLnBrk="0" hangingPunct="1">
                        <a:lnSpc>
                          <a:spcPct val="100000"/>
                        </a:lnSpc>
                        <a:spcBef>
                          <a:spcPts val="600"/>
                        </a:spcBef>
                        <a:spcAft>
                          <a:spcPts val="600"/>
                        </a:spcAft>
                        <a:buClrTx/>
                        <a:buSzTx/>
                        <a:buFontTx/>
                        <a:buNone/>
                        <a:tabLst/>
                      </a:pPr>
                      <a:endParaRPr kumimoji="0" lang="de-DE" altLang="de-DE" sz="1800" b="0" i="0" u="none" strike="noStrike" cap="none" normalizeH="0" baseline="0" smtClean="0">
                        <a:ln>
                          <a:noFill/>
                        </a:ln>
                        <a:solidFill>
                          <a:srgbClr val="000000"/>
                        </a:solidFill>
                        <a:effectLst/>
                        <a:latin typeface="Verdana" pitchFamily="34" charset="0"/>
                        <a:cs typeface="Arial" pitchFamily="34" charset="0"/>
                      </a:endParaRPr>
                    </a:p>
                  </a:txBody>
                  <a:tcPr marL="91459" marR="91459" marT="45668" marB="4566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ts val="600"/>
                        </a:spcBef>
                        <a:spcAft>
                          <a:spcPts val="600"/>
                        </a:spcAft>
                        <a:buClrTx/>
                        <a:buSzTx/>
                        <a:buFontTx/>
                        <a:buNone/>
                        <a:tabLst/>
                      </a:pPr>
                      <a:endParaRPr kumimoji="0" lang="de-DE" altLang="de-DE" sz="1800" b="1" i="0" u="none" strike="noStrike" cap="none" normalizeH="0" baseline="0" dirty="0" smtClean="0">
                        <a:ln>
                          <a:noFill/>
                        </a:ln>
                        <a:solidFill>
                          <a:srgbClr val="000000"/>
                        </a:solidFill>
                        <a:effectLst/>
                        <a:latin typeface="Verdana" pitchFamily="34" charset="0"/>
                        <a:cs typeface="Arial" pitchFamily="34" charset="0"/>
                      </a:endParaRPr>
                    </a:p>
                  </a:txBody>
                  <a:tcPr marL="91459" marR="91459" marT="45668" marB="4566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ts val="600"/>
                        </a:spcAft>
                        <a:buClrTx/>
                        <a:buSzTx/>
                        <a:buFontTx/>
                        <a:buNone/>
                        <a:tabLst/>
                      </a:pPr>
                      <a:endParaRPr kumimoji="0" lang="de-DE" altLang="de-DE" sz="1800" b="0" i="0" u="none" strike="noStrike" cap="none" normalizeH="0" baseline="0" dirty="0" smtClean="0">
                        <a:ln>
                          <a:noFill/>
                        </a:ln>
                        <a:solidFill>
                          <a:srgbClr val="000000"/>
                        </a:solidFill>
                        <a:effectLst/>
                        <a:latin typeface="Verdana" pitchFamily="34" charset="0"/>
                        <a:cs typeface="Arial" pitchFamily="34" charset="0"/>
                      </a:endParaRPr>
                    </a:p>
                  </a:txBody>
                  <a:tcPr marL="91459" marR="91459" marT="45668" marB="4566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685978058"/>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ltLang="de-DE" dirty="0"/>
              <a:t>Abkommen usw. zwischen Staatsregierungen</a:t>
            </a:r>
            <a:endParaRPr lang="de-DE" dirty="0"/>
          </a:p>
        </p:txBody>
      </p:sp>
      <p:sp>
        <p:nvSpPr>
          <p:cNvPr id="3" name="Textplatzhalter 2"/>
          <p:cNvSpPr>
            <a:spLocks noGrp="1"/>
          </p:cNvSpPr>
          <p:nvPr>
            <p:ph type="body" sz="quarter" idx="13"/>
          </p:nvPr>
        </p:nvSpPr>
        <p:spPr/>
        <p:txBody>
          <a:bodyPr/>
          <a:lstStyle/>
          <a:p>
            <a:pPr marL="0" indent="0">
              <a:buFont typeface="Arial" charset="0"/>
              <a:buNone/>
              <a:defRPr/>
            </a:pPr>
            <a:r>
              <a:rPr lang="de-DE" altLang="de-DE" dirty="0"/>
              <a:t>Völkerrechtliche Verträge </a:t>
            </a:r>
            <a:r>
              <a:rPr lang="de-DE" altLang="de-DE" dirty="0" smtClean="0"/>
              <a:t>zwischen:</a:t>
            </a:r>
            <a:endParaRPr lang="de-DE" altLang="de-DE" dirty="0"/>
          </a:p>
          <a:p>
            <a:pPr marL="0" indent="0">
              <a:buFont typeface="Arial" charset="0"/>
              <a:buNone/>
              <a:defRPr/>
            </a:pPr>
            <a:endParaRPr lang="de-DE" altLang="de-DE" dirty="0"/>
          </a:p>
          <a:p>
            <a:pPr>
              <a:spcBef>
                <a:spcPts val="0"/>
              </a:spcBef>
              <a:buFont typeface="Arial" charset="0"/>
              <a:buChar char="•"/>
              <a:defRPr/>
            </a:pPr>
            <a:r>
              <a:rPr lang="de-DE" dirty="0"/>
              <a:t>nationalen </a:t>
            </a:r>
            <a:r>
              <a:rPr lang="de-DE" dirty="0" smtClean="0"/>
              <a:t>Regierungen</a:t>
            </a:r>
          </a:p>
          <a:p>
            <a:pPr>
              <a:spcBef>
                <a:spcPts val="0"/>
              </a:spcBef>
              <a:buFont typeface="Arial" charset="0"/>
              <a:buChar char="•"/>
              <a:defRPr/>
            </a:pPr>
            <a:endParaRPr lang="de-DE" dirty="0"/>
          </a:p>
          <a:p>
            <a:pPr>
              <a:spcBef>
                <a:spcPts val="0"/>
              </a:spcBef>
              <a:buFont typeface="Arial" charset="0"/>
              <a:buChar char="•"/>
              <a:defRPr/>
            </a:pPr>
            <a:r>
              <a:rPr lang="de-DE" dirty="0"/>
              <a:t>internationalen zwischenstaatlichen </a:t>
            </a:r>
            <a:r>
              <a:rPr lang="de-DE" dirty="0" smtClean="0"/>
              <a:t>Körperschaften</a:t>
            </a:r>
          </a:p>
          <a:p>
            <a:pPr>
              <a:spcBef>
                <a:spcPts val="0"/>
              </a:spcBef>
              <a:buFont typeface="Arial" charset="0"/>
              <a:buChar char="•"/>
              <a:defRPr/>
            </a:pPr>
            <a:endParaRPr lang="de-DE" dirty="0"/>
          </a:p>
          <a:p>
            <a:pPr>
              <a:spcBef>
                <a:spcPts val="0"/>
              </a:spcBef>
              <a:buFont typeface="Arial" charset="0"/>
              <a:buChar char="•"/>
              <a:defRPr/>
            </a:pPr>
            <a:r>
              <a:rPr lang="de-DE" dirty="0"/>
              <a:t>dem Heiligen Stuhl </a:t>
            </a:r>
            <a:endParaRPr lang="de-DE" dirty="0" smtClean="0"/>
          </a:p>
          <a:p>
            <a:pPr>
              <a:spcBef>
                <a:spcPts val="0"/>
              </a:spcBef>
              <a:buFont typeface="Arial" charset="0"/>
              <a:buChar char="•"/>
              <a:defRPr/>
            </a:pPr>
            <a:endParaRPr lang="de-DE" dirty="0"/>
          </a:p>
          <a:p>
            <a:pPr>
              <a:spcBef>
                <a:spcPts val="0"/>
              </a:spcBef>
              <a:buFont typeface="Arial" charset="0"/>
              <a:buChar char="•"/>
              <a:defRPr/>
            </a:pPr>
            <a:r>
              <a:rPr lang="de-DE" dirty="0" smtClean="0"/>
              <a:t>Gebietskörperschaften</a:t>
            </a:r>
            <a:r>
              <a:rPr lang="de-DE" dirty="0"/>
              <a:t>, die unterhalb der nationalen Ebene angesiedelt sind, aber noch Abkommen abschließen </a:t>
            </a:r>
            <a:r>
              <a:rPr lang="de-DE" dirty="0" smtClean="0"/>
              <a:t>können</a:t>
            </a:r>
            <a:endParaRPr lang="de-DE" dirty="0"/>
          </a:p>
          <a:p>
            <a:endParaRPr lang="de-DE" dirty="0"/>
          </a:p>
        </p:txBody>
      </p:sp>
      <p:sp>
        <p:nvSpPr>
          <p:cNvPr id="4" name="Fußzeilenplatzhalter 3"/>
          <p:cNvSpPr>
            <a:spLocks noGrp="1"/>
          </p:cNvSpPr>
          <p:nvPr>
            <p:ph type="ftr" sz="quarter" idx="14"/>
          </p:nvPr>
        </p:nvSpPr>
        <p:spPr/>
        <p:txBody>
          <a:bodyPr/>
          <a:lstStyle/>
          <a:p>
            <a:pPr>
              <a:defRPr/>
            </a:pPr>
            <a:r>
              <a:rPr lang="de-DE" smtClean="0"/>
              <a:t>AG RDA Schulungsunterlagen – Modul 6J: Juristische Werke | Stand: 5.12.2017 | CC BY-NC-SA</a:t>
            </a:r>
            <a:endParaRPr lang="de-DE" dirty="0"/>
          </a:p>
        </p:txBody>
      </p:sp>
      <p:sp>
        <p:nvSpPr>
          <p:cNvPr id="69637" name="Foliennummernplatzhalter 1"/>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fld id="{A654CDEB-73B9-44DF-9388-E1E1377FDB08}" type="slidenum">
              <a:rPr lang="de-DE" altLang="de-DE" sz="1200" smtClean="0">
                <a:solidFill>
                  <a:srgbClr val="898989"/>
                </a:solidFill>
                <a:latin typeface="Calibri" pitchFamily="34" charset="0"/>
              </a:rPr>
              <a:pPr>
                <a:spcBef>
                  <a:spcPct val="0"/>
                </a:spcBef>
                <a:buFontTx/>
                <a:buNone/>
              </a:pPr>
              <a:t>71</a:t>
            </a:fld>
            <a:endParaRPr lang="de-DE" altLang="de-DE" sz="1200"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de-DE" altLang="de-DE" dirty="0"/>
              <a:t>Abkommen usw. zwischen Staatsregierungen</a:t>
            </a:r>
            <a:endParaRPr lang="de-DE" dirty="0"/>
          </a:p>
        </p:txBody>
      </p:sp>
      <p:sp>
        <p:nvSpPr>
          <p:cNvPr id="2" name="Textplatzhalter 1"/>
          <p:cNvSpPr>
            <a:spLocks noGrp="1"/>
          </p:cNvSpPr>
          <p:nvPr>
            <p:ph type="body" sz="quarter" idx="13"/>
          </p:nvPr>
        </p:nvSpPr>
        <p:spPr/>
        <p:txBody>
          <a:bodyPr/>
          <a:lstStyle/>
          <a:p>
            <a:pPr marL="0" indent="0">
              <a:buFont typeface="Arial" charset="0"/>
              <a:buNone/>
              <a:defRPr/>
            </a:pPr>
            <a:r>
              <a:rPr lang="de-DE" altLang="de-DE" sz="2200" b="1" dirty="0"/>
              <a:t>Normierter Sucheinstieg:</a:t>
            </a:r>
          </a:p>
          <a:p>
            <a:pPr>
              <a:defRPr/>
            </a:pPr>
            <a:r>
              <a:rPr lang="de-DE" altLang="de-DE" dirty="0"/>
              <a:t>Bevorzugter Titel des Abkommens</a:t>
            </a:r>
          </a:p>
          <a:p>
            <a:pPr marL="0" indent="0">
              <a:buFont typeface="Arial" charset="0"/>
              <a:buNone/>
              <a:defRPr/>
            </a:pPr>
            <a:r>
              <a:rPr lang="de-DE" altLang="de-DE" sz="2200" dirty="0"/>
              <a:t>   </a:t>
            </a:r>
            <a:r>
              <a:rPr lang="de-DE" altLang="de-DE" sz="2200" dirty="0" smtClean="0"/>
              <a:t> </a:t>
            </a:r>
            <a:r>
              <a:rPr lang="de-DE" altLang="de-DE" sz="2000" dirty="0" smtClean="0"/>
              <a:t>Rangfolge</a:t>
            </a:r>
            <a:r>
              <a:rPr lang="de-DE" altLang="de-DE" sz="2000" dirty="0"/>
              <a:t>:</a:t>
            </a:r>
          </a:p>
          <a:p>
            <a:pPr lvl="1">
              <a:buFont typeface="Arial" pitchFamily="34" charset="0"/>
              <a:buChar char="•"/>
              <a:defRPr/>
            </a:pPr>
            <a:r>
              <a:rPr lang="de-DE" altLang="de-DE" sz="2200" dirty="0"/>
              <a:t>Kurztitel oder Zitiertitel, der in der juristischen Literatur verwendet wird</a:t>
            </a:r>
          </a:p>
          <a:p>
            <a:pPr lvl="1">
              <a:buFont typeface="Arial" pitchFamily="34" charset="0"/>
              <a:buChar char="•"/>
              <a:defRPr/>
            </a:pPr>
            <a:r>
              <a:rPr lang="de-DE" altLang="de-DE" sz="2200" dirty="0"/>
              <a:t>Offizieller Titel des Abkommens</a:t>
            </a:r>
          </a:p>
          <a:p>
            <a:pPr lvl="1">
              <a:buFont typeface="Arial" pitchFamily="34" charset="0"/>
              <a:buChar char="•"/>
              <a:defRPr/>
            </a:pPr>
            <a:r>
              <a:rPr lang="de-DE" altLang="de-DE" sz="2200" dirty="0"/>
              <a:t>Jede sonstige offizielle Bezeichnung unter der das Abkommen bekannt ist     (RDA 6.19.2.7 D-A-CH</a:t>
            </a:r>
            <a:r>
              <a:rPr lang="de-DE" altLang="de-DE" sz="2200" dirty="0" smtClean="0"/>
              <a:t>)</a:t>
            </a:r>
            <a:endParaRPr lang="de-DE" altLang="de-DE" sz="2200" dirty="0"/>
          </a:p>
          <a:p>
            <a:pPr>
              <a:defRPr/>
            </a:pPr>
            <a:endParaRPr lang="de-DE" altLang="de-DE" sz="2200" dirty="0" smtClean="0"/>
          </a:p>
          <a:p>
            <a:pPr>
              <a:defRPr/>
            </a:pPr>
            <a:r>
              <a:rPr lang="de-DE" altLang="de-DE" dirty="0" smtClean="0"/>
              <a:t>Datum </a:t>
            </a:r>
            <a:r>
              <a:rPr lang="de-DE" altLang="de-DE" dirty="0"/>
              <a:t>des Abkommens   </a:t>
            </a:r>
            <a:r>
              <a:rPr lang="de-DE" altLang="de-DE" sz="2200" dirty="0"/>
              <a:t>(Kernelement RDA 6.20.3)</a:t>
            </a:r>
          </a:p>
          <a:p>
            <a:pPr marL="685800" lvl="1">
              <a:buFont typeface="Arial" pitchFamily="34" charset="0"/>
              <a:buChar char="•"/>
              <a:defRPr/>
            </a:pPr>
            <a:r>
              <a:rPr lang="de-DE" altLang="de-DE" sz="2200" dirty="0" smtClean="0"/>
              <a:t>Unterzeichnungsdatum</a:t>
            </a:r>
          </a:p>
          <a:p>
            <a:pPr marL="685800" lvl="1">
              <a:buFont typeface="Arial" pitchFamily="34" charset="0"/>
              <a:buChar char="•"/>
              <a:defRPr/>
            </a:pPr>
            <a:r>
              <a:rPr lang="de-DE" altLang="de-DE" sz="2200" dirty="0" smtClean="0"/>
              <a:t>Informationsquelle: jede beliebige Quelle</a:t>
            </a:r>
          </a:p>
          <a:p>
            <a:pPr marL="685800" lvl="1">
              <a:buFont typeface="Arial" pitchFamily="34" charset="0"/>
              <a:buChar char="•"/>
              <a:defRPr/>
            </a:pPr>
            <a:r>
              <a:rPr lang="de-DE" altLang="de-DE" sz="2200" dirty="0" smtClean="0"/>
              <a:t>Form </a:t>
            </a:r>
            <a:r>
              <a:rPr lang="de-DE" altLang="de-DE" sz="2200" dirty="0"/>
              <a:t>des Datums: [Jahr] [Monat] [Tag]</a:t>
            </a:r>
          </a:p>
          <a:p>
            <a:endParaRPr lang="de-DE" dirty="0"/>
          </a:p>
        </p:txBody>
      </p:sp>
      <p:sp>
        <p:nvSpPr>
          <p:cNvPr id="4" name="Fußzeilenplatzhalter 3"/>
          <p:cNvSpPr>
            <a:spLocks noGrp="1"/>
          </p:cNvSpPr>
          <p:nvPr>
            <p:ph type="ftr" sz="quarter" idx="14"/>
          </p:nvPr>
        </p:nvSpPr>
        <p:spPr/>
        <p:txBody>
          <a:bodyPr/>
          <a:lstStyle/>
          <a:p>
            <a:pPr>
              <a:defRPr/>
            </a:pPr>
            <a:r>
              <a:rPr lang="de-DE" smtClean="0"/>
              <a:t>AG RDA Schulungsunterlagen – Modul 6J: Juristische Werke | Stand: 5.12.2017 | CC BY-NC-SA</a:t>
            </a:r>
            <a:endParaRPr lang="de-DE" dirty="0"/>
          </a:p>
        </p:txBody>
      </p:sp>
      <p:sp>
        <p:nvSpPr>
          <p:cNvPr id="70661" name="Foliennummernplatzhalter 1"/>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fld id="{5E9F6CF4-D6FB-47DD-9B6A-DB4857A42545}" type="slidenum">
              <a:rPr lang="de-DE" altLang="de-DE" sz="1200" smtClean="0">
                <a:solidFill>
                  <a:srgbClr val="898989"/>
                </a:solidFill>
                <a:latin typeface="Calibri" pitchFamily="34" charset="0"/>
              </a:rPr>
              <a:pPr>
                <a:spcBef>
                  <a:spcPct val="0"/>
                </a:spcBef>
                <a:buFontTx/>
                <a:buNone/>
              </a:pPr>
              <a:t>72</a:t>
            </a:fld>
            <a:endParaRPr lang="de-DE" altLang="de-DE" sz="1200"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2"/>
          <p:cNvSpPr>
            <a:spLocks noGrp="1"/>
          </p:cNvSpPr>
          <p:nvPr>
            <p:ph type="title"/>
          </p:nvPr>
        </p:nvSpPr>
        <p:spPr/>
        <p:txBody>
          <a:bodyPr/>
          <a:lstStyle/>
          <a:p>
            <a:r>
              <a:rPr lang="de-DE" altLang="de-DE" dirty="0"/>
              <a:t>Abkommen usw. zwischen Staatsregierungen</a:t>
            </a:r>
            <a:endParaRPr lang="de-DE" dirty="0"/>
          </a:p>
        </p:txBody>
      </p:sp>
      <p:sp>
        <p:nvSpPr>
          <p:cNvPr id="2" name="Textplatzhalter 1"/>
          <p:cNvSpPr>
            <a:spLocks noGrp="1"/>
          </p:cNvSpPr>
          <p:nvPr>
            <p:ph type="body" sz="quarter" idx="13"/>
          </p:nvPr>
        </p:nvSpPr>
        <p:spPr/>
        <p:txBody>
          <a:bodyPr/>
          <a:lstStyle/>
          <a:p>
            <a:pPr>
              <a:buFont typeface="Arial" charset="0"/>
              <a:buChar char="•"/>
              <a:defRPr/>
            </a:pPr>
            <a:r>
              <a:rPr lang="de-DE" altLang="de-DE" b="1" dirty="0"/>
              <a:t>Abweichender Titel eines Abkommens:</a:t>
            </a:r>
            <a:br>
              <a:rPr lang="de-DE" altLang="de-DE" b="1" dirty="0"/>
            </a:br>
            <a:r>
              <a:rPr lang="de-DE" altLang="de-DE" sz="2200" dirty="0"/>
              <a:t>Die nicht als bevorzugte Titel gewählten offiziellen </a:t>
            </a:r>
            <a:r>
              <a:rPr lang="de-DE" altLang="de-DE" sz="2200" dirty="0" smtClean="0"/>
              <a:t>Titel</a:t>
            </a:r>
            <a:endParaRPr lang="de-DE" altLang="de-DE" sz="2200" dirty="0"/>
          </a:p>
          <a:p>
            <a:pPr marL="0" indent="0">
              <a:buFont typeface="Arial" charset="0"/>
              <a:buNone/>
              <a:defRPr/>
            </a:pPr>
            <a:endParaRPr lang="de-DE" altLang="de-DE" dirty="0"/>
          </a:p>
          <a:p>
            <a:pPr>
              <a:defRPr/>
            </a:pPr>
            <a:r>
              <a:rPr lang="de-DE" b="1" dirty="0" smtClean="0"/>
              <a:t>Vertragspartner </a:t>
            </a:r>
            <a:r>
              <a:rPr lang="de-DE" b="1" dirty="0"/>
              <a:t>eines </a:t>
            </a:r>
            <a:r>
              <a:rPr lang="de-DE" b="1" dirty="0" smtClean="0"/>
              <a:t>Abkommens:</a:t>
            </a:r>
            <a:endParaRPr lang="de-DE" dirty="0" smtClean="0"/>
          </a:p>
          <a:p>
            <a:pPr lvl="1">
              <a:buFont typeface="Arial" charset="0"/>
              <a:buChar char="•"/>
              <a:defRPr/>
            </a:pPr>
            <a:r>
              <a:rPr lang="de-DE" sz="2200" dirty="0" smtClean="0"/>
              <a:t>können </a:t>
            </a:r>
            <a:r>
              <a:rPr lang="de-DE" sz="2200" dirty="0"/>
              <a:t>als sonstige </a:t>
            </a:r>
            <a:r>
              <a:rPr lang="de-DE" sz="2200" dirty="0" smtClean="0"/>
              <a:t>Körperschaft </a:t>
            </a:r>
            <a:r>
              <a:rPr lang="de-DE" sz="2200" dirty="0"/>
              <a:t>erfasst werden </a:t>
            </a:r>
          </a:p>
          <a:p>
            <a:pPr lvl="1">
              <a:buFont typeface="Arial" charset="0"/>
              <a:buChar char="•"/>
              <a:defRPr/>
            </a:pPr>
            <a:r>
              <a:rPr lang="de-DE" sz="2200" dirty="0" smtClean="0"/>
              <a:t>Beziehungskennzeichnung </a:t>
            </a:r>
            <a:r>
              <a:rPr lang="de-DE" sz="2200" dirty="0"/>
              <a:t>„Vertragspartner</a:t>
            </a:r>
            <a:r>
              <a:rPr lang="de-DE" sz="2200" dirty="0" smtClean="0"/>
              <a:t>“</a:t>
            </a:r>
            <a:endParaRPr lang="de-DE" sz="2200" dirty="0"/>
          </a:p>
          <a:p>
            <a:pPr marL="0" indent="0">
              <a:buFont typeface="Arial" charset="0"/>
              <a:buNone/>
              <a:defRPr/>
            </a:pPr>
            <a:endParaRPr lang="de-DE" altLang="de-DE" dirty="0"/>
          </a:p>
          <a:p>
            <a:pPr>
              <a:defRPr/>
            </a:pPr>
            <a:r>
              <a:rPr lang="de-DE" altLang="de-DE" b="1" dirty="0"/>
              <a:t>Novellierungen/Revisionen von Abkommen:</a:t>
            </a:r>
            <a:br>
              <a:rPr lang="de-DE" altLang="de-DE" b="1" dirty="0"/>
            </a:br>
            <a:r>
              <a:rPr lang="de-DE" altLang="de-DE" sz="2200" dirty="0"/>
              <a:t>Nur</a:t>
            </a:r>
            <a:r>
              <a:rPr lang="de-DE" altLang="de-DE" sz="2200" b="1" dirty="0"/>
              <a:t> </a:t>
            </a:r>
            <a:r>
              <a:rPr lang="de-DE" altLang="de-DE" sz="2200" dirty="0"/>
              <a:t>Generelle Novellierungen/Revisionen sind als ein neues Werk zu behandeln</a:t>
            </a:r>
            <a:r>
              <a:rPr lang="de-DE" altLang="de-DE" sz="2200" b="1" dirty="0"/>
              <a:t> </a:t>
            </a:r>
            <a:r>
              <a:rPr lang="de-DE" altLang="de-DE" sz="2200" dirty="0"/>
              <a:t>(RDA 6.29.1.16)</a:t>
            </a:r>
            <a:r>
              <a:rPr lang="de-DE" altLang="de-DE" sz="2200" b="1" dirty="0"/>
              <a:t> </a:t>
            </a:r>
          </a:p>
          <a:p>
            <a:pPr marL="0" indent="0">
              <a:buFont typeface="Arial" charset="0"/>
              <a:buNone/>
              <a:defRPr/>
            </a:pPr>
            <a:r>
              <a:rPr lang="de-DE" altLang="de-DE" sz="2200" dirty="0" smtClean="0"/>
              <a:t>   &gt;&gt; </a:t>
            </a:r>
            <a:r>
              <a:rPr lang="de-DE" altLang="de-DE" sz="2200" dirty="0"/>
              <a:t>neuer normierter Sucheinstieg. </a:t>
            </a:r>
          </a:p>
        </p:txBody>
      </p:sp>
      <p:sp>
        <p:nvSpPr>
          <p:cNvPr id="4" name="Fußzeilenplatzhalter 3"/>
          <p:cNvSpPr>
            <a:spLocks noGrp="1"/>
          </p:cNvSpPr>
          <p:nvPr>
            <p:ph type="ftr" sz="quarter" idx="14"/>
          </p:nvPr>
        </p:nvSpPr>
        <p:spPr/>
        <p:txBody>
          <a:bodyPr/>
          <a:lstStyle/>
          <a:p>
            <a:pPr>
              <a:defRPr/>
            </a:pPr>
            <a:r>
              <a:rPr lang="de-DE" smtClean="0"/>
              <a:t>AG RDA Schulungsunterlagen – Modul 6J: Juristische Werke | Stand: 5.12.2017 | CC BY-NC-SA</a:t>
            </a:r>
            <a:endParaRPr lang="de-DE" dirty="0"/>
          </a:p>
        </p:txBody>
      </p:sp>
      <p:sp>
        <p:nvSpPr>
          <p:cNvPr id="71685" name="Foliennummernplatzhalter 1"/>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fld id="{F77D6F72-F8A8-45EA-9B38-0D5C915EE230}" type="slidenum">
              <a:rPr lang="de-DE" altLang="de-DE" sz="1200" smtClean="0">
                <a:solidFill>
                  <a:srgbClr val="898989"/>
                </a:solidFill>
                <a:latin typeface="Calibri" pitchFamily="34" charset="0"/>
              </a:rPr>
              <a:pPr>
                <a:spcBef>
                  <a:spcPct val="0"/>
                </a:spcBef>
                <a:buFontTx/>
                <a:buNone/>
              </a:pPr>
              <a:t>73</a:t>
            </a:fld>
            <a:endParaRPr lang="de-DE" altLang="de-DE" sz="1200"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Beispiele</a:t>
            </a:r>
          </a:p>
        </p:txBody>
      </p:sp>
      <p:sp>
        <p:nvSpPr>
          <p:cNvPr id="72706" name="Textplatzhalter 2"/>
          <p:cNvSpPr>
            <a:spLocks noGrp="1"/>
          </p:cNvSpPr>
          <p:nvPr>
            <p:ph type="body" sz="quarter" idx="13"/>
          </p:nvPr>
        </p:nvSpPr>
        <p:spPr/>
        <p:txBody>
          <a:bodyPr/>
          <a:lstStyle/>
          <a:p>
            <a:pPr marL="0" indent="0">
              <a:buFont typeface="Arial" pitchFamily="34" charset="0"/>
              <a:buNone/>
            </a:pPr>
            <a:r>
              <a:rPr lang="en-US" altLang="de-DE" sz="1800" dirty="0" smtClean="0"/>
              <a:t>Numbered treaties Treaty Eight</a:t>
            </a:r>
          </a:p>
          <a:p>
            <a:pPr marL="0" indent="0">
              <a:buFont typeface="Arial" pitchFamily="34" charset="0"/>
              <a:buNone/>
            </a:pPr>
            <a:endParaRPr lang="en-US" altLang="de-DE" sz="1400" dirty="0" smtClean="0"/>
          </a:p>
          <a:p>
            <a:pPr marL="0" indent="0">
              <a:buFont typeface="Arial" pitchFamily="34" charset="0"/>
              <a:buNone/>
            </a:pPr>
            <a:endParaRPr lang="en-US" altLang="de-DE" sz="1400" dirty="0" smtClean="0"/>
          </a:p>
          <a:p>
            <a:pPr marL="0" indent="0">
              <a:buFont typeface="Arial" pitchFamily="34" charset="0"/>
              <a:buNone/>
            </a:pPr>
            <a:endParaRPr lang="en-US" altLang="de-DE" sz="1400" dirty="0" smtClean="0"/>
          </a:p>
          <a:p>
            <a:pPr marL="0" indent="0">
              <a:buFont typeface="Arial" pitchFamily="34" charset="0"/>
              <a:buNone/>
            </a:pPr>
            <a:endParaRPr lang="en-US" altLang="de-DE" sz="1400" dirty="0" smtClean="0"/>
          </a:p>
          <a:p>
            <a:pPr marL="0" indent="0">
              <a:buFont typeface="Arial" pitchFamily="34" charset="0"/>
              <a:buNone/>
            </a:pPr>
            <a:endParaRPr lang="en-US" altLang="de-DE" sz="1400" dirty="0" smtClean="0"/>
          </a:p>
          <a:p>
            <a:pPr marL="0" indent="0">
              <a:buFont typeface="Arial" pitchFamily="34" charset="0"/>
              <a:buNone/>
            </a:pPr>
            <a:r>
              <a:rPr lang="de-DE" altLang="de-DE" sz="800" dirty="0" smtClean="0"/>
              <a:t/>
            </a:r>
            <a:br>
              <a:rPr lang="de-DE" altLang="de-DE" sz="800" dirty="0" smtClean="0"/>
            </a:br>
            <a:r>
              <a:rPr lang="de-DE" altLang="de-DE" sz="1800" dirty="0" smtClean="0"/>
              <a:t>Welturheberrechtsabkommen Revidiert am 24. Juli 1971 in Paris</a:t>
            </a:r>
          </a:p>
          <a:p>
            <a:pPr marL="0" indent="0">
              <a:buFont typeface="Arial" pitchFamily="34" charset="0"/>
              <a:buNone/>
            </a:pPr>
            <a:endParaRPr lang="de-DE" altLang="de-DE" sz="1400" dirty="0" smtClean="0"/>
          </a:p>
          <a:p>
            <a:pPr marL="0" indent="0">
              <a:buFont typeface="Arial" pitchFamily="34" charset="0"/>
              <a:buNone/>
            </a:pPr>
            <a:endParaRPr lang="de-DE" altLang="de-DE" sz="1400" dirty="0" smtClean="0"/>
          </a:p>
          <a:p>
            <a:pPr marL="0" indent="0">
              <a:buFont typeface="Arial" pitchFamily="34" charset="0"/>
              <a:buNone/>
            </a:pPr>
            <a:endParaRPr lang="de-DE" altLang="de-DE" sz="1400" dirty="0" smtClean="0"/>
          </a:p>
          <a:p>
            <a:pPr marL="0" indent="0">
              <a:buFont typeface="Arial" pitchFamily="34" charset="0"/>
              <a:buNone/>
            </a:pPr>
            <a:endParaRPr lang="de-DE" altLang="de-DE" sz="1400" dirty="0" smtClean="0"/>
          </a:p>
          <a:p>
            <a:pPr marL="0" indent="0">
              <a:buFont typeface="Arial" pitchFamily="34" charset="0"/>
              <a:buNone/>
            </a:pPr>
            <a:endParaRPr lang="de-DE" altLang="de-DE" sz="1400" dirty="0" smtClean="0"/>
          </a:p>
          <a:p>
            <a:pPr marL="0" indent="0">
              <a:buFont typeface="Arial" pitchFamily="34" charset="0"/>
              <a:buNone/>
            </a:pPr>
            <a:endParaRPr lang="de-DE" altLang="de-DE" sz="1400" dirty="0" smtClean="0"/>
          </a:p>
          <a:p>
            <a:pPr marL="0" indent="0">
              <a:buFont typeface="Arial" pitchFamily="34" charset="0"/>
              <a:buNone/>
            </a:pPr>
            <a:r>
              <a:rPr lang="de-DE" altLang="de-DE" sz="1800" dirty="0" smtClean="0"/>
              <a:t>Konvention zu Schutz und Hilfe von Binnenvertriebenen in Afrika</a:t>
            </a:r>
          </a:p>
          <a:p>
            <a:pPr marL="0" indent="0">
              <a:buFont typeface="Arial" pitchFamily="34" charset="0"/>
              <a:buNone/>
            </a:pPr>
            <a:endParaRPr lang="de-DE" altLang="de-DE" sz="1400" dirty="0" smtClean="0"/>
          </a:p>
          <a:p>
            <a:pPr marL="0" indent="0">
              <a:buFont typeface="Arial" pitchFamily="34" charset="0"/>
              <a:buNone/>
            </a:pPr>
            <a:endParaRPr lang="de-DE" altLang="de-DE" sz="1400" dirty="0" smtClean="0"/>
          </a:p>
          <a:p>
            <a:pPr marL="0" indent="0"/>
            <a:endParaRPr lang="de-DE" altLang="de-DE" dirty="0" smtClean="0"/>
          </a:p>
        </p:txBody>
      </p:sp>
      <p:sp>
        <p:nvSpPr>
          <p:cNvPr id="4" name="Fußzeilenplatzhalter 3"/>
          <p:cNvSpPr>
            <a:spLocks noGrp="1"/>
          </p:cNvSpPr>
          <p:nvPr>
            <p:ph type="ftr" sz="quarter" idx="14"/>
          </p:nvPr>
        </p:nvSpPr>
        <p:spPr/>
        <p:txBody>
          <a:bodyPr/>
          <a:lstStyle/>
          <a:p>
            <a:pPr>
              <a:defRPr/>
            </a:pPr>
            <a:r>
              <a:rPr lang="de-DE" smtClean="0"/>
              <a:t>AG RDA Schulungsunterlagen – Modul 6J: Juristische Werke | Stand: 5.12.2017 | CC BY-NC-SA</a:t>
            </a:r>
            <a:endParaRPr lang="de-DE" dirty="0"/>
          </a:p>
        </p:txBody>
      </p:sp>
      <p:sp>
        <p:nvSpPr>
          <p:cNvPr id="72774" name="Foliennummernplatzhalter 1"/>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fld id="{3532B02D-EEE0-4B61-B3F6-1038E703D208}" type="slidenum">
              <a:rPr lang="de-DE" altLang="de-DE" sz="1200" smtClean="0">
                <a:solidFill>
                  <a:srgbClr val="898989"/>
                </a:solidFill>
                <a:latin typeface="Calibri" pitchFamily="34" charset="0"/>
              </a:rPr>
              <a:pPr>
                <a:spcBef>
                  <a:spcPct val="0"/>
                </a:spcBef>
                <a:buFontTx/>
                <a:buNone/>
              </a:pPr>
              <a:t>74</a:t>
            </a:fld>
            <a:endParaRPr lang="de-DE" altLang="de-DE" sz="1200" smtClean="0">
              <a:solidFill>
                <a:srgbClr val="898989"/>
              </a:solidFill>
              <a:latin typeface="Calibri" pitchFamily="34" charset="0"/>
            </a:endParaRPr>
          </a:p>
        </p:txBody>
      </p:sp>
      <p:graphicFrame>
        <p:nvGraphicFramePr>
          <p:cNvPr id="6" name="Tabelle 5"/>
          <p:cNvGraphicFramePr>
            <a:graphicFrameLocks noGrp="1"/>
          </p:cNvGraphicFramePr>
          <p:nvPr>
            <p:extLst>
              <p:ext uri="{D42A27DB-BD31-4B8C-83A1-F6EECF244321}">
                <p14:modId xmlns:p14="http://schemas.microsoft.com/office/powerpoint/2010/main" val="3169151481"/>
              </p:ext>
            </p:extLst>
          </p:nvPr>
        </p:nvGraphicFramePr>
        <p:xfrm>
          <a:off x="395536" y="2928181"/>
          <a:ext cx="8135938" cy="1400175"/>
        </p:xfrm>
        <a:graphic>
          <a:graphicData uri="http://schemas.openxmlformats.org/drawingml/2006/table">
            <a:tbl>
              <a:tblPr/>
              <a:tblGrid>
                <a:gridCol w="892175">
                  <a:extLst>
                    <a:ext uri="{9D8B030D-6E8A-4147-A177-3AD203B41FA5}">
                      <a16:colId xmlns:a16="http://schemas.microsoft.com/office/drawing/2014/main" val="20000"/>
                    </a:ext>
                  </a:extLst>
                </a:gridCol>
                <a:gridCol w="2452688">
                  <a:extLst>
                    <a:ext uri="{9D8B030D-6E8A-4147-A177-3AD203B41FA5}">
                      <a16:colId xmlns:a16="http://schemas.microsoft.com/office/drawing/2014/main" val="20001"/>
                    </a:ext>
                  </a:extLst>
                </a:gridCol>
                <a:gridCol w="4791075">
                  <a:extLst>
                    <a:ext uri="{9D8B030D-6E8A-4147-A177-3AD203B41FA5}">
                      <a16:colId xmlns:a16="http://schemas.microsoft.com/office/drawing/2014/main" val="20002"/>
                    </a:ext>
                  </a:extLst>
                </a:gridCol>
              </a:tblGrid>
              <a:tr h="304800">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400" b="1" i="0" u="none" strike="noStrike" cap="none" normalizeH="0" baseline="0" dirty="0" smtClean="0">
                          <a:ln>
                            <a:noFill/>
                          </a:ln>
                          <a:solidFill>
                            <a:srgbClr val="FFFFFF"/>
                          </a:solidFill>
                          <a:effectLst/>
                          <a:latin typeface="Verdana" pitchFamily="34" charset="0"/>
                          <a:cs typeface="Arial" pitchFamily="34" charset="0"/>
                        </a:rPr>
                        <a:t>RDA</a:t>
                      </a:r>
                    </a:p>
                  </a:txBody>
                  <a:tcPr marL="91423" marR="91423" marT="45665" marB="4566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400" b="1" i="0" u="none" strike="noStrike" cap="none" normalizeH="0" baseline="0" dirty="0" smtClean="0">
                          <a:ln>
                            <a:noFill/>
                          </a:ln>
                          <a:solidFill>
                            <a:srgbClr val="FFFFFF"/>
                          </a:solidFill>
                          <a:effectLst/>
                          <a:latin typeface="Verdana" pitchFamily="34" charset="0"/>
                          <a:cs typeface="Arial" pitchFamily="34" charset="0"/>
                        </a:rPr>
                        <a:t>Element</a:t>
                      </a:r>
                    </a:p>
                  </a:txBody>
                  <a:tcPr marL="91423" marR="91423" marT="45665" marB="4566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400" b="1" i="0" u="none" strike="noStrike" cap="none" normalizeH="0" baseline="0" dirty="0" smtClean="0">
                          <a:ln>
                            <a:noFill/>
                          </a:ln>
                          <a:solidFill>
                            <a:srgbClr val="FFFFFF"/>
                          </a:solidFill>
                          <a:effectLst/>
                          <a:latin typeface="Verdana" pitchFamily="34" charset="0"/>
                          <a:cs typeface="Arial" pitchFamily="34" charset="0"/>
                        </a:rPr>
                        <a:t>Erfassung</a:t>
                      </a:r>
                    </a:p>
                  </a:txBody>
                  <a:tcPr marL="91423" marR="91423" marT="45665" marB="4566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0"/>
                  </a:ext>
                </a:extLst>
              </a:tr>
              <a:tr h="498475">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400" b="1" i="0" u="none" strike="noStrike" cap="none" normalizeH="0" baseline="0" smtClean="0">
                          <a:ln>
                            <a:noFill/>
                          </a:ln>
                          <a:solidFill>
                            <a:srgbClr val="000000"/>
                          </a:solidFill>
                          <a:effectLst/>
                          <a:latin typeface="Verdana" pitchFamily="34" charset="0"/>
                          <a:cs typeface="Arial" pitchFamily="34" charset="0"/>
                        </a:rPr>
                        <a:t>6.19.2</a:t>
                      </a:r>
                      <a:endParaRPr kumimoji="0" lang="de-DE" altLang="de-DE" sz="1400" b="0" i="0" u="none" strike="noStrike" cap="none" normalizeH="0" baseline="0" smtClean="0">
                        <a:ln>
                          <a:noFill/>
                        </a:ln>
                        <a:solidFill>
                          <a:srgbClr val="000000"/>
                        </a:solidFill>
                        <a:effectLst/>
                        <a:latin typeface="Verdana" pitchFamily="34" charset="0"/>
                        <a:cs typeface="Arial" pitchFamily="34" charset="0"/>
                      </a:endParaRPr>
                    </a:p>
                  </a:txBody>
                  <a:tcPr marL="91423" marR="91423" marT="45665" marB="45665"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400" b="1" i="0" u="none" strike="noStrike" cap="none" normalizeH="0" baseline="0" smtClean="0">
                          <a:ln>
                            <a:noFill/>
                          </a:ln>
                          <a:solidFill>
                            <a:srgbClr val="000000"/>
                          </a:solidFill>
                          <a:effectLst/>
                          <a:latin typeface="Verdana" pitchFamily="34" charset="0"/>
                          <a:cs typeface="Arial" pitchFamily="34" charset="0"/>
                        </a:rPr>
                        <a:t>Bevorzugter Titel des Werks</a:t>
                      </a:r>
                      <a:endParaRPr kumimoji="0" lang="de-DE" altLang="de-DE" sz="1400" b="0" i="0" u="none" strike="noStrike" cap="none" normalizeH="0" baseline="0" smtClean="0">
                        <a:ln>
                          <a:noFill/>
                        </a:ln>
                        <a:solidFill>
                          <a:srgbClr val="000000"/>
                        </a:solidFill>
                        <a:effectLst/>
                        <a:latin typeface="Verdana" pitchFamily="34" charset="0"/>
                        <a:cs typeface="Arial" pitchFamily="34" charset="0"/>
                      </a:endParaRPr>
                    </a:p>
                  </a:txBody>
                  <a:tcPr marL="91423" marR="91423" marT="45665" marB="45665"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300"/>
                        </a:lnSpc>
                        <a:spcBef>
                          <a:spcPct val="0"/>
                        </a:spcBef>
                        <a:spcAft>
                          <a:spcPts val="600"/>
                        </a:spcAft>
                        <a:buClrTx/>
                        <a:buSzTx/>
                        <a:buFontTx/>
                        <a:buNone/>
                        <a:tabLst/>
                      </a:pPr>
                      <a:r>
                        <a:rPr kumimoji="0" lang="de-DE" altLang="de-DE" sz="1400" b="0" i="0" u="none" strike="noStrike" cap="none" normalizeH="0" baseline="0" smtClean="0">
                          <a:ln>
                            <a:noFill/>
                          </a:ln>
                          <a:solidFill>
                            <a:srgbClr val="000000"/>
                          </a:solidFill>
                          <a:effectLst/>
                          <a:latin typeface="Verdana" pitchFamily="34" charset="0"/>
                          <a:cs typeface="Arial" pitchFamily="34" charset="0"/>
                        </a:rPr>
                        <a:t>Welturheberrechtsabkommen</a:t>
                      </a:r>
                    </a:p>
                  </a:txBody>
                  <a:tcPr marL="91423" marR="91423" marT="45665" marB="45665"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1"/>
                  </a:ext>
                </a:extLst>
              </a:tr>
              <a:tr h="295275">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400" b="0" i="0" u="none" strike="noStrike" cap="none" normalizeH="0" baseline="0" smtClean="0">
                          <a:ln>
                            <a:noFill/>
                          </a:ln>
                          <a:solidFill>
                            <a:srgbClr val="000000"/>
                          </a:solidFill>
                          <a:effectLst/>
                          <a:latin typeface="Verdana" pitchFamily="34" charset="0"/>
                          <a:cs typeface="Arial" pitchFamily="34" charset="0"/>
                        </a:rPr>
                        <a:t>6.20.3</a:t>
                      </a:r>
                    </a:p>
                  </a:txBody>
                  <a:tcPr marL="91423" marR="91423" marT="45665" marB="45665"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400" b="0" i="0" u="none" strike="noStrike" cap="none" normalizeH="0" baseline="0" smtClean="0">
                          <a:ln>
                            <a:noFill/>
                          </a:ln>
                          <a:solidFill>
                            <a:srgbClr val="000000"/>
                          </a:solidFill>
                          <a:effectLst/>
                          <a:latin typeface="Verdana" pitchFamily="34" charset="0"/>
                          <a:cs typeface="Arial" pitchFamily="34" charset="0"/>
                        </a:rPr>
                        <a:t>Datum des Abkommens</a:t>
                      </a:r>
                      <a:endParaRPr kumimoji="0" lang="de-DE" altLang="de-DE" sz="1400" b="1" i="0" u="none" strike="noStrike" cap="none" normalizeH="0" baseline="0" smtClean="0">
                        <a:ln>
                          <a:noFill/>
                        </a:ln>
                        <a:solidFill>
                          <a:srgbClr val="000000"/>
                        </a:solidFill>
                        <a:effectLst/>
                        <a:latin typeface="Verdana" pitchFamily="34" charset="0"/>
                        <a:cs typeface="Arial" pitchFamily="34" charset="0"/>
                      </a:endParaRPr>
                    </a:p>
                  </a:txBody>
                  <a:tcPr marL="91423" marR="91423" marT="45665" marB="45665"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300"/>
                        </a:lnSpc>
                        <a:spcBef>
                          <a:spcPct val="0"/>
                        </a:spcBef>
                        <a:spcAft>
                          <a:spcPts val="600"/>
                        </a:spcAft>
                        <a:buClrTx/>
                        <a:buSzTx/>
                        <a:buFontTx/>
                        <a:buNone/>
                        <a:tabLst/>
                      </a:pPr>
                      <a:r>
                        <a:rPr kumimoji="0" lang="de-DE" altLang="de-DE" sz="1400" b="0" i="0" u="none" strike="noStrike" cap="none" normalizeH="0" baseline="0" smtClean="0">
                          <a:ln>
                            <a:noFill/>
                          </a:ln>
                          <a:solidFill>
                            <a:srgbClr val="000000"/>
                          </a:solidFill>
                          <a:effectLst/>
                          <a:latin typeface="Verdana" pitchFamily="34" charset="0"/>
                          <a:cs typeface="Arial" pitchFamily="34" charset="0"/>
                        </a:rPr>
                        <a:t>1952 September 6</a:t>
                      </a:r>
                    </a:p>
                  </a:txBody>
                  <a:tcPr marL="91423" marR="91423" marT="45665" marB="45665"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10002"/>
                  </a:ext>
                </a:extLst>
              </a:tr>
              <a:tr h="301625">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400" b="0" i="0" u="none" strike="noStrike" cap="none" normalizeH="0" baseline="0" dirty="0" smtClean="0">
                          <a:ln>
                            <a:noFill/>
                          </a:ln>
                          <a:solidFill>
                            <a:srgbClr val="000000"/>
                          </a:solidFill>
                          <a:effectLst/>
                          <a:latin typeface="Verdana" pitchFamily="34" charset="0"/>
                          <a:cs typeface="Arial" pitchFamily="34" charset="0"/>
                        </a:rPr>
                        <a:t>6.29.1</a:t>
                      </a:r>
                    </a:p>
                  </a:txBody>
                  <a:tcPr marL="91423" marR="91423" marT="45716" marB="45716"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300"/>
                        </a:lnSpc>
                        <a:spcBef>
                          <a:spcPct val="0"/>
                        </a:spcBef>
                        <a:spcAft>
                          <a:spcPts val="600"/>
                        </a:spcAft>
                        <a:buClrTx/>
                        <a:buSzTx/>
                        <a:buFontTx/>
                        <a:buNone/>
                        <a:tabLst/>
                      </a:pPr>
                      <a:r>
                        <a:rPr kumimoji="0" lang="de-DE" altLang="de-DE" sz="1400" b="0" i="0" u="none" strike="noStrike" cap="none" normalizeH="0" baseline="0" smtClean="0">
                          <a:ln>
                            <a:noFill/>
                          </a:ln>
                          <a:solidFill>
                            <a:srgbClr val="000000"/>
                          </a:solidFill>
                          <a:effectLst/>
                          <a:latin typeface="Verdana" pitchFamily="34" charset="0"/>
                          <a:cs typeface="Arial" pitchFamily="34" charset="0"/>
                        </a:rPr>
                        <a:t>Normierter Sucheinstieg</a:t>
                      </a:r>
                    </a:p>
                  </a:txBody>
                  <a:tcPr marL="91423" marR="91423" marT="45716" marB="45716"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300"/>
                        </a:lnSpc>
                        <a:spcBef>
                          <a:spcPct val="0"/>
                        </a:spcBef>
                        <a:spcAft>
                          <a:spcPts val="600"/>
                        </a:spcAft>
                        <a:buClrTx/>
                        <a:buSzTx/>
                        <a:buFontTx/>
                        <a:buNone/>
                        <a:tabLst/>
                      </a:pPr>
                      <a:r>
                        <a:rPr kumimoji="0" lang="de-DE" altLang="de-DE" sz="1400" b="0" i="0" u="none" strike="noStrike" cap="none" normalizeH="0" baseline="0" dirty="0" smtClean="0">
                          <a:ln>
                            <a:noFill/>
                          </a:ln>
                          <a:solidFill>
                            <a:srgbClr val="000000"/>
                          </a:solidFill>
                          <a:effectLst/>
                          <a:latin typeface="Verdana" pitchFamily="34" charset="0"/>
                          <a:cs typeface="Arial" pitchFamily="34" charset="0"/>
                        </a:rPr>
                        <a:t>Welturheberrechtsabkommen  (1952 September 6)</a:t>
                      </a:r>
                    </a:p>
                  </a:txBody>
                  <a:tcPr marL="91423" marR="91423" marT="45716" marB="45716"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3"/>
                  </a:ext>
                </a:extLst>
              </a:tr>
            </a:tbl>
          </a:graphicData>
        </a:graphic>
      </p:graphicFrame>
      <p:graphicFrame>
        <p:nvGraphicFramePr>
          <p:cNvPr id="7" name="Tabelle 6"/>
          <p:cNvGraphicFramePr>
            <a:graphicFrameLocks noGrp="1"/>
          </p:cNvGraphicFramePr>
          <p:nvPr>
            <p:extLst>
              <p:ext uri="{D42A27DB-BD31-4B8C-83A1-F6EECF244321}">
                <p14:modId xmlns:p14="http://schemas.microsoft.com/office/powerpoint/2010/main" val="2004290462"/>
              </p:ext>
            </p:extLst>
          </p:nvPr>
        </p:nvGraphicFramePr>
        <p:xfrm>
          <a:off x="395536" y="1196752"/>
          <a:ext cx="8064500" cy="1190625"/>
        </p:xfrm>
        <a:graphic>
          <a:graphicData uri="http://schemas.openxmlformats.org/drawingml/2006/table">
            <a:tbl>
              <a:tblPr/>
              <a:tblGrid>
                <a:gridCol w="998538">
                  <a:extLst>
                    <a:ext uri="{9D8B030D-6E8A-4147-A177-3AD203B41FA5}">
                      <a16:colId xmlns:a16="http://schemas.microsoft.com/office/drawing/2014/main" val="20000"/>
                    </a:ext>
                  </a:extLst>
                </a:gridCol>
                <a:gridCol w="3105150">
                  <a:extLst>
                    <a:ext uri="{9D8B030D-6E8A-4147-A177-3AD203B41FA5}">
                      <a16:colId xmlns:a16="http://schemas.microsoft.com/office/drawing/2014/main" val="20001"/>
                    </a:ext>
                  </a:extLst>
                </a:gridCol>
                <a:gridCol w="3960812">
                  <a:extLst>
                    <a:ext uri="{9D8B030D-6E8A-4147-A177-3AD203B41FA5}">
                      <a16:colId xmlns:a16="http://schemas.microsoft.com/office/drawing/2014/main" val="20002"/>
                    </a:ext>
                  </a:extLst>
                </a:gridCol>
              </a:tblGrid>
              <a:tr h="304805">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400" b="1" i="0" u="none" strike="noStrike" cap="none" normalizeH="0" baseline="0" dirty="0" smtClean="0">
                          <a:ln>
                            <a:noFill/>
                          </a:ln>
                          <a:solidFill>
                            <a:srgbClr val="FFFFFF"/>
                          </a:solidFill>
                          <a:effectLst/>
                          <a:latin typeface="Verdana" pitchFamily="34" charset="0"/>
                          <a:cs typeface="Arial" pitchFamily="34" charset="0"/>
                        </a:rPr>
                        <a:t>RDA</a:t>
                      </a:r>
                    </a:p>
                  </a:txBody>
                  <a:tcPr marL="91433" marR="91433" marT="45723" marB="4572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400" b="1" i="0" u="none" strike="noStrike" cap="none" normalizeH="0" baseline="0" smtClean="0">
                          <a:ln>
                            <a:noFill/>
                          </a:ln>
                          <a:solidFill>
                            <a:srgbClr val="FFFFFF"/>
                          </a:solidFill>
                          <a:effectLst/>
                          <a:latin typeface="Verdana" pitchFamily="34" charset="0"/>
                          <a:cs typeface="Arial" pitchFamily="34" charset="0"/>
                        </a:rPr>
                        <a:t>Element</a:t>
                      </a:r>
                    </a:p>
                  </a:txBody>
                  <a:tcPr marL="91433" marR="91433" marT="45723" marB="4572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400" b="1" i="0" u="none" strike="noStrike" cap="none" normalizeH="0" baseline="0" smtClean="0">
                          <a:ln>
                            <a:noFill/>
                          </a:ln>
                          <a:solidFill>
                            <a:srgbClr val="FFFFFF"/>
                          </a:solidFill>
                          <a:effectLst/>
                          <a:latin typeface="Verdana" pitchFamily="34" charset="0"/>
                          <a:cs typeface="Arial" pitchFamily="34" charset="0"/>
                        </a:rPr>
                        <a:t>Erfassung</a:t>
                      </a:r>
                    </a:p>
                  </a:txBody>
                  <a:tcPr marL="91433" marR="91433" marT="45723" marB="4572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0"/>
                  </a:ext>
                </a:extLst>
              </a:tr>
              <a:tr h="295273">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400" b="1" i="0" u="none" strike="noStrike" cap="none" normalizeH="0" baseline="0" smtClean="0">
                          <a:ln>
                            <a:noFill/>
                          </a:ln>
                          <a:solidFill>
                            <a:srgbClr val="000000"/>
                          </a:solidFill>
                          <a:effectLst/>
                          <a:latin typeface="Verdana" pitchFamily="34" charset="0"/>
                          <a:cs typeface="Arial" pitchFamily="34" charset="0"/>
                        </a:rPr>
                        <a:t>6.19.2</a:t>
                      </a:r>
                      <a:endParaRPr kumimoji="0" lang="de-DE" altLang="de-DE" sz="1400" b="0" i="0" u="none" strike="noStrike" cap="none" normalizeH="0" baseline="0" smtClean="0">
                        <a:ln>
                          <a:noFill/>
                        </a:ln>
                        <a:solidFill>
                          <a:srgbClr val="000000"/>
                        </a:solidFill>
                        <a:effectLst/>
                        <a:latin typeface="Verdana" pitchFamily="34" charset="0"/>
                        <a:cs typeface="Arial" pitchFamily="34" charset="0"/>
                      </a:endParaRPr>
                    </a:p>
                  </a:txBody>
                  <a:tcPr marL="91433" marR="91433" marT="45723" marB="45723"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400" b="1" i="0" u="none" strike="noStrike" cap="none" normalizeH="0" baseline="0" dirty="0" smtClean="0">
                          <a:ln>
                            <a:noFill/>
                          </a:ln>
                          <a:solidFill>
                            <a:srgbClr val="000000"/>
                          </a:solidFill>
                          <a:effectLst/>
                          <a:latin typeface="Verdana" pitchFamily="34" charset="0"/>
                          <a:cs typeface="Arial" pitchFamily="34" charset="0"/>
                        </a:rPr>
                        <a:t>Bevorzugter Titel des Werks</a:t>
                      </a:r>
                      <a:endParaRPr kumimoji="0" lang="de-DE" altLang="de-DE" sz="1400" b="0" i="0" u="none" strike="noStrike" cap="none" normalizeH="0" baseline="0" dirty="0" smtClean="0">
                        <a:ln>
                          <a:noFill/>
                        </a:ln>
                        <a:solidFill>
                          <a:srgbClr val="000000"/>
                        </a:solidFill>
                        <a:effectLst/>
                        <a:latin typeface="Verdana" pitchFamily="34" charset="0"/>
                        <a:cs typeface="Arial" pitchFamily="34" charset="0"/>
                      </a:endParaRPr>
                    </a:p>
                  </a:txBody>
                  <a:tcPr marL="91433" marR="91433" marT="45723" marB="45723"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300"/>
                        </a:lnSpc>
                        <a:spcBef>
                          <a:spcPct val="0"/>
                        </a:spcBef>
                        <a:spcAft>
                          <a:spcPts val="600"/>
                        </a:spcAft>
                        <a:buClrTx/>
                        <a:buSzTx/>
                        <a:buFontTx/>
                        <a:buNone/>
                        <a:tabLst/>
                      </a:pPr>
                      <a:r>
                        <a:rPr kumimoji="0" lang="de-DE" altLang="de-DE" sz="1400" b="0" i="0" u="none" strike="noStrike" cap="none" normalizeH="0" baseline="0" smtClean="0">
                          <a:ln>
                            <a:noFill/>
                          </a:ln>
                          <a:solidFill>
                            <a:srgbClr val="000000"/>
                          </a:solidFill>
                          <a:effectLst/>
                          <a:latin typeface="Verdana" pitchFamily="34" charset="0"/>
                          <a:cs typeface="Arial" pitchFamily="34" charset="0"/>
                        </a:rPr>
                        <a:t>Treaty 8</a:t>
                      </a:r>
                    </a:p>
                  </a:txBody>
                  <a:tcPr marL="91433" marR="91433" marT="45723" marB="45723"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1"/>
                  </a:ext>
                </a:extLst>
              </a:tr>
              <a:tr h="295273">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400" b="0" i="0" u="none" strike="noStrike" cap="none" normalizeH="0" baseline="0" smtClean="0">
                          <a:ln>
                            <a:noFill/>
                          </a:ln>
                          <a:solidFill>
                            <a:srgbClr val="000000"/>
                          </a:solidFill>
                          <a:effectLst/>
                          <a:latin typeface="Verdana" pitchFamily="34" charset="0"/>
                          <a:cs typeface="Arial" pitchFamily="34" charset="0"/>
                        </a:rPr>
                        <a:t>6.20.3</a:t>
                      </a:r>
                    </a:p>
                  </a:txBody>
                  <a:tcPr marL="91433" marR="91433" marT="45723" marB="45723"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400" b="0" i="0" u="none" strike="noStrike" cap="none" normalizeH="0" baseline="0" dirty="0" smtClean="0">
                          <a:ln>
                            <a:noFill/>
                          </a:ln>
                          <a:solidFill>
                            <a:srgbClr val="000000"/>
                          </a:solidFill>
                          <a:effectLst/>
                          <a:latin typeface="Verdana" pitchFamily="34" charset="0"/>
                          <a:cs typeface="Arial" pitchFamily="34" charset="0"/>
                        </a:rPr>
                        <a:t>Datum des Abkommens</a:t>
                      </a:r>
                      <a:endParaRPr kumimoji="0" lang="de-DE" altLang="de-DE" sz="1400" b="1" i="0" u="none" strike="noStrike" cap="none" normalizeH="0" baseline="0" dirty="0" smtClean="0">
                        <a:ln>
                          <a:noFill/>
                        </a:ln>
                        <a:solidFill>
                          <a:srgbClr val="000000"/>
                        </a:solidFill>
                        <a:effectLst/>
                        <a:latin typeface="Verdana" pitchFamily="34" charset="0"/>
                        <a:cs typeface="Arial" pitchFamily="34" charset="0"/>
                      </a:endParaRPr>
                    </a:p>
                  </a:txBody>
                  <a:tcPr marL="91433" marR="91433" marT="45723" marB="45723"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300"/>
                        </a:lnSpc>
                        <a:spcBef>
                          <a:spcPct val="0"/>
                        </a:spcBef>
                        <a:spcAft>
                          <a:spcPts val="600"/>
                        </a:spcAft>
                        <a:buClrTx/>
                        <a:buSzTx/>
                        <a:buFontTx/>
                        <a:buNone/>
                        <a:tabLst/>
                      </a:pPr>
                      <a:r>
                        <a:rPr kumimoji="0" lang="de-DE" altLang="de-DE" sz="1400" b="0" i="0" u="none" strike="noStrike" cap="none" normalizeH="0" baseline="0" smtClean="0">
                          <a:ln>
                            <a:noFill/>
                          </a:ln>
                          <a:solidFill>
                            <a:srgbClr val="000000"/>
                          </a:solidFill>
                          <a:effectLst/>
                          <a:latin typeface="Verdana" pitchFamily="34" charset="0"/>
                          <a:cs typeface="Arial" pitchFamily="34" charset="0"/>
                        </a:rPr>
                        <a:t>1899 Juni 21</a:t>
                      </a:r>
                    </a:p>
                  </a:txBody>
                  <a:tcPr marL="91433" marR="91433" marT="45723" marB="45723"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10002"/>
                  </a:ext>
                </a:extLst>
              </a:tr>
              <a:tr h="295273">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400" b="0" i="0" u="none" strike="noStrike" cap="none" normalizeH="0" baseline="0" dirty="0" smtClean="0">
                          <a:ln>
                            <a:noFill/>
                          </a:ln>
                          <a:solidFill>
                            <a:srgbClr val="000000"/>
                          </a:solidFill>
                          <a:effectLst/>
                          <a:latin typeface="Verdana" pitchFamily="34" charset="0"/>
                          <a:cs typeface="Arial" pitchFamily="34" charset="0"/>
                        </a:rPr>
                        <a:t>6.29.1</a:t>
                      </a:r>
                    </a:p>
                  </a:txBody>
                  <a:tcPr marL="91433" marR="91433" marT="45723" marB="45723"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300"/>
                        </a:lnSpc>
                        <a:spcBef>
                          <a:spcPct val="0"/>
                        </a:spcBef>
                        <a:spcAft>
                          <a:spcPts val="600"/>
                        </a:spcAft>
                        <a:buClrTx/>
                        <a:buSzTx/>
                        <a:buFontTx/>
                        <a:buNone/>
                        <a:tabLst/>
                      </a:pPr>
                      <a:r>
                        <a:rPr kumimoji="0" lang="de-DE" altLang="de-DE" sz="1400" b="0" i="0" u="none" strike="noStrike" cap="none" normalizeH="0" baseline="0" dirty="0" smtClean="0">
                          <a:ln>
                            <a:noFill/>
                          </a:ln>
                          <a:solidFill>
                            <a:srgbClr val="000000"/>
                          </a:solidFill>
                          <a:effectLst/>
                          <a:latin typeface="Verdana" pitchFamily="34" charset="0"/>
                          <a:cs typeface="Arial" pitchFamily="34" charset="0"/>
                        </a:rPr>
                        <a:t>Normierter Sucheinstieg</a:t>
                      </a:r>
                    </a:p>
                  </a:txBody>
                  <a:tcPr marL="91433" marR="91433" marT="45723" marB="45723"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300"/>
                        </a:lnSpc>
                        <a:spcBef>
                          <a:spcPct val="0"/>
                        </a:spcBef>
                        <a:spcAft>
                          <a:spcPts val="600"/>
                        </a:spcAft>
                        <a:buClrTx/>
                        <a:buSzTx/>
                        <a:buFontTx/>
                        <a:buNone/>
                        <a:tabLst/>
                      </a:pPr>
                      <a:r>
                        <a:rPr kumimoji="0" lang="de-DE" altLang="de-DE" sz="1400" b="0" i="0" u="none" strike="noStrike" cap="none" normalizeH="0" baseline="0" dirty="0" smtClean="0">
                          <a:ln>
                            <a:noFill/>
                          </a:ln>
                          <a:solidFill>
                            <a:srgbClr val="000000"/>
                          </a:solidFill>
                          <a:effectLst/>
                          <a:latin typeface="Verdana" pitchFamily="34" charset="0"/>
                          <a:cs typeface="Arial" pitchFamily="34" charset="0"/>
                        </a:rPr>
                        <a:t>Treaty 8 (1899 Juni 21)</a:t>
                      </a:r>
                    </a:p>
                  </a:txBody>
                  <a:tcPr marL="91433" marR="91433" marT="45723" marB="45723"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3"/>
                  </a:ext>
                </a:extLst>
              </a:tr>
            </a:tbl>
          </a:graphicData>
        </a:graphic>
      </p:graphicFrame>
      <p:graphicFrame>
        <p:nvGraphicFramePr>
          <p:cNvPr id="8" name="Tabelle 7"/>
          <p:cNvGraphicFramePr>
            <a:graphicFrameLocks noGrp="1"/>
          </p:cNvGraphicFramePr>
          <p:nvPr>
            <p:extLst>
              <p:ext uri="{D42A27DB-BD31-4B8C-83A1-F6EECF244321}">
                <p14:modId xmlns:p14="http://schemas.microsoft.com/office/powerpoint/2010/main" val="2403499537"/>
              </p:ext>
            </p:extLst>
          </p:nvPr>
        </p:nvGraphicFramePr>
        <p:xfrm>
          <a:off x="395536" y="4797152"/>
          <a:ext cx="8064500" cy="1317626"/>
        </p:xfrm>
        <a:graphic>
          <a:graphicData uri="http://schemas.openxmlformats.org/drawingml/2006/table">
            <a:tbl>
              <a:tblPr/>
              <a:tblGrid>
                <a:gridCol w="998538">
                  <a:extLst>
                    <a:ext uri="{9D8B030D-6E8A-4147-A177-3AD203B41FA5}">
                      <a16:colId xmlns:a16="http://schemas.microsoft.com/office/drawing/2014/main" val="20000"/>
                    </a:ext>
                  </a:extLst>
                </a:gridCol>
                <a:gridCol w="3105150">
                  <a:extLst>
                    <a:ext uri="{9D8B030D-6E8A-4147-A177-3AD203B41FA5}">
                      <a16:colId xmlns:a16="http://schemas.microsoft.com/office/drawing/2014/main" val="20001"/>
                    </a:ext>
                  </a:extLst>
                </a:gridCol>
                <a:gridCol w="3960812">
                  <a:extLst>
                    <a:ext uri="{9D8B030D-6E8A-4147-A177-3AD203B41FA5}">
                      <a16:colId xmlns:a16="http://schemas.microsoft.com/office/drawing/2014/main" val="20002"/>
                    </a:ext>
                  </a:extLst>
                </a:gridCol>
              </a:tblGrid>
              <a:tr h="304804">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400" b="1" i="0" u="none" strike="noStrike" cap="none" normalizeH="0" baseline="0" dirty="0" smtClean="0">
                          <a:ln>
                            <a:noFill/>
                          </a:ln>
                          <a:solidFill>
                            <a:srgbClr val="FFFFFF"/>
                          </a:solidFill>
                          <a:effectLst/>
                          <a:latin typeface="Verdana" pitchFamily="34" charset="0"/>
                          <a:cs typeface="Arial" pitchFamily="34" charset="0"/>
                        </a:rPr>
                        <a:t>RDA</a:t>
                      </a:r>
                    </a:p>
                  </a:txBody>
                  <a:tcPr marL="91433" marR="91433" marT="45722" marB="4572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400" b="1" i="0" u="none" strike="noStrike" cap="none" normalizeH="0" baseline="0" smtClean="0">
                          <a:ln>
                            <a:noFill/>
                          </a:ln>
                          <a:solidFill>
                            <a:srgbClr val="FFFFFF"/>
                          </a:solidFill>
                          <a:effectLst/>
                          <a:latin typeface="Verdana" pitchFamily="34" charset="0"/>
                          <a:cs typeface="Arial" pitchFamily="34" charset="0"/>
                        </a:rPr>
                        <a:t>Element</a:t>
                      </a:r>
                    </a:p>
                  </a:txBody>
                  <a:tcPr marL="91433" marR="91433" marT="45722" marB="4572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400" b="1" i="0" u="none" strike="noStrike" cap="none" normalizeH="0" baseline="0" dirty="0" smtClean="0">
                          <a:ln>
                            <a:noFill/>
                          </a:ln>
                          <a:solidFill>
                            <a:srgbClr val="FFFFFF"/>
                          </a:solidFill>
                          <a:effectLst/>
                          <a:latin typeface="Verdana" pitchFamily="34" charset="0"/>
                          <a:cs typeface="Arial" pitchFamily="34" charset="0"/>
                        </a:rPr>
                        <a:t>Erfassung</a:t>
                      </a:r>
                    </a:p>
                  </a:txBody>
                  <a:tcPr marL="91433" marR="91433" marT="45722" marB="4572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0"/>
                  </a:ext>
                </a:extLst>
              </a:tr>
              <a:tr h="295274">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400" b="1" i="0" u="none" strike="noStrike" cap="none" normalizeH="0" baseline="0" smtClean="0">
                          <a:ln>
                            <a:noFill/>
                          </a:ln>
                          <a:solidFill>
                            <a:srgbClr val="000000"/>
                          </a:solidFill>
                          <a:effectLst/>
                          <a:latin typeface="Verdana" pitchFamily="34" charset="0"/>
                          <a:cs typeface="Arial" pitchFamily="34" charset="0"/>
                        </a:rPr>
                        <a:t>6.19.2</a:t>
                      </a:r>
                      <a:endParaRPr kumimoji="0" lang="de-DE" altLang="de-DE" sz="1400" b="0" i="0" u="none" strike="noStrike" cap="none" normalizeH="0" baseline="0" smtClean="0">
                        <a:ln>
                          <a:noFill/>
                        </a:ln>
                        <a:solidFill>
                          <a:srgbClr val="000000"/>
                        </a:solidFill>
                        <a:effectLst/>
                        <a:latin typeface="Verdana" pitchFamily="34" charset="0"/>
                        <a:cs typeface="Arial" pitchFamily="34" charset="0"/>
                      </a:endParaRPr>
                    </a:p>
                  </a:txBody>
                  <a:tcPr marL="91433" marR="91433" marT="45722" marB="45722"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400" b="1" i="0" u="none" strike="noStrike" cap="none" normalizeH="0" baseline="0" smtClean="0">
                          <a:ln>
                            <a:noFill/>
                          </a:ln>
                          <a:solidFill>
                            <a:srgbClr val="000000"/>
                          </a:solidFill>
                          <a:effectLst/>
                          <a:latin typeface="Verdana" pitchFamily="34" charset="0"/>
                          <a:cs typeface="Arial" pitchFamily="34" charset="0"/>
                        </a:rPr>
                        <a:t>Bevorzugter Titel des Werks</a:t>
                      </a:r>
                      <a:endParaRPr kumimoji="0" lang="de-DE" altLang="de-DE" sz="1400" b="0" i="0" u="none" strike="noStrike" cap="none" normalizeH="0" baseline="0" smtClean="0">
                        <a:ln>
                          <a:noFill/>
                        </a:ln>
                        <a:solidFill>
                          <a:srgbClr val="000000"/>
                        </a:solidFill>
                        <a:effectLst/>
                        <a:latin typeface="Verdana" pitchFamily="34" charset="0"/>
                        <a:cs typeface="Arial" pitchFamily="34" charset="0"/>
                      </a:endParaRPr>
                    </a:p>
                  </a:txBody>
                  <a:tcPr marL="91433" marR="91433" marT="45722" marB="45722"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300"/>
                        </a:lnSpc>
                        <a:spcBef>
                          <a:spcPct val="0"/>
                        </a:spcBef>
                        <a:spcAft>
                          <a:spcPts val="600"/>
                        </a:spcAft>
                        <a:buClrTx/>
                        <a:buSzTx/>
                        <a:buFontTx/>
                        <a:buNone/>
                        <a:tabLst/>
                      </a:pPr>
                      <a:r>
                        <a:rPr kumimoji="0" lang="en-US" altLang="de-DE" sz="1400" b="0" i="0" u="none" strike="noStrike" cap="none" normalizeH="0" baseline="0" smtClean="0">
                          <a:ln>
                            <a:noFill/>
                          </a:ln>
                          <a:solidFill>
                            <a:srgbClr val="000000"/>
                          </a:solidFill>
                          <a:effectLst/>
                          <a:latin typeface="Verdana" pitchFamily="34" charset="0"/>
                          <a:cs typeface="Arial" pitchFamily="34" charset="0"/>
                        </a:rPr>
                        <a:t>Kampala Convention</a:t>
                      </a:r>
                      <a:endParaRPr kumimoji="0" lang="de-DE" altLang="de-DE" sz="1400" b="0" i="0" u="none" strike="noStrike" cap="none" normalizeH="0" baseline="0" smtClean="0">
                        <a:ln>
                          <a:noFill/>
                        </a:ln>
                        <a:solidFill>
                          <a:srgbClr val="000000"/>
                        </a:solidFill>
                        <a:effectLst/>
                        <a:latin typeface="Verdana" pitchFamily="34" charset="0"/>
                        <a:cs typeface="Arial" pitchFamily="34" charset="0"/>
                      </a:endParaRPr>
                    </a:p>
                  </a:txBody>
                  <a:tcPr marL="91433" marR="91433" marT="45722" marB="45722"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1"/>
                  </a:ext>
                </a:extLst>
              </a:tr>
              <a:tr h="295274">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400" b="0" i="0" u="none" strike="noStrike" cap="none" normalizeH="0" baseline="0" smtClean="0">
                          <a:ln>
                            <a:noFill/>
                          </a:ln>
                          <a:solidFill>
                            <a:srgbClr val="000000"/>
                          </a:solidFill>
                          <a:effectLst/>
                          <a:latin typeface="Verdana" pitchFamily="34" charset="0"/>
                          <a:cs typeface="Arial" pitchFamily="34" charset="0"/>
                        </a:rPr>
                        <a:t>6.20.3</a:t>
                      </a:r>
                    </a:p>
                  </a:txBody>
                  <a:tcPr marL="91433" marR="91433" marT="45722" marB="45722"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400" b="0" i="0" u="none" strike="noStrike" cap="none" normalizeH="0" baseline="0" smtClean="0">
                          <a:ln>
                            <a:noFill/>
                          </a:ln>
                          <a:solidFill>
                            <a:srgbClr val="000000"/>
                          </a:solidFill>
                          <a:effectLst/>
                          <a:latin typeface="Verdana" pitchFamily="34" charset="0"/>
                          <a:cs typeface="Arial" pitchFamily="34" charset="0"/>
                        </a:rPr>
                        <a:t>Datum des Abkommens</a:t>
                      </a:r>
                      <a:endParaRPr kumimoji="0" lang="de-DE" altLang="de-DE" sz="1400" b="1" i="0" u="none" strike="noStrike" cap="none" normalizeH="0" baseline="0" smtClean="0">
                        <a:ln>
                          <a:noFill/>
                        </a:ln>
                        <a:solidFill>
                          <a:srgbClr val="000000"/>
                        </a:solidFill>
                        <a:effectLst/>
                        <a:latin typeface="Verdana" pitchFamily="34" charset="0"/>
                        <a:cs typeface="Arial" pitchFamily="34" charset="0"/>
                      </a:endParaRPr>
                    </a:p>
                  </a:txBody>
                  <a:tcPr marL="91433" marR="91433" marT="45722" marB="45722"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300"/>
                        </a:lnSpc>
                        <a:spcBef>
                          <a:spcPct val="0"/>
                        </a:spcBef>
                        <a:spcAft>
                          <a:spcPts val="600"/>
                        </a:spcAft>
                        <a:buClrTx/>
                        <a:buSzTx/>
                        <a:buFontTx/>
                        <a:buNone/>
                        <a:tabLst/>
                      </a:pPr>
                      <a:r>
                        <a:rPr kumimoji="0" lang="en-US" altLang="de-DE" sz="1400" b="0" i="0" u="none" strike="noStrike" cap="none" normalizeH="0" baseline="0" smtClean="0">
                          <a:ln>
                            <a:noFill/>
                          </a:ln>
                          <a:solidFill>
                            <a:srgbClr val="000000"/>
                          </a:solidFill>
                          <a:effectLst/>
                          <a:latin typeface="Verdana" pitchFamily="34" charset="0"/>
                          <a:cs typeface="Arial" pitchFamily="34" charset="0"/>
                        </a:rPr>
                        <a:t>2009 Oktober 22</a:t>
                      </a:r>
                      <a:endParaRPr kumimoji="0" lang="de-DE" altLang="de-DE" sz="1400" b="0" i="0" u="none" strike="noStrike" cap="none" normalizeH="0" baseline="0" smtClean="0">
                        <a:ln>
                          <a:noFill/>
                        </a:ln>
                        <a:solidFill>
                          <a:srgbClr val="000000"/>
                        </a:solidFill>
                        <a:effectLst/>
                        <a:latin typeface="Verdana" pitchFamily="34" charset="0"/>
                        <a:cs typeface="Arial" pitchFamily="34" charset="0"/>
                      </a:endParaRPr>
                    </a:p>
                  </a:txBody>
                  <a:tcPr marL="91433" marR="91433" marT="45722" marB="45722"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10002"/>
                  </a:ext>
                </a:extLst>
              </a:tr>
              <a:tr h="422274">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400" b="0" i="0" u="none" strike="noStrike" cap="none" normalizeH="0" baseline="0" dirty="0" smtClean="0">
                          <a:ln>
                            <a:noFill/>
                          </a:ln>
                          <a:solidFill>
                            <a:srgbClr val="000000"/>
                          </a:solidFill>
                          <a:effectLst/>
                          <a:latin typeface="Verdana" pitchFamily="34" charset="0"/>
                          <a:cs typeface="Arial" pitchFamily="34" charset="0"/>
                        </a:rPr>
                        <a:t>6.29.1</a:t>
                      </a:r>
                    </a:p>
                  </a:txBody>
                  <a:tcPr marL="91433" marR="91433" marT="45722" marB="45722"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300"/>
                        </a:lnSpc>
                        <a:spcBef>
                          <a:spcPct val="0"/>
                        </a:spcBef>
                        <a:spcAft>
                          <a:spcPts val="600"/>
                        </a:spcAft>
                        <a:buClrTx/>
                        <a:buSzTx/>
                        <a:buFontTx/>
                        <a:buNone/>
                        <a:tabLst/>
                      </a:pPr>
                      <a:r>
                        <a:rPr kumimoji="0" lang="de-DE" altLang="de-DE" sz="1400" b="0" i="0" u="none" strike="noStrike" cap="none" normalizeH="0" baseline="0" smtClean="0">
                          <a:ln>
                            <a:noFill/>
                          </a:ln>
                          <a:solidFill>
                            <a:srgbClr val="000000"/>
                          </a:solidFill>
                          <a:effectLst/>
                          <a:latin typeface="Verdana" pitchFamily="34" charset="0"/>
                          <a:cs typeface="Arial" pitchFamily="34" charset="0"/>
                        </a:rPr>
                        <a:t>Normierter Sucheinstieg</a:t>
                      </a:r>
                    </a:p>
                  </a:txBody>
                  <a:tcPr marL="91433" marR="91433" marT="45722" marB="45722"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300"/>
                        </a:lnSpc>
                        <a:spcBef>
                          <a:spcPct val="0"/>
                        </a:spcBef>
                        <a:spcAft>
                          <a:spcPts val="600"/>
                        </a:spcAft>
                        <a:buClrTx/>
                        <a:buSzTx/>
                        <a:buFontTx/>
                        <a:buNone/>
                        <a:tabLst/>
                      </a:pPr>
                      <a:r>
                        <a:rPr kumimoji="0" lang="en-US" altLang="de-DE" sz="1400" b="0" i="0" u="none" strike="noStrike" cap="none" normalizeH="0" baseline="0" dirty="0" smtClean="0">
                          <a:ln>
                            <a:noFill/>
                          </a:ln>
                          <a:solidFill>
                            <a:srgbClr val="000000"/>
                          </a:solidFill>
                          <a:effectLst/>
                          <a:latin typeface="Verdana" pitchFamily="34" charset="0"/>
                          <a:cs typeface="Arial" pitchFamily="34" charset="0"/>
                        </a:rPr>
                        <a:t>Kampala Convention (2009 </a:t>
                      </a:r>
                      <a:r>
                        <a:rPr kumimoji="0" lang="en-US" altLang="de-DE" sz="1400" b="0" i="0" u="none" strike="noStrike" cap="none" normalizeH="0" baseline="0" dirty="0" err="1" smtClean="0">
                          <a:ln>
                            <a:noFill/>
                          </a:ln>
                          <a:solidFill>
                            <a:srgbClr val="000000"/>
                          </a:solidFill>
                          <a:effectLst/>
                          <a:latin typeface="Verdana" pitchFamily="34" charset="0"/>
                          <a:cs typeface="Arial" pitchFamily="34" charset="0"/>
                        </a:rPr>
                        <a:t>Oktober</a:t>
                      </a:r>
                      <a:r>
                        <a:rPr kumimoji="0" lang="en-US" altLang="de-DE" sz="1400" b="0" i="0" u="none" strike="noStrike" cap="none" normalizeH="0" baseline="0" dirty="0" smtClean="0">
                          <a:ln>
                            <a:noFill/>
                          </a:ln>
                          <a:solidFill>
                            <a:srgbClr val="000000"/>
                          </a:solidFill>
                          <a:effectLst/>
                          <a:latin typeface="Verdana" pitchFamily="34" charset="0"/>
                          <a:cs typeface="Arial" pitchFamily="34" charset="0"/>
                        </a:rPr>
                        <a:t> 22)</a:t>
                      </a:r>
                      <a:endParaRPr kumimoji="0" lang="de-DE" altLang="de-DE" sz="1400" b="0" i="0" u="none" strike="noStrike" cap="none" normalizeH="0" baseline="0" dirty="0" smtClean="0">
                        <a:ln>
                          <a:noFill/>
                        </a:ln>
                        <a:solidFill>
                          <a:srgbClr val="000000"/>
                        </a:solidFill>
                        <a:effectLst/>
                        <a:latin typeface="Verdana" pitchFamily="34" charset="0"/>
                        <a:cs typeface="Arial" pitchFamily="34" charset="0"/>
                      </a:endParaRPr>
                    </a:p>
                  </a:txBody>
                  <a:tcPr marL="91433" marR="91433" marT="45722" marB="45722"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3"/>
                  </a:ext>
                </a:extLst>
              </a:tr>
            </a:tbl>
          </a:graphicData>
        </a:graphic>
      </p:graphicFrame>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elle 6"/>
          <p:cNvGraphicFramePr>
            <a:graphicFrameLocks noGrp="1"/>
          </p:cNvGraphicFramePr>
          <p:nvPr/>
        </p:nvGraphicFramePr>
        <p:xfrm>
          <a:off x="250825" y="2133600"/>
          <a:ext cx="8642350" cy="3995738"/>
        </p:xfrm>
        <a:graphic>
          <a:graphicData uri="http://schemas.openxmlformats.org/drawingml/2006/table">
            <a:tbl>
              <a:tblPr firstRow="1" bandRow="1">
                <a:tableStyleId>{5C22544A-7EE6-4342-B048-85BDC9FD1C3A}</a:tableStyleId>
              </a:tblPr>
              <a:tblGrid>
                <a:gridCol w="1008274">
                  <a:extLst>
                    <a:ext uri="{9D8B030D-6E8A-4147-A177-3AD203B41FA5}">
                      <a16:colId xmlns:a16="http://schemas.microsoft.com/office/drawing/2014/main" val="20000"/>
                    </a:ext>
                  </a:extLst>
                </a:gridCol>
                <a:gridCol w="3456940">
                  <a:extLst>
                    <a:ext uri="{9D8B030D-6E8A-4147-A177-3AD203B41FA5}">
                      <a16:colId xmlns:a16="http://schemas.microsoft.com/office/drawing/2014/main" val="20001"/>
                    </a:ext>
                  </a:extLst>
                </a:gridCol>
                <a:gridCol w="4177136">
                  <a:extLst>
                    <a:ext uri="{9D8B030D-6E8A-4147-A177-3AD203B41FA5}">
                      <a16:colId xmlns:a16="http://schemas.microsoft.com/office/drawing/2014/main" val="20002"/>
                    </a:ext>
                  </a:extLst>
                </a:gridCol>
              </a:tblGrid>
              <a:tr h="365772">
                <a:tc>
                  <a:txBody>
                    <a:bodyPr/>
                    <a:lstStyle/>
                    <a:p>
                      <a:pPr>
                        <a:lnSpc>
                          <a:spcPct val="100000"/>
                        </a:lnSpc>
                      </a:pPr>
                      <a:r>
                        <a:rPr lang="de-DE" sz="1800" dirty="0" smtClean="0">
                          <a:latin typeface="Verdana" pitchFamily="34" charset="0"/>
                          <a:ea typeface="Verdana" pitchFamily="34" charset="0"/>
                          <a:cs typeface="Verdana" pitchFamily="34" charset="0"/>
                        </a:rPr>
                        <a:t>RDA</a:t>
                      </a:r>
                      <a:endParaRPr lang="de-DE" sz="1800" dirty="0">
                        <a:latin typeface="Verdana" pitchFamily="34" charset="0"/>
                        <a:ea typeface="Verdana" pitchFamily="34" charset="0"/>
                        <a:cs typeface="Verdana" pitchFamily="34" charset="0"/>
                      </a:endParaRPr>
                    </a:p>
                  </a:txBody>
                  <a:tcPr marL="91454" marR="91454" marT="45726" marB="45726"/>
                </a:tc>
                <a:tc>
                  <a:txBody>
                    <a:bodyPr/>
                    <a:lstStyle/>
                    <a:p>
                      <a:pPr>
                        <a:lnSpc>
                          <a:spcPct val="100000"/>
                        </a:lnSpc>
                      </a:pPr>
                      <a:r>
                        <a:rPr lang="de-DE" sz="1800" dirty="0" smtClean="0">
                          <a:latin typeface="Verdana" pitchFamily="34" charset="0"/>
                          <a:ea typeface="Verdana" pitchFamily="34" charset="0"/>
                          <a:cs typeface="Verdana" pitchFamily="34" charset="0"/>
                        </a:rPr>
                        <a:t>Element</a:t>
                      </a:r>
                      <a:endParaRPr lang="de-DE" sz="1800" dirty="0">
                        <a:latin typeface="Verdana" pitchFamily="34" charset="0"/>
                        <a:ea typeface="Verdana" pitchFamily="34" charset="0"/>
                        <a:cs typeface="Verdana" pitchFamily="34" charset="0"/>
                      </a:endParaRPr>
                    </a:p>
                  </a:txBody>
                  <a:tcPr marL="91454" marR="91454" marT="45726" marB="45726"/>
                </a:tc>
                <a:tc>
                  <a:txBody>
                    <a:bodyPr/>
                    <a:lstStyle/>
                    <a:p>
                      <a:pPr>
                        <a:lnSpc>
                          <a:spcPct val="100000"/>
                        </a:lnSpc>
                      </a:pPr>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marL="91454" marR="91454" marT="45726" marB="45726"/>
                </a:tc>
                <a:extLst>
                  <a:ext uri="{0D108BD9-81ED-4DB2-BD59-A6C34878D82A}">
                    <a16:rowId xmlns:a16="http://schemas.microsoft.com/office/drawing/2014/main" val="10000"/>
                  </a:ext>
                </a:extLst>
              </a:tr>
              <a:tr h="640093">
                <a:tc>
                  <a:txBody>
                    <a:bodyPr/>
                    <a:lstStyle/>
                    <a:p>
                      <a:pPr>
                        <a:lnSpc>
                          <a:spcPct val="100000"/>
                        </a:lnSpc>
                        <a:spcBef>
                          <a:spcPts val="600"/>
                        </a:spcBef>
                        <a:spcAft>
                          <a:spcPts val="600"/>
                        </a:spcAft>
                      </a:pPr>
                      <a:r>
                        <a:rPr lang="de-DE" sz="1800" b="1" dirty="0" smtClean="0">
                          <a:latin typeface="Verdana" pitchFamily="34" charset="0"/>
                          <a:ea typeface="Verdana" pitchFamily="34" charset="0"/>
                          <a:cs typeface="Verdana" pitchFamily="34" charset="0"/>
                        </a:rPr>
                        <a:t>6.19.2</a:t>
                      </a:r>
                      <a:endParaRPr lang="de-DE" sz="1800" b="1" dirty="0">
                        <a:latin typeface="Verdana" pitchFamily="34" charset="0"/>
                        <a:ea typeface="Verdana" pitchFamily="34" charset="0"/>
                        <a:cs typeface="Verdana" pitchFamily="34" charset="0"/>
                      </a:endParaRPr>
                    </a:p>
                  </a:txBody>
                  <a:tcPr marL="91454" marR="91454" marT="45726" marB="45726"/>
                </a:tc>
                <a:tc>
                  <a:txBody>
                    <a:bodyPr/>
                    <a:lstStyle/>
                    <a:p>
                      <a:pPr>
                        <a:lnSpc>
                          <a:spcPct val="100000"/>
                        </a:lnSpc>
                        <a:spcBef>
                          <a:spcPts val="600"/>
                        </a:spcBef>
                        <a:spcAft>
                          <a:spcPts val="600"/>
                        </a:spcAft>
                      </a:pPr>
                      <a:r>
                        <a:rPr lang="de-DE" sz="1800" b="1" dirty="0" smtClean="0">
                          <a:latin typeface="Verdana" pitchFamily="34" charset="0"/>
                          <a:ea typeface="Verdana" pitchFamily="34" charset="0"/>
                          <a:cs typeface="Verdana" pitchFamily="34" charset="0"/>
                        </a:rPr>
                        <a:t>Bevorzugter Titel Werks</a:t>
                      </a:r>
                      <a:endParaRPr lang="de-DE" sz="1800" b="1" dirty="0">
                        <a:latin typeface="Verdana" pitchFamily="34" charset="0"/>
                        <a:ea typeface="Verdana" pitchFamily="34" charset="0"/>
                        <a:cs typeface="Verdana" pitchFamily="34" charset="0"/>
                      </a:endParaRPr>
                    </a:p>
                  </a:txBody>
                  <a:tcPr marL="91454" marR="91454" marT="45726" marB="45726"/>
                </a:tc>
                <a:tc>
                  <a:txBody>
                    <a:bodyPr/>
                    <a:lstStyle/>
                    <a:p>
                      <a:pPr>
                        <a:lnSpc>
                          <a:spcPct val="100000"/>
                        </a:lnSpc>
                        <a:spcBef>
                          <a:spcPts val="600"/>
                        </a:spcBef>
                        <a:spcAft>
                          <a:spcPts val="600"/>
                        </a:spcAft>
                      </a:pPr>
                      <a:r>
                        <a:rPr lang="en-US" sz="1800" dirty="0" smtClean="0">
                          <a:latin typeface="Verdana" pitchFamily="34" charset="0"/>
                          <a:ea typeface="Verdana" pitchFamily="34" charset="0"/>
                          <a:cs typeface="Verdana" pitchFamily="34" charset="0"/>
                        </a:rPr>
                        <a:t>North American Agreement on Environmental Cooperation </a:t>
                      </a:r>
                      <a:endParaRPr lang="de-DE" sz="1800" dirty="0">
                        <a:latin typeface="Verdana" pitchFamily="34" charset="0"/>
                        <a:ea typeface="Verdana" pitchFamily="34" charset="0"/>
                        <a:cs typeface="Verdana" pitchFamily="34" charset="0"/>
                      </a:endParaRPr>
                    </a:p>
                  </a:txBody>
                  <a:tcPr marL="91454" marR="91454" marT="45726" marB="45726"/>
                </a:tc>
                <a:extLst>
                  <a:ext uri="{0D108BD9-81ED-4DB2-BD59-A6C34878D82A}">
                    <a16:rowId xmlns:a16="http://schemas.microsoft.com/office/drawing/2014/main" val="10001"/>
                  </a:ext>
                </a:extLst>
              </a:tr>
              <a:tr h="274320">
                <a:tc>
                  <a:txBody>
                    <a:bodyPr/>
                    <a:lstStyle/>
                    <a:p>
                      <a:pPr>
                        <a:lnSpc>
                          <a:spcPct val="100000"/>
                        </a:lnSpc>
                        <a:spcAft>
                          <a:spcPts val="600"/>
                        </a:spcAft>
                      </a:pPr>
                      <a:r>
                        <a:rPr lang="de-DE" sz="1800" b="1" dirty="0">
                          <a:latin typeface="Verdana" pitchFamily="34" charset="0"/>
                          <a:ea typeface="Verdana" pitchFamily="34" charset="0"/>
                          <a:cs typeface="Verdana" pitchFamily="34" charset="0"/>
                        </a:rPr>
                        <a:t>6.20.3</a:t>
                      </a:r>
                      <a:endParaRPr lang="de-DE" sz="1800" dirty="0">
                        <a:latin typeface="Verdana" pitchFamily="34" charset="0"/>
                        <a:ea typeface="Verdana" pitchFamily="34" charset="0"/>
                        <a:cs typeface="Verdana" pitchFamily="34" charset="0"/>
                      </a:endParaRPr>
                    </a:p>
                  </a:txBody>
                  <a:tcPr marL="68591" marR="68591" marT="0" marB="0"/>
                </a:tc>
                <a:tc>
                  <a:txBody>
                    <a:bodyPr/>
                    <a:lstStyle/>
                    <a:p>
                      <a:pPr>
                        <a:lnSpc>
                          <a:spcPct val="100000"/>
                        </a:lnSpc>
                        <a:spcAft>
                          <a:spcPts val="600"/>
                        </a:spcAft>
                      </a:pPr>
                      <a:r>
                        <a:rPr lang="de-DE" sz="1800" b="1">
                          <a:latin typeface="Verdana" pitchFamily="34" charset="0"/>
                          <a:ea typeface="Verdana" pitchFamily="34" charset="0"/>
                          <a:cs typeface="Verdana" pitchFamily="34" charset="0"/>
                        </a:rPr>
                        <a:t>Datum eines Abkommens</a:t>
                      </a:r>
                      <a:endParaRPr lang="de-DE" sz="1800">
                        <a:latin typeface="Verdana" pitchFamily="34" charset="0"/>
                        <a:ea typeface="Verdana" pitchFamily="34" charset="0"/>
                        <a:cs typeface="Verdana" pitchFamily="34" charset="0"/>
                      </a:endParaRPr>
                    </a:p>
                  </a:txBody>
                  <a:tcPr marL="68591" marR="68591" marT="0" marB="0"/>
                </a:tc>
                <a:tc>
                  <a:txBody>
                    <a:bodyPr/>
                    <a:lstStyle/>
                    <a:p>
                      <a:pPr>
                        <a:lnSpc>
                          <a:spcPct val="100000"/>
                        </a:lnSpc>
                        <a:spcAft>
                          <a:spcPts val="600"/>
                        </a:spcAft>
                      </a:pPr>
                      <a:r>
                        <a:rPr lang="de-DE" sz="1800" dirty="0" smtClean="0">
                          <a:latin typeface="Verdana" pitchFamily="34" charset="0"/>
                          <a:ea typeface="Verdana" pitchFamily="34" charset="0"/>
                          <a:cs typeface="Verdana" pitchFamily="34" charset="0"/>
                        </a:rPr>
                        <a:t>1993 September 14</a:t>
                      </a:r>
                      <a:endParaRPr lang="de-DE" sz="1800" dirty="0">
                        <a:latin typeface="Verdana" pitchFamily="34" charset="0"/>
                        <a:ea typeface="Verdana" pitchFamily="34" charset="0"/>
                        <a:cs typeface="Verdana" pitchFamily="34" charset="0"/>
                      </a:endParaRPr>
                    </a:p>
                  </a:txBody>
                  <a:tcPr marL="68591" marR="68591" marT="0" marB="0"/>
                </a:tc>
                <a:extLst>
                  <a:ext uri="{0D108BD9-81ED-4DB2-BD59-A6C34878D82A}">
                    <a16:rowId xmlns:a16="http://schemas.microsoft.com/office/drawing/2014/main" val="10002"/>
                  </a:ext>
                </a:extLst>
              </a:tr>
              <a:tr h="914413">
                <a:tc>
                  <a:txBody>
                    <a:bodyPr/>
                    <a:lstStyle/>
                    <a:p>
                      <a:pPr>
                        <a:lnSpc>
                          <a:spcPct val="100000"/>
                        </a:lnSpc>
                        <a:spcBef>
                          <a:spcPts val="600"/>
                        </a:spcBef>
                        <a:spcAft>
                          <a:spcPts val="600"/>
                        </a:spcAft>
                      </a:pPr>
                      <a:r>
                        <a:rPr lang="de-DE" sz="1800" b="0" dirty="0" smtClean="0">
                          <a:latin typeface="Verdana" pitchFamily="34" charset="0"/>
                          <a:ea typeface="Verdana" pitchFamily="34" charset="0"/>
                          <a:cs typeface="Verdana" pitchFamily="34" charset="0"/>
                        </a:rPr>
                        <a:t>6.27.1</a:t>
                      </a:r>
                      <a:endParaRPr lang="de-DE" sz="1800" b="0" dirty="0">
                        <a:latin typeface="Verdana" pitchFamily="34" charset="0"/>
                        <a:ea typeface="Verdana" pitchFamily="34" charset="0"/>
                        <a:cs typeface="Verdana" pitchFamily="34" charset="0"/>
                      </a:endParaRPr>
                    </a:p>
                  </a:txBody>
                  <a:tcPr marL="91454" marR="91454" marT="45726" marB="45726"/>
                </a:tc>
                <a:tc>
                  <a:txBody>
                    <a:bodyPr/>
                    <a:lstStyle/>
                    <a:p>
                      <a:pPr>
                        <a:lnSpc>
                          <a:spcPct val="100000"/>
                        </a:lnSpc>
                        <a:spcBef>
                          <a:spcPts val="600"/>
                        </a:spcBef>
                        <a:spcAft>
                          <a:spcPts val="600"/>
                        </a:spcAft>
                      </a:pPr>
                      <a:r>
                        <a:rPr lang="de-DE" sz="1800" b="0" dirty="0" smtClean="0">
                          <a:latin typeface="Verdana" pitchFamily="34" charset="0"/>
                          <a:ea typeface="Verdana" pitchFamily="34" charset="0"/>
                          <a:cs typeface="Verdana" pitchFamily="34" charset="0"/>
                        </a:rPr>
                        <a:t>Normierter Sucheinstieg</a:t>
                      </a:r>
                      <a:endParaRPr lang="de-DE" sz="1800" b="0" dirty="0">
                        <a:latin typeface="Verdana" pitchFamily="34" charset="0"/>
                        <a:ea typeface="Verdana" pitchFamily="34" charset="0"/>
                        <a:cs typeface="Verdana" pitchFamily="34" charset="0"/>
                      </a:endParaRPr>
                    </a:p>
                  </a:txBody>
                  <a:tcPr marL="91454" marR="91454" marT="45726" marB="45726"/>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en-US" sz="1800" dirty="0" smtClean="0">
                          <a:latin typeface="Verdana" pitchFamily="34" charset="0"/>
                          <a:ea typeface="Verdana" pitchFamily="34" charset="0"/>
                          <a:cs typeface="Verdana" pitchFamily="34" charset="0"/>
                        </a:rPr>
                        <a:t>North American Agreement on Environmental Cooperation (</a:t>
                      </a:r>
                      <a:r>
                        <a:rPr lang="de-DE" sz="1800" dirty="0" smtClean="0">
                          <a:latin typeface="Verdana" pitchFamily="34" charset="0"/>
                          <a:ea typeface="Verdana" pitchFamily="34" charset="0"/>
                          <a:cs typeface="Verdana" pitchFamily="34" charset="0"/>
                        </a:rPr>
                        <a:t>1993 September 14)</a:t>
                      </a:r>
                    </a:p>
                  </a:txBody>
                  <a:tcPr marL="91454" marR="91454" marT="45726" marB="45726"/>
                </a:tc>
                <a:extLst>
                  <a:ext uri="{0D108BD9-81ED-4DB2-BD59-A6C34878D82A}">
                    <a16:rowId xmlns:a16="http://schemas.microsoft.com/office/drawing/2014/main" val="10003"/>
                  </a:ext>
                </a:extLst>
              </a:tr>
              <a:tr h="508940">
                <a:tc>
                  <a:txBody>
                    <a:bodyPr/>
                    <a:lstStyle/>
                    <a:p>
                      <a:pPr>
                        <a:lnSpc>
                          <a:spcPct val="100000"/>
                        </a:lnSpc>
                        <a:spcAft>
                          <a:spcPts val="600"/>
                        </a:spcAft>
                      </a:pPr>
                      <a:r>
                        <a:rPr lang="de-DE" sz="1800" dirty="0">
                          <a:latin typeface="Verdana"/>
                          <a:ea typeface="Calibri"/>
                          <a:cs typeface="Arial"/>
                        </a:rPr>
                        <a:t>19.3</a:t>
                      </a:r>
                    </a:p>
                  </a:txBody>
                  <a:tcPr marL="68591" marR="68591" marT="0" marB="0"/>
                </a:tc>
                <a:tc>
                  <a:txBody>
                    <a:bodyPr/>
                    <a:lstStyle/>
                    <a:p>
                      <a:pPr>
                        <a:lnSpc>
                          <a:spcPct val="100000"/>
                        </a:lnSpc>
                        <a:spcAft>
                          <a:spcPts val="600"/>
                        </a:spcAft>
                      </a:pPr>
                      <a:r>
                        <a:rPr lang="de-DE" sz="1800" dirty="0">
                          <a:latin typeface="Verdana"/>
                          <a:ea typeface="Calibri"/>
                          <a:cs typeface="Arial"/>
                        </a:rPr>
                        <a:t>Sonstige </a:t>
                      </a:r>
                      <a:r>
                        <a:rPr lang="de-DE" sz="1800" dirty="0" smtClean="0">
                          <a:latin typeface="Verdana"/>
                          <a:ea typeface="Calibri"/>
                          <a:cs typeface="Arial"/>
                        </a:rPr>
                        <a:t>Körperschaft</a:t>
                      </a:r>
                      <a:endParaRPr lang="de-DE" sz="1800" dirty="0">
                        <a:latin typeface="Verdana"/>
                        <a:ea typeface="Calibri"/>
                        <a:cs typeface="Arial"/>
                      </a:endParaRPr>
                    </a:p>
                  </a:txBody>
                  <a:tcPr marL="68591" marR="68591" marT="0" marB="0"/>
                </a:tc>
                <a:tc>
                  <a:txBody>
                    <a:bodyPr/>
                    <a:lstStyle/>
                    <a:p>
                      <a:pPr>
                        <a:lnSpc>
                          <a:spcPct val="100000"/>
                        </a:lnSpc>
                        <a:spcAft>
                          <a:spcPts val="600"/>
                        </a:spcAft>
                      </a:pPr>
                      <a:r>
                        <a:rPr lang="de-DE" sz="1800" dirty="0">
                          <a:latin typeface="Verdana"/>
                          <a:ea typeface="Calibri"/>
                          <a:cs typeface="Arial"/>
                        </a:rPr>
                        <a:t>USA</a:t>
                      </a:r>
                    </a:p>
                  </a:txBody>
                  <a:tcPr marL="68591" marR="68591" marT="0" marB="0"/>
                </a:tc>
                <a:extLst>
                  <a:ext uri="{0D108BD9-81ED-4DB2-BD59-A6C34878D82A}">
                    <a16:rowId xmlns:a16="http://schemas.microsoft.com/office/drawing/2014/main" val="10004"/>
                  </a:ext>
                </a:extLst>
              </a:tr>
              <a:tr h="508940">
                <a:tc>
                  <a:txBody>
                    <a:bodyPr/>
                    <a:lstStyle/>
                    <a:p>
                      <a:pPr>
                        <a:lnSpc>
                          <a:spcPct val="100000"/>
                        </a:lnSpc>
                        <a:spcAft>
                          <a:spcPts val="600"/>
                        </a:spcAft>
                      </a:pPr>
                      <a:r>
                        <a:rPr lang="de-DE" sz="1800" dirty="0">
                          <a:latin typeface="Verdana"/>
                          <a:ea typeface="Calibri"/>
                          <a:cs typeface="Arial"/>
                        </a:rPr>
                        <a:t>19.3</a:t>
                      </a:r>
                    </a:p>
                  </a:txBody>
                  <a:tcPr marL="68591" marR="68591" marT="0" marB="0"/>
                </a:tc>
                <a:tc>
                  <a:txBody>
                    <a:bodyPr/>
                    <a:lstStyle/>
                    <a:p>
                      <a:pPr>
                        <a:lnSpc>
                          <a:spcPct val="100000"/>
                        </a:lnSpc>
                        <a:spcAft>
                          <a:spcPts val="600"/>
                        </a:spcAft>
                      </a:pPr>
                      <a:r>
                        <a:rPr lang="de-DE" sz="1800" dirty="0">
                          <a:latin typeface="Verdana"/>
                          <a:ea typeface="Calibri"/>
                          <a:cs typeface="Arial"/>
                        </a:rPr>
                        <a:t>Sonstige </a:t>
                      </a:r>
                      <a:r>
                        <a:rPr lang="de-DE" sz="1800" dirty="0" smtClean="0">
                          <a:latin typeface="Verdana"/>
                          <a:ea typeface="Calibri"/>
                          <a:cs typeface="Arial"/>
                        </a:rPr>
                        <a:t>Körperschaft</a:t>
                      </a:r>
                      <a:endParaRPr lang="de-DE" sz="1800" dirty="0">
                        <a:latin typeface="Verdana"/>
                        <a:ea typeface="Calibri"/>
                        <a:cs typeface="Arial"/>
                      </a:endParaRPr>
                    </a:p>
                  </a:txBody>
                  <a:tcPr marL="68591" marR="68591" marT="0" marB="0"/>
                </a:tc>
                <a:tc>
                  <a:txBody>
                    <a:bodyPr/>
                    <a:lstStyle/>
                    <a:p>
                      <a:pPr>
                        <a:lnSpc>
                          <a:spcPct val="100000"/>
                        </a:lnSpc>
                        <a:spcAft>
                          <a:spcPts val="600"/>
                        </a:spcAft>
                      </a:pPr>
                      <a:r>
                        <a:rPr lang="de-DE" sz="1800" dirty="0" smtClean="0">
                          <a:latin typeface="Verdana"/>
                          <a:ea typeface="Calibri"/>
                          <a:cs typeface="Arial"/>
                        </a:rPr>
                        <a:t>Kanada</a:t>
                      </a:r>
                      <a:endParaRPr lang="de-DE" sz="1800" dirty="0">
                        <a:latin typeface="Verdana"/>
                        <a:ea typeface="Calibri"/>
                        <a:cs typeface="Arial"/>
                      </a:endParaRPr>
                    </a:p>
                  </a:txBody>
                  <a:tcPr marL="68591" marR="68591" marT="0" marB="0"/>
                </a:tc>
                <a:extLst>
                  <a:ext uri="{0D108BD9-81ED-4DB2-BD59-A6C34878D82A}">
                    <a16:rowId xmlns:a16="http://schemas.microsoft.com/office/drawing/2014/main" val="10005"/>
                  </a:ext>
                </a:extLst>
              </a:tr>
              <a:tr h="508940">
                <a:tc>
                  <a:txBody>
                    <a:bodyPr/>
                    <a:lstStyle/>
                    <a:p>
                      <a:pPr>
                        <a:lnSpc>
                          <a:spcPct val="100000"/>
                        </a:lnSpc>
                        <a:spcAft>
                          <a:spcPts val="600"/>
                        </a:spcAft>
                      </a:pPr>
                      <a:r>
                        <a:rPr lang="de-DE" sz="1800" dirty="0">
                          <a:latin typeface="Verdana"/>
                          <a:ea typeface="Calibri"/>
                          <a:cs typeface="Arial"/>
                        </a:rPr>
                        <a:t>19.3</a:t>
                      </a:r>
                    </a:p>
                  </a:txBody>
                  <a:tcPr marL="68591" marR="68591" marT="0" marB="0"/>
                </a:tc>
                <a:tc>
                  <a:txBody>
                    <a:bodyPr/>
                    <a:lstStyle/>
                    <a:p>
                      <a:pPr>
                        <a:lnSpc>
                          <a:spcPct val="100000"/>
                        </a:lnSpc>
                        <a:spcAft>
                          <a:spcPts val="600"/>
                        </a:spcAft>
                      </a:pPr>
                      <a:r>
                        <a:rPr lang="de-DE" sz="1800" dirty="0">
                          <a:latin typeface="Verdana"/>
                          <a:ea typeface="Calibri"/>
                          <a:cs typeface="Arial"/>
                        </a:rPr>
                        <a:t>Sonstige </a:t>
                      </a:r>
                      <a:r>
                        <a:rPr lang="de-DE" sz="1800" dirty="0" smtClean="0">
                          <a:latin typeface="Verdana"/>
                          <a:ea typeface="Calibri"/>
                          <a:cs typeface="Arial"/>
                        </a:rPr>
                        <a:t>Körperschaft</a:t>
                      </a:r>
                      <a:endParaRPr lang="de-DE" sz="1800" dirty="0">
                        <a:latin typeface="Verdana"/>
                        <a:ea typeface="Calibri"/>
                        <a:cs typeface="Arial"/>
                      </a:endParaRPr>
                    </a:p>
                  </a:txBody>
                  <a:tcPr marL="68591" marR="68591" marT="0" marB="0"/>
                </a:tc>
                <a:tc>
                  <a:txBody>
                    <a:bodyPr/>
                    <a:lstStyle/>
                    <a:p>
                      <a:pPr>
                        <a:lnSpc>
                          <a:spcPct val="100000"/>
                        </a:lnSpc>
                        <a:spcAft>
                          <a:spcPts val="600"/>
                        </a:spcAft>
                      </a:pPr>
                      <a:r>
                        <a:rPr lang="de-DE" sz="1800" dirty="0" smtClean="0">
                          <a:latin typeface="Verdana"/>
                          <a:ea typeface="Calibri"/>
                          <a:cs typeface="Arial"/>
                        </a:rPr>
                        <a:t>Mexiko</a:t>
                      </a:r>
                      <a:endParaRPr lang="de-DE" sz="1800" dirty="0">
                        <a:latin typeface="Verdana"/>
                        <a:ea typeface="Calibri"/>
                        <a:cs typeface="Arial"/>
                      </a:endParaRPr>
                    </a:p>
                  </a:txBody>
                  <a:tcPr marL="68591" marR="68591" marT="0" marB="0"/>
                </a:tc>
                <a:extLst>
                  <a:ext uri="{0D108BD9-81ED-4DB2-BD59-A6C34878D82A}">
                    <a16:rowId xmlns:a16="http://schemas.microsoft.com/office/drawing/2014/main" val="10006"/>
                  </a:ext>
                </a:extLst>
              </a:tr>
              <a:tr h="274320">
                <a:tc>
                  <a:txBody>
                    <a:bodyPr/>
                    <a:lstStyle/>
                    <a:p>
                      <a:pPr>
                        <a:lnSpc>
                          <a:spcPct val="100000"/>
                        </a:lnSpc>
                        <a:spcAft>
                          <a:spcPts val="600"/>
                        </a:spcAft>
                      </a:pPr>
                      <a:r>
                        <a:rPr lang="de-DE" sz="1800" dirty="0">
                          <a:latin typeface="Verdana"/>
                          <a:ea typeface="Calibri"/>
                          <a:cs typeface="Arial"/>
                        </a:rPr>
                        <a:t>18.5</a:t>
                      </a:r>
                    </a:p>
                  </a:txBody>
                  <a:tcPr marL="68591" marR="68591" marT="0" marB="0"/>
                </a:tc>
                <a:tc>
                  <a:txBody>
                    <a:bodyPr/>
                    <a:lstStyle/>
                    <a:p>
                      <a:pPr>
                        <a:lnSpc>
                          <a:spcPct val="100000"/>
                        </a:lnSpc>
                        <a:spcAft>
                          <a:spcPts val="600"/>
                        </a:spcAft>
                      </a:pPr>
                      <a:r>
                        <a:rPr lang="de-DE" sz="1800">
                          <a:latin typeface="Verdana"/>
                          <a:ea typeface="Calibri"/>
                          <a:cs typeface="Arial"/>
                        </a:rPr>
                        <a:t>Beziehungskennzeichnung</a:t>
                      </a:r>
                    </a:p>
                  </a:txBody>
                  <a:tcPr marL="68591" marR="68591" marT="0" marB="0"/>
                </a:tc>
                <a:tc>
                  <a:txBody>
                    <a:bodyPr/>
                    <a:lstStyle/>
                    <a:p>
                      <a:pPr>
                        <a:lnSpc>
                          <a:spcPct val="100000"/>
                        </a:lnSpc>
                        <a:spcAft>
                          <a:spcPts val="600"/>
                        </a:spcAft>
                      </a:pPr>
                      <a:r>
                        <a:rPr lang="de-DE" sz="1800" dirty="0">
                          <a:latin typeface="Verdana"/>
                          <a:ea typeface="Calibri"/>
                          <a:cs typeface="Arial"/>
                        </a:rPr>
                        <a:t>Vertragspartner</a:t>
                      </a:r>
                    </a:p>
                  </a:txBody>
                  <a:tcPr marL="68591" marR="68591" marT="0" marB="0"/>
                </a:tc>
                <a:extLst>
                  <a:ext uri="{0D108BD9-81ED-4DB2-BD59-A6C34878D82A}">
                    <a16:rowId xmlns:a16="http://schemas.microsoft.com/office/drawing/2014/main" val="10007"/>
                  </a:ext>
                </a:extLst>
              </a:tr>
            </a:tbl>
          </a:graphicData>
        </a:graphic>
      </p:graphicFrame>
      <p:grpSp>
        <p:nvGrpSpPr>
          <p:cNvPr id="73769" name="Gruppieren 11"/>
          <p:cNvGrpSpPr>
            <a:grpSpLocks/>
          </p:cNvGrpSpPr>
          <p:nvPr/>
        </p:nvGrpSpPr>
        <p:grpSpPr bwMode="auto">
          <a:xfrm>
            <a:off x="5580063" y="188913"/>
            <a:ext cx="3024187" cy="1800225"/>
            <a:chOff x="5580112" y="188640"/>
            <a:chExt cx="3024336" cy="1800200"/>
          </a:xfrm>
        </p:grpSpPr>
        <p:grpSp>
          <p:nvGrpSpPr>
            <p:cNvPr id="10" name="Gruppieren 9"/>
            <p:cNvGrpSpPr/>
            <p:nvPr/>
          </p:nvGrpSpPr>
          <p:grpSpPr>
            <a:xfrm>
              <a:off x="5580112" y="188640"/>
              <a:ext cx="2959225" cy="1800200"/>
              <a:chOff x="323528" y="980728"/>
              <a:chExt cx="3751313" cy="2102284"/>
            </a:xfrm>
            <a:solidFill>
              <a:schemeClr val="bg1"/>
            </a:solidFill>
          </p:grpSpPr>
          <p:pic>
            <p:nvPicPr>
              <p:cNvPr id="1027" name="Picture 3"/>
              <p:cNvPicPr>
                <a:picLocks noChangeAspect="1" noChangeArrowheads="1"/>
              </p:cNvPicPr>
              <p:nvPr/>
            </p:nvPicPr>
            <p:blipFill>
              <a:blip r:embed="rId3" cstate="print"/>
              <a:srcRect/>
              <a:stretch>
                <a:fillRect/>
              </a:stretch>
            </p:blipFill>
            <p:spPr bwMode="auto">
              <a:xfrm>
                <a:off x="323528" y="980728"/>
                <a:ext cx="3751313" cy="534629"/>
              </a:xfrm>
              <a:prstGeom prst="rect">
                <a:avLst/>
              </a:prstGeom>
              <a:grpFill/>
              <a:ln w="9525">
                <a:noFill/>
                <a:miter lim="800000"/>
                <a:headEnd/>
                <a:tailEnd/>
              </a:ln>
            </p:spPr>
          </p:pic>
          <p:pic>
            <p:nvPicPr>
              <p:cNvPr id="1028" name="Picture 4"/>
              <p:cNvPicPr>
                <a:picLocks noChangeAspect="1" noChangeArrowheads="1"/>
              </p:cNvPicPr>
              <p:nvPr/>
            </p:nvPicPr>
            <p:blipFill>
              <a:blip r:embed="rId4" cstate="print"/>
              <a:srcRect/>
              <a:stretch>
                <a:fillRect/>
              </a:stretch>
            </p:blipFill>
            <p:spPr bwMode="auto">
              <a:xfrm>
                <a:off x="347936" y="1556792"/>
                <a:ext cx="3702497" cy="1526220"/>
              </a:xfrm>
              <a:prstGeom prst="rect">
                <a:avLst/>
              </a:prstGeom>
              <a:grpFill/>
              <a:ln w="9525">
                <a:noFill/>
                <a:miter lim="800000"/>
                <a:headEnd/>
                <a:tailEnd/>
              </a:ln>
            </p:spPr>
          </p:pic>
        </p:grpSp>
        <p:sp>
          <p:nvSpPr>
            <p:cNvPr id="11" name="Rechteck 10"/>
            <p:cNvSpPr/>
            <p:nvPr/>
          </p:nvSpPr>
          <p:spPr>
            <a:xfrm>
              <a:off x="5580112" y="188640"/>
              <a:ext cx="3024336" cy="18002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grpSp>
      <p:sp>
        <p:nvSpPr>
          <p:cNvPr id="3" name="Titel 2"/>
          <p:cNvSpPr>
            <a:spLocks noGrp="1"/>
          </p:cNvSpPr>
          <p:nvPr>
            <p:ph type="title"/>
          </p:nvPr>
        </p:nvSpPr>
        <p:spPr/>
        <p:txBody>
          <a:bodyPr/>
          <a:lstStyle/>
          <a:p>
            <a:r>
              <a:rPr lang="de-DE" dirty="0"/>
              <a:t>Beispiel</a:t>
            </a:r>
          </a:p>
        </p:txBody>
      </p:sp>
      <p:sp>
        <p:nvSpPr>
          <p:cNvPr id="16" name="Fußzeilenplatzhalter 15"/>
          <p:cNvSpPr>
            <a:spLocks noGrp="1"/>
          </p:cNvSpPr>
          <p:nvPr>
            <p:ph type="ftr" sz="quarter" idx="14"/>
          </p:nvPr>
        </p:nvSpPr>
        <p:spPr/>
        <p:txBody>
          <a:bodyPr/>
          <a:lstStyle/>
          <a:p>
            <a:pPr>
              <a:defRPr/>
            </a:pPr>
            <a:r>
              <a:rPr lang="de-DE" smtClean="0"/>
              <a:t>AG RDA Schulungsunterlagen – Modul 6J: Juristische Werke | Stand: 5.12.2017 | CC BY-NC-SA</a:t>
            </a:r>
            <a:endParaRPr lang="de-DE" dirty="0"/>
          </a:p>
        </p:txBody>
      </p:sp>
      <p:sp>
        <p:nvSpPr>
          <p:cNvPr id="73771" name="Foliennummernplatzhalter 3"/>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fld id="{7304E997-DE44-425B-A5E0-DDE61D93BCDF}" type="slidenum">
              <a:rPr lang="de-DE" altLang="de-DE" sz="1200" smtClean="0">
                <a:solidFill>
                  <a:srgbClr val="898989"/>
                </a:solidFill>
                <a:latin typeface="Calibri" pitchFamily="34" charset="0"/>
              </a:rPr>
              <a:pPr>
                <a:spcBef>
                  <a:spcPct val="0"/>
                </a:spcBef>
                <a:buFontTx/>
                <a:buNone/>
              </a:pPr>
              <a:t>75</a:t>
            </a:fld>
            <a:endParaRPr lang="de-DE" altLang="de-DE" sz="1200" smtClean="0">
              <a:solidFill>
                <a:srgbClr val="898989"/>
              </a:solidFill>
              <a:latin typeface="Calibri" pitchFamily="34" charset="0"/>
            </a:endParaRPr>
          </a:p>
        </p:txBody>
      </p:sp>
      <p:sp>
        <p:nvSpPr>
          <p:cNvPr id="73772" name="Textfeld 4"/>
          <p:cNvSpPr txBox="1">
            <a:spLocks noChangeArrowheads="1"/>
          </p:cNvSpPr>
          <p:nvPr/>
        </p:nvSpPr>
        <p:spPr bwMode="auto">
          <a:xfrm>
            <a:off x="971550" y="1277938"/>
            <a:ext cx="3335338" cy="646112"/>
          </a:xfrm>
          <a:prstGeom prst="rect">
            <a:avLst/>
          </a:prstGeom>
          <a:solidFill>
            <a:schemeClr val="bg1"/>
          </a:solidFill>
          <a:ln w="9525">
            <a:solidFill>
              <a:schemeClr val="tx1"/>
            </a:solidFill>
            <a:miter lim="800000"/>
            <a:headEnd/>
            <a:tailEnd/>
          </a:ln>
        </p:spPr>
        <p:txBody>
          <a:bodyPr wrap="none">
            <a:spAutoFit/>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r>
              <a:rPr lang="de-DE" altLang="de-DE" sz="1800" dirty="0">
                <a:latin typeface="Calibri" pitchFamily="34" charset="0"/>
              </a:rPr>
              <a:t>Nordamerikanisches Abkommen </a:t>
            </a:r>
          </a:p>
          <a:p>
            <a:pPr>
              <a:spcBef>
                <a:spcPct val="0"/>
              </a:spcBef>
              <a:buFontTx/>
              <a:buNone/>
            </a:pPr>
            <a:r>
              <a:rPr lang="de-DE" altLang="de-DE" sz="1800" dirty="0">
                <a:latin typeface="Calibri" pitchFamily="34" charset="0"/>
              </a:rPr>
              <a:t>über die Umweltzusammenarbeit</a:t>
            </a:r>
            <a:endParaRPr lang="de-DE" altLang="de-DE" sz="1800" dirty="0"/>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de-DE" altLang="de-DE" dirty="0">
                <a:solidFill>
                  <a:srgbClr val="376092"/>
                </a:solidFill>
              </a:rPr>
              <a:t>Protokolle, Zusatzvereinbarungen usw. </a:t>
            </a:r>
            <a:endParaRPr lang="de-DE" dirty="0"/>
          </a:p>
        </p:txBody>
      </p:sp>
      <p:sp>
        <p:nvSpPr>
          <p:cNvPr id="3" name="Textplatzhalter 2"/>
          <p:cNvSpPr>
            <a:spLocks noGrp="1"/>
          </p:cNvSpPr>
          <p:nvPr>
            <p:ph type="body" sz="quarter" idx="13"/>
          </p:nvPr>
        </p:nvSpPr>
        <p:spPr/>
        <p:txBody>
          <a:bodyPr/>
          <a:lstStyle/>
          <a:p>
            <a:pPr>
              <a:buFont typeface="Arial" charset="0"/>
              <a:buNone/>
              <a:defRPr/>
            </a:pPr>
            <a:r>
              <a:rPr lang="de-DE" altLang="de-DE" b="1" dirty="0" smtClean="0"/>
              <a:t>Normierter </a:t>
            </a:r>
            <a:r>
              <a:rPr lang="de-DE" altLang="de-DE" b="1" dirty="0"/>
              <a:t>Sucheinstieg:</a:t>
            </a:r>
          </a:p>
          <a:p>
            <a:pPr>
              <a:buFont typeface="Arial" charset="0"/>
              <a:buNone/>
              <a:defRPr/>
            </a:pPr>
            <a:endParaRPr lang="de-DE" altLang="de-DE" b="1" dirty="0"/>
          </a:p>
          <a:p>
            <a:pPr>
              <a:defRPr/>
            </a:pPr>
            <a:r>
              <a:rPr lang="de-DE" altLang="de-DE" dirty="0"/>
              <a:t>Protokolle usw. mit eigenständigem Titel:</a:t>
            </a:r>
          </a:p>
          <a:p>
            <a:pPr marL="0" indent="0">
              <a:buFont typeface="Arial" charset="0"/>
              <a:buNone/>
              <a:defRPr/>
            </a:pPr>
            <a:r>
              <a:rPr lang="de-DE" altLang="de-DE" dirty="0"/>
              <a:t>   </a:t>
            </a:r>
            <a:r>
              <a:rPr lang="de-DE" altLang="de-DE" dirty="0" smtClean="0"/>
              <a:t>    Bevorzugter </a:t>
            </a:r>
            <a:r>
              <a:rPr lang="de-DE" altLang="de-DE" dirty="0"/>
              <a:t>Titel ist der Titel des Protokolls</a:t>
            </a:r>
          </a:p>
          <a:p>
            <a:pPr marL="0" indent="0">
              <a:buFont typeface="Arial" charset="0"/>
              <a:buNone/>
              <a:defRPr/>
            </a:pPr>
            <a:endParaRPr lang="de-DE" altLang="de-DE" dirty="0"/>
          </a:p>
          <a:p>
            <a:pPr>
              <a:buFont typeface="Arial" charset="0"/>
              <a:buChar char="•"/>
              <a:defRPr/>
            </a:pPr>
            <a:r>
              <a:rPr lang="de-DE" altLang="de-DE" dirty="0"/>
              <a:t>Protokolle usw. ohne eigenständigem Titel</a:t>
            </a:r>
            <a:r>
              <a:rPr lang="de-DE" altLang="de-DE" dirty="0" smtClean="0"/>
              <a:t>:</a:t>
            </a:r>
          </a:p>
          <a:p>
            <a:pPr lvl="1">
              <a:buFont typeface="Arial" charset="0"/>
              <a:buChar char="•"/>
              <a:defRPr/>
            </a:pPr>
            <a:r>
              <a:rPr lang="de-DE" altLang="de-DE" sz="2400" dirty="0" smtClean="0"/>
              <a:t>Sucheinstieg</a:t>
            </a:r>
            <a:r>
              <a:rPr lang="de-DE" altLang="de-DE" sz="2400" dirty="0"/>
              <a:t>, der das Abkommen </a:t>
            </a:r>
            <a:r>
              <a:rPr lang="de-DE" altLang="de-DE" sz="2400" dirty="0" smtClean="0"/>
              <a:t>repräsentiert</a:t>
            </a:r>
          </a:p>
          <a:p>
            <a:pPr lvl="1">
              <a:buFont typeface="Arial" charset="0"/>
              <a:buChar char="•"/>
              <a:defRPr/>
            </a:pPr>
            <a:r>
              <a:rPr lang="de-DE" altLang="de-DE" sz="2400" dirty="0" smtClean="0"/>
              <a:t>Terminus </a:t>
            </a:r>
            <a:r>
              <a:rPr lang="de-DE" altLang="de-DE" sz="2400" dirty="0"/>
              <a:t>„Protokolle usw</a:t>
            </a:r>
            <a:r>
              <a:rPr lang="de-DE" altLang="de-DE" sz="2400" dirty="0" smtClean="0"/>
              <a:t>.“</a:t>
            </a:r>
          </a:p>
          <a:p>
            <a:pPr lvl="1">
              <a:buFont typeface="Arial" charset="0"/>
              <a:buChar char="•"/>
              <a:defRPr/>
            </a:pPr>
            <a:r>
              <a:rPr lang="de-DE" altLang="de-DE" sz="2400" dirty="0" smtClean="0"/>
              <a:t>Datum </a:t>
            </a:r>
            <a:r>
              <a:rPr lang="de-DE" altLang="de-DE" sz="2400" dirty="0"/>
              <a:t>des Protokolls    (RDA 6.29.1.16 D-A-CH)</a:t>
            </a:r>
            <a:endParaRPr lang="de-DE" sz="2400" dirty="0"/>
          </a:p>
        </p:txBody>
      </p:sp>
      <p:sp>
        <p:nvSpPr>
          <p:cNvPr id="4" name="Fußzeilenplatzhalter 3"/>
          <p:cNvSpPr>
            <a:spLocks noGrp="1"/>
          </p:cNvSpPr>
          <p:nvPr>
            <p:ph type="ftr" sz="quarter" idx="14"/>
          </p:nvPr>
        </p:nvSpPr>
        <p:spPr/>
        <p:txBody>
          <a:bodyPr/>
          <a:lstStyle/>
          <a:p>
            <a:pPr>
              <a:defRPr/>
            </a:pPr>
            <a:r>
              <a:rPr lang="de-DE" smtClean="0"/>
              <a:t>AG RDA Schulungsunterlagen – Modul 6J: Juristische Werke | Stand: 5.12.2017 | CC BY-NC-SA</a:t>
            </a:r>
            <a:endParaRPr lang="de-DE" dirty="0"/>
          </a:p>
        </p:txBody>
      </p:sp>
      <p:sp>
        <p:nvSpPr>
          <p:cNvPr id="74757" name="Foliennummernplatzhalter 1"/>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fld id="{5DAC1117-5776-47CB-9BBD-89EB89074051}" type="slidenum">
              <a:rPr lang="de-DE" altLang="de-DE" sz="1200" smtClean="0">
                <a:solidFill>
                  <a:srgbClr val="898989"/>
                </a:solidFill>
                <a:latin typeface="Calibri" pitchFamily="34" charset="0"/>
              </a:rPr>
              <a:pPr>
                <a:spcBef>
                  <a:spcPct val="0"/>
                </a:spcBef>
                <a:buFontTx/>
                <a:buNone/>
              </a:pPr>
              <a:t>76</a:t>
            </a:fld>
            <a:endParaRPr lang="de-DE" altLang="de-DE" sz="1200"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Beispiel</a:t>
            </a:r>
          </a:p>
        </p:txBody>
      </p:sp>
      <p:sp>
        <p:nvSpPr>
          <p:cNvPr id="75778" name="Textplatzhalter 2"/>
          <p:cNvSpPr>
            <a:spLocks noGrp="1"/>
          </p:cNvSpPr>
          <p:nvPr>
            <p:ph type="body" sz="quarter" idx="13"/>
          </p:nvPr>
        </p:nvSpPr>
        <p:spPr/>
        <p:txBody>
          <a:bodyPr/>
          <a:lstStyle/>
          <a:p>
            <a:pPr marL="0" indent="0">
              <a:buFont typeface="Arial" pitchFamily="34" charset="0"/>
              <a:buNone/>
            </a:pPr>
            <a:r>
              <a:rPr lang="de-DE" altLang="de-DE" sz="2000" dirty="0" smtClean="0"/>
              <a:t>Protokoll zum Madrider </a:t>
            </a:r>
          </a:p>
          <a:p>
            <a:pPr marL="0" indent="0">
              <a:buFont typeface="Arial" pitchFamily="34" charset="0"/>
              <a:buNone/>
            </a:pPr>
            <a:r>
              <a:rPr lang="de-DE" altLang="de-DE" sz="2000" dirty="0" smtClean="0"/>
              <a:t>Markenabkommen</a:t>
            </a:r>
          </a:p>
        </p:txBody>
      </p:sp>
      <p:sp>
        <p:nvSpPr>
          <p:cNvPr id="4" name="Fußzeilenplatzhalter 3"/>
          <p:cNvSpPr>
            <a:spLocks noGrp="1"/>
          </p:cNvSpPr>
          <p:nvPr>
            <p:ph type="ftr" sz="quarter" idx="14"/>
          </p:nvPr>
        </p:nvSpPr>
        <p:spPr/>
        <p:txBody>
          <a:bodyPr/>
          <a:lstStyle/>
          <a:p>
            <a:pPr>
              <a:defRPr/>
            </a:pPr>
            <a:r>
              <a:rPr lang="de-DE" smtClean="0"/>
              <a:t>AG RDA Schulungsunterlagen – Modul 6J: Juristische Werke | Stand: 5.12.2017 | CC BY-NC-SA</a:t>
            </a:r>
            <a:endParaRPr lang="de-DE" dirty="0"/>
          </a:p>
        </p:txBody>
      </p:sp>
      <p:sp>
        <p:nvSpPr>
          <p:cNvPr id="75780" name="Foliennummernplatzhalter 4"/>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fld id="{779832E8-A5F4-4C36-9610-B01E22A8D687}" type="slidenum">
              <a:rPr lang="de-DE" altLang="de-DE" sz="1200" smtClean="0">
                <a:solidFill>
                  <a:srgbClr val="898989"/>
                </a:solidFill>
                <a:latin typeface="Calibri" pitchFamily="34" charset="0"/>
              </a:rPr>
              <a:pPr>
                <a:spcBef>
                  <a:spcPct val="0"/>
                </a:spcBef>
                <a:buFontTx/>
                <a:buNone/>
              </a:pPr>
              <a:t>77</a:t>
            </a:fld>
            <a:endParaRPr lang="de-DE" altLang="de-DE" sz="1200" smtClean="0">
              <a:solidFill>
                <a:srgbClr val="898989"/>
              </a:solidFill>
              <a:latin typeface="Calibri" pitchFamily="34" charset="0"/>
            </a:endParaRPr>
          </a:p>
        </p:txBody>
      </p:sp>
      <p:pic>
        <p:nvPicPr>
          <p:cNvPr id="6" name="Picture 2"/>
          <p:cNvPicPr>
            <a:picLocks noChangeAspect="1" noChangeArrowheads="1"/>
          </p:cNvPicPr>
          <p:nvPr/>
        </p:nvPicPr>
        <p:blipFill>
          <a:blip r:embed="rId2"/>
          <a:srcRect/>
          <a:stretch>
            <a:fillRect/>
          </a:stretch>
        </p:blipFill>
        <p:spPr bwMode="auto">
          <a:xfrm>
            <a:off x="3995737" y="404664"/>
            <a:ext cx="4733925" cy="2238375"/>
          </a:xfrm>
          <a:prstGeom prst="rect">
            <a:avLst/>
          </a:prstGeom>
          <a:noFill/>
          <a:ln w="9525">
            <a:solidFill>
              <a:schemeClr val="tx1"/>
            </a:solidFill>
            <a:miter lim="800000"/>
            <a:headEnd/>
            <a:tailEnd/>
          </a:ln>
        </p:spPr>
      </p:pic>
      <p:graphicFrame>
        <p:nvGraphicFramePr>
          <p:cNvPr id="7" name="Tabelle 6"/>
          <p:cNvGraphicFramePr>
            <a:graphicFrameLocks noGrp="1"/>
          </p:cNvGraphicFramePr>
          <p:nvPr>
            <p:extLst>
              <p:ext uri="{D42A27DB-BD31-4B8C-83A1-F6EECF244321}">
                <p14:modId xmlns:p14="http://schemas.microsoft.com/office/powerpoint/2010/main" val="1693383284"/>
              </p:ext>
            </p:extLst>
          </p:nvPr>
        </p:nvGraphicFramePr>
        <p:xfrm>
          <a:off x="251520" y="2780928"/>
          <a:ext cx="8550149" cy="3653184"/>
        </p:xfrm>
        <a:graphic>
          <a:graphicData uri="http://schemas.openxmlformats.org/drawingml/2006/table">
            <a:tbl>
              <a:tblPr/>
              <a:tblGrid>
                <a:gridCol w="1135872">
                  <a:extLst>
                    <a:ext uri="{9D8B030D-6E8A-4147-A177-3AD203B41FA5}">
                      <a16:colId xmlns:a16="http://schemas.microsoft.com/office/drawing/2014/main" val="20000"/>
                    </a:ext>
                  </a:extLst>
                </a:gridCol>
                <a:gridCol w="2515561">
                  <a:extLst>
                    <a:ext uri="{9D8B030D-6E8A-4147-A177-3AD203B41FA5}">
                      <a16:colId xmlns:a16="http://schemas.microsoft.com/office/drawing/2014/main" val="20001"/>
                    </a:ext>
                  </a:extLst>
                </a:gridCol>
                <a:gridCol w="4898716">
                  <a:extLst>
                    <a:ext uri="{9D8B030D-6E8A-4147-A177-3AD203B41FA5}">
                      <a16:colId xmlns:a16="http://schemas.microsoft.com/office/drawing/2014/main" val="20002"/>
                    </a:ext>
                  </a:extLst>
                </a:gridCol>
              </a:tblGrid>
              <a:tr h="439807">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1" i="0" u="none" strike="noStrike" cap="none" normalizeH="0" baseline="0" dirty="0" smtClean="0">
                          <a:ln>
                            <a:noFill/>
                          </a:ln>
                          <a:solidFill>
                            <a:srgbClr val="FFFFFF"/>
                          </a:solidFill>
                          <a:effectLst/>
                          <a:latin typeface="Verdana" pitchFamily="34" charset="0"/>
                          <a:cs typeface="Arial" pitchFamily="34" charset="0"/>
                        </a:rPr>
                        <a:t>RDA</a:t>
                      </a:r>
                    </a:p>
                  </a:txBody>
                  <a:tcPr marL="91435" marR="9143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1" i="0" u="none" strike="noStrike" cap="none" normalizeH="0" baseline="0" dirty="0" smtClean="0">
                          <a:ln>
                            <a:noFill/>
                          </a:ln>
                          <a:solidFill>
                            <a:srgbClr val="FFFFFF"/>
                          </a:solidFill>
                          <a:effectLst/>
                          <a:latin typeface="Verdana" pitchFamily="34" charset="0"/>
                          <a:cs typeface="Arial" pitchFamily="34" charset="0"/>
                        </a:rPr>
                        <a:t>Element</a:t>
                      </a:r>
                    </a:p>
                  </a:txBody>
                  <a:tcPr marL="91435" marR="9143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1" i="0" u="none" strike="noStrike" cap="none" normalizeH="0" baseline="0" dirty="0" smtClean="0">
                          <a:ln>
                            <a:noFill/>
                          </a:ln>
                          <a:solidFill>
                            <a:srgbClr val="FFFFFF"/>
                          </a:solidFill>
                          <a:effectLst/>
                          <a:latin typeface="Verdana" pitchFamily="34" charset="0"/>
                          <a:cs typeface="Arial" pitchFamily="34" charset="0"/>
                        </a:rPr>
                        <a:t>Erfassung</a:t>
                      </a:r>
                    </a:p>
                  </a:txBody>
                  <a:tcPr marL="91435" marR="9143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0"/>
                  </a:ext>
                </a:extLst>
              </a:tr>
              <a:tr h="653057">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800" b="1" i="0" u="none" strike="noStrike" cap="none" normalizeH="0" baseline="0" smtClean="0">
                          <a:ln>
                            <a:noFill/>
                          </a:ln>
                          <a:solidFill>
                            <a:srgbClr val="000000"/>
                          </a:solidFill>
                          <a:effectLst/>
                          <a:latin typeface="Verdana" pitchFamily="34" charset="0"/>
                          <a:cs typeface="Arial" pitchFamily="34" charset="0"/>
                        </a:rPr>
                        <a:t>6.19.2</a:t>
                      </a:r>
                      <a:endParaRPr kumimoji="0" lang="de-DE" altLang="de-DE" sz="1800" b="0" i="0" u="none" strike="noStrike" cap="none" normalizeH="0" baseline="0" smtClean="0">
                        <a:ln>
                          <a:noFill/>
                        </a:ln>
                        <a:solidFill>
                          <a:srgbClr val="000000"/>
                        </a:solidFill>
                        <a:effectLst/>
                        <a:latin typeface="Verdana" pitchFamily="34" charset="0"/>
                        <a:cs typeface="Arial" pitchFamily="34" charset="0"/>
                      </a:endParaRPr>
                    </a:p>
                  </a:txBody>
                  <a:tcPr marL="91435" marR="9143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800" b="1" i="0" u="none" strike="noStrike" cap="none" normalizeH="0" baseline="0" dirty="0" smtClean="0">
                          <a:ln>
                            <a:noFill/>
                          </a:ln>
                          <a:solidFill>
                            <a:srgbClr val="000000"/>
                          </a:solidFill>
                          <a:effectLst/>
                          <a:latin typeface="Verdana" pitchFamily="34" charset="0"/>
                          <a:cs typeface="Arial" pitchFamily="34" charset="0"/>
                        </a:rPr>
                        <a:t>Bevorzugter Titel des Werks</a:t>
                      </a:r>
                      <a:endParaRPr kumimoji="0" lang="de-DE" altLang="de-DE" sz="1800" b="0" i="0" u="none" strike="noStrike" cap="none" normalizeH="0" baseline="0" dirty="0" smtClean="0">
                        <a:ln>
                          <a:noFill/>
                        </a:ln>
                        <a:solidFill>
                          <a:srgbClr val="000000"/>
                        </a:solidFill>
                        <a:effectLst/>
                        <a:latin typeface="Verdana" pitchFamily="34" charset="0"/>
                        <a:cs typeface="Arial" pitchFamily="34" charset="0"/>
                      </a:endParaRPr>
                    </a:p>
                  </a:txBody>
                  <a:tcPr marL="91435" marR="9143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de-DE" altLang="de-DE" sz="1800" b="0" i="0" u="none" strike="noStrike" cap="none" normalizeH="0" baseline="0" dirty="0" smtClean="0">
                          <a:ln>
                            <a:noFill/>
                          </a:ln>
                          <a:solidFill>
                            <a:srgbClr val="000000"/>
                          </a:solidFill>
                          <a:effectLst/>
                          <a:latin typeface="Verdana" pitchFamily="34" charset="0"/>
                          <a:cs typeface="Arial" pitchFamily="34" charset="0"/>
                        </a:rPr>
                        <a:t>Madrider Markenabkommen</a:t>
                      </a:r>
                    </a:p>
                  </a:txBody>
                  <a:tcPr marL="91435" marR="9143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1"/>
                  </a:ext>
                </a:extLst>
              </a:tr>
              <a:tr h="579216">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800" b="1" i="0" u="none" strike="noStrike" cap="none" normalizeH="0" baseline="0" smtClean="0">
                          <a:ln>
                            <a:noFill/>
                          </a:ln>
                          <a:solidFill>
                            <a:srgbClr val="000000"/>
                          </a:solidFill>
                          <a:effectLst/>
                          <a:latin typeface="Verdana" pitchFamily="34" charset="0"/>
                          <a:cs typeface="Arial" pitchFamily="34" charset="0"/>
                        </a:rPr>
                        <a:t>6.20.3</a:t>
                      </a:r>
                    </a:p>
                  </a:txBody>
                  <a:tcPr marL="91435" marR="9143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800" b="1" i="0" u="none" strike="noStrike" cap="none" normalizeH="0" baseline="0" dirty="0" smtClean="0">
                          <a:ln>
                            <a:noFill/>
                          </a:ln>
                          <a:solidFill>
                            <a:srgbClr val="000000"/>
                          </a:solidFill>
                          <a:effectLst/>
                          <a:latin typeface="Verdana" pitchFamily="34" charset="0"/>
                          <a:cs typeface="Arial" pitchFamily="34" charset="0"/>
                        </a:rPr>
                        <a:t>Datum des Abkommens</a:t>
                      </a:r>
                    </a:p>
                  </a:txBody>
                  <a:tcPr marL="91435" marR="9143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de-DE" altLang="de-DE" sz="1800" b="0" i="0" u="none" strike="noStrike" cap="none" normalizeH="0" baseline="0" dirty="0" smtClean="0">
                          <a:ln>
                            <a:noFill/>
                          </a:ln>
                          <a:solidFill>
                            <a:srgbClr val="000000"/>
                          </a:solidFill>
                          <a:effectLst/>
                          <a:latin typeface="Verdana" pitchFamily="34" charset="0"/>
                          <a:cs typeface="Arial" pitchFamily="34" charset="0"/>
                        </a:rPr>
                        <a:t>1891 April 14</a:t>
                      </a:r>
                    </a:p>
                  </a:txBody>
                  <a:tcPr marL="91435" marR="9143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10002"/>
                  </a:ext>
                </a:extLst>
              </a:tr>
              <a:tr h="579216">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800" b="0" i="0" u="none" strike="noStrike" cap="none" normalizeH="0" baseline="0" smtClean="0">
                          <a:ln>
                            <a:noFill/>
                          </a:ln>
                          <a:solidFill>
                            <a:srgbClr val="000000"/>
                          </a:solidFill>
                          <a:effectLst/>
                          <a:latin typeface="Verdana" pitchFamily="34" charset="0"/>
                          <a:cs typeface="Arial" pitchFamily="34" charset="0"/>
                        </a:rPr>
                        <a:t>6.29.30</a:t>
                      </a:r>
                    </a:p>
                  </a:txBody>
                  <a:tcPr marL="91435" marR="9143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de-DE" altLang="de-DE" sz="1800" b="0" i="0" u="none" strike="noStrike" cap="none" normalizeH="0" baseline="0" dirty="0" smtClean="0">
                          <a:ln>
                            <a:noFill/>
                          </a:ln>
                          <a:solidFill>
                            <a:srgbClr val="000000"/>
                          </a:solidFill>
                          <a:effectLst/>
                          <a:latin typeface="Verdana" pitchFamily="34" charset="0"/>
                          <a:cs typeface="Arial" pitchFamily="34" charset="0"/>
                        </a:rPr>
                        <a:t>Ergänzung zum Sucheinstieg</a:t>
                      </a:r>
                    </a:p>
                  </a:txBody>
                  <a:tcPr marL="91435" marR="9143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de-DE" altLang="de-DE" sz="1800" b="0" i="0" u="none" strike="noStrike" cap="none" normalizeH="0" baseline="0" smtClean="0">
                          <a:ln>
                            <a:noFill/>
                          </a:ln>
                          <a:solidFill>
                            <a:srgbClr val="000000"/>
                          </a:solidFill>
                          <a:effectLst/>
                          <a:latin typeface="Verdana" pitchFamily="34" charset="0"/>
                          <a:cs typeface="Arial" pitchFamily="34" charset="0"/>
                        </a:rPr>
                        <a:t>Protokolle usw.</a:t>
                      </a:r>
                    </a:p>
                  </a:txBody>
                  <a:tcPr marL="91435" marR="9143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3"/>
                  </a:ext>
                </a:extLst>
              </a:tr>
              <a:tr h="387349">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800" b="1" i="0" u="none" strike="noStrike" cap="none" normalizeH="0" baseline="0" smtClean="0">
                          <a:ln>
                            <a:noFill/>
                          </a:ln>
                          <a:solidFill>
                            <a:srgbClr val="000000"/>
                          </a:solidFill>
                          <a:effectLst/>
                          <a:latin typeface="Verdana" pitchFamily="34" charset="0"/>
                          <a:cs typeface="Arial" pitchFamily="34" charset="0"/>
                        </a:rPr>
                        <a:t>6.20.3</a:t>
                      </a:r>
                    </a:p>
                  </a:txBody>
                  <a:tcPr marL="91435" marR="9143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800" b="1" i="0" u="none" strike="noStrike" cap="none" normalizeH="0" baseline="0" dirty="0" smtClean="0">
                          <a:ln>
                            <a:noFill/>
                          </a:ln>
                          <a:solidFill>
                            <a:srgbClr val="000000"/>
                          </a:solidFill>
                          <a:effectLst/>
                          <a:latin typeface="Verdana" pitchFamily="34" charset="0"/>
                          <a:cs typeface="Arial" pitchFamily="34" charset="0"/>
                        </a:rPr>
                        <a:t>Datum des Protokolls</a:t>
                      </a:r>
                    </a:p>
                  </a:txBody>
                  <a:tcPr marL="91435" marR="9143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de-DE" altLang="de-DE" sz="1800" b="0" i="0" u="none" strike="noStrike" cap="none" normalizeH="0" baseline="0" dirty="0" smtClean="0">
                          <a:ln>
                            <a:noFill/>
                          </a:ln>
                          <a:solidFill>
                            <a:srgbClr val="000000"/>
                          </a:solidFill>
                          <a:effectLst/>
                          <a:latin typeface="Verdana" pitchFamily="34" charset="0"/>
                          <a:cs typeface="Arial" pitchFamily="34" charset="0"/>
                        </a:rPr>
                        <a:t>1989 Juni 27</a:t>
                      </a:r>
                    </a:p>
                  </a:txBody>
                  <a:tcPr marL="91435" marR="9143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10004"/>
                  </a:ext>
                </a:extLst>
              </a:tr>
              <a:tr h="579216">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800" b="0" i="0" u="none" strike="noStrike" cap="none" normalizeH="0" baseline="0" smtClean="0">
                          <a:ln>
                            <a:noFill/>
                          </a:ln>
                          <a:solidFill>
                            <a:srgbClr val="000000"/>
                          </a:solidFill>
                          <a:effectLst/>
                          <a:latin typeface="Verdana" pitchFamily="34" charset="0"/>
                          <a:cs typeface="Arial" pitchFamily="34" charset="0"/>
                        </a:rPr>
                        <a:t>6.29.1</a:t>
                      </a:r>
                    </a:p>
                  </a:txBody>
                  <a:tcPr marL="91435" marR="9143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800" b="0" i="0" u="none" strike="noStrike" cap="none" normalizeH="0" baseline="0" dirty="0" smtClean="0">
                          <a:ln>
                            <a:noFill/>
                          </a:ln>
                          <a:solidFill>
                            <a:srgbClr val="000000"/>
                          </a:solidFill>
                          <a:effectLst/>
                          <a:latin typeface="Verdana" pitchFamily="34" charset="0"/>
                          <a:cs typeface="Arial" pitchFamily="34" charset="0"/>
                        </a:rPr>
                        <a:t>Normierter Sucheinstieg</a:t>
                      </a:r>
                    </a:p>
                  </a:txBody>
                  <a:tcPr marL="91435" marR="9143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de-DE" altLang="de-DE" sz="1800" b="0" i="0" u="none" strike="noStrike" cap="none" normalizeH="0" baseline="0" dirty="0" smtClean="0">
                          <a:ln>
                            <a:noFill/>
                          </a:ln>
                          <a:solidFill>
                            <a:srgbClr val="000000"/>
                          </a:solidFill>
                          <a:effectLst/>
                          <a:latin typeface="Verdana" pitchFamily="34" charset="0"/>
                          <a:cs typeface="Arial" pitchFamily="34" charset="0"/>
                        </a:rPr>
                        <a:t>Madrider Markenabkommen (1891 April 14). Protokolle usw. (1989 Juni 27)</a:t>
                      </a:r>
                    </a:p>
                  </a:txBody>
                  <a:tcPr marL="91435" marR="9143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5"/>
                  </a:ext>
                </a:extLst>
              </a:tr>
            </a:tbl>
          </a:graphicData>
        </a:graphic>
      </p:graphicFrame>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elle 6"/>
          <p:cNvGraphicFramePr>
            <a:graphicFrameLocks noGrp="1"/>
          </p:cNvGraphicFramePr>
          <p:nvPr>
            <p:extLst>
              <p:ext uri="{D42A27DB-BD31-4B8C-83A1-F6EECF244321}">
                <p14:modId xmlns:p14="http://schemas.microsoft.com/office/powerpoint/2010/main" val="1144805466"/>
              </p:ext>
            </p:extLst>
          </p:nvPr>
        </p:nvGraphicFramePr>
        <p:xfrm>
          <a:off x="250825" y="2997200"/>
          <a:ext cx="8642350" cy="3205164"/>
        </p:xfrm>
        <a:graphic>
          <a:graphicData uri="http://schemas.openxmlformats.org/drawingml/2006/table">
            <a:tbl>
              <a:tblPr firstRow="1" bandRow="1">
                <a:tableStyleId>{5C22544A-7EE6-4342-B048-85BDC9FD1C3A}</a:tableStyleId>
              </a:tblPr>
              <a:tblGrid>
                <a:gridCol w="1008274">
                  <a:extLst>
                    <a:ext uri="{9D8B030D-6E8A-4147-A177-3AD203B41FA5}">
                      <a16:colId xmlns:a16="http://schemas.microsoft.com/office/drawing/2014/main" val="20000"/>
                    </a:ext>
                  </a:extLst>
                </a:gridCol>
                <a:gridCol w="2952861">
                  <a:extLst>
                    <a:ext uri="{9D8B030D-6E8A-4147-A177-3AD203B41FA5}">
                      <a16:colId xmlns:a16="http://schemas.microsoft.com/office/drawing/2014/main" val="20001"/>
                    </a:ext>
                  </a:extLst>
                </a:gridCol>
                <a:gridCol w="4681215">
                  <a:extLst>
                    <a:ext uri="{9D8B030D-6E8A-4147-A177-3AD203B41FA5}">
                      <a16:colId xmlns:a16="http://schemas.microsoft.com/office/drawing/2014/main" val="20002"/>
                    </a:ext>
                  </a:extLst>
                </a:gridCol>
              </a:tblGrid>
              <a:tr h="365822">
                <a:tc>
                  <a:txBody>
                    <a:bodyPr/>
                    <a:lstStyle/>
                    <a:p>
                      <a:pPr>
                        <a:lnSpc>
                          <a:spcPct val="100000"/>
                        </a:lnSpc>
                      </a:pPr>
                      <a:r>
                        <a:rPr lang="de-DE" sz="1800" dirty="0" smtClean="0">
                          <a:latin typeface="Verdana" pitchFamily="34" charset="0"/>
                          <a:ea typeface="Verdana" pitchFamily="34" charset="0"/>
                          <a:cs typeface="Verdana" pitchFamily="34" charset="0"/>
                        </a:rPr>
                        <a:t>RDA</a:t>
                      </a:r>
                      <a:endParaRPr lang="de-DE" sz="1800" dirty="0">
                        <a:latin typeface="Verdana" pitchFamily="34" charset="0"/>
                        <a:ea typeface="Verdana" pitchFamily="34" charset="0"/>
                        <a:cs typeface="Verdana" pitchFamily="34" charset="0"/>
                      </a:endParaRPr>
                    </a:p>
                  </a:txBody>
                  <a:tcPr marL="91454" marR="91454" marT="45732" marB="45732"/>
                </a:tc>
                <a:tc>
                  <a:txBody>
                    <a:bodyPr/>
                    <a:lstStyle/>
                    <a:p>
                      <a:pPr>
                        <a:lnSpc>
                          <a:spcPct val="100000"/>
                        </a:lnSpc>
                      </a:pPr>
                      <a:r>
                        <a:rPr lang="de-DE" sz="1800" dirty="0" smtClean="0">
                          <a:latin typeface="Verdana" pitchFamily="34" charset="0"/>
                          <a:ea typeface="Verdana" pitchFamily="34" charset="0"/>
                          <a:cs typeface="Verdana" pitchFamily="34" charset="0"/>
                        </a:rPr>
                        <a:t>Element</a:t>
                      </a:r>
                      <a:endParaRPr lang="de-DE" sz="1800" dirty="0">
                        <a:latin typeface="Verdana" pitchFamily="34" charset="0"/>
                        <a:ea typeface="Verdana" pitchFamily="34" charset="0"/>
                        <a:cs typeface="Verdana" pitchFamily="34" charset="0"/>
                      </a:endParaRPr>
                    </a:p>
                  </a:txBody>
                  <a:tcPr marL="91454" marR="91454" marT="45732" marB="45732"/>
                </a:tc>
                <a:tc>
                  <a:txBody>
                    <a:bodyPr/>
                    <a:lstStyle/>
                    <a:p>
                      <a:pPr>
                        <a:lnSpc>
                          <a:spcPct val="100000"/>
                        </a:lnSpc>
                      </a:pPr>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marL="91454" marR="91454" marT="45732" marB="45732"/>
                </a:tc>
                <a:extLst>
                  <a:ext uri="{0D108BD9-81ED-4DB2-BD59-A6C34878D82A}">
                    <a16:rowId xmlns:a16="http://schemas.microsoft.com/office/drawing/2014/main" val="10000"/>
                  </a:ext>
                </a:extLst>
              </a:tr>
              <a:tr h="1188900">
                <a:tc>
                  <a:txBody>
                    <a:bodyPr/>
                    <a:lstStyle/>
                    <a:p>
                      <a:pPr>
                        <a:lnSpc>
                          <a:spcPct val="100000"/>
                        </a:lnSpc>
                        <a:spcBef>
                          <a:spcPts val="600"/>
                        </a:spcBef>
                        <a:spcAft>
                          <a:spcPts val="600"/>
                        </a:spcAft>
                      </a:pPr>
                      <a:r>
                        <a:rPr lang="de-DE" sz="1800" b="1" dirty="0" smtClean="0">
                          <a:latin typeface="Verdana" pitchFamily="34" charset="0"/>
                          <a:ea typeface="Verdana" pitchFamily="34" charset="0"/>
                          <a:cs typeface="Verdana" pitchFamily="34" charset="0"/>
                        </a:rPr>
                        <a:t>6.19.2</a:t>
                      </a:r>
                      <a:endParaRPr lang="de-DE" sz="1800" b="1" dirty="0">
                        <a:latin typeface="Verdana" pitchFamily="34" charset="0"/>
                        <a:ea typeface="Verdana" pitchFamily="34" charset="0"/>
                        <a:cs typeface="Verdana" pitchFamily="34" charset="0"/>
                      </a:endParaRPr>
                    </a:p>
                  </a:txBody>
                  <a:tcPr marL="91454" marR="91454" marT="45732" marB="45732"/>
                </a:tc>
                <a:tc>
                  <a:txBody>
                    <a:bodyPr/>
                    <a:lstStyle/>
                    <a:p>
                      <a:pPr>
                        <a:lnSpc>
                          <a:spcPct val="100000"/>
                        </a:lnSpc>
                        <a:spcBef>
                          <a:spcPts val="600"/>
                        </a:spcBef>
                        <a:spcAft>
                          <a:spcPts val="600"/>
                        </a:spcAft>
                      </a:pPr>
                      <a:r>
                        <a:rPr lang="de-DE" sz="1800" b="1" dirty="0" smtClean="0">
                          <a:latin typeface="Verdana" pitchFamily="34" charset="0"/>
                          <a:ea typeface="Verdana" pitchFamily="34" charset="0"/>
                          <a:cs typeface="Verdana" pitchFamily="34" charset="0"/>
                        </a:rPr>
                        <a:t>Bevorzugter Titel des Werks</a:t>
                      </a:r>
                      <a:endParaRPr lang="de-DE" sz="1800" b="1" dirty="0">
                        <a:latin typeface="Verdana" pitchFamily="34" charset="0"/>
                        <a:ea typeface="Verdana" pitchFamily="34" charset="0"/>
                        <a:cs typeface="Verdana" pitchFamily="34" charset="0"/>
                      </a:endParaRPr>
                    </a:p>
                  </a:txBody>
                  <a:tcPr marL="91454" marR="91454" marT="45732" marB="45732"/>
                </a:tc>
                <a:tc>
                  <a:txBody>
                    <a:bodyPr/>
                    <a:lstStyle/>
                    <a:p>
                      <a:pPr>
                        <a:lnSpc>
                          <a:spcPct val="100000"/>
                        </a:lnSpc>
                        <a:spcBef>
                          <a:spcPts val="600"/>
                        </a:spcBef>
                        <a:spcAft>
                          <a:spcPts val="600"/>
                        </a:spcAft>
                      </a:pPr>
                      <a:r>
                        <a:rPr lang="de-DE" sz="1800" dirty="0" smtClean="0">
                          <a:latin typeface="Verdana" pitchFamily="34" charset="0"/>
                          <a:ea typeface="Verdana" pitchFamily="34" charset="0"/>
                          <a:cs typeface="Verdana" pitchFamily="34" charset="0"/>
                        </a:rPr>
                        <a:t>Protokoll zur Verhütung, Bekämpfung und Bestrafung des Menschenhandels, insbesondere des Frauen- und Kinderhandels</a:t>
                      </a:r>
                      <a:endParaRPr lang="de-DE" sz="1800" dirty="0">
                        <a:latin typeface="Verdana" pitchFamily="34" charset="0"/>
                        <a:ea typeface="Verdana" pitchFamily="34" charset="0"/>
                        <a:cs typeface="Verdana" pitchFamily="34" charset="0"/>
                      </a:endParaRPr>
                    </a:p>
                  </a:txBody>
                  <a:tcPr marL="91454" marR="91454" marT="45732" marB="45732"/>
                </a:tc>
                <a:extLst>
                  <a:ext uri="{0D108BD9-81ED-4DB2-BD59-A6C34878D82A}">
                    <a16:rowId xmlns:a16="http://schemas.microsoft.com/office/drawing/2014/main" val="10001"/>
                  </a:ext>
                </a:extLst>
              </a:tr>
              <a:tr h="461542">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altLang="de-DE" sz="1800" b="1" i="0" u="none" strike="noStrike" cap="none" normalizeH="0" baseline="0" dirty="0" smtClean="0">
                          <a:ln>
                            <a:noFill/>
                          </a:ln>
                          <a:solidFill>
                            <a:srgbClr val="000000"/>
                          </a:solidFill>
                          <a:effectLst/>
                          <a:latin typeface="Verdana" pitchFamily="34" charset="0"/>
                          <a:cs typeface="Arial" pitchFamily="34" charset="0"/>
                        </a:rPr>
                        <a:t>6.20.3</a:t>
                      </a:r>
                    </a:p>
                  </a:txBody>
                  <a:tcPr marL="91435" marR="91435" marT="45727" marB="45727" horzOverflow="overflow"/>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800" b="1" i="0" u="none" strike="noStrike" cap="none" normalizeH="0" baseline="0" dirty="0" smtClean="0">
                          <a:ln>
                            <a:noFill/>
                          </a:ln>
                          <a:solidFill>
                            <a:srgbClr val="000000"/>
                          </a:solidFill>
                          <a:effectLst/>
                          <a:latin typeface="Verdana" pitchFamily="34" charset="0"/>
                          <a:cs typeface="Arial" pitchFamily="34" charset="0"/>
                        </a:rPr>
                        <a:t>Datum des Protokolls</a:t>
                      </a:r>
                    </a:p>
                  </a:txBody>
                  <a:tcPr marL="91435" marR="91435" marT="45727" marB="45727" horzOverflow="overflow"/>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de-DE" altLang="de-DE" sz="1800" b="0" i="0" u="none" strike="noStrike" cap="none" normalizeH="0" baseline="0" dirty="0" smtClean="0">
                          <a:ln>
                            <a:noFill/>
                          </a:ln>
                          <a:solidFill>
                            <a:srgbClr val="000000"/>
                          </a:solidFill>
                          <a:effectLst/>
                          <a:latin typeface="Verdana" pitchFamily="34" charset="0"/>
                          <a:cs typeface="Arial" pitchFamily="34" charset="0"/>
                        </a:rPr>
                        <a:t>2000 November 15</a:t>
                      </a:r>
                    </a:p>
                  </a:txBody>
                  <a:tcPr marL="91435" marR="91435" marT="45727" marB="45727" horzOverflow="overflow"/>
                </a:tc>
                <a:extLst>
                  <a:ext uri="{0D108BD9-81ED-4DB2-BD59-A6C34878D82A}">
                    <a16:rowId xmlns:a16="http://schemas.microsoft.com/office/drawing/2014/main" val="10002"/>
                  </a:ext>
                </a:extLst>
              </a:tr>
              <a:tr h="1188900">
                <a:tc>
                  <a:txBody>
                    <a:bodyPr/>
                    <a:lstStyle/>
                    <a:p>
                      <a:pPr>
                        <a:lnSpc>
                          <a:spcPct val="100000"/>
                        </a:lnSpc>
                        <a:spcBef>
                          <a:spcPts val="600"/>
                        </a:spcBef>
                        <a:spcAft>
                          <a:spcPts val="600"/>
                        </a:spcAft>
                      </a:pPr>
                      <a:r>
                        <a:rPr lang="de-DE" sz="1800" b="0" dirty="0" smtClean="0">
                          <a:latin typeface="Verdana" pitchFamily="34" charset="0"/>
                          <a:ea typeface="Verdana" pitchFamily="34" charset="0"/>
                          <a:cs typeface="Verdana" pitchFamily="34" charset="0"/>
                        </a:rPr>
                        <a:t>6.29.1</a:t>
                      </a:r>
                      <a:endParaRPr lang="de-DE" sz="1800" b="0" dirty="0">
                        <a:latin typeface="Verdana" pitchFamily="34" charset="0"/>
                        <a:ea typeface="Verdana" pitchFamily="34" charset="0"/>
                        <a:cs typeface="Verdana" pitchFamily="34" charset="0"/>
                      </a:endParaRPr>
                    </a:p>
                  </a:txBody>
                  <a:tcPr marL="91454" marR="91454" marT="45732" marB="45732"/>
                </a:tc>
                <a:tc>
                  <a:txBody>
                    <a:bodyPr/>
                    <a:lstStyle/>
                    <a:p>
                      <a:pPr>
                        <a:lnSpc>
                          <a:spcPct val="100000"/>
                        </a:lnSpc>
                        <a:spcBef>
                          <a:spcPts val="600"/>
                        </a:spcBef>
                        <a:spcAft>
                          <a:spcPts val="600"/>
                        </a:spcAft>
                      </a:pPr>
                      <a:r>
                        <a:rPr lang="de-DE" sz="1800" b="0" dirty="0" smtClean="0">
                          <a:latin typeface="Verdana" pitchFamily="34" charset="0"/>
                          <a:ea typeface="Verdana" pitchFamily="34" charset="0"/>
                          <a:cs typeface="Verdana" pitchFamily="34" charset="0"/>
                        </a:rPr>
                        <a:t>Normierter Sucheinstieg</a:t>
                      </a:r>
                      <a:endParaRPr lang="de-DE" sz="1800" b="0" dirty="0">
                        <a:latin typeface="Verdana" pitchFamily="34" charset="0"/>
                        <a:ea typeface="Verdana" pitchFamily="34" charset="0"/>
                        <a:cs typeface="Verdana" pitchFamily="34" charset="0"/>
                      </a:endParaRPr>
                    </a:p>
                  </a:txBody>
                  <a:tcPr marL="91454" marR="91454" marT="45732" marB="45732"/>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dirty="0" smtClean="0">
                          <a:latin typeface="Verdana" pitchFamily="34" charset="0"/>
                          <a:ea typeface="Verdana" pitchFamily="34" charset="0"/>
                          <a:cs typeface="Verdana" pitchFamily="34" charset="0"/>
                        </a:rPr>
                        <a:t>Protokoll zur Verhütung, Bekämpfung und Bestrafung des Menschenhandels, insbesondere des Frauen- und Kinderhandels (2000 November 15)</a:t>
                      </a:r>
                      <a:endParaRPr lang="de-DE" sz="1800" dirty="0">
                        <a:latin typeface="Verdana" pitchFamily="34" charset="0"/>
                        <a:ea typeface="Verdana" pitchFamily="34" charset="0"/>
                        <a:cs typeface="Verdana" pitchFamily="34" charset="0"/>
                      </a:endParaRPr>
                    </a:p>
                  </a:txBody>
                  <a:tcPr marL="91454" marR="91454" marT="45732" marB="45732"/>
                </a:tc>
                <a:extLst>
                  <a:ext uri="{0D108BD9-81ED-4DB2-BD59-A6C34878D82A}">
                    <a16:rowId xmlns:a16="http://schemas.microsoft.com/office/drawing/2014/main" val="10003"/>
                  </a:ext>
                </a:extLst>
              </a:tr>
            </a:tbl>
          </a:graphicData>
        </a:graphic>
      </p:graphicFrame>
      <p:pic>
        <p:nvPicPr>
          <p:cNvPr id="7682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1550" y="1341438"/>
            <a:ext cx="7886700" cy="136683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4" name="Titel 3"/>
          <p:cNvSpPr>
            <a:spLocks noGrp="1"/>
          </p:cNvSpPr>
          <p:nvPr>
            <p:ph type="title"/>
          </p:nvPr>
        </p:nvSpPr>
        <p:spPr/>
        <p:txBody>
          <a:bodyPr/>
          <a:lstStyle/>
          <a:p>
            <a:r>
              <a:rPr lang="de-DE" dirty="0"/>
              <a:t>Beispiel</a:t>
            </a:r>
          </a:p>
        </p:txBody>
      </p:sp>
      <p:sp>
        <p:nvSpPr>
          <p:cNvPr id="11" name="Fußzeilenplatzhalter 10"/>
          <p:cNvSpPr>
            <a:spLocks noGrp="1"/>
          </p:cNvSpPr>
          <p:nvPr>
            <p:ph type="ftr" sz="quarter" idx="14"/>
          </p:nvPr>
        </p:nvSpPr>
        <p:spPr/>
        <p:txBody>
          <a:bodyPr/>
          <a:lstStyle/>
          <a:p>
            <a:pPr>
              <a:defRPr/>
            </a:pPr>
            <a:r>
              <a:rPr lang="de-DE" smtClean="0"/>
              <a:t>AG RDA Schulungsunterlagen – Modul 6J: Juristische Werke | Stand: 5.12.2017 | CC BY-NC-SA</a:t>
            </a:r>
            <a:endParaRPr lang="de-DE" dirty="0"/>
          </a:p>
        </p:txBody>
      </p:sp>
      <p:sp>
        <p:nvSpPr>
          <p:cNvPr id="3" name="Foliennummernplatzhalter 2"/>
          <p:cNvSpPr>
            <a:spLocks noGrp="1"/>
          </p:cNvSpPr>
          <p:nvPr>
            <p:ph type="sldNum" sz="quarter" idx="15"/>
          </p:nvPr>
        </p:nvSpPr>
        <p:spPr/>
        <p:txBody>
          <a:bodyPr/>
          <a:lstStyle/>
          <a:p>
            <a:pPr>
              <a:defRPr/>
            </a:pPr>
            <a:fld id="{FAB38C1D-161B-412A-9C5A-58B0265B4498}" type="slidenum">
              <a:rPr lang="de-DE" altLang="de-DE" smtClean="0"/>
              <a:pPr>
                <a:defRPr/>
              </a:pPr>
              <a:t>78</a:t>
            </a:fld>
            <a:endParaRPr lang="de-DE" altLang="de-DE"/>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196752"/>
            <a:ext cx="8640960" cy="5112568"/>
          </a:xfrm>
        </p:spPr>
        <p:txBody>
          <a:bodyPr/>
          <a:lstStyle/>
          <a:p>
            <a:pPr marL="0" indent="0">
              <a:buFont typeface="Arial" charset="0"/>
              <a:buNone/>
              <a:defRPr/>
            </a:pPr>
            <a:r>
              <a:rPr lang="de-DE" altLang="de-DE" dirty="0"/>
              <a:t>Entscheidungssammlungen eines </a:t>
            </a:r>
            <a:r>
              <a:rPr lang="de-DE" altLang="de-DE" dirty="0" smtClean="0"/>
              <a:t>Gerichts, </a:t>
            </a:r>
            <a:r>
              <a:rPr lang="de-DE" altLang="de-DE" dirty="0"/>
              <a:t>die einem oder mehreren </a:t>
            </a:r>
            <a:r>
              <a:rPr lang="de-DE" altLang="de-DE" dirty="0" smtClean="0"/>
              <a:t>Berichterstattern namentlich </a:t>
            </a:r>
            <a:r>
              <a:rPr lang="de-DE" altLang="de-DE" dirty="0"/>
              <a:t>zugeordnet sind</a:t>
            </a:r>
          </a:p>
          <a:p>
            <a:pPr marL="0" indent="0">
              <a:buNone/>
              <a:defRPr/>
            </a:pPr>
            <a:r>
              <a:rPr lang="de-DE" altLang="de-DE" sz="2000" b="1" dirty="0"/>
              <a:t>     </a:t>
            </a:r>
            <a:r>
              <a:rPr lang="de-DE" altLang="de-DE" sz="2200" b="1" dirty="0"/>
              <a:t>Normierter Sucheinstieg: </a:t>
            </a:r>
          </a:p>
          <a:p>
            <a:pPr lvl="1">
              <a:buFont typeface="Arial" pitchFamily="34" charset="0"/>
              <a:buChar char="•"/>
              <a:defRPr/>
            </a:pPr>
            <a:r>
              <a:rPr lang="de-DE" altLang="de-DE" sz="2200" dirty="0"/>
              <a:t>Sucheinstieg für den Berichterstatter, oder den bedeutenderen von mehreren oder den </a:t>
            </a:r>
            <a:r>
              <a:rPr lang="de-DE" altLang="de-DE" sz="2200" dirty="0" smtClean="0"/>
              <a:t>ersten</a:t>
            </a:r>
            <a:endParaRPr lang="de-DE" altLang="de-DE" sz="2200" dirty="0"/>
          </a:p>
          <a:p>
            <a:pPr lvl="1">
              <a:buFont typeface="Arial" pitchFamily="34" charset="0"/>
              <a:buChar char="•"/>
              <a:defRPr/>
            </a:pPr>
            <a:r>
              <a:rPr lang="de-DE" altLang="de-DE" sz="2200" dirty="0"/>
              <a:t>Bevorzugter Titel für die Sammlung</a:t>
            </a:r>
          </a:p>
          <a:p>
            <a:pPr marL="0" indent="0">
              <a:buNone/>
              <a:defRPr/>
            </a:pPr>
            <a:r>
              <a:rPr lang="de-DE" altLang="de-DE" sz="1800" dirty="0"/>
              <a:t/>
            </a:r>
            <a:br>
              <a:rPr lang="de-DE" altLang="de-DE" sz="1800" dirty="0"/>
            </a:br>
            <a:r>
              <a:rPr lang="de-DE" altLang="de-DE" sz="1800" dirty="0"/>
              <a:t> </a:t>
            </a:r>
          </a:p>
          <a:p>
            <a:pPr marL="0" indent="0">
              <a:buFont typeface="Arial" charset="0"/>
              <a:buNone/>
              <a:defRPr/>
            </a:pPr>
            <a:r>
              <a:rPr lang="de-DE" altLang="de-DE" dirty="0"/>
              <a:t>Entscheidungssammlungen von mehreren Gerichten</a:t>
            </a:r>
          </a:p>
          <a:p>
            <a:pPr marL="0" indent="0">
              <a:buFont typeface="Arial" charset="0"/>
              <a:buNone/>
              <a:defRPr/>
            </a:pPr>
            <a:r>
              <a:rPr lang="de-DE" altLang="de-DE" sz="2200" b="1" dirty="0"/>
              <a:t>      Normierter Sucheinstieg: </a:t>
            </a:r>
          </a:p>
          <a:p>
            <a:pPr marL="571500" lvl="1" indent="-171450">
              <a:buFont typeface="Arial" pitchFamily="34" charset="0"/>
              <a:buChar char="•"/>
              <a:defRPr/>
            </a:pPr>
            <a:r>
              <a:rPr lang="de-DE" altLang="de-DE" sz="2200" dirty="0"/>
              <a:t>Sucheinstieg für den </a:t>
            </a:r>
            <a:r>
              <a:rPr lang="de-DE" altLang="de-DE" sz="2200" dirty="0" smtClean="0"/>
              <a:t>Berichterstatter</a:t>
            </a:r>
            <a:endParaRPr lang="de-DE" altLang="de-DE" sz="2200" dirty="0"/>
          </a:p>
          <a:p>
            <a:pPr marL="571500" lvl="1" indent="-171450">
              <a:buFont typeface="Arial" pitchFamily="34" charset="0"/>
              <a:buChar char="•"/>
              <a:defRPr/>
            </a:pPr>
            <a:r>
              <a:rPr lang="de-DE" altLang="de-DE" sz="2200" dirty="0"/>
              <a:t>Bevorzugter Titel für die Sammlung</a:t>
            </a:r>
            <a:endParaRPr lang="de-DE" sz="2200" dirty="0"/>
          </a:p>
        </p:txBody>
      </p:sp>
      <p:sp>
        <p:nvSpPr>
          <p:cNvPr id="4" name="Fußzeilenplatzhalter 3"/>
          <p:cNvSpPr>
            <a:spLocks noGrp="1"/>
          </p:cNvSpPr>
          <p:nvPr>
            <p:ph type="ftr" sz="quarter" idx="14"/>
          </p:nvPr>
        </p:nvSpPr>
        <p:spPr/>
        <p:txBody>
          <a:bodyPr/>
          <a:lstStyle/>
          <a:p>
            <a:pPr>
              <a:defRPr/>
            </a:pPr>
            <a:r>
              <a:rPr lang="de-DE" smtClean="0"/>
              <a:t>AG RDA Schulungsunterlagen – Modul 6J: Juristische Werke | Stand: 6.11.2017 | CC BY-NC-SA</a:t>
            </a:r>
            <a:endParaRPr lang="de-DE" dirty="0"/>
          </a:p>
        </p:txBody>
      </p:sp>
      <p:sp>
        <p:nvSpPr>
          <p:cNvPr id="77829" name="Foliennummernplatzhalter 1"/>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fld id="{83FEEE83-9D85-47A6-BEF6-1055E12B067C}" type="slidenum">
              <a:rPr lang="de-DE" altLang="de-DE" sz="1200" smtClean="0">
                <a:solidFill>
                  <a:srgbClr val="898989"/>
                </a:solidFill>
                <a:latin typeface="Calibri" pitchFamily="34" charset="0"/>
              </a:rPr>
              <a:pPr>
                <a:spcBef>
                  <a:spcPct val="0"/>
                </a:spcBef>
                <a:buFontTx/>
                <a:buNone/>
              </a:pPr>
              <a:t>79</a:t>
            </a:fld>
            <a:endParaRPr lang="de-DE" altLang="de-DE" sz="1200" smtClean="0">
              <a:solidFill>
                <a:srgbClr val="898989"/>
              </a:solidFill>
              <a:latin typeface="Calibri" pitchFamily="34" charset="0"/>
            </a:endParaRPr>
          </a:p>
        </p:txBody>
      </p:sp>
      <p:sp>
        <p:nvSpPr>
          <p:cNvPr id="5" name="Titel 4"/>
          <p:cNvSpPr>
            <a:spLocks noGrp="1"/>
          </p:cNvSpPr>
          <p:nvPr>
            <p:ph type="title"/>
          </p:nvPr>
        </p:nvSpPr>
        <p:spPr>
          <a:xfrm>
            <a:off x="251520" y="399802"/>
            <a:ext cx="8640960" cy="508918"/>
          </a:xfrm>
        </p:spPr>
        <p:txBody>
          <a:bodyPr/>
          <a:lstStyle/>
          <a:p>
            <a:r>
              <a:rPr lang="de-DE" altLang="de-DE" dirty="0"/>
              <a:t>Entscheidungssammlungen, </a:t>
            </a:r>
            <a:r>
              <a:rPr lang="de-DE" altLang="de-DE" dirty="0" err="1"/>
              <a:t>Citations</a:t>
            </a:r>
            <a:r>
              <a:rPr lang="de-DE" altLang="de-DE" dirty="0"/>
              <a:t>, Digests usw.</a:t>
            </a:r>
            <a:endParaRPr lang="de-DE" dirty="0"/>
          </a:p>
        </p:txBody>
      </p:sp>
    </p:spTree>
    <p:extLst>
      <p:ext uri="{BB962C8B-B14F-4D97-AF65-F5344CB8AC3E}">
        <p14:creationId xmlns:p14="http://schemas.microsoft.com/office/powerpoint/2010/main" val="349580492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ltLang="de-DE" dirty="0"/>
              <a:t>Juristische Werke nach RDA 6.29.1.1</a:t>
            </a:r>
            <a:endParaRPr lang="de-DE" dirty="0"/>
          </a:p>
        </p:txBody>
      </p:sp>
      <p:sp>
        <p:nvSpPr>
          <p:cNvPr id="7" name="Textplatzhalter 6"/>
          <p:cNvSpPr>
            <a:spLocks noGrp="1"/>
          </p:cNvSpPr>
          <p:nvPr>
            <p:ph type="body" sz="quarter" idx="13"/>
          </p:nvPr>
        </p:nvSpPr>
        <p:spPr/>
        <p:txBody>
          <a:bodyPr/>
          <a:lstStyle/>
          <a:p>
            <a:pPr lvl="1">
              <a:spcBef>
                <a:spcPts val="0"/>
              </a:spcBef>
              <a:buFont typeface="Arial" pitchFamily="34" charset="0"/>
              <a:buChar char="•"/>
            </a:pPr>
            <a:r>
              <a:rPr lang="de-DE" altLang="de-DE" sz="2400" dirty="0">
                <a:solidFill>
                  <a:schemeClr val="accent1">
                    <a:lumMod val="75000"/>
                  </a:schemeClr>
                </a:solidFill>
              </a:rPr>
              <a:t>Verwaltungsvorschriften </a:t>
            </a:r>
            <a:r>
              <a:rPr lang="de-DE" altLang="de-DE" sz="2400" dirty="0"/>
              <a:t> usw., die keine Gesetze sind</a:t>
            </a:r>
          </a:p>
          <a:p>
            <a:pPr lvl="1">
              <a:spcBef>
                <a:spcPts val="0"/>
              </a:spcBef>
              <a:buFont typeface="Arial" pitchFamily="34" charset="0"/>
              <a:buChar char="•"/>
            </a:pPr>
            <a:endParaRPr lang="de-DE" altLang="de-DE" sz="2400" dirty="0"/>
          </a:p>
          <a:p>
            <a:pPr lvl="1">
              <a:spcBef>
                <a:spcPts val="0"/>
              </a:spcBef>
              <a:buFont typeface="Arial" pitchFamily="34" charset="0"/>
              <a:buChar char="•"/>
            </a:pPr>
            <a:r>
              <a:rPr lang="de-DE" altLang="de-DE" sz="2400" dirty="0">
                <a:solidFill>
                  <a:schemeClr val="accent1">
                    <a:lumMod val="75000"/>
                  </a:schemeClr>
                </a:solidFill>
              </a:rPr>
              <a:t>Entscheidungs- und Gesetzessammlungen</a:t>
            </a:r>
          </a:p>
          <a:p>
            <a:pPr lvl="1">
              <a:spcBef>
                <a:spcPts val="0"/>
              </a:spcBef>
              <a:buFont typeface="Arial" pitchFamily="34" charset="0"/>
              <a:buChar char="•"/>
            </a:pPr>
            <a:endParaRPr lang="de-DE" altLang="de-DE" sz="2400" dirty="0">
              <a:solidFill>
                <a:schemeClr val="accent1">
                  <a:lumMod val="75000"/>
                </a:schemeClr>
              </a:solidFill>
            </a:endParaRPr>
          </a:p>
          <a:p>
            <a:pPr lvl="1">
              <a:spcBef>
                <a:spcPts val="0"/>
              </a:spcBef>
              <a:buFont typeface="Arial" pitchFamily="34" charset="0"/>
              <a:buChar char="•"/>
            </a:pPr>
            <a:r>
              <a:rPr lang="de-DE" sz="2400" dirty="0"/>
              <a:t>Rechtsmaterialien, die im Rahmen von Gerichtsverfahren erstellt werden, wie  </a:t>
            </a:r>
            <a:r>
              <a:rPr lang="de-DE" altLang="de-DE" sz="2400" dirty="0">
                <a:solidFill>
                  <a:schemeClr val="accent1">
                    <a:lumMod val="75000"/>
                  </a:schemeClr>
                </a:solidFill>
              </a:rPr>
              <a:t>Gerichtsprotokolle usw. </a:t>
            </a:r>
          </a:p>
          <a:p>
            <a:pPr lvl="1">
              <a:spcBef>
                <a:spcPts val="0"/>
              </a:spcBef>
              <a:buFont typeface="Arial" pitchFamily="34" charset="0"/>
              <a:buChar char="•"/>
            </a:pPr>
            <a:endParaRPr lang="de-DE" altLang="de-DE" sz="2400" dirty="0">
              <a:solidFill>
                <a:schemeClr val="accent1">
                  <a:lumMod val="75000"/>
                </a:schemeClr>
              </a:solidFill>
            </a:endParaRPr>
          </a:p>
          <a:p>
            <a:pPr lvl="1">
              <a:spcBef>
                <a:spcPts val="0"/>
              </a:spcBef>
              <a:buFont typeface="Arial" pitchFamily="34" charset="0"/>
              <a:buChar char="•"/>
            </a:pPr>
            <a:r>
              <a:rPr lang="de-DE" altLang="de-DE" sz="2400" dirty="0">
                <a:solidFill>
                  <a:schemeClr val="accent1">
                    <a:lumMod val="75000"/>
                  </a:schemeClr>
                </a:solidFill>
              </a:rPr>
              <a:t>Erlasse einer obersten Führungskraft</a:t>
            </a:r>
            <a:r>
              <a:rPr lang="de-DE" altLang="de-DE" sz="2400" dirty="0"/>
              <a:t>, die Gesetzeskraft haben </a:t>
            </a:r>
            <a:r>
              <a:rPr lang="de-DE" altLang="de-DE" sz="2400" dirty="0" smtClean="0"/>
              <a:t/>
            </a:r>
            <a:br>
              <a:rPr lang="de-DE" altLang="de-DE" sz="2400" dirty="0" smtClean="0"/>
            </a:br>
            <a:r>
              <a:rPr lang="de-DE" altLang="de-DE" sz="2400" dirty="0" smtClean="0"/>
              <a:t>(</a:t>
            </a:r>
            <a:r>
              <a:rPr lang="de-DE" altLang="de-DE" sz="2400" dirty="0"/>
              <a:t>z. B. des Präsidenten der USA</a:t>
            </a:r>
            <a:r>
              <a:rPr lang="de-DE" altLang="de-DE" sz="2400" dirty="0" smtClean="0"/>
              <a:t>)</a:t>
            </a:r>
            <a:endParaRPr lang="de-DE" dirty="0"/>
          </a:p>
        </p:txBody>
      </p:sp>
      <p:sp>
        <p:nvSpPr>
          <p:cNvPr id="4" name="Fußzeilenplatzhalter 3"/>
          <p:cNvSpPr>
            <a:spLocks noGrp="1"/>
          </p:cNvSpPr>
          <p:nvPr>
            <p:ph type="ftr" sz="quarter" idx="14"/>
          </p:nvPr>
        </p:nvSpPr>
        <p:spPr/>
        <p:txBody>
          <a:bodyPr/>
          <a:lstStyle/>
          <a:p>
            <a:pPr>
              <a:defRPr/>
            </a:pPr>
            <a:r>
              <a:rPr lang="de-DE" smtClean="0"/>
              <a:t>AG RDA Schulungsunterlagen – Modul 6J: Juristische Werke | Stand: 5.12.2017 | CC BY-NC-SA</a:t>
            </a:r>
            <a:endParaRPr lang="de-DE" dirty="0"/>
          </a:p>
        </p:txBody>
      </p:sp>
      <p:sp>
        <p:nvSpPr>
          <p:cNvPr id="5" name="Foliennummernplatzhalter 4"/>
          <p:cNvSpPr>
            <a:spLocks noGrp="1"/>
          </p:cNvSpPr>
          <p:nvPr>
            <p:ph type="sldNum" sz="quarter" idx="15"/>
          </p:nvPr>
        </p:nvSpPr>
        <p:spPr/>
        <p:txBody>
          <a:bodyPr/>
          <a:lstStyle/>
          <a:p>
            <a:pPr>
              <a:defRPr/>
            </a:pPr>
            <a:fld id="{FAB38C1D-161B-412A-9C5A-58B0265B4498}" type="slidenum">
              <a:rPr lang="de-DE" altLang="de-DE" smtClean="0"/>
              <a:pPr>
                <a:defRPr/>
              </a:pPr>
              <a:t>8</a:t>
            </a:fld>
            <a:endParaRPr lang="de-DE" altLang="de-DE"/>
          </a:p>
        </p:txBody>
      </p:sp>
    </p:spTree>
    <p:extLst>
      <p:ext uri="{BB962C8B-B14F-4D97-AF65-F5344CB8AC3E}">
        <p14:creationId xmlns:p14="http://schemas.microsoft.com/office/powerpoint/2010/main" val="4062506304"/>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Beispiel</a:t>
            </a:r>
          </a:p>
        </p:txBody>
      </p:sp>
      <p:sp>
        <p:nvSpPr>
          <p:cNvPr id="79874" name="Textplatzhalter 2"/>
          <p:cNvSpPr>
            <a:spLocks noGrp="1"/>
          </p:cNvSpPr>
          <p:nvPr>
            <p:ph type="body" sz="quarter" idx="13"/>
          </p:nvPr>
        </p:nvSpPr>
        <p:spPr>
          <a:xfrm>
            <a:off x="251520" y="980728"/>
            <a:ext cx="8640960" cy="5328592"/>
          </a:xfrm>
        </p:spPr>
        <p:txBody>
          <a:bodyPr/>
          <a:lstStyle/>
          <a:p>
            <a:pPr marL="0" indent="0">
              <a:buFont typeface="Arial" pitchFamily="34" charset="0"/>
              <a:buNone/>
            </a:pPr>
            <a:r>
              <a:rPr lang="en-US" altLang="de-DE" sz="1800" dirty="0" smtClean="0"/>
              <a:t>Common bench reports : cases argued and determined in the Court of Common Pleas / [reported] by James Manning, T.C. Granger, and John Scott</a:t>
            </a:r>
          </a:p>
          <a:p>
            <a:pPr marL="0" indent="0">
              <a:buFont typeface="Arial" pitchFamily="34" charset="0"/>
              <a:buNone/>
            </a:pPr>
            <a:endParaRPr lang="en-US" altLang="de-DE" sz="1400" dirty="0" smtClean="0"/>
          </a:p>
          <a:p>
            <a:pPr marL="0" indent="0">
              <a:buFont typeface="Arial" pitchFamily="34" charset="0"/>
              <a:buNone/>
            </a:pPr>
            <a:endParaRPr lang="en-US" altLang="de-DE" sz="1400" dirty="0" smtClean="0"/>
          </a:p>
          <a:p>
            <a:pPr marL="0" indent="0">
              <a:buFont typeface="Arial" pitchFamily="34" charset="0"/>
              <a:buNone/>
            </a:pPr>
            <a:endParaRPr lang="en-US" altLang="de-DE" sz="1400" dirty="0" smtClean="0"/>
          </a:p>
          <a:p>
            <a:pPr marL="0" indent="0">
              <a:buFont typeface="Arial" pitchFamily="34" charset="0"/>
              <a:buNone/>
            </a:pPr>
            <a:endParaRPr lang="en-US" altLang="de-DE" sz="1400" dirty="0" smtClean="0"/>
          </a:p>
          <a:p>
            <a:pPr marL="0" indent="0">
              <a:buFont typeface="Arial" pitchFamily="34" charset="0"/>
              <a:buNone/>
            </a:pPr>
            <a:endParaRPr lang="en-US" altLang="de-DE" sz="1400" dirty="0" smtClean="0"/>
          </a:p>
          <a:p>
            <a:pPr marL="0" indent="0">
              <a:buFont typeface="Arial" pitchFamily="34" charset="0"/>
              <a:buNone/>
            </a:pPr>
            <a:endParaRPr lang="en-US" altLang="de-DE" sz="1400" dirty="0" smtClean="0"/>
          </a:p>
          <a:p>
            <a:pPr marL="0" indent="0">
              <a:buFont typeface="Arial" pitchFamily="34" charset="0"/>
              <a:buNone/>
            </a:pPr>
            <a:endParaRPr lang="en-US" altLang="de-DE" sz="1400" dirty="0" smtClean="0"/>
          </a:p>
          <a:p>
            <a:pPr marL="0" indent="0">
              <a:buFont typeface="Arial" pitchFamily="34" charset="0"/>
              <a:buNone/>
            </a:pPr>
            <a:endParaRPr lang="en-US" altLang="de-DE" sz="1400" dirty="0" smtClean="0"/>
          </a:p>
          <a:p>
            <a:pPr marL="0" indent="0">
              <a:buFont typeface="Arial" pitchFamily="34" charset="0"/>
              <a:buNone/>
            </a:pPr>
            <a:endParaRPr lang="de-DE" altLang="de-DE" sz="1400" dirty="0" smtClean="0"/>
          </a:p>
          <a:p>
            <a:pPr marL="0" indent="0">
              <a:buFont typeface="Arial" pitchFamily="34" charset="0"/>
              <a:buNone/>
            </a:pPr>
            <a:endParaRPr lang="de-DE" altLang="de-DE" sz="1400" dirty="0" smtClean="0"/>
          </a:p>
          <a:p>
            <a:pPr marL="0" indent="0">
              <a:buFont typeface="Arial" pitchFamily="34" charset="0"/>
              <a:buNone/>
            </a:pPr>
            <a:endParaRPr lang="de-DE" altLang="de-DE" sz="1400" dirty="0" smtClean="0"/>
          </a:p>
          <a:p>
            <a:pPr marL="0" indent="0">
              <a:buFont typeface="Arial" pitchFamily="34" charset="0"/>
              <a:buNone/>
            </a:pPr>
            <a:endParaRPr lang="de-DE" altLang="de-DE" sz="1400" dirty="0" smtClean="0"/>
          </a:p>
          <a:p>
            <a:pPr marL="0" indent="0">
              <a:buFont typeface="Arial" pitchFamily="34" charset="0"/>
              <a:buNone/>
            </a:pPr>
            <a:endParaRPr lang="de-DE" altLang="de-DE" sz="1400" dirty="0" smtClean="0"/>
          </a:p>
          <a:p>
            <a:pPr marL="0" indent="0">
              <a:buFont typeface="Arial" pitchFamily="34" charset="0"/>
              <a:buNone/>
            </a:pPr>
            <a:endParaRPr lang="de-DE" altLang="de-DE" sz="1400" dirty="0" smtClean="0"/>
          </a:p>
        </p:txBody>
      </p:sp>
      <p:sp>
        <p:nvSpPr>
          <p:cNvPr id="4" name="Fußzeilenplatzhalter 3"/>
          <p:cNvSpPr>
            <a:spLocks noGrp="1"/>
          </p:cNvSpPr>
          <p:nvPr>
            <p:ph type="ftr" sz="quarter" idx="14"/>
          </p:nvPr>
        </p:nvSpPr>
        <p:spPr/>
        <p:txBody>
          <a:bodyPr/>
          <a:lstStyle/>
          <a:p>
            <a:pPr>
              <a:defRPr/>
            </a:pPr>
            <a:r>
              <a:rPr lang="de-DE" smtClean="0"/>
              <a:t>AG RDA Schulungsunterlagen – Modul 6J: Juristische Werke | Stand: 6.11.2017 | CC BY-NC-SA</a:t>
            </a:r>
            <a:endParaRPr lang="de-DE" dirty="0"/>
          </a:p>
        </p:txBody>
      </p:sp>
      <p:sp>
        <p:nvSpPr>
          <p:cNvPr id="79920" name="Foliennummernplatzhalter 1"/>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fld id="{90B724AE-01EC-4720-8EDA-52764C74345E}" type="slidenum">
              <a:rPr lang="de-DE" altLang="de-DE" sz="1200" smtClean="0">
                <a:solidFill>
                  <a:srgbClr val="898989"/>
                </a:solidFill>
                <a:latin typeface="Calibri" pitchFamily="34" charset="0"/>
              </a:rPr>
              <a:pPr>
                <a:spcBef>
                  <a:spcPct val="0"/>
                </a:spcBef>
                <a:buFontTx/>
                <a:buNone/>
              </a:pPr>
              <a:t>80</a:t>
            </a:fld>
            <a:endParaRPr lang="de-DE" altLang="de-DE" sz="1200" smtClean="0">
              <a:solidFill>
                <a:srgbClr val="898989"/>
              </a:solidFill>
              <a:latin typeface="Calibri" pitchFamily="34" charset="0"/>
            </a:endParaRPr>
          </a:p>
        </p:txBody>
      </p:sp>
      <p:graphicFrame>
        <p:nvGraphicFramePr>
          <p:cNvPr id="8" name="Tabelle 7"/>
          <p:cNvGraphicFramePr>
            <a:graphicFrameLocks noGrp="1"/>
          </p:cNvGraphicFramePr>
          <p:nvPr>
            <p:extLst>
              <p:ext uri="{D42A27DB-BD31-4B8C-83A1-F6EECF244321}">
                <p14:modId xmlns:p14="http://schemas.microsoft.com/office/powerpoint/2010/main" val="332447521"/>
              </p:ext>
            </p:extLst>
          </p:nvPr>
        </p:nvGraphicFramePr>
        <p:xfrm>
          <a:off x="323850" y="2132856"/>
          <a:ext cx="8496300" cy="1828800"/>
        </p:xfrm>
        <a:graphic>
          <a:graphicData uri="http://schemas.openxmlformats.org/drawingml/2006/table">
            <a:tbl>
              <a:tblPr/>
              <a:tblGrid>
                <a:gridCol w="1007790">
                  <a:extLst>
                    <a:ext uri="{9D8B030D-6E8A-4147-A177-3AD203B41FA5}">
                      <a16:colId xmlns:a16="http://schemas.microsoft.com/office/drawing/2014/main" val="20000"/>
                    </a:ext>
                  </a:extLst>
                </a:gridCol>
                <a:gridCol w="2953023">
                  <a:extLst>
                    <a:ext uri="{9D8B030D-6E8A-4147-A177-3AD203B41FA5}">
                      <a16:colId xmlns:a16="http://schemas.microsoft.com/office/drawing/2014/main" val="20001"/>
                    </a:ext>
                  </a:extLst>
                </a:gridCol>
                <a:gridCol w="4535487">
                  <a:extLst>
                    <a:ext uri="{9D8B030D-6E8A-4147-A177-3AD203B41FA5}">
                      <a16:colId xmlns:a16="http://schemas.microsoft.com/office/drawing/2014/main" val="20002"/>
                    </a:ext>
                  </a:extLst>
                </a:gridCol>
              </a:tblGrid>
              <a:tr h="335241">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1" i="0" u="none" strike="noStrike" cap="none" normalizeH="0" baseline="0" dirty="0" smtClean="0">
                          <a:ln>
                            <a:noFill/>
                          </a:ln>
                          <a:solidFill>
                            <a:srgbClr val="FFFFFF"/>
                          </a:solidFill>
                          <a:effectLst/>
                          <a:latin typeface="Verdana" pitchFamily="34" charset="0"/>
                          <a:cs typeface="Arial" pitchFamily="34" charset="0"/>
                        </a:rPr>
                        <a:t>RDA</a:t>
                      </a:r>
                    </a:p>
                  </a:txBody>
                  <a:tcPr marL="91424" marR="91424" marT="45661" marB="4566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1" i="0" u="none" strike="noStrike" cap="none" normalizeH="0" baseline="0" smtClean="0">
                          <a:ln>
                            <a:noFill/>
                          </a:ln>
                          <a:solidFill>
                            <a:srgbClr val="FFFFFF"/>
                          </a:solidFill>
                          <a:effectLst/>
                          <a:latin typeface="Verdana" pitchFamily="34" charset="0"/>
                          <a:cs typeface="Arial" pitchFamily="34" charset="0"/>
                        </a:rPr>
                        <a:t>Element</a:t>
                      </a:r>
                    </a:p>
                  </a:txBody>
                  <a:tcPr marL="91424" marR="91424" marT="45661" marB="4566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1" i="0" u="none" strike="noStrike" cap="none" normalizeH="0" baseline="0" dirty="0" smtClean="0">
                          <a:ln>
                            <a:noFill/>
                          </a:ln>
                          <a:solidFill>
                            <a:srgbClr val="FFFFFF"/>
                          </a:solidFill>
                          <a:effectLst/>
                          <a:latin typeface="Verdana" pitchFamily="34" charset="0"/>
                          <a:cs typeface="Arial" pitchFamily="34" charset="0"/>
                        </a:rPr>
                        <a:t>Erfassung</a:t>
                      </a:r>
                    </a:p>
                  </a:txBody>
                  <a:tcPr marL="91424" marR="91424" marT="45661" marB="4566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0"/>
                  </a:ext>
                </a:extLst>
              </a:tr>
              <a:tr h="579159">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600" b="1" i="0" u="none" strike="noStrike" cap="none" normalizeH="0" baseline="0" dirty="0" smtClean="0">
                          <a:ln>
                            <a:noFill/>
                          </a:ln>
                          <a:solidFill>
                            <a:srgbClr val="000000"/>
                          </a:solidFill>
                          <a:effectLst/>
                          <a:latin typeface="Verdana" pitchFamily="34" charset="0"/>
                          <a:cs typeface="Arial" pitchFamily="34" charset="0"/>
                        </a:rPr>
                        <a:t>6.19.2</a:t>
                      </a:r>
                      <a:endParaRPr kumimoji="0" lang="de-DE" altLang="de-DE" sz="1600" b="0" i="0" u="none" strike="noStrike" cap="none" normalizeH="0" baseline="0" dirty="0" smtClean="0">
                        <a:ln>
                          <a:noFill/>
                        </a:ln>
                        <a:solidFill>
                          <a:srgbClr val="000000"/>
                        </a:solidFill>
                        <a:effectLst/>
                        <a:latin typeface="Verdana" pitchFamily="34" charset="0"/>
                        <a:cs typeface="Arial" pitchFamily="34" charset="0"/>
                      </a:endParaRPr>
                    </a:p>
                  </a:txBody>
                  <a:tcPr marL="91424" marR="91424" marT="45661" marB="4566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600" b="1" i="0" u="none" strike="noStrike" cap="none" normalizeH="0" baseline="0" dirty="0" smtClean="0">
                          <a:ln>
                            <a:noFill/>
                          </a:ln>
                          <a:solidFill>
                            <a:srgbClr val="000000"/>
                          </a:solidFill>
                          <a:effectLst/>
                          <a:latin typeface="Verdana" pitchFamily="34" charset="0"/>
                          <a:cs typeface="Arial" pitchFamily="34" charset="0"/>
                        </a:rPr>
                        <a:t>Bevorzugter Titel des Werks</a:t>
                      </a:r>
                      <a:endParaRPr kumimoji="0" lang="de-DE" altLang="de-DE" sz="1600" b="0" i="0" u="none" strike="noStrike" cap="none" normalizeH="0" baseline="0" dirty="0" smtClean="0">
                        <a:ln>
                          <a:noFill/>
                        </a:ln>
                        <a:solidFill>
                          <a:srgbClr val="000000"/>
                        </a:solidFill>
                        <a:effectLst/>
                        <a:latin typeface="Verdana" pitchFamily="34" charset="0"/>
                        <a:cs typeface="Arial" pitchFamily="34" charset="0"/>
                      </a:endParaRPr>
                    </a:p>
                  </a:txBody>
                  <a:tcPr marL="91424" marR="91424" marT="45661" marB="4566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de-DE" sz="1600" b="0" i="0" u="none" strike="noStrike" cap="none" normalizeH="0" baseline="0" smtClean="0">
                          <a:ln>
                            <a:noFill/>
                          </a:ln>
                          <a:solidFill>
                            <a:srgbClr val="000000"/>
                          </a:solidFill>
                          <a:effectLst/>
                          <a:latin typeface="Verdana" pitchFamily="34" charset="0"/>
                          <a:cs typeface="Arial" pitchFamily="34" charset="0"/>
                        </a:rPr>
                        <a:t>Common bench reports </a:t>
                      </a:r>
                    </a:p>
                  </a:txBody>
                  <a:tcPr marL="91424" marR="91424" marT="45661" marB="4566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1"/>
                  </a:ext>
                </a:extLst>
              </a:tr>
              <a:tr h="335241">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600" b="1" i="0" u="none" strike="noStrike" cap="none" normalizeH="0" baseline="0" dirty="0" smtClean="0">
                          <a:ln>
                            <a:noFill/>
                          </a:ln>
                          <a:solidFill>
                            <a:srgbClr val="000000"/>
                          </a:solidFill>
                          <a:effectLst/>
                          <a:latin typeface="Verdana" pitchFamily="34" charset="0"/>
                          <a:cs typeface="Arial" pitchFamily="34" charset="0"/>
                        </a:rPr>
                        <a:t>19.2</a:t>
                      </a:r>
                    </a:p>
                  </a:txBody>
                  <a:tcPr marL="91424" marR="91424" marT="45661" marB="4566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600" b="1" i="0" u="none" strike="noStrike" cap="none" normalizeH="0" baseline="0" dirty="0" smtClean="0">
                          <a:ln>
                            <a:noFill/>
                          </a:ln>
                          <a:solidFill>
                            <a:srgbClr val="000000"/>
                          </a:solidFill>
                          <a:effectLst/>
                          <a:latin typeface="Verdana" pitchFamily="34" charset="0"/>
                          <a:cs typeface="Arial" pitchFamily="34" charset="0"/>
                        </a:rPr>
                        <a:t>Geistiger Schöpfer</a:t>
                      </a:r>
                    </a:p>
                  </a:txBody>
                  <a:tcPr marL="91424" marR="91424" marT="45661" marB="4566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en-US" altLang="de-DE" sz="1600" b="0" i="0" u="none" strike="noStrike" cap="none" normalizeH="0" baseline="0" smtClean="0">
                          <a:ln>
                            <a:noFill/>
                          </a:ln>
                          <a:solidFill>
                            <a:srgbClr val="000000"/>
                          </a:solidFill>
                          <a:effectLst/>
                          <a:latin typeface="Verdana" pitchFamily="34" charset="0"/>
                          <a:cs typeface="Arial" pitchFamily="34" charset="0"/>
                        </a:rPr>
                        <a:t>Manning, James, 1781–1866</a:t>
                      </a:r>
                      <a:endParaRPr kumimoji="0" lang="de-DE" altLang="de-DE" sz="1600" b="0" i="0" u="none" strike="noStrike" cap="none" normalizeH="0" baseline="0" smtClean="0">
                        <a:ln>
                          <a:noFill/>
                        </a:ln>
                        <a:solidFill>
                          <a:srgbClr val="000000"/>
                        </a:solidFill>
                        <a:effectLst/>
                        <a:latin typeface="Verdana" pitchFamily="34" charset="0"/>
                        <a:cs typeface="Arial" pitchFamily="34" charset="0"/>
                      </a:endParaRPr>
                    </a:p>
                  </a:txBody>
                  <a:tcPr marL="91424" marR="91424" marT="45661" marB="4566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10002"/>
                  </a:ext>
                </a:extLst>
              </a:tr>
              <a:tr h="579159">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600" b="0" i="0" u="none" strike="noStrike" cap="none" normalizeH="0" baseline="0" smtClean="0">
                          <a:ln>
                            <a:noFill/>
                          </a:ln>
                          <a:solidFill>
                            <a:srgbClr val="000000"/>
                          </a:solidFill>
                          <a:effectLst/>
                          <a:latin typeface="Verdana" pitchFamily="34" charset="0"/>
                          <a:cs typeface="Arial" pitchFamily="34" charset="0"/>
                        </a:rPr>
                        <a:t>6.29.1</a:t>
                      </a:r>
                    </a:p>
                  </a:txBody>
                  <a:tcPr marL="91424" marR="91424" marT="45661" marB="4566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Normierter Sucheinstieg</a:t>
                      </a:r>
                    </a:p>
                  </a:txBody>
                  <a:tcPr marL="91424" marR="91424" marT="45661" marB="4566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de-DE" sz="1600" b="0" i="0" u="none" strike="noStrike" cap="none" normalizeH="0" baseline="0" dirty="0" smtClean="0">
                          <a:ln>
                            <a:noFill/>
                          </a:ln>
                          <a:solidFill>
                            <a:srgbClr val="000000"/>
                          </a:solidFill>
                          <a:effectLst/>
                          <a:latin typeface="Verdana" pitchFamily="34" charset="0"/>
                          <a:cs typeface="Arial" pitchFamily="34" charset="0"/>
                        </a:rPr>
                        <a:t>Manning, James, 1781–1866. Common bench reports </a:t>
                      </a:r>
                    </a:p>
                  </a:txBody>
                  <a:tcPr marL="91424" marR="91424" marT="45661" marB="4566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2074317844"/>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p:txBody>
          <a:bodyPr/>
          <a:lstStyle/>
          <a:p>
            <a:pPr>
              <a:defRPr/>
            </a:pPr>
            <a:r>
              <a:rPr lang="de-DE" smtClean="0"/>
              <a:t>AG RDA Schulungsunterlagen – Modul 6J: Juristische Werke | Stand: 5.12.2017 | CC BY-NC-SA</a:t>
            </a:r>
            <a:endParaRPr lang="de-DE" dirty="0"/>
          </a:p>
        </p:txBody>
      </p:sp>
      <p:sp>
        <p:nvSpPr>
          <p:cNvPr id="5" name="Foliennummernplatzhalter 4"/>
          <p:cNvSpPr>
            <a:spLocks noGrp="1"/>
          </p:cNvSpPr>
          <p:nvPr>
            <p:ph type="sldNum" sz="quarter" idx="15"/>
          </p:nvPr>
        </p:nvSpPr>
        <p:spPr/>
        <p:txBody>
          <a:bodyPr/>
          <a:lstStyle/>
          <a:p>
            <a:pPr>
              <a:defRPr/>
            </a:pPr>
            <a:fld id="{FAB38C1D-161B-412A-9C5A-58B0265B4498}" type="slidenum">
              <a:rPr lang="de-DE" altLang="de-DE" smtClean="0"/>
              <a:pPr>
                <a:defRPr/>
              </a:pPr>
              <a:t>81</a:t>
            </a:fld>
            <a:endParaRPr lang="de-DE" altLang="de-DE"/>
          </a:p>
        </p:txBody>
      </p:sp>
      <p:graphicFrame>
        <p:nvGraphicFramePr>
          <p:cNvPr id="6" name="Tabelle 5"/>
          <p:cNvGraphicFramePr>
            <a:graphicFrameLocks noGrp="1"/>
          </p:cNvGraphicFramePr>
          <p:nvPr>
            <p:extLst>
              <p:ext uri="{D42A27DB-BD31-4B8C-83A1-F6EECF244321}">
                <p14:modId xmlns:p14="http://schemas.microsoft.com/office/powerpoint/2010/main" val="2498007739"/>
              </p:ext>
            </p:extLst>
          </p:nvPr>
        </p:nvGraphicFramePr>
        <p:xfrm>
          <a:off x="323528" y="1628800"/>
          <a:ext cx="8496300" cy="1828721"/>
        </p:xfrm>
        <a:graphic>
          <a:graphicData uri="http://schemas.openxmlformats.org/drawingml/2006/table">
            <a:tbl>
              <a:tblPr/>
              <a:tblGrid>
                <a:gridCol w="1007790">
                  <a:extLst>
                    <a:ext uri="{9D8B030D-6E8A-4147-A177-3AD203B41FA5}">
                      <a16:colId xmlns:a16="http://schemas.microsoft.com/office/drawing/2014/main" val="20000"/>
                    </a:ext>
                  </a:extLst>
                </a:gridCol>
                <a:gridCol w="2953023">
                  <a:extLst>
                    <a:ext uri="{9D8B030D-6E8A-4147-A177-3AD203B41FA5}">
                      <a16:colId xmlns:a16="http://schemas.microsoft.com/office/drawing/2014/main" val="20001"/>
                    </a:ext>
                  </a:extLst>
                </a:gridCol>
                <a:gridCol w="4535487">
                  <a:extLst>
                    <a:ext uri="{9D8B030D-6E8A-4147-A177-3AD203B41FA5}">
                      <a16:colId xmlns:a16="http://schemas.microsoft.com/office/drawing/2014/main" val="20002"/>
                    </a:ext>
                  </a:extLst>
                </a:gridCol>
              </a:tblGrid>
              <a:tr h="145261">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1" i="0" u="none" strike="noStrike" cap="none" normalizeH="0" baseline="0" dirty="0" smtClean="0">
                          <a:ln>
                            <a:noFill/>
                          </a:ln>
                          <a:solidFill>
                            <a:srgbClr val="FFFFFF"/>
                          </a:solidFill>
                          <a:effectLst/>
                          <a:latin typeface="Verdana" pitchFamily="34" charset="0"/>
                          <a:cs typeface="Arial" pitchFamily="34" charset="0"/>
                        </a:rPr>
                        <a:t>RDA</a:t>
                      </a:r>
                    </a:p>
                  </a:txBody>
                  <a:tcPr marL="91424" marR="91424" marT="45661" marB="4566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1" i="0" u="none" strike="noStrike" cap="none" normalizeH="0" baseline="0" smtClean="0">
                          <a:ln>
                            <a:noFill/>
                          </a:ln>
                          <a:solidFill>
                            <a:srgbClr val="FFFFFF"/>
                          </a:solidFill>
                          <a:effectLst/>
                          <a:latin typeface="Verdana" pitchFamily="34" charset="0"/>
                          <a:cs typeface="Arial" pitchFamily="34" charset="0"/>
                        </a:rPr>
                        <a:t>Element</a:t>
                      </a:r>
                    </a:p>
                  </a:txBody>
                  <a:tcPr marL="91424" marR="91424" marT="45661" marB="4566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1" i="0" u="none" strike="noStrike" cap="none" normalizeH="0" baseline="0" smtClean="0">
                          <a:ln>
                            <a:noFill/>
                          </a:ln>
                          <a:solidFill>
                            <a:srgbClr val="FFFFFF"/>
                          </a:solidFill>
                          <a:effectLst/>
                          <a:latin typeface="Verdana" pitchFamily="34" charset="0"/>
                          <a:cs typeface="Arial" pitchFamily="34" charset="0"/>
                        </a:rPr>
                        <a:t>Erfassung</a:t>
                      </a:r>
                    </a:p>
                  </a:txBody>
                  <a:tcPr marL="91424" marR="91424" marT="45661" marB="4566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0"/>
                  </a:ext>
                </a:extLst>
              </a:tr>
              <a:tr h="579159">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600" b="1" i="0" u="none" strike="noStrike" cap="none" normalizeH="0" baseline="0" dirty="0" smtClean="0">
                          <a:ln>
                            <a:noFill/>
                          </a:ln>
                          <a:solidFill>
                            <a:srgbClr val="000000"/>
                          </a:solidFill>
                          <a:effectLst/>
                          <a:latin typeface="Verdana" pitchFamily="34" charset="0"/>
                          <a:cs typeface="Arial" pitchFamily="34" charset="0"/>
                        </a:rPr>
                        <a:t>6.19.2</a:t>
                      </a:r>
                      <a:endParaRPr kumimoji="0" lang="de-DE" altLang="de-DE" sz="1600" b="0" i="0" u="none" strike="noStrike" cap="none" normalizeH="0" baseline="0" dirty="0" smtClean="0">
                        <a:ln>
                          <a:noFill/>
                        </a:ln>
                        <a:solidFill>
                          <a:srgbClr val="000000"/>
                        </a:solidFill>
                        <a:effectLst/>
                        <a:latin typeface="Verdana" pitchFamily="34" charset="0"/>
                        <a:cs typeface="Arial" pitchFamily="34" charset="0"/>
                      </a:endParaRPr>
                    </a:p>
                  </a:txBody>
                  <a:tcPr marL="91424" marR="91424" marT="45661" marB="4566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600" b="1" i="0" u="none" strike="noStrike" cap="none" normalizeH="0" baseline="0" dirty="0" smtClean="0">
                          <a:ln>
                            <a:noFill/>
                          </a:ln>
                          <a:solidFill>
                            <a:srgbClr val="000000"/>
                          </a:solidFill>
                          <a:effectLst/>
                          <a:latin typeface="Verdana" pitchFamily="34" charset="0"/>
                          <a:cs typeface="Arial" pitchFamily="34" charset="0"/>
                        </a:rPr>
                        <a:t>Bevorzugter Titel des Werks</a:t>
                      </a:r>
                      <a:endParaRPr kumimoji="0" lang="de-DE" altLang="de-DE" sz="1600" b="0" i="0" u="none" strike="noStrike" cap="none" normalizeH="0" baseline="0" dirty="0" smtClean="0">
                        <a:ln>
                          <a:noFill/>
                        </a:ln>
                        <a:solidFill>
                          <a:srgbClr val="000000"/>
                        </a:solidFill>
                        <a:effectLst/>
                        <a:latin typeface="Verdana" pitchFamily="34" charset="0"/>
                        <a:cs typeface="Arial" pitchFamily="34" charset="0"/>
                      </a:endParaRPr>
                    </a:p>
                  </a:txBody>
                  <a:tcPr marL="91424" marR="91424" marT="45661" marB="4566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lang="de-DE" sz="1600" dirty="0" smtClean="0"/>
                        <a:t>BGH-Rechtsprechung Strafrecht 2015</a:t>
                      </a:r>
                      <a:endParaRPr kumimoji="0" lang="en-US" altLang="de-DE" sz="1600" b="0" i="0" u="none" strike="noStrike" cap="none" normalizeH="0" baseline="0" dirty="0" smtClean="0">
                        <a:ln>
                          <a:noFill/>
                        </a:ln>
                        <a:solidFill>
                          <a:srgbClr val="000000"/>
                        </a:solidFill>
                        <a:effectLst/>
                        <a:latin typeface="Verdana" pitchFamily="34" charset="0"/>
                        <a:cs typeface="Arial" pitchFamily="34" charset="0"/>
                      </a:endParaRPr>
                    </a:p>
                  </a:txBody>
                  <a:tcPr marL="91424" marR="91424" marT="45661" marB="4566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1"/>
                  </a:ext>
                </a:extLst>
              </a:tr>
              <a:tr h="335241">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600" b="1" i="0" u="none" strike="noStrike" cap="none" normalizeH="0" baseline="0" smtClean="0">
                          <a:ln>
                            <a:noFill/>
                          </a:ln>
                          <a:solidFill>
                            <a:srgbClr val="000000"/>
                          </a:solidFill>
                          <a:effectLst/>
                          <a:latin typeface="Verdana" pitchFamily="34" charset="0"/>
                          <a:cs typeface="Arial" pitchFamily="34" charset="0"/>
                        </a:rPr>
                        <a:t>19.2</a:t>
                      </a:r>
                    </a:p>
                  </a:txBody>
                  <a:tcPr marL="91424" marR="91424" marT="45661" marB="4566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600" b="1" i="0" u="none" strike="noStrike" cap="none" normalizeH="0" baseline="0" dirty="0" smtClean="0">
                          <a:ln>
                            <a:noFill/>
                          </a:ln>
                          <a:solidFill>
                            <a:srgbClr val="000000"/>
                          </a:solidFill>
                          <a:effectLst/>
                          <a:latin typeface="Verdana" pitchFamily="34" charset="0"/>
                          <a:cs typeface="Arial" pitchFamily="34" charset="0"/>
                        </a:rPr>
                        <a:t>Geistiger Schöpfer</a:t>
                      </a:r>
                    </a:p>
                  </a:txBody>
                  <a:tcPr marL="91424" marR="91424" marT="45661" marB="4566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en-US" altLang="de-DE" sz="1600" b="0" i="0" u="none" strike="noStrike" cap="none" normalizeH="0" baseline="0" dirty="0" smtClean="0">
                          <a:ln>
                            <a:noFill/>
                          </a:ln>
                          <a:solidFill>
                            <a:srgbClr val="000000"/>
                          </a:solidFill>
                          <a:effectLst/>
                          <a:latin typeface="Verdana" pitchFamily="34" charset="0"/>
                          <a:cs typeface="Arial" pitchFamily="34" charset="0"/>
                        </a:rPr>
                        <a:t>Graf, Jürgen Peter</a:t>
                      </a:r>
                      <a:endParaRPr kumimoji="0" lang="de-DE" altLang="de-DE" sz="1600" b="0" i="0" u="none" strike="noStrike" cap="none" normalizeH="0" baseline="0" dirty="0" smtClean="0">
                        <a:ln>
                          <a:noFill/>
                        </a:ln>
                        <a:solidFill>
                          <a:srgbClr val="000000"/>
                        </a:solidFill>
                        <a:effectLst/>
                        <a:latin typeface="Verdana" pitchFamily="34" charset="0"/>
                        <a:cs typeface="Arial" pitchFamily="34" charset="0"/>
                      </a:endParaRPr>
                    </a:p>
                  </a:txBody>
                  <a:tcPr marL="91424" marR="91424" marT="45661" marB="4566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10002"/>
                  </a:ext>
                </a:extLst>
              </a:tr>
              <a:tr h="579159">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600" b="0" i="0" u="none" strike="noStrike" cap="none" normalizeH="0" baseline="0" smtClean="0">
                          <a:ln>
                            <a:noFill/>
                          </a:ln>
                          <a:solidFill>
                            <a:srgbClr val="000000"/>
                          </a:solidFill>
                          <a:effectLst/>
                          <a:latin typeface="Verdana" pitchFamily="34" charset="0"/>
                          <a:cs typeface="Arial" pitchFamily="34" charset="0"/>
                        </a:rPr>
                        <a:t>6.29.1</a:t>
                      </a:r>
                    </a:p>
                  </a:txBody>
                  <a:tcPr marL="91424" marR="91424" marT="45661" marB="4566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Normierter Sucheinstieg</a:t>
                      </a:r>
                    </a:p>
                  </a:txBody>
                  <a:tcPr marL="91424" marR="91424" marT="45661" marB="4566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de-DE" sz="1600" b="0" i="0" u="none" strike="noStrike" cap="none" normalizeH="0" baseline="0" dirty="0" smtClean="0">
                          <a:ln>
                            <a:noFill/>
                          </a:ln>
                          <a:solidFill>
                            <a:srgbClr val="000000"/>
                          </a:solidFill>
                          <a:effectLst/>
                          <a:latin typeface="Verdana" pitchFamily="34" charset="0"/>
                          <a:cs typeface="Arial" pitchFamily="34" charset="0"/>
                        </a:rPr>
                        <a:t>Graf, Jürgen Peter.</a:t>
                      </a: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 </a:t>
                      </a:r>
                      <a:r>
                        <a:rPr lang="de-DE" sz="1600" dirty="0" smtClean="0"/>
                        <a:t>BGH-Rechtsprechung Strafrecht 2015</a:t>
                      </a:r>
                      <a:endParaRPr kumimoji="0" lang="en-US" altLang="de-DE" sz="1600" b="0" i="0" u="none" strike="noStrike" cap="none" normalizeH="0" baseline="0" dirty="0" smtClean="0">
                        <a:ln>
                          <a:noFill/>
                        </a:ln>
                        <a:solidFill>
                          <a:srgbClr val="000000"/>
                        </a:solidFill>
                        <a:effectLst/>
                        <a:latin typeface="Verdana" pitchFamily="34" charset="0"/>
                        <a:cs typeface="Arial" pitchFamily="34" charset="0"/>
                      </a:endParaRPr>
                    </a:p>
                  </a:txBody>
                  <a:tcPr marL="91424" marR="91424" marT="45661" marB="4566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3"/>
                  </a:ext>
                </a:extLst>
              </a:tr>
            </a:tbl>
          </a:graphicData>
        </a:graphic>
      </p:graphicFrame>
      <p:graphicFrame>
        <p:nvGraphicFramePr>
          <p:cNvPr id="7" name="Tabelle 6"/>
          <p:cNvGraphicFramePr>
            <a:graphicFrameLocks noGrp="1"/>
          </p:cNvGraphicFramePr>
          <p:nvPr>
            <p:extLst>
              <p:ext uri="{D42A27DB-BD31-4B8C-83A1-F6EECF244321}">
                <p14:modId xmlns:p14="http://schemas.microsoft.com/office/powerpoint/2010/main" val="1078943882"/>
              </p:ext>
            </p:extLst>
          </p:nvPr>
        </p:nvGraphicFramePr>
        <p:xfrm>
          <a:off x="337469" y="4437112"/>
          <a:ext cx="8496300" cy="1828800"/>
        </p:xfrm>
        <a:graphic>
          <a:graphicData uri="http://schemas.openxmlformats.org/drawingml/2006/table">
            <a:tbl>
              <a:tblPr/>
              <a:tblGrid>
                <a:gridCol w="1007790">
                  <a:extLst>
                    <a:ext uri="{9D8B030D-6E8A-4147-A177-3AD203B41FA5}">
                      <a16:colId xmlns:a16="http://schemas.microsoft.com/office/drawing/2014/main" val="20000"/>
                    </a:ext>
                  </a:extLst>
                </a:gridCol>
                <a:gridCol w="2953023">
                  <a:extLst>
                    <a:ext uri="{9D8B030D-6E8A-4147-A177-3AD203B41FA5}">
                      <a16:colId xmlns:a16="http://schemas.microsoft.com/office/drawing/2014/main" val="20001"/>
                    </a:ext>
                  </a:extLst>
                </a:gridCol>
                <a:gridCol w="4535487">
                  <a:extLst>
                    <a:ext uri="{9D8B030D-6E8A-4147-A177-3AD203B41FA5}">
                      <a16:colId xmlns:a16="http://schemas.microsoft.com/office/drawing/2014/main" val="20002"/>
                    </a:ext>
                  </a:extLst>
                </a:gridCol>
              </a:tblGrid>
              <a:tr h="335241">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1" i="0" u="none" strike="noStrike" cap="none" normalizeH="0" baseline="0" dirty="0" smtClean="0">
                          <a:ln>
                            <a:noFill/>
                          </a:ln>
                          <a:solidFill>
                            <a:srgbClr val="FFFFFF"/>
                          </a:solidFill>
                          <a:effectLst/>
                          <a:latin typeface="Verdana" pitchFamily="34" charset="0"/>
                          <a:cs typeface="Arial" pitchFamily="34" charset="0"/>
                        </a:rPr>
                        <a:t>RDA</a:t>
                      </a:r>
                    </a:p>
                  </a:txBody>
                  <a:tcPr marL="91424" marR="91424" marT="45661" marB="4566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1" i="0" u="none" strike="noStrike" cap="none" normalizeH="0" baseline="0" dirty="0" smtClean="0">
                          <a:ln>
                            <a:noFill/>
                          </a:ln>
                          <a:solidFill>
                            <a:srgbClr val="FFFFFF"/>
                          </a:solidFill>
                          <a:effectLst/>
                          <a:latin typeface="Verdana" pitchFamily="34" charset="0"/>
                          <a:cs typeface="Arial" pitchFamily="34" charset="0"/>
                        </a:rPr>
                        <a:t>Element</a:t>
                      </a:r>
                    </a:p>
                  </a:txBody>
                  <a:tcPr marL="91424" marR="91424" marT="45661" marB="4566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1" i="0" u="none" strike="noStrike" cap="none" normalizeH="0" baseline="0" dirty="0" smtClean="0">
                          <a:ln>
                            <a:noFill/>
                          </a:ln>
                          <a:solidFill>
                            <a:srgbClr val="FFFFFF"/>
                          </a:solidFill>
                          <a:effectLst/>
                          <a:latin typeface="Verdana" pitchFamily="34" charset="0"/>
                          <a:cs typeface="Arial" pitchFamily="34" charset="0"/>
                        </a:rPr>
                        <a:t>Erfassung</a:t>
                      </a:r>
                    </a:p>
                  </a:txBody>
                  <a:tcPr marL="91424" marR="91424" marT="45661" marB="4566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0"/>
                  </a:ext>
                </a:extLst>
              </a:tr>
              <a:tr h="579159">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600" b="1" i="0" u="none" strike="noStrike" cap="none" normalizeH="0" baseline="0" dirty="0" smtClean="0">
                          <a:ln>
                            <a:noFill/>
                          </a:ln>
                          <a:solidFill>
                            <a:srgbClr val="000000"/>
                          </a:solidFill>
                          <a:effectLst/>
                          <a:latin typeface="Verdana" pitchFamily="34" charset="0"/>
                          <a:cs typeface="Arial" pitchFamily="34" charset="0"/>
                        </a:rPr>
                        <a:t>6.19.2</a:t>
                      </a:r>
                      <a:endParaRPr kumimoji="0" lang="de-DE" altLang="de-DE" sz="1600" b="0" i="0" u="none" strike="noStrike" cap="none" normalizeH="0" baseline="0" dirty="0" smtClean="0">
                        <a:ln>
                          <a:noFill/>
                        </a:ln>
                        <a:solidFill>
                          <a:srgbClr val="000000"/>
                        </a:solidFill>
                        <a:effectLst/>
                        <a:latin typeface="Verdana" pitchFamily="34" charset="0"/>
                        <a:cs typeface="Arial" pitchFamily="34" charset="0"/>
                      </a:endParaRPr>
                    </a:p>
                  </a:txBody>
                  <a:tcPr marL="91424" marR="91424" marT="45661" marB="4566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600" b="1" i="0" u="none" strike="noStrike" cap="none" normalizeH="0" baseline="0" dirty="0" smtClean="0">
                          <a:ln>
                            <a:noFill/>
                          </a:ln>
                          <a:solidFill>
                            <a:srgbClr val="000000"/>
                          </a:solidFill>
                          <a:effectLst/>
                          <a:latin typeface="Verdana" pitchFamily="34" charset="0"/>
                          <a:cs typeface="Arial" pitchFamily="34" charset="0"/>
                        </a:rPr>
                        <a:t>Bevorzugter Titel des Werks</a:t>
                      </a:r>
                      <a:endParaRPr kumimoji="0" lang="de-DE" altLang="de-DE" sz="1600" b="0" i="0" u="none" strike="noStrike" cap="none" normalizeH="0" baseline="0" dirty="0" smtClean="0">
                        <a:ln>
                          <a:noFill/>
                        </a:ln>
                        <a:solidFill>
                          <a:srgbClr val="000000"/>
                        </a:solidFill>
                        <a:effectLst/>
                        <a:latin typeface="Verdana" pitchFamily="34" charset="0"/>
                        <a:cs typeface="Arial" pitchFamily="34" charset="0"/>
                      </a:endParaRPr>
                    </a:p>
                  </a:txBody>
                  <a:tcPr marL="91424" marR="91424" marT="45661" marB="4566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lang="de-DE" sz="1600" dirty="0" smtClean="0"/>
                        <a:t>Schadensverteilung bei Verkehrsunfällen</a:t>
                      </a:r>
                      <a:endParaRPr kumimoji="0" lang="en-US" altLang="de-DE" sz="1600" b="0" i="0" u="none" strike="noStrike" cap="none" normalizeH="0" baseline="0" dirty="0" smtClean="0">
                        <a:ln>
                          <a:noFill/>
                        </a:ln>
                        <a:solidFill>
                          <a:srgbClr val="000000"/>
                        </a:solidFill>
                        <a:effectLst/>
                        <a:latin typeface="Verdana" pitchFamily="34" charset="0"/>
                        <a:cs typeface="Arial" pitchFamily="34" charset="0"/>
                      </a:endParaRPr>
                    </a:p>
                  </a:txBody>
                  <a:tcPr marL="91424" marR="91424" marT="45661" marB="4566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1"/>
                  </a:ext>
                </a:extLst>
              </a:tr>
              <a:tr h="335241">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600" b="1" i="0" u="none" strike="noStrike" cap="none" normalizeH="0" baseline="0" smtClean="0">
                          <a:ln>
                            <a:noFill/>
                          </a:ln>
                          <a:solidFill>
                            <a:srgbClr val="000000"/>
                          </a:solidFill>
                          <a:effectLst/>
                          <a:latin typeface="Verdana" pitchFamily="34" charset="0"/>
                          <a:cs typeface="Arial" pitchFamily="34" charset="0"/>
                        </a:rPr>
                        <a:t>19.2</a:t>
                      </a:r>
                    </a:p>
                  </a:txBody>
                  <a:tcPr marL="91424" marR="91424" marT="45661" marB="4566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600" b="1" i="0" u="none" strike="noStrike" cap="none" normalizeH="0" baseline="0" dirty="0" smtClean="0">
                          <a:ln>
                            <a:noFill/>
                          </a:ln>
                          <a:solidFill>
                            <a:srgbClr val="000000"/>
                          </a:solidFill>
                          <a:effectLst/>
                          <a:latin typeface="Verdana" pitchFamily="34" charset="0"/>
                          <a:cs typeface="Arial" pitchFamily="34" charset="0"/>
                        </a:rPr>
                        <a:t>Geistiger Schöpfer</a:t>
                      </a:r>
                    </a:p>
                  </a:txBody>
                  <a:tcPr marL="91424" marR="91424" marT="45661" marB="4566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en-US" altLang="de-DE" sz="1600" b="0" i="0" u="none" strike="noStrike" cap="none" normalizeH="0" baseline="0" dirty="0" smtClean="0">
                          <a:ln>
                            <a:noFill/>
                          </a:ln>
                          <a:solidFill>
                            <a:srgbClr val="000000"/>
                          </a:solidFill>
                          <a:effectLst/>
                          <a:latin typeface="Verdana" pitchFamily="34" charset="0"/>
                          <a:cs typeface="Arial" pitchFamily="34" charset="0"/>
                        </a:rPr>
                        <a:t>Kuhn, Paul</a:t>
                      </a:r>
                      <a:endParaRPr kumimoji="0" lang="de-DE" altLang="de-DE" sz="1600" b="0" i="0" u="none" strike="noStrike" cap="none" normalizeH="0" baseline="0" dirty="0" smtClean="0">
                        <a:ln>
                          <a:noFill/>
                        </a:ln>
                        <a:solidFill>
                          <a:srgbClr val="000000"/>
                        </a:solidFill>
                        <a:effectLst/>
                        <a:latin typeface="Verdana" pitchFamily="34" charset="0"/>
                        <a:cs typeface="Arial" pitchFamily="34" charset="0"/>
                      </a:endParaRPr>
                    </a:p>
                  </a:txBody>
                  <a:tcPr marL="91424" marR="91424" marT="45661" marB="4566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10002"/>
                  </a:ext>
                </a:extLst>
              </a:tr>
              <a:tr h="579159">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600" b="0" i="0" u="none" strike="noStrike" cap="none" normalizeH="0" baseline="0" smtClean="0">
                          <a:ln>
                            <a:noFill/>
                          </a:ln>
                          <a:solidFill>
                            <a:srgbClr val="000000"/>
                          </a:solidFill>
                          <a:effectLst/>
                          <a:latin typeface="Verdana" pitchFamily="34" charset="0"/>
                          <a:cs typeface="Arial" pitchFamily="34" charset="0"/>
                        </a:rPr>
                        <a:t>6.29.1</a:t>
                      </a:r>
                    </a:p>
                  </a:txBody>
                  <a:tcPr marL="91424" marR="91424" marT="45661" marB="4566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Normierter Sucheinstieg</a:t>
                      </a:r>
                    </a:p>
                  </a:txBody>
                  <a:tcPr marL="91424" marR="91424" marT="45661" marB="4566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de-DE" sz="1600" b="0" i="0" u="none" strike="noStrike" cap="none" normalizeH="0" baseline="0" dirty="0" smtClean="0">
                          <a:ln>
                            <a:noFill/>
                          </a:ln>
                          <a:solidFill>
                            <a:srgbClr val="000000"/>
                          </a:solidFill>
                          <a:effectLst/>
                          <a:latin typeface="Verdana" pitchFamily="34" charset="0"/>
                          <a:cs typeface="Arial" pitchFamily="34" charset="0"/>
                        </a:rPr>
                        <a:t>Kuhn, Paul.</a:t>
                      </a: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 </a:t>
                      </a:r>
                      <a:r>
                        <a:rPr lang="de-DE" sz="1600" dirty="0" smtClean="0"/>
                        <a:t>Schadensverteilung bei Verkehrsunfällen</a:t>
                      </a:r>
                      <a:endParaRPr kumimoji="0" lang="en-US" altLang="de-DE" sz="1600" b="0" i="0" u="none" strike="noStrike" cap="none" normalizeH="0" baseline="0" dirty="0" smtClean="0">
                        <a:ln>
                          <a:noFill/>
                        </a:ln>
                        <a:solidFill>
                          <a:srgbClr val="000000"/>
                        </a:solidFill>
                        <a:effectLst/>
                        <a:latin typeface="Verdana" pitchFamily="34" charset="0"/>
                        <a:cs typeface="Arial" pitchFamily="34" charset="0"/>
                      </a:endParaRPr>
                    </a:p>
                  </a:txBody>
                  <a:tcPr marL="91424" marR="91424" marT="45661" marB="4566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3"/>
                  </a:ext>
                </a:extLst>
              </a:tr>
            </a:tbl>
          </a:graphicData>
        </a:graphic>
      </p:graphicFrame>
      <p:sp>
        <p:nvSpPr>
          <p:cNvPr id="3" name="Titel 2"/>
          <p:cNvSpPr>
            <a:spLocks noGrp="1"/>
          </p:cNvSpPr>
          <p:nvPr>
            <p:ph type="title"/>
          </p:nvPr>
        </p:nvSpPr>
        <p:spPr/>
        <p:txBody>
          <a:bodyPr/>
          <a:lstStyle/>
          <a:p>
            <a:r>
              <a:rPr lang="de-DE" dirty="0"/>
              <a:t>Beispiele</a:t>
            </a:r>
          </a:p>
        </p:txBody>
      </p:sp>
      <p:sp>
        <p:nvSpPr>
          <p:cNvPr id="2" name="Textfeld 1"/>
          <p:cNvSpPr txBox="1"/>
          <p:nvPr/>
        </p:nvSpPr>
        <p:spPr>
          <a:xfrm>
            <a:off x="323528" y="897064"/>
            <a:ext cx="8496300" cy="646331"/>
          </a:xfrm>
          <a:prstGeom prst="rect">
            <a:avLst/>
          </a:prstGeom>
          <a:solidFill>
            <a:schemeClr val="bg1"/>
          </a:solidFill>
          <a:ln>
            <a:noFill/>
          </a:ln>
        </p:spPr>
        <p:txBody>
          <a:bodyPr wrap="square" rtlCol="0">
            <a:spAutoFit/>
          </a:bodyPr>
          <a:lstStyle/>
          <a:p>
            <a:r>
              <a:rPr lang="de-DE" dirty="0">
                <a:latin typeface="Verdana" panose="020B0604030504040204" pitchFamily="34" charset="0"/>
                <a:ea typeface="Verdana" panose="020B0604030504040204" pitchFamily="34" charset="0"/>
                <a:cs typeface="Verdana" panose="020B0604030504040204" pitchFamily="34" charset="0"/>
              </a:rPr>
              <a:t>BGH-Rechtsprechung Strafrecht 2015 : die wichtigsten Entscheidungen </a:t>
            </a:r>
            <a:endParaRPr lang="de-DE" dirty="0" smtClean="0">
              <a:latin typeface="Verdana" panose="020B0604030504040204" pitchFamily="34" charset="0"/>
              <a:ea typeface="Verdana" panose="020B0604030504040204" pitchFamily="34" charset="0"/>
              <a:cs typeface="Verdana" panose="020B0604030504040204" pitchFamily="34" charset="0"/>
            </a:endParaRPr>
          </a:p>
          <a:p>
            <a:r>
              <a:rPr lang="de-DE" dirty="0" smtClean="0">
                <a:latin typeface="Verdana" panose="020B0604030504040204" pitchFamily="34" charset="0"/>
                <a:ea typeface="Verdana" panose="020B0604030504040204" pitchFamily="34" charset="0"/>
                <a:cs typeface="Verdana" panose="020B0604030504040204" pitchFamily="34" charset="0"/>
              </a:rPr>
              <a:t>mit Erläuterungen </a:t>
            </a:r>
            <a:r>
              <a:rPr lang="de-DE" dirty="0">
                <a:latin typeface="Verdana" panose="020B0604030504040204" pitchFamily="34" charset="0"/>
                <a:ea typeface="Verdana" panose="020B0604030504040204" pitchFamily="34" charset="0"/>
                <a:cs typeface="Verdana" panose="020B0604030504040204" pitchFamily="34" charset="0"/>
              </a:rPr>
              <a:t>und Praxishinweisen / von Jürgen-Peter Graf</a:t>
            </a:r>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sp>
        <p:nvSpPr>
          <p:cNvPr id="8" name="Textfeld 7"/>
          <p:cNvSpPr txBox="1"/>
          <p:nvPr/>
        </p:nvSpPr>
        <p:spPr>
          <a:xfrm>
            <a:off x="323528" y="3717032"/>
            <a:ext cx="8820472" cy="646331"/>
          </a:xfrm>
          <a:prstGeom prst="rect">
            <a:avLst/>
          </a:prstGeom>
          <a:solidFill>
            <a:schemeClr val="bg1"/>
          </a:solidFill>
          <a:ln>
            <a:noFill/>
          </a:ln>
        </p:spPr>
        <p:txBody>
          <a:bodyPr wrap="square" rtlCol="0">
            <a:spAutoFit/>
          </a:bodyPr>
          <a:lstStyle/>
          <a:p>
            <a:r>
              <a:rPr lang="de-DE" dirty="0">
                <a:latin typeface="Verdana" panose="020B0604030504040204" pitchFamily="34" charset="0"/>
                <a:ea typeface="Verdana" panose="020B0604030504040204" pitchFamily="34" charset="0"/>
                <a:cs typeface="Verdana" panose="020B0604030504040204" pitchFamily="34" charset="0"/>
              </a:rPr>
              <a:t>Schadensverteilung bei Verkehrsunfällen : Rechtsprechungssammlung mit </a:t>
            </a:r>
            <a:endParaRPr lang="de-DE" dirty="0" smtClean="0">
              <a:latin typeface="Verdana" panose="020B0604030504040204" pitchFamily="34" charset="0"/>
              <a:ea typeface="Verdana" panose="020B0604030504040204" pitchFamily="34" charset="0"/>
              <a:cs typeface="Verdana" panose="020B0604030504040204" pitchFamily="34" charset="0"/>
            </a:endParaRPr>
          </a:p>
          <a:p>
            <a:r>
              <a:rPr lang="de-DE" dirty="0" smtClean="0">
                <a:latin typeface="Verdana" panose="020B0604030504040204" pitchFamily="34" charset="0"/>
                <a:ea typeface="Verdana" panose="020B0604030504040204" pitchFamily="34" charset="0"/>
                <a:cs typeface="Verdana" panose="020B0604030504040204" pitchFamily="34" charset="0"/>
              </a:rPr>
              <a:t>Skizzen </a:t>
            </a:r>
            <a:r>
              <a:rPr lang="de-DE" dirty="0">
                <a:latin typeface="Verdana" panose="020B0604030504040204" pitchFamily="34" charset="0"/>
                <a:ea typeface="Verdana" panose="020B0604030504040204" pitchFamily="34" charset="0"/>
                <a:cs typeface="Verdana" panose="020B0604030504040204" pitchFamily="34" charset="0"/>
              </a:rPr>
              <a:t>und </a:t>
            </a:r>
            <a:r>
              <a:rPr lang="de-DE" dirty="0" smtClean="0">
                <a:latin typeface="Verdana" panose="020B0604030504040204" pitchFamily="34" charset="0"/>
                <a:ea typeface="Verdana" panose="020B0604030504040204" pitchFamily="34" charset="0"/>
                <a:cs typeface="Verdana" panose="020B0604030504040204" pitchFamily="34" charset="0"/>
              </a:rPr>
              <a:t>Haftungsgrundlagen </a:t>
            </a:r>
            <a:r>
              <a:rPr lang="de-DE" dirty="0">
                <a:latin typeface="Verdana" panose="020B0604030504040204" pitchFamily="34" charset="0"/>
                <a:ea typeface="Verdana" panose="020B0604030504040204" pitchFamily="34" charset="0"/>
                <a:cs typeface="Verdana" panose="020B0604030504040204" pitchFamily="34" charset="0"/>
              </a:rPr>
              <a:t>/ von Rechtsanwalt Paul Kuhn, </a:t>
            </a:r>
            <a:r>
              <a:rPr lang="de-DE" dirty="0" err="1">
                <a:latin typeface="Verdana" panose="020B0604030504040204" pitchFamily="34" charset="0"/>
                <a:ea typeface="Verdana" panose="020B0604030504040204" pitchFamily="34" charset="0"/>
                <a:cs typeface="Verdana" panose="020B0604030504040204" pitchFamily="34" charset="0"/>
              </a:rPr>
              <a:t>Diedorf</a:t>
            </a:r>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036124242"/>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platzhalter 8"/>
          <p:cNvSpPr>
            <a:spLocks noGrp="1"/>
          </p:cNvSpPr>
          <p:nvPr>
            <p:ph type="body" sz="quarter" idx="13"/>
          </p:nvPr>
        </p:nvSpPr>
        <p:spPr>
          <a:xfrm>
            <a:off x="251520" y="1196752"/>
            <a:ext cx="8640960" cy="5112568"/>
          </a:xfrm>
        </p:spPr>
        <p:txBody>
          <a:bodyPr/>
          <a:lstStyle/>
          <a:p>
            <a:pPr marL="0" indent="0">
              <a:buNone/>
              <a:defRPr/>
            </a:pPr>
            <a:r>
              <a:rPr lang="de-DE" altLang="de-DE" dirty="0" smtClean="0"/>
              <a:t>Entscheidungssammlungen eines Gerichts, </a:t>
            </a:r>
            <a:r>
              <a:rPr lang="de-DE" altLang="de-DE" dirty="0"/>
              <a:t>die keinem Berichterstatter zuzuordnen sind</a:t>
            </a:r>
          </a:p>
          <a:p>
            <a:pPr marL="0" indent="0">
              <a:buNone/>
              <a:defRPr/>
            </a:pPr>
            <a:r>
              <a:rPr lang="de-DE" altLang="de-DE" sz="2000" b="1" dirty="0"/>
              <a:t>     </a:t>
            </a:r>
            <a:r>
              <a:rPr lang="de-DE" altLang="de-DE" sz="2200" b="1" dirty="0"/>
              <a:t>Normierter Sucheinstieg: </a:t>
            </a:r>
          </a:p>
          <a:p>
            <a:pPr marL="571500" lvl="1" indent="-171450">
              <a:buFont typeface="Arial" pitchFamily="34" charset="0"/>
              <a:buChar char="•"/>
              <a:defRPr/>
            </a:pPr>
            <a:r>
              <a:rPr lang="de-DE" altLang="de-DE" sz="2200" dirty="0"/>
              <a:t>Sucheinstieg für das </a:t>
            </a:r>
            <a:r>
              <a:rPr lang="de-DE" altLang="de-DE" sz="2200" dirty="0" smtClean="0"/>
              <a:t>Gericht</a:t>
            </a:r>
            <a:endParaRPr lang="de-DE" altLang="de-DE" sz="2200" dirty="0"/>
          </a:p>
          <a:p>
            <a:pPr marL="571500" lvl="1" indent="-171450">
              <a:buFont typeface="Arial" pitchFamily="34" charset="0"/>
              <a:buChar char="•"/>
              <a:defRPr/>
            </a:pPr>
            <a:r>
              <a:rPr lang="de-DE" altLang="de-DE" sz="2200" dirty="0"/>
              <a:t>Bevorzugter Titel für die Sammlung</a:t>
            </a:r>
            <a:endParaRPr lang="de-DE" sz="2200" dirty="0"/>
          </a:p>
        </p:txBody>
      </p:sp>
      <p:sp>
        <p:nvSpPr>
          <p:cNvPr id="4" name="Fußzeilenplatzhalter 3"/>
          <p:cNvSpPr>
            <a:spLocks noGrp="1"/>
          </p:cNvSpPr>
          <p:nvPr>
            <p:ph type="ftr" sz="quarter" idx="14"/>
          </p:nvPr>
        </p:nvSpPr>
        <p:spPr/>
        <p:txBody>
          <a:bodyPr/>
          <a:lstStyle/>
          <a:p>
            <a:pPr>
              <a:defRPr/>
            </a:pPr>
            <a:r>
              <a:rPr lang="de-DE" smtClean="0"/>
              <a:t>AG RDA Schulungsunterlagen – Modul 6J: Juristische Werke | Stand: 5.12.2017 | CC BY-NC-SA</a:t>
            </a:r>
            <a:endParaRPr lang="de-DE" dirty="0"/>
          </a:p>
        </p:txBody>
      </p:sp>
      <p:sp>
        <p:nvSpPr>
          <p:cNvPr id="5" name="Foliennummernplatzhalter 4"/>
          <p:cNvSpPr>
            <a:spLocks noGrp="1"/>
          </p:cNvSpPr>
          <p:nvPr>
            <p:ph type="sldNum" sz="quarter" idx="15"/>
          </p:nvPr>
        </p:nvSpPr>
        <p:spPr/>
        <p:txBody>
          <a:bodyPr/>
          <a:lstStyle/>
          <a:p>
            <a:pPr>
              <a:defRPr/>
            </a:pPr>
            <a:fld id="{FAB38C1D-161B-412A-9C5A-58B0265B4498}" type="slidenum">
              <a:rPr lang="de-DE" altLang="de-DE" smtClean="0"/>
              <a:pPr>
                <a:defRPr/>
              </a:pPr>
              <a:t>82</a:t>
            </a:fld>
            <a:endParaRPr lang="de-DE" altLang="de-DE"/>
          </a:p>
        </p:txBody>
      </p:sp>
      <p:sp>
        <p:nvSpPr>
          <p:cNvPr id="8" name="Textfeld 7"/>
          <p:cNvSpPr txBox="1"/>
          <p:nvPr/>
        </p:nvSpPr>
        <p:spPr>
          <a:xfrm>
            <a:off x="336030" y="3373217"/>
            <a:ext cx="8424936" cy="646331"/>
          </a:xfrm>
          <a:prstGeom prst="rect">
            <a:avLst/>
          </a:prstGeom>
          <a:solidFill>
            <a:schemeClr val="bg1"/>
          </a:solidFill>
          <a:ln>
            <a:noFill/>
          </a:ln>
        </p:spPr>
        <p:txBody>
          <a:bodyPr wrap="square" rtlCol="0">
            <a:spAutoFit/>
          </a:bodyPr>
          <a:lstStyle/>
          <a:p>
            <a:r>
              <a:rPr lang="de-DE" dirty="0">
                <a:latin typeface="Verdana" panose="020B0604030504040204" pitchFamily="34" charset="0"/>
                <a:ea typeface="Verdana" panose="020B0604030504040204" pitchFamily="34" charset="0"/>
                <a:cs typeface="Verdana" panose="020B0604030504040204" pitchFamily="34" charset="0"/>
              </a:rPr>
              <a:t>Beispiel: Entscheidungen des Bundesverfassungsgerichts / </a:t>
            </a:r>
          </a:p>
          <a:p>
            <a:r>
              <a:rPr lang="de-DE" dirty="0">
                <a:latin typeface="Verdana" panose="020B0604030504040204" pitchFamily="34" charset="0"/>
                <a:ea typeface="Verdana" panose="020B0604030504040204" pitchFamily="34" charset="0"/>
                <a:cs typeface="Verdana" panose="020B0604030504040204" pitchFamily="34" charset="0"/>
              </a:rPr>
              <a:t>herausgegeben von den Mitgliedern des Bundesverfassungsgerichts </a:t>
            </a:r>
          </a:p>
        </p:txBody>
      </p:sp>
      <p:graphicFrame>
        <p:nvGraphicFramePr>
          <p:cNvPr id="10" name="Tabelle 9"/>
          <p:cNvGraphicFramePr>
            <a:graphicFrameLocks noGrp="1"/>
          </p:cNvGraphicFramePr>
          <p:nvPr>
            <p:extLst>
              <p:ext uri="{D42A27DB-BD31-4B8C-83A1-F6EECF244321}">
                <p14:modId xmlns:p14="http://schemas.microsoft.com/office/powerpoint/2010/main" val="2962739204"/>
              </p:ext>
            </p:extLst>
          </p:nvPr>
        </p:nvGraphicFramePr>
        <p:xfrm>
          <a:off x="282202" y="4077072"/>
          <a:ext cx="8569325" cy="2073274"/>
        </p:xfrm>
        <a:graphic>
          <a:graphicData uri="http://schemas.openxmlformats.org/drawingml/2006/table">
            <a:tbl>
              <a:tblPr/>
              <a:tblGrid>
                <a:gridCol w="1008062">
                  <a:extLst>
                    <a:ext uri="{9D8B030D-6E8A-4147-A177-3AD203B41FA5}">
                      <a16:colId xmlns:a16="http://schemas.microsoft.com/office/drawing/2014/main" val="20000"/>
                    </a:ext>
                  </a:extLst>
                </a:gridCol>
                <a:gridCol w="3024188">
                  <a:extLst>
                    <a:ext uri="{9D8B030D-6E8A-4147-A177-3AD203B41FA5}">
                      <a16:colId xmlns:a16="http://schemas.microsoft.com/office/drawing/2014/main" val="20001"/>
                    </a:ext>
                  </a:extLst>
                </a:gridCol>
                <a:gridCol w="4537075">
                  <a:extLst>
                    <a:ext uri="{9D8B030D-6E8A-4147-A177-3AD203B41FA5}">
                      <a16:colId xmlns:a16="http://schemas.microsoft.com/office/drawing/2014/main" val="20002"/>
                    </a:ext>
                  </a:extLst>
                </a:gridCol>
              </a:tblGrid>
              <a:tr h="335395">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1" i="0" u="none" strike="noStrike" cap="none" normalizeH="0" baseline="0" dirty="0" smtClean="0">
                          <a:ln>
                            <a:noFill/>
                          </a:ln>
                          <a:solidFill>
                            <a:srgbClr val="FFFFFF"/>
                          </a:solidFill>
                          <a:effectLst/>
                          <a:latin typeface="Verdana" pitchFamily="34" charset="0"/>
                          <a:cs typeface="Arial" pitchFamily="34" charset="0"/>
                        </a:rPr>
                        <a:t>RDA</a:t>
                      </a:r>
                    </a:p>
                  </a:txBody>
                  <a:tcPr marL="91435" marR="91435" marT="45749" marB="4574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1" i="0" u="none" strike="noStrike" cap="none" normalizeH="0" baseline="0" dirty="0" smtClean="0">
                          <a:ln>
                            <a:noFill/>
                          </a:ln>
                          <a:solidFill>
                            <a:srgbClr val="FFFFFF"/>
                          </a:solidFill>
                          <a:effectLst/>
                          <a:latin typeface="Verdana" pitchFamily="34" charset="0"/>
                          <a:cs typeface="Arial" pitchFamily="34" charset="0"/>
                        </a:rPr>
                        <a:t>Element</a:t>
                      </a:r>
                    </a:p>
                  </a:txBody>
                  <a:tcPr marL="91435" marR="91435" marT="45749" marB="4574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1" i="0" u="none" strike="noStrike" cap="none" normalizeH="0" baseline="0" smtClean="0">
                          <a:ln>
                            <a:noFill/>
                          </a:ln>
                          <a:solidFill>
                            <a:srgbClr val="FFFFFF"/>
                          </a:solidFill>
                          <a:effectLst/>
                          <a:latin typeface="Verdana" pitchFamily="34" charset="0"/>
                          <a:cs typeface="Arial" pitchFamily="34" charset="0"/>
                        </a:rPr>
                        <a:t>Erfassung</a:t>
                      </a:r>
                    </a:p>
                  </a:txBody>
                  <a:tcPr marL="91435" marR="91435" marT="45749" marB="4574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0"/>
                  </a:ext>
                </a:extLst>
              </a:tr>
              <a:tr h="579293">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600" b="1" i="0" u="none" strike="noStrike" cap="none" normalizeH="0" baseline="0" dirty="0" smtClean="0">
                          <a:ln>
                            <a:noFill/>
                          </a:ln>
                          <a:solidFill>
                            <a:srgbClr val="000000"/>
                          </a:solidFill>
                          <a:effectLst/>
                          <a:latin typeface="Verdana" pitchFamily="34" charset="0"/>
                          <a:cs typeface="Arial" pitchFamily="34" charset="0"/>
                        </a:rPr>
                        <a:t>6.19.2</a:t>
                      </a:r>
                      <a:endParaRPr kumimoji="0" lang="de-DE" altLang="de-DE" sz="1600" b="0" i="0" u="none" strike="noStrike" cap="none" normalizeH="0" baseline="0" dirty="0" smtClean="0">
                        <a:ln>
                          <a:noFill/>
                        </a:ln>
                        <a:solidFill>
                          <a:srgbClr val="000000"/>
                        </a:solidFill>
                        <a:effectLst/>
                        <a:latin typeface="Verdana" pitchFamily="34" charset="0"/>
                        <a:cs typeface="Arial" pitchFamily="34" charset="0"/>
                      </a:endParaRPr>
                    </a:p>
                  </a:txBody>
                  <a:tcPr marL="91435" marR="91435" marT="45749" marB="45749"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600" b="1" i="0" u="none" strike="noStrike" cap="none" normalizeH="0" baseline="0" dirty="0" smtClean="0">
                          <a:ln>
                            <a:noFill/>
                          </a:ln>
                          <a:solidFill>
                            <a:srgbClr val="000000"/>
                          </a:solidFill>
                          <a:effectLst/>
                          <a:latin typeface="Verdana" pitchFamily="34" charset="0"/>
                          <a:cs typeface="Arial" pitchFamily="34" charset="0"/>
                        </a:rPr>
                        <a:t>Bevorzugter Titel des Werks</a:t>
                      </a:r>
                      <a:endParaRPr kumimoji="0" lang="de-DE" altLang="de-DE" sz="1600" b="0" i="0" u="none" strike="noStrike" cap="none" normalizeH="0" baseline="0" dirty="0" smtClean="0">
                        <a:ln>
                          <a:noFill/>
                        </a:ln>
                        <a:solidFill>
                          <a:srgbClr val="000000"/>
                        </a:solidFill>
                        <a:effectLst/>
                        <a:latin typeface="Verdana" pitchFamily="34" charset="0"/>
                        <a:cs typeface="Arial" pitchFamily="34" charset="0"/>
                      </a:endParaRPr>
                    </a:p>
                  </a:txBody>
                  <a:tcPr marL="91435" marR="91435" marT="45749" marB="45749"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Entscheidungen des Bundesverfassungsgerichts</a:t>
                      </a:r>
                    </a:p>
                  </a:txBody>
                  <a:tcPr marL="91435" marR="91435" marT="45749" marB="45749"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1"/>
                  </a:ext>
                </a:extLst>
              </a:tr>
              <a:tr h="335395">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600" b="1" i="0" u="none" strike="noStrike" cap="none" normalizeH="0" baseline="0" smtClean="0">
                          <a:ln>
                            <a:noFill/>
                          </a:ln>
                          <a:solidFill>
                            <a:srgbClr val="000000"/>
                          </a:solidFill>
                          <a:effectLst/>
                          <a:latin typeface="Verdana" pitchFamily="34" charset="0"/>
                          <a:cs typeface="Arial" pitchFamily="34" charset="0"/>
                        </a:rPr>
                        <a:t>19.2</a:t>
                      </a:r>
                    </a:p>
                  </a:txBody>
                  <a:tcPr marL="91435" marR="91435" marT="45749" marB="45749"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600" b="1" i="0" u="none" strike="noStrike" cap="none" normalizeH="0" baseline="0" dirty="0" smtClean="0">
                          <a:ln>
                            <a:noFill/>
                          </a:ln>
                          <a:solidFill>
                            <a:srgbClr val="000000"/>
                          </a:solidFill>
                          <a:effectLst/>
                          <a:latin typeface="Verdana" pitchFamily="34" charset="0"/>
                          <a:cs typeface="Arial" pitchFamily="34" charset="0"/>
                        </a:rPr>
                        <a:t>Geistiger Schöpfer</a:t>
                      </a:r>
                    </a:p>
                  </a:txBody>
                  <a:tcPr marL="91435" marR="91435" marT="45749" marB="45749"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Deutschland. Bundesverfassungsgericht</a:t>
                      </a:r>
                    </a:p>
                  </a:txBody>
                  <a:tcPr marL="91435" marR="91435" marT="45749" marB="45749"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10002"/>
                  </a:ext>
                </a:extLst>
              </a:tr>
              <a:tr h="823191">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600" b="0" i="0" u="none" strike="noStrike" cap="none" normalizeH="0" baseline="0" smtClean="0">
                          <a:ln>
                            <a:noFill/>
                          </a:ln>
                          <a:solidFill>
                            <a:srgbClr val="000000"/>
                          </a:solidFill>
                          <a:effectLst/>
                          <a:latin typeface="Verdana" pitchFamily="34" charset="0"/>
                          <a:cs typeface="Arial" pitchFamily="34" charset="0"/>
                        </a:rPr>
                        <a:t>6.29.1</a:t>
                      </a:r>
                    </a:p>
                  </a:txBody>
                  <a:tcPr marL="91435" marR="91435" marT="45749" marB="45749"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Normierter Sucheinstieg</a:t>
                      </a:r>
                    </a:p>
                  </a:txBody>
                  <a:tcPr marL="91435" marR="91435" marT="45749" marB="45749"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Deutschland. Bundesverfassungsgericht. Entscheidungen des Bundesverfassungsgerichts</a:t>
                      </a:r>
                    </a:p>
                  </a:txBody>
                  <a:tcPr marL="91435" marR="91435" marT="45749" marB="45749"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3"/>
                  </a:ext>
                </a:extLst>
              </a:tr>
            </a:tbl>
          </a:graphicData>
        </a:graphic>
      </p:graphicFrame>
      <p:sp>
        <p:nvSpPr>
          <p:cNvPr id="2" name="Titel 1"/>
          <p:cNvSpPr>
            <a:spLocks noGrp="1"/>
          </p:cNvSpPr>
          <p:nvPr>
            <p:ph type="title"/>
          </p:nvPr>
        </p:nvSpPr>
        <p:spPr>
          <a:xfrm>
            <a:off x="251520" y="399802"/>
            <a:ext cx="8640960" cy="508918"/>
          </a:xfrm>
        </p:spPr>
        <p:txBody>
          <a:bodyPr/>
          <a:lstStyle/>
          <a:p>
            <a:r>
              <a:rPr lang="de-DE" altLang="de-DE" dirty="0"/>
              <a:t>Entscheidungssammlungen, </a:t>
            </a:r>
            <a:r>
              <a:rPr lang="de-DE" altLang="de-DE" dirty="0" err="1"/>
              <a:t>Citations</a:t>
            </a:r>
            <a:r>
              <a:rPr lang="de-DE" altLang="de-DE" dirty="0"/>
              <a:t>, Digests usw.</a:t>
            </a:r>
            <a:endParaRPr lang="de-DE" dirty="0"/>
          </a:p>
        </p:txBody>
      </p:sp>
    </p:spTree>
    <p:extLst>
      <p:ext uri="{BB962C8B-B14F-4D97-AF65-F5344CB8AC3E}">
        <p14:creationId xmlns:p14="http://schemas.microsoft.com/office/powerpoint/2010/main" val="1908468590"/>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de-DE" altLang="de-DE" dirty="0"/>
              <a:t>Gerichtsprotokolle usw.</a:t>
            </a:r>
            <a:endParaRPr lang="de-DE" dirty="0"/>
          </a:p>
        </p:txBody>
      </p:sp>
      <p:sp>
        <p:nvSpPr>
          <p:cNvPr id="5" name="Textplatzhalter 4"/>
          <p:cNvSpPr>
            <a:spLocks noGrp="1"/>
          </p:cNvSpPr>
          <p:nvPr>
            <p:ph type="body" sz="quarter" idx="13"/>
          </p:nvPr>
        </p:nvSpPr>
        <p:spPr/>
        <p:txBody>
          <a:bodyPr/>
          <a:lstStyle/>
          <a:p>
            <a:pPr>
              <a:lnSpc>
                <a:spcPts val="3000"/>
              </a:lnSpc>
              <a:defRPr/>
            </a:pPr>
            <a:r>
              <a:rPr lang="de-DE" altLang="de-DE" sz="2200" dirty="0"/>
              <a:t>Strafprozesse und Rechtsmittel </a:t>
            </a:r>
          </a:p>
          <a:p>
            <a:pPr>
              <a:lnSpc>
                <a:spcPts val="3000"/>
              </a:lnSpc>
              <a:defRPr/>
            </a:pPr>
            <a:r>
              <a:rPr lang="de-DE" altLang="de-DE" sz="2200" dirty="0"/>
              <a:t>Zivilprozesse und andere Prozesse, außer Strafprozesse </a:t>
            </a:r>
          </a:p>
          <a:p>
            <a:pPr marL="0" indent="0">
              <a:lnSpc>
                <a:spcPts val="3000"/>
              </a:lnSpc>
              <a:buFont typeface="Arial" charset="0"/>
              <a:buNone/>
              <a:defRPr/>
            </a:pPr>
            <a:r>
              <a:rPr lang="de-DE" altLang="de-DE" sz="2200" dirty="0"/>
              <a:t>    und Rechtsmittel </a:t>
            </a:r>
          </a:p>
          <a:p>
            <a:pPr>
              <a:lnSpc>
                <a:spcPts val="3000"/>
              </a:lnSpc>
              <a:defRPr/>
            </a:pPr>
            <a:r>
              <a:rPr lang="de-DE" altLang="de-DE" sz="2200" dirty="0"/>
              <a:t>Zivil- und andere Prozesse, die von mehreren Personen oder Körperschaften eingereicht werden</a:t>
            </a:r>
          </a:p>
          <a:p>
            <a:pPr>
              <a:lnSpc>
                <a:spcPts val="3000"/>
              </a:lnSpc>
              <a:defRPr/>
            </a:pPr>
            <a:r>
              <a:rPr lang="de-DE" altLang="de-DE" sz="2200" dirty="0"/>
              <a:t>Anklageschriften</a:t>
            </a:r>
          </a:p>
          <a:p>
            <a:pPr>
              <a:lnSpc>
                <a:spcPts val="3000"/>
              </a:lnSpc>
              <a:defRPr/>
            </a:pPr>
            <a:r>
              <a:rPr lang="de-DE" altLang="de-DE" sz="2200" dirty="0" smtClean="0">
                <a:solidFill>
                  <a:srgbClr val="0070C0"/>
                </a:solidFill>
              </a:rPr>
              <a:t>Gerichtsentscheidungen</a:t>
            </a:r>
            <a:r>
              <a:rPr lang="de-DE" altLang="de-DE" sz="2200" dirty="0" smtClean="0"/>
              <a:t>, </a:t>
            </a:r>
            <a:r>
              <a:rPr lang="de-DE" altLang="de-DE" sz="2200" dirty="0"/>
              <a:t>Urteile etc.</a:t>
            </a:r>
          </a:p>
          <a:p>
            <a:pPr>
              <a:lnSpc>
                <a:spcPts val="3000"/>
              </a:lnSpc>
              <a:defRPr/>
            </a:pPr>
            <a:r>
              <a:rPr lang="de-DE" altLang="de-DE" sz="2200" dirty="0"/>
              <a:t>Schriftsätze, Plädoyers etc</a:t>
            </a:r>
            <a:r>
              <a:rPr lang="de-DE" altLang="de-DE" sz="2200" dirty="0" smtClean="0"/>
              <a:t>.</a:t>
            </a:r>
          </a:p>
          <a:p>
            <a:pPr>
              <a:lnSpc>
                <a:spcPts val="3000"/>
              </a:lnSpc>
              <a:spcBef>
                <a:spcPts val="0"/>
              </a:spcBef>
              <a:defRPr/>
            </a:pPr>
            <a:endParaRPr lang="de-DE" altLang="de-DE" sz="2200" dirty="0"/>
          </a:p>
          <a:p>
            <a:pPr marL="0" indent="0">
              <a:lnSpc>
                <a:spcPts val="3000"/>
              </a:lnSpc>
              <a:spcBef>
                <a:spcPts val="0"/>
              </a:spcBef>
              <a:buNone/>
              <a:defRPr/>
            </a:pPr>
            <a:r>
              <a:rPr lang="de-DE" altLang="de-DE" sz="2200" dirty="0" smtClean="0"/>
              <a:t>    </a:t>
            </a:r>
            <a:r>
              <a:rPr lang="de-DE" altLang="de-DE" sz="2200" b="1" dirty="0" smtClean="0"/>
              <a:t>Normierter Sucheinstieg:</a:t>
            </a:r>
          </a:p>
          <a:p>
            <a:pPr lvl="1">
              <a:lnSpc>
                <a:spcPts val="3000"/>
              </a:lnSpc>
              <a:spcBef>
                <a:spcPts val="0"/>
              </a:spcBef>
              <a:buFont typeface="Arial" panose="020B0604020202020204" pitchFamily="34" charset="0"/>
              <a:buChar char="•"/>
              <a:defRPr/>
            </a:pPr>
            <a:r>
              <a:rPr lang="de-DE" altLang="de-DE" sz="2200" dirty="0" smtClean="0"/>
              <a:t>Sucheinstieg für Prozessbeteiligten (RDA </a:t>
            </a:r>
            <a:r>
              <a:rPr lang="de-DE" sz="2200" dirty="0"/>
              <a:t>6.29.1.21</a:t>
            </a:r>
            <a:r>
              <a:rPr lang="de-DE" altLang="de-DE" sz="2200" dirty="0"/>
              <a:t> </a:t>
            </a:r>
            <a:r>
              <a:rPr lang="de-DE" altLang="de-DE" sz="2200" dirty="0" smtClean="0"/>
              <a:t>ff)</a:t>
            </a:r>
          </a:p>
          <a:p>
            <a:pPr lvl="1">
              <a:lnSpc>
                <a:spcPts val="3000"/>
              </a:lnSpc>
              <a:spcBef>
                <a:spcPts val="0"/>
              </a:spcBef>
              <a:buFont typeface="Arial" panose="020B0604020202020204" pitchFamily="34" charset="0"/>
              <a:buChar char="•"/>
              <a:defRPr/>
            </a:pPr>
            <a:r>
              <a:rPr lang="de-DE" altLang="de-DE" sz="2200" dirty="0" smtClean="0"/>
              <a:t>Bevorzugter Titel des Werks</a:t>
            </a:r>
          </a:p>
        </p:txBody>
      </p:sp>
      <p:sp>
        <p:nvSpPr>
          <p:cNvPr id="4" name="Fußzeilenplatzhalter 3"/>
          <p:cNvSpPr>
            <a:spLocks noGrp="1"/>
          </p:cNvSpPr>
          <p:nvPr>
            <p:ph type="ftr" sz="quarter" idx="14"/>
          </p:nvPr>
        </p:nvSpPr>
        <p:spPr/>
        <p:txBody>
          <a:bodyPr/>
          <a:lstStyle/>
          <a:p>
            <a:pPr>
              <a:defRPr/>
            </a:pPr>
            <a:r>
              <a:rPr lang="de-DE" smtClean="0"/>
              <a:t>AG RDA Schulungsunterlagen – Modul 6J: Juristische Werke | Stand: 5.12.2017 | CC BY-NC-SA</a:t>
            </a:r>
            <a:endParaRPr lang="de-DE" dirty="0"/>
          </a:p>
        </p:txBody>
      </p:sp>
      <p:sp>
        <p:nvSpPr>
          <p:cNvPr id="80901" name="Foliennummernplatzhalter 1"/>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fld id="{3342F6B0-5C92-4508-82E7-8B0E3A766778}" type="slidenum">
              <a:rPr lang="de-DE" altLang="de-DE" sz="1200" smtClean="0">
                <a:solidFill>
                  <a:srgbClr val="898989"/>
                </a:solidFill>
                <a:latin typeface="Calibri" pitchFamily="34" charset="0"/>
              </a:rPr>
              <a:pPr>
                <a:spcBef>
                  <a:spcPct val="0"/>
                </a:spcBef>
                <a:buFontTx/>
                <a:buNone/>
              </a:pPr>
              <a:t>83</a:t>
            </a:fld>
            <a:endParaRPr lang="de-DE" altLang="de-DE" sz="1200"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p:cNvSpPr>
            <a:spLocks noGrp="1"/>
          </p:cNvSpPr>
          <p:nvPr>
            <p:ph type="title"/>
          </p:nvPr>
        </p:nvSpPr>
        <p:spPr/>
        <p:txBody>
          <a:bodyPr/>
          <a:lstStyle/>
          <a:p>
            <a:r>
              <a:rPr lang="de-DE" dirty="0"/>
              <a:t>Gerichtliche Entscheidungen</a:t>
            </a:r>
          </a:p>
        </p:txBody>
      </p:sp>
      <p:sp>
        <p:nvSpPr>
          <p:cNvPr id="8" name="Textplatzhalter 7"/>
          <p:cNvSpPr>
            <a:spLocks noGrp="1"/>
          </p:cNvSpPr>
          <p:nvPr>
            <p:ph type="body" sz="quarter" idx="13"/>
          </p:nvPr>
        </p:nvSpPr>
        <p:spPr/>
        <p:txBody>
          <a:bodyPr/>
          <a:lstStyle/>
          <a:p>
            <a:pPr marL="0" indent="0">
              <a:buNone/>
              <a:defRPr/>
            </a:pPr>
            <a:r>
              <a:rPr lang="de-DE" altLang="de-DE" b="1" dirty="0"/>
              <a:t>Normierter Sucheinstieg: </a:t>
            </a:r>
          </a:p>
          <a:p>
            <a:pPr marL="571500" lvl="1" indent="-171450">
              <a:buFont typeface="Arial" pitchFamily="34" charset="0"/>
              <a:buChar char="•"/>
              <a:defRPr/>
            </a:pPr>
            <a:r>
              <a:rPr lang="de-DE" altLang="de-DE" sz="2400" dirty="0"/>
              <a:t>Sucheinstieg für das </a:t>
            </a:r>
            <a:r>
              <a:rPr lang="de-DE" altLang="de-DE" sz="2400" dirty="0" smtClean="0"/>
              <a:t>Gericht</a:t>
            </a:r>
            <a:endParaRPr lang="de-DE" altLang="de-DE" sz="2400" dirty="0"/>
          </a:p>
          <a:p>
            <a:pPr marL="571500" lvl="1" indent="-171450">
              <a:buFont typeface="Arial" pitchFamily="34" charset="0"/>
              <a:buChar char="•"/>
              <a:defRPr/>
            </a:pPr>
            <a:r>
              <a:rPr lang="de-DE" altLang="de-DE" sz="2400" dirty="0"/>
              <a:t>Bevorzugter Titel für die Entscheidung</a:t>
            </a:r>
          </a:p>
          <a:p>
            <a:pPr marL="400050" lvl="1" indent="0">
              <a:buNone/>
              <a:defRPr/>
            </a:pPr>
            <a:endParaRPr lang="de-DE" dirty="0"/>
          </a:p>
          <a:p>
            <a:pPr marL="0" indent="0">
              <a:buNone/>
              <a:defRPr/>
            </a:pPr>
            <a:r>
              <a:rPr lang="de-DE" sz="1800" dirty="0"/>
              <a:t>Beispiel: </a:t>
            </a:r>
            <a:r>
              <a:rPr lang="en-US" sz="1800" dirty="0"/>
              <a:t>The Standard Oil Company of New Jersey et al., appellants, v. the United States : delivered May 15, 1911 / opinion of the Court delivered by Mr. Chief Justice White</a:t>
            </a:r>
            <a:endParaRPr lang="de-DE" sz="1800" dirty="0"/>
          </a:p>
          <a:p>
            <a:endParaRPr lang="de-DE" dirty="0"/>
          </a:p>
        </p:txBody>
      </p:sp>
      <p:sp>
        <p:nvSpPr>
          <p:cNvPr id="4" name="Fußzeilenplatzhalter 3"/>
          <p:cNvSpPr>
            <a:spLocks noGrp="1"/>
          </p:cNvSpPr>
          <p:nvPr>
            <p:ph type="ftr" sz="quarter" idx="14"/>
          </p:nvPr>
        </p:nvSpPr>
        <p:spPr/>
        <p:txBody>
          <a:bodyPr/>
          <a:lstStyle/>
          <a:p>
            <a:pPr>
              <a:defRPr/>
            </a:pPr>
            <a:r>
              <a:rPr lang="de-DE" smtClean="0"/>
              <a:t>AG RDA Schulungsunterlagen – Modul 6J: Juristische Werke | Stand: 5.12.2017 | CC BY-NC-SA</a:t>
            </a:r>
            <a:endParaRPr lang="de-DE" dirty="0"/>
          </a:p>
        </p:txBody>
      </p:sp>
      <p:sp>
        <p:nvSpPr>
          <p:cNvPr id="5" name="Foliennummernplatzhalter 4"/>
          <p:cNvSpPr>
            <a:spLocks noGrp="1"/>
          </p:cNvSpPr>
          <p:nvPr>
            <p:ph type="sldNum" sz="quarter" idx="15"/>
          </p:nvPr>
        </p:nvSpPr>
        <p:spPr/>
        <p:txBody>
          <a:bodyPr/>
          <a:lstStyle/>
          <a:p>
            <a:pPr>
              <a:defRPr/>
            </a:pPr>
            <a:fld id="{FAB38C1D-161B-412A-9C5A-58B0265B4498}" type="slidenum">
              <a:rPr lang="de-DE" altLang="de-DE" smtClean="0"/>
              <a:pPr>
                <a:defRPr/>
              </a:pPr>
              <a:t>84</a:t>
            </a:fld>
            <a:endParaRPr lang="de-DE" altLang="de-DE"/>
          </a:p>
        </p:txBody>
      </p:sp>
      <p:graphicFrame>
        <p:nvGraphicFramePr>
          <p:cNvPr id="6" name="Tabelle 5"/>
          <p:cNvGraphicFramePr>
            <a:graphicFrameLocks noGrp="1"/>
          </p:cNvGraphicFramePr>
          <p:nvPr>
            <p:extLst>
              <p:ext uri="{D42A27DB-BD31-4B8C-83A1-F6EECF244321}">
                <p14:modId xmlns:p14="http://schemas.microsoft.com/office/powerpoint/2010/main" val="2569649730"/>
              </p:ext>
            </p:extLst>
          </p:nvPr>
        </p:nvGraphicFramePr>
        <p:xfrm>
          <a:off x="323528" y="3501008"/>
          <a:ext cx="8496300" cy="2072483"/>
        </p:xfrm>
        <a:graphic>
          <a:graphicData uri="http://schemas.openxmlformats.org/drawingml/2006/table">
            <a:tbl>
              <a:tblPr/>
              <a:tblGrid>
                <a:gridCol w="1007790">
                  <a:extLst>
                    <a:ext uri="{9D8B030D-6E8A-4147-A177-3AD203B41FA5}">
                      <a16:colId xmlns:a16="http://schemas.microsoft.com/office/drawing/2014/main" val="20000"/>
                    </a:ext>
                  </a:extLst>
                </a:gridCol>
                <a:gridCol w="2953023">
                  <a:extLst>
                    <a:ext uri="{9D8B030D-6E8A-4147-A177-3AD203B41FA5}">
                      <a16:colId xmlns:a16="http://schemas.microsoft.com/office/drawing/2014/main" val="20001"/>
                    </a:ext>
                  </a:extLst>
                </a:gridCol>
                <a:gridCol w="4535487">
                  <a:extLst>
                    <a:ext uri="{9D8B030D-6E8A-4147-A177-3AD203B41FA5}">
                      <a16:colId xmlns:a16="http://schemas.microsoft.com/office/drawing/2014/main" val="20002"/>
                    </a:ext>
                  </a:extLst>
                </a:gridCol>
              </a:tblGrid>
              <a:tr h="335241">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1" i="0" u="none" strike="noStrike" cap="none" normalizeH="0" baseline="0" dirty="0" smtClean="0">
                          <a:ln>
                            <a:noFill/>
                          </a:ln>
                          <a:solidFill>
                            <a:srgbClr val="FFFFFF"/>
                          </a:solidFill>
                          <a:effectLst/>
                          <a:latin typeface="Verdana" pitchFamily="34" charset="0"/>
                          <a:cs typeface="Arial" pitchFamily="34" charset="0"/>
                        </a:rPr>
                        <a:t>RDA</a:t>
                      </a:r>
                    </a:p>
                  </a:txBody>
                  <a:tcPr marL="91424" marR="91424" marT="45661" marB="4566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1" i="0" u="none" strike="noStrike" cap="none" normalizeH="0" baseline="0" dirty="0" smtClean="0">
                          <a:ln>
                            <a:noFill/>
                          </a:ln>
                          <a:solidFill>
                            <a:srgbClr val="FFFFFF"/>
                          </a:solidFill>
                          <a:effectLst/>
                          <a:latin typeface="Verdana" pitchFamily="34" charset="0"/>
                          <a:cs typeface="Arial" pitchFamily="34" charset="0"/>
                        </a:rPr>
                        <a:t>Element</a:t>
                      </a:r>
                    </a:p>
                  </a:txBody>
                  <a:tcPr marL="91424" marR="91424" marT="45661" marB="4566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1" i="0" u="none" strike="noStrike" cap="none" normalizeH="0" baseline="0" smtClean="0">
                          <a:ln>
                            <a:noFill/>
                          </a:ln>
                          <a:solidFill>
                            <a:srgbClr val="FFFFFF"/>
                          </a:solidFill>
                          <a:effectLst/>
                          <a:latin typeface="Verdana" pitchFamily="34" charset="0"/>
                          <a:cs typeface="Arial" pitchFamily="34" charset="0"/>
                        </a:rPr>
                        <a:t>Erfassung</a:t>
                      </a:r>
                    </a:p>
                  </a:txBody>
                  <a:tcPr marL="91424" marR="91424" marT="45661" marB="4566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0"/>
                  </a:ext>
                </a:extLst>
              </a:tr>
              <a:tr h="579159">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600" b="1" i="0" u="none" strike="noStrike" cap="none" normalizeH="0" baseline="0" dirty="0" smtClean="0">
                          <a:ln>
                            <a:noFill/>
                          </a:ln>
                          <a:solidFill>
                            <a:srgbClr val="000000"/>
                          </a:solidFill>
                          <a:effectLst/>
                          <a:latin typeface="Verdana" pitchFamily="34" charset="0"/>
                          <a:cs typeface="Arial" pitchFamily="34" charset="0"/>
                        </a:rPr>
                        <a:t>6.19.2</a:t>
                      </a:r>
                      <a:endParaRPr kumimoji="0" lang="de-DE" altLang="de-DE" sz="1600" b="0" i="0" u="none" strike="noStrike" cap="none" normalizeH="0" baseline="0" dirty="0" smtClean="0">
                        <a:ln>
                          <a:noFill/>
                        </a:ln>
                        <a:solidFill>
                          <a:srgbClr val="000000"/>
                        </a:solidFill>
                        <a:effectLst/>
                        <a:latin typeface="Verdana" pitchFamily="34" charset="0"/>
                        <a:cs typeface="Arial" pitchFamily="34" charset="0"/>
                      </a:endParaRPr>
                    </a:p>
                  </a:txBody>
                  <a:tcPr marL="91424" marR="91424" marT="45661" marB="4566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600" b="1" i="0" u="none" strike="noStrike" cap="none" normalizeH="0" baseline="0" dirty="0" smtClean="0">
                          <a:ln>
                            <a:noFill/>
                          </a:ln>
                          <a:solidFill>
                            <a:srgbClr val="000000"/>
                          </a:solidFill>
                          <a:effectLst/>
                          <a:latin typeface="Verdana" pitchFamily="34" charset="0"/>
                          <a:cs typeface="Arial" pitchFamily="34" charset="0"/>
                        </a:rPr>
                        <a:t>Bevorzugter Titel des Werks</a:t>
                      </a:r>
                      <a:endParaRPr kumimoji="0" lang="de-DE" altLang="de-DE" sz="1600" b="0" i="0" u="none" strike="noStrike" cap="none" normalizeH="0" baseline="0" dirty="0" smtClean="0">
                        <a:ln>
                          <a:noFill/>
                        </a:ln>
                        <a:solidFill>
                          <a:srgbClr val="000000"/>
                        </a:solidFill>
                        <a:effectLst/>
                        <a:latin typeface="Verdana" pitchFamily="34" charset="0"/>
                        <a:cs typeface="Arial" pitchFamily="34" charset="0"/>
                      </a:endParaRPr>
                    </a:p>
                  </a:txBody>
                  <a:tcPr marL="91424" marR="91424" marT="45661" marB="4566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sz="1600" dirty="0" smtClean="0"/>
                        <a:t>The Standard Oil Company of New Jersey et al., appellants, v. the United States </a:t>
                      </a:r>
                      <a:endParaRPr kumimoji="0" lang="en-US" altLang="de-DE" sz="1600" b="0" i="0" u="none" strike="noStrike" cap="none" normalizeH="0" baseline="0" dirty="0" smtClean="0">
                        <a:ln>
                          <a:noFill/>
                        </a:ln>
                        <a:solidFill>
                          <a:srgbClr val="000000"/>
                        </a:solidFill>
                        <a:effectLst/>
                        <a:latin typeface="Verdana" pitchFamily="34" charset="0"/>
                        <a:cs typeface="Arial" pitchFamily="34" charset="0"/>
                      </a:endParaRPr>
                    </a:p>
                  </a:txBody>
                  <a:tcPr marL="91424" marR="91424" marT="45661" marB="4566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1"/>
                  </a:ext>
                </a:extLst>
              </a:tr>
              <a:tr h="335241">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600" b="1" i="0" u="none" strike="noStrike" cap="none" normalizeH="0" baseline="0" smtClean="0">
                          <a:ln>
                            <a:noFill/>
                          </a:ln>
                          <a:solidFill>
                            <a:srgbClr val="000000"/>
                          </a:solidFill>
                          <a:effectLst/>
                          <a:latin typeface="Verdana" pitchFamily="34" charset="0"/>
                          <a:cs typeface="Arial" pitchFamily="34" charset="0"/>
                        </a:rPr>
                        <a:t>19.2</a:t>
                      </a:r>
                    </a:p>
                  </a:txBody>
                  <a:tcPr marL="91424" marR="91424" marT="45661" marB="4566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600" b="1" i="0" u="none" strike="noStrike" cap="none" normalizeH="0" baseline="0" dirty="0" smtClean="0">
                          <a:ln>
                            <a:noFill/>
                          </a:ln>
                          <a:solidFill>
                            <a:srgbClr val="000000"/>
                          </a:solidFill>
                          <a:effectLst/>
                          <a:latin typeface="Verdana" pitchFamily="34" charset="0"/>
                          <a:cs typeface="Arial" pitchFamily="34" charset="0"/>
                        </a:rPr>
                        <a:t>Geistiger Schöpfer</a:t>
                      </a:r>
                    </a:p>
                  </a:txBody>
                  <a:tcPr marL="91424" marR="91424" marT="45661" marB="4566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United States. Supreme Court</a:t>
                      </a:r>
                    </a:p>
                  </a:txBody>
                  <a:tcPr marL="91424" marR="91424" marT="45661" marB="4566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10002"/>
                  </a:ext>
                </a:extLst>
              </a:tr>
              <a:tr h="579159">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600" b="0" i="0" u="none" strike="noStrike" cap="none" normalizeH="0" baseline="0" smtClean="0">
                          <a:ln>
                            <a:noFill/>
                          </a:ln>
                          <a:solidFill>
                            <a:srgbClr val="000000"/>
                          </a:solidFill>
                          <a:effectLst/>
                          <a:latin typeface="Verdana" pitchFamily="34" charset="0"/>
                          <a:cs typeface="Arial" pitchFamily="34" charset="0"/>
                        </a:rPr>
                        <a:t>6.29.1</a:t>
                      </a:r>
                    </a:p>
                  </a:txBody>
                  <a:tcPr marL="91424" marR="91424" marT="45661" marB="4566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Normierter Sucheinstieg</a:t>
                      </a:r>
                    </a:p>
                  </a:txBody>
                  <a:tcPr marL="91424" marR="91424" marT="45661" marB="4566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United States. Supreme Court. </a:t>
                      </a:r>
                    </a:p>
                    <a:p>
                      <a:pPr marL="0" marR="0" lvl="0" indent="0" algn="l" defTabSz="914400" rtl="0" eaLnBrk="1" fontAlgn="base" latinLnBrk="0" hangingPunct="1">
                        <a:lnSpc>
                          <a:spcPct val="100000"/>
                        </a:lnSpc>
                        <a:spcBef>
                          <a:spcPct val="0"/>
                        </a:spcBef>
                        <a:spcAft>
                          <a:spcPct val="0"/>
                        </a:spcAft>
                        <a:buClrTx/>
                        <a:buSzTx/>
                        <a:buFontTx/>
                        <a:buNone/>
                        <a:tabLst/>
                        <a:defRPr/>
                      </a:pPr>
                      <a:r>
                        <a:rPr lang="en-US" sz="1600" dirty="0" smtClean="0"/>
                        <a:t>The Standard Oil Company of New Jersey et al., appellants, v. the United States </a:t>
                      </a:r>
                      <a:endParaRPr kumimoji="0" lang="en-US" altLang="de-DE" sz="1600" b="0" i="0" u="none" strike="noStrike" cap="none" normalizeH="0" baseline="0" dirty="0" smtClean="0">
                        <a:ln>
                          <a:noFill/>
                        </a:ln>
                        <a:solidFill>
                          <a:srgbClr val="000000"/>
                        </a:solidFill>
                        <a:effectLst/>
                        <a:latin typeface="Verdana" pitchFamily="34" charset="0"/>
                        <a:cs typeface="Arial" pitchFamily="34" charset="0"/>
                      </a:endParaRPr>
                    </a:p>
                  </a:txBody>
                  <a:tcPr marL="91424" marR="91424" marT="45661" marB="45661"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3422462574"/>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de-DE" dirty="0"/>
              <a:t>Gerichtliche Entscheidungen</a:t>
            </a:r>
          </a:p>
        </p:txBody>
      </p:sp>
      <p:sp>
        <p:nvSpPr>
          <p:cNvPr id="4" name="Fußzeilenplatzhalter 3"/>
          <p:cNvSpPr>
            <a:spLocks noGrp="1"/>
          </p:cNvSpPr>
          <p:nvPr>
            <p:ph type="ftr" sz="quarter" idx="14"/>
          </p:nvPr>
        </p:nvSpPr>
        <p:spPr/>
        <p:txBody>
          <a:bodyPr/>
          <a:lstStyle/>
          <a:p>
            <a:pPr>
              <a:defRPr/>
            </a:pPr>
            <a:r>
              <a:rPr lang="de-DE" smtClean="0"/>
              <a:t>AG RDA Schulungsunterlagen – Modul 6J: Juristische Werke | Stand: 5.12.2017 | CC BY-NC-SA</a:t>
            </a:r>
            <a:endParaRPr lang="de-DE" dirty="0"/>
          </a:p>
        </p:txBody>
      </p:sp>
      <p:sp>
        <p:nvSpPr>
          <p:cNvPr id="5" name="Foliennummernplatzhalter 4"/>
          <p:cNvSpPr>
            <a:spLocks noGrp="1"/>
          </p:cNvSpPr>
          <p:nvPr>
            <p:ph type="sldNum" sz="quarter" idx="15"/>
          </p:nvPr>
        </p:nvSpPr>
        <p:spPr/>
        <p:txBody>
          <a:bodyPr/>
          <a:lstStyle/>
          <a:p>
            <a:pPr>
              <a:defRPr/>
            </a:pPr>
            <a:fld id="{FAB38C1D-161B-412A-9C5A-58B0265B4498}" type="slidenum">
              <a:rPr lang="de-DE" altLang="de-DE" smtClean="0"/>
              <a:pPr>
                <a:defRPr/>
              </a:pPr>
              <a:t>85</a:t>
            </a:fld>
            <a:endParaRPr lang="de-DE" altLang="de-DE"/>
          </a:p>
        </p:txBody>
      </p:sp>
      <p:graphicFrame>
        <p:nvGraphicFramePr>
          <p:cNvPr id="7" name="Tabelle 6"/>
          <p:cNvGraphicFramePr>
            <a:graphicFrameLocks noGrp="1"/>
          </p:cNvGraphicFramePr>
          <p:nvPr>
            <p:extLst>
              <p:ext uri="{D42A27DB-BD31-4B8C-83A1-F6EECF244321}">
                <p14:modId xmlns:p14="http://schemas.microsoft.com/office/powerpoint/2010/main" val="384670205"/>
              </p:ext>
            </p:extLst>
          </p:nvPr>
        </p:nvGraphicFramePr>
        <p:xfrm>
          <a:off x="468313" y="1268760"/>
          <a:ext cx="8496300" cy="2259473"/>
        </p:xfrm>
        <a:graphic>
          <a:graphicData uri="http://schemas.openxmlformats.org/drawingml/2006/table">
            <a:tbl>
              <a:tblPr/>
              <a:tblGrid>
                <a:gridCol w="1007790">
                  <a:extLst>
                    <a:ext uri="{9D8B030D-6E8A-4147-A177-3AD203B41FA5}">
                      <a16:colId xmlns:a16="http://schemas.microsoft.com/office/drawing/2014/main" val="20000"/>
                    </a:ext>
                  </a:extLst>
                </a:gridCol>
                <a:gridCol w="2953023">
                  <a:extLst>
                    <a:ext uri="{9D8B030D-6E8A-4147-A177-3AD203B41FA5}">
                      <a16:colId xmlns:a16="http://schemas.microsoft.com/office/drawing/2014/main" val="20001"/>
                    </a:ext>
                  </a:extLst>
                </a:gridCol>
                <a:gridCol w="4535487">
                  <a:extLst>
                    <a:ext uri="{9D8B030D-6E8A-4147-A177-3AD203B41FA5}">
                      <a16:colId xmlns:a16="http://schemas.microsoft.com/office/drawing/2014/main" val="20002"/>
                    </a:ext>
                  </a:extLst>
                </a:gridCol>
              </a:tblGrid>
              <a:tr h="327853">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1" i="0" u="none" strike="noStrike" cap="none" normalizeH="0" baseline="0" dirty="0" smtClean="0">
                          <a:ln>
                            <a:noFill/>
                          </a:ln>
                          <a:solidFill>
                            <a:srgbClr val="FFFFFF"/>
                          </a:solidFill>
                          <a:effectLst/>
                          <a:latin typeface="Verdana" pitchFamily="34" charset="0"/>
                          <a:cs typeface="Arial" pitchFamily="34" charset="0"/>
                        </a:rPr>
                        <a:t>RDA</a:t>
                      </a:r>
                    </a:p>
                  </a:txBody>
                  <a:tcPr marL="91424" marR="91424" marT="45661" marB="4566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1" i="0" u="none" strike="noStrike" cap="none" normalizeH="0" baseline="0" smtClean="0">
                          <a:ln>
                            <a:noFill/>
                          </a:ln>
                          <a:solidFill>
                            <a:srgbClr val="FFFFFF"/>
                          </a:solidFill>
                          <a:effectLst/>
                          <a:latin typeface="Verdana" pitchFamily="34" charset="0"/>
                          <a:cs typeface="Arial" pitchFamily="34" charset="0"/>
                        </a:rPr>
                        <a:t>Element</a:t>
                      </a:r>
                    </a:p>
                  </a:txBody>
                  <a:tcPr marL="91424" marR="91424" marT="45661" marB="4566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1" i="0" u="none" strike="noStrike" cap="none" normalizeH="0" baseline="0" smtClean="0">
                          <a:ln>
                            <a:noFill/>
                          </a:ln>
                          <a:solidFill>
                            <a:srgbClr val="FFFFFF"/>
                          </a:solidFill>
                          <a:effectLst/>
                          <a:latin typeface="Verdana" pitchFamily="34" charset="0"/>
                          <a:cs typeface="Arial" pitchFamily="34" charset="0"/>
                        </a:rPr>
                        <a:t>Erfassung</a:t>
                      </a:r>
                    </a:p>
                  </a:txBody>
                  <a:tcPr marL="91424" marR="91424" marT="45661" marB="4566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0"/>
                  </a:ext>
                </a:extLst>
              </a:tr>
              <a:tr h="566395">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600" b="1" i="0" u="none" strike="noStrike" cap="none" normalizeH="0" baseline="0" dirty="0" smtClean="0">
                          <a:ln>
                            <a:noFill/>
                          </a:ln>
                          <a:solidFill>
                            <a:srgbClr val="000000"/>
                          </a:solidFill>
                          <a:effectLst/>
                          <a:latin typeface="Verdana" pitchFamily="34" charset="0"/>
                          <a:cs typeface="Arial" pitchFamily="34" charset="0"/>
                        </a:rPr>
                        <a:t>6.19.2</a:t>
                      </a:r>
                      <a:endParaRPr kumimoji="0" lang="de-DE" altLang="de-DE" sz="1600" b="0" i="0" u="none" strike="noStrike" cap="none" normalizeH="0" baseline="0" dirty="0" smtClean="0">
                        <a:ln>
                          <a:noFill/>
                        </a:ln>
                        <a:solidFill>
                          <a:srgbClr val="000000"/>
                        </a:solidFill>
                        <a:effectLst/>
                        <a:latin typeface="Verdana" pitchFamily="34" charset="0"/>
                        <a:cs typeface="Arial" pitchFamily="34" charset="0"/>
                      </a:endParaRPr>
                    </a:p>
                  </a:txBody>
                  <a:tcPr marL="91424" marR="91424" marT="45661" marB="4566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600" b="1" i="0" u="none" strike="noStrike" cap="none" normalizeH="0" baseline="0" dirty="0" smtClean="0">
                          <a:ln>
                            <a:noFill/>
                          </a:ln>
                          <a:solidFill>
                            <a:srgbClr val="000000"/>
                          </a:solidFill>
                          <a:effectLst/>
                          <a:latin typeface="Verdana" pitchFamily="34" charset="0"/>
                          <a:cs typeface="Arial" pitchFamily="34" charset="0"/>
                        </a:rPr>
                        <a:t>Bevorzugter Titel des Werks</a:t>
                      </a:r>
                      <a:endParaRPr kumimoji="0" lang="de-DE" altLang="de-DE" sz="1600" b="0" i="0" u="none" strike="noStrike" cap="none" normalizeH="0" baseline="0" dirty="0" smtClean="0">
                        <a:ln>
                          <a:noFill/>
                        </a:ln>
                        <a:solidFill>
                          <a:srgbClr val="000000"/>
                        </a:solidFill>
                        <a:effectLst/>
                        <a:latin typeface="Verdana" pitchFamily="34" charset="0"/>
                        <a:cs typeface="Arial" pitchFamily="34" charset="0"/>
                      </a:endParaRPr>
                    </a:p>
                  </a:txBody>
                  <a:tcPr marL="91424" marR="91424" marT="45661" marB="4566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lang="de-DE" sz="1600" dirty="0" err="1" smtClean="0"/>
                        <a:t>Trihotel</a:t>
                      </a:r>
                      <a:endParaRPr kumimoji="0" lang="en-US" altLang="de-DE" sz="1600" b="0" i="0" u="none" strike="noStrike" cap="none" normalizeH="0" baseline="0" dirty="0" smtClean="0">
                        <a:ln>
                          <a:noFill/>
                        </a:ln>
                        <a:solidFill>
                          <a:srgbClr val="000000"/>
                        </a:solidFill>
                        <a:effectLst/>
                        <a:latin typeface="Verdana" pitchFamily="34" charset="0"/>
                        <a:cs typeface="Arial" pitchFamily="34" charset="0"/>
                      </a:endParaRPr>
                    </a:p>
                  </a:txBody>
                  <a:tcPr marL="91424" marR="91424" marT="45661" marB="4566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1"/>
                  </a:ext>
                </a:extLst>
              </a:tr>
              <a:tr h="443752">
                <a:tc>
                  <a:txBody>
                    <a:body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6.19.3</a:t>
                      </a:r>
                    </a:p>
                  </a:txBody>
                  <a:tcPr marL="91424" marR="91424" marT="45661" marB="4566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Abweichender Titel</a:t>
                      </a:r>
                    </a:p>
                  </a:txBody>
                  <a:tcPr marL="91424" marR="91424" marT="45661" marB="4566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de-DE" sz="1600" b="0" i="0" u="none" strike="noStrike" cap="none" normalizeH="0" baseline="0" dirty="0" err="1" smtClean="0">
                          <a:ln>
                            <a:noFill/>
                          </a:ln>
                          <a:solidFill>
                            <a:srgbClr val="000000"/>
                          </a:solidFill>
                          <a:effectLst/>
                          <a:latin typeface="Verdana" pitchFamily="34" charset="0"/>
                          <a:cs typeface="Arial" pitchFamily="34" charset="0"/>
                        </a:rPr>
                        <a:t>Trihotel-Urteil</a:t>
                      </a:r>
                      <a:endParaRPr kumimoji="0" lang="en-US" altLang="de-DE" sz="1600" b="0" i="0" u="none" strike="noStrike" cap="none" normalizeH="0" baseline="0" dirty="0" smtClean="0">
                        <a:ln>
                          <a:noFill/>
                        </a:ln>
                        <a:solidFill>
                          <a:srgbClr val="000000"/>
                        </a:solidFill>
                        <a:effectLst/>
                        <a:latin typeface="Verdana" pitchFamily="34" charset="0"/>
                        <a:cs typeface="Arial" pitchFamily="34" charset="0"/>
                      </a:endParaRPr>
                    </a:p>
                  </a:txBody>
                  <a:tcPr marL="91424" marR="91424" marT="45661" marB="4566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2"/>
                  </a:ext>
                </a:extLst>
              </a:tr>
              <a:tr h="327853">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600" b="1" i="0" u="none" strike="noStrike" cap="none" normalizeH="0" baseline="0" smtClean="0">
                          <a:ln>
                            <a:noFill/>
                          </a:ln>
                          <a:solidFill>
                            <a:srgbClr val="000000"/>
                          </a:solidFill>
                          <a:effectLst/>
                          <a:latin typeface="Verdana" pitchFamily="34" charset="0"/>
                          <a:cs typeface="Arial" pitchFamily="34" charset="0"/>
                        </a:rPr>
                        <a:t>19.2</a:t>
                      </a:r>
                    </a:p>
                  </a:txBody>
                  <a:tcPr marL="91424" marR="91424" marT="45661" marB="4566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600" b="1" i="0" u="none" strike="noStrike" cap="none" normalizeH="0" baseline="0" dirty="0" smtClean="0">
                          <a:ln>
                            <a:noFill/>
                          </a:ln>
                          <a:solidFill>
                            <a:srgbClr val="000000"/>
                          </a:solidFill>
                          <a:effectLst/>
                          <a:latin typeface="Verdana" pitchFamily="34" charset="0"/>
                          <a:cs typeface="Arial" pitchFamily="34" charset="0"/>
                        </a:rPr>
                        <a:t>Geistiger Schöpfer</a:t>
                      </a:r>
                    </a:p>
                  </a:txBody>
                  <a:tcPr marL="91424" marR="91424" marT="45661" marB="4566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Deutschland. Bundesgerichtshof</a:t>
                      </a:r>
                    </a:p>
                  </a:txBody>
                  <a:tcPr marL="91424" marR="91424" marT="45661" marB="4566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10003"/>
                  </a:ext>
                </a:extLst>
              </a:tr>
              <a:tr h="566395">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600" b="0" i="0" u="none" strike="noStrike" cap="none" normalizeH="0" baseline="0" smtClean="0">
                          <a:ln>
                            <a:noFill/>
                          </a:ln>
                          <a:solidFill>
                            <a:srgbClr val="000000"/>
                          </a:solidFill>
                          <a:effectLst/>
                          <a:latin typeface="Verdana" pitchFamily="34" charset="0"/>
                          <a:cs typeface="Arial" pitchFamily="34" charset="0"/>
                        </a:rPr>
                        <a:t>6.29.1</a:t>
                      </a:r>
                    </a:p>
                  </a:txBody>
                  <a:tcPr marL="91424" marR="91424" marT="45661" marB="4566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Normierter Sucheinstieg</a:t>
                      </a:r>
                    </a:p>
                  </a:txBody>
                  <a:tcPr marL="91424" marR="91424" marT="45661" marB="4566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de-DE" sz="1600" b="0" i="0" u="none" strike="noStrike" cap="none" normalizeH="0" baseline="0" dirty="0" smtClean="0">
                          <a:ln>
                            <a:noFill/>
                          </a:ln>
                          <a:solidFill>
                            <a:srgbClr val="000000"/>
                          </a:solidFill>
                          <a:effectLst/>
                          <a:latin typeface="Verdana" pitchFamily="34" charset="0"/>
                          <a:cs typeface="Arial" pitchFamily="34" charset="0"/>
                        </a:rPr>
                        <a:t>Deutschland. </a:t>
                      </a:r>
                      <a:r>
                        <a:rPr kumimoji="0" lang="en-US" altLang="de-DE" sz="1600" b="0" i="0" u="none" strike="noStrike" cap="none" normalizeH="0" baseline="0" dirty="0" err="1" smtClean="0">
                          <a:ln>
                            <a:noFill/>
                          </a:ln>
                          <a:solidFill>
                            <a:srgbClr val="000000"/>
                          </a:solidFill>
                          <a:effectLst/>
                          <a:latin typeface="Verdana" pitchFamily="34" charset="0"/>
                          <a:cs typeface="Arial" pitchFamily="34" charset="0"/>
                        </a:rPr>
                        <a:t>Bundesgerichtshof</a:t>
                      </a:r>
                      <a:r>
                        <a:rPr kumimoji="0" lang="en-US" altLang="de-DE" sz="1600" b="0" i="0" u="none" strike="noStrike" cap="none" normalizeH="0" baseline="0" dirty="0" smtClean="0">
                          <a:ln>
                            <a:noFill/>
                          </a:ln>
                          <a:solidFill>
                            <a:srgbClr val="000000"/>
                          </a:solidFill>
                          <a:effectLst/>
                          <a:latin typeface="Verdana" pitchFamily="34" charset="0"/>
                          <a:cs typeface="Arial" pitchFamily="34" charset="0"/>
                        </a:rPr>
                        <a:t>. </a:t>
                      </a:r>
                      <a:r>
                        <a:rPr kumimoji="0" lang="en-US" altLang="de-DE" sz="1600" b="0" i="0" u="none" strike="noStrike" cap="none" normalizeH="0" baseline="0" dirty="0" err="1" smtClean="0">
                          <a:ln>
                            <a:noFill/>
                          </a:ln>
                          <a:solidFill>
                            <a:srgbClr val="000000"/>
                          </a:solidFill>
                          <a:effectLst/>
                          <a:latin typeface="Verdana" pitchFamily="34" charset="0"/>
                          <a:cs typeface="Arial" pitchFamily="34" charset="0"/>
                        </a:rPr>
                        <a:t>Trihotel</a:t>
                      </a:r>
                      <a:endParaRPr kumimoji="0" lang="en-US" altLang="de-DE" sz="1600" b="0" i="0" u="none" strike="noStrike" cap="none" normalizeH="0" baseline="0" dirty="0" smtClean="0">
                        <a:ln>
                          <a:noFill/>
                        </a:ln>
                        <a:solidFill>
                          <a:srgbClr val="000000"/>
                        </a:solidFill>
                        <a:effectLst/>
                        <a:latin typeface="Verdana" pitchFamily="34" charset="0"/>
                        <a:cs typeface="Arial" pitchFamily="34" charset="0"/>
                      </a:endParaRPr>
                    </a:p>
                  </a:txBody>
                  <a:tcPr marL="91424" marR="91424" marT="45661" marB="4566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4"/>
                  </a:ext>
                </a:extLst>
              </a:tr>
            </a:tbl>
          </a:graphicData>
        </a:graphic>
      </p:graphicFrame>
      <p:graphicFrame>
        <p:nvGraphicFramePr>
          <p:cNvPr id="8" name="Tabelle 7"/>
          <p:cNvGraphicFramePr>
            <a:graphicFrameLocks noGrp="1"/>
          </p:cNvGraphicFramePr>
          <p:nvPr>
            <p:extLst>
              <p:ext uri="{D42A27DB-BD31-4B8C-83A1-F6EECF244321}">
                <p14:modId xmlns:p14="http://schemas.microsoft.com/office/powerpoint/2010/main" val="3794840743"/>
              </p:ext>
            </p:extLst>
          </p:nvPr>
        </p:nvGraphicFramePr>
        <p:xfrm>
          <a:off x="468313" y="4112453"/>
          <a:ext cx="8496300" cy="1828800"/>
        </p:xfrm>
        <a:graphic>
          <a:graphicData uri="http://schemas.openxmlformats.org/drawingml/2006/table">
            <a:tbl>
              <a:tblPr/>
              <a:tblGrid>
                <a:gridCol w="1007790">
                  <a:extLst>
                    <a:ext uri="{9D8B030D-6E8A-4147-A177-3AD203B41FA5}">
                      <a16:colId xmlns:a16="http://schemas.microsoft.com/office/drawing/2014/main" val="20000"/>
                    </a:ext>
                  </a:extLst>
                </a:gridCol>
                <a:gridCol w="2953023">
                  <a:extLst>
                    <a:ext uri="{9D8B030D-6E8A-4147-A177-3AD203B41FA5}">
                      <a16:colId xmlns:a16="http://schemas.microsoft.com/office/drawing/2014/main" val="20001"/>
                    </a:ext>
                  </a:extLst>
                </a:gridCol>
                <a:gridCol w="4535487">
                  <a:extLst>
                    <a:ext uri="{9D8B030D-6E8A-4147-A177-3AD203B41FA5}">
                      <a16:colId xmlns:a16="http://schemas.microsoft.com/office/drawing/2014/main" val="20002"/>
                    </a:ext>
                  </a:extLst>
                </a:gridCol>
              </a:tblGrid>
              <a:tr h="335241">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1" i="0" u="none" strike="noStrike" cap="none" normalizeH="0" baseline="0" dirty="0" smtClean="0">
                          <a:ln>
                            <a:noFill/>
                          </a:ln>
                          <a:solidFill>
                            <a:srgbClr val="FFFFFF"/>
                          </a:solidFill>
                          <a:effectLst/>
                          <a:latin typeface="Verdana" pitchFamily="34" charset="0"/>
                          <a:cs typeface="Arial" pitchFamily="34" charset="0"/>
                        </a:rPr>
                        <a:t>RDA</a:t>
                      </a:r>
                    </a:p>
                  </a:txBody>
                  <a:tcPr marL="91424" marR="91424" marT="45661" marB="4566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1" i="0" u="none" strike="noStrike" cap="none" normalizeH="0" baseline="0" dirty="0" smtClean="0">
                          <a:ln>
                            <a:noFill/>
                          </a:ln>
                          <a:solidFill>
                            <a:srgbClr val="FFFFFF"/>
                          </a:solidFill>
                          <a:effectLst/>
                          <a:latin typeface="Verdana" pitchFamily="34" charset="0"/>
                          <a:cs typeface="Arial" pitchFamily="34" charset="0"/>
                        </a:rPr>
                        <a:t>Element</a:t>
                      </a:r>
                    </a:p>
                  </a:txBody>
                  <a:tcPr marL="91424" marR="91424" marT="45661" marB="4566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altLang="de-DE" sz="1600" b="1" i="0" u="none" strike="noStrike" cap="none" normalizeH="0" baseline="0" smtClean="0">
                          <a:ln>
                            <a:noFill/>
                          </a:ln>
                          <a:solidFill>
                            <a:srgbClr val="FFFFFF"/>
                          </a:solidFill>
                          <a:effectLst/>
                          <a:latin typeface="Verdana" pitchFamily="34" charset="0"/>
                          <a:cs typeface="Arial" pitchFamily="34" charset="0"/>
                        </a:rPr>
                        <a:t>Erfassung</a:t>
                      </a:r>
                    </a:p>
                  </a:txBody>
                  <a:tcPr marL="91424" marR="91424" marT="45661" marB="4566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0"/>
                  </a:ext>
                </a:extLst>
              </a:tr>
              <a:tr h="579159">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600" b="1" i="0" u="none" strike="noStrike" cap="none" normalizeH="0" baseline="0" dirty="0" smtClean="0">
                          <a:ln>
                            <a:noFill/>
                          </a:ln>
                          <a:solidFill>
                            <a:srgbClr val="000000"/>
                          </a:solidFill>
                          <a:effectLst/>
                          <a:latin typeface="Verdana" pitchFamily="34" charset="0"/>
                          <a:cs typeface="Arial" pitchFamily="34" charset="0"/>
                        </a:rPr>
                        <a:t>6.19.2</a:t>
                      </a:r>
                      <a:endParaRPr kumimoji="0" lang="de-DE" altLang="de-DE" sz="1600" b="0" i="0" u="none" strike="noStrike" cap="none" normalizeH="0" baseline="0" dirty="0" smtClean="0">
                        <a:ln>
                          <a:noFill/>
                        </a:ln>
                        <a:solidFill>
                          <a:srgbClr val="000000"/>
                        </a:solidFill>
                        <a:effectLst/>
                        <a:latin typeface="Verdana" pitchFamily="34" charset="0"/>
                        <a:cs typeface="Arial" pitchFamily="34" charset="0"/>
                      </a:endParaRPr>
                    </a:p>
                  </a:txBody>
                  <a:tcPr marL="91424" marR="91424" marT="45661" marB="4566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600" b="1" i="0" u="none" strike="noStrike" cap="none" normalizeH="0" baseline="0" dirty="0" smtClean="0">
                          <a:ln>
                            <a:noFill/>
                          </a:ln>
                          <a:solidFill>
                            <a:srgbClr val="000000"/>
                          </a:solidFill>
                          <a:effectLst/>
                          <a:latin typeface="Verdana" pitchFamily="34" charset="0"/>
                          <a:cs typeface="Arial" pitchFamily="34" charset="0"/>
                        </a:rPr>
                        <a:t>Bevorzugter Titel des Werks</a:t>
                      </a:r>
                      <a:endParaRPr kumimoji="0" lang="de-DE" altLang="de-DE" sz="1600" b="0" i="0" u="none" strike="noStrike" cap="none" normalizeH="0" baseline="0" dirty="0" smtClean="0">
                        <a:ln>
                          <a:noFill/>
                        </a:ln>
                        <a:solidFill>
                          <a:srgbClr val="000000"/>
                        </a:solidFill>
                        <a:effectLst/>
                        <a:latin typeface="Verdana" pitchFamily="34" charset="0"/>
                        <a:cs typeface="Arial" pitchFamily="34" charset="0"/>
                      </a:endParaRPr>
                    </a:p>
                  </a:txBody>
                  <a:tcPr marL="91424" marR="91424" marT="45661" marB="4566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de-DE" sz="1600" b="0" i="0" u="none" strike="noStrike" cap="none" normalizeH="0" baseline="0" dirty="0" smtClean="0">
                          <a:ln>
                            <a:noFill/>
                          </a:ln>
                          <a:solidFill>
                            <a:srgbClr val="000000"/>
                          </a:solidFill>
                          <a:effectLst/>
                          <a:latin typeface="Verdana" pitchFamily="34" charset="0"/>
                          <a:cs typeface="Arial" pitchFamily="34" charset="0"/>
                        </a:rPr>
                        <a:t>Cassis de Dijon</a:t>
                      </a:r>
                    </a:p>
                  </a:txBody>
                  <a:tcPr marL="91424" marR="91424" marT="45661" marB="4566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1"/>
                  </a:ext>
                </a:extLst>
              </a:tr>
              <a:tr h="335241">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600" b="1" i="0" u="none" strike="noStrike" cap="none" normalizeH="0" baseline="0" smtClean="0">
                          <a:ln>
                            <a:noFill/>
                          </a:ln>
                          <a:solidFill>
                            <a:srgbClr val="000000"/>
                          </a:solidFill>
                          <a:effectLst/>
                          <a:latin typeface="Verdana" pitchFamily="34" charset="0"/>
                          <a:cs typeface="Arial" pitchFamily="34" charset="0"/>
                        </a:rPr>
                        <a:t>19.2</a:t>
                      </a:r>
                    </a:p>
                  </a:txBody>
                  <a:tcPr marL="91424" marR="91424" marT="45661" marB="4566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600" b="1" i="0" u="none" strike="noStrike" cap="none" normalizeH="0" baseline="0" dirty="0" smtClean="0">
                          <a:ln>
                            <a:noFill/>
                          </a:ln>
                          <a:solidFill>
                            <a:srgbClr val="000000"/>
                          </a:solidFill>
                          <a:effectLst/>
                          <a:latin typeface="Verdana" pitchFamily="34" charset="0"/>
                          <a:cs typeface="Arial" pitchFamily="34" charset="0"/>
                        </a:rPr>
                        <a:t>Geistiger Schöpfer</a:t>
                      </a:r>
                    </a:p>
                  </a:txBody>
                  <a:tcPr marL="91424" marR="91424" marT="45661" marB="4566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Europäischer Gerichtshof</a:t>
                      </a:r>
                    </a:p>
                  </a:txBody>
                  <a:tcPr marL="91424" marR="91424" marT="45661" marB="4566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10002"/>
                  </a:ext>
                </a:extLst>
              </a:tr>
              <a:tr h="579159">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altLang="de-DE" sz="1600" b="0" i="0" u="none" strike="noStrike" cap="none" normalizeH="0" baseline="0" smtClean="0">
                          <a:ln>
                            <a:noFill/>
                          </a:ln>
                          <a:solidFill>
                            <a:srgbClr val="000000"/>
                          </a:solidFill>
                          <a:effectLst/>
                          <a:latin typeface="Verdana" pitchFamily="34" charset="0"/>
                          <a:cs typeface="Arial" pitchFamily="34" charset="0"/>
                        </a:rPr>
                        <a:t>6.29.1</a:t>
                      </a:r>
                    </a:p>
                  </a:txBody>
                  <a:tcPr marL="91424" marR="91424" marT="45661" marB="4566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ts val="600"/>
                        </a:spcAft>
                        <a:buClrTx/>
                        <a:buSzTx/>
                        <a:buFontTx/>
                        <a:buNone/>
                        <a:tabLst/>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Normierter Sucheinstieg</a:t>
                      </a:r>
                    </a:p>
                  </a:txBody>
                  <a:tcPr marL="91424" marR="91424" marT="45661" marB="4566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pitchFamily="34" charset="0"/>
                        <a:defRPr sz="2000">
                          <a:solidFill>
                            <a:schemeClr val="tx1"/>
                          </a:solidFill>
                          <a:latin typeface="Verdana" pitchFamily="34" charset="0"/>
                        </a:defRPr>
                      </a:lvl1pPr>
                      <a:lvl2pPr marL="742950" indent="-285750">
                        <a:spcBef>
                          <a:spcPct val="20000"/>
                        </a:spcBef>
                        <a:buFont typeface="Arial" pitchFamily="34" charset="0"/>
                        <a:defRPr>
                          <a:solidFill>
                            <a:schemeClr val="tx1"/>
                          </a:solidFill>
                          <a:latin typeface="Verdana" pitchFamily="34" charset="0"/>
                        </a:defRPr>
                      </a:lvl2pPr>
                      <a:lvl3pPr marL="1143000" indent="-228600">
                        <a:spcBef>
                          <a:spcPct val="20000"/>
                        </a:spcBef>
                        <a:buFont typeface="Arial" pitchFamily="34" charset="0"/>
                        <a:defRPr sz="1400">
                          <a:solidFill>
                            <a:schemeClr val="tx1"/>
                          </a:solidFill>
                          <a:latin typeface="Verdana" pitchFamily="34" charset="0"/>
                        </a:defRPr>
                      </a:lvl3pPr>
                      <a:lvl4pPr marL="1600200" indent="-228600">
                        <a:spcBef>
                          <a:spcPct val="20000"/>
                        </a:spcBef>
                        <a:buFont typeface="Arial" pitchFamily="34" charset="0"/>
                        <a:defRPr sz="1000">
                          <a:solidFill>
                            <a:schemeClr val="tx1"/>
                          </a:solidFill>
                          <a:latin typeface="Verdana" pitchFamily="34" charset="0"/>
                        </a:defRPr>
                      </a:lvl4pPr>
                      <a:lvl5pPr marL="2057400" indent="-228600">
                        <a:spcBef>
                          <a:spcPct val="20000"/>
                        </a:spcBef>
                        <a:buFont typeface="Arial" pitchFamily="34" charset="0"/>
                        <a:defRPr>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defRPr>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defRPr>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defRPr>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defRPr>
                          <a:solidFill>
                            <a:schemeClr val="tx1"/>
                          </a:solidFill>
                          <a:latin typeface="Verdana"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altLang="de-DE" sz="1600" b="0" i="0" u="none" strike="noStrike" cap="none" normalizeH="0" baseline="0" dirty="0" smtClean="0">
                          <a:ln>
                            <a:noFill/>
                          </a:ln>
                          <a:solidFill>
                            <a:srgbClr val="000000"/>
                          </a:solidFill>
                          <a:effectLst/>
                          <a:latin typeface="Verdana" pitchFamily="34" charset="0"/>
                          <a:cs typeface="Arial" pitchFamily="34" charset="0"/>
                        </a:rPr>
                        <a:t>Europäischer Gerichtshof. Cassis de Dijon</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de-DE" sz="1600" b="0" i="0" u="none" strike="noStrike" cap="none" normalizeH="0" baseline="0" dirty="0" smtClean="0">
                        <a:ln>
                          <a:noFill/>
                        </a:ln>
                        <a:solidFill>
                          <a:srgbClr val="000000"/>
                        </a:solidFill>
                        <a:effectLst/>
                        <a:latin typeface="Verdana" pitchFamily="34" charset="0"/>
                        <a:cs typeface="Arial" pitchFamily="34" charset="0"/>
                      </a:endParaRPr>
                    </a:p>
                  </a:txBody>
                  <a:tcPr marL="91424" marR="91424" marT="45661" marB="4566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549622367"/>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dirty="0" smtClean="0"/>
              <a:t>Kommentierte Ausgaben von Gesetzen usw. </a:t>
            </a:r>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6J. B. 3</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11" name="Fußzeilenplatzhalter 10"/>
          <p:cNvSpPr>
            <a:spLocks noGrp="1"/>
          </p:cNvSpPr>
          <p:nvPr>
            <p:ph type="ftr" sz="quarter" idx="14"/>
          </p:nvPr>
        </p:nvSpPr>
        <p:spPr/>
        <p:txBody>
          <a:bodyPr/>
          <a:lstStyle/>
          <a:p>
            <a:r>
              <a:rPr lang="de-DE" smtClean="0"/>
              <a:t>AG RDA Schulungsunterlagen – Modul 6J: Juristische Werke | Stand: 5.12.2017 | CC BY-NC-SA</a:t>
            </a:r>
            <a:endParaRPr lang="de-DE" dirty="0"/>
          </a:p>
        </p:txBody>
      </p:sp>
      <p:sp>
        <p:nvSpPr>
          <p:cNvPr id="6" name="Foliennummernplatzhalter 2"/>
          <p:cNvSpPr>
            <a:spLocks noGrp="1"/>
          </p:cNvSpPr>
          <p:nvPr>
            <p:ph type="sldNum" sz="quarter" idx="15"/>
          </p:nvPr>
        </p:nvSpPr>
        <p:spPr bwMode="auto">
          <a:xfrm>
            <a:off x="7235825" y="6376988"/>
            <a:ext cx="1450975"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fld id="{765DE05A-CE70-4FB1-9BAE-3199DC76D962}" type="slidenum">
              <a:rPr lang="de-DE" altLang="de-DE" sz="1200" smtClean="0">
                <a:solidFill>
                  <a:srgbClr val="898989"/>
                </a:solidFill>
                <a:latin typeface="Calibri" pitchFamily="34" charset="0"/>
              </a:rPr>
              <a:pPr>
                <a:spcBef>
                  <a:spcPct val="0"/>
                </a:spcBef>
                <a:buFontTx/>
                <a:buNone/>
              </a:pPr>
              <a:t>86</a:t>
            </a:fld>
            <a:endParaRPr lang="de-DE" altLang="de-DE" sz="1200" dirty="0" smtClean="0">
              <a:solidFill>
                <a:srgbClr val="898989"/>
              </a:solidFill>
              <a:latin typeface="Calibri" pitchFamily="34" charset="0"/>
            </a:endParaRPr>
          </a:p>
        </p:txBody>
      </p:sp>
    </p:spTree>
    <p:extLst>
      <p:ext uri="{BB962C8B-B14F-4D97-AF65-F5344CB8AC3E}">
        <p14:creationId xmlns:p14="http://schemas.microsoft.com/office/powerpoint/2010/main" val="3989167575"/>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ltLang="de-DE" dirty="0">
                <a:solidFill>
                  <a:srgbClr val="376092"/>
                </a:solidFill>
              </a:rPr>
              <a:t>Kommentierte Ausgaben von Gesetzen usw.   </a:t>
            </a:r>
            <a:endParaRPr lang="de-DE" dirty="0"/>
          </a:p>
        </p:txBody>
      </p:sp>
      <p:sp>
        <p:nvSpPr>
          <p:cNvPr id="5" name="Textplatzhalter 4"/>
          <p:cNvSpPr>
            <a:spLocks noGrp="1"/>
          </p:cNvSpPr>
          <p:nvPr>
            <p:ph type="body" sz="quarter" idx="13"/>
          </p:nvPr>
        </p:nvSpPr>
        <p:spPr/>
        <p:txBody>
          <a:bodyPr/>
          <a:lstStyle/>
          <a:p>
            <a:pPr marL="0" indent="0">
              <a:buNone/>
              <a:defRPr/>
            </a:pPr>
            <a:r>
              <a:rPr lang="de-DE" altLang="de-DE" dirty="0" smtClean="0"/>
              <a:t>Kommentar </a:t>
            </a:r>
            <a:r>
              <a:rPr lang="de-DE" altLang="de-DE" dirty="0"/>
              <a:t>im Sinne von RDA 6.27.1.6:</a:t>
            </a:r>
          </a:p>
          <a:p>
            <a:pPr>
              <a:defRPr/>
            </a:pPr>
            <a:endParaRPr lang="de-DE" altLang="de-DE" sz="1600" dirty="0"/>
          </a:p>
          <a:p>
            <a:pPr marL="400050" lvl="1" indent="0">
              <a:buNone/>
              <a:defRPr/>
            </a:pPr>
            <a:r>
              <a:rPr lang="de-DE" altLang="de-DE" sz="2200" dirty="0"/>
              <a:t>Ein Werk, dass aus einem zuvor existierenden Werk mit hinzugefügten Kommentaren besteht und als Werk des oder der Kommentatoren präsentiert wird</a:t>
            </a:r>
          </a:p>
          <a:p>
            <a:endParaRPr lang="de-DE" dirty="0" smtClean="0"/>
          </a:p>
          <a:p>
            <a:pPr marL="0" indent="0">
              <a:buNone/>
            </a:pPr>
            <a:r>
              <a:rPr lang="de-DE" sz="2000" b="1" dirty="0" smtClean="0">
                <a:ea typeface="Verdana" panose="020B0604030504040204" pitchFamily="34" charset="0"/>
                <a:cs typeface="Verdana" panose="020B0604030504040204" pitchFamily="34" charset="0"/>
              </a:rPr>
              <a:t>Normierter Sucheinstieg:    </a:t>
            </a:r>
            <a:r>
              <a:rPr lang="de-DE" sz="1800" dirty="0" smtClean="0">
                <a:ea typeface="Verdana" panose="020B0604030504040204" pitchFamily="34" charset="0"/>
                <a:cs typeface="Verdana" panose="020B0604030504040204" pitchFamily="34" charset="0"/>
              </a:rPr>
              <a:t>Neuregelung </a:t>
            </a:r>
            <a:r>
              <a:rPr lang="de-DE" sz="1800" dirty="0">
                <a:ea typeface="Verdana" panose="020B0604030504040204" pitchFamily="34" charset="0"/>
                <a:cs typeface="Verdana" panose="020B0604030504040204" pitchFamily="34" charset="0"/>
              </a:rPr>
              <a:t>August </a:t>
            </a:r>
            <a:r>
              <a:rPr lang="de-DE" sz="1800" dirty="0" smtClean="0">
                <a:ea typeface="Verdana" panose="020B0604030504040204" pitchFamily="34" charset="0"/>
                <a:cs typeface="Verdana" panose="020B0604030504040204" pitchFamily="34" charset="0"/>
              </a:rPr>
              <a:t>2017!</a:t>
            </a:r>
          </a:p>
          <a:p>
            <a:pPr marL="400050" lvl="1" indent="0" fontAlgn="auto" hangingPunct="1">
              <a:buNone/>
            </a:pPr>
            <a:endParaRPr lang="de-DE" sz="1600" dirty="0" smtClean="0">
              <a:solidFill>
                <a:prstClr val="black"/>
              </a:solidFill>
            </a:endParaRPr>
          </a:p>
          <a:p>
            <a:pPr marL="400050" lvl="1" indent="0" fontAlgn="auto" hangingPunct="1">
              <a:buNone/>
            </a:pPr>
            <a:r>
              <a:rPr lang="de-DE" dirty="0" smtClean="0">
                <a:solidFill>
                  <a:prstClr val="black"/>
                </a:solidFill>
              </a:rPr>
              <a:t>Grundregel</a:t>
            </a:r>
            <a:r>
              <a:rPr lang="de-DE" dirty="0">
                <a:solidFill>
                  <a:prstClr val="black"/>
                </a:solidFill>
              </a:rPr>
              <a:t>:  </a:t>
            </a:r>
            <a:r>
              <a:rPr lang="de-DE" dirty="0" smtClean="0">
                <a:solidFill>
                  <a:prstClr val="black"/>
                </a:solidFill>
              </a:rPr>
              <a:t>Wenn es für </a:t>
            </a:r>
            <a:r>
              <a:rPr lang="de-DE" dirty="0">
                <a:solidFill>
                  <a:prstClr val="black"/>
                </a:solidFill>
              </a:rPr>
              <a:t>das Werk </a:t>
            </a:r>
            <a:r>
              <a:rPr lang="de-DE" dirty="0" smtClean="0">
                <a:solidFill>
                  <a:prstClr val="black"/>
                </a:solidFill>
              </a:rPr>
              <a:t>wichtig ist, </a:t>
            </a:r>
            <a:r>
              <a:rPr lang="de-DE" dirty="0">
                <a:solidFill>
                  <a:prstClr val="black"/>
                </a:solidFill>
              </a:rPr>
              <a:t>den Kommentar und das zuvor existierende Werk als Zusammenstellung zu betrachten</a:t>
            </a:r>
          </a:p>
          <a:p>
            <a:pPr marL="400050" lvl="1" indent="0" fontAlgn="auto" hangingPunct="1">
              <a:buNone/>
            </a:pPr>
            <a:r>
              <a:rPr lang="de-DE" dirty="0" smtClean="0">
                <a:solidFill>
                  <a:srgbClr val="0070C0"/>
                </a:solidFill>
              </a:rPr>
              <a:t>     &gt;&gt; </a:t>
            </a:r>
            <a:r>
              <a:rPr lang="de-DE" dirty="0">
                <a:solidFill>
                  <a:srgbClr val="0070C0"/>
                </a:solidFill>
              </a:rPr>
              <a:t>Zusammenstellung gemäß </a:t>
            </a:r>
            <a:r>
              <a:rPr lang="de-DE" dirty="0" smtClean="0">
                <a:solidFill>
                  <a:srgbClr val="0070C0"/>
                </a:solidFill>
              </a:rPr>
              <a:t>RDA 6.27.1.4</a:t>
            </a:r>
          </a:p>
          <a:p>
            <a:pPr lvl="1" indent="-342900" fontAlgn="auto" hangingPunct="1">
              <a:buFont typeface="Arial" panose="020B0604020202020204" pitchFamily="34" charset="0"/>
              <a:buChar char="•"/>
            </a:pPr>
            <a:r>
              <a:rPr lang="de-DE" dirty="0" smtClean="0">
                <a:solidFill>
                  <a:srgbClr val="0070C0"/>
                </a:solidFill>
              </a:rPr>
              <a:t>Bevorzugter Titel für die Zusammenstellung mit übergeordnetem Titel</a:t>
            </a:r>
          </a:p>
          <a:p>
            <a:pPr lvl="1" indent="-342900" fontAlgn="auto" hangingPunct="1">
              <a:buFont typeface="Arial" panose="020B0604020202020204" pitchFamily="34" charset="0"/>
              <a:buChar char="•"/>
            </a:pPr>
            <a:r>
              <a:rPr lang="de-DE" dirty="0" smtClean="0">
                <a:solidFill>
                  <a:srgbClr val="0070C0"/>
                </a:solidFill>
              </a:rPr>
              <a:t>Eigene Sucheinstiege für jedes Werk der Zusammenstellung</a:t>
            </a:r>
          </a:p>
          <a:p>
            <a:pPr marL="400050" lvl="1" indent="0" fontAlgn="auto" hangingPunct="1">
              <a:buNone/>
            </a:pPr>
            <a:endParaRPr lang="de-DE" sz="2200" dirty="0" smtClean="0">
              <a:solidFill>
                <a:srgbClr val="0070C0"/>
              </a:solidFill>
            </a:endParaRPr>
          </a:p>
          <a:p>
            <a:pPr marL="400050" lvl="1" indent="0" fontAlgn="auto" hangingPunct="1">
              <a:buNone/>
            </a:pPr>
            <a:endParaRPr lang="de-DE" sz="2200" dirty="0">
              <a:solidFill>
                <a:srgbClr val="0070C0"/>
              </a:solidFill>
            </a:endParaRPr>
          </a:p>
          <a:p>
            <a:endParaRPr lang="de-DE" dirty="0"/>
          </a:p>
        </p:txBody>
      </p:sp>
      <p:sp>
        <p:nvSpPr>
          <p:cNvPr id="4" name="Fußzeilenplatzhalter 3"/>
          <p:cNvSpPr>
            <a:spLocks noGrp="1"/>
          </p:cNvSpPr>
          <p:nvPr>
            <p:ph type="ftr" sz="quarter" idx="14"/>
          </p:nvPr>
        </p:nvSpPr>
        <p:spPr/>
        <p:txBody>
          <a:bodyPr/>
          <a:lstStyle/>
          <a:p>
            <a:pPr>
              <a:defRPr/>
            </a:pPr>
            <a:r>
              <a:rPr lang="de-DE" smtClean="0"/>
              <a:t>AG RDA Schulungsunterlagen – Modul 6J: Juristische Werke | Stand: 5.12.2017 | CC BY-NC-SA</a:t>
            </a:r>
            <a:endParaRPr lang="de-DE" dirty="0"/>
          </a:p>
        </p:txBody>
      </p:sp>
      <p:sp>
        <p:nvSpPr>
          <p:cNvPr id="89093" name="Foliennummernplatzhalter 1"/>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fld id="{301F5D30-B920-4C22-B77D-0D488C15781C}" type="slidenum">
              <a:rPr lang="de-DE" altLang="de-DE" sz="1200" smtClean="0">
                <a:solidFill>
                  <a:srgbClr val="898989"/>
                </a:solidFill>
                <a:latin typeface="Calibri" pitchFamily="34" charset="0"/>
              </a:rPr>
              <a:pPr>
                <a:spcBef>
                  <a:spcPct val="0"/>
                </a:spcBef>
                <a:buFontTx/>
                <a:buNone/>
              </a:pPr>
              <a:t>87</a:t>
            </a:fld>
            <a:endParaRPr lang="de-DE" altLang="de-DE" sz="1200" smtClean="0">
              <a:solidFill>
                <a:srgbClr val="898989"/>
              </a:solidFill>
              <a:latin typeface="Calibri" pitchFamily="34" charset="0"/>
            </a:endParaRPr>
          </a:p>
        </p:txBody>
      </p:sp>
    </p:spTree>
    <p:extLst>
      <p:ext uri="{BB962C8B-B14F-4D97-AF65-F5344CB8AC3E}">
        <p14:creationId xmlns:p14="http://schemas.microsoft.com/office/powerpoint/2010/main" val="1593449717"/>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platzhalter 7"/>
          <p:cNvSpPr>
            <a:spLocks noGrp="1"/>
          </p:cNvSpPr>
          <p:nvPr>
            <p:ph type="body" sz="quarter" idx="13"/>
          </p:nvPr>
        </p:nvSpPr>
        <p:spPr/>
        <p:txBody>
          <a:bodyPr/>
          <a:lstStyle/>
          <a:p>
            <a:pPr marL="0" lvl="0" indent="0">
              <a:buNone/>
            </a:pPr>
            <a:r>
              <a:rPr lang="de-DE" sz="2000" dirty="0" smtClean="0">
                <a:solidFill>
                  <a:prstClr val="black"/>
                </a:solidFill>
              </a:rPr>
              <a:t>Alternative </a:t>
            </a:r>
            <a:r>
              <a:rPr lang="de-DE" sz="2000" dirty="0">
                <a:solidFill>
                  <a:prstClr val="black"/>
                </a:solidFill>
              </a:rPr>
              <a:t>1:  </a:t>
            </a:r>
            <a:endParaRPr lang="de-DE" sz="2000" dirty="0" smtClean="0">
              <a:solidFill>
                <a:prstClr val="black"/>
              </a:solidFill>
            </a:endParaRPr>
          </a:p>
          <a:p>
            <a:pPr marL="0" lvl="0" indent="0">
              <a:buNone/>
            </a:pPr>
            <a:r>
              <a:rPr lang="de-DE" sz="2000" dirty="0" smtClean="0">
                <a:solidFill>
                  <a:prstClr val="black"/>
                </a:solidFill>
              </a:rPr>
              <a:t>Wenn das </a:t>
            </a:r>
            <a:r>
              <a:rPr lang="de-DE" sz="2000" dirty="0">
                <a:solidFill>
                  <a:prstClr val="black"/>
                </a:solidFill>
              </a:rPr>
              <a:t>Werk </a:t>
            </a:r>
            <a:r>
              <a:rPr lang="de-DE" sz="2000" dirty="0" smtClean="0">
                <a:solidFill>
                  <a:prstClr val="black"/>
                </a:solidFill>
              </a:rPr>
              <a:t>lediglich </a:t>
            </a:r>
            <a:r>
              <a:rPr lang="de-DE" sz="2000" dirty="0">
                <a:solidFill>
                  <a:prstClr val="black"/>
                </a:solidFill>
              </a:rPr>
              <a:t>als eine Expression eines zuvor existierenden Werk </a:t>
            </a:r>
            <a:r>
              <a:rPr lang="de-DE" sz="2000" dirty="0" smtClean="0">
                <a:solidFill>
                  <a:prstClr val="black"/>
                </a:solidFill>
              </a:rPr>
              <a:t>präsentiert und </a:t>
            </a:r>
            <a:r>
              <a:rPr lang="de-DE" sz="2000" dirty="0">
                <a:solidFill>
                  <a:prstClr val="black"/>
                </a:solidFill>
              </a:rPr>
              <a:t>der Kommentar usw. </a:t>
            </a:r>
            <a:r>
              <a:rPr lang="de-DE" sz="2000" dirty="0" smtClean="0">
                <a:solidFill>
                  <a:prstClr val="black"/>
                </a:solidFill>
              </a:rPr>
              <a:t>nicht </a:t>
            </a:r>
            <a:r>
              <a:rPr lang="de-DE" sz="2000" dirty="0">
                <a:solidFill>
                  <a:prstClr val="black"/>
                </a:solidFill>
              </a:rPr>
              <a:t>als wichtig </a:t>
            </a:r>
            <a:r>
              <a:rPr lang="de-DE" sz="2000" dirty="0" smtClean="0">
                <a:solidFill>
                  <a:prstClr val="black"/>
                </a:solidFill>
              </a:rPr>
              <a:t>anzusehen ist</a:t>
            </a:r>
            <a:endParaRPr lang="de-DE" sz="2000" dirty="0">
              <a:solidFill>
                <a:prstClr val="black"/>
              </a:solidFill>
            </a:endParaRPr>
          </a:p>
          <a:p>
            <a:pPr lvl="0">
              <a:spcBef>
                <a:spcPts val="600"/>
              </a:spcBef>
            </a:pPr>
            <a:r>
              <a:rPr lang="de-DE" sz="2000" dirty="0" smtClean="0">
                <a:solidFill>
                  <a:srgbClr val="0070C0"/>
                </a:solidFill>
              </a:rPr>
              <a:t>Normierter </a:t>
            </a:r>
            <a:r>
              <a:rPr lang="de-DE" sz="2000" dirty="0">
                <a:solidFill>
                  <a:srgbClr val="0070C0"/>
                </a:solidFill>
              </a:rPr>
              <a:t>Sucheinstieg für das zuvor existierende Werk gemäß </a:t>
            </a:r>
            <a:r>
              <a:rPr lang="de-DE" sz="2000" dirty="0" smtClean="0">
                <a:solidFill>
                  <a:srgbClr val="0070C0"/>
                </a:solidFill>
              </a:rPr>
              <a:t>RDA 6.27.1</a:t>
            </a:r>
          </a:p>
          <a:p>
            <a:pPr lvl="0"/>
            <a:r>
              <a:rPr lang="de-DE" sz="2000" dirty="0" smtClean="0">
                <a:solidFill>
                  <a:srgbClr val="0070C0"/>
                </a:solidFill>
              </a:rPr>
              <a:t>ggf</a:t>
            </a:r>
            <a:r>
              <a:rPr lang="de-DE" sz="2000" dirty="0">
                <a:solidFill>
                  <a:srgbClr val="0070C0"/>
                </a:solidFill>
              </a:rPr>
              <a:t>. ein weiterer normierter Sucheinstieg für die Expression gemäß </a:t>
            </a:r>
            <a:r>
              <a:rPr lang="de-DE" sz="2000" dirty="0" smtClean="0">
                <a:solidFill>
                  <a:srgbClr val="0070C0"/>
                </a:solidFill>
              </a:rPr>
              <a:t>RDA 6.27.1.3</a:t>
            </a:r>
            <a:endParaRPr lang="de-DE" sz="2000" dirty="0">
              <a:solidFill>
                <a:srgbClr val="0070C0"/>
              </a:solidFill>
            </a:endParaRPr>
          </a:p>
          <a:p>
            <a:pPr marL="0" lvl="0" indent="0">
              <a:buNone/>
            </a:pPr>
            <a:r>
              <a:rPr lang="de-DE" sz="2000" dirty="0">
                <a:solidFill>
                  <a:prstClr val="black"/>
                </a:solidFill>
              </a:rPr>
              <a:t> </a:t>
            </a:r>
          </a:p>
          <a:p>
            <a:pPr marL="0" lvl="0" indent="0">
              <a:buNone/>
            </a:pPr>
            <a:r>
              <a:rPr lang="de-DE" sz="2000" dirty="0">
                <a:solidFill>
                  <a:prstClr val="black"/>
                </a:solidFill>
              </a:rPr>
              <a:t>Alternative </a:t>
            </a:r>
            <a:r>
              <a:rPr lang="de-DE" sz="2000" dirty="0" smtClean="0">
                <a:solidFill>
                  <a:prstClr val="black"/>
                </a:solidFill>
              </a:rPr>
              <a:t>2:  </a:t>
            </a:r>
          </a:p>
          <a:p>
            <a:pPr marL="0" lvl="0" indent="0">
              <a:buNone/>
            </a:pPr>
            <a:r>
              <a:rPr lang="de-DE" sz="2000" dirty="0" smtClean="0">
                <a:solidFill>
                  <a:prstClr val="black"/>
                </a:solidFill>
              </a:rPr>
              <a:t>Das </a:t>
            </a:r>
            <a:r>
              <a:rPr lang="de-DE" sz="2000" dirty="0">
                <a:solidFill>
                  <a:prstClr val="black"/>
                </a:solidFill>
              </a:rPr>
              <a:t>Werk wird Kommentar als präsentiert, bei dem es nicht als wichtig angesehen wird den Kommentar und das zuvor existierende Werk als Zusammenstellung zu identifizieren </a:t>
            </a:r>
          </a:p>
          <a:p>
            <a:pPr marL="0" lvl="0" indent="0" fontAlgn="auto" hangingPunct="1">
              <a:spcBef>
                <a:spcPts val="1200"/>
              </a:spcBef>
              <a:buNone/>
            </a:pPr>
            <a:r>
              <a:rPr lang="de-DE" sz="2000" dirty="0" smtClean="0">
                <a:solidFill>
                  <a:srgbClr val="0070C0"/>
                </a:solidFill>
              </a:rPr>
              <a:t>Normierter </a:t>
            </a:r>
            <a:r>
              <a:rPr lang="de-DE" sz="2000" dirty="0">
                <a:solidFill>
                  <a:srgbClr val="0070C0"/>
                </a:solidFill>
              </a:rPr>
              <a:t>Sucheinstieg für den Kommentar gemäß 6.27.1</a:t>
            </a:r>
          </a:p>
          <a:p>
            <a:pPr marL="0" lvl="0" indent="0" fontAlgn="auto" hangingPunct="1">
              <a:buNone/>
            </a:pPr>
            <a:r>
              <a:rPr lang="de-DE" sz="1800" dirty="0">
                <a:solidFill>
                  <a:prstClr val="black"/>
                </a:solidFill>
              </a:rPr>
              <a:t> </a:t>
            </a:r>
          </a:p>
          <a:p>
            <a:endParaRPr lang="de-DE" dirty="0"/>
          </a:p>
        </p:txBody>
      </p:sp>
      <p:sp>
        <p:nvSpPr>
          <p:cNvPr id="4" name="Fußzeilenplatzhalter 3"/>
          <p:cNvSpPr>
            <a:spLocks noGrp="1"/>
          </p:cNvSpPr>
          <p:nvPr>
            <p:ph type="ftr" sz="quarter" idx="14"/>
          </p:nvPr>
        </p:nvSpPr>
        <p:spPr/>
        <p:txBody>
          <a:bodyPr/>
          <a:lstStyle/>
          <a:p>
            <a:pPr>
              <a:defRPr/>
            </a:pPr>
            <a:r>
              <a:rPr lang="de-DE" smtClean="0"/>
              <a:t>AG RDA Schulungsunterlagen – Modul 6J: Juristische Werke | Stand: 5.12.2017 | CC BY-NC-SA</a:t>
            </a:r>
            <a:endParaRPr lang="de-DE" dirty="0"/>
          </a:p>
        </p:txBody>
      </p:sp>
      <p:sp>
        <p:nvSpPr>
          <p:cNvPr id="5" name="Foliennummernplatzhalter 4"/>
          <p:cNvSpPr>
            <a:spLocks noGrp="1"/>
          </p:cNvSpPr>
          <p:nvPr>
            <p:ph type="sldNum" sz="quarter" idx="15"/>
          </p:nvPr>
        </p:nvSpPr>
        <p:spPr/>
        <p:txBody>
          <a:bodyPr/>
          <a:lstStyle/>
          <a:p>
            <a:pPr>
              <a:defRPr/>
            </a:pPr>
            <a:fld id="{FAB38C1D-161B-412A-9C5A-58B0265B4498}" type="slidenum">
              <a:rPr lang="de-DE" altLang="de-DE" smtClean="0"/>
              <a:pPr>
                <a:defRPr/>
              </a:pPr>
              <a:t>88</a:t>
            </a:fld>
            <a:endParaRPr lang="de-DE" altLang="de-DE"/>
          </a:p>
        </p:txBody>
      </p:sp>
      <p:sp>
        <p:nvSpPr>
          <p:cNvPr id="9" name="Rechteck 8"/>
          <p:cNvSpPr/>
          <p:nvPr/>
        </p:nvSpPr>
        <p:spPr>
          <a:xfrm>
            <a:off x="231550" y="3789040"/>
            <a:ext cx="8640960" cy="2088232"/>
          </a:xfrm>
          <a:prstGeom prst="rect">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1" name="Titel 1"/>
          <p:cNvSpPr>
            <a:spLocks noGrp="1"/>
          </p:cNvSpPr>
          <p:nvPr>
            <p:ph type="title"/>
          </p:nvPr>
        </p:nvSpPr>
        <p:spPr/>
        <p:txBody>
          <a:bodyPr/>
          <a:lstStyle/>
          <a:p>
            <a:r>
              <a:rPr lang="de-DE" altLang="de-DE" dirty="0">
                <a:solidFill>
                  <a:srgbClr val="376092"/>
                </a:solidFill>
              </a:rPr>
              <a:t>Kommentierte Ausgaben von Gesetzen usw.   </a:t>
            </a:r>
            <a:endParaRPr lang="de-DE" dirty="0"/>
          </a:p>
        </p:txBody>
      </p:sp>
    </p:spTree>
    <p:extLst>
      <p:ext uri="{BB962C8B-B14F-4D97-AF65-F5344CB8AC3E}">
        <p14:creationId xmlns:p14="http://schemas.microsoft.com/office/powerpoint/2010/main" val="3657085286"/>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ltLang="de-DE" dirty="0">
                <a:solidFill>
                  <a:srgbClr val="376092"/>
                </a:solidFill>
              </a:rPr>
              <a:t>Kommentierte Ausgaben von Gesetzen usw. </a:t>
            </a:r>
            <a:endParaRPr lang="de-DE" dirty="0"/>
          </a:p>
        </p:txBody>
      </p:sp>
      <p:sp>
        <p:nvSpPr>
          <p:cNvPr id="3" name="Textplatzhalter 2"/>
          <p:cNvSpPr>
            <a:spLocks noGrp="1"/>
          </p:cNvSpPr>
          <p:nvPr>
            <p:ph type="body" sz="quarter" idx="13"/>
          </p:nvPr>
        </p:nvSpPr>
        <p:spPr/>
        <p:txBody>
          <a:bodyPr/>
          <a:lstStyle/>
          <a:p>
            <a:pPr marL="0" lvl="0" indent="0">
              <a:buNone/>
              <a:defRPr/>
            </a:pPr>
            <a:r>
              <a:rPr lang="de-DE" altLang="de-DE" sz="1800" b="1" dirty="0">
                <a:solidFill>
                  <a:prstClr val="black"/>
                </a:solidFill>
              </a:rPr>
              <a:t>Juristische Kommentare, Definition:</a:t>
            </a:r>
          </a:p>
          <a:p>
            <a:pPr marL="0" lvl="0" indent="0">
              <a:buNone/>
              <a:defRPr/>
            </a:pPr>
            <a:r>
              <a:rPr lang="de-DE" altLang="de-DE" sz="1800" dirty="0">
                <a:solidFill>
                  <a:prstClr val="black"/>
                </a:solidFill>
              </a:rPr>
              <a:t>Juristische Kommentare sind im deutschen Sprachraum juristische Erläuterungen der Paragraphen oder Artikel eines oder mehrerer Gesetze für Praxis, Wissenschaft und Studium. Sie befassen sich kritisch mit der Auslegung und Erklärung von Gesetzen oder sonstigen Vorschriften und dienen der richtigen Anwendung der Gesetze.</a:t>
            </a:r>
          </a:p>
          <a:p>
            <a:pPr marL="0" lvl="0" indent="0">
              <a:buNone/>
              <a:defRPr/>
            </a:pPr>
            <a:endParaRPr lang="de-DE" altLang="de-DE" sz="1800" dirty="0">
              <a:solidFill>
                <a:prstClr val="black"/>
              </a:solidFill>
            </a:endParaRPr>
          </a:p>
          <a:p>
            <a:pPr marL="0" lvl="0" indent="0">
              <a:buNone/>
              <a:defRPr/>
            </a:pPr>
            <a:r>
              <a:rPr lang="de-DE" altLang="de-DE" sz="1800" b="1" dirty="0">
                <a:solidFill>
                  <a:prstClr val="black"/>
                </a:solidFill>
              </a:rPr>
              <a:t>Sie enthalten:  </a:t>
            </a:r>
          </a:p>
          <a:p>
            <a:pPr lvl="0">
              <a:defRPr/>
            </a:pPr>
            <a:r>
              <a:rPr lang="de-DE" altLang="de-DE" sz="1800" dirty="0">
                <a:solidFill>
                  <a:prstClr val="black"/>
                </a:solidFill>
              </a:rPr>
              <a:t>Amtlicher Text der Rechtsnorm(en)</a:t>
            </a:r>
          </a:p>
          <a:p>
            <a:pPr lvl="0">
              <a:defRPr/>
            </a:pPr>
            <a:r>
              <a:rPr lang="de-DE" altLang="de-DE" sz="1800" dirty="0">
                <a:solidFill>
                  <a:prstClr val="black"/>
                </a:solidFill>
              </a:rPr>
              <a:t>Kommentare von Wissenschaftlern und Praktikern</a:t>
            </a:r>
          </a:p>
          <a:p>
            <a:pPr marL="0" lvl="0" indent="0">
              <a:buNone/>
              <a:defRPr/>
            </a:pPr>
            <a:endParaRPr lang="de-DE" altLang="de-DE" sz="1800" dirty="0">
              <a:solidFill>
                <a:prstClr val="black"/>
              </a:solidFill>
            </a:endParaRPr>
          </a:p>
          <a:p>
            <a:pPr marL="0" lvl="0" indent="0">
              <a:buNone/>
              <a:defRPr/>
            </a:pPr>
            <a:r>
              <a:rPr lang="de-DE" altLang="de-DE" sz="1800" dirty="0">
                <a:solidFill>
                  <a:prstClr val="black"/>
                </a:solidFill>
              </a:rPr>
              <a:t>Es handelt sich </a:t>
            </a:r>
            <a:r>
              <a:rPr lang="de-DE" altLang="de-DE" sz="1800" b="1" dirty="0">
                <a:solidFill>
                  <a:prstClr val="black"/>
                </a:solidFill>
              </a:rPr>
              <a:t>nicht um amtliche Erläuterungen!</a:t>
            </a:r>
            <a:endParaRPr lang="de-DE" altLang="de-DE" sz="1800" dirty="0">
              <a:solidFill>
                <a:prstClr val="black"/>
              </a:solidFill>
            </a:endParaRPr>
          </a:p>
          <a:p>
            <a:pPr marL="0" lvl="0" indent="0">
              <a:buNone/>
              <a:defRPr/>
            </a:pPr>
            <a:r>
              <a:rPr lang="de-DE" altLang="de-DE" sz="1800" dirty="0">
                <a:solidFill>
                  <a:prstClr val="black"/>
                </a:solidFill>
              </a:rPr>
              <a:t>Gesetze mit amtlichen Erläuterungen werden nach RDA 6.29.1.8 wie</a:t>
            </a:r>
            <a:br>
              <a:rPr lang="de-DE" altLang="de-DE" sz="1800" dirty="0">
                <a:solidFill>
                  <a:prstClr val="black"/>
                </a:solidFill>
              </a:rPr>
            </a:br>
            <a:r>
              <a:rPr lang="de-DE" altLang="de-DE" sz="1800" dirty="0">
                <a:solidFill>
                  <a:prstClr val="black"/>
                </a:solidFill>
              </a:rPr>
              <a:t>Gesetze mit davon abgeleitete Regelungen behandelt.</a:t>
            </a:r>
          </a:p>
          <a:p>
            <a:pPr marL="0" lvl="0" indent="0">
              <a:buNone/>
              <a:defRPr/>
            </a:pPr>
            <a:endParaRPr lang="de-DE" altLang="de-DE" sz="1800" b="1" dirty="0">
              <a:solidFill>
                <a:prstClr val="black"/>
              </a:solidFill>
            </a:endParaRPr>
          </a:p>
          <a:p>
            <a:pPr marL="0" lvl="0" indent="0">
              <a:buNone/>
              <a:defRPr/>
            </a:pPr>
            <a:r>
              <a:rPr lang="de-DE" altLang="de-DE" sz="1800" b="1" dirty="0">
                <a:solidFill>
                  <a:prstClr val="black"/>
                </a:solidFill>
              </a:rPr>
              <a:t>Kommentator / en:</a:t>
            </a:r>
            <a:r>
              <a:rPr lang="de-DE" altLang="de-DE" sz="1800" dirty="0">
                <a:solidFill>
                  <a:prstClr val="black"/>
                </a:solidFill>
              </a:rPr>
              <a:t> Sie sind die geistigen Schöpfer des Kommentars. </a:t>
            </a:r>
          </a:p>
          <a:p>
            <a:endParaRPr lang="de-DE" dirty="0"/>
          </a:p>
        </p:txBody>
      </p:sp>
      <p:sp>
        <p:nvSpPr>
          <p:cNvPr id="4" name="Fußzeilenplatzhalter 3"/>
          <p:cNvSpPr>
            <a:spLocks noGrp="1"/>
          </p:cNvSpPr>
          <p:nvPr>
            <p:ph type="ftr" sz="quarter" idx="14"/>
          </p:nvPr>
        </p:nvSpPr>
        <p:spPr/>
        <p:txBody>
          <a:bodyPr/>
          <a:lstStyle/>
          <a:p>
            <a:pPr>
              <a:defRPr/>
            </a:pPr>
            <a:r>
              <a:rPr lang="de-DE" smtClean="0"/>
              <a:t>AG RDA Schulungsunterlagen – Modul 6J: Juristische Werke | Stand: 5.12.2017 | CC BY-NC-SA</a:t>
            </a:r>
            <a:endParaRPr lang="de-DE" dirty="0"/>
          </a:p>
        </p:txBody>
      </p:sp>
      <p:sp>
        <p:nvSpPr>
          <p:cNvPr id="89093" name="Foliennummernplatzhalter 1"/>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fld id="{301F5D30-B920-4C22-B77D-0D488C15781C}" type="slidenum">
              <a:rPr lang="de-DE" altLang="de-DE" sz="1200" smtClean="0">
                <a:solidFill>
                  <a:srgbClr val="898989"/>
                </a:solidFill>
                <a:latin typeface="Calibri" pitchFamily="34" charset="0"/>
              </a:rPr>
              <a:pPr>
                <a:spcBef>
                  <a:spcPct val="0"/>
                </a:spcBef>
                <a:buFontTx/>
                <a:buNone/>
              </a:pPr>
              <a:t>89</a:t>
            </a:fld>
            <a:endParaRPr lang="de-DE" altLang="de-DE" sz="1200"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Deutsche Terminologie vs. RDA-Terminologie</a:t>
            </a:r>
          </a:p>
        </p:txBody>
      </p:sp>
      <p:sp>
        <p:nvSpPr>
          <p:cNvPr id="4" name="Fußzeilenplatzhalter 3"/>
          <p:cNvSpPr>
            <a:spLocks noGrp="1"/>
          </p:cNvSpPr>
          <p:nvPr>
            <p:ph type="ftr" sz="quarter" idx="14"/>
          </p:nvPr>
        </p:nvSpPr>
        <p:spPr/>
        <p:txBody>
          <a:bodyPr/>
          <a:lstStyle/>
          <a:p>
            <a:pPr>
              <a:defRPr/>
            </a:pPr>
            <a:r>
              <a:rPr lang="de-DE" smtClean="0"/>
              <a:t>AG RDA Schulungsunterlagen – Modul 6J: Juristische Werke | Stand: 5.12.2017 | CC BY-NC-SA</a:t>
            </a:r>
            <a:endParaRPr lang="de-DE" dirty="0"/>
          </a:p>
        </p:txBody>
      </p:sp>
      <p:sp>
        <p:nvSpPr>
          <p:cNvPr id="5" name="Foliennummernplatzhalter 4"/>
          <p:cNvSpPr>
            <a:spLocks noGrp="1"/>
          </p:cNvSpPr>
          <p:nvPr>
            <p:ph type="sldNum" sz="quarter" idx="15"/>
          </p:nvPr>
        </p:nvSpPr>
        <p:spPr/>
        <p:txBody>
          <a:bodyPr/>
          <a:lstStyle/>
          <a:p>
            <a:pPr>
              <a:defRPr/>
            </a:pPr>
            <a:fld id="{FAB38C1D-161B-412A-9C5A-58B0265B4498}" type="slidenum">
              <a:rPr lang="de-DE" altLang="de-DE" smtClean="0"/>
              <a:pPr>
                <a:defRPr/>
              </a:pPr>
              <a:t>9</a:t>
            </a:fld>
            <a:endParaRPr lang="de-DE" altLang="de-DE"/>
          </a:p>
        </p:txBody>
      </p:sp>
      <p:graphicFrame>
        <p:nvGraphicFramePr>
          <p:cNvPr id="6" name="Tabelle 5"/>
          <p:cNvGraphicFramePr>
            <a:graphicFrameLocks noGrp="1"/>
          </p:cNvGraphicFramePr>
          <p:nvPr>
            <p:extLst>
              <p:ext uri="{D42A27DB-BD31-4B8C-83A1-F6EECF244321}">
                <p14:modId xmlns:p14="http://schemas.microsoft.com/office/powerpoint/2010/main" val="3963861110"/>
              </p:ext>
            </p:extLst>
          </p:nvPr>
        </p:nvGraphicFramePr>
        <p:xfrm>
          <a:off x="323528" y="908720"/>
          <a:ext cx="8424936" cy="5331564"/>
        </p:xfrm>
        <a:graphic>
          <a:graphicData uri="http://schemas.openxmlformats.org/drawingml/2006/table">
            <a:tbl>
              <a:tblPr firstRow="1" bandRow="1">
                <a:tableStyleId>{5C22544A-7EE6-4342-B048-85BDC9FD1C3A}</a:tableStyleId>
              </a:tblPr>
              <a:tblGrid>
                <a:gridCol w="2736304">
                  <a:extLst>
                    <a:ext uri="{9D8B030D-6E8A-4147-A177-3AD203B41FA5}">
                      <a16:colId xmlns:a16="http://schemas.microsoft.com/office/drawing/2014/main" val="20000"/>
                    </a:ext>
                  </a:extLst>
                </a:gridCol>
                <a:gridCol w="5688632">
                  <a:extLst>
                    <a:ext uri="{9D8B030D-6E8A-4147-A177-3AD203B41FA5}">
                      <a16:colId xmlns:a16="http://schemas.microsoft.com/office/drawing/2014/main" val="20001"/>
                    </a:ext>
                  </a:extLst>
                </a:gridCol>
              </a:tblGrid>
              <a:tr h="639972">
                <a:tc>
                  <a:txBody>
                    <a:bodyPr/>
                    <a:lstStyle/>
                    <a:p>
                      <a:pPr algn="l"/>
                      <a:r>
                        <a:rPr lang="de-DE" sz="1600" dirty="0" smtClean="0">
                          <a:solidFill>
                            <a:schemeClr val="bg1"/>
                          </a:solidFill>
                          <a:latin typeface="Verdana" panose="020B0604030504040204" pitchFamily="34" charset="0"/>
                          <a:ea typeface="Verdana" panose="020B0604030504040204" pitchFamily="34" charset="0"/>
                          <a:cs typeface="Verdana" panose="020B0604030504040204" pitchFamily="34" charset="0"/>
                        </a:rPr>
                        <a:t>Deutsche</a:t>
                      </a:r>
                      <a:r>
                        <a:rPr lang="de-DE" sz="1600" baseline="0" dirty="0" smtClean="0">
                          <a:solidFill>
                            <a:schemeClr val="bg1"/>
                          </a:solidFill>
                          <a:latin typeface="Verdana" panose="020B0604030504040204" pitchFamily="34" charset="0"/>
                          <a:ea typeface="Verdana" panose="020B0604030504040204" pitchFamily="34" charset="0"/>
                          <a:cs typeface="Verdana" panose="020B0604030504040204" pitchFamily="34" charset="0"/>
                        </a:rPr>
                        <a:t> Terminologie</a:t>
                      </a:r>
                      <a:endParaRPr lang="de-DE" sz="1600" dirty="0">
                        <a:solidFill>
                          <a:schemeClr val="bg1"/>
                        </a:solidFill>
                        <a:latin typeface="Verdana" panose="020B0604030504040204" pitchFamily="34" charset="0"/>
                        <a:ea typeface="Verdana" panose="020B0604030504040204" pitchFamily="34" charset="0"/>
                        <a:cs typeface="Verdana" panose="020B0604030504040204" pitchFamily="34" charset="0"/>
                      </a:endParaRPr>
                    </a:p>
                  </a:txBody>
                  <a:tcPr marT="45678" marB="45678"/>
                </a:tc>
                <a:tc>
                  <a:txBody>
                    <a:bodyPr/>
                    <a:lstStyle/>
                    <a:p>
                      <a:pPr algn="l"/>
                      <a:r>
                        <a:rPr lang="de-DE" sz="1600" dirty="0" smtClean="0">
                          <a:solidFill>
                            <a:schemeClr val="bg1"/>
                          </a:solidFill>
                          <a:latin typeface="Verdana" panose="020B0604030504040204" pitchFamily="34" charset="0"/>
                          <a:ea typeface="Verdana" panose="020B0604030504040204" pitchFamily="34" charset="0"/>
                          <a:cs typeface="Verdana" panose="020B0604030504040204" pitchFamily="34" charset="0"/>
                        </a:rPr>
                        <a:t>RDA-Zuordnung</a:t>
                      </a:r>
                      <a:endParaRPr lang="de-DE" sz="1600" dirty="0">
                        <a:solidFill>
                          <a:schemeClr val="bg1"/>
                        </a:solidFill>
                        <a:latin typeface="Verdana" panose="020B0604030504040204" pitchFamily="34" charset="0"/>
                        <a:ea typeface="Verdana" panose="020B0604030504040204" pitchFamily="34" charset="0"/>
                        <a:cs typeface="Verdana" panose="020B0604030504040204" pitchFamily="34" charset="0"/>
                      </a:endParaRPr>
                    </a:p>
                  </a:txBody>
                  <a:tcPr marT="45678" marB="45678"/>
                </a:tc>
                <a:extLst>
                  <a:ext uri="{0D108BD9-81ED-4DB2-BD59-A6C34878D82A}">
                    <a16:rowId xmlns:a16="http://schemas.microsoft.com/office/drawing/2014/main" val="10000"/>
                  </a:ext>
                </a:extLst>
              </a:tr>
              <a:tr h="439726">
                <a:tc>
                  <a:txBody>
                    <a:bodyPr/>
                    <a:lstStyle/>
                    <a:p>
                      <a:pPr marL="0" indent="0" algn="l">
                        <a:lnSpc>
                          <a:spcPts val="1600"/>
                        </a:lnSpc>
                        <a:spcBef>
                          <a:spcPts val="600"/>
                        </a:spcBef>
                        <a:spcAft>
                          <a:spcPts val="600"/>
                        </a:spcAft>
                        <a:buFontTx/>
                        <a:buNone/>
                      </a:pPr>
                      <a:r>
                        <a:rPr lang="de-DE" sz="16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Verfassungen</a:t>
                      </a:r>
                      <a:endParaRPr lang="de-DE" sz="1600" b="0"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marT="45678" marB="45678"/>
                </a:tc>
                <a:tc>
                  <a:txBody>
                    <a:bodyPr/>
                    <a:lstStyle/>
                    <a:p>
                      <a:pPr algn="l">
                        <a:lnSpc>
                          <a:spcPct val="100000"/>
                        </a:lnSpc>
                        <a:spcBef>
                          <a:spcPts val="600"/>
                        </a:spcBef>
                        <a:spcAft>
                          <a:spcPts val="600"/>
                        </a:spcAft>
                      </a:pPr>
                      <a:r>
                        <a:rPr lang="de-DE" sz="16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6.29.1.2   „Grundlegende Gesetze einer Gebietskörperschaft“   </a:t>
                      </a:r>
                      <a:endParaRPr lang="de-DE" sz="16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marT="45678" marB="45678"/>
                </a:tc>
                <a:extLst>
                  <a:ext uri="{0D108BD9-81ED-4DB2-BD59-A6C34878D82A}">
                    <a16:rowId xmlns:a16="http://schemas.microsoft.com/office/drawing/2014/main" val="10001"/>
                  </a:ext>
                </a:extLst>
              </a:tr>
              <a:tr h="360040">
                <a:tc>
                  <a:txBody>
                    <a:bodyPr/>
                    <a:lstStyle/>
                    <a:p>
                      <a:pPr marL="0" indent="0" algn="l">
                        <a:lnSpc>
                          <a:spcPts val="1700"/>
                        </a:lnSpc>
                        <a:spcBef>
                          <a:spcPts val="600"/>
                        </a:spcBef>
                        <a:spcAft>
                          <a:spcPts val="600"/>
                        </a:spcAft>
                        <a:buFontTx/>
                        <a:buNone/>
                      </a:pPr>
                      <a:r>
                        <a:rPr lang="de-DE" sz="16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Gesetz</a:t>
                      </a:r>
                      <a:endParaRPr lang="de-DE" sz="1600" b="0"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marT="45678" marB="45678"/>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6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6.29.1.2   „Gesetze einer Gebietskörperschaft“          </a:t>
                      </a:r>
                      <a:endParaRPr lang="de-DE" sz="1600" b="1"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marT="45678" marB="45678"/>
                </a:tc>
                <a:extLst>
                  <a:ext uri="{0D108BD9-81ED-4DB2-BD59-A6C34878D82A}">
                    <a16:rowId xmlns:a16="http://schemas.microsoft.com/office/drawing/2014/main" val="10002"/>
                  </a:ext>
                </a:extLst>
              </a:tr>
              <a:tr h="432048">
                <a:tc>
                  <a:txBody>
                    <a:bodyPr/>
                    <a:lstStyle/>
                    <a:p>
                      <a:pPr marL="0" indent="0" algn="l">
                        <a:lnSpc>
                          <a:spcPts val="1600"/>
                        </a:lnSpc>
                        <a:spcBef>
                          <a:spcPts val="600"/>
                        </a:spcBef>
                        <a:spcAft>
                          <a:spcPts val="600"/>
                        </a:spcAft>
                        <a:buFontTx/>
                        <a:buNone/>
                      </a:pPr>
                      <a:r>
                        <a:rPr lang="de-DE" sz="16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Rechtsverordnung</a:t>
                      </a:r>
                      <a:endParaRPr lang="de-DE" sz="1600" b="0"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marT="45678" marB="45678"/>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6.29.1.4   „Verwaltungsvorschriften usw., die Gesetze sind“ </a:t>
                      </a:r>
                      <a:endParaRPr lang="de-DE" sz="1600" b="1"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marT="45678" marB="45678"/>
                </a:tc>
                <a:extLst>
                  <a:ext uri="{0D108BD9-81ED-4DB2-BD59-A6C34878D82A}">
                    <a16:rowId xmlns:a16="http://schemas.microsoft.com/office/drawing/2014/main" val="10003"/>
                  </a:ext>
                </a:extLst>
              </a:tr>
              <a:tr h="360040">
                <a:tc>
                  <a:txBody>
                    <a:bodyPr/>
                    <a:lstStyle/>
                    <a:p>
                      <a:pPr marL="0" indent="0" algn="l">
                        <a:lnSpc>
                          <a:spcPts val="1600"/>
                        </a:lnSpc>
                        <a:spcBef>
                          <a:spcPts val="600"/>
                        </a:spcBef>
                        <a:spcAft>
                          <a:spcPts val="600"/>
                        </a:spcAft>
                        <a:buFontTx/>
                        <a:buNone/>
                      </a:pPr>
                      <a:r>
                        <a:rPr lang="de-DE" sz="16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Verwaltungsvorschrift</a:t>
                      </a:r>
                      <a:endParaRPr lang="de-DE" sz="1600" b="0"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marT="45678" marB="45678"/>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6.29.1.7   „Verwaltungsvorschriften usw., die von staatlichen Behörden usw. verkündet werden und keine Gesetze sind“</a:t>
                      </a:r>
                      <a:endParaRPr lang="de-DE" sz="1600" b="1"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marT="45678" marB="45678"/>
                </a:tc>
                <a:extLst>
                  <a:ext uri="{0D108BD9-81ED-4DB2-BD59-A6C34878D82A}">
                    <a16:rowId xmlns:a16="http://schemas.microsoft.com/office/drawing/2014/main" val="10004"/>
                  </a:ext>
                </a:extLst>
              </a:tr>
              <a:tr h="429664">
                <a:tc>
                  <a:txBody>
                    <a:bodyPr/>
                    <a:lstStyle/>
                    <a:p>
                      <a:pPr marL="0" indent="0" algn="l">
                        <a:lnSpc>
                          <a:spcPts val="1600"/>
                        </a:lnSpc>
                        <a:spcBef>
                          <a:spcPts val="600"/>
                        </a:spcBef>
                        <a:spcAft>
                          <a:spcPts val="600"/>
                        </a:spcAft>
                        <a:buFontTx/>
                        <a:buNone/>
                      </a:pPr>
                      <a:r>
                        <a:rPr lang="de-DE" sz="16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Satzung</a:t>
                      </a:r>
                      <a:endParaRPr lang="de-DE" sz="1600" b="0"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marT="45678" marB="45678"/>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6.29.1.14   „Satzungen,</a:t>
                      </a:r>
                      <a:r>
                        <a:rPr lang="de-DE" sz="1600" kern="1200" baseline="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Chartas usw. von Gremien, die keine Gebietskörperschaften sind“ </a:t>
                      </a:r>
                      <a:endParaRPr lang="de-DE" sz="1600" b="1"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marT="45678" marB="45678"/>
                </a:tc>
                <a:extLst>
                  <a:ext uri="{0D108BD9-81ED-4DB2-BD59-A6C34878D82A}">
                    <a16:rowId xmlns:a16="http://schemas.microsoft.com/office/drawing/2014/main" val="10005"/>
                  </a:ext>
                </a:extLst>
              </a:tr>
              <a:tr h="362424">
                <a:tc>
                  <a:txBody>
                    <a:bodyPr/>
                    <a:lstStyle/>
                    <a:p>
                      <a:pPr marL="0" indent="0" algn="l">
                        <a:lnSpc>
                          <a:spcPts val="1600"/>
                        </a:lnSpc>
                        <a:spcBef>
                          <a:spcPts val="600"/>
                        </a:spcBef>
                        <a:spcAft>
                          <a:spcPts val="600"/>
                        </a:spcAft>
                        <a:buFontTx/>
                        <a:buNone/>
                      </a:pPr>
                      <a:r>
                        <a:rPr lang="de-DE" sz="16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EU-Verordnung</a:t>
                      </a:r>
                      <a:endParaRPr lang="de-DE" sz="1600" b="0"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marT="45678" marB="45678"/>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„Satzungen,</a:t>
                      </a:r>
                      <a:r>
                        <a:rPr lang="de-DE" sz="1600" kern="1200" baseline="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Chartas usw. von internationalen zwischenstaatlichen Körperschaften“ </a:t>
                      </a:r>
                      <a:endParaRPr lang="de-DE" sz="1600" b="1"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marT="45678" marB="45678"/>
                </a:tc>
                <a:extLst>
                  <a:ext uri="{0D108BD9-81ED-4DB2-BD59-A6C34878D82A}">
                    <a16:rowId xmlns:a16="http://schemas.microsoft.com/office/drawing/2014/main" val="10006"/>
                  </a:ext>
                </a:extLst>
              </a:tr>
              <a:tr h="613496">
                <a:tc>
                  <a:txBody>
                    <a:bodyPr/>
                    <a:lstStyle/>
                    <a:p>
                      <a:pPr marL="0" indent="0" algn="l">
                        <a:lnSpc>
                          <a:spcPts val="1600"/>
                        </a:lnSpc>
                        <a:spcBef>
                          <a:spcPts val="600"/>
                        </a:spcBef>
                        <a:spcAft>
                          <a:spcPts val="600"/>
                        </a:spcAft>
                        <a:buFontTx/>
                        <a:buNone/>
                      </a:pPr>
                      <a:r>
                        <a:rPr lang="de-DE" sz="16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EU-Richtlinie</a:t>
                      </a:r>
                      <a:endParaRPr lang="de-DE" sz="1600" b="0"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marT="45678" marB="45678"/>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6.29.1.13   „Satzungen,</a:t>
                      </a:r>
                      <a:r>
                        <a:rPr lang="de-DE" sz="1600" kern="1200" baseline="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Chartas usw. von internationalen zwischenstaatlichen Körperschaften“ </a:t>
                      </a:r>
                      <a:endParaRPr lang="de-DE" sz="1600" b="1"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marT="45678" marB="45678"/>
                </a:tc>
                <a:extLst>
                  <a:ext uri="{0D108BD9-81ED-4DB2-BD59-A6C34878D82A}">
                    <a16:rowId xmlns:a16="http://schemas.microsoft.com/office/drawing/2014/main" val="10007"/>
                  </a:ext>
                </a:extLst>
              </a:tr>
              <a:tr h="432048">
                <a:tc>
                  <a:txBody>
                    <a:bodyPr/>
                    <a:lstStyle/>
                    <a:p>
                      <a:pPr algn="l"/>
                      <a:r>
                        <a:rPr lang="de-DE" sz="16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Internationale Abkommen</a:t>
                      </a:r>
                      <a:endParaRPr lang="de-DE" sz="1600"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marT="45678" marB="45678"/>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6.29.1.15   „Abkommen“</a:t>
                      </a:r>
                      <a:br>
                        <a:rPr lang="de-DE" sz="16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br>
                      <a:r>
                        <a:rPr lang="de-DE" sz="16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6.29.1.16   „Protokolle, Zusatzvereinbarungen usw.“ </a:t>
                      </a:r>
                      <a:endParaRPr lang="de-DE" sz="1600" b="1"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marT="45678" marB="45678"/>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1799277508"/>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ltLang="de-DE" dirty="0">
                <a:solidFill>
                  <a:srgbClr val="376092"/>
                </a:solidFill>
              </a:rPr>
              <a:t>Kommentierte Ausgaben von Gesetzen usw.</a:t>
            </a:r>
            <a:endParaRPr lang="de-DE" dirty="0"/>
          </a:p>
        </p:txBody>
      </p:sp>
      <p:sp>
        <p:nvSpPr>
          <p:cNvPr id="4" name="Textplatzhalter 3"/>
          <p:cNvSpPr>
            <a:spLocks noGrp="1"/>
          </p:cNvSpPr>
          <p:nvPr>
            <p:ph type="body" sz="quarter" idx="13"/>
          </p:nvPr>
        </p:nvSpPr>
        <p:spPr/>
        <p:txBody>
          <a:bodyPr/>
          <a:lstStyle/>
          <a:p>
            <a:pPr marL="0" lvl="0" indent="0">
              <a:buNone/>
              <a:defRPr/>
            </a:pPr>
            <a:r>
              <a:rPr lang="de-DE" altLang="de-DE" sz="2000" b="1" dirty="0">
                <a:solidFill>
                  <a:prstClr val="black"/>
                </a:solidFill>
              </a:rPr>
              <a:t>Normierter Sucheinstieg für </a:t>
            </a:r>
            <a:r>
              <a:rPr lang="de-DE" altLang="de-DE" sz="2000" b="1" dirty="0" smtClean="0">
                <a:solidFill>
                  <a:prstClr val="black"/>
                </a:solidFill>
              </a:rPr>
              <a:t>das </a:t>
            </a:r>
            <a:r>
              <a:rPr lang="de-DE" altLang="de-DE" sz="2000" b="1" dirty="0">
                <a:solidFill>
                  <a:prstClr val="black"/>
                </a:solidFill>
              </a:rPr>
              <a:t>Kommentarwerk:</a:t>
            </a:r>
          </a:p>
          <a:p>
            <a:pPr marL="0" lvl="0" indent="0">
              <a:spcBef>
                <a:spcPts val="0"/>
              </a:spcBef>
              <a:buNone/>
              <a:defRPr/>
            </a:pPr>
            <a:endParaRPr lang="de-DE" altLang="de-DE" sz="1400" dirty="0">
              <a:solidFill>
                <a:prstClr val="black"/>
              </a:solidFill>
            </a:endParaRPr>
          </a:p>
          <a:p>
            <a:pPr>
              <a:defRPr/>
            </a:pPr>
            <a:r>
              <a:rPr lang="de-DE" altLang="de-DE" sz="2000" dirty="0">
                <a:solidFill>
                  <a:prstClr val="black"/>
                </a:solidFill>
              </a:rPr>
              <a:t>Wenn ein Akteur (</a:t>
            </a:r>
            <a:r>
              <a:rPr lang="de-DE" altLang="de-DE" sz="2000" dirty="0" smtClean="0">
                <a:solidFill>
                  <a:prstClr val="black"/>
                </a:solidFill>
              </a:rPr>
              <a:t>Kommentator) für </a:t>
            </a:r>
            <a:r>
              <a:rPr lang="de-DE" altLang="de-DE" sz="2000" dirty="0">
                <a:solidFill>
                  <a:prstClr val="black"/>
                </a:solidFill>
              </a:rPr>
              <a:t>den Kommentar verantwortlich ist:</a:t>
            </a:r>
          </a:p>
          <a:p>
            <a:pPr marL="971550" lvl="2" indent="-171450">
              <a:defRPr/>
            </a:pPr>
            <a:r>
              <a:rPr lang="de-DE" altLang="de-DE" sz="2000" dirty="0">
                <a:solidFill>
                  <a:prstClr val="black"/>
                </a:solidFill>
              </a:rPr>
              <a:t>Sucheinstieg für </a:t>
            </a:r>
            <a:r>
              <a:rPr lang="de-DE" altLang="de-DE" sz="2000" dirty="0" smtClean="0">
                <a:solidFill>
                  <a:prstClr val="black"/>
                </a:solidFill>
              </a:rPr>
              <a:t>den Kommentator</a:t>
            </a:r>
          </a:p>
          <a:p>
            <a:pPr marL="971550" lvl="2" indent="-171450">
              <a:defRPr/>
            </a:pPr>
            <a:r>
              <a:rPr lang="de-DE" altLang="de-DE" sz="2000" dirty="0" smtClean="0">
                <a:solidFill>
                  <a:prstClr val="black"/>
                </a:solidFill>
              </a:rPr>
              <a:t>Bevorzugter </a:t>
            </a:r>
            <a:r>
              <a:rPr lang="de-DE" altLang="de-DE" sz="2000" dirty="0">
                <a:solidFill>
                  <a:prstClr val="black"/>
                </a:solidFill>
              </a:rPr>
              <a:t>Titel für das Werk</a:t>
            </a:r>
          </a:p>
          <a:p>
            <a:pPr marL="0" lvl="0" indent="0">
              <a:spcBef>
                <a:spcPts val="0"/>
              </a:spcBef>
              <a:buNone/>
              <a:defRPr/>
            </a:pPr>
            <a:endParaRPr lang="de-DE" altLang="de-DE" sz="2000" dirty="0">
              <a:solidFill>
                <a:prstClr val="black"/>
              </a:solidFill>
            </a:endParaRPr>
          </a:p>
          <a:p>
            <a:pPr lvl="0">
              <a:defRPr/>
            </a:pPr>
            <a:r>
              <a:rPr lang="de-DE" altLang="de-DE" sz="2000" dirty="0">
                <a:solidFill>
                  <a:prstClr val="black"/>
                </a:solidFill>
              </a:rPr>
              <a:t>Wenn mehrere </a:t>
            </a:r>
            <a:r>
              <a:rPr lang="de-DE" altLang="de-DE" sz="2000" dirty="0" smtClean="0">
                <a:solidFill>
                  <a:prstClr val="black"/>
                </a:solidFill>
              </a:rPr>
              <a:t>Kommentatoren </a:t>
            </a:r>
            <a:r>
              <a:rPr lang="de-DE" altLang="de-DE" sz="2000" dirty="0">
                <a:solidFill>
                  <a:prstClr val="black"/>
                </a:solidFill>
              </a:rPr>
              <a:t>für den Kommentar verantwortlich sind, wird es als </a:t>
            </a:r>
            <a:r>
              <a:rPr lang="de-DE" altLang="de-DE" sz="2000" b="1" dirty="0">
                <a:solidFill>
                  <a:prstClr val="black"/>
                </a:solidFill>
              </a:rPr>
              <a:t>gemeinschaftliches Werk </a:t>
            </a:r>
            <a:r>
              <a:rPr lang="de-DE" altLang="de-DE" sz="2000" dirty="0">
                <a:solidFill>
                  <a:prstClr val="black"/>
                </a:solidFill>
              </a:rPr>
              <a:t>angesehen </a:t>
            </a:r>
            <a:r>
              <a:rPr lang="de-DE" altLang="de-DE" sz="2000" dirty="0" smtClean="0">
                <a:solidFill>
                  <a:prstClr val="black"/>
                </a:solidFill>
              </a:rPr>
              <a:t>(</a:t>
            </a:r>
            <a:r>
              <a:rPr lang="de-DE" altLang="de-DE" sz="2000" dirty="0">
                <a:solidFill>
                  <a:prstClr val="black"/>
                </a:solidFill>
              </a:rPr>
              <a:t>RDA 6.27.1.3)</a:t>
            </a:r>
          </a:p>
          <a:p>
            <a:pPr marL="971550" lvl="2" indent="-171450">
              <a:defRPr/>
            </a:pPr>
            <a:r>
              <a:rPr lang="de-DE" altLang="de-DE" sz="2000" dirty="0">
                <a:solidFill>
                  <a:prstClr val="black"/>
                </a:solidFill>
              </a:rPr>
              <a:t>Sucheinstieg für den hauptverantwortlichen </a:t>
            </a:r>
            <a:r>
              <a:rPr lang="de-DE" altLang="de-DE" sz="2000" dirty="0" smtClean="0">
                <a:solidFill>
                  <a:prstClr val="black"/>
                </a:solidFill>
              </a:rPr>
              <a:t>Kommentator </a:t>
            </a:r>
            <a:r>
              <a:rPr lang="de-DE" altLang="de-DE" sz="2000" dirty="0">
                <a:solidFill>
                  <a:prstClr val="black"/>
                </a:solidFill>
              </a:rPr>
              <a:t>in folgender Reihenfolge:</a:t>
            </a:r>
            <a:br>
              <a:rPr lang="de-DE" altLang="de-DE" sz="2000" dirty="0">
                <a:solidFill>
                  <a:prstClr val="black"/>
                </a:solidFill>
              </a:rPr>
            </a:br>
            <a:r>
              <a:rPr lang="de-DE" altLang="de-DE" sz="2000" dirty="0">
                <a:solidFill>
                  <a:prstClr val="black"/>
                </a:solidFill>
              </a:rPr>
              <a:t>     1. Hauptverantwortlicher</a:t>
            </a:r>
            <a:br>
              <a:rPr lang="de-DE" altLang="de-DE" sz="2000" dirty="0">
                <a:solidFill>
                  <a:prstClr val="black"/>
                </a:solidFill>
              </a:rPr>
            </a:br>
            <a:r>
              <a:rPr lang="de-DE" altLang="de-DE" sz="2000" dirty="0">
                <a:solidFill>
                  <a:prstClr val="black"/>
                </a:solidFill>
              </a:rPr>
              <a:t>     2. Erster Hauptverantwortlicher von mehreren </a:t>
            </a:r>
            <a:br>
              <a:rPr lang="de-DE" altLang="de-DE" sz="2000" dirty="0">
                <a:solidFill>
                  <a:prstClr val="black"/>
                </a:solidFill>
              </a:rPr>
            </a:br>
            <a:r>
              <a:rPr lang="de-DE" altLang="de-DE" sz="2000" dirty="0">
                <a:solidFill>
                  <a:prstClr val="black"/>
                </a:solidFill>
              </a:rPr>
              <a:t>     3. Erstgenannter</a:t>
            </a:r>
          </a:p>
          <a:p>
            <a:pPr marL="971550" lvl="2" indent="-171450">
              <a:defRPr/>
            </a:pPr>
            <a:r>
              <a:rPr lang="de-DE" altLang="de-DE" sz="2000" dirty="0">
                <a:solidFill>
                  <a:prstClr val="black"/>
                </a:solidFill>
              </a:rPr>
              <a:t>Bevorzugter Titel für das Werk</a:t>
            </a:r>
          </a:p>
          <a:p>
            <a:endParaRPr lang="de-DE" dirty="0"/>
          </a:p>
        </p:txBody>
      </p:sp>
      <p:sp>
        <p:nvSpPr>
          <p:cNvPr id="3" name="Fußzeilenplatzhalter 2"/>
          <p:cNvSpPr>
            <a:spLocks noGrp="1"/>
          </p:cNvSpPr>
          <p:nvPr>
            <p:ph type="ftr" sz="quarter" idx="14"/>
          </p:nvPr>
        </p:nvSpPr>
        <p:spPr/>
        <p:txBody>
          <a:bodyPr/>
          <a:lstStyle/>
          <a:p>
            <a:pPr>
              <a:defRPr/>
            </a:pPr>
            <a:r>
              <a:rPr lang="de-DE" smtClean="0"/>
              <a:t>AG RDA Schulungsunterlagen – Modul 6J: Juristische Werke | Stand: 5.12.2017 | CC BY-NC-SA</a:t>
            </a:r>
            <a:endParaRPr lang="de-DE" dirty="0"/>
          </a:p>
        </p:txBody>
      </p:sp>
      <p:sp>
        <p:nvSpPr>
          <p:cNvPr id="90117" name="Foliennummernplatzhalter 4"/>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fld id="{0807EC4D-EE31-4A80-BA2B-4391686077CE}" type="slidenum">
              <a:rPr lang="de-DE" altLang="de-DE" sz="1200" smtClean="0">
                <a:solidFill>
                  <a:srgbClr val="898989"/>
                </a:solidFill>
                <a:latin typeface="Calibri" pitchFamily="34" charset="0"/>
              </a:rPr>
              <a:pPr>
                <a:spcBef>
                  <a:spcPct val="0"/>
                </a:spcBef>
                <a:buFontTx/>
                <a:buNone/>
              </a:pPr>
              <a:t>90</a:t>
            </a:fld>
            <a:endParaRPr lang="de-DE" altLang="de-DE" sz="1200"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de-DE" dirty="0"/>
              <a:t>Kommentierte Ausgaben von Gesetzen usw.</a:t>
            </a:r>
          </a:p>
        </p:txBody>
      </p:sp>
      <p:sp>
        <p:nvSpPr>
          <p:cNvPr id="5" name="Textplatzhalter 4"/>
          <p:cNvSpPr>
            <a:spLocks noGrp="1"/>
          </p:cNvSpPr>
          <p:nvPr>
            <p:ph type="body" sz="quarter" idx="13"/>
          </p:nvPr>
        </p:nvSpPr>
        <p:spPr/>
        <p:txBody>
          <a:bodyPr/>
          <a:lstStyle/>
          <a:p>
            <a:pPr>
              <a:buNone/>
            </a:pPr>
            <a:r>
              <a:rPr lang="de-DE" altLang="de-DE" dirty="0"/>
              <a:t>Beziehungskennzeichnungen (RDA 18.5 und Anhang I)</a:t>
            </a:r>
          </a:p>
          <a:p>
            <a:pPr>
              <a:buNone/>
            </a:pPr>
            <a:endParaRPr lang="de-DE" altLang="de-DE" dirty="0"/>
          </a:p>
          <a:p>
            <a:r>
              <a:rPr lang="de-DE" altLang="de-DE" dirty="0"/>
              <a:t>Für die Bearbeiter der Kommentare wird „Verfasser“ verwendet</a:t>
            </a:r>
          </a:p>
          <a:p>
            <a:endParaRPr lang="de-DE" altLang="de-DE" dirty="0"/>
          </a:p>
          <a:p>
            <a:r>
              <a:rPr lang="de-DE" altLang="de-DE" dirty="0"/>
              <a:t>„Kommentarverfasser“ ist auf Expressionsebene angesiedelt und wird bei juristischen Kommentaren i.A. </a:t>
            </a:r>
            <a:r>
              <a:rPr lang="de-DE" altLang="de-DE" b="1" dirty="0"/>
              <a:t>nicht</a:t>
            </a:r>
            <a:r>
              <a:rPr lang="de-DE" altLang="de-DE" dirty="0"/>
              <a:t> verwendet</a:t>
            </a:r>
          </a:p>
          <a:p>
            <a:endParaRPr lang="de-DE" dirty="0"/>
          </a:p>
        </p:txBody>
      </p:sp>
      <p:sp>
        <p:nvSpPr>
          <p:cNvPr id="9" name="Fußzeilenplatzhalter 8"/>
          <p:cNvSpPr>
            <a:spLocks noGrp="1"/>
          </p:cNvSpPr>
          <p:nvPr>
            <p:ph type="ftr" sz="quarter" idx="14"/>
          </p:nvPr>
        </p:nvSpPr>
        <p:spPr/>
        <p:txBody>
          <a:bodyPr/>
          <a:lstStyle/>
          <a:p>
            <a:pPr>
              <a:defRPr/>
            </a:pPr>
            <a:r>
              <a:rPr lang="de-DE" smtClean="0"/>
              <a:t>AG RDA Schulungsunterlagen – Modul 6J: Juristische Werke | Stand: 5.12.2017 | CC BY-NC-SA</a:t>
            </a:r>
            <a:endParaRPr lang="de-DE" dirty="0"/>
          </a:p>
        </p:txBody>
      </p:sp>
      <p:sp>
        <p:nvSpPr>
          <p:cNvPr id="3" name="Foliennummernplatzhalter 2"/>
          <p:cNvSpPr>
            <a:spLocks noGrp="1"/>
          </p:cNvSpPr>
          <p:nvPr>
            <p:ph type="sldNum" sz="quarter" idx="15"/>
          </p:nvPr>
        </p:nvSpPr>
        <p:spPr/>
        <p:txBody>
          <a:bodyPr/>
          <a:lstStyle/>
          <a:p>
            <a:pPr>
              <a:defRPr/>
            </a:pPr>
            <a:fld id="{FAB38C1D-161B-412A-9C5A-58B0265B4498}" type="slidenum">
              <a:rPr lang="de-DE" altLang="de-DE" smtClean="0"/>
              <a:pPr>
                <a:defRPr/>
              </a:pPr>
              <a:t>91</a:t>
            </a:fld>
            <a:endParaRPr lang="de-DE" altLang="de-DE"/>
          </a:p>
        </p:txBody>
      </p:sp>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ltLang="de-DE" dirty="0">
                <a:solidFill>
                  <a:srgbClr val="376092"/>
                </a:solidFill>
              </a:rPr>
              <a:t>Kommentierte Ausgaben von Gesetzen usw.</a:t>
            </a:r>
            <a:endParaRPr lang="de-DE" dirty="0"/>
          </a:p>
        </p:txBody>
      </p:sp>
      <p:sp>
        <p:nvSpPr>
          <p:cNvPr id="5" name="Textplatzhalter 4"/>
          <p:cNvSpPr>
            <a:spLocks noGrp="1"/>
          </p:cNvSpPr>
          <p:nvPr>
            <p:ph type="body" sz="quarter" idx="13"/>
          </p:nvPr>
        </p:nvSpPr>
        <p:spPr/>
        <p:txBody>
          <a:bodyPr/>
          <a:lstStyle/>
          <a:p>
            <a:pPr>
              <a:spcAft>
                <a:spcPts val="1200"/>
              </a:spcAft>
            </a:pPr>
            <a:r>
              <a:rPr lang="de-DE" altLang="de-DE" sz="2000" dirty="0"/>
              <a:t>Bestimmung des geistigen Schöpfers</a:t>
            </a:r>
            <a:r>
              <a:rPr lang="de-DE" altLang="de-DE" sz="2000" dirty="0" smtClean="0"/>
              <a:t>?</a:t>
            </a:r>
            <a:endParaRPr lang="de-DE" altLang="de-DE" sz="2000" dirty="0"/>
          </a:p>
          <a:p>
            <a:pPr lvl="1">
              <a:buFont typeface="Arial" pitchFamily="34" charset="0"/>
              <a:buChar char="•"/>
            </a:pPr>
            <a:r>
              <a:rPr lang="de-DE" altLang="de-DE" dirty="0"/>
              <a:t>Bestimmung des hauptverantwortlichen Kommentators</a:t>
            </a:r>
          </a:p>
          <a:p>
            <a:pPr lvl="1">
              <a:buFont typeface="Arial" pitchFamily="34" charset="0"/>
              <a:buChar char="•"/>
            </a:pPr>
            <a:r>
              <a:rPr lang="de-DE" altLang="de-DE" dirty="0"/>
              <a:t>Wechselnde Kommentatoren</a:t>
            </a:r>
          </a:p>
          <a:p>
            <a:pPr lvl="1">
              <a:buFont typeface="Arial" pitchFamily="34" charset="0"/>
              <a:buChar char="•"/>
            </a:pPr>
            <a:r>
              <a:rPr lang="de-DE" altLang="de-DE" dirty="0"/>
              <a:t>Begründer, die nicht mehr kommentieren und weitere herausgehobene </a:t>
            </a:r>
            <a:r>
              <a:rPr lang="de-DE" altLang="de-DE" dirty="0" smtClean="0"/>
              <a:t>Kommentatoren</a:t>
            </a:r>
          </a:p>
          <a:p>
            <a:pPr marL="57150" indent="0">
              <a:buNone/>
            </a:pPr>
            <a:endParaRPr lang="de-DE" altLang="de-DE" sz="2000" dirty="0"/>
          </a:p>
          <a:p>
            <a:pPr>
              <a:spcAft>
                <a:spcPts val="1200"/>
              </a:spcAft>
            </a:pPr>
            <a:r>
              <a:rPr lang="de-DE" altLang="de-DE" sz="2000" dirty="0"/>
              <a:t>Wann ist ein neues Werk anzunehmen?</a:t>
            </a:r>
          </a:p>
          <a:p>
            <a:pPr lvl="1">
              <a:buFont typeface="Arial" pitchFamily="34" charset="0"/>
              <a:buChar char="•"/>
            </a:pPr>
            <a:r>
              <a:rPr lang="de-DE" altLang="de-DE" dirty="0"/>
              <a:t>Titeländerung bei gleichbleibenden Kommentatoren?</a:t>
            </a:r>
          </a:p>
          <a:p>
            <a:pPr lvl="1">
              <a:buFont typeface="Arial" pitchFamily="34" charset="0"/>
              <a:buChar char="•"/>
            </a:pPr>
            <a:r>
              <a:rPr lang="de-DE" altLang="de-DE" dirty="0"/>
              <a:t>Wechsel des Hauptverantwortlichen bei gleichbleibendem Titel?</a:t>
            </a:r>
          </a:p>
          <a:p>
            <a:pPr lvl="1">
              <a:buFont typeface="Arial" pitchFamily="34" charset="0"/>
              <a:buChar char="•"/>
            </a:pPr>
            <a:r>
              <a:rPr lang="de-DE" altLang="de-DE" dirty="0"/>
              <a:t>Hinzutreten weiterer Kommentare oder weiterer Kommentatoren?</a:t>
            </a:r>
          </a:p>
          <a:p>
            <a:pPr marL="57150" indent="0">
              <a:buNone/>
            </a:pPr>
            <a:endParaRPr lang="de-DE" altLang="de-DE" sz="2000" dirty="0"/>
          </a:p>
          <a:p>
            <a:r>
              <a:rPr lang="de-DE" altLang="de-DE" sz="2000" dirty="0"/>
              <a:t>Behandlung von Anhängen in Form von Gesetzestexten</a:t>
            </a:r>
            <a:r>
              <a:rPr lang="de-DE" altLang="de-DE" sz="2000" dirty="0" smtClean="0"/>
              <a:t>?</a:t>
            </a:r>
            <a:br>
              <a:rPr lang="de-DE" altLang="de-DE" sz="2000" dirty="0" smtClean="0"/>
            </a:br>
            <a:endParaRPr lang="de-DE" altLang="de-DE" sz="2000" dirty="0"/>
          </a:p>
        </p:txBody>
      </p:sp>
      <p:sp>
        <p:nvSpPr>
          <p:cNvPr id="4" name="Fußzeilenplatzhalter 3"/>
          <p:cNvSpPr>
            <a:spLocks noGrp="1"/>
          </p:cNvSpPr>
          <p:nvPr>
            <p:ph type="ftr" sz="quarter" idx="14"/>
          </p:nvPr>
        </p:nvSpPr>
        <p:spPr/>
        <p:txBody>
          <a:bodyPr/>
          <a:lstStyle/>
          <a:p>
            <a:pPr>
              <a:defRPr/>
            </a:pPr>
            <a:r>
              <a:rPr lang="de-DE" smtClean="0"/>
              <a:t>AG RDA Schulungsunterlagen – Modul 6J: Juristische Werke | Stand: 5.12.2017 | CC BY-NC-SA</a:t>
            </a:r>
            <a:endParaRPr lang="de-DE" dirty="0"/>
          </a:p>
        </p:txBody>
      </p:sp>
      <p:sp>
        <p:nvSpPr>
          <p:cNvPr id="93190" name="Foliennummernplatzhalter 1"/>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fld id="{EF5BCA9C-5484-4EB5-AE41-003B789C7D99}" type="slidenum">
              <a:rPr lang="de-DE" altLang="de-DE" sz="1200" smtClean="0">
                <a:solidFill>
                  <a:srgbClr val="898989"/>
                </a:solidFill>
                <a:latin typeface="Calibri" pitchFamily="34" charset="0"/>
              </a:rPr>
              <a:pPr>
                <a:spcBef>
                  <a:spcPct val="0"/>
                </a:spcBef>
                <a:buFontTx/>
                <a:buNone/>
              </a:pPr>
              <a:t>92</a:t>
            </a:fld>
            <a:endParaRPr lang="de-DE" altLang="de-DE" sz="1200"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p:cNvSpPr>
            <a:spLocks noGrp="1"/>
          </p:cNvSpPr>
          <p:nvPr>
            <p:ph type="title"/>
          </p:nvPr>
        </p:nvSpPr>
        <p:spPr/>
        <p:txBody>
          <a:bodyPr/>
          <a:lstStyle/>
          <a:p>
            <a:r>
              <a:rPr lang="de-DE" altLang="de-DE" dirty="0">
                <a:solidFill>
                  <a:srgbClr val="376092"/>
                </a:solidFill>
              </a:rPr>
              <a:t>Kommentierte Ausgaben von Gesetzen usw.</a:t>
            </a:r>
            <a:endParaRPr lang="de-DE" dirty="0"/>
          </a:p>
        </p:txBody>
      </p:sp>
      <p:sp>
        <p:nvSpPr>
          <p:cNvPr id="4" name="Fußzeilenplatzhalter 3"/>
          <p:cNvSpPr>
            <a:spLocks noGrp="1"/>
          </p:cNvSpPr>
          <p:nvPr>
            <p:ph type="ftr" sz="quarter" idx="14"/>
          </p:nvPr>
        </p:nvSpPr>
        <p:spPr/>
        <p:txBody>
          <a:bodyPr/>
          <a:lstStyle/>
          <a:p>
            <a:pPr>
              <a:defRPr/>
            </a:pPr>
            <a:r>
              <a:rPr lang="de-DE" smtClean="0"/>
              <a:t>AG RDA Schulungsunterlagen – Modul 6J: Juristische Werke | Stand: 5.12.2017 | CC BY-NC-SA</a:t>
            </a:r>
            <a:endParaRPr lang="de-DE" dirty="0"/>
          </a:p>
        </p:txBody>
      </p:sp>
      <p:sp>
        <p:nvSpPr>
          <p:cNvPr id="5" name="Foliennummernplatzhalter 4"/>
          <p:cNvSpPr>
            <a:spLocks noGrp="1"/>
          </p:cNvSpPr>
          <p:nvPr>
            <p:ph type="sldNum" sz="quarter" idx="15"/>
          </p:nvPr>
        </p:nvSpPr>
        <p:spPr/>
        <p:txBody>
          <a:bodyPr/>
          <a:lstStyle/>
          <a:p>
            <a:pPr>
              <a:defRPr/>
            </a:pPr>
            <a:fld id="{FAB38C1D-161B-412A-9C5A-58B0265B4498}" type="slidenum">
              <a:rPr lang="de-DE" altLang="de-DE" smtClean="0"/>
              <a:pPr>
                <a:defRPr/>
              </a:pPr>
              <a:t>93</a:t>
            </a:fld>
            <a:endParaRPr lang="de-DE" altLang="de-DE"/>
          </a:p>
        </p:txBody>
      </p:sp>
      <p:graphicFrame>
        <p:nvGraphicFramePr>
          <p:cNvPr id="6" name="Tabelle 5"/>
          <p:cNvGraphicFramePr>
            <a:graphicFrameLocks noGrp="1"/>
          </p:cNvGraphicFramePr>
          <p:nvPr>
            <p:extLst>
              <p:ext uri="{D42A27DB-BD31-4B8C-83A1-F6EECF244321}">
                <p14:modId xmlns:p14="http://schemas.microsoft.com/office/powerpoint/2010/main" val="3149212938"/>
              </p:ext>
            </p:extLst>
          </p:nvPr>
        </p:nvGraphicFramePr>
        <p:xfrm>
          <a:off x="179512" y="980728"/>
          <a:ext cx="8784976" cy="5221290"/>
        </p:xfrm>
        <a:graphic>
          <a:graphicData uri="http://schemas.openxmlformats.org/drawingml/2006/table">
            <a:tbl>
              <a:tblPr firstRow="1" bandRow="1">
                <a:tableStyleId>{5C22544A-7EE6-4342-B048-85BDC9FD1C3A}</a:tableStyleId>
              </a:tblPr>
              <a:tblGrid>
                <a:gridCol w="1008112">
                  <a:extLst>
                    <a:ext uri="{9D8B030D-6E8A-4147-A177-3AD203B41FA5}">
                      <a16:colId xmlns:a16="http://schemas.microsoft.com/office/drawing/2014/main" val="20000"/>
                    </a:ext>
                  </a:extLst>
                </a:gridCol>
                <a:gridCol w="7776864">
                  <a:extLst>
                    <a:ext uri="{9D8B030D-6E8A-4147-A177-3AD203B41FA5}">
                      <a16:colId xmlns:a16="http://schemas.microsoft.com/office/drawing/2014/main" val="20001"/>
                    </a:ext>
                  </a:extLst>
                </a:gridCol>
              </a:tblGrid>
              <a:tr h="432048">
                <a:tc>
                  <a:txBody>
                    <a:bodyPr/>
                    <a:lstStyle/>
                    <a:p>
                      <a:pPr>
                        <a:lnSpc>
                          <a:spcPct val="100000"/>
                        </a:lnSpc>
                        <a:spcAft>
                          <a:spcPts val="600"/>
                        </a:spcAft>
                      </a:pPr>
                      <a:endParaRPr lang="de-DE" sz="1600" dirty="0">
                        <a:latin typeface="Verdana"/>
                        <a:ea typeface="Calibri"/>
                        <a:cs typeface="Arial"/>
                      </a:endParaRPr>
                    </a:p>
                  </a:txBody>
                  <a:tcPr marL="68591" marR="68591" marT="0" marB="0" anchor="ctr"/>
                </a:tc>
                <a:tc>
                  <a:txBody>
                    <a:bodyPr/>
                    <a:lstStyle/>
                    <a:p>
                      <a:pPr algn="l">
                        <a:lnSpc>
                          <a:spcPct val="100000"/>
                        </a:lnSpc>
                        <a:spcAft>
                          <a:spcPts val="600"/>
                        </a:spcAft>
                      </a:pPr>
                      <a:r>
                        <a:rPr lang="de-DE" sz="2400" b="1" dirty="0" smtClean="0">
                          <a:latin typeface="Verdana"/>
                          <a:ea typeface="Calibri"/>
                          <a:cs typeface="Arial"/>
                        </a:rPr>
                        <a:t>Fallgruppen - Übersicht</a:t>
                      </a:r>
                    </a:p>
                  </a:txBody>
                  <a:tcPr marL="68591" marR="68591" marT="0" marB="0" anchor="ctr"/>
                </a:tc>
                <a:extLst>
                  <a:ext uri="{0D108BD9-81ED-4DB2-BD59-A6C34878D82A}">
                    <a16:rowId xmlns:a16="http://schemas.microsoft.com/office/drawing/2014/main" val="10000"/>
                  </a:ext>
                </a:extLst>
              </a:tr>
              <a:tr h="504056">
                <a:tc>
                  <a:txBody>
                    <a:bodyPr/>
                    <a:lstStyle/>
                    <a:p>
                      <a:pPr>
                        <a:lnSpc>
                          <a:spcPct val="100000"/>
                        </a:lnSpc>
                        <a:spcAft>
                          <a:spcPts val="600"/>
                        </a:spcAft>
                      </a:pPr>
                      <a:r>
                        <a:rPr lang="de-DE" sz="16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K 1</a:t>
                      </a:r>
                      <a:endParaRPr lang="de-DE" sz="1600"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marL="68591" marR="68591" marT="0" marB="0" anchor="ctr"/>
                </a:tc>
                <a:tc>
                  <a:txBody>
                    <a:bodyPr/>
                    <a:lstStyle/>
                    <a:p>
                      <a:pPr marL="0" lvl="0" indent="0">
                        <a:buFont typeface="+mj-lt"/>
                        <a:buNone/>
                      </a:pPr>
                      <a:r>
                        <a:rPr lang="de-DE" sz="16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Kommentar von einem Kommentator</a:t>
                      </a:r>
                      <a:endParaRPr lang="de-DE" sz="1600" dirty="0">
                        <a:solidFill>
                          <a:prstClr val="black"/>
                        </a:solidFill>
                        <a:latin typeface="Verdana" panose="020B0604030504040204" pitchFamily="34" charset="0"/>
                        <a:ea typeface="Verdana" panose="020B0604030504040204" pitchFamily="34" charset="0"/>
                        <a:cs typeface="Verdana" panose="020B0604030504040204" pitchFamily="34" charset="0"/>
                      </a:endParaRPr>
                    </a:p>
                  </a:txBody>
                  <a:tcPr marL="68591" marR="68591" marT="0" marB="0" anchor="ctr"/>
                </a:tc>
                <a:extLst>
                  <a:ext uri="{0D108BD9-81ED-4DB2-BD59-A6C34878D82A}">
                    <a16:rowId xmlns:a16="http://schemas.microsoft.com/office/drawing/2014/main" val="10001"/>
                  </a:ext>
                </a:extLst>
              </a:tr>
              <a:tr h="504056">
                <a:tc>
                  <a:txBody>
                    <a:bodyPr/>
                    <a:lstStyle/>
                    <a:p>
                      <a:pPr>
                        <a:lnSpc>
                          <a:spcPct val="100000"/>
                        </a:lnSpc>
                        <a:spcAft>
                          <a:spcPts val="600"/>
                        </a:spcAft>
                      </a:pPr>
                      <a:r>
                        <a:rPr lang="de-DE" sz="16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K 2a</a:t>
                      </a:r>
                      <a:endParaRPr lang="de-DE" sz="1600"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marL="68591" marR="68591" marT="0" marB="0" anchor="ctr"/>
                </a:tc>
                <a:tc>
                  <a:txBody>
                    <a:bodyPr/>
                    <a:lstStyle/>
                    <a:p>
                      <a:pPr marL="0" marR="0" indent="0" algn="l" defTabSz="914400" rtl="0" eaLnBrk="1" fontAlgn="auto" latinLnBrk="0" hangingPunct="1">
                        <a:lnSpc>
                          <a:spcPct val="100000"/>
                        </a:lnSpc>
                        <a:spcBef>
                          <a:spcPts val="0"/>
                        </a:spcBef>
                        <a:spcAft>
                          <a:spcPts val="600"/>
                        </a:spcAft>
                        <a:buClrTx/>
                        <a:buSzTx/>
                        <a:buFontTx/>
                        <a:buNone/>
                        <a:tabLst/>
                        <a:defRPr/>
                      </a:pPr>
                      <a:r>
                        <a:rPr lang="de-DE" sz="1600" dirty="0" smtClean="0">
                          <a:latin typeface="Verdana" panose="020B0604030504040204" pitchFamily="34" charset="0"/>
                          <a:ea typeface="Verdana" panose="020B0604030504040204" pitchFamily="34" charset="0"/>
                          <a:cs typeface="Verdana" panose="020B0604030504040204" pitchFamily="34" charset="0"/>
                        </a:rPr>
                        <a:t>Kommentar von mehreren Kommentatoren </a:t>
                      </a:r>
                      <a:endParaRPr lang="de-DE" sz="1600"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marL="68591" marR="68591" marT="0" marB="0" anchor="ctr"/>
                </a:tc>
                <a:extLst>
                  <a:ext uri="{0D108BD9-81ED-4DB2-BD59-A6C34878D82A}">
                    <a16:rowId xmlns:a16="http://schemas.microsoft.com/office/drawing/2014/main" val="10002"/>
                  </a:ext>
                </a:extLst>
              </a:tr>
              <a:tr h="720080">
                <a:tc>
                  <a:txBody>
                    <a:bodyPr/>
                    <a:lstStyle/>
                    <a:p>
                      <a:pPr>
                        <a:lnSpc>
                          <a:spcPct val="100000"/>
                        </a:lnSpc>
                        <a:spcAft>
                          <a:spcPts val="600"/>
                        </a:spcAft>
                      </a:pPr>
                      <a:r>
                        <a:rPr lang="de-DE" sz="16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K 2b</a:t>
                      </a:r>
                      <a:endParaRPr lang="de-DE" sz="1600"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marL="68591" marR="68591" marT="0" marB="0" anchor="ctr"/>
                </a:tc>
                <a:tc>
                  <a:txBody>
                    <a:bodyPr/>
                    <a:lstStyle/>
                    <a:p>
                      <a:pPr>
                        <a:lnSpc>
                          <a:spcPct val="100000"/>
                        </a:lnSpc>
                        <a:spcAft>
                          <a:spcPts val="600"/>
                        </a:spcAft>
                      </a:pPr>
                      <a:r>
                        <a:rPr lang="de-DE" sz="1600" dirty="0" smtClean="0">
                          <a:latin typeface="Verdana" panose="020B0604030504040204" pitchFamily="34" charset="0"/>
                          <a:ea typeface="Verdana" panose="020B0604030504040204" pitchFamily="34" charset="0"/>
                          <a:cs typeface="Verdana" panose="020B0604030504040204" pitchFamily="34" charset="0"/>
                        </a:rPr>
                        <a:t>Kommentar von einem oder mehreren Kommentatoren und einem</a:t>
                      </a:r>
                      <a:r>
                        <a:rPr lang="de-DE" sz="1600" baseline="0" dirty="0" smtClean="0">
                          <a:latin typeface="Verdana" panose="020B0604030504040204" pitchFamily="34" charset="0"/>
                          <a:ea typeface="Verdana" panose="020B0604030504040204" pitchFamily="34" charset="0"/>
                          <a:cs typeface="Verdana" panose="020B0604030504040204" pitchFamily="34" charset="0"/>
                        </a:rPr>
                        <a:t> </a:t>
                      </a:r>
                      <a:r>
                        <a:rPr lang="de-DE" sz="1600" dirty="0" smtClean="0">
                          <a:latin typeface="Verdana" panose="020B0604030504040204" pitchFamily="34" charset="0"/>
                          <a:ea typeface="Verdana" panose="020B0604030504040204" pitchFamily="34" charset="0"/>
                          <a:cs typeface="Verdana" panose="020B0604030504040204" pitchFamily="34" charset="0"/>
                        </a:rPr>
                        <a:t>oder mehreren Herausgebern</a:t>
                      </a:r>
                      <a:endParaRPr lang="de-DE" sz="1600"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marL="68591" marR="68591" marT="0" marB="0" anchor="ctr"/>
                </a:tc>
                <a:extLst>
                  <a:ext uri="{0D108BD9-81ED-4DB2-BD59-A6C34878D82A}">
                    <a16:rowId xmlns:a16="http://schemas.microsoft.com/office/drawing/2014/main" val="10003"/>
                  </a:ext>
                </a:extLst>
              </a:tr>
              <a:tr h="399066">
                <a:tc>
                  <a:txBody>
                    <a:bodyPr/>
                    <a:lstStyle/>
                    <a:p>
                      <a:pPr>
                        <a:lnSpc>
                          <a:spcPct val="100000"/>
                        </a:lnSpc>
                        <a:spcAft>
                          <a:spcPts val="600"/>
                        </a:spcAft>
                      </a:pPr>
                      <a:r>
                        <a:rPr lang="de-DE" sz="16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K 3a</a:t>
                      </a:r>
                      <a:endParaRPr lang="de-DE" sz="1600"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marL="68591" marR="68591" marT="0" marB="0" anchor="ctr"/>
                </a:tc>
                <a:tc>
                  <a:txBody>
                    <a:bodyPr/>
                    <a:lstStyle/>
                    <a:p>
                      <a:pPr marL="0" marR="0" indent="0" algn="l" defTabSz="914400" rtl="0" eaLnBrk="1" fontAlgn="auto" latinLnBrk="0" hangingPunct="1">
                        <a:lnSpc>
                          <a:spcPct val="100000"/>
                        </a:lnSpc>
                        <a:spcBef>
                          <a:spcPts val="0"/>
                        </a:spcBef>
                        <a:spcAft>
                          <a:spcPts val="600"/>
                        </a:spcAft>
                        <a:buClrTx/>
                        <a:buSzTx/>
                        <a:buFontTx/>
                        <a:buNone/>
                        <a:tabLst/>
                        <a:defRPr/>
                      </a:pPr>
                      <a:r>
                        <a:rPr lang="de-DE" sz="1600" dirty="0" smtClean="0">
                          <a:latin typeface="Verdana" panose="020B0604030504040204" pitchFamily="34" charset="0"/>
                          <a:ea typeface="Verdana" panose="020B0604030504040204" pitchFamily="34" charset="0"/>
                          <a:cs typeface="Verdana" panose="020B0604030504040204" pitchFamily="34" charset="0"/>
                        </a:rPr>
                        <a:t>Kommentar von einem oder mehreren Begründern </a:t>
                      </a:r>
                    </a:p>
                  </a:txBody>
                  <a:tcPr marL="68591" marR="68591" marT="0" marB="0" anchor="ctr"/>
                </a:tc>
                <a:extLst>
                  <a:ext uri="{0D108BD9-81ED-4DB2-BD59-A6C34878D82A}">
                    <a16:rowId xmlns:a16="http://schemas.microsoft.com/office/drawing/2014/main" val="10004"/>
                  </a:ext>
                </a:extLst>
              </a:tr>
              <a:tr h="465030">
                <a:tc>
                  <a:txBody>
                    <a:bodyPr/>
                    <a:lstStyle/>
                    <a:p>
                      <a:pPr>
                        <a:lnSpc>
                          <a:spcPct val="100000"/>
                        </a:lnSpc>
                        <a:spcAft>
                          <a:spcPts val="600"/>
                        </a:spcAft>
                      </a:pPr>
                      <a:r>
                        <a:rPr lang="de-DE" sz="16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K 3b</a:t>
                      </a:r>
                      <a:endParaRPr lang="de-DE" sz="1600"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marL="68591" marR="68591" marT="0" marB="0" anchor="ctr"/>
                </a:tc>
                <a:tc>
                  <a:txBody>
                    <a:bodyPr/>
                    <a:lstStyle/>
                    <a:p>
                      <a:pPr marL="0" marR="0" indent="0" algn="l" defTabSz="914400" rtl="0" eaLnBrk="1" fontAlgn="auto" latinLnBrk="0" hangingPunct="1">
                        <a:lnSpc>
                          <a:spcPct val="100000"/>
                        </a:lnSpc>
                        <a:spcBef>
                          <a:spcPts val="0"/>
                        </a:spcBef>
                        <a:spcAft>
                          <a:spcPts val="600"/>
                        </a:spcAft>
                        <a:buClrTx/>
                        <a:buSzTx/>
                        <a:buFontTx/>
                        <a:buNone/>
                        <a:tabLst/>
                        <a:defRPr/>
                      </a:pPr>
                      <a:r>
                        <a:rPr lang="de-DE" sz="1600" dirty="0" smtClean="0">
                          <a:latin typeface="Verdana" panose="020B0604030504040204" pitchFamily="34" charset="0"/>
                          <a:ea typeface="Verdana" panose="020B0604030504040204" pitchFamily="34" charset="0"/>
                          <a:cs typeface="Verdana" panose="020B0604030504040204" pitchFamily="34" charset="0"/>
                        </a:rPr>
                        <a:t>Begründer, die nicht mehr an hervorgehobener</a:t>
                      </a:r>
                      <a:r>
                        <a:rPr lang="de-DE" sz="1600" baseline="0" dirty="0" smtClean="0">
                          <a:latin typeface="Verdana" panose="020B0604030504040204" pitchFamily="34" charset="0"/>
                          <a:ea typeface="Verdana" panose="020B0604030504040204" pitchFamily="34" charset="0"/>
                          <a:cs typeface="Verdana" panose="020B0604030504040204" pitchFamily="34" charset="0"/>
                        </a:rPr>
                        <a:t> </a:t>
                      </a:r>
                      <a:r>
                        <a:rPr lang="de-DE" sz="1600" dirty="0" smtClean="0">
                          <a:latin typeface="Verdana" panose="020B0604030504040204" pitchFamily="34" charset="0"/>
                          <a:ea typeface="Verdana" panose="020B0604030504040204" pitchFamily="34" charset="0"/>
                          <a:cs typeface="Verdana" panose="020B0604030504040204" pitchFamily="34" charset="0"/>
                        </a:rPr>
                        <a:t>Stelle genannt </a:t>
                      </a:r>
                    </a:p>
                  </a:txBody>
                  <a:tcPr marL="68591" marR="68591" marT="0" marB="0" anchor="ctr"/>
                </a:tc>
                <a:extLst>
                  <a:ext uri="{0D108BD9-81ED-4DB2-BD59-A6C34878D82A}">
                    <a16:rowId xmlns:a16="http://schemas.microsoft.com/office/drawing/2014/main" val="10005"/>
                  </a:ext>
                </a:extLst>
              </a:tr>
              <a:tr h="642028">
                <a:tc>
                  <a:txBody>
                    <a:bodyPr/>
                    <a:lstStyle/>
                    <a:p>
                      <a:pPr>
                        <a:lnSpc>
                          <a:spcPct val="100000"/>
                        </a:lnSpc>
                        <a:spcAft>
                          <a:spcPts val="600"/>
                        </a:spcAft>
                      </a:pPr>
                      <a:r>
                        <a:rPr lang="de-DE" sz="16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K 4a</a:t>
                      </a:r>
                      <a:endParaRPr lang="de-DE" sz="1600"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marL="68591" marR="68591" marT="0" marB="0" anchor="ctr"/>
                </a:tc>
                <a:tc>
                  <a:txBody>
                    <a:bodyPr/>
                    <a:lstStyle/>
                    <a:p>
                      <a:pPr marL="0" marR="0" indent="0" algn="l" defTabSz="914400" rtl="0" eaLnBrk="1" fontAlgn="auto" latinLnBrk="0" hangingPunct="1">
                        <a:lnSpc>
                          <a:spcPct val="100000"/>
                        </a:lnSpc>
                        <a:spcBef>
                          <a:spcPts val="0"/>
                        </a:spcBef>
                        <a:spcAft>
                          <a:spcPts val="600"/>
                        </a:spcAft>
                        <a:buClrTx/>
                        <a:buSzTx/>
                        <a:buFontTx/>
                        <a:buNone/>
                        <a:tabLst/>
                        <a:defRPr/>
                      </a:pPr>
                      <a:r>
                        <a:rPr lang="de-DE" sz="16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Kommentar, der aus mehreren Teilwerken besteht mit übergeordnetem Titel, aber ohne geistigen Schöpfer für das Gesamtwerk </a:t>
                      </a:r>
                      <a:endParaRPr lang="de-DE" sz="1600" dirty="0" smtClean="0">
                        <a:latin typeface="Verdana" panose="020B0604030504040204" pitchFamily="34" charset="0"/>
                        <a:ea typeface="Verdana" panose="020B0604030504040204" pitchFamily="34" charset="0"/>
                        <a:cs typeface="Verdana" panose="020B0604030504040204" pitchFamily="34" charset="0"/>
                      </a:endParaRPr>
                    </a:p>
                  </a:txBody>
                  <a:tcPr marL="68591" marR="68591" marT="0" marB="0" anchor="ctr"/>
                </a:tc>
                <a:extLst>
                  <a:ext uri="{0D108BD9-81ED-4DB2-BD59-A6C34878D82A}">
                    <a16:rowId xmlns:a16="http://schemas.microsoft.com/office/drawing/2014/main" val="10006"/>
                  </a:ext>
                </a:extLst>
              </a:tr>
              <a:tr h="582108">
                <a:tc>
                  <a:txBody>
                    <a:bodyPr/>
                    <a:lstStyle/>
                    <a:p>
                      <a:pPr>
                        <a:lnSpc>
                          <a:spcPct val="100000"/>
                        </a:lnSpc>
                        <a:spcAft>
                          <a:spcPts val="600"/>
                        </a:spcAft>
                      </a:pPr>
                      <a:r>
                        <a:rPr lang="de-DE" sz="16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K</a:t>
                      </a:r>
                      <a:r>
                        <a:rPr lang="de-DE" sz="1600" baseline="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4b</a:t>
                      </a:r>
                      <a:endParaRPr lang="de-DE" sz="1600"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marL="68591" marR="68591" marT="0" marB="0" anchor="ctr"/>
                </a:tc>
                <a:tc>
                  <a:txBody>
                    <a:bodyPr/>
                    <a:lstStyle/>
                    <a:p>
                      <a:pPr marL="0" marR="0" indent="0" algn="l" defTabSz="914400" rtl="0" eaLnBrk="1" fontAlgn="auto" latinLnBrk="0" hangingPunct="1">
                        <a:lnSpc>
                          <a:spcPct val="100000"/>
                        </a:lnSpc>
                        <a:spcBef>
                          <a:spcPts val="0"/>
                        </a:spcBef>
                        <a:spcAft>
                          <a:spcPts val="600"/>
                        </a:spcAft>
                        <a:buClrTx/>
                        <a:buSzTx/>
                        <a:buFontTx/>
                        <a:buNone/>
                        <a:tabLst/>
                        <a:defRPr/>
                      </a:pPr>
                      <a:r>
                        <a:rPr lang="de-DE" sz="1600" dirty="0" smtClean="0">
                          <a:latin typeface="Verdana" panose="020B0604030504040204" pitchFamily="34" charset="0"/>
                          <a:ea typeface="Verdana" panose="020B0604030504040204" pitchFamily="34" charset="0"/>
                          <a:cs typeface="Verdana" panose="020B0604030504040204" pitchFamily="34" charset="0"/>
                        </a:rPr>
                        <a:t>Kommentar, der aus mehreren Teilwerken besteht , ohne übergeordneten Titel und ohne geistigen Schöpfer für das Gesamtwerk</a:t>
                      </a:r>
                    </a:p>
                  </a:txBody>
                  <a:tcPr marL="68591" marR="68591" marT="0" marB="0" anchor="ctr"/>
                </a:tc>
                <a:extLst>
                  <a:ext uri="{0D108BD9-81ED-4DB2-BD59-A6C34878D82A}">
                    <a16:rowId xmlns:a16="http://schemas.microsoft.com/office/drawing/2014/main" val="10007"/>
                  </a:ext>
                </a:extLst>
              </a:tr>
              <a:tr h="399066">
                <a:tc>
                  <a:txBody>
                    <a:bodyPr/>
                    <a:lstStyle/>
                    <a:p>
                      <a:pPr>
                        <a:lnSpc>
                          <a:spcPct val="100000"/>
                        </a:lnSpc>
                        <a:spcAft>
                          <a:spcPts val="600"/>
                        </a:spcAft>
                      </a:pPr>
                      <a:r>
                        <a:rPr lang="de-DE" sz="16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K</a:t>
                      </a:r>
                      <a:r>
                        <a:rPr lang="de-DE" sz="1600" baseline="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5</a:t>
                      </a:r>
                      <a:endParaRPr lang="de-DE" sz="1600"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marL="68591" marR="68591" marT="0" marB="0" anchor="ctr"/>
                </a:tc>
                <a:tc>
                  <a:txBody>
                    <a:bodyPr/>
                    <a:lstStyle/>
                    <a:p>
                      <a:pPr marL="0" indent="0">
                        <a:buNone/>
                      </a:pPr>
                      <a:r>
                        <a:rPr lang="de-DE" sz="1600" dirty="0" smtClean="0">
                          <a:latin typeface="Verdana" panose="020B0604030504040204" pitchFamily="34" charset="0"/>
                          <a:ea typeface="Verdana" panose="020B0604030504040204" pitchFamily="34" charset="0"/>
                          <a:cs typeface="Verdana" panose="020B0604030504040204" pitchFamily="34" charset="0"/>
                        </a:rPr>
                        <a:t>Kommentare mit ergänzenden Gesetzestexten</a:t>
                      </a:r>
                    </a:p>
                  </a:txBody>
                  <a:tcPr marL="68591" marR="68591" marT="0" marB="0" anchor="ctr"/>
                </a:tc>
                <a:extLst>
                  <a:ext uri="{0D108BD9-81ED-4DB2-BD59-A6C34878D82A}">
                    <a16:rowId xmlns:a16="http://schemas.microsoft.com/office/drawing/2014/main" val="10008"/>
                  </a:ext>
                </a:extLst>
              </a:tr>
              <a:tr h="573752">
                <a:tc>
                  <a:txBody>
                    <a:bodyPr/>
                    <a:lstStyle/>
                    <a:p>
                      <a:pPr>
                        <a:lnSpc>
                          <a:spcPct val="100000"/>
                        </a:lnSpc>
                        <a:spcAft>
                          <a:spcPts val="600"/>
                        </a:spcAft>
                      </a:pPr>
                      <a:r>
                        <a:rPr lang="de-DE" sz="16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K</a:t>
                      </a:r>
                      <a:r>
                        <a:rPr lang="de-DE" sz="1600" baseline="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6</a:t>
                      </a:r>
                      <a:endParaRPr lang="de-DE" sz="1600"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marL="68591" marR="68591" marT="0" marB="0" anchor="ctr"/>
                </a:tc>
                <a:tc>
                  <a:txBody>
                    <a:bodyPr/>
                    <a:lstStyle/>
                    <a:p>
                      <a:pPr marL="0" marR="0" indent="0" algn="l" defTabSz="914400" rtl="0" eaLnBrk="1" fontAlgn="auto" latinLnBrk="0" hangingPunct="1">
                        <a:lnSpc>
                          <a:spcPct val="100000"/>
                        </a:lnSpc>
                        <a:spcBef>
                          <a:spcPts val="0"/>
                        </a:spcBef>
                        <a:spcAft>
                          <a:spcPts val="600"/>
                        </a:spcAft>
                        <a:buClrTx/>
                        <a:buSzTx/>
                        <a:buFontTx/>
                        <a:buNone/>
                        <a:tabLst/>
                        <a:defRPr/>
                      </a:pPr>
                      <a:r>
                        <a:rPr lang="de-DE" sz="1600" dirty="0" smtClean="0">
                          <a:latin typeface="Verdana" panose="020B0604030504040204" pitchFamily="34" charset="0"/>
                          <a:ea typeface="Verdana" panose="020B0604030504040204" pitchFamily="34" charset="0"/>
                          <a:cs typeface="Verdana" panose="020B0604030504040204" pitchFamily="34" charset="0"/>
                        </a:rPr>
                        <a:t>Kommentar zu mehreren Gesetzen eines Rechtsgebiets oder zu einem Thema mit kommentierten Gesetzen bzw. Auszügen</a:t>
                      </a:r>
                    </a:p>
                  </a:txBody>
                  <a:tcPr marL="68591" marR="68591" marT="0" marB="0" anchor="ctr"/>
                </a:tc>
                <a:extLst>
                  <a:ext uri="{0D108BD9-81ED-4DB2-BD59-A6C34878D82A}">
                    <a16:rowId xmlns:a16="http://schemas.microsoft.com/office/drawing/2014/main" val="10009"/>
                  </a:ext>
                </a:extLst>
              </a:tr>
            </a:tbl>
          </a:graphicData>
        </a:graphic>
      </p:graphicFrame>
    </p:spTree>
    <p:extLst>
      <p:ext uri="{BB962C8B-B14F-4D97-AF65-F5344CB8AC3E}">
        <p14:creationId xmlns:p14="http://schemas.microsoft.com/office/powerpoint/2010/main" val="1540112580"/>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4211"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288" y="2205038"/>
            <a:ext cx="4005262" cy="325278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94212" name="Textfeld 8"/>
          <p:cNvSpPr txBox="1">
            <a:spLocks noChangeArrowheads="1"/>
          </p:cNvSpPr>
          <p:nvPr/>
        </p:nvSpPr>
        <p:spPr bwMode="auto">
          <a:xfrm>
            <a:off x="4818063" y="3016250"/>
            <a:ext cx="4105275" cy="163036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r>
              <a:rPr lang="de-DE" altLang="de-DE" sz="2000" dirty="0"/>
              <a:t>In der ersten Auflage unter dem Titel „Pflegezeitgesetz“ erschienen. </a:t>
            </a:r>
          </a:p>
          <a:p>
            <a:pPr>
              <a:spcBef>
                <a:spcPct val="0"/>
              </a:spcBef>
              <a:buFontTx/>
              <a:buNone/>
            </a:pPr>
            <a:r>
              <a:rPr lang="de-DE" altLang="de-DE" sz="2000" dirty="0"/>
              <a:t>Frankfurt am Main : Bund Verlag, 2016</a:t>
            </a:r>
          </a:p>
        </p:txBody>
      </p:sp>
      <p:sp>
        <p:nvSpPr>
          <p:cNvPr id="3" name="Titel 2"/>
          <p:cNvSpPr>
            <a:spLocks noGrp="1"/>
          </p:cNvSpPr>
          <p:nvPr>
            <p:ph type="title"/>
          </p:nvPr>
        </p:nvSpPr>
        <p:spPr/>
        <p:txBody>
          <a:bodyPr/>
          <a:lstStyle/>
          <a:p>
            <a:r>
              <a:rPr lang="de-DE" dirty="0"/>
              <a:t>Fall K1 Kommentar von einem Kommentator</a:t>
            </a:r>
          </a:p>
        </p:txBody>
      </p:sp>
      <p:sp>
        <p:nvSpPr>
          <p:cNvPr id="12" name="Fußzeilenplatzhalter 11"/>
          <p:cNvSpPr>
            <a:spLocks noGrp="1"/>
          </p:cNvSpPr>
          <p:nvPr>
            <p:ph type="ftr" sz="quarter" idx="14"/>
          </p:nvPr>
        </p:nvSpPr>
        <p:spPr/>
        <p:txBody>
          <a:bodyPr/>
          <a:lstStyle/>
          <a:p>
            <a:pPr>
              <a:defRPr/>
            </a:pPr>
            <a:r>
              <a:rPr lang="de-DE" smtClean="0"/>
              <a:t>AG RDA Schulungsunterlagen – Modul 6J: Juristische Werke | Stand: 5.12.2017 | CC BY-NC-SA</a:t>
            </a:r>
            <a:endParaRPr lang="de-DE" dirty="0"/>
          </a:p>
        </p:txBody>
      </p:sp>
      <p:sp>
        <p:nvSpPr>
          <p:cNvPr id="94214" name="Foliennummernplatzhalter 3"/>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fld id="{BBE6B59C-CA95-4260-BA0F-13D41B0394DA}" type="slidenum">
              <a:rPr lang="de-DE" altLang="de-DE" sz="1200" smtClean="0">
                <a:solidFill>
                  <a:srgbClr val="898989"/>
                </a:solidFill>
                <a:latin typeface="Calibri" pitchFamily="34" charset="0"/>
              </a:rPr>
              <a:pPr>
                <a:spcBef>
                  <a:spcPct val="0"/>
                </a:spcBef>
                <a:buFontTx/>
                <a:buNone/>
              </a:pPr>
              <a:t>94</a:t>
            </a:fld>
            <a:endParaRPr lang="de-DE" altLang="de-DE" sz="1200"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nvGraphicFramePr>
        <p:xfrm>
          <a:off x="250825" y="1052513"/>
          <a:ext cx="8642350" cy="5010149"/>
        </p:xfrm>
        <a:graphic>
          <a:graphicData uri="http://schemas.openxmlformats.org/drawingml/2006/table">
            <a:tbl>
              <a:tblPr firstRow="1" bandRow="1">
                <a:tableStyleId>{5C22544A-7EE6-4342-B048-85BDC9FD1C3A}</a:tableStyleId>
              </a:tblPr>
              <a:tblGrid>
                <a:gridCol w="1008274">
                  <a:extLst>
                    <a:ext uri="{9D8B030D-6E8A-4147-A177-3AD203B41FA5}">
                      <a16:colId xmlns:a16="http://schemas.microsoft.com/office/drawing/2014/main" val="20000"/>
                    </a:ext>
                  </a:extLst>
                </a:gridCol>
                <a:gridCol w="3672999">
                  <a:extLst>
                    <a:ext uri="{9D8B030D-6E8A-4147-A177-3AD203B41FA5}">
                      <a16:colId xmlns:a16="http://schemas.microsoft.com/office/drawing/2014/main" val="20001"/>
                    </a:ext>
                  </a:extLst>
                </a:gridCol>
                <a:gridCol w="3961077">
                  <a:extLst>
                    <a:ext uri="{9D8B030D-6E8A-4147-A177-3AD203B41FA5}">
                      <a16:colId xmlns:a16="http://schemas.microsoft.com/office/drawing/2014/main" val="20002"/>
                    </a:ext>
                  </a:extLst>
                </a:gridCol>
              </a:tblGrid>
              <a:tr h="365813">
                <a:tc>
                  <a:txBody>
                    <a:bodyPr/>
                    <a:lstStyle/>
                    <a:p>
                      <a:pPr>
                        <a:lnSpc>
                          <a:spcPct val="100000"/>
                        </a:lnSpc>
                      </a:pPr>
                      <a:r>
                        <a:rPr lang="de-DE" sz="1800" dirty="0" smtClean="0">
                          <a:latin typeface="Verdana" pitchFamily="34" charset="0"/>
                          <a:ea typeface="Verdana" pitchFamily="34" charset="0"/>
                          <a:cs typeface="Verdana" pitchFamily="34" charset="0"/>
                        </a:rPr>
                        <a:t>RDA</a:t>
                      </a:r>
                      <a:endParaRPr lang="de-DE" sz="1800" dirty="0">
                        <a:latin typeface="Verdana" pitchFamily="34" charset="0"/>
                        <a:ea typeface="Verdana" pitchFamily="34" charset="0"/>
                        <a:cs typeface="Verdana" pitchFamily="34" charset="0"/>
                      </a:endParaRPr>
                    </a:p>
                  </a:txBody>
                  <a:tcPr marL="91454" marR="91454" marT="45731" marB="45731" anchor="ctr"/>
                </a:tc>
                <a:tc>
                  <a:txBody>
                    <a:bodyPr/>
                    <a:lstStyle/>
                    <a:p>
                      <a:pPr>
                        <a:lnSpc>
                          <a:spcPct val="100000"/>
                        </a:lnSpc>
                      </a:pPr>
                      <a:r>
                        <a:rPr lang="de-DE" sz="1800" dirty="0" smtClean="0">
                          <a:latin typeface="Verdana" pitchFamily="34" charset="0"/>
                          <a:ea typeface="Verdana" pitchFamily="34" charset="0"/>
                          <a:cs typeface="Verdana" pitchFamily="34" charset="0"/>
                        </a:rPr>
                        <a:t>Element</a:t>
                      </a:r>
                      <a:endParaRPr lang="de-DE" sz="1800" dirty="0">
                        <a:latin typeface="Verdana" pitchFamily="34" charset="0"/>
                        <a:ea typeface="Verdana" pitchFamily="34" charset="0"/>
                        <a:cs typeface="Verdana" pitchFamily="34" charset="0"/>
                      </a:endParaRPr>
                    </a:p>
                  </a:txBody>
                  <a:tcPr marL="91454" marR="91454" marT="45731" marB="45731" anchor="ctr"/>
                </a:tc>
                <a:tc>
                  <a:txBody>
                    <a:bodyPr/>
                    <a:lstStyle/>
                    <a:p>
                      <a:pPr>
                        <a:lnSpc>
                          <a:spcPct val="100000"/>
                        </a:lnSpc>
                      </a:pPr>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marL="91454" marR="91454" marT="45731" marB="45731" anchor="ctr"/>
                </a:tc>
                <a:extLst>
                  <a:ext uri="{0D108BD9-81ED-4DB2-BD59-A6C34878D82A}">
                    <a16:rowId xmlns:a16="http://schemas.microsoft.com/office/drawing/2014/main" val="10000"/>
                  </a:ext>
                </a:extLst>
              </a:tr>
              <a:tr h="640164">
                <a:tc>
                  <a:txBody>
                    <a:bodyPr/>
                    <a:lstStyle/>
                    <a:p>
                      <a:pPr>
                        <a:lnSpc>
                          <a:spcPct val="100000"/>
                        </a:lnSpc>
                        <a:spcBef>
                          <a:spcPts val="600"/>
                        </a:spcBef>
                        <a:spcAft>
                          <a:spcPts val="600"/>
                        </a:spcAft>
                      </a:pPr>
                      <a:r>
                        <a:rPr lang="de-DE" sz="1800" b="1" dirty="0" smtClean="0">
                          <a:latin typeface="Verdana" pitchFamily="34" charset="0"/>
                          <a:ea typeface="Verdana" pitchFamily="34" charset="0"/>
                          <a:cs typeface="Verdana" pitchFamily="34" charset="0"/>
                        </a:rPr>
                        <a:t>2.3.2</a:t>
                      </a:r>
                      <a:endParaRPr lang="de-DE" sz="1800" b="1" dirty="0">
                        <a:latin typeface="Verdana" pitchFamily="34" charset="0"/>
                        <a:ea typeface="Verdana" pitchFamily="34" charset="0"/>
                        <a:cs typeface="Verdana" pitchFamily="34" charset="0"/>
                      </a:endParaRPr>
                    </a:p>
                  </a:txBody>
                  <a:tcPr marL="91454" marR="91454" marT="45731" marB="45731"/>
                </a:tc>
                <a:tc>
                  <a:txBody>
                    <a:bodyPr/>
                    <a:lstStyle/>
                    <a:p>
                      <a:pPr>
                        <a:lnSpc>
                          <a:spcPct val="100000"/>
                        </a:lnSpc>
                        <a:spcBef>
                          <a:spcPts val="600"/>
                        </a:spcBef>
                        <a:spcAft>
                          <a:spcPts val="600"/>
                        </a:spcAft>
                      </a:pPr>
                      <a:r>
                        <a:rPr lang="de-DE" sz="1800" b="1" dirty="0" err="1" smtClean="0">
                          <a:latin typeface="Verdana" pitchFamily="34" charset="0"/>
                          <a:ea typeface="Verdana" pitchFamily="34" charset="0"/>
                          <a:cs typeface="Verdana" pitchFamily="34" charset="0"/>
                        </a:rPr>
                        <a:t>Hauptitel</a:t>
                      </a:r>
                      <a:endParaRPr lang="de-DE" sz="1800" b="1" dirty="0">
                        <a:latin typeface="Verdana" pitchFamily="34" charset="0"/>
                        <a:ea typeface="Verdana" pitchFamily="34" charset="0"/>
                        <a:cs typeface="Verdana" pitchFamily="34" charset="0"/>
                      </a:endParaRPr>
                    </a:p>
                  </a:txBody>
                  <a:tcPr marL="91454" marR="91454" marT="45731" marB="45731"/>
                </a:tc>
                <a:tc>
                  <a:txBody>
                    <a:bodyPr/>
                    <a:lstStyle/>
                    <a:p>
                      <a:pPr>
                        <a:lnSpc>
                          <a:spcPct val="100000"/>
                        </a:lnSpc>
                        <a:spcBef>
                          <a:spcPts val="600"/>
                        </a:spcBef>
                        <a:spcAft>
                          <a:spcPts val="600"/>
                        </a:spcAft>
                      </a:pPr>
                      <a:r>
                        <a:rPr lang="de-DE" sz="1800" dirty="0" smtClean="0">
                          <a:latin typeface="Verdana" pitchFamily="34" charset="0"/>
                          <a:ea typeface="Verdana" pitchFamily="34" charset="0"/>
                          <a:cs typeface="Verdana" pitchFamily="34" charset="0"/>
                        </a:rPr>
                        <a:t>Pflegezeitgesetz und Familienpflegezeitgesetz</a:t>
                      </a:r>
                      <a:endParaRPr lang="de-DE" sz="1800" dirty="0">
                        <a:latin typeface="Verdana" pitchFamily="34" charset="0"/>
                        <a:ea typeface="Verdana" pitchFamily="34" charset="0"/>
                        <a:cs typeface="Verdana" pitchFamily="34" charset="0"/>
                      </a:endParaRPr>
                    </a:p>
                  </a:txBody>
                  <a:tcPr marL="91454" marR="91454" marT="45731" marB="45731"/>
                </a:tc>
                <a:extLst>
                  <a:ext uri="{0D108BD9-81ED-4DB2-BD59-A6C34878D82A}">
                    <a16:rowId xmlns:a16="http://schemas.microsoft.com/office/drawing/2014/main" val="10001"/>
                  </a:ext>
                </a:extLst>
              </a:tr>
              <a:tr h="520920">
                <a:tc>
                  <a:txBody>
                    <a:bodyPr/>
                    <a:lstStyle/>
                    <a:p>
                      <a:pPr>
                        <a:lnSpc>
                          <a:spcPct val="100000"/>
                        </a:lnSpc>
                        <a:spcBef>
                          <a:spcPts val="600"/>
                        </a:spcBef>
                        <a:spcAft>
                          <a:spcPts val="600"/>
                        </a:spcAft>
                      </a:pPr>
                      <a:r>
                        <a:rPr lang="de-DE" sz="1800" b="1" dirty="0" smtClean="0">
                          <a:latin typeface="Verdana" pitchFamily="34" charset="0"/>
                          <a:ea typeface="Verdana" pitchFamily="34" charset="0"/>
                          <a:cs typeface="Verdana" pitchFamily="34" charset="0"/>
                        </a:rPr>
                        <a:t>2.3.4</a:t>
                      </a:r>
                      <a:endParaRPr lang="de-DE" sz="1800" b="1" dirty="0">
                        <a:latin typeface="Verdana" pitchFamily="34" charset="0"/>
                        <a:ea typeface="Verdana" pitchFamily="34" charset="0"/>
                        <a:cs typeface="Verdana" pitchFamily="34" charset="0"/>
                      </a:endParaRPr>
                    </a:p>
                  </a:txBody>
                  <a:tcPr marL="91454" marR="91454" marT="45731" marB="45731"/>
                </a:tc>
                <a:tc>
                  <a:txBody>
                    <a:bodyPr/>
                    <a:lstStyle/>
                    <a:p>
                      <a:pPr>
                        <a:lnSpc>
                          <a:spcPct val="100000"/>
                        </a:lnSpc>
                        <a:spcBef>
                          <a:spcPts val="600"/>
                        </a:spcBef>
                        <a:spcAft>
                          <a:spcPts val="600"/>
                        </a:spcAft>
                      </a:pPr>
                      <a:r>
                        <a:rPr lang="de-DE" sz="1800" b="1" dirty="0" smtClean="0">
                          <a:latin typeface="Verdana" pitchFamily="34" charset="0"/>
                          <a:ea typeface="Verdana" pitchFamily="34" charset="0"/>
                          <a:cs typeface="Verdana" pitchFamily="34" charset="0"/>
                        </a:rPr>
                        <a:t>Titelzusatz</a:t>
                      </a:r>
                      <a:endParaRPr lang="de-DE" sz="1800" b="1" dirty="0">
                        <a:latin typeface="Verdana" pitchFamily="34" charset="0"/>
                        <a:ea typeface="Verdana" pitchFamily="34" charset="0"/>
                        <a:cs typeface="Verdana" pitchFamily="34" charset="0"/>
                      </a:endParaRPr>
                    </a:p>
                  </a:txBody>
                  <a:tcPr marL="91454" marR="91454" marT="45731" marB="45731"/>
                </a:tc>
                <a:tc>
                  <a:txBody>
                    <a:bodyPr/>
                    <a:lstStyle/>
                    <a:p>
                      <a:pPr>
                        <a:lnSpc>
                          <a:spcPct val="100000"/>
                        </a:lnSpc>
                        <a:spcBef>
                          <a:spcPts val="600"/>
                        </a:spcBef>
                        <a:spcAft>
                          <a:spcPts val="600"/>
                        </a:spcAft>
                      </a:pPr>
                      <a:r>
                        <a:rPr lang="de-DE" sz="1800" dirty="0" smtClean="0">
                          <a:latin typeface="Verdana" pitchFamily="34" charset="0"/>
                          <a:ea typeface="Verdana" pitchFamily="34" charset="0"/>
                          <a:cs typeface="Verdana" pitchFamily="34" charset="0"/>
                        </a:rPr>
                        <a:t>Basiskommentar</a:t>
                      </a:r>
                      <a:endParaRPr lang="de-DE" sz="1800" dirty="0">
                        <a:latin typeface="Verdana" pitchFamily="34" charset="0"/>
                        <a:ea typeface="Verdana" pitchFamily="34" charset="0"/>
                        <a:cs typeface="Verdana" pitchFamily="34" charset="0"/>
                      </a:endParaRPr>
                    </a:p>
                  </a:txBody>
                  <a:tcPr marL="91454" marR="91454" marT="45731" marB="45731"/>
                </a:tc>
                <a:extLst>
                  <a:ext uri="{0D108BD9-81ED-4DB2-BD59-A6C34878D82A}">
                    <a16:rowId xmlns:a16="http://schemas.microsoft.com/office/drawing/2014/main" val="10002"/>
                  </a:ext>
                </a:extLst>
              </a:tr>
              <a:tr h="520920">
                <a:tc>
                  <a:txBody>
                    <a:bodyPr/>
                    <a:lstStyle/>
                    <a:p>
                      <a:pPr>
                        <a:lnSpc>
                          <a:spcPct val="100000"/>
                        </a:lnSpc>
                        <a:spcBef>
                          <a:spcPts val="600"/>
                        </a:spcBef>
                        <a:spcAft>
                          <a:spcPts val="600"/>
                        </a:spcAft>
                      </a:pPr>
                      <a:r>
                        <a:rPr lang="de-DE" sz="1800" b="1" dirty="0" smtClean="0">
                          <a:latin typeface="Verdana" pitchFamily="34" charset="0"/>
                          <a:ea typeface="Verdana" pitchFamily="34" charset="0"/>
                          <a:cs typeface="Verdana" pitchFamily="34" charset="0"/>
                        </a:rPr>
                        <a:t>2.4</a:t>
                      </a:r>
                      <a:endParaRPr lang="de-DE" sz="1800" b="1" dirty="0">
                        <a:latin typeface="Verdana" pitchFamily="34" charset="0"/>
                        <a:ea typeface="Verdana" pitchFamily="34" charset="0"/>
                        <a:cs typeface="Verdana" pitchFamily="34" charset="0"/>
                      </a:endParaRPr>
                    </a:p>
                  </a:txBody>
                  <a:tcPr marL="91454" marR="91454" marT="45731" marB="45731"/>
                </a:tc>
                <a:tc>
                  <a:txBody>
                    <a:bodyPr/>
                    <a:lstStyle/>
                    <a:p>
                      <a:pPr>
                        <a:lnSpc>
                          <a:spcPct val="100000"/>
                        </a:lnSpc>
                        <a:spcBef>
                          <a:spcPts val="600"/>
                        </a:spcBef>
                        <a:spcAft>
                          <a:spcPts val="600"/>
                        </a:spcAft>
                      </a:pPr>
                      <a:r>
                        <a:rPr lang="de-DE" sz="1800" b="1" dirty="0" smtClean="0">
                          <a:latin typeface="Verdana" pitchFamily="34" charset="0"/>
                          <a:ea typeface="Verdana" pitchFamily="34" charset="0"/>
                          <a:cs typeface="Verdana" pitchFamily="34" charset="0"/>
                        </a:rPr>
                        <a:t>Verantwortlichkeitsangabe</a:t>
                      </a:r>
                      <a:endParaRPr lang="de-DE" sz="1800" b="1" dirty="0">
                        <a:latin typeface="Verdana" pitchFamily="34" charset="0"/>
                        <a:ea typeface="Verdana" pitchFamily="34" charset="0"/>
                        <a:cs typeface="Verdana" pitchFamily="34" charset="0"/>
                      </a:endParaRPr>
                    </a:p>
                  </a:txBody>
                  <a:tcPr marL="91454" marR="91454" marT="45731" marB="45731"/>
                </a:tc>
                <a:tc>
                  <a:txBody>
                    <a:bodyPr/>
                    <a:lstStyle/>
                    <a:p>
                      <a:pPr>
                        <a:lnSpc>
                          <a:spcPct val="100000"/>
                        </a:lnSpc>
                        <a:spcBef>
                          <a:spcPts val="600"/>
                        </a:spcBef>
                        <a:spcAft>
                          <a:spcPts val="600"/>
                        </a:spcAft>
                      </a:pPr>
                      <a:r>
                        <a:rPr lang="de-DE" sz="1800" dirty="0" smtClean="0">
                          <a:latin typeface="Verdana" pitchFamily="34" charset="0"/>
                          <a:ea typeface="Verdana" pitchFamily="34" charset="0"/>
                          <a:cs typeface="Verdana" pitchFamily="34" charset="0"/>
                        </a:rPr>
                        <a:t>Michael Kossens</a:t>
                      </a:r>
                      <a:endParaRPr lang="de-DE" sz="1800" dirty="0">
                        <a:latin typeface="Verdana" pitchFamily="34" charset="0"/>
                        <a:ea typeface="Verdana" pitchFamily="34" charset="0"/>
                        <a:cs typeface="Verdana" pitchFamily="34" charset="0"/>
                      </a:endParaRPr>
                    </a:p>
                  </a:txBody>
                  <a:tcPr marL="91454" marR="91454" marT="45731" marB="45731"/>
                </a:tc>
                <a:extLst>
                  <a:ext uri="{0D108BD9-81ED-4DB2-BD59-A6C34878D82A}">
                    <a16:rowId xmlns:a16="http://schemas.microsoft.com/office/drawing/2014/main" val="10003"/>
                  </a:ext>
                </a:extLst>
              </a:tr>
              <a:tr h="640164">
                <a:tc>
                  <a:txBody>
                    <a:bodyPr/>
                    <a:lstStyle/>
                    <a:p>
                      <a:pPr>
                        <a:lnSpc>
                          <a:spcPct val="100000"/>
                        </a:lnSpc>
                        <a:spcBef>
                          <a:spcPts val="600"/>
                        </a:spcBef>
                        <a:spcAft>
                          <a:spcPts val="600"/>
                        </a:spcAft>
                      </a:pPr>
                      <a:r>
                        <a:rPr lang="de-DE" sz="1800" b="1" dirty="0" smtClean="0">
                          <a:latin typeface="Verdana" pitchFamily="34" charset="0"/>
                          <a:ea typeface="Verdana" pitchFamily="34" charset="0"/>
                          <a:cs typeface="Verdana" pitchFamily="34" charset="0"/>
                        </a:rPr>
                        <a:t>2.5</a:t>
                      </a:r>
                      <a:endParaRPr lang="de-DE" sz="1800" b="1" dirty="0">
                        <a:latin typeface="Verdana" pitchFamily="34" charset="0"/>
                        <a:ea typeface="Verdana" pitchFamily="34" charset="0"/>
                        <a:cs typeface="Verdana" pitchFamily="34" charset="0"/>
                      </a:endParaRPr>
                    </a:p>
                  </a:txBody>
                  <a:tcPr marL="91454" marR="91454" marT="45731" marB="45731"/>
                </a:tc>
                <a:tc>
                  <a:txBody>
                    <a:bodyPr/>
                    <a:lstStyle/>
                    <a:p>
                      <a:pPr>
                        <a:lnSpc>
                          <a:spcPct val="100000"/>
                        </a:lnSpc>
                        <a:spcBef>
                          <a:spcPts val="600"/>
                        </a:spcBef>
                        <a:spcAft>
                          <a:spcPts val="600"/>
                        </a:spcAft>
                      </a:pPr>
                      <a:r>
                        <a:rPr lang="de-DE" sz="1800" b="1" dirty="0" smtClean="0">
                          <a:latin typeface="Verdana" pitchFamily="34" charset="0"/>
                          <a:ea typeface="Verdana" pitchFamily="34" charset="0"/>
                          <a:cs typeface="Verdana" pitchFamily="34" charset="0"/>
                        </a:rPr>
                        <a:t>Ausgabevermerk</a:t>
                      </a:r>
                      <a:endParaRPr lang="de-DE" sz="1800" b="1" dirty="0">
                        <a:latin typeface="Verdana" pitchFamily="34" charset="0"/>
                        <a:ea typeface="Verdana" pitchFamily="34" charset="0"/>
                        <a:cs typeface="Verdana" pitchFamily="34" charset="0"/>
                      </a:endParaRPr>
                    </a:p>
                  </a:txBody>
                  <a:tcPr marL="91454" marR="91454" marT="45731" marB="45731"/>
                </a:tc>
                <a:tc>
                  <a:txBody>
                    <a:bodyPr/>
                    <a:lstStyle/>
                    <a:p>
                      <a:pPr>
                        <a:lnSpc>
                          <a:spcPct val="100000"/>
                        </a:lnSpc>
                        <a:spcBef>
                          <a:spcPts val="600"/>
                        </a:spcBef>
                        <a:spcAft>
                          <a:spcPts val="600"/>
                        </a:spcAft>
                      </a:pPr>
                      <a:r>
                        <a:rPr lang="de-DE" sz="1800" dirty="0" smtClean="0">
                          <a:latin typeface="Verdana" pitchFamily="34" charset="0"/>
                          <a:ea typeface="Verdana" pitchFamily="34" charset="0"/>
                          <a:cs typeface="Verdana" pitchFamily="34" charset="0"/>
                        </a:rPr>
                        <a:t>3., überarbeitete und aktualisierte Auflage</a:t>
                      </a:r>
                      <a:endParaRPr lang="de-DE" sz="1800" dirty="0">
                        <a:latin typeface="Verdana" pitchFamily="34" charset="0"/>
                        <a:ea typeface="Verdana" pitchFamily="34" charset="0"/>
                        <a:cs typeface="Verdana" pitchFamily="34" charset="0"/>
                      </a:endParaRPr>
                    </a:p>
                  </a:txBody>
                  <a:tcPr marL="91454" marR="91454" marT="45731" marB="45731"/>
                </a:tc>
                <a:extLst>
                  <a:ext uri="{0D108BD9-81ED-4DB2-BD59-A6C34878D82A}">
                    <a16:rowId xmlns:a16="http://schemas.microsoft.com/office/drawing/2014/main" val="10004"/>
                  </a:ext>
                </a:extLst>
              </a:tr>
              <a:tr h="640164">
                <a:tc>
                  <a:txBody>
                    <a:bodyPr/>
                    <a:lstStyle/>
                    <a:p>
                      <a:pPr>
                        <a:lnSpc>
                          <a:spcPct val="100000"/>
                        </a:lnSpc>
                        <a:spcBef>
                          <a:spcPts val="600"/>
                        </a:spcBef>
                        <a:spcAft>
                          <a:spcPts val="600"/>
                        </a:spcAft>
                      </a:pPr>
                      <a:r>
                        <a:rPr lang="de-DE" sz="1800" b="1" dirty="0" smtClean="0">
                          <a:latin typeface="Verdana" pitchFamily="34" charset="0"/>
                          <a:ea typeface="Verdana" pitchFamily="34" charset="0"/>
                          <a:cs typeface="Verdana" pitchFamily="34" charset="0"/>
                        </a:rPr>
                        <a:t>6.2.2</a:t>
                      </a:r>
                      <a:endParaRPr lang="de-DE" sz="1800" b="1" dirty="0">
                        <a:latin typeface="Verdana" pitchFamily="34" charset="0"/>
                        <a:ea typeface="Verdana" pitchFamily="34" charset="0"/>
                        <a:cs typeface="Verdana" pitchFamily="34" charset="0"/>
                      </a:endParaRPr>
                    </a:p>
                  </a:txBody>
                  <a:tcPr marL="91454" marR="91454" marT="45731" marB="45731"/>
                </a:tc>
                <a:tc>
                  <a:txBody>
                    <a:bodyPr/>
                    <a:lstStyle/>
                    <a:p>
                      <a:pPr>
                        <a:lnSpc>
                          <a:spcPct val="100000"/>
                        </a:lnSpc>
                        <a:spcBef>
                          <a:spcPts val="600"/>
                        </a:spcBef>
                        <a:spcAft>
                          <a:spcPts val="600"/>
                        </a:spcAft>
                      </a:pPr>
                      <a:r>
                        <a:rPr lang="de-DE" sz="1800" b="1" dirty="0" smtClean="0">
                          <a:latin typeface="Verdana" pitchFamily="34" charset="0"/>
                          <a:ea typeface="Verdana" pitchFamily="34" charset="0"/>
                          <a:cs typeface="Verdana" pitchFamily="34" charset="0"/>
                        </a:rPr>
                        <a:t>Bevorzugter Titel des Werks</a:t>
                      </a:r>
                      <a:endParaRPr lang="de-DE" sz="1800" b="1" dirty="0">
                        <a:latin typeface="Verdana" pitchFamily="34" charset="0"/>
                        <a:ea typeface="Verdana" pitchFamily="34" charset="0"/>
                        <a:cs typeface="Verdana" pitchFamily="34" charset="0"/>
                      </a:endParaRPr>
                    </a:p>
                  </a:txBody>
                  <a:tcPr marL="91454" marR="91454" marT="45731" marB="45731"/>
                </a:tc>
                <a:tc>
                  <a:txBody>
                    <a:bodyPr/>
                    <a:lstStyle/>
                    <a:p>
                      <a:pPr>
                        <a:lnSpc>
                          <a:spcPct val="100000"/>
                        </a:lnSpc>
                        <a:spcBef>
                          <a:spcPts val="600"/>
                        </a:spcBef>
                        <a:spcAft>
                          <a:spcPts val="600"/>
                        </a:spcAft>
                      </a:pPr>
                      <a:r>
                        <a:rPr lang="de-DE" sz="1800" dirty="0" smtClean="0">
                          <a:latin typeface="Verdana" pitchFamily="34" charset="0"/>
                          <a:ea typeface="Verdana" pitchFamily="34" charset="0"/>
                          <a:cs typeface="Verdana" pitchFamily="34" charset="0"/>
                        </a:rPr>
                        <a:t>Pflegezeitgesetz</a:t>
                      </a:r>
                      <a:endParaRPr lang="de-DE" sz="1800" dirty="0">
                        <a:latin typeface="Verdana" pitchFamily="34" charset="0"/>
                        <a:ea typeface="Verdana" pitchFamily="34" charset="0"/>
                        <a:cs typeface="Verdana" pitchFamily="34" charset="0"/>
                      </a:endParaRPr>
                    </a:p>
                  </a:txBody>
                  <a:tcPr marL="91454" marR="91454" marT="45731" marB="45731"/>
                </a:tc>
                <a:extLst>
                  <a:ext uri="{0D108BD9-81ED-4DB2-BD59-A6C34878D82A}">
                    <a16:rowId xmlns:a16="http://schemas.microsoft.com/office/drawing/2014/main" val="10005"/>
                  </a:ext>
                </a:extLst>
              </a:tr>
              <a:tr h="640164">
                <a:tc>
                  <a:txBody>
                    <a:bodyPr/>
                    <a:lstStyle/>
                    <a:p>
                      <a:pPr>
                        <a:lnSpc>
                          <a:spcPct val="100000"/>
                        </a:lnSpc>
                        <a:spcBef>
                          <a:spcPts val="600"/>
                        </a:spcBef>
                        <a:spcAft>
                          <a:spcPts val="600"/>
                        </a:spcAft>
                      </a:pPr>
                      <a:r>
                        <a:rPr lang="de-DE" sz="1800" b="1" dirty="0" smtClean="0">
                          <a:latin typeface="Verdana" pitchFamily="34" charset="0"/>
                          <a:ea typeface="Verdana" pitchFamily="34" charset="0"/>
                          <a:cs typeface="Verdana" pitchFamily="34" charset="0"/>
                        </a:rPr>
                        <a:t>17.10</a:t>
                      </a:r>
                      <a:endParaRPr lang="de-DE" sz="1800" b="1" dirty="0">
                        <a:latin typeface="Verdana" pitchFamily="34" charset="0"/>
                        <a:ea typeface="Verdana" pitchFamily="34" charset="0"/>
                        <a:cs typeface="Verdana" pitchFamily="34" charset="0"/>
                      </a:endParaRPr>
                    </a:p>
                  </a:txBody>
                  <a:tcPr marL="91454" marR="91454" marT="45731" marB="45731"/>
                </a:tc>
                <a:tc>
                  <a:txBody>
                    <a:bodyPr/>
                    <a:lstStyle/>
                    <a:p>
                      <a:pPr>
                        <a:lnSpc>
                          <a:spcPct val="100000"/>
                        </a:lnSpc>
                        <a:spcBef>
                          <a:spcPts val="600"/>
                        </a:spcBef>
                        <a:spcAft>
                          <a:spcPts val="600"/>
                        </a:spcAft>
                      </a:pPr>
                      <a:r>
                        <a:rPr lang="de-DE" sz="1800" b="1" dirty="0" smtClean="0">
                          <a:latin typeface="Verdana" pitchFamily="34" charset="0"/>
                          <a:ea typeface="Verdana" pitchFamily="34" charset="0"/>
                          <a:cs typeface="Verdana" pitchFamily="34" charset="0"/>
                        </a:rPr>
                        <a:t>In der Manifestation verkörpertes Werk</a:t>
                      </a:r>
                      <a:endParaRPr lang="de-DE" sz="1800" b="1" dirty="0">
                        <a:latin typeface="Verdana" pitchFamily="34" charset="0"/>
                        <a:ea typeface="Verdana" pitchFamily="34" charset="0"/>
                        <a:cs typeface="Verdana" pitchFamily="34" charset="0"/>
                      </a:endParaRPr>
                    </a:p>
                  </a:txBody>
                  <a:tcPr marL="91454" marR="91454" marT="45731" marB="45731"/>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dirty="0" smtClean="0">
                          <a:latin typeface="Verdana" pitchFamily="34" charset="0"/>
                          <a:ea typeface="Verdana" pitchFamily="34" charset="0"/>
                          <a:cs typeface="Verdana" pitchFamily="34" charset="0"/>
                        </a:rPr>
                        <a:t>Kossens, Michael.</a:t>
                      </a:r>
                      <a:r>
                        <a:rPr lang="de-DE" sz="1800" baseline="0" dirty="0" smtClean="0">
                          <a:latin typeface="Verdana" pitchFamily="34" charset="0"/>
                          <a:ea typeface="Verdana" pitchFamily="34" charset="0"/>
                          <a:cs typeface="Verdana" pitchFamily="34" charset="0"/>
                        </a:rPr>
                        <a:t> Pflegezeitgesetz</a:t>
                      </a:r>
                      <a:endParaRPr lang="de-DE" sz="1800" dirty="0" smtClean="0">
                        <a:latin typeface="Verdana" pitchFamily="34" charset="0"/>
                        <a:ea typeface="Verdana" pitchFamily="34" charset="0"/>
                        <a:cs typeface="Verdana" pitchFamily="34" charset="0"/>
                      </a:endParaRPr>
                    </a:p>
                  </a:txBody>
                  <a:tcPr marL="91454" marR="91454" marT="45731" marB="45731"/>
                </a:tc>
                <a:extLst>
                  <a:ext uri="{0D108BD9-81ED-4DB2-BD59-A6C34878D82A}">
                    <a16:rowId xmlns:a16="http://schemas.microsoft.com/office/drawing/2014/main" val="10006"/>
                  </a:ext>
                </a:extLst>
              </a:tr>
              <a:tr h="520920">
                <a:tc>
                  <a:txBody>
                    <a:bodyPr/>
                    <a:lstStyle/>
                    <a:p>
                      <a:pPr>
                        <a:lnSpc>
                          <a:spcPct val="100000"/>
                        </a:lnSpc>
                        <a:spcBef>
                          <a:spcPts val="600"/>
                        </a:spcBef>
                        <a:spcAft>
                          <a:spcPts val="600"/>
                        </a:spcAft>
                      </a:pPr>
                      <a:r>
                        <a:rPr lang="de-DE" sz="1800" b="1" dirty="0" smtClean="0">
                          <a:latin typeface="Verdana" pitchFamily="34" charset="0"/>
                          <a:ea typeface="Verdana" pitchFamily="34" charset="0"/>
                          <a:cs typeface="Verdana" pitchFamily="34" charset="0"/>
                        </a:rPr>
                        <a:t>19.2</a:t>
                      </a:r>
                      <a:endParaRPr lang="de-DE" sz="1800" b="1" dirty="0">
                        <a:latin typeface="Verdana" pitchFamily="34" charset="0"/>
                        <a:ea typeface="Verdana" pitchFamily="34" charset="0"/>
                        <a:cs typeface="Verdana" pitchFamily="34" charset="0"/>
                      </a:endParaRPr>
                    </a:p>
                  </a:txBody>
                  <a:tcPr marL="91454" marR="91454" marT="45731" marB="45731"/>
                </a:tc>
                <a:tc>
                  <a:txBody>
                    <a:bodyPr/>
                    <a:lstStyle/>
                    <a:p>
                      <a:pPr>
                        <a:lnSpc>
                          <a:spcPct val="100000"/>
                        </a:lnSpc>
                        <a:spcBef>
                          <a:spcPts val="600"/>
                        </a:spcBef>
                        <a:spcAft>
                          <a:spcPts val="600"/>
                        </a:spcAft>
                      </a:pPr>
                      <a:r>
                        <a:rPr lang="de-DE" sz="1800" b="1" dirty="0" smtClean="0">
                          <a:latin typeface="Verdana" pitchFamily="34" charset="0"/>
                          <a:ea typeface="Verdana" pitchFamily="34" charset="0"/>
                          <a:cs typeface="Verdana" pitchFamily="34" charset="0"/>
                        </a:rPr>
                        <a:t>Geistiger Schöpfer</a:t>
                      </a:r>
                      <a:endParaRPr lang="de-DE" sz="1800" b="1" dirty="0">
                        <a:latin typeface="Verdana" pitchFamily="34" charset="0"/>
                        <a:ea typeface="Verdana" pitchFamily="34" charset="0"/>
                        <a:cs typeface="Verdana" pitchFamily="34" charset="0"/>
                      </a:endParaRPr>
                    </a:p>
                  </a:txBody>
                  <a:tcPr marL="91454" marR="91454" marT="45731" marB="45731"/>
                </a:tc>
                <a:tc>
                  <a:txBody>
                    <a:bodyPr/>
                    <a:lstStyle/>
                    <a:p>
                      <a:pPr>
                        <a:lnSpc>
                          <a:spcPct val="100000"/>
                        </a:lnSpc>
                        <a:spcBef>
                          <a:spcPts val="600"/>
                        </a:spcBef>
                        <a:spcAft>
                          <a:spcPts val="600"/>
                        </a:spcAft>
                      </a:pPr>
                      <a:r>
                        <a:rPr lang="de-DE" sz="1800" dirty="0" smtClean="0">
                          <a:latin typeface="Verdana" pitchFamily="34" charset="0"/>
                          <a:ea typeface="Verdana" pitchFamily="34" charset="0"/>
                          <a:cs typeface="Verdana" pitchFamily="34" charset="0"/>
                        </a:rPr>
                        <a:t>Kossens, Michael</a:t>
                      </a:r>
                      <a:endParaRPr lang="de-DE" sz="1800" dirty="0">
                        <a:latin typeface="Verdana" pitchFamily="34" charset="0"/>
                        <a:ea typeface="Verdana" pitchFamily="34" charset="0"/>
                        <a:cs typeface="Verdana" pitchFamily="34" charset="0"/>
                      </a:endParaRPr>
                    </a:p>
                  </a:txBody>
                  <a:tcPr marL="91454" marR="91454" marT="45731" marB="45731"/>
                </a:tc>
                <a:extLst>
                  <a:ext uri="{0D108BD9-81ED-4DB2-BD59-A6C34878D82A}">
                    <a16:rowId xmlns:a16="http://schemas.microsoft.com/office/drawing/2014/main" val="10007"/>
                  </a:ext>
                </a:extLst>
              </a:tr>
              <a:tr h="520920">
                <a:tc>
                  <a:txBody>
                    <a:bodyPr/>
                    <a:lstStyle/>
                    <a:p>
                      <a:pPr>
                        <a:lnSpc>
                          <a:spcPct val="100000"/>
                        </a:lnSpc>
                        <a:spcBef>
                          <a:spcPts val="600"/>
                        </a:spcBef>
                        <a:spcAft>
                          <a:spcPts val="600"/>
                        </a:spcAft>
                      </a:pPr>
                      <a:r>
                        <a:rPr lang="de-DE" sz="1800" b="0" dirty="0" smtClean="0">
                          <a:latin typeface="Verdana" pitchFamily="34" charset="0"/>
                          <a:ea typeface="Verdana" pitchFamily="34" charset="0"/>
                          <a:cs typeface="Verdana" pitchFamily="34" charset="0"/>
                        </a:rPr>
                        <a:t>18.5</a:t>
                      </a:r>
                      <a:endParaRPr lang="de-DE" sz="1800" b="0" dirty="0">
                        <a:latin typeface="Verdana" pitchFamily="34" charset="0"/>
                        <a:ea typeface="Verdana" pitchFamily="34" charset="0"/>
                        <a:cs typeface="Verdana" pitchFamily="34" charset="0"/>
                      </a:endParaRPr>
                    </a:p>
                  </a:txBody>
                  <a:tcPr marL="91454" marR="91454" marT="45731" marB="45731"/>
                </a:tc>
                <a:tc>
                  <a:txBody>
                    <a:bodyPr/>
                    <a:lstStyle/>
                    <a:p>
                      <a:pPr>
                        <a:lnSpc>
                          <a:spcPct val="100000"/>
                        </a:lnSpc>
                        <a:spcBef>
                          <a:spcPts val="600"/>
                        </a:spcBef>
                        <a:spcAft>
                          <a:spcPts val="600"/>
                        </a:spcAft>
                      </a:pPr>
                      <a:r>
                        <a:rPr lang="de-DE" sz="1800" b="0" dirty="0" smtClean="0">
                          <a:latin typeface="Verdana" pitchFamily="34" charset="0"/>
                          <a:ea typeface="Verdana" pitchFamily="34" charset="0"/>
                          <a:cs typeface="Verdana" pitchFamily="34" charset="0"/>
                        </a:rPr>
                        <a:t>Beziehungskennzeichnung</a:t>
                      </a:r>
                      <a:endParaRPr lang="de-DE" sz="1800" b="0" dirty="0">
                        <a:latin typeface="Verdana" pitchFamily="34" charset="0"/>
                        <a:ea typeface="Verdana" pitchFamily="34" charset="0"/>
                        <a:cs typeface="Verdana" pitchFamily="34" charset="0"/>
                      </a:endParaRPr>
                    </a:p>
                  </a:txBody>
                  <a:tcPr marL="91454" marR="91454" marT="45731" marB="45731"/>
                </a:tc>
                <a:tc>
                  <a:txBody>
                    <a:bodyPr/>
                    <a:lstStyle/>
                    <a:p>
                      <a:pPr>
                        <a:lnSpc>
                          <a:spcPct val="100000"/>
                        </a:lnSpc>
                        <a:spcBef>
                          <a:spcPts val="600"/>
                        </a:spcBef>
                        <a:spcAft>
                          <a:spcPts val="600"/>
                        </a:spcAft>
                      </a:pPr>
                      <a:r>
                        <a:rPr lang="de-DE" sz="1800" dirty="0" smtClean="0">
                          <a:latin typeface="Verdana" pitchFamily="34" charset="0"/>
                          <a:ea typeface="Verdana" pitchFamily="34" charset="0"/>
                          <a:cs typeface="Verdana" pitchFamily="34" charset="0"/>
                        </a:rPr>
                        <a:t>Verfasser</a:t>
                      </a:r>
                      <a:endParaRPr lang="de-DE" sz="1800" dirty="0">
                        <a:latin typeface="Verdana" pitchFamily="34" charset="0"/>
                        <a:ea typeface="Verdana" pitchFamily="34" charset="0"/>
                        <a:cs typeface="Verdana" pitchFamily="34" charset="0"/>
                      </a:endParaRPr>
                    </a:p>
                  </a:txBody>
                  <a:tcPr marL="91454" marR="91454" marT="45731" marB="45731"/>
                </a:tc>
                <a:extLst>
                  <a:ext uri="{0D108BD9-81ED-4DB2-BD59-A6C34878D82A}">
                    <a16:rowId xmlns:a16="http://schemas.microsoft.com/office/drawing/2014/main" val="10008"/>
                  </a:ext>
                </a:extLst>
              </a:tr>
            </a:tbl>
          </a:graphicData>
        </a:graphic>
      </p:graphicFrame>
      <p:sp>
        <p:nvSpPr>
          <p:cNvPr id="3" name="Titel 2"/>
          <p:cNvSpPr>
            <a:spLocks noGrp="1"/>
          </p:cNvSpPr>
          <p:nvPr>
            <p:ph type="title"/>
          </p:nvPr>
        </p:nvSpPr>
        <p:spPr/>
        <p:txBody>
          <a:bodyPr/>
          <a:lstStyle/>
          <a:p>
            <a:r>
              <a:rPr lang="de-DE" dirty="0"/>
              <a:t>Beispiel K1</a:t>
            </a:r>
          </a:p>
        </p:txBody>
      </p:sp>
      <p:sp>
        <p:nvSpPr>
          <p:cNvPr id="10" name="Fußzeilenplatzhalter 9"/>
          <p:cNvSpPr>
            <a:spLocks noGrp="1"/>
          </p:cNvSpPr>
          <p:nvPr>
            <p:ph type="ftr" sz="quarter" idx="14"/>
          </p:nvPr>
        </p:nvSpPr>
        <p:spPr/>
        <p:txBody>
          <a:bodyPr/>
          <a:lstStyle/>
          <a:p>
            <a:pPr>
              <a:defRPr/>
            </a:pPr>
            <a:r>
              <a:rPr lang="de-DE" smtClean="0"/>
              <a:t>AG RDA Schulungsunterlagen – Modul 6J: Juristische Werke | Stand: 5.12.2017 | CC BY-NC-SA</a:t>
            </a:r>
            <a:endParaRPr lang="de-DE" dirty="0"/>
          </a:p>
        </p:txBody>
      </p:sp>
      <p:sp>
        <p:nvSpPr>
          <p:cNvPr id="95279" name="Foliennummernplatzhalter 6"/>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fld id="{7A78E386-9522-4DE3-8FB1-C0BE9EF8FB6A}" type="slidenum">
              <a:rPr lang="de-DE" altLang="de-DE" sz="1200" smtClean="0">
                <a:solidFill>
                  <a:srgbClr val="898989"/>
                </a:solidFill>
                <a:latin typeface="Calibri" pitchFamily="34" charset="0"/>
              </a:rPr>
              <a:pPr>
                <a:spcBef>
                  <a:spcPct val="0"/>
                </a:spcBef>
                <a:buFontTx/>
                <a:buNone/>
              </a:pPr>
              <a:t>95</a:t>
            </a:fld>
            <a:endParaRPr lang="de-DE" altLang="de-DE" sz="1200" smtClean="0">
              <a:solidFill>
                <a:srgbClr val="898989"/>
              </a:solidFill>
              <a:latin typeface="Calibri" pitchFamily="34" charset="0"/>
            </a:endParaRPr>
          </a:p>
        </p:txBody>
      </p:sp>
      <p:sp>
        <p:nvSpPr>
          <p:cNvPr id="95278" name="Textfeld 4"/>
          <p:cNvSpPr txBox="1">
            <a:spLocks noChangeArrowheads="1"/>
          </p:cNvSpPr>
          <p:nvPr/>
        </p:nvSpPr>
        <p:spPr bwMode="auto">
          <a:xfrm>
            <a:off x="3995738" y="338138"/>
            <a:ext cx="4187825" cy="646112"/>
          </a:xfrm>
          <a:prstGeom prst="rect">
            <a:avLst/>
          </a:prstGeom>
          <a:solidFill>
            <a:schemeClr val="bg1"/>
          </a:solidFill>
          <a:ln w="9525">
            <a:solidFill>
              <a:schemeClr val="tx1"/>
            </a:solidFill>
            <a:miter lim="800000"/>
            <a:headEnd/>
            <a:tailEnd/>
          </a:ln>
        </p:spPr>
        <p:txBody>
          <a:bodyPr wrap="none">
            <a:spAutoFit/>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r>
              <a:rPr lang="de-DE" altLang="de-DE" sz="1800" dirty="0"/>
              <a:t>Normierter Sucheinstieg:</a:t>
            </a:r>
          </a:p>
          <a:p>
            <a:pPr>
              <a:spcBef>
                <a:spcPct val="0"/>
              </a:spcBef>
              <a:buFontTx/>
              <a:buNone/>
            </a:pPr>
            <a:r>
              <a:rPr lang="de-DE" altLang="de-DE" sz="1800" dirty="0"/>
              <a:t>Kossens, Michael. Pflegezeitgesetz</a:t>
            </a:r>
          </a:p>
        </p:txBody>
      </p:sp>
    </p:spTree>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6259"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0130" y="1155278"/>
            <a:ext cx="4033838" cy="522605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grpSp>
        <p:nvGrpSpPr>
          <p:cNvPr id="17" name="Gruppieren 16"/>
          <p:cNvGrpSpPr>
            <a:grpSpLocks/>
          </p:cNvGrpSpPr>
          <p:nvPr/>
        </p:nvGrpSpPr>
        <p:grpSpPr bwMode="auto">
          <a:xfrm>
            <a:off x="826393" y="2993603"/>
            <a:ext cx="8066087" cy="1512887"/>
            <a:chOff x="827584" y="2852936"/>
            <a:chExt cx="8064896" cy="1512168"/>
          </a:xfrm>
        </p:grpSpPr>
        <p:sp>
          <p:nvSpPr>
            <p:cNvPr id="96263" name="Textfeld 7"/>
            <p:cNvSpPr txBox="1">
              <a:spLocks noChangeArrowheads="1"/>
            </p:cNvSpPr>
            <p:nvPr/>
          </p:nvSpPr>
          <p:spPr bwMode="auto">
            <a:xfrm>
              <a:off x="4788024" y="2996952"/>
              <a:ext cx="4104456" cy="707886"/>
            </a:xfrm>
            <a:prstGeom prst="rect">
              <a:avLst/>
            </a:prstGeom>
            <a:solidFill>
              <a:schemeClr val="bg1"/>
            </a:solidFill>
            <a:ln w="9525">
              <a:solidFill>
                <a:schemeClr val="tx1"/>
              </a:solidFill>
              <a:miter lim="800000"/>
              <a:headEnd/>
              <a:tailEnd/>
            </a:ln>
          </p:spPr>
          <p:txBody>
            <a:bodyPr>
              <a:spAutoFit/>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r>
                <a:rPr lang="de-DE" altLang="de-DE" sz="2000"/>
                <a:t>Herausgeber ist gleichzeitig auch erster geistiger Schöpfer</a:t>
              </a:r>
            </a:p>
          </p:txBody>
        </p:sp>
        <p:cxnSp>
          <p:nvCxnSpPr>
            <p:cNvPr id="10" name="Gerade Verbindung mit Pfeil 9"/>
            <p:cNvCxnSpPr>
              <a:endCxn id="15" idx="3"/>
            </p:cNvCxnSpPr>
            <p:nvPr/>
          </p:nvCxnSpPr>
          <p:spPr>
            <a:xfrm flipH="1" flipV="1">
              <a:off x="2987852" y="3068733"/>
              <a:ext cx="1799959" cy="72990"/>
            </a:xfrm>
            <a:prstGeom prst="straightConnector1">
              <a:avLst/>
            </a:prstGeom>
            <a:ln w="38100">
              <a:solidFill>
                <a:schemeClr val="tx2"/>
              </a:solidFill>
              <a:tailEnd type="arrow"/>
            </a:ln>
          </p:spPr>
          <p:style>
            <a:lnRef idx="1">
              <a:schemeClr val="accent1"/>
            </a:lnRef>
            <a:fillRef idx="0">
              <a:schemeClr val="accent1"/>
            </a:fillRef>
            <a:effectRef idx="0">
              <a:schemeClr val="accent1"/>
            </a:effectRef>
            <a:fontRef idx="minor">
              <a:schemeClr val="tx1"/>
            </a:fontRef>
          </p:style>
        </p:cxnSp>
        <p:cxnSp>
          <p:nvCxnSpPr>
            <p:cNvPr id="12" name="Gerade Verbindung mit Pfeil 11"/>
            <p:cNvCxnSpPr/>
            <p:nvPr/>
          </p:nvCxnSpPr>
          <p:spPr>
            <a:xfrm flipH="1">
              <a:off x="2051365" y="3455899"/>
              <a:ext cx="2736446" cy="620417"/>
            </a:xfrm>
            <a:prstGeom prst="straightConnector1">
              <a:avLst/>
            </a:prstGeom>
            <a:ln w="38100">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15" name="Rechteck 14"/>
            <p:cNvSpPr/>
            <p:nvPr/>
          </p:nvSpPr>
          <p:spPr>
            <a:xfrm>
              <a:off x="1764071" y="2852936"/>
              <a:ext cx="1223781" cy="43159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sp>
          <p:nvSpPr>
            <p:cNvPr id="16" name="Rechteck 15"/>
            <p:cNvSpPr/>
            <p:nvPr/>
          </p:nvSpPr>
          <p:spPr>
            <a:xfrm>
              <a:off x="827584" y="4076316"/>
              <a:ext cx="1223781" cy="28878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grpSp>
      <p:sp>
        <p:nvSpPr>
          <p:cNvPr id="3" name="Titel 2"/>
          <p:cNvSpPr>
            <a:spLocks noGrp="1"/>
          </p:cNvSpPr>
          <p:nvPr>
            <p:ph type="title"/>
          </p:nvPr>
        </p:nvSpPr>
        <p:spPr/>
        <p:txBody>
          <a:bodyPr/>
          <a:lstStyle/>
          <a:p>
            <a:r>
              <a:rPr lang="de-DE" dirty="0"/>
              <a:t>Fall K2a </a:t>
            </a:r>
            <a:r>
              <a:rPr lang="de-DE" dirty="0" smtClean="0"/>
              <a:t>Mehreren </a:t>
            </a:r>
            <a:r>
              <a:rPr lang="de-DE" dirty="0"/>
              <a:t>Kommentatoren</a:t>
            </a:r>
          </a:p>
        </p:txBody>
      </p:sp>
      <p:sp>
        <p:nvSpPr>
          <p:cNvPr id="21" name="Fußzeilenplatzhalter 20"/>
          <p:cNvSpPr>
            <a:spLocks noGrp="1"/>
          </p:cNvSpPr>
          <p:nvPr>
            <p:ph type="ftr" sz="quarter" idx="14"/>
          </p:nvPr>
        </p:nvSpPr>
        <p:spPr/>
        <p:txBody>
          <a:bodyPr/>
          <a:lstStyle/>
          <a:p>
            <a:pPr>
              <a:defRPr/>
            </a:pPr>
            <a:r>
              <a:rPr lang="de-DE" smtClean="0"/>
              <a:t>AG RDA Schulungsunterlagen – Modul 6J: Juristische Werke | Stand: 5.12.2017 | CC BY-NC-SA</a:t>
            </a:r>
            <a:endParaRPr lang="de-DE" dirty="0"/>
          </a:p>
        </p:txBody>
      </p:sp>
      <p:sp>
        <p:nvSpPr>
          <p:cNvPr id="96262" name="Foliennummernplatzhalter 6"/>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fld id="{17353DB2-0CC2-4D55-BE33-F80AD22A81ED}" type="slidenum">
              <a:rPr lang="de-DE" altLang="de-DE" sz="1200" smtClean="0">
                <a:solidFill>
                  <a:srgbClr val="898989"/>
                </a:solidFill>
                <a:latin typeface="Calibri" pitchFamily="34" charset="0"/>
              </a:rPr>
              <a:pPr>
                <a:spcBef>
                  <a:spcPct val="0"/>
                </a:spcBef>
                <a:buFontTx/>
                <a:buNone/>
              </a:pPr>
              <a:t>96</a:t>
            </a:fld>
            <a:endParaRPr lang="de-DE" altLang="de-DE" sz="1200" smtClean="0">
              <a:solidFill>
                <a:srgbClr val="898989"/>
              </a:solidFill>
              <a:latin typeface="Calibri" pitchFamily="34" charset="0"/>
            </a:endParaRPr>
          </a:p>
        </p:txBody>
      </p:sp>
    </p:spTree>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3" name="Textplatzhalter 2"/>
          <p:cNvSpPr>
            <a:spLocks noGrp="1"/>
          </p:cNvSpPr>
          <p:nvPr>
            <p:ph type="body" sz="quarter" idx="13"/>
          </p:nvPr>
        </p:nvSpPr>
        <p:spPr>
          <a:xfrm>
            <a:off x="250825" y="836613"/>
            <a:ext cx="8642350" cy="5472112"/>
          </a:xfrm>
        </p:spPr>
        <p:txBody>
          <a:bodyPr/>
          <a:lstStyle/>
          <a:p>
            <a:endParaRPr lang="de-DE" altLang="de-DE" smtClean="0"/>
          </a:p>
        </p:txBody>
      </p:sp>
      <p:graphicFrame>
        <p:nvGraphicFramePr>
          <p:cNvPr id="6" name="Tabelle 5"/>
          <p:cNvGraphicFramePr>
            <a:graphicFrameLocks noGrp="1"/>
          </p:cNvGraphicFramePr>
          <p:nvPr>
            <p:extLst>
              <p:ext uri="{D42A27DB-BD31-4B8C-83A1-F6EECF244321}">
                <p14:modId xmlns:p14="http://schemas.microsoft.com/office/powerpoint/2010/main" val="2876369748"/>
              </p:ext>
            </p:extLst>
          </p:nvPr>
        </p:nvGraphicFramePr>
        <p:xfrm>
          <a:off x="163310" y="764704"/>
          <a:ext cx="8856662" cy="5577034"/>
        </p:xfrm>
        <a:graphic>
          <a:graphicData uri="http://schemas.openxmlformats.org/drawingml/2006/table">
            <a:tbl>
              <a:tblPr firstRow="1" bandRow="1">
                <a:tableStyleId>{5C22544A-7EE6-4342-B048-85BDC9FD1C3A}</a:tableStyleId>
              </a:tblPr>
              <a:tblGrid>
                <a:gridCol w="936228">
                  <a:extLst>
                    <a:ext uri="{9D8B030D-6E8A-4147-A177-3AD203B41FA5}">
                      <a16:colId xmlns:a16="http://schemas.microsoft.com/office/drawing/2014/main" val="20000"/>
                    </a:ext>
                  </a:extLst>
                </a:gridCol>
                <a:gridCol w="3312368">
                  <a:extLst>
                    <a:ext uri="{9D8B030D-6E8A-4147-A177-3AD203B41FA5}">
                      <a16:colId xmlns:a16="http://schemas.microsoft.com/office/drawing/2014/main" val="20001"/>
                    </a:ext>
                  </a:extLst>
                </a:gridCol>
                <a:gridCol w="4608066">
                  <a:extLst>
                    <a:ext uri="{9D8B030D-6E8A-4147-A177-3AD203B41FA5}">
                      <a16:colId xmlns:a16="http://schemas.microsoft.com/office/drawing/2014/main" val="20002"/>
                    </a:ext>
                  </a:extLst>
                </a:gridCol>
              </a:tblGrid>
              <a:tr h="331007">
                <a:tc>
                  <a:txBody>
                    <a:bodyPr/>
                    <a:lstStyle/>
                    <a:p>
                      <a:pPr>
                        <a:lnSpc>
                          <a:spcPct val="100000"/>
                        </a:lnSpc>
                      </a:pPr>
                      <a:r>
                        <a:rPr lang="de-DE" sz="1600" dirty="0" smtClean="0">
                          <a:latin typeface="Verdana" pitchFamily="34" charset="0"/>
                          <a:ea typeface="Verdana" pitchFamily="34" charset="0"/>
                          <a:cs typeface="Verdana" pitchFamily="34" charset="0"/>
                        </a:rPr>
                        <a:t>RDA</a:t>
                      </a:r>
                      <a:endParaRPr lang="de-DE" sz="1600" dirty="0">
                        <a:latin typeface="Verdana" pitchFamily="34" charset="0"/>
                        <a:ea typeface="Verdana" pitchFamily="34" charset="0"/>
                        <a:cs typeface="Verdana" pitchFamily="34" charset="0"/>
                      </a:endParaRPr>
                    </a:p>
                  </a:txBody>
                  <a:tcPr marL="91436" marR="91436" marT="45726" marB="45726" anchor="ctr"/>
                </a:tc>
                <a:tc>
                  <a:txBody>
                    <a:bodyPr/>
                    <a:lstStyle/>
                    <a:p>
                      <a:pPr>
                        <a:lnSpc>
                          <a:spcPct val="100000"/>
                        </a:lnSpc>
                      </a:pPr>
                      <a:r>
                        <a:rPr lang="de-DE" sz="1600" dirty="0" smtClean="0">
                          <a:latin typeface="Verdana" pitchFamily="34" charset="0"/>
                          <a:ea typeface="Verdana" pitchFamily="34" charset="0"/>
                          <a:cs typeface="Verdana" pitchFamily="34" charset="0"/>
                        </a:rPr>
                        <a:t>Element</a:t>
                      </a:r>
                      <a:endParaRPr lang="de-DE" sz="1600" dirty="0">
                        <a:latin typeface="Verdana" pitchFamily="34" charset="0"/>
                        <a:ea typeface="Verdana" pitchFamily="34" charset="0"/>
                        <a:cs typeface="Verdana" pitchFamily="34" charset="0"/>
                      </a:endParaRPr>
                    </a:p>
                  </a:txBody>
                  <a:tcPr marL="91436" marR="91436" marT="45726" marB="45726" anchor="ctr"/>
                </a:tc>
                <a:tc>
                  <a:txBody>
                    <a:bodyPr/>
                    <a:lstStyle/>
                    <a:p>
                      <a:pPr>
                        <a:lnSpc>
                          <a:spcPct val="100000"/>
                        </a:lnSpc>
                      </a:pPr>
                      <a:r>
                        <a:rPr lang="de-DE" sz="1600" dirty="0" smtClean="0">
                          <a:latin typeface="Verdana" pitchFamily="34" charset="0"/>
                          <a:ea typeface="Verdana" pitchFamily="34" charset="0"/>
                          <a:cs typeface="Verdana" pitchFamily="34" charset="0"/>
                        </a:rPr>
                        <a:t>Erfassung</a:t>
                      </a:r>
                      <a:endParaRPr lang="de-DE" sz="1600" dirty="0">
                        <a:latin typeface="Verdana" pitchFamily="34" charset="0"/>
                        <a:ea typeface="Verdana" pitchFamily="34" charset="0"/>
                        <a:cs typeface="Verdana" pitchFamily="34" charset="0"/>
                      </a:endParaRPr>
                    </a:p>
                  </a:txBody>
                  <a:tcPr marL="91436" marR="91436" marT="45726" marB="45726" anchor="ctr"/>
                </a:tc>
                <a:extLst>
                  <a:ext uri="{0D108BD9-81ED-4DB2-BD59-A6C34878D82A}">
                    <a16:rowId xmlns:a16="http://schemas.microsoft.com/office/drawing/2014/main" val="10000"/>
                  </a:ext>
                </a:extLst>
              </a:tr>
              <a:tr h="331007">
                <a:tc>
                  <a:txBody>
                    <a:bodyPr/>
                    <a:lstStyle/>
                    <a:p>
                      <a:pPr>
                        <a:lnSpc>
                          <a:spcPct val="100000"/>
                        </a:lnSpc>
                        <a:spcBef>
                          <a:spcPts val="600"/>
                        </a:spcBef>
                        <a:spcAft>
                          <a:spcPts val="600"/>
                        </a:spcAft>
                      </a:pPr>
                      <a:r>
                        <a:rPr lang="de-DE" sz="1600" b="1" dirty="0" smtClean="0">
                          <a:latin typeface="Verdana" pitchFamily="34" charset="0"/>
                          <a:ea typeface="Verdana" pitchFamily="34" charset="0"/>
                          <a:cs typeface="Verdana" pitchFamily="34" charset="0"/>
                        </a:rPr>
                        <a:t>2.3.2</a:t>
                      </a:r>
                      <a:endParaRPr lang="de-DE" sz="1600" b="1" dirty="0">
                        <a:latin typeface="Verdana" pitchFamily="34" charset="0"/>
                        <a:ea typeface="Verdana" pitchFamily="34" charset="0"/>
                        <a:cs typeface="Verdana" pitchFamily="34" charset="0"/>
                      </a:endParaRPr>
                    </a:p>
                  </a:txBody>
                  <a:tcPr marL="91436" marR="91436" marT="45726" marB="45726" anchor="ctr"/>
                </a:tc>
                <a:tc>
                  <a:txBody>
                    <a:bodyPr/>
                    <a:lstStyle/>
                    <a:p>
                      <a:pPr>
                        <a:lnSpc>
                          <a:spcPct val="100000"/>
                        </a:lnSpc>
                        <a:spcBef>
                          <a:spcPts val="600"/>
                        </a:spcBef>
                        <a:spcAft>
                          <a:spcPts val="600"/>
                        </a:spcAft>
                      </a:pPr>
                      <a:r>
                        <a:rPr lang="de-DE" sz="1600" b="1" dirty="0" err="1" smtClean="0">
                          <a:latin typeface="Verdana" pitchFamily="34" charset="0"/>
                          <a:ea typeface="Verdana" pitchFamily="34" charset="0"/>
                          <a:cs typeface="Verdana" pitchFamily="34" charset="0"/>
                        </a:rPr>
                        <a:t>Hauptitel</a:t>
                      </a:r>
                      <a:endParaRPr lang="de-DE" sz="1600" b="1" dirty="0">
                        <a:latin typeface="Verdana" pitchFamily="34" charset="0"/>
                        <a:ea typeface="Verdana" pitchFamily="34" charset="0"/>
                        <a:cs typeface="Verdana" pitchFamily="34" charset="0"/>
                      </a:endParaRPr>
                    </a:p>
                  </a:txBody>
                  <a:tcPr marL="91436" marR="91436" marT="45726" marB="45726" anchor="ctr"/>
                </a:tc>
                <a:tc>
                  <a:txBody>
                    <a:bodyPr/>
                    <a:lstStyle/>
                    <a:p>
                      <a:pPr>
                        <a:lnSpc>
                          <a:spcPct val="100000"/>
                        </a:lnSpc>
                        <a:spcBef>
                          <a:spcPts val="600"/>
                        </a:spcBef>
                        <a:spcAft>
                          <a:spcPts val="600"/>
                        </a:spcAft>
                      </a:pPr>
                      <a:r>
                        <a:rPr lang="de-DE" sz="1600" dirty="0" smtClean="0">
                          <a:latin typeface="Verdana" pitchFamily="34" charset="0"/>
                          <a:ea typeface="Verdana" pitchFamily="34" charset="0"/>
                          <a:cs typeface="Verdana" pitchFamily="34" charset="0"/>
                        </a:rPr>
                        <a:t>Sozialgesetzbuch </a:t>
                      </a:r>
                      <a:endParaRPr lang="de-DE" sz="1600" dirty="0">
                        <a:latin typeface="Verdana" pitchFamily="34" charset="0"/>
                        <a:ea typeface="Verdana" pitchFamily="34" charset="0"/>
                        <a:cs typeface="Verdana" pitchFamily="34" charset="0"/>
                      </a:endParaRPr>
                    </a:p>
                  </a:txBody>
                  <a:tcPr marL="91436" marR="91436" marT="45726" marB="45726" anchor="ctr"/>
                </a:tc>
                <a:extLst>
                  <a:ext uri="{0D108BD9-81ED-4DB2-BD59-A6C34878D82A}">
                    <a16:rowId xmlns:a16="http://schemas.microsoft.com/office/drawing/2014/main" val="10001"/>
                  </a:ext>
                </a:extLst>
              </a:tr>
              <a:tr h="331007">
                <a:tc>
                  <a:txBody>
                    <a:bodyPr/>
                    <a:lstStyle/>
                    <a:p>
                      <a:pPr>
                        <a:lnSpc>
                          <a:spcPct val="100000"/>
                        </a:lnSpc>
                        <a:spcBef>
                          <a:spcPts val="600"/>
                        </a:spcBef>
                        <a:spcAft>
                          <a:spcPts val="600"/>
                        </a:spcAft>
                      </a:pPr>
                      <a:r>
                        <a:rPr lang="de-DE" sz="1600" b="1" dirty="0" smtClean="0">
                          <a:latin typeface="Verdana" pitchFamily="34" charset="0"/>
                          <a:ea typeface="Verdana" pitchFamily="34" charset="0"/>
                          <a:cs typeface="Verdana" pitchFamily="34" charset="0"/>
                        </a:rPr>
                        <a:t>2.3.4</a:t>
                      </a:r>
                      <a:endParaRPr lang="de-DE" sz="1600" b="1" dirty="0">
                        <a:latin typeface="Verdana" pitchFamily="34" charset="0"/>
                        <a:ea typeface="Verdana" pitchFamily="34" charset="0"/>
                        <a:cs typeface="Verdana" pitchFamily="34" charset="0"/>
                      </a:endParaRPr>
                    </a:p>
                  </a:txBody>
                  <a:tcPr marL="91436" marR="91436" marT="45726" marB="45726" anchor="ctr"/>
                </a:tc>
                <a:tc>
                  <a:txBody>
                    <a:bodyPr/>
                    <a:lstStyle/>
                    <a:p>
                      <a:pPr>
                        <a:lnSpc>
                          <a:spcPct val="100000"/>
                        </a:lnSpc>
                        <a:spcBef>
                          <a:spcPts val="600"/>
                        </a:spcBef>
                        <a:spcAft>
                          <a:spcPts val="600"/>
                        </a:spcAft>
                      </a:pPr>
                      <a:r>
                        <a:rPr lang="de-DE" sz="1600" b="1" dirty="0" smtClean="0">
                          <a:latin typeface="Verdana" pitchFamily="34" charset="0"/>
                          <a:ea typeface="Verdana" pitchFamily="34" charset="0"/>
                          <a:cs typeface="Verdana" pitchFamily="34" charset="0"/>
                        </a:rPr>
                        <a:t>Titelzusatz</a:t>
                      </a:r>
                      <a:endParaRPr lang="de-DE" sz="1600" b="1" dirty="0">
                        <a:latin typeface="Verdana" pitchFamily="34" charset="0"/>
                        <a:ea typeface="Verdana" pitchFamily="34" charset="0"/>
                        <a:cs typeface="Verdana" pitchFamily="34" charset="0"/>
                      </a:endParaRPr>
                    </a:p>
                  </a:txBody>
                  <a:tcPr marL="91436" marR="91436" marT="45726" marB="45726" anchor="ctr"/>
                </a:tc>
                <a:tc>
                  <a:txBody>
                    <a:bodyPr/>
                    <a:lstStyle/>
                    <a:p>
                      <a:pPr>
                        <a:lnSpc>
                          <a:spcPct val="100000"/>
                        </a:lnSpc>
                        <a:spcBef>
                          <a:spcPts val="600"/>
                        </a:spcBef>
                        <a:spcAft>
                          <a:spcPts val="600"/>
                        </a:spcAft>
                      </a:pPr>
                      <a:r>
                        <a:rPr lang="de-DE" sz="1600" dirty="0" smtClean="0">
                          <a:latin typeface="Verdana" pitchFamily="34" charset="0"/>
                          <a:ea typeface="Verdana" pitchFamily="34" charset="0"/>
                          <a:cs typeface="Verdana" pitchFamily="34" charset="0"/>
                        </a:rPr>
                        <a:t>Arbeitsförderung </a:t>
                      </a:r>
                      <a:endParaRPr lang="de-DE" sz="1600" dirty="0">
                        <a:latin typeface="Verdana" pitchFamily="34" charset="0"/>
                        <a:ea typeface="Verdana" pitchFamily="34" charset="0"/>
                        <a:cs typeface="Verdana" pitchFamily="34" charset="0"/>
                      </a:endParaRPr>
                    </a:p>
                  </a:txBody>
                  <a:tcPr marL="91436" marR="91436" marT="45726" marB="45726" anchor="ctr"/>
                </a:tc>
                <a:extLst>
                  <a:ext uri="{0D108BD9-81ED-4DB2-BD59-A6C34878D82A}">
                    <a16:rowId xmlns:a16="http://schemas.microsoft.com/office/drawing/2014/main" val="10002"/>
                  </a:ext>
                </a:extLst>
              </a:tr>
              <a:tr h="331007">
                <a:tc>
                  <a:txBody>
                    <a:bodyPr/>
                    <a:lstStyle/>
                    <a:p>
                      <a:pPr>
                        <a:lnSpc>
                          <a:spcPct val="100000"/>
                        </a:lnSpc>
                        <a:spcBef>
                          <a:spcPts val="600"/>
                        </a:spcBef>
                        <a:spcAft>
                          <a:spcPts val="600"/>
                        </a:spcAft>
                      </a:pPr>
                      <a:r>
                        <a:rPr lang="de-DE" sz="1600" b="0" dirty="0" smtClean="0">
                          <a:latin typeface="Verdana" pitchFamily="34" charset="0"/>
                          <a:ea typeface="Verdana" pitchFamily="34" charset="0"/>
                          <a:cs typeface="Verdana" pitchFamily="34" charset="0"/>
                        </a:rPr>
                        <a:t>2.3.4</a:t>
                      </a:r>
                      <a:endParaRPr lang="de-DE" sz="1600" b="0" dirty="0">
                        <a:latin typeface="Verdana" pitchFamily="34" charset="0"/>
                        <a:ea typeface="Verdana" pitchFamily="34" charset="0"/>
                        <a:cs typeface="Verdana" pitchFamily="34" charset="0"/>
                      </a:endParaRPr>
                    </a:p>
                  </a:txBody>
                  <a:tcPr marL="91436" marR="91436" marT="45726" marB="45726" anchor="ctr"/>
                </a:tc>
                <a:tc>
                  <a:txBody>
                    <a:bodyPr/>
                    <a:lstStyle/>
                    <a:p>
                      <a:pPr>
                        <a:lnSpc>
                          <a:spcPct val="100000"/>
                        </a:lnSpc>
                        <a:spcBef>
                          <a:spcPts val="600"/>
                        </a:spcBef>
                        <a:spcAft>
                          <a:spcPts val="600"/>
                        </a:spcAft>
                      </a:pPr>
                      <a:r>
                        <a:rPr lang="de-DE" sz="1600" b="0" dirty="0" smtClean="0">
                          <a:latin typeface="Verdana" pitchFamily="34" charset="0"/>
                          <a:ea typeface="Verdana" pitchFamily="34" charset="0"/>
                          <a:cs typeface="Verdana" pitchFamily="34" charset="0"/>
                        </a:rPr>
                        <a:t>Titelzusatz</a:t>
                      </a:r>
                      <a:endParaRPr lang="de-DE" sz="1600" b="0" dirty="0">
                        <a:latin typeface="Verdana" pitchFamily="34" charset="0"/>
                        <a:ea typeface="Verdana" pitchFamily="34" charset="0"/>
                        <a:cs typeface="Verdana" pitchFamily="34" charset="0"/>
                      </a:endParaRPr>
                    </a:p>
                  </a:txBody>
                  <a:tcPr marL="91436" marR="91436" marT="45726" marB="45726" anchor="ctr"/>
                </a:tc>
                <a:tc>
                  <a:txBody>
                    <a:bodyPr/>
                    <a:lstStyle/>
                    <a:p>
                      <a:pPr>
                        <a:lnSpc>
                          <a:spcPct val="100000"/>
                        </a:lnSpc>
                        <a:spcBef>
                          <a:spcPts val="600"/>
                        </a:spcBef>
                        <a:spcAft>
                          <a:spcPts val="600"/>
                        </a:spcAft>
                      </a:pPr>
                      <a:r>
                        <a:rPr lang="de-DE" sz="1600" dirty="0" smtClean="0">
                          <a:latin typeface="Verdana" pitchFamily="34" charset="0"/>
                          <a:ea typeface="Verdana" pitchFamily="34" charset="0"/>
                          <a:cs typeface="Verdana" pitchFamily="34" charset="0"/>
                        </a:rPr>
                        <a:t>Kommentar</a:t>
                      </a:r>
                      <a:endParaRPr lang="de-DE" sz="1600" dirty="0">
                        <a:latin typeface="Verdana" pitchFamily="34" charset="0"/>
                        <a:ea typeface="Verdana" pitchFamily="34" charset="0"/>
                        <a:cs typeface="Verdana" pitchFamily="34" charset="0"/>
                      </a:endParaRPr>
                    </a:p>
                  </a:txBody>
                  <a:tcPr marL="91436" marR="91436" marT="45726" marB="45726" anchor="ctr"/>
                </a:tc>
                <a:extLst>
                  <a:ext uri="{0D108BD9-81ED-4DB2-BD59-A6C34878D82A}">
                    <a16:rowId xmlns:a16="http://schemas.microsoft.com/office/drawing/2014/main" val="10003"/>
                  </a:ext>
                </a:extLst>
              </a:tr>
              <a:tr h="523788">
                <a:tc>
                  <a:txBody>
                    <a:bodyPr/>
                    <a:lstStyle/>
                    <a:p>
                      <a:pPr>
                        <a:lnSpc>
                          <a:spcPct val="100000"/>
                        </a:lnSpc>
                        <a:spcBef>
                          <a:spcPts val="600"/>
                        </a:spcBef>
                        <a:spcAft>
                          <a:spcPts val="600"/>
                        </a:spcAft>
                      </a:pPr>
                      <a:r>
                        <a:rPr lang="de-DE" sz="1600" b="1" dirty="0" smtClean="0">
                          <a:latin typeface="Verdana" pitchFamily="34" charset="0"/>
                          <a:ea typeface="Verdana" pitchFamily="34" charset="0"/>
                          <a:cs typeface="Verdana" pitchFamily="34" charset="0"/>
                        </a:rPr>
                        <a:t>2.4</a:t>
                      </a:r>
                      <a:endParaRPr lang="de-DE" sz="1600" b="1" dirty="0">
                        <a:latin typeface="Verdana" pitchFamily="34" charset="0"/>
                        <a:ea typeface="Verdana" pitchFamily="34" charset="0"/>
                        <a:cs typeface="Verdana" pitchFamily="34" charset="0"/>
                      </a:endParaRPr>
                    </a:p>
                  </a:txBody>
                  <a:tcPr marL="91436" marR="91436" marT="45726" marB="45726" anchor="ctr"/>
                </a:tc>
                <a:tc>
                  <a:txBody>
                    <a:bodyPr/>
                    <a:lstStyle/>
                    <a:p>
                      <a:pPr>
                        <a:lnSpc>
                          <a:spcPct val="100000"/>
                        </a:lnSpc>
                        <a:spcBef>
                          <a:spcPts val="600"/>
                        </a:spcBef>
                        <a:spcAft>
                          <a:spcPts val="600"/>
                        </a:spcAft>
                      </a:pPr>
                      <a:r>
                        <a:rPr lang="de-DE" sz="1600" b="1" dirty="0" smtClean="0">
                          <a:latin typeface="Verdana" pitchFamily="34" charset="0"/>
                          <a:ea typeface="Verdana" pitchFamily="34" charset="0"/>
                          <a:cs typeface="Verdana" pitchFamily="34" charset="0"/>
                        </a:rPr>
                        <a:t>Verantwortlichkeitsangabe</a:t>
                      </a:r>
                      <a:endParaRPr lang="de-DE" sz="1600" b="1" dirty="0">
                        <a:latin typeface="Verdana" pitchFamily="34" charset="0"/>
                        <a:ea typeface="Verdana" pitchFamily="34" charset="0"/>
                        <a:cs typeface="Verdana" pitchFamily="34" charset="0"/>
                      </a:endParaRPr>
                    </a:p>
                  </a:txBody>
                  <a:tcPr marL="91436" marR="91436" marT="45726" marB="45726" anchor="ctr"/>
                </a:tc>
                <a:tc>
                  <a:txBody>
                    <a:bodyPr/>
                    <a:lstStyle/>
                    <a:p>
                      <a:pPr>
                        <a:lnSpc>
                          <a:spcPct val="100000"/>
                        </a:lnSpc>
                        <a:spcBef>
                          <a:spcPts val="600"/>
                        </a:spcBef>
                        <a:spcAft>
                          <a:spcPts val="600"/>
                        </a:spcAft>
                      </a:pPr>
                      <a:r>
                        <a:rPr lang="de-DE" sz="1600" dirty="0" smtClean="0">
                          <a:latin typeface="Verdana" pitchFamily="34" charset="0"/>
                          <a:ea typeface="Verdana" pitchFamily="34" charset="0"/>
                          <a:cs typeface="Verdana" pitchFamily="34" charset="0"/>
                        </a:rPr>
                        <a:t>herausgegeben</a:t>
                      </a:r>
                      <a:r>
                        <a:rPr lang="de-DE" sz="1600" baseline="0" dirty="0" smtClean="0">
                          <a:latin typeface="Verdana" pitchFamily="34" charset="0"/>
                          <a:ea typeface="Verdana" pitchFamily="34" charset="0"/>
                          <a:cs typeface="Verdana" pitchFamily="34" charset="0"/>
                        </a:rPr>
                        <a:t> von Dr. Jürgen Brand</a:t>
                      </a:r>
                      <a:endParaRPr lang="de-DE" sz="1600" dirty="0">
                        <a:latin typeface="Verdana" pitchFamily="34" charset="0"/>
                        <a:ea typeface="Verdana" pitchFamily="34" charset="0"/>
                        <a:cs typeface="Verdana" pitchFamily="34" charset="0"/>
                      </a:endParaRPr>
                    </a:p>
                  </a:txBody>
                  <a:tcPr marL="91436" marR="91436" marT="45726" marB="45726" anchor="ctr"/>
                </a:tc>
                <a:extLst>
                  <a:ext uri="{0D108BD9-81ED-4DB2-BD59-A6C34878D82A}">
                    <a16:rowId xmlns:a16="http://schemas.microsoft.com/office/drawing/2014/main" val="10004"/>
                  </a:ext>
                </a:extLst>
              </a:tr>
              <a:tr h="812454">
                <a:tc>
                  <a:txBody>
                    <a:bodyPr/>
                    <a:lstStyle/>
                    <a:p>
                      <a:pPr>
                        <a:lnSpc>
                          <a:spcPct val="100000"/>
                        </a:lnSpc>
                        <a:spcBef>
                          <a:spcPts val="600"/>
                        </a:spcBef>
                        <a:spcAft>
                          <a:spcPts val="600"/>
                        </a:spcAft>
                      </a:pPr>
                      <a:r>
                        <a:rPr lang="de-DE" sz="1600" b="0" dirty="0" smtClean="0">
                          <a:latin typeface="Verdana" pitchFamily="34" charset="0"/>
                          <a:ea typeface="Verdana" pitchFamily="34" charset="0"/>
                          <a:cs typeface="Verdana" pitchFamily="34" charset="0"/>
                        </a:rPr>
                        <a:t>2.4</a:t>
                      </a:r>
                      <a:endParaRPr lang="de-DE" sz="1600" b="0" dirty="0">
                        <a:latin typeface="Verdana" pitchFamily="34" charset="0"/>
                        <a:ea typeface="Verdana" pitchFamily="34" charset="0"/>
                        <a:cs typeface="Verdana" pitchFamily="34" charset="0"/>
                      </a:endParaRPr>
                    </a:p>
                  </a:txBody>
                  <a:tcPr marL="91436" marR="91436" marT="45726" marB="45726" anchor="ctr"/>
                </a:tc>
                <a:tc>
                  <a:txBody>
                    <a:bodyPr/>
                    <a:lstStyle/>
                    <a:p>
                      <a:pPr>
                        <a:lnSpc>
                          <a:spcPct val="100000"/>
                        </a:lnSpc>
                        <a:spcBef>
                          <a:spcPts val="600"/>
                        </a:spcBef>
                        <a:spcAft>
                          <a:spcPts val="600"/>
                        </a:spcAft>
                      </a:pPr>
                      <a:r>
                        <a:rPr lang="de-DE" sz="1600" b="0" dirty="0" smtClean="0">
                          <a:latin typeface="Verdana" pitchFamily="34" charset="0"/>
                          <a:ea typeface="Verdana" pitchFamily="34" charset="0"/>
                          <a:cs typeface="Verdana" pitchFamily="34" charset="0"/>
                        </a:rPr>
                        <a:t>Verantwortlichkeitsangabe</a:t>
                      </a:r>
                      <a:endParaRPr lang="de-DE" sz="1600" b="0" dirty="0">
                        <a:latin typeface="Verdana" pitchFamily="34" charset="0"/>
                        <a:ea typeface="Verdana" pitchFamily="34" charset="0"/>
                        <a:cs typeface="Verdana" pitchFamily="34" charset="0"/>
                      </a:endParaRPr>
                    </a:p>
                  </a:txBody>
                  <a:tcPr marL="91436" marR="91436" marT="45726" marB="45726" anchor="ctr"/>
                </a:tc>
                <a:tc>
                  <a:txBody>
                    <a:bodyPr/>
                    <a:lstStyle/>
                    <a:p>
                      <a:pPr>
                        <a:lnSpc>
                          <a:spcPct val="100000"/>
                        </a:lnSpc>
                        <a:spcBef>
                          <a:spcPts val="600"/>
                        </a:spcBef>
                        <a:spcAft>
                          <a:spcPts val="600"/>
                        </a:spcAft>
                      </a:pPr>
                      <a:r>
                        <a:rPr lang="de-DE" sz="1600" dirty="0" smtClean="0">
                          <a:latin typeface="Verdana" pitchFamily="34" charset="0"/>
                          <a:ea typeface="Verdana" pitchFamily="34" charset="0"/>
                          <a:cs typeface="Verdana" pitchFamily="34" charset="0"/>
                        </a:rPr>
                        <a:t>bearbeitet</a:t>
                      </a:r>
                      <a:r>
                        <a:rPr lang="de-DE" sz="1600" baseline="0" dirty="0" smtClean="0">
                          <a:latin typeface="Verdana" pitchFamily="34" charset="0"/>
                          <a:ea typeface="Verdana" pitchFamily="34" charset="0"/>
                          <a:cs typeface="Verdana" pitchFamily="34" charset="0"/>
                        </a:rPr>
                        <a:t> von Dr. Jürgen Brand, Wolfgang </a:t>
                      </a:r>
                      <a:r>
                        <a:rPr lang="de-DE" sz="1600" baseline="0" dirty="0" err="1" smtClean="0">
                          <a:latin typeface="Verdana" pitchFamily="34" charset="0"/>
                          <a:ea typeface="Verdana" pitchFamily="34" charset="0"/>
                          <a:cs typeface="Verdana" pitchFamily="34" charset="0"/>
                        </a:rPr>
                        <a:t>Düe</a:t>
                      </a:r>
                      <a:r>
                        <a:rPr lang="de-DE" sz="1600" baseline="0" dirty="0" smtClean="0">
                          <a:latin typeface="Verdana" pitchFamily="34" charset="0"/>
                          <a:ea typeface="Verdana" pitchFamily="34" charset="0"/>
                          <a:cs typeface="Verdana" pitchFamily="34" charset="0"/>
                        </a:rPr>
                        <a:t>, Rupert Hassel, Carsten </a:t>
                      </a:r>
                      <a:r>
                        <a:rPr lang="de-DE" sz="1600" baseline="0" dirty="0" err="1" smtClean="0">
                          <a:latin typeface="Verdana" pitchFamily="34" charset="0"/>
                          <a:ea typeface="Verdana" pitchFamily="34" charset="0"/>
                          <a:cs typeface="Verdana" pitchFamily="34" charset="0"/>
                        </a:rPr>
                        <a:t>Kamanski</a:t>
                      </a:r>
                      <a:r>
                        <a:rPr lang="de-DE" sz="1600" baseline="0" dirty="0" smtClean="0">
                          <a:latin typeface="Verdana" pitchFamily="34" charset="0"/>
                          <a:ea typeface="Verdana" pitchFamily="34" charset="0"/>
                          <a:cs typeface="Verdana" pitchFamily="34" charset="0"/>
                        </a:rPr>
                        <a:t>, Dr. Martin Kühl</a:t>
                      </a:r>
                      <a:endParaRPr lang="de-DE" sz="1600" dirty="0">
                        <a:latin typeface="Verdana" pitchFamily="34" charset="0"/>
                        <a:ea typeface="Verdana" pitchFamily="34" charset="0"/>
                        <a:cs typeface="Verdana" pitchFamily="34" charset="0"/>
                      </a:endParaRPr>
                    </a:p>
                  </a:txBody>
                  <a:tcPr marL="91436" marR="91436" marT="45726" marB="45726" anchor="ctr"/>
                </a:tc>
                <a:extLst>
                  <a:ext uri="{0D108BD9-81ED-4DB2-BD59-A6C34878D82A}">
                    <a16:rowId xmlns:a16="http://schemas.microsoft.com/office/drawing/2014/main" val="10005"/>
                  </a:ext>
                </a:extLst>
              </a:tr>
              <a:tr h="331007">
                <a:tc>
                  <a:txBody>
                    <a:bodyPr/>
                    <a:lstStyle/>
                    <a:p>
                      <a:pPr>
                        <a:lnSpc>
                          <a:spcPct val="100000"/>
                        </a:lnSpc>
                        <a:spcBef>
                          <a:spcPts val="600"/>
                        </a:spcBef>
                        <a:spcAft>
                          <a:spcPts val="600"/>
                        </a:spcAft>
                      </a:pPr>
                      <a:r>
                        <a:rPr lang="de-DE" sz="1600" b="1" dirty="0" smtClean="0">
                          <a:latin typeface="Verdana" pitchFamily="34" charset="0"/>
                          <a:ea typeface="Verdana" pitchFamily="34" charset="0"/>
                          <a:cs typeface="Verdana" pitchFamily="34" charset="0"/>
                        </a:rPr>
                        <a:t>2.5</a:t>
                      </a:r>
                      <a:endParaRPr lang="de-DE" sz="1600" b="1" dirty="0">
                        <a:latin typeface="Verdana" pitchFamily="34" charset="0"/>
                        <a:ea typeface="Verdana" pitchFamily="34" charset="0"/>
                        <a:cs typeface="Verdana" pitchFamily="34" charset="0"/>
                      </a:endParaRPr>
                    </a:p>
                  </a:txBody>
                  <a:tcPr marL="91436" marR="91436" marT="45726" marB="45726" anchor="ctr"/>
                </a:tc>
                <a:tc>
                  <a:txBody>
                    <a:bodyPr/>
                    <a:lstStyle/>
                    <a:p>
                      <a:pPr>
                        <a:lnSpc>
                          <a:spcPct val="100000"/>
                        </a:lnSpc>
                        <a:spcBef>
                          <a:spcPts val="600"/>
                        </a:spcBef>
                        <a:spcAft>
                          <a:spcPts val="600"/>
                        </a:spcAft>
                      </a:pPr>
                      <a:r>
                        <a:rPr lang="de-DE" sz="1600" b="1" dirty="0" smtClean="0">
                          <a:latin typeface="Verdana" pitchFamily="34" charset="0"/>
                          <a:ea typeface="Verdana" pitchFamily="34" charset="0"/>
                          <a:cs typeface="Verdana" pitchFamily="34" charset="0"/>
                        </a:rPr>
                        <a:t>Ausgabevermerk</a:t>
                      </a:r>
                      <a:endParaRPr lang="de-DE" sz="1600" b="1" dirty="0">
                        <a:latin typeface="Verdana" pitchFamily="34" charset="0"/>
                        <a:ea typeface="Verdana" pitchFamily="34" charset="0"/>
                        <a:cs typeface="Verdana" pitchFamily="34" charset="0"/>
                      </a:endParaRPr>
                    </a:p>
                  </a:txBody>
                  <a:tcPr marL="91436" marR="91436" marT="45726" marB="45726" anchor="ctr"/>
                </a:tc>
                <a:tc>
                  <a:txBody>
                    <a:bodyPr/>
                    <a:lstStyle/>
                    <a:p>
                      <a:pPr>
                        <a:lnSpc>
                          <a:spcPct val="100000"/>
                        </a:lnSpc>
                        <a:spcBef>
                          <a:spcPts val="600"/>
                        </a:spcBef>
                        <a:spcAft>
                          <a:spcPts val="600"/>
                        </a:spcAft>
                      </a:pPr>
                      <a:r>
                        <a:rPr lang="de-DE" sz="1600" dirty="0" smtClean="0">
                          <a:latin typeface="Verdana" pitchFamily="34" charset="0"/>
                          <a:ea typeface="Verdana" pitchFamily="34" charset="0"/>
                          <a:cs typeface="Verdana" pitchFamily="34" charset="0"/>
                        </a:rPr>
                        <a:t>7. Auflage</a:t>
                      </a:r>
                      <a:endParaRPr lang="de-DE" sz="1600" dirty="0">
                        <a:latin typeface="Verdana" pitchFamily="34" charset="0"/>
                        <a:ea typeface="Verdana" pitchFamily="34" charset="0"/>
                        <a:cs typeface="Verdana" pitchFamily="34" charset="0"/>
                      </a:endParaRPr>
                    </a:p>
                  </a:txBody>
                  <a:tcPr marL="91436" marR="91436" marT="45726" marB="45726" anchor="ctr"/>
                </a:tc>
                <a:extLst>
                  <a:ext uri="{0D108BD9-81ED-4DB2-BD59-A6C34878D82A}">
                    <a16:rowId xmlns:a16="http://schemas.microsoft.com/office/drawing/2014/main" val="10006"/>
                  </a:ext>
                </a:extLst>
              </a:tr>
              <a:tr h="571731">
                <a:tc>
                  <a:txBody>
                    <a:bodyPr/>
                    <a:lstStyle/>
                    <a:p>
                      <a:pPr>
                        <a:lnSpc>
                          <a:spcPct val="100000"/>
                        </a:lnSpc>
                        <a:spcBef>
                          <a:spcPts val="600"/>
                        </a:spcBef>
                        <a:spcAft>
                          <a:spcPts val="600"/>
                        </a:spcAft>
                      </a:pPr>
                      <a:r>
                        <a:rPr lang="de-DE" sz="1600" b="1" dirty="0" smtClean="0">
                          <a:latin typeface="Verdana" pitchFamily="34" charset="0"/>
                          <a:ea typeface="Verdana" pitchFamily="34" charset="0"/>
                          <a:cs typeface="Verdana" pitchFamily="34" charset="0"/>
                        </a:rPr>
                        <a:t>6.2.2</a:t>
                      </a:r>
                      <a:endParaRPr lang="de-DE" sz="1600" b="1" dirty="0">
                        <a:latin typeface="Verdana" pitchFamily="34" charset="0"/>
                        <a:ea typeface="Verdana" pitchFamily="34" charset="0"/>
                        <a:cs typeface="Verdana" pitchFamily="34" charset="0"/>
                      </a:endParaRPr>
                    </a:p>
                  </a:txBody>
                  <a:tcPr marL="91436" marR="91436" marT="45726" marB="45726" anchor="ctr"/>
                </a:tc>
                <a:tc>
                  <a:txBody>
                    <a:bodyPr/>
                    <a:lstStyle/>
                    <a:p>
                      <a:pPr>
                        <a:lnSpc>
                          <a:spcPct val="100000"/>
                        </a:lnSpc>
                        <a:spcBef>
                          <a:spcPts val="600"/>
                        </a:spcBef>
                        <a:spcAft>
                          <a:spcPts val="600"/>
                        </a:spcAft>
                      </a:pPr>
                      <a:r>
                        <a:rPr lang="de-DE" sz="1600" b="1" dirty="0" smtClean="0">
                          <a:latin typeface="Verdana" pitchFamily="34" charset="0"/>
                          <a:ea typeface="Verdana" pitchFamily="34" charset="0"/>
                          <a:cs typeface="Verdana" pitchFamily="34" charset="0"/>
                        </a:rPr>
                        <a:t>Bevorzugter Titel des Werks</a:t>
                      </a:r>
                      <a:endParaRPr lang="de-DE" sz="1600" b="1" dirty="0">
                        <a:latin typeface="Verdana" pitchFamily="34" charset="0"/>
                        <a:ea typeface="Verdana" pitchFamily="34" charset="0"/>
                        <a:cs typeface="Verdana" pitchFamily="34" charset="0"/>
                      </a:endParaRPr>
                    </a:p>
                  </a:txBody>
                  <a:tcPr marL="91436" marR="91436" marT="45726" marB="45726" anchor="ctr"/>
                </a:tc>
                <a:tc>
                  <a:txBody>
                    <a:bodyPr/>
                    <a:lstStyle/>
                    <a:p>
                      <a:pPr>
                        <a:lnSpc>
                          <a:spcPct val="100000"/>
                        </a:lnSpc>
                        <a:spcBef>
                          <a:spcPts val="600"/>
                        </a:spcBef>
                        <a:spcAft>
                          <a:spcPts val="600"/>
                        </a:spcAft>
                      </a:pPr>
                      <a:r>
                        <a:rPr lang="de-DE" sz="1600" dirty="0" smtClean="0">
                          <a:latin typeface="Verdana" pitchFamily="34" charset="0"/>
                          <a:ea typeface="Verdana" pitchFamily="34" charset="0"/>
                          <a:cs typeface="Verdana" pitchFamily="34" charset="0"/>
                        </a:rPr>
                        <a:t>Sozialgesetzbuch </a:t>
                      </a:r>
                      <a:endParaRPr lang="de-DE" sz="1600" dirty="0">
                        <a:latin typeface="Verdana" pitchFamily="34" charset="0"/>
                        <a:ea typeface="Verdana" pitchFamily="34" charset="0"/>
                        <a:cs typeface="Verdana" pitchFamily="34" charset="0"/>
                      </a:endParaRPr>
                    </a:p>
                  </a:txBody>
                  <a:tcPr marL="91436" marR="91436" marT="45726" marB="45726" anchor="ctr"/>
                </a:tc>
                <a:extLst>
                  <a:ext uri="{0D108BD9-81ED-4DB2-BD59-A6C34878D82A}">
                    <a16:rowId xmlns:a16="http://schemas.microsoft.com/office/drawing/2014/main" val="10007"/>
                  </a:ext>
                </a:extLst>
              </a:tr>
              <a:tr h="488528">
                <a:tc>
                  <a:txBody>
                    <a:bodyPr/>
                    <a:lstStyle/>
                    <a:p>
                      <a:pPr>
                        <a:lnSpc>
                          <a:spcPct val="100000"/>
                        </a:lnSpc>
                        <a:spcBef>
                          <a:spcPts val="600"/>
                        </a:spcBef>
                        <a:spcAft>
                          <a:spcPts val="600"/>
                        </a:spcAft>
                      </a:pPr>
                      <a:r>
                        <a:rPr lang="de-DE" sz="1600" b="0" dirty="0" smtClean="0">
                          <a:latin typeface="Verdana" pitchFamily="34" charset="0"/>
                          <a:ea typeface="Verdana" pitchFamily="34" charset="0"/>
                          <a:cs typeface="Verdana" pitchFamily="34" charset="0"/>
                        </a:rPr>
                        <a:t>6.2.3</a:t>
                      </a:r>
                      <a:endParaRPr lang="de-DE" sz="1600" b="0" dirty="0">
                        <a:latin typeface="Verdana" pitchFamily="34" charset="0"/>
                        <a:ea typeface="Verdana" pitchFamily="34" charset="0"/>
                        <a:cs typeface="Verdana" pitchFamily="34" charset="0"/>
                      </a:endParaRPr>
                    </a:p>
                  </a:txBody>
                  <a:tcPr marL="91436" marR="91436" marT="45726" marB="45726" anchor="ctr"/>
                </a:tc>
                <a:tc>
                  <a:txBody>
                    <a:bodyPr/>
                    <a:lstStyle/>
                    <a:p>
                      <a:pPr>
                        <a:lnSpc>
                          <a:spcPct val="100000"/>
                        </a:lnSpc>
                        <a:spcBef>
                          <a:spcPts val="600"/>
                        </a:spcBef>
                        <a:spcAft>
                          <a:spcPts val="600"/>
                        </a:spcAft>
                      </a:pPr>
                      <a:r>
                        <a:rPr lang="de-DE" sz="1600" b="0" dirty="0" smtClean="0">
                          <a:latin typeface="Verdana" pitchFamily="34" charset="0"/>
                          <a:ea typeface="Verdana" pitchFamily="34" charset="0"/>
                          <a:cs typeface="Verdana" pitchFamily="34" charset="0"/>
                        </a:rPr>
                        <a:t>Abweichender Titel des Werks</a:t>
                      </a:r>
                      <a:endParaRPr lang="de-DE" sz="1600" b="0" dirty="0">
                        <a:latin typeface="Verdana" pitchFamily="34" charset="0"/>
                        <a:ea typeface="Verdana" pitchFamily="34" charset="0"/>
                        <a:cs typeface="Verdana" pitchFamily="34" charset="0"/>
                      </a:endParaRPr>
                    </a:p>
                  </a:txBody>
                  <a:tcPr marL="91436" marR="91436" marT="45726" marB="45726" anchor="ctr"/>
                </a:tc>
                <a:tc>
                  <a:txBody>
                    <a:bodyPr/>
                    <a:lstStyle/>
                    <a:p>
                      <a:pPr>
                        <a:lnSpc>
                          <a:spcPct val="100000"/>
                        </a:lnSpc>
                        <a:spcBef>
                          <a:spcPts val="600"/>
                        </a:spcBef>
                        <a:spcAft>
                          <a:spcPts val="600"/>
                        </a:spcAft>
                      </a:pPr>
                      <a:r>
                        <a:rPr lang="de-DE" sz="1600" dirty="0" smtClean="0">
                          <a:latin typeface="Verdana" pitchFamily="34" charset="0"/>
                          <a:ea typeface="Verdana" pitchFamily="34" charset="0"/>
                          <a:cs typeface="Verdana" pitchFamily="34" charset="0"/>
                        </a:rPr>
                        <a:t>SGB III</a:t>
                      </a:r>
                      <a:endParaRPr lang="de-DE" sz="1600" dirty="0">
                        <a:latin typeface="Verdana" pitchFamily="34" charset="0"/>
                        <a:ea typeface="Verdana" pitchFamily="34" charset="0"/>
                        <a:cs typeface="Verdana" pitchFamily="34" charset="0"/>
                      </a:endParaRPr>
                    </a:p>
                  </a:txBody>
                  <a:tcPr marL="91436" marR="91436" marT="45726" marB="45726" anchor="ctr"/>
                </a:tc>
                <a:extLst>
                  <a:ext uri="{0D108BD9-81ED-4DB2-BD59-A6C34878D82A}">
                    <a16:rowId xmlns:a16="http://schemas.microsoft.com/office/drawing/2014/main" val="10008"/>
                  </a:ext>
                </a:extLst>
              </a:tr>
              <a:tr h="571731">
                <a:tc>
                  <a:txBody>
                    <a:bodyPr/>
                    <a:lstStyle/>
                    <a:p>
                      <a:pPr>
                        <a:lnSpc>
                          <a:spcPct val="100000"/>
                        </a:lnSpc>
                        <a:spcBef>
                          <a:spcPts val="600"/>
                        </a:spcBef>
                        <a:spcAft>
                          <a:spcPts val="600"/>
                        </a:spcAft>
                      </a:pPr>
                      <a:r>
                        <a:rPr lang="de-DE" sz="1600" b="1" dirty="0" smtClean="0">
                          <a:latin typeface="Verdana" pitchFamily="34" charset="0"/>
                          <a:ea typeface="Verdana" pitchFamily="34" charset="0"/>
                          <a:cs typeface="Verdana" pitchFamily="34" charset="0"/>
                        </a:rPr>
                        <a:t>17.10</a:t>
                      </a:r>
                      <a:endParaRPr lang="de-DE" sz="1600" b="1" dirty="0">
                        <a:latin typeface="Verdana" pitchFamily="34" charset="0"/>
                        <a:ea typeface="Verdana" pitchFamily="34" charset="0"/>
                        <a:cs typeface="Verdana" pitchFamily="34" charset="0"/>
                      </a:endParaRPr>
                    </a:p>
                  </a:txBody>
                  <a:tcPr marL="91436" marR="91436" marT="45726" marB="45726" anchor="ctr"/>
                </a:tc>
                <a:tc>
                  <a:txBody>
                    <a:bodyPr/>
                    <a:lstStyle/>
                    <a:p>
                      <a:pPr>
                        <a:lnSpc>
                          <a:spcPct val="100000"/>
                        </a:lnSpc>
                        <a:spcBef>
                          <a:spcPts val="600"/>
                        </a:spcBef>
                        <a:spcAft>
                          <a:spcPts val="600"/>
                        </a:spcAft>
                      </a:pPr>
                      <a:r>
                        <a:rPr lang="de-DE" sz="1600" b="1" dirty="0" smtClean="0">
                          <a:latin typeface="Verdana" pitchFamily="34" charset="0"/>
                          <a:ea typeface="Verdana" pitchFamily="34" charset="0"/>
                          <a:cs typeface="Verdana" pitchFamily="34" charset="0"/>
                        </a:rPr>
                        <a:t>In der Manifestation verkörpertes Werk</a:t>
                      </a:r>
                      <a:endParaRPr lang="de-DE" sz="1600" b="1" dirty="0">
                        <a:latin typeface="Verdana" pitchFamily="34" charset="0"/>
                        <a:ea typeface="Verdana" pitchFamily="34" charset="0"/>
                        <a:cs typeface="Verdana" pitchFamily="34" charset="0"/>
                      </a:endParaRPr>
                    </a:p>
                  </a:txBody>
                  <a:tcPr marL="91436" marR="91436" marT="45726" marB="45726"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dirty="0" smtClean="0">
                          <a:latin typeface="Verdana" pitchFamily="34" charset="0"/>
                          <a:ea typeface="Verdana" pitchFamily="34" charset="0"/>
                          <a:cs typeface="Verdana" pitchFamily="34" charset="0"/>
                        </a:rPr>
                        <a:t>Brand, Jürgen, 1945-. Sozialgesetzbuch </a:t>
                      </a:r>
                    </a:p>
                  </a:txBody>
                  <a:tcPr marL="91436" marR="91436" marT="45726" marB="45726" anchor="ctr"/>
                </a:tc>
                <a:extLst>
                  <a:ext uri="{0D108BD9-81ED-4DB2-BD59-A6C34878D82A}">
                    <a16:rowId xmlns:a16="http://schemas.microsoft.com/office/drawing/2014/main" val="10009"/>
                  </a:ext>
                </a:extLst>
              </a:tr>
              <a:tr h="331007">
                <a:tc>
                  <a:txBody>
                    <a:bodyPr/>
                    <a:lstStyle/>
                    <a:p>
                      <a:pPr>
                        <a:lnSpc>
                          <a:spcPct val="100000"/>
                        </a:lnSpc>
                        <a:spcBef>
                          <a:spcPts val="600"/>
                        </a:spcBef>
                        <a:spcAft>
                          <a:spcPts val="600"/>
                        </a:spcAft>
                      </a:pPr>
                      <a:r>
                        <a:rPr lang="de-DE" sz="1600" b="1" dirty="0" smtClean="0">
                          <a:latin typeface="Verdana" pitchFamily="34" charset="0"/>
                          <a:ea typeface="Verdana" pitchFamily="34" charset="0"/>
                          <a:cs typeface="Verdana" pitchFamily="34" charset="0"/>
                        </a:rPr>
                        <a:t>19.2</a:t>
                      </a:r>
                      <a:endParaRPr lang="de-DE" sz="1600" b="1" dirty="0">
                        <a:latin typeface="Verdana" pitchFamily="34" charset="0"/>
                        <a:ea typeface="Verdana" pitchFamily="34" charset="0"/>
                        <a:cs typeface="Verdana" pitchFamily="34" charset="0"/>
                      </a:endParaRPr>
                    </a:p>
                  </a:txBody>
                  <a:tcPr marL="91436" marR="91436" marT="45726" marB="45726" anchor="ctr"/>
                </a:tc>
                <a:tc>
                  <a:txBody>
                    <a:bodyPr/>
                    <a:lstStyle/>
                    <a:p>
                      <a:pPr>
                        <a:lnSpc>
                          <a:spcPct val="100000"/>
                        </a:lnSpc>
                        <a:spcBef>
                          <a:spcPts val="600"/>
                        </a:spcBef>
                        <a:spcAft>
                          <a:spcPts val="600"/>
                        </a:spcAft>
                      </a:pPr>
                      <a:r>
                        <a:rPr lang="de-DE" sz="1600" b="1" dirty="0" smtClean="0">
                          <a:latin typeface="Verdana" pitchFamily="34" charset="0"/>
                          <a:ea typeface="Verdana" pitchFamily="34" charset="0"/>
                          <a:cs typeface="Verdana" pitchFamily="34" charset="0"/>
                        </a:rPr>
                        <a:t>Geistiger Schöpfer</a:t>
                      </a:r>
                      <a:endParaRPr lang="de-DE" sz="1600" b="1" dirty="0">
                        <a:latin typeface="Verdana" pitchFamily="34" charset="0"/>
                        <a:ea typeface="Verdana" pitchFamily="34" charset="0"/>
                        <a:cs typeface="Verdana" pitchFamily="34" charset="0"/>
                      </a:endParaRPr>
                    </a:p>
                  </a:txBody>
                  <a:tcPr marL="91436" marR="91436" marT="45726" marB="45726" anchor="ctr"/>
                </a:tc>
                <a:tc>
                  <a:txBody>
                    <a:bodyPr/>
                    <a:lstStyle/>
                    <a:p>
                      <a:pPr>
                        <a:lnSpc>
                          <a:spcPct val="100000"/>
                        </a:lnSpc>
                        <a:spcBef>
                          <a:spcPts val="600"/>
                        </a:spcBef>
                        <a:spcAft>
                          <a:spcPts val="600"/>
                        </a:spcAft>
                      </a:pPr>
                      <a:r>
                        <a:rPr lang="de-DE" sz="1600" dirty="0" smtClean="0">
                          <a:latin typeface="Verdana" pitchFamily="34" charset="0"/>
                          <a:ea typeface="Verdana" pitchFamily="34" charset="0"/>
                          <a:cs typeface="Verdana" pitchFamily="34" charset="0"/>
                        </a:rPr>
                        <a:t>Brand, Jürgen, 1945-</a:t>
                      </a:r>
                      <a:endParaRPr lang="de-DE" sz="1600" dirty="0">
                        <a:latin typeface="Verdana" pitchFamily="34" charset="0"/>
                        <a:ea typeface="Verdana" pitchFamily="34" charset="0"/>
                        <a:cs typeface="Verdana" pitchFamily="34" charset="0"/>
                      </a:endParaRPr>
                    </a:p>
                  </a:txBody>
                  <a:tcPr marL="91436" marR="91436" marT="45726" marB="45726" anchor="ctr"/>
                </a:tc>
                <a:extLst>
                  <a:ext uri="{0D108BD9-81ED-4DB2-BD59-A6C34878D82A}">
                    <a16:rowId xmlns:a16="http://schemas.microsoft.com/office/drawing/2014/main" val="10010"/>
                  </a:ext>
                </a:extLst>
              </a:tr>
              <a:tr h="571730">
                <a:tc>
                  <a:txBody>
                    <a:bodyPr/>
                    <a:lstStyle/>
                    <a:p>
                      <a:pPr>
                        <a:lnSpc>
                          <a:spcPct val="100000"/>
                        </a:lnSpc>
                        <a:spcBef>
                          <a:spcPts val="600"/>
                        </a:spcBef>
                        <a:spcAft>
                          <a:spcPts val="600"/>
                        </a:spcAft>
                      </a:pPr>
                      <a:r>
                        <a:rPr lang="de-DE" sz="1600" b="0" dirty="0" smtClean="0">
                          <a:latin typeface="Verdana" pitchFamily="34" charset="0"/>
                          <a:ea typeface="Verdana" pitchFamily="34" charset="0"/>
                          <a:cs typeface="Verdana" pitchFamily="34" charset="0"/>
                        </a:rPr>
                        <a:t>18.5</a:t>
                      </a:r>
                      <a:endParaRPr lang="de-DE" sz="1600" b="0" dirty="0">
                        <a:latin typeface="Verdana" pitchFamily="34" charset="0"/>
                        <a:ea typeface="Verdana" pitchFamily="34" charset="0"/>
                        <a:cs typeface="Verdana" pitchFamily="34" charset="0"/>
                      </a:endParaRPr>
                    </a:p>
                  </a:txBody>
                  <a:tcPr marL="91436" marR="91436" marT="45726" marB="45726" anchor="ctr"/>
                </a:tc>
                <a:tc>
                  <a:txBody>
                    <a:bodyPr/>
                    <a:lstStyle/>
                    <a:p>
                      <a:pPr>
                        <a:lnSpc>
                          <a:spcPct val="100000"/>
                        </a:lnSpc>
                        <a:spcBef>
                          <a:spcPts val="600"/>
                        </a:spcBef>
                        <a:spcAft>
                          <a:spcPts val="600"/>
                        </a:spcAft>
                      </a:pPr>
                      <a:r>
                        <a:rPr lang="de-DE" sz="1600" b="0" dirty="0" smtClean="0">
                          <a:latin typeface="Verdana" pitchFamily="34" charset="0"/>
                          <a:ea typeface="Verdana" pitchFamily="34" charset="0"/>
                          <a:cs typeface="Verdana" pitchFamily="34" charset="0"/>
                        </a:rPr>
                        <a:t>Beziehungskennzeichnung</a:t>
                      </a:r>
                      <a:endParaRPr lang="de-DE" sz="1600" b="0" dirty="0">
                        <a:latin typeface="Verdana" pitchFamily="34" charset="0"/>
                        <a:ea typeface="Verdana" pitchFamily="34" charset="0"/>
                        <a:cs typeface="Verdana" pitchFamily="34" charset="0"/>
                      </a:endParaRPr>
                    </a:p>
                  </a:txBody>
                  <a:tcPr marL="91436" marR="91436" marT="45726" marB="45726" anchor="ctr"/>
                </a:tc>
                <a:tc>
                  <a:txBody>
                    <a:bodyPr/>
                    <a:lstStyle/>
                    <a:p>
                      <a:pPr>
                        <a:lnSpc>
                          <a:spcPct val="100000"/>
                        </a:lnSpc>
                        <a:spcBef>
                          <a:spcPts val="600"/>
                        </a:spcBef>
                        <a:spcAft>
                          <a:spcPts val="600"/>
                        </a:spcAft>
                      </a:pPr>
                      <a:r>
                        <a:rPr lang="de-DE" sz="1600" dirty="0" smtClean="0">
                          <a:latin typeface="Verdana" pitchFamily="34" charset="0"/>
                          <a:ea typeface="Verdana" pitchFamily="34" charset="0"/>
                          <a:cs typeface="Verdana" pitchFamily="34" charset="0"/>
                        </a:rPr>
                        <a:t>Verfasser</a:t>
                      </a:r>
                      <a:endParaRPr lang="de-DE" sz="1600" dirty="0">
                        <a:latin typeface="Verdana" pitchFamily="34" charset="0"/>
                        <a:ea typeface="Verdana" pitchFamily="34" charset="0"/>
                        <a:cs typeface="Verdana" pitchFamily="34" charset="0"/>
                      </a:endParaRPr>
                    </a:p>
                  </a:txBody>
                  <a:tcPr marL="91436" marR="91436" marT="45726" marB="45726" anchor="ctr"/>
                </a:tc>
                <a:extLst>
                  <a:ext uri="{0D108BD9-81ED-4DB2-BD59-A6C34878D82A}">
                    <a16:rowId xmlns:a16="http://schemas.microsoft.com/office/drawing/2014/main" val="10011"/>
                  </a:ext>
                </a:extLst>
              </a:tr>
            </a:tbl>
          </a:graphicData>
        </a:graphic>
      </p:graphicFrame>
      <p:sp>
        <p:nvSpPr>
          <p:cNvPr id="10" name="Fußzeilenplatzhalter 9"/>
          <p:cNvSpPr>
            <a:spLocks noGrp="1"/>
          </p:cNvSpPr>
          <p:nvPr>
            <p:ph type="ftr" sz="quarter" idx="14"/>
          </p:nvPr>
        </p:nvSpPr>
        <p:spPr/>
        <p:txBody>
          <a:bodyPr/>
          <a:lstStyle/>
          <a:p>
            <a:pPr>
              <a:defRPr/>
            </a:pPr>
            <a:r>
              <a:rPr lang="de-DE" smtClean="0"/>
              <a:t>AG RDA Schulungsunterlagen – Modul 6J: Juristische Werke | Stand: 5.12.2017 | CC BY-NC-SA</a:t>
            </a:r>
            <a:endParaRPr lang="de-DE" dirty="0"/>
          </a:p>
        </p:txBody>
      </p:sp>
      <p:sp>
        <p:nvSpPr>
          <p:cNvPr id="97340" name="Foliennummernplatzhalter 3"/>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fld id="{B9F80EE6-8037-4789-B864-063B8738C1AF}" type="slidenum">
              <a:rPr lang="de-DE" altLang="de-DE" sz="1200" smtClean="0">
                <a:solidFill>
                  <a:srgbClr val="898989"/>
                </a:solidFill>
                <a:latin typeface="Calibri" pitchFamily="34" charset="0"/>
              </a:rPr>
              <a:pPr>
                <a:spcBef>
                  <a:spcPct val="0"/>
                </a:spcBef>
                <a:buFontTx/>
                <a:buNone/>
              </a:pPr>
              <a:t>97</a:t>
            </a:fld>
            <a:endParaRPr lang="de-DE" altLang="de-DE" sz="1200" smtClean="0">
              <a:solidFill>
                <a:srgbClr val="898989"/>
              </a:solidFill>
              <a:latin typeface="Calibri" pitchFamily="34" charset="0"/>
            </a:endParaRPr>
          </a:p>
        </p:txBody>
      </p:sp>
      <p:sp>
        <p:nvSpPr>
          <p:cNvPr id="4" name="Titel 3"/>
          <p:cNvSpPr>
            <a:spLocks noGrp="1"/>
          </p:cNvSpPr>
          <p:nvPr>
            <p:ph type="title"/>
          </p:nvPr>
        </p:nvSpPr>
        <p:spPr/>
        <p:txBody>
          <a:bodyPr/>
          <a:lstStyle/>
          <a:p>
            <a:r>
              <a:rPr lang="de-DE" dirty="0"/>
              <a:t>Beispiel K2a</a:t>
            </a:r>
          </a:p>
        </p:txBody>
      </p:sp>
    </p:spTree>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0825" y="5157192"/>
            <a:ext cx="5257279" cy="1074738"/>
          </a:xfrm>
        </p:spPr>
        <p:txBody>
          <a:bodyPr/>
          <a:lstStyle/>
          <a:p>
            <a:pPr marL="0" indent="0">
              <a:buFont typeface="Arial" pitchFamily="34" charset="0"/>
              <a:buNone/>
            </a:pPr>
            <a:r>
              <a:rPr lang="de-DE" altLang="de-DE" sz="2000" dirty="0" smtClean="0"/>
              <a:t>Christof Münch ist einer der geistigen Schöpfer und auf der Titelseite stark hervorgehoben </a:t>
            </a:r>
            <a:r>
              <a:rPr lang="de-DE" altLang="de-DE" sz="2000" dirty="0" smtClean="0">
                <a:sym typeface="Wingdings" pitchFamily="2" charset="2"/>
              </a:rPr>
              <a:t> erster geistiger Schöpfer</a:t>
            </a:r>
            <a:endParaRPr lang="de-DE" altLang="de-DE" sz="2000" dirty="0" smtClean="0"/>
          </a:p>
        </p:txBody>
      </p:sp>
      <p:pic>
        <p:nvPicPr>
          <p:cNvPr id="9830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850" y="2132856"/>
            <a:ext cx="3438525" cy="28194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98308"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42781" y="776436"/>
            <a:ext cx="2409825" cy="56769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98310" name="Textfeld 8"/>
          <p:cNvSpPr txBox="1">
            <a:spLocks noChangeArrowheads="1"/>
          </p:cNvSpPr>
          <p:nvPr/>
        </p:nvSpPr>
        <p:spPr bwMode="auto">
          <a:xfrm>
            <a:off x="279400" y="1725613"/>
            <a:ext cx="3455988" cy="400110"/>
          </a:xfrm>
          <a:prstGeom prst="rect">
            <a:avLst/>
          </a:prstGeom>
          <a:noFill/>
          <a:ln>
            <a:noFill/>
          </a:ln>
          <a:extLst/>
        </p:spPr>
        <p:txBody>
          <a:bodyPr>
            <a:spAutoFit/>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r>
              <a:rPr lang="de-DE" altLang="de-DE" sz="2000" dirty="0"/>
              <a:t>Titelseite</a:t>
            </a:r>
            <a:r>
              <a:rPr lang="de-DE" altLang="de-DE" sz="1800" dirty="0"/>
              <a:t>:</a:t>
            </a:r>
          </a:p>
        </p:txBody>
      </p:sp>
      <p:cxnSp>
        <p:nvCxnSpPr>
          <p:cNvPr id="11" name="Gerade Verbindung mit Pfeil 10"/>
          <p:cNvCxnSpPr>
            <a:endCxn id="10" idx="1"/>
          </p:cNvCxnSpPr>
          <p:nvPr/>
        </p:nvCxnSpPr>
        <p:spPr>
          <a:xfrm>
            <a:off x="2771775" y="4221088"/>
            <a:ext cx="3455988" cy="672802"/>
          </a:xfrm>
          <a:prstGeom prst="straightConnector1">
            <a:avLst/>
          </a:prstGeom>
          <a:ln w="28575">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10" name="Rechteck 9"/>
          <p:cNvSpPr/>
          <p:nvPr/>
        </p:nvSpPr>
        <p:spPr>
          <a:xfrm>
            <a:off x="6227763" y="4677196"/>
            <a:ext cx="1439862" cy="433388"/>
          </a:xfrm>
          <a:prstGeom prst="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sp>
        <p:nvSpPr>
          <p:cNvPr id="17" name="Fußzeilenplatzhalter 16"/>
          <p:cNvSpPr>
            <a:spLocks noGrp="1"/>
          </p:cNvSpPr>
          <p:nvPr>
            <p:ph type="ftr" sz="quarter" idx="14"/>
          </p:nvPr>
        </p:nvSpPr>
        <p:spPr>
          <a:xfrm>
            <a:off x="468312" y="6376988"/>
            <a:ext cx="7416055" cy="365125"/>
          </a:xfrm>
        </p:spPr>
        <p:txBody>
          <a:bodyPr/>
          <a:lstStyle/>
          <a:p>
            <a:pPr>
              <a:defRPr/>
            </a:pPr>
            <a:r>
              <a:rPr lang="de-DE" smtClean="0"/>
              <a:t>AG RDA Schulungsunterlagen – Modul 6J: Juristische Werke | Stand: 5.12.2017 | CC BY-NC-SA</a:t>
            </a:r>
            <a:endParaRPr lang="de-DE" dirty="0"/>
          </a:p>
        </p:txBody>
      </p:sp>
      <p:sp>
        <p:nvSpPr>
          <p:cNvPr id="98314" name="Foliennummernplatzhalter 3"/>
          <p:cNvSpPr>
            <a:spLocks noGrp="1"/>
          </p:cNvSpPr>
          <p:nvPr>
            <p:ph type="sldNum" sz="quarter" idx="1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itchFamily="34" charset="0"/>
              <a:buChar char="•"/>
              <a:defRPr sz="2400">
                <a:solidFill>
                  <a:schemeClr val="tx1"/>
                </a:solidFill>
                <a:latin typeface="Verdana" pitchFamily="34" charset="0"/>
              </a:defRPr>
            </a:lvl1pPr>
            <a:lvl2pPr marL="742950" indent="-285750">
              <a:spcBef>
                <a:spcPct val="20000"/>
              </a:spcBef>
              <a:buFont typeface="Arial" pitchFamily="34" charset="0"/>
              <a:buChar char="–"/>
              <a:defRPr sz="2000">
                <a:solidFill>
                  <a:schemeClr val="tx1"/>
                </a:solidFill>
                <a:latin typeface="Verdana" pitchFamily="34" charset="0"/>
              </a:defRPr>
            </a:lvl2pPr>
            <a:lvl3pPr marL="1143000" indent="-228600">
              <a:spcBef>
                <a:spcPct val="20000"/>
              </a:spcBef>
              <a:buFont typeface="Arial" pitchFamily="34" charset="0"/>
              <a:buChar char="•"/>
              <a:defRPr sz="1600">
                <a:solidFill>
                  <a:schemeClr val="tx1"/>
                </a:solidFill>
                <a:latin typeface="Verdana" pitchFamily="34" charset="0"/>
              </a:defRPr>
            </a:lvl3pPr>
            <a:lvl4pPr marL="1600200" indent="-228600">
              <a:spcBef>
                <a:spcPct val="20000"/>
              </a:spcBef>
              <a:buFont typeface="Arial" pitchFamily="34" charset="0"/>
              <a:buChar char="–"/>
              <a:defRPr sz="1200">
                <a:solidFill>
                  <a:schemeClr val="tx1"/>
                </a:solidFill>
                <a:latin typeface="Verdana" pitchFamily="34" charset="0"/>
              </a:defRPr>
            </a:lvl4pPr>
            <a:lvl5pPr marL="2057400" indent="-228600">
              <a:spcBef>
                <a:spcPct val="20000"/>
              </a:spcBef>
              <a:buFont typeface="Arial" pitchFamily="34" charset="0"/>
              <a:buChar char="»"/>
              <a:defRPr sz="2000">
                <a:solidFill>
                  <a:schemeClr val="tx1"/>
                </a:solidFill>
                <a:latin typeface="Verdana"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Verdana" pitchFamily="34" charset="0"/>
              </a:defRPr>
            </a:lvl9pPr>
          </a:lstStyle>
          <a:p>
            <a:pPr>
              <a:spcBef>
                <a:spcPct val="0"/>
              </a:spcBef>
              <a:buFontTx/>
              <a:buNone/>
            </a:pPr>
            <a:fld id="{22276F1B-DC8D-4732-BCE2-3801654076FB}" type="slidenum">
              <a:rPr lang="de-DE" altLang="de-DE" sz="1200" smtClean="0">
                <a:solidFill>
                  <a:srgbClr val="898989"/>
                </a:solidFill>
                <a:latin typeface="Calibri" pitchFamily="34" charset="0"/>
              </a:rPr>
              <a:pPr>
                <a:spcBef>
                  <a:spcPct val="0"/>
                </a:spcBef>
                <a:buFontTx/>
                <a:buNone/>
              </a:pPr>
              <a:t>98</a:t>
            </a:fld>
            <a:endParaRPr lang="de-DE" altLang="de-DE" sz="1200" smtClean="0">
              <a:solidFill>
                <a:srgbClr val="898989"/>
              </a:solidFill>
              <a:latin typeface="Calibri" pitchFamily="34" charset="0"/>
            </a:endParaRPr>
          </a:p>
        </p:txBody>
      </p:sp>
      <p:sp>
        <p:nvSpPr>
          <p:cNvPr id="2" name="Titel 1"/>
          <p:cNvSpPr>
            <a:spLocks noGrp="1"/>
          </p:cNvSpPr>
          <p:nvPr>
            <p:ph type="title"/>
          </p:nvPr>
        </p:nvSpPr>
        <p:spPr>
          <a:xfrm>
            <a:off x="251520" y="615826"/>
            <a:ext cx="8640960" cy="508918"/>
          </a:xfrm>
        </p:spPr>
        <p:txBody>
          <a:bodyPr/>
          <a:lstStyle/>
          <a:p>
            <a:r>
              <a:rPr lang="de-DE" dirty="0"/>
              <a:t>Fall K2b Kommentar von einem oder mehreren Kommentatoren und einem</a:t>
            </a:r>
            <a:br>
              <a:rPr lang="de-DE" dirty="0"/>
            </a:br>
            <a:r>
              <a:rPr lang="de-DE" dirty="0"/>
              <a:t>oder mehreren Herausgebern</a:t>
            </a:r>
          </a:p>
        </p:txBody>
      </p:sp>
    </p:spTree>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2077988868"/>
              </p:ext>
            </p:extLst>
          </p:nvPr>
        </p:nvGraphicFramePr>
        <p:xfrm>
          <a:off x="251520" y="764704"/>
          <a:ext cx="8642350" cy="5446113"/>
        </p:xfrm>
        <a:graphic>
          <a:graphicData uri="http://schemas.openxmlformats.org/drawingml/2006/table">
            <a:tbl>
              <a:tblPr firstRow="1" bandRow="1">
                <a:tableStyleId>{5C22544A-7EE6-4342-B048-85BDC9FD1C3A}</a:tableStyleId>
              </a:tblPr>
              <a:tblGrid>
                <a:gridCol w="864096">
                  <a:extLst>
                    <a:ext uri="{9D8B030D-6E8A-4147-A177-3AD203B41FA5}">
                      <a16:colId xmlns:a16="http://schemas.microsoft.com/office/drawing/2014/main" val="20000"/>
                    </a:ext>
                  </a:extLst>
                </a:gridCol>
                <a:gridCol w="2448805">
                  <a:extLst>
                    <a:ext uri="{9D8B030D-6E8A-4147-A177-3AD203B41FA5}">
                      <a16:colId xmlns:a16="http://schemas.microsoft.com/office/drawing/2014/main" val="20001"/>
                    </a:ext>
                  </a:extLst>
                </a:gridCol>
                <a:gridCol w="5329449">
                  <a:extLst>
                    <a:ext uri="{9D8B030D-6E8A-4147-A177-3AD203B41FA5}">
                      <a16:colId xmlns:a16="http://schemas.microsoft.com/office/drawing/2014/main" val="20002"/>
                    </a:ext>
                  </a:extLst>
                </a:gridCol>
              </a:tblGrid>
              <a:tr h="335333">
                <a:tc>
                  <a:txBody>
                    <a:bodyPr/>
                    <a:lstStyle/>
                    <a:p>
                      <a:pPr>
                        <a:lnSpc>
                          <a:spcPct val="100000"/>
                        </a:lnSpc>
                      </a:pPr>
                      <a:r>
                        <a:rPr lang="de-DE" sz="1600" dirty="0" smtClean="0">
                          <a:latin typeface="Verdana" pitchFamily="34" charset="0"/>
                          <a:ea typeface="Verdana" pitchFamily="34" charset="0"/>
                          <a:cs typeface="Verdana" pitchFamily="34" charset="0"/>
                        </a:rPr>
                        <a:t>RDA</a:t>
                      </a:r>
                      <a:endParaRPr lang="de-DE" sz="1600" dirty="0">
                        <a:latin typeface="Verdana" pitchFamily="34" charset="0"/>
                        <a:ea typeface="Verdana" pitchFamily="34" charset="0"/>
                        <a:cs typeface="Verdana" pitchFamily="34" charset="0"/>
                      </a:endParaRPr>
                    </a:p>
                  </a:txBody>
                  <a:tcPr marL="91454" marR="91454" marT="45732" marB="45732" anchor="ctr"/>
                </a:tc>
                <a:tc>
                  <a:txBody>
                    <a:bodyPr/>
                    <a:lstStyle/>
                    <a:p>
                      <a:pPr>
                        <a:lnSpc>
                          <a:spcPct val="100000"/>
                        </a:lnSpc>
                      </a:pPr>
                      <a:r>
                        <a:rPr lang="de-DE" sz="1600" dirty="0" smtClean="0">
                          <a:latin typeface="Verdana" pitchFamily="34" charset="0"/>
                          <a:ea typeface="Verdana" pitchFamily="34" charset="0"/>
                          <a:cs typeface="Verdana" pitchFamily="34" charset="0"/>
                        </a:rPr>
                        <a:t>Element</a:t>
                      </a:r>
                      <a:endParaRPr lang="de-DE" sz="1600" dirty="0">
                        <a:latin typeface="Verdana" pitchFamily="34" charset="0"/>
                        <a:ea typeface="Verdana" pitchFamily="34" charset="0"/>
                        <a:cs typeface="Verdana" pitchFamily="34" charset="0"/>
                      </a:endParaRPr>
                    </a:p>
                  </a:txBody>
                  <a:tcPr marL="91454" marR="91454" marT="45732" marB="45732" anchor="ctr"/>
                </a:tc>
                <a:tc>
                  <a:txBody>
                    <a:bodyPr/>
                    <a:lstStyle/>
                    <a:p>
                      <a:pPr>
                        <a:lnSpc>
                          <a:spcPct val="100000"/>
                        </a:lnSpc>
                      </a:pPr>
                      <a:r>
                        <a:rPr lang="de-DE" sz="1600" dirty="0" smtClean="0">
                          <a:latin typeface="Verdana" pitchFamily="34" charset="0"/>
                          <a:ea typeface="Verdana" pitchFamily="34" charset="0"/>
                          <a:cs typeface="Verdana" pitchFamily="34" charset="0"/>
                        </a:rPr>
                        <a:t>Erfassung</a:t>
                      </a:r>
                      <a:endParaRPr lang="de-DE" sz="1600" dirty="0">
                        <a:latin typeface="Verdana" pitchFamily="34" charset="0"/>
                        <a:ea typeface="Verdana" pitchFamily="34" charset="0"/>
                        <a:cs typeface="Verdana" pitchFamily="34" charset="0"/>
                      </a:endParaRPr>
                    </a:p>
                  </a:txBody>
                  <a:tcPr marL="91454" marR="91454" marT="45732" marB="45732" anchor="ctr"/>
                </a:tc>
                <a:extLst>
                  <a:ext uri="{0D108BD9-81ED-4DB2-BD59-A6C34878D82A}">
                    <a16:rowId xmlns:a16="http://schemas.microsoft.com/office/drawing/2014/main" val="10000"/>
                  </a:ext>
                </a:extLst>
              </a:tr>
              <a:tr h="335333">
                <a:tc>
                  <a:txBody>
                    <a:bodyPr/>
                    <a:lstStyle/>
                    <a:p>
                      <a:pPr>
                        <a:lnSpc>
                          <a:spcPct val="100000"/>
                        </a:lnSpc>
                        <a:spcBef>
                          <a:spcPts val="600"/>
                        </a:spcBef>
                        <a:spcAft>
                          <a:spcPts val="600"/>
                        </a:spcAft>
                      </a:pPr>
                      <a:r>
                        <a:rPr lang="de-DE" sz="1600" b="1" dirty="0" smtClean="0">
                          <a:solidFill>
                            <a:schemeClr val="tx1"/>
                          </a:solidFill>
                          <a:latin typeface="Verdana" pitchFamily="34" charset="0"/>
                          <a:ea typeface="Verdana" pitchFamily="34" charset="0"/>
                          <a:cs typeface="Verdana" pitchFamily="34" charset="0"/>
                        </a:rPr>
                        <a:t>2.3.2</a:t>
                      </a:r>
                      <a:endParaRPr lang="de-DE" sz="1600" b="1" dirty="0">
                        <a:solidFill>
                          <a:schemeClr val="tx1"/>
                        </a:solidFill>
                        <a:latin typeface="Verdana" pitchFamily="34" charset="0"/>
                        <a:ea typeface="Verdana" pitchFamily="34" charset="0"/>
                        <a:cs typeface="Verdana" pitchFamily="34" charset="0"/>
                      </a:endParaRPr>
                    </a:p>
                  </a:txBody>
                  <a:tcPr marL="91454" marR="91454" marT="45732" marB="45732"/>
                </a:tc>
                <a:tc>
                  <a:txBody>
                    <a:bodyPr/>
                    <a:lstStyle/>
                    <a:p>
                      <a:pPr>
                        <a:lnSpc>
                          <a:spcPct val="100000"/>
                        </a:lnSpc>
                        <a:spcBef>
                          <a:spcPts val="600"/>
                        </a:spcBef>
                        <a:spcAft>
                          <a:spcPts val="600"/>
                        </a:spcAft>
                      </a:pPr>
                      <a:r>
                        <a:rPr lang="de-DE" sz="1600" b="1" dirty="0" err="1" smtClean="0">
                          <a:solidFill>
                            <a:schemeClr val="tx1"/>
                          </a:solidFill>
                          <a:latin typeface="Verdana" pitchFamily="34" charset="0"/>
                          <a:ea typeface="Verdana" pitchFamily="34" charset="0"/>
                          <a:cs typeface="Verdana" pitchFamily="34" charset="0"/>
                        </a:rPr>
                        <a:t>Hauptitel</a:t>
                      </a:r>
                      <a:endParaRPr lang="de-DE" sz="1600" b="1" dirty="0">
                        <a:solidFill>
                          <a:schemeClr val="tx1"/>
                        </a:solidFill>
                        <a:latin typeface="Verdana" pitchFamily="34" charset="0"/>
                        <a:ea typeface="Verdana" pitchFamily="34" charset="0"/>
                        <a:cs typeface="Verdana" pitchFamily="34" charset="0"/>
                      </a:endParaRPr>
                    </a:p>
                  </a:txBody>
                  <a:tcPr marL="91454" marR="91454" marT="45732" marB="45732"/>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dirty="0" smtClean="0">
                          <a:solidFill>
                            <a:schemeClr val="tx1"/>
                          </a:solidFill>
                          <a:latin typeface="Verdana" pitchFamily="34" charset="0"/>
                          <a:ea typeface="Verdana" pitchFamily="34" charset="0"/>
                          <a:cs typeface="Verdana" pitchFamily="34" charset="0"/>
                        </a:rPr>
                        <a:t>Familienrecht in der Notar- und Gestaltungspraxis </a:t>
                      </a:r>
                      <a:endParaRPr lang="de-DE" sz="1600" dirty="0">
                        <a:solidFill>
                          <a:schemeClr val="tx1"/>
                        </a:solidFill>
                        <a:latin typeface="Verdana" pitchFamily="34" charset="0"/>
                        <a:ea typeface="Verdana" pitchFamily="34" charset="0"/>
                        <a:cs typeface="Verdana" pitchFamily="34" charset="0"/>
                      </a:endParaRPr>
                    </a:p>
                  </a:txBody>
                  <a:tcPr marL="91454" marR="91454" marT="45732" marB="45732"/>
                </a:tc>
                <a:extLst>
                  <a:ext uri="{0D108BD9-81ED-4DB2-BD59-A6C34878D82A}">
                    <a16:rowId xmlns:a16="http://schemas.microsoft.com/office/drawing/2014/main" val="10001"/>
                  </a:ext>
                </a:extLst>
              </a:tr>
              <a:tr h="579203">
                <a:tc>
                  <a:txBody>
                    <a:bodyPr/>
                    <a:lstStyle/>
                    <a:p>
                      <a:pPr>
                        <a:lnSpc>
                          <a:spcPct val="100000"/>
                        </a:lnSpc>
                        <a:spcBef>
                          <a:spcPts val="600"/>
                        </a:spcBef>
                        <a:spcAft>
                          <a:spcPts val="600"/>
                        </a:spcAft>
                      </a:pPr>
                      <a:r>
                        <a:rPr lang="de-DE" sz="1600" b="1" dirty="0" smtClean="0">
                          <a:solidFill>
                            <a:schemeClr val="tx1"/>
                          </a:solidFill>
                          <a:latin typeface="Verdana" pitchFamily="34" charset="0"/>
                          <a:ea typeface="Verdana" pitchFamily="34" charset="0"/>
                          <a:cs typeface="Verdana" pitchFamily="34" charset="0"/>
                        </a:rPr>
                        <a:t>2.4</a:t>
                      </a:r>
                      <a:endParaRPr lang="de-DE" sz="1600" b="1" dirty="0">
                        <a:solidFill>
                          <a:schemeClr val="tx1"/>
                        </a:solidFill>
                        <a:latin typeface="Verdana" pitchFamily="34" charset="0"/>
                        <a:ea typeface="Verdana" pitchFamily="34" charset="0"/>
                        <a:cs typeface="Verdana" pitchFamily="34" charset="0"/>
                      </a:endParaRPr>
                    </a:p>
                  </a:txBody>
                  <a:tcPr marL="91454" marR="91454" marT="45732" marB="45732"/>
                </a:tc>
                <a:tc>
                  <a:txBody>
                    <a:bodyPr/>
                    <a:lstStyle/>
                    <a:p>
                      <a:pPr>
                        <a:lnSpc>
                          <a:spcPct val="100000"/>
                        </a:lnSpc>
                        <a:spcBef>
                          <a:spcPts val="600"/>
                        </a:spcBef>
                        <a:spcAft>
                          <a:spcPts val="600"/>
                        </a:spcAft>
                      </a:pPr>
                      <a:r>
                        <a:rPr lang="de-DE" sz="1600" b="1" dirty="0" smtClean="0">
                          <a:solidFill>
                            <a:schemeClr val="tx1"/>
                          </a:solidFill>
                          <a:latin typeface="Verdana" pitchFamily="34" charset="0"/>
                          <a:ea typeface="Verdana" pitchFamily="34" charset="0"/>
                          <a:cs typeface="Verdana" pitchFamily="34" charset="0"/>
                        </a:rPr>
                        <a:t>Verantwortlich-</a:t>
                      </a:r>
                      <a:r>
                        <a:rPr lang="de-DE" sz="1600" b="1" dirty="0" err="1" smtClean="0">
                          <a:solidFill>
                            <a:schemeClr val="tx1"/>
                          </a:solidFill>
                          <a:latin typeface="Verdana" pitchFamily="34" charset="0"/>
                          <a:ea typeface="Verdana" pitchFamily="34" charset="0"/>
                          <a:cs typeface="Verdana" pitchFamily="34" charset="0"/>
                        </a:rPr>
                        <a:t>keitsangabe</a:t>
                      </a:r>
                      <a:endParaRPr lang="de-DE" sz="1600" b="1" dirty="0">
                        <a:solidFill>
                          <a:schemeClr val="tx1"/>
                        </a:solidFill>
                        <a:latin typeface="Verdana" pitchFamily="34" charset="0"/>
                        <a:ea typeface="Verdana" pitchFamily="34" charset="0"/>
                        <a:cs typeface="Verdana" pitchFamily="34" charset="0"/>
                      </a:endParaRPr>
                    </a:p>
                  </a:txBody>
                  <a:tcPr marL="91454" marR="91454" marT="45732" marB="45732"/>
                </a:tc>
                <a:tc>
                  <a:txBody>
                    <a:bodyPr/>
                    <a:lstStyle/>
                    <a:p>
                      <a:pPr>
                        <a:lnSpc>
                          <a:spcPct val="100000"/>
                        </a:lnSpc>
                        <a:spcBef>
                          <a:spcPts val="600"/>
                        </a:spcBef>
                        <a:spcAft>
                          <a:spcPts val="600"/>
                        </a:spcAft>
                      </a:pPr>
                      <a:r>
                        <a:rPr lang="de-DE" sz="1600" dirty="0" smtClean="0">
                          <a:solidFill>
                            <a:schemeClr val="tx1"/>
                          </a:solidFill>
                          <a:latin typeface="Verdana" pitchFamily="34" charset="0"/>
                          <a:ea typeface="Verdana" pitchFamily="34" charset="0"/>
                          <a:cs typeface="Verdana" pitchFamily="34" charset="0"/>
                        </a:rPr>
                        <a:t>herausgegeben von Dr. Christof Münch, Notar in Kitzingen </a:t>
                      </a:r>
                      <a:endParaRPr lang="de-DE" sz="1600" dirty="0">
                        <a:solidFill>
                          <a:schemeClr val="tx1"/>
                        </a:solidFill>
                        <a:latin typeface="Verdana" pitchFamily="34" charset="0"/>
                        <a:ea typeface="Verdana" pitchFamily="34" charset="0"/>
                        <a:cs typeface="Verdana" pitchFamily="34" charset="0"/>
                      </a:endParaRPr>
                    </a:p>
                  </a:txBody>
                  <a:tcPr marL="91454" marR="91454" marT="45732" marB="45732"/>
                </a:tc>
                <a:extLst>
                  <a:ext uri="{0D108BD9-81ED-4DB2-BD59-A6C34878D82A}">
                    <a16:rowId xmlns:a16="http://schemas.microsoft.com/office/drawing/2014/main" val="10002"/>
                  </a:ext>
                </a:extLst>
              </a:tr>
              <a:tr h="579203">
                <a:tc>
                  <a:txBody>
                    <a:bodyPr/>
                    <a:lstStyle/>
                    <a:p>
                      <a:pPr>
                        <a:lnSpc>
                          <a:spcPct val="100000"/>
                        </a:lnSpc>
                        <a:spcBef>
                          <a:spcPts val="600"/>
                        </a:spcBef>
                        <a:spcAft>
                          <a:spcPts val="600"/>
                        </a:spcAft>
                      </a:pPr>
                      <a:r>
                        <a:rPr lang="de-DE" sz="1600" b="0" dirty="0" smtClean="0">
                          <a:solidFill>
                            <a:schemeClr val="tx1"/>
                          </a:solidFill>
                          <a:latin typeface="Verdana" pitchFamily="34" charset="0"/>
                          <a:ea typeface="Verdana" pitchFamily="34" charset="0"/>
                          <a:cs typeface="Verdana" pitchFamily="34" charset="0"/>
                        </a:rPr>
                        <a:t>2.4</a:t>
                      </a:r>
                      <a:endParaRPr lang="de-DE" sz="1600" b="0" dirty="0">
                        <a:solidFill>
                          <a:schemeClr val="tx1"/>
                        </a:solidFill>
                        <a:latin typeface="Verdana" pitchFamily="34" charset="0"/>
                        <a:ea typeface="Verdana" pitchFamily="34" charset="0"/>
                        <a:cs typeface="Verdana" pitchFamily="34" charset="0"/>
                      </a:endParaRPr>
                    </a:p>
                  </a:txBody>
                  <a:tcPr marL="91454" marR="91454" marT="45732" marB="45732"/>
                </a:tc>
                <a:tc>
                  <a:txBody>
                    <a:bodyPr/>
                    <a:lstStyle/>
                    <a:p>
                      <a:pPr>
                        <a:lnSpc>
                          <a:spcPct val="100000"/>
                        </a:lnSpc>
                        <a:spcBef>
                          <a:spcPts val="600"/>
                        </a:spcBef>
                        <a:spcAft>
                          <a:spcPts val="600"/>
                        </a:spcAft>
                      </a:pPr>
                      <a:r>
                        <a:rPr lang="de-DE" sz="1600" b="0" dirty="0" smtClean="0">
                          <a:solidFill>
                            <a:schemeClr val="tx1"/>
                          </a:solidFill>
                          <a:latin typeface="Verdana" pitchFamily="34" charset="0"/>
                          <a:ea typeface="Verdana" pitchFamily="34" charset="0"/>
                          <a:cs typeface="Verdana" pitchFamily="34" charset="0"/>
                        </a:rPr>
                        <a:t>Verantwortlich-</a:t>
                      </a:r>
                      <a:r>
                        <a:rPr lang="de-DE" sz="1600" b="0" dirty="0" err="1" smtClean="0">
                          <a:solidFill>
                            <a:schemeClr val="tx1"/>
                          </a:solidFill>
                          <a:latin typeface="Verdana" pitchFamily="34" charset="0"/>
                          <a:ea typeface="Verdana" pitchFamily="34" charset="0"/>
                          <a:cs typeface="Verdana" pitchFamily="34" charset="0"/>
                        </a:rPr>
                        <a:t>keitsangabe</a:t>
                      </a:r>
                      <a:endParaRPr lang="de-DE" sz="1600" b="0" dirty="0">
                        <a:solidFill>
                          <a:schemeClr val="tx1"/>
                        </a:solidFill>
                        <a:latin typeface="Verdana" pitchFamily="34" charset="0"/>
                        <a:ea typeface="Verdana" pitchFamily="34" charset="0"/>
                        <a:cs typeface="Verdana" pitchFamily="34" charset="0"/>
                      </a:endParaRPr>
                    </a:p>
                  </a:txBody>
                  <a:tcPr marL="91454" marR="91454" marT="45732" marB="45732"/>
                </a:tc>
                <a:tc>
                  <a:txBody>
                    <a:bodyPr/>
                    <a:lstStyle/>
                    <a:p>
                      <a:pPr>
                        <a:lnSpc>
                          <a:spcPct val="100000"/>
                        </a:lnSpc>
                        <a:spcBef>
                          <a:spcPts val="600"/>
                        </a:spcBef>
                        <a:spcAft>
                          <a:spcPts val="600"/>
                        </a:spcAft>
                      </a:pPr>
                      <a:r>
                        <a:rPr lang="de-DE" sz="1600" dirty="0" err="1" smtClean="0">
                          <a:solidFill>
                            <a:schemeClr val="tx1"/>
                          </a:solidFill>
                          <a:latin typeface="Verdana" pitchFamily="34" charset="0"/>
                          <a:ea typeface="Verdana" pitchFamily="34" charset="0"/>
                          <a:cs typeface="Verdana" pitchFamily="34" charset="0"/>
                        </a:rPr>
                        <a:t>Bearbeiterverzeichnis</a:t>
                      </a:r>
                      <a:r>
                        <a:rPr lang="de-DE" sz="1600" dirty="0" smtClean="0">
                          <a:solidFill>
                            <a:schemeClr val="tx1"/>
                          </a:solidFill>
                          <a:latin typeface="Verdana" pitchFamily="34" charset="0"/>
                          <a:ea typeface="Verdana" pitchFamily="34" charset="0"/>
                          <a:cs typeface="Verdana" pitchFamily="34" charset="0"/>
                        </a:rPr>
                        <a:t>: Dr. Ludwig Bergschneider,</a:t>
                      </a:r>
                      <a:r>
                        <a:rPr lang="de-DE" sz="1600" baseline="0" dirty="0" smtClean="0">
                          <a:solidFill>
                            <a:schemeClr val="tx1"/>
                          </a:solidFill>
                          <a:latin typeface="Verdana" pitchFamily="34" charset="0"/>
                          <a:ea typeface="Verdana" pitchFamily="34" charset="0"/>
                          <a:cs typeface="Verdana" pitchFamily="34" charset="0"/>
                        </a:rPr>
                        <a:t> Dr. Christof Münch [und 10 weitere]</a:t>
                      </a:r>
                      <a:endParaRPr lang="de-DE" sz="1600" dirty="0">
                        <a:solidFill>
                          <a:schemeClr val="tx1"/>
                        </a:solidFill>
                        <a:latin typeface="Verdana" pitchFamily="34" charset="0"/>
                        <a:ea typeface="Verdana" pitchFamily="34" charset="0"/>
                        <a:cs typeface="Verdana" pitchFamily="34" charset="0"/>
                      </a:endParaRPr>
                    </a:p>
                  </a:txBody>
                  <a:tcPr marL="91454" marR="91454" marT="45732" marB="45732"/>
                </a:tc>
                <a:extLst>
                  <a:ext uri="{0D108BD9-81ED-4DB2-BD59-A6C34878D82A}">
                    <a16:rowId xmlns:a16="http://schemas.microsoft.com/office/drawing/2014/main" val="10003"/>
                  </a:ext>
                </a:extLst>
              </a:tr>
              <a:tr h="335333">
                <a:tc>
                  <a:txBody>
                    <a:bodyPr/>
                    <a:lstStyle/>
                    <a:p>
                      <a:pPr>
                        <a:lnSpc>
                          <a:spcPct val="100000"/>
                        </a:lnSpc>
                        <a:spcBef>
                          <a:spcPts val="600"/>
                        </a:spcBef>
                        <a:spcAft>
                          <a:spcPts val="600"/>
                        </a:spcAft>
                      </a:pPr>
                      <a:r>
                        <a:rPr lang="de-DE" sz="1600" b="1" dirty="0" smtClean="0">
                          <a:solidFill>
                            <a:schemeClr val="tx1"/>
                          </a:solidFill>
                          <a:latin typeface="Verdana" pitchFamily="34" charset="0"/>
                          <a:ea typeface="Verdana" pitchFamily="34" charset="0"/>
                          <a:cs typeface="Verdana" pitchFamily="34" charset="0"/>
                        </a:rPr>
                        <a:t>2.5</a:t>
                      </a:r>
                      <a:endParaRPr lang="de-DE" sz="1600" b="1" dirty="0">
                        <a:solidFill>
                          <a:schemeClr val="tx1"/>
                        </a:solidFill>
                        <a:latin typeface="Verdana" pitchFamily="34" charset="0"/>
                        <a:ea typeface="Verdana" pitchFamily="34" charset="0"/>
                        <a:cs typeface="Verdana" pitchFamily="34" charset="0"/>
                      </a:endParaRPr>
                    </a:p>
                  </a:txBody>
                  <a:tcPr marL="91454" marR="91454" marT="45732" marB="45732"/>
                </a:tc>
                <a:tc>
                  <a:txBody>
                    <a:bodyPr/>
                    <a:lstStyle/>
                    <a:p>
                      <a:pPr>
                        <a:lnSpc>
                          <a:spcPct val="100000"/>
                        </a:lnSpc>
                        <a:spcBef>
                          <a:spcPts val="600"/>
                        </a:spcBef>
                        <a:spcAft>
                          <a:spcPts val="600"/>
                        </a:spcAft>
                      </a:pPr>
                      <a:r>
                        <a:rPr lang="de-DE" sz="1600" b="1" dirty="0" smtClean="0">
                          <a:solidFill>
                            <a:schemeClr val="tx1"/>
                          </a:solidFill>
                          <a:latin typeface="Verdana" pitchFamily="34" charset="0"/>
                          <a:ea typeface="Verdana" pitchFamily="34" charset="0"/>
                          <a:cs typeface="Verdana" pitchFamily="34" charset="0"/>
                        </a:rPr>
                        <a:t>Ausgabevermerk</a:t>
                      </a:r>
                      <a:endParaRPr lang="de-DE" sz="1600" b="1" dirty="0">
                        <a:solidFill>
                          <a:schemeClr val="tx1"/>
                        </a:solidFill>
                        <a:latin typeface="Verdana" pitchFamily="34" charset="0"/>
                        <a:ea typeface="Verdana" pitchFamily="34" charset="0"/>
                        <a:cs typeface="Verdana" pitchFamily="34" charset="0"/>
                      </a:endParaRPr>
                    </a:p>
                  </a:txBody>
                  <a:tcPr marL="91454" marR="91454" marT="45732" marB="45732"/>
                </a:tc>
                <a:tc>
                  <a:txBody>
                    <a:bodyPr/>
                    <a:lstStyle/>
                    <a:p>
                      <a:pPr>
                        <a:lnSpc>
                          <a:spcPct val="100000"/>
                        </a:lnSpc>
                        <a:spcBef>
                          <a:spcPts val="600"/>
                        </a:spcBef>
                        <a:spcAft>
                          <a:spcPts val="600"/>
                        </a:spcAft>
                      </a:pPr>
                      <a:r>
                        <a:rPr lang="de-DE" sz="1600" dirty="0" smtClean="0">
                          <a:solidFill>
                            <a:schemeClr val="tx1"/>
                          </a:solidFill>
                          <a:latin typeface="Verdana" pitchFamily="34" charset="0"/>
                          <a:ea typeface="Verdana" pitchFamily="34" charset="0"/>
                          <a:cs typeface="Verdana" pitchFamily="34" charset="0"/>
                        </a:rPr>
                        <a:t>2. Auflage</a:t>
                      </a:r>
                      <a:endParaRPr lang="de-DE" sz="1600" dirty="0">
                        <a:solidFill>
                          <a:schemeClr val="tx1"/>
                        </a:solidFill>
                        <a:latin typeface="Verdana" pitchFamily="34" charset="0"/>
                        <a:ea typeface="Verdana" pitchFamily="34" charset="0"/>
                        <a:cs typeface="Verdana" pitchFamily="34" charset="0"/>
                      </a:endParaRPr>
                    </a:p>
                  </a:txBody>
                  <a:tcPr marL="91454" marR="91454" marT="45732" marB="45732"/>
                </a:tc>
                <a:extLst>
                  <a:ext uri="{0D108BD9-81ED-4DB2-BD59-A6C34878D82A}">
                    <a16:rowId xmlns:a16="http://schemas.microsoft.com/office/drawing/2014/main" val="10004"/>
                  </a:ext>
                </a:extLst>
              </a:tr>
              <a:tr h="579203">
                <a:tc>
                  <a:txBody>
                    <a:bodyPr/>
                    <a:lstStyle/>
                    <a:p>
                      <a:pPr>
                        <a:lnSpc>
                          <a:spcPct val="100000"/>
                        </a:lnSpc>
                        <a:spcBef>
                          <a:spcPts val="600"/>
                        </a:spcBef>
                        <a:spcAft>
                          <a:spcPts val="600"/>
                        </a:spcAft>
                      </a:pPr>
                      <a:r>
                        <a:rPr lang="de-DE" sz="1600" b="1" dirty="0" smtClean="0">
                          <a:solidFill>
                            <a:schemeClr val="tx1"/>
                          </a:solidFill>
                          <a:latin typeface="Verdana" pitchFamily="34" charset="0"/>
                          <a:ea typeface="Verdana" pitchFamily="34" charset="0"/>
                          <a:cs typeface="Verdana" pitchFamily="34" charset="0"/>
                        </a:rPr>
                        <a:t>6.2.2</a:t>
                      </a:r>
                      <a:endParaRPr lang="de-DE" sz="1600" b="1" dirty="0">
                        <a:solidFill>
                          <a:schemeClr val="tx1"/>
                        </a:solidFill>
                        <a:latin typeface="Verdana" pitchFamily="34" charset="0"/>
                        <a:ea typeface="Verdana" pitchFamily="34" charset="0"/>
                        <a:cs typeface="Verdana" pitchFamily="34" charset="0"/>
                      </a:endParaRPr>
                    </a:p>
                  </a:txBody>
                  <a:tcPr marL="91454" marR="91454" marT="45732" marB="45732"/>
                </a:tc>
                <a:tc>
                  <a:txBody>
                    <a:bodyPr/>
                    <a:lstStyle/>
                    <a:p>
                      <a:pPr>
                        <a:lnSpc>
                          <a:spcPct val="100000"/>
                        </a:lnSpc>
                        <a:spcBef>
                          <a:spcPts val="600"/>
                        </a:spcBef>
                        <a:spcAft>
                          <a:spcPts val="600"/>
                        </a:spcAft>
                      </a:pPr>
                      <a:r>
                        <a:rPr lang="de-DE" sz="1600" b="1" dirty="0" smtClean="0">
                          <a:solidFill>
                            <a:schemeClr val="tx1"/>
                          </a:solidFill>
                          <a:latin typeface="Verdana" pitchFamily="34" charset="0"/>
                          <a:ea typeface="Verdana" pitchFamily="34" charset="0"/>
                          <a:cs typeface="Verdana" pitchFamily="34" charset="0"/>
                        </a:rPr>
                        <a:t>Bevorzugter Titel des Werks</a:t>
                      </a:r>
                      <a:endParaRPr lang="de-DE" sz="1600" b="1" dirty="0">
                        <a:solidFill>
                          <a:schemeClr val="tx1"/>
                        </a:solidFill>
                        <a:latin typeface="Verdana" pitchFamily="34" charset="0"/>
                        <a:ea typeface="Verdana" pitchFamily="34" charset="0"/>
                        <a:cs typeface="Verdana" pitchFamily="34" charset="0"/>
                      </a:endParaRPr>
                    </a:p>
                  </a:txBody>
                  <a:tcPr marL="91454" marR="91454" marT="45732" marB="45732"/>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dirty="0" smtClean="0">
                          <a:solidFill>
                            <a:schemeClr val="tx1"/>
                          </a:solidFill>
                          <a:latin typeface="Verdana" pitchFamily="34" charset="0"/>
                          <a:ea typeface="Verdana" pitchFamily="34" charset="0"/>
                          <a:cs typeface="Verdana" pitchFamily="34" charset="0"/>
                        </a:rPr>
                        <a:t>Familienrecht in der Notar- und Gestaltungspraxis </a:t>
                      </a:r>
                      <a:endParaRPr lang="de-DE" sz="1600" dirty="0">
                        <a:solidFill>
                          <a:schemeClr val="tx1"/>
                        </a:solidFill>
                        <a:latin typeface="Verdana" pitchFamily="34" charset="0"/>
                        <a:ea typeface="Verdana" pitchFamily="34" charset="0"/>
                        <a:cs typeface="Verdana" pitchFamily="34" charset="0"/>
                      </a:endParaRPr>
                    </a:p>
                  </a:txBody>
                  <a:tcPr marL="91454" marR="91454" marT="45732" marB="45732"/>
                </a:tc>
                <a:extLst>
                  <a:ext uri="{0D108BD9-81ED-4DB2-BD59-A6C34878D82A}">
                    <a16:rowId xmlns:a16="http://schemas.microsoft.com/office/drawing/2014/main" val="10005"/>
                  </a:ext>
                </a:extLst>
              </a:tr>
              <a:tr h="856792">
                <a:tc>
                  <a:txBody>
                    <a:bodyPr/>
                    <a:lstStyle/>
                    <a:p>
                      <a:pPr>
                        <a:lnSpc>
                          <a:spcPct val="100000"/>
                        </a:lnSpc>
                        <a:spcBef>
                          <a:spcPts val="600"/>
                        </a:spcBef>
                        <a:spcAft>
                          <a:spcPts val="600"/>
                        </a:spcAft>
                      </a:pPr>
                      <a:r>
                        <a:rPr lang="de-DE" sz="1600" b="1" dirty="0" smtClean="0">
                          <a:latin typeface="Verdana" pitchFamily="34" charset="0"/>
                          <a:ea typeface="Verdana" pitchFamily="34" charset="0"/>
                          <a:cs typeface="Verdana" pitchFamily="34" charset="0"/>
                        </a:rPr>
                        <a:t>17.10</a:t>
                      </a:r>
                      <a:endParaRPr lang="de-DE" sz="1600" b="1" dirty="0">
                        <a:latin typeface="Verdana" pitchFamily="34" charset="0"/>
                        <a:ea typeface="Verdana" pitchFamily="34" charset="0"/>
                        <a:cs typeface="Verdana" pitchFamily="34" charset="0"/>
                      </a:endParaRPr>
                    </a:p>
                  </a:txBody>
                  <a:tcPr marL="91454" marR="91454" marT="45732" marB="45732"/>
                </a:tc>
                <a:tc>
                  <a:txBody>
                    <a:bodyPr/>
                    <a:lstStyle/>
                    <a:p>
                      <a:pPr>
                        <a:lnSpc>
                          <a:spcPct val="100000"/>
                        </a:lnSpc>
                        <a:spcBef>
                          <a:spcPts val="600"/>
                        </a:spcBef>
                        <a:spcAft>
                          <a:spcPts val="600"/>
                        </a:spcAft>
                      </a:pPr>
                      <a:r>
                        <a:rPr lang="de-DE" sz="1600" b="1" dirty="0" smtClean="0">
                          <a:latin typeface="Verdana" pitchFamily="34" charset="0"/>
                          <a:ea typeface="Verdana" pitchFamily="34" charset="0"/>
                          <a:cs typeface="Verdana" pitchFamily="34" charset="0"/>
                        </a:rPr>
                        <a:t>In der Manifestation verkörpertes Werk</a:t>
                      </a:r>
                      <a:endParaRPr lang="de-DE" sz="1600" b="1" dirty="0">
                        <a:latin typeface="Verdana" pitchFamily="34" charset="0"/>
                        <a:ea typeface="Verdana" pitchFamily="34" charset="0"/>
                        <a:cs typeface="Verdana" pitchFamily="34" charset="0"/>
                      </a:endParaRPr>
                    </a:p>
                  </a:txBody>
                  <a:tcPr marL="91454" marR="91454" marT="45732" marB="45732"/>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600" dirty="0" smtClean="0">
                          <a:solidFill>
                            <a:schemeClr val="tx1"/>
                          </a:solidFill>
                          <a:latin typeface="Verdana" pitchFamily="34" charset="0"/>
                          <a:ea typeface="Verdana" pitchFamily="34" charset="0"/>
                          <a:cs typeface="Verdana" pitchFamily="34" charset="0"/>
                        </a:rPr>
                        <a:t>Münch, Christof,</a:t>
                      </a:r>
                      <a:r>
                        <a:rPr lang="de-DE" sz="1600" baseline="0" dirty="0" smtClean="0">
                          <a:solidFill>
                            <a:schemeClr val="tx1"/>
                          </a:solidFill>
                          <a:latin typeface="Verdana" pitchFamily="34" charset="0"/>
                          <a:ea typeface="Verdana" pitchFamily="34" charset="0"/>
                          <a:cs typeface="Verdana" pitchFamily="34" charset="0"/>
                        </a:rPr>
                        <a:t> </a:t>
                      </a:r>
                      <a:r>
                        <a:rPr lang="de-DE" sz="1600" dirty="0" smtClean="0">
                          <a:solidFill>
                            <a:schemeClr val="tx1"/>
                          </a:solidFill>
                          <a:latin typeface="Verdana" pitchFamily="34" charset="0"/>
                          <a:ea typeface="Verdana" pitchFamily="34" charset="0"/>
                          <a:cs typeface="Verdana" pitchFamily="34" charset="0"/>
                        </a:rPr>
                        <a:t>1962-.</a:t>
                      </a:r>
                      <a:r>
                        <a:rPr lang="de-DE" sz="1600" baseline="0" dirty="0" smtClean="0">
                          <a:solidFill>
                            <a:schemeClr val="tx1"/>
                          </a:solidFill>
                          <a:latin typeface="Verdana" pitchFamily="34" charset="0"/>
                          <a:ea typeface="Verdana" pitchFamily="34" charset="0"/>
                          <a:cs typeface="Verdana" pitchFamily="34" charset="0"/>
                        </a:rPr>
                        <a:t> </a:t>
                      </a:r>
                      <a:r>
                        <a:rPr lang="de-DE" sz="1600" dirty="0" smtClean="0">
                          <a:solidFill>
                            <a:schemeClr val="tx1"/>
                          </a:solidFill>
                          <a:latin typeface="Verdana" pitchFamily="34" charset="0"/>
                          <a:ea typeface="Verdana" pitchFamily="34" charset="0"/>
                          <a:cs typeface="Verdana" pitchFamily="34" charset="0"/>
                        </a:rPr>
                        <a:t>Familienrecht in der Notar- und Gestaltungspraxis </a:t>
                      </a:r>
                    </a:p>
                  </a:txBody>
                  <a:tcPr marL="91454" marR="91454" marT="45732" marB="45732"/>
                </a:tc>
                <a:extLst>
                  <a:ext uri="{0D108BD9-81ED-4DB2-BD59-A6C34878D82A}">
                    <a16:rowId xmlns:a16="http://schemas.microsoft.com/office/drawing/2014/main" val="10006"/>
                  </a:ext>
                </a:extLst>
              </a:tr>
              <a:tr h="389385">
                <a:tc>
                  <a:txBody>
                    <a:bodyPr/>
                    <a:lstStyle/>
                    <a:p>
                      <a:pPr>
                        <a:lnSpc>
                          <a:spcPct val="100000"/>
                        </a:lnSpc>
                        <a:spcBef>
                          <a:spcPts val="600"/>
                        </a:spcBef>
                        <a:spcAft>
                          <a:spcPts val="600"/>
                        </a:spcAft>
                      </a:pPr>
                      <a:r>
                        <a:rPr lang="de-DE" sz="1600" b="1" dirty="0" smtClean="0">
                          <a:solidFill>
                            <a:schemeClr val="tx1"/>
                          </a:solidFill>
                          <a:latin typeface="Verdana" pitchFamily="34" charset="0"/>
                          <a:ea typeface="Verdana" pitchFamily="34" charset="0"/>
                          <a:cs typeface="Verdana" pitchFamily="34" charset="0"/>
                        </a:rPr>
                        <a:t>19.2</a:t>
                      </a:r>
                      <a:endParaRPr lang="de-DE" sz="1600" b="1" dirty="0">
                        <a:solidFill>
                          <a:schemeClr val="tx1"/>
                        </a:solidFill>
                        <a:latin typeface="Verdana" pitchFamily="34" charset="0"/>
                        <a:ea typeface="Verdana" pitchFamily="34" charset="0"/>
                        <a:cs typeface="Verdana" pitchFamily="34" charset="0"/>
                      </a:endParaRPr>
                    </a:p>
                  </a:txBody>
                  <a:tcPr marL="91454" marR="91454" marT="45732" marB="45732"/>
                </a:tc>
                <a:tc>
                  <a:txBody>
                    <a:bodyPr/>
                    <a:lstStyle/>
                    <a:p>
                      <a:pPr>
                        <a:lnSpc>
                          <a:spcPct val="100000"/>
                        </a:lnSpc>
                        <a:spcBef>
                          <a:spcPts val="600"/>
                        </a:spcBef>
                        <a:spcAft>
                          <a:spcPts val="600"/>
                        </a:spcAft>
                      </a:pPr>
                      <a:r>
                        <a:rPr lang="de-DE" sz="1600" b="1" dirty="0" smtClean="0">
                          <a:solidFill>
                            <a:schemeClr val="tx1"/>
                          </a:solidFill>
                          <a:latin typeface="Verdana" pitchFamily="34" charset="0"/>
                          <a:ea typeface="Verdana" pitchFamily="34" charset="0"/>
                          <a:cs typeface="Verdana" pitchFamily="34" charset="0"/>
                        </a:rPr>
                        <a:t>Geistiger Schöpfer</a:t>
                      </a:r>
                      <a:endParaRPr lang="de-DE" sz="1600" b="1" dirty="0">
                        <a:solidFill>
                          <a:schemeClr val="tx1"/>
                        </a:solidFill>
                        <a:latin typeface="Verdana" pitchFamily="34" charset="0"/>
                        <a:ea typeface="Verdana" pitchFamily="34" charset="0"/>
                        <a:cs typeface="Verdana" pitchFamily="34" charset="0"/>
                      </a:endParaRPr>
                    </a:p>
                  </a:txBody>
                  <a:tcPr marL="91454" marR="91454" marT="45732" marB="45732"/>
                </a:tc>
                <a:tc>
                  <a:txBody>
                    <a:bodyPr/>
                    <a:lstStyle/>
                    <a:p>
                      <a:pPr>
                        <a:lnSpc>
                          <a:spcPct val="100000"/>
                        </a:lnSpc>
                        <a:spcBef>
                          <a:spcPts val="600"/>
                        </a:spcBef>
                        <a:spcAft>
                          <a:spcPts val="600"/>
                        </a:spcAft>
                      </a:pPr>
                      <a:r>
                        <a:rPr lang="de-DE" sz="1600" dirty="0" smtClean="0">
                          <a:solidFill>
                            <a:schemeClr val="tx1"/>
                          </a:solidFill>
                          <a:latin typeface="Verdana" pitchFamily="34" charset="0"/>
                          <a:ea typeface="Verdana" pitchFamily="34" charset="0"/>
                          <a:cs typeface="Verdana" pitchFamily="34" charset="0"/>
                        </a:rPr>
                        <a:t>Münch, Christof,</a:t>
                      </a:r>
                      <a:r>
                        <a:rPr lang="de-DE" sz="1600" baseline="0" dirty="0" smtClean="0">
                          <a:solidFill>
                            <a:schemeClr val="tx1"/>
                          </a:solidFill>
                          <a:latin typeface="Verdana" pitchFamily="34" charset="0"/>
                          <a:ea typeface="Verdana" pitchFamily="34" charset="0"/>
                          <a:cs typeface="Verdana" pitchFamily="34" charset="0"/>
                        </a:rPr>
                        <a:t> </a:t>
                      </a:r>
                      <a:r>
                        <a:rPr lang="de-DE" sz="1600" dirty="0" smtClean="0">
                          <a:solidFill>
                            <a:schemeClr val="tx1"/>
                          </a:solidFill>
                          <a:latin typeface="Verdana" pitchFamily="34" charset="0"/>
                          <a:ea typeface="Verdana" pitchFamily="34" charset="0"/>
                          <a:cs typeface="Verdana" pitchFamily="34" charset="0"/>
                        </a:rPr>
                        <a:t>1962- </a:t>
                      </a:r>
                      <a:endParaRPr lang="de-DE" sz="1600" dirty="0">
                        <a:solidFill>
                          <a:schemeClr val="tx1"/>
                        </a:solidFill>
                        <a:latin typeface="Verdana" pitchFamily="34" charset="0"/>
                        <a:ea typeface="Verdana" pitchFamily="34" charset="0"/>
                        <a:cs typeface="Verdana" pitchFamily="34" charset="0"/>
                      </a:endParaRPr>
                    </a:p>
                  </a:txBody>
                  <a:tcPr marL="91454" marR="91454" marT="45732" marB="45732"/>
                </a:tc>
                <a:extLst>
                  <a:ext uri="{0D108BD9-81ED-4DB2-BD59-A6C34878D82A}">
                    <a16:rowId xmlns:a16="http://schemas.microsoft.com/office/drawing/2014/main" val="10007"/>
                  </a:ext>
                </a:extLst>
              </a:tr>
              <a:tr h="579203">
                <a:tc>
                  <a:txBody>
                    <a:bodyPr/>
                    <a:lstStyle/>
                    <a:p>
                      <a:pPr>
                        <a:lnSpc>
                          <a:spcPct val="100000"/>
                        </a:lnSpc>
                        <a:spcBef>
                          <a:spcPts val="600"/>
                        </a:spcBef>
                        <a:spcAft>
                          <a:spcPts val="600"/>
                        </a:spcAft>
                      </a:pPr>
                      <a:r>
                        <a:rPr lang="de-DE" sz="1600" b="0" dirty="0" smtClean="0">
                          <a:solidFill>
                            <a:schemeClr val="tx1"/>
                          </a:solidFill>
                          <a:latin typeface="Verdana" pitchFamily="34" charset="0"/>
                          <a:ea typeface="Verdana" pitchFamily="34" charset="0"/>
                          <a:cs typeface="Verdana" pitchFamily="34" charset="0"/>
                        </a:rPr>
                        <a:t>18.5</a:t>
                      </a:r>
                      <a:endParaRPr lang="de-DE" sz="1600" b="0" dirty="0">
                        <a:solidFill>
                          <a:schemeClr val="tx1"/>
                        </a:solidFill>
                        <a:latin typeface="Verdana" pitchFamily="34" charset="0"/>
                        <a:ea typeface="Verdana" pitchFamily="34" charset="0"/>
                        <a:cs typeface="Verdana" pitchFamily="34" charset="0"/>
                      </a:endParaRPr>
                    </a:p>
                  </a:txBody>
                  <a:tcPr marL="91454" marR="91454" marT="45732" marB="45732"/>
                </a:tc>
                <a:tc>
                  <a:txBody>
                    <a:bodyPr/>
                    <a:lstStyle/>
                    <a:p>
                      <a:pPr>
                        <a:lnSpc>
                          <a:spcPct val="100000"/>
                        </a:lnSpc>
                        <a:spcBef>
                          <a:spcPts val="600"/>
                        </a:spcBef>
                        <a:spcAft>
                          <a:spcPts val="600"/>
                        </a:spcAft>
                      </a:pPr>
                      <a:r>
                        <a:rPr lang="de-DE" sz="1600" b="0" dirty="0" smtClean="0">
                          <a:solidFill>
                            <a:schemeClr val="tx1"/>
                          </a:solidFill>
                          <a:latin typeface="Verdana" pitchFamily="34" charset="0"/>
                          <a:ea typeface="Verdana" pitchFamily="34" charset="0"/>
                          <a:cs typeface="Verdana" pitchFamily="34" charset="0"/>
                        </a:rPr>
                        <a:t>Beziehungskenn-</a:t>
                      </a:r>
                      <a:r>
                        <a:rPr lang="de-DE" sz="1600" b="0" dirty="0" err="1" smtClean="0">
                          <a:solidFill>
                            <a:schemeClr val="tx1"/>
                          </a:solidFill>
                          <a:latin typeface="Verdana" pitchFamily="34" charset="0"/>
                          <a:ea typeface="Verdana" pitchFamily="34" charset="0"/>
                          <a:cs typeface="Verdana" pitchFamily="34" charset="0"/>
                        </a:rPr>
                        <a:t>zeichnung</a:t>
                      </a:r>
                      <a:endParaRPr lang="de-DE" sz="1600" b="0" dirty="0">
                        <a:solidFill>
                          <a:schemeClr val="tx1"/>
                        </a:solidFill>
                        <a:latin typeface="Verdana" pitchFamily="34" charset="0"/>
                        <a:ea typeface="Verdana" pitchFamily="34" charset="0"/>
                        <a:cs typeface="Verdana" pitchFamily="34" charset="0"/>
                      </a:endParaRPr>
                    </a:p>
                  </a:txBody>
                  <a:tcPr marL="91454" marR="91454" marT="45732" marB="45732"/>
                </a:tc>
                <a:tc>
                  <a:txBody>
                    <a:bodyPr/>
                    <a:lstStyle/>
                    <a:p>
                      <a:pPr>
                        <a:lnSpc>
                          <a:spcPct val="100000"/>
                        </a:lnSpc>
                        <a:spcBef>
                          <a:spcPts val="600"/>
                        </a:spcBef>
                        <a:spcAft>
                          <a:spcPts val="600"/>
                        </a:spcAft>
                      </a:pPr>
                      <a:r>
                        <a:rPr lang="de-DE" sz="1600" dirty="0" smtClean="0">
                          <a:solidFill>
                            <a:schemeClr val="tx1"/>
                          </a:solidFill>
                          <a:latin typeface="Verdana" pitchFamily="34" charset="0"/>
                          <a:ea typeface="Verdana" pitchFamily="34" charset="0"/>
                          <a:cs typeface="Verdana" pitchFamily="34" charset="0"/>
                        </a:rPr>
                        <a:t>Verfasser</a:t>
                      </a:r>
                      <a:endParaRPr lang="de-DE" sz="1600" dirty="0">
                        <a:solidFill>
                          <a:schemeClr val="tx1"/>
                        </a:solidFill>
                        <a:latin typeface="Verdana" pitchFamily="34" charset="0"/>
                        <a:ea typeface="Verdana" pitchFamily="34" charset="0"/>
                        <a:cs typeface="Verdana" pitchFamily="34" charset="0"/>
                      </a:endParaRPr>
                    </a:p>
                  </a:txBody>
                  <a:tcPr marL="91454" marR="91454" marT="45732" marB="45732"/>
                </a:tc>
                <a:extLst>
                  <a:ext uri="{0D108BD9-81ED-4DB2-BD59-A6C34878D82A}">
                    <a16:rowId xmlns:a16="http://schemas.microsoft.com/office/drawing/2014/main" val="10008"/>
                  </a:ext>
                </a:extLst>
              </a:tr>
              <a:tr h="389385">
                <a:tc>
                  <a:txBody>
                    <a:bodyPr/>
                    <a:lstStyle/>
                    <a:p>
                      <a:pPr>
                        <a:lnSpc>
                          <a:spcPct val="100000"/>
                        </a:lnSpc>
                        <a:spcAft>
                          <a:spcPts val="600"/>
                        </a:spcAft>
                      </a:pPr>
                      <a:r>
                        <a:rPr lang="de-DE" sz="1600" dirty="0">
                          <a:solidFill>
                            <a:schemeClr val="tx1"/>
                          </a:solidFill>
                          <a:latin typeface="Verdana"/>
                          <a:ea typeface="Calibri"/>
                          <a:cs typeface="Arial"/>
                        </a:rPr>
                        <a:t>19.2</a:t>
                      </a:r>
                    </a:p>
                  </a:txBody>
                  <a:tcPr marL="68591" marR="68591" marT="0" marB="0"/>
                </a:tc>
                <a:tc>
                  <a:txBody>
                    <a:bodyPr/>
                    <a:lstStyle/>
                    <a:p>
                      <a:pPr>
                        <a:lnSpc>
                          <a:spcPct val="100000"/>
                        </a:lnSpc>
                        <a:spcAft>
                          <a:spcPts val="600"/>
                        </a:spcAft>
                      </a:pPr>
                      <a:r>
                        <a:rPr lang="de-DE" sz="1600">
                          <a:solidFill>
                            <a:schemeClr val="tx1"/>
                          </a:solidFill>
                          <a:latin typeface="Verdana"/>
                          <a:ea typeface="Calibri"/>
                          <a:cs typeface="Arial"/>
                        </a:rPr>
                        <a:t>Geistiger Schöpfer</a:t>
                      </a:r>
                    </a:p>
                  </a:txBody>
                  <a:tcPr marL="68591" marR="68591" marT="0" marB="0"/>
                </a:tc>
                <a:tc>
                  <a:txBody>
                    <a:bodyPr/>
                    <a:lstStyle/>
                    <a:p>
                      <a:pPr>
                        <a:lnSpc>
                          <a:spcPct val="100000"/>
                        </a:lnSpc>
                        <a:spcAft>
                          <a:spcPts val="600"/>
                        </a:spcAft>
                      </a:pPr>
                      <a:r>
                        <a:rPr lang="de-DE" sz="1600" dirty="0">
                          <a:solidFill>
                            <a:schemeClr val="tx1"/>
                          </a:solidFill>
                          <a:latin typeface="Verdana"/>
                          <a:ea typeface="Calibri"/>
                          <a:cs typeface="Arial"/>
                        </a:rPr>
                        <a:t>Bergschneider, Ludwig, 1934-</a:t>
                      </a:r>
                    </a:p>
                  </a:txBody>
                  <a:tcPr marL="68591" marR="68591" marT="0" marB="0"/>
                </a:tc>
                <a:extLst>
                  <a:ext uri="{0D108BD9-81ED-4DB2-BD59-A6C34878D82A}">
                    <a16:rowId xmlns:a16="http://schemas.microsoft.com/office/drawing/2014/main" val="10009"/>
                  </a:ext>
                </a:extLst>
              </a:tr>
              <a:tr h="487740">
                <a:tc>
                  <a:txBody>
                    <a:bodyPr/>
                    <a:lstStyle/>
                    <a:p>
                      <a:pPr>
                        <a:lnSpc>
                          <a:spcPct val="100000"/>
                        </a:lnSpc>
                        <a:spcAft>
                          <a:spcPts val="600"/>
                        </a:spcAft>
                      </a:pPr>
                      <a:r>
                        <a:rPr lang="de-DE" sz="1600" dirty="0">
                          <a:solidFill>
                            <a:schemeClr val="tx1"/>
                          </a:solidFill>
                          <a:latin typeface="Verdana"/>
                          <a:ea typeface="Calibri"/>
                          <a:cs typeface="Arial"/>
                        </a:rPr>
                        <a:t>18.5</a:t>
                      </a:r>
                    </a:p>
                  </a:txBody>
                  <a:tcPr marL="68591" marR="68591" marT="0" marB="0"/>
                </a:tc>
                <a:tc>
                  <a:txBody>
                    <a:bodyPr/>
                    <a:lstStyle/>
                    <a:p>
                      <a:pPr>
                        <a:lnSpc>
                          <a:spcPct val="100000"/>
                        </a:lnSpc>
                        <a:spcAft>
                          <a:spcPts val="600"/>
                        </a:spcAft>
                      </a:pPr>
                      <a:r>
                        <a:rPr lang="de-DE" sz="1600" dirty="0" smtClean="0">
                          <a:solidFill>
                            <a:schemeClr val="tx1"/>
                          </a:solidFill>
                          <a:latin typeface="Verdana"/>
                          <a:ea typeface="Calibri"/>
                          <a:cs typeface="Arial"/>
                        </a:rPr>
                        <a:t>Beziehungskenn-</a:t>
                      </a:r>
                      <a:r>
                        <a:rPr lang="de-DE" sz="1600" dirty="0" err="1" smtClean="0">
                          <a:solidFill>
                            <a:schemeClr val="tx1"/>
                          </a:solidFill>
                          <a:latin typeface="Verdana"/>
                          <a:ea typeface="Calibri"/>
                          <a:cs typeface="Arial"/>
                        </a:rPr>
                        <a:t>zeichnung</a:t>
                      </a:r>
                      <a:endParaRPr lang="de-DE" sz="1600" dirty="0">
                        <a:solidFill>
                          <a:schemeClr val="tx1"/>
                        </a:solidFill>
                        <a:latin typeface="Verdana"/>
                        <a:ea typeface="Calibri"/>
                        <a:cs typeface="Arial"/>
                      </a:endParaRPr>
                    </a:p>
                  </a:txBody>
                  <a:tcPr marL="68591" marR="68591" marT="0" marB="0"/>
                </a:tc>
                <a:tc>
                  <a:txBody>
                    <a:bodyPr/>
                    <a:lstStyle/>
                    <a:p>
                      <a:pPr>
                        <a:lnSpc>
                          <a:spcPct val="100000"/>
                        </a:lnSpc>
                        <a:spcAft>
                          <a:spcPts val="600"/>
                        </a:spcAft>
                      </a:pPr>
                      <a:r>
                        <a:rPr lang="de-DE" sz="1600" dirty="0">
                          <a:solidFill>
                            <a:schemeClr val="tx1"/>
                          </a:solidFill>
                          <a:latin typeface="Verdana"/>
                          <a:ea typeface="Calibri"/>
                          <a:cs typeface="Arial"/>
                        </a:rPr>
                        <a:t>Verfasser</a:t>
                      </a:r>
                    </a:p>
                  </a:txBody>
                  <a:tcPr marL="68591" marR="68591" marT="0" marB="0"/>
                </a:tc>
                <a:extLst>
                  <a:ext uri="{0D108BD9-81ED-4DB2-BD59-A6C34878D82A}">
                    <a16:rowId xmlns:a16="http://schemas.microsoft.com/office/drawing/2014/main" val="10010"/>
                  </a:ext>
                </a:extLst>
              </a:tr>
            </a:tbl>
          </a:graphicData>
        </a:graphic>
      </p:graphicFrame>
      <p:sp>
        <p:nvSpPr>
          <p:cNvPr id="3" name="Foliennummernplatzhalter 2"/>
          <p:cNvSpPr>
            <a:spLocks noGrp="1"/>
          </p:cNvSpPr>
          <p:nvPr>
            <p:ph type="sldNum" sz="quarter" idx="15"/>
          </p:nvPr>
        </p:nvSpPr>
        <p:spPr/>
        <p:txBody>
          <a:bodyPr/>
          <a:lstStyle/>
          <a:p>
            <a:pPr>
              <a:defRPr/>
            </a:pPr>
            <a:fld id="{FAB38C1D-161B-412A-9C5A-58B0265B4498}" type="slidenum">
              <a:rPr lang="de-DE" altLang="de-DE" smtClean="0"/>
              <a:pPr>
                <a:defRPr/>
              </a:pPr>
              <a:t>99</a:t>
            </a:fld>
            <a:endParaRPr lang="de-DE" altLang="de-DE"/>
          </a:p>
        </p:txBody>
      </p:sp>
      <p:sp>
        <p:nvSpPr>
          <p:cNvPr id="4" name="Titel 3"/>
          <p:cNvSpPr>
            <a:spLocks noGrp="1"/>
          </p:cNvSpPr>
          <p:nvPr>
            <p:ph type="title"/>
          </p:nvPr>
        </p:nvSpPr>
        <p:spPr/>
        <p:txBody>
          <a:bodyPr/>
          <a:lstStyle/>
          <a:p>
            <a:r>
              <a:rPr lang="de-DE" dirty="0"/>
              <a:t>Beispiel K2b</a:t>
            </a:r>
          </a:p>
        </p:txBody>
      </p:sp>
      <p:sp>
        <p:nvSpPr>
          <p:cNvPr id="7" name="Fußzeilenplatzhalter 13"/>
          <p:cNvSpPr>
            <a:spLocks noGrp="1"/>
          </p:cNvSpPr>
          <p:nvPr>
            <p:ph type="ftr" sz="quarter" idx="14"/>
          </p:nvPr>
        </p:nvSpPr>
        <p:spPr>
          <a:xfrm>
            <a:off x="468312" y="6376988"/>
            <a:ext cx="7344047" cy="365125"/>
          </a:xfrm>
        </p:spPr>
        <p:txBody>
          <a:bodyPr/>
          <a:lstStyle/>
          <a:p>
            <a:pPr>
              <a:defRPr/>
            </a:pPr>
            <a:r>
              <a:rPr lang="de-DE" dirty="0" smtClean="0"/>
              <a:t>AG RDA Schulungsunterlagen – Modul 6J: Juristische Werke | Stand: 5.12.2017 | CC BY-NC-SA</a:t>
            </a:r>
            <a:endParaRPr lang="de-DE"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1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3.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9011</Words>
  <Application>Microsoft Office PowerPoint</Application>
  <PresentationFormat>Bildschirmpräsentation (4:3)</PresentationFormat>
  <Paragraphs>2402</Paragraphs>
  <Slides>133</Slides>
  <Notes>109</Notes>
  <HiddenSlides>0</HiddenSlides>
  <MMClips>0</MMClips>
  <ScaleCrop>false</ScaleCrop>
  <HeadingPairs>
    <vt:vector size="6" baseType="variant">
      <vt:variant>
        <vt:lpstr>Verwendete Schriftarten</vt:lpstr>
      </vt:variant>
      <vt:variant>
        <vt:i4>6</vt:i4>
      </vt:variant>
      <vt:variant>
        <vt:lpstr>Design</vt:lpstr>
      </vt:variant>
      <vt:variant>
        <vt:i4>2</vt:i4>
      </vt:variant>
      <vt:variant>
        <vt:lpstr>Folientitel</vt:lpstr>
      </vt:variant>
      <vt:variant>
        <vt:i4>133</vt:i4>
      </vt:variant>
    </vt:vector>
  </HeadingPairs>
  <TitlesOfParts>
    <vt:vector size="141" baseType="lpstr">
      <vt:lpstr>Arial Unicode MS</vt:lpstr>
      <vt:lpstr>Arial</vt:lpstr>
      <vt:lpstr>Calibri</vt:lpstr>
      <vt:lpstr>Times New Roman</vt:lpstr>
      <vt:lpstr>Verdana</vt:lpstr>
      <vt:lpstr>Wingdings</vt:lpstr>
      <vt:lpstr>Larissa</vt:lpstr>
      <vt:lpstr>1_Larissa</vt:lpstr>
      <vt:lpstr>Schulungsunterlagen der AG RDA</vt:lpstr>
      <vt:lpstr>Juristische Werke </vt:lpstr>
      <vt:lpstr>Gliederung</vt:lpstr>
      <vt:lpstr>Definitionen/Geltungsbereich </vt:lpstr>
      <vt:lpstr>A. Geltungsbereich</vt:lpstr>
      <vt:lpstr>PowerPoint-Präsentation</vt:lpstr>
      <vt:lpstr>Juristische Werke nach RDA 6.29.1.1</vt:lpstr>
      <vt:lpstr>Juristische Werke nach RDA 6.29.1.1</vt:lpstr>
      <vt:lpstr>Deutsche Terminologie vs. RDA-Terminologie</vt:lpstr>
      <vt:lpstr>Weitere Rechtsmaterialien</vt:lpstr>
      <vt:lpstr>Erschließung juristischer Werke </vt:lpstr>
      <vt:lpstr>Allgemeines </vt:lpstr>
      <vt:lpstr>Allgemeines</vt:lpstr>
      <vt:lpstr>Allgemeines</vt:lpstr>
      <vt:lpstr>Bildung des normierten Sucheinstiegs für verschiedene Arten juristischer Werke </vt:lpstr>
      <vt:lpstr>Gesetze usw. (RDA 6.29.1.2–6.29.1.6)</vt:lpstr>
      <vt:lpstr>Einzelgesetze einer Gebietskörperschaft</vt:lpstr>
      <vt:lpstr>Einzelgesetze einer Gebietskörperschaft</vt:lpstr>
      <vt:lpstr>Beispiel</vt:lpstr>
      <vt:lpstr>Beispiel</vt:lpstr>
      <vt:lpstr>Erfassen des bevorzugten Titels</vt:lpstr>
      <vt:lpstr>Einzelgesetze einer Gebietskörperschaft</vt:lpstr>
      <vt:lpstr>Beispiel</vt:lpstr>
      <vt:lpstr>Beispiel</vt:lpstr>
      <vt:lpstr>Einzelgesetze einer Gebietskörperschaft</vt:lpstr>
      <vt:lpstr>Beispiel</vt:lpstr>
      <vt:lpstr>Einzelgesetze einer Gebietskörperschaft</vt:lpstr>
      <vt:lpstr>Einzelgesetze einer Gebietskörperschaft</vt:lpstr>
      <vt:lpstr>Beispiel</vt:lpstr>
      <vt:lpstr>Beispiel</vt:lpstr>
      <vt:lpstr>Verfügungen und Erlasse von Gebietskörperschaften</vt:lpstr>
      <vt:lpstr>Verfassungen</vt:lpstr>
      <vt:lpstr>Beispiel</vt:lpstr>
      <vt:lpstr>Gesetze oder Verwaltungsvorschriften usw. für eine Gebietskörperschaft von einer anderen Gebietskörperschaft</vt:lpstr>
      <vt:lpstr>Beispiel</vt:lpstr>
      <vt:lpstr>Weitere mit einem Gesetzeswerk in Beziehung stehende Körperschaften</vt:lpstr>
      <vt:lpstr>Verwaltungsvorschriften usw., die Gesetze sind</vt:lpstr>
      <vt:lpstr>Beispiel</vt:lpstr>
      <vt:lpstr>Beispiel</vt:lpstr>
      <vt:lpstr>Gesetzentwürfe und Gesetzesvorlagen</vt:lpstr>
      <vt:lpstr>Beispiel</vt:lpstr>
      <vt:lpstr>Beispiele</vt:lpstr>
      <vt:lpstr>Verfassungsentwürfe</vt:lpstr>
      <vt:lpstr>Gesetze des Altertums und der Antike,  mittelalterliche Gesetze, Gewohnheitsrechte usw.</vt:lpstr>
      <vt:lpstr>Beispiele</vt:lpstr>
      <vt:lpstr>Gesetze des Altertums und der Antike, mittelalterliche Gesetze, Gewohnheitsrechte usw.</vt:lpstr>
      <vt:lpstr>Gesetze des Altertums und der Antike, mittelalterliche Gesetze, Gewohnheitsrechte usw.</vt:lpstr>
      <vt:lpstr>Gesetze des Altertums und der Antike,  mittelalterliche Gesetze, Gewohnheitsrechte usw.</vt:lpstr>
      <vt:lpstr>Verwaltungsvorschriften usw., die keine Gesetze sind</vt:lpstr>
      <vt:lpstr>Verwaltungsvorschriften usw., die keine Gesetze sind</vt:lpstr>
      <vt:lpstr>Beispiel</vt:lpstr>
      <vt:lpstr>Bestimmung der Werkgrenze bei Gesetzen usw. </vt:lpstr>
      <vt:lpstr>Bestimmung der Werkgrenze bei Gesetzen usw. </vt:lpstr>
      <vt:lpstr>Beispiel</vt:lpstr>
      <vt:lpstr>Beispiel</vt:lpstr>
      <vt:lpstr>Beispiel</vt:lpstr>
      <vt:lpstr>Gerichtliche Verfahrensvorschriften </vt:lpstr>
      <vt:lpstr>Beispiele</vt:lpstr>
      <vt:lpstr>Gerichtliche Verfahrensvorschriften in Deutschland</vt:lpstr>
      <vt:lpstr>Beispiele</vt:lpstr>
      <vt:lpstr>Beispiele</vt:lpstr>
      <vt:lpstr>Satzungen, Chartas usw. von internationalen, zwischenstaatlichen und Nichtregierungs-organisationen</vt:lpstr>
      <vt:lpstr>Beispiel</vt:lpstr>
      <vt:lpstr>Satzungen, Chartas usw. von einer Gebietskörperschaft für Gremien, die keine Gebietskörperschaften sind</vt:lpstr>
      <vt:lpstr>Recht der Europäischen Union</vt:lpstr>
      <vt:lpstr>Recht der Europäischen Union </vt:lpstr>
      <vt:lpstr>Recht der Europäischen Union </vt:lpstr>
      <vt:lpstr>Beispiel</vt:lpstr>
      <vt:lpstr>Beispiele</vt:lpstr>
      <vt:lpstr>Beispiele</vt:lpstr>
      <vt:lpstr>Abkommen usw. zwischen Staatsregierungen</vt:lpstr>
      <vt:lpstr>Abkommen usw. zwischen Staatsregierungen</vt:lpstr>
      <vt:lpstr>Abkommen usw. zwischen Staatsregierungen</vt:lpstr>
      <vt:lpstr>Beispiele</vt:lpstr>
      <vt:lpstr>Beispiel</vt:lpstr>
      <vt:lpstr>Protokolle, Zusatzvereinbarungen usw. </vt:lpstr>
      <vt:lpstr>Beispiel</vt:lpstr>
      <vt:lpstr>Beispiel</vt:lpstr>
      <vt:lpstr>Entscheidungssammlungen, Citations, Digests usw.</vt:lpstr>
      <vt:lpstr>Beispiel</vt:lpstr>
      <vt:lpstr>Beispiele</vt:lpstr>
      <vt:lpstr>Entscheidungssammlungen, Citations, Digests usw.</vt:lpstr>
      <vt:lpstr>Gerichtsprotokolle usw.</vt:lpstr>
      <vt:lpstr>Gerichtliche Entscheidungen</vt:lpstr>
      <vt:lpstr>Gerichtliche Entscheidungen</vt:lpstr>
      <vt:lpstr>Kommentierte Ausgaben von Gesetzen usw. </vt:lpstr>
      <vt:lpstr>Kommentierte Ausgaben von Gesetzen usw.   </vt:lpstr>
      <vt:lpstr>Kommentierte Ausgaben von Gesetzen usw.   </vt:lpstr>
      <vt:lpstr>Kommentierte Ausgaben von Gesetzen usw. </vt:lpstr>
      <vt:lpstr>Kommentierte Ausgaben von Gesetzen usw.</vt:lpstr>
      <vt:lpstr>Kommentierte Ausgaben von Gesetzen usw.</vt:lpstr>
      <vt:lpstr>Kommentierte Ausgaben von Gesetzen usw.</vt:lpstr>
      <vt:lpstr>Kommentierte Ausgaben von Gesetzen usw.</vt:lpstr>
      <vt:lpstr>Fall K1 Kommentar von einem Kommentator</vt:lpstr>
      <vt:lpstr>Beispiel K1</vt:lpstr>
      <vt:lpstr>Fall K2a Mehreren Kommentatoren</vt:lpstr>
      <vt:lpstr>Beispiel K2a</vt:lpstr>
      <vt:lpstr>Fall K2b Kommentar von einem oder mehreren Kommentatoren und einem oder mehreren Herausgebern</vt:lpstr>
      <vt:lpstr>Beispiel K2b</vt:lpstr>
      <vt:lpstr>Beispiel K2b</vt:lpstr>
      <vt:lpstr>Beispiel K2b</vt:lpstr>
      <vt:lpstr>Fall K3a Kommentar von einem oder mehreren Begründern</vt:lpstr>
      <vt:lpstr>Beispiel K3a</vt:lpstr>
      <vt:lpstr>Beispiel K3a</vt:lpstr>
      <vt:lpstr>Beispiel K3a</vt:lpstr>
      <vt:lpstr>Fall K3b Begründer, die nicht mehr an hervorgehobener Stelle genannt sind</vt:lpstr>
      <vt:lpstr>Beispiel K3b</vt:lpstr>
      <vt:lpstr>Fall K 4a Kommentar, der aus mehreren Teilwerken besteht mit übergeordnetem Titel, aber ohne geistigen Schöpfer für das Gesamtwerk</vt:lpstr>
      <vt:lpstr>Beispiel K 4a</vt:lpstr>
      <vt:lpstr>Fall K4b  Kommentarwerk, dass getrennte Kommentierungen zweier oder mehrerer Gesetze enthält, ohne übergeordneten Titel</vt:lpstr>
      <vt:lpstr>Fall K5 Kommentare mit ergänzenden Gesetzestexten</vt:lpstr>
      <vt:lpstr>K6 Kommentar zu mehreren Gesetzen eines Rechtsgebiets oder zu einem Thema mit kommentierten Gesetzen bzw. Auszügen</vt:lpstr>
      <vt:lpstr>Fall K6</vt:lpstr>
      <vt:lpstr>Kommentierte Ausgaben von Gesetzen usw. – Weitere Beziehungen</vt:lpstr>
      <vt:lpstr>Kommentierte Ausgaben von Gesetzen usw. – Weitere Beziehungen</vt:lpstr>
      <vt:lpstr>Zusammenstellungen </vt:lpstr>
      <vt:lpstr>Zusammenstellung</vt:lpstr>
      <vt:lpstr>Zusammenstellung</vt:lpstr>
      <vt:lpstr>PowerPoint-Präsentation</vt:lpstr>
      <vt:lpstr>Fall Z1: Gesetze und davon abgeleitete Regelungen usw., die zusammen erscheinen</vt:lpstr>
      <vt:lpstr>Beispiel Z1</vt:lpstr>
      <vt:lpstr>Fall Z2a Zusammenstellungen von Gesetzen einer Gebietskörperschaft mit übergeordnetem Titel </vt:lpstr>
      <vt:lpstr>Beispiel Z2a</vt:lpstr>
      <vt:lpstr>Fall Z2b Zusammenstellungen von Gesetzen einer Gebietskörperschaft ohne übergeordnetem Titel </vt:lpstr>
      <vt:lpstr>Beispiel Z2b Zusammenstellungen von Gesetzen einer Gebietskörperschaft ohne übergeordnetem Titel </vt:lpstr>
      <vt:lpstr>Beispiel Z2b Zusammenstellungen von Gesetzen einer Gebietskörperschaft ohne übergeordnetem Titel </vt:lpstr>
      <vt:lpstr>Fall Z 3 Zusammenstellungen von Gesetzen mehrerer Gebietskörperschaften </vt:lpstr>
      <vt:lpstr>Z 3a Gesetze, mehrerer Gebietskörperschaften  (RDA 6.29.1.3) Beispiel</vt:lpstr>
      <vt:lpstr>Fall Z 7  Zusammenstellungen von Abkommen usw. zwischen Staatsregierungen </vt:lpstr>
      <vt:lpstr>PowerPoint-Präsentation</vt:lpstr>
      <vt:lpstr>PowerPoint-Präsentation</vt:lpstr>
      <vt:lpstr>Nützliche Links</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Bufalino, Cinzia</cp:lastModifiedBy>
  <cp:revision>812</cp:revision>
  <cp:lastPrinted>2017-11-22T11:24:34Z</cp:lastPrinted>
  <dcterms:created xsi:type="dcterms:W3CDTF">2014-02-18T07:01:40Z</dcterms:created>
  <dcterms:modified xsi:type="dcterms:W3CDTF">2017-11-29T08:29:53Z</dcterms:modified>
</cp:coreProperties>
</file>