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60" r:id="rId2"/>
    <p:sldMasterId id="2147483685" r:id="rId3"/>
    <p:sldMasterId id="2147483696" r:id="rId4"/>
    <p:sldMasterId id="2147483708" r:id="rId5"/>
    <p:sldMasterId id="2147483721" r:id="rId6"/>
    <p:sldMasterId id="2147483723" r:id="rId7"/>
  </p:sldMasterIdLst>
  <p:notesMasterIdLst>
    <p:notesMasterId r:id="rId32"/>
  </p:notesMasterIdLst>
  <p:handoutMasterIdLst>
    <p:handoutMasterId r:id="rId33"/>
  </p:handoutMasterIdLst>
  <p:sldIdLst>
    <p:sldId id="265" r:id="rId8"/>
    <p:sldId id="301" r:id="rId9"/>
    <p:sldId id="300" r:id="rId10"/>
    <p:sldId id="302" r:id="rId11"/>
    <p:sldId id="289" r:id="rId12"/>
    <p:sldId id="290" r:id="rId13"/>
    <p:sldId id="291" r:id="rId14"/>
    <p:sldId id="293" r:id="rId15"/>
    <p:sldId id="292" r:id="rId16"/>
    <p:sldId id="284" r:id="rId17"/>
    <p:sldId id="294" r:id="rId18"/>
    <p:sldId id="296" r:id="rId19"/>
    <p:sldId id="270" r:id="rId20"/>
    <p:sldId id="256" r:id="rId21"/>
    <p:sldId id="260" r:id="rId22"/>
    <p:sldId id="258" r:id="rId23"/>
    <p:sldId id="261" r:id="rId24"/>
    <p:sldId id="257" r:id="rId25"/>
    <p:sldId id="259" r:id="rId26"/>
    <p:sldId id="298" r:id="rId27"/>
    <p:sldId id="263" r:id="rId28"/>
    <p:sldId id="264" r:id="rId29"/>
    <p:sldId id="299" r:id="rId30"/>
    <p:sldId id="286" r:id="rId31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3" autoAdjust="0"/>
    <p:restoredTop sz="76404" autoAdjust="0"/>
  </p:normalViewPr>
  <p:slideViewPr>
    <p:cSldViewPr>
      <p:cViewPr varScale="1">
        <p:scale>
          <a:sx n="60" d="100"/>
          <a:sy n="60" d="100"/>
        </p:scale>
        <p:origin x="-8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/>
              <a:t>Speicherung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Lokaler Rechner</c:v>
                </c:pt>
                <c:pt idx="1">
                  <c:v>Server</c:v>
                </c:pt>
                <c:pt idx="2">
                  <c:v>beides</c:v>
                </c:pt>
                <c:pt idx="3">
                  <c:v>keine Angabe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18</c:v>
                </c:pt>
                <c:pt idx="1">
                  <c:v>15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2">
        <a:lumMod val="90000"/>
      </a:schemeClr>
    </a:solidFill>
    <a:ln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/>
              <a:t>Ablageform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Papierablage</c:v>
                </c:pt>
                <c:pt idx="1">
                  <c:v>Elektronische Ablage</c:v>
                </c:pt>
                <c:pt idx="2">
                  <c:v>beides</c:v>
                </c:pt>
                <c:pt idx="3">
                  <c:v>keine Angabe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53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2">
        <a:lumMod val="90000"/>
      </a:schemeClr>
    </a:solidFill>
    <a:ln>
      <a:solidFill>
        <a:schemeClr val="tx1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EE07E-CA6B-4C75-8679-C34E19EED31A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C2C85-AC4B-49D6-BFD3-8C603DB0DE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41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6C408-E87B-4C1F-9A89-F59E87B6149A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7E8DD4-9031-4754-90DF-81C5A6655C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405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Föderaler Aufbau der Nordkirche, spiegelt auch Entwicklung</a:t>
            </a:r>
            <a:r>
              <a:rPr lang="de-DE" baseline="0" dirty="0" smtClean="0"/>
              <a:t> einer fusionierten Kirche </a:t>
            </a:r>
            <a:r>
              <a:rPr lang="de-DE" baseline="0" dirty="0" err="1" smtClean="0"/>
              <a:t>Nordelbische</a:t>
            </a:r>
            <a:r>
              <a:rPr lang="de-DE" baseline="0" dirty="0" smtClean="0"/>
              <a:t> Kirche 1977 &gt; Nordkirche 2012</a:t>
            </a:r>
          </a:p>
          <a:p>
            <a:endParaRPr lang="de-DE" baseline="0" dirty="0" smtClean="0"/>
          </a:p>
          <a:p>
            <a:r>
              <a:rPr lang="de-DE" baseline="0" dirty="0" smtClean="0"/>
              <a:t>Hoher Grad an Selbstständigkeit der Kirchenkreise als mittlere Verwaltungsebene</a:t>
            </a:r>
          </a:p>
          <a:p>
            <a:endParaRPr lang="de-DE" baseline="0" dirty="0" smtClean="0"/>
          </a:p>
          <a:p>
            <a:r>
              <a:rPr lang="de-DE" baseline="0" dirty="0" smtClean="0"/>
              <a:t>dementsprechend können nur generelle Vorschriften gemacht werden: z.B. Archivgesetz, Verwaltungsverordnungen usw.</a:t>
            </a:r>
          </a:p>
          <a:p>
            <a:endParaRPr lang="de-DE" baseline="0" dirty="0" smtClean="0"/>
          </a:p>
          <a:p>
            <a:r>
              <a:rPr lang="de-DE" baseline="0" dirty="0" smtClean="0"/>
              <a:t>Zentrale Verwaltungsinstanz das Landeskirchenamt in Kiel, Teil davon das Landeskirchliche Archiv mit seinen Standorten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1827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Einige Aspekte davon schnell abgearbeitet, andere erst im Laufe der Zeit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Konzept Ende 2016 begonnen, zunächst im Hinblick auf Personalausstattung, dann erweitert auf Gesamtkonzept, Probelauf bei Dezernent, dann Präsident, dann erstes kirchenleitendes Gremium, jetzt Beschluss in Gremien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079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Drastisches Beispiel verhilft zu </a:t>
            </a:r>
            <a:r>
              <a:rPr lang="de-DE" dirty="0" err="1" smtClean="0"/>
              <a:t>Oooh</a:t>
            </a:r>
            <a:r>
              <a:rPr lang="de-DE" dirty="0" smtClean="0"/>
              <a:t>-Erlebnis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54058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Probelauf in einer Einrichtung</a:t>
            </a:r>
          </a:p>
          <a:p>
            <a:endParaRPr lang="de-DE" sz="1200" dirty="0" smtClean="0"/>
          </a:p>
          <a:p>
            <a:r>
              <a:rPr lang="de-DE" sz="1200" dirty="0" smtClean="0"/>
              <a:t>Mittelgroße Einrichtung mit x Mitarbeitenden,</a:t>
            </a:r>
          </a:p>
          <a:p>
            <a:r>
              <a:rPr lang="de-DE" sz="1200" dirty="0" smtClean="0"/>
              <a:t>Klassische Anwendung von Netzwerk und individueller Ablage, Bewusstsein, dass es so nicht weitergeht</a:t>
            </a:r>
          </a:p>
          <a:p>
            <a:endParaRPr lang="de-DE" sz="1200" dirty="0" smtClean="0"/>
          </a:p>
          <a:p>
            <a:r>
              <a:rPr lang="de-DE" sz="1200" dirty="0" smtClean="0"/>
              <a:t>Übernahme an einem kleinen Ausschnitt von einem zentralen Laufwerk durchgespielt, es steht die Sichtung an den einzelnen Arbeitsplätzen aus, Bewertung muss noch durchgeführt werden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6559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Als Beispiel, sich Verhältnisse klarzumachen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7054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Und wie wir uns die Schnittstelle Arbeitsbereich Digitales Archiv vorstellen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402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bearbeiten jedes den ursprünglichen Archivsprengel NEK – MEK – PEK</a:t>
            </a:r>
          </a:p>
          <a:p>
            <a:endParaRPr lang="de-DE" dirty="0" smtClean="0"/>
          </a:p>
          <a:p>
            <a:r>
              <a:rPr lang="de-DE" dirty="0" smtClean="0">
                <a:solidFill>
                  <a:schemeClr val="tx1"/>
                </a:solidFill>
              </a:rPr>
              <a:t>Landeskirchliches Archiv für Überlieferung auf landeskirchlicher Ebene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Kirchenkreise und Kirchengemeinden seit jeher mit Unterstützung durch Landeskirchliches Archiv für Archivierung zuständig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Kirchenkreisarchive, zumeist nicht mit Fachpersonal besetzt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936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Standorte bearbeiten jedes den ursprünglichen Archivsprengel NEK – MEK – PEK</a:t>
            </a:r>
          </a:p>
          <a:p>
            <a:endParaRPr lang="de-DE" dirty="0" smtClean="0"/>
          </a:p>
          <a:p>
            <a:r>
              <a:rPr lang="de-DE" dirty="0" smtClean="0">
                <a:solidFill>
                  <a:schemeClr val="tx1"/>
                </a:solidFill>
              </a:rPr>
              <a:t>Landeskirchliches Archiv für Überlieferung auf landeskirchlicher Ebene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LKAK ca. 3000 lfd. m., dazu Archivgut in Kirchenkreisen und -gemeinden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Kirchenkreise und Kirchengemeinden seit jeher mit Unterstützung durch Landeskirchliches Archiv für Archivierung in den Kirchenkreisen und –gemeinden zuständig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Personal</a:t>
            </a:r>
            <a:r>
              <a:rPr lang="de-DE" baseline="0" dirty="0" smtClean="0">
                <a:solidFill>
                  <a:schemeClr val="tx1"/>
                </a:solidFill>
              </a:rPr>
              <a:t> in Landeskirchliches Archiv: 9 Archivare und 5 weitere Mitarbeiter, jetzt schon keine Reserven für andere Aufgaben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Kirchenkreisarchive, zumeist nicht mit Fachpersonal besetzt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936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Schriftgutverwaltung nur an wenigen Punkten gut 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landeskirchliche Ebene: nur in großen Einrichtungen gut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Darunter wird es teilweise haarig: kreuz und quer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Bemühung um Besserung durch Fortbildungen: Akte – Ablage – Archiv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Interesse da, Bedarf wird gesehen, Umsetzung schwächelt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880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</a:rPr>
              <a:t>Frage der digitalen Archivierung stand schon länger im Raum,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</a:rPr>
              <a:t>aber umgangen, da Frage offen wie anzugehen;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</a:rPr>
              <a:t>bis 2014: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</a:rPr>
              <a:t>dann erste Überlegungen zu einer strategischen Lösung: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</a:rPr>
              <a:t>erste Fortbildung im Haus durch einen Archivkollegen: Vermittlung von Grundbegriffen und Hinweisen, v.a.: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</a:rPr>
              <a:t>nicht technisch sondern organisatorisch denken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074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Initialzündung zu einem Projekt: Vorstudie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Referent abgestellt für zwei Jahre zu 70%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Mitwirkung durch eine Kollegin, die gerade auf der FH Potsdam fertig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Finanzierung durch freie Mittel für eine </a:t>
            </a:r>
            <a:r>
              <a:rPr lang="de-DE" dirty="0" err="1" smtClean="0">
                <a:solidFill>
                  <a:schemeClr val="tx1"/>
                </a:solidFill>
              </a:rPr>
              <a:t>Registraturstelle</a:t>
            </a:r>
            <a:r>
              <a:rPr lang="de-DE" dirty="0" smtClean="0">
                <a:solidFill>
                  <a:schemeClr val="tx1"/>
                </a:solidFill>
              </a:rPr>
              <a:t>, die noch nicht besetzt war -&gt; Befristung!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Ziel: Erstellung eines Konzepts für ein digitales Archiv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5581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Grundproblem: alles sehr theoretisch, es fehlt eigene Erfahrung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Erste Eindrücke anhand von Literatur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Aufbereitung anhand der Themenkomplexe: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Beteiligung, archivwürdige und –reife Objekte, Rechtsgrundlagen, Technische Grundlagen, Organisation, Aussonderung und Übernahme, Erschließung, Erhaltung, Benutzung, Fortbildung, Personalbedarf, Finanzbedarf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Hilfreich Fragen anzugehen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359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Informationen sammeln aus: Literatur, Tagungen, Internet (nestor), Besuche in Archiven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-&gt; Sich durchfummeln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-&gt; ganz wichtig: nicht gleich die ganz große Lösung suchen, pragmatisch 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122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>
                <a:solidFill>
                  <a:schemeClr val="tx1"/>
                </a:solidFill>
              </a:rPr>
              <a:t>Parallel Erhebung zur SGV insgesamt mit Ergebnissen, die gut als Argumente verwendet werden können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E8DD4-9031-4754-90DF-81C5A6655C7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827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73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2456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5761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5380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430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587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670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829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359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145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9455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5958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821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641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4531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6803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ordkirche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142875" y="142875"/>
            <a:ext cx="8858250" cy="4286250"/>
          </a:xfrm>
          <a:prstGeom prst="rect">
            <a:avLst/>
          </a:prstGeom>
          <a:solidFill>
            <a:srgbClr val="717D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142875" y="4572000"/>
            <a:ext cx="8858250" cy="2160588"/>
          </a:xfrm>
          <a:prstGeom prst="rect">
            <a:avLst/>
          </a:prstGeom>
          <a:solidFill>
            <a:srgbClr val="5931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srgbClr val="59315F"/>
              </a:solidFill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142875" y="4429125"/>
            <a:ext cx="8858250" cy="142875"/>
          </a:xfrm>
          <a:prstGeom prst="rect">
            <a:avLst/>
          </a:prstGeom>
          <a:solidFill>
            <a:srgbClr val="D2D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9" name="Grafik 16" descr="landeskirchliches_archiv_kle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5286375"/>
            <a:ext cx="323215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961256" y="571480"/>
            <a:ext cx="7571184" cy="1944216"/>
          </a:xfrm>
        </p:spPr>
        <p:txBody>
          <a:bodyPr lIns="0" tIns="0" bIns="0" anchor="b">
            <a:noAutofit/>
          </a:bodyPr>
          <a:lstStyle>
            <a:lvl1pPr>
              <a:defRPr sz="3500" b="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961256" y="2553257"/>
            <a:ext cx="7560890" cy="1447247"/>
          </a:xfrm>
        </p:spPr>
        <p:txBody>
          <a:bodyPr lIns="0" tIns="72000" rIns="0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3175258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rdkirche_Nur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142844" y="1500174"/>
            <a:ext cx="8858312" cy="432000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6EC12E36-0139-4C90-887E-8BC158165E91}" type="datetime1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271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rdkirche_Text und Bil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4"/>
          </p:nvPr>
        </p:nvSpPr>
        <p:spPr>
          <a:xfrm>
            <a:off x="4723756" y="1532061"/>
            <a:ext cx="4277400" cy="4320000"/>
          </a:xfrm>
        </p:spPr>
        <p:txBody>
          <a:bodyPr rtlCol="0">
            <a:norm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>
          <a:xfrm>
            <a:off x="142844" y="1532061"/>
            <a:ext cx="4254168" cy="4320000"/>
          </a:xfrm>
        </p:spPr>
        <p:txBody>
          <a:bodyPr/>
          <a:lstStyle>
            <a:lvl1pPr marL="0" indent="0" algn="l">
              <a:buFont typeface="Arial" pitchFamily="34" charset="0"/>
              <a:buNone/>
              <a:defRPr/>
            </a:lvl1pPr>
            <a:lvl2pPr algn="l">
              <a:buFont typeface="Arial" pitchFamily="34" charset="0"/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10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6EC12E36-0139-4C90-887E-8BC158165E91}" type="datetime1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1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8372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rdkirche_Nur Bil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4"/>
          </p:nvPr>
        </p:nvSpPr>
        <p:spPr>
          <a:xfrm>
            <a:off x="142844" y="1532519"/>
            <a:ext cx="8858312" cy="4320000"/>
          </a:xfrm>
        </p:spPr>
        <p:txBody>
          <a:bodyPr rtlCol="0">
            <a:normAutofit/>
          </a:bodyPr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Datumsplatzhalter 10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6EC12E36-0139-4C90-887E-8BC158165E91}" type="datetime1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5673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rdkirche_Medien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Vom Konzept zum digitalen Archiv</a:t>
            </a:r>
            <a:endParaRPr lang="de-DE" dirty="0"/>
          </a:p>
        </p:txBody>
      </p:sp>
      <p:sp>
        <p:nvSpPr>
          <p:cNvPr id="15" name="Medienplatzhalter 14"/>
          <p:cNvSpPr>
            <a:spLocks noGrp="1"/>
          </p:cNvSpPr>
          <p:nvPr>
            <p:ph type="media" sz="quarter" idx="15"/>
          </p:nvPr>
        </p:nvSpPr>
        <p:spPr>
          <a:xfrm>
            <a:off x="142844" y="1531302"/>
            <a:ext cx="8858312" cy="4320000"/>
          </a:xfrm>
        </p:spPr>
        <p:txBody>
          <a:bodyPr rtlCol="0">
            <a:normAutofit/>
          </a:bodyPr>
          <a:lstStyle>
            <a:lvl1pPr>
              <a:defRPr/>
            </a:lvl1pPr>
          </a:lstStyle>
          <a:p>
            <a:pPr lvl="0"/>
            <a:r>
              <a:rPr lang="de-DE" noProof="0" smtClean="0"/>
              <a:t>Mediaclip durch Klicken auf Symbol hinzufügen</a:t>
            </a:r>
            <a:endParaRPr lang="de-DE" noProof="0" dirty="0"/>
          </a:p>
        </p:txBody>
      </p:sp>
      <p:sp>
        <p:nvSpPr>
          <p:cNvPr id="4" name="Datumsplatzhalter 10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16.5.2017</a:t>
            </a:r>
            <a:endParaRPr lang="de-DE" dirty="0"/>
          </a:p>
        </p:txBody>
      </p:sp>
      <p:sp>
        <p:nvSpPr>
          <p:cNvPr id="5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Nestor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newbies</a:t>
            </a:r>
            <a:r>
              <a:rPr lang="de-DE" dirty="0" smtClean="0"/>
              <a:t> –Frankfurt 16. Mai 2017</a:t>
            </a:r>
            <a:endParaRPr lang="de-DE" dirty="0"/>
          </a:p>
        </p:txBody>
      </p:sp>
      <p:sp>
        <p:nvSpPr>
          <p:cNvPr id="6" name="Foliennummernplatzhalter 1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89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rdkirche_Tabell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Tabellenplatzhalter 10"/>
          <p:cNvSpPr>
            <a:spLocks noGrp="1"/>
          </p:cNvSpPr>
          <p:nvPr>
            <p:ph type="tbl" sz="quarter" idx="16"/>
          </p:nvPr>
        </p:nvSpPr>
        <p:spPr>
          <a:xfrm>
            <a:off x="142844" y="1519673"/>
            <a:ext cx="8858312" cy="4320000"/>
          </a:xfrm>
        </p:spPr>
        <p:txBody>
          <a:bodyPr rtlCol="0">
            <a:normAutofit/>
          </a:bodyPr>
          <a:lstStyle/>
          <a:p>
            <a:pPr lvl="0"/>
            <a:r>
              <a:rPr lang="de-DE" noProof="0" smtClean="0"/>
              <a:t>Tabelle durch Klicken auf Symbol hinzufügen</a:t>
            </a:r>
            <a:endParaRPr lang="de-DE" noProof="0" dirty="0"/>
          </a:p>
        </p:txBody>
      </p:sp>
      <p:sp>
        <p:nvSpPr>
          <p:cNvPr id="4" name="Datumsplatzhalter 10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6EC12E36-0139-4C90-887E-8BC158165E91}" type="datetime1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8873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6212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rdkirche_Diagramm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2" name="Diagrammplatzhalter 11"/>
          <p:cNvSpPr>
            <a:spLocks noGrp="1"/>
          </p:cNvSpPr>
          <p:nvPr>
            <p:ph type="chart" sz="quarter" idx="13"/>
          </p:nvPr>
        </p:nvSpPr>
        <p:spPr>
          <a:xfrm>
            <a:off x="142844" y="1519672"/>
            <a:ext cx="8858312" cy="4320000"/>
          </a:xfrm>
        </p:spPr>
        <p:txBody>
          <a:bodyPr rtlCol="0">
            <a:normAutofit/>
          </a:bodyPr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/>
          </a:p>
        </p:txBody>
      </p:sp>
      <p:sp>
        <p:nvSpPr>
          <p:cNvPr id="4" name="Datumsplatzhalter 10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6EC12E36-0139-4C90-887E-8BC158165E91}" type="datetime1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764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C07157-04A9-4557-B428-7D307E0C87A1}" type="datetime1">
              <a:rPr lang="de-DE" smtClean="0"/>
              <a:t>22.05.2017</a:t>
            </a:fld>
            <a:endParaRPr lang="de-DE"/>
          </a:p>
        </p:txBody>
      </p:sp>
      <p:sp>
        <p:nvSpPr>
          <p:cNvPr id="3" name="Fußzeilenplatzhalter 11"/>
          <p:cNvSpPr>
            <a:spLocks noGrp="1"/>
          </p:cNvSpPr>
          <p:nvPr>
            <p:ph type="ftr" sz="quarter" idx="11"/>
          </p:nvPr>
        </p:nvSpPr>
        <p:spPr>
          <a:xfrm>
            <a:off x="1647825" y="6356350"/>
            <a:ext cx="5372447" cy="365125"/>
          </a:xfrm>
        </p:spPr>
        <p:txBody>
          <a:bodyPr/>
          <a:lstStyle>
            <a:lvl1pPr>
              <a:defRPr lang="de-DE" sz="1200" b="1" smtClean="0"/>
            </a:lvl1pPr>
          </a:lstStyle>
          <a:p>
            <a:endParaRPr lang="de-DE"/>
          </a:p>
        </p:txBody>
      </p:sp>
      <p:sp>
        <p:nvSpPr>
          <p:cNvPr id="4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0368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2187-D1C2-41F0-B9EF-528B602A247B}" type="datetime1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5793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3A38-59C2-4A07-AE41-D5DF99BD80CA}" type="datetime1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51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646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37304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8113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2286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5790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52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98912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0107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9720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19061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926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39478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56396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4999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700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82897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960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4287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137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12751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29196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4478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42133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1163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123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dkirche_Kapitel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961256" y="571480"/>
            <a:ext cx="7571184" cy="1944216"/>
          </a:xfrm>
          <a:prstGeom prst="rect">
            <a:avLst/>
          </a:prstGeom>
        </p:spPr>
        <p:txBody>
          <a:bodyPr lIns="0" tIns="0" bIns="0" anchor="b">
            <a:noAutofit/>
          </a:bodyPr>
          <a:lstStyle>
            <a:lvl1pPr>
              <a:defRPr sz="3500" b="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961256" y="2553257"/>
            <a:ext cx="7560890" cy="1447247"/>
          </a:xfrm>
          <a:prstGeom prst="rect">
            <a:avLst/>
          </a:prstGeom>
        </p:spPr>
        <p:txBody>
          <a:bodyPr lIns="0" tIns="72000" rIns="0"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3670254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dkirche_Vollbild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26820805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77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16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61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13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F77CB-EEBD-482D-9981-D2BF8912704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B2AA6-1602-4177-85E7-4514434BF2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81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ACF92-D965-405F-8E22-56AB305A2EBB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6D619-FEF7-4DE9-9D04-9D268976F9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223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 flipV="1">
            <a:off x="142875" y="142875"/>
            <a:ext cx="8858250" cy="1000125"/>
          </a:xfrm>
          <a:prstGeom prst="rect">
            <a:avLst/>
          </a:prstGeom>
          <a:solidFill>
            <a:srgbClr val="717D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sp>
        <p:nvSpPr>
          <p:cNvPr id="1027" name="Titelplatzhalter 16"/>
          <p:cNvSpPr>
            <a:spLocks noGrp="1"/>
          </p:cNvSpPr>
          <p:nvPr>
            <p:ph type="title"/>
          </p:nvPr>
        </p:nvSpPr>
        <p:spPr bwMode="auto">
          <a:xfrm>
            <a:off x="142875" y="134938"/>
            <a:ext cx="564356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Überschrift der Folie</a:t>
            </a:r>
          </a:p>
        </p:txBody>
      </p:sp>
      <p:sp>
        <p:nvSpPr>
          <p:cNvPr id="1028" name="Textplatzhalter 17"/>
          <p:cNvSpPr>
            <a:spLocks noGrp="1"/>
          </p:cNvSpPr>
          <p:nvPr>
            <p:ph type="body" idx="1"/>
          </p:nvPr>
        </p:nvSpPr>
        <p:spPr bwMode="auto">
          <a:xfrm>
            <a:off x="142875" y="1484313"/>
            <a:ext cx="885825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0" rIns="18000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2"/>
          </p:nvPr>
        </p:nvSpPr>
        <p:spPr>
          <a:xfrm>
            <a:off x="160338" y="6356350"/>
            <a:ext cx="811212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fld id="{6EC12E36-0139-4C90-887E-8BC158165E91}" type="datetime1">
              <a:rPr lang="de-DE" smtClean="0"/>
              <a:t>22.05.2017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3"/>
          </p:nvPr>
        </p:nvSpPr>
        <p:spPr>
          <a:xfrm>
            <a:off x="1647825" y="6356350"/>
            <a:ext cx="35718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/>
            </a:lvl1pPr>
          </a:lstStyle>
          <a:p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4"/>
          </p:nvPr>
        </p:nvSpPr>
        <p:spPr>
          <a:xfrm>
            <a:off x="7958138" y="6356350"/>
            <a:ext cx="1008062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fld id="{D4FB7324-4C73-4E88-88DD-700C261561ED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Rechteck 13"/>
          <p:cNvSpPr/>
          <p:nvPr/>
        </p:nvSpPr>
        <p:spPr>
          <a:xfrm flipV="1">
            <a:off x="147638" y="6237288"/>
            <a:ext cx="8858250" cy="36512"/>
          </a:xfrm>
          <a:prstGeom prst="rect">
            <a:avLst/>
          </a:prstGeom>
          <a:solidFill>
            <a:srgbClr val="717D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/>
          </a:p>
        </p:txBody>
      </p:sp>
      <p:pic>
        <p:nvPicPr>
          <p:cNvPr id="1033" name="Grafik 17" descr="landeskirchliches_archiv_klein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338138"/>
            <a:ext cx="245745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20000"/>
        </a:spcBef>
        <a:spcAft>
          <a:spcPct val="0"/>
        </a:spcAft>
        <a:defRPr lang="de-DE" sz="2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2000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874F1-06D4-424D-BF2F-DB04C868429E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3D57F-58A3-423B-81D7-AC6257DF051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69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6D054-D3E7-4CB5-BFA5-F1F09BBED054}" type="datetimeFigureOut">
              <a:rPr lang="de-DE" smtClean="0"/>
              <a:t>22.05.2017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C27B7-71BF-441D-AC75-7E658E0A59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91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G:\T Sievers\2012-01-18_Daten_boy\nk_logoset\nk_logoset\nk_logo_klein\office\nk_logo_klein_weis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25" y="176213"/>
            <a:ext cx="3119438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 bwMode="auto">
          <a:xfrm>
            <a:off x="142875" y="142875"/>
            <a:ext cx="8858250" cy="4286250"/>
          </a:xfrm>
          <a:prstGeom prst="rect">
            <a:avLst/>
          </a:prstGeom>
          <a:solidFill>
            <a:srgbClr val="717D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142875" y="4572000"/>
            <a:ext cx="8858250" cy="2160588"/>
          </a:xfrm>
          <a:prstGeom prst="rect">
            <a:avLst/>
          </a:prstGeom>
          <a:solidFill>
            <a:srgbClr val="5931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solidFill>
                <a:srgbClr val="59315F"/>
              </a:solidFill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142875" y="4429125"/>
            <a:ext cx="8858250" cy="142875"/>
          </a:xfrm>
          <a:prstGeom prst="rect">
            <a:avLst/>
          </a:prstGeom>
          <a:solidFill>
            <a:srgbClr val="D2D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2054" name="Grafik 7" descr="landeskirchliches_archiv_klei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5286375"/>
            <a:ext cx="323215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ransition/>
  <p:hf hdr="0"/>
  <p:txStyles>
    <p:titleStyle>
      <a:lvl1pPr algn="l" rtl="0" eaLnBrk="1" fontAlgn="base" hangingPunct="1">
        <a:spcBef>
          <a:spcPct val="20000"/>
        </a:spcBef>
        <a:spcAft>
          <a:spcPct val="0"/>
        </a:spcAft>
        <a:defRPr lang="de-DE" sz="35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defRPr sz="2000" kern="1200">
          <a:solidFill>
            <a:srgbClr val="717DBE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717DBE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717DBE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717DBE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717DB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ransition/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961256" y="1484784"/>
            <a:ext cx="7571184" cy="1944216"/>
          </a:xfrm>
        </p:spPr>
        <p:txBody>
          <a:bodyPr/>
          <a:lstStyle/>
          <a:p>
            <a:pPr algn="ctr"/>
            <a:r>
              <a:rPr lang="de-DE" sz="4400" dirty="0"/>
              <a:t>Vom ersten Gedanken zum Konzept – </a:t>
            </a:r>
            <a:r>
              <a:rPr lang="de-DE" sz="4400" dirty="0" smtClean="0"/>
              <a:t/>
            </a:r>
            <a:br>
              <a:rPr lang="de-DE" sz="4400" dirty="0" smtClean="0"/>
            </a:br>
            <a:r>
              <a:rPr lang="de-DE" sz="4400" dirty="0" smtClean="0"/>
              <a:t>der </a:t>
            </a:r>
            <a:r>
              <a:rPr lang="de-DE" sz="4400" dirty="0"/>
              <a:t>Weg zum digitalen </a:t>
            </a:r>
            <a:r>
              <a:rPr lang="de-DE" sz="4400" dirty="0" smtClean="0"/>
              <a:t>Archiv</a:t>
            </a:r>
            <a:endParaRPr lang="de-DE" sz="44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135938" y="6356350"/>
            <a:ext cx="1008062" cy="365125"/>
          </a:xfrm>
        </p:spPr>
        <p:txBody>
          <a:bodyPr/>
          <a:lstStyle/>
          <a:p>
            <a:fld id="{D4FB7324-4C73-4E88-88DD-700C261561ED}" type="slidenum">
              <a:rPr lang="de-DE" smtClean="0"/>
              <a:t>1</a:t>
            </a:fld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1187624" y="3717032"/>
            <a:ext cx="71287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Vortrag bei „nestor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newbies</a:t>
            </a:r>
            <a:r>
              <a:rPr lang="de-DE" dirty="0" smtClean="0"/>
              <a:t>“ in Frankfurt/M. am 16.5.2017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22992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10</a:t>
            </a:fld>
            <a:endParaRPr lang="de-DE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2602343348"/>
              </p:ext>
            </p:extLst>
          </p:nvPr>
        </p:nvGraphicFramePr>
        <p:xfrm>
          <a:off x="3851920" y="3284984"/>
          <a:ext cx="51054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182395956"/>
              </p:ext>
            </p:extLst>
          </p:nvPr>
        </p:nvGraphicFramePr>
        <p:xfrm>
          <a:off x="179512" y="1268761"/>
          <a:ext cx="482453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Umfrage SGV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5148064" y="126876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4% Papierablage</a:t>
            </a:r>
          </a:p>
          <a:p>
            <a:r>
              <a:rPr lang="de-DE" dirty="0" smtClean="0"/>
              <a:t>2% elektronische Ablage</a:t>
            </a:r>
          </a:p>
          <a:p>
            <a:r>
              <a:rPr lang="de-DE" dirty="0" smtClean="0"/>
              <a:t>93% beides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543631" y="5186809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32% lokaler Rechner</a:t>
            </a:r>
          </a:p>
          <a:p>
            <a:pPr algn="r"/>
            <a:r>
              <a:rPr lang="de-DE" dirty="0" smtClean="0"/>
              <a:t>26 % Server</a:t>
            </a:r>
          </a:p>
          <a:p>
            <a:pPr algn="r"/>
            <a:r>
              <a:rPr lang="de-DE" dirty="0" smtClean="0"/>
              <a:t>26 % beides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370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472608" cy="792088"/>
          </a:xfrm>
        </p:spPr>
        <p:txBody>
          <a:bodyPr>
            <a:normAutofit/>
          </a:bodyPr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23528" y="1412776"/>
            <a:ext cx="8568952" cy="4536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Stand Mai 2017</a:t>
            </a:r>
            <a:endParaRPr lang="de-DE" dirty="0" smtClean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Projekt endet September 2017</a:t>
            </a:r>
          </a:p>
          <a:p>
            <a:pPr algn="ctr"/>
            <a:endParaRPr lang="de-DE" dirty="0" smtClean="0">
              <a:solidFill>
                <a:schemeClr val="tx1"/>
              </a:solidFill>
            </a:endParaRP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Konzept: Januar 2017</a:t>
            </a:r>
          </a:p>
          <a:p>
            <a:pPr algn="ctr"/>
            <a:endParaRPr lang="de-DE" dirty="0" smtClean="0">
              <a:solidFill>
                <a:schemeClr val="tx1"/>
              </a:solidFill>
            </a:endParaRP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bereits vorgestellt</a:t>
            </a:r>
          </a:p>
          <a:p>
            <a:pPr algn="ctr"/>
            <a:endParaRPr lang="de-DE" dirty="0" smtClean="0">
              <a:solidFill>
                <a:schemeClr val="tx1"/>
              </a:solidFill>
            </a:endParaRP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in Kürze Beschlussfassung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10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472608" cy="792088"/>
          </a:xfrm>
        </p:spPr>
        <p:txBody>
          <a:bodyPr>
            <a:normAutofit/>
          </a:bodyPr>
          <a:lstStyle/>
          <a:p>
            <a:r>
              <a:rPr lang="de-DE" b="1" dirty="0" smtClean="0"/>
              <a:t>Werbung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12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51520" y="1412776"/>
            <a:ext cx="8568952" cy="4536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Menschen mitnehmen</a:t>
            </a:r>
          </a:p>
          <a:p>
            <a:pPr algn="ctr"/>
            <a:endParaRPr lang="de-DE" sz="2400" dirty="0">
              <a:solidFill>
                <a:schemeClr val="tx1"/>
              </a:solidFill>
            </a:endParaRPr>
          </a:p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Interesse wecken</a:t>
            </a:r>
          </a:p>
          <a:p>
            <a:pPr algn="ctr"/>
            <a:endParaRPr lang="de-DE" sz="2400" dirty="0" smtClean="0">
              <a:solidFill>
                <a:schemeClr val="tx1"/>
              </a:solidFill>
            </a:endParaRPr>
          </a:p>
          <a:p>
            <a:pPr algn="ctr"/>
            <a:r>
              <a:rPr lang="de-DE" sz="2400" b="1" dirty="0" smtClean="0">
                <a:solidFill>
                  <a:schemeClr val="tx1"/>
                </a:solidFill>
              </a:rPr>
              <a:t>also</a:t>
            </a:r>
            <a:r>
              <a:rPr lang="de-DE" sz="2400" dirty="0" smtClean="0">
                <a:solidFill>
                  <a:schemeClr val="tx1"/>
                </a:solidFill>
              </a:rPr>
              <a:t>:</a:t>
            </a:r>
            <a:endParaRPr lang="de-DE" sz="2400" dirty="0">
              <a:solidFill>
                <a:schemeClr val="tx1"/>
              </a:solidFill>
            </a:endParaRPr>
          </a:p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Thema muss für andere anschaulich sein</a:t>
            </a:r>
            <a:endParaRPr lang="de-DE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9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78"/>
          <a:stretch/>
        </p:blipFill>
        <p:spPr bwMode="auto">
          <a:xfrm>
            <a:off x="5508104" y="2132856"/>
            <a:ext cx="2095500" cy="20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916832"/>
            <a:ext cx="300037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3635896" y="4660679"/>
            <a:ext cx="4536504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…….auch das kann man noch lesen…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13</a:t>
            </a:fld>
            <a:endParaRPr lang="de-DE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323528" y="404664"/>
            <a:ext cx="5472608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Bewertung analog</a:t>
            </a:r>
            <a:endParaRPr lang="de-DE" dirty="0"/>
          </a:p>
        </p:txBody>
      </p:sp>
      <p:sp>
        <p:nvSpPr>
          <p:cNvPr id="5" name="Parallelogramm 4"/>
          <p:cNvSpPr/>
          <p:nvPr/>
        </p:nvSpPr>
        <p:spPr>
          <a:xfrm rot="19105654">
            <a:off x="845186" y="4433842"/>
            <a:ext cx="1872208" cy="677757"/>
          </a:xfrm>
          <a:prstGeom prst="parallelogram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Beispiel</a:t>
            </a:r>
            <a:endParaRPr lang="de-D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355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412776"/>
            <a:ext cx="4380873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611560" y="5309443"/>
            <a:ext cx="4536504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..aber hier ist wohl alles weg…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118722"/>
            <a:ext cx="3267447" cy="1960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14</a:t>
            </a:fld>
            <a:endParaRPr lang="de-DE"/>
          </a:p>
        </p:txBody>
      </p:sp>
      <p:sp>
        <p:nvSpPr>
          <p:cNvPr id="10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Bewertung digital</a:t>
            </a:r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024" y="1412776"/>
            <a:ext cx="185261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67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3322246" cy="299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2411760" y="1412776"/>
            <a:ext cx="2522811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…so sollte es sein….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514402" y="3614862"/>
            <a:ext cx="3672408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…aber es wird wohl eher so sein….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32" r="25508" b="38724"/>
          <a:stretch/>
        </p:blipFill>
        <p:spPr bwMode="auto">
          <a:xfrm>
            <a:off x="529502" y="4653136"/>
            <a:ext cx="8012816" cy="14685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15</a:t>
            </a:fld>
            <a:endParaRPr lang="de-DE"/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Bewertung digital</a:t>
            </a:r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6" y="1670482"/>
            <a:ext cx="185261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60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312368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de-DE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20838" indent="-457200">
              <a:buFontTx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Dokumentenmanagementsystem (DMS) / Vorgangsbearbeitungssystem (VBS)</a:t>
            </a:r>
          </a:p>
          <a:p>
            <a:pPr marL="1620838" indent="-457200">
              <a:buFontTx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File-Ordner</a:t>
            </a:r>
          </a:p>
          <a:p>
            <a:pPr marL="1620838" indent="-457200">
              <a:buFontTx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</a:p>
          <a:p>
            <a:pPr marL="1163638" indent="0"/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20838" indent="-457200">
              <a:buFontTx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unstrukturiert, verstreut</a:t>
            </a:r>
          </a:p>
          <a:p>
            <a:pPr marL="1620838" indent="-457200">
              <a:buFontTx/>
              <a:buChar char="-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als Hybrid-Überlieferung (analog und digital)</a:t>
            </a:r>
          </a:p>
          <a:p>
            <a:pPr marL="1620838" indent="-457200">
              <a:buFontTx/>
              <a:buChar char="-"/>
            </a:pP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20838" indent="-457200">
              <a:buFontTx/>
              <a:buChar char="-"/>
            </a:pPr>
            <a:endParaRPr lang="de-D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16</a:t>
            </a:fld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Bewertung digital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9512" y="1268759"/>
            <a:ext cx="8784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Wie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liegen die Informationen vor?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38091"/>
            <a:ext cx="185261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75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83568" y="1844824"/>
            <a:ext cx="7776864" cy="42473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b="1" dirty="0" smtClean="0"/>
              <a:t>Abgabe </a:t>
            </a:r>
            <a:r>
              <a:rPr lang="de-DE" b="1" dirty="0"/>
              <a:t>eines Schulamts in Baden-Württemberg </a:t>
            </a:r>
            <a:endParaRPr lang="de-DE" b="1" dirty="0" smtClean="0"/>
          </a:p>
          <a:p>
            <a:endParaRPr lang="de-DE" dirty="0" smtClean="0"/>
          </a:p>
          <a:p>
            <a:r>
              <a:rPr lang="de-DE" dirty="0" smtClean="0"/>
              <a:t>57.000 </a:t>
            </a:r>
            <a:r>
              <a:rPr lang="de-DE" dirty="0"/>
              <a:t>Dateien in 6.700 Ordnern mit einem Gesamtumfang von 18 GB </a:t>
            </a:r>
            <a:endParaRPr lang="de-DE" dirty="0" smtClean="0"/>
          </a:p>
          <a:p>
            <a:endParaRPr lang="de-DE" dirty="0"/>
          </a:p>
          <a:p>
            <a:r>
              <a:rPr lang="de-DE" i="1" dirty="0" smtClean="0"/>
              <a:t>davon </a:t>
            </a:r>
          </a:p>
          <a:p>
            <a:r>
              <a:rPr lang="de-DE" dirty="0" smtClean="0"/>
              <a:t>279 </a:t>
            </a:r>
            <a:r>
              <a:rPr lang="de-DE" dirty="0"/>
              <a:t>leere Ordner gelöscht </a:t>
            </a:r>
            <a:endParaRPr lang="de-DE" dirty="0" smtClean="0"/>
          </a:p>
          <a:p>
            <a:r>
              <a:rPr lang="de-DE" dirty="0" smtClean="0"/>
              <a:t>18.297 </a:t>
            </a:r>
            <a:r>
              <a:rPr lang="de-DE" dirty="0"/>
              <a:t>doppelte Dateien ermittelt </a:t>
            </a:r>
            <a:endParaRPr lang="de-DE" dirty="0" smtClean="0"/>
          </a:p>
          <a:p>
            <a:endParaRPr lang="de-DE" dirty="0"/>
          </a:p>
          <a:p>
            <a:r>
              <a:rPr lang="de-DE" i="1" dirty="0" smtClean="0"/>
              <a:t>nach </a:t>
            </a:r>
            <a:r>
              <a:rPr lang="de-DE" i="1" dirty="0"/>
              <a:t>inhaltlichen Bewertungen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smtClean="0"/>
              <a:t>10.884 </a:t>
            </a:r>
            <a:r>
              <a:rPr lang="de-DE" dirty="0"/>
              <a:t>Dateien in 2.032 Ordnern mit einem Umfang von 5,6 GB </a:t>
            </a:r>
            <a:r>
              <a:rPr lang="de-DE" dirty="0" smtClean="0"/>
              <a:t>übrig</a:t>
            </a:r>
          </a:p>
          <a:p>
            <a:endParaRPr lang="de-DE" dirty="0"/>
          </a:p>
          <a:p>
            <a:r>
              <a:rPr lang="de-DE" dirty="0" smtClean="0"/>
              <a:t>=&gt; </a:t>
            </a:r>
            <a:r>
              <a:rPr lang="de-DE" b="1" dirty="0" smtClean="0"/>
              <a:t>68 </a:t>
            </a:r>
            <a:r>
              <a:rPr lang="de-DE" b="1" dirty="0"/>
              <a:t>%</a:t>
            </a:r>
            <a:r>
              <a:rPr lang="de-DE" dirty="0"/>
              <a:t> der Abgabe </a:t>
            </a:r>
            <a:r>
              <a:rPr lang="de-DE" dirty="0" smtClean="0"/>
              <a:t>kassiert</a:t>
            </a:r>
          </a:p>
          <a:p>
            <a:endParaRPr lang="de-DE" dirty="0"/>
          </a:p>
          <a:p>
            <a:r>
              <a:rPr lang="de-DE" i="1" dirty="0" smtClean="0"/>
              <a:t>Zeitaufwand</a:t>
            </a:r>
            <a:r>
              <a:rPr lang="de-DE" dirty="0" smtClean="0"/>
              <a:t> </a:t>
            </a:r>
          </a:p>
          <a:p>
            <a:r>
              <a:rPr lang="de-DE" dirty="0" smtClean="0"/>
              <a:t>8 </a:t>
            </a:r>
            <a:r>
              <a:rPr lang="de-DE" dirty="0"/>
              <a:t>Monate bei 3-4 Stunden am </a:t>
            </a:r>
            <a:r>
              <a:rPr lang="de-DE" dirty="0" smtClean="0"/>
              <a:t>Tag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17</a:t>
            </a:fld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Bewertung digital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666622" y="1268760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Beispiel für eine digitale Übernahme von Schriftgut</a:t>
            </a:r>
            <a:endParaRPr lang="de-DE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819" y="4509120"/>
            <a:ext cx="185261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785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/>
          <p:cNvSpPr/>
          <p:nvPr/>
        </p:nvSpPr>
        <p:spPr>
          <a:xfrm>
            <a:off x="4572000" y="1376827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tiff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6228184" y="1497429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Pdf</a:t>
            </a:r>
            <a:r>
              <a:rPr lang="de-DE" dirty="0" smtClean="0">
                <a:solidFill>
                  <a:schemeClr val="tx1"/>
                </a:solidFill>
              </a:rPr>
              <a:t>-A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2483768" y="1352287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pdf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6444208" y="3429000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docx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2367169" y="5075695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xml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1403648" y="4289766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rtf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355976" y="5085184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jpg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6920762" y="2376993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wave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946454" y="2073493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FFV1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947128" y="3225621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SIARD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913492" y="4437112"/>
            <a:ext cx="1368152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sql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2000250"/>
            <a:ext cx="2095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eck 13"/>
          <p:cNvSpPr/>
          <p:nvPr/>
        </p:nvSpPr>
        <p:spPr>
          <a:xfrm>
            <a:off x="6084168" y="5373216"/>
            <a:ext cx="2808312" cy="720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Was ist sicher? </a:t>
            </a: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Wie lange?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18</a:t>
            </a:fld>
            <a:endParaRPr lang="de-DE"/>
          </a:p>
        </p:txBody>
      </p:sp>
      <p:sp>
        <p:nvSpPr>
          <p:cNvPr id="18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Übernahme</a:t>
            </a:r>
            <a:endParaRPr lang="de-D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11" y="5013176"/>
            <a:ext cx="185261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37197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3059832" y="1525322"/>
            <a:ext cx="2664296" cy="720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>
                <a:ln w="3175">
                  <a:noFill/>
                </a:ln>
                <a:solidFill>
                  <a:schemeClr val="tx1"/>
                </a:solidFill>
              </a:rPr>
              <a:t>Beispiel Formatänderungen</a:t>
            </a:r>
            <a:endParaRPr lang="de-DE" dirty="0">
              <a:ln w="3175"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657" y="2780928"/>
            <a:ext cx="4572000" cy="2606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19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Übernahme</a:t>
            </a:r>
            <a:endParaRPr lang="de-D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09715"/>
            <a:ext cx="185261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42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Wer sind wir?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2</a:t>
            </a:fld>
            <a:endParaRPr lang="de-DE"/>
          </a:p>
        </p:txBody>
      </p:sp>
      <p:pic>
        <p:nvPicPr>
          <p:cNvPr id="5" name="Picture 16" descr="nordkirche_karte_940px_v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9368"/>
            <a:ext cx="8748712" cy="4802187"/>
          </a:xfrm>
          <a:prstGeom prst="rect">
            <a:avLst/>
          </a:prstGeom>
          <a:solidFill>
            <a:schemeClr val="bg1">
              <a:lumMod val="85000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17"/>
          <p:cNvSpPr>
            <a:spLocks noChangeArrowheads="1"/>
          </p:cNvSpPr>
          <p:nvPr/>
        </p:nvSpPr>
        <p:spPr bwMode="auto">
          <a:xfrm>
            <a:off x="2843213" y="2997200"/>
            <a:ext cx="649287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smtClean="0">
                <a:solidFill>
                  <a:schemeClr val="bg1"/>
                </a:solidFill>
              </a:rPr>
              <a:t>LKAK</a:t>
            </a:r>
            <a:endParaRPr lang="de-DE" altLang="de-DE" sz="1800" dirty="0">
              <a:solidFill>
                <a:schemeClr val="bg1"/>
              </a:solidFill>
            </a:endParaRPr>
          </a:p>
        </p:txBody>
      </p:sp>
      <p:sp>
        <p:nvSpPr>
          <p:cNvPr id="10" name="Oval 18"/>
          <p:cNvSpPr>
            <a:spLocks noChangeArrowheads="1"/>
          </p:cNvSpPr>
          <p:nvPr/>
        </p:nvSpPr>
        <p:spPr bwMode="auto">
          <a:xfrm>
            <a:off x="4284663" y="4724400"/>
            <a:ext cx="647700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solidFill>
                  <a:schemeClr val="bg1"/>
                </a:solidFill>
              </a:rPr>
              <a:t>LKAS</a:t>
            </a:r>
          </a:p>
        </p:txBody>
      </p: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7162800" y="3644900"/>
            <a:ext cx="649288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solidFill>
                  <a:schemeClr val="bg1"/>
                </a:solidFill>
              </a:rPr>
              <a:t>LKAG</a:t>
            </a:r>
          </a:p>
        </p:txBody>
      </p:sp>
      <p:sp>
        <p:nvSpPr>
          <p:cNvPr id="2" name="Rechteck 1"/>
          <p:cNvSpPr/>
          <p:nvPr/>
        </p:nvSpPr>
        <p:spPr>
          <a:xfrm>
            <a:off x="430945" y="5445224"/>
            <a:ext cx="482453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de-DE" dirty="0"/>
              <a:t>13 </a:t>
            </a:r>
            <a:r>
              <a:rPr lang="de-DE" dirty="0" smtClean="0"/>
              <a:t>Kirchenkreise </a:t>
            </a:r>
            <a:r>
              <a:rPr lang="de-DE" dirty="0"/>
              <a:t>mit hoher </a:t>
            </a:r>
            <a:r>
              <a:rPr lang="de-DE" dirty="0" smtClean="0"/>
              <a:t>Selbstständigkeit, fassen </a:t>
            </a:r>
            <a:r>
              <a:rPr lang="de-DE" dirty="0"/>
              <a:t>1000 </a:t>
            </a:r>
            <a:r>
              <a:rPr lang="de-DE" dirty="0" smtClean="0"/>
              <a:t>Kirchengemeinden zusammen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5010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20</a:t>
            </a:fld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Beratung/Bewertung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31134" y="2636912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Konsequenzen für das Archiv:</a:t>
            </a:r>
          </a:p>
          <a:p>
            <a:pPr algn="ctr"/>
            <a:endParaRPr lang="de-DE" sz="2400" dirty="0"/>
          </a:p>
          <a:p>
            <a:pPr algn="ctr"/>
            <a:r>
              <a:rPr lang="de-DE" sz="2400" dirty="0" smtClean="0"/>
              <a:t>Üben, üben, üben!</a:t>
            </a:r>
          </a:p>
          <a:p>
            <a:pPr algn="ctr"/>
            <a:endParaRPr lang="de-DE" sz="2400" dirty="0"/>
          </a:p>
          <a:p>
            <a:pPr algn="ctr"/>
            <a:r>
              <a:rPr lang="de-DE" sz="2400" b="1" dirty="0" smtClean="0"/>
              <a:t>Probelauf in einer abgebenden Stelle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768461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21</a:t>
            </a:fld>
            <a:endParaRPr lang="de-DE"/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Organisation</a:t>
            </a:r>
            <a:endParaRPr lang="de-DE" dirty="0"/>
          </a:p>
        </p:txBody>
      </p:sp>
      <p:sp>
        <p:nvSpPr>
          <p:cNvPr id="21" name="Ellipse 20"/>
          <p:cNvSpPr/>
          <p:nvPr/>
        </p:nvSpPr>
        <p:spPr>
          <a:xfrm>
            <a:off x="3303712" y="3055451"/>
            <a:ext cx="2735580" cy="111252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200">
                <a:effectLst/>
                <a:latin typeface="Arial"/>
                <a:ea typeface="Calibri"/>
                <a:cs typeface="Times New Roman"/>
              </a:rPr>
              <a:t>Landeskirchliches Archiv</a:t>
            </a:r>
            <a:endParaRPr lang="de-DE" sz="1100">
              <a:effectLst/>
              <a:ea typeface="Calibri"/>
              <a:cs typeface="Times New Roman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179512" y="1531451"/>
            <a:ext cx="224790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Registraturbildner, z.B.</a:t>
            </a:r>
          </a:p>
        </p:txBody>
      </p:sp>
      <p:sp>
        <p:nvSpPr>
          <p:cNvPr id="23" name="Rechteck 22"/>
          <p:cNvSpPr/>
          <p:nvPr/>
        </p:nvSpPr>
        <p:spPr>
          <a:xfrm>
            <a:off x="537652" y="2080091"/>
            <a:ext cx="188976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Landeskirchenamt</a:t>
            </a:r>
          </a:p>
        </p:txBody>
      </p:sp>
      <p:sp>
        <p:nvSpPr>
          <p:cNvPr id="24" name="Rechteck 23"/>
          <p:cNvSpPr/>
          <p:nvPr/>
        </p:nvSpPr>
        <p:spPr>
          <a:xfrm>
            <a:off x="530032" y="2598251"/>
            <a:ext cx="188976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Dienste und Werke</a:t>
            </a:r>
          </a:p>
        </p:txBody>
      </p:sp>
      <p:sp>
        <p:nvSpPr>
          <p:cNvPr id="25" name="Rechteck 24"/>
          <p:cNvSpPr/>
          <p:nvPr/>
        </p:nvSpPr>
        <p:spPr>
          <a:xfrm>
            <a:off x="575752" y="5126186"/>
            <a:ext cx="188976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Kirchenkreise</a:t>
            </a:r>
          </a:p>
        </p:txBody>
      </p:sp>
      <p:sp>
        <p:nvSpPr>
          <p:cNvPr id="26" name="Rechteck 25"/>
          <p:cNvSpPr/>
          <p:nvPr/>
        </p:nvSpPr>
        <p:spPr>
          <a:xfrm>
            <a:off x="575752" y="5795476"/>
            <a:ext cx="188976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Kirchengemeinden</a:t>
            </a:r>
          </a:p>
        </p:txBody>
      </p:sp>
      <p:sp>
        <p:nvSpPr>
          <p:cNvPr id="27" name="Rechteck 26"/>
          <p:cNvSpPr/>
          <p:nvPr/>
        </p:nvSpPr>
        <p:spPr>
          <a:xfrm>
            <a:off x="537652" y="3184991"/>
            <a:ext cx="188976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Diakonische Einrichtungen</a:t>
            </a:r>
          </a:p>
        </p:txBody>
      </p:sp>
      <p:sp>
        <p:nvSpPr>
          <p:cNvPr id="28" name="Rechteck 27"/>
          <p:cNvSpPr/>
          <p:nvPr/>
        </p:nvSpPr>
        <p:spPr>
          <a:xfrm>
            <a:off x="530032" y="3733631"/>
            <a:ext cx="188976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Vereine</a:t>
            </a:r>
          </a:p>
        </p:txBody>
      </p:sp>
      <p:sp>
        <p:nvSpPr>
          <p:cNvPr id="29" name="Rechteck 28"/>
          <p:cNvSpPr/>
          <p:nvPr/>
        </p:nvSpPr>
        <p:spPr>
          <a:xfrm>
            <a:off x="575752" y="4206071"/>
            <a:ext cx="188976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Nachlassgeber</a:t>
            </a:r>
          </a:p>
        </p:txBody>
      </p:sp>
      <p:cxnSp>
        <p:nvCxnSpPr>
          <p:cNvPr id="30" name="Gerade Verbindung 29"/>
          <p:cNvCxnSpPr/>
          <p:nvPr/>
        </p:nvCxnSpPr>
        <p:spPr>
          <a:xfrm>
            <a:off x="2427412" y="2224871"/>
            <a:ext cx="1036320" cy="107442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V="1">
            <a:off x="2427412" y="3687911"/>
            <a:ext cx="838200" cy="16002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2465512" y="3954611"/>
            <a:ext cx="998220" cy="37338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2419792" y="3299291"/>
            <a:ext cx="883920" cy="19050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2419792" y="2750651"/>
            <a:ext cx="937260" cy="64770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flipV="1">
            <a:off x="2419792" y="4100661"/>
            <a:ext cx="1181100" cy="102870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 flipV="1">
            <a:off x="1513012" y="5443052"/>
            <a:ext cx="7620" cy="296544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2910012" y="2079456"/>
            <a:ext cx="1143000" cy="50355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Anbietung</a:t>
            </a:r>
          </a:p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Ablieferung</a:t>
            </a:r>
          </a:p>
        </p:txBody>
      </p:sp>
      <p:sp>
        <p:nvSpPr>
          <p:cNvPr id="38" name="Abgerundetes Rechteck 37"/>
          <p:cNvSpPr/>
          <p:nvPr/>
        </p:nvSpPr>
        <p:spPr>
          <a:xfrm>
            <a:off x="3174172" y="4963626"/>
            <a:ext cx="1143000" cy="49276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Beratung</a:t>
            </a:r>
          </a:p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Bewertung</a:t>
            </a:r>
          </a:p>
        </p:txBody>
      </p:sp>
      <p:sp>
        <p:nvSpPr>
          <p:cNvPr id="39" name="Rechteck 38"/>
          <p:cNvSpPr/>
          <p:nvPr/>
        </p:nvSpPr>
        <p:spPr>
          <a:xfrm>
            <a:off x="7884368" y="2628731"/>
            <a:ext cx="1080120" cy="211836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100" dirty="0" smtClean="0">
                <a:effectLst/>
                <a:ea typeface="Calibri"/>
                <a:cs typeface="Times New Roman"/>
              </a:rPr>
              <a:t>angemieteter </a:t>
            </a:r>
            <a:r>
              <a:rPr lang="de-DE" sz="1100" dirty="0">
                <a:effectLst/>
                <a:ea typeface="Calibri"/>
                <a:cs typeface="Times New Roman"/>
              </a:rPr>
              <a:t>Speicher </a:t>
            </a:r>
            <a:endParaRPr lang="de-DE" sz="1100" dirty="0" smtClean="0">
              <a:effectLst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de-DE" sz="1100" dirty="0" smtClean="0">
                <a:effectLst/>
                <a:ea typeface="Calibri"/>
                <a:cs typeface="Times New Roman"/>
              </a:rPr>
              <a:t>(</a:t>
            </a:r>
            <a:r>
              <a:rPr lang="de-DE" sz="1100" dirty="0">
                <a:effectLst/>
                <a:ea typeface="Calibri"/>
                <a:cs typeface="Times New Roman"/>
              </a:rPr>
              <a:t>z.B. DAN)</a:t>
            </a:r>
          </a:p>
        </p:txBody>
      </p:sp>
      <p:cxnSp>
        <p:nvCxnSpPr>
          <p:cNvPr id="40" name="Gerade Verbindung mit Pfeil 39"/>
          <p:cNvCxnSpPr/>
          <p:nvPr/>
        </p:nvCxnSpPr>
        <p:spPr>
          <a:xfrm>
            <a:off x="6168832" y="3645024"/>
            <a:ext cx="244602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6210107" y="2651591"/>
            <a:ext cx="1424940" cy="9067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Zwischenlagerung</a:t>
            </a:r>
          </a:p>
          <a:p>
            <a:pPr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Archivierung</a:t>
            </a:r>
          </a:p>
          <a:p>
            <a:pPr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Benutzung</a:t>
            </a:r>
          </a:p>
          <a:p>
            <a:pPr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Bestandserhaltung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6222172" y="4078436"/>
            <a:ext cx="1341120" cy="531495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Fachinformations-system</a:t>
            </a:r>
          </a:p>
        </p:txBody>
      </p:sp>
      <p:cxnSp>
        <p:nvCxnSpPr>
          <p:cNvPr id="43" name="Gerade Verbindung mit Pfeil 42"/>
          <p:cNvCxnSpPr/>
          <p:nvPr/>
        </p:nvCxnSpPr>
        <p:spPr>
          <a:xfrm>
            <a:off x="4590719" y="4304230"/>
            <a:ext cx="949325" cy="1517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flipV="1">
            <a:off x="7634412" y="3767921"/>
            <a:ext cx="1031240" cy="55626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4698172" y="2226141"/>
            <a:ext cx="1143000" cy="5156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Verzeichnung</a:t>
            </a:r>
          </a:p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Anfragen</a:t>
            </a:r>
          </a:p>
        </p:txBody>
      </p:sp>
      <p:sp>
        <p:nvSpPr>
          <p:cNvPr id="46" name="Rechteck 45"/>
          <p:cNvSpPr/>
          <p:nvPr/>
        </p:nvSpPr>
        <p:spPr>
          <a:xfrm>
            <a:off x="5252389" y="5868870"/>
            <a:ext cx="188976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Benutzer</a:t>
            </a:r>
          </a:p>
        </p:txBody>
      </p:sp>
      <p:cxnSp>
        <p:nvCxnSpPr>
          <p:cNvPr id="47" name="Gerade Verbindung mit Pfeil 46"/>
          <p:cNvCxnSpPr/>
          <p:nvPr/>
        </p:nvCxnSpPr>
        <p:spPr>
          <a:xfrm flipH="1">
            <a:off x="7730932" y="4028271"/>
            <a:ext cx="1014095" cy="171132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5477317" y="4124791"/>
            <a:ext cx="690880" cy="233045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 flipH="1" flipV="1">
            <a:off x="6732240" y="4689050"/>
            <a:ext cx="5715" cy="113665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 50"/>
          <p:cNvSpPr/>
          <p:nvPr/>
        </p:nvSpPr>
        <p:spPr>
          <a:xfrm>
            <a:off x="7293099" y="5842466"/>
            <a:ext cx="1889760" cy="304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1100">
                <a:effectLst/>
                <a:ea typeface="Calibri"/>
                <a:cs typeface="Times New Roman"/>
              </a:rPr>
              <a:t>Kirchenkreise</a:t>
            </a:r>
          </a:p>
        </p:txBody>
      </p:sp>
      <p:cxnSp>
        <p:nvCxnSpPr>
          <p:cNvPr id="52" name="Gerade Verbindung mit Pfeil 51"/>
          <p:cNvCxnSpPr/>
          <p:nvPr/>
        </p:nvCxnSpPr>
        <p:spPr>
          <a:xfrm>
            <a:off x="8835197" y="4081611"/>
            <a:ext cx="45720" cy="171577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H="1" flipV="1">
            <a:off x="6506334" y="4671526"/>
            <a:ext cx="1171575" cy="1125855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469072" y="4862661"/>
            <a:ext cx="24765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bgerundetes Rechteck 49"/>
          <p:cNvSpPr/>
          <p:nvPr/>
        </p:nvSpPr>
        <p:spPr>
          <a:xfrm>
            <a:off x="6580947" y="5258901"/>
            <a:ext cx="861060" cy="32575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de-DE" sz="1100" dirty="0">
                <a:effectLst/>
                <a:ea typeface="Calibri"/>
                <a:cs typeface="Times New Roman"/>
              </a:rPr>
              <a:t>Recherche</a:t>
            </a:r>
          </a:p>
        </p:txBody>
      </p:sp>
    </p:spTree>
    <p:extLst>
      <p:ext uri="{BB962C8B-B14F-4D97-AF65-F5344CB8AC3E}">
        <p14:creationId xmlns:p14="http://schemas.microsoft.com/office/powerpoint/2010/main" val="1212527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22</a:t>
            </a:fld>
            <a:endParaRPr lang="de-DE"/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Organisation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9001000" cy="496855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573780" y="3162300"/>
            <a:ext cx="1996440" cy="533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de-DE" sz="1100" b="1">
                <a:effectLst/>
                <a:ea typeface="Calibri"/>
                <a:cs typeface="Times New Roman"/>
              </a:rPr>
              <a:t>Arbeitsbereich </a:t>
            </a:r>
            <a:endParaRPr lang="de-DE" sz="1100">
              <a:effectLst/>
              <a:ea typeface="Calibri"/>
              <a:cs typeface="Times New Roman"/>
            </a:endParaRPr>
          </a:p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de-DE" sz="1100" b="1">
                <a:effectLst/>
                <a:ea typeface="Calibri"/>
                <a:cs typeface="Times New Roman"/>
              </a:rPr>
              <a:t>Digitales Archiv</a:t>
            </a:r>
            <a:endParaRPr lang="de-DE" sz="110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6330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23</a:t>
            </a:fld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323528" y="260648"/>
            <a:ext cx="547260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0000" tIns="45720" rIns="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2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2000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dirty="0" smtClean="0"/>
              <a:t>Zum Schluss: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647564" y="1571597"/>
            <a:ext cx="79928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2400" dirty="0" smtClean="0"/>
          </a:p>
          <a:p>
            <a:pPr algn="ctr"/>
            <a:r>
              <a:rPr lang="de-DE" sz="2400" dirty="0" smtClean="0"/>
              <a:t>Keine Angst vor Verlusten!</a:t>
            </a:r>
          </a:p>
          <a:p>
            <a:pPr algn="ctr"/>
            <a:endParaRPr lang="de-DE" sz="2400" dirty="0" smtClean="0"/>
          </a:p>
          <a:p>
            <a:pPr algn="ctr"/>
            <a:endParaRPr lang="de-DE" sz="2400" dirty="0" smtClean="0"/>
          </a:p>
          <a:p>
            <a:pPr algn="ctr"/>
            <a:r>
              <a:rPr lang="de-DE" sz="2400" dirty="0" smtClean="0"/>
              <a:t>Alle haben schon Verluste erlitten!</a:t>
            </a:r>
          </a:p>
          <a:p>
            <a:pPr algn="ctr"/>
            <a:endParaRPr lang="de-DE" sz="2400" dirty="0" smtClean="0"/>
          </a:p>
          <a:p>
            <a:pPr algn="ctr"/>
            <a:endParaRPr lang="de-DE" sz="2400" dirty="0" smtClean="0"/>
          </a:p>
          <a:p>
            <a:pPr algn="ctr"/>
            <a:r>
              <a:rPr lang="de-DE" sz="2400" dirty="0" smtClean="0"/>
              <a:t>Alle haben ‚klein‘ angefangen!</a:t>
            </a:r>
          </a:p>
          <a:p>
            <a:pPr algn="ctr"/>
            <a:endParaRPr lang="de-DE" sz="2400" dirty="0" smtClean="0"/>
          </a:p>
          <a:p>
            <a:pPr algn="ctr"/>
            <a:endParaRPr lang="de-DE" sz="2400" dirty="0"/>
          </a:p>
          <a:p>
            <a:pPr algn="ctr"/>
            <a:r>
              <a:rPr lang="de-DE" sz="2400" b="1" dirty="0" smtClean="0"/>
              <a:t>Einfach anfangen!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212328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Vielen Dank für Ihre Aufmerksamkeit!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135938" y="6356350"/>
            <a:ext cx="1008062" cy="365125"/>
          </a:xfrm>
        </p:spPr>
        <p:txBody>
          <a:bodyPr/>
          <a:lstStyle/>
          <a:p>
            <a:fld id="{D4FB7324-4C73-4E88-88DD-700C261561ED}" type="slidenum">
              <a:rPr lang="de-DE" smtClean="0"/>
              <a:t>24</a:t>
            </a:fld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323528" y="4869160"/>
            <a:ext cx="4320480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Ulrich Stenzel M.A.</a:t>
            </a:r>
          </a:p>
          <a:p>
            <a:pPr algn="ctr"/>
            <a:r>
              <a:rPr lang="de-DE" dirty="0" smtClean="0"/>
              <a:t>Landeskirchliches Archiv Kiel</a:t>
            </a:r>
          </a:p>
          <a:p>
            <a:pPr algn="ctr"/>
            <a:r>
              <a:rPr lang="de-DE" dirty="0" smtClean="0"/>
              <a:t>Winterbeker Weg 51</a:t>
            </a:r>
          </a:p>
          <a:p>
            <a:pPr algn="ctr"/>
            <a:r>
              <a:rPr lang="de-DE" dirty="0" smtClean="0"/>
              <a:t>24114 Kiel</a:t>
            </a:r>
          </a:p>
          <a:p>
            <a:pPr algn="ctr"/>
            <a:r>
              <a:rPr lang="de-DE" dirty="0" smtClean="0"/>
              <a:t>Tel. 0431-64986-20</a:t>
            </a:r>
          </a:p>
          <a:p>
            <a:pPr algn="ctr"/>
            <a:r>
              <a:rPr lang="de-DE" dirty="0"/>
              <a:t>u</a:t>
            </a:r>
            <a:r>
              <a:rPr lang="de-DE" dirty="0" smtClean="0"/>
              <a:t>lrich.stenzel@archiv.nordkirche.de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4135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 sind wir?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3</a:t>
            </a:fld>
            <a:endParaRPr lang="de-DE"/>
          </a:p>
        </p:txBody>
      </p:sp>
      <p:pic>
        <p:nvPicPr>
          <p:cNvPr id="5" name="Picture 16" descr="nordkirche_karte_940px_v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0705"/>
            <a:ext cx="8748712" cy="480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17"/>
          <p:cNvSpPr>
            <a:spLocks noChangeArrowheads="1"/>
          </p:cNvSpPr>
          <p:nvPr/>
        </p:nvSpPr>
        <p:spPr bwMode="auto">
          <a:xfrm>
            <a:off x="2843213" y="2997200"/>
            <a:ext cx="649287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smtClean="0">
                <a:solidFill>
                  <a:schemeClr val="bg1"/>
                </a:solidFill>
              </a:rPr>
              <a:t>LKAK</a:t>
            </a:r>
            <a:endParaRPr lang="de-DE" altLang="de-DE" sz="1800" dirty="0">
              <a:solidFill>
                <a:schemeClr val="bg1"/>
              </a:solidFill>
            </a:endParaRPr>
          </a:p>
        </p:txBody>
      </p:sp>
      <p:sp>
        <p:nvSpPr>
          <p:cNvPr id="10" name="Oval 18"/>
          <p:cNvSpPr>
            <a:spLocks noChangeArrowheads="1"/>
          </p:cNvSpPr>
          <p:nvPr/>
        </p:nvSpPr>
        <p:spPr bwMode="auto">
          <a:xfrm>
            <a:off x="4284663" y="4724400"/>
            <a:ext cx="647700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solidFill>
                  <a:schemeClr val="bg1"/>
                </a:solidFill>
              </a:rPr>
              <a:t>LKAS</a:t>
            </a:r>
          </a:p>
        </p:txBody>
      </p: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7162800" y="3644900"/>
            <a:ext cx="649288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solidFill>
                  <a:schemeClr val="bg1"/>
                </a:solidFill>
              </a:rPr>
              <a:t>LKAG</a:t>
            </a:r>
          </a:p>
        </p:txBody>
      </p:sp>
      <p:sp>
        <p:nvSpPr>
          <p:cNvPr id="7" name="Rechteck 6"/>
          <p:cNvSpPr/>
          <p:nvPr/>
        </p:nvSpPr>
        <p:spPr>
          <a:xfrm>
            <a:off x="422752" y="5618531"/>
            <a:ext cx="810968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de-DE" dirty="0"/>
              <a:t>3 Standorte: </a:t>
            </a:r>
            <a:r>
              <a:rPr lang="de-DE" dirty="0" smtClean="0"/>
              <a:t>                 Kiel                Schwerin                              Greifswald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242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 sind wir?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4</a:t>
            </a:fld>
            <a:endParaRPr lang="de-DE"/>
          </a:p>
        </p:txBody>
      </p:sp>
      <p:pic>
        <p:nvPicPr>
          <p:cNvPr id="5" name="Picture 16" descr="nordkirche_karte_940px_v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0705"/>
            <a:ext cx="8748712" cy="480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17"/>
          <p:cNvSpPr>
            <a:spLocks noChangeArrowheads="1"/>
          </p:cNvSpPr>
          <p:nvPr/>
        </p:nvSpPr>
        <p:spPr bwMode="auto">
          <a:xfrm>
            <a:off x="2843213" y="2997200"/>
            <a:ext cx="649287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smtClean="0">
                <a:solidFill>
                  <a:schemeClr val="bg1"/>
                </a:solidFill>
              </a:rPr>
              <a:t>LKAK</a:t>
            </a:r>
            <a:endParaRPr lang="de-DE" altLang="de-DE" sz="1800" dirty="0">
              <a:solidFill>
                <a:schemeClr val="bg1"/>
              </a:solidFill>
            </a:endParaRPr>
          </a:p>
        </p:txBody>
      </p:sp>
      <p:sp>
        <p:nvSpPr>
          <p:cNvPr id="10" name="Oval 18"/>
          <p:cNvSpPr>
            <a:spLocks noChangeArrowheads="1"/>
          </p:cNvSpPr>
          <p:nvPr/>
        </p:nvSpPr>
        <p:spPr bwMode="auto">
          <a:xfrm>
            <a:off x="4284663" y="4724400"/>
            <a:ext cx="647700" cy="287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solidFill>
                  <a:schemeClr val="bg1"/>
                </a:solidFill>
              </a:rPr>
              <a:t>LKAS</a:t>
            </a:r>
          </a:p>
        </p:txBody>
      </p: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7162800" y="3644900"/>
            <a:ext cx="649288" cy="3603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solidFill>
                  <a:schemeClr val="bg1"/>
                </a:solidFill>
              </a:rPr>
              <a:t>LKAG</a:t>
            </a:r>
          </a:p>
        </p:txBody>
      </p:sp>
      <p:sp>
        <p:nvSpPr>
          <p:cNvPr id="7" name="Rechteck 6"/>
          <p:cNvSpPr/>
          <p:nvPr/>
        </p:nvSpPr>
        <p:spPr>
          <a:xfrm>
            <a:off x="422752" y="5618531"/>
            <a:ext cx="810968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de-DE" dirty="0"/>
              <a:t>3 Standorte: </a:t>
            </a:r>
            <a:r>
              <a:rPr lang="de-DE" dirty="0" smtClean="0"/>
              <a:t>                 Kiel                Schwerin                              Greifswald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345" y="4413010"/>
            <a:ext cx="1768035" cy="1174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68934"/>
            <a:ext cx="1654171" cy="110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694" y="3177381"/>
            <a:ext cx="20955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5772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472608" cy="792088"/>
          </a:xfrm>
        </p:spPr>
        <p:txBody>
          <a:bodyPr>
            <a:normAutofit/>
          </a:bodyPr>
          <a:lstStyle/>
          <a:p>
            <a:r>
              <a:rPr lang="de-DE" b="1" dirty="0" smtClean="0"/>
              <a:t>Schriftgutverwaltung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5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23528" y="1412776"/>
            <a:ext cx="4284476" cy="4536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4013" indent="-354013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Qualität auf verschiedenen Verwaltungsebenen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Fortbildungen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Interesse</a:t>
            </a:r>
          </a:p>
          <a:p>
            <a:pPr marL="354013" indent="-354013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Umsetzung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780420" cy="283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64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472608" cy="792088"/>
          </a:xfrm>
        </p:spPr>
        <p:txBody>
          <a:bodyPr>
            <a:normAutofit/>
          </a:bodyPr>
          <a:lstStyle/>
          <a:p>
            <a:r>
              <a:rPr lang="de-DE" b="1" dirty="0" smtClean="0"/>
              <a:t>Digitale Überlieferung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6</a:t>
            </a:fld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33774"/>
            <a:ext cx="3334595" cy="307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68151"/>
            <a:ext cx="1625322" cy="173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32" y="3782981"/>
            <a:ext cx="1967880" cy="196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497" y="2483631"/>
            <a:ext cx="1948213" cy="113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981" y="1757396"/>
            <a:ext cx="2141278" cy="1423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9"/>
          <p:cNvPicPr/>
          <p:nvPr/>
        </p:nvPicPr>
        <p:blipFill rotWithShape="1">
          <a:blip r:embed="rId8"/>
          <a:srcRect l="11088" t="17384" r="1322" b="-33"/>
          <a:stretch/>
        </p:blipFill>
        <p:spPr bwMode="auto">
          <a:xfrm>
            <a:off x="1445354" y="3466711"/>
            <a:ext cx="3978498" cy="26004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39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472608" cy="792088"/>
          </a:xfrm>
        </p:spPr>
        <p:txBody>
          <a:bodyPr>
            <a:normAutofit/>
          </a:bodyPr>
          <a:lstStyle/>
          <a:p>
            <a:r>
              <a:rPr lang="de-DE" b="1" dirty="0" smtClean="0"/>
              <a:t>Vorstudie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23528" y="1412776"/>
            <a:ext cx="8568952" cy="4536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Initialzündung zu einem Projekt: </a:t>
            </a:r>
          </a:p>
          <a:p>
            <a:pPr algn="ctr"/>
            <a:r>
              <a:rPr lang="de-DE" sz="2400" b="1" dirty="0" smtClean="0">
                <a:solidFill>
                  <a:schemeClr val="tx1"/>
                </a:solidFill>
              </a:rPr>
              <a:t>Vorstudie</a:t>
            </a:r>
          </a:p>
          <a:p>
            <a:pPr algn="ctr"/>
            <a:endParaRPr lang="de-DE" sz="2400" dirty="0" smtClean="0">
              <a:solidFill>
                <a:schemeClr val="tx1"/>
              </a:solidFill>
            </a:endParaRPr>
          </a:p>
          <a:p>
            <a:pPr algn="ctr"/>
            <a:endParaRPr lang="de-DE" sz="2400" dirty="0" smtClean="0">
              <a:solidFill>
                <a:schemeClr val="tx1"/>
              </a:solidFill>
            </a:endParaRPr>
          </a:p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Ziel: </a:t>
            </a:r>
          </a:p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Erstellung eines </a:t>
            </a:r>
            <a:r>
              <a:rPr lang="de-DE" sz="2400" b="1" dirty="0" smtClean="0">
                <a:solidFill>
                  <a:schemeClr val="tx1"/>
                </a:solidFill>
              </a:rPr>
              <a:t>Konzept</a:t>
            </a:r>
            <a:r>
              <a:rPr lang="de-DE" sz="2400" dirty="0" smtClean="0">
                <a:solidFill>
                  <a:schemeClr val="tx1"/>
                </a:solidFill>
              </a:rPr>
              <a:t>s für ein digitales Archiv</a:t>
            </a:r>
          </a:p>
        </p:txBody>
      </p:sp>
    </p:spTree>
    <p:extLst>
      <p:ext uri="{BB962C8B-B14F-4D97-AF65-F5344CB8AC3E}">
        <p14:creationId xmlns:p14="http://schemas.microsoft.com/office/powerpoint/2010/main" val="276723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472608" cy="792088"/>
          </a:xfrm>
        </p:spPr>
        <p:txBody>
          <a:bodyPr>
            <a:normAutofit/>
          </a:bodyPr>
          <a:lstStyle/>
          <a:p>
            <a:r>
              <a:rPr lang="de-DE" b="1" dirty="0" smtClean="0"/>
              <a:t>Tipps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8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23528" y="1412776"/>
            <a:ext cx="4284476" cy="4536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Tipps</a:t>
            </a: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Es gibt nicht die eine große Lösung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Nicht technisch, sondern organisatorisch begreifen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Fragenfelder definieren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Es gibt keine dummen Fragen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Keine Angst vor Verlusten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080" y="2566603"/>
            <a:ext cx="39624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24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472608" cy="792088"/>
          </a:xfrm>
        </p:spPr>
        <p:txBody>
          <a:bodyPr>
            <a:normAutofit/>
          </a:bodyPr>
          <a:lstStyle/>
          <a:p>
            <a:r>
              <a:rPr lang="de-DE" b="1" dirty="0" smtClean="0"/>
              <a:t>Informationsbeschaffung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B7324-4C73-4E88-88DD-700C261561ED}" type="slidenum">
              <a:rPr lang="de-DE" smtClean="0"/>
              <a:t>9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323528" y="1412776"/>
            <a:ext cx="4464496" cy="45365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</a:rPr>
              <a:t>Informationen</a:t>
            </a:r>
            <a:endParaRPr lang="de-DE" b="1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Literatur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Tagungen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Nestor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Kolleginnen und Kollegen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=&gt; „durchfummeln“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1026" name="Picture 2" descr="einzelne Informationen entnehme 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24" y="2204865"/>
            <a:ext cx="3404780" cy="256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46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sign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Nordkirche_Kapitel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Nordkirche_Vollbild 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1005</Words>
  <Application>Microsoft Office PowerPoint</Application>
  <PresentationFormat>Bildschirmpräsentation (4:3)</PresentationFormat>
  <Paragraphs>288</Paragraphs>
  <Slides>24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7</vt:i4>
      </vt:variant>
      <vt:variant>
        <vt:lpstr>Folientitel</vt:lpstr>
      </vt:variant>
      <vt:variant>
        <vt:i4>24</vt:i4>
      </vt:variant>
    </vt:vector>
  </HeadingPairs>
  <TitlesOfParts>
    <vt:vector size="31" baseType="lpstr">
      <vt:lpstr>1_Benutzerdefiniertes Design</vt:lpstr>
      <vt:lpstr>Benutzerdefiniertes Design</vt:lpstr>
      <vt:lpstr>Design1</vt:lpstr>
      <vt:lpstr>2_Benutzerdefiniertes Design</vt:lpstr>
      <vt:lpstr>3_Benutzerdefiniertes Design</vt:lpstr>
      <vt:lpstr>Nordkirche_Kapitelmaster</vt:lpstr>
      <vt:lpstr>Nordkirche_Vollbild Master</vt:lpstr>
      <vt:lpstr>Vom ersten Gedanken zum Konzept –  der Weg zum digitalen Archiv</vt:lpstr>
      <vt:lpstr>Wer sind wir?</vt:lpstr>
      <vt:lpstr>Wer sind wir?</vt:lpstr>
      <vt:lpstr>Wer sind wir?</vt:lpstr>
      <vt:lpstr>Schriftgutverwaltung</vt:lpstr>
      <vt:lpstr>Digitale Überlieferung</vt:lpstr>
      <vt:lpstr>Vorstudie</vt:lpstr>
      <vt:lpstr>Tipps</vt:lpstr>
      <vt:lpstr>Informationsbeschaffung</vt:lpstr>
      <vt:lpstr>PowerPoint-Präsentation</vt:lpstr>
      <vt:lpstr>PowerPoint-Präsentation</vt:lpstr>
      <vt:lpstr>Werbung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Vielen Dank für Ihre Aufmerksamkeit!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Stenzel, Ulrich</dc:creator>
  <cp:lastModifiedBy>Kistner Hidalgo, Sabrina</cp:lastModifiedBy>
  <cp:revision>85</cp:revision>
  <cp:lastPrinted>2016-11-25T11:14:30Z</cp:lastPrinted>
  <dcterms:created xsi:type="dcterms:W3CDTF">2016-10-11T07:32:34Z</dcterms:created>
  <dcterms:modified xsi:type="dcterms:W3CDTF">2017-05-22T11:37:32Z</dcterms:modified>
</cp:coreProperties>
</file>