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ppt/slideLayouts/slideLayout6.xml" ContentType="application/vnd.openxmlformats-officedocument.presentationml.slideLayout+xml"/>
  <Override PartName="/ppt/theme/theme6.xml" ContentType="application/vnd.openxmlformats-officedocument.theme+xml"/>
  <Override PartName="/ppt/slideLayouts/slideLayout7.xml" ContentType="application/vnd.openxmlformats-officedocument.presentationml.slideLayout+xml"/>
  <Override PartName="/ppt/theme/theme7.xml" ContentType="application/vnd.openxmlformats-officedocument.theme+xml"/>
  <Override PartName="/ppt/slideLayouts/slideLayout8.xml" ContentType="application/vnd.openxmlformats-officedocument.presentationml.slideLayout+xml"/>
  <Override PartName="/ppt/theme/theme8.xml" ContentType="application/vnd.openxmlformats-officedocument.theme+xml"/>
  <Override PartName="/ppt/slideLayouts/slideLayout9.xml" ContentType="application/vnd.openxmlformats-officedocument.presentationml.slideLayout+xml"/>
  <Override PartName="/ppt/theme/theme9.xml" ContentType="application/vnd.openxmlformats-officedocument.theme+xml"/>
  <Override PartName="/ppt/slideLayouts/slideLayout10.xml" ContentType="application/vnd.openxmlformats-officedocument.presentationml.slideLayout+xml"/>
  <Override PartName="/ppt/theme/theme10.xml" ContentType="application/vnd.openxmlformats-officedocument.theme+xml"/>
  <Override PartName="/ppt/slideLayouts/slideLayout11.xml" ContentType="application/vnd.openxmlformats-officedocument.presentationml.slideLayout+xml"/>
  <Override PartName="/ppt/theme/theme11.xml" ContentType="application/vnd.openxmlformats-officedocument.theme+xml"/>
  <Override PartName="/ppt/slideLayouts/slideLayout12.xml" ContentType="application/vnd.openxmlformats-officedocument.presentationml.slideLayout+xml"/>
  <Override PartName="/ppt/theme/theme12.xml" ContentType="application/vnd.openxmlformats-officedocument.theme+xml"/>
  <Override PartName="/ppt/slideLayouts/slideLayout13.xml" ContentType="application/vnd.openxmlformats-officedocument.presentationml.slideLayout+xml"/>
  <Override PartName="/ppt/theme/theme13.xml" ContentType="application/vnd.openxmlformats-officedocument.theme+xml"/>
  <Override PartName="/ppt/slideLayouts/slideLayout14.xml" ContentType="application/vnd.openxmlformats-officedocument.presentationml.slideLayout+xml"/>
  <Override PartName="/ppt/theme/theme14.xml" ContentType="application/vnd.openxmlformats-officedocument.theme+xml"/>
  <Override PartName="/ppt/slideLayouts/slideLayout15.xml" ContentType="application/vnd.openxmlformats-officedocument.presentationml.slideLayout+xml"/>
  <Override PartName="/ppt/theme/theme15.xml" ContentType="application/vnd.openxmlformats-officedocument.theme+xml"/>
  <Override PartName="/ppt/slideLayouts/slideLayout16.xml" ContentType="application/vnd.openxmlformats-officedocument.presentationml.slideLayout+xml"/>
  <Override PartName="/ppt/theme/theme16.xml" ContentType="application/vnd.openxmlformats-officedocument.theme+xml"/>
  <Override PartName="/ppt/slideLayouts/slideLayout17.xml" ContentType="application/vnd.openxmlformats-officedocument.presentationml.slideLayout+xml"/>
  <Override PartName="/ppt/theme/theme17.xml" ContentType="application/vnd.openxmlformats-officedocument.theme+xml"/>
  <Override PartName="/ppt/slideLayouts/slideLayout18.xml" ContentType="application/vnd.openxmlformats-officedocument.presentationml.slideLayout+xml"/>
  <Override PartName="/ppt/theme/theme18.xml" ContentType="application/vnd.openxmlformats-officedocument.theme+xml"/>
  <Override PartName="/ppt/slideLayouts/slideLayout19.xml" ContentType="application/vnd.openxmlformats-officedocument.presentationml.slideLayout+xml"/>
  <Override PartName="/ppt/theme/theme19.xml" ContentType="application/vnd.openxmlformats-officedocument.theme+xml"/>
  <Override PartName="/ppt/slideLayouts/slideLayout20.xml" ContentType="application/vnd.openxmlformats-officedocument.presentationml.slideLayout+xml"/>
  <Override PartName="/ppt/theme/theme20.xml" ContentType="application/vnd.openxmlformats-officedocument.theme+xml"/>
  <Override PartName="/ppt/slideLayouts/slideLayout21.xml" ContentType="application/vnd.openxmlformats-officedocument.presentationml.slideLayout+xml"/>
  <Override PartName="/ppt/theme/theme21.xml" ContentType="application/vnd.openxmlformats-officedocument.theme+xml"/>
  <Override PartName="/ppt/slideLayouts/slideLayout22.xml" ContentType="application/vnd.openxmlformats-officedocument.presentationml.slideLayout+xml"/>
  <Override PartName="/ppt/theme/theme22.xml" ContentType="application/vnd.openxmlformats-officedocument.theme+xml"/>
  <Override PartName="/ppt/theme/theme23.xml" ContentType="application/vnd.openxmlformats-officedocument.theme+xml"/>
  <Override PartName="/ppt/theme/theme2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 id="2147483652" r:id="rId3"/>
    <p:sldMasterId id="2147483654" r:id="rId4"/>
    <p:sldMasterId id="2147483656" r:id="rId5"/>
    <p:sldMasterId id="2147483658" r:id="rId6"/>
    <p:sldMasterId id="2147483660" r:id="rId7"/>
    <p:sldMasterId id="2147483662" r:id="rId8"/>
    <p:sldMasterId id="2147483664" r:id="rId9"/>
    <p:sldMasterId id="2147483666" r:id="rId10"/>
    <p:sldMasterId id="2147483668" r:id="rId11"/>
    <p:sldMasterId id="2147483670" r:id="rId12"/>
    <p:sldMasterId id="2147483672" r:id="rId13"/>
    <p:sldMasterId id="2147483674" r:id="rId14"/>
    <p:sldMasterId id="2147483676" r:id="rId15"/>
    <p:sldMasterId id="2147483678" r:id="rId16"/>
    <p:sldMasterId id="2147483680" r:id="rId17"/>
    <p:sldMasterId id="2147483682" r:id="rId18"/>
    <p:sldMasterId id="2147483684" r:id="rId19"/>
    <p:sldMasterId id="2147483686" r:id="rId20"/>
    <p:sldMasterId id="2147483688" r:id="rId21"/>
    <p:sldMasterId id="2147483690" r:id="rId22"/>
  </p:sldMasterIdLst>
  <p:notesMasterIdLst>
    <p:notesMasterId r:id="rId101"/>
  </p:notesMasterIdLst>
  <p:handoutMasterIdLst>
    <p:handoutMasterId r:id="rId102"/>
  </p:handoutMasterIdLst>
  <p:sldIdLst>
    <p:sldId id="450" r:id="rId23"/>
    <p:sldId id="451" r:id="rId24"/>
    <p:sldId id="489" r:id="rId25"/>
    <p:sldId id="490" r:id="rId26"/>
    <p:sldId id="491" r:id="rId27"/>
    <p:sldId id="492" r:id="rId28"/>
    <p:sldId id="493" r:id="rId29"/>
    <p:sldId id="494" r:id="rId30"/>
    <p:sldId id="301" r:id="rId31"/>
    <p:sldId id="495" r:id="rId32"/>
    <p:sldId id="496" r:id="rId33"/>
    <p:sldId id="497" r:id="rId34"/>
    <p:sldId id="498" r:id="rId35"/>
    <p:sldId id="523" r:id="rId36"/>
    <p:sldId id="499" r:id="rId37"/>
    <p:sldId id="500" r:id="rId38"/>
    <p:sldId id="501" r:id="rId39"/>
    <p:sldId id="502" r:id="rId40"/>
    <p:sldId id="503" r:id="rId41"/>
    <p:sldId id="504" r:id="rId42"/>
    <p:sldId id="505" r:id="rId43"/>
    <p:sldId id="506" r:id="rId44"/>
    <p:sldId id="507" r:id="rId45"/>
    <p:sldId id="341" r:id="rId46"/>
    <p:sldId id="342" r:id="rId47"/>
    <p:sldId id="343" r:id="rId48"/>
    <p:sldId id="344" r:id="rId49"/>
    <p:sldId id="345" r:id="rId50"/>
    <p:sldId id="346" r:id="rId51"/>
    <p:sldId id="422" r:id="rId52"/>
    <p:sldId id="423" r:id="rId53"/>
    <p:sldId id="425" r:id="rId54"/>
    <p:sldId id="428" r:id="rId55"/>
    <p:sldId id="347" r:id="rId56"/>
    <p:sldId id="348" r:id="rId57"/>
    <p:sldId id="349" r:id="rId58"/>
    <p:sldId id="449" r:id="rId59"/>
    <p:sldId id="508" r:id="rId60"/>
    <p:sldId id="509" r:id="rId61"/>
    <p:sldId id="510" r:id="rId62"/>
    <p:sldId id="511" r:id="rId63"/>
    <p:sldId id="452" r:id="rId64"/>
    <p:sldId id="453" r:id="rId65"/>
    <p:sldId id="454" r:id="rId66"/>
    <p:sldId id="455" r:id="rId67"/>
    <p:sldId id="456" r:id="rId68"/>
    <p:sldId id="512" r:id="rId69"/>
    <p:sldId id="458" r:id="rId70"/>
    <p:sldId id="459" r:id="rId71"/>
    <p:sldId id="460" r:id="rId72"/>
    <p:sldId id="461" r:id="rId73"/>
    <p:sldId id="462" r:id="rId74"/>
    <p:sldId id="463" r:id="rId75"/>
    <p:sldId id="464" r:id="rId76"/>
    <p:sldId id="465" r:id="rId77"/>
    <p:sldId id="466" r:id="rId78"/>
    <p:sldId id="467" r:id="rId79"/>
    <p:sldId id="468" r:id="rId80"/>
    <p:sldId id="469" r:id="rId81"/>
    <p:sldId id="470" r:id="rId82"/>
    <p:sldId id="471" r:id="rId83"/>
    <p:sldId id="472" r:id="rId84"/>
    <p:sldId id="514" r:id="rId85"/>
    <p:sldId id="515" r:id="rId86"/>
    <p:sldId id="516" r:id="rId87"/>
    <p:sldId id="521" r:id="rId88"/>
    <p:sldId id="522" r:id="rId89"/>
    <p:sldId id="519" r:id="rId90"/>
    <p:sldId id="520" r:id="rId91"/>
    <p:sldId id="473" r:id="rId92"/>
    <p:sldId id="474" r:id="rId93"/>
    <p:sldId id="475" r:id="rId94"/>
    <p:sldId id="476" r:id="rId95"/>
    <p:sldId id="513" r:id="rId96"/>
    <p:sldId id="478" r:id="rId97"/>
    <p:sldId id="479" r:id="rId98"/>
    <p:sldId id="480" r:id="rId99"/>
    <p:sldId id="481" r:id="rId100"/>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046" autoAdjust="0"/>
    <p:restoredTop sz="77301" autoAdjust="0"/>
  </p:normalViewPr>
  <p:slideViewPr>
    <p:cSldViewPr>
      <p:cViewPr varScale="1">
        <p:scale>
          <a:sx n="66" d="100"/>
          <a:sy n="66" d="100"/>
        </p:scale>
        <p:origin x="-1507" y="-91"/>
      </p:cViewPr>
      <p:guideLst>
        <p:guide orient="horz" pos="2160"/>
        <p:guide pos="2880"/>
      </p:guideLst>
    </p:cSldViewPr>
  </p:slideViewPr>
  <p:outlineViewPr>
    <p:cViewPr>
      <p:scale>
        <a:sx n="33" d="100"/>
        <a:sy n="33" d="100"/>
      </p:scale>
      <p:origin x="0" y="102014"/>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4.xml"/><Relationship Id="rId21" Type="http://schemas.openxmlformats.org/officeDocument/2006/relationships/slideMaster" Target="slideMasters/slideMaster21.xml"/><Relationship Id="rId42" Type="http://schemas.openxmlformats.org/officeDocument/2006/relationships/slide" Target="slides/slide20.xml"/><Relationship Id="rId47" Type="http://schemas.openxmlformats.org/officeDocument/2006/relationships/slide" Target="slides/slide25.xml"/><Relationship Id="rId63" Type="http://schemas.openxmlformats.org/officeDocument/2006/relationships/slide" Target="slides/slide41.xml"/><Relationship Id="rId68" Type="http://schemas.openxmlformats.org/officeDocument/2006/relationships/slide" Target="slides/slide46.xml"/><Relationship Id="rId84" Type="http://schemas.openxmlformats.org/officeDocument/2006/relationships/slide" Target="slides/slide62.xml"/><Relationship Id="rId89" Type="http://schemas.openxmlformats.org/officeDocument/2006/relationships/slide" Target="slides/slide67.xml"/><Relationship Id="rId7" Type="http://schemas.openxmlformats.org/officeDocument/2006/relationships/slideMaster" Target="slideMasters/slideMaster7.xml"/><Relationship Id="rId71" Type="http://schemas.openxmlformats.org/officeDocument/2006/relationships/slide" Target="slides/slide49.xml"/><Relationship Id="rId92" Type="http://schemas.openxmlformats.org/officeDocument/2006/relationships/slide" Target="slides/slide70.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 Target="slides/slide7.xml"/><Relationship Id="rId11" Type="http://schemas.openxmlformats.org/officeDocument/2006/relationships/slideMaster" Target="slideMasters/slideMaster11.xml"/><Relationship Id="rId24" Type="http://schemas.openxmlformats.org/officeDocument/2006/relationships/slide" Target="slides/slide2.xml"/><Relationship Id="rId32" Type="http://schemas.openxmlformats.org/officeDocument/2006/relationships/slide" Target="slides/slide10.xml"/><Relationship Id="rId37" Type="http://schemas.openxmlformats.org/officeDocument/2006/relationships/slide" Target="slides/slide15.xml"/><Relationship Id="rId40" Type="http://schemas.openxmlformats.org/officeDocument/2006/relationships/slide" Target="slides/slide18.xml"/><Relationship Id="rId45" Type="http://schemas.openxmlformats.org/officeDocument/2006/relationships/slide" Target="slides/slide23.xml"/><Relationship Id="rId53" Type="http://schemas.openxmlformats.org/officeDocument/2006/relationships/slide" Target="slides/slide31.xml"/><Relationship Id="rId58" Type="http://schemas.openxmlformats.org/officeDocument/2006/relationships/slide" Target="slides/slide36.xml"/><Relationship Id="rId66" Type="http://schemas.openxmlformats.org/officeDocument/2006/relationships/slide" Target="slides/slide44.xml"/><Relationship Id="rId74" Type="http://schemas.openxmlformats.org/officeDocument/2006/relationships/slide" Target="slides/slide52.xml"/><Relationship Id="rId79" Type="http://schemas.openxmlformats.org/officeDocument/2006/relationships/slide" Target="slides/slide57.xml"/><Relationship Id="rId87" Type="http://schemas.openxmlformats.org/officeDocument/2006/relationships/slide" Target="slides/slide65.xml"/><Relationship Id="rId102" Type="http://schemas.openxmlformats.org/officeDocument/2006/relationships/handoutMaster" Target="handoutMasters/handoutMaster1.xml"/><Relationship Id="rId5" Type="http://schemas.openxmlformats.org/officeDocument/2006/relationships/slideMaster" Target="slideMasters/slideMaster5.xml"/><Relationship Id="rId61" Type="http://schemas.openxmlformats.org/officeDocument/2006/relationships/slide" Target="slides/slide39.xml"/><Relationship Id="rId82" Type="http://schemas.openxmlformats.org/officeDocument/2006/relationships/slide" Target="slides/slide60.xml"/><Relationship Id="rId90" Type="http://schemas.openxmlformats.org/officeDocument/2006/relationships/slide" Target="slides/slide68.xml"/><Relationship Id="rId95" Type="http://schemas.openxmlformats.org/officeDocument/2006/relationships/slide" Target="slides/slide73.xml"/><Relationship Id="rId19" Type="http://schemas.openxmlformats.org/officeDocument/2006/relationships/slideMaster" Target="slideMasters/slideMaster1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 Target="slides/slide5.xml"/><Relationship Id="rId30" Type="http://schemas.openxmlformats.org/officeDocument/2006/relationships/slide" Target="slides/slide8.xml"/><Relationship Id="rId35" Type="http://schemas.openxmlformats.org/officeDocument/2006/relationships/slide" Target="slides/slide13.xml"/><Relationship Id="rId43" Type="http://schemas.openxmlformats.org/officeDocument/2006/relationships/slide" Target="slides/slide21.xml"/><Relationship Id="rId48" Type="http://schemas.openxmlformats.org/officeDocument/2006/relationships/slide" Target="slides/slide26.xml"/><Relationship Id="rId56" Type="http://schemas.openxmlformats.org/officeDocument/2006/relationships/slide" Target="slides/slide34.xml"/><Relationship Id="rId64" Type="http://schemas.openxmlformats.org/officeDocument/2006/relationships/slide" Target="slides/slide42.xml"/><Relationship Id="rId69" Type="http://schemas.openxmlformats.org/officeDocument/2006/relationships/slide" Target="slides/slide47.xml"/><Relationship Id="rId77" Type="http://schemas.openxmlformats.org/officeDocument/2006/relationships/slide" Target="slides/slide55.xml"/><Relationship Id="rId100" Type="http://schemas.openxmlformats.org/officeDocument/2006/relationships/slide" Target="slides/slide78.xml"/><Relationship Id="rId105" Type="http://schemas.openxmlformats.org/officeDocument/2006/relationships/theme" Target="theme/theme1.xml"/><Relationship Id="rId8" Type="http://schemas.openxmlformats.org/officeDocument/2006/relationships/slideMaster" Target="slideMasters/slideMaster8.xml"/><Relationship Id="rId51" Type="http://schemas.openxmlformats.org/officeDocument/2006/relationships/slide" Target="slides/slide29.xml"/><Relationship Id="rId72" Type="http://schemas.openxmlformats.org/officeDocument/2006/relationships/slide" Target="slides/slide50.xml"/><Relationship Id="rId80" Type="http://schemas.openxmlformats.org/officeDocument/2006/relationships/slide" Target="slides/slide58.xml"/><Relationship Id="rId85" Type="http://schemas.openxmlformats.org/officeDocument/2006/relationships/slide" Target="slides/slide63.xml"/><Relationship Id="rId93" Type="http://schemas.openxmlformats.org/officeDocument/2006/relationships/slide" Target="slides/slide71.xml"/><Relationship Id="rId98" Type="http://schemas.openxmlformats.org/officeDocument/2006/relationships/slide" Target="slides/slide76.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3.xml"/><Relationship Id="rId33" Type="http://schemas.openxmlformats.org/officeDocument/2006/relationships/slide" Target="slides/slide11.xml"/><Relationship Id="rId38" Type="http://schemas.openxmlformats.org/officeDocument/2006/relationships/slide" Target="slides/slide16.xml"/><Relationship Id="rId46" Type="http://schemas.openxmlformats.org/officeDocument/2006/relationships/slide" Target="slides/slide24.xml"/><Relationship Id="rId59" Type="http://schemas.openxmlformats.org/officeDocument/2006/relationships/slide" Target="slides/slide37.xml"/><Relationship Id="rId67" Type="http://schemas.openxmlformats.org/officeDocument/2006/relationships/slide" Target="slides/slide45.xml"/><Relationship Id="rId103" Type="http://schemas.openxmlformats.org/officeDocument/2006/relationships/presProps" Target="presProps.xml"/><Relationship Id="rId20" Type="http://schemas.openxmlformats.org/officeDocument/2006/relationships/slideMaster" Target="slideMasters/slideMaster20.xml"/><Relationship Id="rId41" Type="http://schemas.openxmlformats.org/officeDocument/2006/relationships/slide" Target="slides/slide19.xml"/><Relationship Id="rId54" Type="http://schemas.openxmlformats.org/officeDocument/2006/relationships/slide" Target="slides/slide32.xml"/><Relationship Id="rId62" Type="http://schemas.openxmlformats.org/officeDocument/2006/relationships/slide" Target="slides/slide40.xml"/><Relationship Id="rId70" Type="http://schemas.openxmlformats.org/officeDocument/2006/relationships/slide" Target="slides/slide48.xml"/><Relationship Id="rId75" Type="http://schemas.openxmlformats.org/officeDocument/2006/relationships/slide" Target="slides/slide53.xml"/><Relationship Id="rId83" Type="http://schemas.openxmlformats.org/officeDocument/2006/relationships/slide" Target="slides/slide61.xml"/><Relationship Id="rId88" Type="http://schemas.openxmlformats.org/officeDocument/2006/relationships/slide" Target="slides/slide66.xml"/><Relationship Id="rId91" Type="http://schemas.openxmlformats.org/officeDocument/2006/relationships/slide" Target="slides/slide69.xml"/><Relationship Id="rId96"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 Target="slides/slide1.xml"/><Relationship Id="rId28" Type="http://schemas.openxmlformats.org/officeDocument/2006/relationships/slide" Target="slides/slide6.xml"/><Relationship Id="rId36" Type="http://schemas.openxmlformats.org/officeDocument/2006/relationships/slide" Target="slides/slide14.xml"/><Relationship Id="rId49" Type="http://schemas.openxmlformats.org/officeDocument/2006/relationships/slide" Target="slides/slide27.xml"/><Relationship Id="rId57" Type="http://schemas.openxmlformats.org/officeDocument/2006/relationships/slide" Target="slides/slide35.xml"/><Relationship Id="rId106" Type="http://schemas.openxmlformats.org/officeDocument/2006/relationships/tableStyles" Target="tableStyles.xml"/><Relationship Id="rId10" Type="http://schemas.openxmlformats.org/officeDocument/2006/relationships/slideMaster" Target="slideMasters/slideMaster10.xml"/><Relationship Id="rId31" Type="http://schemas.openxmlformats.org/officeDocument/2006/relationships/slide" Target="slides/slide9.xml"/><Relationship Id="rId44" Type="http://schemas.openxmlformats.org/officeDocument/2006/relationships/slide" Target="slides/slide22.xml"/><Relationship Id="rId52" Type="http://schemas.openxmlformats.org/officeDocument/2006/relationships/slide" Target="slides/slide30.xml"/><Relationship Id="rId60" Type="http://schemas.openxmlformats.org/officeDocument/2006/relationships/slide" Target="slides/slide38.xml"/><Relationship Id="rId65" Type="http://schemas.openxmlformats.org/officeDocument/2006/relationships/slide" Target="slides/slide43.xml"/><Relationship Id="rId73" Type="http://schemas.openxmlformats.org/officeDocument/2006/relationships/slide" Target="slides/slide51.xml"/><Relationship Id="rId78" Type="http://schemas.openxmlformats.org/officeDocument/2006/relationships/slide" Target="slides/slide56.xml"/><Relationship Id="rId81" Type="http://schemas.openxmlformats.org/officeDocument/2006/relationships/slide" Target="slides/slide59.xml"/><Relationship Id="rId86" Type="http://schemas.openxmlformats.org/officeDocument/2006/relationships/slide" Target="slides/slide64.xml"/><Relationship Id="rId94" Type="http://schemas.openxmlformats.org/officeDocument/2006/relationships/slide" Target="slides/slide72.xml"/><Relationship Id="rId99" Type="http://schemas.openxmlformats.org/officeDocument/2006/relationships/slide" Target="slides/slide77.xml"/><Relationship Id="rId101"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39" Type="http://schemas.openxmlformats.org/officeDocument/2006/relationships/slide" Target="slides/slide17.xml"/><Relationship Id="rId34" Type="http://schemas.openxmlformats.org/officeDocument/2006/relationships/slide" Target="slides/slide12.xml"/><Relationship Id="rId50" Type="http://schemas.openxmlformats.org/officeDocument/2006/relationships/slide" Target="slides/slide28.xml"/><Relationship Id="rId55" Type="http://schemas.openxmlformats.org/officeDocument/2006/relationships/slide" Target="slides/slide33.xml"/><Relationship Id="rId76" Type="http://schemas.openxmlformats.org/officeDocument/2006/relationships/slide" Target="slides/slide54.xml"/><Relationship Id="rId97" Type="http://schemas.openxmlformats.org/officeDocument/2006/relationships/slide" Target="slides/slide75.xml"/><Relationship Id="rId10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25.01.2017</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25.01.2017</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latin typeface="Verdana" pitchFamily="34" charset="0"/>
              </a:rPr>
              <a:t>Diese Eingangsfolie werden Sie bei allen Schulungsunterlagen der AG RDA finden. Sie zeigt alle am Projekt beteiligten Institutionen, die diese Schulungsunterlagen kooperativ erarbeitet haben. Diese Institutionen sind alle im Standardisierungsausschuss vertreten, der das RDA-Projekt für den Umstieg auf den internationalen Standard RDA beauftragt und über seine Arbeitsergebnisse abgestimmt hat. </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smtClean="0">
              <a:latin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latin typeface="Verdana" pitchFamily="34" charset="0"/>
              </a:rPr>
              <a:t>Hinter den Logos verbergen sich Bibliotheksverbünde, Nationalbibliotheken, Vertreter von öffentlichen und Spezialbibliotheken aus Deutschland, Österreich und der deutschsprachigen Schweiz.</a:t>
            </a:r>
            <a:endParaRPr lang="de-DE" dirty="0" smtClean="0">
              <a:latin typeface="Verdana" pitchFamily="34" charset="0"/>
            </a:endParaRPr>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dirty="0">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Der Begriff „Reproduktionen“ wird im RDA-Glossar folgendermaßen definiert: „Eine exakte Kopie des Inhalts einer Ressource, die mit mechanischen oder elektronischen Mitteln erstellt ist.“ Eine Reproduktion kann in gedruckter Form, als Mikroform oder elektronischer Form vorliegen. (RDA ERL 1.11)</a:t>
            </a:r>
          </a:p>
          <a:p>
            <a:r>
              <a:rPr lang="de-DE" sz="1200" kern="1200" dirty="0" smtClean="0">
                <a:solidFill>
                  <a:schemeClr val="tx1"/>
                </a:solidFill>
                <a:latin typeface="+mn-lt"/>
                <a:ea typeface="+mn-ea"/>
                <a:cs typeface="+mn-cs"/>
              </a:rPr>
              <a:t>Unter die Regelungen für „Reproduktionen“ fällt auch die Behandlung von „Faksimiles“: „Eine Reproduktion, die die physische Erscheinung des Originals nachempfindet und dabei seinen Inhalt exakt reproduziert.“ (RDA Glossar)</a:t>
            </a:r>
            <a:br>
              <a:rPr lang="de-DE" sz="1200" kern="1200" dirty="0" smtClean="0">
                <a:solidFill>
                  <a:schemeClr val="tx1"/>
                </a:solidFill>
                <a:latin typeface="+mn-lt"/>
                <a:ea typeface="+mn-ea"/>
                <a:cs typeface="+mn-cs"/>
              </a:rPr>
            </a:br>
            <a:r>
              <a:rPr lang="de-DE" sz="1200" kern="1200" dirty="0" smtClean="0">
                <a:solidFill>
                  <a:schemeClr val="tx1"/>
                </a:solidFill>
                <a:latin typeface="+mn-lt"/>
                <a:ea typeface="+mn-ea"/>
                <a:cs typeface="+mn-cs"/>
              </a:rPr>
              <a:t>Bei einem Faksimile handelt es sich also immer um eine Reproduktion, während nicht jede Reproduktion ein Faksimile ist.</a:t>
            </a:r>
          </a:p>
          <a:p>
            <a:r>
              <a:rPr lang="de-DE" sz="1200" kern="1200" dirty="0" smtClean="0">
                <a:solidFill>
                  <a:schemeClr val="tx1"/>
                </a:solidFill>
                <a:latin typeface="+mn-lt"/>
                <a:ea typeface="+mn-ea"/>
                <a:cs typeface="+mn-cs"/>
              </a:rPr>
              <a:t>Bei Reproduktionen handelt es sich nicht nur um exakte Kopien einer anderen Manifestation. Eine Reproduktion kann z. B. über andere Manifestationstitel und/oder eigene Gesamttitel verfügen. Sie kann auch über eine unterschiedliche Typographie und eine unterschiedliche Seitenzählung aufweisen, der Inhalt muss aber identisch sein.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43</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bei Reproduktionen kann die Beschreibung der Reproduktion mit der Beschreibung der Originalmanifestation in Beziehung gesetzt werden (und umgekehrt) (RDA 27.1). Diese Beziehung ist als Zusatzelement definiert, wenn eine Reproduktion in einer anderen physischen Form vorliegt (RDA 27.1 D-A-CH). Die dabei zu verwendeten Beziehungskennzeichnungen befinden sich im Anhang J.4.2.</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46</a:t>
            </a:fld>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Ebenso fallen „Lizenzausgaben“ nicht unter die Reproduktionen. Lizenzausgaben erhalten eine eigene Beschreibung (RDA 2.5.2.1 D-A-CH). </a:t>
            </a:r>
          </a:p>
          <a:p>
            <a:r>
              <a:rPr lang="de-DE" sz="1200" kern="1200" dirty="0" smtClean="0">
                <a:solidFill>
                  <a:schemeClr val="tx1"/>
                </a:solidFill>
                <a:latin typeface="+mn-lt"/>
                <a:ea typeface="+mn-ea"/>
                <a:cs typeface="+mn-cs"/>
              </a:rPr>
              <a:t>Existiert eine Wendung bestehend aus dem Begriff „Lizenz“ </a:t>
            </a:r>
            <a:r>
              <a:rPr lang="de-DE" sz="1200" i="1" kern="1200" dirty="0" smtClean="0">
                <a:solidFill>
                  <a:schemeClr val="tx1"/>
                </a:solidFill>
                <a:latin typeface="+mn-lt"/>
                <a:ea typeface="+mn-ea"/>
                <a:cs typeface="+mn-cs"/>
              </a:rPr>
              <a:t>und</a:t>
            </a:r>
            <a:r>
              <a:rPr lang="de-DE" sz="1200" kern="1200" dirty="0" smtClean="0">
                <a:solidFill>
                  <a:schemeClr val="tx1"/>
                </a:solidFill>
                <a:latin typeface="+mn-lt"/>
                <a:ea typeface="+mn-ea"/>
                <a:cs typeface="+mn-cs"/>
              </a:rPr>
              <a:t> Wörtern, die auf eine Ausgabebezeichnung hindeuten, wird diese als Ausgabebezeichnung betrachtet.</a:t>
            </a:r>
          </a:p>
          <a:p>
            <a:r>
              <a:rPr lang="de-DE" sz="1200" kern="1200" dirty="0" smtClean="0">
                <a:solidFill>
                  <a:schemeClr val="tx1"/>
                </a:solidFill>
                <a:latin typeface="+mn-lt"/>
                <a:ea typeface="+mn-ea"/>
                <a:cs typeface="+mn-cs"/>
              </a:rPr>
              <a:t>Beispiel:</a:t>
            </a:r>
            <a:r>
              <a:rPr lang="de-DE" sz="1200" kern="1200" baseline="0" dirty="0" smtClean="0">
                <a:solidFill>
                  <a:schemeClr val="tx1"/>
                </a:solidFill>
                <a:latin typeface="+mn-lt"/>
                <a:ea typeface="+mn-ea"/>
                <a:cs typeface="+mn-cs"/>
              </a:rPr>
              <a:t> Lizenzausgabe</a:t>
            </a:r>
          </a:p>
          <a:p>
            <a:r>
              <a:rPr lang="de-DE" sz="1200" kern="1200" baseline="0" dirty="0" smtClean="0">
                <a:solidFill>
                  <a:schemeClr val="tx1"/>
                </a:solidFill>
                <a:latin typeface="+mn-lt"/>
                <a:ea typeface="+mn-ea"/>
                <a:cs typeface="+mn-cs"/>
              </a:rPr>
              <a:t>Beispiel: Genehmigte Lizenzausgabe	</a:t>
            </a:r>
            <a:endParaRPr lang="de-DE" sz="1200" kern="1200" dirty="0" smtClean="0">
              <a:solidFill>
                <a:schemeClr val="tx1"/>
              </a:solidFill>
              <a:latin typeface="+mn-lt"/>
              <a:ea typeface="+mn-ea"/>
              <a:cs typeface="+mn-cs"/>
            </a:endParaRPr>
          </a:p>
          <a:p>
            <a:endParaRPr lang="de-DE" sz="1200" kern="1200" dirty="0" smtClean="0">
              <a:solidFill>
                <a:schemeClr val="tx1"/>
              </a:solidFill>
              <a:latin typeface="+mn-lt"/>
              <a:ea typeface="+mn-ea"/>
              <a:cs typeface="+mn-cs"/>
            </a:endParaRPr>
          </a:p>
          <a:p>
            <a:r>
              <a:rPr lang="de-DE" sz="1200" b="1" kern="1200" dirty="0" smtClean="0">
                <a:solidFill>
                  <a:schemeClr val="tx1"/>
                </a:solidFill>
                <a:latin typeface="+mn-lt"/>
                <a:ea typeface="+mn-ea"/>
                <a:cs typeface="+mn-cs"/>
              </a:rPr>
              <a:t>Aber</a:t>
            </a:r>
            <a:r>
              <a:rPr lang="de-DE" sz="1200" kern="1200" dirty="0" smtClean="0">
                <a:solidFill>
                  <a:schemeClr val="tx1"/>
                </a:solidFill>
                <a:latin typeface="+mn-lt"/>
                <a:ea typeface="+mn-ea"/>
                <a:cs typeface="+mn-cs"/>
              </a:rPr>
              <a:t>: wird der Lizenzbegriff ohne einen Hinweis auf eine „Ausgabe“ oder Ähnliches verwendet, dann wird diese Angabe nicht als Ausgabebezeichnung berücksichtigt. In diesem Fall kann die Information als Anmerkung zur Veröffentlichungsangabe (RDA 2.17.7) erfasst werden</a:t>
            </a:r>
          </a:p>
          <a:p>
            <a:r>
              <a:rPr lang="de-DE" dirty="0" smtClean="0"/>
              <a:t>Beispiel:</a:t>
            </a:r>
            <a:r>
              <a:rPr lang="de-DE" baseline="0" dirty="0" smtClean="0"/>
              <a:t> </a:t>
            </a:r>
            <a:r>
              <a:rPr lang="de-DE" sz="1200" kern="1200" dirty="0" smtClean="0">
                <a:solidFill>
                  <a:schemeClr val="tx1"/>
                </a:solidFill>
                <a:latin typeface="+mn-lt"/>
                <a:ea typeface="+mn-ea"/>
                <a:cs typeface="+mn-cs"/>
              </a:rPr>
              <a:t>Lizenz des Deutschen Taschenbuch Verlages, München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47</a:t>
            </a:fld>
            <a:endParaRPr lang="de-DE">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48</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49</a:t>
            </a:fld>
            <a:endParaRPr 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50</a:t>
            </a:fld>
            <a:endParaRPr lang="de-DE"/>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Hinweis: Die Typen</a:t>
            </a:r>
            <a:r>
              <a:rPr lang="de-DE" baseline="0" dirty="0" smtClean="0"/>
              <a:t> 4 bis 8 werden nicht in der Folienversion vorgestellt. In der Textfassung der Schulungsunterlage gibt es jedoch kurze Hinweise dazu.</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51</a:t>
            </a:fld>
            <a:endParaRPr lang="de-DE"/>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52</a:t>
            </a:fld>
            <a:endParaRPr lang="de-DE"/>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53</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54</a:t>
            </a:fld>
            <a:endParaRPr lang="de-DE"/>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55</a:t>
            </a:fld>
            <a:endParaRPr lang="de-DE"/>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56</a:t>
            </a:fld>
            <a:endParaRPr lang="de-DE"/>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57</a:t>
            </a:fld>
            <a:endParaRPr lang="de-DE"/>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58</a:t>
            </a:fld>
            <a:endParaRPr lang="de-DE"/>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59</a:t>
            </a:fld>
            <a:endParaRPr lang="de-DE"/>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60</a:t>
            </a:fld>
            <a:endParaRPr lang="de-DE"/>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61</a:t>
            </a:fld>
            <a:endParaRPr lang="de-DE"/>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62</a:t>
            </a:fld>
            <a:endParaRPr lang="de-DE"/>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de-DE" altLang="de-DE" smtClean="0">
              <a:latin typeface="Arial" charset="0"/>
              <a:cs typeface="Arial" charset="0"/>
            </a:endParaRPr>
          </a:p>
        </p:txBody>
      </p:sp>
      <p:sp>
        <p:nvSpPr>
          <p:cNvPr id="17412" name="Foliennummernplatzhalt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3DB00FDB-733B-4947-893D-1401C70349AC}" type="slidenum">
              <a:rPr lang="de-DE" altLang="de-DE" smtClean="0">
                <a:solidFill>
                  <a:prstClr val="black"/>
                </a:solidFill>
              </a:rPr>
              <a:pPr fontAlgn="base">
                <a:spcBef>
                  <a:spcPct val="0"/>
                </a:spcBef>
                <a:spcAft>
                  <a:spcPct val="0"/>
                </a:spcAft>
                <a:defRPr/>
              </a:pPr>
              <a:t>63</a:t>
            </a:fld>
            <a:endParaRPr lang="de-DE" altLang="de-DE" smtClean="0">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3</a:t>
            </a:fld>
            <a:endParaRPr lang="de-DE">
              <a:solidFill>
                <a:prstClr val="black"/>
              </a:solidFill>
            </a:endParaRPr>
          </a:p>
        </p:txBody>
      </p:sp>
    </p:spTree>
    <p:extLst>
      <p:ext uri="{BB962C8B-B14F-4D97-AF65-F5344CB8AC3E}">
        <p14:creationId xmlns:p14="http://schemas.microsoft.com/office/powerpoint/2010/main" val="26446418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smtClean="0"/>
              <a:t>Ausnahme: Wenn die Ressourcen Eigenschaften von fortlaufenden Ressourcen aufweisen, werden sie z.B. bei Newslettern zu Ereignissen fortlaufend behandelt.</a:t>
            </a:r>
          </a:p>
          <a:p>
            <a:endParaRPr lang="de-DE" altLang="de-DE" smtClean="0"/>
          </a:p>
        </p:txBody>
      </p:sp>
      <p:sp>
        <p:nvSpPr>
          <p:cNvPr id="4" name="Foliennummernplatzhalter 3"/>
          <p:cNvSpPr>
            <a:spLocks noGrp="1"/>
          </p:cNvSpPr>
          <p:nvPr>
            <p:ph type="sldNum" sz="quarter" idx="5"/>
          </p:nvPr>
        </p:nvSpPr>
        <p:spPr/>
        <p:txBody>
          <a:bodyPr/>
          <a:lstStyle/>
          <a:p>
            <a:pPr>
              <a:defRPr/>
            </a:pPr>
            <a:fld id="{08EB73BF-6003-41CC-BBE0-EDA528F5E528}" type="slidenum">
              <a:rPr lang="de-DE" smtClean="0">
                <a:solidFill>
                  <a:prstClr val="black"/>
                </a:solidFill>
              </a:rPr>
              <a:pPr>
                <a:defRPr/>
              </a:pPr>
              <a:t>66</a:t>
            </a:fld>
            <a:endParaRPr lang="de-DE">
              <a:solidFill>
                <a:prstClr val="black"/>
              </a:solidFil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70</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74</a:t>
            </a:fld>
            <a:endParaRPr lang="de-DE"/>
          </a:p>
        </p:txBody>
      </p:sp>
    </p:spTree>
    <p:extLst>
      <p:ext uri="{BB962C8B-B14F-4D97-AF65-F5344CB8AC3E}">
        <p14:creationId xmlns:p14="http://schemas.microsoft.com/office/powerpoint/2010/main" val="23945291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17265672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7</a:t>
            </a:fld>
            <a:endParaRPr lang="de-DE">
              <a:solidFill>
                <a:prstClr val="black"/>
              </a:solidFill>
            </a:endParaRPr>
          </a:p>
        </p:txBody>
      </p:sp>
    </p:spTree>
    <p:extLst>
      <p:ext uri="{BB962C8B-B14F-4D97-AF65-F5344CB8AC3E}">
        <p14:creationId xmlns:p14="http://schemas.microsoft.com/office/powerpoint/2010/main" val="2644641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charset="0"/>
              <a:cs typeface="Arial"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43933824-F34F-4C30-8340-07A6E0CAE819}" type="slidenum">
              <a:rPr lang="de-DE" altLang="de-DE">
                <a:solidFill>
                  <a:prstClr val="black"/>
                </a:solidFill>
              </a:rPr>
              <a:pPr fontAlgn="base">
                <a:spcBef>
                  <a:spcPct val="0"/>
                </a:spcBef>
                <a:spcAft>
                  <a:spcPct val="0"/>
                </a:spcAft>
              </a:pPr>
              <a:t>17</a:t>
            </a:fld>
            <a:endParaRPr lang="de-DE" altLang="de-DE">
              <a:solidFill>
                <a:prstClr val="black"/>
              </a:solidFill>
            </a:endParaRPr>
          </a:p>
        </p:txBody>
      </p:sp>
    </p:spTree>
    <p:extLst>
      <p:ext uri="{BB962C8B-B14F-4D97-AF65-F5344CB8AC3E}">
        <p14:creationId xmlns:p14="http://schemas.microsoft.com/office/powerpoint/2010/main" val="14924787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20</a:t>
            </a:fld>
            <a:endParaRPr lang="de-DE">
              <a:solidFill>
                <a:prstClr val="black"/>
              </a:solidFill>
            </a:endParaRPr>
          </a:p>
        </p:txBody>
      </p:sp>
    </p:spTree>
    <p:extLst>
      <p:ext uri="{BB962C8B-B14F-4D97-AF65-F5344CB8AC3E}">
        <p14:creationId xmlns:p14="http://schemas.microsoft.com/office/powerpoint/2010/main" val="2644641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38</a:t>
            </a:fld>
            <a:endParaRPr lang="de-DE">
              <a:solidFill>
                <a:prstClr val="black"/>
              </a:solidFill>
            </a:endParaRPr>
          </a:p>
        </p:txBody>
      </p:sp>
    </p:spTree>
    <p:extLst>
      <p:ext uri="{BB962C8B-B14F-4D97-AF65-F5344CB8AC3E}">
        <p14:creationId xmlns:p14="http://schemas.microsoft.com/office/powerpoint/2010/main" val="2644641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RDA mini | Stand: 30.11.2016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00782600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538179192"/>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312646905"/>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861931713"/>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659222970"/>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552728"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743160052"/>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552728"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69500975"/>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552728"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811515965"/>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552728"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208548345"/>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96623491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127440885"/>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275166305"/>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a:solidFill>
                  <a:schemeClr val="accent1">
                    <a:lumMod val="75000"/>
                  </a:schemeClr>
                </a:solidFill>
              </a:defRPr>
            </a:lvl1pPr>
          </a:lstStyle>
          <a:p>
            <a:pPr>
              <a:defRPr/>
            </a:pPr>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0AEBC90A-5DF3-4089-AD35-649710BFA619}" type="slidenum">
              <a:rPr lang="de-DE">
                <a:solidFill>
                  <a:prstClr val="black">
                    <a:tint val="75000"/>
                  </a:prstClr>
                </a:solidFill>
              </a:rPr>
              <a:pPr>
                <a:defRPr/>
              </a:pPr>
              <a:t>‹Nr.›</a:t>
            </a:fld>
            <a:endParaRPr lang="de-DE">
              <a:solidFill>
                <a:prstClr val="black">
                  <a:tint val="75000"/>
                </a:prstClr>
              </a:solidFill>
            </a:endParaRPr>
          </a:p>
        </p:txBody>
      </p:sp>
    </p:spTree>
    <p:extLst>
      <p:ext uri="{BB962C8B-B14F-4D97-AF65-F5344CB8AC3E}">
        <p14:creationId xmlns:p14="http://schemas.microsoft.com/office/powerpoint/2010/main" val="34719823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a:solidFill>
                  <a:schemeClr val="accent1">
                    <a:lumMod val="75000"/>
                  </a:schemeClr>
                </a:solidFill>
              </a:defRPr>
            </a:lvl1pPr>
          </a:lstStyle>
          <a:p>
            <a:pPr>
              <a:defRPr/>
            </a:pPr>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0AEBC90A-5DF3-4089-AD35-649710BFA619}" type="slidenum">
              <a:rPr lang="de-DE">
                <a:solidFill>
                  <a:prstClr val="black">
                    <a:tint val="75000"/>
                  </a:prstClr>
                </a:solidFill>
              </a:rPr>
              <a:pPr>
                <a:defRPr/>
              </a:pPr>
              <a:t>‹Nr.›</a:t>
            </a:fld>
            <a:endParaRPr lang="de-DE">
              <a:solidFill>
                <a:prstClr val="black">
                  <a:tint val="75000"/>
                </a:prstClr>
              </a:solidFill>
            </a:endParaRPr>
          </a:p>
        </p:txBody>
      </p:sp>
    </p:spTree>
    <p:extLst>
      <p:ext uri="{BB962C8B-B14F-4D97-AF65-F5344CB8AC3E}">
        <p14:creationId xmlns:p14="http://schemas.microsoft.com/office/powerpoint/2010/main" val="41512199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68676087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8114372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63236434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85346014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05201025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422685532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3502162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2" Type="http://schemas.openxmlformats.org/officeDocument/2006/relationships/theme" Target="../theme/theme10.xml"/><Relationship Id="rId1" Type="http://schemas.openxmlformats.org/officeDocument/2006/relationships/slideLayout" Target="../slideLayouts/slideLayout10.xml"/></Relationships>
</file>

<file path=ppt/slideMasters/_rels/slideMaster11.xml.rels><?xml version="1.0" encoding="UTF-8" standalone="yes"?>
<Relationships xmlns="http://schemas.openxmlformats.org/package/2006/relationships"><Relationship Id="rId2" Type="http://schemas.openxmlformats.org/officeDocument/2006/relationships/theme" Target="../theme/theme11.xml"/><Relationship Id="rId1" Type="http://schemas.openxmlformats.org/officeDocument/2006/relationships/slideLayout" Target="../slideLayouts/slideLayout11.xml"/></Relationships>
</file>

<file path=ppt/slideMasters/_rels/slideMaster12.xml.rels><?xml version="1.0" encoding="UTF-8" standalone="yes"?>
<Relationships xmlns="http://schemas.openxmlformats.org/package/2006/relationships"><Relationship Id="rId2" Type="http://schemas.openxmlformats.org/officeDocument/2006/relationships/theme" Target="../theme/theme12.xml"/><Relationship Id="rId1" Type="http://schemas.openxmlformats.org/officeDocument/2006/relationships/slideLayout" Target="../slideLayouts/slideLayout12.xml"/></Relationships>
</file>

<file path=ppt/slideMasters/_rels/slideMaster13.xml.rels><?xml version="1.0" encoding="UTF-8" standalone="yes"?>
<Relationships xmlns="http://schemas.openxmlformats.org/package/2006/relationships"><Relationship Id="rId2" Type="http://schemas.openxmlformats.org/officeDocument/2006/relationships/theme" Target="../theme/theme13.xml"/><Relationship Id="rId1" Type="http://schemas.openxmlformats.org/officeDocument/2006/relationships/slideLayout" Target="../slideLayouts/slideLayout13.xml"/></Relationships>
</file>

<file path=ppt/slideMasters/_rels/slideMaster14.xml.rels><?xml version="1.0" encoding="UTF-8" standalone="yes"?>
<Relationships xmlns="http://schemas.openxmlformats.org/package/2006/relationships"><Relationship Id="rId2" Type="http://schemas.openxmlformats.org/officeDocument/2006/relationships/theme" Target="../theme/theme14.xml"/><Relationship Id="rId1" Type="http://schemas.openxmlformats.org/officeDocument/2006/relationships/slideLayout" Target="../slideLayouts/slideLayout14.xml"/></Relationships>
</file>

<file path=ppt/slideMasters/_rels/slideMaster15.xml.rels><?xml version="1.0" encoding="UTF-8" standalone="yes"?>
<Relationships xmlns="http://schemas.openxmlformats.org/package/2006/relationships"><Relationship Id="rId2" Type="http://schemas.openxmlformats.org/officeDocument/2006/relationships/theme" Target="../theme/theme15.xml"/><Relationship Id="rId1" Type="http://schemas.openxmlformats.org/officeDocument/2006/relationships/slideLayout" Target="../slideLayouts/slideLayout15.xml"/></Relationships>
</file>

<file path=ppt/slideMasters/_rels/slideMaster16.xml.rels><?xml version="1.0" encoding="UTF-8" standalone="yes"?>
<Relationships xmlns="http://schemas.openxmlformats.org/package/2006/relationships"><Relationship Id="rId2" Type="http://schemas.openxmlformats.org/officeDocument/2006/relationships/theme" Target="../theme/theme16.xml"/><Relationship Id="rId1" Type="http://schemas.openxmlformats.org/officeDocument/2006/relationships/slideLayout" Target="../slideLayouts/slideLayout16.xml"/></Relationships>
</file>

<file path=ppt/slideMasters/_rels/slideMaster17.xml.rels><?xml version="1.0" encoding="UTF-8" standalone="yes"?>
<Relationships xmlns="http://schemas.openxmlformats.org/package/2006/relationships"><Relationship Id="rId2" Type="http://schemas.openxmlformats.org/officeDocument/2006/relationships/theme" Target="../theme/theme17.xml"/><Relationship Id="rId1" Type="http://schemas.openxmlformats.org/officeDocument/2006/relationships/slideLayout" Target="../slideLayouts/slideLayout17.xml"/></Relationships>
</file>

<file path=ppt/slideMasters/_rels/slideMaster18.xml.rels><?xml version="1.0" encoding="UTF-8" standalone="yes"?>
<Relationships xmlns="http://schemas.openxmlformats.org/package/2006/relationships"><Relationship Id="rId2" Type="http://schemas.openxmlformats.org/officeDocument/2006/relationships/theme" Target="../theme/theme18.xml"/><Relationship Id="rId1" Type="http://schemas.openxmlformats.org/officeDocument/2006/relationships/slideLayout" Target="../slideLayouts/slideLayout18.xml"/></Relationships>
</file>

<file path=ppt/slideMasters/_rels/slideMaster19.xml.rels><?xml version="1.0" encoding="UTF-8" standalone="yes"?>
<Relationships xmlns="http://schemas.openxmlformats.org/package/2006/relationships"><Relationship Id="rId2" Type="http://schemas.openxmlformats.org/officeDocument/2006/relationships/theme" Target="../theme/theme19.xml"/><Relationship Id="rId1" Type="http://schemas.openxmlformats.org/officeDocument/2006/relationships/slideLayout" Target="../slideLayouts/slideLayout1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20.xml.rels><?xml version="1.0" encoding="UTF-8" standalone="yes"?>
<Relationships xmlns="http://schemas.openxmlformats.org/package/2006/relationships"><Relationship Id="rId2" Type="http://schemas.openxmlformats.org/officeDocument/2006/relationships/theme" Target="../theme/theme20.xml"/><Relationship Id="rId1" Type="http://schemas.openxmlformats.org/officeDocument/2006/relationships/slideLayout" Target="../slideLayouts/slideLayout20.xml"/></Relationships>
</file>

<file path=ppt/slideMasters/_rels/slideMaster21.xml.rels><?xml version="1.0" encoding="UTF-8" standalone="yes"?>
<Relationships xmlns="http://schemas.openxmlformats.org/package/2006/relationships"><Relationship Id="rId2" Type="http://schemas.openxmlformats.org/officeDocument/2006/relationships/theme" Target="../theme/theme21.xml"/><Relationship Id="rId1" Type="http://schemas.openxmlformats.org/officeDocument/2006/relationships/slideLayout" Target="../slideLayouts/slideLayout21.xml"/></Relationships>
</file>

<file path=ppt/slideMasters/_rels/slideMaster22.xml.rels><?xml version="1.0" encoding="UTF-8" standalone="yes"?>
<Relationships xmlns="http://schemas.openxmlformats.org/package/2006/relationships"><Relationship Id="rId2" Type="http://schemas.openxmlformats.org/officeDocument/2006/relationships/theme" Target="../theme/theme22.xml"/><Relationship Id="rId1"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5.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6.xml"/></Relationships>
</file>

<file path=ppt/slideMasters/_rels/slideMaster7.xml.rels><?xml version="1.0" encoding="UTF-8" standalone="yes"?>
<Relationships xmlns="http://schemas.openxmlformats.org/package/2006/relationships"><Relationship Id="rId2" Type="http://schemas.openxmlformats.org/officeDocument/2006/relationships/theme" Target="../theme/theme7.xml"/><Relationship Id="rId1" Type="http://schemas.openxmlformats.org/officeDocument/2006/relationships/slideLayout" Target="../slideLayouts/slideLayout7.xml"/></Relationships>
</file>

<file path=ppt/slideMasters/_rels/slideMaster8.xml.rels><?xml version="1.0" encoding="UTF-8" standalone="yes"?>
<Relationships xmlns="http://schemas.openxmlformats.org/package/2006/relationships"><Relationship Id="rId2" Type="http://schemas.openxmlformats.org/officeDocument/2006/relationships/theme" Target="../theme/theme8.xml"/><Relationship Id="rId1" Type="http://schemas.openxmlformats.org/officeDocument/2006/relationships/slideLayout" Target="../slideLayouts/slideLayout8.xml"/></Relationships>
</file>

<file path=ppt/slideMasters/_rels/slideMaster9.xml.rels><?xml version="1.0" encoding="UTF-8" standalone="yes"?>
<Relationships xmlns="http://schemas.openxmlformats.org/package/2006/relationships"><Relationship Id="rId2" Type="http://schemas.openxmlformats.org/officeDocument/2006/relationships/theme" Target="../theme/theme9.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444410674"/>
      </p:ext>
    </p:extLst>
  </p:cSld>
  <p:clrMap bg1="lt1" tx1="dk1" bg2="lt2" tx2="dk2" accent1="accent1" accent2="accent2" accent3="accent3" accent4="accent4" accent5="accent5" accent6="accent6" hlink="hlink" folHlink="folHlink"/>
  <p:sldLayoutIdLst>
    <p:sldLayoutId id="2147483667"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10167079"/>
      </p:ext>
    </p:extLst>
  </p:cSld>
  <p:clrMap bg1="lt1" tx1="dk1" bg2="lt2" tx2="dk2" accent1="accent1" accent2="accent2" accent3="accent3" accent4="accent4" accent5="accent5" accent6="accent6" hlink="hlink" folHlink="folHlink"/>
  <p:sldLayoutIdLst>
    <p:sldLayoutId id="2147483669"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887140382"/>
      </p:ext>
    </p:extLst>
  </p:cSld>
  <p:clrMap bg1="lt1" tx1="dk1" bg2="lt2" tx2="dk2" accent1="accent1" accent2="accent2" accent3="accent3" accent4="accent4" accent5="accent5" accent6="accent6" hlink="hlink" folHlink="folHlink"/>
  <p:sldLayoutIdLst>
    <p:sldLayoutId id="2147483671"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1247645757"/>
      </p:ext>
    </p:extLst>
  </p:cSld>
  <p:clrMap bg1="lt1" tx1="dk1" bg2="lt2" tx2="dk2" accent1="accent1" accent2="accent2" accent3="accent3" accent4="accent4" accent5="accent5" accent6="accent6" hlink="hlink" folHlink="folHlink"/>
  <p:sldLayoutIdLst>
    <p:sldLayoutId id="2147483673"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1494353117"/>
      </p:ext>
    </p:extLst>
  </p:cSld>
  <p:clrMap bg1="lt1" tx1="dk1" bg2="lt2" tx2="dk2" accent1="accent1" accent2="accent2" accent3="accent3" accent4="accent4" accent5="accent5" accent6="accent6" hlink="hlink" folHlink="folHlink"/>
  <p:sldLayoutIdLst>
    <p:sldLayoutId id="2147483675"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768752"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517834580"/>
      </p:ext>
    </p:extLst>
  </p:cSld>
  <p:clrMap bg1="lt1" tx1="dk1" bg2="lt2" tx2="dk2" accent1="accent1" accent2="accent2" accent3="accent3" accent4="accent4" accent5="accent5" accent6="accent6" hlink="hlink" folHlink="folHlink"/>
  <p:sldLayoutIdLst>
    <p:sldLayoutId id="2147483677"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768752"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810038229"/>
      </p:ext>
    </p:extLst>
  </p:cSld>
  <p:clrMap bg1="lt1" tx1="dk1" bg2="lt2" tx2="dk2" accent1="accent1" accent2="accent2" accent3="accent3" accent4="accent4" accent5="accent5" accent6="accent6" hlink="hlink" folHlink="folHlink"/>
  <p:sldLayoutIdLst>
    <p:sldLayoutId id="214748367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768752"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628989531"/>
      </p:ext>
    </p:extLst>
  </p:cSld>
  <p:clrMap bg1="lt1" tx1="dk1" bg2="lt2" tx2="dk2" accent1="accent1" accent2="accent2" accent3="accent3" accent4="accent4" accent5="accent5" accent6="accent6" hlink="hlink" folHlink="folHlink"/>
  <p:sldLayoutIdLst>
    <p:sldLayoutId id="2147483681"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768752"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698234822"/>
      </p:ext>
    </p:extLst>
  </p:cSld>
  <p:clrMap bg1="lt1" tx1="dk1" bg2="lt2" tx2="dk2" accent1="accent1" accent2="accent2" accent3="accent3" accent4="accent4" accent5="accent5" accent6="accent6" hlink="hlink" folHlink="folHlink"/>
  <p:sldLayoutIdLst>
    <p:sldLayoutId id="2147483683"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1263883784"/>
      </p:ext>
    </p:extLst>
  </p:cSld>
  <p:clrMap bg1="lt1" tx1="dk1" bg2="lt2" tx2="dk2" accent1="accent1" accent2="accent2" accent3="accent3" accent4="accent4" accent5="accent5" accent6="accent6" hlink="hlink" folHlink="folHlink"/>
  <p:sldLayoutIdLst>
    <p:sldLayoutId id="2147483685"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1592446111"/>
      </p:ext>
    </p:extLst>
  </p:cSld>
  <p:clrMap bg1="lt1" tx1="dk1" bg2="lt2" tx2="dk2" accent1="accent1" accent2="accent2" accent3="accent3" accent4="accent4" accent5="accent5" accent6="accent6" hlink="hlink" folHlink="folHlink"/>
  <p:sldLayoutIdLst>
    <p:sldLayoutId id="2147483651"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1554001852"/>
      </p:ext>
    </p:extLst>
  </p:cSld>
  <p:clrMap bg1="lt1" tx1="dk1" bg2="lt2" tx2="dk2" accent1="accent1" accent2="accent2" accent3="accent3" accent4="accent4" accent5="accent5" accent6="accent6" hlink="hlink" folHlink="folHlink"/>
  <p:sldLayoutIdLst>
    <p:sldLayoutId id="2147483687"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a:solidFill>
                  <a:schemeClr val="tx1">
                    <a:lumMod val="50000"/>
                    <a:lumOff val="50000"/>
                  </a:schemeClr>
                </a:solidFill>
                <a:latin typeface="Verdana" panose="020B0604030504040204" pitchFamily="34" charset="0"/>
                <a:cs typeface="+mn-cs"/>
              </a:defRPr>
            </a:lvl1pPr>
          </a:lstStyle>
          <a:p>
            <a:pPr>
              <a:defRPr/>
            </a:pPr>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372970256"/>
      </p:ext>
    </p:extLst>
  </p:cSld>
  <p:clrMap bg1="lt1" tx1="dk1" bg2="lt2" tx2="dk2" accent1="accent1" accent2="accent2" accent3="accent3" accent4="accent4" accent5="accent5" accent6="accent6" hlink="hlink" folHlink="folHlink"/>
  <p:sldLayoutIdLst>
    <p:sldLayoutId id="2147483689" r:id="rId1"/>
  </p:sldLayoutIdLst>
  <p:hf hdr="0" dt="0"/>
  <p:txStyles>
    <p:titleStyle>
      <a:lvl1pPr algn="l" rtl="0" eaLnBrk="0" fontAlgn="base" hangingPunct="0">
        <a:spcBef>
          <a:spcPct val="0"/>
        </a:spcBef>
        <a:spcAft>
          <a:spcPct val="0"/>
        </a:spcAft>
        <a:defRPr sz="3200" kern="1200">
          <a:solidFill>
            <a:schemeClr val="tx1"/>
          </a:solidFill>
          <a:latin typeface="Verdana" panose="020B0604030504040204" pitchFamily="34" charset="0"/>
          <a:ea typeface="+mj-ea"/>
          <a:cs typeface="+mj-cs"/>
        </a:defRPr>
      </a:lvl1pPr>
      <a:lvl2pPr algn="l" rtl="0" eaLnBrk="0" fontAlgn="base" hangingPunct="0">
        <a:spcBef>
          <a:spcPct val="0"/>
        </a:spcBef>
        <a:spcAft>
          <a:spcPct val="0"/>
        </a:spcAft>
        <a:defRPr sz="3200">
          <a:solidFill>
            <a:schemeClr val="tx1"/>
          </a:solidFill>
          <a:latin typeface="Verdana" pitchFamily="34" charset="0"/>
        </a:defRPr>
      </a:lvl2pPr>
      <a:lvl3pPr algn="l" rtl="0" eaLnBrk="0" fontAlgn="base" hangingPunct="0">
        <a:spcBef>
          <a:spcPct val="0"/>
        </a:spcBef>
        <a:spcAft>
          <a:spcPct val="0"/>
        </a:spcAft>
        <a:defRPr sz="3200">
          <a:solidFill>
            <a:schemeClr val="tx1"/>
          </a:solidFill>
          <a:latin typeface="Verdana" pitchFamily="34" charset="0"/>
        </a:defRPr>
      </a:lvl3pPr>
      <a:lvl4pPr algn="l" rtl="0" eaLnBrk="0" fontAlgn="base" hangingPunct="0">
        <a:spcBef>
          <a:spcPct val="0"/>
        </a:spcBef>
        <a:spcAft>
          <a:spcPct val="0"/>
        </a:spcAft>
        <a:defRPr sz="3200">
          <a:solidFill>
            <a:schemeClr val="tx1"/>
          </a:solidFill>
          <a:latin typeface="Verdana" pitchFamily="34" charset="0"/>
        </a:defRPr>
      </a:lvl4pPr>
      <a:lvl5pPr algn="l" rtl="0" eaLnBrk="0" fontAlgn="base" hangingPunct="0">
        <a:spcBef>
          <a:spcPct val="0"/>
        </a:spcBef>
        <a:spcAft>
          <a:spcPct val="0"/>
        </a:spcAft>
        <a:defRPr sz="3200">
          <a:solidFill>
            <a:schemeClr val="tx1"/>
          </a:solidFill>
          <a:latin typeface="Verdana" pitchFamily="34" charset="0"/>
        </a:defRPr>
      </a:lvl5pPr>
      <a:lvl6pPr marL="457200" algn="l" rtl="0" fontAlgn="base">
        <a:spcBef>
          <a:spcPct val="0"/>
        </a:spcBef>
        <a:spcAft>
          <a:spcPct val="0"/>
        </a:spcAft>
        <a:defRPr sz="3200">
          <a:solidFill>
            <a:schemeClr val="tx1"/>
          </a:solidFill>
          <a:latin typeface="Verdana" pitchFamily="34" charset="0"/>
        </a:defRPr>
      </a:lvl6pPr>
      <a:lvl7pPr marL="914400" algn="l" rtl="0" fontAlgn="base">
        <a:spcBef>
          <a:spcPct val="0"/>
        </a:spcBef>
        <a:spcAft>
          <a:spcPct val="0"/>
        </a:spcAft>
        <a:defRPr sz="3200">
          <a:solidFill>
            <a:schemeClr val="tx1"/>
          </a:solidFill>
          <a:latin typeface="Verdana" pitchFamily="34" charset="0"/>
        </a:defRPr>
      </a:lvl7pPr>
      <a:lvl8pPr marL="1371600" algn="l" rtl="0" fontAlgn="base">
        <a:spcBef>
          <a:spcPct val="0"/>
        </a:spcBef>
        <a:spcAft>
          <a:spcPct val="0"/>
        </a:spcAft>
        <a:defRPr sz="3200">
          <a:solidFill>
            <a:schemeClr val="tx1"/>
          </a:solidFill>
          <a:latin typeface="Verdana" pitchFamily="34" charset="0"/>
        </a:defRPr>
      </a:lvl8pPr>
      <a:lvl9pPr marL="1828800" algn="l" rtl="0" fontAlgn="base">
        <a:spcBef>
          <a:spcPct val="0"/>
        </a:spcBef>
        <a:spcAft>
          <a:spcPct val="0"/>
        </a:spcAft>
        <a:defRPr sz="3200">
          <a:solidFill>
            <a:schemeClr val="tx1"/>
          </a:solidFill>
          <a:latin typeface="Verdana" pitchFamily="34" charset="0"/>
        </a:defRPr>
      </a:lvl9pPr>
    </p:titleStyle>
    <p:bodyStyle>
      <a:lvl1pPr marL="342900" indent="-342900" algn="l" rtl="0" eaLnBrk="0" fontAlgn="base" hangingPunct="0">
        <a:spcBef>
          <a:spcPct val="20000"/>
        </a:spcBef>
        <a:spcAft>
          <a:spcPct val="0"/>
        </a:spcAft>
        <a:buFont typeface="Arial" charset="0"/>
        <a:buChar char="•"/>
        <a:defRPr sz="2400" kern="1200">
          <a:solidFill>
            <a:schemeClr val="tx1"/>
          </a:solidFill>
          <a:latin typeface="Verdana" panose="020B0604030504040204" pitchFamily="34" charset="0"/>
          <a:ea typeface="+mn-ea"/>
          <a:cs typeface="+mn-cs"/>
        </a:defRPr>
      </a:lvl1pPr>
      <a:lvl2pPr marL="742950" indent="-285750" algn="l" rtl="0" eaLnBrk="0" fontAlgn="base" hangingPunct="0">
        <a:spcBef>
          <a:spcPct val="20000"/>
        </a:spcBef>
        <a:spcAft>
          <a:spcPct val="0"/>
        </a:spcAft>
        <a:buFont typeface="Arial" charset="0"/>
        <a:buChar char="–"/>
        <a:defRPr sz="2000" kern="1200">
          <a:solidFill>
            <a:schemeClr val="tx1"/>
          </a:solidFill>
          <a:latin typeface="Verdana" panose="020B0604030504040204" pitchFamily="34" charset="0"/>
          <a:ea typeface="+mn-ea"/>
          <a:cs typeface="+mn-cs"/>
        </a:defRPr>
      </a:lvl2pPr>
      <a:lvl3pPr marL="1143000" indent="-228600" algn="l" rtl="0" eaLnBrk="0" fontAlgn="base" hangingPunct="0">
        <a:spcBef>
          <a:spcPct val="20000"/>
        </a:spcBef>
        <a:spcAft>
          <a:spcPct val="0"/>
        </a:spcAft>
        <a:buFont typeface="Arial" charset="0"/>
        <a:buChar char="•"/>
        <a:defRPr sz="1600" kern="1200">
          <a:solidFill>
            <a:schemeClr val="tx1"/>
          </a:solidFill>
          <a:latin typeface="Verdana" panose="020B0604030504040204" pitchFamily="34" charset="0"/>
          <a:ea typeface="+mn-ea"/>
          <a:cs typeface="+mn-cs"/>
        </a:defRPr>
      </a:lvl3pPr>
      <a:lvl4pPr marL="1600200" indent="-228600" algn="l" rtl="0" eaLnBrk="0" fontAlgn="base" hangingPunct="0">
        <a:spcBef>
          <a:spcPct val="20000"/>
        </a:spcBef>
        <a:spcAft>
          <a:spcPct val="0"/>
        </a:spcAft>
        <a:buFont typeface="Arial" charset="0"/>
        <a:buChar char="–"/>
        <a:defRPr sz="1200" kern="1200">
          <a:solidFill>
            <a:schemeClr val="tx1"/>
          </a:solidFill>
          <a:latin typeface="Verdana" panose="020B0604030504040204" pitchFamily="34" charset="0"/>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a:solidFill>
                  <a:schemeClr val="tx1">
                    <a:lumMod val="50000"/>
                    <a:lumOff val="50000"/>
                  </a:schemeClr>
                </a:solidFill>
                <a:latin typeface="Verdana" panose="020B0604030504040204" pitchFamily="34" charset="0"/>
                <a:cs typeface="+mn-cs"/>
              </a:defRPr>
            </a:lvl1pPr>
          </a:lstStyle>
          <a:p>
            <a:pPr>
              <a:defRPr/>
            </a:pPr>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730165354"/>
      </p:ext>
    </p:extLst>
  </p:cSld>
  <p:clrMap bg1="lt1" tx1="dk1" bg2="lt2" tx2="dk2" accent1="accent1" accent2="accent2" accent3="accent3" accent4="accent4" accent5="accent5" accent6="accent6" hlink="hlink" folHlink="folHlink"/>
  <p:sldLayoutIdLst>
    <p:sldLayoutId id="2147483691" r:id="rId1"/>
  </p:sldLayoutIdLst>
  <p:hf hdr="0" dt="0"/>
  <p:txStyles>
    <p:titleStyle>
      <a:lvl1pPr algn="l" rtl="0" eaLnBrk="0" fontAlgn="base" hangingPunct="0">
        <a:spcBef>
          <a:spcPct val="0"/>
        </a:spcBef>
        <a:spcAft>
          <a:spcPct val="0"/>
        </a:spcAft>
        <a:defRPr sz="3200" kern="1200">
          <a:solidFill>
            <a:schemeClr val="tx1"/>
          </a:solidFill>
          <a:latin typeface="Verdana" panose="020B0604030504040204" pitchFamily="34" charset="0"/>
          <a:ea typeface="+mj-ea"/>
          <a:cs typeface="+mj-cs"/>
        </a:defRPr>
      </a:lvl1pPr>
      <a:lvl2pPr algn="l" rtl="0" eaLnBrk="0" fontAlgn="base" hangingPunct="0">
        <a:spcBef>
          <a:spcPct val="0"/>
        </a:spcBef>
        <a:spcAft>
          <a:spcPct val="0"/>
        </a:spcAft>
        <a:defRPr sz="3200">
          <a:solidFill>
            <a:schemeClr val="tx1"/>
          </a:solidFill>
          <a:latin typeface="Verdana" pitchFamily="34" charset="0"/>
        </a:defRPr>
      </a:lvl2pPr>
      <a:lvl3pPr algn="l" rtl="0" eaLnBrk="0" fontAlgn="base" hangingPunct="0">
        <a:spcBef>
          <a:spcPct val="0"/>
        </a:spcBef>
        <a:spcAft>
          <a:spcPct val="0"/>
        </a:spcAft>
        <a:defRPr sz="3200">
          <a:solidFill>
            <a:schemeClr val="tx1"/>
          </a:solidFill>
          <a:latin typeface="Verdana" pitchFamily="34" charset="0"/>
        </a:defRPr>
      </a:lvl3pPr>
      <a:lvl4pPr algn="l" rtl="0" eaLnBrk="0" fontAlgn="base" hangingPunct="0">
        <a:spcBef>
          <a:spcPct val="0"/>
        </a:spcBef>
        <a:spcAft>
          <a:spcPct val="0"/>
        </a:spcAft>
        <a:defRPr sz="3200">
          <a:solidFill>
            <a:schemeClr val="tx1"/>
          </a:solidFill>
          <a:latin typeface="Verdana" pitchFamily="34" charset="0"/>
        </a:defRPr>
      </a:lvl4pPr>
      <a:lvl5pPr algn="l" rtl="0" eaLnBrk="0" fontAlgn="base" hangingPunct="0">
        <a:spcBef>
          <a:spcPct val="0"/>
        </a:spcBef>
        <a:spcAft>
          <a:spcPct val="0"/>
        </a:spcAft>
        <a:defRPr sz="3200">
          <a:solidFill>
            <a:schemeClr val="tx1"/>
          </a:solidFill>
          <a:latin typeface="Verdana" pitchFamily="34" charset="0"/>
        </a:defRPr>
      </a:lvl5pPr>
      <a:lvl6pPr marL="457200" algn="l" rtl="0" fontAlgn="base">
        <a:spcBef>
          <a:spcPct val="0"/>
        </a:spcBef>
        <a:spcAft>
          <a:spcPct val="0"/>
        </a:spcAft>
        <a:defRPr sz="3200">
          <a:solidFill>
            <a:schemeClr val="tx1"/>
          </a:solidFill>
          <a:latin typeface="Verdana" pitchFamily="34" charset="0"/>
        </a:defRPr>
      </a:lvl6pPr>
      <a:lvl7pPr marL="914400" algn="l" rtl="0" fontAlgn="base">
        <a:spcBef>
          <a:spcPct val="0"/>
        </a:spcBef>
        <a:spcAft>
          <a:spcPct val="0"/>
        </a:spcAft>
        <a:defRPr sz="3200">
          <a:solidFill>
            <a:schemeClr val="tx1"/>
          </a:solidFill>
          <a:latin typeface="Verdana" pitchFamily="34" charset="0"/>
        </a:defRPr>
      </a:lvl7pPr>
      <a:lvl8pPr marL="1371600" algn="l" rtl="0" fontAlgn="base">
        <a:spcBef>
          <a:spcPct val="0"/>
        </a:spcBef>
        <a:spcAft>
          <a:spcPct val="0"/>
        </a:spcAft>
        <a:defRPr sz="3200">
          <a:solidFill>
            <a:schemeClr val="tx1"/>
          </a:solidFill>
          <a:latin typeface="Verdana" pitchFamily="34" charset="0"/>
        </a:defRPr>
      </a:lvl8pPr>
      <a:lvl9pPr marL="1828800" algn="l" rtl="0" fontAlgn="base">
        <a:spcBef>
          <a:spcPct val="0"/>
        </a:spcBef>
        <a:spcAft>
          <a:spcPct val="0"/>
        </a:spcAft>
        <a:defRPr sz="3200">
          <a:solidFill>
            <a:schemeClr val="tx1"/>
          </a:solidFill>
          <a:latin typeface="Verdana" pitchFamily="34" charset="0"/>
        </a:defRPr>
      </a:lvl9pPr>
    </p:titleStyle>
    <p:bodyStyle>
      <a:lvl1pPr marL="342900" indent="-342900" algn="l" rtl="0" eaLnBrk="0" fontAlgn="base" hangingPunct="0">
        <a:spcBef>
          <a:spcPct val="20000"/>
        </a:spcBef>
        <a:spcAft>
          <a:spcPct val="0"/>
        </a:spcAft>
        <a:buFont typeface="Arial" charset="0"/>
        <a:buChar char="•"/>
        <a:defRPr sz="2400" kern="1200">
          <a:solidFill>
            <a:schemeClr val="tx1"/>
          </a:solidFill>
          <a:latin typeface="Verdana" panose="020B0604030504040204" pitchFamily="34" charset="0"/>
          <a:ea typeface="+mn-ea"/>
          <a:cs typeface="+mn-cs"/>
        </a:defRPr>
      </a:lvl1pPr>
      <a:lvl2pPr marL="742950" indent="-285750" algn="l" rtl="0" eaLnBrk="0" fontAlgn="base" hangingPunct="0">
        <a:spcBef>
          <a:spcPct val="20000"/>
        </a:spcBef>
        <a:spcAft>
          <a:spcPct val="0"/>
        </a:spcAft>
        <a:buFont typeface="Arial" charset="0"/>
        <a:buChar char="–"/>
        <a:defRPr sz="2000" kern="1200">
          <a:solidFill>
            <a:schemeClr val="tx1"/>
          </a:solidFill>
          <a:latin typeface="Verdana" panose="020B0604030504040204" pitchFamily="34" charset="0"/>
          <a:ea typeface="+mn-ea"/>
          <a:cs typeface="+mn-cs"/>
        </a:defRPr>
      </a:lvl2pPr>
      <a:lvl3pPr marL="1143000" indent="-228600" algn="l" rtl="0" eaLnBrk="0" fontAlgn="base" hangingPunct="0">
        <a:spcBef>
          <a:spcPct val="20000"/>
        </a:spcBef>
        <a:spcAft>
          <a:spcPct val="0"/>
        </a:spcAft>
        <a:buFont typeface="Arial" charset="0"/>
        <a:buChar char="•"/>
        <a:defRPr sz="1600" kern="1200">
          <a:solidFill>
            <a:schemeClr val="tx1"/>
          </a:solidFill>
          <a:latin typeface="Verdana" panose="020B0604030504040204" pitchFamily="34" charset="0"/>
          <a:ea typeface="+mn-ea"/>
          <a:cs typeface="+mn-cs"/>
        </a:defRPr>
      </a:lvl3pPr>
      <a:lvl4pPr marL="1600200" indent="-228600" algn="l" rtl="0" eaLnBrk="0" fontAlgn="base" hangingPunct="0">
        <a:spcBef>
          <a:spcPct val="20000"/>
        </a:spcBef>
        <a:spcAft>
          <a:spcPct val="0"/>
        </a:spcAft>
        <a:buFont typeface="Arial" charset="0"/>
        <a:buChar char="–"/>
        <a:defRPr sz="1200" kern="1200">
          <a:solidFill>
            <a:schemeClr val="tx1"/>
          </a:solidFill>
          <a:latin typeface="Verdana" panose="020B0604030504040204" pitchFamily="34" charset="0"/>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1633875540"/>
      </p:ext>
    </p:extLst>
  </p:cSld>
  <p:clrMap bg1="lt1" tx1="dk1" bg2="lt2" tx2="dk2" accent1="accent1" accent2="accent2" accent3="accent3" accent4="accent4" accent5="accent5" accent6="accent6" hlink="hlink" folHlink="folHlink"/>
  <p:sldLayoutIdLst>
    <p:sldLayoutId id="2147483653"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1318359585"/>
      </p:ext>
    </p:extLst>
  </p:cSld>
  <p:clrMap bg1="lt1" tx1="dk1" bg2="lt2" tx2="dk2" accent1="accent1" accent2="accent2" accent3="accent3" accent4="accent4" accent5="accent5" accent6="accent6" hlink="hlink" folHlink="folHlink"/>
  <p:sldLayoutIdLst>
    <p:sldLayoutId id="2147483655"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823508763"/>
      </p:ext>
    </p:extLst>
  </p:cSld>
  <p:clrMap bg1="lt1" tx1="dk1" bg2="lt2" tx2="dk2" accent1="accent1" accent2="accent2" accent3="accent3" accent4="accent4" accent5="accent5" accent6="accent6" hlink="hlink" folHlink="folHlink"/>
  <p:sldLayoutIdLst>
    <p:sldLayoutId id="2147483657"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4199101213"/>
      </p:ext>
    </p:extLst>
  </p:cSld>
  <p:clrMap bg1="lt1" tx1="dk1" bg2="lt2" tx2="dk2" accent1="accent1" accent2="accent2" accent3="accent3" accent4="accent4" accent5="accent5" accent6="accent6" hlink="hlink" folHlink="folHlink"/>
  <p:sldLayoutIdLst>
    <p:sldLayoutId id="2147483659"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1255465112"/>
      </p:ext>
    </p:extLst>
  </p:cSld>
  <p:clrMap bg1="lt1" tx1="dk1" bg2="lt2" tx2="dk2" accent1="accent1" accent2="accent2" accent3="accent3" accent4="accent4" accent5="accent5" accent6="accent6" hlink="hlink" folHlink="folHlink"/>
  <p:sldLayoutIdLst>
    <p:sldLayoutId id="2147483661"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939489892"/>
      </p:ext>
    </p:extLst>
  </p:cSld>
  <p:clrMap bg1="lt1" tx1="dk1" bg2="lt2" tx2="dk2" accent1="accent1" accent2="accent2" accent3="accent3" accent4="accent4" accent5="accent5" accent6="accent6" hlink="hlink" folHlink="folHlink"/>
  <p:sldLayoutIdLst>
    <p:sldLayoutId id="2147483663"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645932960"/>
      </p:ext>
    </p:extLst>
  </p:cSld>
  <p:clrMap bg1="lt1" tx1="dk1" bg2="lt2" tx2="dk2" accent1="accent1" accent2="accent2" accent3="accent3" accent4="accent4" accent5="accent5" accent6="accent6" hlink="hlink" folHlink="folHlink"/>
  <p:sldLayoutIdLst>
    <p:sldLayoutId id="2147483665"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hyperlink" Target="https://wiki.dnb.de/x/56SkBQ" TargetMode="Externa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19.tmp"/><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19.tmp"/><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microsoft.com/office/2007/relationships/hdphoto" Target="../media/hdphoto2.wdp"/></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0.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hyperlink" Target="https://wiki.dnb.de/x/56SkBQ"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dirty="0">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15959597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Aufnahmen für Teile mit abhängigem Titel</a:t>
            </a:r>
            <a:endParaRPr lang="de-DE" dirty="0"/>
          </a:p>
        </p:txBody>
      </p:sp>
      <p:sp>
        <p:nvSpPr>
          <p:cNvPr id="3" name="Textplatzhalter 2"/>
          <p:cNvSpPr>
            <a:spLocks noGrp="1"/>
          </p:cNvSpPr>
          <p:nvPr>
            <p:ph type="body" sz="quarter" idx="13"/>
          </p:nvPr>
        </p:nvSpPr>
        <p:spPr/>
        <p:txBody>
          <a:bodyPr wrap="square"/>
          <a:lstStyle/>
          <a:p>
            <a:r>
              <a:rPr lang="de-DE" dirty="0"/>
              <a:t>werden angelegt für Teile ohne Titel bzw. ohne spezifischen Titel</a:t>
            </a:r>
          </a:p>
          <a:p>
            <a:endParaRPr lang="de-DE" sz="800" dirty="0"/>
          </a:p>
          <a:p>
            <a:pPr marL="0" indent="0">
              <a:buNone/>
              <a:tabLst>
                <a:tab pos="357188" algn="l"/>
              </a:tabLst>
            </a:pPr>
            <a:r>
              <a:rPr lang="de-DE" dirty="0"/>
              <a:t>	</a:t>
            </a:r>
            <a:r>
              <a:rPr lang="de-DE" u="sng" dirty="0"/>
              <a:t>Beispiele</a:t>
            </a:r>
            <a:r>
              <a:rPr lang="de-DE" dirty="0"/>
              <a:t>:</a:t>
            </a:r>
          </a:p>
          <a:p>
            <a:pPr marL="0" indent="0">
              <a:lnSpc>
                <a:spcPct val="150000"/>
              </a:lnSpc>
              <a:buNone/>
              <a:tabLst>
                <a:tab pos="357188" algn="l"/>
              </a:tabLst>
            </a:pPr>
            <a:r>
              <a:rPr lang="de-DE" dirty="0"/>
              <a:t>	Volume 1, </a:t>
            </a:r>
            <a:r>
              <a:rPr lang="de-DE" dirty="0" err="1"/>
              <a:t>tome</a:t>
            </a:r>
            <a:r>
              <a:rPr lang="de-DE" dirty="0"/>
              <a:t> 3 etc.</a:t>
            </a:r>
          </a:p>
          <a:p>
            <a:pPr marL="0" indent="0">
              <a:lnSpc>
                <a:spcPct val="150000"/>
              </a:lnSpc>
              <a:buNone/>
              <a:tabLst>
                <a:tab pos="357188" algn="l"/>
              </a:tabLst>
            </a:pPr>
            <a:r>
              <a:rPr lang="de-DE" dirty="0"/>
              <a:t>	A-E, F-</a:t>
            </a:r>
            <a:r>
              <a:rPr lang="de-DE" dirty="0" err="1"/>
              <a:t>Pr</a:t>
            </a:r>
            <a:r>
              <a:rPr lang="de-DE" dirty="0"/>
              <a:t>, </a:t>
            </a:r>
            <a:r>
              <a:rPr lang="de-DE" dirty="0" err="1"/>
              <a:t>Pr</a:t>
            </a:r>
            <a:r>
              <a:rPr lang="de-DE" dirty="0"/>
              <a:t>-Z </a:t>
            </a:r>
          </a:p>
          <a:p>
            <a:pPr marL="0" indent="0">
              <a:lnSpc>
                <a:spcPct val="150000"/>
              </a:lnSpc>
              <a:buNone/>
              <a:tabLst>
                <a:tab pos="357188" algn="l"/>
              </a:tabLst>
            </a:pPr>
            <a:r>
              <a:rPr lang="de-DE" dirty="0"/>
              <a:t>   1940-1980, 1980-2005</a:t>
            </a:r>
          </a:p>
          <a:p>
            <a:pPr marL="0" indent="0">
              <a:lnSpc>
                <a:spcPct val="150000"/>
              </a:lnSpc>
              <a:buNone/>
              <a:tabLst>
                <a:tab pos="357188" algn="l"/>
              </a:tabLst>
            </a:pPr>
            <a:r>
              <a:rPr lang="de-DE" dirty="0"/>
              <a:t>   Textband, Bildband</a:t>
            </a:r>
          </a:p>
          <a:p>
            <a:pPr marL="0" indent="0">
              <a:lnSpc>
                <a:spcPct val="150000"/>
              </a:lnSpc>
              <a:buNone/>
              <a:tabLst>
                <a:tab pos="357188" algn="l"/>
              </a:tabLst>
            </a:pPr>
            <a:r>
              <a:rPr lang="de-DE" dirty="0"/>
              <a:t>	Wirtschaft, Gesellschaft etc.</a:t>
            </a:r>
          </a:p>
          <a:p>
            <a:pPr marL="0" indent="0">
              <a:lnSpc>
                <a:spcPct val="150000"/>
              </a:lnSpc>
              <a:buNone/>
              <a:tabLst>
                <a:tab pos="357188" algn="l"/>
              </a:tabLst>
            </a:pPr>
            <a:r>
              <a:rPr lang="de-DE" sz="1800" dirty="0"/>
              <a:t>	Anm.: Titel sind nur allgemeine zusammenfassende </a:t>
            </a:r>
            <a:r>
              <a:rPr lang="de-DE" sz="1800" dirty="0" smtClean="0"/>
              <a:t>Angaben          		für </a:t>
            </a:r>
            <a:r>
              <a:rPr lang="de-DE" sz="1800" dirty="0"/>
              <a:t>die enthaltenen Beiträge.	Vgl. RDA 1.5.4 </a:t>
            </a:r>
            <a:r>
              <a:rPr lang="de-DE" sz="1800" dirty="0" smtClean="0"/>
              <a:t>D-A-CH</a:t>
            </a: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10</a:t>
            </a:fld>
            <a:endParaRPr lang="de-DE">
              <a:solidFill>
                <a:prstClr val="black">
                  <a:tint val="75000"/>
                </a:prstClr>
              </a:solidFill>
            </a:endParaRPr>
          </a:p>
        </p:txBody>
      </p:sp>
    </p:spTree>
    <p:extLst>
      <p:ext uri="{BB962C8B-B14F-4D97-AF65-F5344CB8AC3E}">
        <p14:creationId xmlns:p14="http://schemas.microsoft.com/office/powerpoint/2010/main" val="14547371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11</a:t>
            </a:fld>
            <a:endParaRPr lang="de-DE">
              <a:solidFill>
                <a:prstClr val="black">
                  <a:tint val="75000"/>
                </a:prstClr>
              </a:solidFill>
            </a:endParaRPr>
          </a:p>
        </p:txBody>
      </p:sp>
      <p:graphicFrame>
        <p:nvGraphicFramePr>
          <p:cNvPr id="6" name="Tabelle 5"/>
          <p:cNvGraphicFramePr>
            <a:graphicFrameLocks noGrp="1"/>
          </p:cNvGraphicFramePr>
          <p:nvPr>
            <p:extLst>
              <p:ext uri="{D42A27DB-BD31-4B8C-83A1-F6EECF244321}">
                <p14:modId xmlns:p14="http://schemas.microsoft.com/office/powerpoint/2010/main" val="100579343"/>
              </p:ext>
            </p:extLst>
          </p:nvPr>
        </p:nvGraphicFramePr>
        <p:xfrm>
          <a:off x="395536" y="836712"/>
          <a:ext cx="8424935" cy="938346"/>
        </p:xfrm>
        <a:graphic>
          <a:graphicData uri="http://schemas.openxmlformats.org/drawingml/2006/table">
            <a:tbl>
              <a:tblPr firstRow="1" bandRow="1">
                <a:tableStyleId>{5C22544A-7EE6-4342-B048-85BDC9FD1C3A}</a:tableStyleId>
              </a:tblPr>
              <a:tblGrid>
                <a:gridCol w="3888432"/>
                <a:gridCol w="4536503"/>
              </a:tblGrid>
              <a:tr h="363518">
                <a:tc grid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Übergeordnete Aufnahme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258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Der Brockhaus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Beispiele</a:t>
            </a:r>
            <a:endParaRPr lang="de-DE" dirty="0"/>
          </a:p>
        </p:txBody>
      </p:sp>
      <p:graphicFrame>
        <p:nvGraphicFramePr>
          <p:cNvPr id="10" name="Tabelle 9"/>
          <p:cNvGraphicFramePr>
            <a:graphicFrameLocks noGrp="1"/>
          </p:cNvGraphicFramePr>
          <p:nvPr>
            <p:extLst>
              <p:ext uri="{D42A27DB-BD31-4B8C-83A1-F6EECF244321}">
                <p14:modId xmlns:p14="http://schemas.microsoft.com/office/powerpoint/2010/main" val="134284936"/>
              </p:ext>
            </p:extLst>
          </p:nvPr>
        </p:nvGraphicFramePr>
        <p:xfrm>
          <a:off x="395536" y="1700808"/>
          <a:ext cx="8424935" cy="1008112"/>
        </p:xfrm>
        <a:graphic>
          <a:graphicData uri="http://schemas.openxmlformats.org/drawingml/2006/table">
            <a:tbl>
              <a:tblPr firstRow="1" bandRow="1">
                <a:tableStyleId>{5C22544A-7EE6-4342-B048-85BDC9FD1C3A}</a:tableStyleId>
              </a:tblPr>
              <a:tblGrid>
                <a:gridCol w="3888432"/>
                <a:gridCol w="4536503"/>
              </a:tblGrid>
              <a:tr h="391481">
                <a:tc grid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Untergeordnete Aufnahme – Abhängiger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1663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 des Teils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 Band, A-Bau</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11" name="Tabelle 10"/>
          <p:cNvGraphicFramePr>
            <a:graphicFrameLocks noGrp="1"/>
          </p:cNvGraphicFramePr>
          <p:nvPr>
            <p:extLst>
              <p:ext uri="{D42A27DB-BD31-4B8C-83A1-F6EECF244321}">
                <p14:modId xmlns:p14="http://schemas.microsoft.com/office/powerpoint/2010/main" val="1878748353"/>
              </p:ext>
            </p:extLst>
          </p:nvPr>
        </p:nvGraphicFramePr>
        <p:xfrm>
          <a:off x="395536" y="3140968"/>
          <a:ext cx="8424935" cy="938346"/>
        </p:xfrm>
        <a:graphic>
          <a:graphicData uri="http://schemas.openxmlformats.org/drawingml/2006/table">
            <a:tbl>
              <a:tblPr firstRow="1" bandRow="1">
                <a:tableStyleId>{5C22544A-7EE6-4342-B048-85BDC9FD1C3A}</a:tableStyleId>
              </a:tblPr>
              <a:tblGrid>
                <a:gridCol w="3888432"/>
                <a:gridCol w="4536503"/>
              </a:tblGrid>
              <a:tr h="363518">
                <a:tc grid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Übergeordnete Aufnahme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258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Sämtliche Werke in 16 Bänden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12" name="Tabelle 11"/>
          <p:cNvGraphicFramePr>
            <a:graphicFrameLocks noGrp="1"/>
          </p:cNvGraphicFramePr>
          <p:nvPr>
            <p:extLst>
              <p:ext uri="{D42A27DB-BD31-4B8C-83A1-F6EECF244321}">
                <p14:modId xmlns:p14="http://schemas.microsoft.com/office/powerpoint/2010/main" val="3262743262"/>
              </p:ext>
            </p:extLst>
          </p:nvPr>
        </p:nvGraphicFramePr>
        <p:xfrm>
          <a:off x="395536" y="4077073"/>
          <a:ext cx="8424935" cy="2155526"/>
        </p:xfrm>
        <a:graphic>
          <a:graphicData uri="http://schemas.openxmlformats.org/drawingml/2006/table">
            <a:tbl>
              <a:tblPr firstRow="1" bandRow="1">
                <a:tableStyleId>{5C22544A-7EE6-4342-B048-85BDC9FD1C3A}</a:tableStyleId>
              </a:tblPr>
              <a:tblGrid>
                <a:gridCol w="3888432"/>
                <a:gridCol w="4536503"/>
              </a:tblGrid>
              <a:tr h="437768">
                <a:tc grid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Untergeordnete Aufnahme – Unabhängiger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258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 des Teils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Theorie des Jugendalters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7258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 der Reihe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Sämtliche Werke in 16 Bänden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7258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Zählung innerhalb der Reihe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Band 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5970558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Standardelemente-Tabelle für die hierarchische Beschreibung mehrteiliger </a:t>
            </a:r>
            <a:r>
              <a:rPr lang="de-DE" dirty="0" err="1" smtClean="0"/>
              <a:t>Monografien</a:t>
            </a:r>
            <a:endParaRPr lang="de-DE" dirty="0"/>
          </a:p>
        </p:txBody>
      </p:sp>
      <p:sp>
        <p:nvSpPr>
          <p:cNvPr id="3" name="Textplatzhalter 2"/>
          <p:cNvSpPr>
            <a:spLocks noGrp="1"/>
          </p:cNvSpPr>
          <p:nvPr>
            <p:ph type="body" sz="quarter" idx="13"/>
          </p:nvPr>
        </p:nvSpPr>
        <p:spPr>
          <a:xfrm>
            <a:off x="251520" y="1124744"/>
            <a:ext cx="8784976" cy="5184576"/>
          </a:xfrm>
        </p:spPr>
        <p:txBody>
          <a:bodyPr wrap="square"/>
          <a:lstStyle/>
          <a:p>
            <a:r>
              <a:rPr lang="de-DE" dirty="0"/>
              <a:t>regelt die Erfassung von Standardelementen in übergeordneter und untergeordneten Aufnahmen</a:t>
            </a:r>
          </a:p>
          <a:p>
            <a:pPr>
              <a:spcBef>
                <a:spcPts val="576"/>
              </a:spcBef>
            </a:pPr>
            <a:r>
              <a:rPr lang="de-DE" dirty="0"/>
              <a:t>dabei Unterscheidung bei den untergeordneten Aufnahmen in:</a:t>
            </a:r>
          </a:p>
          <a:p>
            <a:pPr>
              <a:spcBef>
                <a:spcPts val="576"/>
              </a:spcBef>
            </a:pPr>
            <a:endParaRPr lang="de-DE" dirty="0"/>
          </a:p>
          <a:p>
            <a:pPr lvl="1">
              <a:spcBef>
                <a:spcPts val="300"/>
              </a:spcBef>
            </a:pPr>
            <a:r>
              <a:rPr lang="de-DE" dirty="0"/>
              <a:t>Aufnahmen für Teile mit unabhängigem Titel</a:t>
            </a:r>
          </a:p>
          <a:p>
            <a:pPr lvl="2"/>
            <a:r>
              <a:rPr lang="de-DE" sz="1800" dirty="0"/>
              <a:t>sollen für sich allein vollständige Beschreibungen bilden, daher werden Elemente gedoppelt </a:t>
            </a:r>
          </a:p>
          <a:p>
            <a:pPr lvl="1"/>
            <a:r>
              <a:rPr lang="de-DE" dirty="0"/>
              <a:t>Aufnahmen für Teile mit abhängigem Titel</a:t>
            </a:r>
          </a:p>
          <a:p>
            <a:pPr lvl="2">
              <a:spcBef>
                <a:spcPts val="400"/>
              </a:spcBef>
            </a:pPr>
            <a:r>
              <a:rPr lang="de-DE" sz="1800" dirty="0"/>
              <a:t>Vermeidung einer doppelten Erfassung von Standardelementen</a:t>
            </a:r>
          </a:p>
          <a:p>
            <a:pPr lvl="2">
              <a:spcBef>
                <a:spcPts val="400"/>
              </a:spcBef>
            </a:pPr>
            <a:endParaRPr lang="de-DE" sz="1800" dirty="0"/>
          </a:p>
          <a:p>
            <a:pPr marL="357188" lvl="2" indent="0">
              <a:spcBef>
                <a:spcPts val="400"/>
              </a:spcBef>
              <a:buNone/>
            </a:pPr>
            <a:r>
              <a:rPr lang="de-DE" sz="1800" dirty="0"/>
              <a:t>Vgl. Arbeitshilfe „Standardelemente-Tabelle für die hierarchische Beschreibung mehrteiliger Monografien“ </a:t>
            </a:r>
            <a:r>
              <a:rPr lang="de-DE" sz="1800" dirty="0">
                <a:hlinkClick r:id="rId2"/>
              </a:rPr>
              <a:t>https://wiki.dnb.de/x/56SkBQ</a:t>
            </a:r>
            <a:endParaRPr lang="de-DE" dirty="0"/>
          </a:p>
          <a:p>
            <a:pPr marL="357188" indent="0">
              <a:buNone/>
            </a:pPr>
            <a:r>
              <a:rPr lang="de-DE" sz="1800" dirty="0"/>
              <a:t>Vgl. RDA 1.5.4 </a:t>
            </a:r>
            <a:r>
              <a:rPr lang="de-DE" sz="1800" dirty="0" smtClean="0"/>
              <a:t>D-A-CH</a:t>
            </a:r>
            <a:endParaRPr lang="de-DE" sz="1800" dirty="0" smtClean="0"/>
          </a:p>
          <a:p>
            <a:pPr marL="357188" lvl="2" indent="0">
              <a:spcBef>
                <a:spcPts val="400"/>
              </a:spcBef>
              <a:buNone/>
            </a:pPr>
            <a:r>
              <a:rPr lang="de-DE" sz="1800" dirty="0" smtClean="0">
                <a:solidFill>
                  <a:schemeClr val="bg1"/>
                </a:solidFill>
              </a:rPr>
              <a:t>Vgl. Arbeitshilfe „Standardelemente-Tabelle für die hierarchische Beschreibung mehrteiliger Monografien“ https</a:t>
            </a:r>
            <a:r>
              <a:rPr lang="de-DE" sz="1800" dirty="0">
                <a:solidFill>
                  <a:schemeClr val="bg1"/>
                </a:solidFill>
              </a:rPr>
              <a:t>://wiki.dnb.de/x/56SkBQ</a:t>
            </a:r>
            <a:endParaRPr lang="de-DE" dirty="0" smtClean="0">
              <a:solidFill>
                <a:schemeClr val="bg1"/>
              </a:solidFill>
            </a:endParaRPr>
          </a:p>
          <a:p>
            <a:pPr marL="357188" indent="0">
              <a:buNone/>
            </a:pPr>
            <a:r>
              <a:rPr lang="de-DE" sz="1800" dirty="0" smtClean="0">
                <a:solidFill>
                  <a:schemeClr val="bg1"/>
                </a:solidFill>
              </a:rPr>
              <a:t>Vgl. RDA 1.5.4 D-A-CH</a:t>
            </a:r>
          </a:p>
          <a:p>
            <a:pPr marL="914400" lvl="2" indent="0">
              <a:buNone/>
            </a:pPr>
            <a:endParaRPr lang="de-DE" sz="24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12</a:t>
            </a:fld>
            <a:endParaRPr lang="de-DE">
              <a:solidFill>
                <a:prstClr val="black">
                  <a:tint val="75000"/>
                </a:prstClr>
              </a:solidFill>
            </a:endParaRPr>
          </a:p>
        </p:txBody>
      </p:sp>
    </p:spTree>
    <p:extLst>
      <p:ext uri="{BB962C8B-B14F-4D97-AF65-F5344CB8AC3E}">
        <p14:creationId xmlns:p14="http://schemas.microsoft.com/office/powerpoint/2010/main" val="35366646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Erfassung der Standardelemente: IMD-Typen </a:t>
            </a:r>
            <a:endParaRPr lang="de-DE" dirty="0"/>
          </a:p>
        </p:txBody>
      </p:sp>
      <p:sp>
        <p:nvSpPr>
          <p:cNvPr id="3" name="Textplatzhalter 2"/>
          <p:cNvSpPr>
            <a:spLocks noGrp="1"/>
          </p:cNvSpPr>
          <p:nvPr>
            <p:ph type="body" sz="quarter" idx="13"/>
          </p:nvPr>
        </p:nvSpPr>
        <p:spPr>
          <a:xfrm>
            <a:off x="251520" y="1124744"/>
            <a:ext cx="8784976" cy="5184576"/>
          </a:xfrm>
        </p:spPr>
        <p:txBody>
          <a:bodyPr wrap="square"/>
          <a:lstStyle/>
          <a:p>
            <a:r>
              <a:rPr lang="de-DE" dirty="0"/>
              <a:t>Inhaltstyp (Kernelement):</a:t>
            </a:r>
          </a:p>
          <a:p>
            <a:pPr lvl="1"/>
            <a:r>
              <a:rPr lang="de-DE" dirty="0"/>
              <a:t>Erfassung in übergeordneter Aufnahme für die Ressource als Ganzes und in den untergeordneten Aufnahmen für jeden Teil einzeln</a:t>
            </a:r>
          </a:p>
          <a:p>
            <a:pPr lvl="1"/>
            <a:r>
              <a:rPr lang="de-DE" dirty="0"/>
              <a:t>vgl. RDA 6.9.1.3 D-A-CH</a:t>
            </a:r>
          </a:p>
          <a:p>
            <a:pPr>
              <a:spcBef>
                <a:spcPts val="576"/>
              </a:spcBef>
            </a:pPr>
            <a:r>
              <a:rPr lang="de-DE" dirty="0"/>
              <a:t>Medientyp (Zusatzelement):</a:t>
            </a:r>
          </a:p>
          <a:p>
            <a:pPr lvl="1"/>
            <a:r>
              <a:rPr lang="de-DE" dirty="0"/>
              <a:t>Erfassung wie Inhaltstyp (s.o.)</a:t>
            </a:r>
          </a:p>
          <a:p>
            <a:pPr lvl="1"/>
            <a:r>
              <a:rPr lang="de-DE" dirty="0"/>
              <a:t>vgl. RDA 3.2.1.3 D-A-CH</a:t>
            </a:r>
          </a:p>
          <a:p>
            <a:pPr>
              <a:spcBef>
                <a:spcPts val="576"/>
              </a:spcBef>
            </a:pPr>
            <a:r>
              <a:rPr lang="de-DE" dirty="0"/>
              <a:t>Datenträgertyp (Kernelement):</a:t>
            </a:r>
          </a:p>
          <a:p>
            <a:pPr lvl="1"/>
            <a:r>
              <a:rPr lang="de-DE" dirty="0"/>
              <a:t>Erfassung wie Inhaltstyp (s.o.)</a:t>
            </a:r>
          </a:p>
          <a:p>
            <a:pPr lvl="1"/>
            <a:r>
              <a:rPr lang="de-DE" dirty="0"/>
              <a:t>vgl. RDA 3.3.1.3 D-A-CH</a:t>
            </a:r>
          </a:p>
          <a:p>
            <a:pPr lvl="1"/>
            <a:endParaRPr lang="de-DE" dirty="0" smtClean="0"/>
          </a:p>
          <a:p>
            <a:pPr lvl="2"/>
            <a:endParaRPr lang="de-DE" sz="1800" dirty="0"/>
          </a:p>
          <a:p>
            <a:pPr lvl="2"/>
            <a:endParaRPr lang="de-DE" sz="1800" dirty="0" smtClean="0"/>
          </a:p>
          <a:p>
            <a:pPr lvl="2"/>
            <a:endParaRPr lang="de-DE" sz="1800" dirty="0"/>
          </a:p>
          <a:p>
            <a:pPr marL="342900" lvl="1" indent="-342900">
              <a:buFont typeface="Arial" panose="020B0604020202020204" pitchFamily="34" charset="0"/>
              <a:buChar char="•"/>
            </a:pPr>
            <a:endParaRPr lang="de-DE" dirty="0"/>
          </a:p>
          <a:p>
            <a:endParaRPr lang="de-DE" dirty="0" smtClean="0"/>
          </a:p>
          <a:p>
            <a:endParaRPr lang="de-DE" dirty="0"/>
          </a:p>
          <a:p>
            <a:endParaRPr lang="de-DE" dirty="0"/>
          </a:p>
          <a:p>
            <a:endParaRPr lang="de-DE" dirty="0" smtClean="0"/>
          </a:p>
          <a:p>
            <a:pPr marL="914400" lvl="2" indent="0">
              <a:buNone/>
            </a:pPr>
            <a:endParaRPr lang="de-DE" sz="24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13</a:t>
            </a:fld>
            <a:endParaRPr lang="de-DE">
              <a:solidFill>
                <a:prstClr val="black">
                  <a:tint val="75000"/>
                </a:prstClr>
              </a:solidFill>
            </a:endParaRPr>
          </a:p>
        </p:txBody>
      </p:sp>
    </p:spTree>
    <p:extLst>
      <p:ext uri="{BB962C8B-B14F-4D97-AF65-F5344CB8AC3E}">
        <p14:creationId xmlns:p14="http://schemas.microsoft.com/office/powerpoint/2010/main" val="34244963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Regelungen zu Bandbezeichnungen und</a:t>
            </a:r>
            <a:br>
              <a:rPr lang="de-DE" dirty="0" smtClean="0"/>
            </a:br>
            <a:r>
              <a:rPr lang="de-DE" dirty="0" smtClean="0"/>
              <a:t>-zählungen der Teile</a:t>
            </a:r>
            <a:endParaRPr lang="de-DE" dirty="0">
              <a:solidFill>
                <a:srgbClr val="FF0000"/>
              </a:solidFill>
            </a:endParaRPr>
          </a:p>
        </p:txBody>
      </p:sp>
      <p:sp>
        <p:nvSpPr>
          <p:cNvPr id="3" name="Textplatzhalter 2"/>
          <p:cNvSpPr>
            <a:spLocks noGrp="1"/>
          </p:cNvSpPr>
          <p:nvPr>
            <p:ph type="body" sz="quarter" idx="13"/>
          </p:nvPr>
        </p:nvSpPr>
        <p:spPr>
          <a:xfrm>
            <a:off x="251520" y="1268760"/>
            <a:ext cx="8784976" cy="5040560"/>
          </a:xfrm>
        </p:spPr>
        <p:txBody>
          <a:bodyPr wrap="square"/>
          <a:lstStyle/>
          <a:p>
            <a:pPr marL="0" indent="0">
              <a:buNone/>
            </a:pPr>
            <a:r>
              <a:rPr lang="de-DE" dirty="0"/>
              <a:t>Definition „Zählung des Teils“ (vgl. RDA Glossar):</a:t>
            </a:r>
          </a:p>
          <a:p>
            <a:pPr lvl="1"/>
            <a:r>
              <a:rPr lang="de-DE" i="1" dirty="0"/>
              <a:t>Eine Kennzeichnung der Abfolge eines Teils oder mehrerer Teile innerhalb eines größeren Werks. Zur Zählung des Teils kann eine Ziffer, ein Buchstabe oder jedes andere Zeichen oder eine Kombination aus diesen, mit oder ohne begleitende textliche (Band, Nummer usw.) und/oder chronologische Kennzeichnung gehören.</a:t>
            </a:r>
          </a:p>
          <a:p>
            <a:pPr lvl="1"/>
            <a:r>
              <a:rPr lang="de-DE" dirty="0"/>
              <a:t>wird grundsätzlich übertragen; die Zahlen werden aber analog zu den Bestimmungen in RDA 1.8 angegeben</a:t>
            </a:r>
          </a:p>
          <a:p>
            <a:pPr lvl="1"/>
            <a:endParaRPr lang="de-DE" dirty="0"/>
          </a:p>
          <a:p>
            <a:pPr marL="711200" lvl="1" indent="0">
              <a:spcBef>
                <a:spcPts val="300"/>
              </a:spcBef>
              <a:buNone/>
            </a:pPr>
            <a:r>
              <a:rPr lang="de-DE" sz="1600" dirty="0"/>
              <a:t>Vgl. RDA 2.3.1.7 und RDA 2.3.1.7 D-A-CH (hierarchische Beschreibung, Teile mit abhängigem Titel)</a:t>
            </a:r>
          </a:p>
          <a:p>
            <a:pPr marL="711200" lvl="1" indent="0">
              <a:spcBef>
                <a:spcPts val="300"/>
              </a:spcBef>
              <a:buNone/>
            </a:pPr>
            <a:r>
              <a:rPr lang="de-DE" sz="1600" dirty="0"/>
              <a:t>Vgl. RDA 2.12.9 (hierarchische Beschreibung, Teile mit unabhängigem Titel)</a:t>
            </a:r>
          </a:p>
          <a:p>
            <a:pPr marL="711200" lvl="1" indent="0">
              <a:spcBef>
                <a:spcPts val="300"/>
              </a:spcBef>
              <a:buNone/>
            </a:pPr>
            <a:r>
              <a:rPr lang="de-DE" sz="1600" dirty="0"/>
              <a:t>Vgl. RDA 24.6.1.3 D-A-CH (umfassende Beschreibung)</a:t>
            </a:r>
          </a:p>
          <a:p>
            <a:pPr marL="711200" lvl="1" indent="0">
              <a:spcBef>
                <a:spcPts val="300"/>
              </a:spcBef>
              <a:buNone/>
            </a:pPr>
            <a:r>
              <a:rPr lang="de-DE" sz="1600" dirty="0"/>
              <a:t>Vgl. 1.8.2 D-A-CH (Symbole anstelle von Zahlen)</a:t>
            </a:r>
          </a:p>
          <a:p>
            <a:pPr marL="711200" lvl="1" indent="0">
              <a:spcBef>
                <a:spcPts val="300"/>
              </a:spcBef>
              <a:buNone/>
            </a:pPr>
            <a:r>
              <a:rPr lang="de-DE" sz="1600" dirty="0"/>
              <a:t>Vgl. RDA 1.5.4 </a:t>
            </a:r>
            <a:r>
              <a:rPr lang="de-DE" sz="1600" dirty="0" smtClean="0"/>
              <a:t>D-A-CH</a:t>
            </a:r>
            <a:endParaRPr lang="de-DE" sz="16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dirty="0"/>
          </a:p>
        </p:txBody>
      </p:sp>
    </p:spTree>
    <p:extLst>
      <p:ext uri="{BB962C8B-B14F-4D97-AF65-F5344CB8AC3E}">
        <p14:creationId xmlns:p14="http://schemas.microsoft.com/office/powerpoint/2010/main" val="20113743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Regelungen zu Bandbezeichnungen und</a:t>
            </a:r>
            <a:br>
              <a:rPr lang="de-DE" dirty="0" smtClean="0"/>
            </a:br>
            <a:r>
              <a:rPr lang="de-DE" dirty="0" smtClean="0"/>
              <a:t>-zählungen der Teile</a:t>
            </a:r>
            <a:endParaRPr lang="de-DE" dirty="0"/>
          </a:p>
        </p:txBody>
      </p:sp>
      <p:sp>
        <p:nvSpPr>
          <p:cNvPr id="3" name="Textplatzhalter 2"/>
          <p:cNvSpPr>
            <a:spLocks noGrp="1"/>
          </p:cNvSpPr>
          <p:nvPr>
            <p:ph type="body" sz="quarter" idx="13"/>
          </p:nvPr>
        </p:nvSpPr>
        <p:spPr>
          <a:xfrm>
            <a:off x="251520" y="1268760"/>
            <a:ext cx="8784976" cy="5112568"/>
          </a:xfrm>
        </p:spPr>
        <p:txBody>
          <a:bodyPr wrap="square"/>
          <a:lstStyle/>
          <a:p>
            <a:r>
              <a:rPr lang="de-DE" dirty="0" smtClean="0"/>
              <a:t>Das bedeutet:</a:t>
            </a:r>
          </a:p>
          <a:p>
            <a:pPr lvl="1"/>
            <a:r>
              <a:rPr lang="de-DE" dirty="0" smtClean="0"/>
              <a:t>Bandbezeichnungen so übernehmen wie sie in der Informationsquelle erscheinen (unter Beachtung der Regelungen zur Großschreibung gemäß Anhang A)</a:t>
            </a:r>
          </a:p>
          <a:p>
            <a:pPr lvl="1"/>
            <a:r>
              <a:rPr lang="de-DE" dirty="0" smtClean="0"/>
              <a:t>für die Zahlen (mit Ausnahme der alten Drucke) gilt:</a:t>
            </a:r>
          </a:p>
          <a:p>
            <a:pPr marL="996950" lvl="1">
              <a:spcBef>
                <a:spcPts val="300"/>
              </a:spcBef>
              <a:buFont typeface="Arial" panose="020B0604020202020204" pitchFamily="34" charset="0"/>
              <a:buChar char="•"/>
            </a:pPr>
            <a:r>
              <a:rPr lang="de-DE" sz="1800" dirty="0" smtClean="0"/>
              <a:t>römische Ziffern in Form von arabischen Ziffern erfassen</a:t>
            </a:r>
          </a:p>
          <a:p>
            <a:pPr marL="996950" lvl="1">
              <a:spcBef>
                <a:spcPts val="300"/>
              </a:spcBef>
              <a:buFont typeface="Arial" panose="020B0604020202020204" pitchFamily="34" charset="0"/>
              <a:buChar char="•"/>
            </a:pPr>
            <a:r>
              <a:rPr lang="de-DE" sz="1800" dirty="0" smtClean="0"/>
              <a:t>Zahlen, die als Wörter geschrieben sind, als Ziffern erfassen</a:t>
            </a:r>
          </a:p>
          <a:p>
            <a:pPr marL="996950" lvl="1">
              <a:spcBef>
                <a:spcPts val="300"/>
              </a:spcBef>
              <a:buFont typeface="Arial" panose="020B0604020202020204" pitchFamily="34" charset="0"/>
              <a:buChar char="•"/>
            </a:pPr>
            <a:r>
              <a:rPr lang="de-DE" sz="1800" dirty="0" smtClean="0"/>
              <a:t>Symbole, die anstelle von Zahlen stehen, als Ziffern erfassen</a:t>
            </a:r>
          </a:p>
          <a:p>
            <a:pPr marL="996950" lvl="1">
              <a:spcBef>
                <a:spcPts val="300"/>
              </a:spcBef>
              <a:buFont typeface="Arial" panose="020B0604020202020204" pitchFamily="34" charset="0"/>
              <a:buChar char="•"/>
            </a:pPr>
            <a:r>
              <a:rPr lang="de-DE" sz="1800" dirty="0" smtClean="0"/>
              <a:t>Ordinalzahlen (als Ziffern oder Wörter) als arabische Ziffern erfassen und nach der Schreibweise der jeweiligen Sprache, z. B. bei einer englischsprachigen Quelle: 1st, 2nd, 3rd, 4th … </a:t>
            </a:r>
          </a:p>
          <a:p>
            <a:pPr marL="981075" lvl="1" indent="0" defTabSz="984250">
              <a:spcBef>
                <a:spcPts val="300"/>
              </a:spcBef>
              <a:buNone/>
            </a:pPr>
            <a:r>
              <a:rPr lang="de-DE" sz="1800" dirty="0" smtClean="0"/>
              <a:t>	Ist die Schreibweise von Ordinalzahlen in einer Sprache nicht ermittelbar, dann in dieser Form erfassen: 1., 2., 3. … 	 </a:t>
            </a:r>
            <a:endParaRPr lang="de-DE" sz="1800" dirty="0"/>
          </a:p>
          <a:p>
            <a:pPr lvl="1"/>
            <a:r>
              <a:rPr lang="de-DE" dirty="0" smtClean="0"/>
              <a:t>Reihenfolge von Bandbezeichnung und -zählung so übernehmen wie in der Informationsquelle angegeben </a:t>
            </a:r>
          </a:p>
          <a:p>
            <a:pPr lvl="1"/>
            <a:r>
              <a:rPr lang="de-DE" sz="1800" dirty="0" smtClean="0"/>
              <a:t>Vgl. RDA 1.5.4 D-A-CH</a:t>
            </a:r>
          </a:p>
          <a:p>
            <a:pPr marL="914400" lvl="2" indent="0">
              <a:buNone/>
            </a:pPr>
            <a:endParaRPr lang="de-DE" sz="24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15</a:t>
            </a:fld>
            <a:endParaRPr lang="de-DE">
              <a:solidFill>
                <a:prstClr val="black">
                  <a:tint val="75000"/>
                </a:prstClr>
              </a:solidFill>
            </a:endParaRPr>
          </a:p>
        </p:txBody>
      </p:sp>
    </p:spTree>
    <p:extLst>
      <p:ext uri="{BB962C8B-B14F-4D97-AF65-F5344CB8AC3E}">
        <p14:creationId xmlns:p14="http://schemas.microsoft.com/office/powerpoint/2010/main" val="28970972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488832"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16</a:t>
            </a:fld>
            <a:endParaRPr lang="de-DE">
              <a:solidFill>
                <a:prstClr val="black">
                  <a:tint val="75000"/>
                </a:prstClr>
              </a:solidFill>
            </a:endParaRPr>
          </a:p>
        </p:txBody>
      </p:sp>
      <p:graphicFrame>
        <p:nvGraphicFramePr>
          <p:cNvPr id="6" name="Tabelle 5"/>
          <p:cNvGraphicFramePr>
            <a:graphicFrameLocks noGrp="1"/>
          </p:cNvGraphicFramePr>
          <p:nvPr>
            <p:extLst>
              <p:ext uri="{D42A27DB-BD31-4B8C-83A1-F6EECF244321}">
                <p14:modId xmlns:p14="http://schemas.microsoft.com/office/powerpoint/2010/main" val="3010166511"/>
              </p:ext>
            </p:extLst>
          </p:nvPr>
        </p:nvGraphicFramePr>
        <p:xfrm>
          <a:off x="395536" y="1494076"/>
          <a:ext cx="7704855" cy="4524136"/>
        </p:xfrm>
        <a:graphic>
          <a:graphicData uri="http://schemas.openxmlformats.org/drawingml/2006/table">
            <a:tbl>
              <a:tblPr firstRow="1" bandRow="1">
                <a:tableStyleId>{5C22544A-7EE6-4342-B048-85BDC9FD1C3A}</a:tableStyleId>
              </a:tblPr>
              <a:tblGrid>
                <a:gridCol w="3816424"/>
                <a:gridCol w="3888431"/>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3536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Bd. 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Bd. 1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56964">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Band 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Band</a:t>
                      </a:r>
                      <a:r>
                        <a:rPr lang="de-DE" baseline="0" dirty="0" smtClean="0">
                          <a:latin typeface="Verdana" panose="020B0604030504040204" pitchFamily="34" charset="0"/>
                          <a:ea typeface="Verdana" panose="020B0604030504040204" pitchFamily="34" charset="0"/>
                          <a:cs typeface="Verdana" panose="020B0604030504040204" pitchFamily="34" charset="0"/>
                        </a:rPr>
                        <a:t> 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60040">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1. 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ts val="16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1. 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Band V</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Band 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Erster 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 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Teil 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Teil 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1st </a:t>
                      </a:r>
                      <a:r>
                        <a:rPr lang="de-DE" dirty="0" err="1" smtClean="0">
                          <a:latin typeface="Verdana" panose="020B0604030504040204" pitchFamily="34" charset="0"/>
                          <a:ea typeface="Verdana" panose="020B0604030504040204" pitchFamily="34" charset="0"/>
                          <a:cs typeface="Verdana" panose="020B0604030504040204" pitchFamily="34" charset="0"/>
                        </a:rPr>
                        <a:t>volume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1st </a:t>
                      </a:r>
                      <a:r>
                        <a:rPr lang="de-DE" dirty="0" err="1" smtClean="0">
                          <a:latin typeface="Verdana" panose="020B0604030504040204" pitchFamily="34" charset="0"/>
                          <a:ea typeface="Verdana" panose="020B0604030504040204" pitchFamily="34" charset="0"/>
                          <a:cs typeface="Verdana" panose="020B0604030504040204" pitchFamily="34" charset="0"/>
                        </a:rPr>
                        <a:t>volume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2nd </a:t>
                      </a:r>
                      <a:r>
                        <a:rPr lang="de-DE" dirty="0" err="1" smtClean="0">
                          <a:latin typeface="Verdana" panose="020B0604030504040204" pitchFamily="34" charset="0"/>
                          <a:ea typeface="Verdana" panose="020B0604030504040204" pitchFamily="34" charset="0"/>
                          <a:cs typeface="Verdana" panose="020B0604030504040204" pitchFamily="34" charset="0"/>
                        </a:rPr>
                        <a:t>volume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2nd </a:t>
                      </a:r>
                      <a:r>
                        <a:rPr lang="de-DE" dirty="0" err="1" smtClean="0">
                          <a:latin typeface="Verdana" panose="020B0604030504040204" pitchFamily="34" charset="0"/>
                          <a:ea typeface="Verdana" panose="020B0604030504040204" pitchFamily="34" charset="0"/>
                          <a:cs typeface="Verdana" panose="020B0604030504040204" pitchFamily="34" charset="0"/>
                        </a:rPr>
                        <a:t>volume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7264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Third </a:t>
                      </a:r>
                      <a:r>
                        <a:rPr lang="de-DE" dirty="0" err="1" smtClean="0">
                          <a:latin typeface="Verdana" panose="020B0604030504040204" pitchFamily="34" charset="0"/>
                          <a:ea typeface="Verdana" panose="020B0604030504040204" pitchFamily="34" charset="0"/>
                          <a:cs typeface="Verdana" panose="020B0604030504040204" pitchFamily="34" charset="0"/>
                        </a:rPr>
                        <a:t>volume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3rd </a:t>
                      </a:r>
                      <a:r>
                        <a:rPr lang="de-DE" dirty="0" err="1" smtClean="0">
                          <a:latin typeface="Verdana" panose="020B0604030504040204" pitchFamily="34" charset="0"/>
                          <a:ea typeface="Verdana" panose="020B0604030504040204" pitchFamily="34" charset="0"/>
                          <a:cs typeface="Verdana" panose="020B0604030504040204" pitchFamily="34" charset="0"/>
                        </a:rPr>
                        <a:t>volume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940966"/>
          </a:xfrm>
        </p:spPr>
        <p:txBody>
          <a:bodyPr/>
          <a:lstStyle/>
          <a:p>
            <a:r>
              <a:rPr lang="de-DE" dirty="0" smtClean="0"/>
              <a:t>Beispiele </a:t>
            </a:r>
            <a:r>
              <a:rPr lang="de-DE" dirty="0"/>
              <a:t>für Bandbezeichnungen und</a:t>
            </a:r>
            <a:br>
              <a:rPr lang="de-DE" dirty="0"/>
            </a:br>
            <a:r>
              <a:rPr lang="de-DE" dirty="0"/>
              <a:t>-zählungen der Teile</a:t>
            </a:r>
          </a:p>
        </p:txBody>
      </p:sp>
      <p:sp>
        <p:nvSpPr>
          <p:cNvPr id="2" name="Textfeld 1"/>
          <p:cNvSpPr txBox="1"/>
          <p:nvPr/>
        </p:nvSpPr>
        <p:spPr>
          <a:xfrm>
            <a:off x="323527" y="1124744"/>
            <a:ext cx="3238931" cy="369332"/>
          </a:xfrm>
          <a:prstGeom prst="rect">
            <a:avLst/>
          </a:prstGeom>
          <a:solidFill>
            <a:schemeClr val="bg1"/>
          </a:solidFill>
          <a:ln>
            <a:noFill/>
          </a:ln>
        </p:spPr>
        <p:txBody>
          <a:bodyPr wrap="square" rtlCol="0">
            <a:spAutoFit/>
          </a:bodyPr>
          <a:lstStyle/>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2707646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dirty="0" smtClean="0"/>
              <a:t>Umfassende Beschreibung</a:t>
            </a:r>
            <a:br>
              <a:rPr lang="de-DE" dirty="0" smtClean="0"/>
            </a:br>
            <a:endParaRPr lang="de-DE" dirty="0"/>
          </a:p>
        </p:txBody>
      </p:sp>
      <p:sp>
        <p:nvSpPr>
          <p:cNvPr id="4" name="Fußzeilenplatzhalter 3"/>
          <p:cNvSpPr>
            <a:spLocks noGrp="1"/>
          </p:cNvSpPr>
          <p:nvPr>
            <p:ph type="ftr" sz="quarter" idx="14"/>
          </p:nvPr>
        </p:nvSpPr>
        <p:spPr>
          <a:xfrm>
            <a:off x="467544" y="6376243"/>
            <a:ext cx="7632848" cy="365125"/>
          </a:xfrm>
        </p:spPr>
        <p:txBody>
          <a:bodyPr/>
          <a:lstStyle/>
          <a:p>
            <a:pPr>
              <a:defRPr/>
            </a:pPr>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294967295"/>
          </p:nvPr>
        </p:nvSpPr>
        <p:spPr>
          <a:xfrm>
            <a:off x="7235825" y="6376988"/>
            <a:ext cx="1450975" cy="365125"/>
          </a:xfrm>
          <a:prstGeom prst="rect">
            <a:avLst/>
          </a:prstGeom>
        </p:spPr>
        <p:txBody>
          <a:bodyPr/>
          <a:lstStyle/>
          <a:p>
            <a:pPr algn="r">
              <a:defRPr/>
            </a:pPr>
            <a:fld id="{E3475185-0719-4743-BB39-4EFD18B5FE54}" type="slidenum">
              <a:rPr lang="de-DE" sz="1200">
                <a:solidFill>
                  <a:prstClr val="black">
                    <a:tint val="75000"/>
                  </a:prstClr>
                </a:solidFill>
              </a:rPr>
              <a:pPr algn="r">
                <a:defRPr/>
              </a:pPr>
              <a:t>17</a:t>
            </a:fld>
            <a:endParaRPr lang="de-DE" sz="1200" dirty="0">
              <a:solidFill>
                <a:prstClr val="black">
                  <a:tint val="75000"/>
                </a:prstClr>
              </a:solidFill>
            </a:endParaRPr>
          </a:p>
        </p:txBody>
      </p:sp>
    </p:spTree>
    <p:extLst>
      <p:ext uri="{BB962C8B-B14F-4D97-AF65-F5344CB8AC3E}">
        <p14:creationId xmlns:p14="http://schemas.microsoft.com/office/powerpoint/2010/main" val="41803086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Umfassende Beschreibung</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pPr marL="0" indent="0">
              <a:buNone/>
            </a:pPr>
            <a:endParaRPr lang="de-DE" altLang="de-DE" dirty="0" smtClean="0"/>
          </a:p>
          <a:p>
            <a:pPr marL="0" indent="0">
              <a:buNone/>
            </a:pPr>
            <a:r>
              <a:rPr lang="de-DE" altLang="de-DE" dirty="0" smtClean="0"/>
              <a:t>Umfassende Beschreibung:</a:t>
            </a:r>
          </a:p>
          <a:p>
            <a:pPr marL="1080000" indent="-457200">
              <a:buFont typeface="Wingdings"/>
              <a:buChar char="à"/>
            </a:pPr>
            <a:r>
              <a:rPr lang="de-DE" altLang="de-DE" dirty="0" smtClean="0">
                <a:sym typeface="Wingdings" panose="05000000000000000000" pitchFamily="2" charset="2"/>
              </a:rPr>
              <a:t>Beschreibung einer Ressource </a:t>
            </a:r>
            <a:r>
              <a:rPr lang="de-DE" altLang="de-DE" dirty="0" smtClean="0">
                <a:solidFill>
                  <a:srgbClr val="FF0000"/>
                </a:solidFill>
                <a:sym typeface="Wingdings" panose="05000000000000000000" pitchFamily="2" charset="2"/>
              </a:rPr>
              <a:t>in einer einzigen Aufnahme</a:t>
            </a:r>
            <a:endParaRPr lang="de-DE" altLang="de-DE" dirty="0" smtClean="0">
              <a:solidFill>
                <a:srgbClr val="FF0000"/>
              </a:solidFill>
            </a:endParaRPr>
          </a:p>
          <a:p>
            <a:endParaRPr lang="de-DE" altLang="de-DE" dirty="0" smtClean="0"/>
          </a:p>
          <a:p>
            <a:pPr marL="0" indent="0">
              <a:buNone/>
            </a:pPr>
            <a:r>
              <a:rPr lang="de-DE" altLang="de-DE" dirty="0" smtClean="0"/>
              <a:t>Einzelheiten zu den Teilen werden erfasst</a:t>
            </a:r>
          </a:p>
          <a:p>
            <a:pPr marL="1080000">
              <a:buFont typeface="Symbol" panose="05050102010706020507" pitchFamily="18" charset="2"/>
              <a:buChar char="-"/>
            </a:pPr>
            <a:r>
              <a:rPr lang="de-DE" altLang="de-DE" dirty="0" smtClean="0"/>
              <a:t>als Teil der Beschreibung des Datenträgers (siehe RDA 3.1.4)</a:t>
            </a:r>
          </a:p>
          <a:p>
            <a:pPr marL="1080000">
              <a:buFont typeface="Symbol" panose="05050102010706020507" pitchFamily="18" charset="2"/>
              <a:buChar char="-"/>
            </a:pPr>
            <a:r>
              <a:rPr lang="de-DE" altLang="de-DE" dirty="0" smtClean="0"/>
              <a:t>als Beziehung zu einer in Beziehung stehenden Manifestation (siehe RDA 27.1)</a:t>
            </a:r>
          </a:p>
          <a:p>
            <a:pPr marL="1080000">
              <a:buFont typeface="Symbol" panose="05050102010706020507" pitchFamily="18" charset="2"/>
              <a:buChar char="-"/>
            </a:pPr>
            <a:endParaRPr lang="de-DE" altLang="de-DE" dirty="0"/>
          </a:p>
          <a:p>
            <a:endParaRPr lang="de-DE" altLang="de-DE" dirty="0" smtClean="0"/>
          </a:p>
        </p:txBody>
      </p:sp>
      <p:sp>
        <p:nvSpPr>
          <p:cNvPr id="7" name="Fußzeilenplatzhalter 6"/>
          <p:cNvSpPr>
            <a:spLocks noGrp="1"/>
          </p:cNvSpPr>
          <p:nvPr>
            <p:ph type="ftr" sz="quarter" idx="14"/>
          </p:nvPr>
        </p:nvSpPr>
        <p:spPr>
          <a:xfrm>
            <a:off x="467544" y="6376243"/>
            <a:ext cx="7704856" cy="365125"/>
          </a:xfrm>
        </p:spPr>
        <p:txBody>
          <a:bodyPr/>
          <a:lstStyle/>
          <a:p>
            <a:pPr>
              <a:defRPr/>
            </a:pPr>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8" name="Foliennummernplatzhalter 7"/>
          <p:cNvSpPr>
            <a:spLocks noGrp="1"/>
          </p:cNvSpPr>
          <p:nvPr>
            <p:ph type="sldNum" sz="quarter" idx="4294967295"/>
          </p:nvPr>
        </p:nvSpPr>
        <p:spPr>
          <a:xfrm>
            <a:off x="7235825" y="6376988"/>
            <a:ext cx="1450975" cy="365125"/>
          </a:xfrm>
          <a:prstGeom prst="rect">
            <a:avLst/>
          </a:prstGeom>
        </p:spPr>
        <p:txBody>
          <a:bodyPr/>
          <a:lstStyle/>
          <a:p>
            <a:pPr algn="r">
              <a:defRPr/>
            </a:pPr>
            <a:fld id="{E3475185-0719-4743-BB39-4EFD18B5FE54}" type="slidenum">
              <a:rPr lang="de-DE" sz="1200">
                <a:solidFill>
                  <a:prstClr val="black">
                    <a:tint val="75000"/>
                  </a:prstClr>
                </a:solidFill>
              </a:rPr>
              <a:pPr algn="r">
                <a:defRPr/>
              </a:pPr>
              <a:t>18</a:t>
            </a:fld>
            <a:endParaRPr lang="de-DE" sz="1200" dirty="0">
              <a:solidFill>
                <a:prstClr val="black">
                  <a:tint val="75000"/>
                </a:prstClr>
              </a:solidFill>
            </a:endParaRPr>
          </a:p>
        </p:txBody>
      </p:sp>
    </p:spTree>
    <p:extLst>
      <p:ext uri="{BB962C8B-B14F-4D97-AF65-F5344CB8AC3E}">
        <p14:creationId xmlns:p14="http://schemas.microsoft.com/office/powerpoint/2010/main" val="23985043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Nichtbuchmaterialien derselben Art</a:t>
            </a:r>
            <a:endParaRPr lang="de-CH" dirty="0"/>
          </a:p>
        </p:txBody>
      </p:sp>
      <p:sp>
        <p:nvSpPr>
          <p:cNvPr id="5" name="Fußzeilenplatzhalter 4"/>
          <p:cNvSpPr>
            <a:spLocks noGrp="1"/>
          </p:cNvSpPr>
          <p:nvPr>
            <p:ph type="ftr" sz="quarter" idx="14"/>
          </p:nvPr>
        </p:nvSpPr>
        <p:spPr>
          <a:xfrm>
            <a:off x="467544" y="6376243"/>
            <a:ext cx="7488832" cy="365125"/>
          </a:xfrm>
        </p:spPr>
        <p:txBody>
          <a:bodyPr/>
          <a:lstStyle/>
          <a:p>
            <a:pPr>
              <a:defRPr/>
            </a:pPr>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6" name="Foliennummernplatzhalter 5"/>
          <p:cNvSpPr>
            <a:spLocks noGrp="1"/>
          </p:cNvSpPr>
          <p:nvPr>
            <p:ph type="sldNum" sz="quarter" idx="4294967295"/>
          </p:nvPr>
        </p:nvSpPr>
        <p:spPr>
          <a:xfrm>
            <a:off x="7235825" y="6376988"/>
            <a:ext cx="1450975" cy="365125"/>
          </a:xfrm>
          <a:prstGeom prst="rect">
            <a:avLst/>
          </a:prstGeom>
        </p:spPr>
        <p:txBody>
          <a:bodyPr/>
          <a:lstStyle/>
          <a:p>
            <a:pPr algn="r">
              <a:defRPr/>
            </a:pPr>
            <a:fld id="{E3475185-0719-4743-BB39-4EFD18B5FE54}" type="slidenum">
              <a:rPr lang="de-DE" sz="1200">
                <a:solidFill>
                  <a:prstClr val="black">
                    <a:tint val="75000"/>
                  </a:prstClr>
                </a:solidFill>
              </a:rPr>
              <a:pPr algn="r">
                <a:defRPr/>
              </a:pPr>
              <a:t>19</a:t>
            </a:fld>
            <a:endParaRPr lang="de-DE" sz="1200" dirty="0">
              <a:solidFill>
                <a:prstClr val="black">
                  <a:tint val="75000"/>
                </a:prstClr>
              </a:solidFill>
            </a:endParaRPr>
          </a:p>
        </p:txBody>
      </p:sp>
      <p:sp>
        <p:nvSpPr>
          <p:cNvPr id="8" name="Textplatzhalter 2"/>
          <p:cNvSpPr>
            <a:spLocks noGrp="1"/>
          </p:cNvSpPr>
          <p:nvPr>
            <p:ph type="body" sz="quarter" idx="13"/>
          </p:nvPr>
        </p:nvSpPr>
        <p:spPr>
          <a:xfrm>
            <a:off x="251520" y="836712"/>
            <a:ext cx="8640960" cy="5472608"/>
          </a:xfrm>
        </p:spPr>
        <p:txBody>
          <a:bodyPr/>
          <a:lstStyle/>
          <a:p>
            <a:pPr marL="0" indent="0">
              <a:buNone/>
            </a:pPr>
            <a:r>
              <a:rPr lang="de-CH" sz="2000" dirty="0" smtClean="0"/>
              <a:t>Die umfassende Beschreibung empfiehlt sich besonders bei mehrteiligen Ressourcen </a:t>
            </a:r>
          </a:p>
          <a:p>
            <a:pPr>
              <a:buFont typeface="Symbol" panose="05050102010706020507" pitchFamily="18" charset="2"/>
              <a:buChar char="-"/>
            </a:pPr>
            <a:r>
              <a:rPr lang="de-CH" sz="2000" dirty="0" smtClean="0"/>
              <a:t>deren Teile aus Nichtbuchmaterialien derselben Art bestehen,</a:t>
            </a:r>
          </a:p>
          <a:p>
            <a:pPr>
              <a:buFont typeface="Symbol" panose="05050102010706020507" pitchFamily="18" charset="2"/>
              <a:buChar char="-"/>
            </a:pPr>
            <a:r>
              <a:rPr lang="de-CH" sz="2000" dirty="0"/>
              <a:t>d</a:t>
            </a:r>
            <a:r>
              <a:rPr lang="de-CH" sz="2000" dirty="0" smtClean="0"/>
              <a:t>ie unter einem gemeinsamen Titel veröffentlicht werden</a:t>
            </a:r>
          </a:p>
          <a:p>
            <a:pPr>
              <a:buFont typeface="Symbol" panose="05050102010706020507" pitchFamily="18" charset="2"/>
              <a:buChar char="-"/>
            </a:pPr>
            <a:r>
              <a:rPr lang="de-CH" sz="2000" dirty="0"/>
              <a:t>u</a:t>
            </a:r>
            <a:r>
              <a:rPr lang="de-CH" sz="2000" dirty="0" smtClean="0"/>
              <a:t>nd oft nur durch eine laufende Zählung benannt werden </a:t>
            </a:r>
            <a:br>
              <a:rPr lang="de-CH" sz="2000" dirty="0" smtClean="0"/>
            </a:br>
            <a:r>
              <a:rPr lang="de-CH" sz="2000" dirty="0" smtClean="0"/>
              <a:t>(z. B. CD 1, CD 2, CD 3, …)</a:t>
            </a:r>
          </a:p>
          <a:p>
            <a:pPr marL="0" indent="0">
              <a:buNone/>
            </a:pPr>
            <a:endParaRPr lang="de-CH" sz="2000" dirty="0"/>
          </a:p>
          <a:p>
            <a:pPr marL="0" indent="0">
              <a:buNone/>
            </a:pPr>
            <a:r>
              <a:rPr lang="de-CH" sz="2000" dirty="0" smtClean="0"/>
              <a:t>Beispiel: 2 CDs mit ausführlichem Booklet als Begleitmaterial</a:t>
            </a:r>
            <a:endParaRPr lang="de-CH" sz="2000" dirty="0"/>
          </a:p>
        </p:txBody>
      </p:sp>
      <p:graphicFrame>
        <p:nvGraphicFramePr>
          <p:cNvPr id="9" name="Tabelle 8"/>
          <p:cNvGraphicFramePr>
            <a:graphicFrameLocks noGrp="1"/>
          </p:cNvGraphicFramePr>
          <p:nvPr>
            <p:extLst>
              <p:ext uri="{D42A27DB-BD31-4B8C-83A1-F6EECF244321}">
                <p14:modId xmlns:p14="http://schemas.microsoft.com/office/powerpoint/2010/main" val="2228824516"/>
              </p:ext>
            </p:extLst>
          </p:nvPr>
        </p:nvGraphicFramePr>
        <p:xfrm>
          <a:off x="467544" y="3861048"/>
          <a:ext cx="7992888" cy="2304256"/>
        </p:xfrm>
        <a:graphic>
          <a:graphicData uri="http://schemas.openxmlformats.org/drawingml/2006/table">
            <a:tbl>
              <a:tblPr firstRow="1" bandRow="1">
                <a:tableStyleId>{5C22544A-7EE6-4342-B048-85BDC9FD1C3A}</a:tableStyleId>
              </a:tblPr>
              <a:tblGrid>
                <a:gridCol w="1008113"/>
                <a:gridCol w="2088232"/>
                <a:gridCol w="4896543"/>
              </a:tblGrid>
              <a:tr h="558062">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RDA</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Element</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Erfassung</a:t>
                      </a:r>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r h="450050">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2.3.2</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Haupttitel</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Der Freischütz</a:t>
                      </a:r>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r h="432048">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3.4</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Umfang</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2 CDs</a:t>
                      </a:r>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r h="432048">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3.4</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Umfang</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1 Booklet (147 Seiten)</a:t>
                      </a:r>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r h="432048">
                <a:tc>
                  <a:txBody>
                    <a:bodyPr/>
                    <a:lstStyle/>
                    <a:p>
                      <a:r>
                        <a:rPr lang="de-CH" b="0" dirty="0" smtClean="0">
                          <a:latin typeface="Verdana" panose="020B0604030504040204" pitchFamily="34" charset="0"/>
                          <a:ea typeface="Verdana" panose="020B0604030504040204" pitchFamily="34" charset="0"/>
                          <a:cs typeface="Verdana" panose="020B0604030504040204" pitchFamily="34" charset="0"/>
                        </a:rPr>
                        <a:t>7.22</a:t>
                      </a:r>
                      <a:endParaRPr lang="de-CH"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0" dirty="0" smtClean="0">
                          <a:latin typeface="Verdana" panose="020B0604030504040204" pitchFamily="34" charset="0"/>
                          <a:ea typeface="Verdana" panose="020B0604030504040204" pitchFamily="34" charset="0"/>
                          <a:cs typeface="Verdana" panose="020B0604030504040204" pitchFamily="34" charset="0"/>
                        </a:rPr>
                        <a:t>Dauer</a:t>
                      </a:r>
                      <a:endParaRPr lang="de-CH"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130 min</a:t>
                      </a:r>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7735952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RDA </a:t>
            </a:r>
            <a:r>
              <a:rPr lang="de-DE" dirty="0"/>
              <a:t>mini</a:t>
            </a:r>
            <a:br>
              <a:rPr lang="de-DE" dirty="0"/>
            </a:br>
            <a:r>
              <a:rPr lang="de-DE" dirty="0"/>
              <a:t>Teil </a:t>
            </a:r>
            <a:r>
              <a:rPr lang="de-DE" dirty="0" smtClean="0"/>
              <a:t>3/3</a:t>
            </a:r>
            <a:endParaRPr lang="de-DE" dirty="0"/>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2</a:t>
            </a:fld>
            <a:endParaRPr lang="de-DE"/>
          </a:p>
        </p:txBody>
      </p:sp>
    </p:spTree>
    <p:extLst>
      <p:ext uri="{BB962C8B-B14F-4D97-AF65-F5344CB8AC3E}">
        <p14:creationId xmlns:p14="http://schemas.microsoft.com/office/powerpoint/2010/main" val="13247228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Neue Beschreibungen</a:t>
            </a:r>
            <a:br>
              <a:rPr lang="de-DE" sz="2800" dirty="0" smtClean="0"/>
            </a:br>
            <a:r>
              <a:rPr lang="de-DE" sz="2800" dirty="0" smtClean="0"/>
              <a:t>und </a:t>
            </a:r>
            <a:br>
              <a:rPr lang="de-DE" sz="2800" dirty="0" smtClean="0"/>
            </a:br>
            <a:r>
              <a:rPr lang="de-DE" sz="2800" dirty="0" smtClean="0"/>
              <a:t>keine neuen Beschreibungen</a:t>
            </a:r>
            <a:br>
              <a:rPr lang="de-DE" sz="2800" dirty="0" smtClean="0"/>
            </a:br>
            <a:endParaRPr lang="de-DE" sz="2800" dirty="0">
              <a:solidFill>
                <a:srgbClr val="FF0000"/>
              </a:solidFill>
            </a:endParaRPr>
          </a:p>
        </p:txBody>
      </p:sp>
      <p:sp>
        <p:nvSpPr>
          <p:cNvPr id="8" name="Foliennummernplatzhalter 7"/>
          <p:cNvSpPr>
            <a:spLocks noGrp="1"/>
          </p:cNvSpPr>
          <p:nvPr>
            <p:ph type="sldNum" sz="quarter" idx="4"/>
          </p:nvPr>
        </p:nvSpPr>
        <p:spPr/>
        <p:txBody>
          <a:bodyPr/>
          <a:lstStyle/>
          <a:p>
            <a:fld id="{8A6690F1-7CA1-4166-A522-500460961984}" type="slidenum">
              <a:rPr lang="de-DE" smtClean="0">
                <a:solidFill>
                  <a:prstClr val="black">
                    <a:tint val="75000"/>
                  </a:prstClr>
                </a:solidFill>
              </a:rPr>
              <a:pPr/>
              <a:t>20</a:t>
            </a:fld>
            <a:endParaRPr lang="de-DE">
              <a:solidFill>
                <a:prstClr val="black">
                  <a:tint val="75000"/>
                </a:prstClr>
              </a:solidFill>
            </a:endParaRPr>
          </a:p>
        </p:txBody>
      </p:sp>
      <p:sp>
        <p:nvSpPr>
          <p:cNvPr id="9" name="Fußzeilenplatzhalter 8"/>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1864187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Neue Beschreibung</a:t>
            </a:r>
            <a:endParaRPr lang="de-DE" dirty="0"/>
          </a:p>
        </p:txBody>
      </p:sp>
      <p:sp>
        <p:nvSpPr>
          <p:cNvPr id="3" name="Textplatzhalter 2"/>
          <p:cNvSpPr>
            <a:spLocks noGrp="1"/>
          </p:cNvSpPr>
          <p:nvPr>
            <p:ph type="body" sz="quarter" idx="13"/>
          </p:nvPr>
        </p:nvSpPr>
        <p:spPr/>
        <p:txBody>
          <a:bodyPr wrap="square"/>
          <a:lstStyle/>
          <a:p>
            <a:r>
              <a:rPr lang="de-DE" dirty="0"/>
              <a:t>Änderung des Medientyps (RDA 1.6.1.2)</a:t>
            </a:r>
          </a:p>
          <a:p>
            <a:pPr lvl="1"/>
            <a:endParaRPr lang="de-DE" dirty="0"/>
          </a:p>
          <a:p>
            <a:pPr lvl="1"/>
            <a:r>
              <a:rPr lang="de-DE" dirty="0"/>
              <a:t>Fortführung ab einem bestimmten Zeitpunkt in einem anderen Medientyp</a:t>
            </a:r>
          </a:p>
          <a:p>
            <a:pPr lvl="2"/>
            <a:r>
              <a:rPr lang="de-DE" sz="1800" dirty="0"/>
              <a:t> Wechsel von „ohne Hilfsmittel zu benutzen“ zu „Computermedien“ </a:t>
            </a:r>
          </a:p>
          <a:p>
            <a:pPr marL="914400" lvl="2" indent="0">
              <a:buNone/>
            </a:pPr>
            <a:endParaRPr lang="de-DE" sz="1800" dirty="0"/>
          </a:p>
          <a:p>
            <a:pPr lvl="2"/>
            <a:r>
              <a:rPr lang="de-DE" sz="1800" dirty="0"/>
              <a:t>Liste der zu verwendenden Termini (s. RDA 3.2.1.3)</a:t>
            </a:r>
            <a:endParaRPr lang="de-DE" sz="1400" dirty="0"/>
          </a:p>
          <a:p>
            <a:pPr lvl="2"/>
            <a:endParaRPr lang="de-DE" sz="1800" dirty="0"/>
          </a:p>
          <a:p>
            <a:pPr lvl="1"/>
            <a:r>
              <a:rPr lang="de-DE" dirty="0">
                <a:solidFill>
                  <a:prstClr val="black"/>
                </a:solidFill>
              </a:rPr>
              <a:t>Ausnahme: </a:t>
            </a:r>
          </a:p>
          <a:p>
            <a:pPr marL="457200" lvl="1" indent="0">
              <a:buNone/>
            </a:pPr>
            <a:r>
              <a:rPr lang="de-DE" dirty="0">
                <a:solidFill>
                  <a:prstClr val="black"/>
                </a:solidFill>
              </a:rPr>
              <a:t>   Nur einzelne Teile erscheinen in einem anderen Medientyp</a:t>
            </a:r>
          </a:p>
          <a:p>
            <a:pPr lvl="2"/>
            <a:r>
              <a:rPr lang="de-DE" sz="1800" dirty="0"/>
              <a:t>Keine neue Beschreibung </a:t>
            </a:r>
          </a:p>
          <a:p>
            <a:pPr marL="914400" lvl="2" indent="0">
              <a:buNone/>
            </a:pP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21</a:t>
            </a:fld>
            <a:endParaRPr lang="de-DE">
              <a:solidFill>
                <a:prstClr val="black">
                  <a:tint val="75000"/>
                </a:prstClr>
              </a:solidFill>
            </a:endParaRPr>
          </a:p>
        </p:txBody>
      </p:sp>
    </p:spTree>
    <p:extLst>
      <p:ext uri="{BB962C8B-B14F-4D97-AF65-F5344CB8AC3E}">
        <p14:creationId xmlns:p14="http://schemas.microsoft.com/office/powerpoint/2010/main" val="3374378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Keine neue Beschreibung</a:t>
            </a:r>
            <a:endParaRPr lang="de-DE" dirty="0"/>
          </a:p>
        </p:txBody>
      </p:sp>
      <p:sp>
        <p:nvSpPr>
          <p:cNvPr id="3" name="Textplatzhalter 2"/>
          <p:cNvSpPr>
            <a:spLocks noGrp="1"/>
          </p:cNvSpPr>
          <p:nvPr>
            <p:ph type="body" sz="quarter" idx="13"/>
          </p:nvPr>
        </p:nvSpPr>
        <p:spPr/>
        <p:txBody>
          <a:bodyPr wrap="square"/>
          <a:lstStyle/>
          <a:p>
            <a:r>
              <a:rPr lang="de-DE" dirty="0"/>
              <a:t>Änderung im Haupttitel (RDA 2.3.2.12.1 + RDA 2.3.2.12.1 D-A-CH) (1)</a:t>
            </a:r>
          </a:p>
          <a:p>
            <a:pPr lvl="1"/>
            <a:endParaRPr lang="de-DE" dirty="0"/>
          </a:p>
          <a:p>
            <a:pPr lvl="1"/>
            <a:r>
              <a:rPr lang="de-DE" dirty="0">
                <a:solidFill>
                  <a:srgbClr val="FF0000"/>
                </a:solidFill>
              </a:rPr>
              <a:t>Neu: </a:t>
            </a:r>
          </a:p>
          <a:p>
            <a:pPr marL="457200" lvl="1" indent="0">
              <a:buNone/>
            </a:pPr>
            <a:r>
              <a:rPr lang="de-DE" dirty="0"/>
              <a:t>   Bei Änderung im Haupttitel keine neue Beschreibung</a:t>
            </a:r>
            <a:endParaRPr lang="de-DE" sz="1800" dirty="0"/>
          </a:p>
          <a:p>
            <a:pPr lvl="2"/>
            <a:endParaRPr lang="de-DE" sz="1800" dirty="0"/>
          </a:p>
          <a:p>
            <a:pPr lvl="1"/>
            <a:r>
              <a:rPr lang="de-DE" dirty="0">
                <a:solidFill>
                  <a:prstClr val="black"/>
                </a:solidFill>
              </a:rPr>
              <a:t>Bei Änderung wird der folgende Titel als späterer Haupttitel erfasst (s. RDA 2.3.8) </a:t>
            </a:r>
          </a:p>
          <a:p>
            <a:pPr marL="457200" lvl="1" indent="0">
              <a:buNone/>
            </a:pPr>
            <a:endParaRPr lang="de-DE" dirty="0">
              <a:solidFill>
                <a:prstClr val="black"/>
              </a:solidFill>
            </a:endParaRPr>
          </a:p>
          <a:p>
            <a:pPr lvl="1"/>
            <a:r>
              <a:rPr lang="de-DE" u="sng" dirty="0">
                <a:solidFill>
                  <a:prstClr val="black"/>
                </a:solidFill>
              </a:rPr>
              <a:t>Jede</a:t>
            </a:r>
            <a:r>
              <a:rPr lang="de-DE" dirty="0">
                <a:solidFill>
                  <a:prstClr val="black"/>
                </a:solidFill>
              </a:rPr>
              <a:t> Änderung im Haupttitel wird als späterer Haupttitel erfasst (s. RDA 2.3.2.12.1 D-A-CH)</a:t>
            </a:r>
            <a:r>
              <a:rPr lang="de-DE" dirty="0"/>
              <a:t> </a:t>
            </a:r>
          </a:p>
          <a:p>
            <a:pPr marL="914400" lvl="2" indent="0">
              <a:buNone/>
            </a:pPr>
            <a:endParaRPr lang="de-DE" sz="1800" dirty="0"/>
          </a:p>
          <a:p>
            <a:pPr marL="914400" lvl="2" indent="0">
              <a:buNone/>
            </a:pPr>
            <a:endParaRPr lang="de-DE" sz="14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22</a:t>
            </a:fld>
            <a:endParaRPr lang="de-DE">
              <a:solidFill>
                <a:prstClr val="black">
                  <a:tint val="75000"/>
                </a:prstClr>
              </a:solidFill>
            </a:endParaRPr>
          </a:p>
        </p:txBody>
      </p:sp>
    </p:spTree>
    <p:extLst>
      <p:ext uri="{BB962C8B-B14F-4D97-AF65-F5344CB8AC3E}">
        <p14:creationId xmlns:p14="http://schemas.microsoft.com/office/powerpoint/2010/main" val="24193075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6912768"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23</a:t>
            </a:fld>
            <a:endParaRPr lang="de-DE">
              <a:solidFill>
                <a:prstClr val="black">
                  <a:tint val="75000"/>
                </a:prstClr>
              </a:solidFill>
            </a:endParaRPr>
          </a:p>
        </p:txBody>
      </p:sp>
      <p:sp>
        <p:nvSpPr>
          <p:cNvPr id="9" name="Titel 1"/>
          <p:cNvSpPr>
            <a:spLocks noGrp="1"/>
          </p:cNvSpPr>
          <p:nvPr>
            <p:ph type="title"/>
          </p:nvPr>
        </p:nvSpPr>
        <p:spPr>
          <a:xfrm>
            <a:off x="251520" y="183778"/>
            <a:ext cx="8640960" cy="508918"/>
          </a:xfrm>
        </p:spPr>
        <p:txBody>
          <a:bodyPr/>
          <a:lstStyle/>
          <a:p>
            <a:r>
              <a:rPr lang="de-DE" dirty="0" smtClean="0"/>
              <a:t>Keine neue </a:t>
            </a:r>
            <a:r>
              <a:rPr lang="de-DE" dirty="0" smtClean="0"/>
              <a:t>Beschreibung</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1489777399"/>
              </p:ext>
            </p:extLst>
          </p:nvPr>
        </p:nvGraphicFramePr>
        <p:xfrm>
          <a:off x="323528" y="1843215"/>
          <a:ext cx="8424935" cy="2430282"/>
        </p:xfrm>
        <a:graphic>
          <a:graphicData uri="http://schemas.openxmlformats.org/drawingml/2006/table">
            <a:tbl>
              <a:tblPr firstRow="1" bandRow="1">
                <a:tableStyleId>{5C22544A-7EE6-4342-B048-85BDC9FD1C3A}</a:tableStyleId>
              </a:tblPr>
              <a:tblGrid>
                <a:gridCol w="1465206"/>
                <a:gridCol w="2135194"/>
                <a:gridCol w="4824535"/>
              </a:tblGrid>
              <a:tr h="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Frühnennungen der Tiroler Gemeindenamen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2.3.8</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Späterer Haupttitel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Frühnennungen der Nord- und Osttiroler Gemeindenamen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2.17.2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zum Titel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 Teil 2 unter dem Titel:</a:t>
                      </a:r>
                      <a:r>
                        <a:rPr lang="de-DE" baseline="0" dirty="0" smtClean="0">
                          <a:latin typeface="Verdana" panose="020B0604030504040204" pitchFamily="34" charset="0"/>
                          <a:ea typeface="Verdana" panose="020B0604030504040204" pitchFamily="34" charset="0"/>
                          <a:cs typeface="Verdana" panose="020B0604030504040204" pitchFamily="34" charset="0"/>
                        </a:rPr>
                        <a:t> Frühnennungen der Nord- und Osttiroler Gemeindenamen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0" name="Textfeld 9"/>
          <p:cNvSpPr txBox="1"/>
          <p:nvPr/>
        </p:nvSpPr>
        <p:spPr>
          <a:xfrm>
            <a:off x="323528" y="4867419"/>
            <a:ext cx="8280920" cy="646331"/>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Die Formulierung der Anmerkung ist nach RDA nicht vorgeschrieben und kann frei gewählt werden.</a:t>
            </a:r>
          </a:p>
        </p:txBody>
      </p:sp>
      <p:sp>
        <p:nvSpPr>
          <p:cNvPr id="11" name="Textfeld 10"/>
          <p:cNvSpPr txBox="1"/>
          <p:nvPr/>
        </p:nvSpPr>
        <p:spPr>
          <a:xfrm>
            <a:off x="323528" y="797803"/>
            <a:ext cx="8280920" cy="830997"/>
          </a:xfrm>
          <a:prstGeom prst="rect">
            <a:avLst/>
          </a:prstGeom>
          <a:solidFill>
            <a:schemeClr val="bg1"/>
          </a:solidFill>
          <a:ln w="0">
            <a:noFill/>
          </a:ln>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Änderung im Haupttitel (RDA 2.3.2.12.1 + RDA 2.3.2.12.1 D-A-CH) (3)</a:t>
            </a:r>
          </a:p>
        </p:txBody>
      </p:sp>
    </p:spTree>
    <p:extLst>
      <p:ext uri="{BB962C8B-B14F-4D97-AF65-F5344CB8AC3E}">
        <p14:creationId xmlns:p14="http://schemas.microsoft.com/office/powerpoint/2010/main" val="1938943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Zusammenstellungen:</a:t>
            </a:r>
            <a:br>
              <a:rPr lang="de-DE" sz="2800" dirty="0" smtClean="0"/>
            </a:br>
            <a:r>
              <a:rPr lang="de-DE" sz="2800" dirty="0" smtClean="0"/>
              <a:t/>
            </a:r>
            <a:br>
              <a:rPr lang="de-DE" sz="2800" dirty="0" smtClean="0"/>
            </a:br>
            <a:r>
              <a:rPr lang="de-DE" dirty="0" smtClean="0"/>
              <a:t>umfassende Beschreibung</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5A.02.01</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24</a:t>
            </a:fld>
            <a:endParaRPr lang="de-DE"/>
          </a:p>
        </p:txBody>
      </p:sp>
      <p:sp>
        <p:nvSpPr>
          <p:cNvPr id="6" name="Fußzeilenplatzhalter 7"/>
          <p:cNvSpPr>
            <a:spLocks noGrp="1"/>
          </p:cNvSpPr>
          <p:nvPr>
            <p:ph type="ftr" sz="quarter" idx="14"/>
          </p:nvPr>
        </p:nvSpPr>
        <p:spPr>
          <a:xfrm>
            <a:off x="467544" y="6376243"/>
            <a:ext cx="5544616"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198577573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Definition</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pPr marL="0" indent="0">
              <a:lnSpc>
                <a:spcPct val="150000"/>
              </a:lnSpc>
              <a:buNone/>
            </a:pPr>
            <a:r>
              <a:rPr lang="de-DE" dirty="0" smtClean="0"/>
              <a:t>Ressourcen</a:t>
            </a:r>
            <a:r>
              <a:rPr lang="de-DE" dirty="0"/>
              <a:t>, die als einzelne Einheit erscheinen, deren Manifestation aber mehrere Werke verkörpert, werden als Zusammenstellungen bezeichnet (das gilt analog für mehrteilige Monographien gleichen Charakters). Dabei sollten mindestens zwei im Wesentlichen gleichrangige Werke enthalten sein. </a:t>
            </a:r>
          </a:p>
        </p:txBody>
      </p:sp>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sp>
        <p:nvSpPr>
          <p:cNvPr id="6" name="Fußzeilenplatzhalter 7"/>
          <p:cNvSpPr>
            <a:spLocks noGrp="1"/>
          </p:cNvSpPr>
          <p:nvPr>
            <p:ph type="ftr" sz="quarter" idx="14"/>
          </p:nvPr>
        </p:nvSpPr>
        <p:spPr>
          <a:xfrm>
            <a:off x="467544" y="6376243"/>
            <a:ext cx="5544616"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119357140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Arten von Zusammenstellungen</a:t>
            </a:r>
            <a:endParaRPr lang="de-DE" dirty="0"/>
          </a:p>
        </p:txBody>
      </p:sp>
      <p:sp>
        <p:nvSpPr>
          <p:cNvPr id="3" name="Textplatzhalter 2"/>
          <p:cNvSpPr>
            <a:spLocks noGrp="1"/>
          </p:cNvSpPr>
          <p:nvPr>
            <p:ph type="body" sz="quarter" idx="13"/>
          </p:nvPr>
        </p:nvSpPr>
        <p:spPr/>
        <p:txBody>
          <a:bodyPr wrap="square"/>
          <a:lstStyle/>
          <a:p>
            <a:r>
              <a:rPr lang="de-DE" dirty="0"/>
              <a:t>Zusammenstellungen von Werken von einer Person, einer Familie oder einer Körperschaft</a:t>
            </a:r>
          </a:p>
          <a:p>
            <a:pPr lvl="1"/>
            <a:endParaRPr lang="de-DE" dirty="0"/>
          </a:p>
          <a:p>
            <a:pPr lvl="1"/>
            <a:r>
              <a:rPr lang="de-DE" dirty="0"/>
              <a:t>Mit übergeordnetem Titel</a:t>
            </a:r>
          </a:p>
          <a:p>
            <a:pPr lvl="1"/>
            <a:r>
              <a:rPr lang="de-DE" dirty="0"/>
              <a:t>Ohne übergeordneten Titel</a:t>
            </a:r>
          </a:p>
          <a:p>
            <a:pPr lvl="1"/>
            <a:endParaRPr lang="de-DE" dirty="0"/>
          </a:p>
          <a:p>
            <a:r>
              <a:rPr lang="de-DE" dirty="0"/>
              <a:t>Zusammenstellungen von Werken verschiedener Personen, Familien oder Körperschaften</a:t>
            </a:r>
          </a:p>
          <a:p>
            <a:pPr marL="457200" indent="-457200">
              <a:buFont typeface="+mj-lt"/>
              <a:buAutoNum type="arabicPeriod"/>
            </a:pPr>
            <a:endParaRPr lang="de-DE" dirty="0"/>
          </a:p>
          <a:p>
            <a:pPr lvl="1"/>
            <a:r>
              <a:rPr lang="de-DE" dirty="0"/>
              <a:t>Mit übergeordnetem Titel</a:t>
            </a:r>
          </a:p>
          <a:p>
            <a:pPr lvl="1"/>
            <a:r>
              <a:rPr lang="de-DE" dirty="0"/>
              <a:t>Ohne übergeordneten Titel</a:t>
            </a:r>
          </a:p>
          <a:p>
            <a:pPr lvl="1"/>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sp>
        <p:nvSpPr>
          <p:cNvPr id="6" name="Fußzeilenplatzhalter 7"/>
          <p:cNvSpPr>
            <a:spLocks noGrp="1"/>
          </p:cNvSpPr>
          <p:nvPr>
            <p:ph type="ftr" sz="quarter" idx="14"/>
          </p:nvPr>
        </p:nvSpPr>
        <p:spPr>
          <a:xfrm>
            <a:off x="467544" y="6376243"/>
            <a:ext cx="5544616"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203544074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In der Manifestation verkörpertes Werk (RDA 17.8)</a:t>
            </a:r>
            <a:endParaRPr lang="de-DE" dirty="0"/>
          </a:p>
        </p:txBody>
      </p:sp>
      <p:sp>
        <p:nvSpPr>
          <p:cNvPr id="3" name="Textplatzhalter 2"/>
          <p:cNvSpPr>
            <a:spLocks noGrp="1"/>
          </p:cNvSpPr>
          <p:nvPr>
            <p:ph type="body" sz="quarter" idx="13"/>
          </p:nvPr>
        </p:nvSpPr>
        <p:spPr>
          <a:xfrm>
            <a:off x="251520" y="1052736"/>
            <a:ext cx="8640960" cy="5256584"/>
          </a:xfrm>
        </p:spPr>
        <p:txBody>
          <a:bodyPr wrap="square"/>
          <a:lstStyle/>
          <a:p>
            <a:pPr marL="0" indent="0">
              <a:buNone/>
            </a:pPr>
            <a:r>
              <a:rPr lang="de-DE" dirty="0" smtClean="0"/>
              <a:t>Besonderheit bei Zusammenstellungen: In </a:t>
            </a:r>
            <a:r>
              <a:rPr lang="de-DE" b="1" dirty="0" smtClean="0"/>
              <a:t>einer</a:t>
            </a:r>
            <a:r>
              <a:rPr lang="de-DE" dirty="0" smtClean="0"/>
              <a:t> Manifestation sind mehrere Werke verkörpert</a:t>
            </a:r>
          </a:p>
          <a:p>
            <a:pPr lvl="1">
              <a:buFont typeface="Arial" panose="020B0604020202020204" pitchFamily="34" charset="0"/>
              <a:buChar char="•"/>
            </a:pPr>
            <a:r>
              <a:rPr lang="de-DE" dirty="0" smtClean="0"/>
              <a:t>Werk der Zusammenstellung selbst</a:t>
            </a:r>
          </a:p>
          <a:p>
            <a:pPr lvl="1">
              <a:buFont typeface="Arial" panose="020B0604020202020204" pitchFamily="34" charset="0"/>
              <a:buChar char="•"/>
            </a:pPr>
            <a:r>
              <a:rPr lang="de-DE" dirty="0" smtClean="0"/>
              <a:t>Teilwerke, die in der Zusammenstellung enthalten sind</a:t>
            </a:r>
          </a:p>
        </p:txBody>
      </p:sp>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a:p>
        </p:txBody>
      </p:sp>
      <p:pic>
        <p:nvPicPr>
          <p:cNvPr id="6" name="Grafik 5"/>
          <p:cNvPicPr/>
          <p:nvPr/>
        </p:nvPicPr>
        <p:blipFill>
          <a:blip r:embed="rId2">
            <a:extLst>
              <a:ext uri="{28A0092B-C50C-407E-A947-70E740481C1C}">
                <a14:useLocalDpi xmlns:a14="http://schemas.microsoft.com/office/drawing/2010/main" val="0"/>
              </a:ext>
            </a:extLst>
          </a:blip>
          <a:stretch>
            <a:fillRect/>
          </a:stretch>
        </p:blipFill>
        <p:spPr>
          <a:xfrm>
            <a:off x="1979712" y="2611426"/>
            <a:ext cx="4380979" cy="3816424"/>
          </a:xfrm>
          <a:prstGeom prst="rect">
            <a:avLst/>
          </a:prstGeom>
        </p:spPr>
      </p:pic>
      <p:sp>
        <p:nvSpPr>
          <p:cNvPr id="7" name="Fußzeilenplatzhalter 7"/>
          <p:cNvSpPr>
            <a:spLocks noGrp="1"/>
          </p:cNvSpPr>
          <p:nvPr>
            <p:ph type="ftr" sz="quarter" idx="14"/>
          </p:nvPr>
        </p:nvSpPr>
        <p:spPr>
          <a:xfrm>
            <a:off x="467544" y="6376243"/>
            <a:ext cx="5544616"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292044289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Zusammenstellender </a:t>
            </a:r>
            <a:r>
              <a:rPr lang="de-DE" smtClean="0"/>
              <a:t>oder Herausgeber</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a:t>Beziehungskennzeichnung Zusammenstellender (RDA I.2.1)</a:t>
            </a:r>
          </a:p>
          <a:p>
            <a:pPr lvl="1"/>
            <a:r>
              <a:rPr lang="de-DE" dirty="0"/>
              <a:t>Schaffung eines neuen Werks durch Zusammentragen, Editieren usw.</a:t>
            </a:r>
          </a:p>
          <a:p>
            <a:pPr lvl="1"/>
            <a:r>
              <a:rPr lang="de-DE" dirty="0"/>
              <a:t>Beispiele: eine Bibliografie, ein Verzeichnis</a:t>
            </a:r>
          </a:p>
          <a:p>
            <a:pPr lvl="1"/>
            <a:endParaRPr lang="de-DE" dirty="0"/>
          </a:p>
          <a:p>
            <a:r>
              <a:rPr lang="de-DE" dirty="0"/>
              <a:t>Beziehungskennzeichnung Herausgeber (RDA I.3.1)</a:t>
            </a:r>
          </a:p>
          <a:p>
            <a:pPr lvl="1"/>
            <a:r>
              <a:rPr lang="de-DE" dirty="0"/>
              <a:t>Auswählen und Zusammenstellen von Werken oder Teilen von Werken anderer geistiger Schöpfer</a:t>
            </a:r>
          </a:p>
          <a:p>
            <a:pPr lvl="1"/>
            <a:r>
              <a:rPr lang="de-DE" dirty="0"/>
              <a:t>Beispiel: Aufsatzband mit Beiträgen verschiedener Verfasser</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a:p>
        </p:txBody>
      </p:sp>
      <p:sp>
        <p:nvSpPr>
          <p:cNvPr id="6" name="Fußzeilenplatzhalter 7"/>
          <p:cNvSpPr>
            <a:spLocks noGrp="1"/>
          </p:cNvSpPr>
          <p:nvPr>
            <p:ph type="ftr" sz="quarter" idx="14"/>
          </p:nvPr>
        </p:nvSpPr>
        <p:spPr>
          <a:xfrm>
            <a:off x="467544" y="6376243"/>
            <a:ext cx="5544616"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9238357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Umfassende Beschreibung</a:t>
            </a:r>
            <a:endParaRPr lang="de-DE" dirty="0"/>
          </a:p>
        </p:txBody>
      </p:sp>
      <p:sp>
        <p:nvSpPr>
          <p:cNvPr id="3" name="Textplatzhalter 2"/>
          <p:cNvSpPr>
            <a:spLocks noGrp="1"/>
          </p:cNvSpPr>
          <p:nvPr>
            <p:ph type="body" sz="quarter" idx="13"/>
          </p:nvPr>
        </p:nvSpPr>
        <p:spPr/>
        <p:txBody>
          <a:bodyPr wrap="square"/>
          <a:lstStyle/>
          <a:p>
            <a:pPr marL="0" indent="0">
              <a:buNone/>
            </a:pPr>
            <a:r>
              <a:rPr lang="de-DE" dirty="0" smtClean="0"/>
              <a:t>Grundprinzipien:</a:t>
            </a:r>
          </a:p>
          <a:p>
            <a:pPr marL="0" indent="0">
              <a:buNone/>
            </a:pPr>
            <a:endParaRPr lang="de-DE" dirty="0" smtClean="0"/>
          </a:p>
          <a:p>
            <a:r>
              <a:rPr lang="de-DE" dirty="0"/>
              <a:t>Mit übergeordnetem Titel (RDA 2.3.2.6)</a:t>
            </a:r>
          </a:p>
          <a:p>
            <a:pPr lvl="1"/>
            <a:r>
              <a:rPr lang="de-DE" dirty="0"/>
              <a:t>Übergeordneter Titel wird zum Haupttitel der Manifestation</a:t>
            </a:r>
          </a:p>
          <a:p>
            <a:pPr lvl="1"/>
            <a:r>
              <a:rPr lang="de-DE" dirty="0"/>
              <a:t>Hauptsächliches in der Manifestation verkörpertes Werk ist das Werk der Zusammenstellung, enthaltene Werke </a:t>
            </a:r>
            <a:r>
              <a:rPr lang="de-DE" i="1" dirty="0"/>
              <a:t>können</a:t>
            </a:r>
            <a:r>
              <a:rPr lang="de-DE" dirty="0"/>
              <a:t> als in Beziehung stehende Werke erfasst werden</a:t>
            </a:r>
          </a:p>
          <a:p>
            <a:pPr lvl="1"/>
            <a:r>
              <a:rPr lang="de-DE" dirty="0"/>
              <a:t>vorliegende Titel der Teile </a:t>
            </a:r>
            <a:r>
              <a:rPr lang="de-DE" i="1" dirty="0"/>
              <a:t>können</a:t>
            </a:r>
            <a:r>
              <a:rPr lang="de-DE" dirty="0"/>
              <a:t> als Titel von in Beziehung stehenden Manifestationen erfasst werden</a:t>
            </a:r>
            <a:br>
              <a:rPr lang="de-DE" dirty="0"/>
            </a:br>
            <a:endParaRPr lang="de-DE" dirty="0"/>
          </a:p>
          <a:p>
            <a:r>
              <a:rPr lang="de-DE" dirty="0"/>
              <a:t>Ohne übergeordneten Titel (RDA 2.3.2.9)</a:t>
            </a:r>
          </a:p>
          <a:p>
            <a:pPr lvl="1"/>
            <a:r>
              <a:rPr lang="de-DE" dirty="0"/>
              <a:t>Alle Manifestationstitel werden erfasst</a:t>
            </a:r>
          </a:p>
          <a:p>
            <a:pPr lvl="1"/>
            <a:r>
              <a:rPr lang="de-DE" dirty="0"/>
              <a:t>Nur das erste oder hauptsächliche in der Manifestation verkörperte Werk </a:t>
            </a:r>
            <a:r>
              <a:rPr lang="de-DE" i="1" dirty="0"/>
              <a:t>muss</a:t>
            </a:r>
            <a:r>
              <a:rPr lang="de-DE" dirty="0"/>
              <a:t> erfasst werden</a:t>
            </a:r>
          </a:p>
          <a:p>
            <a:pPr lvl="1"/>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sp>
        <p:nvSpPr>
          <p:cNvPr id="6" name="Fußzeilenplatzhalter 7"/>
          <p:cNvSpPr>
            <a:spLocks noGrp="1"/>
          </p:cNvSpPr>
          <p:nvPr>
            <p:ph type="ftr" sz="quarter" idx="14"/>
          </p:nvPr>
        </p:nvSpPr>
        <p:spPr>
          <a:xfrm>
            <a:off x="467544" y="6376243"/>
            <a:ext cx="5544616"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20858206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Mehrteilige Monografien</a:t>
            </a:r>
            <a:br>
              <a:rPr lang="de-DE" sz="2800" dirty="0" smtClean="0"/>
            </a:br>
            <a:endParaRPr lang="de-DE" sz="2800" dirty="0">
              <a:solidFill>
                <a:srgbClr val="FF0000"/>
              </a:solidFill>
            </a:endParaRP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Modul 5A.01</a:t>
            </a:r>
            <a:endParaRPr lang="de-DE" b="1"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solidFill>
                  <a:prstClr val="black">
                    <a:tint val="75000"/>
                  </a:prstClr>
                </a:solidFill>
              </a:rPr>
              <a:pPr/>
              <a:t>3</a:t>
            </a:fld>
            <a:endParaRPr lang="de-DE">
              <a:solidFill>
                <a:prstClr val="black">
                  <a:tint val="75000"/>
                </a:prstClr>
              </a:solidFill>
            </a:endParaRPr>
          </a:p>
        </p:txBody>
      </p:sp>
      <p:sp>
        <p:nvSpPr>
          <p:cNvPr id="9" name="Fußzeilenplatzhalter 8"/>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249528711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784976" cy="796950"/>
          </a:xfrm>
        </p:spPr>
        <p:txBody>
          <a:bodyPr/>
          <a:lstStyle/>
          <a:p>
            <a:r>
              <a:rPr lang="de-DE" dirty="0" smtClean="0"/>
              <a:t>Einzelner</a:t>
            </a:r>
            <a:r>
              <a:rPr lang="de-DE" i="1" dirty="0" smtClean="0"/>
              <a:t> </a:t>
            </a:r>
            <a:r>
              <a:rPr lang="de-DE" dirty="0" smtClean="0"/>
              <a:t>geistiger Schöpfer, übergeordneter Titel </a:t>
            </a:r>
            <a:endParaRPr lang="de-DE" dirty="0"/>
          </a:p>
        </p:txBody>
      </p:sp>
      <p:sp>
        <p:nvSpPr>
          <p:cNvPr id="3" name="Textplatzhalter 2"/>
          <p:cNvSpPr>
            <a:spLocks noGrp="1"/>
          </p:cNvSpPr>
          <p:nvPr>
            <p:ph type="body" sz="quarter" idx="13"/>
          </p:nvPr>
        </p:nvSpPr>
        <p:spPr/>
        <p:txBody>
          <a:bodyPr wrap="square"/>
          <a:lstStyle/>
          <a:p>
            <a:endParaRPr lang="de-DE" dirty="0" smtClean="0"/>
          </a:p>
          <a:p>
            <a:pPr marL="0" indent="0">
              <a:buNone/>
            </a:pPr>
            <a:r>
              <a:rPr lang="de-DE" dirty="0"/>
              <a:t>Vollständige Werke (RDA 6.2.2.10.1)</a:t>
            </a:r>
          </a:p>
          <a:p>
            <a:endParaRPr lang="de-DE" dirty="0"/>
          </a:p>
          <a:p>
            <a:pPr lvl="1">
              <a:buFont typeface="Arial" panose="020B0604020202020204" pitchFamily="34" charset="0"/>
              <a:buChar char="•"/>
            </a:pPr>
            <a:r>
              <a:rPr lang="de-DE" dirty="0"/>
              <a:t>Erfasst wird Formaltitel </a:t>
            </a:r>
            <a:r>
              <a:rPr lang="de-DE" i="1" dirty="0"/>
              <a:t>Werke</a:t>
            </a:r>
          </a:p>
          <a:p>
            <a:pPr marL="457200" lvl="1" indent="0">
              <a:buNone/>
            </a:pPr>
            <a:endParaRPr lang="de-DE" i="1" dirty="0"/>
          </a:p>
          <a:p>
            <a:pPr lvl="1">
              <a:buFont typeface="Arial" panose="020B0604020202020204" pitchFamily="34" charset="0"/>
              <a:buChar char="•"/>
            </a:pPr>
            <a:r>
              <a:rPr lang="de-DE" dirty="0"/>
              <a:t>Formaltitel ist für alle Expressionen desselben Werkes gleich</a:t>
            </a:r>
          </a:p>
          <a:p>
            <a:pPr lvl="2">
              <a:buFont typeface="Symbol" panose="05050102010706020507" pitchFamily="18" charset="2"/>
              <a:buChar char="-"/>
            </a:pPr>
            <a:r>
              <a:rPr lang="de-DE" dirty="0"/>
              <a:t>Beispiel: Zusammenstellungen unterschiedlicher Herausgeber </a:t>
            </a:r>
          </a:p>
          <a:p>
            <a:pPr lvl="2">
              <a:buFont typeface="Symbol" panose="05050102010706020507" pitchFamily="18" charset="2"/>
              <a:buChar char="-"/>
            </a:pPr>
            <a:r>
              <a:rPr lang="de-DE" dirty="0"/>
              <a:t>Formaltitel immer: Werke</a:t>
            </a:r>
          </a:p>
          <a:p>
            <a:pPr lvl="2">
              <a:buFont typeface="Symbol" panose="05050102010706020507" pitchFamily="18" charset="2"/>
              <a:buChar char="-"/>
            </a:pPr>
            <a:r>
              <a:rPr lang="de-DE" dirty="0"/>
              <a:t>Keine weiteren unterscheidenden Merkmale erforderlich</a:t>
            </a:r>
          </a:p>
        </p:txBody>
      </p:sp>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sp>
        <p:nvSpPr>
          <p:cNvPr id="6" name="Fußzeilenplatzhalter 1"/>
          <p:cNvSpPr>
            <a:spLocks noGrp="1"/>
          </p:cNvSpPr>
          <p:nvPr>
            <p:ph type="ftr" sz="quarter" idx="14"/>
          </p:nvPr>
        </p:nvSpPr>
        <p:spPr>
          <a:xfrm>
            <a:off x="467544" y="6376243"/>
            <a:ext cx="6120680"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19602320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U:\Anita dienstlich\RDA\Teil-Ganzes-Beziehungen\Zusammenstellungen\RDA-Beispiele_Zusammenstellungen\Scans\20150309_144413.jpg"/>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brightnessContrast bright="44000" contrast="13000"/>
                    </a14:imgEffect>
                  </a14:imgLayer>
                </a14:imgProps>
              </a:ext>
              <a:ext uri="{28A0092B-C50C-407E-A947-70E740481C1C}">
                <a14:useLocalDpi xmlns:a14="http://schemas.microsoft.com/office/drawing/2010/main" val="0"/>
              </a:ext>
            </a:extLst>
          </a:blip>
          <a:srcRect t="3" b="23360"/>
          <a:stretch/>
        </p:blipFill>
        <p:spPr bwMode="auto">
          <a:xfrm>
            <a:off x="165950" y="1677095"/>
            <a:ext cx="2833804" cy="386104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a:p>
        </p:txBody>
      </p:sp>
      <p:sp>
        <p:nvSpPr>
          <p:cNvPr id="8" name="Textfeld 7"/>
          <p:cNvSpPr txBox="1"/>
          <p:nvPr/>
        </p:nvSpPr>
        <p:spPr>
          <a:xfrm>
            <a:off x="395536" y="4349725"/>
            <a:ext cx="2146951" cy="1754326"/>
          </a:xfrm>
          <a:prstGeom prst="rect">
            <a:avLst/>
          </a:prstGeom>
          <a:solidFill>
            <a:schemeClr val="bg1"/>
          </a:solidFill>
          <a:ln>
            <a:solidFill>
              <a:schemeClr val="tx1"/>
            </a:solidFill>
          </a:ln>
        </p:spPr>
        <p:txBody>
          <a:bodyPr wrap="square" rtlCol="0">
            <a:spAutoFit/>
          </a:bodyPr>
          <a:lstStyle/>
          <a:p>
            <a:r>
              <a:rPr lang="de-DE" smtClean="0">
                <a:latin typeface="Verdana" panose="020B0604030504040204" pitchFamily="34" charset="0"/>
                <a:ea typeface="Verdana" panose="020B0604030504040204" pitchFamily="34" charset="0"/>
                <a:cs typeface="Verdana" panose="020B0604030504040204" pitchFamily="34" charset="0"/>
              </a:rPr>
              <a:t>Enthält die Romane, Erzählungen, Aphorismen und andere Schriften Kafkas</a:t>
            </a:r>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a:spLocks noGrp="1"/>
          </p:cNvSpPr>
          <p:nvPr>
            <p:ph type="title"/>
          </p:nvPr>
        </p:nvSpPr>
        <p:spPr>
          <a:xfrm>
            <a:off x="251520" y="183778"/>
            <a:ext cx="8856984" cy="724942"/>
          </a:xfrm>
        </p:spPr>
        <p:txBody>
          <a:bodyPr/>
          <a:lstStyle/>
          <a:p>
            <a:r>
              <a:rPr lang="de-DE" dirty="0" smtClean="0"/>
              <a:t>Einzelner geistiger Schöpfer, übergeordneter Titel</a:t>
            </a:r>
            <a:endParaRPr lang="de-DE" dirty="0"/>
          </a:p>
        </p:txBody>
      </p:sp>
      <p:sp>
        <p:nvSpPr>
          <p:cNvPr id="2" name="Textfeld 1"/>
          <p:cNvSpPr txBox="1"/>
          <p:nvPr/>
        </p:nvSpPr>
        <p:spPr>
          <a:xfrm>
            <a:off x="683568" y="1124744"/>
            <a:ext cx="1305165"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1</a:t>
            </a:r>
          </a:p>
        </p:txBody>
      </p:sp>
      <p:sp>
        <p:nvSpPr>
          <p:cNvPr id="10" name="Fußzeilenplatzhalter 1"/>
          <p:cNvSpPr>
            <a:spLocks noGrp="1"/>
          </p:cNvSpPr>
          <p:nvPr>
            <p:ph type="ftr" sz="quarter" idx="14"/>
          </p:nvPr>
        </p:nvSpPr>
        <p:spPr>
          <a:xfrm>
            <a:off x="467544" y="6376243"/>
            <a:ext cx="6120680" cy="365125"/>
          </a:xfrm>
        </p:spPr>
        <p:txBody>
          <a:bodyPr/>
          <a:lstStyle/>
          <a:p>
            <a:r>
              <a:rPr lang="de-DE" smtClean="0"/>
              <a:t>AG RDA Schulungsunterlagen | RDA mini | Stand: 30.11.2016 | CC BY-NC-SA</a:t>
            </a:r>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1787658462"/>
              </p:ext>
            </p:extLst>
          </p:nvPr>
        </p:nvGraphicFramePr>
        <p:xfrm>
          <a:off x="3131840" y="764704"/>
          <a:ext cx="5904656" cy="5350521"/>
        </p:xfrm>
        <a:graphic>
          <a:graphicData uri="http://schemas.openxmlformats.org/drawingml/2006/table">
            <a:tbl>
              <a:tblPr firstRow="1" bandRow="1">
                <a:tableStyleId>{5C22544A-7EE6-4342-B048-85BDC9FD1C3A}</a:tableStyleId>
              </a:tblPr>
              <a:tblGrid>
                <a:gridCol w="996889"/>
                <a:gridCol w="2530567"/>
                <a:gridCol w="2377200"/>
              </a:tblGrid>
              <a:tr h="38631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Sämtliche</a:t>
                      </a:r>
                      <a:r>
                        <a:rPr lang="de-DE" baseline="0" dirty="0" smtClean="0">
                          <a:latin typeface="Verdana" panose="020B0604030504040204" pitchFamily="34" charset="0"/>
                          <a:ea typeface="Verdana" panose="020B0604030504040204" pitchFamily="34" charset="0"/>
                          <a:cs typeface="Verdana" panose="020B0604030504040204" pitchFamily="34" charset="0"/>
                        </a:rPr>
                        <a:t> Werke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a:t>
                      </a:r>
                      <a:r>
                        <a:rPr lang="de-DE"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Franz Kafka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b="0"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mit einem Nachwort von Peter Höfle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Werke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a:t>
                      </a:r>
                    </a:p>
                  </a:txBody>
                  <a:tcPr anchor="ctr"/>
                </a:tc>
                <a:tc>
                  <a:txBody>
                    <a:bodyPr/>
                    <a:lstStyle/>
                    <a:p>
                      <a:pPr marL="0" indent="0">
                        <a:lnSpc>
                          <a:spcPts val="16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Kafka, Franz,</a:t>
                      </a:r>
                      <a:r>
                        <a:rPr lang="de-DE" baseline="0" dirty="0" smtClean="0">
                          <a:latin typeface="Verdana" panose="020B0604030504040204" pitchFamily="34" charset="0"/>
                          <a:ea typeface="Verdana" panose="020B0604030504040204" pitchFamily="34" charset="0"/>
                          <a:cs typeface="Verdana" panose="020B0604030504040204" pitchFamily="34" charset="0"/>
                        </a:rPr>
                        <a:t> 1883-1924. Werke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Kafka, Franz, 1883-1924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Verfasser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604096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868958"/>
          </a:xfrm>
        </p:spPr>
        <p:txBody>
          <a:bodyPr/>
          <a:lstStyle/>
          <a:p>
            <a:r>
              <a:rPr lang="de-DE" dirty="0" smtClean="0"/>
              <a:t>Einzelner geistiger </a:t>
            </a:r>
            <a:r>
              <a:rPr lang="de-DE" dirty="0"/>
              <a:t>Schöpfer, übergeordneter </a:t>
            </a:r>
            <a:r>
              <a:rPr lang="de-DE" dirty="0" smtClean="0"/>
              <a:t>Titel</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pPr marL="0" indent="0">
              <a:buNone/>
            </a:pPr>
            <a:r>
              <a:rPr lang="de-DE" dirty="0"/>
              <a:t>Vollständige Werke in einer einzigen Form (RDA 6.2.2.10.2 + RDA 6.2.2.10.2 D-A-CH)</a:t>
            </a:r>
          </a:p>
          <a:p>
            <a:endParaRPr lang="de-DE" dirty="0"/>
          </a:p>
          <a:p>
            <a:pPr lvl="1">
              <a:buFont typeface="Arial" panose="020B0604020202020204" pitchFamily="34" charset="0"/>
              <a:buChar char="•"/>
            </a:pPr>
            <a:r>
              <a:rPr lang="de-DE" dirty="0"/>
              <a:t>Feste Liste von Formen, für die ebenfalls ein Formaltitel erfasst wird</a:t>
            </a:r>
          </a:p>
          <a:p>
            <a:pPr lvl="1"/>
            <a:endParaRPr lang="de-DE" dirty="0"/>
          </a:p>
          <a:p>
            <a:pPr lvl="2">
              <a:buFont typeface="Symbol" panose="05050102010706020507" pitchFamily="18" charset="2"/>
              <a:buChar char="-"/>
            </a:pPr>
            <a:r>
              <a:rPr lang="de-DE" sz="1800" dirty="0"/>
              <a:t>RDA 6.2.2.10.2: Briefe, Dramen, Essays, Kurzgeschichten, Librettos, Lyrics, Lyrik, Prosa, Reden, Romane </a:t>
            </a:r>
          </a:p>
          <a:p>
            <a:pPr lvl="2">
              <a:buFont typeface="Symbol" panose="05050102010706020507" pitchFamily="18" charset="2"/>
              <a:buChar char="-"/>
            </a:pPr>
            <a:r>
              <a:rPr lang="de-DE" sz="1800" dirty="0"/>
              <a:t>RDA 6.2.2.10.2 D-A-CH zusätzlich: Erzählungen, Märchen, Novellen, Tagebücher</a:t>
            </a:r>
          </a:p>
          <a:p>
            <a:pPr lvl="2"/>
            <a:endParaRPr lang="de-DE" sz="1800" dirty="0"/>
          </a:p>
          <a:p>
            <a:pPr lvl="1">
              <a:buFont typeface="Arial" panose="020B0604020202020204" pitchFamily="34" charset="0"/>
              <a:buChar char="•"/>
            </a:pPr>
            <a:r>
              <a:rPr lang="de-DE" dirty="0"/>
              <a:t>Keine weiteren unterscheidenden Merkmale erforderlich</a:t>
            </a:r>
          </a:p>
          <a:p>
            <a:pPr marL="457200" lvl="1" indent="0">
              <a:buNone/>
            </a:pPr>
            <a:r>
              <a:rPr lang="de-DE" dirty="0" smtClean="0"/>
              <a:t> </a:t>
            </a:r>
            <a:r>
              <a:rPr lang="de-DE" dirty="0" smtClean="0"/>
              <a:t>	  </a:t>
            </a:r>
          </a:p>
        </p:txBody>
      </p:sp>
      <p:sp>
        <p:nvSpPr>
          <p:cNvPr id="5" name="Foliennummernplatzhalter 4"/>
          <p:cNvSpPr>
            <a:spLocks noGrp="1"/>
          </p:cNvSpPr>
          <p:nvPr>
            <p:ph type="sldNum" sz="quarter" idx="4"/>
          </p:nvPr>
        </p:nvSpPr>
        <p:spPr/>
        <p:txBody>
          <a:bodyPr/>
          <a:lstStyle/>
          <a:p>
            <a:fld id="{8A6690F1-7CA1-4166-A522-500460961984}" type="slidenum">
              <a:rPr lang="de-DE" smtClean="0"/>
              <a:pPr/>
              <a:t>32</a:t>
            </a:fld>
            <a:endParaRPr lang="de-DE"/>
          </a:p>
        </p:txBody>
      </p:sp>
      <p:sp>
        <p:nvSpPr>
          <p:cNvPr id="6" name="Fußzeilenplatzhalter 1"/>
          <p:cNvSpPr>
            <a:spLocks noGrp="1"/>
          </p:cNvSpPr>
          <p:nvPr>
            <p:ph type="ftr" sz="quarter" idx="14"/>
          </p:nvPr>
        </p:nvSpPr>
        <p:spPr>
          <a:xfrm>
            <a:off x="467544" y="6376243"/>
            <a:ext cx="6120680"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1223731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868958"/>
          </a:xfrm>
        </p:spPr>
        <p:txBody>
          <a:bodyPr/>
          <a:lstStyle/>
          <a:p>
            <a:r>
              <a:rPr lang="de-DE" dirty="0" smtClean="0"/>
              <a:t>Einzelner geistiger </a:t>
            </a:r>
            <a:r>
              <a:rPr lang="de-DE" dirty="0"/>
              <a:t>Schöpfer, übergeordneter Titel </a:t>
            </a:r>
          </a:p>
        </p:txBody>
      </p:sp>
      <p:sp>
        <p:nvSpPr>
          <p:cNvPr id="3" name="Textplatzhalter 2"/>
          <p:cNvSpPr>
            <a:spLocks noGrp="1"/>
          </p:cNvSpPr>
          <p:nvPr>
            <p:ph type="body" sz="quarter" idx="13"/>
          </p:nvPr>
        </p:nvSpPr>
        <p:spPr/>
        <p:txBody>
          <a:bodyPr wrap="square"/>
          <a:lstStyle/>
          <a:p>
            <a:pPr marL="0" indent="0">
              <a:buNone/>
            </a:pPr>
            <a:endParaRPr lang="de-DE" dirty="0" smtClean="0"/>
          </a:p>
          <a:p>
            <a:pPr marL="0" indent="0">
              <a:buNone/>
            </a:pPr>
            <a:r>
              <a:rPr lang="de-DE" dirty="0"/>
              <a:t>Sonstige Zusammenstellungen von mehreren Werken (RDA 6.2.2.10.3)</a:t>
            </a:r>
          </a:p>
          <a:p>
            <a:pPr lvl="1"/>
            <a:r>
              <a:rPr lang="de-DE" dirty="0"/>
              <a:t>unvollständige Zusammenstellungen</a:t>
            </a:r>
          </a:p>
          <a:p>
            <a:pPr lvl="1"/>
            <a:r>
              <a:rPr lang="de-DE" dirty="0"/>
              <a:t>Zusammenstellungen, die ausschließlich oder überwiegend aus Formen bestehen, die nicht in der Liste zu RDA 6.2.2.10 und RDA 6.2.2.10.2 D-A-CH vorkommen</a:t>
            </a:r>
          </a:p>
          <a:p>
            <a:pPr lvl="1"/>
            <a:endParaRPr lang="de-DE" dirty="0"/>
          </a:p>
          <a:p>
            <a:r>
              <a:rPr lang="de-DE" dirty="0"/>
              <a:t>Gelten gemäß RDA 6.2.2.10 D-A-CH als unter diesem Titel bekannt</a:t>
            </a:r>
          </a:p>
          <a:p>
            <a:endParaRPr lang="de-DE" dirty="0"/>
          </a:p>
          <a:p>
            <a:r>
              <a:rPr lang="de-DE" dirty="0"/>
              <a:t>Übergeordneter Titel wird zum bevorzugten Titel der Zusammenstellung</a:t>
            </a:r>
          </a:p>
          <a:p>
            <a:pPr marL="457200" lvl="1" indent="0">
              <a:buNone/>
            </a:pPr>
            <a:endParaRPr lang="de-DE" dirty="0" smtClean="0"/>
          </a:p>
          <a:p>
            <a:pPr lvl="1"/>
            <a:endParaRPr lang="de-DE" dirty="0" smtClean="0"/>
          </a:p>
          <a:p>
            <a:pPr marL="457200" lvl="1" indent="0">
              <a:buNone/>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33</a:t>
            </a:fld>
            <a:endParaRPr lang="de-DE"/>
          </a:p>
        </p:txBody>
      </p:sp>
      <p:sp>
        <p:nvSpPr>
          <p:cNvPr id="6" name="Fußzeilenplatzhalter 1"/>
          <p:cNvSpPr>
            <a:spLocks noGrp="1"/>
          </p:cNvSpPr>
          <p:nvPr>
            <p:ph type="ftr" sz="quarter" idx="14"/>
          </p:nvPr>
        </p:nvSpPr>
        <p:spPr>
          <a:xfrm>
            <a:off x="467544" y="6376243"/>
            <a:ext cx="6120680"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183431137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784976" cy="940966"/>
          </a:xfrm>
        </p:spPr>
        <p:txBody>
          <a:bodyPr/>
          <a:lstStyle/>
          <a:p>
            <a:r>
              <a:rPr lang="de-DE" dirty="0" smtClean="0"/>
              <a:t>Verschiedene geistige Schöpfer, übergeordneter Titel</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pPr marL="0" indent="0">
              <a:buNone/>
            </a:pPr>
            <a:r>
              <a:rPr lang="de-DE" dirty="0"/>
              <a:t>Hauptsächliches Werk ist das Werk der Zusammenstellung selbst</a:t>
            </a:r>
          </a:p>
          <a:p>
            <a:endParaRPr lang="de-DE" dirty="0"/>
          </a:p>
          <a:p>
            <a:pPr marL="0" indent="0">
              <a:buNone/>
            </a:pPr>
            <a:r>
              <a:rPr lang="de-DE" dirty="0"/>
              <a:t>Bestimmung des bevorzugten Titels nach den allgemeinen Regeln zur Bestimmung des Werktitels RDA 6.2.2.4 und 6.2.2.5</a:t>
            </a:r>
          </a:p>
          <a:p>
            <a:endParaRPr lang="de-DE" dirty="0"/>
          </a:p>
          <a:p>
            <a:pPr marL="0" indent="0">
              <a:buNone/>
            </a:pPr>
            <a:r>
              <a:rPr lang="de-DE" dirty="0"/>
              <a:t>Keine Formaltitel</a:t>
            </a:r>
          </a:p>
        </p:txBody>
      </p:sp>
      <p:sp>
        <p:nvSpPr>
          <p:cNvPr id="5" name="Foliennummernplatzhalter 4"/>
          <p:cNvSpPr>
            <a:spLocks noGrp="1"/>
          </p:cNvSpPr>
          <p:nvPr>
            <p:ph type="sldNum" sz="quarter" idx="4"/>
          </p:nvPr>
        </p:nvSpPr>
        <p:spPr/>
        <p:txBody>
          <a:bodyPr/>
          <a:lstStyle/>
          <a:p>
            <a:fld id="{8A6690F1-7CA1-4166-A522-500460961984}" type="slidenum">
              <a:rPr lang="de-DE" smtClean="0"/>
              <a:pPr/>
              <a:t>34</a:t>
            </a:fld>
            <a:endParaRPr lang="de-DE"/>
          </a:p>
        </p:txBody>
      </p:sp>
      <p:sp>
        <p:nvSpPr>
          <p:cNvPr id="6" name="Fußzeilenplatzhalter 7"/>
          <p:cNvSpPr>
            <a:spLocks noGrp="1"/>
          </p:cNvSpPr>
          <p:nvPr>
            <p:ph type="ftr" sz="quarter" idx="14"/>
          </p:nvPr>
        </p:nvSpPr>
        <p:spPr>
          <a:xfrm>
            <a:off x="467544" y="6376243"/>
            <a:ext cx="5544616"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34257253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35</a:t>
            </a:fld>
            <a:endParaRPr lang="de-DE"/>
          </a:p>
        </p:txBody>
      </p:sp>
      <p:sp>
        <p:nvSpPr>
          <p:cNvPr id="9" name="Titel 1"/>
          <p:cNvSpPr>
            <a:spLocks noGrp="1"/>
          </p:cNvSpPr>
          <p:nvPr>
            <p:ph type="title"/>
          </p:nvPr>
        </p:nvSpPr>
        <p:spPr>
          <a:xfrm>
            <a:off x="251520" y="183778"/>
            <a:ext cx="8784976" cy="940966"/>
          </a:xfrm>
        </p:spPr>
        <p:txBody>
          <a:bodyPr/>
          <a:lstStyle/>
          <a:p>
            <a:r>
              <a:rPr lang="de-DE" dirty="0"/>
              <a:t>Verschiedene</a:t>
            </a:r>
            <a:r>
              <a:rPr lang="de-DE" dirty="0" smtClean="0"/>
              <a:t> </a:t>
            </a:r>
            <a:r>
              <a:rPr lang="de-DE" dirty="0"/>
              <a:t>geistige Schöpfer, </a:t>
            </a:r>
            <a:r>
              <a:rPr lang="de-DE" dirty="0" smtClean="0"/>
              <a:t>übergeordneter Titel</a:t>
            </a:r>
            <a:endParaRPr lang="de-DE" dirty="0"/>
          </a:p>
        </p:txBody>
      </p:sp>
      <p:pic>
        <p:nvPicPr>
          <p:cNvPr id="2" name="Grafik 1"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533" y="1700808"/>
            <a:ext cx="2701576" cy="4312773"/>
          </a:xfrm>
          <a:prstGeom prst="rect">
            <a:avLst/>
          </a:prstGeom>
          <a:ln w="3175">
            <a:solidFill>
              <a:schemeClr val="tx1"/>
            </a:solidFill>
          </a:ln>
        </p:spPr>
      </p:pic>
      <p:sp>
        <p:nvSpPr>
          <p:cNvPr id="7" name="Fußzeilenplatzhalter 7"/>
          <p:cNvSpPr>
            <a:spLocks noGrp="1"/>
          </p:cNvSpPr>
          <p:nvPr>
            <p:ph type="ftr" sz="quarter" idx="14"/>
          </p:nvPr>
        </p:nvSpPr>
        <p:spPr>
          <a:xfrm>
            <a:off x="467544" y="6376243"/>
            <a:ext cx="5544616" cy="365125"/>
          </a:xfrm>
        </p:spPr>
        <p:txBody>
          <a:bodyPr/>
          <a:lstStyle/>
          <a:p>
            <a:r>
              <a:rPr lang="de-DE" smtClean="0"/>
              <a:t>AG RDA Schulungsunterlagen | RDA mini | Stand: 30.11.2016 | CC BY-NC-SA</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1319812673"/>
              </p:ext>
            </p:extLst>
          </p:nvPr>
        </p:nvGraphicFramePr>
        <p:xfrm>
          <a:off x="2987824" y="1196752"/>
          <a:ext cx="5904656" cy="4854700"/>
        </p:xfrm>
        <a:graphic>
          <a:graphicData uri="http://schemas.openxmlformats.org/drawingml/2006/table">
            <a:tbl>
              <a:tblPr firstRow="1" bandRow="1">
                <a:tableStyleId>{5C22544A-7EE6-4342-B048-85BDC9FD1C3A}</a:tableStyleId>
              </a:tblPr>
              <a:tblGrid>
                <a:gridCol w="996889"/>
                <a:gridCol w="2530567"/>
                <a:gridCol w="2377200"/>
              </a:tblGrid>
              <a:tr h="38631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100 Jahre Totem und Tabu</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a:t>
                      </a:r>
                      <a:r>
                        <a:rPr lang="de-DE"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b="1" dirty="0" smtClean="0">
                          <a:latin typeface="Verdana" panose="020B0604030504040204" pitchFamily="34" charset="0"/>
                          <a:ea typeface="Verdana" panose="020B0604030504040204" pitchFamily="34" charset="0"/>
                          <a:cs typeface="Verdana" panose="020B0604030504040204" pitchFamily="34" charset="0"/>
                        </a:rPr>
                        <a:t>,</a:t>
                      </a:r>
                      <a:r>
                        <a:rPr lang="de-DE"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Eberhard </a:t>
                      </a:r>
                      <a:r>
                        <a:rPr lang="de-DE" dirty="0" err="1" smtClean="0">
                          <a:latin typeface="Verdana" panose="020B0604030504040204" pitchFamily="34" charset="0"/>
                          <a:ea typeface="Verdana" panose="020B0604030504040204" pitchFamily="34" charset="0"/>
                          <a:cs typeface="Verdana" panose="020B0604030504040204" pitchFamily="34" charset="0"/>
                        </a:rPr>
                        <a:t>Th</a:t>
                      </a:r>
                      <a:r>
                        <a:rPr lang="de-DE" dirty="0" smtClean="0">
                          <a:latin typeface="Verdana" panose="020B0604030504040204" pitchFamily="34" charset="0"/>
                          <a:ea typeface="Verdana" panose="020B0604030504040204" pitchFamily="34" charset="0"/>
                          <a:cs typeface="Verdana" panose="020B0604030504040204" pitchFamily="34" charset="0"/>
                        </a:rPr>
                        <a:t>. Haas (</a:t>
                      </a:r>
                      <a:r>
                        <a:rPr lang="de-DE" dirty="0" err="1" smtClean="0">
                          <a:latin typeface="Verdana" panose="020B0604030504040204" pitchFamily="34" charset="0"/>
                          <a:ea typeface="Verdana" panose="020B0604030504040204" pitchFamily="34" charset="0"/>
                          <a:cs typeface="Verdana" panose="020B0604030504040204" pitchFamily="34" charset="0"/>
                        </a:rPr>
                        <a:t>Hg</a:t>
                      </a:r>
                      <a:r>
                        <a:rPr lang="de-DE"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b="0"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mit Beiträgen von Elizabeth Bott </a:t>
                      </a:r>
                      <a:r>
                        <a:rPr lang="de-DE" dirty="0" err="1" smtClean="0">
                          <a:latin typeface="Verdana" panose="020B0604030504040204" pitchFamily="34" charset="0"/>
                          <a:ea typeface="Verdana" panose="020B0604030504040204" pitchFamily="34" charset="0"/>
                          <a:cs typeface="Verdana" panose="020B0604030504040204" pitchFamily="34" charset="0"/>
                        </a:rPr>
                        <a:t>Spillius</a:t>
                      </a:r>
                      <a:r>
                        <a:rPr lang="de-DE" dirty="0" smtClean="0">
                          <a:latin typeface="Verdana" panose="020B0604030504040204" pitchFamily="34" charset="0"/>
                          <a:ea typeface="Verdana" panose="020B0604030504040204" pitchFamily="34" charset="0"/>
                          <a:cs typeface="Verdana" panose="020B0604030504040204" pitchFamily="34" charset="0"/>
                        </a:rPr>
                        <a:t>, Ulrike Brunotte, Paula </a:t>
                      </a:r>
                      <a:r>
                        <a:rPr lang="de-DE" dirty="0" err="1" smtClean="0">
                          <a:latin typeface="Verdana" panose="020B0604030504040204" pitchFamily="34" charset="0"/>
                          <a:ea typeface="Verdana" panose="020B0604030504040204" pitchFamily="34" charset="0"/>
                          <a:cs typeface="Verdana" panose="020B0604030504040204" pitchFamily="34" charset="0"/>
                        </a:rPr>
                        <a:t>Elkisch</a:t>
                      </a:r>
                      <a:r>
                        <a:rPr lang="de-DE" dirty="0" smtClean="0">
                          <a:latin typeface="Verdana" panose="020B0604030504040204" pitchFamily="34" charset="0"/>
                          <a:ea typeface="Verdana" panose="020B0604030504040204" pitchFamily="34" charset="0"/>
                          <a:cs typeface="Verdana" panose="020B0604030504040204" pitchFamily="34" charset="0"/>
                        </a:rPr>
                        <a:t>, Robin</a:t>
                      </a:r>
                      <a:r>
                        <a:rPr lang="de-DE" baseline="0" dirty="0" smtClean="0">
                          <a:latin typeface="Verdana" panose="020B0604030504040204" pitchFamily="34" charset="0"/>
                          <a:ea typeface="Verdana" panose="020B0604030504040204" pitchFamily="34" charset="0"/>
                          <a:cs typeface="Verdana" panose="020B0604030504040204" pitchFamily="34" charset="0"/>
                        </a:rPr>
                        <a:t> Fox, René Girard, Eberhard </a:t>
                      </a:r>
                      <a:r>
                        <a:rPr lang="de-DE" baseline="0" dirty="0" err="1" smtClean="0">
                          <a:latin typeface="Verdana" panose="020B0604030504040204" pitchFamily="34" charset="0"/>
                          <a:ea typeface="Verdana" panose="020B0604030504040204" pitchFamily="34" charset="0"/>
                          <a:cs typeface="Verdana" panose="020B0604030504040204" pitchFamily="34" charset="0"/>
                        </a:rPr>
                        <a:t>Th</a:t>
                      </a:r>
                      <a:r>
                        <a:rPr lang="de-DE" baseline="0" dirty="0" smtClean="0">
                          <a:latin typeface="Verdana" panose="020B0604030504040204" pitchFamily="34" charset="0"/>
                          <a:ea typeface="Verdana" panose="020B0604030504040204" pitchFamily="34" charset="0"/>
                          <a:cs typeface="Verdana" panose="020B0604030504040204" pitchFamily="34" charset="0"/>
                        </a:rPr>
                        <a:t>. Haas, Alfred L. Kroeber, Cyril </a:t>
                      </a:r>
                      <a:r>
                        <a:rPr lang="de-DE" baseline="0" dirty="0" err="1" smtClean="0">
                          <a:latin typeface="Verdana" panose="020B0604030504040204" pitchFamily="34" charset="0"/>
                          <a:ea typeface="Verdana" panose="020B0604030504040204" pitchFamily="34" charset="0"/>
                          <a:cs typeface="Verdana" panose="020B0604030504040204" pitchFamily="34" charset="0"/>
                        </a:rPr>
                        <a:t>Levitt</a:t>
                      </a:r>
                      <a:r>
                        <a:rPr lang="de-DE" baseline="0" dirty="0" smtClean="0">
                          <a:latin typeface="Verdana" panose="020B0604030504040204" pitchFamily="34" charset="0"/>
                          <a:ea typeface="Verdana" panose="020B0604030504040204" pitchFamily="34" charset="0"/>
                          <a:cs typeface="Verdana" panose="020B0604030504040204" pitchFamily="34" charset="0"/>
                        </a:rPr>
                        <a:t>, Margaret Mead, Wolfgang Palaver, Uwe C. Steiner und Herbert Will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172697647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36</a:t>
            </a:fld>
            <a:endParaRPr lang="de-DE"/>
          </a:p>
        </p:txBody>
      </p:sp>
      <p:sp>
        <p:nvSpPr>
          <p:cNvPr id="9" name="Titel 1"/>
          <p:cNvSpPr>
            <a:spLocks noGrp="1"/>
          </p:cNvSpPr>
          <p:nvPr>
            <p:ph type="title"/>
          </p:nvPr>
        </p:nvSpPr>
        <p:spPr>
          <a:xfrm>
            <a:off x="251520" y="183778"/>
            <a:ext cx="8784976" cy="940966"/>
          </a:xfrm>
        </p:spPr>
        <p:txBody>
          <a:bodyPr/>
          <a:lstStyle/>
          <a:p>
            <a:r>
              <a:rPr lang="de-DE" dirty="0"/>
              <a:t>Verschiedene</a:t>
            </a:r>
            <a:r>
              <a:rPr lang="de-DE" dirty="0" smtClean="0"/>
              <a:t> </a:t>
            </a:r>
            <a:r>
              <a:rPr lang="de-DE" dirty="0"/>
              <a:t>geistige Schöpfer, </a:t>
            </a:r>
            <a:r>
              <a:rPr lang="de-DE" dirty="0" smtClean="0"/>
              <a:t>übergeordneter Titel</a:t>
            </a:r>
            <a:endParaRPr lang="de-DE" dirty="0"/>
          </a:p>
        </p:txBody>
      </p:sp>
      <p:sp>
        <p:nvSpPr>
          <p:cNvPr id="2" name="Textfeld 1"/>
          <p:cNvSpPr txBox="1"/>
          <p:nvPr/>
        </p:nvSpPr>
        <p:spPr>
          <a:xfrm>
            <a:off x="3131840" y="1300118"/>
            <a:ext cx="1652184"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Fortsetzung:</a:t>
            </a:r>
          </a:p>
        </p:txBody>
      </p:sp>
      <p:pic>
        <p:nvPicPr>
          <p:cNvPr id="10" name="Grafik 9"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320076"/>
            <a:ext cx="2701576" cy="4312773"/>
          </a:xfrm>
          <a:prstGeom prst="rect">
            <a:avLst/>
          </a:prstGeom>
          <a:ln w="3175">
            <a:solidFill>
              <a:schemeClr val="tx1"/>
            </a:solidFill>
          </a:ln>
        </p:spPr>
      </p:pic>
      <p:sp>
        <p:nvSpPr>
          <p:cNvPr id="8" name="Fußzeilenplatzhalter 7"/>
          <p:cNvSpPr>
            <a:spLocks noGrp="1"/>
          </p:cNvSpPr>
          <p:nvPr>
            <p:ph type="ftr" sz="quarter" idx="14"/>
          </p:nvPr>
        </p:nvSpPr>
        <p:spPr>
          <a:xfrm>
            <a:off x="467544" y="6376243"/>
            <a:ext cx="5544616" cy="365125"/>
          </a:xfrm>
        </p:spPr>
        <p:txBody>
          <a:bodyPr/>
          <a:lstStyle/>
          <a:p>
            <a:r>
              <a:rPr lang="de-DE" smtClean="0"/>
              <a:t>AG RDA Schulungsunterlagen | RDA mini | Stand: 30.11.2016 | CC BY-NC-SA</a:t>
            </a:r>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290965424"/>
              </p:ext>
            </p:extLst>
          </p:nvPr>
        </p:nvGraphicFramePr>
        <p:xfrm>
          <a:off x="2987824" y="1910981"/>
          <a:ext cx="5904656" cy="2914140"/>
        </p:xfrm>
        <a:graphic>
          <a:graphicData uri="http://schemas.openxmlformats.org/drawingml/2006/table">
            <a:tbl>
              <a:tblPr firstRow="1" bandRow="1">
                <a:tableStyleId>{5C22544A-7EE6-4342-B048-85BDC9FD1C3A}</a:tableStyleId>
              </a:tblPr>
              <a:tblGrid>
                <a:gridCol w="996889"/>
                <a:gridCol w="2530567"/>
                <a:gridCol w="2377200"/>
              </a:tblGrid>
              <a:tr h="38631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Bevorzugter Titel</a:t>
                      </a:r>
                      <a:r>
                        <a:rPr lang="de-DE" b="1" baseline="0" dirty="0" smtClean="0">
                          <a:latin typeface="Verdana" panose="020B0604030504040204" pitchFamily="34" charset="0"/>
                          <a:ea typeface="Verdana" panose="020B0604030504040204" pitchFamily="34" charset="0"/>
                          <a:cs typeface="Verdana" panose="020B0604030504040204" pitchFamily="34" charset="0"/>
                        </a:rPr>
                        <a:t> des Werks</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100 Jahre Totem und Tabu</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a:t>
                      </a:r>
                    </a:p>
                  </a:txBody>
                  <a:tcPr anchor="ctr"/>
                </a:tc>
                <a:tc>
                  <a:txBody>
                    <a:bodyPr/>
                    <a:lstStyle/>
                    <a:p>
                      <a:pPr marL="0" indent="0">
                        <a:lnSpc>
                          <a:spcPts val="16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100 Jahre Totem und Tabu</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 </a:t>
                      </a:r>
                      <a:r>
                        <a:rPr lang="de-DE"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Haas, Eberhard </a:t>
                      </a:r>
                      <a:r>
                        <a:rPr lang="de-DE" dirty="0" err="1" smtClean="0">
                          <a:latin typeface="Verdana" panose="020B0604030504040204" pitchFamily="34" charset="0"/>
                          <a:ea typeface="Verdana" panose="020B0604030504040204" pitchFamily="34" charset="0"/>
                          <a:cs typeface="Verdana" panose="020B0604030504040204" pitchFamily="34" charset="0"/>
                        </a:rPr>
                        <a:t>Th</a:t>
                      </a:r>
                      <a:r>
                        <a:rPr lang="de-DE" dirty="0" smtClean="0">
                          <a:latin typeface="Verdana" panose="020B0604030504040204" pitchFamily="34" charset="0"/>
                          <a:ea typeface="Verdana" panose="020B0604030504040204" pitchFamily="34" charset="0"/>
                          <a:cs typeface="Verdana" panose="020B0604030504040204" pitchFamily="34" charset="0"/>
                        </a:rPr>
                        <a:t>.,</a:t>
                      </a:r>
                      <a:r>
                        <a:rPr lang="de-DE" baseline="0" dirty="0" smtClean="0">
                          <a:latin typeface="Verdana" panose="020B0604030504040204" pitchFamily="34" charset="0"/>
                          <a:ea typeface="Verdana" panose="020B0604030504040204" pitchFamily="34" charset="0"/>
                          <a:cs typeface="Verdana" panose="020B0604030504040204" pitchFamily="34" charset="0"/>
                        </a:rPr>
                        <a:t> 1942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Herausgeber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124425877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Hauptwerk mit Ergänzung </a:t>
            </a:r>
            <a:br>
              <a:rPr lang="de-DE" dirty="0" smtClean="0"/>
            </a:br>
            <a:r>
              <a:rPr lang="de-DE" dirty="0" smtClean="0"/>
              <a:t>(RDA 6.27.1.4 D-A-CH)</a:t>
            </a:r>
            <a:endParaRPr lang="de-DE" dirty="0"/>
          </a:p>
        </p:txBody>
      </p:sp>
      <p:sp>
        <p:nvSpPr>
          <p:cNvPr id="3" name="Textplatzhalter 2"/>
          <p:cNvSpPr>
            <a:spLocks noGrp="1"/>
          </p:cNvSpPr>
          <p:nvPr>
            <p:ph type="body" sz="quarter" idx="13"/>
          </p:nvPr>
        </p:nvSpPr>
        <p:spPr/>
        <p:txBody>
          <a:bodyPr wrap="square"/>
          <a:lstStyle/>
          <a:p>
            <a:endParaRPr lang="de-DE" dirty="0" smtClean="0"/>
          </a:p>
          <a:p>
            <a:pPr marL="0" indent="0">
              <a:buNone/>
            </a:pPr>
            <a:r>
              <a:rPr lang="de-DE" dirty="0"/>
              <a:t>In der bevorzugten Informationsquelle ist</a:t>
            </a:r>
          </a:p>
          <a:p>
            <a:endParaRPr lang="de-DE" dirty="0"/>
          </a:p>
          <a:p>
            <a:pPr lvl="1">
              <a:buFont typeface="Arial" panose="020B0604020202020204" pitchFamily="34" charset="0"/>
              <a:buChar char="•"/>
            </a:pPr>
            <a:r>
              <a:rPr lang="de-DE" dirty="0"/>
              <a:t>entweder nur das Hauptwerk genannt </a:t>
            </a:r>
            <a:br>
              <a:rPr lang="de-DE" dirty="0"/>
            </a:br>
            <a:r>
              <a:rPr lang="de-DE" dirty="0"/>
              <a:t>oder</a:t>
            </a:r>
          </a:p>
          <a:p>
            <a:pPr lvl="1">
              <a:buFont typeface="Arial" panose="020B0604020202020204" pitchFamily="34" charset="0"/>
              <a:buChar char="•"/>
            </a:pPr>
            <a:r>
              <a:rPr lang="de-DE" dirty="0"/>
              <a:t>die Ergänzungen werden als nachrangig präsentiert</a:t>
            </a:r>
          </a:p>
          <a:p>
            <a:pPr lvl="1"/>
            <a:endParaRPr lang="de-DE" dirty="0"/>
          </a:p>
          <a:p>
            <a:pPr marL="57150" indent="0">
              <a:buNone/>
            </a:pPr>
            <a:r>
              <a:rPr lang="de-DE" dirty="0"/>
              <a:t>Erfasst wird vorrangig das Hauptwerk</a:t>
            </a:r>
            <a:br>
              <a:rPr lang="de-DE" dirty="0"/>
            </a:br>
            <a:endParaRPr lang="de-DE" sz="1800" dirty="0"/>
          </a:p>
          <a:p>
            <a:pPr marL="57150" indent="0">
              <a:buNone/>
            </a:pPr>
            <a:r>
              <a:rPr lang="de-DE" dirty="0"/>
              <a:t>Zur Ergänzung kann eine Beziehung nach RDA 25.1 hergestellt werden</a:t>
            </a:r>
            <a:br>
              <a:rPr lang="de-DE" dirty="0"/>
            </a:br>
            <a:endParaRPr lang="de-DE" sz="1800" dirty="0"/>
          </a:p>
          <a:p>
            <a:pPr marL="57150" indent="0">
              <a:buNone/>
            </a:pPr>
            <a:r>
              <a:rPr lang="de-DE" dirty="0"/>
              <a:t>Empfohlene Beziehungskennzeichnung: erweitert durch (RDA Anhang J.2.5)</a:t>
            </a:r>
          </a:p>
        </p:txBody>
      </p:sp>
      <p:sp>
        <p:nvSpPr>
          <p:cNvPr id="5" name="Foliennummernplatzhalter 4"/>
          <p:cNvSpPr>
            <a:spLocks noGrp="1"/>
          </p:cNvSpPr>
          <p:nvPr>
            <p:ph type="sldNum" sz="quarter" idx="4"/>
          </p:nvPr>
        </p:nvSpPr>
        <p:spPr/>
        <p:txBody>
          <a:bodyPr/>
          <a:lstStyle/>
          <a:p>
            <a:fld id="{8A6690F1-7CA1-4166-A522-500460961984}" type="slidenum">
              <a:rPr lang="de-DE" smtClean="0"/>
              <a:pPr/>
              <a:t>37</a:t>
            </a:fld>
            <a:endParaRPr lang="de-DE"/>
          </a:p>
        </p:txBody>
      </p:sp>
      <p:sp>
        <p:nvSpPr>
          <p:cNvPr id="6" name="Fußzeilenplatzhalter 1"/>
          <p:cNvSpPr>
            <a:spLocks noGrp="1"/>
          </p:cNvSpPr>
          <p:nvPr>
            <p:ph type="ftr" sz="quarter" idx="14"/>
          </p:nvPr>
        </p:nvSpPr>
        <p:spPr>
          <a:xfrm>
            <a:off x="467544" y="6376243"/>
            <a:ext cx="6120680"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35269273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smtClean="0"/>
              <a:t>Begleitmaterial</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Modul 5A.03</a:t>
            </a:r>
            <a:endParaRPr lang="de-DE" b="1"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5" name="Fußzeilenplatzhalter 4"/>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6" name="Foliennummernplatzhalter 5"/>
          <p:cNvSpPr>
            <a:spLocks noGrp="1"/>
          </p:cNvSpPr>
          <p:nvPr>
            <p:ph type="sldNum" sz="quarter" idx="4"/>
          </p:nvPr>
        </p:nvSpPr>
        <p:spPr/>
        <p:txBody>
          <a:bodyPr/>
          <a:lstStyle/>
          <a:p>
            <a:fld id="{8A6690F1-7CA1-4166-A522-500460961984}" type="slidenum">
              <a:rPr lang="de-DE" smtClean="0">
                <a:solidFill>
                  <a:prstClr val="black">
                    <a:tint val="75000"/>
                  </a:prstClr>
                </a:solidFill>
              </a:rPr>
              <a:pPr/>
              <a:t>38</a:t>
            </a:fld>
            <a:endParaRPr lang="de-DE">
              <a:solidFill>
                <a:prstClr val="black">
                  <a:tint val="75000"/>
                </a:prstClr>
              </a:solidFill>
            </a:endParaRPr>
          </a:p>
        </p:txBody>
      </p:sp>
    </p:spTree>
    <p:extLst>
      <p:ext uri="{BB962C8B-B14F-4D97-AF65-F5344CB8AC3E}">
        <p14:creationId xmlns:p14="http://schemas.microsoft.com/office/powerpoint/2010/main" val="269715477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Definition</a:t>
            </a:r>
            <a:endParaRPr lang="de-DE" dirty="0"/>
          </a:p>
        </p:txBody>
      </p:sp>
      <p:sp>
        <p:nvSpPr>
          <p:cNvPr id="3" name="Textplatzhalter 2"/>
          <p:cNvSpPr>
            <a:spLocks noGrp="1"/>
          </p:cNvSpPr>
          <p:nvPr>
            <p:ph type="body" sz="quarter" idx="13"/>
          </p:nvPr>
        </p:nvSpPr>
        <p:spPr/>
        <p:txBody>
          <a:bodyPr/>
          <a:lstStyle/>
          <a:p>
            <a:pPr marL="0" indent="0">
              <a:buNone/>
            </a:pPr>
            <a:r>
              <a:rPr lang="de-DE" dirty="0"/>
              <a:t>Begleitmaterial ist eine Ressource, die einer anderen beigegeben wird, um diese zu ergänzen.</a:t>
            </a:r>
          </a:p>
          <a:p>
            <a:pPr marL="0" indent="0">
              <a:buNone/>
            </a:pPr>
            <a:endParaRPr lang="de-DE" dirty="0"/>
          </a:p>
          <a:p>
            <a:pPr marL="0" indent="0">
              <a:spcAft>
                <a:spcPts val="600"/>
              </a:spcAft>
              <a:buNone/>
            </a:pPr>
            <a:r>
              <a:rPr lang="de-DE" dirty="0"/>
              <a:t>Ergänzte Ressource wird als Hauptressource oder Hauptkomponente bezeichnet.</a:t>
            </a:r>
          </a:p>
          <a:p>
            <a:pPr marL="0" indent="0">
              <a:spcAft>
                <a:spcPts val="600"/>
              </a:spcAft>
              <a:buNone/>
            </a:pPr>
            <a:r>
              <a:rPr lang="de-DE" dirty="0"/>
              <a:t>Ergänzte Ressource kann ein- oder mehrteilig sein.</a:t>
            </a:r>
          </a:p>
          <a:p>
            <a:pPr marL="0" indent="0">
              <a:spcAft>
                <a:spcPts val="600"/>
              </a:spcAft>
              <a:buNone/>
            </a:pPr>
            <a:r>
              <a:rPr lang="de-DE" dirty="0"/>
              <a:t>Begleitmaterial hat untergeordnete Rolle.</a:t>
            </a:r>
          </a:p>
          <a:p>
            <a:pPr marL="0" indent="0">
              <a:buNone/>
            </a:pPr>
            <a:r>
              <a:rPr lang="de-DE" dirty="0"/>
              <a:t>Nicht berücksichtigt werden Kriterien wie:	</a:t>
            </a:r>
          </a:p>
          <a:p>
            <a:pPr lvl="1"/>
            <a:r>
              <a:rPr lang="de-DE" dirty="0"/>
              <a:t>Einzeln erwerbbar</a:t>
            </a:r>
          </a:p>
          <a:p>
            <a:pPr lvl="1"/>
            <a:r>
              <a:rPr lang="de-DE" dirty="0"/>
              <a:t>Eigene ISBN</a:t>
            </a:r>
          </a:p>
          <a:p>
            <a:pPr lvl="1"/>
            <a:r>
              <a:rPr lang="de-DE" dirty="0"/>
              <a:t>In Tasche oder lose</a:t>
            </a:r>
          </a:p>
          <a:p>
            <a:endParaRPr lang="de-DE" dirty="0"/>
          </a:p>
        </p:txBody>
      </p:sp>
      <p:sp>
        <p:nvSpPr>
          <p:cNvPr id="4" name="Fußzeilenplatzhalter 3"/>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39</a:t>
            </a:fld>
            <a:endParaRPr lang="de-DE">
              <a:solidFill>
                <a:prstClr val="black">
                  <a:tint val="75000"/>
                </a:prstClr>
              </a:solidFill>
            </a:endParaRPr>
          </a:p>
        </p:txBody>
      </p:sp>
    </p:spTree>
    <p:extLst>
      <p:ext uri="{BB962C8B-B14F-4D97-AF65-F5344CB8AC3E}">
        <p14:creationId xmlns:p14="http://schemas.microsoft.com/office/powerpoint/2010/main" val="28125922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Mehrteilige Monografie: Definition</a:t>
            </a:r>
            <a:endParaRPr lang="de-DE" dirty="0"/>
          </a:p>
        </p:txBody>
      </p:sp>
      <p:sp>
        <p:nvSpPr>
          <p:cNvPr id="3" name="Textplatzhalter 2"/>
          <p:cNvSpPr>
            <a:spLocks noGrp="1"/>
          </p:cNvSpPr>
          <p:nvPr>
            <p:ph type="body" sz="quarter" idx="13"/>
          </p:nvPr>
        </p:nvSpPr>
        <p:spPr/>
        <p:txBody>
          <a:bodyPr/>
          <a:lstStyle/>
          <a:p>
            <a:pPr marL="0" indent="0">
              <a:spcBef>
                <a:spcPts val="0"/>
              </a:spcBef>
              <a:buNone/>
            </a:pPr>
            <a:r>
              <a:rPr lang="de-DE" dirty="0"/>
              <a:t>(vgl. RDA </a:t>
            </a:r>
            <a:r>
              <a:rPr lang="de-DE" dirty="0" smtClean="0"/>
              <a:t>Glossar):</a:t>
            </a:r>
          </a:p>
          <a:p>
            <a:pPr marL="0" indent="0">
              <a:spcBef>
                <a:spcPts val="0"/>
              </a:spcBef>
              <a:buNone/>
            </a:pPr>
            <a:endParaRPr lang="de-DE" dirty="0"/>
          </a:p>
          <a:p>
            <a:pPr marL="0" indent="0">
              <a:spcBef>
                <a:spcPts val="0"/>
              </a:spcBef>
              <a:buNone/>
            </a:pPr>
            <a:r>
              <a:rPr lang="de-DE" sz="2000" i="1" dirty="0"/>
              <a:t>Eine Ressource, die (entweder gleichzeitig oder nacheinander) in mehreren Teilen erscheint, die vollständig ist oder innerhalb einer begrenzten Anzahl von Teilen abgeschlossen werden soll (z. B. ein Lexikon in zwei Bänden oder drei Audiokassetten, die als Set erscheinen).</a:t>
            </a:r>
          </a:p>
          <a:p>
            <a:pPr marL="0" indent="0">
              <a:spcBef>
                <a:spcPts val="0"/>
              </a:spcBef>
              <a:buNone/>
            </a:pPr>
            <a:endParaRPr lang="de-DE" dirty="0" smtClean="0"/>
          </a:p>
          <a:p>
            <a:pPr marL="0" indent="0">
              <a:spcBef>
                <a:spcPts val="0"/>
              </a:spcBef>
              <a:buNone/>
            </a:pPr>
            <a:r>
              <a:rPr lang="de-DE" sz="2000" dirty="0" smtClean="0"/>
              <a:t>Mehrteilige </a:t>
            </a:r>
            <a:r>
              <a:rPr lang="de-DE" sz="2000" dirty="0"/>
              <a:t>Monografien schließen </a:t>
            </a:r>
            <a:r>
              <a:rPr lang="de-DE" sz="2000" dirty="0" smtClean="0"/>
              <a:t>ein:</a:t>
            </a:r>
          </a:p>
          <a:p>
            <a:pPr>
              <a:spcBef>
                <a:spcPts val="0"/>
              </a:spcBef>
              <a:buFont typeface="Symbol" panose="05050102010706020507" pitchFamily="18" charset="2"/>
              <a:buChar char="-"/>
            </a:pPr>
            <a:r>
              <a:rPr lang="de-DE" sz="2000" dirty="0" smtClean="0"/>
              <a:t>Medienkombinationen</a:t>
            </a:r>
          </a:p>
          <a:p>
            <a:pPr>
              <a:spcBef>
                <a:spcPts val="0"/>
              </a:spcBef>
              <a:buFont typeface="Symbol" panose="05050102010706020507" pitchFamily="18" charset="2"/>
              <a:buChar char="-"/>
            </a:pPr>
            <a:r>
              <a:rPr lang="de-DE" sz="2000" dirty="0" smtClean="0"/>
              <a:t>mehrteilige Nichtbuchmaterialien</a:t>
            </a:r>
          </a:p>
          <a:p>
            <a:pPr>
              <a:spcBef>
                <a:spcPts val="0"/>
              </a:spcBef>
              <a:buFont typeface="Symbol" panose="05050102010706020507" pitchFamily="18" charset="2"/>
              <a:buChar char="-"/>
            </a:pPr>
            <a:endParaRPr lang="de-DE" sz="2000" dirty="0" smtClean="0"/>
          </a:p>
          <a:p>
            <a:pPr marL="0" indent="0">
              <a:spcBef>
                <a:spcPts val="0"/>
              </a:spcBef>
              <a:buNone/>
            </a:pPr>
            <a:endParaRPr lang="de-DE" dirty="0"/>
          </a:p>
        </p:txBody>
      </p:sp>
      <p:sp>
        <p:nvSpPr>
          <p:cNvPr id="4" name="Fußzeilenplatzhalter 3"/>
          <p:cNvSpPr>
            <a:spLocks noGrp="1"/>
          </p:cNvSpPr>
          <p:nvPr>
            <p:ph type="ftr" sz="quarter" idx="14"/>
          </p:nvPr>
        </p:nvSpPr>
        <p:spPr>
          <a:xfrm>
            <a:off x="467544" y="6376243"/>
            <a:ext cx="7344816"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4</a:t>
            </a:fld>
            <a:endParaRPr lang="de-DE">
              <a:solidFill>
                <a:prstClr val="black">
                  <a:tint val="75000"/>
                </a:prstClr>
              </a:solidFill>
            </a:endParaRPr>
          </a:p>
        </p:txBody>
      </p:sp>
    </p:spTree>
    <p:extLst>
      <p:ext uri="{BB962C8B-B14F-4D97-AF65-F5344CB8AC3E}">
        <p14:creationId xmlns:p14="http://schemas.microsoft.com/office/powerpoint/2010/main" val="185306326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marL="0" indent="0"/>
            <a:r>
              <a:rPr lang="de-DE"/>
              <a:t>Beispiele für Begleitmaterialien</a:t>
            </a:r>
            <a:endParaRPr lang="de-DE" dirty="0"/>
          </a:p>
        </p:txBody>
      </p:sp>
      <p:sp>
        <p:nvSpPr>
          <p:cNvPr id="3" name="Textplatzhalter 2"/>
          <p:cNvSpPr>
            <a:spLocks noGrp="1"/>
          </p:cNvSpPr>
          <p:nvPr>
            <p:ph type="body" sz="quarter" idx="13"/>
          </p:nvPr>
        </p:nvSpPr>
        <p:spPr/>
        <p:txBody>
          <a:bodyPr/>
          <a:lstStyle/>
          <a:p>
            <a:pPr lvl="1">
              <a:buFont typeface="Arial" panose="020B0604020202020204" pitchFamily="34" charset="0"/>
              <a:buChar char="•"/>
            </a:pPr>
            <a:endParaRPr lang="de-DE" sz="2400" smtClean="0"/>
          </a:p>
          <a:p>
            <a:pPr lvl="1">
              <a:buFont typeface="Arial" panose="020B0604020202020204" pitchFamily="34" charset="0"/>
              <a:buChar char="•"/>
            </a:pPr>
            <a:r>
              <a:rPr lang="de-DE" sz="2400" smtClean="0"/>
              <a:t>Booklets</a:t>
            </a:r>
            <a:endParaRPr lang="de-DE" sz="2400" dirty="0"/>
          </a:p>
          <a:p>
            <a:pPr lvl="1">
              <a:buFont typeface="Arial" panose="020B0604020202020204" pitchFamily="34" charset="0"/>
              <a:buChar char="•"/>
            </a:pPr>
            <a:r>
              <a:rPr lang="de-DE" sz="2400" dirty="0"/>
              <a:t>Abbildungsverzeichnisse zu Dias</a:t>
            </a:r>
          </a:p>
          <a:p>
            <a:pPr lvl="1">
              <a:buFont typeface="Arial" panose="020B0604020202020204" pitchFamily="34" charset="0"/>
              <a:buChar char="•"/>
            </a:pPr>
            <a:r>
              <a:rPr lang="de-DE" sz="2400" dirty="0"/>
              <a:t>Karten und Pläne bei Reiseführern</a:t>
            </a:r>
          </a:p>
          <a:p>
            <a:pPr lvl="1">
              <a:buFont typeface="Arial" panose="020B0604020202020204" pitchFamily="34" charset="0"/>
              <a:buChar char="•"/>
            </a:pPr>
            <a:r>
              <a:rPr lang="de-DE" sz="2400" dirty="0"/>
              <a:t>Mikroformbeilagen</a:t>
            </a:r>
          </a:p>
          <a:p>
            <a:pPr lvl="1">
              <a:buFont typeface="Arial" panose="020B0604020202020204" pitchFamily="34" charset="0"/>
              <a:buChar char="•"/>
            </a:pPr>
            <a:r>
              <a:rPr lang="de-DE" sz="2400" dirty="0"/>
              <a:t>Verbrauchsmaterialien wie Stifte, Knete etc.</a:t>
            </a:r>
          </a:p>
          <a:p>
            <a:pPr lvl="1">
              <a:buFont typeface="Arial" panose="020B0604020202020204" pitchFamily="34" charset="0"/>
              <a:buChar char="•"/>
            </a:pPr>
            <a:r>
              <a:rPr lang="de-DE" sz="2400" dirty="0"/>
              <a:t>Gegenstände wie 3-D-Brille, Stempel etc.</a:t>
            </a:r>
          </a:p>
          <a:p>
            <a:pPr lvl="1">
              <a:buFont typeface="Arial" panose="020B0604020202020204" pitchFamily="34" charset="0"/>
              <a:buChar char="•"/>
            </a:pPr>
            <a:r>
              <a:rPr lang="de-DE" sz="2400" smtClean="0"/>
              <a:t>Installationsanleitungen</a:t>
            </a:r>
          </a:p>
          <a:p>
            <a:pPr lvl="1">
              <a:buFont typeface="Arial" panose="020B0604020202020204" pitchFamily="34" charset="0"/>
              <a:buChar char="•"/>
            </a:pPr>
            <a:r>
              <a:rPr lang="de-DE" sz="2400" smtClean="0"/>
              <a:t>Errata</a:t>
            </a:r>
            <a:endParaRPr lang="de-DE" sz="2400" dirty="0"/>
          </a:p>
          <a:p>
            <a:pPr marL="457200" lvl="1" indent="0">
              <a:buNone/>
            </a:pPr>
            <a:endParaRPr lang="de-DE" dirty="0" smtClean="0"/>
          </a:p>
        </p:txBody>
      </p:sp>
      <p:sp>
        <p:nvSpPr>
          <p:cNvPr id="4" name="Fußzeilenplatzhalter 3"/>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40</a:t>
            </a:fld>
            <a:endParaRPr lang="de-DE">
              <a:solidFill>
                <a:prstClr val="black">
                  <a:tint val="75000"/>
                </a:prstClr>
              </a:solidFill>
            </a:endParaRPr>
          </a:p>
        </p:txBody>
      </p:sp>
    </p:spTree>
    <p:extLst>
      <p:ext uri="{BB962C8B-B14F-4D97-AF65-F5344CB8AC3E}">
        <p14:creationId xmlns:p14="http://schemas.microsoft.com/office/powerpoint/2010/main" val="82682250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948304092"/>
              </p:ext>
            </p:extLst>
          </p:nvPr>
        </p:nvGraphicFramePr>
        <p:xfrm>
          <a:off x="410005" y="2060848"/>
          <a:ext cx="8424935" cy="2232248"/>
        </p:xfrm>
        <a:graphic>
          <a:graphicData uri="http://schemas.openxmlformats.org/drawingml/2006/table">
            <a:tbl>
              <a:tblPr firstRow="1" bandRow="1">
                <a:tableStyleId>{5C22544A-7EE6-4342-B048-85BDC9FD1C3A}</a:tableStyleId>
              </a:tblPr>
              <a:tblGrid>
                <a:gridCol w="921635"/>
                <a:gridCol w="4084485"/>
                <a:gridCol w="3418815"/>
              </a:tblGrid>
              <a:tr h="50405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4807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a:t>
                      </a:r>
                      <a:r>
                        <a:rPr lang="de-DE" b="1"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smtClean="0">
                          <a:latin typeface="Verdana" panose="020B0604030504040204" pitchFamily="34" charset="0"/>
                          <a:ea typeface="Verdana" panose="020B0604030504040204" pitchFamily="34" charset="0"/>
                          <a:cs typeface="Verdana" panose="020B0604030504040204" pitchFamily="34" charset="0"/>
                        </a:rPr>
                        <a:t>(Hauptkomponente)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 CD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 </a:t>
                      </a:r>
                      <a:r>
                        <a:rPr lang="de-DE" b="0" dirty="0" smtClean="0">
                          <a:latin typeface="Verdana" panose="020B0604030504040204" pitchFamily="34" charset="0"/>
                          <a:ea typeface="Verdana" panose="020B0604030504040204" pitchFamily="34" charset="0"/>
                          <a:cs typeface="Verdana" panose="020B0604030504040204" pitchFamily="34" charset="0"/>
                        </a:rPr>
                        <a:t>(Begleitmaterial)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 Beiheft (13</a:t>
                      </a:r>
                      <a:r>
                        <a:rPr lang="de-DE" baseline="0" dirty="0" smtClean="0">
                          <a:latin typeface="Verdana" panose="020B0604030504040204" pitchFamily="34" charset="0"/>
                          <a:ea typeface="Verdana" panose="020B0604030504040204" pitchFamily="34" charset="0"/>
                          <a:cs typeface="Verdana" panose="020B0604030504040204" pitchFamily="34" charset="0"/>
                        </a:rPr>
                        <a:t> Seiten)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48072">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Maße (Hauptkomponente)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12 cm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0" y="183778"/>
            <a:ext cx="9144000" cy="508918"/>
          </a:xfrm>
        </p:spPr>
        <p:txBody>
          <a:bodyPr/>
          <a:lstStyle/>
          <a:p>
            <a:r>
              <a:rPr lang="de-DE" dirty="0" smtClean="0"/>
              <a:t>Erfassung und Beschreibung </a:t>
            </a:r>
            <a:r>
              <a:rPr lang="de-DE" smtClean="0"/>
              <a:t>– Umfangsangabe</a:t>
            </a:r>
            <a:endParaRPr lang="de-DE" dirty="0"/>
          </a:p>
        </p:txBody>
      </p:sp>
      <p:sp>
        <p:nvSpPr>
          <p:cNvPr id="2" name="Textfeld 1"/>
          <p:cNvSpPr txBox="1"/>
          <p:nvPr/>
        </p:nvSpPr>
        <p:spPr>
          <a:xfrm>
            <a:off x="395536" y="1196752"/>
            <a:ext cx="7920880" cy="461665"/>
          </a:xfrm>
          <a:prstGeom prst="rect">
            <a:avLst/>
          </a:prstGeom>
          <a:solidFill>
            <a:schemeClr val="bg1"/>
          </a:solidFill>
          <a:ln>
            <a:noFill/>
          </a:ln>
        </p:spPr>
        <p:txBody>
          <a:bodyPr wrap="square" rtlCol="0">
            <a:spAutoFit/>
          </a:bodyPr>
          <a:lstStyle/>
          <a:p>
            <a:r>
              <a:rPr lang="de-DE" sz="2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Mit Umfangsangabe des Begleitmaterials</a:t>
            </a:r>
          </a:p>
        </p:txBody>
      </p:sp>
      <p:sp>
        <p:nvSpPr>
          <p:cNvPr id="3" name="Textfeld 2"/>
          <p:cNvSpPr txBox="1"/>
          <p:nvPr/>
        </p:nvSpPr>
        <p:spPr>
          <a:xfrm>
            <a:off x="389923" y="5157192"/>
            <a:ext cx="7992888" cy="707886"/>
          </a:xfrm>
          <a:prstGeom prst="rect">
            <a:avLst/>
          </a:prstGeom>
          <a:solidFill>
            <a:schemeClr val="bg1"/>
          </a:solidFill>
          <a:ln>
            <a:noFill/>
          </a:ln>
        </p:spPr>
        <p:txBody>
          <a:bodyPr wrap="square" rtlCol="0">
            <a:spAutoFit/>
          </a:bodyPr>
          <a:lstStyle/>
          <a:p>
            <a:r>
              <a:rPr lang="de-DE" sz="20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Darstellung im ISBD-Format:</a:t>
            </a:r>
          </a:p>
          <a:p>
            <a:r>
              <a:rPr lang="de-DE" sz="20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1 </a:t>
            </a:r>
            <a:r>
              <a:rPr lang="de-DE" sz="2000" smtClean="0">
                <a:solidFill>
                  <a:prstClr val="black"/>
                </a:solidFill>
                <a:latin typeface="Verdana" panose="020B0604030504040204" pitchFamily="34" charset="0"/>
                <a:ea typeface="Verdana" panose="020B0604030504040204" pitchFamily="34" charset="0"/>
                <a:cs typeface="Verdana" panose="020B0604030504040204" pitchFamily="34" charset="0"/>
              </a:rPr>
              <a:t>CD ; </a:t>
            </a:r>
            <a:r>
              <a:rPr lang="de-DE" sz="20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12 cm + 1 Beiheft (13 Seiten)</a:t>
            </a:r>
          </a:p>
        </p:txBody>
      </p:sp>
      <p:sp>
        <p:nvSpPr>
          <p:cNvPr id="4" name="Fußzeilenplatzhalter 3"/>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black">
                    <a:tint val="75000"/>
                  </a:prstClr>
                </a:solidFill>
              </a:rPr>
              <a:pPr/>
              <a:t>41</a:t>
            </a:fld>
            <a:endParaRPr lang="de-DE">
              <a:solidFill>
                <a:prstClr val="black">
                  <a:tint val="75000"/>
                </a:prstClr>
              </a:solidFill>
            </a:endParaRPr>
          </a:p>
        </p:txBody>
      </p:sp>
    </p:spTree>
    <p:extLst>
      <p:ext uri="{BB962C8B-B14F-4D97-AF65-F5344CB8AC3E}">
        <p14:creationId xmlns:p14="http://schemas.microsoft.com/office/powerpoint/2010/main" val="277715751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Reproduktionen</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5A.05</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42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1754336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Reproduktionen: Definition</a:t>
            </a:r>
            <a:endParaRPr lang="de-DE" dirty="0"/>
          </a:p>
        </p:txBody>
      </p:sp>
      <p:sp>
        <p:nvSpPr>
          <p:cNvPr id="3" name="Textplatzhalter 2"/>
          <p:cNvSpPr>
            <a:spLocks noGrp="1"/>
          </p:cNvSpPr>
          <p:nvPr>
            <p:ph type="body" sz="quarter" idx="13"/>
          </p:nvPr>
        </p:nvSpPr>
        <p:spPr/>
        <p:txBody>
          <a:bodyPr wrap="square"/>
          <a:lstStyle/>
          <a:p>
            <a:r>
              <a:rPr lang="de-DE" dirty="0"/>
              <a:t>„Eine exakte Kopie des Inhalts einer Ressource, die mit mechanischen oder elektronischen Mitteln erstellt ist.“ (RDA Glossar)</a:t>
            </a:r>
          </a:p>
          <a:p>
            <a:endParaRPr lang="de-DE" dirty="0"/>
          </a:p>
          <a:p>
            <a:r>
              <a:rPr lang="de-DE" dirty="0"/>
              <a:t>Reproduktion kann vorliegen</a:t>
            </a:r>
          </a:p>
          <a:p>
            <a:pPr lvl="1"/>
            <a:r>
              <a:rPr lang="de-DE" dirty="0"/>
              <a:t>in gedruckter Form</a:t>
            </a:r>
          </a:p>
          <a:p>
            <a:pPr lvl="1"/>
            <a:r>
              <a:rPr lang="de-DE" dirty="0"/>
              <a:t>als Mikroform</a:t>
            </a:r>
          </a:p>
          <a:p>
            <a:pPr lvl="1"/>
            <a:r>
              <a:rPr lang="de-DE" dirty="0"/>
              <a:t>in elektronischer Form</a:t>
            </a:r>
          </a:p>
          <a:p>
            <a:pPr lvl="1"/>
            <a:endParaRPr lang="de-DE" sz="1800" dirty="0"/>
          </a:p>
          <a:p>
            <a:r>
              <a:rPr lang="de-DE" dirty="0"/>
              <a:t>Faksimile: „Eine Reproduktion, die die physische Erscheinung des Originals nachempfindet und dabei seinen Inhalt exakt reproduziert.“ (RDA Glossar)</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mini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43</a:t>
            </a:fld>
            <a:endParaRPr lang="de-DE"/>
          </a:p>
        </p:txBody>
      </p:sp>
    </p:spTree>
    <p:extLst>
      <p:ext uri="{BB962C8B-B14F-4D97-AF65-F5344CB8AC3E}">
        <p14:creationId xmlns:p14="http://schemas.microsoft.com/office/powerpoint/2010/main" val="32387544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Reproduktion</a:t>
            </a:r>
            <a:endParaRPr lang="de-DE" dirty="0"/>
          </a:p>
        </p:txBody>
      </p:sp>
      <p:sp>
        <p:nvSpPr>
          <p:cNvPr id="3" name="Textplatzhalter 2"/>
          <p:cNvSpPr>
            <a:spLocks noGrp="1"/>
          </p:cNvSpPr>
          <p:nvPr>
            <p:ph type="body" sz="quarter" idx="13"/>
          </p:nvPr>
        </p:nvSpPr>
        <p:spPr/>
        <p:txBody>
          <a:bodyPr wrap="square"/>
          <a:lstStyle/>
          <a:p>
            <a:r>
              <a:rPr lang="de-DE" dirty="0"/>
              <a:t>Jede Reproduktion erhält eine eigene Beschreibung auf Grundlage der Reproduktion (Ausnahmen später).</a:t>
            </a:r>
          </a:p>
          <a:p>
            <a:endParaRPr lang="de-DE" dirty="0"/>
          </a:p>
          <a:p>
            <a:r>
              <a:rPr lang="de-DE" dirty="0"/>
              <a:t>Grundlage dieser Beschreibung sind die Angaben zur Reproduktion.</a:t>
            </a:r>
          </a:p>
          <a:p>
            <a:endParaRPr lang="de-DE" dirty="0"/>
          </a:p>
          <a:p>
            <a:r>
              <a:rPr lang="de-DE" dirty="0"/>
              <a:t>Die Angaben zum Original können als „in Beziehung stehende Manifestation“ berücksichtigt werden.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mini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44</a:t>
            </a:fld>
            <a:endParaRPr lang="de-DE"/>
          </a:p>
        </p:txBody>
      </p:sp>
    </p:spTree>
    <p:extLst>
      <p:ext uri="{BB962C8B-B14F-4D97-AF65-F5344CB8AC3E}">
        <p14:creationId xmlns:p14="http://schemas.microsoft.com/office/powerpoint/2010/main" val="36614968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Werktitel</a:t>
            </a:r>
            <a:endParaRPr lang="de-DE" dirty="0"/>
          </a:p>
        </p:txBody>
      </p:sp>
      <p:sp>
        <p:nvSpPr>
          <p:cNvPr id="3" name="Textplatzhalter 2"/>
          <p:cNvSpPr>
            <a:spLocks noGrp="1"/>
          </p:cNvSpPr>
          <p:nvPr>
            <p:ph type="body" sz="quarter" idx="13"/>
          </p:nvPr>
        </p:nvSpPr>
        <p:spPr/>
        <p:txBody>
          <a:bodyPr wrap="square"/>
          <a:lstStyle/>
          <a:p>
            <a:r>
              <a:rPr lang="de-DE" dirty="0" smtClean="0"/>
              <a:t>Reproduktion und Originalmanifestation haben den gleichen Werktitel</a:t>
            </a:r>
          </a:p>
          <a:p>
            <a:endParaRPr lang="de-DE" sz="1800" dirty="0" smtClean="0"/>
          </a:p>
          <a:p>
            <a:r>
              <a:rPr lang="de-DE" dirty="0" smtClean="0"/>
              <a:t>Dies gilt auch bei abweichenden Manifestationstiteln</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mini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45</a:t>
            </a:fld>
            <a:endParaRPr lang="de-DE"/>
          </a:p>
        </p:txBody>
      </p:sp>
      <p:pic>
        <p:nvPicPr>
          <p:cNvPr id="6" name="Grafik 5" descr="Diebessprache_Reprint_1.jpg"/>
          <p:cNvPicPr>
            <a:picLocks noChangeAspect="1"/>
          </p:cNvPicPr>
          <p:nvPr/>
        </p:nvPicPr>
        <p:blipFill>
          <a:blip r:embed="rId2" cstate="print"/>
          <a:srcRect l="52530" t="6951" r="2775" b="51312"/>
          <a:stretch>
            <a:fillRect/>
          </a:stretch>
        </p:blipFill>
        <p:spPr>
          <a:xfrm>
            <a:off x="1475656" y="2564904"/>
            <a:ext cx="2304256" cy="1728192"/>
          </a:xfrm>
          <a:prstGeom prst="rect">
            <a:avLst/>
          </a:prstGeom>
          <a:ln>
            <a:solidFill>
              <a:schemeClr val="tx1"/>
            </a:solidFill>
          </a:ln>
        </p:spPr>
      </p:pic>
      <p:pic>
        <p:nvPicPr>
          <p:cNvPr id="7" name="Grafik 6" descr="Diebessprache_Reprint_2.jpg"/>
          <p:cNvPicPr>
            <a:picLocks noChangeAspect="1"/>
          </p:cNvPicPr>
          <p:nvPr/>
        </p:nvPicPr>
        <p:blipFill>
          <a:blip r:embed="rId3" cstate="print"/>
          <a:srcRect l="52497" t="3801" r="884" b="45285"/>
          <a:stretch>
            <a:fillRect/>
          </a:stretch>
        </p:blipFill>
        <p:spPr>
          <a:xfrm>
            <a:off x="4846940" y="2492896"/>
            <a:ext cx="2245340" cy="1944216"/>
          </a:xfrm>
          <a:prstGeom prst="rect">
            <a:avLst/>
          </a:prstGeom>
          <a:ln>
            <a:solidFill>
              <a:schemeClr val="tx1"/>
            </a:solidFill>
          </a:ln>
        </p:spPr>
      </p:pic>
      <p:graphicFrame>
        <p:nvGraphicFramePr>
          <p:cNvPr id="8" name="Tabelle 7"/>
          <p:cNvGraphicFramePr>
            <a:graphicFrameLocks noGrp="1"/>
          </p:cNvGraphicFramePr>
          <p:nvPr>
            <p:extLst>
              <p:ext uri="{D42A27DB-BD31-4B8C-83A1-F6EECF244321}">
                <p14:modId xmlns:p14="http://schemas.microsoft.com/office/powerpoint/2010/main" val="211436574"/>
              </p:ext>
            </p:extLst>
          </p:nvPr>
        </p:nvGraphicFramePr>
        <p:xfrm>
          <a:off x="755577" y="4581128"/>
          <a:ext cx="7848870" cy="1701562"/>
        </p:xfrm>
        <a:graphic>
          <a:graphicData uri="http://schemas.openxmlformats.org/drawingml/2006/table">
            <a:tbl>
              <a:tblPr firstRow="1" bandRow="1">
                <a:tableStyleId>{5C22544A-7EE6-4342-B048-85BDC9FD1C3A}</a:tableStyleId>
              </a:tblPr>
              <a:tblGrid>
                <a:gridCol w="1052897"/>
                <a:gridCol w="2680102"/>
                <a:gridCol w="4115871"/>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70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algn="l" defTabSz="914400" rtl="0" eaLnBrk="1" latinLnBrk="0" hangingPunct="1">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Wörterbuch der Gauner- und Diebessprache</a:t>
                      </a:r>
                      <a:endParaRPr lang="de-DE" sz="1800" kern="1200" dirty="0">
                        <a:solidFill>
                          <a:schemeClr val="dk1"/>
                        </a:solidFill>
                        <a:latin typeface="Verdana" pitchFamily="34" charset="0"/>
                        <a:ea typeface="Verdana" pitchFamily="34" charset="0"/>
                        <a:cs typeface="Verdana" pitchFamily="34" charset="0"/>
                      </a:endParaRPr>
                    </a:p>
                  </a:txBody>
                  <a:tcPr marL="68580" marR="68580" marT="0" marB="0"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Bevorzugter</a:t>
                      </a:r>
                      <a:r>
                        <a:rPr lang="de-DE" b="1" baseline="0" dirty="0" smtClean="0">
                          <a:latin typeface="Verdana" panose="020B0604030504040204" pitchFamily="34" charset="0"/>
                          <a:ea typeface="Verdana" panose="020B0604030504040204" pitchFamily="34" charset="0"/>
                          <a:cs typeface="Verdana" panose="020B0604030504040204" pitchFamily="34" charset="0"/>
                        </a:rPr>
                        <a:t> Titel des Werks</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300"/>
                        </a:lnSpc>
                        <a:spcAft>
                          <a:spcPts val="600"/>
                        </a:spcAft>
                      </a:pPr>
                      <a:endParaRPr lang="de-DE" sz="1800" dirty="0" smtClean="0">
                        <a:latin typeface="Verdana"/>
                        <a:ea typeface="Times New Roman"/>
                        <a:cs typeface="Times New Roman"/>
                      </a:endParaRPr>
                    </a:p>
                    <a:p>
                      <a:pPr>
                        <a:lnSpc>
                          <a:spcPts val="1300"/>
                        </a:lnSpc>
                        <a:spcAft>
                          <a:spcPts val="600"/>
                        </a:spcAft>
                      </a:pPr>
                      <a:r>
                        <a:rPr lang="de-DE" sz="1800" dirty="0" err="1" smtClean="0">
                          <a:latin typeface="Verdana"/>
                          <a:ea typeface="Times New Roman"/>
                          <a:cs typeface="Times New Roman"/>
                        </a:rPr>
                        <a:t>Chochemer</a:t>
                      </a:r>
                      <a:r>
                        <a:rPr lang="de-DE" sz="1800" dirty="0" smtClean="0">
                          <a:latin typeface="Verdana"/>
                          <a:ea typeface="Times New Roman"/>
                          <a:cs typeface="Times New Roman"/>
                        </a:rPr>
                        <a:t> Loschen </a:t>
                      </a:r>
                      <a:endParaRPr lang="de-DE" sz="1800" dirty="0">
                        <a:latin typeface="Verdana"/>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19019174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 Beziehung stehende Manifestation</a:t>
            </a:r>
            <a:endParaRPr lang="de-DE" dirty="0"/>
          </a:p>
        </p:txBody>
      </p:sp>
      <p:sp>
        <p:nvSpPr>
          <p:cNvPr id="3" name="Textplatzhalter 2"/>
          <p:cNvSpPr>
            <a:spLocks noGrp="1"/>
          </p:cNvSpPr>
          <p:nvPr>
            <p:ph type="body" sz="quarter" idx="13"/>
          </p:nvPr>
        </p:nvSpPr>
        <p:spPr/>
        <p:txBody>
          <a:bodyPr wrap="square"/>
          <a:lstStyle/>
          <a:p>
            <a:r>
              <a:rPr lang="de-DE" dirty="0" smtClean="0"/>
              <a:t>Reproduktion und Originalmanifestation können miteinander in Beziehung gesetzt werden (RDA 27.1)</a:t>
            </a:r>
          </a:p>
          <a:p>
            <a:endParaRPr lang="de-DE" sz="1400" dirty="0"/>
          </a:p>
          <a:p>
            <a:pPr>
              <a:buNone/>
            </a:pPr>
            <a:r>
              <a:rPr lang="de-DE" dirty="0" smtClean="0">
                <a:sym typeface="Wingdings" pitchFamily="2" charset="2"/>
              </a:rPr>
              <a:t>	 Zusatzelement bei Reproduktionen in einer anderen physischen Form</a:t>
            </a:r>
          </a:p>
          <a:p>
            <a:pPr>
              <a:buFont typeface="Wingdings"/>
              <a:buChar char="à"/>
            </a:pPr>
            <a:endParaRPr lang="de-DE" dirty="0" smtClean="0">
              <a:sym typeface="Wingdings" pitchFamily="2" charset="2"/>
            </a:endParaRPr>
          </a:p>
          <a:p>
            <a:pPr>
              <a:buNone/>
            </a:pPr>
            <a:r>
              <a:rPr lang="de-DE" dirty="0" smtClean="0">
                <a:sym typeface="Wingdings" pitchFamily="2" charset="2"/>
              </a:rPr>
              <a:t>		Beziehungskennzeichnung Anhang J.4.2</a:t>
            </a:r>
            <a:endParaRPr lang="de-DE" dirty="0" smtClean="0"/>
          </a:p>
        </p:txBody>
      </p:sp>
      <p:sp>
        <p:nvSpPr>
          <p:cNvPr id="4" name="Fußzeilenplatzhalter 3"/>
          <p:cNvSpPr>
            <a:spLocks noGrp="1"/>
          </p:cNvSpPr>
          <p:nvPr>
            <p:ph type="ftr" sz="quarter" idx="14"/>
          </p:nvPr>
        </p:nvSpPr>
        <p:spPr>
          <a:xfrm>
            <a:off x="467544" y="6376243"/>
            <a:ext cx="6768752" cy="365125"/>
          </a:xfrm>
        </p:spPr>
        <p:txBody>
          <a:bodyPr/>
          <a:lstStyle/>
          <a:p>
            <a:r>
              <a:rPr lang="de-DE" smtClean="0"/>
              <a:t>AG RDA Schulungsunterlagen | RDA mini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46</a:t>
            </a:fld>
            <a:endParaRPr lang="de-DE"/>
          </a:p>
        </p:txBody>
      </p:sp>
    </p:spTree>
    <p:extLst>
      <p:ext uri="{BB962C8B-B14F-4D97-AF65-F5344CB8AC3E}">
        <p14:creationId xmlns:p14="http://schemas.microsoft.com/office/powerpoint/2010/main" val="11591505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Keine Reproduktionen</a:t>
            </a:r>
            <a:endParaRPr lang="de-DE" dirty="0"/>
          </a:p>
        </p:txBody>
      </p:sp>
      <p:sp>
        <p:nvSpPr>
          <p:cNvPr id="3" name="Textplatzhalter 2"/>
          <p:cNvSpPr>
            <a:spLocks noGrp="1"/>
          </p:cNvSpPr>
          <p:nvPr>
            <p:ph type="body" sz="quarter" idx="13"/>
          </p:nvPr>
        </p:nvSpPr>
        <p:spPr/>
        <p:txBody>
          <a:bodyPr wrap="square"/>
          <a:lstStyle/>
          <a:p>
            <a:r>
              <a:rPr lang="de-DE" dirty="0" smtClean="0"/>
              <a:t>Zeitnahe Veröffentlichungen einer Expression auf unterschiedlichen Datenträgern</a:t>
            </a:r>
          </a:p>
          <a:p>
            <a:pPr>
              <a:buNone/>
            </a:pPr>
            <a:endParaRPr lang="de-DE" dirty="0" smtClean="0"/>
          </a:p>
          <a:p>
            <a:pPr lvl="1"/>
            <a:r>
              <a:rPr lang="de-DE" dirty="0" smtClean="0"/>
              <a:t>Beispiele: E-Book- und Druckausgabe, Online- und Printausgabe einer Hochschulschrift</a:t>
            </a:r>
          </a:p>
          <a:p>
            <a:pPr lvl="1"/>
            <a:r>
              <a:rPr lang="de-DE" dirty="0" smtClean="0"/>
              <a:t>Beziehungskennzeichnung „Erscheint auch als“</a:t>
            </a:r>
          </a:p>
          <a:p>
            <a:pPr lvl="1"/>
            <a:endParaRPr lang="de-DE" dirty="0" smtClean="0"/>
          </a:p>
          <a:p>
            <a:r>
              <a:rPr lang="de-DE" dirty="0" smtClean="0"/>
              <a:t>Lizenzausgaben (RDA 2.5.2.1 </a:t>
            </a:r>
            <a:r>
              <a:rPr lang="de-DE" smtClean="0"/>
              <a:t>D-A-CH)</a:t>
            </a:r>
          </a:p>
          <a:p>
            <a:endParaRPr lang="de-DE" dirty="0" smtClean="0"/>
          </a:p>
          <a:p>
            <a:pPr lvl="1"/>
            <a:r>
              <a:rPr lang="de-DE" dirty="0" smtClean="0"/>
              <a:t>Lizenzbegriff und Wörter, die auf eine Ausgabebezeichnung hinweisen </a:t>
            </a:r>
            <a:r>
              <a:rPr lang="de-DE" dirty="0" smtClean="0">
                <a:sym typeface="Wingdings" pitchFamily="2" charset="2"/>
              </a:rPr>
              <a:t> </a:t>
            </a:r>
            <a:r>
              <a:rPr lang="de-DE" dirty="0" smtClean="0"/>
              <a:t>Ausgabebezeichnung</a:t>
            </a:r>
          </a:p>
          <a:p>
            <a:pPr lvl="1"/>
            <a:r>
              <a:rPr lang="de-DE" dirty="0" smtClean="0"/>
              <a:t>Lizenzbegriff ohne Hinweise auf eine „Ausgabe“ </a:t>
            </a:r>
            <a:r>
              <a:rPr lang="de-DE" dirty="0" smtClean="0">
                <a:sym typeface="Wingdings" pitchFamily="2" charset="2"/>
              </a:rPr>
              <a:t></a:t>
            </a:r>
            <a:r>
              <a:rPr lang="de-DE" dirty="0" smtClean="0"/>
              <a:t> Anmerkung zur Veröffentlichungsangabe (RDA 2.17.7)</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47</a:t>
            </a:fld>
            <a:endParaRPr lang="de-DE">
              <a:solidFill>
                <a:prstClr val="black">
                  <a:tint val="75000"/>
                </a:prstClr>
              </a:solidFill>
            </a:endParaRPr>
          </a:p>
        </p:txBody>
      </p:sp>
    </p:spTree>
    <p:extLst>
      <p:ext uri="{BB962C8B-B14F-4D97-AF65-F5344CB8AC3E}">
        <p14:creationId xmlns:p14="http://schemas.microsoft.com/office/powerpoint/2010/main" val="39348637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276872"/>
            <a:ext cx="8229600" cy="1431032"/>
          </a:xfrm>
        </p:spPr>
        <p:txBody>
          <a:bodyPr>
            <a:normAutofit fontScale="90000"/>
          </a:bodyPr>
          <a:lstStyle/>
          <a:p>
            <a:pPr algn="ctr"/>
            <a:r>
              <a:rPr lang="de-DE" sz="3100" dirty="0" smtClean="0">
                <a:latin typeface="Verdana" pitchFamily="34" charset="0"/>
                <a:ea typeface="Verdana" pitchFamily="34" charset="0"/>
                <a:cs typeface="Verdana" pitchFamily="34" charset="0"/>
              </a:rPr>
              <a:t/>
            </a:r>
            <a:br>
              <a:rPr lang="de-DE" sz="3100" dirty="0" smtClean="0">
                <a:latin typeface="Verdana" pitchFamily="34" charset="0"/>
                <a:ea typeface="Verdana" pitchFamily="34" charset="0"/>
                <a:cs typeface="Verdana" pitchFamily="34" charset="0"/>
              </a:rPr>
            </a:br>
            <a:r>
              <a:rPr lang="de-DE" sz="3100" dirty="0" smtClean="0">
                <a:latin typeface="Verdana" pitchFamily="34" charset="0"/>
                <a:ea typeface="Verdana" pitchFamily="34" charset="0"/>
                <a:cs typeface="Verdana" pitchFamily="34" charset="0"/>
              </a:rPr>
              <a:t>Körperschaften als geistige Schöpfer</a:t>
            </a:r>
            <a:r>
              <a:rPr lang="de-DE" sz="2800" dirty="0" smtClean="0">
                <a:latin typeface="Verdana" pitchFamily="34" charset="0"/>
                <a:ea typeface="Verdana" pitchFamily="34" charset="0"/>
                <a:cs typeface="Verdana" pitchFamily="34" charset="0"/>
              </a:rPr>
              <a:t/>
            </a:r>
            <a:br>
              <a:rPr lang="de-DE" sz="2800" dirty="0" smtClean="0">
                <a:latin typeface="Verdana" pitchFamily="34" charset="0"/>
                <a:ea typeface="Verdana" pitchFamily="34" charset="0"/>
                <a:cs typeface="Verdana" pitchFamily="34" charset="0"/>
              </a:rPr>
            </a:br>
            <a:endParaRPr lang="de-DE" sz="2800" dirty="0">
              <a:latin typeface="Verdana" pitchFamily="34" charset="0"/>
              <a:ea typeface="Verdana" pitchFamily="34" charset="0"/>
              <a:cs typeface="Verdana"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48</a:t>
            </a:fld>
            <a:endParaRPr lang="de-DE"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5A.08</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7" name="Fußzeilenplatzhalter 3"/>
          <p:cNvSpPr>
            <a:spLocks noGrp="1"/>
          </p:cNvSpPr>
          <p:nvPr>
            <p:ph type="ftr" sz="quarter" idx="14"/>
          </p:nvPr>
        </p:nvSpPr>
        <p:spPr>
          <a:xfrm>
            <a:off x="467544" y="6376243"/>
            <a:ext cx="6768752"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15349389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0" indent="0">
              <a:buNone/>
            </a:pPr>
            <a:r>
              <a:rPr lang="de-DE" sz="2400" b="1" dirty="0" smtClean="0">
                <a:latin typeface="Verdana" pitchFamily="34" charset="0"/>
                <a:ea typeface="Verdana" pitchFamily="34" charset="0"/>
                <a:cs typeface="Verdana" pitchFamily="34" charset="0"/>
              </a:rPr>
              <a:t>Entscheidung in 2 Schritten</a:t>
            </a:r>
          </a:p>
          <a:p>
            <a:endParaRPr lang="de-DE" sz="2400" dirty="0">
              <a:latin typeface="Verdana" pitchFamily="34" charset="0"/>
              <a:ea typeface="Verdana" pitchFamily="34" charset="0"/>
              <a:cs typeface="Verdana" pitchFamily="34" charset="0"/>
            </a:endParaRPr>
          </a:p>
          <a:p>
            <a:pPr marL="457200" lvl="1" indent="0">
              <a:buNone/>
            </a:pPr>
            <a:r>
              <a:rPr lang="de-DE" sz="2400" b="1" dirty="0" smtClean="0">
                <a:latin typeface="Verdana" pitchFamily="34" charset="0"/>
                <a:ea typeface="Verdana" pitchFamily="34" charset="0"/>
                <a:cs typeface="Verdana" pitchFamily="34" charset="0"/>
              </a:rPr>
              <a:t>Schritt 1</a:t>
            </a:r>
          </a:p>
          <a:p>
            <a:pPr marL="914400" lvl="2" indent="0">
              <a:buNone/>
            </a:pPr>
            <a:r>
              <a:rPr lang="de-DE" sz="2000" dirty="0" smtClean="0">
                <a:latin typeface="Verdana" pitchFamily="34" charset="0"/>
                <a:ea typeface="Verdana" pitchFamily="34" charset="0"/>
                <a:cs typeface="Verdana" pitchFamily="34" charset="0"/>
              </a:rPr>
              <a:t>Stammt das Werk von einer Körperschaft? </a:t>
            </a:r>
          </a:p>
          <a:p>
            <a:pPr marL="457200" lvl="1" indent="0">
              <a:buNone/>
            </a:pPr>
            <a:endParaRPr lang="de-DE" sz="1600" dirty="0">
              <a:latin typeface="Verdana" pitchFamily="34" charset="0"/>
              <a:ea typeface="Verdana" pitchFamily="34" charset="0"/>
              <a:cs typeface="Verdana" pitchFamily="34" charset="0"/>
            </a:endParaRPr>
          </a:p>
          <a:p>
            <a:pPr marL="57150" indent="0">
              <a:buNone/>
            </a:pPr>
            <a:r>
              <a:rPr lang="de-DE" sz="2000" b="1" dirty="0" smtClean="0">
                <a:latin typeface="Verdana" pitchFamily="34" charset="0"/>
                <a:ea typeface="Verdana" pitchFamily="34" charset="0"/>
                <a:cs typeface="Verdana" pitchFamily="34" charset="0"/>
              </a:rPr>
              <a:t>wenn ja, folgt: </a:t>
            </a:r>
          </a:p>
          <a:p>
            <a:pPr marL="457200" lvl="1" indent="0">
              <a:buNone/>
            </a:pPr>
            <a:endParaRPr lang="de-DE" sz="1600" b="1" dirty="0">
              <a:latin typeface="Verdana" pitchFamily="34" charset="0"/>
              <a:ea typeface="Verdana" pitchFamily="34" charset="0"/>
              <a:cs typeface="Verdana" pitchFamily="34" charset="0"/>
            </a:endParaRPr>
          </a:p>
          <a:p>
            <a:pPr marL="457200" lvl="1" indent="0">
              <a:buNone/>
            </a:pPr>
            <a:r>
              <a:rPr lang="de-DE" sz="2400" b="1" dirty="0" smtClean="0">
                <a:latin typeface="Verdana" pitchFamily="34" charset="0"/>
                <a:ea typeface="Verdana" pitchFamily="34" charset="0"/>
                <a:cs typeface="Verdana" pitchFamily="34" charset="0"/>
              </a:rPr>
              <a:t>Schritt 2</a:t>
            </a:r>
          </a:p>
          <a:p>
            <a:pPr marL="914400" lvl="2" indent="0">
              <a:buNone/>
            </a:pPr>
            <a:r>
              <a:rPr lang="de-DE" sz="2000" dirty="0" smtClean="0">
                <a:latin typeface="Verdana" pitchFamily="34" charset="0"/>
                <a:ea typeface="Verdana" pitchFamily="34" charset="0"/>
                <a:cs typeface="Verdana" pitchFamily="34" charset="0"/>
              </a:rPr>
              <a:t>Fällt das Werk unter mindestens </a:t>
            </a:r>
            <a:r>
              <a:rPr lang="de-DE" sz="2000" smtClean="0">
                <a:latin typeface="Verdana" pitchFamily="34" charset="0"/>
                <a:ea typeface="Verdana" pitchFamily="34" charset="0"/>
                <a:cs typeface="Verdana" pitchFamily="34" charset="0"/>
              </a:rPr>
              <a:t>einen Typ, bei dem </a:t>
            </a:r>
            <a:r>
              <a:rPr lang="de-DE" sz="2000" dirty="0" smtClean="0">
                <a:latin typeface="Verdana" pitchFamily="34" charset="0"/>
                <a:ea typeface="Verdana" pitchFamily="34" charset="0"/>
                <a:cs typeface="Verdana" pitchFamily="34" charset="0"/>
              </a:rPr>
              <a:t>die Körperschaft als geistiger Schöpfer gilt?</a:t>
            </a:r>
          </a:p>
          <a:p>
            <a:pPr lvl="2"/>
            <a:endParaRPr lang="de-DE" sz="2000" dirty="0" smtClean="0">
              <a:latin typeface="Verdana" pitchFamily="34" charset="0"/>
              <a:ea typeface="Verdana" pitchFamily="34" charset="0"/>
              <a:cs typeface="Verdana" pitchFamily="34" charset="0"/>
            </a:endParaRPr>
          </a:p>
          <a:p>
            <a:pPr lvl="2"/>
            <a:endParaRPr lang="de-DE" sz="2000" dirty="0" smtClean="0">
              <a:latin typeface="Verdana" pitchFamily="34" charset="0"/>
              <a:ea typeface="Verdana" pitchFamily="34" charset="0"/>
              <a:cs typeface="Verdana" pitchFamily="34" charset="0"/>
            </a:endParaRPr>
          </a:p>
          <a:p>
            <a:pPr marL="0" indent="0">
              <a:buNone/>
            </a:pPr>
            <a:r>
              <a:rPr lang="de-DE" sz="2000" i="1" dirty="0" smtClean="0">
                <a:latin typeface="Verdana" pitchFamily="34" charset="0"/>
                <a:ea typeface="Verdana" pitchFamily="34" charset="0"/>
                <a:cs typeface="Verdana" pitchFamily="34" charset="0"/>
              </a:rPr>
              <a:t>Ergibt die Prüfung im 2. Schritt, dass die Körperschaft nicht als geistiger Schöpfer zu betrachten ist, so handelt es sich um eine sonstige Körperschaft in Verbindung mit dem Werk (RDA 19.3).</a:t>
            </a: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49</a:t>
            </a:fld>
            <a:endParaRPr lang="de-DE"/>
          </a:p>
        </p:txBody>
      </p:sp>
      <p:sp>
        <p:nvSpPr>
          <p:cNvPr id="6" name="Fußzeilenplatzhalter 3"/>
          <p:cNvSpPr>
            <a:spLocks noGrp="1"/>
          </p:cNvSpPr>
          <p:nvPr>
            <p:ph type="ftr" sz="quarter" idx="14"/>
          </p:nvPr>
        </p:nvSpPr>
        <p:spPr>
          <a:xfrm>
            <a:off x="468313" y="6376988"/>
            <a:ext cx="5615855" cy="365125"/>
          </a:xfrm>
        </p:spPr>
        <p:txBody>
          <a:bodyPr/>
          <a:lstStyle/>
          <a:p>
            <a:pPr>
              <a:defRPr/>
            </a:pPr>
            <a:r>
              <a:rPr lang="de-DE" smtClean="0"/>
              <a:t>AG RDA Schulungsunterlagen | RDA mini | Stand: 30.11.2016 | CC BY-NC-SA</a:t>
            </a:r>
            <a:endParaRPr lang="de-DE" dirty="0"/>
          </a:p>
        </p:txBody>
      </p:sp>
    </p:spTree>
    <p:extLst>
      <p:ext uri="{BB962C8B-B14F-4D97-AF65-F5344CB8AC3E}">
        <p14:creationId xmlns:p14="http://schemas.microsoft.com/office/powerpoint/2010/main" val="34600434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Wie werden mehrteilige Monografien im deutschsprachigen Raum beschrieben?</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5</a:t>
            </a:fld>
            <a:endParaRPr lang="de-DE" dirty="0">
              <a:solidFill>
                <a:prstClr val="black">
                  <a:tint val="75000"/>
                </a:prstClr>
              </a:solidFill>
            </a:endParaRPr>
          </a:p>
        </p:txBody>
      </p:sp>
      <p:cxnSp>
        <p:nvCxnSpPr>
          <p:cNvPr id="7" name="Gerade Verbindung mit Pfeil 6"/>
          <p:cNvCxnSpPr/>
          <p:nvPr/>
        </p:nvCxnSpPr>
        <p:spPr>
          <a:xfrm>
            <a:off x="395536" y="4437112"/>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 name="Textplatzhalter 2"/>
          <p:cNvSpPr>
            <a:spLocks noGrp="1"/>
          </p:cNvSpPr>
          <p:nvPr>
            <p:ph type="body" sz="quarter" idx="13"/>
          </p:nvPr>
        </p:nvSpPr>
        <p:spPr>
          <a:xfrm>
            <a:off x="251520" y="1412776"/>
            <a:ext cx="8640960" cy="4896544"/>
          </a:xfrm>
        </p:spPr>
        <p:txBody>
          <a:bodyPr wrap="square"/>
          <a:lstStyle/>
          <a:p>
            <a:r>
              <a:rPr lang="de-DE" dirty="0" smtClean="0"/>
              <a:t>alle drei Beschreibungsarten zugelassen (größtmögliche Flexibilität)</a:t>
            </a:r>
          </a:p>
          <a:p>
            <a:endParaRPr lang="de-DE" dirty="0"/>
          </a:p>
          <a:p>
            <a:r>
              <a:rPr lang="de-DE" dirty="0" smtClean="0"/>
              <a:t>derzeit angewendet: </a:t>
            </a:r>
          </a:p>
          <a:p>
            <a:pPr lvl="1"/>
            <a:r>
              <a:rPr lang="de-DE" dirty="0" smtClean="0"/>
              <a:t>hierarchische Beschreibung und </a:t>
            </a:r>
          </a:p>
          <a:p>
            <a:pPr lvl="1"/>
            <a:r>
              <a:rPr lang="de-DE" dirty="0" smtClean="0"/>
              <a:t>umfassende Beschreibung</a:t>
            </a:r>
          </a:p>
          <a:p>
            <a:pPr marL="457200" lvl="1" indent="0">
              <a:buNone/>
            </a:pPr>
            <a:endParaRPr lang="de-DE" dirty="0" smtClean="0"/>
          </a:p>
          <a:p>
            <a:pPr marL="354013" lvl="1" indent="0">
              <a:buNone/>
            </a:pPr>
            <a:r>
              <a:rPr lang="de-DE" sz="2400" dirty="0" smtClean="0"/>
              <a:t>Anwendungsrichtlinien und Schulungsunterlagen für hierarchische und umfassende Beschreibung erarbeitet</a:t>
            </a:r>
          </a:p>
          <a:p>
            <a:pPr marL="0" indent="0">
              <a:buNone/>
            </a:pPr>
            <a:r>
              <a:rPr lang="de-DE" dirty="0" smtClean="0"/>
              <a:t> </a:t>
            </a:r>
            <a:endParaRPr lang="de-DE" dirty="0"/>
          </a:p>
          <a:p>
            <a:pPr lvl="1"/>
            <a:endParaRPr lang="de-DE" dirty="0"/>
          </a:p>
          <a:p>
            <a:pPr lvl="2"/>
            <a:endParaRPr lang="de-DE" sz="1800" dirty="0"/>
          </a:p>
          <a:p>
            <a:pPr marL="457200" lvl="1" indent="0">
              <a:buNone/>
            </a:pPr>
            <a:endParaRPr lang="de-DE" dirty="0" smtClean="0"/>
          </a:p>
          <a:p>
            <a:pPr lvl="1"/>
            <a:endParaRPr lang="de-DE" dirty="0"/>
          </a:p>
          <a:p>
            <a:pPr lvl="1"/>
            <a:endParaRPr lang="de-DE" dirty="0"/>
          </a:p>
          <a:p>
            <a:pPr marL="914400" lvl="2" indent="0">
              <a:buNone/>
            </a:pPr>
            <a:endParaRPr lang="de-DE" sz="1800" dirty="0"/>
          </a:p>
          <a:p>
            <a:endParaRPr lang="de-DE" dirty="0" smtClean="0"/>
          </a:p>
          <a:p>
            <a:pPr marL="0" indent="0">
              <a:buNone/>
            </a:pPr>
            <a:r>
              <a:rPr lang="de-DE" dirty="0" smtClean="0"/>
              <a:t>	  </a:t>
            </a:r>
          </a:p>
          <a:p>
            <a:pPr lvl="2"/>
            <a:endParaRPr lang="de-DE" sz="1800" dirty="0"/>
          </a:p>
        </p:txBody>
      </p:sp>
    </p:spTree>
    <p:extLst>
      <p:ext uri="{BB962C8B-B14F-4D97-AF65-F5344CB8AC3E}">
        <p14:creationId xmlns:p14="http://schemas.microsoft.com/office/powerpoint/2010/main" val="40997367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0" indent="0">
              <a:buNone/>
            </a:pPr>
            <a:r>
              <a:rPr lang="de-DE" sz="2400" b="1" dirty="0" smtClean="0">
                <a:latin typeface="Verdana" pitchFamily="34" charset="0"/>
                <a:ea typeface="Verdana" pitchFamily="34" charset="0"/>
                <a:cs typeface="Verdana" pitchFamily="34" charset="0"/>
              </a:rPr>
              <a:t>Schritt 1</a:t>
            </a:r>
            <a:r>
              <a:rPr lang="de-DE" sz="2400" dirty="0" smtClean="0">
                <a:latin typeface="Verdana" pitchFamily="34" charset="0"/>
                <a:ea typeface="Verdana" pitchFamily="34" charset="0"/>
                <a:cs typeface="Verdana" pitchFamily="34" charset="0"/>
              </a:rPr>
              <a:t> </a:t>
            </a:r>
          </a:p>
          <a:p>
            <a:pPr marL="0" indent="0">
              <a:buNone/>
            </a:pPr>
            <a:r>
              <a:rPr lang="de-DE" sz="2400" dirty="0" smtClean="0">
                <a:latin typeface="Verdana" pitchFamily="34" charset="0"/>
                <a:ea typeface="Verdana" pitchFamily="34" charset="0"/>
                <a:cs typeface="Verdana" pitchFamily="34" charset="0"/>
              </a:rPr>
              <a:t>Stammt </a:t>
            </a:r>
            <a:r>
              <a:rPr lang="de-DE" sz="2400" dirty="0">
                <a:latin typeface="Verdana" pitchFamily="34" charset="0"/>
                <a:ea typeface="Verdana" pitchFamily="34" charset="0"/>
                <a:cs typeface="Verdana" pitchFamily="34" charset="0"/>
              </a:rPr>
              <a:t>das Werk von einer Körperschaft? </a:t>
            </a: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pPr marL="914400" lvl="1" indent="-457200">
              <a:buFont typeface="+mj-lt"/>
              <a:buAutoNum type="arabicPeriod"/>
            </a:pPr>
            <a:r>
              <a:rPr lang="de-DE" sz="2400" dirty="0" smtClean="0">
                <a:latin typeface="Verdana" pitchFamily="34" charset="0"/>
                <a:ea typeface="Verdana" pitchFamily="34" charset="0"/>
                <a:cs typeface="Verdana" pitchFamily="34" charset="0"/>
              </a:rPr>
              <a:t>Die KS hat das Werk selbst veröffentlicht</a:t>
            </a:r>
          </a:p>
          <a:p>
            <a:pPr marL="914400" lvl="1" indent="-457200">
              <a:buFont typeface="+mj-lt"/>
              <a:buAutoNum type="arabicPeriod"/>
            </a:pPr>
            <a:endParaRPr lang="de-DE" sz="2400" dirty="0" smtClean="0">
              <a:latin typeface="Verdana" pitchFamily="34" charset="0"/>
              <a:ea typeface="Verdana" pitchFamily="34" charset="0"/>
              <a:cs typeface="Verdana" pitchFamily="34" charset="0"/>
            </a:endParaRPr>
          </a:p>
          <a:p>
            <a:pPr marL="914400" lvl="1" indent="-457200">
              <a:buFont typeface="+mj-lt"/>
              <a:buAutoNum type="arabicPeriod"/>
            </a:pPr>
            <a:r>
              <a:rPr lang="de-DE" sz="2400" dirty="0" smtClean="0">
                <a:latin typeface="Verdana" pitchFamily="34" charset="0"/>
                <a:ea typeface="Verdana" pitchFamily="34" charset="0"/>
                <a:cs typeface="Verdana" pitchFamily="34" charset="0"/>
              </a:rPr>
              <a:t>Die KS hat die Veröffentlichung des Werkes veranlasst</a:t>
            </a:r>
          </a:p>
          <a:p>
            <a:pPr marL="914400" lvl="1" indent="-457200">
              <a:buFont typeface="+mj-lt"/>
              <a:buAutoNum type="arabicPeriod"/>
            </a:pPr>
            <a:endParaRPr lang="de-DE" sz="2400" dirty="0" smtClean="0">
              <a:latin typeface="Verdana" pitchFamily="34" charset="0"/>
              <a:ea typeface="Verdana" pitchFamily="34" charset="0"/>
              <a:cs typeface="Verdana" pitchFamily="34" charset="0"/>
            </a:endParaRPr>
          </a:p>
          <a:p>
            <a:pPr marL="914400" lvl="1" indent="-457200">
              <a:buFont typeface="+mj-lt"/>
              <a:buAutoNum type="arabicPeriod"/>
            </a:pPr>
            <a:r>
              <a:rPr lang="de-DE" sz="2400" dirty="0" smtClean="0">
                <a:latin typeface="Verdana" pitchFamily="34" charset="0"/>
                <a:ea typeface="Verdana" pitchFamily="34" charset="0"/>
                <a:cs typeface="Verdana" pitchFamily="34" charset="0"/>
              </a:rPr>
              <a:t>Der Inhalt des Werkes ist bei der KS entstanden</a:t>
            </a:r>
          </a:p>
          <a:p>
            <a:pPr marL="457200" lvl="1" indent="0">
              <a:buNone/>
            </a:pPr>
            <a:endParaRPr lang="de-DE" sz="2400" dirty="0">
              <a:latin typeface="Verdana" pitchFamily="34" charset="0"/>
              <a:ea typeface="Verdana" pitchFamily="34" charset="0"/>
              <a:cs typeface="Verdana"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50</a:t>
            </a:fld>
            <a:endParaRPr lang="de-DE"/>
          </a:p>
        </p:txBody>
      </p:sp>
      <p:sp>
        <p:nvSpPr>
          <p:cNvPr id="6" name="Fußzeilenplatzhalter 3"/>
          <p:cNvSpPr>
            <a:spLocks noGrp="1"/>
          </p:cNvSpPr>
          <p:nvPr>
            <p:ph type="ftr" sz="quarter" idx="14"/>
          </p:nvPr>
        </p:nvSpPr>
        <p:spPr>
          <a:xfrm>
            <a:off x="468313" y="6376988"/>
            <a:ext cx="5615855" cy="365125"/>
          </a:xfrm>
        </p:spPr>
        <p:txBody>
          <a:bodyPr/>
          <a:lstStyle/>
          <a:p>
            <a:pPr>
              <a:defRPr/>
            </a:pPr>
            <a:r>
              <a:rPr lang="de-DE" smtClean="0"/>
              <a:t>AG RDA Schulungsunterlagen | RDA mini | Stand: 30.11.2016 | CC BY-NC-SA</a:t>
            </a:r>
            <a:endParaRPr lang="de-DE" dirty="0"/>
          </a:p>
        </p:txBody>
      </p:sp>
    </p:spTree>
    <p:extLst>
      <p:ext uri="{BB962C8B-B14F-4D97-AF65-F5344CB8AC3E}">
        <p14:creationId xmlns:p14="http://schemas.microsoft.com/office/powerpoint/2010/main" val="40134725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712968" cy="5472608"/>
          </a:xfrm>
        </p:spPr>
        <p:txBody>
          <a:bodyPr wrap="square"/>
          <a:lstStyle/>
          <a:p>
            <a:pPr marL="0" indent="0">
              <a:buNone/>
            </a:pPr>
            <a:r>
              <a:rPr lang="de-DE" sz="2400" b="1" dirty="0">
                <a:latin typeface="Verdana" pitchFamily="34" charset="0"/>
                <a:ea typeface="Verdana" pitchFamily="34" charset="0"/>
                <a:cs typeface="Verdana" pitchFamily="34" charset="0"/>
              </a:rPr>
              <a:t>Schritt </a:t>
            </a:r>
            <a:r>
              <a:rPr lang="de-DE" sz="2400" b="1" dirty="0" smtClean="0">
                <a:latin typeface="Verdana" pitchFamily="34" charset="0"/>
                <a:ea typeface="Verdana" pitchFamily="34" charset="0"/>
                <a:cs typeface="Verdana" pitchFamily="34" charset="0"/>
              </a:rPr>
              <a:t>2</a:t>
            </a:r>
          </a:p>
          <a:p>
            <a:pPr marL="0" indent="0">
              <a:buNone/>
            </a:pPr>
            <a:r>
              <a:rPr lang="de-DE" sz="2400" dirty="0" smtClean="0">
                <a:latin typeface="Verdana" pitchFamily="34" charset="0"/>
                <a:ea typeface="Verdana" pitchFamily="34" charset="0"/>
                <a:cs typeface="Verdana" pitchFamily="34" charset="0"/>
              </a:rPr>
              <a:t>Fällt </a:t>
            </a:r>
            <a:r>
              <a:rPr lang="de-DE" sz="2400" dirty="0">
                <a:latin typeface="Verdana" pitchFamily="34" charset="0"/>
                <a:ea typeface="Verdana" pitchFamily="34" charset="0"/>
                <a:cs typeface="Verdana" pitchFamily="34" charset="0"/>
              </a:rPr>
              <a:t>das Werk unter mindestens einen </a:t>
            </a:r>
            <a:r>
              <a:rPr lang="de-DE" sz="2400" dirty="0" smtClean="0">
                <a:latin typeface="Verdana" pitchFamily="34" charset="0"/>
                <a:ea typeface="Verdana" pitchFamily="34" charset="0"/>
                <a:cs typeface="Verdana" pitchFamily="34" charset="0"/>
              </a:rPr>
              <a:t>Typ, </a:t>
            </a:r>
            <a:r>
              <a:rPr lang="de-DE" sz="2400" dirty="0">
                <a:latin typeface="Verdana" pitchFamily="34" charset="0"/>
                <a:ea typeface="Verdana" pitchFamily="34" charset="0"/>
                <a:cs typeface="Verdana" pitchFamily="34" charset="0"/>
              </a:rPr>
              <a:t>bei </a:t>
            </a:r>
            <a:r>
              <a:rPr lang="de-DE" sz="2400" dirty="0" smtClean="0">
                <a:latin typeface="Verdana" pitchFamily="34" charset="0"/>
                <a:ea typeface="Verdana" pitchFamily="34" charset="0"/>
                <a:cs typeface="Verdana" pitchFamily="34" charset="0"/>
              </a:rPr>
              <a:t>dem </a:t>
            </a:r>
            <a:r>
              <a:rPr lang="de-DE" sz="2400" dirty="0">
                <a:latin typeface="Verdana" pitchFamily="34" charset="0"/>
                <a:ea typeface="Verdana" pitchFamily="34" charset="0"/>
                <a:cs typeface="Verdana" pitchFamily="34" charset="0"/>
              </a:rPr>
              <a:t>die Körperschaft als geistiger Schöpfer gilt?</a:t>
            </a:r>
          </a:p>
          <a:p>
            <a:pPr marL="0" indent="0">
              <a:buNone/>
            </a:pPr>
            <a:endParaRPr lang="de-DE" sz="2400" dirty="0">
              <a:latin typeface="Verdana" pitchFamily="34" charset="0"/>
              <a:ea typeface="Verdana" pitchFamily="34" charset="0"/>
              <a:cs typeface="Verdana" pitchFamily="34" charset="0"/>
            </a:endParaRPr>
          </a:p>
          <a:p>
            <a:pPr marL="0" indent="0">
              <a:buNone/>
            </a:pPr>
            <a:r>
              <a:rPr lang="de-DE" sz="2400" b="1" dirty="0" smtClean="0">
                <a:latin typeface="Verdana" pitchFamily="34" charset="0"/>
                <a:ea typeface="Verdana" pitchFamily="34" charset="0"/>
                <a:cs typeface="Verdana" pitchFamily="34" charset="0"/>
              </a:rPr>
              <a:t>Typen von Werken, bei denen die Körperschaft als geistiger Schöpfer gilt (RDA 19.2.1.1.1)</a:t>
            </a:r>
            <a:endParaRPr lang="de-DE" sz="2400" b="1" dirty="0">
              <a:latin typeface="Verdana" pitchFamily="34" charset="0"/>
              <a:ea typeface="Verdana" pitchFamily="34" charset="0"/>
              <a:cs typeface="Verdana" pitchFamily="34" charset="0"/>
            </a:endParaRPr>
          </a:p>
          <a:p>
            <a:pPr marL="914400" lvl="1" indent="-457200">
              <a:buFont typeface="+mj-lt"/>
              <a:buAutoNum type="arabicPeriod"/>
            </a:pPr>
            <a:r>
              <a:rPr lang="de-DE" sz="2000" dirty="0" smtClean="0">
                <a:latin typeface="Verdana" pitchFamily="34" charset="0"/>
                <a:ea typeface="Verdana" pitchFamily="34" charset="0"/>
                <a:cs typeface="Verdana" pitchFamily="34" charset="0"/>
              </a:rPr>
              <a:t>Administratives Werk über die Körperschaft</a:t>
            </a:r>
          </a:p>
          <a:p>
            <a:pPr marL="914400" lvl="1" indent="-457200">
              <a:buFont typeface="+mj-lt"/>
              <a:buAutoNum type="arabicPeriod"/>
            </a:pPr>
            <a:r>
              <a:rPr lang="de-DE" sz="2000" dirty="0" smtClean="0">
                <a:latin typeface="Verdana" pitchFamily="34" charset="0"/>
                <a:ea typeface="Verdana" pitchFamily="34" charset="0"/>
                <a:cs typeface="Verdana" pitchFamily="34" charset="0"/>
              </a:rPr>
              <a:t>Kollektives Gedankengut der Körperschaft</a:t>
            </a:r>
          </a:p>
          <a:p>
            <a:pPr marL="914400" lvl="1" indent="-457200">
              <a:buFont typeface="+mj-lt"/>
              <a:buAutoNum type="arabicPeriod"/>
            </a:pPr>
            <a:r>
              <a:rPr lang="de-DE" sz="2000" dirty="0" smtClean="0">
                <a:latin typeface="Verdana" pitchFamily="34" charset="0"/>
                <a:ea typeface="Verdana" pitchFamily="34" charset="0"/>
                <a:cs typeface="Verdana" pitchFamily="34" charset="0"/>
              </a:rPr>
              <a:t>Kollektive Aktivität der Körperschaft</a:t>
            </a:r>
          </a:p>
          <a:p>
            <a:pPr marL="914400" lvl="1" indent="-457200">
              <a:buFont typeface="+mj-lt"/>
              <a:buAutoNum type="arabicPeriod"/>
            </a:pPr>
            <a:r>
              <a:rPr lang="de-DE" sz="2000" dirty="0" smtClean="0">
                <a:solidFill>
                  <a:schemeClr val="bg1">
                    <a:lumMod val="65000"/>
                  </a:schemeClr>
                </a:solidFill>
                <a:latin typeface="Verdana" pitchFamily="34" charset="0"/>
                <a:ea typeface="Verdana" pitchFamily="34" charset="0"/>
                <a:cs typeface="Verdana" pitchFamily="34" charset="0"/>
              </a:rPr>
              <a:t>Berichte über Anhörungen</a:t>
            </a:r>
          </a:p>
          <a:p>
            <a:pPr marL="914400" lvl="1" indent="-457200">
              <a:buFont typeface="+mj-lt"/>
              <a:buAutoNum type="arabicPeriod"/>
            </a:pPr>
            <a:r>
              <a:rPr lang="de-DE" sz="2000" dirty="0" smtClean="0">
                <a:solidFill>
                  <a:schemeClr val="bg1">
                    <a:lumMod val="65000"/>
                  </a:schemeClr>
                </a:solidFill>
                <a:latin typeface="Verdana" pitchFamily="34" charset="0"/>
                <a:ea typeface="Verdana" pitchFamily="34" charset="0"/>
                <a:cs typeface="Verdana" pitchFamily="34" charset="0"/>
              </a:rPr>
              <a:t>Kollektive Aktivität einer darstellenden Gruppe</a:t>
            </a:r>
          </a:p>
          <a:p>
            <a:pPr marL="914400" lvl="1" indent="-457200">
              <a:buFont typeface="+mj-lt"/>
              <a:buAutoNum type="arabicPeriod"/>
            </a:pPr>
            <a:r>
              <a:rPr lang="de-DE" sz="2000" dirty="0" smtClean="0">
                <a:solidFill>
                  <a:schemeClr val="bg1">
                    <a:lumMod val="65000"/>
                  </a:schemeClr>
                </a:solidFill>
                <a:latin typeface="Verdana" pitchFamily="34" charset="0"/>
                <a:ea typeface="Verdana" pitchFamily="34" charset="0"/>
                <a:cs typeface="Verdana" pitchFamily="34" charset="0"/>
              </a:rPr>
              <a:t>Kartografische Werke, die von einer Körperschaft stammen</a:t>
            </a:r>
          </a:p>
          <a:p>
            <a:pPr marL="914400" lvl="1" indent="-457200">
              <a:buFont typeface="+mj-lt"/>
              <a:buAutoNum type="arabicPeriod"/>
            </a:pPr>
            <a:r>
              <a:rPr lang="de-DE" sz="2000" dirty="0" smtClean="0">
                <a:solidFill>
                  <a:schemeClr val="bg1">
                    <a:lumMod val="65000"/>
                  </a:schemeClr>
                </a:solidFill>
                <a:latin typeface="Verdana" pitchFamily="34" charset="0"/>
                <a:ea typeface="Verdana" pitchFamily="34" charset="0"/>
                <a:cs typeface="Verdana" pitchFamily="34" charset="0"/>
              </a:rPr>
              <a:t>Bestimmte Arten von juristischen Werken</a:t>
            </a:r>
          </a:p>
          <a:p>
            <a:pPr marL="914400" lvl="1" indent="-457200">
              <a:buFont typeface="+mj-lt"/>
              <a:buAutoNum type="arabicPeriod"/>
            </a:pPr>
            <a:r>
              <a:rPr lang="de-DE" sz="2000" dirty="0" smtClean="0">
                <a:solidFill>
                  <a:schemeClr val="bg1">
                    <a:lumMod val="65000"/>
                  </a:schemeClr>
                </a:solidFill>
                <a:latin typeface="Verdana" pitchFamily="34" charset="0"/>
                <a:ea typeface="Verdana" pitchFamily="34" charset="0"/>
                <a:cs typeface="Verdana" pitchFamily="34" charset="0"/>
              </a:rPr>
              <a:t>Kunstwerke von mehreren Künstlern, die als KS handeln</a:t>
            </a:r>
            <a:endParaRPr lang="de-DE" sz="2000" dirty="0">
              <a:solidFill>
                <a:schemeClr val="bg1">
                  <a:lumMod val="65000"/>
                </a:schemeClr>
              </a:solidFill>
              <a:latin typeface="Verdana" pitchFamily="34" charset="0"/>
              <a:ea typeface="Verdana" pitchFamily="34" charset="0"/>
              <a:cs typeface="Verdana"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51</a:t>
            </a:fld>
            <a:endParaRPr lang="de-DE"/>
          </a:p>
        </p:txBody>
      </p:sp>
      <p:sp>
        <p:nvSpPr>
          <p:cNvPr id="6" name="Fußzeilenplatzhalter 3"/>
          <p:cNvSpPr>
            <a:spLocks noGrp="1"/>
          </p:cNvSpPr>
          <p:nvPr>
            <p:ph type="ftr" sz="quarter" idx="14"/>
          </p:nvPr>
        </p:nvSpPr>
        <p:spPr>
          <a:xfrm>
            <a:off x="468313" y="6376988"/>
            <a:ext cx="5615855" cy="365125"/>
          </a:xfrm>
        </p:spPr>
        <p:txBody>
          <a:bodyPr/>
          <a:lstStyle/>
          <a:p>
            <a:pPr>
              <a:defRPr/>
            </a:pPr>
            <a:r>
              <a:rPr lang="de-DE" smtClean="0"/>
              <a:t>AG RDA Schulungsunterlagen | RDA mini | Stand: 30.11.2016 | CC BY-NC-SA</a:t>
            </a:r>
            <a:endParaRPr lang="de-DE" dirty="0"/>
          </a:p>
        </p:txBody>
      </p:sp>
    </p:spTree>
    <p:extLst>
      <p:ext uri="{BB962C8B-B14F-4D97-AF65-F5344CB8AC3E}">
        <p14:creationId xmlns:p14="http://schemas.microsoft.com/office/powerpoint/2010/main" val="3460805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noAutofit/>
          </a:bodyPr>
          <a:lstStyle/>
          <a:p>
            <a:pPr marL="0" indent="0"/>
            <a:r>
              <a:rPr lang="de-DE" dirty="0">
                <a:latin typeface="Verdana" pitchFamily="34" charset="0"/>
                <a:ea typeface="Verdana" pitchFamily="34" charset="0"/>
                <a:cs typeface="Verdana" pitchFamily="34" charset="0"/>
              </a:rPr>
              <a:t>Typen von Werken, bei denen die Körperschaft als geistiger Schöpfer gilt </a:t>
            </a:r>
          </a:p>
        </p:txBody>
      </p:sp>
      <p:sp>
        <p:nvSpPr>
          <p:cNvPr id="3" name="Textplatzhalter 2"/>
          <p:cNvSpPr>
            <a:spLocks noGrp="1"/>
          </p:cNvSpPr>
          <p:nvPr>
            <p:ph type="body" sz="quarter" idx="13"/>
          </p:nvPr>
        </p:nvSpPr>
        <p:spPr>
          <a:xfrm>
            <a:off x="251520" y="1196752"/>
            <a:ext cx="8784976" cy="5112568"/>
          </a:xfrm>
        </p:spPr>
        <p:txBody>
          <a:bodyPr wrap="square"/>
          <a:lstStyle/>
          <a:p>
            <a:pPr marL="457200" lvl="1" indent="-457200">
              <a:buAutoNum type="arabicPeriod"/>
            </a:pPr>
            <a:r>
              <a:rPr lang="de-DE" sz="2000" b="1" dirty="0" smtClean="0">
                <a:latin typeface="Verdana" pitchFamily="34" charset="0"/>
                <a:ea typeface="Verdana" pitchFamily="34" charset="0"/>
                <a:cs typeface="Verdana" pitchFamily="34" charset="0"/>
              </a:rPr>
              <a:t>Administratives Werk über die </a:t>
            </a:r>
            <a:r>
              <a:rPr lang="de-DE" sz="2000" b="1" dirty="0">
                <a:latin typeface="Verdana" pitchFamily="34" charset="0"/>
                <a:ea typeface="Verdana" pitchFamily="34" charset="0"/>
                <a:cs typeface="Verdana" pitchFamily="34" charset="0"/>
              </a:rPr>
              <a:t>Körperschaft </a:t>
            </a:r>
            <a:br>
              <a:rPr lang="de-DE" sz="2000" b="1" dirty="0">
                <a:latin typeface="Verdana" pitchFamily="34" charset="0"/>
                <a:ea typeface="Verdana" pitchFamily="34" charset="0"/>
                <a:cs typeface="Verdana" pitchFamily="34" charset="0"/>
              </a:rPr>
            </a:br>
            <a:r>
              <a:rPr lang="de-DE" sz="2000" dirty="0" smtClean="0">
                <a:latin typeface="Verdana" pitchFamily="34" charset="0"/>
                <a:ea typeface="Verdana" pitchFamily="34" charset="0"/>
                <a:cs typeface="Verdana" pitchFamily="34" charset="0"/>
              </a:rPr>
              <a:t>RDA </a:t>
            </a:r>
            <a:r>
              <a:rPr lang="de-DE" sz="2000" dirty="0">
                <a:latin typeface="Verdana" pitchFamily="34" charset="0"/>
                <a:ea typeface="Verdana" pitchFamily="34" charset="0"/>
                <a:cs typeface="Verdana" pitchFamily="34" charset="0"/>
              </a:rPr>
              <a:t>19.2.1.1.1 </a:t>
            </a:r>
            <a:r>
              <a:rPr lang="de-DE" sz="2000" dirty="0" smtClean="0">
                <a:latin typeface="Verdana" pitchFamily="34" charset="0"/>
                <a:ea typeface="Verdana" pitchFamily="34" charset="0"/>
                <a:cs typeface="Verdana" pitchFamily="34" charset="0"/>
              </a:rPr>
              <a:t>a</a:t>
            </a:r>
          </a:p>
          <a:p>
            <a:pPr marL="0" lvl="1" indent="0">
              <a:buNone/>
            </a:pPr>
            <a:endParaRPr lang="de-DE" sz="2000" dirty="0" smtClean="0">
              <a:latin typeface="Verdana" pitchFamily="34" charset="0"/>
              <a:ea typeface="Verdana" pitchFamily="34" charset="0"/>
              <a:cs typeface="Verdana" pitchFamily="34" charset="0"/>
            </a:endParaRPr>
          </a:p>
          <a:p>
            <a:r>
              <a:rPr lang="de-DE" sz="2000" dirty="0" smtClean="0">
                <a:latin typeface="Verdana" pitchFamily="34" charset="0"/>
                <a:ea typeface="Verdana" pitchFamily="34" charset="0"/>
                <a:cs typeface="Verdana" pitchFamily="34" charset="0"/>
              </a:rPr>
              <a:t>Das Werk ist in erster Linie für den Gebrauch der Körperschaft selbst, ihrer Träger, Aufsichtsgremien etc. bestimmt</a:t>
            </a:r>
          </a:p>
          <a:p>
            <a:r>
              <a:rPr lang="de-DE" sz="2000" dirty="0" smtClean="0">
                <a:latin typeface="Verdana" pitchFamily="34" charset="0"/>
                <a:ea typeface="Verdana" pitchFamily="34" charset="0"/>
                <a:cs typeface="Verdana" pitchFamily="34" charset="0"/>
              </a:rPr>
              <a:t>Diese Werke sind häufig fortlaufende Ressourcen</a:t>
            </a:r>
          </a:p>
          <a:p>
            <a:r>
              <a:rPr lang="de-DE" sz="2000" dirty="0" smtClean="0">
                <a:latin typeface="Verdana" pitchFamily="34" charset="0"/>
                <a:ea typeface="Verdana" pitchFamily="34" charset="0"/>
                <a:cs typeface="Verdana" pitchFamily="34" charset="0"/>
              </a:rPr>
              <a:t>Es werden Aspekte der Körperschaft selbst behandelt, in den folgenden drei Gruppen von Aspekten</a:t>
            </a:r>
            <a:endParaRPr lang="de-DE" sz="2000" dirty="0">
              <a:latin typeface="Verdana" pitchFamily="34" charset="0"/>
              <a:ea typeface="Verdana" pitchFamily="34" charset="0"/>
              <a:cs typeface="Verdana" pitchFamily="34" charset="0"/>
            </a:endParaRPr>
          </a:p>
          <a:p>
            <a:pPr marL="1085850" lvl="1" indent="-514350">
              <a:buFont typeface="+mj-lt"/>
              <a:buAutoNum type="romanLcPeriod"/>
            </a:pPr>
            <a:r>
              <a:rPr lang="de-DE" sz="2000" dirty="0" smtClean="0">
                <a:latin typeface="Verdana" pitchFamily="34" charset="0"/>
                <a:ea typeface="Verdana" pitchFamily="34" charset="0"/>
                <a:cs typeface="Verdana" pitchFamily="34" charset="0"/>
              </a:rPr>
              <a:t>Interne Richtlinien, Verfahrensweisen, Finanzen und/oder Aktivitäten</a:t>
            </a:r>
          </a:p>
          <a:p>
            <a:pPr marL="1085850" lvl="1" indent="-514350">
              <a:buFont typeface="+mj-lt"/>
              <a:buAutoNum type="romanLcPeriod"/>
            </a:pPr>
            <a:r>
              <a:rPr lang="de-DE" sz="2000" dirty="0">
                <a:latin typeface="Verdana" pitchFamily="34" charset="0"/>
                <a:ea typeface="Verdana" pitchFamily="34" charset="0"/>
                <a:cs typeface="Verdana" pitchFamily="34" charset="0"/>
              </a:rPr>
              <a:t>Führungsebene, Personal, Mitgliedschaft</a:t>
            </a:r>
          </a:p>
          <a:p>
            <a:pPr marL="1085850" lvl="1" indent="-514350">
              <a:buFont typeface="+mj-lt"/>
              <a:buAutoNum type="romanLcPeriod"/>
            </a:pPr>
            <a:r>
              <a:rPr lang="de-DE" sz="2000" dirty="0" smtClean="0">
                <a:latin typeface="Verdana" pitchFamily="34" charset="0"/>
                <a:ea typeface="Verdana" pitchFamily="34" charset="0"/>
                <a:cs typeface="Verdana" pitchFamily="34" charset="0"/>
              </a:rPr>
              <a:t>Ressourcen der Körperschaft</a:t>
            </a:r>
          </a:p>
          <a:p>
            <a:pPr marL="1085850" lvl="1" indent="-514350">
              <a:buFont typeface="+mj-lt"/>
              <a:buAutoNum type="romanLcPeriod"/>
            </a:pPr>
            <a:endParaRPr lang="de-DE" sz="2000" dirty="0" smtClean="0">
              <a:latin typeface="Verdana" pitchFamily="34" charset="0"/>
              <a:ea typeface="Verdana" pitchFamily="34" charset="0"/>
              <a:cs typeface="Verdana" pitchFamily="34" charset="0"/>
            </a:endParaRPr>
          </a:p>
          <a:p>
            <a:pPr marL="514350">
              <a:buFont typeface="Wingdings" panose="05000000000000000000" pitchFamily="2" charset="2"/>
              <a:buChar char="Ø"/>
            </a:pPr>
            <a:r>
              <a:rPr lang="de-DE" sz="2000" dirty="0">
                <a:latin typeface="Verdana" pitchFamily="34" charset="0"/>
                <a:ea typeface="Verdana" pitchFamily="34" charset="0"/>
                <a:cs typeface="Verdana" pitchFamily="34" charset="0"/>
              </a:rPr>
              <a:t>Im </a:t>
            </a:r>
            <a:r>
              <a:rPr lang="de-DE" sz="2000" dirty="0">
                <a:solidFill>
                  <a:srgbClr val="FF0000"/>
                </a:solidFill>
                <a:latin typeface="Verdana" pitchFamily="34" charset="0"/>
                <a:ea typeface="Verdana" pitchFamily="34" charset="0"/>
                <a:cs typeface="Verdana" pitchFamily="34" charset="0"/>
              </a:rPr>
              <a:t>Zweifel</a:t>
            </a:r>
            <a:r>
              <a:rPr lang="de-DE" sz="2000" dirty="0">
                <a:latin typeface="Verdana" pitchFamily="34" charset="0"/>
                <a:ea typeface="Verdana" pitchFamily="34" charset="0"/>
                <a:cs typeface="Verdana" pitchFamily="34" charset="0"/>
              </a:rPr>
              <a:t> sollte man </a:t>
            </a:r>
            <a:r>
              <a:rPr lang="de-DE" sz="2000" dirty="0" smtClean="0">
                <a:latin typeface="Verdana" pitchFamily="34" charset="0"/>
                <a:ea typeface="Verdana" pitchFamily="34" charset="0"/>
                <a:cs typeface="Verdana" pitchFamily="34" charset="0"/>
              </a:rPr>
              <a:t>sich gegen das Vorliegen eines solchen administrativen Werks entscheiden</a:t>
            </a: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52</a:t>
            </a:fld>
            <a:endParaRPr lang="de-DE"/>
          </a:p>
        </p:txBody>
      </p:sp>
      <p:sp>
        <p:nvSpPr>
          <p:cNvPr id="6" name="Fußzeilenplatzhalter 3"/>
          <p:cNvSpPr>
            <a:spLocks noGrp="1"/>
          </p:cNvSpPr>
          <p:nvPr>
            <p:ph type="ftr" sz="quarter" idx="14"/>
          </p:nvPr>
        </p:nvSpPr>
        <p:spPr>
          <a:xfrm>
            <a:off x="468313" y="6376988"/>
            <a:ext cx="5615855" cy="365125"/>
          </a:xfrm>
        </p:spPr>
        <p:txBody>
          <a:bodyPr/>
          <a:lstStyle/>
          <a:p>
            <a:pPr>
              <a:defRPr/>
            </a:pPr>
            <a:r>
              <a:rPr lang="de-DE" smtClean="0"/>
              <a:t>AG RDA Schulungsunterlagen | RDA mini | Stand: 30.11.2016 | CC BY-NC-SA</a:t>
            </a:r>
            <a:endParaRPr lang="de-DE" dirty="0"/>
          </a:p>
        </p:txBody>
      </p:sp>
    </p:spTree>
    <p:extLst>
      <p:ext uri="{BB962C8B-B14F-4D97-AF65-F5344CB8AC3E}">
        <p14:creationId xmlns:p14="http://schemas.microsoft.com/office/powerpoint/2010/main" val="31330831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53</a:t>
            </a:fld>
            <a:endParaRPr lang="de-DE"/>
          </a:p>
        </p:txBody>
      </p:sp>
      <p:sp>
        <p:nvSpPr>
          <p:cNvPr id="7" name="Titel 1"/>
          <p:cNvSpPr txBox="1">
            <a:spLocks/>
          </p:cNvSpPr>
          <p:nvPr/>
        </p:nvSpPr>
        <p:spPr>
          <a:xfrm>
            <a:off x="251520" y="183778"/>
            <a:ext cx="8640960" cy="86895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Typen von Werken, bei denen die Körperschaft als geistiger Schöpfer gilt </a:t>
            </a:r>
            <a:endParaRPr lang="de-DE" dirty="0">
              <a:latin typeface="Verdana" pitchFamily="34" charset="0"/>
              <a:ea typeface="Verdana" pitchFamily="34" charset="0"/>
              <a:cs typeface="Verdana" pitchFamily="34" charset="0"/>
            </a:endParaRPr>
          </a:p>
        </p:txBody>
      </p:sp>
      <p:sp>
        <p:nvSpPr>
          <p:cNvPr id="9" name="Textplatzhalter 2"/>
          <p:cNvSpPr>
            <a:spLocks noGrp="1"/>
          </p:cNvSpPr>
          <p:nvPr>
            <p:ph type="body" sz="quarter" idx="13"/>
          </p:nvPr>
        </p:nvSpPr>
        <p:spPr>
          <a:xfrm>
            <a:off x="251520" y="1196752"/>
            <a:ext cx="8784976" cy="5112568"/>
          </a:xfrm>
        </p:spPr>
        <p:txBody>
          <a:bodyPr wrap="square"/>
          <a:lstStyle/>
          <a:p>
            <a:pPr marL="628650" indent="-457200">
              <a:buFont typeface="+mj-lt"/>
              <a:buAutoNum type="arabicPeriod"/>
            </a:pPr>
            <a:r>
              <a:rPr lang="de-DE" sz="2000" dirty="0">
                <a:latin typeface="Verdana" pitchFamily="34" charset="0"/>
                <a:ea typeface="Verdana" pitchFamily="34" charset="0"/>
                <a:cs typeface="Verdana" pitchFamily="34" charset="0"/>
              </a:rPr>
              <a:t>Administratives Werk über die </a:t>
            </a:r>
            <a:r>
              <a:rPr lang="de-DE" sz="2000" dirty="0" smtClean="0">
                <a:latin typeface="Verdana" pitchFamily="34" charset="0"/>
                <a:ea typeface="Verdana" pitchFamily="34" charset="0"/>
                <a:cs typeface="Verdana" pitchFamily="34" charset="0"/>
              </a:rPr>
              <a:t>Körperschaft</a:t>
            </a:r>
          </a:p>
          <a:p>
            <a:pPr marL="685800" indent="-514350">
              <a:buFont typeface="+mj-lt"/>
              <a:buAutoNum type="romanLcPeriod"/>
            </a:pPr>
            <a:r>
              <a:rPr lang="de-DE" sz="2000" b="1" dirty="0" smtClean="0">
                <a:latin typeface="Verdana" pitchFamily="34" charset="0"/>
                <a:ea typeface="Verdana" pitchFamily="34" charset="0"/>
                <a:cs typeface="Verdana" pitchFamily="34" charset="0"/>
              </a:rPr>
              <a:t>Interne Richtlinien, Verfahrensweisen, Finanzen und/oder Aktivitäten</a:t>
            </a:r>
          </a:p>
          <a:p>
            <a:pPr marL="685800" indent="-514350">
              <a:buFont typeface="+mj-lt"/>
              <a:buAutoNum type="romanLcPeriod"/>
            </a:pPr>
            <a:endParaRPr lang="de-DE" sz="2000" b="1" dirty="0">
              <a:latin typeface="Verdana" pitchFamily="34" charset="0"/>
              <a:ea typeface="Verdana" pitchFamily="34" charset="0"/>
              <a:cs typeface="Verdana" pitchFamily="34" charset="0"/>
            </a:endParaRPr>
          </a:p>
          <a:p>
            <a:pPr marL="685800" indent="-514350">
              <a:buFont typeface="+mj-lt"/>
              <a:buAutoNum type="romanLcPeriod"/>
            </a:pPr>
            <a:endParaRPr lang="de-DE" sz="2000" dirty="0" smtClean="0">
              <a:latin typeface="Verdana" pitchFamily="34" charset="0"/>
              <a:ea typeface="Verdana" pitchFamily="34" charset="0"/>
              <a:cs typeface="Verdana" pitchFamily="34" charset="0"/>
            </a:endParaRPr>
          </a:p>
          <a:p>
            <a:pPr marL="0" lvl="1" indent="0">
              <a:buNone/>
            </a:pPr>
            <a:r>
              <a:rPr lang="de-DE" sz="2000" b="1" dirty="0" smtClean="0">
                <a:latin typeface="Verdana" pitchFamily="34" charset="0"/>
                <a:ea typeface="Verdana" pitchFamily="34" charset="0"/>
                <a:cs typeface="Verdana" pitchFamily="34" charset="0"/>
              </a:rPr>
              <a:t>Beispiele</a:t>
            </a:r>
          </a:p>
          <a:p>
            <a:r>
              <a:rPr lang="de-DE" sz="2000" dirty="0" smtClean="0">
                <a:latin typeface="Verdana" panose="020B0604030504040204" pitchFamily="34" charset="0"/>
                <a:ea typeface="Verdana" panose="020B0604030504040204" pitchFamily="34" charset="0"/>
                <a:cs typeface="Verdana" panose="020B0604030504040204" pitchFamily="34" charset="0"/>
              </a:rPr>
              <a:t>Organisations- </a:t>
            </a:r>
            <a:r>
              <a:rPr lang="de-DE" sz="2000" dirty="0">
                <a:latin typeface="Verdana" panose="020B0604030504040204" pitchFamily="34" charset="0"/>
                <a:ea typeface="Verdana" panose="020B0604030504040204" pitchFamily="34" charset="0"/>
                <a:cs typeface="Verdana" panose="020B0604030504040204" pitchFamily="34" charset="0"/>
              </a:rPr>
              <a:t>und </a:t>
            </a:r>
            <a:r>
              <a:rPr lang="de-DE" sz="2000" dirty="0" err="1" smtClean="0">
                <a:latin typeface="Verdana" panose="020B0604030504040204" pitchFamily="34" charset="0"/>
                <a:ea typeface="Verdana" panose="020B0604030504040204" pitchFamily="34" charset="0"/>
                <a:cs typeface="Verdana" panose="020B0604030504040204" pitchFamily="34" charset="0"/>
              </a:rPr>
              <a:t>Prozesshand­bücher</a:t>
            </a:r>
            <a:r>
              <a:rPr lang="de-DE" sz="2000" dirty="0" smtClean="0">
                <a:latin typeface="Verdana" panose="020B0604030504040204" pitchFamily="34" charset="0"/>
                <a:ea typeface="Verdana" panose="020B0604030504040204" pitchFamily="34" charset="0"/>
                <a:cs typeface="Verdana" panose="020B0604030504040204" pitchFamily="34" charset="0"/>
              </a:rPr>
              <a:t> </a:t>
            </a:r>
          </a:p>
          <a:p>
            <a:r>
              <a:rPr lang="de-DE" sz="2000" dirty="0" smtClean="0">
                <a:latin typeface="Verdana" panose="020B0604030504040204" pitchFamily="34" charset="0"/>
                <a:ea typeface="Verdana" panose="020B0604030504040204" pitchFamily="34" charset="0"/>
                <a:cs typeface="Verdana" panose="020B0604030504040204" pitchFamily="34" charset="0"/>
              </a:rPr>
              <a:t>Bilanzen</a:t>
            </a:r>
            <a:r>
              <a:rPr lang="de-DE" sz="2000" dirty="0">
                <a:latin typeface="Verdana" panose="020B0604030504040204" pitchFamily="34" charset="0"/>
                <a:ea typeface="Verdana" panose="020B0604030504040204" pitchFamily="34" charset="0"/>
                <a:cs typeface="Verdana" panose="020B0604030504040204" pitchFamily="34" charset="0"/>
              </a:rPr>
              <a:t>, </a:t>
            </a:r>
            <a:r>
              <a:rPr lang="de-DE" sz="2000" dirty="0" smtClean="0">
                <a:latin typeface="Verdana" panose="020B0604030504040204" pitchFamily="34" charset="0"/>
                <a:ea typeface="Verdana" panose="020B0604030504040204" pitchFamily="34" charset="0"/>
                <a:cs typeface="Verdana" panose="020B0604030504040204" pitchFamily="34" charset="0"/>
              </a:rPr>
              <a:t>Geschäftsberichte</a:t>
            </a:r>
            <a:r>
              <a:rPr lang="de-DE" sz="2000" dirty="0">
                <a:latin typeface="Verdana" panose="020B0604030504040204" pitchFamily="34" charset="0"/>
                <a:ea typeface="Verdana" panose="020B0604030504040204" pitchFamily="34" charset="0"/>
                <a:cs typeface="Verdana" panose="020B0604030504040204" pitchFamily="34" charset="0"/>
              </a:rPr>
              <a:t>, </a:t>
            </a:r>
            <a:r>
              <a:rPr lang="de-DE" sz="2000" dirty="0" smtClean="0">
                <a:latin typeface="Verdana" panose="020B0604030504040204" pitchFamily="34" charset="0"/>
                <a:ea typeface="Verdana" panose="020B0604030504040204" pitchFamily="34" charset="0"/>
                <a:cs typeface="Verdana" panose="020B0604030504040204" pitchFamily="34" charset="0"/>
              </a:rPr>
              <a:t>Jahresberichte</a:t>
            </a:r>
          </a:p>
          <a:p>
            <a:r>
              <a:rPr lang="de-DE" sz="2000" dirty="0" smtClean="0">
                <a:latin typeface="Verdana" panose="020B0604030504040204" pitchFamily="34" charset="0"/>
                <a:ea typeface="Verdana" panose="020B0604030504040204" pitchFamily="34" charset="0"/>
                <a:cs typeface="Verdana" panose="020B0604030504040204" pitchFamily="34" charset="0"/>
              </a:rPr>
              <a:t>Sitzungsprotokolle</a:t>
            </a:r>
          </a:p>
          <a:p>
            <a:r>
              <a:rPr lang="de-DE" sz="2000" dirty="0" err="1" smtClean="0">
                <a:latin typeface="Verdana" panose="020B0604030504040204" pitchFamily="34" charset="0"/>
                <a:ea typeface="Verdana" panose="020B0604030504040204" pitchFamily="34" charset="0"/>
                <a:cs typeface="Verdana" panose="020B0604030504040204" pitchFamily="34" charset="0"/>
              </a:rPr>
              <a:t>Publikationsver­zeichnisse</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Struktur- </a:t>
            </a:r>
            <a:r>
              <a:rPr lang="de-DE" sz="2000" dirty="0">
                <a:latin typeface="Verdana" panose="020B0604030504040204" pitchFamily="34" charset="0"/>
                <a:ea typeface="Verdana" panose="020B0604030504040204" pitchFamily="34" charset="0"/>
                <a:cs typeface="Verdana" panose="020B0604030504040204" pitchFamily="34" charset="0"/>
              </a:rPr>
              <a:t>und </a:t>
            </a:r>
            <a:r>
              <a:rPr lang="de-DE" sz="2000" dirty="0" smtClean="0">
                <a:latin typeface="Verdana" panose="020B0604030504040204" pitchFamily="34" charset="0"/>
                <a:ea typeface="Verdana" panose="020B0604030504040204" pitchFamily="34" charset="0"/>
                <a:cs typeface="Verdana" panose="020B0604030504040204" pitchFamily="34" charset="0"/>
              </a:rPr>
              <a:t>Entwicklungspläne</a:t>
            </a:r>
            <a:endParaRPr lang="de-DE" sz="1600" dirty="0" smtClean="0">
              <a:latin typeface="Verdana" pitchFamily="34" charset="0"/>
              <a:ea typeface="Verdana" pitchFamily="34" charset="0"/>
              <a:cs typeface="Verdana" pitchFamily="34" charset="0"/>
            </a:endParaRPr>
          </a:p>
          <a:p>
            <a:pPr>
              <a:buNone/>
            </a:pPr>
            <a:endParaRPr lang="de-DE" sz="2000" dirty="0">
              <a:latin typeface="Verdana" pitchFamily="34" charset="0"/>
              <a:ea typeface="Verdana" pitchFamily="34" charset="0"/>
              <a:cs typeface="Verdana" pitchFamily="34" charset="0"/>
            </a:endParaRPr>
          </a:p>
        </p:txBody>
      </p:sp>
      <p:sp>
        <p:nvSpPr>
          <p:cNvPr id="6" name="Fußzeilenplatzhalter 3"/>
          <p:cNvSpPr>
            <a:spLocks noGrp="1"/>
          </p:cNvSpPr>
          <p:nvPr>
            <p:ph type="ftr" sz="quarter" idx="14"/>
          </p:nvPr>
        </p:nvSpPr>
        <p:spPr>
          <a:xfrm>
            <a:off x="468313" y="6376988"/>
            <a:ext cx="5615855" cy="365125"/>
          </a:xfrm>
        </p:spPr>
        <p:txBody>
          <a:bodyPr/>
          <a:lstStyle/>
          <a:p>
            <a:pPr>
              <a:defRPr/>
            </a:pPr>
            <a:r>
              <a:rPr lang="de-DE" smtClean="0"/>
              <a:t>AG RDA Schulungsunterlagen | RDA mini | Stand: 30.11.2016 | CC BY-NC-SA</a:t>
            </a:r>
            <a:endParaRPr lang="de-DE" dirty="0"/>
          </a:p>
        </p:txBody>
      </p:sp>
    </p:spTree>
    <p:extLst>
      <p:ext uri="{BB962C8B-B14F-4D97-AF65-F5344CB8AC3E}">
        <p14:creationId xmlns:p14="http://schemas.microsoft.com/office/powerpoint/2010/main" val="31403978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96752"/>
            <a:ext cx="8640960" cy="5112568"/>
          </a:xfrm>
        </p:spPr>
        <p:txBody>
          <a:bodyPr wrap="square"/>
          <a:lstStyle/>
          <a:p>
            <a:pPr marL="457200" indent="-457200">
              <a:buFont typeface="+mj-lt"/>
              <a:buAutoNum type="arabicPeriod"/>
            </a:pPr>
            <a:r>
              <a:rPr lang="de-DE" sz="2000" dirty="0">
                <a:latin typeface="Verdana" pitchFamily="34" charset="0"/>
                <a:ea typeface="Verdana" pitchFamily="34" charset="0"/>
                <a:cs typeface="Verdana" pitchFamily="34" charset="0"/>
              </a:rPr>
              <a:t>Administratives Werk über die Körperschaft</a:t>
            </a:r>
          </a:p>
          <a:p>
            <a:pPr marL="514350" indent="-514350">
              <a:buFont typeface="+mj-lt"/>
              <a:buAutoNum type="romanLcPeriod" startAt="2"/>
            </a:pPr>
            <a:r>
              <a:rPr lang="de-DE" sz="2000" b="1" dirty="0" smtClean="0">
                <a:latin typeface="Verdana" panose="020B0604030504040204" pitchFamily="34" charset="0"/>
                <a:ea typeface="Verdana" panose="020B0604030504040204" pitchFamily="34" charset="0"/>
                <a:cs typeface="Verdana" panose="020B0604030504040204" pitchFamily="34" charset="0"/>
              </a:rPr>
              <a:t>Führungsebene, Personal, Mitgliedschaft</a:t>
            </a:r>
            <a:endParaRPr lang="de-DE" sz="2000" b="1"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1600" dirty="0" smtClean="0">
              <a:latin typeface="Verdana" panose="020B0604030504040204" pitchFamily="34" charset="0"/>
              <a:ea typeface="Verdana" panose="020B0604030504040204" pitchFamily="34" charset="0"/>
              <a:cs typeface="Verdana" panose="020B0604030504040204" pitchFamily="34" charset="0"/>
            </a:endParaRPr>
          </a:p>
          <a:p>
            <a:pPr marL="0" lvl="1"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lvl="1" indent="0">
              <a:buNone/>
            </a:pPr>
            <a:r>
              <a:rPr lang="de-DE" sz="2000" b="1" dirty="0" smtClean="0">
                <a:latin typeface="Verdana" panose="020B0604030504040204" pitchFamily="34" charset="0"/>
                <a:ea typeface="Verdana" panose="020B0604030504040204" pitchFamily="34" charset="0"/>
                <a:cs typeface="Verdana" panose="020B0604030504040204" pitchFamily="34" charset="0"/>
              </a:rPr>
              <a:t>Beispiele</a:t>
            </a:r>
            <a:endParaRPr lang="de-DE" sz="2000" b="1" dirty="0">
              <a:latin typeface="Verdana" panose="020B0604030504040204" pitchFamily="34" charset="0"/>
              <a:ea typeface="Verdana" panose="020B0604030504040204" pitchFamily="34" charset="0"/>
              <a:cs typeface="Verdana" panose="020B0604030504040204"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Personal- oder Mitgliederverzeichnisse</a:t>
            </a:r>
            <a:endParaRPr lang="de-DE" sz="2000" dirty="0">
              <a:latin typeface="Verdana" panose="020B0604030504040204" pitchFamily="34" charset="0"/>
              <a:ea typeface="Verdana" panose="020B0604030504040204" pitchFamily="34" charset="0"/>
              <a:cs typeface="Verdana" panose="020B0604030504040204" pitchFamily="34" charset="0"/>
            </a:endParaRPr>
          </a:p>
          <a:p>
            <a:pPr>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a:buNone/>
            </a:pPr>
            <a:r>
              <a:rPr lang="de-DE" sz="2000" dirty="0" smtClean="0">
                <a:latin typeface="Verdana" panose="020B0604030504040204" pitchFamily="34" charset="0"/>
                <a:ea typeface="Verdana" panose="020B0604030504040204" pitchFamily="34" charset="0"/>
                <a:cs typeface="Verdana" panose="020B0604030504040204" pitchFamily="34" charset="0"/>
              </a:rPr>
              <a:t>Die </a:t>
            </a:r>
            <a:r>
              <a:rPr lang="de-DE" sz="2000" dirty="0">
                <a:latin typeface="Verdana" panose="020B0604030504040204" pitchFamily="34" charset="0"/>
                <a:ea typeface="Verdana" panose="020B0604030504040204" pitchFamily="34" charset="0"/>
                <a:cs typeface="Verdana" panose="020B0604030504040204" pitchFamily="34" charset="0"/>
              </a:rPr>
              <a:t>Breslauer Schlesier : Mitgliederverzeichnis des Corps </a:t>
            </a:r>
            <a:r>
              <a:rPr lang="de-DE" sz="2000" dirty="0" err="1" smtClean="0">
                <a:latin typeface="Verdana" panose="020B0604030504040204" pitchFamily="34" charset="0"/>
                <a:ea typeface="Verdana" panose="020B0604030504040204" pitchFamily="34" charset="0"/>
                <a:cs typeface="Verdana" panose="020B0604030504040204" pitchFamily="34" charset="0"/>
              </a:rPr>
              <a:t>Silesia</a:t>
            </a:r>
            <a:r>
              <a:rPr lang="de-DE" sz="2000" dirty="0">
                <a:latin typeface="Verdana" panose="020B0604030504040204" pitchFamily="34" charset="0"/>
                <a:ea typeface="Verdana" panose="020B0604030504040204" pitchFamily="34" charset="0"/>
                <a:cs typeface="Verdana" panose="020B0604030504040204" pitchFamily="34" charset="0"/>
              </a:rPr>
              <a:t> </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a:buNone/>
            </a:pPr>
            <a:r>
              <a:rPr lang="de-DE" sz="2000" dirty="0" smtClean="0">
                <a:latin typeface="Verdana" panose="020B0604030504040204" pitchFamily="34" charset="0"/>
                <a:ea typeface="Verdana" panose="020B0604030504040204" pitchFamily="34" charset="0"/>
                <a:cs typeface="Verdana" panose="020B0604030504040204" pitchFamily="34" charset="0"/>
              </a:rPr>
              <a:t>1821-2011</a:t>
            </a:r>
            <a:endParaRPr lang="de-DE" sz="2000" dirty="0">
              <a:latin typeface="Verdana" panose="020B0604030504040204" pitchFamily="34" charset="0"/>
              <a:ea typeface="Verdana" panose="020B0604030504040204" pitchFamily="34" charset="0"/>
              <a:cs typeface="Verdana" panose="020B0604030504040204" pitchFamily="34" charset="0"/>
            </a:endParaRPr>
          </a:p>
          <a:p>
            <a:pPr>
              <a:buNone/>
            </a:pP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54</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275810479"/>
              </p:ext>
            </p:extLst>
          </p:nvPr>
        </p:nvGraphicFramePr>
        <p:xfrm>
          <a:off x="179512" y="4581128"/>
          <a:ext cx="8856983" cy="1112520"/>
        </p:xfrm>
        <a:graphic>
          <a:graphicData uri="http://schemas.openxmlformats.org/drawingml/2006/table">
            <a:tbl>
              <a:tblPr firstRow="1" bandRow="1">
                <a:tableStyleId>{5C22544A-7EE6-4342-B048-85BDC9FD1C3A}</a:tableStyleId>
              </a:tblPr>
              <a:tblGrid>
                <a:gridCol w="792087"/>
                <a:gridCol w="3240360"/>
                <a:gridCol w="4824536"/>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Geistiger</a:t>
                      </a:r>
                      <a:r>
                        <a:rPr lang="de-DE"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Corps </a:t>
                      </a:r>
                      <a:r>
                        <a:rPr lang="de-DE" dirty="0" err="1" smtClean="0">
                          <a:latin typeface="Verdana" panose="020B0604030504040204" pitchFamily="34" charset="0"/>
                          <a:ea typeface="Verdana" panose="020B0604030504040204" pitchFamily="34" charset="0"/>
                          <a:cs typeface="Verdana" panose="020B0604030504040204" pitchFamily="34" charset="0"/>
                        </a:rPr>
                        <a:t>Silesia</a:t>
                      </a:r>
                      <a:r>
                        <a:rPr lang="de-DE" baseline="0" dirty="0" smtClean="0">
                          <a:latin typeface="Verdana" panose="020B0604030504040204" pitchFamily="34" charset="0"/>
                          <a:ea typeface="Verdana" panose="020B0604030504040204" pitchFamily="34" charset="0"/>
                          <a:cs typeface="Verdana" panose="020B0604030504040204" pitchFamily="34" charset="0"/>
                        </a:rPr>
                        <a:t> Breslau zu Frankfurt Oder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18.5</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Verfasser </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8" name="Titel 1"/>
          <p:cNvSpPr>
            <a:spLocks noGrp="1"/>
          </p:cNvSpPr>
          <p:nvPr>
            <p:ph type="title"/>
          </p:nvPr>
        </p:nvSpPr>
        <p:spPr>
          <a:xfrm>
            <a:off x="251520" y="183778"/>
            <a:ext cx="8640960" cy="868958"/>
          </a:xfrm>
        </p:spPr>
        <p:txBody>
          <a:bodyPr>
            <a:noAutofit/>
          </a:bodyPr>
          <a:lstStyle/>
          <a:p>
            <a:pPr marL="0" indent="0"/>
            <a:r>
              <a:rPr lang="de-DE" dirty="0">
                <a:latin typeface="Verdana" pitchFamily="34" charset="0"/>
                <a:ea typeface="Verdana" pitchFamily="34" charset="0"/>
                <a:cs typeface="Verdana" pitchFamily="34" charset="0"/>
              </a:rPr>
              <a:t>Typen von Werken, bei denen die Körperschaft als geistiger Schöpfer gilt </a:t>
            </a:r>
          </a:p>
        </p:txBody>
      </p:sp>
      <p:sp>
        <p:nvSpPr>
          <p:cNvPr id="7" name="Fußzeilenplatzhalter 3"/>
          <p:cNvSpPr>
            <a:spLocks noGrp="1"/>
          </p:cNvSpPr>
          <p:nvPr>
            <p:ph type="ftr" sz="quarter" idx="14"/>
          </p:nvPr>
        </p:nvSpPr>
        <p:spPr>
          <a:xfrm>
            <a:off x="468313" y="6376988"/>
            <a:ext cx="5615855" cy="365125"/>
          </a:xfrm>
        </p:spPr>
        <p:txBody>
          <a:bodyPr/>
          <a:lstStyle/>
          <a:p>
            <a:pPr>
              <a:defRPr/>
            </a:pPr>
            <a:r>
              <a:rPr lang="de-DE" smtClean="0"/>
              <a:t>AG RDA Schulungsunterlagen | RDA mini | Stand: 30.11.2016 | CC BY-NC-SA</a:t>
            </a:r>
            <a:endParaRPr lang="de-DE" dirty="0"/>
          </a:p>
        </p:txBody>
      </p:sp>
    </p:spTree>
    <p:extLst>
      <p:ext uri="{BB962C8B-B14F-4D97-AF65-F5344CB8AC3E}">
        <p14:creationId xmlns:p14="http://schemas.microsoft.com/office/powerpoint/2010/main" val="33680403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96752"/>
            <a:ext cx="8640960" cy="5112568"/>
          </a:xfrm>
        </p:spPr>
        <p:txBody>
          <a:bodyPr wrap="square"/>
          <a:lstStyle/>
          <a:p>
            <a:pPr marL="457200" indent="-457200">
              <a:buFont typeface="+mj-lt"/>
              <a:buAutoNum type="arabicPeriod"/>
            </a:pPr>
            <a:r>
              <a:rPr lang="de-DE" sz="2000" dirty="0">
                <a:latin typeface="Verdana" panose="020B0604030504040204" pitchFamily="34" charset="0"/>
                <a:ea typeface="Verdana" panose="020B0604030504040204" pitchFamily="34" charset="0"/>
                <a:cs typeface="Verdana" panose="020B0604030504040204" pitchFamily="34" charset="0"/>
              </a:rPr>
              <a:t>Administratives Werk über die Körperschaft</a:t>
            </a:r>
          </a:p>
          <a:p>
            <a:pPr marL="514350" indent="-514350">
              <a:buFont typeface="+mj-lt"/>
              <a:buAutoNum type="romanLcPeriod" startAt="3"/>
            </a:pPr>
            <a:r>
              <a:rPr lang="de-DE" sz="2000" b="1" dirty="0" smtClean="0">
                <a:latin typeface="Verdana" panose="020B0604030504040204" pitchFamily="34" charset="0"/>
                <a:ea typeface="Verdana" panose="020B0604030504040204" pitchFamily="34" charset="0"/>
                <a:cs typeface="Verdana" panose="020B0604030504040204" pitchFamily="34" charset="0"/>
              </a:rPr>
              <a:t>Ressourcen von Körperschaften</a:t>
            </a:r>
            <a:endParaRPr lang="de-DE" sz="2000" b="1"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1600" dirty="0" smtClean="0">
              <a:latin typeface="Verdana" panose="020B0604030504040204" pitchFamily="34" charset="0"/>
              <a:ea typeface="Verdana" panose="020B0604030504040204" pitchFamily="34" charset="0"/>
              <a:cs typeface="Verdana" panose="020B0604030504040204" pitchFamily="34" charset="0"/>
            </a:endParaRPr>
          </a:p>
          <a:p>
            <a:pPr>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Mit Ressourcen ist der Besitz von Körperschaften gemeint</a:t>
            </a:r>
          </a:p>
          <a:p>
            <a:r>
              <a:rPr lang="de-DE" sz="2000" dirty="0" smtClean="0">
                <a:latin typeface="Verdana" panose="020B0604030504040204" pitchFamily="34" charset="0"/>
                <a:ea typeface="Verdana" panose="020B0604030504040204" pitchFamily="34" charset="0"/>
                <a:cs typeface="Verdana" panose="020B0604030504040204" pitchFamily="34" charset="0"/>
              </a:rPr>
              <a:t>Z. B. Inventare und Bestandskataloge</a:t>
            </a:r>
          </a:p>
          <a:p>
            <a:r>
              <a:rPr lang="de-DE" sz="2000" dirty="0">
                <a:latin typeface="Verdana" panose="020B0604030504040204" pitchFamily="34" charset="0"/>
                <a:ea typeface="Verdana" panose="020B0604030504040204" pitchFamily="34" charset="0"/>
                <a:cs typeface="Verdana" panose="020B0604030504040204" pitchFamily="34" charset="0"/>
              </a:rPr>
              <a:t>Ausstellungskataloge fallen nur dann unter diesen Typ, wenn an prominenter Stelle </a:t>
            </a:r>
            <a:r>
              <a:rPr lang="de-DE" sz="2000" dirty="0" smtClean="0">
                <a:latin typeface="Verdana" panose="020B0604030504040204" pitchFamily="34" charset="0"/>
                <a:ea typeface="Verdana" panose="020B0604030504040204" pitchFamily="34" charset="0"/>
                <a:cs typeface="Verdana" panose="020B0604030504040204" pitchFamily="34" charset="0"/>
              </a:rPr>
              <a:t>darauf </a:t>
            </a:r>
            <a:r>
              <a:rPr lang="de-DE" sz="2000" dirty="0">
                <a:latin typeface="Verdana" panose="020B0604030504040204" pitchFamily="34" charset="0"/>
                <a:ea typeface="Verdana" panose="020B0604030504040204" pitchFamily="34" charset="0"/>
                <a:cs typeface="Verdana" panose="020B0604030504040204" pitchFamily="34" charset="0"/>
              </a:rPr>
              <a:t>hingewiesen wird, dass es sich um Stücke aus einem bestimmten Museum o</a:t>
            </a:r>
            <a:r>
              <a:rPr lang="de-DE" sz="2000" dirty="0" smtClean="0">
                <a:latin typeface="Verdana" panose="020B0604030504040204" pitchFamily="34" charset="0"/>
                <a:ea typeface="Verdana" panose="020B0604030504040204" pitchFamily="34" charset="0"/>
                <a:cs typeface="Verdana" panose="020B0604030504040204" pitchFamily="34" charset="0"/>
              </a:rPr>
              <a:t>. ä</a:t>
            </a:r>
            <a:r>
              <a:rPr lang="de-DE" sz="2000" dirty="0">
                <a:latin typeface="Verdana" panose="020B0604030504040204" pitchFamily="34" charset="0"/>
                <a:ea typeface="Verdana" panose="020B0604030504040204" pitchFamily="34" charset="0"/>
                <a:cs typeface="Verdana" panose="020B0604030504040204" pitchFamily="34" charset="0"/>
              </a:rPr>
              <a:t>. </a:t>
            </a:r>
            <a:r>
              <a:rPr lang="de-DE" sz="2000" dirty="0" smtClean="0">
                <a:latin typeface="Verdana" panose="020B0604030504040204" pitchFamily="34" charset="0"/>
                <a:ea typeface="Verdana" panose="020B0604030504040204" pitchFamily="34" charset="0"/>
                <a:cs typeface="Verdana" panose="020B0604030504040204" pitchFamily="34" charset="0"/>
              </a:rPr>
              <a:t>handelt</a:t>
            </a:r>
          </a:p>
          <a:p>
            <a:r>
              <a:rPr lang="de-DE" sz="2000" dirty="0">
                <a:latin typeface="Verdana" panose="020B0604030504040204" pitchFamily="34" charset="0"/>
                <a:ea typeface="Verdana" panose="020B0604030504040204" pitchFamily="34" charset="0"/>
                <a:cs typeface="Verdana" panose="020B0604030504040204" pitchFamily="34" charset="0"/>
              </a:rPr>
              <a:t>Nicht als Bestandskatalog angesehen wird außerdem eine Publikation, in der nur ein einziges Objekt beschrieben wird</a:t>
            </a:r>
            <a:endParaRPr lang="de-DE" sz="20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55</a:t>
            </a:fld>
            <a:endParaRPr lang="de-DE"/>
          </a:p>
        </p:txBody>
      </p:sp>
      <p:sp>
        <p:nvSpPr>
          <p:cNvPr id="9" name="Titel 1"/>
          <p:cNvSpPr txBox="1">
            <a:spLocks/>
          </p:cNvSpPr>
          <p:nvPr/>
        </p:nvSpPr>
        <p:spPr>
          <a:xfrm>
            <a:off x="251520" y="183778"/>
            <a:ext cx="8640960" cy="86895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Typen von Werken, bei denen die Körperschaft als geistiger Schöpfer gilt </a:t>
            </a:r>
            <a:endParaRPr lang="de-DE" dirty="0">
              <a:latin typeface="Verdana" pitchFamily="34" charset="0"/>
              <a:ea typeface="Verdana" pitchFamily="34" charset="0"/>
              <a:cs typeface="Verdana" pitchFamily="34" charset="0"/>
            </a:endParaRPr>
          </a:p>
        </p:txBody>
      </p:sp>
      <p:sp>
        <p:nvSpPr>
          <p:cNvPr id="6" name="Fußzeilenplatzhalter 3"/>
          <p:cNvSpPr>
            <a:spLocks noGrp="1"/>
          </p:cNvSpPr>
          <p:nvPr>
            <p:ph type="ftr" sz="quarter" idx="14"/>
          </p:nvPr>
        </p:nvSpPr>
        <p:spPr>
          <a:xfrm>
            <a:off x="468313" y="6376988"/>
            <a:ext cx="5615855" cy="365125"/>
          </a:xfrm>
        </p:spPr>
        <p:txBody>
          <a:bodyPr/>
          <a:lstStyle/>
          <a:p>
            <a:pPr>
              <a:defRPr/>
            </a:pPr>
            <a:r>
              <a:rPr lang="de-DE" smtClean="0"/>
              <a:t>AG RDA Schulungsunterlagen | RDA mini | Stand: 30.11.2016 | CC BY-NC-SA</a:t>
            </a:r>
            <a:endParaRPr lang="de-DE" dirty="0"/>
          </a:p>
        </p:txBody>
      </p:sp>
    </p:spTree>
    <p:extLst>
      <p:ext uri="{BB962C8B-B14F-4D97-AF65-F5344CB8AC3E}">
        <p14:creationId xmlns:p14="http://schemas.microsoft.com/office/powerpoint/2010/main" val="23134298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56</a:t>
            </a:fld>
            <a:endParaRPr lang="de-DE"/>
          </a:p>
        </p:txBody>
      </p:sp>
      <p:sp>
        <p:nvSpPr>
          <p:cNvPr id="10" name="Textplatzhalter 2"/>
          <p:cNvSpPr>
            <a:spLocks noGrp="1"/>
          </p:cNvSpPr>
          <p:nvPr>
            <p:ph type="body" sz="quarter" idx="13"/>
          </p:nvPr>
        </p:nvSpPr>
        <p:spPr>
          <a:xfrm>
            <a:off x="251520" y="908720"/>
            <a:ext cx="8784976" cy="5400600"/>
          </a:xfrm>
        </p:spPr>
        <p:txBody>
          <a:bodyPr wrap="square"/>
          <a:lstStyle/>
          <a:p>
            <a:pPr marL="0" indent="0">
              <a:buNone/>
            </a:pPr>
            <a:r>
              <a:rPr lang="en-US" sz="2000" dirty="0">
                <a:latin typeface="Verdana" panose="020B0604030504040204" pitchFamily="34" charset="0"/>
                <a:ea typeface="Verdana" panose="020B0604030504040204" pitchFamily="34" charset="0"/>
                <a:cs typeface="Verdana" panose="020B0604030504040204" pitchFamily="34" charset="0"/>
              </a:rPr>
              <a:t>Catalogue of Judeo-Persian manuscripts in the Library of the Jewish Theological Seminary of America / by Vera </a:t>
            </a:r>
            <a:r>
              <a:rPr lang="en-US" sz="2000" dirty="0" err="1">
                <a:latin typeface="Verdana" panose="020B0604030504040204" pitchFamily="34" charset="0"/>
                <a:ea typeface="Verdana" panose="020B0604030504040204" pitchFamily="34" charset="0"/>
                <a:cs typeface="Verdana" panose="020B0604030504040204" pitchFamily="34" charset="0"/>
              </a:rPr>
              <a:t>Basch</a:t>
            </a:r>
            <a:r>
              <a:rPr lang="en-US" sz="2000" dirty="0">
                <a:latin typeface="Verdana" panose="020B0604030504040204" pitchFamily="34" charset="0"/>
                <a:ea typeface="Verdana" panose="020B0604030504040204" pitchFamily="34" charset="0"/>
                <a:cs typeface="Verdana" panose="020B0604030504040204" pitchFamily="34" charset="0"/>
              </a:rPr>
              <a:t> </a:t>
            </a:r>
            <a:r>
              <a:rPr lang="en-US" sz="2000" dirty="0" err="1">
                <a:latin typeface="Verdana" panose="020B0604030504040204" pitchFamily="34" charset="0"/>
                <a:ea typeface="Verdana" panose="020B0604030504040204" pitchFamily="34" charset="0"/>
                <a:cs typeface="Verdana" panose="020B0604030504040204" pitchFamily="34" charset="0"/>
              </a:rPr>
              <a:t>Moreen</a:t>
            </a: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i="1" dirty="0" smtClean="0">
                <a:latin typeface="Verdana" panose="020B0604030504040204" pitchFamily="34" charset="0"/>
                <a:ea typeface="Verdana" panose="020B0604030504040204" pitchFamily="34" charset="0"/>
                <a:cs typeface="Verdana" panose="020B0604030504040204" pitchFamily="34" charset="0"/>
              </a:rPr>
              <a:t>Die </a:t>
            </a:r>
            <a:r>
              <a:rPr lang="de-DE" sz="2000" i="1" dirty="0">
                <a:latin typeface="Verdana" panose="020B0604030504040204" pitchFamily="34" charset="0"/>
                <a:ea typeface="Verdana" panose="020B0604030504040204" pitchFamily="34" charset="0"/>
                <a:cs typeface="Verdana" panose="020B0604030504040204" pitchFamily="34" charset="0"/>
              </a:rPr>
              <a:t>Körperschaft ist geistiger </a:t>
            </a:r>
            <a:r>
              <a:rPr lang="de-DE" sz="2000" i="1" dirty="0" smtClean="0">
                <a:latin typeface="Verdana" panose="020B0604030504040204" pitchFamily="34" charset="0"/>
                <a:ea typeface="Verdana" panose="020B0604030504040204" pitchFamily="34" charset="0"/>
                <a:cs typeface="Verdana" panose="020B0604030504040204" pitchFamily="34" charset="0"/>
              </a:rPr>
              <a:t>Schöpfer</a:t>
            </a:r>
            <a:endParaRPr lang="de-DE" sz="2000" i="1"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11" name="Tabelle 10"/>
          <p:cNvGraphicFramePr>
            <a:graphicFrameLocks noGrp="1"/>
          </p:cNvGraphicFramePr>
          <p:nvPr>
            <p:extLst>
              <p:ext uri="{D42A27DB-BD31-4B8C-83A1-F6EECF244321}">
                <p14:modId xmlns:p14="http://schemas.microsoft.com/office/powerpoint/2010/main" val="707734697"/>
              </p:ext>
            </p:extLst>
          </p:nvPr>
        </p:nvGraphicFramePr>
        <p:xfrm>
          <a:off x="251520" y="2348880"/>
          <a:ext cx="8568951" cy="2123440"/>
        </p:xfrm>
        <a:graphic>
          <a:graphicData uri="http://schemas.openxmlformats.org/drawingml/2006/table">
            <a:tbl>
              <a:tblPr firstRow="1" bandRow="1">
                <a:tableStyleId>{5C22544A-7EE6-4342-B048-85BDC9FD1C3A}</a:tableStyleId>
              </a:tblPr>
              <a:tblGrid>
                <a:gridCol w="864096"/>
                <a:gridCol w="3312368"/>
                <a:gridCol w="4392487"/>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Geistiger Schöpfer</a:t>
                      </a:r>
                    </a:p>
                  </a:txBody>
                  <a:tcPr/>
                </a:tc>
                <a:tc>
                  <a:txBody>
                    <a:bodyPr/>
                    <a:lstStyle/>
                    <a:p>
                      <a:r>
                        <a:rPr lang="en-US" sz="18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Jewish Theological Seminary of America. </a:t>
                      </a:r>
                      <a:r>
                        <a:rPr lang="de-DE" sz="18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Library</a:t>
                      </a:r>
                      <a:endPar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Verfasser</a:t>
                      </a:r>
                      <a:endPar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19.2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Geistiger</a:t>
                      </a:r>
                      <a:r>
                        <a:rPr lang="de-DE" b="0"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Moreen</a:t>
                      </a:r>
                      <a:r>
                        <a:rPr lang="de-DE" sz="18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Vera </a:t>
                      </a:r>
                      <a:r>
                        <a:rPr lang="de-DE" sz="1800"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Basch</a:t>
                      </a:r>
                      <a:r>
                        <a:rPr lang="de-DE" sz="18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1950-</a:t>
                      </a:r>
                      <a:endPar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18.5</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Zusammenstellender</a:t>
                      </a:r>
                      <a:endPar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12" name="Titel 1"/>
          <p:cNvSpPr>
            <a:spLocks noGrp="1"/>
          </p:cNvSpPr>
          <p:nvPr>
            <p:ph type="title"/>
          </p:nvPr>
        </p:nvSpPr>
        <p:spPr>
          <a:xfrm>
            <a:off x="251520" y="183778"/>
            <a:ext cx="8640960" cy="508918"/>
          </a:xfrm>
        </p:spPr>
        <p:txBody>
          <a:bodyPr>
            <a:noAutofit/>
          </a:bodyPr>
          <a:lstStyle/>
          <a:p>
            <a:r>
              <a:rPr lang="de-DE" dirty="0" smtClean="0">
                <a:latin typeface="Verdana" pitchFamily="34" charset="0"/>
                <a:ea typeface="Verdana" pitchFamily="34" charset="0"/>
                <a:cs typeface="Verdana" pitchFamily="34" charset="0"/>
              </a:rPr>
              <a:t>Beispiel zu 1.iii</a:t>
            </a:r>
            <a:endParaRPr lang="de-DE" dirty="0">
              <a:latin typeface="Verdana" pitchFamily="34" charset="0"/>
              <a:ea typeface="Verdana" pitchFamily="34" charset="0"/>
              <a:cs typeface="Verdana" pitchFamily="34" charset="0"/>
            </a:endParaRPr>
          </a:p>
        </p:txBody>
      </p:sp>
      <p:sp>
        <p:nvSpPr>
          <p:cNvPr id="7" name="Fußzeilenplatzhalter 3"/>
          <p:cNvSpPr>
            <a:spLocks noGrp="1"/>
          </p:cNvSpPr>
          <p:nvPr>
            <p:ph type="ftr" sz="quarter" idx="14"/>
          </p:nvPr>
        </p:nvSpPr>
        <p:spPr>
          <a:xfrm>
            <a:off x="468313" y="6376988"/>
            <a:ext cx="5615855" cy="365125"/>
          </a:xfrm>
        </p:spPr>
        <p:txBody>
          <a:bodyPr/>
          <a:lstStyle/>
          <a:p>
            <a:pPr>
              <a:defRPr/>
            </a:pPr>
            <a:r>
              <a:rPr lang="de-DE" smtClean="0"/>
              <a:t>AG RDA Schulungsunterlagen | RDA mini | Stand: 30.11.2016 | CC BY-NC-SA</a:t>
            </a:r>
            <a:endParaRPr lang="de-DE" dirty="0"/>
          </a:p>
        </p:txBody>
      </p:sp>
    </p:spTree>
    <p:extLst>
      <p:ext uri="{BB962C8B-B14F-4D97-AF65-F5344CB8AC3E}">
        <p14:creationId xmlns:p14="http://schemas.microsoft.com/office/powerpoint/2010/main" val="26385391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57</a:t>
            </a:fld>
            <a:endParaRPr lang="de-DE"/>
          </a:p>
        </p:txBody>
      </p:sp>
      <p:sp>
        <p:nvSpPr>
          <p:cNvPr id="7" name="Titel 1"/>
          <p:cNvSpPr txBox="1">
            <a:spLocks/>
          </p:cNvSpPr>
          <p:nvPr/>
        </p:nvSpPr>
        <p:spPr>
          <a:xfrm>
            <a:off x="251520" y="183778"/>
            <a:ext cx="8640960" cy="86895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Typen von Werken, bei denen die Körperschaft als geistiger Schöpfer gilt </a:t>
            </a:r>
            <a:endParaRPr lang="de-DE" dirty="0">
              <a:latin typeface="Verdana" pitchFamily="34" charset="0"/>
              <a:ea typeface="Verdana" pitchFamily="34" charset="0"/>
              <a:cs typeface="Verdana" pitchFamily="34" charset="0"/>
            </a:endParaRPr>
          </a:p>
        </p:txBody>
      </p:sp>
      <p:sp>
        <p:nvSpPr>
          <p:cNvPr id="9" name="Textplatzhalter 2"/>
          <p:cNvSpPr>
            <a:spLocks noGrp="1"/>
          </p:cNvSpPr>
          <p:nvPr>
            <p:ph type="body" sz="quarter" idx="13"/>
          </p:nvPr>
        </p:nvSpPr>
        <p:spPr>
          <a:xfrm>
            <a:off x="251520" y="1196752"/>
            <a:ext cx="8640960" cy="5112568"/>
          </a:xfrm>
        </p:spPr>
        <p:txBody>
          <a:bodyPr wrap="square"/>
          <a:lstStyle/>
          <a:p>
            <a:pPr marL="457200" indent="-457200">
              <a:buFont typeface="+mj-lt"/>
              <a:buAutoNum type="arabicPeriod" startAt="2"/>
            </a:pPr>
            <a:r>
              <a:rPr lang="de-DE" sz="2000" b="1" dirty="0" smtClean="0">
                <a:latin typeface="Verdana" panose="020B0604030504040204" pitchFamily="34" charset="0"/>
                <a:ea typeface="Verdana" panose="020B0604030504040204" pitchFamily="34" charset="0"/>
                <a:cs typeface="Verdana" panose="020B0604030504040204" pitchFamily="34" charset="0"/>
              </a:rPr>
              <a:t>Kollektives Gedankengut der Körperschaft</a:t>
            </a:r>
            <a:endParaRPr lang="de-DE" sz="2000" b="1" dirty="0">
              <a:latin typeface="Verdana" panose="020B0604030504040204" pitchFamily="34" charset="0"/>
              <a:ea typeface="Verdana" panose="020B0604030504040204" pitchFamily="34" charset="0"/>
              <a:cs typeface="Verdana" panose="020B0604030504040204" pitchFamily="34" charset="0"/>
            </a:endParaRPr>
          </a:p>
          <a:p>
            <a:pPr marL="0" lvl="1" indent="0">
              <a:buNone/>
            </a:pPr>
            <a:r>
              <a:rPr lang="de-DE" sz="2000" dirty="0" smtClean="0">
                <a:latin typeface="Verdana" pitchFamily="34" charset="0"/>
                <a:ea typeface="Verdana" pitchFamily="34" charset="0"/>
                <a:cs typeface="Verdana" pitchFamily="34" charset="0"/>
              </a:rPr>
              <a:t>     RDA </a:t>
            </a:r>
            <a:r>
              <a:rPr lang="de-DE" sz="2000" dirty="0">
                <a:latin typeface="Verdana" pitchFamily="34" charset="0"/>
                <a:ea typeface="Verdana" pitchFamily="34" charset="0"/>
                <a:cs typeface="Verdana" pitchFamily="34" charset="0"/>
              </a:rPr>
              <a:t>19.2.1.1.1 </a:t>
            </a:r>
            <a:r>
              <a:rPr lang="de-DE" sz="2000" dirty="0" smtClean="0">
                <a:latin typeface="Verdana" pitchFamily="34" charset="0"/>
                <a:ea typeface="Verdana" pitchFamily="34" charset="0"/>
                <a:cs typeface="Verdana" pitchFamily="34" charset="0"/>
              </a:rPr>
              <a:t>b</a:t>
            </a:r>
            <a:endParaRPr lang="de-DE" sz="2000" dirty="0">
              <a:latin typeface="Verdana" pitchFamily="34" charset="0"/>
              <a:ea typeface="Verdana" pitchFamily="34" charset="0"/>
              <a:cs typeface="Verdana" pitchFamily="34" charset="0"/>
            </a:endParaRPr>
          </a:p>
          <a:p>
            <a:pPr>
              <a:buNone/>
            </a:pPr>
            <a:endParaRPr lang="de-DE" sz="2000" dirty="0">
              <a:latin typeface="Verdana" pitchFamily="34" charset="0"/>
              <a:ea typeface="Verdana" pitchFamily="34" charset="0"/>
              <a:cs typeface="Verdana"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Mit dem Werk muss eine offizielle Haltung der Körperschaft ausgedrückt werden</a:t>
            </a:r>
          </a:p>
          <a:p>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000" b="1" dirty="0" smtClean="0">
                <a:latin typeface="Verdana" panose="020B0604030504040204" pitchFamily="34" charset="0"/>
                <a:ea typeface="Verdana" panose="020B0604030504040204" pitchFamily="34" charset="0"/>
                <a:cs typeface="Verdana" panose="020B0604030504040204" pitchFamily="34" charset="0"/>
              </a:rPr>
              <a:t>Beispiele</a:t>
            </a:r>
          </a:p>
          <a:p>
            <a:r>
              <a:rPr lang="de-DE" sz="2000" dirty="0" smtClean="0">
                <a:latin typeface="Verdana" panose="020B0604030504040204" pitchFamily="34" charset="0"/>
                <a:ea typeface="Verdana" panose="020B0604030504040204" pitchFamily="34" charset="0"/>
                <a:cs typeface="Verdana" panose="020B0604030504040204" pitchFamily="34" charset="0"/>
              </a:rPr>
              <a:t>Empfehlungen (z. B. Richtlinien, Leitlinien, Standards), die sich nicht an die Körperschaft selbst, sondern an andere richten</a:t>
            </a:r>
          </a:p>
          <a:p>
            <a:r>
              <a:rPr lang="de-DE" sz="2000" dirty="0" smtClean="0">
                <a:latin typeface="Verdana" panose="020B0604030504040204" pitchFamily="34" charset="0"/>
                <a:ea typeface="Verdana" panose="020B0604030504040204" pitchFamily="34" charset="0"/>
                <a:cs typeface="Verdana" panose="020B0604030504040204" pitchFamily="34" charset="0"/>
              </a:rPr>
              <a:t>Offizielle Stellungnahmen</a:t>
            </a:r>
          </a:p>
          <a:p>
            <a:r>
              <a:rPr lang="de-DE" sz="2000" dirty="0" smtClean="0">
                <a:latin typeface="Verdana" panose="020B0604030504040204" pitchFamily="34" charset="0"/>
                <a:ea typeface="Verdana" panose="020B0604030504040204" pitchFamily="34" charset="0"/>
                <a:cs typeface="Verdana" panose="020B0604030504040204" pitchFamily="34" charset="0"/>
              </a:rPr>
              <a:t>Gutachten, offene Briefe, Denkschriften</a:t>
            </a:r>
          </a:p>
          <a:p>
            <a:r>
              <a:rPr lang="de-DE" sz="2000" dirty="0" smtClean="0">
                <a:latin typeface="Verdana" panose="020B0604030504040204" pitchFamily="34" charset="0"/>
                <a:ea typeface="Verdana" panose="020B0604030504040204" pitchFamily="34" charset="0"/>
                <a:cs typeface="Verdana" panose="020B0604030504040204" pitchFamily="34" charset="0"/>
              </a:rPr>
              <a:t>Parteiprogramme</a:t>
            </a:r>
          </a:p>
          <a:p>
            <a:pPr>
              <a:buFont typeface="Wingdings" panose="05000000000000000000" pitchFamily="2" charset="2"/>
              <a:buChar char="Ø"/>
            </a:pPr>
            <a:r>
              <a:rPr lang="de-DE" sz="2000" dirty="0">
                <a:latin typeface="Verdana" pitchFamily="34" charset="0"/>
                <a:ea typeface="Verdana" pitchFamily="34" charset="0"/>
                <a:cs typeface="Verdana" pitchFamily="34" charset="0"/>
              </a:rPr>
              <a:t>Im </a:t>
            </a:r>
            <a:r>
              <a:rPr lang="de-DE" sz="2000" dirty="0">
                <a:solidFill>
                  <a:srgbClr val="FF0000"/>
                </a:solidFill>
                <a:latin typeface="Verdana" pitchFamily="34" charset="0"/>
                <a:ea typeface="Verdana" pitchFamily="34" charset="0"/>
                <a:cs typeface="Verdana" pitchFamily="34" charset="0"/>
              </a:rPr>
              <a:t>Zweifel</a:t>
            </a:r>
            <a:r>
              <a:rPr lang="de-DE" sz="2000" dirty="0">
                <a:latin typeface="Verdana" pitchFamily="34" charset="0"/>
                <a:ea typeface="Verdana" pitchFamily="34" charset="0"/>
                <a:cs typeface="Verdana" pitchFamily="34" charset="0"/>
              </a:rPr>
              <a:t> sollte man </a:t>
            </a:r>
            <a:r>
              <a:rPr lang="de-DE" sz="2000" dirty="0" smtClean="0">
                <a:latin typeface="Verdana" panose="020B0604030504040204" pitchFamily="34" charset="0"/>
                <a:ea typeface="Verdana" panose="020B0604030504040204" pitchFamily="34" charset="0"/>
                <a:cs typeface="Verdana" panose="020B0604030504040204" pitchFamily="34" charset="0"/>
              </a:rPr>
              <a:t>sich dagegen entscheiden, dass ein Werk vom Typ „Kollektives Gedankengut“ vorliegt</a:t>
            </a:r>
          </a:p>
        </p:txBody>
      </p:sp>
      <p:sp>
        <p:nvSpPr>
          <p:cNvPr id="6" name="Fußzeilenplatzhalter 3"/>
          <p:cNvSpPr>
            <a:spLocks noGrp="1"/>
          </p:cNvSpPr>
          <p:nvPr>
            <p:ph type="ftr" sz="quarter" idx="14"/>
          </p:nvPr>
        </p:nvSpPr>
        <p:spPr>
          <a:xfrm>
            <a:off x="468313" y="6376988"/>
            <a:ext cx="5615855" cy="365125"/>
          </a:xfrm>
        </p:spPr>
        <p:txBody>
          <a:bodyPr/>
          <a:lstStyle/>
          <a:p>
            <a:pPr>
              <a:defRPr/>
            </a:pPr>
            <a:r>
              <a:rPr lang="de-DE" smtClean="0"/>
              <a:t>AG RDA Schulungsunterlagen | RDA mini | Stand: 30.11.2016 | CC BY-NC-SA</a:t>
            </a:r>
            <a:endParaRPr lang="de-DE" dirty="0"/>
          </a:p>
        </p:txBody>
      </p:sp>
    </p:spTree>
    <p:extLst>
      <p:ext uri="{BB962C8B-B14F-4D97-AF65-F5344CB8AC3E}">
        <p14:creationId xmlns:p14="http://schemas.microsoft.com/office/powerpoint/2010/main" val="41394104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Beispiel zu 2</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Hirntod und Entscheidung zur Organspende : Stellungnahme / Deutscher </a:t>
            </a:r>
            <a:r>
              <a:rPr lang="de-DE" sz="2000" dirty="0" smtClean="0">
                <a:latin typeface="Verdana" panose="020B0604030504040204" pitchFamily="34" charset="0"/>
                <a:ea typeface="Verdana" panose="020B0604030504040204" pitchFamily="34" charset="0"/>
                <a:cs typeface="Verdana" panose="020B0604030504040204" pitchFamily="34" charset="0"/>
              </a:rPr>
              <a:t>Ethikrat</a:t>
            </a:r>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a:latin typeface="Verdana" panose="020B0604030504040204" pitchFamily="34" charset="0"/>
              <a:ea typeface="Verdana" panose="020B0604030504040204" pitchFamily="34" charset="0"/>
              <a:cs typeface="Verdana" panose="020B0604030504040204" pitchFamily="34" charset="0"/>
            </a:endParaRP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a:latin typeface="Verdana" panose="020B0604030504040204" pitchFamily="34" charset="0"/>
              <a:ea typeface="Verdana" panose="020B0604030504040204" pitchFamily="34" charset="0"/>
              <a:cs typeface="Verdana" panose="020B0604030504040204" pitchFamily="34" charset="0"/>
            </a:endParaRP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a:latin typeface="Verdana" panose="020B0604030504040204" pitchFamily="34" charset="0"/>
              <a:ea typeface="Verdana" panose="020B0604030504040204" pitchFamily="34" charset="0"/>
              <a:cs typeface="Verdana" panose="020B0604030504040204" pitchFamily="34" charset="0"/>
            </a:endParaRP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a:latin typeface="Verdana" panose="020B0604030504040204" pitchFamily="34" charset="0"/>
              <a:ea typeface="Verdana" panose="020B0604030504040204" pitchFamily="34" charset="0"/>
              <a:cs typeface="Verdana" panose="020B0604030504040204" pitchFamily="34" charset="0"/>
            </a:endParaRP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a:latin typeface="Verdana" panose="020B0604030504040204" pitchFamily="34" charset="0"/>
              <a:ea typeface="Verdana" panose="020B0604030504040204" pitchFamily="34" charset="0"/>
              <a:cs typeface="Verdana" panose="020B0604030504040204" pitchFamily="34" charset="0"/>
            </a:endParaRPr>
          </a:p>
          <a:p>
            <a:r>
              <a:rPr lang="de-DE" sz="2000" i="1" dirty="0">
                <a:latin typeface="Verdana" panose="020B0604030504040204" pitchFamily="34" charset="0"/>
                <a:ea typeface="Verdana" panose="020B0604030504040204" pitchFamily="34" charset="0"/>
                <a:cs typeface="Verdana" panose="020B0604030504040204" pitchFamily="34" charset="0"/>
              </a:rPr>
              <a:t>Es handelt sich um eine offizielle Stellungnahme; die Körperschaft ist geistiger </a:t>
            </a:r>
            <a:r>
              <a:rPr lang="de-DE" sz="2000" i="1" dirty="0" smtClean="0">
                <a:latin typeface="Verdana" panose="020B0604030504040204" pitchFamily="34" charset="0"/>
                <a:ea typeface="Verdana" panose="020B0604030504040204" pitchFamily="34" charset="0"/>
                <a:cs typeface="Verdana" panose="020B0604030504040204" pitchFamily="34" charset="0"/>
              </a:rPr>
              <a:t>Schöpfer</a:t>
            </a:r>
            <a:endParaRPr lang="de-DE" sz="2000" dirty="0">
              <a:latin typeface="Verdana" pitchFamily="34" charset="0"/>
              <a:ea typeface="Verdana" pitchFamily="34" charset="0"/>
              <a:cs typeface="Verdana" pitchFamily="34" charset="0"/>
            </a:endParaRPr>
          </a:p>
          <a:p>
            <a:pPr marL="457200" indent="-457200">
              <a:buFont typeface="+mj-lt"/>
              <a:buAutoNum type="arabicPeriod"/>
            </a:pPr>
            <a:endParaRPr lang="de-DE" sz="2000" dirty="0" smtClean="0">
              <a:latin typeface="Verdana" pitchFamily="34" charset="0"/>
              <a:ea typeface="Verdana" pitchFamily="34" charset="0"/>
              <a:cs typeface="Verdana"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58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068238478"/>
              </p:ext>
            </p:extLst>
          </p:nvPr>
        </p:nvGraphicFramePr>
        <p:xfrm>
          <a:off x="323528" y="2636912"/>
          <a:ext cx="8568951" cy="1112520"/>
        </p:xfrm>
        <a:graphic>
          <a:graphicData uri="http://schemas.openxmlformats.org/drawingml/2006/table">
            <a:tbl>
              <a:tblPr firstRow="1" bandRow="1">
                <a:tableStyleId>{5C22544A-7EE6-4342-B048-85BDC9FD1C3A}</a:tableStyleId>
              </a:tblPr>
              <a:tblGrid>
                <a:gridCol w="1008112"/>
                <a:gridCol w="3384376"/>
                <a:gridCol w="4176463"/>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Geistiger</a:t>
                      </a:r>
                      <a:r>
                        <a:rPr lang="de-DE"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Deutscher Ethikrat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18.5</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Verfasser </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7" name="Fußzeilenplatzhalter 3"/>
          <p:cNvSpPr>
            <a:spLocks noGrp="1"/>
          </p:cNvSpPr>
          <p:nvPr>
            <p:ph type="ftr" sz="quarter" idx="14"/>
          </p:nvPr>
        </p:nvSpPr>
        <p:spPr>
          <a:xfrm>
            <a:off x="468313" y="6376988"/>
            <a:ext cx="5615855" cy="365125"/>
          </a:xfrm>
        </p:spPr>
        <p:txBody>
          <a:bodyPr/>
          <a:lstStyle/>
          <a:p>
            <a:pPr>
              <a:defRPr/>
            </a:pPr>
            <a:r>
              <a:rPr lang="de-DE" smtClean="0"/>
              <a:t>AG RDA Schulungsunterlagen | RDA mini | Stand: 30.11.2016 | CC BY-NC-SA</a:t>
            </a:r>
            <a:endParaRPr lang="de-DE" dirty="0"/>
          </a:p>
        </p:txBody>
      </p:sp>
    </p:spTree>
    <p:extLst>
      <p:ext uri="{BB962C8B-B14F-4D97-AF65-F5344CB8AC3E}">
        <p14:creationId xmlns:p14="http://schemas.microsoft.com/office/powerpoint/2010/main" val="15013125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59</a:t>
            </a:fld>
            <a:endParaRPr lang="de-DE"/>
          </a:p>
        </p:txBody>
      </p:sp>
      <p:sp>
        <p:nvSpPr>
          <p:cNvPr id="9" name="Textplatzhalter 2"/>
          <p:cNvSpPr>
            <a:spLocks noGrp="1"/>
          </p:cNvSpPr>
          <p:nvPr>
            <p:ph type="body" sz="quarter" idx="13"/>
          </p:nvPr>
        </p:nvSpPr>
        <p:spPr>
          <a:xfrm>
            <a:off x="251520" y="1052736"/>
            <a:ext cx="8640960" cy="5112568"/>
          </a:xfrm>
        </p:spPr>
        <p:txBody>
          <a:bodyPr wrap="square"/>
          <a:lstStyle/>
          <a:p>
            <a:pPr marL="0" indent="0">
              <a:buNone/>
            </a:pPr>
            <a:endParaRPr lang="de-DE" sz="16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6" name="Textfeld 5"/>
          <p:cNvSpPr txBox="1"/>
          <p:nvPr/>
        </p:nvSpPr>
        <p:spPr>
          <a:xfrm>
            <a:off x="4067944" y="1233144"/>
            <a:ext cx="4680520" cy="4093428"/>
          </a:xfrm>
          <a:prstGeom prst="rect">
            <a:avLst/>
          </a:prstGeom>
          <a:noFill/>
        </p:spPr>
        <p:txBody>
          <a:bodyPr wrap="square" rtlCol="0">
            <a:spAutoFit/>
          </a:bodyPr>
          <a:lstStyle/>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Es </a:t>
            </a:r>
            <a:r>
              <a:rPr lang="de-DE" sz="2000" dirty="0">
                <a:latin typeface="Verdana" panose="020B0604030504040204" pitchFamily="34" charset="0"/>
                <a:ea typeface="Verdana" panose="020B0604030504040204" pitchFamily="34" charset="0"/>
                <a:cs typeface="Verdana" panose="020B0604030504040204" pitchFamily="34" charset="0"/>
              </a:rPr>
              <a:t>werden Routen für Kanu-Fahrer beschrieben, inkl. Sehenswürdigkeiten an der </a:t>
            </a:r>
            <a:r>
              <a:rPr lang="de-DE" sz="2000" dirty="0" smtClean="0">
                <a:latin typeface="Verdana" panose="020B0604030504040204" pitchFamily="34" charset="0"/>
                <a:ea typeface="Verdana" panose="020B0604030504040204" pitchFamily="34" charset="0"/>
                <a:cs typeface="Verdana" panose="020B0604030504040204" pitchFamily="34" charset="0"/>
              </a:rPr>
              <a:t>Stre­cke, Übernachtungs-möglichkeiten </a:t>
            </a:r>
            <a:r>
              <a:rPr lang="de-DE" sz="2000" dirty="0">
                <a:latin typeface="Verdana" panose="020B0604030504040204" pitchFamily="34" charset="0"/>
                <a:ea typeface="Verdana" panose="020B0604030504040204" pitchFamily="34" charset="0"/>
                <a:cs typeface="Verdana" panose="020B0604030504040204" pitchFamily="34" charset="0"/>
              </a:rPr>
              <a:t>etc. </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r>
              <a:rPr lang="de-DE" sz="2000"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ABER</a:t>
            </a:r>
            <a:r>
              <a:rPr lang="de-DE" sz="2000" dirty="0" smtClean="0">
                <a:latin typeface="Verdana" panose="020B0604030504040204" pitchFamily="34" charset="0"/>
                <a:ea typeface="Verdana" panose="020B0604030504040204" pitchFamily="34" charset="0"/>
                <a:cs typeface="Verdana" panose="020B0604030504040204" pitchFamily="34" charset="0"/>
              </a:rPr>
              <a:t>: Das </a:t>
            </a:r>
            <a:r>
              <a:rPr lang="de-DE" sz="2000" dirty="0">
                <a:latin typeface="Verdana" panose="020B0604030504040204" pitchFamily="34" charset="0"/>
                <a:ea typeface="Verdana" panose="020B0604030504040204" pitchFamily="34" charset="0"/>
                <a:cs typeface="Verdana" panose="020B0604030504040204" pitchFamily="34" charset="0"/>
              </a:rPr>
              <a:t>Werk informiert nur über ein Thema, mit dem sich die Körperschaft </a:t>
            </a:r>
            <a:r>
              <a:rPr lang="de-DE" sz="2000" dirty="0" smtClean="0">
                <a:latin typeface="Verdana" panose="020B0604030504040204" pitchFamily="34" charset="0"/>
                <a:ea typeface="Verdana" panose="020B0604030504040204" pitchFamily="34" charset="0"/>
                <a:cs typeface="Verdana" panose="020B0604030504040204" pitchFamily="34" charset="0"/>
              </a:rPr>
              <a:t>beschäftigt</a:t>
            </a:r>
          </a:p>
          <a:p>
            <a:pPr marL="342900" indent="-342900">
              <a:buFont typeface="Arial" panose="020B0604020202020204" pitchFamily="34" charset="0"/>
              <a:buChar char="•"/>
            </a:pPr>
            <a:r>
              <a:rPr lang="de-DE" sz="2000"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ABER</a:t>
            </a:r>
            <a:r>
              <a:rPr lang="de-DE" sz="2000" dirty="0" smtClean="0">
                <a:latin typeface="Verdana" panose="020B0604030504040204" pitchFamily="34" charset="0"/>
                <a:ea typeface="Verdana" panose="020B0604030504040204" pitchFamily="34" charset="0"/>
                <a:cs typeface="Verdana" panose="020B0604030504040204" pitchFamily="34" charset="0"/>
              </a:rPr>
              <a:t>: Der </a:t>
            </a:r>
            <a:r>
              <a:rPr lang="de-DE" sz="2000" dirty="0">
                <a:latin typeface="Verdana" panose="020B0604030504040204" pitchFamily="34" charset="0"/>
                <a:ea typeface="Verdana" panose="020B0604030504040204" pitchFamily="34" charset="0"/>
                <a:cs typeface="Verdana" panose="020B0604030504040204" pitchFamily="34" charset="0"/>
              </a:rPr>
              <a:t>Charakter des kollektiven Gedankenguts </a:t>
            </a:r>
            <a:r>
              <a:rPr lang="de-DE" sz="2000" dirty="0" smtClean="0">
                <a:latin typeface="Verdana" panose="020B0604030504040204" pitchFamily="34" charset="0"/>
                <a:ea typeface="Verdana" panose="020B0604030504040204" pitchFamily="34" charset="0"/>
                <a:cs typeface="Verdana" panose="020B0604030504040204" pitchFamily="34" charset="0"/>
              </a:rPr>
              <a:t>fehlt</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Der </a:t>
            </a:r>
            <a:r>
              <a:rPr lang="de-DE" sz="2000" dirty="0">
                <a:latin typeface="Verdana" panose="020B0604030504040204" pitchFamily="34" charset="0"/>
                <a:ea typeface="Verdana" panose="020B0604030504040204" pitchFamily="34" charset="0"/>
                <a:cs typeface="Verdana" panose="020B0604030504040204" pitchFamily="34" charset="0"/>
              </a:rPr>
              <a:t>Deutsche Kanu-Verband ist deshalb </a:t>
            </a:r>
            <a:r>
              <a:rPr lang="de-DE" sz="2000" b="1" u="sng" dirty="0">
                <a:latin typeface="Verdana" panose="020B0604030504040204" pitchFamily="34" charset="0"/>
                <a:ea typeface="Verdana" panose="020B0604030504040204" pitchFamily="34" charset="0"/>
                <a:cs typeface="Verdana" panose="020B0604030504040204" pitchFamily="34" charset="0"/>
              </a:rPr>
              <a:t>nicht</a:t>
            </a:r>
            <a:r>
              <a:rPr lang="de-DE" sz="2000" dirty="0">
                <a:latin typeface="Verdana" panose="020B0604030504040204" pitchFamily="34" charset="0"/>
                <a:ea typeface="Verdana" panose="020B0604030504040204" pitchFamily="34" charset="0"/>
                <a:cs typeface="Verdana" panose="020B0604030504040204" pitchFamily="34" charset="0"/>
              </a:rPr>
              <a:t> geistiger </a:t>
            </a:r>
            <a:r>
              <a:rPr lang="de-DE" sz="2000" dirty="0" smtClean="0">
                <a:latin typeface="Verdana" panose="020B0604030504040204" pitchFamily="34" charset="0"/>
                <a:ea typeface="Verdana" panose="020B0604030504040204" pitchFamily="34" charset="0"/>
                <a:cs typeface="Verdana" panose="020B0604030504040204" pitchFamily="34" charset="0"/>
              </a:rPr>
              <a:t>Schöpfer</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pic>
        <p:nvPicPr>
          <p:cNvPr id="3" name="Grafik 2" descr="Bildschirmausschnitt"/>
          <p:cNvPicPr>
            <a:picLocks noChangeAspect="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tretch>
            <a:fillRect/>
          </a:stretch>
        </p:blipFill>
        <p:spPr>
          <a:xfrm>
            <a:off x="755576" y="1233144"/>
            <a:ext cx="2880320" cy="4777116"/>
          </a:xfrm>
          <a:prstGeom prst="rect">
            <a:avLst/>
          </a:prstGeom>
          <a:ln>
            <a:solidFill>
              <a:schemeClr val="tx1"/>
            </a:solidFill>
          </a:ln>
        </p:spPr>
      </p:pic>
      <p:sp>
        <p:nvSpPr>
          <p:cNvPr id="8" name="Titel 1"/>
          <p:cNvSpPr>
            <a:spLocks noGrp="1"/>
          </p:cNvSpPr>
          <p:nvPr>
            <p:ph type="title"/>
          </p:nvPr>
        </p:nvSpPr>
        <p:spPr>
          <a:xfrm>
            <a:off x="251520" y="183778"/>
            <a:ext cx="8640960" cy="508918"/>
          </a:xfrm>
        </p:spPr>
        <p:txBody>
          <a:bodyPr>
            <a:noAutofit/>
          </a:bodyPr>
          <a:lstStyle/>
          <a:p>
            <a:r>
              <a:rPr lang="de-DE" dirty="0" smtClean="0">
                <a:latin typeface="Verdana" pitchFamily="34" charset="0"/>
                <a:ea typeface="Verdana" pitchFamily="34" charset="0"/>
                <a:cs typeface="Verdana" pitchFamily="34" charset="0"/>
              </a:rPr>
              <a:t>Gegenbeispiel zu 2</a:t>
            </a:r>
            <a:endParaRPr lang="de-DE" dirty="0">
              <a:latin typeface="Verdana" pitchFamily="34" charset="0"/>
              <a:ea typeface="Verdana" pitchFamily="34" charset="0"/>
              <a:cs typeface="Verdana" pitchFamily="34" charset="0"/>
            </a:endParaRPr>
          </a:p>
        </p:txBody>
      </p:sp>
      <p:sp>
        <p:nvSpPr>
          <p:cNvPr id="10" name="Fußzeilenplatzhalter 3"/>
          <p:cNvSpPr>
            <a:spLocks noGrp="1"/>
          </p:cNvSpPr>
          <p:nvPr>
            <p:ph type="ftr" sz="quarter" idx="14"/>
          </p:nvPr>
        </p:nvSpPr>
        <p:spPr>
          <a:xfrm>
            <a:off x="468313" y="6376988"/>
            <a:ext cx="5615855" cy="365125"/>
          </a:xfrm>
        </p:spPr>
        <p:txBody>
          <a:bodyPr/>
          <a:lstStyle/>
          <a:p>
            <a:pPr>
              <a:defRPr/>
            </a:pPr>
            <a:r>
              <a:rPr lang="de-DE" smtClean="0"/>
              <a:t>AG RDA Schulungsunterlagen | RDA mini | Stand: 30.11.2016 | CC BY-NC-SA</a:t>
            </a:r>
            <a:endParaRPr lang="de-DE" dirty="0"/>
          </a:p>
        </p:txBody>
      </p:sp>
    </p:spTree>
    <p:extLst>
      <p:ext uri="{BB962C8B-B14F-4D97-AF65-F5344CB8AC3E}">
        <p14:creationId xmlns:p14="http://schemas.microsoft.com/office/powerpoint/2010/main" val="31809837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Grundlage für die Identifizierung einer mehrteiligen Monografie </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6</a:t>
            </a:fld>
            <a:endParaRPr lang="de-DE">
              <a:solidFill>
                <a:prstClr val="black">
                  <a:tint val="75000"/>
                </a:prstClr>
              </a:solidFill>
            </a:endParaRPr>
          </a:p>
        </p:txBody>
      </p:sp>
      <p:sp>
        <p:nvSpPr>
          <p:cNvPr id="7" name="Textplatzhalter 2"/>
          <p:cNvSpPr>
            <a:spLocks noGrp="1"/>
          </p:cNvSpPr>
          <p:nvPr>
            <p:ph type="body" sz="quarter" idx="13"/>
          </p:nvPr>
        </p:nvSpPr>
        <p:spPr>
          <a:xfrm>
            <a:off x="251520" y="1124744"/>
            <a:ext cx="8640960" cy="5184576"/>
          </a:xfrm>
        </p:spPr>
        <p:txBody>
          <a:bodyPr wrap="square"/>
          <a:lstStyle/>
          <a:p>
            <a:r>
              <a:rPr lang="de-DE" dirty="0" smtClean="0"/>
              <a:t>Nach RDA 2.1.2.3 (Ressource, die in mehreren Teilen erscheint):</a:t>
            </a:r>
          </a:p>
          <a:p>
            <a:pPr lvl="1"/>
            <a:r>
              <a:rPr lang="de-DE" dirty="0" smtClean="0"/>
              <a:t>der vorliegende Teil mit der niedrigsten Zählung (RDA 2.1.2.3 b)) bzw.</a:t>
            </a:r>
          </a:p>
          <a:p>
            <a:pPr lvl="1"/>
            <a:r>
              <a:rPr lang="de-DE" dirty="0" smtClean="0"/>
              <a:t>der vorliegende Teil mit dem frühesten Erscheinungsdatum (RDA 2.1.2.3 c))</a:t>
            </a:r>
          </a:p>
          <a:p>
            <a:pPr lvl="1"/>
            <a:r>
              <a:rPr lang="de-DE" dirty="0" smtClean="0"/>
              <a:t>bei ungezähltem Set eine Informationsquelle, die die Ressource als Ganzes identifiziert und möglichst einen übergeordneten Titel hat </a:t>
            </a:r>
            <a:r>
              <a:rPr lang="de-DE" dirty="0"/>
              <a:t>(RDA 2.1.2.3 </a:t>
            </a:r>
            <a:r>
              <a:rPr lang="de-DE" dirty="0" smtClean="0"/>
              <a:t>a))</a:t>
            </a:r>
            <a:endParaRPr lang="de-DE" dirty="0"/>
          </a:p>
          <a:p>
            <a:pPr lvl="2"/>
            <a:r>
              <a:rPr lang="de-DE" sz="1800" dirty="0" smtClean="0"/>
              <a:t>Ist solch eine Informationsquelle nicht vorhanden, dann Verwendung einer Quelle, die den Titel eines Hauptteils aufweist (RDA 2.1.2.3 d))</a:t>
            </a:r>
          </a:p>
          <a:p>
            <a:pPr lvl="2"/>
            <a:r>
              <a:rPr lang="de-DE" sz="1800" dirty="0" smtClean="0"/>
              <a:t>Ist solch eine Quelle auch nicht vorhanden, dann Verwendung der Quellen, die die einzelnen Teile identifizieren </a:t>
            </a:r>
            <a:r>
              <a:rPr lang="de-DE" sz="1800" dirty="0"/>
              <a:t>(RDA 2.1.2.3 </a:t>
            </a:r>
            <a:r>
              <a:rPr lang="de-DE" sz="1800" dirty="0" smtClean="0"/>
              <a:t>e))</a:t>
            </a:r>
            <a:endParaRPr lang="de-DE" sz="1800" dirty="0"/>
          </a:p>
          <a:p>
            <a:pPr marL="914400" lvl="2" indent="0">
              <a:buNone/>
            </a:pPr>
            <a:r>
              <a:rPr lang="de-DE" sz="1800" dirty="0" smtClean="0"/>
              <a:t>  </a:t>
            </a:r>
            <a:endParaRPr lang="de-DE" sz="1800" dirty="0"/>
          </a:p>
        </p:txBody>
      </p:sp>
    </p:spTree>
    <p:extLst>
      <p:ext uri="{BB962C8B-B14F-4D97-AF65-F5344CB8AC3E}">
        <p14:creationId xmlns:p14="http://schemas.microsoft.com/office/powerpoint/2010/main" val="100088878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60</a:t>
            </a:fld>
            <a:endParaRPr lang="de-DE"/>
          </a:p>
        </p:txBody>
      </p:sp>
      <p:sp>
        <p:nvSpPr>
          <p:cNvPr id="7" name="Titel 1"/>
          <p:cNvSpPr txBox="1">
            <a:spLocks/>
          </p:cNvSpPr>
          <p:nvPr/>
        </p:nvSpPr>
        <p:spPr>
          <a:xfrm>
            <a:off x="251520" y="183778"/>
            <a:ext cx="8640960" cy="86895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Typen von Werken, bei denen die Körperschaft als geistiger Schöpfer gilt </a:t>
            </a:r>
            <a:endParaRPr lang="de-DE" dirty="0">
              <a:latin typeface="Verdana" pitchFamily="34" charset="0"/>
              <a:ea typeface="Verdana" pitchFamily="34" charset="0"/>
              <a:cs typeface="Verdana" pitchFamily="34" charset="0"/>
            </a:endParaRPr>
          </a:p>
        </p:txBody>
      </p:sp>
      <p:sp>
        <p:nvSpPr>
          <p:cNvPr id="8" name="Textplatzhalter 2"/>
          <p:cNvSpPr txBox="1">
            <a:spLocks/>
          </p:cNvSpPr>
          <p:nvPr/>
        </p:nvSpPr>
        <p:spPr>
          <a:xfrm>
            <a:off x="251520" y="1196752"/>
            <a:ext cx="8640960" cy="5112568"/>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indent="-457200">
              <a:buFont typeface="+mj-lt"/>
              <a:buAutoNum type="arabicPeriod" startAt="3"/>
            </a:pPr>
            <a:r>
              <a:rPr lang="de-DE" sz="2000" b="1" dirty="0" smtClean="0">
                <a:latin typeface="Verdana" panose="020B0604030504040204" pitchFamily="34" charset="0"/>
                <a:ea typeface="Verdana" panose="020B0604030504040204" pitchFamily="34" charset="0"/>
                <a:cs typeface="Verdana" panose="020B0604030504040204" pitchFamily="34" charset="0"/>
              </a:rPr>
              <a:t>Kollektive Aktivität der Körperschaft</a:t>
            </a:r>
          </a:p>
          <a:p>
            <a:pPr marL="0" lvl="1" indent="0">
              <a:buNone/>
            </a:pPr>
            <a:r>
              <a:rPr lang="de-DE" sz="2000" dirty="0" smtClean="0">
                <a:latin typeface="Verdana" pitchFamily="34" charset="0"/>
                <a:ea typeface="Verdana" pitchFamily="34" charset="0"/>
                <a:cs typeface="Verdana" pitchFamily="34" charset="0"/>
              </a:rPr>
              <a:t>     RDA </a:t>
            </a:r>
            <a:r>
              <a:rPr lang="de-DE" sz="2000" dirty="0">
                <a:latin typeface="Verdana" pitchFamily="34" charset="0"/>
                <a:ea typeface="Verdana" pitchFamily="34" charset="0"/>
                <a:cs typeface="Verdana" pitchFamily="34" charset="0"/>
              </a:rPr>
              <a:t>19.2.1.1.1 </a:t>
            </a:r>
            <a:r>
              <a:rPr lang="de-DE" sz="2000" dirty="0" smtClean="0">
                <a:latin typeface="Verdana" pitchFamily="34" charset="0"/>
                <a:ea typeface="Verdana" pitchFamily="34" charset="0"/>
                <a:cs typeface="Verdana" pitchFamily="34" charset="0"/>
              </a:rPr>
              <a:t>d</a:t>
            </a:r>
            <a:endParaRPr lang="de-DE" sz="2000" dirty="0">
              <a:latin typeface="Verdana" pitchFamily="34" charset="0"/>
              <a:ea typeface="Verdana" pitchFamily="34" charset="0"/>
              <a:cs typeface="Verdana" pitchFamily="34" charset="0"/>
            </a:endParaRPr>
          </a:p>
          <a:p>
            <a:pPr>
              <a:buFont typeface="Arial" pitchFamily="34" charse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In diesen Werken wird die Aktivität derjenigen dokumentiert, die an Konferenzen, Expeditionen, Messen etc. beteiligt sind </a:t>
            </a:r>
          </a:p>
          <a:p>
            <a:r>
              <a:rPr lang="de-DE" sz="2000" dirty="0">
                <a:latin typeface="Verdana" panose="020B0604030504040204" pitchFamily="34" charset="0"/>
                <a:ea typeface="Verdana" panose="020B0604030504040204" pitchFamily="34" charset="0"/>
                <a:cs typeface="Verdana" panose="020B0604030504040204" pitchFamily="34" charset="0"/>
              </a:rPr>
              <a:t>Kataloge und andere Publikationen, die im Zusammenhang mit einer Ausstellung er­scheinen, fallen nur dann unter diesen Typ, wenn es sich um eine Ausstellung handelt, die regelmäßig unter demselben Namen wiederkehrt </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Font typeface="Arial" pitchFamily="34" charset="0"/>
              <a:buNone/>
            </a:pPr>
            <a:r>
              <a:rPr lang="de-DE" sz="2000" b="1" dirty="0" smtClean="0">
                <a:latin typeface="Verdana" panose="020B0604030504040204" pitchFamily="34" charset="0"/>
                <a:ea typeface="Verdana" panose="020B0604030504040204" pitchFamily="34" charset="0"/>
                <a:cs typeface="Verdana" panose="020B0604030504040204" pitchFamily="34" charset="0"/>
              </a:rPr>
              <a:t>Beispiele</a:t>
            </a:r>
          </a:p>
          <a:p>
            <a:r>
              <a:rPr lang="de-DE" sz="2000" dirty="0" smtClean="0">
                <a:latin typeface="Verdana" panose="020B0604030504040204" pitchFamily="34" charset="0"/>
                <a:ea typeface="Verdana" panose="020B0604030504040204" pitchFamily="34" charset="0"/>
                <a:cs typeface="Verdana" panose="020B0604030504040204" pitchFamily="34" charset="0"/>
              </a:rPr>
              <a:t>Tagungsbände (z. B. Vorträge einer Konferenz)</a:t>
            </a:r>
          </a:p>
          <a:p>
            <a:r>
              <a:rPr lang="de-DE" sz="2000" dirty="0" smtClean="0">
                <a:latin typeface="Verdana" panose="020B0604030504040204" pitchFamily="34" charset="0"/>
                <a:ea typeface="Verdana" panose="020B0604030504040204" pitchFamily="34" charset="0"/>
                <a:cs typeface="Verdana" panose="020B0604030504040204" pitchFamily="34" charset="0"/>
              </a:rPr>
              <a:t>Ausstellungsverzeichnisse von Messen</a:t>
            </a:r>
          </a:p>
          <a:p>
            <a:r>
              <a:rPr lang="de-DE" sz="2000" dirty="0" smtClean="0">
                <a:latin typeface="Verdana" panose="020B0604030504040204" pitchFamily="34" charset="0"/>
                <a:ea typeface="Verdana" panose="020B0604030504040204" pitchFamily="34" charset="0"/>
                <a:cs typeface="Verdana" panose="020B0604030504040204" pitchFamily="34" charset="0"/>
              </a:rPr>
              <a:t>Programmhefte von Festivals</a:t>
            </a:r>
          </a:p>
        </p:txBody>
      </p:sp>
      <p:sp>
        <p:nvSpPr>
          <p:cNvPr id="6" name="Fußzeilenplatzhalter 3"/>
          <p:cNvSpPr>
            <a:spLocks noGrp="1"/>
          </p:cNvSpPr>
          <p:nvPr>
            <p:ph type="ftr" sz="quarter" idx="14"/>
          </p:nvPr>
        </p:nvSpPr>
        <p:spPr>
          <a:xfrm>
            <a:off x="468313" y="6376988"/>
            <a:ext cx="5615855" cy="365125"/>
          </a:xfrm>
        </p:spPr>
        <p:txBody>
          <a:bodyPr/>
          <a:lstStyle/>
          <a:p>
            <a:pPr>
              <a:defRPr/>
            </a:pPr>
            <a:r>
              <a:rPr lang="de-DE" smtClean="0"/>
              <a:t>AG RDA Schulungsunterlagen | RDA mini | Stand: 30.11.2016 | CC BY-NC-SA</a:t>
            </a:r>
            <a:endParaRPr lang="de-DE" dirty="0"/>
          </a:p>
        </p:txBody>
      </p:sp>
    </p:spTree>
    <p:extLst>
      <p:ext uri="{BB962C8B-B14F-4D97-AF65-F5344CB8AC3E}">
        <p14:creationId xmlns:p14="http://schemas.microsoft.com/office/powerpoint/2010/main" val="18430357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61</a:t>
            </a:fld>
            <a:endParaRPr lang="de-DE"/>
          </a:p>
        </p:txBody>
      </p:sp>
      <p:sp>
        <p:nvSpPr>
          <p:cNvPr id="9"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Beispiel zu 3</a:t>
            </a:r>
            <a:endParaRPr lang="de-DE" dirty="0">
              <a:latin typeface="Verdana" pitchFamily="34" charset="0"/>
              <a:ea typeface="Verdana" pitchFamily="34" charset="0"/>
              <a:cs typeface="Verdana" pitchFamily="34" charset="0"/>
            </a:endParaRPr>
          </a:p>
        </p:txBody>
      </p:sp>
      <p:sp>
        <p:nvSpPr>
          <p:cNvPr id="10" name="Textplatzhalter 2"/>
          <p:cNvSpPr>
            <a:spLocks noGrp="1"/>
          </p:cNvSpPr>
          <p:nvPr>
            <p:ph type="body" sz="quarter" idx="13"/>
          </p:nvPr>
        </p:nvSpPr>
        <p:spPr>
          <a:xfrm>
            <a:off x="251520" y="836712"/>
            <a:ext cx="8640960" cy="5472608"/>
          </a:xfrm>
        </p:spPr>
        <p:txBody>
          <a:bodyPr wrap="square"/>
          <a:lstStyle/>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Buchwissenschaft und Buchwirkungsforschung : VIII. Leipziger Hochschultage für Medien und Kommunikation / herausgegeben von Dietrich Kerlen und Inka </a:t>
            </a:r>
            <a:r>
              <a:rPr lang="de-DE" sz="2000" dirty="0" smtClean="0">
                <a:latin typeface="Verdana" panose="020B0604030504040204" pitchFamily="34" charset="0"/>
                <a:ea typeface="Verdana" panose="020B0604030504040204" pitchFamily="34" charset="0"/>
                <a:cs typeface="Verdana" panose="020B0604030504040204" pitchFamily="34" charset="0"/>
              </a:rPr>
              <a:t>Kirste</a:t>
            </a: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i="1" dirty="0" smtClean="0">
                <a:latin typeface="Verdana" panose="020B0604030504040204" pitchFamily="34" charset="0"/>
                <a:ea typeface="Verdana" panose="020B0604030504040204" pitchFamily="34" charset="0"/>
                <a:cs typeface="Verdana" panose="020B0604030504040204" pitchFamily="34" charset="0"/>
              </a:rPr>
              <a:t>Enthält </a:t>
            </a:r>
            <a:r>
              <a:rPr lang="de-DE" sz="2000" i="1" dirty="0">
                <a:latin typeface="Verdana" panose="020B0604030504040204" pitchFamily="34" charset="0"/>
                <a:ea typeface="Verdana" panose="020B0604030504040204" pitchFamily="34" charset="0"/>
                <a:cs typeface="Verdana" panose="020B0604030504040204" pitchFamily="34" charset="0"/>
              </a:rPr>
              <a:t>die Beiträge der Tagung; die Konferenz ist geistiger </a:t>
            </a:r>
            <a:r>
              <a:rPr lang="de-DE" sz="2000" i="1" dirty="0" smtClean="0">
                <a:latin typeface="Verdana" panose="020B0604030504040204" pitchFamily="34" charset="0"/>
                <a:ea typeface="Verdana" panose="020B0604030504040204" pitchFamily="34" charset="0"/>
                <a:cs typeface="Verdana" panose="020B0604030504040204" pitchFamily="34" charset="0"/>
              </a:rPr>
              <a:t>Schöpfer</a:t>
            </a:r>
            <a:endParaRPr lang="de-DE" sz="2400" dirty="0" smtClean="0">
              <a:latin typeface="Verdana" pitchFamily="34" charset="0"/>
              <a:ea typeface="Verdana" pitchFamily="34" charset="0"/>
              <a:cs typeface="Verdana" pitchFamily="34" charset="0"/>
            </a:endParaRPr>
          </a:p>
        </p:txBody>
      </p:sp>
      <p:graphicFrame>
        <p:nvGraphicFramePr>
          <p:cNvPr id="11" name="Tabelle 10"/>
          <p:cNvGraphicFramePr>
            <a:graphicFrameLocks noGrp="1"/>
          </p:cNvGraphicFramePr>
          <p:nvPr>
            <p:extLst>
              <p:ext uri="{D42A27DB-BD31-4B8C-83A1-F6EECF244321}">
                <p14:modId xmlns:p14="http://schemas.microsoft.com/office/powerpoint/2010/main" val="1666662241"/>
              </p:ext>
            </p:extLst>
          </p:nvPr>
        </p:nvGraphicFramePr>
        <p:xfrm>
          <a:off x="279394" y="2060848"/>
          <a:ext cx="8568951" cy="3266440"/>
        </p:xfrm>
        <a:graphic>
          <a:graphicData uri="http://schemas.openxmlformats.org/drawingml/2006/table">
            <a:tbl>
              <a:tblPr firstRow="1" bandRow="1">
                <a:tableStyleId>{5C22544A-7EE6-4342-B048-85BDC9FD1C3A}</a:tableStyleId>
              </a:tblPr>
              <a:tblGrid>
                <a:gridCol w="1008112"/>
                <a:gridCol w="3384376"/>
                <a:gridCol w="4176463"/>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Geistiger</a:t>
                      </a:r>
                      <a:r>
                        <a:rPr lang="de-DE"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Leipziger Hochschultage für Medien und Kom­munikation </a:t>
                      </a:r>
                      <a:b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(8. : 1998 : Leipzig)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18.5</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20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Verfasser</a:t>
                      </a:r>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20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Kerlen, Dietrich, 1943-2004</a:t>
                      </a:r>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18.5</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tc>
                <a:tc>
                  <a:txBody>
                    <a:bodyPr/>
                    <a:lstStyle/>
                    <a:p>
                      <a:r>
                        <a:rPr lang="de-DE" sz="20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Herausgeber</a:t>
                      </a:r>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20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Kirste, Inka</a:t>
                      </a:r>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18.5</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tc>
                <a:tc>
                  <a:txBody>
                    <a:bodyPr/>
                    <a:lstStyle/>
                    <a:p>
                      <a:r>
                        <a:rPr lang="de-DE" sz="20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Herausgeber</a:t>
                      </a:r>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7" name="Fußzeilenplatzhalter 3"/>
          <p:cNvSpPr>
            <a:spLocks noGrp="1"/>
          </p:cNvSpPr>
          <p:nvPr>
            <p:ph type="ftr" sz="quarter" idx="14"/>
          </p:nvPr>
        </p:nvSpPr>
        <p:spPr>
          <a:xfrm>
            <a:off x="468313" y="6376988"/>
            <a:ext cx="5615855" cy="365125"/>
          </a:xfrm>
        </p:spPr>
        <p:txBody>
          <a:bodyPr/>
          <a:lstStyle/>
          <a:p>
            <a:pPr>
              <a:defRPr/>
            </a:pPr>
            <a:r>
              <a:rPr lang="de-DE" smtClean="0"/>
              <a:t>AG RDA Schulungsunterlagen | RDA mini | Stand: 30.11.2016 | CC BY-NC-SA</a:t>
            </a:r>
            <a:endParaRPr lang="de-DE" dirty="0"/>
          </a:p>
        </p:txBody>
      </p:sp>
    </p:spTree>
    <p:extLst>
      <p:ext uri="{BB962C8B-B14F-4D97-AF65-F5344CB8AC3E}">
        <p14:creationId xmlns:p14="http://schemas.microsoft.com/office/powerpoint/2010/main" val="19767017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Die Körperschaft ist nicht geistiger Schöpfer</a:t>
            </a:r>
            <a:endParaRPr lang="de-DE" dirty="0">
              <a:latin typeface="Verdana" pitchFamily="34" charset="0"/>
              <a:ea typeface="Verdana" pitchFamily="34" charset="0"/>
              <a:cs typeface="Verdana"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62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Textplatzhalter 6"/>
          <p:cNvSpPr>
            <a:spLocks noGrp="1"/>
          </p:cNvSpPr>
          <p:nvPr>
            <p:ph type="body" sz="quarter" idx="13"/>
          </p:nvPr>
        </p:nvSpPr>
        <p:spPr/>
        <p:txBody>
          <a:bodyPr/>
          <a:lstStyle/>
          <a:p>
            <a:pPr marL="0" indent="0">
              <a:buNone/>
            </a:pPr>
            <a:r>
              <a:rPr lang="de-DE" sz="2000" b="1" dirty="0">
                <a:latin typeface="Verdana" pitchFamily="34" charset="0"/>
                <a:ea typeface="Verdana" pitchFamily="34" charset="0"/>
                <a:cs typeface="Verdana" pitchFamily="34" charset="0"/>
              </a:rPr>
              <a:t>Die Körperschaft ist </a:t>
            </a:r>
            <a:r>
              <a:rPr lang="de-DE" sz="2000" b="1" u="sng" dirty="0">
                <a:latin typeface="Verdana" pitchFamily="34" charset="0"/>
                <a:ea typeface="Verdana" pitchFamily="34" charset="0"/>
                <a:cs typeface="Verdana" pitchFamily="34" charset="0"/>
              </a:rPr>
              <a:t>nicht</a:t>
            </a:r>
            <a:r>
              <a:rPr lang="de-DE" sz="2000" b="1" dirty="0">
                <a:latin typeface="Verdana" pitchFamily="34" charset="0"/>
                <a:ea typeface="Verdana" pitchFamily="34" charset="0"/>
                <a:cs typeface="Verdana" pitchFamily="34" charset="0"/>
              </a:rPr>
              <a:t> geistiger Schöpfer, aber </a:t>
            </a:r>
            <a:r>
              <a:rPr lang="de-DE" sz="2000" b="1" dirty="0" smtClean="0">
                <a:latin typeface="Verdana" pitchFamily="34" charset="0"/>
                <a:ea typeface="Verdana" pitchFamily="34" charset="0"/>
                <a:cs typeface="Verdana" pitchFamily="34" charset="0"/>
              </a:rPr>
              <a:t>verantwortlich gemäß Schritt 1</a:t>
            </a:r>
          </a:p>
          <a:p>
            <a:pPr marL="0" indent="0">
              <a:buNone/>
            </a:pPr>
            <a:endParaRPr lang="de-DE" sz="2000" b="1" dirty="0">
              <a:latin typeface="Verdana" pitchFamily="34" charset="0"/>
              <a:ea typeface="Verdana" pitchFamily="34" charset="0"/>
              <a:cs typeface="Verdana"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Die Körperschaft gilt in diesem Fall als </a:t>
            </a:r>
            <a:r>
              <a:rPr lang="de-DE" sz="2000" dirty="0">
                <a:latin typeface="Verdana" panose="020B0604030504040204" pitchFamily="34" charset="0"/>
                <a:ea typeface="Verdana" panose="020B0604030504040204" pitchFamily="34" charset="0"/>
                <a:cs typeface="Verdana" panose="020B0604030504040204" pitchFamily="34" charset="0"/>
              </a:rPr>
              <a:t>„sonstige Person, Familie oder Körperschaft, die mit einem Werk in Verbindung steht“, d</a:t>
            </a:r>
            <a:r>
              <a:rPr lang="de-DE" sz="2000" dirty="0" smtClean="0">
                <a:latin typeface="Verdana" panose="020B0604030504040204" pitchFamily="34" charset="0"/>
                <a:ea typeface="Verdana" panose="020B0604030504040204" pitchFamily="34" charset="0"/>
                <a:cs typeface="Verdana" panose="020B0604030504040204" pitchFamily="34" charset="0"/>
              </a:rPr>
              <a:t>. h</a:t>
            </a:r>
            <a:r>
              <a:rPr lang="de-DE" sz="2000" dirty="0">
                <a:latin typeface="Verdana" panose="020B0604030504040204" pitchFamily="34" charset="0"/>
                <a:ea typeface="Verdana" panose="020B0604030504040204" pitchFamily="34" charset="0"/>
                <a:cs typeface="Verdana" panose="020B0604030504040204" pitchFamily="34" charset="0"/>
              </a:rPr>
              <a:t>. es kann eine Beziehung gemäß RDA 19.3 angelegt </a:t>
            </a:r>
            <a:r>
              <a:rPr lang="de-DE" sz="2000" dirty="0" smtClean="0">
                <a:latin typeface="Verdana" panose="020B0604030504040204" pitchFamily="34" charset="0"/>
                <a:ea typeface="Verdana" panose="020B0604030504040204" pitchFamily="34" charset="0"/>
                <a:cs typeface="Verdana" panose="020B0604030504040204" pitchFamily="34" charset="0"/>
              </a:rPr>
              <a:t>werden</a:t>
            </a:r>
            <a:endParaRPr lang="de-DE" sz="2000" dirty="0">
              <a:latin typeface="Verdana" panose="020B0604030504040204" pitchFamily="34" charset="0"/>
              <a:ea typeface="Verdana" panose="020B0604030504040204" pitchFamily="34" charset="0"/>
              <a:cs typeface="Verdana" panose="020B0604030504040204" pitchFamily="34" charset="0"/>
            </a:endParaRPr>
          </a:p>
          <a:p>
            <a:r>
              <a:rPr lang="de-DE" sz="2000" dirty="0">
                <a:latin typeface="Verdana" panose="020B0604030504040204" pitchFamily="34" charset="0"/>
                <a:ea typeface="Verdana" panose="020B0604030504040204" pitchFamily="34" charset="0"/>
                <a:cs typeface="Verdana" panose="020B0604030504040204" pitchFamily="34" charset="0"/>
              </a:rPr>
              <a:t>Die Tatsache, dass das Werk von der Körperschaft stammt, wird in der Regel durch die Beziehungskennzeichnung „Herausgebendes Organ“ ausgedrückt. Dies gilt auch, wenn die Körperschaft nicht explizit als Herausgeberin bezeichnet wird. Sofern zutreffend, kann alternativ oder zusätzlich auch eine andere Beziehungskennzeichnung aus RDA Anhang I.2.1 vergeben werden, insbesondere „Gefeierter</a:t>
            </a:r>
            <a:r>
              <a:rPr lang="de-DE" sz="2000" dirty="0" smtClean="0">
                <a:latin typeface="Verdana" panose="020B0604030504040204" pitchFamily="34" charset="0"/>
                <a:ea typeface="Verdana" panose="020B0604030504040204" pitchFamily="34" charset="0"/>
                <a:cs typeface="Verdana" panose="020B0604030504040204" pitchFamily="34" charset="0"/>
              </a:rPr>
              <a:t>“</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6" name="Fußzeilenplatzhalter 3"/>
          <p:cNvSpPr>
            <a:spLocks noGrp="1"/>
          </p:cNvSpPr>
          <p:nvPr>
            <p:ph type="ftr" sz="quarter" idx="14"/>
          </p:nvPr>
        </p:nvSpPr>
        <p:spPr>
          <a:xfrm>
            <a:off x="468313" y="6376988"/>
            <a:ext cx="5615855" cy="365125"/>
          </a:xfrm>
        </p:spPr>
        <p:txBody>
          <a:bodyPr/>
          <a:lstStyle/>
          <a:p>
            <a:pPr>
              <a:defRPr/>
            </a:pPr>
            <a:r>
              <a:rPr lang="de-DE" smtClean="0"/>
              <a:t>AG RDA Schulungsunterlagen | RDA mini | Stand: 30.11.2016 | CC BY-NC-SA</a:t>
            </a:r>
            <a:endParaRPr lang="de-DE" dirty="0"/>
          </a:p>
        </p:txBody>
      </p:sp>
    </p:spTree>
    <p:extLst>
      <p:ext uri="{BB962C8B-B14F-4D97-AF65-F5344CB8AC3E}">
        <p14:creationId xmlns:p14="http://schemas.microsoft.com/office/powerpoint/2010/main" val="33206738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eaLnBrk="1" fontAlgn="auto" hangingPunct="1">
              <a:spcAft>
                <a:spcPts val="0"/>
              </a:spcAft>
              <a:defRPr/>
            </a:pPr>
            <a:r>
              <a:rPr lang="de-DE" dirty="0" smtClean="0"/>
              <a:t>Konferenzen</a:t>
            </a:r>
            <a:br>
              <a:rPr lang="de-DE" dirty="0" smtClean="0"/>
            </a:b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b="1" dirty="0">
                <a:solidFill>
                  <a:prstClr val="black"/>
                </a:solidFill>
                <a:ea typeface="Verdana" panose="020B0604030504040204" pitchFamily="34" charset="0"/>
                <a:cs typeface="Verdana" panose="020B0604030504040204" pitchFamily="34" charset="0"/>
              </a:rPr>
              <a:t>Modul </a:t>
            </a:r>
            <a:r>
              <a:rPr lang="de-DE" b="1" dirty="0" smtClean="0">
                <a:solidFill>
                  <a:prstClr val="black"/>
                </a:solidFill>
                <a:ea typeface="Verdana" panose="020B0604030504040204" pitchFamily="34" charset="0"/>
                <a:cs typeface="Verdana" panose="020B0604030504040204" pitchFamily="34" charset="0"/>
              </a:rPr>
              <a:t>5A.07</a:t>
            </a:r>
            <a:endParaRPr lang="de-DE" b="1" dirty="0">
              <a:solidFill>
                <a:prstClr val="black"/>
              </a:solidFill>
              <a:ea typeface="Verdana" panose="020B0604030504040204" pitchFamily="34" charset="0"/>
              <a:cs typeface="Verdana" panose="020B0604030504040204" pitchFamily="34" charset="0"/>
            </a:endParaRPr>
          </a:p>
        </p:txBody>
      </p:sp>
      <p:sp>
        <p:nvSpPr>
          <p:cNvPr id="9" name="Fußzeilenplatzhalter 8"/>
          <p:cNvSpPr>
            <a:spLocks noGrp="1"/>
          </p:cNvSpPr>
          <p:nvPr>
            <p:ph type="ftr" sz="quarter" idx="14"/>
          </p:nvPr>
        </p:nvSpPr>
        <p:spPr>
          <a:xfrm>
            <a:off x="468313" y="6376988"/>
            <a:ext cx="7775575" cy="365125"/>
          </a:xfrm>
        </p:spPr>
        <p:txBody>
          <a:bodyPr/>
          <a:lstStyle/>
          <a:p>
            <a:pPr>
              <a:defRPr/>
            </a:pPr>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6" name="Foliennummernplatzhalter 2"/>
          <p:cNvSpPr>
            <a:spLocks noGrp="1"/>
          </p:cNvSpPr>
          <p:nvPr>
            <p:ph type="sldNum" sz="quarter" idx="4"/>
          </p:nvPr>
        </p:nvSpPr>
        <p:spPr>
          <a:xfrm>
            <a:off x="8100392" y="6376243"/>
            <a:ext cx="586408" cy="365125"/>
          </a:xfrm>
        </p:spPr>
        <p:txBody>
          <a:bodyPr/>
          <a:lstStyle/>
          <a:p>
            <a:fld id="{8A6690F1-7CA1-4166-A522-500460961984}" type="slidenum">
              <a:rPr lang="de-DE" smtClean="0">
                <a:solidFill>
                  <a:prstClr val="black">
                    <a:tint val="75000"/>
                  </a:prstClr>
                </a:solidFill>
              </a:rPr>
              <a:pPr/>
              <a:t>63</a:t>
            </a:fld>
            <a:endParaRPr lang="de-DE" dirty="0">
              <a:solidFill>
                <a:prstClr val="black">
                  <a:tint val="75000"/>
                </a:prstClr>
              </a:solidFill>
            </a:endParaRPr>
          </a:p>
        </p:txBody>
      </p:sp>
    </p:spTree>
    <p:extLst>
      <p:ext uri="{BB962C8B-B14F-4D97-AF65-F5344CB8AC3E}">
        <p14:creationId xmlns:p14="http://schemas.microsoft.com/office/powerpoint/2010/main" val="3774880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a:lstStyle/>
          <a:p>
            <a:pPr>
              <a:defRPr/>
            </a:pPr>
            <a:r>
              <a:rPr lang="de-DE" dirty="0" smtClean="0"/>
              <a:t>Konferenzen als Körperschaften</a:t>
            </a:r>
            <a:endParaRPr lang="de-DE" dirty="0"/>
          </a:p>
        </p:txBody>
      </p:sp>
      <p:sp>
        <p:nvSpPr>
          <p:cNvPr id="3" name="Textplatzhalter 2"/>
          <p:cNvSpPr>
            <a:spLocks noGrp="1"/>
          </p:cNvSpPr>
          <p:nvPr>
            <p:ph type="body" sz="quarter" idx="13"/>
          </p:nvPr>
        </p:nvSpPr>
        <p:spPr>
          <a:xfrm>
            <a:off x="250825" y="836613"/>
            <a:ext cx="8642350" cy="5472112"/>
          </a:xfrm>
        </p:spPr>
        <p:txBody>
          <a:bodyPr/>
          <a:lstStyle/>
          <a:p>
            <a:pPr marL="0" indent="0">
              <a:buFont typeface="Arial" charset="0"/>
              <a:buNone/>
              <a:defRPr/>
            </a:pPr>
            <a:r>
              <a:rPr lang="de-DE" b="1" dirty="0"/>
              <a:t>Definition </a:t>
            </a:r>
            <a:r>
              <a:rPr lang="de-DE" dirty="0"/>
              <a:t>(Glossar)</a:t>
            </a:r>
          </a:p>
          <a:p>
            <a:pPr marL="0" indent="0">
              <a:buFont typeface="Arial" charset="0"/>
              <a:buNone/>
              <a:defRPr/>
            </a:pPr>
            <a:endParaRPr lang="de-DE" dirty="0"/>
          </a:p>
          <a:p>
            <a:pPr>
              <a:defRPr/>
            </a:pPr>
            <a:r>
              <a:rPr lang="de-DE" dirty="0"/>
              <a:t>Tagung von Personen oder Vertretern verschiedener Gruppen zum Zwecke der Diskussion und/oder Behandlung von Themen von gemeinsamem Interesse</a:t>
            </a:r>
          </a:p>
          <a:p>
            <a:pPr>
              <a:defRPr/>
            </a:pPr>
            <a:r>
              <a:rPr lang="de-DE" dirty="0"/>
              <a:t>Tagung von Vertretern einer Körperschaft, die deren direktives oder ausführendes Organ darstellt</a:t>
            </a:r>
          </a:p>
          <a:p>
            <a:pPr>
              <a:defRPr/>
            </a:pPr>
            <a:endParaRPr lang="de-DE" dirty="0"/>
          </a:p>
          <a:p>
            <a:pPr marL="0" indent="0">
              <a:buFont typeface="Arial" charset="0"/>
              <a:buNone/>
              <a:defRPr/>
            </a:pPr>
            <a:r>
              <a:rPr lang="de-DE" dirty="0"/>
              <a:t>Konferenzen werden als Körperschaften behandelt (RDA 11.0)</a:t>
            </a:r>
            <a:endParaRPr lang="de-DE" dirty="0"/>
          </a:p>
        </p:txBody>
      </p:sp>
      <p:sp>
        <p:nvSpPr>
          <p:cNvPr id="4" name="Fußzeilenplatzhalter 3"/>
          <p:cNvSpPr>
            <a:spLocks noGrp="1"/>
          </p:cNvSpPr>
          <p:nvPr>
            <p:ph type="ftr" sz="quarter" idx="14"/>
          </p:nvPr>
        </p:nvSpPr>
        <p:spPr>
          <a:xfrm>
            <a:off x="468312" y="6376988"/>
            <a:ext cx="7920111" cy="365125"/>
          </a:xfrm>
        </p:spPr>
        <p:txBody>
          <a:bodyPr/>
          <a:lstStyle/>
          <a:p>
            <a:pPr>
              <a:defRPr/>
            </a:pPr>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6" name="Foliennummernplatzhalter 2"/>
          <p:cNvSpPr>
            <a:spLocks noGrp="1"/>
          </p:cNvSpPr>
          <p:nvPr>
            <p:ph type="sldNum" sz="quarter" idx="4"/>
          </p:nvPr>
        </p:nvSpPr>
        <p:spPr>
          <a:xfrm>
            <a:off x="8100392" y="6376243"/>
            <a:ext cx="586408" cy="365125"/>
          </a:xfrm>
        </p:spPr>
        <p:txBody>
          <a:bodyPr/>
          <a:lstStyle/>
          <a:p>
            <a:fld id="{8A6690F1-7CA1-4166-A522-500460961984}" type="slidenum">
              <a:rPr lang="de-DE" smtClean="0">
                <a:solidFill>
                  <a:prstClr val="black">
                    <a:tint val="75000"/>
                  </a:prstClr>
                </a:solidFill>
              </a:rPr>
              <a:pPr/>
              <a:t>64</a:t>
            </a:fld>
            <a:endParaRPr lang="de-DE" dirty="0">
              <a:solidFill>
                <a:prstClr val="black">
                  <a:tint val="75000"/>
                </a:prstClr>
              </a:solidFill>
            </a:endParaRPr>
          </a:p>
        </p:txBody>
      </p:sp>
    </p:spTree>
    <p:extLst>
      <p:ext uri="{BB962C8B-B14F-4D97-AF65-F5344CB8AC3E}">
        <p14:creationId xmlns:p14="http://schemas.microsoft.com/office/powerpoint/2010/main" val="25087517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a:lstStyle/>
          <a:p>
            <a:pPr>
              <a:defRPr/>
            </a:pPr>
            <a:r>
              <a:rPr lang="de-DE" dirty="0" smtClean="0"/>
              <a:t>Konferenzen als Körperschaften</a:t>
            </a:r>
            <a:endParaRPr lang="de-DE" dirty="0"/>
          </a:p>
        </p:txBody>
      </p:sp>
      <p:sp>
        <p:nvSpPr>
          <p:cNvPr id="3" name="Textplatzhalter 2"/>
          <p:cNvSpPr>
            <a:spLocks noGrp="1"/>
          </p:cNvSpPr>
          <p:nvPr>
            <p:ph type="body" sz="quarter" idx="13"/>
          </p:nvPr>
        </p:nvSpPr>
        <p:spPr>
          <a:xfrm>
            <a:off x="250825" y="836613"/>
            <a:ext cx="8642350" cy="5472112"/>
          </a:xfrm>
        </p:spPr>
        <p:txBody>
          <a:bodyPr/>
          <a:lstStyle/>
          <a:p>
            <a:pPr marL="0" indent="0">
              <a:buFont typeface="Arial" charset="0"/>
              <a:buNone/>
              <a:defRPr/>
            </a:pPr>
            <a:r>
              <a:rPr lang="de-DE" b="1" dirty="0"/>
              <a:t>Erfassung als Körperschaften</a:t>
            </a:r>
          </a:p>
          <a:p>
            <a:pPr marL="0" indent="0">
              <a:buFont typeface="Arial" charset="0"/>
              <a:buNone/>
              <a:defRPr/>
            </a:pPr>
            <a:r>
              <a:rPr lang="de-DE" dirty="0"/>
              <a:t>Als Konferenzen gelten auch Ereignisse wie Sportwettkämpfe, Messen und Feste. Im Weiteren: Konferenzen usw.</a:t>
            </a:r>
          </a:p>
          <a:p>
            <a:pPr marL="0" indent="0">
              <a:buFont typeface="Arial" charset="0"/>
              <a:buNone/>
              <a:defRPr/>
            </a:pPr>
            <a:r>
              <a:rPr lang="de-DE" b="1" dirty="0"/>
              <a:t>Neu:</a:t>
            </a:r>
          </a:p>
          <a:p>
            <a:pPr>
              <a:defRPr/>
            </a:pPr>
            <a:r>
              <a:rPr lang="de-DE" dirty="0"/>
              <a:t>Kein Konferenzbegriff erforderlich, auch Thema kann Konferenzname werden.</a:t>
            </a:r>
          </a:p>
          <a:p>
            <a:pPr>
              <a:defRPr/>
            </a:pPr>
            <a:r>
              <a:rPr lang="de-DE" dirty="0"/>
              <a:t>Einzelausstellungen nicht mehr als Körperschaften.</a:t>
            </a:r>
          </a:p>
          <a:p>
            <a:pPr>
              <a:defRPr/>
            </a:pPr>
            <a:r>
              <a:rPr lang="de-DE" dirty="0"/>
              <a:t>Nur noch Ausstellungen als Körperschaften, die unter demselben Namen regelmäßig stattfinden.</a:t>
            </a:r>
          </a:p>
          <a:p>
            <a:pPr>
              <a:defRPr/>
            </a:pPr>
            <a:r>
              <a:rPr lang="de-DE" dirty="0"/>
              <a:t>Expeditionen werden als Körperschaften erfasst.</a:t>
            </a:r>
          </a:p>
          <a:p>
            <a:pPr>
              <a:defRPr/>
            </a:pPr>
            <a:r>
              <a:rPr lang="de-DE" dirty="0"/>
              <a:t>Untergeordnete Konferenzen werden als Körperschaften erfasst</a:t>
            </a:r>
            <a:r>
              <a:rPr lang="de-DE" dirty="0" smtClean="0"/>
              <a:t>.</a:t>
            </a:r>
            <a:endParaRPr lang="de-DE" dirty="0"/>
          </a:p>
        </p:txBody>
      </p:sp>
      <p:sp>
        <p:nvSpPr>
          <p:cNvPr id="4" name="Fußzeilenplatzhalter 3"/>
          <p:cNvSpPr>
            <a:spLocks noGrp="1"/>
          </p:cNvSpPr>
          <p:nvPr>
            <p:ph type="ftr" sz="quarter" idx="14"/>
          </p:nvPr>
        </p:nvSpPr>
        <p:spPr>
          <a:xfrm>
            <a:off x="468312" y="6376988"/>
            <a:ext cx="7920111" cy="365125"/>
          </a:xfrm>
        </p:spPr>
        <p:txBody>
          <a:bodyPr/>
          <a:lstStyle/>
          <a:p>
            <a:pPr>
              <a:defRPr/>
            </a:pPr>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6" name="Foliennummernplatzhalter 2"/>
          <p:cNvSpPr>
            <a:spLocks noGrp="1"/>
          </p:cNvSpPr>
          <p:nvPr>
            <p:ph type="sldNum" sz="quarter" idx="4"/>
          </p:nvPr>
        </p:nvSpPr>
        <p:spPr>
          <a:xfrm>
            <a:off x="8100392" y="6376243"/>
            <a:ext cx="586408" cy="365125"/>
          </a:xfrm>
        </p:spPr>
        <p:txBody>
          <a:bodyPr/>
          <a:lstStyle/>
          <a:p>
            <a:fld id="{8A6690F1-7CA1-4166-A522-500460961984}" type="slidenum">
              <a:rPr lang="de-DE" smtClean="0">
                <a:solidFill>
                  <a:prstClr val="black">
                    <a:tint val="75000"/>
                  </a:prstClr>
                </a:solidFill>
              </a:rPr>
              <a:pPr/>
              <a:t>65</a:t>
            </a:fld>
            <a:endParaRPr lang="de-DE" dirty="0">
              <a:solidFill>
                <a:prstClr val="black">
                  <a:tint val="75000"/>
                </a:prstClr>
              </a:solidFill>
            </a:endParaRPr>
          </a:p>
        </p:txBody>
      </p:sp>
    </p:spTree>
    <p:extLst>
      <p:ext uri="{BB962C8B-B14F-4D97-AF65-F5344CB8AC3E}">
        <p14:creationId xmlns:p14="http://schemas.microsoft.com/office/powerpoint/2010/main" val="20879637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a:lstStyle/>
          <a:p>
            <a:pPr>
              <a:defRPr/>
            </a:pPr>
            <a:r>
              <a:rPr lang="de-DE" dirty="0" smtClean="0"/>
              <a:t>Abgrenzung / Art des Inhalts</a:t>
            </a:r>
            <a:endParaRPr lang="de-DE" dirty="0"/>
          </a:p>
        </p:txBody>
      </p:sp>
      <p:sp>
        <p:nvSpPr>
          <p:cNvPr id="3" name="Textplatzhalter 2"/>
          <p:cNvSpPr>
            <a:spLocks noGrp="1"/>
          </p:cNvSpPr>
          <p:nvPr>
            <p:ph type="body" sz="quarter" idx="13"/>
          </p:nvPr>
        </p:nvSpPr>
        <p:spPr>
          <a:xfrm>
            <a:off x="250825" y="836613"/>
            <a:ext cx="8642350" cy="5472112"/>
          </a:xfrm>
        </p:spPr>
        <p:txBody>
          <a:bodyPr/>
          <a:lstStyle/>
          <a:p>
            <a:pPr marL="0" indent="0">
              <a:buFont typeface="Arial" charset="0"/>
              <a:buNone/>
              <a:defRPr/>
            </a:pPr>
            <a:endParaRPr lang="de-DE" b="1" dirty="0" smtClean="0"/>
          </a:p>
          <a:p>
            <a:pPr marL="0" indent="0">
              <a:buNone/>
              <a:defRPr/>
            </a:pPr>
            <a:r>
              <a:rPr lang="de-DE" b="1" dirty="0"/>
              <a:t>Abgrenzung (RDA 0.0 D-A-CH, Erläuterung 2, 5)</a:t>
            </a:r>
          </a:p>
          <a:p>
            <a:pPr>
              <a:defRPr/>
            </a:pPr>
            <a:r>
              <a:rPr lang="de-DE" dirty="0"/>
              <a:t>Ressourcen mit Konferenzen als geistige Schöpfer werden grundsätzlich monografisch erfasst.</a:t>
            </a:r>
          </a:p>
          <a:p>
            <a:pPr>
              <a:defRPr/>
            </a:pPr>
            <a:r>
              <a:rPr lang="de-DE" dirty="0"/>
              <a:t>Je nach Sachverhalt als einzelne Einheit oder mehrteilige Monografie.</a:t>
            </a:r>
          </a:p>
          <a:p>
            <a:pPr>
              <a:defRPr/>
            </a:pPr>
            <a:endParaRPr lang="de-DE" dirty="0"/>
          </a:p>
          <a:p>
            <a:pPr marL="0" indent="0">
              <a:buNone/>
              <a:defRPr/>
            </a:pPr>
            <a:r>
              <a:rPr lang="de-DE" b="1" dirty="0"/>
              <a:t>Art des Inhalts (RDA 7.2.1.3)</a:t>
            </a:r>
          </a:p>
          <a:p>
            <a:pPr marL="0" indent="0">
              <a:buNone/>
              <a:defRPr/>
            </a:pPr>
            <a:endParaRPr lang="de-DE" b="1" dirty="0"/>
          </a:p>
          <a:p>
            <a:pPr marL="0" indent="0">
              <a:buNone/>
              <a:defRPr/>
            </a:pPr>
            <a:r>
              <a:rPr lang="de-DE" dirty="0"/>
              <a:t>Für Konferenzen usw. wird als Art des Inhalts erfasst</a:t>
            </a:r>
          </a:p>
          <a:p>
            <a:pPr marL="0" indent="0">
              <a:buNone/>
              <a:defRPr/>
            </a:pPr>
            <a:r>
              <a:rPr lang="de-DE" dirty="0"/>
              <a:t>„Konferenzschrift“ (RDA 7.2.1.3 D-A-CH).</a:t>
            </a:r>
          </a:p>
          <a:p>
            <a:pPr marL="0" indent="0">
              <a:buFont typeface="Arial" charset="0"/>
              <a:buNone/>
              <a:defRPr/>
            </a:pPr>
            <a:endParaRPr lang="de-DE" b="1" dirty="0"/>
          </a:p>
          <a:p>
            <a:pPr marL="0" indent="0">
              <a:buFont typeface="Arial" charset="0"/>
              <a:buNone/>
              <a:defRPr/>
            </a:pPr>
            <a:endParaRPr lang="de-DE" b="1" dirty="0" smtClean="0"/>
          </a:p>
          <a:p>
            <a:pPr>
              <a:defRPr/>
            </a:pPr>
            <a:endParaRPr lang="de-DE" dirty="0"/>
          </a:p>
          <a:p>
            <a:pPr>
              <a:defRPr/>
            </a:pPr>
            <a:endParaRPr lang="de-DE" dirty="0" smtClean="0"/>
          </a:p>
        </p:txBody>
      </p:sp>
      <p:sp>
        <p:nvSpPr>
          <p:cNvPr id="4" name="Fußzeilenplatzhalter 3"/>
          <p:cNvSpPr>
            <a:spLocks noGrp="1"/>
          </p:cNvSpPr>
          <p:nvPr>
            <p:ph type="ftr" sz="quarter" idx="14"/>
          </p:nvPr>
        </p:nvSpPr>
        <p:spPr>
          <a:xfrm>
            <a:off x="468312" y="6376988"/>
            <a:ext cx="7776095" cy="365125"/>
          </a:xfrm>
        </p:spPr>
        <p:txBody>
          <a:bodyPr/>
          <a:lstStyle/>
          <a:p>
            <a:pPr>
              <a:defRPr/>
            </a:pPr>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15"/>
          </p:nvPr>
        </p:nvSpPr>
        <p:spPr/>
        <p:txBody>
          <a:bodyPr/>
          <a:lstStyle/>
          <a:p>
            <a:pPr>
              <a:defRPr/>
            </a:pPr>
            <a:fld id="{F7C459AD-9136-4262-B142-226B404BADF9}" type="slidenum">
              <a:rPr lang="de-DE" smtClean="0">
                <a:solidFill>
                  <a:prstClr val="black">
                    <a:tint val="75000"/>
                  </a:prstClr>
                </a:solidFill>
              </a:rPr>
              <a:pPr>
                <a:defRPr/>
              </a:pPr>
              <a:t>66</a:t>
            </a:fld>
            <a:endParaRPr lang="de-DE">
              <a:solidFill>
                <a:prstClr val="black">
                  <a:tint val="75000"/>
                </a:prstClr>
              </a:solidFill>
            </a:endParaRPr>
          </a:p>
        </p:txBody>
      </p:sp>
    </p:spTree>
    <p:extLst>
      <p:ext uri="{BB962C8B-B14F-4D97-AF65-F5344CB8AC3E}">
        <p14:creationId xmlns:p14="http://schemas.microsoft.com/office/powerpoint/2010/main" val="30322563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a:lstStyle/>
          <a:p>
            <a:pPr>
              <a:defRPr/>
            </a:pPr>
            <a:r>
              <a:rPr lang="de-DE" dirty="0" smtClean="0"/>
              <a:t>Konferenzen als geistige Schöpfer </a:t>
            </a:r>
            <a:endParaRPr lang="de-DE" dirty="0"/>
          </a:p>
        </p:txBody>
      </p:sp>
      <p:sp>
        <p:nvSpPr>
          <p:cNvPr id="3" name="Textplatzhalter 2"/>
          <p:cNvSpPr>
            <a:spLocks noGrp="1"/>
          </p:cNvSpPr>
          <p:nvPr>
            <p:ph type="body" sz="quarter" idx="13"/>
          </p:nvPr>
        </p:nvSpPr>
        <p:spPr>
          <a:xfrm>
            <a:off x="250825" y="836613"/>
            <a:ext cx="8642350" cy="5472112"/>
          </a:xfrm>
        </p:spPr>
        <p:txBody>
          <a:bodyPr/>
          <a:lstStyle/>
          <a:p>
            <a:pPr marL="0" indent="0">
              <a:buNone/>
              <a:defRPr/>
            </a:pPr>
            <a:r>
              <a:rPr lang="de-DE" b="1" dirty="0"/>
              <a:t>Geistiger Schöpfer (RDA 19.2.1.1.1 Punkt d)</a:t>
            </a:r>
          </a:p>
          <a:p>
            <a:pPr marL="0" indent="0">
              <a:buNone/>
              <a:defRPr/>
            </a:pPr>
            <a:r>
              <a:rPr lang="de-DE" dirty="0"/>
              <a:t>Prüfung in zwei Schritten:</a:t>
            </a:r>
            <a:br>
              <a:rPr lang="de-DE" dirty="0"/>
            </a:br>
            <a:endParaRPr lang="de-DE" dirty="0"/>
          </a:p>
          <a:p>
            <a:pPr marL="457200" indent="-457200">
              <a:buFont typeface="Arial" charset="0"/>
              <a:buAutoNum type="arabicPeriod"/>
              <a:defRPr/>
            </a:pPr>
            <a:r>
              <a:rPr lang="de-DE" dirty="0"/>
              <a:t>Ist die Konferenz usw. für das Erscheinen des Werkes verantwortlich?</a:t>
            </a:r>
          </a:p>
          <a:p>
            <a:pPr marL="457200" indent="-457200">
              <a:buFont typeface="+mj-lt"/>
              <a:buAutoNum type="arabicPeriod"/>
              <a:defRPr/>
            </a:pPr>
            <a:r>
              <a:rPr lang="de-DE" dirty="0"/>
              <a:t>Wird über kollektive Aktivität der Konferenz oder     Expedition, oder des Ereignisses berichtet?</a:t>
            </a:r>
          </a:p>
          <a:p>
            <a:pPr marL="0" indent="0">
              <a:buNone/>
              <a:defRPr/>
            </a:pPr>
            <a:endParaRPr lang="de-DE" dirty="0"/>
          </a:p>
          <a:p>
            <a:pPr marL="0" indent="0">
              <a:buNone/>
              <a:defRPr/>
            </a:pPr>
            <a:r>
              <a:rPr lang="de-DE" dirty="0"/>
              <a:t>Weitere Voraussetzung: Ist die Konferenz in der Ressource benannt? (Ganze Ressource ist Quelle)</a:t>
            </a:r>
          </a:p>
          <a:p>
            <a:pPr marL="0" indent="0">
              <a:buNone/>
              <a:defRPr/>
            </a:pPr>
            <a:endParaRPr lang="de-DE" dirty="0"/>
          </a:p>
          <a:p>
            <a:pPr marL="0" indent="0">
              <a:buNone/>
              <a:defRPr/>
            </a:pPr>
            <a:r>
              <a:rPr lang="de-DE" dirty="0"/>
              <a:t>Nur wenn alle Voraussetzungen zutreffen, ist die Konferenz usw. geistiger Schöpfer. </a:t>
            </a:r>
            <a:endParaRPr lang="de-DE" dirty="0"/>
          </a:p>
        </p:txBody>
      </p:sp>
      <p:sp>
        <p:nvSpPr>
          <p:cNvPr id="4" name="Fußzeilenplatzhalter 3"/>
          <p:cNvSpPr>
            <a:spLocks noGrp="1"/>
          </p:cNvSpPr>
          <p:nvPr>
            <p:ph type="ftr" sz="quarter" idx="14"/>
          </p:nvPr>
        </p:nvSpPr>
        <p:spPr>
          <a:xfrm>
            <a:off x="468312" y="6376988"/>
            <a:ext cx="7776095" cy="365125"/>
          </a:xfrm>
        </p:spPr>
        <p:txBody>
          <a:bodyPr/>
          <a:lstStyle/>
          <a:p>
            <a:pPr>
              <a:defRPr/>
            </a:pPr>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15"/>
          </p:nvPr>
        </p:nvSpPr>
        <p:spPr/>
        <p:txBody>
          <a:bodyPr/>
          <a:lstStyle/>
          <a:p>
            <a:pPr>
              <a:defRPr/>
            </a:pPr>
            <a:fld id="{9E47C65E-3B0F-4BF5-89EE-4121D7A910D3}" type="slidenum">
              <a:rPr lang="de-DE" smtClean="0">
                <a:solidFill>
                  <a:prstClr val="black">
                    <a:tint val="75000"/>
                  </a:prstClr>
                </a:solidFill>
              </a:rPr>
              <a:pPr>
                <a:defRPr/>
              </a:pPr>
              <a:t>67</a:t>
            </a:fld>
            <a:endParaRPr lang="de-DE">
              <a:solidFill>
                <a:prstClr val="black">
                  <a:tint val="75000"/>
                </a:prstClr>
              </a:solidFill>
            </a:endParaRPr>
          </a:p>
        </p:txBody>
      </p:sp>
    </p:spTree>
    <p:extLst>
      <p:ext uri="{BB962C8B-B14F-4D97-AF65-F5344CB8AC3E}">
        <p14:creationId xmlns:p14="http://schemas.microsoft.com/office/powerpoint/2010/main" val="21826129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1"/>
          <p:cNvSpPr>
            <a:spLocks noGrp="1"/>
          </p:cNvSpPr>
          <p:nvPr>
            <p:ph type="title"/>
          </p:nvPr>
        </p:nvSpPr>
        <p:spPr>
          <a:xfrm>
            <a:off x="250825" y="184150"/>
            <a:ext cx="8642350" cy="508000"/>
          </a:xfrm>
        </p:spPr>
        <p:txBody>
          <a:bodyPr rtlCol="0">
            <a:noAutofit/>
          </a:bodyPr>
          <a:lstStyle/>
          <a:p>
            <a:pPr eaLnBrk="1" fontAlgn="auto" hangingPunct="1">
              <a:spcAft>
                <a:spcPts val="0"/>
              </a:spcAft>
              <a:defRPr/>
            </a:pPr>
            <a:r>
              <a:rPr lang="de-DE" dirty="0" smtClean="0"/>
              <a:t>Beispiel </a:t>
            </a:r>
            <a:endParaRPr lang="de-DE" dirty="0"/>
          </a:p>
        </p:txBody>
      </p:sp>
      <p:sp>
        <p:nvSpPr>
          <p:cNvPr id="8" name="Fußzeilenplatzhalter 3"/>
          <p:cNvSpPr>
            <a:spLocks noGrp="1"/>
          </p:cNvSpPr>
          <p:nvPr>
            <p:ph type="ftr" sz="quarter" idx="14"/>
          </p:nvPr>
        </p:nvSpPr>
        <p:spPr>
          <a:xfrm>
            <a:off x="468313" y="6376988"/>
            <a:ext cx="7632700" cy="365125"/>
          </a:xfrm>
        </p:spPr>
        <p:txBody>
          <a:bodyPr/>
          <a:lstStyle/>
          <a:p>
            <a:pPr>
              <a:defRPr/>
            </a:pPr>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7" name="Foliennummernplatzhalter 2"/>
          <p:cNvSpPr>
            <a:spLocks noGrp="1"/>
          </p:cNvSpPr>
          <p:nvPr>
            <p:ph type="sldNum" sz="quarter" idx="4"/>
          </p:nvPr>
        </p:nvSpPr>
        <p:spPr>
          <a:xfrm>
            <a:off x="8100392" y="6376243"/>
            <a:ext cx="586408" cy="365125"/>
          </a:xfrm>
        </p:spPr>
        <p:txBody>
          <a:bodyPr/>
          <a:lstStyle/>
          <a:p>
            <a:fld id="{8A6690F1-7CA1-4166-A522-500460961984}" type="slidenum">
              <a:rPr lang="de-DE" smtClean="0">
                <a:solidFill>
                  <a:prstClr val="black">
                    <a:tint val="75000"/>
                  </a:prstClr>
                </a:solidFill>
              </a:rPr>
              <a:pPr/>
              <a:t>68</a:t>
            </a:fld>
            <a:endParaRPr lang="de-DE" dirty="0">
              <a:solidFill>
                <a:prstClr val="black">
                  <a:tint val="75000"/>
                </a:prstClr>
              </a:solidFill>
            </a:endParaRPr>
          </a:p>
        </p:txBody>
      </p:sp>
      <p:sp>
        <p:nvSpPr>
          <p:cNvPr id="9" name="Rechteck 8"/>
          <p:cNvSpPr/>
          <p:nvPr/>
        </p:nvSpPr>
        <p:spPr>
          <a:xfrm>
            <a:off x="683568" y="1268760"/>
            <a:ext cx="5688632" cy="1384995"/>
          </a:xfrm>
          <a:prstGeom prst="rect">
            <a:avLst/>
          </a:prstGeom>
          <a:ln>
            <a:solidFill>
              <a:schemeClr val="accent1"/>
            </a:solidFill>
          </a:ln>
        </p:spPr>
        <p:txBody>
          <a:bodyPr wrap="square">
            <a:spAutoFit/>
          </a:bodyPr>
          <a:lstStyle/>
          <a:p>
            <a:r>
              <a:rPr lang="de-DE" sz="2800" b="1" dirty="0">
                <a:solidFill>
                  <a:prstClr val="black"/>
                </a:solidFill>
                <a:latin typeface="Calibri" pitchFamily="34" charset="0"/>
                <a:cs typeface="Arial" charset="0"/>
              </a:rPr>
              <a:t>Diagnose und Therapie degenerativer, neoplastischer und immunologischer Entgleisungen </a:t>
            </a:r>
          </a:p>
        </p:txBody>
      </p:sp>
      <p:sp>
        <p:nvSpPr>
          <p:cNvPr id="11" name="Rechteck 10"/>
          <p:cNvSpPr/>
          <p:nvPr/>
        </p:nvSpPr>
        <p:spPr>
          <a:xfrm>
            <a:off x="611560" y="3284984"/>
            <a:ext cx="4968552" cy="2677656"/>
          </a:xfrm>
          <a:prstGeom prst="rect">
            <a:avLst/>
          </a:prstGeom>
        </p:spPr>
        <p:txBody>
          <a:bodyPr wrap="square">
            <a:spAutoFit/>
          </a:bodyPr>
          <a:lstStyle/>
          <a:p>
            <a:r>
              <a:rPr lang="de-DE" sz="2400" dirty="0"/>
              <a:t>59. Jahreskongress der Deutschen Gesellschaft für Kleintiermedizin, </a:t>
            </a:r>
            <a:r>
              <a:rPr lang="de-DE" sz="2400" dirty="0" err="1"/>
              <a:t>Estrel</a:t>
            </a:r>
            <a:r>
              <a:rPr lang="de-DE" sz="2400" dirty="0"/>
              <a:t> </a:t>
            </a:r>
            <a:r>
              <a:rPr lang="de-DE" sz="2400" dirty="0" err="1"/>
              <a:t>Convention</a:t>
            </a:r>
            <a:r>
              <a:rPr lang="de-DE" sz="2400" dirty="0"/>
              <a:t> Center, Berlin, 6. bis 10. November 2013</a:t>
            </a:r>
          </a:p>
          <a:p>
            <a:endParaRPr lang="de-DE" sz="2400" dirty="0"/>
          </a:p>
          <a:p>
            <a:r>
              <a:rPr lang="de-DE" sz="2400" dirty="0" err="1"/>
              <a:t>Referatezusammenfassungen</a:t>
            </a:r>
            <a:endParaRPr lang="de-DE" sz="2400" dirty="0"/>
          </a:p>
        </p:txBody>
      </p:sp>
    </p:spTree>
    <p:extLst>
      <p:ext uri="{BB962C8B-B14F-4D97-AF65-F5344CB8AC3E}">
        <p14:creationId xmlns:p14="http://schemas.microsoft.com/office/powerpoint/2010/main" val="9018975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Beispiel </a:t>
            </a:r>
            <a:endParaRPr lang="de-DE" dirty="0"/>
          </a:p>
        </p:txBody>
      </p:sp>
      <p:sp>
        <p:nvSpPr>
          <p:cNvPr id="7" name="Fußzeilenplatzhalter 3"/>
          <p:cNvSpPr>
            <a:spLocks noGrp="1"/>
          </p:cNvSpPr>
          <p:nvPr>
            <p:ph type="ftr" sz="quarter" idx="14"/>
          </p:nvPr>
        </p:nvSpPr>
        <p:spPr>
          <a:xfrm>
            <a:off x="468313" y="6376988"/>
            <a:ext cx="5615855" cy="365125"/>
          </a:xfrm>
        </p:spPr>
        <p:txBody>
          <a:bodyPr/>
          <a:lstStyle/>
          <a:p>
            <a:pPr>
              <a:defRPr/>
            </a:pPr>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8" name="Foliennummernplatzhalter 2"/>
          <p:cNvSpPr>
            <a:spLocks noGrp="1"/>
          </p:cNvSpPr>
          <p:nvPr>
            <p:ph type="sldNum" sz="quarter" idx="4"/>
          </p:nvPr>
        </p:nvSpPr>
        <p:spPr>
          <a:xfrm>
            <a:off x="8100392" y="6376243"/>
            <a:ext cx="586408" cy="365125"/>
          </a:xfrm>
        </p:spPr>
        <p:txBody>
          <a:bodyPr/>
          <a:lstStyle/>
          <a:p>
            <a:fld id="{8A6690F1-7CA1-4166-A522-500460961984}" type="slidenum">
              <a:rPr lang="de-DE" smtClean="0">
                <a:solidFill>
                  <a:prstClr val="black">
                    <a:tint val="75000"/>
                  </a:prstClr>
                </a:solidFill>
              </a:rPr>
              <a:pPr/>
              <a:t>69</a:t>
            </a:fld>
            <a:endParaRPr lang="de-DE" dirty="0">
              <a:solidFill>
                <a:prstClr val="black">
                  <a:tint val="75000"/>
                </a:prstClr>
              </a:solidFill>
            </a:endParaRPr>
          </a:p>
        </p:txBody>
      </p:sp>
      <p:graphicFrame>
        <p:nvGraphicFramePr>
          <p:cNvPr id="6" name="Tabelle 5"/>
          <p:cNvGraphicFramePr>
            <a:graphicFrameLocks noGrp="1"/>
          </p:cNvGraphicFramePr>
          <p:nvPr>
            <p:extLst>
              <p:ext uri="{D42A27DB-BD31-4B8C-83A1-F6EECF244321}">
                <p14:modId xmlns:p14="http://schemas.microsoft.com/office/powerpoint/2010/main" val="4133184859"/>
              </p:ext>
            </p:extLst>
          </p:nvPr>
        </p:nvGraphicFramePr>
        <p:xfrm>
          <a:off x="323528" y="891903"/>
          <a:ext cx="8497192" cy="5129385"/>
        </p:xfrm>
        <a:graphic>
          <a:graphicData uri="http://schemas.openxmlformats.org/drawingml/2006/table">
            <a:tbl>
              <a:tblPr firstRow="1" bandRow="1">
                <a:tableStyleId>{5C22544A-7EE6-4342-B048-85BDC9FD1C3A}</a:tableStyleId>
              </a:tblPr>
              <a:tblGrid>
                <a:gridCol w="1584424"/>
                <a:gridCol w="3312368"/>
                <a:gridCol w="3600400"/>
              </a:tblGrid>
              <a:tr h="419520">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8" marB="45728"/>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8" marB="45728"/>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8" marB="45728"/>
                </a:tc>
              </a:tr>
              <a:tr h="681865">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8" marB="45728"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8" marB="45728"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Diagnose und Therapie degenerativer, neoplastischer und immunologischer Entgleisungen </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8" marB="45728" anchor="ctr"/>
                </a:tc>
              </a:tr>
              <a:tr h="1412057">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2.3.4</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8" marB="45728"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Titelzusatz</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8" marB="45728"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59. Jahreskongress der Deutschen Gesellschaft für Kleintiermedizin,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Estrel</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Convention</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Center Berlin, 6. bis 10. November 2013 </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8" marB="45728" anchor="ctr"/>
                </a:tc>
              </a:tr>
              <a:tr h="576064">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2.3.4</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8" marB="45728"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2. Titelzusatz</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8" marB="45728"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Referatezusammenfassungen</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8" marB="45728" anchor="ctr"/>
                </a:tc>
              </a:tr>
              <a:tr h="419520">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7.2.1.3</a:t>
                      </a:r>
                    </a:p>
                  </a:txBody>
                  <a:tcPr marL="91439" marR="91439" marT="45728" marB="45728"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Art des Inhalts</a:t>
                      </a:r>
                    </a:p>
                  </a:txBody>
                  <a:tcPr marL="91439" marR="91439" marT="45728" marB="45728"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Konferenzschrift</a:t>
                      </a:r>
                    </a:p>
                  </a:txBody>
                  <a:tcPr marL="91439" marR="91439" marT="45728" marB="45728" anchor="ctr"/>
                </a:tc>
              </a:tr>
              <a:tr h="419520">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19.2.1.1.1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2" marB="45722" anchor="ctr"/>
                </a:tc>
                <a:tc>
                  <a:txBody>
                    <a:bodyPr/>
                    <a:lstStyle/>
                    <a:p>
                      <a:pPr>
                        <a:lnSpc>
                          <a:spcPts val="1600"/>
                        </a:lnSpc>
                        <a:spcBef>
                          <a:spcPts val="600"/>
                        </a:spcBef>
                        <a:spcAft>
                          <a:spcPts val="600"/>
                        </a:spcAft>
                      </a:pPr>
                      <a:r>
                        <a:rPr lang="de-DE" sz="1800" b="1"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Geistiger</a:t>
                      </a:r>
                      <a:r>
                        <a:rPr lang="de-DE" sz="1800" b="1" kern="1200" baseline="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Schöpfer</a:t>
                      </a:r>
                      <a:endPar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91439" marR="91439" marT="45722" marB="45722"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Deutsche Gesellschaft für Kleintiermedizin. Jahreskongress (59. : 2013 : Berlin)</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8" marB="45728" anchor="ctr"/>
                </a:tc>
              </a:tr>
              <a:tr h="419520">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18.5.1.3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32" marB="45732"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marL="91439" marR="91439" marT="45732" marB="45732" anchor="ctr"/>
                </a:tc>
                <a:tc>
                  <a:txBody>
                    <a:bodyPr/>
                    <a:lstStyle/>
                    <a:p>
                      <a:pPr marL="0" indent="0">
                        <a:lnSpc>
                          <a:spcPts val="1600"/>
                        </a:lnSpc>
                        <a:spcBef>
                          <a:spcPts val="600"/>
                        </a:spcBef>
                        <a:spcAft>
                          <a:spcPts val="600"/>
                        </a:spcAft>
                        <a:buNone/>
                      </a:pPr>
                      <a:r>
                        <a:rPr lang="de-DE" sz="1800" dirty="0" smtClean="0">
                          <a:latin typeface="Verdana" panose="020B0604030504040204" pitchFamily="34" charset="0"/>
                          <a:ea typeface="Verdana" panose="020B0604030504040204" pitchFamily="34" charset="0"/>
                          <a:cs typeface="Verdana" panose="020B0604030504040204" pitchFamily="34" charset="0"/>
                        </a:rPr>
                        <a:t>Verfasser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32" marB="45732" anchor="ctr"/>
                </a:tc>
              </a:tr>
            </a:tbl>
          </a:graphicData>
        </a:graphic>
      </p:graphicFrame>
    </p:spTree>
    <p:extLst>
      <p:ext uri="{BB962C8B-B14F-4D97-AF65-F5344CB8AC3E}">
        <p14:creationId xmlns:p14="http://schemas.microsoft.com/office/powerpoint/2010/main" val="16387811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Hierarchische Beschreibung</a:t>
            </a:r>
            <a:br>
              <a:rPr lang="de-DE" sz="2800" dirty="0" smtClean="0"/>
            </a:br>
            <a:endParaRPr lang="de-DE" sz="2800" dirty="0">
              <a:solidFill>
                <a:srgbClr val="FF0000"/>
              </a:solidFill>
            </a:endParaRPr>
          </a:p>
        </p:txBody>
      </p:sp>
      <p:sp>
        <p:nvSpPr>
          <p:cNvPr id="8" name="Foliennummernplatzhalter 7"/>
          <p:cNvSpPr>
            <a:spLocks noGrp="1"/>
          </p:cNvSpPr>
          <p:nvPr>
            <p:ph type="sldNum" sz="quarter" idx="4"/>
          </p:nvPr>
        </p:nvSpPr>
        <p:spPr/>
        <p:txBody>
          <a:bodyPr/>
          <a:lstStyle/>
          <a:p>
            <a:fld id="{8A6690F1-7CA1-4166-A522-500460961984}" type="slidenum">
              <a:rPr lang="de-DE" smtClean="0">
                <a:solidFill>
                  <a:prstClr val="black">
                    <a:tint val="75000"/>
                  </a:prstClr>
                </a:solidFill>
              </a:rPr>
              <a:pPr/>
              <a:t>7</a:t>
            </a:fld>
            <a:endParaRPr lang="de-DE">
              <a:solidFill>
                <a:prstClr val="black">
                  <a:tint val="75000"/>
                </a:prstClr>
              </a:solidFill>
            </a:endParaRPr>
          </a:p>
        </p:txBody>
      </p:sp>
      <p:sp>
        <p:nvSpPr>
          <p:cNvPr id="9" name="Fußzeilenplatzhalter 8"/>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3767642665"/>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Bildbände, Kunst- und Ausstellungsmaterialien</a:t>
            </a:r>
            <a:br>
              <a:rPr lang="de-DE"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5A.06</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70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6" name="Fußzeilenplatzhalter 7"/>
          <p:cNvSpPr>
            <a:spLocks noGrp="1"/>
          </p:cNvSpPr>
          <p:nvPr>
            <p:ph type="ftr" sz="quarter" idx="14"/>
          </p:nvPr>
        </p:nvSpPr>
        <p:spPr>
          <a:xfrm>
            <a:off x="467544" y="6376243"/>
            <a:ext cx="5544616"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35659886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Bildbände</a:t>
            </a:r>
            <a:endParaRPr lang="de-DE" dirty="0"/>
          </a:p>
        </p:txBody>
      </p:sp>
      <p:sp>
        <p:nvSpPr>
          <p:cNvPr id="3" name="Textplatzhalter 2"/>
          <p:cNvSpPr>
            <a:spLocks noGrp="1"/>
          </p:cNvSpPr>
          <p:nvPr>
            <p:ph type="body" sz="quarter" idx="13"/>
          </p:nvPr>
        </p:nvSpPr>
        <p:spPr/>
        <p:txBody>
          <a:bodyPr wrap="square"/>
          <a:lstStyle/>
          <a:p>
            <a:pPr marL="342900" lvl="1" indent="-342900">
              <a:buFont typeface="Arial" panose="020B0604020202020204" pitchFamily="34" charset="0"/>
              <a:buChar char="•"/>
            </a:pPr>
            <a:r>
              <a:rPr lang="de-DE" sz="2400" dirty="0"/>
              <a:t>RDA: Begriff „Bildband“ nicht definiert</a:t>
            </a:r>
          </a:p>
          <a:p>
            <a:r>
              <a:rPr lang="de-DE" dirty="0"/>
              <a:t>Ressource (gedrucktes Buch, PDF-Dokument, Website etc.), die zu einem wesentlichen Teil (mindestens 40 %) aus Abbildungen besteht und bei der die Abbildungen nicht nur zur Illustration des Texts dienen</a:t>
            </a:r>
          </a:p>
          <a:p>
            <a:pPr lvl="1"/>
            <a:r>
              <a:rPr lang="de-DE" dirty="0"/>
              <a:t>auch: Bilderbücher und Comics</a:t>
            </a:r>
          </a:p>
          <a:p>
            <a:r>
              <a:rPr lang="de-DE" dirty="0"/>
              <a:t>Keine Sonderregeln für geistige Schöpfer von Bildbänden, es gelten die normalen Regeln RDA 19.2.1.1</a:t>
            </a:r>
          </a:p>
          <a:p>
            <a:r>
              <a:rPr lang="de-DE" dirty="0"/>
              <a:t>Geistige Schöpfer: Bild- und Textautoren</a:t>
            </a:r>
          </a:p>
          <a:p>
            <a:r>
              <a:rPr lang="de-DE" dirty="0" err="1"/>
              <a:t>Beziehungs­kennzeichnungen</a:t>
            </a:r>
            <a:endParaRPr lang="de-DE" dirty="0"/>
          </a:p>
          <a:p>
            <a:pPr lvl="1"/>
            <a:r>
              <a:rPr lang="de-DE" dirty="0"/>
              <a:t>Bildautoren – je nach Situation – „Fotograf“ oder „Künstler“</a:t>
            </a:r>
          </a:p>
          <a:p>
            <a:pPr lvl="1"/>
            <a:r>
              <a:rPr lang="de-DE" dirty="0"/>
              <a:t>Textautoren – „Verfasser</a:t>
            </a:r>
            <a:r>
              <a:rPr lang="de-DE" dirty="0" smtClean="0"/>
              <a:t>“</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71</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Fußzeilenplatzhalter 7"/>
          <p:cNvSpPr>
            <a:spLocks noGrp="1"/>
          </p:cNvSpPr>
          <p:nvPr>
            <p:ph type="ftr" sz="quarter" idx="14"/>
          </p:nvPr>
        </p:nvSpPr>
        <p:spPr>
          <a:xfrm>
            <a:off x="467544" y="6376243"/>
            <a:ext cx="5544616"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31183753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Bildbände </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72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8" name="Fußzeilenplatzhalter 7"/>
          <p:cNvSpPr>
            <a:spLocks noGrp="1"/>
          </p:cNvSpPr>
          <p:nvPr>
            <p:ph type="ftr" sz="quarter" idx="14"/>
          </p:nvPr>
        </p:nvSpPr>
        <p:spPr>
          <a:xfrm>
            <a:off x="467544" y="6376243"/>
            <a:ext cx="5544616" cy="365125"/>
          </a:xfrm>
        </p:spPr>
        <p:txBody>
          <a:bodyPr/>
          <a:lstStyle/>
          <a:p>
            <a:r>
              <a:rPr lang="de-DE" smtClean="0"/>
              <a:t>AG RDA Schulungsunterlagen | RDA mini | Stand: 30.11.2016 | CC BY-NC-SA</a:t>
            </a:r>
            <a:endParaRPr lang="de-DE" dirty="0"/>
          </a:p>
        </p:txBody>
      </p:sp>
      <p:sp>
        <p:nvSpPr>
          <p:cNvPr id="9" name="Textplatzhalter 2"/>
          <p:cNvSpPr>
            <a:spLocks noGrp="1"/>
          </p:cNvSpPr>
          <p:nvPr>
            <p:ph type="body" sz="quarter" idx="13"/>
          </p:nvPr>
        </p:nvSpPr>
        <p:spPr>
          <a:xfrm>
            <a:off x="251520" y="836712"/>
            <a:ext cx="8640960" cy="5472608"/>
          </a:xfrm>
        </p:spPr>
        <p:txBody>
          <a:bodyPr wrap="square"/>
          <a:lstStyle/>
          <a:p>
            <a:r>
              <a:rPr lang="de-DE" dirty="0" smtClean="0"/>
              <a:t>Beispiel: Nürnberg im Luftbild : eine Topographie in 90 Bildern / Luftbilder von Eugen Christmeier ; Texte von Hartmut Beck und Theo Friedrich</a:t>
            </a:r>
            <a:endParaRPr lang="de-DE" i="1" dirty="0" smtClean="0"/>
          </a:p>
          <a:p>
            <a:endParaRPr lang="de-DE" i="1" dirty="0" smtClean="0"/>
          </a:p>
          <a:p>
            <a:endParaRPr lang="de-DE" i="1" dirty="0"/>
          </a:p>
          <a:p>
            <a:endParaRPr lang="de-DE" i="1" dirty="0" smtClean="0"/>
          </a:p>
          <a:p>
            <a:endParaRPr lang="de-DE" i="1" dirty="0"/>
          </a:p>
          <a:p>
            <a:endParaRPr lang="de-DE" i="1" dirty="0" smtClean="0"/>
          </a:p>
          <a:p>
            <a:endParaRPr lang="de-DE" i="1" dirty="0"/>
          </a:p>
          <a:p>
            <a:pPr marL="0" indent="0">
              <a:buNone/>
            </a:pPr>
            <a:endParaRPr lang="de-DE" dirty="0"/>
          </a:p>
        </p:txBody>
      </p:sp>
      <p:graphicFrame>
        <p:nvGraphicFramePr>
          <p:cNvPr id="10" name="Tabelle 9"/>
          <p:cNvGraphicFramePr>
            <a:graphicFrameLocks noGrp="1"/>
          </p:cNvGraphicFramePr>
          <p:nvPr>
            <p:extLst>
              <p:ext uri="{D42A27DB-BD31-4B8C-83A1-F6EECF244321}">
                <p14:modId xmlns:p14="http://schemas.microsoft.com/office/powerpoint/2010/main" val="2757930255"/>
              </p:ext>
            </p:extLst>
          </p:nvPr>
        </p:nvGraphicFramePr>
        <p:xfrm>
          <a:off x="467544" y="2244892"/>
          <a:ext cx="8424935" cy="3488364"/>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6660">
                <a:tc>
                  <a:txBody>
                    <a:bodyPr/>
                    <a:lstStyle/>
                    <a:p>
                      <a:pPr>
                        <a:lnSpc>
                          <a:spcPct val="100000"/>
                        </a:lnSpc>
                        <a:spcAft>
                          <a:spcPts val="600"/>
                        </a:spcAft>
                      </a:pPr>
                      <a:r>
                        <a:rPr lang="de-DE" sz="1800" b="1">
                          <a:effectLst/>
                          <a:latin typeface="Verdana"/>
                          <a:ea typeface="Calibri"/>
                          <a:cs typeface="Times New Roman"/>
                        </a:rPr>
                        <a:t>19.2</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a:effectLst/>
                          <a:latin typeface="Verdana"/>
                          <a:ea typeface="Calibri"/>
                          <a:cs typeface="Times New Roman"/>
                        </a:rPr>
                        <a:t>Geistiger Schöpfer</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kern="1200" dirty="0" smtClean="0">
                          <a:solidFill>
                            <a:schemeClr val="dk1"/>
                          </a:solidFill>
                          <a:effectLst/>
                          <a:latin typeface="Verdana"/>
                          <a:ea typeface="Calibri"/>
                          <a:cs typeface="Times New Roman"/>
                        </a:rPr>
                        <a:t>Christmeier, Eugen, 1923-2001</a:t>
                      </a:r>
                      <a:endParaRPr lang="de-DE" sz="1800" kern="1200" dirty="0">
                        <a:solidFill>
                          <a:schemeClr val="dk1"/>
                        </a:solidFill>
                        <a:effectLst/>
                        <a:latin typeface="Verdana"/>
                        <a:ea typeface="Calibri"/>
                        <a:cs typeface="Times New Roman"/>
                      </a:endParaRPr>
                    </a:p>
                  </a:txBody>
                  <a:tcPr marL="68580" marR="68580" marT="0" marB="0" anchor="ctr"/>
                </a:tc>
              </a:tr>
              <a:tr h="504056">
                <a:tc>
                  <a:txBody>
                    <a:bodyPr/>
                    <a:lstStyle/>
                    <a:p>
                      <a:pPr>
                        <a:lnSpc>
                          <a:spcPct val="100000"/>
                        </a:lnSpc>
                        <a:spcAft>
                          <a:spcPts val="600"/>
                        </a:spcAft>
                      </a:pPr>
                      <a:r>
                        <a:rPr lang="de-DE" sz="1800">
                          <a:effectLst/>
                          <a:latin typeface="Verdana"/>
                          <a:ea typeface="Calibri"/>
                          <a:cs typeface="Times New Roman"/>
                        </a:rPr>
                        <a:t>18.5</a:t>
                      </a:r>
                    </a:p>
                  </a:txBody>
                  <a:tcPr marL="68580" marR="68580" marT="0" marB="0" anchor="ctr"/>
                </a:tc>
                <a:tc>
                  <a:txBody>
                    <a:bodyPr/>
                    <a:lstStyle/>
                    <a:p>
                      <a:pPr>
                        <a:lnSpc>
                          <a:spcPct val="100000"/>
                        </a:lnSpc>
                        <a:spcAft>
                          <a:spcPts val="600"/>
                        </a:spcAft>
                      </a:pPr>
                      <a:r>
                        <a:rPr lang="de-DE" sz="1800">
                          <a:effectLst/>
                          <a:latin typeface="Verdana"/>
                          <a:ea typeface="Calibri"/>
                          <a:cs typeface="Times New Roman"/>
                        </a:rPr>
                        <a:t>Beziehungskennzeich­nung</a:t>
                      </a:r>
                    </a:p>
                  </a:txBody>
                  <a:tcPr marL="68580" marR="68580" marT="0" marB="0" anchor="ctr"/>
                </a:tc>
                <a:tc>
                  <a:txBody>
                    <a:bodyPr/>
                    <a:lstStyle/>
                    <a:p>
                      <a:pPr>
                        <a:lnSpc>
                          <a:spcPct val="100000"/>
                        </a:lnSpc>
                        <a:spcAft>
                          <a:spcPts val="600"/>
                        </a:spcAft>
                      </a:pPr>
                      <a:r>
                        <a:rPr lang="de-DE" sz="1800" dirty="0" smtClean="0">
                          <a:effectLst/>
                          <a:latin typeface="Verdana"/>
                          <a:ea typeface="Calibri"/>
                          <a:cs typeface="Times New Roman"/>
                        </a:rPr>
                        <a:t>Fotograf</a:t>
                      </a:r>
                      <a:endParaRPr lang="de-DE" sz="1800" dirty="0">
                        <a:effectLst/>
                        <a:latin typeface="Verdana"/>
                        <a:ea typeface="Calibri"/>
                        <a:cs typeface="Times New Roman"/>
                      </a:endParaRPr>
                    </a:p>
                  </a:txBody>
                  <a:tcPr marL="68580" marR="68580" marT="0" marB="0" anchor="ctr"/>
                </a:tc>
              </a:tr>
              <a:tr h="504056">
                <a:tc>
                  <a:txBody>
                    <a:bodyPr/>
                    <a:lstStyle/>
                    <a:p>
                      <a:pPr>
                        <a:lnSpc>
                          <a:spcPct val="100000"/>
                        </a:lnSpc>
                        <a:spcAft>
                          <a:spcPts val="600"/>
                        </a:spcAft>
                      </a:pPr>
                      <a:r>
                        <a:rPr lang="de-DE" sz="1800" dirty="0" smtClean="0">
                          <a:effectLst/>
                          <a:latin typeface="Verdana"/>
                          <a:ea typeface="Calibri"/>
                          <a:cs typeface="Times New Roman"/>
                        </a:rPr>
                        <a:t>19.2</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effectLst/>
                          <a:latin typeface="Verdana"/>
                          <a:ea typeface="Calibri"/>
                          <a:cs typeface="Times New Roman"/>
                        </a:rPr>
                        <a:t>Geistiger Schöpfer</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effectLst/>
                          <a:latin typeface="Verdana"/>
                          <a:ea typeface="Calibri"/>
                          <a:cs typeface="Times New Roman"/>
                        </a:rPr>
                        <a:t>Beck,</a:t>
                      </a:r>
                      <a:r>
                        <a:rPr lang="de-DE" sz="1800" baseline="0" dirty="0" smtClean="0">
                          <a:effectLst/>
                          <a:latin typeface="Verdana"/>
                          <a:ea typeface="Calibri"/>
                          <a:cs typeface="Times New Roman"/>
                        </a:rPr>
                        <a:t> Hartmut, 1940-</a:t>
                      </a:r>
                      <a:endParaRPr lang="de-DE" sz="1800" dirty="0">
                        <a:effectLst/>
                        <a:latin typeface="Verdana"/>
                        <a:ea typeface="Calibri"/>
                        <a:cs typeface="Times New Roman"/>
                      </a:endParaRPr>
                    </a:p>
                  </a:txBody>
                  <a:tcPr marL="68580" marR="68580" marT="0" marB="0" anchor="ctr"/>
                </a:tc>
              </a:tr>
              <a:tr h="504056">
                <a:tc>
                  <a:txBody>
                    <a:bodyPr/>
                    <a:lstStyle/>
                    <a:p>
                      <a:pPr>
                        <a:lnSpc>
                          <a:spcPct val="100000"/>
                        </a:lnSpc>
                        <a:spcAft>
                          <a:spcPts val="600"/>
                        </a:spcAft>
                      </a:pPr>
                      <a:r>
                        <a:rPr lang="de-DE" sz="1800" dirty="0">
                          <a:effectLst/>
                          <a:latin typeface="Verdana"/>
                          <a:ea typeface="Calibri"/>
                          <a:cs typeface="Times New Roman"/>
                        </a:rPr>
                        <a:t>18.5</a:t>
                      </a:r>
                    </a:p>
                  </a:txBody>
                  <a:tcPr marL="68580" marR="68580" marT="0" marB="0" anchor="ctr"/>
                </a:tc>
                <a:tc>
                  <a:txBody>
                    <a:bodyPr/>
                    <a:lstStyle/>
                    <a:p>
                      <a:pPr>
                        <a:lnSpc>
                          <a:spcPct val="100000"/>
                        </a:lnSpc>
                        <a:spcAft>
                          <a:spcPts val="600"/>
                        </a:spcAft>
                      </a:pPr>
                      <a:r>
                        <a:rPr lang="de-DE" sz="1800" dirty="0" err="1">
                          <a:effectLst/>
                          <a:latin typeface="Verdana"/>
                          <a:ea typeface="Calibri"/>
                          <a:cs typeface="Times New Roman"/>
                        </a:rPr>
                        <a:t>Beziehungskennzeich­nung</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a:effectLst/>
                          <a:latin typeface="Verdana"/>
                          <a:ea typeface="Calibri"/>
                          <a:cs typeface="Times New Roman"/>
                        </a:rPr>
                        <a:t>Verfasser</a:t>
                      </a:r>
                    </a:p>
                  </a:txBody>
                  <a:tcPr marL="68580" marR="68580" marT="0" marB="0" anchor="ctr"/>
                </a:tc>
              </a:tr>
              <a:tr h="504056">
                <a:tc>
                  <a:txBody>
                    <a:bodyPr/>
                    <a:lstStyle/>
                    <a:p>
                      <a:pPr>
                        <a:lnSpc>
                          <a:spcPct val="100000"/>
                        </a:lnSpc>
                        <a:spcAft>
                          <a:spcPts val="600"/>
                        </a:spcAft>
                      </a:pPr>
                      <a:r>
                        <a:rPr lang="de-DE" sz="1800" dirty="0" smtClean="0">
                          <a:effectLst/>
                          <a:latin typeface="Verdana"/>
                          <a:ea typeface="Calibri"/>
                          <a:cs typeface="Times New Roman"/>
                        </a:rPr>
                        <a:t>19.2</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effectLst/>
                          <a:latin typeface="Verdana"/>
                          <a:ea typeface="Calibri"/>
                          <a:cs typeface="Times New Roman"/>
                        </a:rPr>
                        <a:t>Geistiger Schöpfer</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effectLst/>
                          <a:latin typeface="Verdana"/>
                          <a:ea typeface="Calibri"/>
                          <a:cs typeface="Times New Roman"/>
                        </a:rPr>
                        <a:t>Friedrich, Theo</a:t>
                      </a:r>
                      <a:endParaRPr lang="de-DE" sz="1800" dirty="0">
                        <a:effectLst/>
                        <a:latin typeface="Verdana"/>
                        <a:ea typeface="Calibri"/>
                        <a:cs typeface="Times New Roman"/>
                      </a:endParaRPr>
                    </a:p>
                  </a:txBody>
                  <a:tcPr marL="68580" marR="68580" marT="0" marB="0" anchor="ctr"/>
                </a:tc>
              </a:tr>
              <a:tr h="504056">
                <a:tc>
                  <a:txBody>
                    <a:bodyPr/>
                    <a:lstStyle/>
                    <a:p>
                      <a:pPr>
                        <a:lnSpc>
                          <a:spcPct val="100000"/>
                        </a:lnSpc>
                        <a:spcAft>
                          <a:spcPts val="600"/>
                        </a:spcAft>
                      </a:pPr>
                      <a:r>
                        <a:rPr lang="de-DE" sz="1800" dirty="0">
                          <a:effectLst/>
                          <a:latin typeface="Verdana"/>
                          <a:ea typeface="Calibri"/>
                          <a:cs typeface="Times New Roman"/>
                        </a:rPr>
                        <a:t>18.5</a:t>
                      </a:r>
                    </a:p>
                  </a:txBody>
                  <a:tcPr marL="68580" marR="68580" marT="0" marB="0" anchor="ctr"/>
                </a:tc>
                <a:tc>
                  <a:txBody>
                    <a:bodyPr/>
                    <a:lstStyle/>
                    <a:p>
                      <a:pPr>
                        <a:lnSpc>
                          <a:spcPct val="100000"/>
                        </a:lnSpc>
                        <a:spcAft>
                          <a:spcPts val="600"/>
                        </a:spcAft>
                      </a:pPr>
                      <a:r>
                        <a:rPr lang="de-DE" sz="1800" dirty="0" err="1">
                          <a:effectLst/>
                          <a:latin typeface="Verdana"/>
                          <a:ea typeface="Calibri"/>
                          <a:cs typeface="Times New Roman"/>
                        </a:rPr>
                        <a:t>Beziehungskennzeich­nung</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a:effectLst/>
                          <a:latin typeface="Verdana"/>
                          <a:ea typeface="Calibri"/>
                          <a:cs typeface="Times New Roman"/>
                        </a:rPr>
                        <a:t>Verfasser</a:t>
                      </a:r>
                    </a:p>
                  </a:txBody>
                  <a:tcPr marL="68580" marR="68580" marT="0" marB="0" anchor="ctr"/>
                </a:tc>
              </a:tr>
            </a:tbl>
          </a:graphicData>
        </a:graphic>
      </p:graphicFrame>
    </p:spTree>
    <p:extLst>
      <p:ext uri="{BB962C8B-B14F-4D97-AF65-F5344CB8AC3E}">
        <p14:creationId xmlns:p14="http://schemas.microsoft.com/office/powerpoint/2010/main" val="35381034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Bildbände </a:t>
            </a:r>
          </a:p>
        </p:txBody>
      </p:sp>
      <p:sp>
        <p:nvSpPr>
          <p:cNvPr id="3" name="Textplatzhalter 2"/>
          <p:cNvSpPr>
            <a:spLocks noGrp="1"/>
          </p:cNvSpPr>
          <p:nvPr>
            <p:ph type="body" sz="quarter" idx="13"/>
          </p:nvPr>
        </p:nvSpPr>
        <p:spPr/>
        <p:txBody>
          <a:bodyPr wrap="square"/>
          <a:lstStyle/>
          <a:p>
            <a:pPr marL="342900" lvl="1" indent="-342900">
              <a:buFont typeface="Arial" panose="020B0604020202020204" pitchFamily="34" charset="0"/>
              <a:buChar char="•"/>
            </a:pPr>
            <a:r>
              <a:rPr lang="de-DE" sz="2400" b="1" dirty="0"/>
              <a:t>Nicht zu verwechseln mit illustriertem Text!</a:t>
            </a:r>
            <a:endParaRPr lang="de-DE" sz="2400" dirty="0"/>
          </a:p>
          <a:p>
            <a:pPr marL="342900" lvl="1" indent="-342900">
              <a:buFont typeface="Arial" panose="020B0604020202020204" pitchFamily="34" charset="0"/>
              <a:buChar char="•"/>
            </a:pPr>
            <a:r>
              <a:rPr lang="de-DE" sz="2400" dirty="0"/>
              <a:t>Text = Hauptsache, Abbildungen nur Ergänzung dazu</a:t>
            </a:r>
          </a:p>
          <a:p>
            <a:pPr marL="342900" lvl="1" indent="-342900">
              <a:buFont typeface="Arial" panose="020B0604020202020204" pitchFamily="34" charset="0"/>
              <a:buChar char="•"/>
            </a:pPr>
            <a:r>
              <a:rPr lang="de-DE" sz="2400" dirty="0"/>
              <a:t>auch wenn hoher Bildanteil, trotzdem nur zur Illustration des Texts und nicht gleiche Bedeutung wie der Text</a:t>
            </a:r>
          </a:p>
          <a:p>
            <a:pPr marL="342900" lvl="1" indent="-342900">
              <a:buFont typeface="Arial" panose="020B0604020202020204" pitchFamily="34" charset="0"/>
              <a:buChar char="•"/>
            </a:pPr>
            <a:r>
              <a:rPr lang="de-DE" sz="2400" dirty="0"/>
              <a:t>Beispiele hierfür: Kochbücher und Reiseführer</a:t>
            </a:r>
          </a:p>
          <a:p>
            <a:pPr marL="342900" lvl="1" indent="-342900">
              <a:buFont typeface="Arial" panose="020B0604020202020204" pitchFamily="34" charset="0"/>
              <a:buChar char="•"/>
            </a:pPr>
            <a:r>
              <a:rPr lang="de-DE" sz="2400" dirty="0"/>
              <a:t>Fotografen, Zeichner usw. nicht als geistige Schöpfer zu behandeln </a:t>
            </a:r>
          </a:p>
          <a:p>
            <a:pPr marL="342900" lvl="1" indent="-342900">
              <a:buFont typeface="Arial" panose="020B0604020202020204" pitchFamily="34" charset="0"/>
              <a:buChar char="•"/>
            </a:pPr>
            <a:r>
              <a:rPr lang="de-DE" sz="2400" dirty="0"/>
              <a:t>ggf. als Mitwirkende erfassen</a:t>
            </a:r>
          </a:p>
          <a:p>
            <a:pPr marL="342900" lvl="1" indent="-342900">
              <a:buFont typeface="Arial" panose="020B0604020202020204" pitchFamily="34" charset="0"/>
              <a:buChar char="•"/>
            </a:pPr>
            <a:r>
              <a:rPr lang="de-DE" sz="2400" dirty="0"/>
              <a:t>Beziehungskennzeichnung: „Illustrator“ oder „Fotograf“ (Neu ab 10‘2016 RDA Anhang I.3.1)</a:t>
            </a:r>
            <a:endParaRPr lang="de-DE" sz="2400" i="1" dirty="0"/>
          </a:p>
          <a:p>
            <a:endParaRPr lang="de-DE" i="1" dirty="0"/>
          </a:p>
          <a:p>
            <a:endParaRPr lang="de-DE" i="1" dirty="0"/>
          </a:p>
          <a:p>
            <a:endParaRPr lang="de-DE" i="1" dirty="0"/>
          </a:p>
          <a:p>
            <a:endParaRPr lang="de-DE" i="1" dirty="0"/>
          </a:p>
          <a:p>
            <a:endParaRPr lang="de-DE" i="1" dirty="0"/>
          </a:p>
          <a:p>
            <a:endParaRPr lang="de-DE" dirty="0"/>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73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Fußzeilenplatzhalter 7"/>
          <p:cNvSpPr>
            <a:spLocks noGrp="1"/>
          </p:cNvSpPr>
          <p:nvPr>
            <p:ph type="ftr" sz="quarter" idx="14"/>
          </p:nvPr>
        </p:nvSpPr>
        <p:spPr>
          <a:xfrm>
            <a:off x="467544" y="6376243"/>
            <a:ext cx="5544616"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32252946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Bildbände</a:t>
            </a:r>
            <a:endParaRPr lang="de-DE" dirty="0"/>
          </a:p>
        </p:txBody>
      </p:sp>
      <p:sp>
        <p:nvSpPr>
          <p:cNvPr id="3" name="Textplatzhalter 2"/>
          <p:cNvSpPr>
            <a:spLocks noGrp="1"/>
          </p:cNvSpPr>
          <p:nvPr>
            <p:ph type="body" sz="quarter" idx="13"/>
          </p:nvPr>
        </p:nvSpPr>
        <p:spPr/>
        <p:txBody>
          <a:bodyPr wrap="square"/>
          <a:lstStyle/>
          <a:p>
            <a:pPr marL="0" indent="0">
              <a:buNone/>
            </a:pPr>
            <a:r>
              <a:rPr lang="de-DE" b="1" dirty="0" smtClean="0"/>
              <a:t>Inhaltstyp (RDA 6.9)</a:t>
            </a:r>
          </a:p>
          <a:p>
            <a:r>
              <a:rPr lang="de-DE" dirty="0" smtClean="0"/>
              <a:t>Inhaltstyp für Bildbände: „unbewegtes Bild“ </a:t>
            </a:r>
          </a:p>
          <a:p>
            <a:r>
              <a:rPr lang="de-DE" dirty="0" smtClean="0"/>
              <a:t>Wenn außer Bildern auch Text in nennenswertem Umfang: weiterer Inhaltstyp „Text“</a:t>
            </a:r>
          </a:p>
          <a:p>
            <a:endParaRPr lang="de-DE" sz="1800" i="1" dirty="0" smtClean="0"/>
          </a:p>
          <a:p>
            <a:pPr marL="0" indent="0">
              <a:buNone/>
            </a:pPr>
            <a:r>
              <a:rPr lang="de-DE" b="1" dirty="0" smtClean="0"/>
              <a:t>Art des Inhalts (RDA 7.2)</a:t>
            </a:r>
          </a:p>
          <a:p>
            <a:r>
              <a:rPr lang="de-DE" dirty="0" smtClean="0"/>
              <a:t>Art des Inhalts: „Bildband“ </a:t>
            </a:r>
          </a:p>
          <a:p>
            <a:r>
              <a:rPr lang="de-DE" dirty="0" smtClean="0"/>
              <a:t>Wenn passender speziellerer Begriff (auch in der erweiterten) Liste (RDA 7.2.1.3 D-A-CH), dann nur diesen verwenden</a:t>
            </a:r>
          </a:p>
          <a:p>
            <a:pPr lvl="1"/>
            <a:r>
              <a:rPr lang="de-DE" dirty="0" smtClean="0"/>
              <a:t>z. B.: „Bilder­buch“, „Sachbilderbuch" „Comic“ oder „Ausstellungskatalog</a:t>
            </a:r>
          </a:p>
          <a:p>
            <a:r>
              <a:rPr lang="de-DE" dirty="0" smtClean="0"/>
              <a:t>Hinweis: bei illustriertem Text nicht „Bildband“ (auch wenn hoher Bildanteil)!</a:t>
            </a:r>
            <a:endParaRPr lang="de-DE" i="1" dirty="0" smtClean="0"/>
          </a:p>
          <a:p>
            <a:endParaRPr lang="de-DE" i="1" dirty="0"/>
          </a:p>
          <a:p>
            <a:endParaRPr lang="de-DE" dirty="0"/>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solidFill>
                  <a:prstClr val="black">
                    <a:tint val="75000"/>
                  </a:prstClr>
                </a:solidFill>
                <a:latin typeface="Verdana" panose="020B0604030504040204" pitchFamily="34" charset="0"/>
                <a:ea typeface="Verdana" panose="020B0604030504040204" pitchFamily="34" charset="0"/>
                <a:cs typeface="Verdana" panose="020B0604030504040204" pitchFamily="34" charset="0"/>
              </a:rPr>
              <a:pPr/>
              <a:t>74</a:t>
            </a:fld>
            <a:endParaRPr lang="de-DE" sz="800" dirty="0">
              <a:solidFill>
                <a:prstClr val="black">
                  <a:tint val="75000"/>
                </a:prstClr>
              </a:solidFill>
              <a:latin typeface="Verdana" panose="020B0604030504040204" pitchFamily="34" charset="0"/>
              <a:ea typeface="Verdana" panose="020B0604030504040204" pitchFamily="34" charset="0"/>
              <a:cs typeface="Verdana" panose="020B0604030504040204" pitchFamily="34" charset="0"/>
            </a:endParaRPr>
          </a:p>
        </p:txBody>
      </p:sp>
      <p:sp>
        <p:nvSpPr>
          <p:cNvPr id="7" name="Fußzeilenplatzhalter 7"/>
          <p:cNvSpPr>
            <a:spLocks noGrp="1"/>
          </p:cNvSpPr>
          <p:nvPr>
            <p:ph type="ftr" sz="quarter" idx="14"/>
          </p:nvPr>
        </p:nvSpPr>
        <p:spPr>
          <a:xfrm>
            <a:off x="467544" y="6376243"/>
            <a:ext cx="5544616"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41297200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Ausstellungskataloge usw. </a:t>
            </a:r>
            <a:endParaRPr lang="de-DE" dirty="0"/>
          </a:p>
        </p:txBody>
      </p:sp>
      <p:sp>
        <p:nvSpPr>
          <p:cNvPr id="3" name="Textplatzhalter 2"/>
          <p:cNvSpPr>
            <a:spLocks noGrp="1"/>
          </p:cNvSpPr>
          <p:nvPr>
            <p:ph type="body" sz="quarter" idx="13"/>
          </p:nvPr>
        </p:nvSpPr>
        <p:spPr/>
        <p:txBody>
          <a:bodyPr wrap="square"/>
          <a:lstStyle/>
          <a:p>
            <a:pPr marL="342900" lvl="1" indent="-342900">
              <a:buFont typeface="Arial" panose="020B0604020202020204" pitchFamily="34" charset="0"/>
              <a:buChar char="•"/>
            </a:pPr>
            <a:r>
              <a:rPr lang="de-DE" sz="2400" dirty="0"/>
              <a:t>RDA: Begriffe nicht definiert</a:t>
            </a:r>
          </a:p>
          <a:p>
            <a:pPr marL="342900" lvl="1" indent="-342900">
              <a:buFont typeface="Arial" panose="020B0604020202020204" pitchFamily="34" charset="0"/>
              <a:buChar char="•"/>
            </a:pPr>
            <a:r>
              <a:rPr lang="de-DE" sz="2400" dirty="0"/>
              <a:t>Ausstellungskatalog: Ressource, die im Zusammenhang mit einer Ausstellung erscheint und typischerweise zahlreiche Abbildungen der in der Ausstellung gezeigten Objekte enthält</a:t>
            </a:r>
          </a:p>
          <a:p>
            <a:pPr marL="342900" lvl="1" indent="-342900">
              <a:buFont typeface="Arial" panose="020B0604020202020204" pitchFamily="34" charset="0"/>
              <a:buChar char="•"/>
            </a:pPr>
            <a:r>
              <a:rPr lang="de-DE" sz="2400" dirty="0"/>
              <a:t>Andere Publikationen im Zusammenhang mit einer Ausstellung sind z. B. Programmhefte und Dokumentationen zur Ausstellung</a:t>
            </a: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75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Fußzeilenplatzhalter 7"/>
          <p:cNvSpPr>
            <a:spLocks noGrp="1"/>
          </p:cNvSpPr>
          <p:nvPr>
            <p:ph type="ftr" sz="quarter" idx="14"/>
          </p:nvPr>
        </p:nvSpPr>
        <p:spPr>
          <a:xfrm>
            <a:off x="467544" y="6376243"/>
            <a:ext cx="5544616"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11773361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Ausstellungskataloge usw. </a:t>
            </a:r>
            <a:endParaRPr lang="de-DE" dirty="0"/>
          </a:p>
        </p:txBody>
      </p:sp>
      <p:sp>
        <p:nvSpPr>
          <p:cNvPr id="3" name="Textplatzhalter 2"/>
          <p:cNvSpPr>
            <a:spLocks noGrp="1"/>
          </p:cNvSpPr>
          <p:nvPr>
            <p:ph type="body" sz="quarter" idx="13"/>
          </p:nvPr>
        </p:nvSpPr>
        <p:spPr/>
        <p:txBody>
          <a:bodyPr wrap="square"/>
          <a:lstStyle/>
          <a:p>
            <a:pPr marL="342900" lvl="1" indent="-342900">
              <a:buFont typeface="Arial" panose="020B0604020202020204" pitchFamily="34" charset="0"/>
              <a:buChar char="•"/>
            </a:pPr>
            <a:r>
              <a:rPr lang="de-DE" sz="2400" dirty="0"/>
              <a:t>Bestandskatalog: Ressource, die den vollständigen Bestand oder Teile davon (z. B. eine besondere Sammlung) eines Museums oder einer anderen Institution bzw. mehrerer Museen oder anderer Institutionen beschreibt und typischerweise zahl-reiche Abbildungen der Objekte enthält (kann auch im Zusammenhang mit einer Ausstellung erscheinen)</a:t>
            </a:r>
            <a:endParaRPr lang="de-DE" sz="24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76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Fußzeilenplatzhalter 7"/>
          <p:cNvSpPr>
            <a:spLocks noGrp="1"/>
          </p:cNvSpPr>
          <p:nvPr>
            <p:ph type="ftr" sz="quarter" idx="14"/>
          </p:nvPr>
        </p:nvSpPr>
        <p:spPr>
          <a:xfrm>
            <a:off x="467544" y="6376243"/>
            <a:ext cx="5544616"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2613570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Ausstellungskataloge usw. </a:t>
            </a:r>
            <a:endParaRPr lang="de-DE" dirty="0"/>
          </a:p>
        </p:txBody>
      </p:sp>
      <p:sp>
        <p:nvSpPr>
          <p:cNvPr id="3" name="Textplatzhalter 2"/>
          <p:cNvSpPr>
            <a:spLocks noGrp="1"/>
          </p:cNvSpPr>
          <p:nvPr>
            <p:ph type="body" sz="quarter" idx="13"/>
          </p:nvPr>
        </p:nvSpPr>
        <p:spPr/>
        <p:txBody>
          <a:bodyPr wrap="square"/>
          <a:lstStyle/>
          <a:p>
            <a:pPr marL="0" indent="0">
              <a:buNone/>
            </a:pPr>
            <a:r>
              <a:rPr lang="de-DE" b="1" dirty="0"/>
              <a:t>Strukturierte Angaben zur Ausstellung</a:t>
            </a:r>
            <a:endParaRPr lang="de-DE" dirty="0"/>
          </a:p>
          <a:p>
            <a:r>
              <a:rPr lang="de-DE" dirty="0"/>
              <a:t>Art des Inhalts (RDA 7.2 + RDA 7.2.1.3 D-A-CH): „Ausstellungskatalog“</a:t>
            </a:r>
            <a:br>
              <a:rPr lang="de-DE" dirty="0"/>
            </a:br>
            <a:endParaRPr lang="de-DE" dirty="0"/>
          </a:p>
          <a:p>
            <a:r>
              <a:rPr lang="de-DE" dirty="0"/>
              <a:t>Zusätzlich weitere In­formationen über die Ausstellung in strukturierter Form möglich </a:t>
            </a:r>
            <a:br>
              <a:rPr lang="de-DE" dirty="0"/>
            </a:br>
            <a:r>
              <a:rPr lang="de-DE" dirty="0"/>
              <a:t>(RDA 7.2.1.3 D-A-CH), Anzeige im Katalog mit Kommas:</a:t>
            </a:r>
          </a:p>
          <a:p>
            <a:pPr lvl="1"/>
            <a:r>
              <a:rPr lang="de-DE" dirty="0"/>
              <a:t>Ausstellende Institution bzw. Institutionen (möglichst in der Form ihres normierten Sucheinstiegs</a:t>
            </a:r>
            <a:r>
              <a:rPr lang="de-DE" dirty="0">
                <a:solidFill>
                  <a:srgbClr val="FF0000"/>
                </a:solidFill>
              </a:rPr>
              <a:t> – alternativ in der Form der Informationsquelle</a:t>
            </a:r>
            <a:r>
              <a:rPr lang="de-DE" dirty="0"/>
              <a:t>)</a:t>
            </a:r>
          </a:p>
          <a:p>
            <a:pPr lvl="1"/>
            <a:r>
              <a:rPr lang="de-DE" dirty="0"/>
              <a:t>Datum bzw. Daten der Ausstellung (Format TT.MM.JJJJ)</a:t>
            </a:r>
          </a:p>
          <a:p>
            <a:pPr lvl="1"/>
            <a:r>
              <a:rPr lang="de-DE" dirty="0"/>
              <a:t>Ort bzw. Orte der Ausstellung (möglichst in der Form ihres normierten Sucheinstiegs </a:t>
            </a:r>
            <a:r>
              <a:rPr lang="de-DE" dirty="0">
                <a:solidFill>
                  <a:srgbClr val="FF0000"/>
                </a:solidFill>
              </a:rPr>
              <a:t>– alternativ in der Form der Informationsquelle</a:t>
            </a:r>
            <a:r>
              <a:rPr lang="de-DE" dirty="0" smtClean="0"/>
              <a:t>)</a:t>
            </a:r>
            <a:endParaRPr lang="de-DE" dirty="0" smtClean="0"/>
          </a:p>
          <a:p>
            <a:pPr lvl="1"/>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77</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Fußzeilenplatzhalter 7"/>
          <p:cNvSpPr>
            <a:spLocks noGrp="1"/>
          </p:cNvSpPr>
          <p:nvPr>
            <p:ph type="ftr" sz="quarter" idx="14"/>
          </p:nvPr>
        </p:nvSpPr>
        <p:spPr>
          <a:xfrm>
            <a:off x="467544" y="6376243"/>
            <a:ext cx="5544616"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41976395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Ausstellungskataloge usw. </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78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8" name="Fußzeilenplatzhalter 7"/>
          <p:cNvSpPr>
            <a:spLocks noGrp="1"/>
          </p:cNvSpPr>
          <p:nvPr>
            <p:ph type="ftr" sz="quarter" idx="14"/>
          </p:nvPr>
        </p:nvSpPr>
        <p:spPr>
          <a:xfrm>
            <a:off x="467544" y="6376243"/>
            <a:ext cx="5544616" cy="365125"/>
          </a:xfrm>
        </p:spPr>
        <p:txBody>
          <a:bodyPr/>
          <a:lstStyle/>
          <a:p>
            <a:r>
              <a:rPr lang="de-DE" smtClean="0"/>
              <a:t>AG RDA Schulungsunterlagen | RDA mini | Stand: 30.11.2016 | CC BY-NC-SA</a:t>
            </a:r>
            <a:endParaRPr lang="de-DE" dirty="0"/>
          </a:p>
        </p:txBody>
      </p:sp>
      <p:sp>
        <p:nvSpPr>
          <p:cNvPr id="9" name="Textplatzhalter 2"/>
          <p:cNvSpPr>
            <a:spLocks noGrp="1"/>
          </p:cNvSpPr>
          <p:nvPr>
            <p:ph type="body" sz="quarter" idx="13"/>
          </p:nvPr>
        </p:nvSpPr>
        <p:spPr>
          <a:xfrm>
            <a:off x="251520" y="836712"/>
            <a:ext cx="8640960" cy="5472608"/>
          </a:xfrm>
        </p:spPr>
        <p:txBody>
          <a:bodyPr wrap="square"/>
          <a:lstStyle/>
          <a:p>
            <a:pPr marL="0" indent="0">
              <a:buNone/>
            </a:pPr>
            <a:r>
              <a:rPr lang="de-DE" b="1" dirty="0"/>
              <a:t>Strukturierte Angaben zur </a:t>
            </a:r>
            <a:r>
              <a:rPr lang="de-DE" b="1" dirty="0" smtClean="0"/>
              <a:t>Ausstellung</a:t>
            </a:r>
            <a:endParaRPr lang="de-DE" dirty="0"/>
          </a:p>
          <a:p>
            <a:r>
              <a:rPr lang="de-DE" dirty="0" smtClean="0"/>
              <a:t>Beispiel: </a:t>
            </a:r>
            <a:r>
              <a:rPr lang="de-DE" dirty="0"/>
              <a:t>Ralf </a:t>
            </a:r>
            <a:r>
              <a:rPr lang="de-DE" dirty="0" err="1"/>
              <a:t>Cavael</a:t>
            </a:r>
            <a:r>
              <a:rPr lang="de-DE" dirty="0"/>
              <a:t> : mit dem Kosmos in Berührung : ein Ausstellungsprojekt der Galerie </a:t>
            </a:r>
            <a:r>
              <a:rPr lang="de-DE" dirty="0" err="1"/>
              <a:t>Maul­berger</a:t>
            </a:r>
            <a:r>
              <a:rPr lang="de-DE" dirty="0"/>
              <a:t> München, 8. Februar-2. März 2013</a:t>
            </a:r>
          </a:p>
          <a:p>
            <a:endParaRPr lang="de-DE" dirty="0" smtClean="0"/>
          </a:p>
          <a:p>
            <a:endParaRPr lang="de-DE" dirty="0" smtClean="0"/>
          </a:p>
        </p:txBody>
      </p:sp>
      <p:graphicFrame>
        <p:nvGraphicFramePr>
          <p:cNvPr id="10" name="Tabelle 9"/>
          <p:cNvGraphicFramePr>
            <a:graphicFrameLocks noGrp="1"/>
          </p:cNvGraphicFramePr>
          <p:nvPr>
            <p:extLst>
              <p:ext uri="{D42A27DB-BD31-4B8C-83A1-F6EECF244321}">
                <p14:modId xmlns:p14="http://schemas.microsoft.com/office/powerpoint/2010/main" val="3870281321"/>
              </p:ext>
            </p:extLst>
          </p:nvPr>
        </p:nvGraphicFramePr>
        <p:xfrm>
          <a:off x="323528" y="2780928"/>
          <a:ext cx="8568952" cy="2003715"/>
        </p:xfrm>
        <a:graphic>
          <a:graphicData uri="http://schemas.openxmlformats.org/drawingml/2006/table">
            <a:tbl>
              <a:tblPr firstRow="1" bandRow="1">
                <a:tableStyleId>{5C22544A-7EE6-4342-B048-85BDC9FD1C3A}</a:tableStyleId>
              </a:tblPr>
              <a:tblGrid>
                <a:gridCol w="936104"/>
                <a:gridCol w="3240360"/>
                <a:gridCol w="4392488"/>
              </a:tblGrid>
              <a:tr h="475852">
                <a:tc>
                  <a:txBody>
                    <a:bodyPr/>
                    <a:lstStyle/>
                    <a:p>
                      <a:pPr>
                        <a:lnSpc>
                          <a:spcPct val="100000"/>
                        </a:lnSpc>
                      </a:pPr>
                      <a:r>
                        <a:rPr lang="de-DE" sz="1800" b="1" dirty="0" smtClean="0">
                          <a:latin typeface="Verdana" panose="020B0604030504040204" pitchFamily="34" charset="0"/>
                          <a:ea typeface="Verdana" panose="020B0604030504040204" pitchFamily="34" charset="0"/>
                          <a:cs typeface="Verdana" panose="020B0604030504040204" pitchFamily="34" charset="0"/>
                        </a:rPr>
                        <a:t>RDA</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sz="1800" b="1" dirty="0" smtClean="0">
                          <a:latin typeface="Verdana" panose="020B0604030504040204" pitchFamily="34" charset="0"/>
                          <a:ea typeface="Verdana" panose="020B0604030504040204" pitchFamily="34" charset="0"/>
                          <a:cs typeface="Verdana" panose="020B0604030504040204" pitchFamily="34" charset="0"/>
                        </a:rPr>
                        <a:t>Element</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r>
              <a:tr h="1527863">
                <a:tc>
                  <a:txBody>
                    <a:bodyPr/>
                    <a:lstStyle/>
                    <a:p>
                      <a:pPr>
                        <a:lnSpc>
                          <a:spcPct val="100000"/>
                        </a:lnSpc>
                        <a:spcAft>
                          <a:spcPts val="600"/>
                        </a:spcAft>
                      </a:pPr>
                      <a:r>
                        <a:rPr lang="de-DE" sz="1800">
                          <a:effectLst/>
                          <a:latin typeface="Verdana"/>
                          <a:ea typeface="Calibri"/>
                          <a:cs typeface="Times New Roman"/>
                        </a:rPr>
                        <a:t>7.2</a:t>
                      </a:r>
                    </a:p>
                  </a:txBody>
                  <a:tcPr marL="68580" marR="68580" marT="0" marB="0" anchor="ctr"/>
                </a:tc>
                <a:tc>
                  <a:txBody>
                    <a:bodyPr/>
                    <a:lstStyle/>
                    <a:p>
                      <a:pPr>
                        <a:lnSpc>
                          <a:spcPct val="100000"/>
                        </a:lnSpc>
                        <a:spcAft>
                          <a:spcPts val="600"/>
                        </a:spcAft>
                      </a:pPr>
                      <a:r>
                        <a:rPr lang="de-DE" sz="1800" dirty="0">
                          <a:effectLst/>
                          <a:latin typeface="Verdana"/>
                          <a:ea typeface="Calibri"/>
                          <a:cs typeface="Times New Roman"/>
                        </a:rPr>
                        <a:t>Art des Inhalts</a:t>
                      </a:r>
                    </a:p>
                  </a:txBody>
                  <a:tcPr marL="68580" marR="68580" marT="0" marB="0" anchor="ctr"/>
                </a:tc>
                <a:tc>
                  <a:txBody>
                    <a:bodyPr/>
                    <a:lstStyle/>
                    <a:p>
                      <a:pPr>
                        <a:lnSpc>
                          <a:spcPct val="100000"/>
                        </a:lnSpc>
                        <a:spcAft>
                          <a:spcPts val="600"/>
                        </a:spcAft>
                      </a:pPr>
                      <a:r>
                        <a:rPr lang="de-DE" sz="1800" dirty="0">
                          <a:effectLst/>
                          <a:latin typeface="Verdana"/>
                          <a:ea typeface="Calibri"/>
                          <a:cs typeface="Times New Roman"/>
                        </a:rPr>
                        <a:t>Ausstellungskatalog</a:t>
                      </a:r>
                    </a:p>
                    <a:p>
                      <a:pPr>
                        <a:lnSpc>
                          <a:spcPct val="100000"/>
                        </a:lnSpc>
                        <a:spcAft>
                          <a:spcPts val="600"/>
                        </a:spcAft>
                      </a:pPr>
                      <a:r>
                        <a:rPr lang="de-DE" sz="1800" dirty="0">
                          <a:effectLst/>
                          <a:latin typeface="Verdana"/>
                          <a:ea typeface="Calibri"/>
                          <a:cs typeface="Times New Roman"/>
                        </a:rPr>
                        <a:t>Galerie Maulberger (München)</a:t>
                      </a:r>
                    </a:p>
                    <a:p>
                      <a:pPr>
                        <a:lnSpc>
                          <a:spcPct val="100000"/>
                        </a:lnSpc>
                        <a:spcAft>
                          <a:spcPts val="600"/>
                        </a:spcAft>
                      </a:pPr>
                      <a:r>
                        <a:rPr lang="de-DE" sz="1800" dirty="0">
                          <a:effectLst/>
                          <a:latin typeface="Verdana"/>
                          <a:ea typeface="Calibri"/>
                          <a:cs typeface="Times New Roman"/>
                        </a:rPr>
                        <a:t>08.02.2013-02.03.2013</a:t>
                      </a:r>
                    </a:p>
                    <a:p>
                      <a:pPr>
                        <a:lnSpc>
                          <a:spcPct val="100000"/>
                        </a:lnSpc>
                        <a:spcAft>
                          <a:spcPts val="600"/>
                        </a:spcAft>
                      </a:pPr>
                      <a:r>
                        <a:rPr lang="de-DE" sz="1800" dirty="0">
                          <a:effectLst/>
                          <a:latin typeface="Verdana"/>
                          <a:ea typeface="Calibri"/>
                          <a:cs typeface="Times New Roman"/>
                        </a:rPr>
                        <a:t>München</a:t>
                      </a:r>
                    </a:p>
                  </a:txBody>
                  <a:tcPr marL="68580" marR="68580" marT="0" marB="0" anchor="ctr"/>
                </a:tc>
              </a:tr>
            </a:tbl>
          </a:graphicData>
        </a:graphic>
      </p:graphicFrame>
    </p:spTree>
    <p:extLst>
      <p:ext uri="{BB962C8B-B14F-4D97-AF65-F5344CB8AC3E}">
        <p14:creationId xmlns:p14="http://schemas.microsoft.com/office/powerpoint/2010/main" val="7030509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Terminologie</a:t>
            </a:r>
            <a:endParaRPr lang="de-DE" dirty="0"/>
          </a:p>
        </p:txBody>
      </p:sp>
      <p:sp>
        <p:nvSpPr>
          <p:cNvPr id="3" name="Textplatzhalter 2"/>
          <p:cNvSpPr>
            <a:spLocks noGrp="1"/>
          </p:cNvSpPr>
          <p:nvPr>
            <p:ph type="body" sz="quarter" idx="13"/>
          </p:nvPr>
        </p:nvSpPr>
        <p:spPr>
          <a:xfrm>
            <a:off x="251520" y="1340768"/>
            <a:ext cx="8640960" cy="4968552"/>
          </a:xfrm>
        </p:spPr>
        <p:txBody>
          <a:bodyPr wrap="square"/>
          <a:lstStyle/>
          <a:p>
            <a:r>
              <a:rPr lang="de-DE" dirty="0"/>
              <a:t>Die umfassende Beschreibung als Bestandteil einer hierarchischen Beschreibung wird bezeichnet als: </a:t>
            </a:r>
            <a:r>
              <a:rPr lang="de-DE" u="sng" dirty="0"/>
              <a:t>übergeordnete Aufnahme</a:t>
            </a:r>
          </a:p>
          <a:p>
            <a:endParaRPr lang="de-DE" u="sng" dirty="0"/>
          </a:p>
          <a:p>
            <a:r>
              <a:rPr lang="de-DE" dirty="0"/>
              <a:t>Die analytische Beschreibung als Bestandteil einer hierarchischen Beschreibung wird bezeichnet als: </a:t>
            </a:r>
            <a:r>
              <a:rPr lang="de-DE" u="sng" dirty="0"/>
              <a:t>untergeordnete Aufnahme</a:t>
            </a:r>
          </a:p>
          <a:p>
            <a:endParaRPr lang="de-DE" u="sng" dirty="0"/>
          </a:p>
          <a:p>
            <a:endParaRPr lang="de-DE" u="sng" dirty="0"/>
          </a:p>
          <a:p>
            <a:pPr marL="357188" lvl="2" indent="0">
              <a:buNone/>
            </a:pPr>
            <a:r>
              <a:rPr lang="de-DE" sz="1800" dirty="0"/>
              <a:t>Vgl. Arbeitshilfe „Glossar zu den Beschreibungsarten mehrteiliger Monografien“ </a:t>
            </a:r>
            <a:r>
              <a:rPr lang="de-DE" sz="1800" dirty="0">
                <a:hlinkClick r:id="rId2"/>
              </a:rPr>
              <a:t>https://wiki.dnb.de/x/56SkBQ</a:t>
            </a:r>
            <a:endParaRPr lang="de-DE" sz="1800" dirty="0"/>
          </a:p>
          <a:p>
            <a:endParaRPr lang="de-DE" u="sng" dirty="0" smtClean="0"/>
          </a:p>
          <a:p>
            <a:pPr marL="914400" lvl="2" indent="0">
              <a:buNone/>
            </a:pPr>
            <a:r>
              <a:rPr lang="de-DE" sz="1800" dirty="0" smtClean="0"/>
              <a:t> </a:t>
            </a: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8</a:t>
            </a:fld>
            <a:endParaRPr lang="de-DE">
              <a:solidFill>
                <a:prstClr val="black">
                  <a:tint val="75000"/>
                </a:prstClr>
              </a:solidFill>
            </a:endParaRPr>
          </a:p>
        </p:txBody>
      </p:sp>
    </p:spTree>
    <p:extLst>
      <p:ext uri="{BB962C8B-B14F-4D97-AF65-F5344CB8AC3E}">
        <p14:creationId xmlns:p14="http://schemas.microsoft.com/office/powerpoint/2010/main" val="6809474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Aufnahmen für Teile mit unabhängigem Titel</a:t>
            </a:r>
            <a:endParaRPr lang="de-DE" dirty="0"/>
          </a:p>
        </p:txBody>
      </p:sp>
      <p:sp>
        <p:nvSpPr>
          <p:cNvPr id="3" name="Textplatzhalter 2"/>
          <p:cNvSpPr>
            <a:spLocks noGrp="1"/>
          </p:cNvSpPr>
          <p:nvPr>
            <p:ph type="body" sz="quarter" idx="13"/>
          </p:nvPr>
        </p:nvSpPr>
        <p:spPr/>
        <p:txBody>
          <a:bodyPr wrap="square"/>
          <a:lstStyle/>
          <a:p>
            <a:r>
              <a:rPr lang="de-DE" dirty="0"/>
              <a:t>werden angelegt, wenn die Teile spezifische Titel haben, die allein, ohne den Titel der übergeordneten Aufnahme, aussagekräftig sind </a:t>
            </a:r>
          </a:p>
          <a:p>
            <a:pPr marL="0" indent="0">
              <a:buNone/>
            </a:pPr>
            <a:endParaRPr lang="de-DE" sz="1000" dirty="0"/>
          </a:p>
          <a:p>
            <a:pPr marL="0" indent="0">
              <a:buNone/>
              <a:tabLst>
                <a:tab pos="357188" algn="l"/>
              </a:tabLst>
            </a:pPr>
            <a:r>
              <a:rPr lang="de-DE" dirty="0"/>
              <a:t>	</a:t>
            </a:r>
            <a:r>
              <a:rPr lang="de-DE" u="sng" dirty="0"/>
              <a:t>Beispiele</a:t>
            </a:r>
            <a:r>
              <a:rPr lang="de-DE" dirty="0"/>
              <a:t>:</a:t>
            </a:r>
          </a:p>
          <a:p>
            <a:pPr marL="0" indent="0">
              <a:lnSpc>
                <a:spcPct val="150000"/>
              </a:lnSpc>
              <a:buNone/>
              <a:tabLst>
                <a:tab pos="357188" algn="l"/>
              </a:tabLst>
            </a:pPr>
            <a:r>
              <a:rPr lang="de-DE" dirty="0"/>
              <a:t>	Auseinandersetzung mit der römischen Kirche</a:t>
            </a:r>
          </a:p>
          <a:p>
            <a:pPr marL="0" indent="0">
              <a:lnSpc>
                <a:spcPct val="150000"/>
              </a:lnSpc>
              <a:buNone/>
              <a:tabLst>
                <a:tab pos="357188" algn="l"/>
              </a:tabLst>
            </a:pPr>
            <a:r>
              <a:rPr lang="de-DE" dirty="0"/>
              <a:t>   Der Zauberberg  </a:t>
            </a:r>
          </a:p>
          <a:p>
            <a:pPr marL="0" indent="0">
              <a:lnSpc>
                <a:spcPct val="150000"/>
              </a:lnSpc>
              <a:buNone/>
              <a:tabLst>
                <a:tab pos="357188" algn="l"/>
              </a:tabLst>
            </a:pPr>
            <a:r>
              <a:rPr lang="de-DE" dirty="0"/>
              <a:t>	The </a:t>
            </a:r>
            <a:r>
              <a:rPr lang="de-DE" dirty="0" err="1"/>
              <a:t>return</a:t>
            </a:r>
            <a:r>
              <a:rPr lang="de-DE" dirty="0"/>
              <a:t> </a:t>
            </a:r>
            <a:r>
              <a:rPr lang="de-DE" dirty="0" err="1"/>
              <a:t>of</a:t>
            </a:r>
            <a:r>
              <a:rPr lang="de-DE" dirty="0"/>
              <a:t> </a:t>
            </a:r>
            <a:r>
              <a:rPr lang="de-DE" dirty="0" err="1"/>
              <a:t>the</a:t>
            </a:r>
            <a:r>
              <a:rPr lang="de-DE" dirty="0"/>
              <a:t> </a:t>
            </a:r>
            <a:r>
              <a:rPr lang="de-DE" dirty="0" err="1"/>
              <a:t>king</a:t>
            </a:r>
            <a:endParaRPr lang="de-DE" dirty="0"/>
          </a:p>
          <a:p>
            <a:pPr marL="0" indent="0">
              <a:lnSpc>
                <a:spcPct val="150000"/>
              </a:lnSpc>
              <a:buNone/>
              <a:tabLst>
                <a:tab pos="357188" algn="l"/>
              </a:tabLst>
            </a:pPr>
            <a:r>
              <a:rPr lang="de-DE" dirty="0"/>
              <a:t>	Schriften zur Psychologie und Psychotherapie</a:t>
            </a:r>
          </a:p>
          <a:p>
            <a:pPr marL="0" indent="0">
              <a:lnSpc>
                <a:spcPct val="150000"/>
              </a:lnSpc>
              <a:buNone/>
              <a:tabLst>
                <a:tab pos="357188" algn="l"/>
              </a:tabLst>
            </a:pPr>
            <a:r>
              <a:rPr lang="de-DE" dirty="0"/>
              <a:t>	1984</a:t>
            </a:r>
          </a:p>
          <a:p>
            <a:pPr marL="0" indent="0">
              <a:spcBef>
                <a:spcPts val="0"/>
              </a:spcBef>
              <a:buNone/>
              <a:tabLst>
                <a:tab pos="357188" algn="l"/>
              </a:tabLst>
            </a:pPr>
            <a:r>
              <a:rPr lang="de-DE" sz="1800" dirty="0"/>
              <a:t>	Anm.: Titel des Romans von George Orwell.</a:t>
            </a:r>
          </a:p>
          <a:p>
            <a:pPr marL="0" indent="0">
              <a:spcBef>
                <a:spcPts val="0"/>
              </a:spcBef>
              <a:buNone/>
              <a:tabLst>
                <a:tab pos="357188" algn="l"/>
              </a:tabLst>
            </a:pPr>
            <a:r>
              <a:rPr lang="de-DE" sz="1800" dirty="0"/>
              <a:t>	Vgl. RDA 1.5.4 </a:t>
            </a:r>
            <a:r>
              <a:rPr lang="de-DE" sz="1800" dirty="0" smtClean="0"/>
              <a:t>D-A-CH</a:t>
            </a: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mini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dirty="0"/>
          </a:p>
        </p:txBody>
      </p:sp>
    </p:spTree>
    <p:extLst>
      <p:ext uri="{BB962C8B-B14F-4D97-AF65-F5344CB8AC3E}">
        <p14:creationId xmlns:p14="http://schemas.microsoft.com/office/powerpoint/2010/main" val="2669935924"/>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Ganymed">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10.xml><?xml version="1.0" encoding="utf-8"?>
<a:theme xmlns:a="http://schemas.openxmlformats.org/drawingml/2006/main" name="9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11.xml><?xml version="1.0" encoding="utf-8"?>
<a:theme xmlns:a="http://schemas.openxmlformats.org/drawingml/2006/main" name="10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12.xml><?xml version="1.0" encoding="utf-8"?>
<a:theme xmlns:a="http://schemas.openxmlformats.org/drawingml/2006/main" name="11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13.xml><?xml version="1.0" encoding="utf-8"?>
<a:theme xmlns:a="http://schemas.openxmlformats.org/drawingml/2006/main" name="12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14.xml><?xml version="1.0" encoding="utf-8"?>
<a:theme xmlns:a="http://schemas.openxmlformats.org/drawingml/2006/main" name="13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15.xml><?xml version="1.0" encoding="utf-8"?>
<a:theme xmlns:a="http://schemas.openxmlformats.org/drawingml/2006/main" name="14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16.xml><?xml version="1.0" encoding="utf-8"?>
<a:theme xmlns:a="http://schemas.openxmlformats.org/drawingml/2006/main" name="15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17.xml><?xml version="1.0" encoding="utf-8"?>
<a:theme xmlns:a="http://schemas.openxmlformats.org/drawingml/2006/main" name="16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18.xml><?xml version="1.0" encoding="utf-8"?>
<a:theme xmlns:a="http://schemas.openxmlformats.org/drawingml/2006/main" name="17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19.xml><?xml version="1.0" encoding="utf-8"?>
<a:theme xmlns:a="http://schemas.openxmlformats.org/drawingml/2006/main" name="18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1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0.xml><?xml version="1.0" encoding="utf-8"?>
<a:theme xmlns:a="http://schemas.openxmlformats.org/drawingml/2006/main" name="19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1.xml><?xml version="1.0" encoding="utf-8"?>
<a:theme xmlns:a="http://schemas.openxmlformats.org/drawingml/2006/main" name="20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2.xml><?xml version="1.0" encoding="utf-8"?>
<a:theme xmlns:a="http://schemas.openxmlformats.org/drawingml/2006/main" name="21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4.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4.xml><?xml version="1.0" encoding="utf-8"?>
<a:theme xmlns:a="http://schemas.openxmlformats.org/drawingml/2006/main" name="3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5.xml><?xml version="1.0" encoding="utf-8"?>
<a:theme xmlns:a="http://schemas.openxmlformats.org/drawingml/2006/main" name="4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6.xml><?xml version="1.0" encoding="utf-8"?>
<a:theme xmlns:a="http://schemas.openxmlformats.org/drawingml/2006/main" name="5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7.xml><?xml version="1.0" encoding="utf-8"?>
<a:theme xmlns:a="http://schemas.openxmlformats.org/drawingml/2006/main" name="6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8.xml><?xml version="1.0" encoding="utf-8"?>
<a:theme xmlns:a="http://schemas.openxmlformats.org/drawingml/2006/main" name="7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9.xml><?xml version="1.0" encoding="utf-8"?>
<a:theme xmlns:a="http://schemas.openxmlformats.org/drawingml/2006/main" name="8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5187</Words>
  <Application>Microsoft Office PowerPoint</Application>
  <PresentationFormat>Bildschirmpräsentation (4:3)</PresentationFormat>
  <Paragraphs>1023</Paragraphs>
  <Slides>78</Slides>
  <Notes>32</Notes>
  <HiddenSlides>0</HiddenSlides>
  <MMClips>0</MMClips>
  <ScaleCrop>false</ScaleCrop>
  <HeadingPairs>
    <vt:vector size="4" baseType="variant">
      <vt:variant>
        <vt:lpstr>Design</vt:lpstr>
      </vt:variant>
      <vt:variant>
        <vt:i4>22</vt:i4>
      </vt:variant>
      <vt:variant>
        <vt:lpstr>Folientitel</vt:lpstr>
      </vt:variant>
      <vt:variant>
        <vt:i4>78</vt:i4>
      </vt:variant>
    </vt:vector>
  </HeadingPairs>
  <TitlesOfParts>
    <vt:vector size="100" baseType="lpstr">
      <vt:lpstr>Larissa</vt:lpstr>
      <vt:lpstr>1_Larissa</vt:lpstr>
      <vt:lpstr>2_Larissa</vt:lpstr>
      <vt:lpstr>3_Larissa</vt:lpstr>
      <vt:lpstr>4_Larissa</vt:lpstr>
      <vt:lpstr>5_Larissa</vt:lpstr>
      <vt:lpstr>6_Larissa</vt:lpstr>
      <vt:lpstr>7_Larissa</vt:lpstr>
      <vt:lpstr>8_Larissa</vt:lpstr>
      <vt:lpstr>9_Larissa</vt:lpstr>
      <vt:lpstr>10_Larissa</vt:lpstr>
      <vt:lpstr>11_Larissa</vt:lpstr>
      <vt:lpstr>12_Larissa</vt:lpstr>
      <vt:lpstr>13_Larissa</vt:lpstr>
      <vt:lpstr>14_Larissa</vt:lpstr>
      <vt:lpstr>15_Larissa</vt:lpstr>
      <vt:lpstr>16_Larissa</vt:lpstr>
      <vt:lpstr>17_Larissa</vt:lpstr>
      <vt:lpstr>18_Larissa</vt:lpstr>
      <vt:lpstr>19_Larissa</vt:lpstr>
      <vt:lpstr>20_Larissa</vt:lpstr>
      <vt:lpstr>21_Larissa</vt:lpstr>
      <vt:lpstr>Schulungsunterlagen der AG RDA</vt:lpstr>
      <vt:lpstr>RDA mini Teil 3/3</vt:lpstr>
      <vt:lpstr>Mehrteilige Monografien </vt:lpstr>
      <vt:lpstr>Mehrteilige Monografie: Definition</vt:lpstr>
      <vt:lpstr>Wie werden mehrteilige Monografien im deutschsprachigen Raum beschrieben?</vt:lpstr>
      <vt:lpstr>Grundlage für die Identifizierung einer mehrteiligen Monografie </vt:lpstr>
      <vt:lpstr>Hierarchische Beschreibung </vt:lpstr>
      <vt:lpstr>Terminologie</vt:lpstr>
      <vt:lpstr>Aufnahmen für Teile mit unabhängigem Titel</vt:lpstr>
      <vt:lpstr>Aufnahmen für Teile mit abhängigem Titel</vt:lpstr>
      <vt:lpstr>Beispiele</vt:lpstr>
      <vt:lpstr>Standardelemente-Tabelle für die hierarchische Beschreibung mehrteiliger Monografien</vt:lpstr>
      <vt:lpstr>Erfassung der Standardelemente: IMD-Typen </vt:lpstr>
      <vt:lpstr>Regelungen zu Bandbezeichnungen und -zählungen der Teile</vt:lpstr>
      <vt:lpstr>Regelungen zu Bandbezeichnungen und -zählungen der Teile</vt:lpstr>
      <vt:lpstr>Beispiele für Bandbezeichnungen und -zählungen der Teile</vt:lpstr>
      <vt:lpstr>Umfassende Beschreibung </vt:lpstr>
      <vt:lpstr>Umfassende Beschreibung</vt:lpstr>
      <vt:lpstr>Nichtbuchmaterialien derselben Art</vt:lpstr>
      <vt:lpstr>Neue Beschreibungen und  keine neuen Beschreibungen </vt:lpstr>
      <vt:lpstr>Neue Beschreibung</vt:lpstr>
      <vt:lpstr>Keine neue Beschreibung</vt:lpstr>
      <vt:lpstr>Keine neue Beschreibung</vt:lpstr>
      <vt:lpstr>Zusammenstellungen:  umfassende Beschreibung</vt:lpstr>
      <vt:lpstr>Definition</vt:lpstr>
      <vt:lpstr>Arten von Zusammenstellungen</vt:lpstr>
      <vt:lpstr>In der Manifestation verkörpertes Werk (RDA 17.8)</vt:lpstr>
      <vt:lpstr>Zusammenstellender oder Herausgeber</vt:lpstr>
      <vt:lpstr>Umfassende Beschreibung</vt:lpstr>
      <vt:lpstr>Einzelner geistiger Schöpfer, übergeordneter Titel </vt:lpstr>
      <vt:lpstr>Einzelner geistiger Schöpfer, übergeordneter Titel</vt:lpstr>
      <vt:lpstr>Einzelner geistiger Schöpfer, übergeordneter Titel</vt:lpstr>
      <vt:lpstr>Einzelner geistiger Schöpfer, übergeordneter Titel </vt:lpstr>
      <vt:lpstr>Verschiedene geistige Schöpfer, übergeordneter Titel</vt:lpstr>
      <vt:lpstr>Verschiedene geistige Schöpfer, übergeordneter Titel</vt:lpstr>
      <vt:lpstr>Verschiedene geistige Schöpfer, übergeordneter Titel</vt:lpstr>
      <vt:lpstr>Hauptwerk mit Ergänzung  (RDA 6.27.1.4 D-A-CH)</vt:lpstr>
      <vt:lpstr>Begleitmaterial</vt:lpstr>
      <vt:lpstr>Definition</vt:lpstr>
      <vt:lpstr>Beispiele für Begleitmaterialien</vt:lpstr>
      <vt:lpstr>Erfassung und Beschreibung – Umfangsangabe</vt:lpstr>
      <vt:lpstr>Reproduktionen </vt:lpstr>
      <vt:lpstr>Reproduktionen: Definition</vt:lpstr>
      <vt:lpstr>Beschreibung der Reproduktion</vt:lpstr>
      <vt:lpstr>Werktitel</vt:lpstr>
      <vt:lpstr>In Beziehung stehende Manifestation</vt:lpstr>
      <vt:lpstr>Keine Reproduktionen</vt:lpstr>
      <vt:lpstr> Körperschaften als geistige Schöpfer </vt:lpstr>
      <vt:lpstr>Körperschaften als geistige Schöpfer</vt:lpstr>
      <vt:lpstr>Körperschaften als geistige Schöpfer</vt:lpstr>
      <vt:lpstr>Körperschaften als geistige Schöpfer</vt:lpstr>
      <vt:lpstr>Typen von Werken, bei denen die Körperschaft als geistiger Schöpfer gilt </vt:lpstr>
      <vt:lpstr>PowerPoint-Präsentation</vt:lpstr>
      <vt:lpstr>Typen von Werken, bei denen die Körperschaft als geistiger Schöpfer gilt </vt:lpstr>
      <vt:lpstr>PowerPoint-Präsentation</vt:lpstr>
      <vt:lpstr>Beispiel zu 1.iii</vt:lpstr>
      <vt:lpstr>PowerPoint-Präsentation</vt:lpstr>
      <vt:lpstr>Beispiel zu 2</vt:lpstr>
      <vt:lpstr>Gegenbeispiel zu 2</vt:lpstr>
      <vt:lpstr>PowerPoint-Präsentation</vt:lpstr>
      <vt:lpstr>PowerPoint-Präsentation</vt:lpstr>
      <vt:lpstr>Die Körperschaft ist nicht geistiger Schöpfer</vt:lpstr>
      <vt:lpstr>Konferenzen </vt:lpstr>
      <vt:lpstr>Konferenzen als Körperschaften</vt:lpstr>
      <vt:lpstr>Konferenzen als Körperschaften</vt:lpstr>
      <vt:lpstr>Abgrenzung / Art des Inhalts</vt:lpstr>
      <vt:lpstr>Konferenzen als geistige Schöpfer </vt:lpstr>
      <vt:lpstr>Beispiel </vt:lpstr>
      <vt:lpstr>Beispiel </vt:lpstr>
      <vt:lpstr>Bildbände, Kunst- und Ausstellungsmaterialien </vt:lpstr>
      <vt:lpstr>Bildbände</vt:lpstr>
      <vt:lpstr>Bildbände </vt:lpstr>
      <vt:lpstr>Bildbände </vt:lpstr>
      <vt:lpstr>Bildbände</vt:lpstr>
      <vt:lpstr>Ausstellungskataloge usw. </vt:lpstr>
      <vt:lpstr>Ausstellungskataloge usw. </vt:lpstr>
      <vt:lpstr>Ausstellungskataloge usw. </vt:lpstr>
      <vt:lpstr>Ausstellungskataloge usw.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Bufalino, Cinzia</cp:lastModifiedBy>
  <cp:revision>187</cp:revision>
  <dcterms:created xsi:type="dcterms:W3CDTF">2014-02-18T07:01:40Z</dcterms:created>
  <dcterms:modified xsi:type="dcterms:W3CDTF">2017-01-25T12:50:32Z</dcterms:modified>
</cp:coreProperties>
</file>