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Masters/slideMaster51.xml" ContentType="application/vnd.openxmlformats-officedocument.presentationml.slideMaster+xml"/>
  <Override PartName="/ppt/slideMasters/slideMaster52.xml" ContentType="application/vnd.openxmlformats-officedocument.presentationml.slideMaster+xml"/>
  <Override PartName="/ppt/slideMasters/slideMaster53.xml" ContentType="application/vnd.openxmlformats-officedocument.presentationml.slideMaster+xml"/>
  <Override PartName="/ppt/slideMasters/slideMaster54.xml" ContentType="application/vnd.openxmlformats-officedocument.presentationml.slideMaster+xml"/>
  <Override PartName="/ppt/slideMasters/slideMaster55.xml" ContentType="application/vnd.openxmlformats-officedocument.presentationml.slideMaster+xml"/>
  <Override PartName="/ppt/slideMasters/slideMaster56.xml" ContentType="application/vnd.openxmlformats-officedocument.presentationml.slideMaster+xml"/>
  <Override PartName="/ppt/slideMasters/slideMaster57.xml" ContentType="application/vnd.openxmlformats-officedocument.presentationml.slideMaster+xml"/>
  <Override PartName="/ppt/slideMasters/slideMaster58.xml" ContentType="application/vnd.openxmlformats-officedocument.presentationml.slideMaster+xml"/>
  <Override PartName="/ppt/slideMasters/slideMaster59.xml" ContentType="application/vnd.openxmlformats-officedocument.presentationml.slideMaster+xml"/>
  <Override PartName="/ppt/slideMasters/slideMaster60.xml" ContentType="application/vnd.openxmlformats-officedocument.presentationml.slideMaster+xml"/>
  <Override PartName="/ppt/slideMasters/slideMaster61.xml" ContentType="application/vnd.openxmlformats-officedocument.presentationml.slideMaster+xml"/>
  <Override PartName="/ppt/slideMasters/slideMaster62.xml" ContentType="application/vnd.openxmlformats-officedocument.presentationml.slideMaster+xml"/>
  <Override PartName="/ppt/slideMasters/slideMaster63.xml" ContentType="application/vnd.openxmlformats-officedocument.presentationml.slideMaster+xml"/>
  <Override PartName="/ppt/slideMasters/slideMaster64.xml" ContentType="application/vnd.openxmlformats-officedocument.presentationml.slideMaster+xml"/>
  <Override PartName="/ppt/slideMasters/slideMaster65.xml" ContentType="application/vnd.openxmlformats-officedocument.presentationml.slideMaster+xml"/>
  <Override PartName="/ppt/slideMasters/slideMaster66.xml" ContentType="application/vnd.openxmlformats-officedocument.presentationml.slideMaster+xml"/>
  <Override PartName="/ppt/slideMasters/slideMaster67.xml" ContentType="application/vnd.openxmlformats-officedocument.presentationml.slideMaster+xml"/>
  <Override PartName="/ppt/slideMasters/slideMaster68.xml" ContentType="application/vnd.openxmlformats-officedocument.presentationml.slideMaster+xml"/>
  <Override PartName="/ppt/slideMasters/slideMaster69.xml" ContentType="application/vnd.openxmlformats-officedocument.presentationml.slideMaster+xml"/>
  <Override PartName="/ppt/slideMasters/slideMaster70.xml" ContentType="application/vnd.openxmlformats-officedocument.presentationml.slideMaster+xml"/>
  <Override PartName="/ppt/slideMasters/slideMaster71.xml" ContentType="application/vnd.openxmlformats-officedocument.presentationml.slideMaster+xml"/>
  <Override PartName="/ppt/slideMasters/slideMaster72.xml" ContentType="application/vnd.openxmlformats-officedocument.presentationml.slideMaster+xml"/>
  <Override PartName="/ppt/slideMasters/slideMaster73.xml" ContentType="application/vnd.openxmlformats-officedocument.presentationml.slideMaster+xml"/>
  <Override PartName="/ppt/slideMasters/slideMaster74.xml" ContentType="application/vnd.openxmlformats-officedocument.presentationml.slideMaster+xml"/>
  <Override PartName="/ppt/slideMasters/slideMaster75.xml" ContentType="application/vnd.openxmlformats-officedocument.presentationml.slideMaster+xml"/>
  <Override PartName="/ppt/slideMasters/slideMaster76.xml" ContentType="application/vnd.openxmlformats-officedocument.presentationml.slideMaster+xml"/>
  <Override PartName="/ppt/slideMasters/slideMaster77.xml" ContentType="application/vnd.openxmlformats-officedocument.presentationml.slideMaster+xml"/>
  <Override PartName="/ppt/slideMasters/slideMaster78.xml" ContentType="application/vnd.openxmlformats-officedocument.presentationml.slideMaster+xml"/>
  <Override PartName="/ppt/slideMasters/slideMaster79.xml" ContentType="application/vnd.openxmlformats-officedocument.presentationml.slideMaster+xml"/>
  <Override PartName="/ppt/slideMasters/slideMaster80.xml" ContentType="application/vnd.openxmlformats-officedocument.presentationml.slideMaster+xml"/>
  <Override PartName="/ppt/slideMasters/slideMaster8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slideLayouts/slideLayout12.xml" ContentType="application/vnd.openxmlformats-officedocument.presentationml.slideLayout+xml"/>
  <Override PartName="/ppt/theme/theme12.xml" ContentType="application/vnd.openxmlformats-officedocument.theme+xml"/>
  <Override PartName="/ppt/slideLayouts/slideLayout13.xml" ContentType="application/vnd.openxmlformats-officedocument.presentationml.slideLayout+xml"/>
  <Override PartName="/ppt/theme/theme13.xml" ContentType="application/vnd.openxmlformats-officedocument.theme+xml"/>
  <Override PartName="/ppt/slideLayouts/slideLayout14.xml" ContentType="application/vnd.openxmlformats-officedocument.presentationml.slideLayout+xml"/>
  <Override PartName="/ppt/theme/theme14.xml" ContentType="application/vnd.openxmlformats-officedocument.theme+xml"/>
  <Override PartName="/ppt/slideLayouts/slideLayout15.xml" ContentType="application/vnd.openxmlformats-officedocument.presentationml.slideLayout+xml"/>
  <Override PartName="/ppt/theme/theme15.xml" ContentType="application/vnd.openxmlformats-officedocument.theme+xml"/>
  <Override PartName="/ppt/slideLayouts/slideLayout16.xml" ContentType="application/vnd.openxmlformats-officedocument.presentationml.slideLayout+xml"/>
  <Override PartName="/ppt/theme/theme16.xml" ContentType="application/vnd.openxmlformats-officedocument.theme+xml"/>
  <Override PartName="/ppt/slideLayouts/slideLayout17.xml" ContentType="application/vnd.openxmlformats-officedocument.presentationml.slideLayout+xml"/>
  <Override PartName="/ppt/theme/theme17.xml" ContentType="application/vnd.openxmlformats-officedocument.theme+xml"/>
  <Override PartName="/ppt/slideLayouts/slideLayout18.xml" ContentType="application/vnd.openxmlformats-officedocument.presentationml.slideLayout+xml"/>
  <Override PartName="/ppt/theme/theme18.xml" ContentType="application/vnd.openxmlformats-officedocument.theme+xml"/>
  <Override PartName="/ppt/slideLayouts/slideLayout19.xml" ContentType="application/vnd.openxmlformats-officedocument.presentationml.slideLayout+xml"/>
  <Override PartName="/ppt/theme/theme19.xml" ContentType="application/vnd.openxmlformats-officedocument.theme+xml"/>
  <Override PartName="/ppt/slideLayouts/slideLayout20.xml" ContentType="application/vnd.openxmlformats-officedocument.presentationml.slideLayout+xml"/>
  <Override PartName="/ppt/theme/theme20.xml" ContentType="application/vnd.openxmlformats-officedocument.theme+xml"/>
  <Override PartName="/ppt/slideLayouts/slideLayout21.xml" ContentType="application/vnd.openxmlformats-officedocument.presentationml.slideLayout+xml"/>
  <Override PartName="/ppt/theme/theme21.xml" ContentType="application/vnd.openxmlformats-officedocument.theme+xml"/>
  <Override PartName="/ppt/slideLayouts/slideLayout22.xml" ContentType="application/vnd.openxmlformats-officedocument.presentationml.slideLayout+xml"/>
  <Override PartName="/ppt/theme/theme22.xml" ContentType="application/vnd.openxmlformats-officedocument.theme+xml"/>
  <Override PartName="/ppt/slideLayouts/slideLayout23.xml" ContentType="application/vnd.openxmlformats-officedocument.presentationml.slideLayout+xml"/>
  <Override PartName="/ppt/theme/theme23.xml" ContentType="application/vnd.openxmlformats-officedocument.theme+xml"/>
  <Override PartName="/ppt/slideLayouts/slideLayout24.xml" ContentType="application/vnd.openxmlformats-officedocument.presentationml.slideLayout+xml"/>
  <Override PartName="/ppt/theme/theme24.xml" ContentType="application/vnd.openxmlformats-officedocument.theme+xml"/>
  <Override PartName="/ppt/slideLayouts/slideLayout25.xml" ContentType="application/vnd.openxmlformats-officedocument.presentationml.slideLayout+xml"/>
  <Override PartName="/ppt/theme/theme25.xml" ContentType="application/vnd.openxmlformats-officedocument.theme+xml"/>
  <Override PartName="/ppt/slideLayouts/slideLayout26.xml" ContentType="application/vnd.openxmlformats-officedocument.presentationml.slideLayout+xml"/>
  <Override PartName="/ppt/theme/theme26.xml" ContentType="application/vnd.openxmlformats-officedocument.theme+xml"/>
  <Override PartName="/ppt/slideLayouts/slideLayout27.xml" ContentType="application/vnd.openxmlformats-officedocument.presentationml.slideLayout+xml"/>
  <Override PartName="/ppt/theme/theme27.xml" ContentType="application/vnd.openxmlformats-officedocument.theme+xml"/>
  <Override PartName="/ppt/slideLayouts/slideLayout28.xml" ContentType="application/vnd.openxmlformats-officedocument.presentationml.slideLayout+xml"/>
  <Override PartName="/ppt/theme/theme28.xml" ContentType="application/vnd.openxmlformats-officedocument.theme+xml"/>
  <Override PartName="/ppt/slideLayouts/slideLayout29.xml" ContentType="application/vnd.openxmlformats-officedocument.presentationml.slideLayout+xml"/>
  <Override PartName="/ppt/theme/theme29.xml" ContentType="application/vnd.openxmlformats-officedocument.theme+xml"/>
  <Override PartName="/ppt/slideLayouts/slideLayout30.xml" ContentType="application/vnd.openxmlformats-officedocument.presentationml.slideLayout+xml"/>
  <Override PartName="/ppt/theme/theme30.xml" ContentType="application/vnd.openxmlformats-officedocument.theme+xml"/>
  <Override PartName="/ppt/slideLayouts/slideLayout31.xml" ContentType="application/vnd.openxmlformats-officedocument.presentationml.slideLayout+xml"/>
  <Override PartName="/ppt/theme/theme31.xml" ContentType="application/vnd.openxmlformats-officedocument.theme+xml"/>
  <Override PartName="/ppt/slideLayouts/slideLayout32.xml" ContentType="application/vnd.openxmlformats-officedocument.presentationml.slideLayout+xml"/>
  <Override PartName="/ppt/theme/theme32.xml" ContentType="application/vnd.openxmlformats-officedocument.theme+xml"/>
  <Override PartName="/ppt/slideLayouts/slideLayout33.xml" ContentType="application/vnd.openxmlformats-officedocument.presentationml.slideLayout+xml"/>
  <Override PartName="/ppt/theme/theme33.xml" ContentType="application/vnd.openxmlformats-officedocument.theme+xml"/>
  <Override PartName="/ppt/slideLayouts/slideLayout34.xml" ContentType="application/vnd.openxmlformats-officedocument.presentationml.slideLayout+xml"/>
  <Override PartName="/ppt/theme/theme34.xml" ContentType="application/vnd.openxmlformats-officedocument.theme+xml"/>
  <Override PartName="/ppt/slideLayouts/slideLayout35.xml" ContentType="application/vnd.openxmlformats-officedocument.presentationml.slideLayout+xml"/>
  <Override PartName="/ppt/theme/theme35.xml" ContentType="application/vnd.openxmlformats-officedocument.theme+xml"/>
  <Override PartName="/ppt/slideLayouts/slideLayout36.xml" ContentType="application/vnd.openxmlformats-officedocument.presentationml.slideLayout+xml"/>
  <Override PartName="/ppt/theme/theme36.xml" ContentType="application/vnd.openxmlformats-officedocument.theme+xml"/>
  <Override PartName="/ppt/slideLayouts/slideLayout37.xml" ContentType="application/vnd.openxmlformats-officedocument.presentationml.slideLayout+xml"/>
  <Override PartName="/ppt/theme/theme37.xml" ContentType="application/vnd.openxmlformats-officedocument.theme+xml"/>
  <Override PartName="/ppt/slideLayouts/slideLayout38.xml" ContentType="application/vnd.openxmlformats-officedocument.presentationml.slideLayout+xml"/>
  <Override PartName="/ppt/theme/theme38.xml" ContentType="application/vnd.openxmlformats-officedocument.theme+xml"/>
  <Override PartName="/ppt/slideLayouts/slideLayout39.xml" ContentType="application/vnd.openxmlformats-officedocument.presentationml.slideLayout+xml"/>
  <Override PartName="/ppt/theme/theme39.xml" ContentType="application/vnd.openxmlformats-officedocument.theme+xml"/>
  <Override PartName="/ppt/slideLayouts/slideLayout40.xml" ContentType="application/vnd.openxmlformats-officedocument.presentationml.slideLayout+xml"/>
  <Override PartName="/ppt/theme/theme40.xml" ContentType="application/vnd.openxmlformats-officedocument.theme+xml"/>
  <Override PartName="/ppt/slideLayouts/slideLayout41.xml" ContentType="application/vnd.openxmlformats-officedocument.presentationml.slideLayout+xml"/>
  <Override PartName="/ppt/theme/theme41.xml" ContentType="application/vnd.openxmlformats-officedocument.theme+xml"/>
  <Override PartName="/ppt/slideLayouts/slideLayout42.xml" ContentType="application/vnd.openxmlformats-officedocument.presentationml.slideLayout+xml"/>
  <Override PartName="/ppt/theme/theme42.xml" ContentType="application/vnd.openxmlformats-officedocument.theme+xml"/>
  <Override PartName="/ppt/slideLayouts/slideLayout43.xml" ContentType="application/vnd.openxmlformats-officedocument.presentationml.slideLayout+xml"/>
  <Override PartName="/ppt/theme/theme43.xml" ContentType="application/vnd.openxmlformats-officedocument.theme+xml"/>
  <Override PartName="/ppt/slideLayouts/slideLayout44.xml" ContentType="application/vnd.openxmlformats-officedocument.presentationml.slideLayout+xml"/>
  <Override PartName="/ppt/theme/theme44.xml" ContentType="application/vnd.openxmlformats-officedocument.theme+xml"/>
  <Override PartName="/ppt/slideLayouts/slideLayout45.xml" ContentType="application/vnd.openxmlformats-officedocument.presentationml.slideLayout+xml"/>
  <Override PartName="/ppt/theme/theme45.xml" ContentType="application/vnd.openxmlformats-officedocument.theme+xml"/>
  <Override PartName="/ppt/slideLayouts/slideLayout46.xml" ContentType="application/vnd.openxmlformats-officedocument.presentationml.slideLayout+xml"/>
  <Override PartName="/ppt/theme/theme46.xml" ContentType="application/vnd.openxmlformats-officedocument.theme+xml"/>
  <Override PartName="/ppt/slideLayouts/slideLayout47.xml" ContentType="application/vnd.openxmlformats-officedocument.presentationml.slideLayout+xml"/>
  <Override PartName="/ppt/theme/theme47.xml" ContentType="application/vnd.openxmlformats-officedocument.theme+xml"/>
  <Override PartName="/ppt/slideLayouts/slideLayout48.xml" ContentType="application/vnd.openxmlformats-officedocument.presentationml.slideLayout+xml"/>
  <Override PartName="/ppt/theme/theme48.xml" ContentType="application/vnd.openxmlformats-officedocument.theme+xml"/>
  <Override PartName="/ppt/slideLayouts/slideLayout49.xml" ContentType="application/vnd.openxmlformats-officedocument.presentationml.slideLayout+xml"/>
  <Override PartName="/ppt/theme/theme49.xml" ContentType="application/vnd.openxmlformats-officedocument.theme+xml"/>
  <Override PartName="/ppt/slideLayouts/slideLayout50.xml" ContentType="application/vnd.openxmlformats-officedocument.presentationml.slideLayout+xml"/>
  <Override PartName="/ppt/theme/theme50.xml" ContentType="application/vnd.openxmlformats-officedocument.theme+xml"/>
  <Override PartName="/ppt/slideLayouts/slideLayout51.xml" ContentType="application/vnd.openxmlformats-officedocument.presentationml.slideLayout+xml"/>
  <Override PartName="/ppt/theme/theme51.xml" ContentType="application/vnd.openxmlformats-officedocument.theme+xml"/>
  <Override PartName="/ppt/slideLayouts/slideLayout52.xml" ContentType="application/vnd.openxmlformats-officedocument.presentationml.slideLayout+xml"/>
  <Override PartName="/ppt/theme/theme52.xml" ContentType="application/vnd.openxmlformats-officedocument.theme+xml"/>
  <Override PartName="/ppt/slideLayouts/slideLayout53.xml" ContentType="application/vnd.openxmlformats-officedocument.presentationml.slideLayout+xml"/>
  <Override PartName="/ppt/theme/theme53.xml" ContentType="application/vnd.openxmlformats-officedocument.theme+xml"/>
  <Override PartName="/ppt/slideLayouts/slideLayout54.xml" ContentType="application/vnd.openxmlformats-officedocument.presentationml.slideLayout+xml"/>
  <Override PartName="/ppt/theme/theme54.xml" ContentType="application/vnd.openxmlformats-officedocument.theme+xml"/>
  <Override PartName="/ppt/slideLayouts/slideLayout55.xml" ContentType="application/vnd.openxmlformats-officedocument.presentationml.slideLayout+xml"/>
  <Override PartName="/ppt/theme/theme55.xml" ContentType="application/vnd.openxmlformats-officedocument.theme+xml"/>
  <Override PartName="/ppt/slideLayouts/slideLayout56.xml" ContentType="application/vnd.openxmlformats-officedocument.presentationml.slideLayout+xml"/>
  <Override PartName="/ppt/theme/theme56.xml" ContentType="application/vnd.openxmlformats-officedocument.theme+xml"/>
  <Override PartName="/ppt/slideLayouts/slideLayout57.xml" ContentType="application/vnd.openxmlformats-officedocument.presentationml.slideLayout+xml"/>
  <Override PartName="/ppt/theme/theme57.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8.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9.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0.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1.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62.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63.xml" ContentType="application/vnd.openxmlformats-officedocument.theme+xml"/>
  <Override PartName="/ppt/slideLayouts/slideLayout82.xml" ContentType="application/vnd.openxmlformats-officedocument.presentationml.slideLayout+xml"/>
  <Override PartName="/ppt/theme/theme64.xml" ContentType="application/vnd.openxmlformats-officedocument.theme+xml"/>
  <Override PartName="/ppt/slideLayouts/slideLayout83.xml" ContentType="application/vnd.openxmlformats-officedocument.presentationml.slideLayout+xml"/>
  <Override PartName="/ppt/theme/theme65.xml" ContentType="application/vnd.openxmlformats-officedocument.theme+xml"/>
  <Override PartName="/ppt/slideLayouts/slideLayout84.xml" ContentType="application/vnd.openxmlformats-officedocument.presentationml.slideLayout+xml"/>
  <Override PartName="/ppt/theme/theme66.xml" ContentType="application/vnd.openxmlformats-officedocument.theme+xml"/>
  <Override PartName="/ppt/slideLayouts/slideLayout85.xml" ContentType="application/vnd.openxmlformats-officedocument.presentationml.slideLayout+xml"/>
  <Override PartName="/ppt/theme/theme67.xml" ContentType="application/vnd.openxmlformats-officedocument.theme+xml"/>
  <Override PartName="/ppt/slideLayouts/slideLayout86.xml" ContentType="application/vnd.openxmlformats-officedocument.presentationml.slideLayout+xml"/>
  <Override PartName="/ppt/theme/theme68.xml" ContentType="application/vnd.openxmlformats-officedocument.theme+xml"/>
  <Override PartName="/ppt/slideLayouts/slideLayout87.xml" ContentType="application/vnd.openxmlformats-officedocument.presentationml.slideLayout+xml"/>
  <Override PartName="/ppt/theme/theme69.xml" ContentType="application/vnd.openxmlformats-officedocument.theme+xml"/>
  <Override PartName="/ppt/slideLayouts/slideLayout88.xml" ContentType="application/vnd.openxmlformats-officedocument.presentationml.slideLayout+xml"/>
  <Override PartName="/ppt/theme/theme70.xml" ContentType="application/vnd.openxmlformats-officedocument.theme+xml"/>
  <Override PartName="/ppt/slideLayouts/slideLayout89.xml" ContentType="application/vnd.openxmlformats-officedocument.presentationml.slideLayout+xml"/>
  <Override PartName="/ppt/theme/theme71.xml" ContentType="application/vnd.openxmlformats-officedocument.theme+xml"/>
  <Override PartName="/ppt/slideLayouts/slideLayout90.xml" ContentType="application/vnd.openxmlformats-officedocument.presentationml.slideLayout+xml"/>
  <Override PartName="/ppt/theme/theme72.xml" ContentType="application/vnd.openxmlformats-officedocument.theme+xml"/>
  <Override PartName="/ppt/slideLayouts/slideLayout91.xml" ContentType="application/vnd.openxmlformats-officedocument.presentationml.slideLayout+xml"/>
  <Override PartName="/ppt/theme/theme73.xml" ContentType="application/vnd.openxmlformats-officedocument.theme+xml"/>
  <Override PartName="/ppt/slideLayouts/slideLayout92.xml" ContentType="application/vnd.openxmlformats-officedocument.presentationml.slideLayout+xml"/>
  <Override PartName="/ppt/theme/theme74.xml" ContentType="application/vnd.openxmlformats-officedocument.theme+xml"/>
  <Override PartName="/ppt/slideLayouts/slideLayout93.xml" ContentType="application/vnd.openxmlformats-officedocument.presentationml.slideLayout+xml"/>
  <Override PartName="/ppt/theme/theme75.xml" ContentType="application/vnd.openxmlformats-officedocument.theme+xml"/>
  <Override PartName="/ppt/slideLayouts/slideLayout94.xml" ContentType="application/vnd.openxmlformats-officedocument.presentationml.slideLayout+xml"/>
  <Override PartName="/ppt/theme/theme76.xml" ContentType="application/vnd.openxmlformats-officedocument.theme+xml"/>
  <Override PartName="/ppt/slideLayouts/slideLayout95.xml" ContentType="application/vnd.openxmlformats-officedocument.presentationml.slideLayout+xml"/>
  <Override PartName="/ppt/theme/theme77.xml" ContentType="application/vnd.openxmlformats-officedocument.theme+xml"/>
  <Override PartName="/ppt/slideLayouts/slideLayout96.xml" ContentType="application/vnd.openxmlformats-officedocument.presentationml.slideLayout+xml"/>
  <Override PartName="/ppt/theme/theme78.xml" ContentType="application/vnd.openxmlformats-officedocument.theme+xml"/>
  <Override PartName="/ppt/slideLayouts/slideLayout97.xml" ContentType="application/vnd.openxmlformats-officedocument.presentationml.slideLayout+xml"/>
  <Override PartName="/ppt/theme/theme79.xml" ContentType="application/vnd.openxmlformats-officedocument.theme+xml"/>
  <Override PartName="/ppt/slideLayouts/slideLayout98.xml" ContentType="application/vnd.openxmlformats-officedocument.presentationml.slideLayout+xml"/>
  <Override PartName="/ppt/theme/theme80.xml" ContentType="application/vnd.openxmlformats-officedocument.theme+xml"/>
  <Override PartName="/ppt/slideLayouts/slideLayout99.xml" ContentType="application/vnd.openxmlformats-officedocument.presentationml.slideLayout+xml"/>
  <Override PartName="/ppt/theme/theme81.xml" ContentType="application/vnd.openxmlformats-officedocument.theme+xml"/>
  <Override PartName="/ppt/theme/theme82.xml" ContentType="application/vnd.openxmlformats-officedocument.theme+xml"/>
  <Override PartName="/ppt/theme/theme8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53" r:id="rId3"/>
    <p:sldMasterId id="2147483655" r:id="rId4"/>
    <p:sldMasterId id="2147483657" r:id="rId5"/>
    <p:sldMasterId id="2147483659" r:id="rId6"/>
    <p:sldMasterId id="2147483661" r:id="rId7"/>
    <p:sldMasterId id="2147483663" r:id="rId8"/>
    <p:sldMasterId id="2147483665" r:id="rId9"/>
    <p:sldMasterId id="2147483667" r:id="rId10"/>
    <p:sldMasterId id="2147483669" r:id="rId11"/>
    <p:sldMasterId id="2147483671" r:id="rId12"/>
    <p:sldMasterId id="2147483673" r:id="rId13"/>
    <p:sldMasterId id="2147483675" r:id="rId14"/>
    <p:sldMasterId id="2147483677" r:id="rId15"/>
    <p:sldMasterId id="2147483679" r:id="rId16"/>
    <p:sldMasterId id="2147483681" r:id="rId17"/>
    <p:sldMasterId id="2147483683" r:id="rId18"/>
    <p:sldMasterId id="2147483685" r:id="rId19"/>
    <p:sldMasterId id="2147483687" r:id="rId20"/>
    <p:sldMasterId id="2147483689" r:id="rId21"/>
    <p:sldMasterId id="2147483691" r:id="rId22"/>
    <p:sldMasterId id="2147483693" r:id="rId23"/>
    <p:sldMasterId id="2147483695" r:id="rId24"/>
    <p:sldMasterId id="2147483697" r:id="rId25"/>
    <p:sldMasterId id="2147483701" r:id="rId26"/>
    <p:sldMasterId id="2147483703" r:id="rId27"/>
    <p:sldMasterId id="2147483705" r:id="rId28"/>
    <p:sldMasterId id="2147483707" r:id="rId29"/>
    <p:sldMasterId id="2147483709" r:id="rId30"/>
    <p:sldMasterId id="2147483711" r:id="rId31"/>
    <p:sldMasterId id="2147483713" r:id="rId32"/>
    <p:sldMasterId id="2147483715" r:id="rId33"/>
    <p:sldMasterId id="2147483717" r:id="rId34"/>
    <p:sldMasterId id="2147483719" r:id="rId35"/>
    <p:sldMasterId id="2147483721" r:id="rId36"/>
    <p:sldMasterId id="2147483723" r:id="rId37"/>
    <p:sldMasterId id="2147483725" r:id="rId38"/>
    <p:sldMasterId id="2147483727" r:id="rId39"/>
    <p:sldMasterId id="2147483729" r:id="rId40"/>
    <p:sldMasterId id="2147483731" r:id="rId41"/>
    <p:sldMasterId id="2147483733" r:id="rId42"/>
    <p:sldMasterId id="2147483735" r:id="rId43"/>
    <p:sldMasterId id="2147483737" r:id="rId44"/>
    <p:sldMasterId id="2147483739" r:id="rId45"/>
    <p:sldMasterId id="2147483741" r:id="rId46"/>
    <p:sldMasterId id="2147483743" r:id="rId47"/>
    <p:sldMasterId id="2147483745" r:id="rId48"/>
    <p:sldMasterId id="2147483747" r:id="rId49"/>
    <p:sldMasterId id="2147483749" r:id="rId50"/>
    <p:sldMasterId id="2147483751" r:id="rId51"/>
    <p:sldMasterId id="2147483753" r:id="rId52"/>
    <p:sldMasterId id="2147483755" r:id="rId53"/>
    <p:sldMasterId id="2147483757" r:id="rId54"/>
    <p:sldMasterId id="2147483759" r:id="rId55"/>
    <p:sldMasterId id="2147483761" r:id="rId56"/>
    <p:sldMasterId id="2147483763" r:id="rId57"/>
    <p:sldMasterId id="2147483765" r:id="rId58"/>
    <p:sldMasterId id="2147483770" r:id="rId59"/>
    <p:sldMasterId id="2147483775" r:id="rId60"/>
    <p:sldMasterId id="2147483780" r:id="rId61"/>
    <p:sldMasterId id="2147483785" r:id="rId62"/>
    <p:sldMasterId id="2147483790" r:id="rId63"/>
    <p:sldMasterId id="2147483795" r:id="rId64"/>
    <p:sldMasterId id="2147483797" r:id="rId65"/>
    <p:sldMasterId id="2147483799" r:id="rId66"/>
    <p:sldMasterId id="2147483801" r:id="rId67"/>
    <p:sldMasterId id="2147483803" r:id="rId68"/>
    <p:sldMasterId id="2147483805" r:id="rId69"/>
    <p:sldMasterId id="2147483807" r:id="rId70"/>
    <p:sldMasterId id="2147483809" r:id="rId71"/>
    <p:sldMasterId id="2147483811" r:id="rId72"/>
    <p:sldMasterId id="2147483813" r:id="rId73"/>
    <p:sldMasterId id="2147483815" r:id="rId74"/>
    <p:sldMasterId id="2147483817" r:id="rId75"/>
    <p:sldMasterId id="2147483819" r:id="rId76"/>
    <p:sldMasterId id="2147483821" r:id="rId77"/>
    <p:sldMasterId id="2147483823" r:id="rId78"/>
    <p:sldMasterId id="2147483825" r:id="rId79"/>
    <p:sldMasterId id="2147483827" r:id="rId80"/>
    <p:sldMasterId id="2147483829" r:id="rId81"/>
  </p:sldMasterIdLst>
  <p:notesMasterIdLst>
    <p:notesMasterId r:id="rId219"/>
  </p:notesMasterIdLst>
  <p:handoutMasterIdLst>
    <p:handoutMasterId r:id="rId220"/>
  </p:handoutMasterIdLst>
  <p:sldIdLst>
    <p:sldId id="544" r:id="rId82"/>
    <p:sldId id="545" r:id="rId83"/>
    <p:sldId id="628" r:id="rId84"/>
    <p:sldId id="627" r:id="rId85"/>
    <p:sldId id="629" r:id="rId86"/>
    <p:sldId id="630" r:id="rId87"/>
    <p:sldId id="632" r:id="rId88"/>
    <p:sldId id="633" r:id="rId89"/>
    <p:sldId id="634" r:id="rId90"/>
    <p:sldId id="635" r:id="rId91"/>
    <p:sldId id="615" r:id="rId92"/>
    <p:sldId id="616" r:id="rId93"/>
    <p:sldId id="617" r:id="rId94"/>
    <p:sldId id="618" r:id="rId95"/>
    <p:sldId id="619" r:id="rId96"/>
    <p:sldId id="620" r:id="rId97"/>
    <p:sldId id="636" r:id="rId98"/>
    <p:sldId id="637" r:id="rId99"/>
    <p:sldId id="638" r:id="rId100"/>
    <p:sldId id="639" r:id="rId101"/>
    <p:sldId id="640" r:id="rId102"/>
    <p:sldId id="641" r:id="rId103"/>
    <p:sldId id="428" r:id="rId104"/>
    <p:sldId id="429" r:id="rId105"/>
    <p:sldId id="435" r:id="rId106"/>
    <p:sldId id="436" r:id="rId107"/>
    <p:sldId id="439" r:id="rId108"/>
    <p:sldId id="642" r:id="rId109"/>
    <p:sldId id="643" r:id="rId110"/>
    <p:sldId id="644" r:id="rId111"/>
    <p:sldId id="645" r:id="rId112"/>
    <p:sldId id="646" r:id="rId113"/>
    <p:sldId id="647" r:id="rId114"/>
    <p:sldId id="648" r:id="rId115"/>
    <p:sldId id="649" r:id="rId116"/>
    <p:sldId id="650" r:id="rId117"/>
    <p:sldId id="651" r:id="rId118"/>
    <p:sldId id="652" r:id="rId119"/>
    <p:sldId id="459" r:id="rId120"/>
    <p:sldId id="654" r:id="rId121"/>
    <p:sldId id="655" r:id="rId122"/>
    <p:sldId id="467" r:id="rId123"/>
    <p:sldId id="656" r:id="rId124"/>
    <p:sldId id="657" r:id="rId125"/>
    <p:sldId id="658" r:id="rId126"/>
    <p:sldId id="659" r:id="rId127"/>
    <p:sldId id="660" r:id="rId128"/>
    <p:sldId id="661" r:id="rId129"/>
    <p:sldId id="662" r:id="rId130"/>
    <p:sldId id="663" r:id="rId131"/>
    <p:sldId id="664" r:id="rId132"/>
    <p:sldId id="665" r:id="rId133"/>
    <p:sldId id="666" r:id="rId134"/>
    <p:sldId id="667" r:id="rId135"/>
    <p:sldId id="668" r:id="rId136"/>
    <p:sldId id="669" r:id="rId137"/>
    <p:sldId id="670" r:id="rId138"/>
    <p:sldId id="508" r:id="rId139"/>
    <p:sldId id="671" r:id="rId140"/>
    <p:sldId id="672" r:id="rId141"/>
    <p:sldId id="712" r:id="rId142"/>
    <p:sldId id="673" r:id="rId143"/>
    <p:sldId id="675" r:id="rId144"/>
    <p:sldId id="676" r:id="rId145"/>
    <p:sldId id="674" r:id="rId146"/>
    <p:sldId id="677" r:id="rId147"/>
    <p:sldId id="679" r:id="rId148"/>
    <p:sldId id="680" r:id="rId149"/>
    <p:sldId id="678" r:id="rId150"/>
    <p:sldId id="681" r:id="rId151"/>
    <p:sldId id="682" r:id="rId152"/>
    <p:sldId id="683" r:id="rId153"/>
    <p:sldId id="684" r:id="rId154"/>
    <p:sldId id="685" r:id="rId155"/>
    <p:sldId id="537" r:id="rId156"/>
    <p:sldId id="538" r:id="rId157"/>
    <p:sldId id="539" r:id="rId158"/>
    <p:sldId id="540" r:id="rId159"/>
    <p:sldId id="541" r:id="rId160"/>
    <p:sldId id="542" r:id="rId161"/>
    <p:sldId id="543" r:id="rId162"/>
    <p:sldId id="686" r:id="rId163"/>
    <p:sldId id="687" r:id="rId164"/>
    <p:sldId id="688" r:id="rId165"/>
    <p:sldId id="689" r:id="rId166"/>
    <p:sldId id="711" r:id="rId167"/>
    <p:sldId id="710" r:id="rId168"/>
    <p:sldId id="690" r:id="rId169"/>
    <p:sldId id="691" r:id="rId170"/>
    <p:sldId id="692" r:id="rId171"/>
    <p:sldId id="693" r:id="rId172"/>
    <p:sldId id="694" r:id="rId173"/>
    <p:sldId id="695" r:id="rId174"/>
    <p:sldId id="696" r:id="rId175"/>
    <p:sldId id="713" r:id="rId176"/>
    <p:sldId id="714" r:id="rId177"/>
    <p:sldId id="715" r:id="rId178"/>
    <p:sldId id="716" r:id="rId179"/>
    <p:sldId id="717" r:id="rId180"/>
    <p:sldId id="564" r:id="rId181"/>
    <p:sldId id="565" r:id="rId182"/>
    <p:sldId id="572" r:id="rId183"/>
    <p:sldId id="573" r:id="rId184"/>
    <p:sldId id="574" r:id="rId185"/>
    <p:sldId id="575" r:id="rId186"/>
    <p:sldId id="697" r:id="rId187"/>
    <p:sldId id="698" r:id="rId188"/>
    <p:sldId id="699" r:id="rId189"/>
    <p:sldId id="700" r:id="rId190"/>
    <p:sldId id="701" r:id="rId191"/>
    <p:sldId id="702" r:id="rId192"/>
    <p:sldId id="703" r:id="rId193"/>
    <p:sldId id="704" r:id="rId194"/>
    <p:sldId id="705" r:id="rId195"/>
    <p:sldId id="706" r:id="rId196"/>
    <p:sldId id="707" r:id="rId197"/>
    <p:sldId id="708" r:id="rId198"/>
    <p:sldId id="709" r:id="rId199"/>
    <p:sldId id="589" r:id="rId200"/>
    <p:sldId id="590" r:id="rId201"/>
    <p:sldId id="591" r:id="rId202"/>
    <p:sldId id="592" r:id="rId203"/>
    <p:sldId id="593" r:id="rId204"/>
    <p:sldId id="594" r:id="rId205"/>
    <p:sldId id="595" r:id="rId206"/>
    <p:sldId id="596" r:id="rId207"/>
    <p:sldId id="597" r:id="rId208"/>
    <p:sldId id="599" r:id="rId209"/>
    <p:sldId id="600" r:id="rId210"/>
    <p:sldId id="601" r:id="rId211"/>
    <p:sldId id="602" r:id="rId212"/>
    <p:sldId id="603" r:id="rId213"/>
    <p:sldId id="604" r:id="rId214"/>
    <p:sldId id="605" r:id="rId215"/>
    <p:sldId id="606" r:id="rId216"/>
    <p:sldId id="607" r:id="rId217"/>
    <p:sldId id="608" r:id="rId2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86187" autoAdjust="0"/>
  </p:normalViewPr>
  <p:slideViewPr>
    <p:cSldViewPr>
      <p:cViewPr>
        <p:scale>
          <a:sx n="74" d="100"/>
          <a:sy n="74" d="100"/>
        </p:scale>
        <p:origin x="-1277" y="-149"/>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36.xml"/><Relationship Id="rId21" Type="http://schemas.openxmlformats.org/officeDocument/2006/relationships/slideMaster" Target="slideMasters/slideMaster21.xml"/><Relationship Id="rId42" Type="http://schemas.openxmlformats.org/officeDocument/2006/relationships/slideMaster" Target="slideMasters/slideMaster42.xml"/><Relationship Id="rId63" Type="http://schemas.openxmlformats.org/officeDocument/2006/relationships/slideMaster" Target="slideMasters/slideMaster63.xml"/><Relationship Id="rId84" Type="http://schemas.openxmlformats.org/officeDocument/2006/relationships/slide" Target="slides/slide3.xml"/><Relationship Id="rId138" Type="http://schemas.openxmlformats.org/officeDocument/2006/relationships/slide" Target="slides/slide57.xml"/><Relationship Id="rId159" Type="http://schemas.openxmlformats.org/officeDocument/2006/relationships/slide" Target="slides/slide78.xml"/><Relationship Id="rId170" Type="http://schemas.openxmlformats.org/officeDocument/2006/relationships/slide" Target="slides/slide89.xml"/><Relationship Id="rId191" Type="http://schemas.openxmlformats.org/officeDocument/2006/relationships/slide" Target="slides/slide110.xml"/><Relationship Id="rId205" Type="http://schemas.openxmlformats.org/officeDocument/2006/relationships/slide" Target="slides/slide124.xml"/><Relationship Id="rId107" Type="http://schemas.openxmlformats.org/officeDocument/2006/relationships/slide" Target="slides/slide26.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53" Type="http://schemas.openxmlformats.org/officeDocument/2006/relationships/slideMaster" Target="slideMasters/slideMaster53.xml"/><Relationship Id="rId74" Type="http://schemas.openxmlformats.org/officeDocument/2006/relationships/slideMaster" Target="slideMasters/slideMaster74.xml"/><Relationship Id="rId128" Type="http://schemas.openxmlformats.org/officeDocument/2006/relationships/slide" Target="slides/slide47.xml"/><Relationship Id="rId149" Type="http://schemas.openxmlformats.org/officeDocument/2006/relationships/slide" Target="slides/slide68.xml"/><Relationship Id="rId5" Type="http://schemas.openxmlformats.org/officeDocument/2006/relationships/slideMaster" Target="slideMasters/slideMaster5.xml"/><Relationship Id="rId95" Type="http://schemas.openxmlformats.org/officeDocument/2006/relationships/slide" Target="slides/slide14.xml"/><Relationship Id="rId160" Type="http://schemas.openxmlformats.org/officeDocument/2006/relationships/slide" Target="slides/slide79.xml"/><Relationship Id="rId181" Type="http://schemas.openxmlformats.org/officeDocument/2006/relationships/slide" Target="slides/slide100.xml"/><Relationship Id="rId216" Type="http://schemas.openxmlformats.org/officeDocument/2006/relationships/slide" Target="slides/slide135.xml"/><Relationship Id="rId211" Type="http://schemas.openxmlformats.org/officeDocument/2006/relationships/slide" Target="slides/slide130.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Master" Target="slideMasters/slideMaster43.xml"/><Relationship Id="rId48" Type="http://schemas.openxmlformats.org/officeDocument/2006/relationships/slideMaster" Target="slideMasters/slideMaster48.xml"/><Relationship Id="rId64" Type="http://schemas.openxmlformats.org/officeDocument/2006/relationships/slideMaster" Target="slideMasters/slideMaster64.xml"/><Relationship Id="rId69" Type="http://schemas.openxmlformats.org/officeDocument/2006/relationships/slideMaster" Target="slideMasters/slideMaster69.xml"/><Relationship Id="rId113" Type="http://schemas.openxmlformats.org/officeDocument/2006/relationships/slide" Target="slides/slide32.xml"/><Relationship Id="rId118" Type="http://schemas.openxmlformats.org/officeDocument/2006/relationships/slide" Target="slides/slide37.xml"/><Relationship Id="rId134" Type="http://schemas.openxmlformats.org/officeDocument/2006/relationships/slide" Target="slides/slide53.xml"/><Relationship Id="rId139" Type="http://schemas.openxmlformats.org/officeDocument/2006/relationships/slide" Target="slides/slide58.xml"/><Relationship Id="rId80" Type="http://schemas.openxmlformats.org/officeDocument/2006/relationships/slideMaster" Target="slideMasters/slideMaster80.xml"/><Relationship Id="rId85" Type="http://schemas.openxmlformats.org/officeDocument/2006/relationships/slide" Target="slides/slide4.xml"/><Relationship Id="rId150" Type="http://schemas.openxmlformats.org/officeDocument/2006/relationships/slide" Target="slides/slide69.xml"/><Relationship Id="rId155" Type="http://schemas.openxmlformats.org/officeDocument/2006/relationships/slide" Target="slides/slide74.xml"/><Relationship Id="rId171" Type="http://schemas.openxmlformats.org/officeDocument/2006/relationships/slide" Target="slides/slide90.xml"/><Relationship Id="rId176" Type="http://schemas.openxmlformats.org/officeDocument/2006/relationships/slide" Target="slides/slide95.xml"/><Relationship Id="rId192" Type="http://schemas.openxmlformats.org/officeDocument/2006/relationships/slide" Target="slides/slide111.xml"/><Relationship Id="rId197" Type="http://schemas.openxmlformats.org/officeDocument/2006/relationships/slide" Target="slides/slide116.xml"/><Relationship Id="rId206" Type="http://schemas.openxmlformats.org/officeDocument/2006/relationships/slide" Target="slides/slide125.xml"/><Relationship Id="rId201" Type="http://schemas.openxmlformats.org/officeDocument/2006/relationships/slide" Target="slides/slide120.xml"/><Relationship Id="rId222" Type="http://schemas.openxmlformats.org/officeDocument/2006/relationships/viewProps" Target="viewProps.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59" Type="http://schemas.openxmlformats.org/officeDocument/2006/relationships/slideMaster" Target="slideMasters/slideMaster59.xml"/><Relationship Id="rId103" Type="http://schemas.openxmlformats.org/officeDocument/2006/relationships/slide" Target="slides/slide22.xml"/><Relationship Id="rId108" Type="http://schemas.openxmlformats.org/officeDocument/2006/relationships/slide" Target="slides/slide27.xml"/><Relationship Id="rId124" Type="http://schemas.openxmlformats.org/officeDocument/2006/relationships/slide" Target="slides/slide43.xml"/><Relationship Id="rId129" Type="http://schemas.openxmlformats.org/officeDocument/2006/relationships/slide" Target="slides/slide48.xml"/><Relationship Id="rId54" Type="http://schemas.openxmlformats.org/officeDocument/2006/relationships/slideMaster" Target="slideMasters/slideMaster54.xml"/><Relationship Id="rId70" Type="http://schemas.openxmlformats.org/officeDocument/2006/relationships/slideMaster" Target="slideMasters/slideMaster70.xml"/><Relationship Id="rId75" Type="http://schemas.openxmlformats.org/officeDocument/2006/relationships/slideMaster" Target="slideMasters/slideMaster75.xml"/><Relationship Id="rId91" Type="http://schemas.openxmlformats.org/officeDocument/2006/relationships/slide" Target="slides/slide10.xml"/><Relationship Id="rId96" Type="http://schemas.openxmlformats.org/officeDocument/2006/relationships/slide" Target="slides/slide15.xml"/><Relationship Id="rId140" Type="http://schemas.openxmlformats.org/officeDocument/2006/relationships/slide" Target="slides/slide59.xml"/><Relationship Id="rId145" Type="http://schemas.openxmlformats.org/officeDocument/2006/relationships/slide" Target="slides/slide64.xml"/><Relationship Id="rId161" Type="http://schemas.openxmlformats.org/officeDocument/2006/relationships/slide" Target="slides/slide80.xml"/><Relationship Id="rId166" Type="http://schemas.openxmlformats.org/officeDocument/2006/relationships/slide" Target="slides/slide85.xml"/><Relationship Id="rId182" Type="http://schemas.openxmlformats.org/officeDocument/2006/relationships/slide" Target="slides/slide101.xml"/><Relationship Id="rId187" Type="http://schemas.openxmlformats.org/officeDocument/2006/relationships/slide" Target="slides/slide106.xml"/><Relationship Id="rId217" Type="http://schemas.openxmlformats.org/officeDocument/2006/relationships/slide" Target="slides/slide136.xml"/><Relationship Id="rId1" Type="http://schemas.openxmlformats.org/officeDocument/2006/relationships/slideMaster" Target="slideMasters/slideMaster1.xml"/><Relationship Id="rId6" Type="http://schemas.openxmlformats.org/officeDocument/2006/relationships/slideMaster" Target="slideMasters/slideMaster6.xml"/><Relationship Id="rId212" Type="http://schemas.openxmlformats.org/officeDocument/2006/relationships/slide" Target="slides/slide131.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49" Type="http://schemas.openxmlformats.org/officeDocument/2006/relationships/slideMaster" Target="slideMasters/slideMaster49.xml"/><Relationship Id="rId114" Type="http://schemas.openxmlformats.org/officeDocument/2006/relationships/slide" Target="slides/slide33.xml"/><Relationship Id="rId119" Type="http://schemas.openxmlformats.org/officeDocument/2006/relationships/slide" Target="slides/slide38.xml"/><Relationship Id="rId44" Type="http://schemas.openxmlformats.org/officeDocument/2006/relationships/slideMaster" Target="slideMasters/slideMaster44.xml"/><Relationship Id="rId60" Type="http://schemas.openxmlformats.org/officeDocument/2006/relationships/slideMaster" Target="slideMasters/slideMaster60.xml"/><Relationship Id="rId65" Type="http://schemas.openxmlformats.org/officeDocument/2006/relationships/slideMaster" Target="slideMasters/slideMaster65.xml"/><Relationship Id="rId81" Type="http://schemas.openxmlformats.org/officeDocument/2006/relationships/slideMaster" Target="slideMasters/slideMaster81.xml"/><Relationship Id="rId86" Type="http://schemas.openxmlformats.org/officeDocument/2006/relationships/slide" Target="slides/slide5.xml"/><Relationship Id="rId130" Type="http://schemas.openxmlformats.org/officeDocument/2006/relationships/slide" Target="slides/slide49.xml"/><Relationship Id="rId135" Type="http://schemas.openxmlformats.org/officeDocument/2006/relationships/slide" Target="slides/slide54.xml"/><Relationship Id="rId151" Type="http://schemas.openxmlformats.org/officeDocument/2006/relationships/slide" Target="slides/slide70.xml"/><Relationship Id="rId156" Type="http://schemas.openxmlformats.org/officeDocument/2006/relationships/slide" Target="slides/slide75.xml"/><Relationship Id="rId177" Type="http://schemas.openxmlformats.org/officeDocument/2006/relationships/slide" Target="slides/slide96.xml"/><Relationship Id="rId198" Type="http://schemas.openxmlformats.org/officeDocument/2006/relationships/slide" Target="slides/slide117.xml"/><Relationship Id="rId172" Type="http://schemas.openxmlformats.org/officeDocument/2006/relationships/slide" Target="slides/slide91.xml"/><Relationship Id="rId193" Type="http://schemas.openxmlformats.org/officeDocument/2006/relationships/slide" Target="slides/slide112.xml"/><Relationship Id="rId202" Type="http://schemas.openxmlformats.org/officeDocument/2006/relationships/slide" Target="slides/slide121.xml"/><Relationship Id="rId207" Type="http://schemas.openxmlformats.org/officeDocument/2006/relationships/slide" Target="slides/slide126.xml"/><Relationship Id="rId223" Type="http://schemas.openxmlformats.org/officeDocument/2006/relationships/theme" Target="theme/theme1.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109" Type="http://schemas.openxmlformats.org/officeDocument/2006/relationships/slide" Target="slides/slide28.xml"/><Relationship Id="rId34" Type="http://schemas.openxmlformats.org/officeDocument/2006/relationships/slideMaster" Target="slideMasters/slideMaster34.xml"/><Relationship Id="rId50" Type="http://schemas.openxmlformats.org/officeDocument/2006/relationships/slideMaster" Target="slideMasters/slideMaster50.xml"/><Relationship Id="rId55" Type="http://schemas.openxmlformats.org/officeDocument/2006/relationships/slideMaster" Target="slideMasters/slideMaster55.xml"/><Relationship Id="rId76" Type="http://schemas.openxmlformats.org/officeDocument/2006/relationships/slideMaster" Target="slideMasters/slideMaster76.xml"/><Relationship Id="rId97" Type="http://schemas.openxmlformats.org/officeDocument/2006/relationships/slide" Target="slides/slide16.xml"/><Relationship Id="rId104" Type="http://schemas.openxmlformats.org/officeDocument/2006/relationships/slide" Target="slides/slide23.xml"/><Relationship Id="rId120" Type="http://schemas.openxmlformats.org/officeDocument/2006/relationships/slide" Target="slides/slide39.xml"/><Relationship Id="rId125" Type="http://schemas.openxmlformats.org/officeDocument/2006/relationships/slide" Target="slides/slide44.xml"/><Relationship Id="rId141" Type="http://schemas.openxmlformats.org/officeDocument/2006/relationships/slide" Target="slides/slide60.xml"/><Relationship Id="rId146" Type="http://schemas.openxmlformats.org/officeDocument/2006/relationships/slide" Target="slides/slide65.xml"/><Relationship Id="rId167" Type="http://schemas.openxmlformats.org/officeDocument/2006/relationships/slide" Target="slides/slide86.xml"/><Relationship Id="rId188" Type="http://schemas.openxmlformats.org/officeDocument/2006/relationships/slide" Target="slides/slide107.xml"/><Relationship Id="rId7" Type="http://schemas.openxmlformats.org/officeDocument/2006/relationships/slideMaster" Target="slideMasters/slideMaster7.xml"/><Relationship Id="rId71" Type="http://schemas.openxmlformats.org/officeDocument/2006/relationships/slideMaster" Target="slideMasters/slideMaster71.xml"/><Relationship Id="rId92" Type="http://schemas.openxmlformats.org/officeDocument/2006/relationships/slide" Target="slides/slide11.xml"/><Relationship Id="rId162" Type="http://schemas.openxmlformats.org/officeDocument/2006/relationships/slide" Target="slides/slide81.xml"/><Relationship Id="rId183" Type="http://schemas.openxmlformats.org/officeDocument/2006/relationships/slide" Target="slides/slide102.xml"/><Relationship Id="rId213" Type="http://schemas.openxmlformats.org/officeDocument/2006/relationships/slide" Target="slides/slide132.xml"/><Relationship Id="rId218" Type="http://schemas.openxmlformats.org/officeDocument/2006/relationships/slide" Target="slides/slide137.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66" Type="http://schemas.openxmlformats.org/officeDocument/2006/relationships/slideMaster" Target="slideMasters/slideMaster66.xml"/><Relationship Id="rId87" Type="http://schemas.openxmlformats.org/officeDocument/2006/relationships/slide" Target="slides/slide6.xml"/><Relationship Id="rId110" Type="http://schemas.openxmlformats.org/officeDocument/2006/relationships/slide" Target="slides/slide29.xml"/><Relationship Id="rId115" Type="http://schemas.openxmlformats.org/officeDocument/2006/relationships/slide" Target="slides/slide34.xml"/><Relationship Id="rId131" Type="http://schemas.openxmlformats.org/officeDocument/2006/relationships/slide" Target="slides/slide50.xml"/><Relationship Id="rId136" Type="http://schemas.openxmlformats.org/officeDocument/2006/relationships/slide" Target="slides/slide55.xml"/><Relationship Id="rId157" Type="http://schemas.openxmlformats.org/officeDocument/2006/relationships/slide" Target="slides/slide76.xml"/><Relationship Id="rId178" Type="http://schemas.openxmlformats.org/officeDocument/2006/relationships/slide" Target="slides/slide97.xml"/><Relationship Id="rId61" Type="http://schemas.openxmlformats.org/officeDocument/2006/relationships/slideMaster" Target="slideMasters/slideMaster61.xml"/><Relationship Id="rId82" Type="http://schemas.openxmlformats.org/officeDocument/2006/relationships/slide" Target="slides/slide1.xml"/><Relationship Id="rId152" Type="http://schemas.openxmlformats.org/officeDocument/2006/relationships/slide" Target="slides/slide71.xml"/><Relationship Id="rId173" Type="http://schemas.openxmlformats.org/officeDocument/2006/relationships/slide" Target="slides/slide92.xml"/><Relationship Id="rId194" Type="http://schemas.openxmlformats.org/officeDocument/2006/relationships/slide" Target="slides/slide113.xml"/><Relationship Id="rId199" Type="http://schemas.openxmlformats.org/officeDocument/2006/relationships/slide" Target="slides/slide118.xml"/><Relationship Id="rId203" Type="http://schemas.openxmlformats.org/officeDocument/2006/relationships/slide" Target="slides/slide122.xml"/><Relationship Id="rId208" Type="http://schemas.openxmlformats.org/officeDocument/2006/relationships/slide" Target="slides/slide127.xml"/><Relationship Id="rId19" Type="http://schemas.openxmlformats.org/officeDocument/2006/relationships/slideMaster" Target="slideMasters/slideMaster19.xml"/><Relationship Id="rId224" Type="http://schemas.openxmlformats.org/officeDocument/2006/relationships/tableStyles" Target="tableStyles.xml"/><Relationship Id="rId14" Type="http://schemas.openxmlformats.org/officeDocument/2006/relationships/slideMaster" Target="slideMasters/slideMaster14.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56" Type="http://schemas.openxmlformats.org/officeDocument/2006/relationships/slideMaster" Target="slideMasters/slideMaster56.xml"/><Relationship Id="rId77" Type="http://schemas.openxmlformats.org/officeDocument/2006/relationships/slideMaster" Target="slideMasters/slideMaster77.xml"/><Relationship Id="rId100" Type="http://schemas.openxmlformats.org/officeDocument/2006/relationships/slide" Target="slides/slide19.xml"/><Relationship Id="rId105" Type="http://schemas.openxmlformats.org/officeDocument/2006/relationships/slide" Target="slides/slide24.xml"/><Relationship Id="rId126" Type="http://schemas.openxmlformats.org/officeDocument/2006/relationships/slide" Target="slides/slide45.xml"/><Relationship Id="rId147" Type="http://schemas.openxmlformats.org/officeDocument/2006/relationships/slide" Target="slides/slide66.xml"/><Relationship Id="rId168" Type="http://schemas.openxmlformats.org/officeDocument/2006/relationships/slide" Target="slides/slide87.xml"/><Relationship Id="rId8" Type="http://schemas.openxmlformats.org/officeDocument/2006/relationships/slideMaster" Target="slideMasters/slideMaster8.xml"/><Relationship Id="rId51" Type="http://schemas.openxmlformats.org/officeDocument/2006/relationships/slideMaster" Target="slideMasters/slideMaster51.xml"/><Relationship Id="rId72" Type="http://schemas.openxmlformats.org/officeDocument/2006/relationships/slideMaster" Target="slideMasters/slideMaster72.xml"/><Relationship Id="rId93" Type="http://schemas.openxmlformats.org/officeDocument/2006/relationships/slide" Target="slides/slide12.xml"/><Relationship Id="rId98" Type="http://schemas.openxmlformats.org/officeDocument/2006/relationships/slide" Target="slides/slide17.xml"/><Relationship Id="rId121" Type="http://schemas.openxmlformats.org/officeDocument/2006/relationships/slide" Target="slides/slide40.xml"/><Relationship Id="rId142" Type="http://schemas.openxmlformats.org/officeDocument/2006/relationships/slide" Target="slides/slide61.xml"/><Relationship Id="rId163" Type="http://schemas.openxmlformats.org/officeDocument/2006/relationships/slide" Target="slides/slide82.xml"/><Relationship Id="rId184" Type="http://schemas.openxmlformats.org/officeDocument/2006/relationships/slide" Target="slides/slide103.xml"/><Relationship Id="rId189" Type="http://schemas.openxmlformats.org/officeDocument/2006/relationships/slide" Target="slides/slide108.xml"/><Relationship Id="rId219" Type="http://schemas.openxmlformats.org/officeDocument/2006/relationships/notesMaster" Target="notesMasters/notesMaster1.xml"/><Relationship Id="rId3" Type="http://schemas.openxmlformats.org/officeDocument/2006/relationships/slideMaster" Target="slideMasters/slideMaster3.xml"/><Relationship Id="rId214" Type="http://schemas.openxmlformats.org/officeDocument/2006/relationships/slide" Target="slides/slide133.xml"/><Relationship Id="rId25" Type="http://schemas.openxmlformats.org/officeDocument/2006/relationships/slideMaster" Target="slideMasters/slideMaster25.xml"/><Relationship Id="rId46" Type="http://schemas.openxmlformats.org/officeDocument/2006/relationships/slideMaster" Target="slideMasters/slideMaster46.xml"/><Relationship Id="rId67" Type="http://schemas.openxmlformats.org/officeDocument/2006/relationships/slideMaster" Target="slideMasters/slideMaster67.xml"/><Relationship Id="rId116" Type="http://schemas.openxmlformats.org/officeDocument/2006/relationships/slide" Target="slides/slide35.xml"/><Relationship Id="rId137" Type="http://schemas.openxmlformats.org/officeDocument/2006/relationships/slide" Target="slides/slide56.xml"/><Relationship Id="rId158" Type="http://schemas.openxmlformats.org/officeDocument/2006/relationships/slide" Target="slides/slide77.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62" Type="http://schemas.openxmlformats.org/officeDocument/2006/relationships/slideMaster" Target="slideMasters/slideMaster62.xml"/><Relationship Id="rId83" Type="http://schemas.openxmlformats.org/officeDocument/2006/relationships/slide" Target="slides/slide2.xml"/><Relationship Id="rId88" Type="http://schemas.openxmlformats.org/officeDocument/2006/relationships/slide" Target="slides/slide7.xml"/><Relationship Id="rId111" Type="http://schemas.openxmlformats.org/officeDocument/2006/relationships/slide" Target="slides/slide30.xml"/><Relationship Id="rId132" Type="http://schemas.openxmlformats.org/officeDocument/2006/relationships/slide" Target="slides/slide51.xml"/><Relationship Id="rId153" Type="http://schemas.openxmlformats.org/officeDocument/2006/relationships/slide" Target="slides/slide72.xml"/><Relationship Id="rId174" Type="http://schemas.openxmlformats.org/officeDocument/2006/relationships/slide" Target="slides/slide93.xml"/><Relationship Id="rId179" Type="http://schemas.openxmlformats.org/officeDocument/2006/relationships/slide" Target="slides/slide98.xml"/><Relationship Id="rId195" Type="http://schemas.openxmlformats.org/officeDocument/2006/relationships/slide" Target="slides/slide114.xml"/><Relationship Id="rId209" Type="http://schemas.openxmlformats.org/officeDocument/2006/relationships/slide" Target="slides/slide128.xml"/><Relationship Id="rId190" Type="http://schemas.openxmlformats.org/officeDocument/2006/relationships/slide" Target="slides/slide109.xml"/><Relationship Id="rId204" Type="http://schemas.openxmlformats.org/officeDocument/2006/relationships/slide" Target="slides/slide123.xml"/><Relationship Id="rId220" Type="http://schemas.openxmlformats.org/officeDocument/2006/relationships/handoutMaster" Target="handoutMasters/handoutMaster1.xml"/><Relationship Id="rId15" Type="http://schemas.openxmlformats.org/officeDocument/2006/relationships/slideMaster" Target="slideMasters/slideMaster15.xml"/><Relationship Id="rId36" Type="http://schemas.openxmlformats.org/officeDocument/2006/relationships/slideMaster" Target="slideMasters/slideMaster36.xml"/><Relationship Id="rId57" Type="http://schemas.openxmlformats.org/officeDocument/2006/relationships/slideMaster" Target="slideMasters/slideMaster57.xml"/><Relationship Id="rId106" Type="http://schemas.openxmlformats.org/officeDocument/2006/relationships/slide" Target="slides/slide25.xml"/><Relationship Id="rId12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52" Type="http://schemas.openxmlformats.org/officeDocument/2006/relationships/slideMaster" Target="slideMasters/slideMaster52.xml"/><Relationship Id="rId73" Type="http://schemas.openxmlformats.org/officeDocument/2006/relationships/slideMaster" Target="slideMasters/slideMaster73.xml"/><Relationship Id="rId78" Type="http://schemas.openxmlformats.org/officeDocument/2006/relationships/slideMaster" Target="slideMasters/slideMaster78.xml"/><Relationship Id="rId94" Type="http://schemas.openxmlformats.org/officeDocument/2006/relationships/slide" Target="slides/slide13.xml"/><Relationship Id="rId99" Type="http://schemas.openxmlformats.org/officeDocument/2006/relationships/slide" Target="slides/slide18.xml"/><Relationship Id="rId101" Type="http://schemas.openxmlformats.org/officeDocument/2006/relationships/slide" Target="slides/slide20.xml"/><Relationship Id="rId122" Type="http://schemas.openxmlformats.org/officeDocument/2006/relationships/slide" Target="slides/slide41.xml"/><Relationship Id="rId143" Type="http://schemas.openxmlformats.org/officeDocument/2006/relationships/slide" Target="slides/slide62.xml"/><Relationship Id="rId148" Type="http://schemas.openxmlformats.org/officeDocument/2006/relationships/slide" Target="slides/slide67.xml"/><Relationship Id="rId164" Type="http://schemas.openxmlformats.org/officeDocument/2006/relationships/slide" Target="slides/slide83.xml"/><Relationship Id="rId169" Type="http://schemas.openxmlformats.org/officeDocument/2006/relationships/slide" Target="slides/slide88.xml"/><Relationship Id="rId185" Type="http://schemas.openxmlformats.org/officeDocument/2006/relationships/slide" Target="slides/slide104.xml"/><Relationship Id="rId4" Type="http://schemas.openxmlformats.org/officeDocument/2006/relationships/slideMaster" Target="slideMasters/slideMaster4.xml"/><Relationship Id="rId9" Type="http://schemas.openxmlformats.org/officeDocument/2006/relationships/slideMaster" Target="slideMasters/slideMaster9.xml"/><Relationship Id="rId180" Type="http://schemas.openxmlformats.org/officeDocument/2006/relationships/slide" Target="slides/slide99.xml"/><Relationship Id="rId210" Type="http://schemas.openxmlformats.org/officeDocument/2006/relationships/slide" Target="slides/slide129.xml"/><Relationship Id="rId215" Type="http://schemas.openxmlformats.org/officeDocument/2006/relationships/slide" Target="slides/slide134.xml"/><Relationship Id="rId26" Type="http://schemas.openxmlformats.org/officeDocument/2006/relationships/slideMaster" Target="slideMasters/slideMaster26.xml"/><Relationship Id="rId47" Type="http://schemas.openxmlformats.org/officeDocument/2006/relationships/slideMaster" Target="slideMasters/slideMaster47.xml"/><Relationship Id="rId68" Type="http://schemas.openxmlformats.org/officeDocument/2006/relationships/slideMaster" Target="slideMasters/slideMaster68.xml"/><Relationship Id="rId89" Type="http://schemas.openxmlformats.org/officeDocument/2006/relationships/slide" Target="slides/slide8.xml"/><Relationship Id="rId112" Type="http://schemas.openxmlformats.org/officeDocument/2006/relationships/slide" Target="slides/slide31.xml"/><Relationship Id="rId133" Type="http://schemas.openxmlformats.org/officeDocument/2006/relationships/slide" Target="slides/slide52.xml"/><Relationship Id="rId154" Type="http://schemas.openxmlformats.org/officeDocument/2006/relationships/slide" Target="slides/slide73.xml"/><Relationship Id="rId175" Type="http://schemas.openxmlformats.org/officeDocument/2006/relationships/slide" Target="slides/slide94.xml"/><Relationship Id="rId196" Type="http://schemas.openxmlformats.org/officeDocument/2006/relationships/slide" Target="slides/slide115.xml"/><Relationship Id="rId200" Type="http://schemas.openxmlformats.org/officeDocument/2006/relationships/slide" Target="slides/slide119.xml"/><Relationship Id="rId16" Type="http://schemas.openxmlformats.org/officeDocument/2006/relationships/slideMaster" Target="slideMasters/slideMaster16.xml"/><Relationship Id="rId221" Type="http://schemas.openxmlformats.org/officeDocument/2006/relationships/presProps" Target="presProps.xml"/><Relationship Id="rId37" Type="http://schemas.openxmlformats.org/officeDocument/2006/relationships/slideMaster" Target="slideMasters/slideMaster37.xml"/><Relationship Id="rId58" Type="http://schemas.openxmlformats.org/officeDocument/2006/relationships/slideMaster" Target="slideMasters/slideMaster58.xml"/><Relationship Id="rId79" Type="http://schemas.openxmlformats.org/officeDocument/2006/relationships/slideMaster" Target="slideMasters/slideMaster79.xml"/><Relationship Id="rId102" Type="http://schemas.openxmlformats.org/officeDocument/2006/relationships/slide" Target="slides/slide21.xml"/><Relationship Id="rId123" Type="http://schemas.openxmlformats.org/officeDocument/2006/relationships/slide" Target="slides/slide42.xml"/><Relationship Id="rId144" Type="http://schemas.openxmlformats.org/officeDocument/2006/relationships/slide" Target="slides/slide63.xml"/><Relationship Id="rId90" Type="http://schemas.openxmlformats.org/officeDocument/2006/relationships/slide" Target="slides/slide9.xml"/><Relationship Id="rId165" Type="http://schemas.openxmlformats.org/officeDocument/2006/relationships/slide" Target="slides/slide84.xml"/><Relationship Id="rId186" Type="http://schemas.openxmlformats.org/officeDocument/2006/relationships/slide" Target="slides/slide10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25.01.2017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25.01.2017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pitchFamily="34" charset="0"/>
              <a:cs typeface="Arial" pitchFamily="34" charset="0"/>
            </a:endParaRPr>
          </a:p>
        </p:txBody>
      </p:sp>
      <p:sp>
        <p:nvSpPr>
          <p:cNvPr id="17412"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2631F39-B66A-44EF-86E5-1C28C1FCCDEB}" type="slidenum">
              <a:rPr lang="de-DE" altLang="de-DE" smtClean="0"/>
              <a:pPr fontAlgn="base">
                <a:spcBef>
                  <a:spcPct val="0"/>
                </a:spcBef>
                <a:spcAft>
                  <a:spcPct val="0"/>
                </a:spcAft>
                <a:defRPr/>
              </a:pPr>
              <a:t>23</a:t>
            </a:fld>
            <a:endParaRPr lang="de-DE" alt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Gemäß RDA 2.2.1 sollen bei der Auswahl der Informationsquelle die Bestimmungen</a:t>
            </a:r>
          </a:p>
          <a:p>
            <a:r>
              <a:rPr lang="de-DE" altLang="de-DE" smtClean="0"/>
              <a:t>für die bevorzugte Informationsquelle (s. Punkt 5), </a:t>
            </a:r>
          </a:p>
          <a:p>
            <a:r>
              <a:rPr lang="de-DE" altLang="de-DE" smtClean="0"/>
              <a:t>für mehrere bevorzugte Informationsquellen (s. Punkt 6) und </a:t>
            </a:r>
          </a:p>
          <a:p>
            <a:r>
              <a:rPr lang="de-DE" altLang="de-DE" smtClean="0"/>
              <a:t>für sonstige Informationsquellen (s. Punkt 7)</a:t>
            </a:r>
          </a:p>
          <a:p>
            <a:r>
              <a:rPr lang="de-DE" altLang="de-DE" smtClean="0"/>
              <a:t>angewendet werden. Und zwar für alle Elemente aus RDA-Kapitel 2, sofern bei dem jeweiligen Element keine anderen Bestimmungen zu Informationsquellen angewendet werden müssen.</a:t>
            </a:r>
            <a:br>
              <a:rPr lang="de-DE" altLang="de-DE" smtClean="0"/>
            </a:br>
            <a:r>
              <a:rPr lang="de-DE" altLang="de-DE" smtClean="0"/>
              <a:t>Die Bestimmungen für die drei Arten von Informationsquellen werden im Folgenden genauer behandelt.</a:t>
            </a:r>
          </a:p>
        </p:txBody>
      </p:sp>
      <p:sp>
        <p:nvSpPr>
          <p:cNvPr id="4" name="Foliennummernplatzhalter 3"/>
          <p:cNvSpPr>
            <a:spLocks noGrp="1"/>
          </p:cNvSpPr>
          <p:nvPr>
            <p:ph type="sldNum" sz="quarter" idx="5"/>
          </p:nvPr>
        </p:nvSpPr>
        <p:spPr/>
        <p:txBody>
          <a:bodyPr/>
          <a:lstStyle/>
          <a:p>
            <a:pPr>
              <a:defRPr/>
            </a:pPr>
            <a:fld id="{BA8A11F6-3FD3-4AED-B7A0-2BAE8E956A1E}" type="slidenum">
              <a:rPr lang="de-DE" smtClean="0"/>
              <a:pPr>
                <a:defRPr/>
              </a:pPr>
              <a:t>24</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Zusammenfassend kann man für die Präsentationsformate sagen: </a:t>
            </a:r>
          </a:p>
          <a:p>
            <a:r>
              <a:rPr lang="de-DE" altLang="de-DE" smtClean="0"/>
              <a:t>Die bevorzugte Informationsquelle bei Printmedien und printbasierten Derivaten ist –wenn vorhanden– die Titelseite, das Titelblatt oder die Titelkarte. </a:t>
            </a:r>
          </a:p>
          <a:p>
            <a:r>
              <a:rPr lang="de-DE" altLang="de-DE" smtClean="0"/>
              <a:t> </a:t>
            </a:r>
          </a:p>
          <a:p>
            <a:r>
              <a:rPr lang="de-DE" altLang="de-DE" smtClean="0"/>
              <a:t>Für Ressourcen, die aus bewegten Bildern bestehen, ist ein Etikett, das dauerhaft auf der Ressource aufgedruckt ist oder darauf befestigt ist, als bevorzugte Informationsquelle anzusehen. </a:t>
            </a:r>
            <a:br>
              <a:rPr lang="de-DE" altLang="de-DE" smtClean="0"/>
            </a:br>
            <a:r>
              <a:rPr lang="de-DE" altLang="de-DE" smtClean="0"/>
              <a:t>Gibt es kein solches Etikett oder ist dort kein Titel genannt, zählen das Behältnis oder das Begleitmaterial.</a:t>
            </a:r>
          </a:p>
        </p:txBody>
      </p:sp>
      <p:sp>
        <p:nvSpPr>
          <p:cNvPr id="4" name="Foliennummernplatzhalter 3"/>
          <p:cNvSpPr>
            <a:spLocks noGrp="1"/>
          </p:cNvSpPr>
          <p:nvPr>
            <p:ph type="sldNum" sz="quarter" idx="5"/>
          </p:nvPr>
        </p:nvSpPr>
        <p:spPr/>
        <p:txBody>
          <a:bodyPr/>
          <a:lstStyle/>
          <a:p>
            <a:pPr>
              <a:defRPr/>
            </a:pPr>
            <a:fld id="{FB860978-ED41-4626-894B-58F09F1210DD}" type="slidenum">
              <a:rPr lang="de-DE" smtClean="0"/>
              <a:pPr>
                <a:defRPr/>
              </a:pPr>
              <a:t>25</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Gibt es nach diesen Regelungen mehrere Informationsquellen, die als bevorzugte Informationsquellen gelten, ist die erste dieser Quellen zu verwenden, es sei denn, es handelt sich um </a:t>
            </a:r>
          </a:p>
          <a:p>
            <a:pPr lvl="1"/>
            <a:r>
              <a:rPr lang="de-DE" altLang="de-DE" smtClean="0"/>
              <a:t>bevorzugte Informationsquellen in verschiedenen Sprachen oder Schriften, </a:t>
            </a:r>
          </a:p>
          <a:p>
            <a:pPr lvl="1"/>
            <a:r>
              <a:rPr lang="de-DE" altLang="de-DE" smtClean="0"/>
              <a:t>bevorzugte Informationsquellen mit verschiedenen Datumsangaben oder </a:t>
            </a:r>
          </a:p>
          <a:p>
            <a:pPr lvl="1"/>
            <a:r>
              <a:rPr lang="de-DE" altLang="de-DE" smtClean="0"/>
              <a:t>bevorzugte Informationsquellen für die Reproduktion und das Original (RDA 2.2.3). </a:t>
            </a:r>
          </a:p>
          <a:p>
            <a:pPr lvl="1"/>
            <a:r>
              <a:rPr lang="de-DE" altLang="de-DE" smtClean="0">
                <a:sym typeface="Wingdings" pitchFamily="2" charset="2"/>
              </a:rPr>
              <a:t> </a:t>
            </a:r>
            <a:r>
              <a:rPr lang="de-DE" altLang="de-DE" smtClean="0"/>
              <a:t>Für diese Fälle gibt es genauere Vorgaben.</a:t>
            </a:r>
          </a:p>
        </p:txBody>
      </p:sp>
      <p:sp>
        <p:nvSpPr>
          <p:cNvPr id="4" name="Foliennummernplatzhalter 3"/>
          <p:cNvSpPr>
            <a:spLocks noGrp="1"/>
          </p:cNvSpPr>
          <p:nvPr>
            <p:ph type="sldNum" sz="quarter" idx="5"/>
          </p:nvPr>
        </p:nvSpPr>
        <p:spPr/>
        <p:txBody>
          <a:bodyPr/>
          <a:lstStyle/>
          <a:p>
            <a:pPr>
              <a:defRPr/>
            </a:pPr>
            <a:fld id="{A50E3B30-7831-48A6-8530-0CF282D874F3}" type="slidenum">
              <a:rPr lang="de-DE" smtClean="0"/>
              <a:pPr>
                <a:defRPr/>
              </a:pPr>
              <a:t>26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Die Regelwerksstelle RDA 2.2.4 listet alle ggf. eckig zu klammernden Elemente auf. Von den Oberbegriffen her sind dies Titel, Verantwortlichkeitsangabe, Ausgabevermerk, Zählung von fortlaufenden Ressourcen, Entstehungsangabe, Veröffentlichungsangabe, Vertriebsangabe, Herstellungsangabe und Gesamttitelangabe.</a:t>
            </a:r>
            <a:br>
              <a:rPr lang="de-DE" altLang="de-DE" smtClean="0"/>
            </a:br>
            <a:r>
              <a:rPr lang="de-DE" altLang="de-DE" smtClean="0"/>
              <a:t>Diese Auflistung ist also von zentraler Bedeutung um zu wissen, welche Angaben in eckige Klammern zu setzen sind.</a:t>
            </a:r>
          </a:p>
        </p:txBody>
      </p:sp>
      <p:sp>
        <p:nvSpPr>
          <p:cNvPr id="4" name="Foliennummernplatzhalter 3"/>
          <p:cNvSpPr>
            <a:spLocks noGrp="1"/>
          </p:cNvSpPr>
          <p:nvPr>
            <p:ph type="sldNum" sz="quarter" idx="5"/>
          </p:nvPr>
        </p:nvSpPr>
        <p:spPr/>
        <p:txBody>
          <a:bodyPr/>
          <a:lstStyle/>
          <a:p>
            <a:pPr>
              <a:defRPr/>
            </a:pPr>
            <a:fld id="{28EE5353-C72F-435D-AA21-3B79F01FB382}" type="slidenum">
              <a:rPr lang="de-DE" smtClean="0"/>
              <a:pPr>
                <a:defRPr/>
              </a:pPr>
              <a:t>27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28</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In Kapitel 1 stehen</a:t>
            </a:r>
            <a:r>
              <a:rPr lang="de-DE" baseline="0" dirty="0" smtClean="0"/>
              <a:t> Grundprinzipien zur Beschreibung der </a:t>
            </a:r>
            <a:r>
              <a:rPr lang="de-DE" b="1" baseline="0" dirty="0" smtClean="0"/>
              <a:t>Manifestation</a:t>
            </a:r>
            <a:r>
              <a:rPr lang="de-DE" baseline="0" dirty="0" smtClean="0"/>
              <a:t>.</a:t>
            </a:r>
          </a:p>
          <a:p>
            <a:endParaRPr lang="de-DE" dirty="0" smtClean="0"/>
          </a:p>
          <a:p>
            <a:r>
              <a:rPr lang="de-DE" dirty="0" smtClean="0"/>
              <a:t>In RDA 1.4 befindet sich eine Liste der Elemente, die in der </a:t>
            </a:r>
            <a:r>
              <a:rPr lang="de-DE" b="1" dirty="0" smtClean="0"/>
              <a:t>Schrift</a:t>
            </a:r>
            <a:r>
              <a:rPr lang="de-DE" dirty="0" smtClean="0"/>
              <a:t> und in der </a:t>
            </a:r>
            <a:r>
              <a:rPr lang="de-DE" b="1" dirty="0" smtClean="0"/>
              <a:t>Sprache</a:t>
            </a:r>
            <a:r>
              <a:rPr lang="de-DE" dirty="0" smtClean="0"/>
              <a:t> erfasst werden, in der die zu katalogisierende Ressource vorliegt.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Alle anderen Elemente (z.B. Anmerkungen) werden auf Deutsch und in lateinischer Schrift erfasst. (Ausnahmeregel</a:t>
            </a:r>
            <a:r>
              <a:rPr lang="de-DE" baseline="0" dirty="0" smtClean="0"/>
              <a:t> zu den Anmerkungen folgt später, RDA 1.10)</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[Hinweis: „Entstehungsangabe“ = Entstehungsort und Jahr bei nicht veröffentlichten Ressourcen (z.B. Handschriften oder Gemälden)]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29</a:t>
            </a:fld>
            <a:endParaRPr lang="de-DE">
              <a:solidFill>
                <a:prstClr val="black"/>
              </a:solidFill>
            </a:endParaRPr>
          </a:p>
        </p:txBody>
      </p:sp>
    </p:spTree>
    <p:extLst>
      <p:ext uri="{BB962C8B-B14F-4D97-AF65-F5344CB8AC3E}">
        <p14:creationId xmlns:p14="http://schemas.microsoft.com/office/powerpoint/2010/main" val="12008171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 der Beschreibung der Manifestation gelten für einige Elemente besondere Regeln für ihre Wiedergabe. Diese Elemente werden „übertragen“, um eine möglichst vorlagegetreue Beschreibung der Ressource herzustellen. </a:t>
            </a:r>
          </a:p>
          <a:p>
            <a:r>
              <a:rPr lang="de-DE" dirty="0" smtClean="0"/>
              <a:t>Übertragen ist eine besondere Form der Erfassung. Einzelheiten zum „Übertragen“ sind in RDA 1.7 und RDA 1.7 D-A-CH geregelt. </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200"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Das Ziel beim Übertragen ist nicht eine fotografisch exakte Abbildung der Vorlage, sondern eine nutzerfreundliche, gut lesbare Darstellung. Grundsätzlich nicht übertragen werden Gestaltungsmittel wie Fettsetzung, Unterstreichung, Farbigkeit etc. Ebenfalls nicht übertragen werden Besonderheiten, die häufig auf gestalterischen Gründen beruhen und dem normalen Gebrauch entgegenstehen, sofern in RDA und den D-A-CH nichts anderes vorgeschrieben ist. </a:t>
            </a:r>
            <a:r>
              <a:rPr lang="de-CH" sz="1200"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(RDA 1.7.1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30</a:t>
            </a:fld>
            <a:endParaRPr lang="de-DE">
              <a:solidFill>
                <a:prstClr val="black"/>
              </a:solidFill>
            </a:endParaRPr>
          </a:p>
        </p:txBody>
      </p:sp>
    </p:spTree>
    <p:extLst>
      <p:ext uri="{BB962C8B-B14F-4D97-AF65-F5344CB8AC3E}">
        <p14:creationId xmlns:p14="http://schemas.microsoft.com/office/powerpoint/2010/main" val="2987695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Abstand zwischen Initialen und Akronymen (RDA 1.7.6)</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Initialen und Akronyme (mit oder ohne Punkte) werden immer ohne Abstände geschrieben, auch wenn in der Informationsquelle Spatien erscheinen.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31</a:t>
            </a:fld>
            <a:endParaRPr lang="de-DE">
              <a:solidFill>
                <a:prstClr val="black"/>
              </a:solidFill>
            </a:endParaRPr>
          </a:p>
        </p:txBody>
      </p:sp>
    </p:spTree>
    <p:extLst>
      <p:ext uri="{BB962C8B-B14F-4D97-AF65-F5344CB8AC3E}">
        <p14:creationId xmlns:p14="http://schemas.microsoft.com/office/powerpoint/2010/main" val="42321188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Abkürzungen (RDA 1.7.8, RDA Anhang B D-A-CH)</a:t>
            </a:r>
          </a:p>
          <a:p>
            <a:endParaRPr lang="de-CH" kern="1200" dirty="0" smtClean="0">
              <a:solidFill>
                <a:schemeClr val="tx1"/>
              </a:solidFill>
              <a:effectLst/>
              <a:latin typeface="+mn-lt"/>
              <a:ea typeface="+mn-ea"/>
              <a:cs typeface="+mn-cs"/>
            </a:endParaRPr>
          </a:p>
          <a:p>
            <a:r>
              <a:rPr lang="de-CH" dirty="0" smtClean="0"/>
              <a:t>Übertragene Elemente werden nur abgekürzt erfasst, wenn sie abgekürzt in der Informationsquelle stehen.</a:t>
            </a:r>
          </a:p>
          <a:p>
            <a:endParaRPr lang="de-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Alle anderen Elemente werden im Allgemeinen nicht abgekürzt. Ausnahmen sind in RDA B.5 definiert, ergänzt durch die Liste verwendbarer Abkürzungen (RDA B.7 D-A-CH).</a:t>
            </a: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Generell wird</a:t>
            </a:r>
            <a:r>
              <a:rPr lang="de-CH" kern="1200" baseline="0" dirty="0" smtClean="0">
                <a:solidFill>
                  <a:schemeClr val="tx1"/>
                </a:solidFill>
                <a:latin typeface="+mn-lt"/>
                <a:ea typeface="+mn-ea"/>
                <a:cs typeface="+mn-cs"/>
              </a:rPr>
              <a:t> fast nichts mehr abgekürzt. Unter die im Anhang B.5 genannten Ausnahmen fallen z.B. die Maßangaben oder die Dauer von Filmen oder Tonaufnahmen.</a:t>
            </a:r>
            <a:endParaRPr lang="de-DE"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32</a:t>
            </a:fld>
            <a:endParaRPr lang="de-DE">
              <a:solidFill>
                <a:prstClr val="black"/>
              </a:solidFill>
            </a:endParaRPr>
          </a:p>
        </p:txBody>
      </p:sp>
    </p:spTree>
    <p:extLst>
      <p:ext uri="{BB962C8B-B14F-4D97-AF65-F5344CB8AC3E}">
        <p14:creationId xmlns:p14="http://schemas.microsoft.com/office/powerpoint/2010/main" val="1604092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Fehler (RDA 1.7.9, RDA 2.3.1.4)</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Ist für ein bestimmtes Element nichts anderes angegeben, werden Fehler oder ein falsch geschriebenes Wort wie in der Informationsquelle übertragen. Wenn es für die Identifizierung oder den Zugriff wichtig ist, wird eine Anmerkung erfasst, die den Fehler korrigiert.</a:t>
            </a:r>
          </a:p>
          <a:p>
            <a:r>
              <a:rPr lang="de-CH" kern="1200" dirty="0" smtClean="0">
                <a:solidFill>
                  <a:schemeClr val="tx1"/>
                </a:solidFill>
                <a:effectLst/>
                <a:latin typeface="+mn-lt"/>
                <a:ea typeface="+mn-ea"/>
                <a:cs typeface="+mn-cs"/>
              </a:rPr>
              <a:t>Erscheint der Fehler allerdings in einem Titel und eine korrigierte Form wird zur Identifizierung oder den Zugriff als wichtig angesehen, wird die korrigierte Form des Titels als abweichender Titel erfasst.</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Eine Ausnahme bilden die Haupttitel von fortlaufenden oder integrierenden Ressourcen (RDA 2.3.1.4). Hier wird der Tippfehler im Haupttitel korrigiert und eine Anmerkung erfasst, die den Titel wiedergibt, wie er in der Informationsquelle erscheint.</a:t>
            </a: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33</a:t>
            </a:fld>
            <a:endParaRPr lang="de-DE">
              <a:solidFill>
                <a:prstClr val="black"/>
              </a:solidFill>
            </a:endParaRPr>
          </a:p>
        </p:txBody>
      </p:sp>
    </p:spTree>
    <p:extLst>
      <p:ext uri="{BB962C8B-B14F-4D97-AF65-F5344CB8AC3E}">
        <p14:creationId xmlns:p14="http://schemas.microsoft.com/office/powerpoint/2010/main" val="20680351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dirty="0" smtClean="0"/>
              <a:t>In übertragenen Elementen werden Zahlen (auch römische</a:t>
            </a:r>
            <a:r>
              <a:rPr lang="de-CH" baseline="0" dirty="0" smtClean="0"/>
              <a:t> Zahlen) </a:t>
            </a:r>
            <a:r>
              <a:rPr lang="de-CH" dirty="0" smtClean="0"/>
              <a:t>so übernommen, wie sie in der Informationsquelle erscheinen.</a:t>
            </a:r>
          </a:p>
          <a:p>
            <a:endParaRPr lang="de-CH"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34</a:t>
            </a:fld>
            <a:endParaRPr lang="de-DE">
              <a:solidFill>
                <a:prstClr val="black"/>
              </a:solidFill>
            </a:endParaRPr>
          </a:p>
        </p:txBody>
      </p:sp>
    </p:spTree>
    <p:extLst>
      <p:ext uri="{BB962C8B-B14F-4D97-AF65-F5344CB8AC3E}">
        <p14:creationId xmlns:p14="http://schemas.microsoft.com/office/powerpoint/2010/main" val="3818171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35</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6151125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Nur erster Paralleltitel und ggf. Paralleltitel in deutscher Sprache wird erfasst. Erfassung weiterer Paralleltitel im Ermessen des Katalogisierenden (RDA 2.3.3.3 D-A-CH)</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9764944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175407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solidFill>
                  <a:prstClr val="black"/>
                </a:solidFill>
              </a:rPr>
              <a:pPr/>
              <a:t>43</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46</a:t>
            </a:fld>
            <a:endParaRPr lang="de-DE">
              <a:solidFill>
                <a:prstClr val="black"/>
              </a:solidFill>
            </a:endParaRPr>
          </a:p>
        </p:txBody>
      </p:sp>
    </p:spTree>
    <p:extLst>
      <p:ext uri="{BB962C8B-B14F-4D97-AF65-F5344CB8AC3E}">
        <p14:creationId xmlns:p14="http://schemas.microsoft.com/office/powerpoint/2010/main" val="13265097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48</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49</a:t>
            </a:fld>
            <a:endParaRPr lang="de-DE">
              <a:solidFill>
                <a:prstClr val="black"/>
              </a:solidFill>
            </a:endParaRPr>
          </a:p>
        </p:txBody>
      </p:sp>
    </p:spTree>
    <p:extLst>
      <p:ext uri="{BB962C8B-B14F-4D97-AF65-F5344CB8AC3E}">
        <p14:creationId xmlns:p14="http://schemas.microsoft.com/office/powerpoint/2010/main" val="2440014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54</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63</a:t>
            </a:fld>
            <a:endParaRPr lang="de-DE">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64</a:t>
            </a:fld>
            <a:endParaRPr lang="de-DE">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65</a:t>
            </a:fld>
            <a:endParaRPr lang="de-DE">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66</a:t>
            </a:fld>
            <a:endParaRPr lang="de-DE">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69</a:t>
            </a:fld>
            <a:endParaRPr lang="de-DE">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70</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spcAft>
                <a:spcPts val="600"/>
              </a:spcAft>
            </a:pPr>
            <a:r>
              <a:rPr lang="de-DE" sz="1000" dirty="0" smtClean="0">
                <a:latin typeface="Verdana" pitchFamily="34" charset="0"/>
                <a:ea typeface="Verdana" pitchFamily="34" charset="0"/>
                <a:cs typeface="Verdana" pitchFamily="34" charset="0"/>
              </a:rPr>
              <a:t>Erläuterung zu EAN und UPC:</a:t>
            </a:r>
          </a:p>
          <a:p>
            <a:r>
              <a:rPr lang="de-DE" sz="1000" dirty="0" smtClean="0">
                <a:latin typeface="Verdana" pitchFamily="34" charset="0"/>
                <a:ea typeface="Verdana" pitchFamily="34" charset="0"/>
                <a:cs typeface="Verdana" pitchFamily="34" charset="0"/>
              </a:rPr>
              <a:t>Bei EAN und UPC handelt es sich um international unverwechselbare Produktkennzeichnungen für Handelsartikel in Form eines Strichcodes. Die Codes unterscheiden sich in Länge und Struktur.</a:t>
            </a:r>
          </a:p>
          <a:p>
            <a:r>
              <a:rPr lang="de-DE" sz="1000" dirty="0" smtClean="0">
                <a:latin typeface="Verdana" pitchFamily="34" charset="0"/>
                <a:ea typeface="Verdana" pitchFamily="34" charset="0"/>
                <a:cs typeface="Verdana" pitchFamily="34" charset="0"/>
              </a:rPr>
              <a:t>Die EAN (= European </a:t>
            </a:r>
            <a:r>
              <a:rPr lang="de-DE" sz="1000" dirty="0" err="1" smtClean="0">
                <a:latin typeface="Verdana" pitchFamily="34" charset="0"/>
                <a:ea typeface="Verdana" pitchFamily="34" charset="0"/>
                <a:cs typeface="Verdana" pitchFamily="34" charset="0"/>
              </a:rPr>
              <a:t>Article</a:t>
            </a:r>
            <a:r>
              <a:rPr lang="de-DE" sz="1000" dirty="0" smtClean="0">
                <a:latin typeface="Verdana" pitchFamily="34" charset="0"/>
                <a:ea typeface="Verdana" pitchFamily="34" charset="0"/>
                <a:cs typeface="Verdana" pitchFamily="34" charset="0"/>
              </a:rPr>
              <a:t> </a:t>
            </a:r>
            <a:r>
              <a:rPr lang="de-DE" sz="1000" dirty="0" err="1" smtClean="0">
                <a:latin typeface="Verdana" pitchFamily="34" charset="0"/>
                <a:ea typeface="Verdana" pitchFamily="34" charset="0"/>
                <a:cs typeface="Verdana" pitchFamily="34" charset="0"/>
              </a:rPr>
              <a:t>Number</a:t>
            </a:r>
            <a:r>
              <a:rPr lang="de-DE" sz="1000" dirty="0" smtClean="0">
                <a:latin typeface="Verdana" pitchFamily="34" charset="0"/>
                <a:ea typeface="Verdana" pitchFamily="34" charset="0"/>
                <a:cs typeface="Verdana" pitchFamily="34" charset="0"/>
              </a:rPr>
              <a:t>) besteht aus insgesamt dreizehn Ziffern zu drei Teilen: einer einzelnen Ziffer vorn gefolgt von zwei sechsstelligen Ziffernblöcken (Beispiel: 9 790001 200882).</a:t>
            </a:r>
          </a:p>
          <a:p>
            <a:r>
              <a:rPr lang="de-DE" sz="1000" dirty="0" smtClean="0">
                <a:latin typeface="Verdana" pitchFamily="34" charset="0"/>
                <a:ea typeface="Verdana" pitchFamily="34" charset="0"/>
                <a:cs typeface="Verdana" pitchFamily="34" charset="0"/>
              </a:rPr>
              <a:t>Der UPC (= Universal </a:t>
            </a:r>
            <a:r>
              <a:rPr lang="de-DE" sz="1000" dirty="0" err="1" smtClean="0">
                <a:latin typeface="Verdana" pitchFamily="34" charset="0"/>
                <a:ea typeface="Verdana" pitchFamily="34" charset="0"/>
                <a:cs typeface="Verdana" pitchFamily="34" charset="0"/>
              </a:rPr>
              <a:t>Product</a:t>
            </a:r>
            <a:r>
              <a:rPr lang="de-DE" sz="1000" dirty="0" smtClean="0">
                <a:latin typeface="Verdana" pitchFamily="34" charset="0"/>
                <a:ea typeface="Verdana" pitchFamily="34" charset="0"/>
                <a:cs typeface="Verdana" pitchFamily="34" charset="0"/>
              </a:rPr>
              <a:t> Code) besteht aus insgesamt zwölf Ziffern zu vier Teilen: jeweils einer einzelnen Ziffer vorn und hinten, die zwei fünfstellige Ziffernblöcke einrahmen (Beispiel: 6 02547 26088 8).</a:t>
            </a:r>
            <a:endParaRPr lang="de-DE" sz="1000" dirty="0">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71</a:t>
            </a:fld>
            <a:endParaRPr lang="de-DE">
              <a:solidFill>
                <a:prstClr val="black"/>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dirty="0" smtClean="0">
                <a:latin typeface="Verdana" pitchFamily="34" charset="0"/>
                <a:ea typeface="Verdana" pitchFamily="34" charset="0"/>
                <a:cs typeface="Verdana" pitchFamily="34" charset="0"/>
              </a:rPr>
              <a:t>* mit einem „vorgeschriebenen Anzeigeformat“ (Formulierung aus dem RDA-</a:t>
            </a:r>
            <a:r>
              <a:rPr lang="de-DE" sz="1000" dirty="0" err="1" smtClean="0">
                <a:latin typeface="Verdana" pitchFamily="34" charset="0"/>
                <a:ea typeface="Verdana" pitchFamily="34" charset="0"/>
                <a:cs typeface="Verdana" pitchFamily="34" charset="0"/>
              </a:rPr>
              <a:t>Toolkit</a:t>
            </a:r>
            <a:r>
              <a:rPr lang="de-DE" sz="1000" dirty="0" smtClean="0">
                <a:latin typeface="Verdana" pitchFamily="34" charset="0"/>
                <a:ea typeface="Verdana" pitchFamily="34" charset="0"/>
                <a:cs typeface="Verdana" pitchFamily="34" charset="0"/>
              </a:rPr>
              <a:t>) ist eine - oft internationale  - i.d.R. verbindlich vorgeschriebene Form gemeint, in der der betreffende </a:t>
            </a:r>
            <a:r>
              <a:rPr lang="de-DE" sz="1000" dirty="0" err="1" smtClean="0">
                <a:latin typeface="Verdana" pitchFamily="34" charset="0"/>
                <a:ea typeface="Verdana" pitchFamily="34" charset="0"/>
                <a:cs typeface="Verdana" pitchFamily="34" charset="0"/>
              </a:rPr>
              <a:t>Identifikator</a:t>
            </a:r>
            <a:r>
              <a:rPr lang="de-DE" sz="1000" dirty="0" smtClean="0">
                <a:latin typeface="Verdana" pitchFamily="34" charset="0"/>
                <a:ea typeface="Verdana" pitchFamily="34" charset="0"/>
                <a:cs typeface="Verdana" pitchFamily="34" charset="0"/>
              </a:rPr>
              <a:t> normalerweise dargestellt wird.</a:t>
            </a:r>
            <a:br>
              <a:rPr lang="de-DE" sz="1000" dirty="0" smtClean="0">
                <a:latin typeface="Verdana" pitchFamily="34" charset="0"/>
                <a:ea typeface="Verdana" pitchFamily="34" charset="0"/>
                <a:cs typeface="Verdana" pitchFamily="34" charset="0"/>
              </a:rPr>
            </a:br>
            <a:r>
              <a:rPr lang="de-DE" sz="1000" dirty="0" smtClean="0">
                <a:latin typeface="Verdana" pitchFamily="34" charset="0"/>
                <a:ea typeface="Verdana" pitchFamily="34" charset="0"/>
                <a:cs typeface="Verdana" pitchFamily="34" charset="0"/>
              </a:rPr>
              <a:t>Eine ISBN beispielsweise wird mit Bindestrichen an bestimmten Position zwischen den Ziffern dargestellt. Bei einer ISSN werden die acht Ziffern durch einen Bindestrich in zwei „Vierer-Gruppen“ unterteilt. Analog haben auch einige weitere </a:t>
            </a:r>
            <a:r>
              <a:rPr lang="de-DE" sz="1000" dirty="0" err="1" smtClean="0">
                <a:latin typeface="Verdana" pitchFamily="34" charset="0"/>
                <a:ea typeface="Verdana" pitchFamily="34" charset="0"/>
                <a:cs typeface="Verdana" pitchFamily="34" charset="0"/>
              </a:rPr>
              <a:t>Identifikatoren</a:t>
            </a:r>
            <a:r>
              <a:rPr lang="de-DE" sz="1000" dirty="0" smtClean="0">
                <a:latin typeface="Verdana" pitchFamily="34" charset="0"/>
                <a:ea typeface="Verdana" pitchFamily="34" charset="0"/>
                <a:cs typeface="Verdana" pitchFamily="34" charset="0"/>
              </a:rPr>
              <a:t> eine vorgeschriebene Form.</a:t>
            </a: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72</a:t>
            </a:fld>
            <a:endParaRPr lang="de-DE">
              <a:solidFill>
                <a:prstClr val="black"/>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73</a:t>
            </a:fld>
            <a:endParaRPr lang="de-DE">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74</a:t>
            </a:fld>
            <a:endParaRPr lang="de-DE">
              <a:solidFill>
                <a:prstClr val="black"/>
              </a:solidFill>
            </a:endParaRPr>
          </a:p>
        </p:txBody>
      </p:sp>
    </p:spTree>
    <p:extLst>
      <p:ext uri="{BB962C8B-B14F-4D97-AF65-F5344CB8AC3E}">
        <p14:creationId xmlns:p14="http://schemas.microsoft.com/office/powerpoint/2010/main" val="7392431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Umfang setzt sich zusammen aus der Anzahl („2“) und dem Plural des Datenträgertyps</a:t>
            </a:r>
            <a:r>
              <a:rPr lang="de-DE" baseline="0" dirty="0" smtClean="0"/>
              <a:t> </a:t>
            </a:r>
            <a:r>
              <a:rPr lang="de-DE" baseline="0" smtClean="0"/>
              <a:t>(„Audiokassetten“).</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pPr/>
              <a:t>86</a:t>
            </a:fld>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a:t>
            </a:r>
          </a:p>
          <a:p>
            <a:r>
              <a:rPr lang="de-DE" dirty="0" smtClean="0"/>
              <a:t>RDA kennt nur sehr wenige Abkürzungen. Die metrischen</a:t>
            </a:r>
            <a:r>
              <a:rPr lang="de-DE" baseline="0" dirty="0" smtClean="0"/>
              <a:t> Einheiten werden aber meist abgekürzt. Dazu gehören mm, cm, m für die Längeneinheiten, und h, min, s für die Zeiteinheiten. </a:t>
            </a:r>
            <a:endParaRPr lang="de-DE" dirty="0"/>
          </a:p>
        </p:txBody>
      </p:sp>
      <p:sp>
        <p:nvSpPr>
          <p:cNvPr id="4" name="Foliennummernplatzhalter 3"/>
          <p:cNvSpPr>
            <a:spLocks noGrp="1"/>
          </p:cNvSpPr>
          <p:nvPr>
            <p:ph type="sldNum" sz="quarter" idx="10"/>
          </p:nvPr>
        </p:nvSpPr>
        <p:spPr/>
        <p:txBody>
          <a:bodyPr/>
          <a:lstStyle/>
          <a:p>
            <a:fld id="{3909FD0A-FF4F-4843-BF81-F9D1D807F67E}" type="slidenum">
              <a:rPr lang="de-DE" smtClean="0">
                <a:solidFill>
                  <a:prstClr val="black"/>
                </a:solidFill>
              </a:rPr>
              <a:pPr/>
              <a:t>89</a:t>
            </a:fld>
            <a:endParaRPr lang="de-DE">
              <a:solidFill>
                <a:prstClr val="black"/>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90</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dass überwiegend nicht</a:t>
            </a:r>
            <a:r>
              <a:rPr lang="de-DE" baseline="0" dirty="0" smtClean="0"/>
              <a:t> zum Standardelemente-Set gehörig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91</a:t>
            </a:fld>
            <a:endParaRPr lang="de-DE">
              <a:solidFill>
                <a:prstClr val="black"/>
              </a:solidFill>
            </a:endParaRPr>
          </a:p>
        </p:txBody>
      </p:sp>
    </p:spTree>
    <p:extLst>
      <p:ext uri="{BB962C8B-B14F-4D97-AF65-F5344CB8AC3E}">
        <p14:creationId xmlns:p14="http://schemas.microsoft.com/office/powerpoint/2010/main" val="38018592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99</a:t>
            </a:fld>
            <a:endParaRPr lang="de-DE"/>
          </a:p>
        </p:txBody>
      </p:sp>
    </p:spTree>
    <p:extLst>
      <p:ext uri="{BB962C8B-B14F-4D97-AF65-F5344CB8AC3E}">
        <p14:creationId xmlns:p14="http://schemas.microsoft.com/office/powerpoint/2010/main" val="21702252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smtClean="0"/>
              <a:t>ABER: Keine strukturierte, festgelegte Form für den Text der Anmerkung !!! </a:t>
            </a:r>
            <a:r>
              <a:rPr lang="de-DE" dirty="0" smtClean="0">
                <a:sym typeface="Wingdings" pitchFamily="2" charset="2"/>
              </a:rPr>
              <a:t> freie Formulierung!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101</a:t>
            </a:fld>
            <a:endParaRPr lang="de-DE"/>
          </a:p>
        </p:txBody>
      </p:sp>
    </p:spTree>
    <p:extLst>
      <p:ext uri="{BB962C8B-B14F-4D97-AF65-F5344CB8AC3E}">
        <p14:creationId xmlns:p14="http://schemas.microsoft.com/office/powerpoint/2010/main" val="247241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9</a:t>
            </a:fld>
            <a:endParaRPr lang="de-DE">
              <a:solidFill>
                <a:prstClr val="black"/>
              </a:solidFill>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103</a:t>
            </a:fld>
            <a:endParaRPr lang="de-DE"/>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104</a:t>
            </a:fld>
            <a:endParaRPr lang="de-DE"/>
          </a:p>
        </p:txBody>
      </p:sp>
    </p:spTree>
    <p:extLst>
      <p:ext uri="{BB962C8B-B14F-4D97-AF65-F5344CB8AC3E}">
        <p14:creationId xmlns:p14="http://schemas.microsoft.com/office/powerpoint/2010/main" val="29401752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105</a:t>
            </a:fld>
            <a:endParaRPr lang="de-DE"/>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solidFill>
                  <a:prstClr val="black"/>
                </a:solidFill>
              </a:rPr>
              <a:pPr/>
              <a:t>106</a:t>
            </a:fld>
            <a:endParaRPr lang="de-DE" altLang="de-DE">
              <a:solidFill>
                <a:prstClr val="black"/>
              </a:solidFill>
            </a:endParaRPr>
          </a:p>
        </p:txBody>
      </p:sp>
    </p:spTree>
    <p:extLst>
      <p:ext uri="{BB962C8B-B14F-4D97-AF65-F5344CB8AC3E}">
        <p14:creationId xmlns:p14="http://schemas.microsoft.com/office/powerpoint/2010/main" val="158210673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solidFill>
                  <a:prstClr val="black"/>
                </a:solidFill>
              </a:rPr>
              <a:pPr/>
              <a:t>115</a:t>
            </a:fld>
            <a:endParaRPr lang="de-DE" altLang="de-DE">
              <a:solidFill>
                <a:prstClr val="black"/>
              </a:solidFill>
            </a:endParaRPr>
          </a:p>
        </p:txBody>
      </p:sp>
    </p:spTree>
    <p:extLst>
      <p:ext uri="{BB962C8B-B14F-4D97-AF65-F5344CB8AC3E}">
        <p14:creationId xmlns:p14="http://schemas.microsoft.com/office/powerpoint/2010/main" val="72791452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solidFill>
                  <a:prstClr val="black"/>
                </a:solidFill>
              </a:rPr>
              <a:pPr/>
              <a:t>116</a:t>
            </a:fld>
            <a:endParaRPr lang="de-DE" altLang="de-DE">
              <a:solidFill>
                <a:prstClr val="black"/>
              </a:solidFill>
            </a:endParaRPr>
          </a:p>
        </p:txBody>
      </p:sp>
    </p:spTree>
    <p:extLst>
      <p:ext uri="{BB962C8B-B14F-4D97-AF65-F5344CB8AC3E}">
        <p14:creationId xmlns:p14="http://schemas.microsoft.com/office/powerpoint/2010/main" val="72791452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10</a:t>
            </a:fld>
            <a:endParaRPr lang="de-DE">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17</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19</a:t>
            </a:fld>
            <a:endParaRPr lang="de-DE">
              <a:solidFill>
                <a:prstClr val="black"/>
              </a:solidFill>
            </a:endParaRPr>
          </a:p>
        </p:txBody>
      </p:sp>
    </p:spTree>
    <p:extLst>
      <p:ext uri="{BB962C8B-B14F-4D97-AF65-F5344CB8AC3E}">
        <p14:creationId xmlns:p14="http://schemas.microsoft.com/office/powerpoint/2010/main" val="2007251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58.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5.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59.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9.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60.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3.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6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7.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6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8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Master" Target="../slideMasters/slideMaster63.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RDA mini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9625018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30794537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96600279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06035590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8360184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15285175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7858261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06633148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543364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94840543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1983086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90363066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83776151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1295803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8513179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94357695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30255772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00033134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427660194"/>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9863322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2656765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10646318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52874380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26153813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369733777"/>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18147427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78977193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092358388"/>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65960041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84896716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732941452"/>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3695888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232840987"/>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98053378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134215082"/>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552572107"/>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972707166"/>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226867345"/>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79483198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038530451"/>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759942841"/>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421403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804198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100103257"/>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621271567"/>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860443300"/>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1267984"/>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892385022"/>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601045773"/>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858431981"/>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984863241"/>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36115988"/>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39661659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670634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347085970"/>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3052390575"/>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5936561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70828301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883395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30045382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714072098"/>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5444789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19951267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17634157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58646047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3128129640"/>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400098693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594180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349647246"/>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13079229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09363484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2556667548"/>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76670958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68624499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42610242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8702466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3122316243"/>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400657010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7590485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txBox="1">
            <a:spLocks/>
          </p:cNvSpPr>
          <p:nvPr userDrawn="1"/>
        </p:nvSpPr>
        <p:spPr>
          <a:xfrm>
            <a:off x="395536" y="2564904"/>
            <a:ext cx="8229600" cy="1143000"/>
          </a:xfrm>
          <a:prstGeom prst="rect">
            <a:avLst/>
          </a:prstGeom>
        </p:spPr>
        <p:txBody>
          <a:bodyPr vert="horz" lIns="91440" tIns="45720" rIns="91440" bIns="45720" rtlCol="0" anchor="ctr">
            <a:noAutofit/>
          </a:bodyPr>
          <a:lstStyle/>
          <a:p>
            <a:pPr algn="ctr">
              <a:spcBef>
                <a:spcPct val="0"/>
              </a:spcBef>
              <a:defRPr/>
            </a:pPr>
            <a:endParaRPr lang="de-DE" sz="2800" dirty="0">
              <a:solidFill>
                <a:srgbClr val="4F81BD">
                  <a:lumMod val="75000"/>
                </a:srgbClr>
              </a:solidFill>
              <a:latin typeface="Verdana" panose="020B0604030504040204" pitchFamily="34" charset="0"/>
            </a:endParaRPr>
          </a:p>
        </p:txBody>
      </p:sp>
      <p:sp>
        <p:nvSpPr>
          <p:cNvPr id="10"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Textplatzhalter 11"/>
          <p:cNvSpPr>
            <a:spLocks noGrp="1"/>
          </p:cNvSpPr>
          <p:nvPr>
            <p:ph type="body" sz="quarter" idx="15"/>
          </p:nvPr>
        </p:nvSpPr>
        <p:spPr>
          <a:xfrm>
            <a:off x="410400" y="547200"/>
            <a:ext cx="2361600" cy="432000"/>
          </a:xfrm>
          <a:solidFill>
            <a:schemeClr val="tx2">
              <a:lumMod val="20000"/>
              <a:lumOff val="80000"/>
            </a:schemeClr>
          </a:solidFill>
          <a:ln w="25400">
            <a:solidFill>
              <a:srgbClr val="385D8A"/>
            </a:solidFill>
          </a:ln>
        </p:spPr>
        <p:txBody>
          <a:bodyPr anchor="ctr" anchorCtr="0">
            <a:normAutofit/>
          </a:bodyPr>
          <a:lstStyle>
            <a:lvl1pPr algn="ctr">
              <a:buFont typeface="Arial" pitchFamily="34" charset="0"/>
              <a:buNone/>
              <a:defRPr sz="1800" b="1">
                <a:solidFill>
                  <a:schemeClr val="tx1"/>
                </a:solidFill>
                <a:latin typeface="Verdana" pitchFamily="34" charset="0"/>
                <a:ea typeface="Verdana" pitchFamily="34" charset="0"/>
                <a:cs typeface="Verdana" pitchFamily="34" charset="0"/>
              </a:defRPr>
            </a:lvl1pPr>
          </a:lstStyle>
          <a:p>
            <a:pPr lvl="0"/>
            <a:endParaRPr lang="de-DE" dirty="0"/>
          </a:p>
        </p:txBody>
      </p:sp>
      <p:sp>
        <p:nvSpPr>
          <p:cNvPr id="13" name="Titel 12"/>
          <p:cNvSpPr>
            <a:spLocks noGrp="1"/>
          </p:cNvSpPr>
          <p:nvPr>
            <p:ph type="title"/>
          </p:nvPr>
        </p:nvSpPr>
        <p:spPr>
          <a:xfrm>
            <a:off x="396000" y="2566800"/>
            <a:ext cx="8229600" cy="1143000"/>
          </a:xfrm>
        </p:spPr>
        <p:txBody>
          <a:bodyPr>
            <a:noAutofit/>
          </a:bodyPr>
          <a:lstStyle>
            <a:lvl1pPr>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8"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7738395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4" name="Titel 13"/>
          <p:cNvSpPr>
            <a:spLocks noGrp="1"/>
          </p:cNvSpPr>
          <p:nvPr>
            <p:ph type="title"/>
          </p:nvPr>
        </p:nvSpPr>
        <p:spPr>
          <a:xfrm>
            <a:off x="252000" y="183600"/>
            <a:ext cx="8640000" cy="507600"/>
          </a:xfrm>
        </p:spPr>
        <p:txBody>
          <a:bodyPr>
            <a:noAutofit/>
          </a:bodyPr>
          <a:lstStyle>
            <a:lvl1pPr algn="l">
              <a:defRPr sz="2800">
                <a:solidFill>
                  <a:schemeClr val="accent1">
                    <a:lumMod val="75000"/>
                  </a:schemeClr>
                </a:solidFill>
                <a:latin typeface="Verdana" pitchFamily="34" charset="0"/>
                <a:ea typeface="Verdana" pitchFamily="34" charset="0"/>
                <a:cs typeface="Verdana" pitchFamily="34" charset="0"/>
              </a:defRPr>
            </a:lvl1pPr>
          </a:lstStyle>
          <a:p>
            <a:r>
              <a:rPr lang="de-DE" dirty="0" smtClean="0"/>
              <a:t>Titelmasterformat durch Klicken bearbeiten</a:t>
            </a:r>
            <a:endParaRPr lang="de-DE" dirty="0"/>
          </a:p>
        </p:txBody>
      </p:sp>
      <p:sp>
        <p:nvSpPr>
          <p:cNvPr id="16" name="Textplatzhalter 15"/>
          <p:cNvSpPr>
            <a:spLocks noGrp="1"/>
          </p:cNvSpPr>
          <p:nvPr>
            <p:ph type="body" sz="quarter" idx="15" hasCustomPrompt="1"/>
          </p:nvPr>
        </p:nvSpPr>
        <p:spPr>
          <a:xfrm>
            <a:off x="250825" y="838800"/>
            <a:ext cx="8640000" cy="5472000"/>
          </a:xfrm>
        </p:spPr>
        <p:txBody>
          <a:bodyPr/>
          <a:lstStyle>
            <a:lvl1pPr>
              <a:spcBef>
                <a:spcPts val="2400"/>
              </a:spcBef>
              <a:defRPr sz="2400" baseline="0">
                <a:latin typeface="Verdana" pitchFamily="34" charset="0"/>
                <a:ea typeface="Verdana" pitchFamily="34" charset="0"/>
                <a:cs typeface="Verdana" pitchFamily="34" charset="0"/>
              </a:defRPr>
            </a:lvl1pPr>
            <a:lvl2pPr>
              <a:spcBef>
                <a:spcPts val="480"/>
              </a:spcBef>
              <a:defRPr sz="2000">
                <a:latin typeface="Verdana" pitchFamily="34" charset="0"/>
                <a:ea typeface="Verdana" pitchFamily="34" charset="0"/>
                <a:cs typeface="Verdana" pitchFamily="34" charset="0"/>
              </a:defRPr>
            </a:lvl2pPr>
            <a:lvl3pPr>
              <a:defRPr sz="1800" baseline="0">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de-DE" dirty="0" err="1" smtClean="0"/>
              <a:t>Verdana</a:t>
            </a:r>
            <a:r>
              <a:rPr lang="de-DE" dirty="0" smtClean="0"/>
              <a:t>, Schriftgröße 24</a:t>
            </a:r>
          </a:p>
          <a:p>
            <a:pPr lvl="1"/>
            <a:r>
              <a:rPr lang="de-DE" dirty="0" err="1" smtClean="0"/>
              <a:t>Verdana</a:t>
            </a:r>
            <a:r>
              <a:rPr lang="de-DE" dirty="0" smtClean="0"/>
              <a:t>, Schriftgröße 20</a:t>
            </a:r>
          </a:p>
          <a:p>
            <a:pPr lvl="2"/>
            <a:r>
              <a:rPr lang="de-DE" dirty="0" err="1" smtClean="0"/>
              <a:t>Verdana</a:t>
            </a:r>
            <a:r>
              <a:rPr lang="de-DE" dirty="0" smtClean="0"/>
              <a:t>, Schriftgröße 18</a:t>
            </a:r>
          </a:p>
        </p:txBody>
      </p:sp>
      <p:sp>
        <p:nvSpPr>
          <p:cNvPr id="6"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554742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186728208"/>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graphicFrame>
        <p:nvGraphicFramePr>
          <p:cNvPr id="6" name="Tabelle 5"/>
          <p:cNvGraphicFramePr>
            <a:graphicFrameLocks noGrp="1"/>
          </p:cNvGraphicFramePr>
          <p:nvPr userDrawn="1">
            <p:extLst>
              <p:ext uri="{D42A27DB-BD31-4B8C-83A1-F6EECF244321}">
                <p14:modId xmlns:p14="http://schemas.microsoft.com/office/powerpoint/2010/main" val="3981180205"/>
              </p:ext>
            </p:extLst>
          </p:nvPr>
        </p:nvGraphicFramePr>
        <p:xfrm>
          <a:off x="2915816" y="1400597"/>
          <a:ext cx="5904656" cy="413001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Standardelement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Weiteres spezifisches Element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userDrawn="1"/>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userDrawn="1"/>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userDrawn="1">
            <p:ph type="title"/>
          </p:nvPr>
        </p:nvSpPr>
        <p:spPr>
          <a:xfrm>
            <a:off x="251520" y="183778"/>
            <a:ext cx="8640960" cy="508918"/>
          </a:xfrm>
        </p:spPr>
        <p:txBody>
          <a:bodyPr>
            <a:noAutofit/>
          </a:bodyPr>
          <a:lstStyle>
            <a:lvl1pPr algn="l" defTabSz="914400" rtl="0" eaLnBrk="1" latinLnBrk="0" hangingPunct="1">
              <a:spcBef>
                <a:spcPct val="0"/>
              </a:spcBef>
              <a:buNone/>
              <a:defRPr lang="de-DE" sz="2800" kern="1200" baseline="0" dirty="0">
                <a:solidFill>
                  <a:schemeClr val="accent1">
                    <a:lumMod val="75000"/>
                  </a:schemeClr>
                </a:solidFill>
                <a:latin typeface="Verdana" panose="020B0604030504040204" pitchFamily="34" charset="0"/>
                <a:ea typeface="+mj-ea"/>
                <a:cs typeface="+mj-cs"/>
              </a:defRPr>
            </a:lvl1pPr>
          </a:lstStyle>
          <a:p>
            <a:r>
              <a:rPr lang="de-DE" dirty="0" err="1" smtClean="0"/>
              <a:t>Verdana</a:t>
            </a:r>
            <a:r>
              <a:rPr lang="de-DE" dirty="0" smtClean="0"/>
              <a:t>, Schriftgröße 28</a:t>
            </a:r>
            <a:endParaRPr lang="de-DE" dirty="0"/>
          </a:p>
        </p:txBody>
      </p:sp>
      <p:sp>
        <p:nvSpPr>
          <p:cNvPr id="11" name="Foliennummernplatzhalter 4"/>
          <p:cNvSpPr>
            <a:spLocks noGrp="1"/>
          </p:cNvSpPr>
          <p:nvPr userDrawn="1">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‹Nr.›</a:t>
            </a:fld>
            <a:endParaRPr lang="de-DE" dirty="0">
              <a:solidFill>
                <a:prstClr val="black">
                  <a:tint val="75000"/>
                </a:prstClr>
              </a:solidFill>
            </a:endParaRPr>
          </a:p>
        </p:txBody>
      </p:sp>
      <p:sp>
        <p:nvSpPr>
          <p:cNvPr id="12" name="Fußzeilenplatzhalter 3"/>
          <p:cNvSpPr>
            <a:spLocks noGrp="1"/>
          </p:cNvSpPr>
          <p:nvPr userDrawn="1">
            <p:ph type="ftr" sz="quarter" idx="14"/>
          </p:nvPr>
        </p:nvSpPr>
        <p:spPr>
          <a:xfrm>
            <a:off x="467544" y="6376243"/>
            <a:ext cx="7920880" cy="365125"/>
          </a:xfrm>
        </p:spPr>
        <p:txBody>
          <a:bodyP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54588863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userDrawn="1">
            <p:ph type="title" hasCustomPrompt="1"/>
          </p:nvPr>
        </p:nvSpPr>
        <p:spPr>
          <a:xfrm>
            <a:off x="1692275" y="2781300"/>
            <a:ext cx="6057900" cy="1652588"/>
          </a:xfrm>
        </p:spPr>
        <p:txBody>
          <a:bodyPr>
            <a:normAutofit/>
          </a:bodyPr>
          <a:lstStyle>
            <a:lvl1pPr algn="ctr">
              <a:defRPr lang="de-DE" altLang="de-DE" sz="3200" b="1" kern="1200" baseline="0" dirty="0" smtClean="0">
                <a:solidFill>
                  <a:schemeClr val="accent1">
                    <a:lumMod val="75000"/>
                  </a:schemeClr>
                </a:solidFill>
                <a:latin typeface="Verdana" pitchFamily="34" charset="0"/>
                <a:ea typeface="Verdana" pitchFamily="34" charset="0"/>
                <a:cs typeface="Verdana" pitchFamily="34" charset="0"/>
              </a:defRPr>
            </a:lvl1p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25"/>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7"/>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26"/>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20"/>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22"/>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21"/>
          <p:cNvPicPr>
            <a:picLocks noChangeAspect="1"/>
          </p:cNvPicPr>
          <p:nvPr userDrawn="1"/>
        </p:nvPicPr>
        <p:blipFill>
          <a:blip r:embed="rId10"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23"/>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24"/>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2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8"/>
          <p:cNvGrpSpPr>
            <a:grpSpLocks/>
          </p:cNvGrpSpPr>
          <p:nvPr userDrawn="1"/>
        </p:nvGrpSpPr>
        <p:grpSpPr bwMode="auto">
          <a:xfrm>
            <a:off x="949325" y="1700213"/>
            <a:ext cx="2378075" cy="400050"/>
            <a:chOff x="948867" y="1700808"/>
            <a:chExt cx="2378195" cy="400110"/>
          </a:xfrm>
        </p:grpSpPr>
        <p:sp>
          <p:nvSpPr>
            <p:cNvPr id="1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19" name="Grafik 5"/>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19"/>
          <p:cNvPicPr>
            <a:picLocks noChangeAspect="1"/>
          </p:cNvPicPr>
          <p:nvPr userDrawn="1"/>
        </p:nvPicPr>
        <p:blipFill rotWithShape="1">
          <a:blip r:embed="rId17"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20627519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444188276"/>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580006428"/>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730775850"/>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84033772"/>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911800838"/>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28191652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299823799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2029273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277895354"/>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120301292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332500506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32606466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369054510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244207085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124234418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23270227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163159023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13144616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AA5AABF1-B78F-4BEE-8BD7-55374FA27783}" type="slidenum">
              <a:rPr lang="de-DE" altLang="de-DE">
                <a:cs typeface="Arial" panose="020B0604020202020204" pitchFamily="34" charset="0"/>
              </a:rPr>
              <a:pPr fontAlgn="base">
                <a:spcBef>
                  <a:spcPct val="0"/>
                </a:spcBef>
                <a:spcAft>
                  <a:spcPct val="0"/>
                </a:spcAft>
              </a:pPr>
              <a:t>‹Nr.›</a:t>
            </a:fld>
            <a:endParaRPr lang="de-DE" altLang="de-DE">
              <a:cs typeface="Arial" panose="020B0604020202020204" pitchFamily="34" charset="0"/>
            </a:endParaRPr>
          </a:p>
        </p:txBody>
      </p:sp>
    </p:spTree>
    <p:extLst>
      <p:ext uri="{BB962C8B-B14F-4D97-AF65-F5344CB8AC3E}">
        <p14:creationId xmlns:p14="http://schemas.microsoft.com/office/powerpoint/2010/main" val="193683007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0.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1.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2.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3.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4.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15.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6.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17.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18.xml"/></Relationships>
</file>

<file path=ppt/slideMasters/_rels/slideMaster19.xml.rels><?xml version="1.0" encoding="UTF-8" standalone="yes"?>
<Relationships xmlns="http://schemas.openxmlformats.org/package/2006/relationships"><Relationship Id="rId2" Type="http://schemas.openxmlformats.org/officeDocument/2006/relationships/theme" Target="../theme/theme19.xml"/><Relationship Id="rId1" Type="http://schemas.openxmlformats.org/officeDocument/2006/relationships/slideLayout" Target="../slideLayouts/slideLayout1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20.xml.rels><?xml version="1.0" encoding="UTF-8" standalone="yes"?>
<Relationships xmlns="http://schemas.openxmlformats.org/package/2006/relationships"><Relationship Id="rId2" Type="http://schemas.openxmlformats.org/officeDocument/2006/relationships/theme" Target="../theme/theme20.xml"/><Relationship Id="rId1" Type="http://schemas.openxmlformats.org/officeDocument/2006/relationships/slideLayout" Target="../slideLayouts/slideLayout20.xml"/></Relationships>
</file>

<file path=ppt/slideMasters/_rels/slideMaster21.xml.rels><?xml version="1.0" encoding="UTF-8" standalone="yes"?>
<Relationships xmlns="http://schemas.openxmlformats.org/package/2006/relationships"><Relationship Id="rId2" Type="http://schemas.openxmlformats.org/officeDocument/2006/relationships/theme" Target="../theme/theme21.xml"/><Relationship Id="rId1" Type="http://schemas.openxmlformats.org/officeDocument/2006/relationships/slideLayout" Target="../slideLayouts/slideLayout21.xml"/></Relationships>
</file>

<file path=ppt/slideMasters/_rels/slideMaster22.xml.rels><?xml version="1.0" encoding="UTF-8" standalone="yes"?>
<Relationships xmlns="http://schemas.openxmlformats.org/package/2006/relationships"><Relationship Id="rId2" Type="http://schemas.openxmlformats.org/officeDocument/2006/relationships/theme" Target="../theme/theme22.xml"/><Relationship Id="rId1" Type="http://schemas.openxmlformats.org/officeDocument/2006/relationships/slideLayout" Target="../slideLayouts/slideLayout22.xml"/></Relationships>
</file>

<file path=ppt/slideMasters/_rels/slideMaster23.xml.rels><?xml version="1.0" encoding="UTF-8" standalone="yes"?>
<Relationships xmlns="http://schemas.openxmlformats.org/package/2006/relationships"><Relationship Id="rId2" Type="http://schemas.openxmlformats.org/officeDocument/2006/relationships/theme" Target="../theme/theme23.xml"/><Relationship Id="rId1" Type="http://schemas.openxmlformats.org/officeDocument/2006/relationships/slideLayout" Target="../slideLayouts/slideLayout23.xml"/></Relationships>
</file>

<file path=ppt/slideMasters/_rels/slideMaster24.xml.rels><?xml version="1.0" encoding="UTF-8" standalone="yes"?>
<Relationships xmlns="http://schemas.openxmlformats.org/package/2006/relationships"><Relationship Id="rId2" Type="http://schemas.openxmlformats.org/officeDocument/2006/relationships/theme" Target="../theme/theme24.xml"/><Relationship Id="rId1" Type="http://schemas.openxmlformats.org/officeDocument/2006/relationships/slideLayout" Target="../slideLayouts/slideLayout24.xml"/></Relationships>
</file>

<file path=ppt/slideMasters/_rels/slideMaster25.xml.rels><?xml version="1.0" encoding="UTF-8" standalone="yes"?>
<Relationships xmlns="http://schemas.openxmlformats.org/package/2006/relationships"><Relationship Id="rId2" Type="http://schemas.openxmlformats.org/officeDocument/2006/relationships/theme" Target="../theme/theme25.xml"/><Relationship Id="rId1" Type="http://schemas.openxmlformats.org/officeDocument/2006/relationships/slideLayout" Target="../slideLayouts/slideLayout25.xml"/></Relationships>
</file>

<file path=ppt/slideMasters/_rels/slideMaster26.xml.rels><?xml version="1.0" encoding="UTF-8" standalone="yes"?>
<Relationships xmlns="http://schemas.openxmlformats.org/package/2006/relationships"><Relationship Id="rId2" Type="http://schemas.openxmlformats.org/officeDocument/2006/relationships/theme" Target="../theme/theme26.xml"/><Relationship Id="rId1" Type="http://schemas.openxmlformats.org/officeDocument/2006/relationships/slideLayout" Target="../slideLayouts/slideLayout26.xml"/></Relationships>
</file>

<file path=ppt/slideMasters/_rels/slideMaster27.xml.rels><?xml version="1.0" encoding="UTF-8" standalone="yes"?>
<Relationships xmlns="http://schemas.openxmlformats.org/package/2006/relationships"><Relationship Id="rId2" Type="http://schemas.openxmlformats.org/officeDocument/2006/relationships/theme" Target="../theme/theme27.xml"/><Relationship Id="rId1" Type="http://schemas.openxmlformats.org/officeDocument/2006/relationships/slideLayout" Target="../slideLayouts/slideLayout27.xml"/></Relationships>
</file>

<file path=ppt/slideMasters/_rels/slideMaster28.xml.rels><?xml version="1.0" encoding="UTF-8" standalone="yes"?>
<Relationships xmlns="http://schemas.openxmlformats.org/package/2006/relationships"><Relationship Id="rId2" Type="http://schemas.openxmlformats.org/officeDocument/2006/relationships/theme" Target="../theme/theme28.xml"/><Relationship Id="rId1" Type="http://schemas.openxmlformats.org/officeDocument/2006/relationships/slideLayout" Target="../slideLayouts/slideLayout28.xml"/></Relationships>
</file>

<file path=ppt/slideMasters/_rels/slideMaster29.xml.rels><?xml version="1.0" encoding="UTF-8" standalone="yes"?>
<Relationships xmlns="http://schemas.openxmlformats.org/package/2006/relationships"><Relationship Id="rId2" Type="http://schemas.openxmlformats.org/officeDocument/2006/relationships/theme" Target="../theme/theme29.xml"/><Relationship Id="rId1"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30.xml.rels><?xml version="1.0" encoding="UTF-8" standalone="yes"?>
<Relationships xmlns="http://schemas.openxmlformats.org/package/2006/relationships"><Relationship Id="rId2" Type="http://schemas.openxmlformats.org/officeDocument/2006/relationships/theme" Target="../theme/theme30.xml"/><Relationship Id="rId1" Type="http://schemas.openxmlformats.org/officeDocument/2006/relationships/slideLayout" Target="../slideLayouts/slideLayout30.xml"/></Relationships>
</file>

<file path=ppt/slideMasters/_rels/slideMaster31.xml.rels><?xml version="1.0" encoding="UTF-8" standalone="yes"?>
<Relationships xmlns="http://schemas.openxmlformats.org/package/2006/relationships"><Relationship Id="rId2" Type="http://schemas.openxmlformats.org/officeDocument/2006/relationships/theme" Target="../theme/theme31.xml"/><Relationship Id="rId1" Type="http://schemas.openxmlformats.org/officeDocument/2006/relationships/slideLayout" Target="../slideLayouts/slideLayout31.xml"/></Relationships>
</file>

<file path=ppt/slideMasters/_rels/slideMaster32.xml.rels><?xml version="1.0" encoding="UTF-8" standalone="yes"?>
<Relationships xmlns="http://schemas.openxmlformats.org/package/2006/relationships"><Relationship Id="rId2" Type="http://schemas.openxmlformats.org/officeDocument/2006/relationships/theme" Target="../theme/theme32.xml"/><Relationship Id="rId1" Type="http://schemas.openxmlformats.org/officeDocument/2006/relationships/slideLayout" Target="../slideLayouts/slideLayout32.xml"/></Relationships>
</file>

<file path=ppt/slideMasters/_rels/slideMaster33.xml.rels><?xml version="1.0" encoding="UTF-8" standalone="yes"?>
<Relationships xmlns="http://schemas.openxmlformats.org/package/2006/relationships"><Relationship Id="rId2" Type="http://schemas.openxmlformats.org/officeDocument/2006/relationships/theme" Target="../theme/theme33.xml"/><Relationship Id="rId1" Type="http://schemas.openxmlformats.org/officeDocument/2006/relationships/slideLayout" Target="../slideLayouts/slideLayout33.xml"/></Relationships>
</file>

<file path=ppt/slideMasters/_rels/slideMaster34.xml.rels><?xml version="1.0" encoding="UTF-8" standalone="yes"?>
<Relationships xmlns="http://schemas.openxmlformats.org/package/2006/relationships"><Relationship Id="rId2" Type="http://schemas.openxmlformats.org/officeDocument/2006/relationships/theme" Target="../theme/theme34.xml"/><Relationship Id="rId1" Type="http://schemas.openxmlformats.org/officeDocument/2006/relationships/slideLayout" Target="../slideLayouts/slideLayout34.xml"/></Relationships>
</file>

<file path=ppt/slideMasters/_rels/slideMaster35.xml.rels><?xml version="1.0" encoding="UTF-8" standalone="yes"?>
<Relationships xmlns="http://schemas.openxmlformats.org/package/2006/relationships"><Relationship Id="rId2" Type="http://schemas.openxmlformats.org/officeDocument/2006/relationships/theme" Target="../theme/theme35.xml"/><Relationship Id="rId1" Type="http://schemas.openxmlformats.org/officeDocument/2006/relationships/slideLayout" Target="../slideLayouts/slideLayout35.xml"/></Relationships>
</file>

<file path=ppt/slideMasters/_rels/slideMaster36.xml.rels><?xml version="1.0" encoding="UTF-8" standalone="yes"?>
<Relationships xmlns="http://schemas.openxmlformats.org/package/2006/relationships"><Relationship Id="rId2" Type="http://schemas.openxmlformats.org/officeDocument/2006/relationships/theme" Target="../theme/theme36.xml"/><Relationship Id="rId1" Type="http://schemas.openxmlformats.org/officeDocument/2006/relationships/slideLayout" Target="../slideLayouts/slideLayout36.xml"/></Relationships>
</file>

<file path=ppt/slideMasters/_rels/slideMaster37.xml.rels><?xml version="1.0" encoding="UTF-8" standalone="yes"?>
<Relationships xmlns="http://schemas.openxmlformats.org/package/2006/relationships"><Relationship Id="rId2" Type="http://schemas.openxmlformats.org/officeDocument/2006/relationships/theme" Target="../theme/theme37.xml"/><Relationship Id="rId1" Type="http://schemas.openxmlformats.org/officeDocument/2006/relationships/slideLayout" Target="../slideLayouts/slideLayout37.xml"/></Relationships>
</file>

<file path=ppt/slideMasters/_rels/slideMaster38.xml.rels><?xml version="1.0" encoding="UTF-8" standalone="yes"?>
<Relationships xmlns="http://schemas.openxmlformats.org/package/2006/relationships"><Relationship Id="rId2" Type="http://schemas.openxmlformats.org/officeDocument/2006/relationships/theme" Target="../theme/theme38.xml"/><Relationship Id="rId1" Type="http://schemas.openxmlformats.org/officeDocument/2006/relationships/slideLayout" Target="../slideLayouts/slideLayout38.xml"/></Relationships>
</file>

<file path=ppt/slideMasters/_rels/slideMaster39.xml.rels><?xml version="1.0" encoding="UTF-8" standalone="yes"?>
<Relationships xmlns="http://schemas.openxmlformats.org/package/2006/relationships"><Relationship Id="rId2" Type="http://schemas.openxmlformats.org/officeDocument/2006/relationships/theme" Target="../theme/theme39.xml"/><Relationship Id="rId1"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40.xml.rels><?xml version="1.0" encoding="UTF-8" standalone="yes"?>
<Relationships xmlns="http://schemas.openxmlformats.org/package/2006/relationships"><Relationship Id="rId2" Type="http://schemas.openxmlformats.org/officeDocument/2006/relationships/theme" Target="../theme/theme40.xml"/><Relationship Id="rId1" Type="http://schemas.openxmlformats.org/officeDocument/2006/relationships/slideLayout" Target="../slideLayouts/slideLayout40.xml"/></Relationships>
</file>

<file path=ppt/slideMasters/_rels/slideMaster41.xml.rels><?xml version="1.0" encoding="UTF-8" standalone="yes"?>
<Relationships xmlns="http://schemas.openxmlformats.org/package/2006/relationships"><Relationship Id="rId2" Type="http://schemas.openxmlformats.org/officeDocument/2006/relationships/theme" Target="../theme/theme41.xml"/><Relationship Id="rId1" Type="http://schemas.openxmlformats.org/officeDocument/2006/relationships/slideLayout" Target="../slideLayouts/slideLayout41.xml"/></Relationships>
</file>

<file path=ppt/slideMasters/_rels/slideMaster42.xml.rels><?xml version="1.0" encoding="UTF-8" standalone="yes"?>
<Relationships xmlns="http://schemas.openxmlformats.org/package/2006/relationships"><Relationship Id="rId2" Type="http://schemas.openxmlformats.org/officeDocument/2006/relationships/theme" Target="../theme/theme42.xml"/><Relationship Id="rId1" Type="http://schemas.openxmlformats.org/officeDocument/2006/relationships/slideLayout" Target="../slideLayouts/slideLayout42.xml"/></Relationships>
</file>

<file path=ppt/slideMasters/_rels/slideMaster43.xml.rels><?xml version="1.0" encoding="UTF-8" standalone="yes"?>
<Relationships xmlns="http://schemas.openxmlformats.org/package/2006/relationships"><Relationship Id="rId2" Type="http://schemas.openxmlformats.org/officeDocument/2006/relationships/theme" Target="../theme/theme43.xml"/><Relationship Id="rId1" Type="http://schemas.openxmlformats.org/officeDocument/2006/relationships/slideLayout" Target="../slideLayouts/slideLayout43.xml"/></Relationships>
</file>

<file path=ppt/slideMasters/_rels/slideMaster44.xml.rels><?xml version="1.0" encoding="UTF-8" standalone="yes"?>
<Relationships xmlns="http://schemas.openxmlformats.org/package/2006/relationships"><Relationship Id="rId2" Type="http://schemas.openxmlformats.org/officeDocument/2006/relationships/theme" Target="../theme/theme44.xml"/><Relationship Id="rId1" Type="http://schemas.openxmlformats.org/officeDocument/2006/relationships/slideLayout" Target="../slideLayouts/slideLayout44.xml"/></Relationships>
</file>

<file path=ppt/slideMasters/_rels/slideMaster45.xml.rels><?xml version="1.0" encoding="UTF-8" standalone="yes"?>
<Relationships xmlns="http://schemas.openxmlformats.org/package/2006/relationships"><Relationship Id="rId2" Type="http://schemas.openxmlformats.org/officeDocument/2006/relationships/theme" Target="../theme/theme45.xml"/><Relationship Id="rId1" Type="http://schemas.openxmlformats.org/officeDocument/2006/relationships/slideLayout" Target="../slideLayouts/slideLayout45.xml"/></Relationships>
</file>

<file path=ppt/slideMasters/_rels/slideMaster46.xml.rels><?xml version="1.0" encoding="UTF-8" standalone="yes"?>
<Relationships xmlns="http://schemas.openxmlformats.org/package/2006/relationships"><Relationship Id="rId2" Type="http://schemas.openxmlformats.org/officeDocument/2006/relationships/theme" Target="../theme/theme46.xml"/><Relationship Id="rId1" Type="http://schemas.openxmlformats.org/officeDocument/2006/relationships/slideLayout" Target="../slideLayouts/slideLayout46.xml"/></Relationships>
</file>

<file path=ppt/slideMasters/_rels/slideMaster47.xml.rels><?xml version="1.0" encoding="UTF-8" standalone="yes"?>
<Relationships xmlns="http://schemas.openxmlformats.org/package/2006/relationships"><Relationship Id="rId2" Type="http://schemas.openxmlformats.org/officeDocument/2006/relationships/theme" Target="../theme/theme47.xml"/><Relationship Id="rId1" Type="http://schemas.openxmlformats.org/officeDocument/2006/relationships/slideLayout" Target="../slideLayouts/slideLayout47.xml"/></Relationships>
</file>

<file path=ppt/slideMasters/_rels/slideMaster48.xml.rels><?xml version="1.0" encoding="UTF-8" standalone="yes"?>
<Relationships xmlns="http://schemas.openxmlformats.org/package/2006/relationships"><Relationship Id="rId2" Type="http://schemas.openxmlformats.org/officeDocument/2006/relationships/theme" Target="../theme/theme48.xml"/><Relationship Id="rId1" Type="http://schemas.openxmlformats.org/officeDocument/2006/relationships/slideLayout" Target="../slideLayouts/slideLayout48.xml"/></Relationships>
</file>

<file path=ppt/slideMasters/_rels/slideMaster49.xml.rels><?xml version="1.0" encoding="UTF-8" standalone="yes"?>
<Relationships xmlns="http://schemas.openxmlformats.org/package/2006/relationships"><Relationship Id="rId2" Type="http://schemas.openxmlformats.org/officeDocument/2006/relationships/theme" Target="../theme/theme49.xml"/><Relationship Id="rId1"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50.xml.rels><?xml version="1.0" encoding="UTF-8" standalone="yes"?>
<Relationships xmlns="http://schemas.openxmlformats.org/package/2006/relationships"><Relationship Id="rId2" Type="http://schemas.openxmlformats.org/officeDocument/2006/relationships/theme" Target="../theme/theme50.xml"/><Relationship Id="rId1" Type="http://schemas.openxmlformats.org/officeDocument/2006/relationships/slideLayout" Target="../slideLayouts/slideLayout50.xml"/></Relationships>
</file>

<file path=ppt/slideMasters/_rels/slideMaster51.xml.rels><?xml version="1.0" encoding="UTF-8" standalone="yes"?>
<Relationships xmlns="http://schemas.openxmlformats.org/package/2006/relationships"><Relationship Id="rId2" Type="http://schemas.openxmlformats.org/officeDocument/2006/relationships/theme" Target="../theme/theme51.xml"/><Relationship Id="rId1" Type="http://schemas.openxmlformats.org/officeDocument/2006/relationships/slideLayout" Target="../slideLayouts/slideLayout51.xml"/></Relationships>
</file>

<file path=ppt/slideMasters/_rels/slideMaster52.xml.rels><?xml version="1.0" encoding="UTF-8" standalone="yes"?>
<Relationships xmlns="http://schemas.openxmlformats.org/package/2006/relationships"><Relationship Id="rId2" Type="http://schemas.openxmlformats.org/officeDocument/2006/relationships/theme" Target="../theme/theme52.xml"/><Relationship Id="rId1" Type="http://schemas.openxmlformats.org/officeDocument/2006/relationships/slideLayout" Target="../slideLayouts/slideLayout52.xml"/></Relationships>
</file>

<file path=ppt/slideMasters/_rels/slideMaster53.xml.rels><?xml version="1.0" encoding="UTF-8" standalone="yes"?>
<Relationships xmlns="http://schemas.openxmlformats.org/package/2006/relationships"><Relationship Id="rId2" Type="http://schemas.openxmlformats.org/officeDocument/2006/relationships/theme" Target="../theme/theme53.xml"/><Relationship Id="rId1" Type="http://schemas.openxmlformats.org/officeDocument/2006/relationships/slideLayout" Target="../slideLayouts/slideLayout53.xml"/></Relationships>
</file>

<file path=ppt/slideMasters/_rels/slideMaster54.xml.rels><?xml version="1.0" encoding="UTF-8" standalone="yes"?>
<Relationships xmlns="http://schemas.openxmlformats.org/package/2006/relationships"><Relationship Id="rId2" Type="http://schemas.openxmlformats.org/officeDocument/2006/relationships/theme" Target="../theme/theme54.xml"/><Relationship Id="rId1" Type="http://schemas.openxmlformats.org/officeDocument/2006/relationships/slideLayout" Target="../slideLayouts/slideLayout54.xml"/></Relationships>
</file>

<file path=ppt/slideMasters/_rels/slideMaster55.xml.rels><?xml version="1.0" encoding="UTF-8" standalone="yes"?>
<Relationships xmlns="http://schemas.openxmlformats.org/package/2006/relationships"><Relationship Id="rId2" Type="http://schemas.openxmlformats.org/officeDocument/2006/relationships/theme" Target="../theme/theme55.xml"/><Relationship Id="rId1" Type="http://schemas.openxmlformats.org/officeDocument/2006/relationships/slideLayout" Target="../slideLayouts/slideLayout55.xml"/></Relationships>
</file>

<file path=ppt/slideMasters/_rels/slideMaster56.xml.rels><?xml version="1.0" encoding="UTF-8" standalone="yes"?>
<Relationships xmlns="http://schemas.openxmlformats.org/package/2006/relationships"><Relationship Id="rId2" Type="http://schemas.openxmlformats.org/officeDocument/2006/relationships/theme" Target="../theme/theme56.xml"/><Relationship Id="rId1" Type="http://schemas.openxmlformats.org/officeDocument/2006/relationships/slideLayout" Target="../slideLayouts/slideLayout56.xml"/></Relationships>
</file>

<file path=ppt/slideMasters/_rels/slideMaster57.xml.rels><?xml version="1.0" encoding="UTF-8" standalone="yes"?>
<Relationships xmlns="http://schemas.openxmlformats.org/package/2006/relationships"><Relationship Id="rId2" Type="http://schemas.openxmlformats.org/officeDocument/2006/relationships/theme" Target="../theme/theme57.xml"/><Relationship Id="rId1" Type="http://schemas.openxmlformats.org/officeDocument/2006/relationships/slideLayout" Target="../slideLayouts/slideLayout57.xml"/></Relationships>
</file>

<file path=ppt/slideMasters/_rels/slideMaster58.xml.rels><?xml version="1.0" encoding="UTF-8" standalone="yes"?>
<Relationships xmlns="http://schemas.openxmlformats.org/package/2006/relationships"><Relationship Id="rId3" Type="http://schemas.openxmlformats.org/officeDocument/2006/relationships/slideLayout" Target="../slideLayouts/slideLayout60.xml"/><Relationship Id="rId2" Type="http://schemas.openxmlformats.org/officeDocument/2006/relationships/slideLayout" Target="../slideLayouts/slideLayout59.xml"/><Relationship Id="rId1" Type="http://schemas.openxmlformats.org/officeDocument/2006/relationships/slideLayout" Target="../slideLayouts/slideLayout58.xml"/><Relationship Id="rId5" Type="http://schemas.openxmlformats.org/officeDocument/2006/relationships/theme" Target="../theme/theme58.xml"/><Relationship Id="rId4" Type="http://schemas.openxmlformats.org/officeDocument/2006/relationships/slideLayout" Target="../slideLayouts/slideLayout61.xml"/></Relationships>
</file>

<file path=ppt/slideMasters/_rels/slideMaster59.xml.rels><?xml version="1.0" encoding="UTF-8" standalone="yes"?>
<Relationships xmlns="http://schemas.openxmlformats.org/package/2006/relationships"><Relationship Id="rId3" Type="http://schemas.openxmlformats.org/officeDocument/2006/relationships/slideLayout" Target="../slideLayouts/slideLayout64.xml"/><Relationship Id="rId2" Type="http://schemas.openxmlformats.org/officeDocument/2006/relationships/slideLayout" Target="../slideLayouts/slideLayout63.xml"/><Relationship Id="rId1" Type="http://schemas.openxmlformats.org/officeDocument/2006/relationships/slideLayout" Target="../slideLayouts/slideLayout62.xml"/><Relationship Id="rId5" Type="http://schemas.openxmlformats.org/officeDocument/2006/relationships/theme" Target="../theme/theme59.xml"/><Relationship Id="rId4" Type="http://schemas.openxmlformats.org/officeDocument/2006/relationships/slideLayout" Target="../slideLayouts/slideLayout6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60.xml.rels><?xml version="1.0" encoding="UTF-8" standalone="yes"?>
<Relationships xmlns="http://schemas.openxmlformats.org/package/2006/relationships"><Relationship Id="rId3" Type="http://schemas.openxmlformats.org/officeDocument/2006/relationships/slideLayout" Target="../slideLayouts/slideLayout68.xml"/><Relationship Id="rId2" Type="http://schemas.openxmlformats.org/officeDocument/2006/relationships/slideLayout" Target="../slideLayouts/slideLayout67.xml"/><Relationship Id="rId1" Type="http://schemas.openxmlformats.org/officeDocument/2006/relationships/slideLayout" Target="../slideLayouts/slideLayout66.xml"/><Relationship Id="rId5" Type="http://schemas.openxmlformats.org/officeDocument/2006/relationships/theme" Target="../theme/theme60.xml"/><Relationship Id="rId4" Type="http://schemas.openxmlformats.org/officeDocument/2006/relationships/slideLayout" Target="../slideLayouts/slideLayout69.xml"/></Relationships>
</file>

<file path=ppt/slideMasters/_rels/slideMaster61.xml.rels><?xml version="1.0" encoding="UTF-8" standalone="yes"?>
<Relationships xmlns="http://schemas.openxmlformats.org/package/2006/relationships"><Relationship Id="rId3" Type="http://schemas.openxmlformats.org/officeDocument/2006/relationships/slideLayout" Target="../slideLayouts/slideLayout72.xml"/><Relationship Id="rId2" Type="http://schemas.openxmlformats.org/officeDocument/2006/relationships/slideLayout" Target="../slideLayouts/slideLayout71.xml"/><Relationship Id="rId1" Type="http://schemas.openxmlformats.org/officeDocument/2006/relationships/slideLayout" Target="../slideLayouts/slideLayout70.xml"/><Relationship Id="rId5" Type="http://schemas.openxmlformats.org/officeDocument/2006/relationships/theme" Target="../theme/theme61.xml"/><Relationship Id="rId4" Type="http://schemas.openxmlformats.org/officeDocument/2006/relationships/slideLayout" Target="../slideLayouts/slideLayout73.xml"/></Relationships>
</file>

<file path=ppt/slideMasters/_rels/slideMaster62.xml.rels><?xml version="1.0" encoding="UTF-8" standalone="yes"?>
<Relationships xmlns="http://schemas.openxmlformats.org/package/2006/relationships"><Relationship Id="rId3" Type="http://schemas.openxmlformats.org/officeDocument/2006/relationships/slideLayout" Target="../slideLayouts/slideLayout76.xml"/><Relationship Id="rId2" Type="http://schemas.openxmlformats.org/officeDocument/2006/relationships/slideLayout" Target="../slideLayouts/slideLayout75.xml"/><Relationship Id="rId1" Type="http://schemas.openxmlformats.org/officeDocument/2006/relationships/slideLayout" Target="../slideLayouts/slideLayout74.xml"/><Relationship Id="rId5" Type="http://schemas.openxmlformats.org/officeDocument/2006/relationships/theme" Target="../theme/theme62.xml"/><Relationship Id="rId4" Type="http://schemas.openxmlformats.org/officeDocument/2006/relationships/slideLayout" Target="../slideLayouts/slideLayout77.xml"/></Relationships>
</file>

<file path=ppt/slideMasters/_rels/slideMaster63.xml.rels><?xml version="1.0" encoding="UTF-8" standalone="yes"?>
<Relationships xmlns="http://schemas.openxmlformats.org/package/2006/relationships"><Relationship Id="rId3" Type="http://schemas.openxmlformats.org/officeDocument/2006/relationships/slideLayout" Target="../slideLayouts/slideLayout80.xml"/><Relationship Id="rId2" Type="http://schemas.openxmlformats.org/officeDocument/2006/relationships/slideLayout" Target="../slideLayouts/slideLayout79.xml"/><Relationship Id="rId1" Type="http://schemas.openxmlformats.org/officeDocument/2006/relationships/slideLayout" Target="../slideLayouts/slideLayout78.xml"/><Relationship Id="rId5" Type="http://schemas.openxmlformats.org/officeDocument/2006/relationships/theme" Target="../theme/theme63.xml"/><Relationship Id="rId4" Type="http://schemas.openxmlformats.org/officeDocument/2006/relationships/slideLayout" Target="../slideLayouts/slideLayout81.xml"/></Relationships>
</file>

<file path=ppt/slideMasters/_rels/slideMaster64.xml.rels><?xml version="1.0" encoding="UTF-8" standalone="yes"?>
<Relationships xmlns="http://schemas.openxmlformats.org/package/2006/relationships"><Relationship Id="rId2" Type="http://schemas.openxmlformats.org/officeDocument/2006/relationships/theme" Target="../theme/theme64.xml"/><Relationship Id="rId1" Type="http://schemas.openxmlformats.org/officeDocument/2006/relationships/slideLayout" Target="../slideLayouts/slideLayout82.xml"/></Relationships>
</file>

<file path=ppt/slideMasters/_rels/slideMaster65.xml.rels><?xml version="1.0" encoding="UTF-8" standalone="yes"?>
<Relationships xmlns="http://schemas.openxmlformats.org/package/2006/relationships"><Relationship Id="rId2" Type="http://schemas.openxmlformats.org/officeDocument/2006/relationships/theme" Target="../theme/theme65.xml"/><Relationship Id="rId1" Type="http://schemas.openxmlformats.org/officeDocument/2006/relationships/slideLayout" Target="../slideLayouts/slideLayout83.xml"/></Relationships>
</file>

<file path=ppt/slideMasters/_rels/slideMaster66.xml.rels><?xml version="1.0" encoding="UTF-8" standalone="yes"?>
<Relationships xmlns="http://schemas.openxmlformats.org/package/2006/relationships"><Relationship Id="rId2" Type="http://schemas.openxmlformats.org/officeDocument/2006/relationships/theme" Target="../theme/theme66.xml"/><Relationship Id="rId1" Type="http://schemas.openxmlformats.org/officeDocument/2006/relationships/slideLayout" Target="../slideLayouts/slideLayout84.xml"/></Relationships>
</file>

<file path=ppt/slideMasters/_rels/slideMaster67.xml.rels><?xml version="1.0" encoding="UTF-8" standalone="yes"?>
<Relationships xmlns="http://schemas.openxmlformats.org/package/2006/relationships"><Relationship Id="rId2" Type="http://schemas.openxmlformats.org/officeDocument/2006/relationships/theme" Target="../theme/theme67.xml"/><Relationship Id="rId1" Type="http://schemas.openxmlformats.org/officeDocument/2006/relationships/slideLayout" Target="../slideLayouts/slideLayout85.xml"/></Relationships>
</file>

<file path=ppt/slideMasters/_rels/slideMaster68.xml.rels><?xml version="1.0" encoding="UTF-8" standalone="yes"?>
<Relationships xmlns="http://schemas.openxmlformats.org/package/2006/relationships"><Relationship Id="rId2" Type="http://schemas.openxmlformats.org/officeDocument/2006/relationships/theme" Target="../theme/theme68.xml"/><Relationship Id="rId1" Type="http://schemas.openxmlformats.org/officeDocument/2006/relationships/slideLayout" Target="../slideLayouts/slideLayout86.xml"/></Relationships>
</file>

<file path=ppt/slideMasters/_rels/slideMaster69.xml.rels><?xml version="1.0" encoding="UTF-8" standalone="yes"?>
<Relationships xmlns="http://schemas.openxmlformats.org/package/2006/relationships"><Relationship Id="rId2" Type="http://schemas.openxmlformats.org/officeDocument/2006/relationships/theme" Target="../theme/theme69.xml"/><Relationship Id="rId1" Type="http://schemas.openxmlformats.org/officeDocument/2006/relationships/slideLayout" Target="../slideLayouts/slideLayout87.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7.xml"/></Relationships>
</file>

<file path=ppt/slideMasters/_rels/slideMaster70.xml.rels><?xml version="1.0" encoding="UTF-8" standalone="yes"?>
<Relationships xmlns="http://schemas.openxmlformats.org/package/2006/relationships"><Relationship Id="rId2" Type="http://schemas.openxmlformats.org/officeDocument/2006/relationships/theme" Target="../theme/theme70.xml"/><Relationship Id="rId1" Type="http://schemas.openxmlformats.org/officeDocument/2006/relationships/slideLayout" Target="../slideLayouts/slideLayout88.xml"/></Relationships>
</file>

<file path=ppt/slideMasters/_rels/slideMaster71.xml.rels><?xml version="1.0" encoding="UTF-8" standalone="yes"?>
<Relationships xmlns="http://schemas.openxmlformats.org/package/2006/relationships"><Relationship Id="rId2" Type="http://schemas.openxmlformats.org/officeDocument/2006/relationships/theme" Target="../theme/theme71.xml"/><Relationship Id="rId1" Type="http://schemas.openxmlformats.org/officeDocument/2006/relationships/slideLayout" Target="../slideLayouts/slideLayout89.xml"/></Relationships>
</file>

<file path=ppt/slideMasters/_rels/slideMaster72.xml.rels><?xml version="1.0" encoding="UTF-8" standalone="yes"?>
<Relationships xmlns="http://schemas.openxmlformats.org/package/2006/relationships"><Relationship Id="rId2" Type="http://schemas.openxmlformats.org/officeDocument/2006/relationships/theme" Target="../theme/theme72.xml"/><Relationship Id="rId1" Type="http://schemas.openxmlformats.org/officeDocument/2006/relationships/slideLayout" Target="../slideLayouts/slideLayout90.xml"/></Relationships>
</file>

<file path=ppt/slideMasters/_rels/slideMaster73.xml.rels><?xml version="1.0" encoding="UTF-8" standalone="yes"?>
<Relationships xmlns="http://schemas.openxmlformats.org/package/2006/relationships"><Relationship Id="rId2" Type="http://schemas.openxmlformats.org/officeDocument/2006/relationships/theme" Target="../theme/theme73.xml"/><Relationship Id="rId1" Type="http://schemas.openxmlformats.org/officeDocument/2006/relationships/slideLayout" Target="../slideLayouts/slideLayout91.xml"/></Relationships>
</file>

<file path=ppt/slideMasters/_rels/slideMaster74.xml.rels><?xml version="1.0" encoding="UTF-8" standalone="yes"?>
<Relationships xmlns="http://schemas.openxmlformats.org/package/2006/relationships"><Relationship Id="rId2" Type="http://schemas.openxmlformats.org/officeDocument/2006/relationships/theme" Target="../theme/theme74.xml"/><Relationship Id="rId1" Type="http://schemas.openxmlformats.org/officeDocument/2006/relationships/slideLayout" Target="../slideLayouts/slideLayout92.xml"/></Relationships>
</file>

<file path=ppt/slideMasters/_rels/slideMaster75.xml.rels><?xml version="1.0" encoding="UTF-8" standalone="yes"?>
<Relationships xmlns="http://schemas.openxmlformats.org/package/2006/relationships"><Relationship Id="rId2" Type="http://schemas.openxmlformats.org/officeDocument/2006/relationships/theme" Target="../theme/theme75.xml"/><Relationship Id="rId1" Type="http://schemas.openxmlformats.org/officeDocument/2006/relationships/slideLayout" Target="../slideLayouts/slideLayout93.xml"/></Relationships>
</file>

<file path=ppt/slideMasters/_rels/slideMaster76.xml.rels><?xml version="1.0" encoding="UTF-8" standalone="yes"?>
<Relationships xmlns="http://schemas.openxmlformats.org/package/2006/relationships"><Relationship Id="rId2" Type="http://schemas.openxmlformats.org/officeDocument/2006/relationships/theme" Target="../theme/theme76.xml"/><Relationship Id="rId1" Type="http://schemas.openxmlformats.org/officeDocument/2006/relationships/slideLayout" Target="../slideLayouts/slideLayout94.xml"/></Relationships>
</file>

<file path=ppt/slideMasters/_rels/slideMaster77.xml.rels><?xml version="1.0" encoding="UTF-8" standalone="yes"?>
<Relationships xmlns="http://schemas.openxmlformats.org/package/2006/relationships"><Relationship Id="rId2" Type="http://schemas.openxmlformats.org/officeDocument/2006/relationships/theme" Target="../theme/theme77.xml"/><Relationship Id="rId1" Type="http://schemas.openxmlformats.org/officeDocument/2006/relationships/slideLayout" Target="../slideLayouts/slideLayout95.xml"/></Relationships>
</file>

<file path=ppt/slideMasters/_rels/slideMaster78.xml.rels><?xml version="1.0" encoding="UTF-8" standalone="yes"?>
<Relationships xmlns="http://schemas.openxmlformats.org/package/2006/relationships"><Relationship Id="rId2" Type="http://schemas.openxmlformats.org/officeDocument/2006/relationships/theme" Target="../theme/theme78.xml"/><Relationship Id="rId1" Type="http://schemas.openxmlformats.org/officeDocument/2006/relationships/slideLayout" Target="../slideLayouts/slideLayout96.xml"/></Relationships>
</file>

<file path=ppt/slideMasters/_rels/slideMaster79.xml.rels><?xml version="1.0" encoding="UTF-8" standalone="yes"?>
<Relationships xmlns="http://schemas.openxmlformats.org/package/2006/relationships"><Relationship Id="rId2" Type="http://schemas.openxmlformats.org/officeDocument/2006/relationships/theme" Target="../theme/theme79.xml"/><Relationship Id="rId1" Type="http://schemas.openxmlformats.org/officeDocument/2006/relationships/slideLayout" Target="../slideLayouts/slideLayout9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80.xml.rels><?xml version="1.0" encoding="UTF-8" standalone="yes"?>
<Relationships xmlns="http://schemas.openxmlformats.org/package/2006/relationships"><Relationship Id="rId2" Type="http://schemas.openxmlformats.org/officeDocument/2006/relationships/theme" Target="../theme/theme80.xml"/><Relationship Id="rId1" Type="http://schemas.openxmlformats.org/officeDocument/2006/relationships/slideLayout" Target="../slideLayouts/slideLayout98.xml"/></Relationships>
</file>

<file path=ppt/slideMasters/_rels/slideMaster81.xml.rels><?xml version="1.0" encoding="UTF-8" standalone="yes"?>
<Relationships xmlns="http://schemas.openxmlformats.org/package/2006/relationships"><Relationship Id="rId2" Type="http://schemas.openxmlformats.org/officeDocument/2006/relationships/theme" Target="../theme/theme81.xml"/><Relationship Id="rId1" Type="http://schemas.openxmlformats.org/officeDocument/2006/relationships/slideLayout" Target="../slideLayouts/slideLayout99.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623113865"/>
      </p:ext>
    </p:extLst>
  </p:cSld>
  <p:clrMap bg1="lt1" tx1="dk1" bg2="lt2" tx2="dk2" accent1="accent1" accent2="accent2" accent3="accent3" accent4="accent4" accent5="accent5" accent6="accent6" hlink="hlink" folHlink="folHlink"/>
  <p:sldLayoutIdLst>
    <p:sldLayoutId id="214748366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698723071"/>
      </p:ext>
    </p:extLst>
  </p:cSld>
  <p:clrMap bg1="lt1" tx1="dk1" bg2="lt2" tx2="dk2" accent1="accent1" accent2="accent2" accent3="accent3" accent4="accent4" accent5="accent5" accent6="accent6" hlink="hlink" folHlink="folHlink"/>
  <p:sldLayoutIdLst>
    <p:sldLayoutId id="214748367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504978755"/>
      </p:ext>
    </p:extLst>
  </p:cSld>
  <p:clrMap bg1="lt1" tx1="dk1" bg2="lt2" tx2="dk2" accent1="accent1" accent2="accent2" accent3="accent3" accent4="accent4" accent5="accent5" accent6="accent6" hlink="hlink" folHlink="folHlink"/>
  <p:sldLayoutIdLst>
    <p:sldLayoutId id="214748367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17058979"/>
      </p:ext>
    </p:extLst>
  </p:cSld>
  <p:clrMap bg1="lt1" tx1="dk1" bg2="lt2" tx2="dk2" accent1="accent1" accent2="accent2" accent3="accent3" accent4="accent4" accent5="accent5" accent6="accent6" hlink="hlink" folHlink="folHlink"/>
  <p:sldLayoutIdLst>
    <p:sldLayoutId id="214748367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927696989"/>
      </p:ext>
    </p:extLst>
  </p:cSld>
  <p:clrMap bg1="lt1" tx1="dk1" bg2="lt2" tx2="dk2" accent1="accent1" accent2="accent2" accent3="accent3" accent4="accent4" accent5="accent5" accent6="accent6" hlink="hlink" folHlink="folHlink"/>
  <p:sldLayoutIdLst>
    <p:sldLayoutId id="214748367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218871526"/>
      </p:ext>
    </p:extLst>
  </p:cSld>
  <p:clrMap bg1="lt1" tx1="dk1" bg2="lt2" tx2="dk2" accent1="accent1" accent2="accent2" accent3="accent3" accent4="accent4" accent5="accent5" accent6="accent6" hlink="hlink" folHlink="folHlink"/>
  <p:sldLayoutIdLst>
    <p:sldLayoutId id="214748367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562830198"/>
      </p:ext>
    </p:extLst>
  </p:cSld>
  <p:clrMap bg1="lt1" tx1="dk1" bg2="lt2" tx2="dk2" accent1="accent1" accent2="accent2" accent3="accent3" accent4="accent4" accent5="accent5" accent6="accent6" hlink="hlink" folHlink="folHlink"/>
  <p:sldLayoutIdLst>
    <p:sldLayoutId id="214748368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753548328"/>
      </p:ext>
    </p:extLst>
  </p:cSld>
  <p:clrMap bg1="lt1" tx1="dk1" bg2="lt2" tx2="dk2" accent1="accent1" accent2="accent2" accent3="accent3" accent4="accent4" accent5="accent5" accent6="accent6" hlink="hlink" folHlink="folHlink"/>
  <p:sldLayoutIdLst>
    <p:sldLayoutId id="214748368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45087783"/>
      </p:ext>
    </p:extLst>
  </p:cSld>
  <p:clrMap bg1="lt1" tx1="dk1" bg2="lt2" tx2="dk2" accent1="accent1" accent2="accent2" accent3="accent3" accent4="accent4" accent5="accent5" accent6="accent6" hlink="hlink" folHlink="folHlink"/>
  <p:sldLayoutIdLst>
    <p:sldLayoutId id="214748368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323759202"/>
      </p:ext>
    </p:extLst>
  </p:cSld>
  <p:clrMap bg1="lt1" tx1="dk1" bg2="lt2" tx2="dk2" accent1="accent1" accent2="accent2" accent3="accent3" accent4="accent4" accent5="accent5" accent6="accent6" hlink="hlink" folHlink="folHlink"/>
  <p:sldLayoutIdLst>
    <p:sldLayoutId id="214748368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777894422"/>
      </p:ext>
    </p:extLst>
  </p:cSld>
  <p:clrMap bg1="lt1" tx1="dk1" bg2="lt2" tx2="dk2" accent1="accent1" accent2="accent2" accent3="accent3" accent4="accent4" accent5="accent5" accent6="accent6" hlink="hlink" folHlink="folHlink"/>
  <p:sldLayoutIdLst>
    <p:sldLayoutId id="214748365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645383827"/>
      </p:ext>
    </p:extLst>
  </p:cSld>
  <p:clrMap bg1="lt1" tx1="dk1" bg2="lt2" tx2="dk2" accent1="accent1" accent2="accent2" accent3="accent3" accent4="accent4" accent5="accent5" accent6="accent6" hlink="hlink" folHlink="folHlink"/>
  <p:sldLayoutIdLst>
    <p:sldLayoutId id="214748368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502681404"/>
      </p:ext>
    </p:extLst>
  </p:cSld>
  <p:clrMap bg1="lt1" tx1="dk1" bg2="lt2" tx2="dk2" accent1="accent1" accent2="accent2" accent3="accent3" accent4="accent4" accent5="accent5" accent6="accent6" hlink="hlink" folHlink="folHlink"/>
  <p:sldLayoutIdLst>
    <p:sldLayoutId id="214748369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916387650"/>
      </p:ext>
    </p:extLst>
  </p:cSld>
  <p:clrMap bg1="lt1" tx1="dk1" bg2="lt2" tx2="dk2" accent1="accent1" accent2="accent2" accent3="accent3" accent4="accent4" accent5="accent5" accent6="accent6" hlink="hlink" folHlink="folHlink"/>
  <p:sldLayoutIdLst>
    <p:sldLayoutId id="214748369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911489473"/>
      </p:ext>
    </p:extLst>
  </p:cSld>
  <p:clrMap bg1="lt1" tx1="dk1" bg2="lt2" tx2="dk2" accent1="accent1" accent2="accent2" accent3="accent3" accent4="accent4" accent5="accent5" accent6="accent6" hlink="hlink" folHlink="folHlink"/>
  <p:sldLayoutIdLst>
    <p:sldLayoutId id="214748369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125835994"/>
      </p:ext>
    </p:extLst>
  </p:cSld>
  <p:clrMap bg1="lt1" tx1="dk1" bg2="lt2" tx2="dk2" accent1="accent1" accent2="accent2" accent3="accent3" accent4="accent4" accent5="accent5" accent6="accent6" hlink="hlink" folHlink="folHlink"/>
  <p:sldLayoutIdLst>
    <p:sldLayoutId id="214748369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797557019"/>
      </p:ext>
    </p:extLst>
  </p:cSld>
  <p:clrMap bg1="lt1" tx1="dk1" bg2="lt2" tx2="dk2" accent1="accent1" accent2="accent2" accent3="accent3" accent4="accent4" accent5="accent5" accent6="accent6" hlink="hlink" folHlink="folHlink"/>
  <p:sldLayoutIdLst>
    <p:sldLayoutId id="214748369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957631417"/>
      </p:ext>
    </p:extLst>
  </p:cSld>
  <p:clrMap bg1="lt1" tx1="dk1" bg2="lt2" tx2="dk2" accent1="accent1" accent2="accent2" accent3="accent3" accent4="accent4" accent5="accent5" accent6="accent6" hlink="hlink" folHlink="folHlink"/>
  <p:sldLayoutIdLst>
    <p:sldLayoutId id="214748370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032160915"/>
      </p:ext>
    </p:extLst>
  </p:cSld>
  <p:clrMap bg1="lt1" tx1="dk1" bg2="lt2" tx2="dk2" accent1="accent1" accent2="accent2" accent3="accent3" accent4="accent4" accent5="accent5" accent6="accent6" hlink="hlink" folHlink="folHlink"/>
  <p:sldLayoutIdLst>
    <p:sldLayoutId id="214748370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86219384"/>
      </p:ext>
    </p:extLst>
  </p:cSld>
  <p:clrMap bg1="lt1" tx1="dk1" bg2="lt2" tx2="dk2" accent1="accent1" accent2="accent2" accent3="accent3" accent4="accent4" accent5="accent5" accent6="accent6" hlink="hlink" folHlink="folHlink"/>
  <p:sldLayoutIdLst>
    <p:sldLayoutId id="214748370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78887384"/>
      </p:ext>
    </p:extLst>
  </p:cSld>
  <p:clrMap bg1="lt1" tx1="dk1" bg2="lt2" tx2="dk2" accent1="accent1" accent2="accent2" accent3="accent3" accent4="accent4" accent5="accent5" accent6="accent6" hlink="hlink" folHlink="folHlink"/>
  <p:sldLayoutIdLst>
    <p:sldLayoutId id="214748370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625688862"/>
      </p:ext>
    </p:extLst>
  </p:cSld>
  <p:clrMap bg1="lt1" tx1="dk1" bg2="lt2" tx2="dk2" accent1="accent1" accent2="accent2" accent3="accent3" accent4="accent4" accent5="accent5" accent6="accent6" hlink="hlink" folHlink="folHlink"/>
  <p:sldLayoutIdLst>
    <p:sldLayoutId id="214748365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627300423"/>
      </p:ext>
    </p:extLst>
  </p:cSld>
  <p:clrMap bg1="lt1" tx1="dk1" bg2="lt2" tx2="dk2" accent1="accent1" accent2="accent2" accent3="accent3" accent4="accent4" accent5="accent5" accent6="accent6" hlink="hlink" folHlink="folHlink"/>
  <p:sldLayoutIdLst>
    <p:sldLayoutId id="214748371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463406065"/>
      </p:ext>
    </p:extLst>
  </p:cSld>
  <p:clrMap bg1="lt1" tx1="dk1" bg2="lt2" tx2="dk2" accent1="accent1" accent2="accent2" accent3="accent3" accent4="accent4" accent5="accent5" accent6="accent6" hlink="hlink" folHlink="folHlink"/>
  <p:sldLayoutIdLst>
    <p:sldLayoutId id="214748371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48398799"/>
      </p:ext>
    </p:extLst>
  </p:cSld>
  <p:clrMap bg1="lt1" tx1="dk1" bg2="lt2" tx2="dk2" accent1="accent1" accent2="accent2" accent3="accent3" accent4="accent4" accent5="accent5" accent6="accent6" hlink="hlink" folHlink="folHlink"/>
  <p:sldLayoutIdLst>
    <p:sldLayoutId id="214748371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054926681"/>
      </p:ext>
    </p:extLst>
  </p:cSld>
  <p:clrMap bg1="lt1" tx1="dk1" bg2="lt2" tx2="dk2" accent1="accent1" accent2="accent2" accent3="accent3" accent4="accent4" accent5="accent5" accent6="accent6" hlink="hlink" folHlink="folHlink"/>
  <p:sldLayoutIdLst>
    <p:sldLayoutId id="214748371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427326681"/>
      </p:ext>
    </p:extLst>
  </p:cSld>
  <p:clrMap bg1="lt1" tx1="dk1" bg2="lt2" tx2="dk2" accent1="accent1" accent2="accent2" accent3="accent3" accent4="accent4" accent5="accent5" accent6="accent6" hlink="hlink" folHlink="folHlink"/>
  <p:sldLayoutIdLst>
    <p:sldLayoutId id="214748371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288395714"/>
      </p:ext>
    </p:extLst>
  </p:cSld>
  <p:clrMap bg1="lt1" tx1="dk1" bg2="lt2" tx2="dk2" accent1="accent1" accent2="accent2" accent3="accent3" accent4="accent4" accent5="accent5" accent6="accent6" hlink="hlink" folHlink="folHlink"/>
  <p:sldLayoutIdLst>
    <p:sldLayoutId id="214748372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80153266"/>
      </p:ext>
    </p:extLst>
  </p:cSld>
  <p:clrMap bg1="lt1" tx1="dk1" bg2="lt2" tx2="dk2" accent1="accent1" accent2="accent2" accent3="accent3" accent4="accent4" accent5="accent5" accent6="accent6" hlink="hlink" folHlink="folHlink"/>
  <p:sldLayoutIdLst>
    <p:sldLayoutId id="214748372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98518710"/>
      </p:ext>
    </p:extLst>
  </p:cSld>
  <p:clrMap bg1="lt1" tx1="dk1" bg2="lt2" tx2="dk2" accent1="accent1" accent2="accent2" accent3="accent3" accent4="accent4" accent5="accent5" accent6="accent6" hlink="hlink" folHlink="folHlink"/>
  <p:sldLayoutIdLst>
    <p:sldLayoutId id="214748372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237048499"/>
      </p:ext>
    </p:extLst>
  </p:cSld>
  <p:clrMap bg1="lt1" tx1="dk1" bg2="lt2" tx2="dk2" accent1="accent1" accent2="accent2" accent3="accent3" accent4="accent4" accent5="accent5" accent6="accent6" hlink="hlink" folHlink="folHlink"/>
  <p:sldLayoutIdLst>
    <p:sldLayoutId id="214748372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727783072"/>
      </p:ext>
    </p:extLst>
  </p:cSld>
  <p:clrMap bg1="lt1" tx1="dk1" bg2="lt2" tx2="dk2" accent1="accent1" accent2="accent2" accent3="accent3" accent4="accent4" accent5="accent5" accent6="accent6" hlink="hlink" folHlink="folHlink"/>
  <p:sldLayoutIdLst>
    <p:sldLayoutId id="2147483728"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102765960"/>
      </p:ext>
    </p:extLst>
  </p:cSld>
  <p:clrMap bg1="lt1" tx1="dk1" bg2="lt2" tx2="dk2" accent1="accent1" accent2="accent2" accent3="accent3" accent4="accent4" accent5="accent5" accent6="accent6" hlink="hlink" folHlink="folHlink"/>
  <p:sldLayoutIdLst>
    <p:sldLayoutId id="214748365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92271098"/>
      </p:ext>
    </p:extLst>
  </p:cSld>
  <p:clrMap bg1="lt1" tx1="dk1" bg2="lt2" tx2="dk2" accent1="accent1" accent2="accent2" accent3="accent3" accent4="accent4" accent5="accent5" accent6="accent6" hlink="hlink" folHlink="folHlink"/>
  <p:sldLayoutIdLst>
    <p:sldLayoutId id="2147483730"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935860735"/>
      </p:ext>
    </p:extLst>
  </p:cSld>
  <p:clrMap bg1="lt1" tx1="dk1" bg2="lt2" tx2="dk2" accent1="accent1" accent2="accent2" accent3="accent3" accent4="accent4" accent5="accent5" accent6="accent6" hlink="hlink" folHlink="folHlink"/>
  <p:sldLayoutIdLst>
    <p:sldLayoutId id="2147483732"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078053675"/>
      </p:ext>
    </p:extLst>
  </p:cSld>
  <p:clrMap bg1="lt1" tx1="dk1" bg2="lt2" tx2="dk2" accent1="accent1" accent2="accent2" accent3="accent3" accent4="accent4" accent5="accent5" accent6="accent6" hlink="hlink" folHlink="folHlink"/>
  <p:sldLayoutIdLst>
    <p:sldLayoutId id="2147483734"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064274979"/>
      </p:ext>
    </p:extLst>
  </p:cSld>
  <p:clrMap bg1="lt1" tx1="dk1" bg2="lt2" tx2="dk2" accent1="accent1" accent2="accent2" accent3="accent3" accent4="accent4" accent5="accent5" accent6="accent6" hlink="hlink" folHlink="folHlink"/>
  <p:sldLayoutIdLst>
    <p:sldLayoutId id="2147483736"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545936666"/>
      </p:ext>
    </p:extLst>
  </p:cSld>
  <p:clrMap bg1="lt1" tx1="dk1" bg2="lt2" tx2="dk2" accent1="accent1" accent2="accent2" accent3="accent3" accent4="accent4" accent5="accent5" accent6="accent6" hlink="hlink" folHlink="folHlink"/>
  <p:sldLayoutIdLst>
    <p:sldLayoutId id="2147483738"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735296418"/>
      </p:ext>
    </p:extLst>
  </p:cSld>
  <p:clrMap bg1="lt1" tx1="dk1" bg2="lt2" tx2="dk2" accent1="accent1" accent2="accent2" accent3="accent3" accent4="accent4" accent5="accent5" accent6="accent6" hlink="hlink" folHlink="folHlink"/>
  <p:sldLayoutIdLst>
    <p:sldLayoutId id="2147483740"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304409619"/>
      </p:ext>
    </p:extLst>
  </p:cSld>
  <p:clrMap bg1="lt1" tx1="dk1" bg2="lt2" tx2="dk2" accent1="accent1" accent2="accent2" accent3="accent3" accent4="accent4" accent5="accent5" accent6="accent6" hlink="hlink" folHlink="folHlink"/>
  <p:sldLayoutIdLst>
    <p:sldLayoutId id="2147483742"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795769624"/>
      </p:ext>
    </p:extLst>
  </p:cSld>
  <p:clrMap bg1="lt1" tx1="dk1" bg2="lt2" tx2="dk2" accent1="accent1" accent2="accent2" accent3="accent3" accent4="accent4" accent5="accent5" accent6="accent6" hlink="hlink" folHlink="folHlink"/>
  <p:sldLayoutIdLst>
    <p:sldLayoutId id="2147483744"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974100067"/>
      </p:ext>
    </p:extLst>
  </p:cSld>
  <p:clrMap bg1="lt1" tx1="dk1" bg2="lt2" tx2="dk2" accent1="accent1" accent2="accent2" accent3="accent3" accent4="accent4" accent5="accent5" accent6="accent6" hlink="hlink" folHlink="folHlink"/>
  <p:sldLayoutIdLst>
    <p:sldLayoutId id="2147483746"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6182199"/>
      </p:ext>
    </p:extLst>
  </p:cSld>
  <p:clrMap bg1="lt1" tx1="dk1" bg2="lt2" tx2="dk2" accent1="accent1" accent2="accent2" accent3="accent3" accent4="accent4" accent5="accent5" accent6="accent6" hlink="hlink" folHlink="folHlink"/>
  <p:sldLayoutIdLst>
    <p:sldLayoutId id="2147483748"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091606193"/>
      </p:ext>
    </p:extLst>
  </p:cSld>
  <p:clrMap bg1="lt1" tx1="dk1" bg2="lt2" tx2="dk2" accent1="accent1" accent2="accent2" accent3="accent3" accent4="accent4" accent5="accent5" accent6="accent6" hlink="hlink" folHlink="folHlink"/>
  <p:sldLayoutIdLst>
    <p:sldLayoutId id="214748365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231624721"/>
      </p:ext>
    </p:extLst>
  </p:cSld>
  <p:clrMap bg1="lt1" tx1="dk1" bg2="lt2" tx2="dk2" accent1="accent1" accent2="accent2" accent3="accent3" accent4="accent4" accent5="accent5" accent6="accent6" hlink="hlink" folHlink="folHlink"/>
  <p:sldLayoutIdLst>
    <p:sldLayoutId id="2147483750"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929528399"/>
      </p:ext>
    </p:extLst>
  </p:cSld>
  <p:clrMap bg1="lt1" tx1="dk1" bg2="lt2" tx2="dk2" accent1="accent1" accent2="accent2" accent3="accent3" accent4="accent4" accent5="accent5" accent6="accent6" hlink="hlink" folHlink="folHlink"/>
  <p:sldLayoutIdLst>
    <p:sldLayoutId id="2147483752"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656460368"/>
      </p:ext>
    </p:extLst>
  </p:cSld>
  <p:clrMap bg1="lt1" tx1="dk1" bg2="lt2" tx2="dk2" accent1="accent1" accent2="accent2" accent3="accent3" accent4="accent4" accent5="accent5" accent6="accent6" hlink="hlink" folHlink="folHlink"/>
  <p:sldLayoutIdLst>
    <p:sldLayoutId id="2147483754"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80920" cy="365125"/>
          </a:xfrm>
          <a:prstGeom prst="rect">
            <a:avLst/>
          </a:prstGeom>
        </p:spPr>
        <p:txBody>
          <a:bodyPr vert="horz" lIns="91440" tIns="45720" rIns="91440" bIns="45720" rtlCol="0" anchor="ct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73313080"/>
      </p:ext>
    </p:extLst>
  </p:cSld>
  <p:clrMap bg1="lt1" tx1="dk1" bg2="lt2" tx2="dk2" accent1="accent1" accent2="accent2" accent3="accent3" accent4="accent4" accent5="accent5" accent6="accent6" hlink="hlink" folHlink="folHlink"/>
  <p:sldLayoutIdLst>
    <p:sldLayoutId id="214748375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80920" cy="365125"/>
          </a:xfrm>
          <a:prstGeom prst="rect">
            <a:avLst/>
          </a:prstGeom>
        </p:spPr>
        <p:txBody>
          <a:bodyPr vert="horz" lIns="91440" tIns="45720" rIns="91440" bIns="45720" rtlCol="0" anchor="ct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512230344"/>
      </p:ext>
    </p:extLst>
  </p:cSld>
  <p:clrMap bg1="lt1" tx1="dk1" bg2="lt2" tx2="dk2" accent1="accent1" accent2="accent2" accent3="accent3" accent4="accent4" accent5="accent5" accent6="accent6" hlink="hlink" folHlink="folHlink"/>
  <p:sldLayoutIdLst>
    <p:sldLayoutId id="214748375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80920" cy="365125"/>
          </a:xfrm>
          <a:prstGeom prst="rect">
            <a:avLst/>
          </a:prstGeom>
        </p:spPr>
        <p:txBody>
          <a:bodyPr vert="horz" lIns="91440" tIns="45720" rIns="91440" bIns="45720" rtlCol="0" anchor="ct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4197165013"/>
      </p:ext>
    </p:extLst>
  </p:cSld>
  <p:clrMap bg1="lt1" tx1="dk1" bg2="lt2" tx2="dk2" accent1="accent1" accent2="accent2" accent3="accent3" accent4="accent4" accent5="accent5" accent6="accent6" hlink="hlink" folHlink="folHlink"/>
  <p:sldLayoutIdLst>
    <p:sldLayoutId id="214748376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80920" cy="365125"/>
          </a:xfrm>
          <a:prstGeom prst="rect">
            <a:avLst/>
          </a:prstGeom>
        </p:spPr>
        <p:txBody>
          <a:bodyPr vert="horz" lIns="91440" tIns="45720" rIns="91440" bIns="45720" rtlCol="0" anchor="ct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924939725"/>
      </p:ext>
    </p:extLst>
  </p:cSld>
  <p:clrMap bg1="lt1" tx1="dk1" bg2="lt2" tx2="dk2" accent1="accent1" accent2="accent2" accent3="accent3" accent4="accent4" accent5="accent5" accent6="accent6" hlink="hlink" folHlink="folHlink"/>
  <p:sldLayoutIdLst>
    <p:sldLayoutId id="214748376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80920" cy="365125"/>
          </a:xfrm>
          <a:prstGeom prst="rect">
            <a:avLst/>
          </a:prstGeom>
        </p:spPr>
        <p:txBody>
          <a:bodyPr vert="horz" lIns="91440" tIns="45720" rIns="91440" bIns="45720" rtlCol="0" anchor="ctr"/>
          <a:lstStyle>
            <a:lvl1pPr marL="0" algn="l" defTabSz="914400" rtl="0" eaLnBrk="1" latinLnBrk="0" hangingPunct="1">
              <a:defRPr lang="de-DE" sz="1000" kern="1200" baseline="0" smtClean="0">
                <a:solidFill>
                  <a:schemeClr val="accent1">
                    <a:lumMod val="75000"/>
                  </a:schemeClr>
                </a:solidFill>
                <a:latin typeface="Verdana" panose="020B0604030504040204" pitchFamily="34" charset="0"/>
                <a:ea typeface="+mn-ea"/>
                <a:cs typeface="+mn-cs"/>
              </a:defRPr>
            </a:lvl1p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3567562163"/>
      </p:ext>
    </p:extLst>
  </p:cSld>
  <p:clrMap bg1="lt1" tx1="dk1" bg2="lt2" tx2="dk2" accent1="accent1" accent2="accent2" accent3="accent3" accent4="accent4" accent5="accent5" accent6="accent6" hlink="hlink" folHlink="folHlink"/>
  <p:sldLayoutIdLst>
    <p:sldLayoutId id="214748376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908762077"/>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1149429941"/>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001583293"/>
      </p:ext>
    </p:extLst>
  </p:cSld>
  <p:clrMap bg1="lt1" tx1="dk1" bg2="lt2" tx2="dk2" accent1="accent1" accent2="accent2" accent3="accent3" accent4="accent4" accent5="accent5" accent6="accent6" hlink="hlink" folHlink="folHlink"/>
  <p:sldLayoutIdLst>
    <p:sldLayoutId id="214748366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3976759549"/>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2855197529"/>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2459363740"/>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RDA mini | Stand: 30.11.2016 | CC BY-NC-SA</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81C2F-16D5-4981-9E09-CCC623DEA14C}"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356716146"/>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953218892"/>
      </p:ext>
    </p:extLst>
  </p:cSld>
  <p:clrMap bg1="lt1" tx1="dk1" bg2="lt2" tx2="dk2" accent1="accent1" accent2="accent2" accent3="accent3" accent4="accent4" accent5="accent5" accent6="accent6" hlink="hlink" folHlink="folHlink"/>
  <p:sldLayoutIdLst>
    <p:sldLayoutId id="214748379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347252130"/>
      </p:ext>
    </p:extLst>
  </p:cSld>
  <p:clrMap bg1="lt1" tx1="dk1" bg2="lt2" tx2="dk2" accent1="accent1" accent2="accent2" accent3="accent3" accent4="accent4" accent5="accent5" accent6="accent6" hlink="hlink" folHlink="folHlink"/>
  <p:sldLayoutIdLst>
    <p:sldLayoutId id="2147483798"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997230709"/>
      </p:ext>
    </p:extLst>
  </p:cSld>
  <p:clrMap bg1="lt1" tx1="dk1" bg2="lt2" tx2="dk2" accent1="accent1" accent2="accent2" accent3="accent3" accent4="accent4" accent5="accent5" accent6="accent6" hlink="hlink" folHlink="folHlink"/>
  <p:sldLayoutIdLst>
    <p:sldLayoutId id="2147483800"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911677345"/>
      </p:ext>
    </p:extLst>
  </p:cSld>
  <p:clrMap bg1="lt1" tx1="dk1" bg2="lt2" tx2="dk2" accent1="accent1" accent2="accent2" accent3="accent3" accent4="accent4" accent5="accent5" accent6="accent6" hlink="hlink" folHlink="folHlink"/>
  <p:sldLayoutIdLst>
    <p:sldLayoutId id="214748380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768554292"/>
      </p:ext>
    </p:extLst>
  </p:cSld>
  <p:clrMap bg1="lt1" tx1="dk1" bg2="lt2" tx2="dk2" accent1="accent1" accent2="accent2" accent3="accent3" accent4="accent4" accent5="accent5" accent6="accent6" hlink="hlink" folHlink="folHlink"/>
  <p:sldLayoutIdLst>
    <p:sldLayoutId id="214748380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695221178"/>
      </p:ext>
    </p:extLst>
  </p:cSld>
  <p:clrMap bg1="lt1" tx1="dk1" bg2="lt2" tx2="dk2" accent1="accent1" accent2="accent2" accent3="accent3" accent4="accent4" accent5="accent5" accent6="accent6" hlink="hlink" folHlink="folHlink"/>
  <p:sldLayoutIdLst>
    <p:sldLayoutId id="2147483806"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89444176"/>
      </p:ext>
    </p:extLst>
  </p:cSld>
  <p:clrMap bg1="lt1" tx1="dk1" bg2="lt2" tx2="dk2" accent1="accent1" accent2="accent2" accent3="accent3" accent4="accent4" accent5="accent5" accent6="accent6" hlink="hlink" folHlink="folHlink"/>
  <p:sldLayoutIdLst>
    <p:sldLayoutId id="2147483662"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333134984"/>
      </p:ext>
    </p:extLst>
  </p:cSld>
  <p:clrMap bg1="lt1" tx1="dk1" bg2="lt2" tx2="dk2" accent1="accent1" accent2="accent2" accent3="accent3" accent4="accent4" accent5="accent5" accent6="accent6" hlink="hlink" folHlink="folHlink"/>
  <p:sldLayoutIdLst>
    <p:sldLayoutId id="2147483808"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840931718"/>
      </p:ext>
    </p:extLst>
  </p:cSld>
  <p:clrMap bg1="lt1" tx1="dk1" bg2="lt2" tx2="dk2" accent1="accent1" accent2="accent2" accent3="accent3" accent4="accent4" accent5="accent5" accent6="accent6" hlink="hlink" folHlink="folHlink"/>
  <p:sldLayoutIdLst>
    <p:sldLayoutId id="2147483810"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4062700684"/>
      </p:ext>
    </p:extLst>
  </p:cSld>
  <p:clrMap bg1="lt1" tx1="dk1" bg2="lt2" tx2="dk2" accent1="accent1" accent2="accent2" accent3="accent3" accent4="accent4" accent5="accent5" accent6="accent6" hlink="hlink" folHlink="folHlink"/>
  <p:sldLayoutIdLst>
    <p:sldLayoutId id="2147483812"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681109335"/>
      </p:ext>
    </p:extLst>
  </p:cSld>
  <p:clrMap bg1="lt1" tx1="dk1" bg2="lt2" tx2="dk2" accent1="accent1" accent2="accent2" accent3="accent3" accent4="accent4" accent5="accent5" accent6="accent6" hlink="hlink" folHlink="folHlink"/>
  <p:sldLayoutIdLst>
    <p:sldLayoutId id="2147483814"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560828996"/>
      </p:ext>
    </p:extLst>
  </p:cSld>
  <p:clrMap bg1="lt1" tx1="dk1" bg2="lt2" tx2="dk2" accent1="accent1" accent2="accent2" accent3="accent3" accent4="accent4" accent5="accent5" accent6="accent6" hlink="hlink" folHlink="folHlink"/>
  <p:sldLayoutIdLst>
    <p:sldLayoutId id="2147483816"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546569592"/>
      </p:ext>
    </p:extLst>
  </p:cSld>
  <p:clrMap bg1="lt1" tx1="dk1" bg2="lt2" tx2="dk2" accent1="accent1" accent2="accent2" accent3="accent3" accent4="accent4" accent5="accent5" accent6="accent6" hlink="hlink" folHlink="folHlink"/>
  <p:sldLayoutIdLst>
    <p:sldLayoutId id="2147483818"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633901696"/>
      </p:ext>
    </p:extLst>
  </p:cSld>
  <p:clrMap bg1="lt1" tx1="dk1" bg2="lt2" tx2="dk2" accent1="accent1" accent2="accent2" accent3="accent3" accent4="accent4" accent5="accent5" accent6="accent6" hlink="hlink" folHlink="folHlink"/>
  <p:sldLayoutIdLst>
    <p:sldLayoutId id="2147483820"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951284304"/>
      </p:ext>
    </p:extLst>
  </p:cSld>
  <p:clrMap bg1="lt1" tx1="dk1" bg2="lt2" tx2="dk2" accent1="accent1" accent2="accent2" accent3="accent3" accent4="accent4" accent5="accent5" accent6="accent6" hlink="hlink" folHlink="folHlink"/>
  <p:sldLayoutIdLst>
    <p:sldLayoutId id="2147483822"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957936229"/>
      </p:ext>
    </p:extLst>
  </p:cSld>
  <p:clrMap bg1="lt1" tx1="dk1" bg2="lt2" tx2="dk2" accent1="accent1" accent2="accent2" accent3="accent3" accent4="accent4" accent5="accent5" accent6="accent6" hlink="hlink" folHlink="folHlink"/>
  <p:sldLayoutIdLst>
    <p:sldLayoutId id="2147483824"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852720820"/>
      </p:ext>
    </p:extLst>
  </p:cSld>
  <p:clrMap bg1="lt1" tx1="dk1" bg2="lt2" tx2="dk2" accent1="accent1" accent2="accent2" accent3="accent3" accent4="accent4" accent5="accent5" accent6="accent6" hlink="hlink" folHlink="folHlink"/>
  <p:sldLayoutIdLst>
    <p:sldLayoutId id="2147483826"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420021689"/>
      </p:ext>
    </p:extLst>
  </p:cSld>
  <p:clrMap bg1="lt1" tx1="dk1" bg2="lt2" tx2="dk2" accent1="accent1" accent2="accent2" accent3="accent3" accent4="accent4" accent5="accent5" accent6="accent6" hlink="hlink" folHlink="folHlink"/>
  <p:sldLayoutIdLst>
    <p:sldLayoutId id="2147483664"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366337880"/>
      </p:ext>
    </p:extLst>
  </p:cSld>
  <p:clrMap bg1="lt1" tx1="dk1" bg2="lt2" tx2="dk2" accent1="accent1" accent2="accent2" accent3="accent3" accent4="accent4" accent5="accent5" accent6="accent6" hlink="hlink" folHlink="folHlink"/>
  <p:sldLayoutIdLst>
    <p:sldLayoutId id="2147483828"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850021370"/>
      </p:ext>
    </p:extLst>
  </p:cSld>
  <p:clrMap bg1="lt1" tx1="dk1" bg2="lt2" tx2="dk2" accent1="accent1" accent2="accent2" accent3="accent3" accent4="accent4" accent5="accent5" accent6="accent6" hlink="hlink" folHlink="folHlink"/>
  <p:sldLayoutIdLst>
    <p:sldLayoutId id="2147483830"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766722112"/>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38.jpeg"/></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6.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notesSlide" Target="../notesSlides/notesSlide27.xml"/><Relationship Id="rId1" Type="http://schemas.openxmlformats.org/officeDocument/2006/relationships/slideLayout" Target="../slideLayouts/slideLayout31.xml"/><Relationship Id="rId4" Type="http://schemas.openxmlformats.org/officeDocument/2006/relationships/image" Target="../media/image27.tmp"/></Relationships>
</file>

<file path=ppt/slides/_rels/slide47.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3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2.xml.rels><?xml version="1.0" encoding="UTF-8" standalone="yes"?>
<Relationships xmlns="http://schemas.openxmlformats.org/package/2006/relationships"><Relationship Id="rId3" Type="http://schemas.openxmlformats.org/officeDocument/2006/relationships/image" Target="../media/image31.tmp"/><Relationship Id="rId2" Type="http://schemas.openxmlformats.org/officeDocument/2006/relationships/image" Target="../media/image30.tmp"/><Relationship Id="rId1" Type="http://schemas.openxmlformats.org/officeDocument/2006/relationships/slideLayout" Target="../slideLayouts/slideLayout37.xml"/></Relationships>
</file>

<file path=ppt/slides/_rels/slide53.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6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4.xml"/></Relationships>
</file>

<file path=ppt/slides/_rels/slide6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7.xml"/></Relationships>
</file>

<file path=ppt/slides/_rels/slide6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4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access.rdatoolkit.org/rdachp6-de_rda6-3421.html" TargetMode="Externa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access.rdatoolkit.org/rdachp3-de_rda3-2035.html" TargetMode="Externa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access.rdatoolkit.org/rdachp3-de_rda3-2058.html"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852716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6" name="Tabelle 5"/>
          <p:cNvGraphicFramePr>
            <a:graphicFrameLocks noGrp="1"/>
          </p:cNvGraphicFramePr>
          <p:nvPr/>
        </p:nvGraphicFramePr>
        <p:xfrm>
          <a:off x="251520" y="1268760"/>
          <a:ext cx="8280000" cy="4521200"/>
        </p:xfrm>
        <a:graphic>
          <a:graphicData uri="http://schemas.openxmlformats.org/drawingml/2006/table">
            <a:tbl>
              <a:tblPr firstRow="1" bandRow="1">
                <a:tableStyleId>{5C22544A-7EE6-4342-B048-85BDC9FD1C3A}</a:tableStyleId>
              </a:tblPr>
              <a:tblGrid>
                <a:gridCol w="936000"/>
                <a:gridCol w="3888000"/>
                <a:gridCol w="3456000"/>
              </a:tblGrid>
              <a:tr h="37084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Umfang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186 Seiten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 der Expression</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 </a:t>
                      </a:r>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10</a:t>
            </a:fld>
            <a:endParaRPr lang="de-DE">
              <a:solidFill>
                <a:prstClr val="black">
                  <a:tint val="75000"/>
                </a:prstClr>
              </a:solidFill>
            </a:endParaRPr>
          </a:p>
        </p:txBody>
      </p:sp>
      <p:sp>
        <p:nvSpPr>
          <p:cNvPr id="8" name="Fußzeilenplatzhalter 7"/>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8079446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
            </a:r>
            <a:br>
              <a:rPr lang="de-DE" smtClean="0"/>
            </a:br>
            <a:r>
              <a:rPr lang="de-DE" smtClean="0"/>
              <a:t>Anmerkung zur Manifestation</a:t>
            </a:r>
            <a:br>
              <a:rPr lang="de-DE" smtClean="0"/>
            </a:br>
            <a:r>
              <a:rPr lang="de-DE" smtClean="0"/>
              <a:t>(RDA 2.17)</a:t>
            </a:r>
            <a:br>
              <a:rPr lang="de-DE"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3.02.08</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13" name="Fußzeilenplatzhalter 12"/>
          <p:cNvSpPr>
            <a:spLocks noGrp="1"/>
          </p:cNvSpPr>
          <p:nvPr>
            <p:ph type="ftr" sz="quarter" idx="14"/>
          </p:nvPr>
        </p:nvSpPr>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421294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eine Anmerkung zur Manifestation ist ein Kommentar, der (zusätzliche) Informationen über Merkmale der Manifestation liefert </a:t>
            </a:r>
          </a:p>
          <a:p>
            <a:r>
              <a:rPr lang="de-DE" dirty="0" smtClean="0"/>
              <a:t>zu fast allen Merkmalen der Manifestation gibt es eine „eigene“ Anmerkung</a:t>
            </a:r>
          </a:p>
          <a:p>
            <a:endParaRPr lang="de-DE" dirty="0" smtClean="0"/>
          </a:p>
          <a:p>
            <a:r>
              <a:rPr lang="de-DE" dirty="0" smtClean="0"/>
              <a:t>Beispiele:</a:t>
            </a:r>
          </a:p>
          <a:p>
            <a:pPr lvl="1"/>
            <a:r>
              <a:rPr lang="de-DE" dirty="0" smtClean="0"/>
              <a:t>Anmerkung zum Titel</a:t>
            </a:r>
          </a:p>
          <a:p>
            <a:pPr lvl="1"/>
            <a:r>
              <a:rPr lang="de-DE" dirty="0" smtClean="0"/>
              <a:t>Anmerkung zur Verantwortlichkeitsangabe</a:t>
            </a:r>
          </a:p>
          <a:p>
            <a:pPr lvl="1"/>
            <a:r>
              <a:rPr lang="de-DE" dirty="0" smtClean="0"/>
              <a:t>Anmerkung zum Ausgabevermerk</a:t>
            </a:r>
          </a:p>
          <a:p>
            <a:pPr lvl="1"/>
            <a:r>
              <a:rPr lang="de-DE" dirty="0" smtClean="0"/>
              <a:t>etc.</a:t>
            </a:r>
          </a:p>
          <a:p>
            <a:pPr lvl="1"/>
            <a:endParaRPr lang="de-DE" dirty="0"/>
          </a:p>
        </p:txBody>
      </p:sp>
      <p:sp>
        <p:nvSpPr>
          <p:cNvPr id="4" name="Fußzeilenplatzhalter 3"/>
          <p:cNvSpPr>
            <a:spLocks noGrp="1"/>
          </p:cNvSpPr>
          <p:nvPr>
            <p:ph type="ftr" sz="quarter" idx="14"/>
          </p:nvPr>
        </p:nvSpPr>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101</a:t>
            </a:fld>
            <a:endParaRPr lang="de-DE" dirty="0"/>
          </a:p>
        </p:txBody>
      </p:sp>
    </p:spTree>
    <p:extLst>
      <p:ext uri="{BB962C8B-B14F-4D97-AF65-F5344CB8AC3E}">
        <p14:creationId xmlns:p14="http://schemas.microsoft.com/office/powerpoint/2010/main" val="229476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Erfassung der Gesamttitelangabe bei einzelnen Einheiten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3.02.06</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191469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a:buNone/>
            </a:pPr>
            <a:r>
              <a:rPr lang="de-DE" dirty="0" smtClean="0"/>
              <a:t>Beschreibung der Gesamttitelangabe</a:t>
            </a:r>
            <a:br>
              <a:rPr lang="de-DE" dirty="0" smtClean="0"/>
            </a:br>
            <a:endParaRPr lang="de-DE" dirty="0" smtClean="0"/>
          </a:p>
          <a:p>
            <a:pPr>
              <a:buNone/>
            </a:pPr>
            <a:r>
              <a:rPr lang="de-DE" dirty="0" smtClean="0"/>
              <a:t>Die Elemente werden übertragen</a:t>
            </a:r>
          </a:p>
          <a:p>
            <a:pPr>
              <a:buNone/>
            </a:pPr>
            <a:endParaRPr lang="de-DE" dirty="0" smtClean="0"/>
          </a:p>
          <a:p>
            <a:pPr>
              <a:buNone/>
            </a:pPr>
            <a:r>
              <a:rPr lang="de-DE" dirty="0" smtClean="0"/>
              <a:t>Standardelemente sind:</a:t>
            </a:r>
            <a:endParaRPr lang="de-DE" dirty="0"/>
          </a:p>
          <a:p>
            <a:r>
              <a:rPr lang="de-DE" dirty="0"/>
              <a:t>Haupttitel der Reihe </a:t>
            </a:r>
            <a:endParaRPr lang="de-DE" dirty="0" smtClean="0"/>
          </a:p>
          <a:p>
            <a:r>
              <a:rPr lang="de-DE" dirty="0"/>
              <a:t>Zählung innerhalb der </a:t>
            </a:r>
            <a:r>
              <a:rPr lang="de-DE" dirty="0" smtClean="0"/>
              <a:t>Reihe</a:t>
            </a:r>
          </a:p>
          <a:p>
            <a:r>
              <a:rPr lang="de-DE" dirty="0"/>
              <a:t>Haupttitel der </a:t>
            </a:r>
            <a:r>
              <a:rPr lang="de-DE" dirty="0" smtClean="0"/>
              <a:t>Unterreihe</a:t>
            </a:r>
          </a:p>
          <a:p>
            <a:r>
              <a:rPr lang="de-DE" dirty="0"/>
              <a:t>Zählung innerhalb der Unterreihe</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Titel 1"/>
          <p:cNvSpPr>
            <a:spLocks noGrp="1"/>
          </p:cNvSpPr>
          <p:nvPr>
            <p:ph type="title"/>
          </p:nvPr>
        </p:nvSpPr>
        <p:spPr>
          <a:xfrm>
            <a:off x="252536" y="183778"/>
            <a:ext cx="8423920" cy="508918"/>
          </a:xfrm>
        </p:spPr>
        <p:txBody>
          <a:bodyPr/>
          <a:lstStyle/>
          <a:p>
            <a:r>
              <a:rPr lang="de-DE" dirty="0" smtClean="0"/>
              <a:t>Monografien: Gesamttitelangabe</a:t>
            </a:r>
            <a:endParaRPr lang="de-DE" dirty="0"/>
          </a:p>
        </p:txBody>
      </p:sp>
      <p:sp>
        <p:nvSpPr>
          <p:cNvPr id="6"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0794537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xfrm>
            <a:off x="251520" y="183778"/>
            <a:ext cx="8640960" cy="508918"/>
          </a:xfrm>
        </p:spPr>
        <p:txBody>
          <a:bodyPr/>
          <a:lstStyle/>
          <a:p>
            <a:r>
              <a:rPr lang="de-DE" dirty="0" smtClean="0"/>
              <a:t>Beispiel 25, Monografische Reihe - Teil</a:t>
            </a:r>
            <a:endParaRPr lang="de-DE" dirty="0"/>
          </a:p>
        </p:txBody>
      </p:sp>
      <p:pic>
        <p:nvPicPr>
          <p:cNvPr id="2" name="Grafik 1"/>
          <p:cNvPicPr>
            <a:picLocks noChangeAspect="1"/>
          </p:cNvPicPr>
          <p:nvPr/>
        </p:nvPicPr>
        <p:blipFill rotWithShape="1">
          <a:blip r:embed="rId3" cstate="print">
            <a:extLst>
              <a:ext uri="{28A0092B-C50C-407E-A947-70E740481C1C}">
                <a14:useLocalDpi xmlns:a14="http://schemas.microsoft.com/office/drawing/2010/main" val="0"/>
              </a:ext>
            </a:extLst>
          </a:blip>
          <a:srcRect l="17010" t="6528" r="21499" b="62462"/>
          <a:stretch/>
        </p:blipFill>
        <p:spPr>
          <a:xfrm rot="5400000">
            <a:off x="267404" y="2182363"/>
            <a:ext cx="4162048" cy="2968540"/>
          </a:xfrm>
          <a:prstGeom prst="rect">
            <a:avLst/>
          </a:prstGeom>
          <a:ln w="3175">
            <a:solidFill>
              <a:schemeClr val="tx1"/>
            </a:solidFill>
          </a:ln>
        </p:spPr>
      </p:pic>
      <p:pic>
        <p:nvPicPr>
          <p:cNvPr id="8" name="Grafik 7"/>
          <p:cNvPicPr>
            <a:picLocks noChangeAspect="1"/>
          </p:cNvPicPr>
          <p:nvPr/>
        </p:nvPicPr>
        <p:blipFill rotWithShape="1">
          <a:blip r:embed="rId4" cstate="print">
            <a:extLst>
              <a:ext uri="{28A0092B-C50C-407E-A947-70E740481C1C}">
                <a14:useLocalDpi xmlns:a14="http://schemas.microsoft.com/office/drawing/2010/main" val="0"/>
              </a:ext>
            </a:extLst>
          </a:blip>
          <a:srcRect l="4681" t="15270" r="72443" b="76858"/>
          <a:stretch/>
        </p:blipFill>
        <p:spPr>
          <a:xfrm>
            <a:off x="4918981" y="3463127"/>
            <a:ext cx="3058127" cy="744046"/>
          </a:xfrm>
          <a:prstGeom prst="rect">
            <a:avLst/>
          </a:prstGeom>
          <a:ln w="3175">
            <a:solidFill>
              <a:schemeClr val="tx1"/>
            </a:solidFill>
          </a:ln>
        </p:spPr>
      </p:pic>
      <p:pic>
        <p:nvPicPr>
          <p:cNvPr id="11" name="Grafik 10"/>
          <p:cNvPicPr>
            <a:picLocks noChangeAspect="1"/>
          </p:cNvPicPr>
          <p:nvPr/>
        </p:nvPicPr>
        <p:blipFill rotWithShape="1">
          <a:blip r:embed="rId4" cstate="print">
            <a:extLst>
              <a:ext uri="{28A0092B-C50C-407E-A947-70E740481C1C}">
                <a14:useLocalDpi xmlns:a14="http://schemas.microsoft.com/office/drawing/2010/main" val="0"/>
              </a:ext>
            </a:extLst>
          </a:blip>
          <a:srcRect l="6525" t="72847" r="73262" b="13461"/>
          <a:stretch/>
        </p:blipFill>
        <p:spPr>
          <a:xfrm>
            <a:off x="4932040" y="4282973"/>
            <a:ext cx="3058127" cy="1464684"/>
          </a:xfrm>
          <a:prstGeom prst="rect">
            <a:avLst/>
          </a:prstGeom>
          <a:ln w="3175">
            <a:solidFill>
              <a:schemeClr val="tx1"/>
            </a:solidFill>
          </a:ln>
        </p:spPr>
      </p:pic>
      <p:sp>
        <p:nvSpPr>
          <p:cNvPr id="9" name="Textfeld 8"/>
          <p:cNvSpPr txBox="1"/>
          <p:nvPr/>
        </p:nvSpPr>
        <p:spPr>
          <a:xfrm>
            <a:off x="519704" y="1052352"/>
            <a:ext cx="143982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 </a:t>
            </a:r>
          </a:p>
        </p:txBody>
      </p:sp>
      <p:sp>
        <p:nvSpPr>
          <p:cNvPr id="3" name="Textfeld 2"/>
          <p:cNvSpPr txBox="1"/>
          <p:nvPr/>
        </p:nvSpPr>
        <p:spPr>
          <a:xfrm>
            <a:off x="864158" y="1052352"/>
            <a:ext cx="1340432" cy="369332"/>
          </a:xfrm>
          <a:prstGeom prst="rect">
            <a:avLst/>
          </a:prstGeom>
          <a:no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7" name="Textfeld 6"/>
          <p:cNvSpPr txBox="1"/>
          <p:nvPr/>
        </p:nvSpPr>
        <p:spPr>
          <a:xfrm>
            <a:off x="5004386" y="2924944"/>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Textfeld 3"/>
          <p:cNvSpPr txBox="1"/>
          <p:nvPr/>
        </p:nvSpPr>
        <p:spPr>
          <a:xfrm>
            <a:off x="4918981" y="2708920"/>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12"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27607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 25, Monografische Reihe - Teil</a:t>
            </a: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87962534"/>
              </p:ext>
            </p:extLst>
          </p:nvPr>
        </p:nvGraphicFramePr>
        <p:xfrm>
          <a:off x="215515" y="1844826"/>
          <a:ext cx="8424937" cy="2520278"/>
        </p:xfrm>
        <a:graphic>
          <a:graphicData uri="http://schemas.openxmlformats.org/drawingml/2006/table">
            <a:tbl>
              <a:tblPr firstRow="1" bandRow="1">
                <a:tableStyleId>{5C22544A-7EE6-4342-B048-85BDC9FD1C3A}</a:tableStyleId>
              </a:tblPr>
              <a:tblGrid>
                <a:gridCol w="1584176"/>
                <a:gridCol w="3240360"/>
                <a:gridCol w="3600401"/>
              </a:tblGrid>
              <a:tr h="37603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80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Bestsellermarketing</a:t>
                      </a:r>
                      <a:endParaRPr lang="de-DE" sz="1800" dirty="0">
                        <a:latin typeface="Verdana" pitchFamily="34" charset="0"/>
                        <a:ea typeface="Verdana" pitchFamily="34" charset="0"/>
                        <a:cs typeface="Verdana" pitchFamily="34" charset="0"/>
                      </a:endParaRPr>
                    </a:p>
                  </a:txBody>
                  <a:tcPr/>
                </a:tc>
              </a:tr>
              <a:tr h="7430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2.12.2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 der Reihe</a:t>
                      </a:r>
                      <a:endParaRPr lang="de-DE" sz="1800" b="1" dirty="0">
                        <a:latin typeface="Verdana" pitchFamily="34" charset="0"/>
                        <a:ea typeface="Verdana" pitchFamily="34" charset="0"/>
                        <a:cs typeface="Verdana"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Reihe Geisteswissenschaften </a:t>
                      </a:r>
                      <a:endParaRPr lang="de-DE" sz="1800" dirty="0">
                        <a:latin typeface="Verdana" pitchFamily="34" charset="0"/>
                        <a:ea typeface="Verdana" pitchFamily="34" charset="0"/>
                        <a:cs typeface="Verdana" pitchFamily="34" charset="0"/>
                      </a:endParaRPr>
                    </a:p>
                  </a:txBody>
                  <a:tcPr/>
                </a:tc>
              </a:tr>
              <a:tr h="7430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2.12.9</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Zählung</a:t>
                      </a:r>
                      <a:r>
                        <a:rPr lang="de-DE" sz="1800" b="1" baseline="0" dirty="0" smtClean="0">
                          <a:latin typeface="Verdana" pitchFamily="34" charset="0"/>
                          <a:ea typeface="Verdana" pitchFamily="34" charset="0"/>
                          <a:cs typeface="Verdana" pitchFamily="34" charset="0"/>
                        </a:rPr>
                        <a:t> innerhalb der Reihe</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Band 1</a:t>
                      </a:r>
                      <a:endParaRPr lang="de-DE" sz="1800" dirty="0">
                        <a:latin typeface="Verdana" pitchFamily="34" charset="0"/>
                        <a:ea typeface="Verdana" pitchFamily="34" charset="0"/>
                        <a:cs typeface="Verdana" pitchFamily="34" charset="0"/>
                      </a:endParaRPr>
                    </a:p>
                  </a:txBody>
                  <a:tcPr/>
                </a:tc>
              </a:tr>
            </a:tbl>
          </a:graphicData>
        </a:graphic>
      </p:graphicFrame>
      <p:sp>
        <p:nvSpPr>
          <p:cNvPr id="10" name="Textfeld 9"/>
          <p:cNvSpPr txBox="1"/>
          <p:nvPr/>
        </p:nvSpPr>
        <p:spPr>
          <a:xfrm>
            <a:off x="179512" y="4365104"/>
            <a:ext cx="8496944"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 </a:t>
            </a:r>
            <a:endParaRPr lang="de-DE" sz="1600" dirty="0">
              <a:latin typeface="Verdana" pitchFamily="34" charset="0"/>
              <a:ea typeface="Verdana" pitchFamily="34" charset="0"/>
              <a:cs typeface="Verdana" pitchFamily="34" charset="0"/>
            </a:endParaRPr>
          </a:p>
        </p:txBody>
      </p:sp>
      <p:sp>
        <p:nvSpPr>
          <p:cNvPr id="8" name="Fußzeilenplatzhalter 7"/>
          <p:cNvSpPr>
            <a:spLocks noGrp="1"/>
          </p:cNvSpPr>
          <p:nvPr>
            <p:ph type="ftr" sz="quarter" idx="14"/>
          </p:nvPr>
        </p:nvSpPr>
        <p:spPr>
          <a:xfrm>
            <a:off x="467544" y="6376243"/>
            <a:ext cx="5544616"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724136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b="1" dirty="0">
                <a:solidFill>
                  <a:prstClr val="black"/>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106</a:t>
            </a:fld>
            <a:endParaRPr lang="de-DE" altLang="de-DE"/>
          </a:p>
        </p:txBody>
      </p:sp>
      <p:sp>
        <p:nvSpPr>
          <p:cNvPr id="6"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671078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a:t>
            </a:r>
            <a:r>
              <a:rPr lang="de-DE" altLang="de-DE" smtClean="0"/>
              <a:t>vergeben wurde</a:t>
            </a:r>
          </a:p>
          <a:p>
            <a:pPr marL="0" indent="0">
              <a:buNone/>
            </a:pPr>
            <a:endParaRPr lang="de-DE" altLang="de-DE" dirty="0" smtClean="0"/>
          </a:p>
          <a:p>
            <a:r>
              <a:rPr lang="de-DE" altLang="de-DE" dirty="0" smtClean="0"/>
              <a:t>Die Werkebene ist in jedem </a:t>
            </a:r>
            <a:r>
              <a:rPr lang="de-DE" altLang="de-DE" smtClean="0"/>
              <a:t>Fall vorhanden</a:t>
            </a:r>
            <a:r>
              <a:rPr lang="de-DE" altLang="de-DE" dirty="0" smtClean="0"/>
              <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107</a:t>
            </a:fld>
            <a:endParaRPr lang="de-DE" altLang="de-DE"/>
          </a:p>
        </p:txBody>
      </p:sp>
      <p:sp>
        <p:nvSpPr>
          <p:cNvPr id="6"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9161696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108</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081543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109</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075453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Arten der Beschreibung</a:t>
            </a:r>
            <a:br>
              <a:rPr lang="de-DE" sz="280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608921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pPr marL="0" indent="0">
              <a:buNone/>
            </a:pP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110</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6851467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graphicFrame>
        <p:nvGraphicFramePr>
          <p:cNvPr id="6" name="Tabelle 5"/>
          <p:cNvGraphicFramePr>
            <a:graphicFrameLocks noGrp="1"/>
          </p:cNvGraphicFramePr>
          <p:nvPr>
            <p:extLst>
              <p:ext uri="{D42A27DB-BD31-4B8C-83A1-F6EECF244321}">
                <p14:modId xmlns:p14="http://schemas.microsoft.com/office/powerpoint/2010/main" val="2596109083"/>
              </p:ext>
            </p:extLst>
          </p:nvPr>
        </p:nvGraphicFramePr>
        <p:xfrm>
          <a:off x="539552" y="3253553"/>
          <a:ext cx="7920880" cy="2119663"/>
        </p:xfrm>
        <a:graphic>
          <a:graphicData uri="http://schemas.openxmlformats.org/drawingml/2006/table">
            <a:tbl>
              <a:tblPr firstRow="1" bandRow="1">
                <a:tableStyleId>{5C22544A-7EE6-4342-B048-85BDC9FD1C3A}</a:tableStyleId>
              </a:tblPr>
              <a:tblGrid>
                <a:gridCol w="864096"/>
                <a:gridCol w="2376264"/>
                <a:gridCol w="4680520"/>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111</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056255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112</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004736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a:t>
            </a:r>
            <a:br>
              <a:rPr lang="de-DE" dirty="0" smtClean="0"/>
            </a:br>
            <a:r>
              <a:rPr lang="de-DE" dirty="0" smtClean="0"/>
              <a:t>(=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113</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4277460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872388652"/>
              </p:ext>
            </p:extLst>
          </p:nvPr>
        </p:nvGraphicFramePr>
        <p:xfrm>
          <a:off x="539552" y="1772816"/>
          <a:ext cx="7920880" cy="2952328"/>
        </p:xfrm>
        <a:graphic>
          <a:graphicData uri="http://schemas.openxmlformats.org/drawingml/2006/table">
            <a:tbl>
              <a:tblPr firstRow="1" bandRow="1">
                <a:tableStyleId>{5C22544A-7EE6-4342-B048-85BDC9FD1C3A}</a:tableStyleId>
              </a:tblPr>
              <a:tblGrid>
                <a:gridCol w="1080120"/>
                <a:gridCol w="3528392"/>
                <a:gridCol w="3312368"/>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09208">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114</a:t>
            </a:fld>
            <a:endParaRPr lang="de-DE" altLang="de-DE"/>
          </a:p>
        </p:txBody>
      </p:sp>
      <p:sp>
        <p:nvSpPr>
          <p:cNvPr id="8"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4134854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115</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930504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592159637"/>
              </p:ext>
            </p:extLst>
          </p:nvPr>
        </p:nvGraphicFramePr>
        <p:xfrm>
          <a:off x="539552" y="1556792"/>
          <a:ext cx="7920880" cy="3652282"/>
        </p:xfrm>
        <a:graphic>
          <a:graphicData uri="http://schemas.openxmlformats.org/drawingml/2006/table">
            <a:tbl>
              <a:tblPr firstRow="1" bandRow="1">
                <a:tableStyleId>{5C22544A-7EE6-4342-B048-85BDC9FD1C3A}</a:tableStyleId>
              </a:tblPr>
              <a:tblGrid>
                <a:gridCol w="1008112"/>
                <a:gridCol w="2952328"/>
                <a:gridCol w="3960440"/>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Hector, Bernhard,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116</a:t>
            </a:fld>
            <a:endParaRPr lang="de-DE" altLang="de-DE"/>
          </a:p>
        </p:txBody>
      </p:sp>
      <p:sp>
        <p:nvSpPr>
          <p:cNvPr id="8"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422665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117</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959122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87682637"/>
              </p:ext>
            </p:extLst>
          </p:nvPr>
        </p:nvGraphicFramePr>
        <p:xfrm>
          <a:off x="539552" y="2564904"/>
          <a:ext cx="7920880" cy="2966780"/>
        </p:xfrm>
        <a:graphic>
          <a:graphicData uri="http://schemas.openxmlformats.org/drawingml/2006/table">
            <a:tbl>
              <a:tblPr firstRow="1" bandRow="1">
                <a:tableStyleId>{5C22544A-7EE6-4342-B048-85BDC9FD1C3A}</a:tableStyleId>
              </a:tblPr>
              <a:tblGrid>
                <a:gridCol w="1008112"/>
                <a:gridCol w="3168352"/>
                <a:gridCol w="3744416"/>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Herausgebendes</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Organ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118</a:t>
            </a:fld>
            <a:endParaRPr lang="de-DE" altLang="de-DE"/>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096001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2.07</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119</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755381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Arten der Beschreibung – RDA 1.5</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RDA </a:t>
            </a:r>
            <a:r>
              <a:rPr lang="de-DE"/>
              <a:t>1.5 nennt drei Arten, eine Ressource zu beschreiben</a:t>
            </a:r>
            <a:r>
              <a:rPr lang="de-DE" smtClean="0"/>
              <a:t>:</a:t>
            </a:r>
          </a:p>
          <a:p>
            <a:endParaRPr lang="de-DE"/>
          </a:p>
          <a:p>
            <a:endParaRPr lang="de-DE"/>
          </a:p>
          <a:p>
            <a:pPr lvl="1"/>
            <a:r>
              <a:rPr lang="de-DE"/>
              <a:t>umfassende </a:t>
            </a:r>
            <a:r>
              <a:rPr lang="de-DE" smtClean="0"/>
              <a:t>Beschreibung (RDA 1.5.2)</a:t>
            </a:r>
          </a:p>
          <a:p>
            <a:pPr lvl="0"/>
            <a:endParaRPr lang="de-DE"/>
          </a:p>
          <a:p>
            <a:pPr lvl="1"/>
            <a:r>
              <a:rPr lang="de-DE"/>
              <a:t>analytische </a:t>
            </a:r>
            <a:r>
              <a:rPr lang="de-DE" smtClean="0"/>
              <a:t>Beschreibung (RDA 1.5.3)</a:t>
            </a:r>
          </a:p>
          <a:p>
            <a:pPr lvl="0"/>
            <a:endParaRPr lang="de-DE"/>
          </a:p>
          <a:p>
            <a:pPr lvl="1"/>
            <a:r>
              <a:rPr lang="de-DE"/>
              <a:t>hierarchische </a:t>
            </a:r>
            <a:r>
              <a:rPr lang="de-DE" smtClean="0"/>
              <a:t>Beschreibung (RDA 1.5.4)</a:t>
            </a: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4618523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 bestehen aus</a:t>
            </a:r>
            <a:endParaRPr lang="de-DE" dirty="0"/>
          </a:p>
        </p:txBody>
      </p:sp>
      <p:sp>
        <p:nvSpPr>
          <p:cNvPr id="3" name="Textplatzhalter 2"/>
          <p:cNvSpPr>
            <a:spLocks noGrp="1"/>
          </p:cNvSpPr>
          <p:nvPr>
            <p:ph type="body" sz="quarter" idx="13"/>
          </p:nvPr>
        </p:nvSpPr>
        <p:spPr/>
        <p:txBody>
          <a:bodyPr wrap="square"/>
          <a:lstStyle/>
          <a:p>
            <a:r>
              <a:rPr lang="de-DE" dirty="0" smtClean="0"/>
              <a:t>den in Beziehung stehendenden Entitäten</a:t>
            </a:r>
          </a:p>
          <a:p>
            <a:r>
              <a:rPr lang="de-DE" dirty="0" smtClean="0"/>
              <a:t>Beziehungskennzeichnungen, die die Art der Beziehung zwischen den Entitäten spezifizieren</a:t>
            </a:r>
          </a:p>
          <a:p>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120</a:t>
            </a:fld>
            <a:endParaRPr lang="de-DE"/>
          </a:p>
        </p:txBody>
      </p:sp>
    </p:spTree>
    <p:extLst>
      <p:ext uri="{BB962C8B-B14F-4D97-AF65-F5344CB8AC3E}">
        <p14:creationId xmlns:p14="http://schemas.microsoft.com/office/powerpoint/2010/main" val="3891194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a:t>
            </a:r>
            <a:endParaRPr lang="de-DE" dirty="0"/>
          </a:p>
        </p:txBody>
      </p:sp>
      <p:sp>
        <p:nvSpPr>
          <p:cNvPr id="3" name="Textplatzhalter 2"/>
          <p:cNvSpPr>
            <a:spLocks noGrp="1"/>
          </p:cNvSpPr>
          <p:nvPr>
            <p:ph type="body" sz="quarter" idx="13"/>
          </p:nvPr>
        </p:nvSpPr>
        <p:spPr/>
        <p:txBody>
          <a:bodyPr wrap="square"/>
          <a:lstStyle/>
          <a:p>
            <a:r>
              <a:rPr lang="de-DE" dirty="0" smtClean="0"/>
              <a:t>in der Manifestation verkörpertes Werk</a:t>
            </a:r>
            <a:br>
              <a:rPr lang="de-DE" dirty="0" smtClean="0"/>
            </a:br>
            <a:r>
              <a:rPr lang="de-DE" dirty="0" smtClean="0"/>
              <a:t>RDA 17.8</a:t>
            </a:r>
          </a:p>
          <a:p>
            <a:pPr lvl="1"/>
            <a:r>
              <a:rPr lang="de-DE" sz="1800" dirty="0" smtClean="0"/>
              <a:t>das in der Manifestation verkörperte Werk</a:t>
            </a:r>
          </a:p>
          <a:p>
            <a:pPr lvl="1"/>
            <a:r>
              <a:rPr lang="de-DE" sz="1800" dirty="0" smtClean="0"/>
              <a:t>bei mehreren Werken in einer Manifestation, das hauptsächliche oder zuerst genannte Werk</a:t>
            </a:r>
          </a:p>
          <a:p>
            <a:r>
              <a:rPr lang="de-DE" dirty="0" smtClean="0"/>
              <a:t>in der Manifestation verkörperte Expression</a:t>
            </a:r>
            <a:br>
              <a:rPr lang="de-DE" dirty="0" smtClean="0"/>
            </a:br>
            <a:r>
              <a:rPr lang="de-DE" dirty="0" smtClean="0"/>
              <a:t>RDA 17.10</a:t>
            </a:r>
          </a:p>
          <a:p>
            <a:pPr lvl="1"/>
            <a:r>
              <a:rPr lang="de-DE" sz="1800" dirty="0" smtClean="0"/>
              <a:t>bei mehreren Expressionen eines Werks, die in der Manifestation verkörperte Expression</a:t>
            </a:r>
          </a:p>
          <a:p>
            <a:pPr lvl="1"/>
            <a:r>
              <a:rPr lang="de-DE" sz="1800" dirty="0" smtClean="0"/>
              <a:t>bei mehreren Expressionen in einer Manifestation,  die hauptsächliche oder die zuerst genannte Expression</a:t>
            </a:r>
            <a:endParaRPr lang="de-DE" sz="2400" dirty="0" smtClean="0"/>
          </a:p>
          <a:p>
            <a:pPr lvl="1">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121</a:t>
            </a:fld>
            <a:endParaRPr lang="de-DE"/>
          </a:p>
        </p:txBody>
      </p:sp>
    </p:spTree>
    <p:extLst>
      <p:ext uri="{BB962C8B-B14F-4D97-AF65-F5344CB8AC3E}">
        <p14:creationId xmlns:p14="http://schemas.microsoft.com/office/powerpoint/2010/main" val="18313682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17.4-17.10</a:t>
            </a:r>
          </a:p>
          <a:p>
            <a:r>
              <a:rPr lang="de-DE" dirty="0" smtClean="0"/>
              <a:t>Primärbeziehungen zwischen Werk, Expression und Manifestation werden im D-A-CH-Bereich als zusammengesetzte Beschreibung in einem Datensatz erfasst.</a:t>
            </a:r>
          </a:p>
          <a:p>
            <a:pPr marL="342900" lvl="1" indent="-342900">
              <a:buFont typeface="Arial" panose="020B0604020202020204" pitchFamily="34" charset="0"/>
              <a:buChar char="•"/>
            </a:pPr>
            <a:r>
              <a:rPr lang="de-DE" sz="2400" dirty="0" smtClean="0"/>
              <a:t>Zusätzlich kann mit Hilfe eines normierten Sucheinstiegs und/oder </a:t>
            </a:r>
            <a:r>
              <a:rPr lang="de-DE" sz="2400" dirty="0" err="1" smtClean="0"/>
              <a:t>Identifikators</a:t>
            </a:r>
            <a:r>
              <a:rPr lang="de-DE" sz="2400" dirty="0" smtClean="0"/>
              <a:t> eine Beziehung zu einem Werktitelsatz in der GND hergestellt werden.</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122</a:t>
            </a:fld>
            <a:endParaRPr lang="de-DE"/>
          </a:p>
        </p:txBody>
      </p:sp>
    </p:spTree>
    <p:extLst>
      <p:ext uri="{BB962C8B-B14F-4D97-AF65-F5344CB8AC3E}">
        <p14:creationId xmlns:p14="http://schemas.microsoft.com/office/powerpoint/2010/main" val="2092736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4431049"/>
              </p:ext>
            </p:extLst>
          </p:nvPr>
        </p:nvGraphicFramePr>
        <p:xfrm>
          <a:off x="359736" y="1700808"/>
          <a:ext cx="8424528" cy="449800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19.2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smtClean="0">
                        <a:latin typeface="Verdana" pitchFamily="34" charset="0"/>
                        <a:ea typeface="Verdana" pitchFamily="34" charset="0"/>
                        <a:cs typeface="Verdana"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18.5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Verfasser</a:t>
                      </a:r>
                    </a:p>
                  </a:txBody>
                  <a:tcPr anchor="ct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Vor der Zeit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6.9</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Inhaltstyp</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Text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6.11</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Sprache der Expression</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err="1" smtClean="0">
                          <a:latin typeface="Verdana" pitchFamily="34" charset="0"/>
                          <a:ea typeface="Verdana" pitchFamily="34" charset="0"/>
                          <a:cs typeface="Verdana" pitchFamily="34" charset="0"/>
                        </a:rPr>
                        <a:t>ger</a:t>
                      </a:r>
                      <a:endParaRPr lang="de-DE" sz="1800" dirty="0" smtClean="0">
                        <a:latin typeface="Verdana" pitchFamily="34" charset="0"/>
                        <a:ea typeface="Verdana" pitchFamily="34" charset="0"/>
                        <a:cs typeface="Verdana" pitchFamily="34" charset="0"/>
                      </a:endParaRP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Haupttitel</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Vor der Zeit</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2.3.4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Titelzusatz</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Korrekturen</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2.4.2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Christoph Hein</a:t>
                      </a:r>
                    </a:p>
                  </a:txBody>
                  <a:tcPr anchor="ctr"/>
                </a:tc>
              </a:tr>
              <a:tr h="277102">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marR="0" indent="-34290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smtClean="0">
                        <a:latin typeface="Verdana" pitchFamily="34" charset="0"/>
                        <a:ea typeface="Verdana" pitchFamily="34" charset="0"/>
                        <a:cs typeface="Verdana" pitchFamily="34" charset="0"/>
                      </a:endParaRPr>
                    </a:p>
                  </a:txBody>
                  <a:tcPr anchor="ctr"/>
                </a:tc>
                <a:tc>
                  <a:txBody>
                    <a:bodyPr/>
                    <a:lstStyle/>
                    <a:p>
                      <a:pPr marL="342900" marR="0" indent="-34290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Ausgabebezeichnung</a:t>
                      </a:r>
                    </a:p>
                  </a:txBody>
                  <a:tcPr anchor="ctr"/>
                </a:tc>
                <a:tc>
                  <a:txBody>
                    <a:bodyPr/>
                    <a:lstStyle/>
                    <a:p>
                      <a:pPr marL="342900" indent="-34290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Erste Auflage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Zusammengesetzte Beschreibung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sp>
        <p:nvSpPr>
          <p:cNvPr id="10" name="Textplatzhalter 2"/>
          <p:cNvSpPr>
            <a:spLocks noGrp="1"/>
          </p:cNvSpPr>
          <p:nvPr>
            <p:ph type="body" sz="quarter" idx="13"/>
          </p:nvPr>
        </p:nvSpPr>
        <p:spPr>
          <a:xfrm>
            <a:off x="251520" y="836712"/>
            <a:ext cx="8640960" cy="576064"/>
          </a:xfrm>
        </p:spPr>
        <p:txBody>
          <a:bodyPr wrap="square"/>
          <a:lstStyle/>
          <a:p>
            <a:pPr>
              <a:buNone/>
            </a:pPr>
            <a:r>
              <a:rPr lang="de-DE" sz="2400" dirty="0" smtClean="0"/>
              <a:t>Teil 1</a:t>
            </a:r>
          </a:p>
        </p:txBody>
      </p:sp>
    </p:spTree>
    <p:extLst>
      <p:ext uri="{BB962C8B-B14F-4D97-AF65-F5344CB8AC3E}">
        <p14:creationId xmlns:p14="http://schemas.microsoft.com/office/powerpoint/2010/main" val="1363643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23753517"/>
              </p:ext>
            </p:extLst>
          </p:nvPr>
        </p:nvGraphicFramePr>
        <p:xfrm>
          <a:off x="359736" y="1649344"/>
          <a:ext cx="8424528" cy="4114800"/>
        </p:xfrm>
        <a:graphic>
          <a:graphicData uri="http://schemas.openxmlformats.org/drawingml/2006/table">
            <a:tbl>
              <a:tblPr firstRow="1" bandRow="1">
                <a:tableStyleId>{5C22544A-7EE6-4342-B048-85BDC9FD1C3A}</a:tableStyleId>
              </a:tblPr>
              <a:tblGrid>
                <a:gridCol w="1008112"/>
                <a:gridCol w="936104"/>
                <a:gridCol w="3672000"/>
                <a:gridCol w="2808312"/>
              </a:tblGrid>
              <a:tr h="4194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2.8.2</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Erscheinungsort</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Verlagsname</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Insel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2.8.6</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Erscheinungsdatum</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2013</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einzelne Einheit</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ISBN 978-3-462-04573-4</a:t>
                      </a:r>
                    </a:p>
                  </a:txBody>
                  <a:tcPr anchor="ctr"/>
                </a:tc>
              </a:tr>
              <a:tr h="468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Medientyp</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ohne Hilfsmittel zu benutzen</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3.3</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Datenträgertyp</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p>
                  </a:txBody>
                  <a:tcPr anchor="ctr"/>
                </a:tc>
              </a:tr>
              <a:tr h="36000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3.4</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Umfang</a:t>
                      </a: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186 Seiten</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Zusammengesetzte Beschreibung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smtClean="0"/>
          </a:p>
        </p:txBody>
      </p:sp>
      <p:sp>
        <p:nvSpPr>
          <p:cNvPr id="8" name="Textplatzhalter 2"/>
          <p:cNvSpPr>
            <a:spLocks noGrp="1"/>
          </p:cNvSpPr>
          <p:nvPr>
            <p:ph type="body" sz="quarter" idx="13"/>
          </p:nvPr>
        </p:nvSpPr>
        <p:spPr>
          <a:xfrm>
            <a:off x="251520" y="836712"/>
            <a:ext cx="8640960" cy="576064"/>
          </a:xfrm>
        </p:spPr>
        <p:txBody>
          <a:bodyPr wrap="square"/>
          <a:lstStyle/>
          <a:p>
            <a:pPr>
              <a:buNone/>
            </a:pPr>
            <a:r>
              <a:rPr lang="de-DE" sz="2400" dirty="0" smtClean="0"/>
              <a:t>Teil 2</a:t>
            </a:r>
          </a:p>
        </p:txBody>
      </p:sp>
    </p:spTree>
    <p:extLst>
      <p:ext uri="{BB962C8B-B14F-4D97-AF65-F5344CB8AC3E}">
        <p14:creationId xmlns:p14="http://schemas.microsoft.com/office/powerpoint/2010/main" val="2894332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656184"/>
          </a:xfrm>
        </p:spPr>
        <p:txBody>
          <a:bodyPr/>
          <a:lstStyle/>
          <a:p>
            <a:pPr algn="ctr"/>
            <a:r>
              <a:rPr lang="de-DE" dirty="0" smtClean="0"/>
              <a:t>Beziehungen zu Personen, Familien und Körperschaften, die mit einer Ressource in Verbindung stehen</a:t>
            </a: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125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5992696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Geistiger Schöpfer</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19.2 D-A-CH </a:t>
            </a:r>
          </a:p>
          <a:p>
            <a:r>
              <a:rPr lang="de-DE" dirty="0" smtClean="0"/>
              <a:t>der erste oder der hauptverantwortliche geistige Schöpfer für das </a:t>
            </a:r>
            <a:r>
              <a:rPr lang="de-DE" b="1" dirty="0" smtClean="0"/>
              <a:t>Werk</a:t>
            </a:r>
            <a:endParaRPr lang="de-DE" dirty="0" smtClean="0"/>
          </a:p>
          <a:p>
            <a:pPr marL="342900" lvl="1" indent="-342900">
              <a:buFont typeface="Arial" panose="020B0604020202020204" pitchFamily="34" charset="0"/>
              <a:buChar char="•"/>
            </a:pPr>
            <a:r>
              <a:rPr lang="de-DE" sz="2400" dirty="0" smtClean="0"/>
              <a:t>weitere hauptverantwortliche geistige Schöpfer werden nach Möglichkeit angegeben</a:t>
            </a:r>
          </a:p>
          <a:p>
            <a:pPr marL="342900" lvl="1" indent="-342900">
              <a:buFont typeface="Arial" panose="020B0604020202020204" pitchFamily="34" charset="0"/>
              <a:buChar char="•"/>
            </a:pPr>
            <a:r>
              <a:rPr lang="de-DE" sz="2400" dirty="0" smtClean="0"/>
              <a:t>es können auch alle geistigen Schöpfer angegeben werden</a:t>
            </a:r>
          </a:p>
          <a:p>
            <a:pPr marL="342900" lvl="1" indent="-342900">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126</a:t>
            </a:fld>
            <a:endParaRPr lang="de-DE"/>
          </a:p>
        </p:txBody>
      </p:sp>
    </p:spTree>
    <p:extLst>
      <p:ext uri="{BB962C8B-B14F-4D97-AF65-F5344CB8AC3E}">
        <p14:creationId xmlns:p14="http://schemas.microsoft.com/office/powerpoint/2010/main" val="1768232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Mitwirkender</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20.2.1.3 D-A-CH</a:t>
            </a:r>
          </a:p>
          <a:p>
            <a:r>
              <a:rPr lang="de-DE" dirty="0" smtClean="0"/>
              <a:t>wenn sie in der bevorzugten Informationsquelle erwähnt sind und zur Realisierung einen bedeutenden Teil beigetragen haben (Die Entscheidung dazu liegt im Ermessen des Katalogisierenden.)</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127</a:t>
            </a:fld>
            <a:endParaRPr lang="de-DE"/>
          </a:p>
        </p:txBody>
      </p:sp>
    </p:spTree>
    <p:extLst>
      <p:ext uri="{BB962C8B-B14F-4D97-AF65-F5344CB8AC3E}">
        <p14:creationId xmlns:p14="http://schemas.microsoft.com/office/powerpoint/2010/main" val="3298878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18.4</a:t>
            </a:r>
          </a:p>
          <a:p>
            <a:r>
              <a:rPr lang="de-DE" dirty="0" smtClean="0"/>
              <a:t>normierten Sucheinstieg und/oder </a:t>
            </a:r>
            <a:r>
              <a:rPr lang="de-DE" dirty="0" err="1" smtClean="0"/>
              <a:t>Identifikator</a:t>
            </a:r>
            <a:r>
              <a:rPr lang="de-DE" dirty="0" smtClean="0"/>
              <a:t> erfassen</a:t>
            </a:r>
          </a:p>
          <a:p>
            <a:r>
              <a:rPr lang="de-DE" dirty="0" smtClean="0"/>
              <a:t>Beziehungen der FRBR-Gruppe 2 zu FRBR-Gruppe 1 können </a:t>
            </a:r>
            <a:r>
              <a:rPr lang="de-DE" b="1" dirty="0" smtClean="0"/>
              <a:t>nicht</a:t>
            </a:r>
            <a:r>
              <a:rPr lang="de-DE" dirty="0" smtClean="0"/>
              <a:t> in Form einer Beschreibung erfasst werden.</a:t>
            </a:r>
          </a:p>
          <a:p>
            <a:r>
              <a:rPr lang="de-DE" dirty="0" smtClean="0"/>
              <a:t>Es wird jeweils nur eine Beziehung erfasst, für die aber mehrere Beziehungskennzeichnungen vergeben werden können (RDA 18.4.1 D-A-CH).</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128</a:t>
            </a:fld>
            <a:endParaRPr lang="de-DE"/>
          </a:p>
        </p:txBody>
      </p:sp>
    </p:spTree>
    <p:extLst>
      <p:ext uri="{BB962C8B-B14F-4D97-AF65-F5344CB8AC3E}">
        <p14:creationId xmlns:p14="http://schemas.microsoft.com/office/powerpoint/2010/main" val="662693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Beziehungskennzeichnung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18.5.1.3 D-A-CH </a:t>
            </a:r>
          </a:p>
          <a:p>
            <a:r>
              <a:rPr lang="de-DE" dirty="0" smtClean="0"/>
              <a:t>Textstring und/oder Code erfassen</a:t>
            </a:r>
          </a:p>
          <a:p>
            <a:r>
              <a:rPr lang="de-DE" dirty="0" smtClean="0"/>
              <a:t>Textstring immer mit großem Anfangsbuchstaben erfassen</a:t>
            </a:r>
          </a:p>
          <a:p>
            <a:r>
              <a:rPr lang="de-DE" dirty="0" smtClean="0"/>
              <a:t>Erfassung empfohlen</a:t>
            </a:r>
          </a:p>
          <a:p>
            <a:r>
              <a:rPr lang="de-DE" dirty="0" smtClean="0"/>
              <a:t>so spezifisch wie möglich erfassen</a:t>
            </a:r>
          </a:p>
          <a:p>
            <a:r>
              <a:rPr lang="de-DE" dirty="0" smtClean="0"/>
              <a:t>selbst geprägte Beziehungskennzeichnungen sind nicht zulässig; gibt es keine passende oder besteht Unsicherheit über die genaue Funktion der Person, Familie oder Körperschaft, so wird stattdessen der Elementnamen als Beziehungskennzeichnung (also z. B. „geistiger Schöpfer“ oder „Mitwirkender“) vergeben</a:t>
            </a:r>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129</a:t>
            </a:fld>
            <a:endParaRPr lang="de-DE"/>
          </a:p>
        </p:txBody>
      </p:sp>
    </p:spTree>
    <p:extLst>
      <p:ext uri="{BB962C8B-B14F-4D97-AF65-F5344CB8AC3E}">
        <p14:creationId xmlns:p14="http://schemas.microsoft.com/office/powerpoint/2010/main" val="1641409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Umfassende </a:t>
            </a:r>
            <a:r>
              <a:rPr lang="de-DE"/>
              <a:t>Beschreibung </a:t>
            </a:r>
            <a:r>
              <a:rPr lang="de-DE" smtClean="0"/>
              <a:t>- RDA 1.5.2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Beschreibung </a:t>
            </a:r>
            <a:r>
              <a:rPr lang="de-DE" dirty="0"/>
              <a:t>der </a:t>
            </a:r>
            <a:r>
              <a:rPr lang="de-DE" dirty="0" smtClean="0"/>
              <a:t>Gesamtressource </a:t>
            </a:r>
            <a:br>
              <a:rPr lang="de-DE" dirty="0" smtClean="0"/>
            </a:br>
            <a:r>
              <a:rPr lang="de-DE" dirty="0" smtClean="0"/>
              <a:t>unter </a:t>
            </a:r>
            <a:r>
              <a:rPr lang="de-DE" dirty="0"/>
              <a:t>Einbeziehung aller </a:t>
            </a:r>
            <a:r>
              <a:rPr lang="de-DE" dirty="0" smtClean="0"/>
              <a:t>Teile</a:t>
            </a:r>
            <a:endParaRPr lang="de-DE" dirty="0"/>
          </a:p>
          <a:p>
            <a:pPr lvl="0"/>
            <a:endParaRPr lang="de-DE" dirty="0" smtClean="0"/>
          </a:p>
          <a:p>
            <a:r>
              <a:rPr lang="de-DE" dirty="0" smtClean="0"/>
              <a:t>Gesamtressource kann bestehen aus:</a:t>
            </a:r>
          </a:p>
          <a:p>
            <a:endParaRPr lang="de-DE" dirty="0" smtClean="0"/>
          </a:p>
          <a:p>
            <a:pPr lvl="1"/>
            <a:r>
              <a:rPr lang="de-DE" dirty="0" smtClean="0"/>
              <a:t>einzelner, physischen </a:t>
            </a:r>
            <a:r>
              <a:rPr lang="de-DE" dirty="0"/>
              <a:t>Einheit, aber </a:t>
            </a:r>
            <a:r>
              <a:rPr lang="de-DE" dirty="0" smtClean="0"/>
              <a:t>mehreren inhaltlichen Teilen (</a:t>
            </a:r>
            <a:r>
              <a:rPr lang="de-DE" dirty="0"/>
              <a:t>z. B. eine </a:t>
            </a:r>
            <a:r>
              <a:rPr lang="de-DE" dirty="0" smtClean="0"/>
              <a:t>Festschrift)</a:t>
            </a:r>
            <a:br>
              <a:rPr lang="de-DE" dirty="0" smtClean="0"/>
            </a:br>
            <a:r>
              <a:rPr lang="de-DE" dirty="0" smtClean="0"/>
              <a:t/>
            </a:r>
            <a:br>
              <a:rPr lang="de-DE" dirty="0" smtClean="0"/>
            </a:br>
            <a:r>
              <a:rPr lang="de-DE" dirty="0" smtClean="0"/>
              <a:t>oder</a:t>
            </a:r>
            <a:br>
              <a:rPr lang="de-DE" dirty="0" smtClean="0"/>
            </a:br>
            <a:endParaRPr lang="de-DE" dirty="0" smtClean="0"/>
          </a:p>
          <a:p>
            <a:pPr lvl="1"/>
            <a:r>
              <a:rPr lang="de-DE" dirty="0" smtClean="0"/>
              <a:t>mehreren, physischen </a:t>
            </a:r>
            <a:r>
              <a:rPr lang="de-DE" dirty="0"/>
              <a:t>Einheiten </a:t>
            </a:r>
            <a:r>
              <a:rPr lang="de-DE" dirty="0" smtClean="0"/>
              <a:t>(</a:t>
            </a:r>
            <a:r>
              <a:rPr lang="de-DE" dirty="0"/>
              <a:t>z. B. eine mehrteilige Monografie oder eine fortlaufende Ressource</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124744"/>
            <a:ext cx="2171700"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5618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Erfassen der Beziehungskennzeichnung - Anhang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pPr>
              <a:buNone/>
            </a:pPr>
            <a:r>
              <a:rPr lang="de-DE" dirty="0" smtClean="0"/>
              <a:t>RDA-Anhang I </a:t>
            </a:r>
          </a:p>
          <a:p>
            <a:r>
              <a:rPr lang="de-DE" dirty="0" smtClean="0"/>
              <a:t>Liste der Beziehungskennzeichnungen sowie deren Definition</a:t>
            </a:r>
          </a:p>
          <a:p>
            <a:r>
              <a:rPr lang="de-DE" dirty="0" smtClean="0"/>
              <a:t>gegliedert nach den FRBR-Ebenen der Gruppe 1 (Werk, Expression, Manifestation, Exemplar)</a:t>
            </a:r>
          </a:p>
          <a:p>
            <a:pPr>
              <a:buNone/>
            </a:pP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130</a:t>
            </a:fld>
            <a:endParaRPr lang="de-DE"/>
          </a:p>
        </p:txBody>
      </p:sp>
    </p:spTree>
    <p:extLst>
      <p:ext uri="{BB962C8B-B14F-4D97-AF65-F5344CB8AC3E}">
        <p14:creationId xmlns:p14="http://schemas.microsoft.com/office/powerpoint/2010/main" val="1234894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61734772"/>
              </p:ext>
            </p:extLst>
          </p:nvPr>
        </p:nvGraphicFramePr>
        <p:xfrm>
          <a:off x="359736" y="1340768"/>
          <a:ext cx="8424528" cy="166336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3832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Verfasser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1084982"/>
          </a:xfrm>
        </p:spPr>
        <p:txBody>
          <a:bodyPr/>
          <a:lstStyle/>
          <a:p>
            <a:r>
              <a:rPr lang="de-DE" dirty="0" smtClean="0"/>
              <a:t>Beziehung zu einem geistigen Schöpfer - Person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213930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132</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Beziehung zu einem geistigen Schöpfer - Körperschaft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graphicFrame>
        <p:nvGraphicFramePr>
          <p:cNvPr id="11" name="Tabelle 10"/>
          <p:cNvGraphicFramePr>
            <a:graphicFrameLocks noGrp="1"/>
          </p:cNvGraphicFramePr>
          <p:nvPr/>
        </p:nvGraphicFramePr>
        <p:xfrm>
          <a:off x="359736" y="1340768"/>
          <a:ext cx="8424528" cy="1920240"/>
        </p:xfrm>
        <a:graphic>
          <a:graphicData uri="http://schemas.openxmlformats.org/drawingml/2006/table">
            <a:tbl>
              <a:tblPr firstRow="1" bandRow="1">
                <a:tableStyleId>{5C22544A-7EE6-4342-B048-85BDC9FD1C3A}</a:tableStyleId>
              </a:tblPr>
              <a:tblGrid>
                <a:gridCol w="1008112"/>
                <a:gridCol w="936104"/>
                <a:gridCol w="3672000"/>
                <a:gridCol w="280831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r>
                        <a:rPr lang="de-DE" sz="1800" b="0" kern="1200" dirty="0" smtClean="0">
                          <a:solidFill>
                            <a:schemeClr val="dk1"/>
                          </a:solidFill>
                          <a:latin typeface="Verdana" pitchFamily="34" charset="0"/>
                          <a:ea typeface="+mn-ea"/>
                          <a:cs typeface="+mn-cs"/>
                        </a:rPr>
                        <a:t>Hamburgische Investitions- und Förderbank</a:t>
                      </a:r>
                      <a:endParaRPr lang="de-DE" sz="1800" b="0" dirty="0">
                        <a:latin typeface="Verdana" pitchFamily="34" charset="0"/>
                        <a:ea typeface="Verdana" pitchFamily="34" charset="0"/>
                        <a:cs typeface="Verdana" pitchFamily="34" charset="0"/>
                      </a:endParaRPr>
                    </a:p>
                  </a:txBody>
                  <a:tcPr anchor="ctr"/>
                </a:tc>
              </a:tr>
              <a:tr h="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Verfasser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2860186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133</a:t>
            </a:fld>
            <a:endParaRPr lang="de-DE"/>
          </a:p>
        </p:txBody>
      </p:sp>
      <p:sp>
        <p:nvSpPr>
          <p:cNvPr id="9" name="Titel 1"/>
          <p:cNvSpPr>
            <a:spLocks noGrp="1"/>
          </p:cNvSpPr>
          <p:nvPr>
            <p:ph type="title"/>
          </p:nvPr>
        </p:nvSpPr>
        <p:spPr>
          <a:xfrm>
            <a:off x="251520" y="183778"/>
            <a:ext cx="8640960" cy="652934"/>
          </a:xfrm>
        </p:spPr>
        <p:txBody>
          <a:bodyPr/>
          <a:lstStyle/>
          <a:p>
            <a:r>
              <a:rPr lang="de-DE" dirty="0" smtClean="0"/>
              <a:t>Beziehung zu einer sonstigen Person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513563378"/>
              </p:ext>
            </p:extLst>
          </p:nvPr>
        </p:nvGraphicFramePr>
        <p:xfrm>
          <a:off x="359736" y="1004704"/>
          <a:ext cx="8424528" cy="1920240"/>
        </p:xfrm>
        <a:graphic>
          <a:graphicData uri="http://schemas.openxmlformats.org/drawingml/2006/table">
            <a:tbl>
              <a:tblPr firstRow="1" bandRow="1">
                <a:tableStyleId>{5C22544A-7EE6-4342-B048-85BDC9FD1C3A}</a:tableStyleId>
              </a:tblPr>
              <a:tblGrid>
                <a:gridCol w="1008112"/>
                <a:gridCol w="936104"/>
                <a:gridCol w="3672000"/>
                <a:gridCol w="2808312"/>
              </a:tblGrid>
              <a:tr h="27843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777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Sonstige Person, die mit einem Werk in Beziehung steht</a:t>
                      </a:r>
                    </a:p>
                  </a:txBody>
                  <a:tcPr anchor="ctr"/>
                </a:tc>
                <a:tc>
                  <a:txBody>
                    <a:bodyPr/>
                    <a:lstStyle/>
                    <a:p>
                      <a:r>
                        <a:rPr lang="de-DE" sz="1800" kern="1200" dirty="0" smtClean="0">
                          <a:solidFill>
                            <a:schemeClr val="dk1"/>
                          </a:solidFill>
                          <a:latin typeface="Verdana" pitchFamily="34" charset="0"/>
                          <a:ea typeface="+mn-ea"/>
                          <a:cs typeface="+mn-cs"/>
                        </a:rPr>
                        <a:t>Russell, David O.,1958-</a:t>
                      </a:r>
                      <a:endParaRPr lang="de-DE" sz="1800" dirty="0">
                        <a:latin typeface="Verdana" pitchFamily="34" charset="0"/>
                        <a:ea typeface="Verdana" pitchFamily="34" charset="0"/>
                        <a:cs typeface="Verdana" pitchFamily="34" charset="0"/>
                      </a:endParaRPr>
                    </a:p>
                  </a:txBody>
                  <a:tcPr anchor="ctr"/>
                </a:tc>
              </a:tr>
              <a:tr h="27843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Filmregisseur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3301650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134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70872979"/>
              </p:ext>
            </p:extLst>
          </p:nvPr>
        </p:nvGraphicFramePr>
        <p:xfrm>
          <a:off x="359736" y="1340768"/>
          <a:ext cx="8424528" cy="166336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Mitwirkender</a:t>
                      </a: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a:lnSpc>
                          <a:spcPct val="100000"/>
                        </a:lnSpc>
                      </a:pPr>
                      <a:r>
                        <a:rPr lang="de-DE" sz="1800" b="0" dirty="0" smtClean="0">
                          <a:latin typeface="Verdana" pitchFamily="34" charset="0"/>
                          <a:ea typeface="Verdana" pitchFamily="34" charset="0"/>
                          <a:cs typeface="Verdana" pitchFamily="34" charset="0"/>
                        </a:rPr>
                        <a:t>Herausgeber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1084982"/>
          </a:xfrm>
        </p:spPr>
        <p:txBody>
          <a:bodyPr/>
          <a:lstStyle/>
          <a:p>
            <a:r>
              <a:rPr lang="de-DE" dirty="0" smtClean="0"/>
              <a:t>Beziehung zu einem Mitwirkenden - Person - Beispiele</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mini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524736738"/>
              </p:ext>
            </p:extLst>
          </p:nvPr>
        </p:nvGraphicFramePr>
        <p:xfrm>
          <a:off x="359736" y="3606694"/>
          <a:ext cx="8424528" cy="1406482"/>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pPr>
                        <a:lnSpc>
                          <a:spcPct val="100000"/>
                        </a:lnSpc>
                      </a:pPr>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Mitwirkender</a:t>
                      </a:r>
                    </a:p>
                  </a:txBody>
                  <a:tcPr anchor="ctr"/>
                </a:tc>
                <a:tc>
                  <a:txBody>
                    <a:bodyPr/>
                    <a:lstStyle/>
                    <a:p>
                      <a:pPr>
                        <a:lnSpc>
                          <a:spcPct val="100000"/>
                        </a:lnSpc>
                      </a:pPr>
                      <a:r>
                        <a:rPr lang="de-DE" sz="1800" kern="1200" dirty="0" smtClean="0">
                          <a:solidFill>
                            <a:schemeClr val="dk1"/>
                          </a:solidFill>
                          <a:latin typeface="Verdana" pitchFamily="34" charset="0"/>
                          <a:ea typeface="+mn-ea"/>
                          <a:cs typeface="+mn-cs"/>
                        </a:rPr>
                        <a:t>Gräfe, Ursula, 1956-</a:t>
                      </a:r>
                      <a:endParaRPr lang="de-DE" sz="1800" dirty="0">
                        <a:latin typeface="Verdana" pitchFamily="34" charset="0"/>
                        <a:ea typeface="Verdana" pitchFamily="34" charset="0"/>
                        <a:cs typeface="Verdana" pitchFamily="34" charset="0"/>
                      </a:endParaRPr>
                    </a:p>
                  </a:txBody>
                  <a:tcPr anchor="ctr"/>
                </a:tc>
              </a:tr>
              <a:tr h="38320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pPr>
                        <a:lnSpc>
                          <a:spcPct val="100000"/>
                        </a:lnSpc>
                      </a:pPr>
                      <a:r>
                        <a:rPr lang="de-DE" sz="1800" b="0" dirty="0" smtClean="0">
                          <a:latin typeface="Verdana" pitchFamily="34" charset="0"/>
                          <a:ea typeface="Verdana" pitchFamily="34" charset="0"/>
                          <a:cs typeface="Verdana" pitchFamily="34" charset="0"/>
                        </a:rPr>
                        <a:t>Übersetzer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3991683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512168"/>
          </a:xfrm>
        </p:spPr>
        <p:txBody>
          <a:bodyPr/>
          <a:lstStyle/>
          <a:p>
            <a:pPr algn="ctr"/>
            <a:r>
              <a:rPr lang="de-DE" dirty="0" smtClean="0"/>
              <a:t>Beziehungen zwischen Werken, Expressionen, Manifestationen oder Exemplaren</a:t>
            </a: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135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829869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24.0, 25.0, 26.0, 27.0, 28.0</a:t>
            </a:r>
          </a:p>
          <a:p>
            <a:r>
              <a:rPr lang="de-DE" dirty="0" smtClean="0"/>
              <a:t>FRBR-Gruppe 1 zu FRBR-Gruppe 1</a:t>
            </a:r>
            <a:endParaRPr lang="de-DE" sz="1800" dirty="0" smtClean="0"/>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136</a:t>
            </a:fld>
            <a:endParaRPr lang="de-DE"/>
          </a:p>
        </p:txBody>
      </p:sp>
      <p:pic>
        <p:nvPicPr>
          <p:cNvPr id="52" name="Grafik 10"/>
          <p:cNvPicPr/>
          <p:nvPr/>
        </p:nvPicPr>
        <p:blipFill rotWithShape="1">
          <a:blip r:embed="rId2" cstate="print">
            <a:extLst>
              <a:ext uri="{28A0092B-C50C-407E-A947-70E740481C1C}">
                <a14:useLocalDpi xmlns:a14="http://schemas.microsoft.com/office/drawing/2010/main" val="0"/>
              </a:ext>
            </a:extLst>
          </a:blip>
          <a:srcRect l="42314" t="34427" r="27273" b="27047"/>
          <a:stretch/>
        </p:blipFill>
        <p:spPr bwMode="auto">
          <a:xfrm>
            <a:off x="791580" y="1916832"/>
            <a:ext cx="7560840" cy="41764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35578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24.3 </a:t>
            </a:r>
          </a:p>
          <a:p>
            <a:r>
              <a:rPr lang="de-DE" dirty="0" smtClean="0"/>
              <a:t>Das Erfassen von </a:t>
            </a:r>
            <a:r>
              <a:rPr lang="de-DE" b="1" dirty="0" smtClean="0"/>
              <a:t>Beziehungen</a:t>
            </a:r>
            <a:r>
              <a:rPr lang="de-DE" dirty="0" smtClean="0"/>
              <a:t> zwischen miteinander in Beziehung stehenden </a:t>
            </a:r>
            <a:r>
              <a:rPr lang="de-DE" b="1" dirty="0" smtClean="0"/>
              <a:t>Werken, Expressionen und Exemplaren</a:t>
            </a:r>
            <a:r>
              <a:rPr lang="de-DE" dirty="0" smtClean="0"/>
              <a:t> ist </a:t>
            </a:r>
            <a:r>
              <a:rPr lang="de-DE" b="1" dirty="0" smtClean="0"/>
              <a:t>nicht</a:t>
            </a:r>
            <a:r>
              <a:rPr lang="de-DE" dirty="0" smtClean="0"/>
              <a:t> erforderlich.</a:t>
            </a:r>
          </a:p>
          <a:p>
            <a:pPr>
              <a:buNone/>
            </a:pPr>
            <a:r>
              <a:rPr lang="de-DE" dirty="0" smtClean="0"/>
              <a:t>RDA 27.1 D-A-CH</a:t>
            </a:r>
          </a:p>
          <a:p>
            <a:r>
              <a:rPr lang="de-DE" dirty="0" smtClean="0"/>
              <a:t>Zusatzelement bei der Reproduktion einer Manifestation in einer anderen physischen Form (auf einem anderen Datenträger oder als Online-Ressource)</a:t>
            </a:r>
          </a:p>
          <a:p>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mini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137</a:t>
            </a:fld>
            <a:endParaRPr lang="de-DE"/>
          </a:p>
        </p:txBody>
      </p:sp>
    </p:spTree>
    <p:extLst>
      <p:ext uri="{BB962C8B-B14F-4D97-AF65-F5344CB8AC3E}">
        <p14:creationId xmlns:p14="http://schemas.microsoft.com/office/powerpoint/2010/main" val="1212686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Analytische </a:t>
            </a:r>
            <a:r>
              <a:rPr lang="de-DE"/>
              <a:t>Beschreibung </a:t>
            </a:r>
            <a:r>
              <a:rPr lang="de-DE" smtClean="0"/>
              <a:t>- RDA 1.5.3</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separate Beschreibung einzelner </a:t>
            </a:r>
            <a:br>
              <a:rPr lang="de-DE" smtClean="0"/>
            </a:br>
            <a:r>
              <a:rPr lang="de-DE" smtClean="0"/>
              <a:t>Teile </a:t>
            </a:r>
            <a:r>
              <a:rPr lang="de-DE"/>
              <a:t>einer größeren </a:t>
            </a:r>
            <a:r>
              <a:rPr lang="de-DE" smtClean="0"/>
              <a:t>Ressource</a:t>
            </a:r>
          </a:p>
          <a:p>
            <a:endParaRPr lang="de-DE" smtClean="0"/>
          </a:p>
          <a:p>
            <a:r>
              <a:rPr lang="de-DE" smtClean="0"/>
              <a:t>einzelner Teil kann sein:</a:t>
            </a:r>
            <a:br>
              <a:rPr lang="de-DE" smtClean="0"/>
            </a:br>
            <a:endParaRPr lang="de-DE" smtClean="0"/>
          </a:p>
          <a:p>
            <a:pPr lvl="1"/>
            <a:r>
              <a:rPr lang="de-DE" smtClean="0"/>
              <a:t>inhaltlicher </a:t>
            </a:r>
            <a:r>
              <a:rPr lang="de-DE"/>
              <a:t>Teil einer einzelnen physischen Einheit </a:t>
            </a:r>
            <a:r>
              <a:rPr lang="de-DE" smtClean="0"/>
              <a:t/>
            </a:r>
            <a:br>
              <a:rPr lang="de-DE" smtClean="0"/>
            </a:br>
            <a:r>
              <a:rPr lang="de-DE" smtClean="0"/>
              <a:t>(</a:t>
            </a:r>
            <a:r>
              <a:rPr lang="de-DE"/>
              <a:t>z. B. ein Beitrag in einer Festschrift oder ein Artikel </a:t>
            </a:r>
            <a:r>
              <a:rPr lang="de-DE" smtClean="0"/>
              <a:t/>
            </a:r>
            <a:br>
              <a:rPr lang="de-DE" smtClean="0"/>
            </a:br>
            <a:r>
              <a:rPr lang="de-DE" smtClean="0"/>
              <a:t>in </a:t>
            </a:r>
            <a:r>
              <a:rPr lang="de-DE"/>
              <a:t>einem Zeitschriftenheft</a:t>
            </a:r>
            <a:r>
              <a:rPr lang="de-DE" smtClean="0"/>
              <a:t>)</a:t>
            </a:r>
            <a:br>
              <a:rPr lang="de-DE" smtClean="0"/>
            </a:br>
            <a:r>
              <a:rPr lang="de-DE" smtClean="0"/>
              <a:t/>
            </a:r>
            <a:br>
              <a:rPr lang="de-DE" smtClean="0"/>
            </a:br>
            <a:r>
              <a:rPr lang="de-DE" smtClean="0"/>
              <a:t>oder</a:t>
            </a:r>
          </a:p>
          <a:p>
            <a:pPr lvl="1"/>
            <a:endParaRPr lang="de-DE"/>
          </a:p>
          <a:p>
            <a:pPr lvl="1"/>
            <a:r>
              <a:rPr lang="de-DE" smtClean="0"/>
              <a:t>physischer </a:t>
            </a:r>
            <a:r>
              <a:rPr lang="de-DE"/>
              <a:t>Teil </a:t>
            </a:r>
            <a:r>
              <a:rPr lang="de-DE" smtClean="0"/>
              <a:t>einer aus </a:t>
            </a:r>
            <a:r>
              <a:rPr lang="de-DE"/>
              <a:t>mehreren physischen Einheiten bestehenden Ressource </a:t>
            </a:r>
            <a:r>
              <a:rPr lang="de-DE" smtClean="0"/>
              <a:t>(</a:t>
            </a:r>
            <a:r>
              <a:rPr lang="de-DE"/>
              <a:t>z. B. ein Band einer mehrteiligen Monografie oder ein Heft einer fortlaufenden Ressource</a:t>
            </a:r>
            <a:r>
              <a:rPr lang="de-DE" smtClean="0"/>
              <a:t>)</a:t>
            </a:r>
            <a:endParaRPr lang="de-DE"/>
          </a:p>
          <a:p>
            <a:pPr marL="0" indent="0">
              <a:buNone/>
            </a:pP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764704"/>
            <a:ext cx="22098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844824"/>
            <a:ext cx="2238375"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5012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700808"/>
            <a:ext cx="3495675"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de-DE" smtClean="0"/>
              <a:t>Hierarchische </a:t>
            </a:r>
            <a:r>
              <a:rPr lang="de-DE"/>
              <a:t>Beschreibung </a:t>
            </a:r>
            <a:r>
              <a:rPr lang="de-DE" smtClean="0"/>
              <a:t>- RDA 1.5.4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Kombination einer </a:t>
            </a:r>
            <a:r>
              <a:rPr lang="de-DE" dirty="0" smtClean="0"/>
              <a:t>umfassenden</a:t>
            </a:r>
            <a:br>
              <a:rPr lang="de-DE" dirty="0" smtClean="0"/>
            </a:br>
            <a:r>
              <a:rPr lang="de-DE" dirty="0" smtClean="0"/>
              <a:t>Beschreibung </a:t>
            </a:r>
            <a:r>
              <a:rPr lang="de-DE" dirty="0"/>
              <a:t>des Ganzen mit </a:t>
            </a:r>
            <a:r>
              <a:rPr lang="de-DE" dirty="0" smtClean="0"/>
              <a:t/>
            </a:r>
            <a:br>
              <a:rPr lang="de-DE" dirty="0" smtClean="0"/>
            </a:br>
            <a:r>
              <a:rPr lang="de-DE" dirty="0" smtClean="0"/>
              <a:t>analytischen Beschreibungen </a:t>
            </a:r>
            <a:br>
              <a:rPr lang="de-DE" dirty="0" smtClean="0"/>
            </a:br>
            <a:r>
              <a:rPr lang="de-DE" dirty="0" smtClean="0"/>
              <a:t>der Teile</a:t>
            </a:r>
          </a:p>
          <a:p>
            <a:endParaRPr lang="de-DE" dirty="0" smtClean="0"/>
          </a:p>
          <a:p>
            <a:r>
              <a:rPr lang="de-DE" dirty="0" smtClean="0">
                <a:solidFill>
                  <a:schemeClr val="bg1"/>
                </a:solidFill>
              </a:rPr>
              <a:t>gilt </a:t>
            </a:r>
            <a:r>
              <a:rPr lang="de-DE" dirty="0">
                <a:solidFill>
                  <a:schemeClr val="bg1"/>
                </a:solidFill>
              </a:rPr>
              <a:t>nach RDA 1.5.4 D-A-CH als </a:t>
            </a:r>
            <a:r>
              <a:rPr lang="de-DE" dirty="0" smtClean="0">
                <a:solidFill>
                  <a:schemeClr val="bg1"/>
                </a:solidFill>
              </a:rPr>
              <a:t/>
            </a:r>
            <a:br>
              <a:rPr lang="de-DE" dirty="0" smtClean="0">
                <a:solidFill>
                  <a:schemeClr val="bg1"/>
                </a:solidFill>
              </a:rPr>
            </a:br>
            <a:r>
              <a:rPr lang="de-DE" u="sng" dirty="0" smtClean="0">
                <a:solidFill>
                  <a:schemeClr val="bg1"/>
                </a:solidFill>
              </a:rPr>
              <a:t>eine</a:t>
            </a:r>
            <a:r>
              <a:rPr lang="de-DE" dirty="0" smtClean="0">
                <a:solidFill>
                  <a:schemeClr val="bg1"/>
                </a:solidFill>
              </a:rPr>
              <a:t> Beschreibung – d. h. die</a:t>
            </a:r>
            <a:br>
              <a:rPr lang="de-DE" dirty="0" smtClean="0">
                <a:solidFill>
                  <a:schemeClr val="bg1"/>
                </a:solidFill>
              </a:rPr>
            </a:br>
            <a:r>
              <a:rPr lang="de-DE" dirty="0" smtClean="0">
                <a:solidFill>
                  <a:schemeClr val="bg1"/>
                </a:solidFill>
              </a:rPr>
              <a:t>Standardelemente sind nicht </a:t>
            </a:r>
            <a:br>
              <a:rPr lang="de-DE" dirty="0" smtClean="0">
                <a:solidFill>
                  <a:schemeClr val="bg1"/>
                </a:solidFill>
              </a:rPr>
            </a:br>
            <a:r>
              <a:rPr lang="de-DE" dirty="0" smtClean="0">
                <a:solidFill>
                  <a:schemeClr val="bg1"/>
                </a:solidFill>
              </a:rPr>
              <a:t>zwingend in umfassender </a:t>
            </a:r>
            <a:br>
              <a:rPr lang="de-DE" dirty="0" smtClean="0">
                <a:solidFill>
                  <a:schemeClr val="bg1"/>
                </a:solidFill>
              </a:rPr>
            </a:br>
            <a:r>
              <a:rPr lang="de-DE" dirty="0" smtClean="0">
                <a:solidFill>
                  <a:schemeClr val="bg1"/>
                </a:solidFill>
              </a:rPr>
              <a:t>Beschreibung </a:t>
            </a:r>
            <a:r>
              <a:rPr lang="de-DE" u="sng" dirty="0" smtClean="0">
                <a:solidFill>
                  <a:schemeClr val="bg1"/>
                </a:solidFill>
              </a:rPr>
              <a:t>und</a:t>
            </a:r>
            <a:r>
              <a:rPr lang="de-DE" dirty="0" smtClean="0">
                <a:solidFill>
                  <a:schemeClr val="bg1"/>
                </a:solidFill>
              </a:rPr>
              <a:t> analytischen </a:t>
            </a:r>
            <a:br>
              <a:rPr lang="de-DE" dirty="0" smtClean="0">
                <a:solidFill>
                  <a:schemeClr val="bg1"/>
                </a:solidFill>
              </a:rPr>
            </a:br>
            <a:r>
              <a:rPr lang="de-DE" dirty="0" smtClean="0">
                <a:solidFill>
                  <a:schemeClr val="bg1"/>
                </a:solidFill>
              </a:rPr>
              <a:t>Beschreibungen gedoppelt zu </a:t>
            </a:r>
            <a:br>
              <a:rPr lang="de-DE" dirty="0" smtClean="0">
                <a:solidFill>
                  <a:schemeClr val="bg1"/>
                </a:solidFill>
              </a:rPr>
            </a:br>
            <a:r>
              <a:rPr lang="de-DE" dirty="0" smtClean="0">
                <a:solidFill>
                  <a:schemeClr val="bg1"/>
                </a:solidFill>
              </a:rPr>
              <a:t>erfassen</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6958980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W</a:t>
            </a:r>
            <a:r>
              <a:rPr lang="de-DE" smtClean="0"/>
              <a:t>elche </a:t>
            </a:r>
            <a:r>
              <a:rPr lang="de-DE"/>
              <a:t>Art der </a:t>
            </a:r>
            <a:r>
              <a:rPr lang="de-DE" smtClean="0"/>
              <a:t>Beschreibung?</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r>
              <a:rPr lang="de-DE"/>
              <a:t>Die </a:t>
            </a:r>
            <a:r>
              <a:rPr lang="de-DE" smtClean="0"/>
              <a:t>Entscheidung für Art </a:t>
            </a:r>
            <a:r>
              <a:rPr lang="de-DE"/>
              <a:t>der </a:t>
            </a:r>
            <a:r>
              <a:rPr lang="de-DE" smtClean="0"/>
              <a:t>Beschreibung </a:t>
            </a:r>
            <a:br>
              <a:rPr lang="de-DE" smtClean="0"/>
            </a:br>
            <a:endParaRPr lang="de-DE" smtClean="0"/>
          </a:p>
          <a:p>
            <a:pPr lvl="1"/>
            <a:r>
              <a:rPr lang="de-DE"/>
              <a:t>in welchen Fällen </a:t>
            </a:r>
            <a:r>
              <a:rPr lang="de-DE" smtClean="0"/>
              <a:t/>
            </a:r>
            <a:br>
              <a:rPr lang="de-DE" smtClean="0"/>
            </a:br>
            <a:endParaRPr lang="de-DE"/>
          </a:p>
          <a:p>
            <a:pPr lvl="1"/>
            <a:r>
              <a:rPr lang="de-DE" smtClean="0"/>
              <a:t>ob / welche / wie </a:t>
            </a:r>
            <a:r>
              <a:rPr lang="de-DE"/>
              <a:t>viele Teile einer Ressource </a:t>
            </a:r>
            <a:r>
              <a:rPr lang="de-DE" smtClean="0"/>
              <a:t/>
            </a:r>
            <a:br>
              <a:rPr lang="de-DE" smtClean="0"/>
            </a:br>
            <a:r>
              <a:rPr lang="de-DE" smtClean="0"/>
              <a:t>analytisch </a:t>
            </a:r>
            <a:r>
              <a:rPr lang="de-DE"/>
              <a:t>beschrieben </a:t>
            </a:r>
            <a:r>
              <a:rPr lang="de-DE" smtClean="0"/>
              <a:t>werden</a:t>
            </a:r>
          </a:p>
          <a:p>
            <a:pPr marL="57150" indent="0">
              <a:buNone/>
            </a:pPr>
            <a:r>
              <a:rPr lang="de-DE" smtClean="0"/>
              <a:t/>
            </a:r>
            <a:br>
              <a:rPr lang="de-DE" smtClean="0"/>
            </a:br>
            <a:r>
              <a:rPr lang="de-DE" smtClean="0"/>
              <a:t>   fällt in das Ermessen der erschließenden Institution.</a:t>
            </a:r>
            <a:endParaRPr lang="de-DE"/>
          </a:p>
          <a:p>
            <a:pPr lvl="1"/>
            <a:endParaRPr lang="de-DE"/>
          </a:p>
          <a:p>
            <a:pPr marL="457200" lvl="1" indent="0">
              <a:buNone/>
            </a:pPr>
            <a:endParaRPr lang="de-DE"/>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90617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b="1" dirty="0"/>
              <a:t>Abgrenzung von Publikationen verschiedener </a:t>
            </a:r>
            <a:r>
              <a:rPr lang="de-DE" b="1" dirty="0" smtClean="0"/>
              <a:t>Erscheinungsweisen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2.03</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17</a:t>
            </a:fld>
            <a:endParaRPr lang="de-DE">
              <a:solidFill>
                <a:prstClr val="black">
                  <a:tint val="75000"/>
                </a:prstClr>
              </a:solidFill>
            </a:endParaRPr>
          </a:p>
        </p:txBody>
      </p:sp>
    </p:spTree>
    <p:extLst>
      <p:ext uri="{BB962C8B-B14F-4D97-AF65-F5344CB8AC3E}">
        <p14:creationId xmlns:p14="http://schemas.microsoft.com/office/powerpoint/2010/main" val="2436825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smtClean="0"/>
              <a:t>Definitionen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Laut RDA drei </a:t>
            </a:r>
            <a:r>
              <a:rPr lang="de-DE" dirty="0"/>
              <a:t>verschiedene Arten von Ressourcen:</a:t>
            </a:r>
          </a:p>
          <a:p>
            <a:pPr lvl="1"/>
            <a:r>
              <a:rPr lang="de-DE" dirty="0"/>
              <a:t>Monografien, </a:t>
            </a:r>
            <a:endParaRPr lang="de-DE" dirty="0" smtClean="0"/>
          </a:p>
          <a:p>
            <a:pPr lvl="1"/>
            <a:r>
              <a:rPr lang="de-DE" dirty="0" smtClean="0"/>
              <a:t>fortlaufende </a:t>
            </a:r>
            <a:r>
              <a:rPr lang="de-DE" dirty="0"/>
              <a:t>Ressourcen und </a:t>
            </a:r>
            <a:endParaRPr lang="de-DE" dirty="0" smtClean="0"/>
          </a:p>
          <a:p>
            <a:pPr lvl="1"/>
            <a:r>
              <a:rPr lang="de-DE" dirty="0" smtClean="0"/>
              <a:t>integrierende </a:t>
            </a:r>
            <a:r>
              <a:rPr lang="de-DE" dirty="0"/>
              <a:t>Ressourcen.</a:t>
            </a:r>
          </a:p>
          <a:p>
            <a:pPr marL="0" indent="0">
              <a:buNone/>
            </a:pPr>
            <a:r>
              <a:rPr lang="de-DE" dirty="0"/>
              <a:t> </a:t>
            </a:r>
          </a:p>
          <a:p>
            <a:r>
              <a:rPr lang="de-DE" b="1" dirty="0" smtClean="0"/>
              <a:t>Definitionen</a:t>
            </a:r>
            <a:r>
              <a:rPr lang="de-DE" dirty="0" smtClean="0"/>
              <a:t> laut RDA-Glossar:</a:t>
            </a:r>
            <a:endParaRPr lang="de-DE" dirty="0"/>
          </a:p>
          <a:p>
            <a:endParaRPr lang="de-DE" dirty="0"/>
          </a:p>
          <a:p>
            <a:r>
              <a:rPr lang="de-DE" dirty="0" smtClean="0"/>
              <a:t>Monografie:</a:t>
            </a:r>
            <a:br>
              <a:rPr lang="de-DE" dirty="0" smtClean="0"/>
            </a:br>
            <a:r>
              <a:rPr lang="de-DE" dirty="0" smtClean="0"/>
              <a:t/>
            </a:r>
            <a:br>
              <a:rPr lang="de-DE" dirty="0" smtClean="0"/>
            </a:br>
            <a:r>
              <a:rPr lang="de-DE" dirty="0" smtClean="0"/>
              <a:t>Eine </a:t>
            </a:r>
            <a:r>
              <a:rPr lang="de-DE" dirty="0"/>
              <a:t>Ressource, die in einem Teil abgeschlossen ist oder die innerhalb einer begrenzten Anzahl von Teilen abgeschlossen werden soll.</a:t>
            </a:r>
          </a:p>
          <a:p>
            <a:pPr marL="0" indent="0">
              <a:buNone/>
            </a:pPr>
            <a:endParaRPr lang="de-DE" dirty="0"/>
          </a:p>
          <a:p>
            <a:pPr marL="0" indent="0">
              <a:buNone/>
            </a:pPr>
            <a:r>
              <a:rPr lang="de-DE" dirty="0"/>
              <a:t> </a:t>
            </a:r>
          </a:p>
        </p:txBody>
      </p:sp>
      <p:sp>
        <p:nvSpPr>
          <p:cNvPr id="10"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18</a:t>
            </a:fld>
            <a:endParaRPr lang="de-DE" dirty="0">
              <a:solidFill>
                <a:prstClr val="black">
                  <a:tint val="75000"/>
                </a:prstClr>
              </a:solidFill>
            </a:endParaRPr>
          </a:p>
        </p:txBody>
      </p:sp>
      <p:sp>
        <p:nvSpPr>
          <p:cNvPr id="11"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456121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Definitionen - 2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Fortlaufende Ressource:</a:t>
            </a:r>
            <a:br>
              <a:rPr lang="de-DE" dirty="0" smtClean="0"/>
            </a:br>
            <a:r>
              <a:rPr lang="de-DE" dirty="0" smtClean="0"/>
              <a:t/>
            </a:r>
            <a:br>
              <a:rPr lang="de-DE" dirty="0" smtClean="0"/>
            </a:br>
            <a:r>
              <a:rPr lang="de-DE" dirty="0" smtClean="0"/>
              <a:t>Eine </a:t>
            </a:r>
            <a:r>
              <a:rPr lang="de-DE" dirty="0"/>
              <a:t>Ressource, die in aufeinanderfolgenden Teilen erscheint, die normalerweise eine Zählung haben, und die kein vorherbestimmtes Ende hat (z. B. eine Zeitschrift, eine monografische Reihe oder eine Zeitung). </a:t>
            </a:r>
            <a:r>
              <a:rPr lang="de-DE" dirty="0">
                <a:solidFill>
                  <a:schemeClr val="bg1"/>
                </a:solidFill>
              </a:rPr>
              <a:t>Dazu gehören Ressourcen, die Eigenschaften von fortlaufenden Ressourcen aufweisen, wie aufeinander folgende Ausgaben, Zählung und Erscheinungsfrequenz, deren Dauer jedoch begrenzt ist (z. B. Newsletter zu Ereignissen) oder Reproduktionen von fortlaufenden Ressourcen.</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19</a:t>
            </a:fld>
            <a:endParaRPr lang="de-DE" dirty="0">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261329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RDA mini</a:t>
            </a:r>
            <a:br>
              <a:rPr lang="de-DE" dirty="0" smtClean="0"/>
            </a:br>
            <a:r>
              <a:rPr lang="de-DE" dirty="0" smtClean="0"/>
              <a:t>Teil 2/3</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a:t>
            </a:fld>
            <a:endParaRPr lang="de-DE"/>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515252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Definitionen - 3</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smtClean="0"/>
              <a:t>Integrierende Ressource:</a:t>
            </a:r>
            <a:br>
              <a:rPr lang="de-DE" smtClean="0"/>
            </a:br>
            <a:r>
              <a:rPr lang="de-DE" smtClean="0"/>
              <a:t/>
            </a:r>
            <a:br>
              <a:rPr lang="de-DE" smtClean="0"/>
            </a:br>
            <a:r>
              <a:rPr lang="de-DE" smtClean="0"/>
              <a:t>Eine </a:t>
            </a:r>
            <a:r>
              <a:rPr lang="de-DE" dirty="0"/>
              <a:t>Ressource, die durch Aktualisierungen ergänzt oder verändert wird, die nicht getrennt bleiben, sondern in das Ganze integriert werden (z. B. ein Handbuch in Loseblattform, das durch Austausch von Seiten aktualisiert wird, eine Web-Site, die kontinuierlich aktualisiert wird).</a:t>
            </a:r>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20</a:t>
            </a:fld>
            <a:endParaRPr lang="de-DE" dirty="0">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090552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56984" cy="868958"/>
          </a:xfrm>
        </p:spPr>
        <p:txBody>
          <a:bodyPr/>
          <a:lstStyle/>
          <a:p>
            <a:r>
              <a:rPr lang="de-DE" smtClean="0"/>
              <a:t>Abgrenzung </a:t>
            </a:r>
            <a:r>
              <a:rPr lang="de-DE"/>
              <a:t>fortlaufende </a:t>
            </a:r>
            <a:r>
              <a:rPr lang="de-DE" smtClean="0"/>
              <a:t>Ressource -  Monografie</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endParaRPr lang="de-DE" dirty="0" smtClean="0"/>
          </a:p>
          <a:p>
            <a:endParaRPr lang="de-DE" dirty="0"/>
          </a:p>
          <a:p>
            <a:r>
              <a:rPr lang="de-DE" dirty="0" smtClean="0"/>
              <a:t>Prüfkriterien für Abgrenzung </a:t>
            </a:r>
            <a:r>
              <a:rPr lang="de-DE" dirty="0"/>
              <a:t>zwischen fortlaufenden Ressourcen und </a:t>
            </a:r>
            <a:r>
              <a:rPr lang="de-DE" dirty="0" smtClean="0"/>
              <a:t>Monografien:</a:t>
            </a:r>
          </a:p>
          <a:p>
            <a:pPr marL="0" indent="0">
              <a:buNone/>
            </a:pPr>
            <a:endParaRPr lang="de-DE" dirty="0"/>
          </a:p>
          <a:p>
            <a:pPr marL="914400" lvl="1" indent="-457200">
              <a:buFont typeface="+mj-lt"/>
              <a:buAutoNum type="arabicPeriod"/>
            </a:pPr>
            <a:r>
              <a:rPr lang="de-DE" dirty="0"/>
              <a:t>Kein geplanter </a:t>
            </a:r>
            <a:r>
              <a:rPr lang="de-DE" dirty="0" smtClean="0"/>
              <a:t>bzw. geplanter Abschluss (Hauptkriterium)</a:t>
            </a:r>
            <a:endParaRPr lang="de-DE" dirty="0"/>
          </a:p>
          <a:p>
            <a:pPr marL="914400" lvl="1" indent="-457200">
              <a:buFont typeface="+mj-lt"/>
              <a:buAutoNum type="arabicPeriod"/>
            </a:pPr>
            <a:r>
              <a:rPr lang="de-DE" dirty="0"/>
              <a:t>Zählung</a:t>
            </a:r>
          </a:p>
          <a:p>
            <a:pPr marL="914400" lvl="1" indent="-457200">
              <a:buFont typeface="+mj-lt"/>
              <a:buAutoNum type="arabicPeriod"/>
            </a:pPr>
            <a:r>
              <a:rPr lang="de-DE" dirty="0" smtClean="0"/>
              <a:t>Erscheinungsfrequenz</a:t>
            </a:r>
          </a:p>
          <a:p>
            <a:pPr lvl="1">
              <a:buFont typeface="Symbol" panose="05050102010706020507" pitchFamily="18" charset="2"/>
              <a:buChar char="-"/>
            </a:pPr>
            <a:endParaRPr lang="de-DE" dirty="0"/>
          </a:p>
          <a:p>
            <a:pPr lvl="1">
              <a:buFont typeface="Symbol" panose="05050102010706020507" pitchFamily="18" charset="2"/>
              <a:buChar char="-"/>
            </a:pPr>
            <a:endParaRPr lang="de-DE" dirty="0"/>
          </a:p>
          <a:p>
            <a:pPr marL="0" indent="0">
              <a:buNone/>
            </a:pPr>
            <a:endParaRPr lang="de-DE" dirty="0" smtClean="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21</a:t>
            </a:fld>
            <a:endParaRPr lang="de-DE" dirty="0">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170354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Abgrenzung Zeitschrift – monografische Reihe </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Definition </a:t>
            </a:r>
            <a:r>
              <a:rPr lang="de-DE" dirty="0"/>
              <a:t>monografische Reihe</a:t>
            </a:r>
            <a:r>
              <a:rPr lang="de-DE" dirty="0" smtClean="0"/>
              <a:t>:</a:t>
            </a:r>
            <a:br>
              <a:rPr lang="de-DE" dirty="0" smtClean="0"/>
            </a:br>
            <a:r>
              <a:rPr lang="de-DE" dirty="0" smtClean="0"/>
              <a:t/>
            </a:r>
            <a:br>
              <a:rPr lang="de-DE" dirty="0" smtClean="0"/>
            </a:br>
            <a:r>
              <a:rPr lang="de-DE" dirty="0" smtClean="0"/>
              <a:t>Als </a:t>
            </a:r>
            <a:r>
              <a:rPr lang="de-DE" dirty="0"/>
              <a:t>monografische Reihe wird eine fortlaufende Ressource bezeichnet, deren einzelne Teile in der Regel unabhängige Titel haben und im Allgemeinen nicht regelmäßig erscheinen.</a:t>
            </a:r>
          </a:p>
          <a:p>
            <a:endParaRPr lang="de-DE" dirty="0" smtClean="0"/>
          </a:p>
          <a:p>
            <a:r>
              <a:rPr lang="de-DE" dirty="0" smtClean="0"/>
              <a:t>Eine </a:t>
            </a:r>
            <a:r>
              <a:rPr lang="de-DE" dirty="0"/>
              <a:t>monografische Reihe kann ungezählt oder gezählt </a:t>
            </a:r>
            <a:r>
              <a:rPr lang="de-DE" dirty="0" smtClean="0"/>
              <a:t>vorkommen.</a:t>
            </a:r>
          </a:p>
          <a:p>
            <a:pPr marL="0" indent="0">
              <a:buNone/>
            </a:pPr>
            <a:endParaRPr lang="de-DE" dirty="0"/>
          </a:p>
          <a:p>
            <a:r>
              <a:rPr lang="de-DE" dirty="0" smtClean="0">
                <a:solidFill>
                  <a:schemeClr val="bg1"/>
                </a:solidFill>
              </a:rPr>
              <a:t>Nur eine gezählte monografische Reihe erhält eine eigenständige Beschreibung.</a:t>
            </a:r>
          </a:p>
          <a:p>
            <a:pPr marL="0" indent="0">
              <a:buNone/>
            </a:pPr>
            <a:endParaRPr lang="de-DE" dirty="0"/>
          </a:p>
        </p:txBody>
      </p:sp>
      <p:sp>
        <p:nvSpPr>
          <p:cNvPr id="7" name="Foliennummernplatzhalter 4"/>
          <p:cNvSpPr>
            <a:spLocks noGrp="1"/>
          </p:cNvSpPr>
          <p:nvPr>
            <p:ph type="sldNum" sz="quarter" idx="4"/>
          </p:nvPr>
        </p:nvSpPr>
        <p:spPr>
          <a:xfrm>
            <a:off x="7236296" y="6376243"/>
            <a:ext cx="1450504" cy="365125"/>
          </a:xfrm>
        </p:spPr>
        <p:txBody>
          <a:bodyPr/>
          <a:lstStyle/>
          <a:p>
            <a:fld id="{8A6690F1-7CA1-4166-A522-500460961984}" type="slidenum">
              <a:rPr lang="de-DE" smtClean="0">
                <a:solidFill>
                  <a:prstClr val="black">
                    <a:tint val="75000"/>
                  </a:prstClr>
                </a:solidFill>
              </a:rPr>
              <a:pPr/>
              <a:t>22</a:t>
            </a:fld>
            <a:endParaRPr lang="de-DE" dirty="0">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647392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eaLnBrk="1" fontAlgn="auto" hangingPunct="1">
              <a:spcAft>
                <a:spcPts val="0"/>
              </a:spcAft>
              <a:defRPr/>
            </a:pPr>
            <a:r>
              <a:rPr lang="de-DE" dirty="0" smtClean="0"/>
              <a:t>Informationsquellen</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23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0514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dirty="0" smtClean="0"/>
              <a:t>Bestimmungen zu Auswahl der Informationsquelle (RDA 2.2.1):</a:t>
            </a:r>
          </a:p>
          <a:p>
            <a:pPr marL="57150" indent="0" eaLnBrk="1" hangingPunct="1">
              <a:buFont typeface="Arial" charset="0"/>
              <a:buNone/>
              <a:defRPr/>
            </a:pPr>
            <a:endParaRPr lang="de-DE" altLang="de-DE" dirty="0" smtClean="0"/>
          </a:p>
          <a:p>
            <a:pPr marL="514350" indent="-457200" eaLnBrk="1" hangingPunct="1">
              <a:buFont typeface="Arial" charset="0"/>
              <a:buChar char="•"/>
              <a:defRPr/>
            </a:pPr>
            <a:r>
              <a:rPr lang="de-DE" altLang="de-DE" dirty="0" smtClean="0"/>
              <a:t>Bevorzugte Informationsquelle </a:t>
            </a:r>
          </a:p>
          <a:p>
            <a:pPr marL="514350" indent="-457200" eaLnBrk="1" hangingPunct="1">
              <a:buFont typeface="Arial" charset="0"/>
              <a:buChar char="•"/>
              <a:defRPr/>
            </a:pPr>
            <a:r>
              <a:rPr lang="de-DE" altLang="de-DE" dirty="0" smtClean="0"/>
              <a:t>Mehrere bevorzugte Informationsquellen </a:t>
            </a:r>
          </a:p>
          <a:p>
            <a:pPr marL="514350" indent="-457200" eaLnBrk="1" hangingPunct="1">
              <a:buFont typeface="Arial" charset="0"/>
              <a:buChar char="•"/>
              <a:defRPr/>
            </a:pPr>
            <a:r>
              <a:rPr lang="de-DE" altLang="de-DE" dirty="0" smtClean="0"/>
              <a:t>Sonstige Informationsquellen</a:t>
            </a:r>
          </a:p>
          <a:p>
            <a:pPr marL="514350" indent="-457200" eaLnBrk="1" hangingPunct="1">
              <a:buFont typeface="Arial" charset="0"/>
              <a:buChar char="•"/>
              <a:defRPr/>
            </a:pPr>
            <a:endParaRPr lang="de-DE" altLang="de-DE" dirty="0"/>
          </a:p>
          <a:p>
            <a:pPr marL="57150" indent="0" eaLnBrk="1" hangingPunct="1">
              <a:buFont typeface="Arial" charset="0"/>
              <a:buNone/>
              <a:defRPr/>
            </a:pPr>
            <a:r>
              <a:rPr lang="de-DE" altLang="de-DE" dirty="0" smtClean="0"/>
              <a:t>Diese Bestimmungen gelten für alle Elemente aus RDA-Kapitel 2 (mit Ausnahmen).</a:t>
            </a:r>
          </a:p>
          <a:p>
            <a:pPr marL="57150" indent="0" eaLnBrk="1" hangingPunct="1">
              <a:buFont typeface="Arial" charset="0"/>
              <a:buNone/>
              <a:defRPr/>
            </a:pPr>
            <a:endParaRPr lang="de-DE" altLang="de-DE" sz="2800" dirty="0" smtClean="0"/>
          </a:p>
        </p:txBody>
      </p:sp>
      <p:sp>
        <p:nvSpPr>
          <p:cNvPr id="16388"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Informationsquellen allgemein</a:t>
            </a:r>
          </a:p>
        </p:txBody>
      </p:sp>
      <p:sp>
        <p:nvSpPr>
          <p:cNvPr id="2" name="Foliennummernplatzhalter 1"/>
          <p:cNvSpPr>
            <a:spLocks noGrp="1"/>
          </p:cNvSpPr>
          <p:nvPr>
            <p:ph type="sldNum" sz="quarter" idx="4"/>
          </p:nvPr>
        </p:nvSpPr>
        <p:spPr/>
        <p:txBody>
          <a:bodyPr/>
          <a:lstStyle/>
          <a:p>
            <a:fld id="{8A6690F1-7CA1-4166-A522-500460961984}" type="slidenum">
              <a:rPr lang="de-DE" smtClean="0"/>
              <a:pPr/>
              <a:t>24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771423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endParaRPr lang="de-DE" altLang="de-DE" dirty="0" smtClean="0"/>
          </a:p>
          <a:p>
            <a:pPr marL="57150" indent="0" eaLnBrk="1" hangingPunct="1">
              <a:buFont typeface="Arial" charset="0"/>
              <a:buNone/>
              <a:defRPr/>
            </a:pPr>
            <a:r>
              <a:rPr lang="de-DE" altLang="de-DE" dirty="0" smtClean="0"/>
              <a:t>Präsentationsformat</a:t>
            </a:r>
          </a:p>
          <a:p>
            <a:pPr marL="57150" indent="0" eaLnBrk="1" hangingPunct="1">
              <a:buFont typeface="Arial" charset="0"/>
              <a:buNone/>
              <a:defRPr/>
            </a:pPr>
            <a:endParaRPr lang="de-DE" altLang="de-DE" sz="2800" dirty="0" smtClean="0"/>
          </a:p>
          <a:p>
            <a:pPr marL="57150" indent="0" eaLnBrk="1" hangingPunct="1">
              <a:buFont typeface="Arial" charset="0"/>
              <a:buNone/>
              <a:defRPr/>
            </a:pPr>
            <a:r>
              <a:rPr lang="de-DE" altLang="de-DE" dirty="0" smtClean="0"/>
              <a:t>Fazit:</a:t>
            </a:r>
          </a:p>
          <a:p>
            <a:pPr marL="514350" indent="-457200" eaLnBrk="1" hangingPunct="1">
              <a:buFont typeface="Arial" charset="0"/>
              <a:buChar char="•"/>
              <a:defRPr/>
            </a:pPr>
            <a:r>
              <a:rPr lang="de-DE" altLang="de-DE" dirty="0" smtClean="0"/>
              <a:t>Printmedien oder deren </a:t>
            </a:r>
            <a:r>
              <a:rPr lang="de-DE" altLang="de-DE" dirty="0" err="1" smtClean="0"/>
              <a:t>Digitalisate</a:t>
            </a:r>
            <a:r>
              <a:rPr lang="de-DE" altLang="de-DE" dirty="0" smtClean="0"/>
              <a:t>: 					Titelseite, Titelblatt oder Titelkarte</a:t>
            </a:r>
          </a:p>
          <a:p>
            <a:pPr marL="514350" indent="-457200" eaLnBrk="1" hangingPunct="1">
              <a:buFont typeface="Arial" charset="0"/>
              <a:buChar char="•"/>
              <a:defRPr/>
            </a:pPr>
            <a:endParaRPr lang="de-DE" altLang="de-DE" dirty="0"/>
          </a:p>
          <a:p>
            <a:pPr marL="514350" indent="-457200" eaLnBrk="1" hangingPunct="1">
              <a:buFont typeface="Arial" charset="0"/>
              <a:buChar char="•"/>
              <a:defRPr/>
            </a:pPr>
            <a:r>
              <a:rPr lang="de-DE" altLang="de-DE" dirty="0" smtClean="0"/>
              <a:t>Ressourcen, die aus bewegten Bildern bestehen:</a:t>
            </a:r>
          </a:p>
          <a:p>
            <a:pPr marL="971550" lvl="1" indent="-514350" eaLnBrk="1" hangingPunct="1">
              <a:buFont typeface="+mj-lt"/>
              <a:buAutoNum type="arabicPeriod"/>
              <a:defRPr/>
            </a:pPr>
            <a:r>
              <a:rPr lang="de-DE" altLang="de-DE" sz="2400" dirty="0" smtClean="0"/>
              <a:t>Etikett</a:t>
            </a:r>
          </a:p>
          <a:p>
            <a:pPr marL="971550" lvl="1" indent="-514350" eaLnBrk="1" hangingPunct="1">
              <a:buFont typeface="+mj-lt"/>
              <a:buAutoNum type="arabicPeriod"/>
              <a:defRPr/>
            </a:pPr>
            <a:r>
              <a:rPr lang="de-DE" altLang="de-DE" sz="2400" dirty="0" smtClean="0"/>
              <a:t>Behältnis oder Begleitmaterial</a:t>
            </a:r>
          </a:p>
          <a:p>
            <a:pPr marL="57150" indent="0" eaLnBrk="1" hangingPunct="1">
              <a:buFont typeface="Arial" charset="0"/>
              <a:buNone/>
              <a:defRPr/>
            </a:pPr>
            <a:endParaRPr lang="de-DE" altLang="de-DE" sz="2800" dirty="0" smtClean="0"/>
          </a:p>
        </p:txBody>
      </p:sp>
      <p:sp>
        <p:nvSpPr>
          <p:cNvPr id="24580"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sp>
        <p:nvSpPr>
          <p:cNvPr id="10" name="Pfeil nach rechts 9"/>
          <p:cNvSpPr/>
          <p:nvPr/>
        </p:nvSpPr>
        <p:spPr>
          <a:xfrm>
            <a:off x="1209675" y="3141663"/>
            <a:ext cx="488950" cy="2413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 name="Foliennummernplatzhalter 1"/>
          <p:cNvSpPr>
            <a:spLocks noGrp="1"/>
          </p:cNvSpPr>
          <p:nvPr>
            <p:ph type="sldNum" sz="quarter" idx="4"/>
          </p:nvPr>
        </p:nvSpPr>
        <p:spPr/>
        <p:txBody>
          <a:bodyPr/>
          <a:lstStyle/>
          <a:p>
            <a:fld id="{8A6690F1-7CA1-4166-A522-500460961984}" type="slidenum">
              <a:rPr lang="de-DE" smtClean="0"/>
              <a:pPr/>
              <a:t>25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1209540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endParaRPr lang="de-DE" altLang="de-DE" sz="2800" dirty="0" smtClean="0"/>
          </a:p>
          <a:p>
            <a:pPr marL="57150" indent="0" eaLnBrk="1" hangingPunct="1">
              <a:buFont typeface="Arial" charset="0"/>
              <a:buNone/>
              <a:defRPr/>
            </a:pPr>
            <a:r>
              <a:rPr lang="de-DE" altLang="de-DE" dirty="0" smtClean="0"/>
              <a:t>Gibt es nach den Regelungen aus RDA 2.2.2 mehrere bevorzugte Informationsquellen,</a:t>
            </a:r>
          </a:p>
          <a:p>
            <a:pPr marL="57150" indent="0" eaLnBrk="1" hangingPunct="1">
              <a:buFont typeface="Arial" charset="0"/>
              <a:buNone/>
              <a:defRPr/>
            </a:pPr>
            <a:r>
              <a:rPr lang="de-DE" altLang="de-DE" dirty="0" smtClean="0"/>
              <a:t>nutzt man </a:t>
            </a:r>
            <a:r>
              <a:rPr lang="de-DE" altLang="de-DE" dirty="0" smtClean="0">
                <a:solidFill>
                  <a:srgbClr val="0070C0"/>
                </a:solidFill>
              </a:rPr>
              <a:t>die erste dieser Quellen</a:t>
            </a:r>
            <a:r>
              <a:rPr lang="de-DE" altLang="de-DE" dirty="0" smtClean="0"/>
              <a:t>.</a:t>
            </a:r>
          </a:p>
          <a:p>
            <a:pPr marL="57150" indent="0" eaLnBrk="1" hangingPunct="1">
              <a:buFont typeface="Arial" charset="0"/>
              <a:buNone/>
              <a:defRPr/>
            </a:pPr>
            <a:endParaRPr lang="de-DE" altLang="de-DE" dirty="0"/>
          </a:p>
          <a:p>
            <a:pPr marL="57150" indent="0" eaLnBrk="1" hangingPunct="1">
              <a:buFont typeface="Arial" charset="0"/>
              <a:buNone/>
              <a:defRPr/>
            </a:pPr>
            <a:r>
              <a:rPr lang="de-DE" altLang="de-DE" dirty="0" smtClean="0"/>
              <a:t>Außer es handelt sich um bevorzugte Informationsquellen:</a:t>
            </a:r>
          </a:p>
          <a:p>
            <a:pPr marL="571500" indent="-514350" eaLnBrk="1" hangingPunct="1">
              <a:buFont typeface="+mj-lt"/>
              <a:buAutoNum type="alphaLcParenR"/>
              <a:defRPr/>
            </a:pPr>
            <a:r>
              <a:rPr lang="de-DE" altLang="de-DE" dirty="0" smtClean="0"/>
              <a:t>in verschiedenen Sprachen oder Schriften</a:t>
            </a:r>
          </a:p>
          <a:p>
            <a:pPr marL="571500" indent="-514350" eaLnBrk="1" hangingPunct="1">
              <a:buFont typeface="+mj-lt"/>
              <a:buAutoNum type="alphaLcParenR"/>
              <a:defRPr/>
            </a:pPr>
            <a:r>
              <a:rPr lang="de-DE" altLang="de-DE" dirty="0" smtClean="0"/>
              <a:t>mit verschiedenen Datumsangaben</a:t>
            </a:r>
          </a:p>
          <a:p>
            <a:pPr marL="571500" indent="-514350" eaLnBrk="1" hangingPunct="1">
              <a:buFont typeface="+mj-lt"/>
              <a:buAutoNum type="alphaLcParenR"/>
              <a:defRPr/>
            </a:pPr>
            <a:r>
              <a:rPr lang="de-DE" altLang="de-DE" dirty="0" smtClean="0"/>
              <a:t>für die Reproduktion und das Original</a:t>
            </a:r>
          </a:p>
          <a:p>
            <a:pPr marL="57150"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25604" name="Titel 1"/>
          <p:cNvSpPr txBox="1">
            <a:spLocks/>
          </p:cNvSpPr>
          <p:nvPr/>
        </p:nvSpPr>
        <p:spPr bwMode="auto">
          <a:xfrm>
            <a:off x="179388" y="188913"/>
            <a:ext cx="8964612" cy="79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Mehrere bevorzugte Informationsquellen (RDA 2.2.3)</a:t>
            </a:r>
          </a:p>
        </p:txBody>
      </p:sp>
      <p:sp>
        <p:nvSpPr>
          <p:cNvPr id="2" name="Foliennummernplatzhalter 1"/>
          <p:cNvSpPr>
            <a:spLocks noGrp="1"/>
          </p:cNvSpPr>
          <p:nvPr>
            <p:ph type="sldNum" sz="quarter" idx="4"/>
          </p:nvPr>
        </p:nvSpPr>
        <p:spPr/>
        <p:txBody>
          <a:bodyPr/>
          <a:lstStyle/>
          <a:p>
            <a:fld id="{8A6690F1-7CA1-4166-A522-500460961984}" type="slidenum">
              <a:rPr lang="de-DE" smtClean="0"/>
              <a:pPr/>
              <a:t>26</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45798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platzhalter 2"/>
          <p:cNvSpPr>
            <a:spLocks noGrp="1"/>
          </p:cNvSpPr>
          <p:nvPr>
            <p:ph type="body" sz="quarter" idx="13"/>
          </p:nvPr>
        </p:nvSpPr>
        <p:spPr>
          <a:xfrm>
            <a:off x="201613" y="836613"/>
            <a:ext cx="8547100" cy="5472112"/>
          </a:xfrm>
        </p:spPr>
        <p:txBody>
          <a:bodyPr/>
          <a:lstStyle/>
          <a:p>
            <a:pPr marL="0" indent="0">
              <a:buFont typeface="Arial" pitchFamily="34" charset="0"/>
              <a:buNone/>
            </a:pPr>
            <a:r>
              <a:rPr lang="de-DE" altLang="de-DE" dirty="0" smtClean="0"/>
              <a:t>Angaben zu folgenden Elementen müssen mit eckigen Klammern gekennzeichnet werden, wenn sie ermittelt wurden:</a:t>
            </a:r>
          </a:p>
          <a:p>
            <a:pPr marL="0" indent="0">
              <a:buFont typeface="Arial" pitchFamily="34" charset="0"/>
              <a:buNone/>
            </a:pPr>
            <a:endParaRPr lang="de-DE" altLang="de-DE" sz="2000" dirty="0" smtClean="0"/>
          </a:p>
          <a:p>
            <a:pPr lvl="1">
              <a:buFont typeface="Arial" pitchFamily="34" charset="0"/>
              <a:buChar char="•"/>
            </a:pPr>
            <a:r>
              <a:rPr lang="de-DE" altLang="de-DE" dirty="0" smtClean="0"/>
              <a:t>Titel</a:t>
            </a:r>
          </a:p>
          <a:p>
            <a:pPr lvl="1">
              <a:buFont typeface="Arial" pitchFamily="34" charset="0"/>
              <a:buChar char="•"/>
            </a:pPr>
            <a:r>
              <a:rPr lang="de-DE" altLang="de-DE" dirty="0" smtClean="0"/>
              <a:t>Verantwortlichkeitsangabe</a:t>
            </a:r>
          </a:p>
          <a:p>
            <a:pPr lvl="1">
              <a:buFont typeface="Arial" pitchFamily="34" charset="0"/>
              <a:buChar char="•"/>
            </a:pPr>
            <a:r>
              <a:rPr lang="de-DE" altLang="de-DE" dirty="0" smtClean="0"/>
              <a:t>Ausgabevermerk</a:t>
            </a:r>
          </a:p>
          <a:p>
            <a:pPr lvl="1">
              <a:buFont typeface="Arial" pitchFamily="34" charset="0"/>
              <a:buChar char="•"/>
            </a:pPr>
            <a:r>
              <a:rPr lang="de-DE" altLang="de-DE" dirty="0" smtClean="0"/>
              <a:t>Zählung von fortlaufenden Ressourcen</a:t>
            </a:r>
          </a:p>
          <a:p>
            <a:pPr lvl="1">
              <a:buFont typeface="Arial" pitchFamily="34" charset="0"/>
              <a:buChar char="•"/>
            </a:pPr>
            <a:r>
              <a:rPr lang="de-DE" altLang="de-DE" dirty="0" smtClean="0"/>
              <a:t>Entstehungsangabe</a:t>
            </a:r>
          </a:p>
          <a:p>
            <a:pPr lvl="1">
              <a:buFont typeface="Arial" pitchFamily="34" charset="0"/>
              <a:buChar char="•"/>
            </a:pPr>
            <a:r>
              <a:rPr lang="de-DE" altLang="de-DE" dirty="0" smtClean="0"/>
              <a:t>Veröffentlichungsangabe</a:t>
            </a:r>
          </a:p>
          <a:p>
            <a:pPr lvl="1">
              <a:buFont typeface="Arial" pitchFamily="34" charset="0"/>
              <a:buChar char="•"/>
            </a:pPr>
            <a:r>
              <a:rPr lang="de-DE" altLang="de-DE" dirty="0" smtClean="0"/>
              <a:t>Vertriebsangabe</a:t>
            </a:r>
          </a:p>
          <a:p>
            <a:pPr lvl="1">
              <a:buFont typeface="Arial" pitchFamily="34" charset="0"/>
              <a:buChar char="•"/>
            </a:pPr>
            <a:r>
              <a:rPr lang="de-DE" altLang="de-DE" dirty="0" smtClean="0"/>
              <a:t>Herstellungsangabe</a:t>
            </a:r>
          </a:p>
          <a:p>
            <a:pPr lvl="1">
              <a:buFont typeface="Arial" pitchFamily="34" charset="0"/>
              <a:buChar char="•"/>
            </a:pPr>
            <a:r>
              <a:rPr lang="de-DE" altLang="de-DE" dirty="0" smtClean="0"/>
              <a:t>Gesamttitelangabe</a:t>
            </a:r>
          </a:p>
          <a:p>
            <a:pPr marL="0" indent="0">
              <a:buFont typeface="Arial" pitchFamily="34" charset="0"/>
              <a:buNone/>
            </a:pPr>
            <a:endParaRPr lang="de-DE" altLang="de-DE" sz="2000" dirty="0" smtClean="0"/>
          </a:p>
          <a:p>
            <a:pPr marL="0" indent="0" algn="ctr">
              <a:buFont typeface="Arial" pitchFamily="34" charset="0"/>
              <a:buNone/>
            </a:pPr>
            <a:r>
              <a:rPr lang="de-DE" altLang="de-DE" sz="2000" dirty="0" smtClean="0"/>
              <a:t>Unterelemente siehe RDA 2.2.4</a:t>
            </a:r>
          </a:p>
        </p:txBody>
      </p:sp>
      <p:sp>
        <p:nvSpPr>
          <p:cNvPr id="32772" name="Titel 1"/>
          <p:cNvSpPr txBox="1">
            <a:spLocks/>
          </p:cNvSpPr>
          <p:nvPr/>
        </p:nvSpPr>
        <p:spPr bwMode="auto">
          <a:xfrm>
            <a:off x="179388" y="188913"/>
            <a:ext cx="89646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Sonstige Informationsquellen (RDA 2.2.4)</a:t>
            </a:r>
          </a:p>
        </p:txBody>
      </p:sp>
      <p:sp>
        <p:nvSpPr>
          <p:cNvPr id="2" name="Foliennummernplatzhalter 1"/>
          <p:cNvSpPr>
            <a:spLocks noGrp="1"/>
          </p:cNvSpPr>
          <p:nvPr>
            <p:ph type="sldNum" sz="quarter" idx="4"/>
          </p:nvPr>
        </p:nvSpPr>
        <p:spPr/>
        <p:txBody>
          <a:bodyPr/>
          <a:lstStyle/>
          <a:p>
            <a:fld id="{8A6690F1-7CA1-4166-A522-500460961984}" type="slidenum">
              <a:rPr lang="de-DE" smtClean="0"/>
              <a:pPr/>
              <a:t>27</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387733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Grundwissen aus Kapitel 1 zum Erfassen und Übertragen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ea typeface="Verdana" panose="020B0604030504040204" pitchFamily="34" charset="0"/>
                <a:cs typeface="Verdana" panose="020B0604030504040204" pitchFamily="34" charset="0"/>
              </a:rPr>
              <a:t>Modul 2.06</a:t>
            </a:r>
            <a:endParaRPr lang="de-DE" b="1" dirty="0">
              <a:solidFill>
                <a:prstClr val="black"/>
              </a:solidFill>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28</a:t>
            </a:fld>
            <a:endParaRPr lang="de-DE">
              <a:solidFill>
                <a:prstClr val="black">
                  <a:tint val="75000"/>
                </a:prstClr>
              </a:solidFill>
            </a:endParaRPr>
          </a:p>
        </p:txBody>
      </p:sp>
      <p:sp>
        <p:nvSpPr>
          <p:cNvPr id="6"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44446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(RDA 1.4)</a:t>
            </a:r>
            <a:endParaRPr lang="de-DE" dirty="0"/>
          </a:p>
        </p:txBody>
      </p:sp>
      <p:sp>
        <p:nvSpPr>
          <p:cNvPr id="3" name="Textplatzhalter 2"/>
          <p:cNvSpPr>
            <a:spLocks noGrp="1"/>
          </p:cNvSpPr>
          <p:nvPr>
            <p:ph type="body" sz="quarter" idx="13"/>
          </p:nvPr>
        </p:nvSpPr>
        <p:spPr/>
        <p:txBody>
          <a:bodyPr wrap="square"/>
          <a:lstStyle/>
          <a:p>
            <a:r>
              <a:rPr lang="de-DE" dirty="0"/>
              <a:t>In der </a:t>
            </a:r>
            <a:r>
              <a:rPr lang="de-DE" b="1" dirty="0"/>
              <a:t>Schrift</a:t>
            </a:r>
            <a:r>
              <a:rPr lang="de-DE" dirty="0"/>
              <a:t> und der </a:t>
            </a:r>
            <a:r>
              <a:rPr lang="de-DE" b="1" dirty="0"/>
              <a:t>Sprache</a:t>
            </a:r>
            <a:r>
              <a:rPr lang="de-DE" dirty="0"/>
              <a:t> der zu katalogisierenden Ressource werden erfasst:</a:t>
            </a:r>
          </a:p>
          <a:p>
            <a:pPr lvl="1"/>
            <a:r>
              <a:rPr lang="de-DE" dirty="0"/>
              <a:t>alle Titel und alle Titelzusätze</a:t>
            </a:r>
          </a:p>
          <a:p>
            <a:pPr lvl="1"/>
            <a:r>
              <a:rPr lang="de-DE" dirty="0"/>
              <a:t>alle Verantwortlichkeitsangaben</a:t>
            </a:r>
          </a:p>
          <a:p>
            <a:pPr lvl="1"/>
            <a:r>
              <a:rPr lang="de-DE" dirty="0"/>
              <a:t>alle Bestandteile des Ausgabevermerks</a:t>
            </a:r>
          </a:p>
          <a:p>
            <a:pPr lvl="1"/>
            <a:r>
              <a:rPr lang="de-DE" dirty="0"/>
              <a:t>alle Bestandteile der Zählung von fortlaufenden Ressourcen</a:t>
            </a:r>
          </a:p>
          <a:p>
            <a:pPr lvl="1"/>
            <a:r>
              <a:rPr lang="de-DE" dirty="0"/>
              <a:t>alle Bestandteile der Entstehungs-, Veröffentlichungs-, Vertriebs- und Herstellungsangaben</a:t>
            </a:r>
          </a:p>
          <a:p>
            <a:pPr lvl="1"/>
            <a:r>
              <a:rPr lang="de-DE" dirty="0"/>
              <a:t>Gesamttitel und </a:t>
            </a:r>
            <a:r>
              <a:rPr lang="de-CH" dirty="0"/>
              <a:t>Begleittext der Zählung </a:t>
            </a:r>
            <a:r>
              <a:rPr lang="de-DE" dirty="0"/>
              <a:t>innerhalb der Gesamttitelangabe</a:t>
            </a:r>
          </a:p>
          <a:p>
            <a:pPr lvl="1"/>
            <a:endParaRPr lang="de-DE" dirty="0"/>
          </a:p>
          <a:p>
            <a:r>
              <a:rPr lang="de-DE" dirty="0"/>
              <a:t>Alle anderen Elemente (z. B. Anmerkungen) werden auf Deutsch und in lateinischer Schrift erfasst. (Ausnahme </a:t>
            </a:r>
            <a:r>
              <a:rPr lang="de-DE" dirty="0">
                <a:sym typeface="Wingdings" pitchFamily="2" charset="2"/>
              </a:rPr>
              <a:t></a:t>
            </a:r>
            <a:r>
              <a:rPr lang="de-DE" dirty="0"/>
              <a:t>RDA 1.10)</a:t>
            </a:r>
          </a:p>
          <a:p>
            <a:pPr marL="457200" lvl="1" indent="0">
              <a:buNone/>
            </a:pPr>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29</a:t>
            </a:fld>
            <a:endParaRPr lang="de-DE">
              <a:solidFill>
                <a:prstClr val="black">
                  <a:tint val="75000"/>
                </a:prstClr>
              </a:solidFill>
            </a:endParaRPr>
          </a:p>
        </p:txBody>
      </p:sp>
    </p:spTree>
    <p:extLst>
      <p:ext uri="{BB962C8B-B14F-4D97-AF65-F5344CB8AC3E}">
        <p14:creationId xmlns:p14="http://schemas.microsoft.com/office/powerpoint/2010/main" val="596198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altLang="de-DE" dirty="0" smtClean="0"/>
              <a:t>Das Standardelemente-Set</a:t>
            </a:r>
            <a:r>
              <a:rPr lang="de-DE" altLang="de-DE" smtClean="0"/>
              <a:t/>
            </a:r>
            <a:br>
              <a:rPr lang="de-DE" altLang="de-DE" smtClean="0"/>
            </a:br>
            <a:r>
              <a:rPr lang="de-DE" altLang="de-DE" dirty="0" smtClean="0"/>
              <a:t/>
            </a:r>
            <a:br>
              <a:rPr lang="de-DE" altLang="de-DE" dirty="0" smtClean="0"/>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2.01</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3</a:t>
            </a:fld>
            <a:endParaRPr lang="de-DE">
              <a:solidFill>
                <a:prstClr val="black">
                  <a:tint val="75000"/>
                </a:prstClr>
              </a:solidFill>
            </a:endParaRPr>
          </a:p>
        </p:txBody>
      </p:sp>
      <p:sp>
        <p:nvSpPr>
          <p:cNvPr id="7"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427748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r>
              <a:rPr lang="de-DE" dirty="0"/>
              <a:t>„Übertragen“: eine besondere Form der Erfassung, um eine möglichst vorlagegetreue Beschreibung der Ressource zu erstellen</a:t>
            </a:r>
          </a:p>
          <a:p>
            <a:endParaRPr lang="de-DE" dirty="0"/>
          </a:p>
          <a:p>
            <a:r>
              <a:rPr lang="de-DE" dirty="0"/>
              <a:t>Folgende Elemente werden „übertragen“:</a:t>
            </a:r>
          </a:p>
          <a:p>
            <a:pPr lvl="1"/>
            <a:r>
              <a:rPr lang="de-DE" dirty="0"/>
              <a:t>alle Titel und Titelzusätze</a:t>
            </a:r>
          </a:p>
          <a:p>
            <a:pPr lvl="1"/>
            <a:r>
              <a:rPr lang="de-DE" dirty="0"/>
              <a:t>alle Verantwortlichkeitsangaben</a:t>
            </a:r>
          </a:p>
          <a:p>
            <a:pPr lvl="1"/>
            <a:r>
              <a:rPr lang="de-DE" dirty="0"/>
              <a:t>alle Bestandteile des Ausgabenvermerks</a:t>
            </a:r>
          </a:p>
          <a:p>
            <a:pPr lvl="1"/>
            <a:r>
              <a:rPr lang="de-DE" dirty="0"/>
              <a:t>Entstehungs-, Erscheinungs-, Vertriebs- und Herstellungsorte</a:t>
            </a:r>
          </a:p>
          <a:p>
            <a:pPr lvl="1"/>
            <a:r>
              <a:rPr lang="de-DE" dirty="0"/>
              <a:t>Erzeuger-, Verlags-, Vertriebs- und Herstellungsnamen</a:t>
            </a:r>
          </a:p>
          <a:p>
            <a:pPr lvl="1"/>
            <a:r>
              <a:rPr lang="de-DE" dirty="0"/>
              <a:t>alle Bestandteile der Gesamttitelangabe (außer der Bandzählung)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30</a:t>
            </a:fld>
            <a:endParaRPr lang="de-DE">
              <a:solidFill>
                <a:prstClr val="black">
                  <a:tint val="75000"/>
                </a:prstClr>
              </a:solidFill>
            </a:endParaRPr>
          </a:p>
        </p:txBody>
      </p:sp>
    </p:spTree>
    <p:extLst>
      <p:ext uri="{BB962C8B-B14F-4D97-AF65-F5344CB8AC3E}">
        <p14:creationId xmlns:p14="http://schemas.microsoft.com/office/powerpoint/2010/main" val="262448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Initialen und Akronyme (mit oder ohne Punkte) immer ohne Abstände erfassen</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31</a:t>
            </a:fld>
            <a:endParaRPr lang="de-DE">
              <a:solidFill>
                <a:prstClr val="black">
                  <a:tint val="75000"/>
                </a:prstClr>
              </a:solidFill>
            </a:endParaRPr>
          </a:p>
        </p:txBody>
      </p:sp>
      <p:sp>
        <p:nvSpPr>
          <p:cNvPr id="9" name="Titel 1"/>
          <p:cNvSpPr>
            <a:spLocks noGrp="1"/>
          </p:cNvSpPr>
          <p:nvPr>
            <p:ph type="title"/>
          </p:nvPr>
        </p:nvSpPr>
        <p:spPr>
          <a:xfrm>
            <a:off x="251520" y="183778"/>
            <a:ext cx="8640960" cy="508918"/>
          </a:xfrm>
        </p:spPr>
        <p:txBody>
          <a:bodyPr/>
          <a:lstStyle/>
          <a:p>
            <a:r>
              <a:rPr lang="de-DE" dirty="0" smtClean="0"/>
              <a:t>Initialen und </a:t>
            </a:r>
            <a:r>
              <a:rPr lang="de-DE" dirty="0"/>
              <a:t>Akronyme (RDA </a:t>
            </a:r>
            <a:r>
              <a:rPr lang="de-DE" dirty="0" smtClean="0"/>
              <a:t>1.7.6)</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graphicFrame>
        <p:nvGraphicFramePr>
          <p:cNvPr id="2" name="Tabelle 1"/>
          <p:cNvGraphicFramePr>
            <a:graphicFrameLocks noGrp="1"/>
          </p:cNvGraphicFramePr>
          <p:nvPr>
            <p:extLst>
              <p:ext uri="{D42A27DB-BD31-4B8C-83A1-F6EECF244321}">
                <p14:modId xmlns:p14="http://schemas.microsoft.com/office/powerpoint/2010/main" val="798297093"/>
              </p:ext>
            </p:extLst>
          </p:nvPr>
        </p:nvGraphicFramePr>
        <p:xfrm>
          <a:off x="683568" y="1844824"/>
          <a:ext cx="7740860" cy="1285240"/>
        </p:xfrm>
        <a:graphic>
          <a:graphicData uri="http://schemas.openxmlformats.org/drawingml/2006/table">
            <a:tbl>
              <a:tblPr firstRow="1" bandRow="1">
                <a:tableStyleId>{5C22544A-7EE6-4342-B048-85BDC9FD1C3A}</a:tableStyleId>
              </a:tblPr>
              <a:tblGrid>
                <a:gridCol w="3672408"/>
                <a:gridCol w="4068452"/>
              </a:tblGrid>
              <a:tr h="370840">
                <a:tc>
                  <a:txBody>
                    <a:bodyPr/>
                    <a:lstStyle/>
                    <a:p>
                      <a:r>
                        <a:rPr lang="de-CH" sz="1800" b="0" kern="1200" dirty="0" smtClean="0">
                          <a:solidFill>
                            <a:schemeClr val="lt1"/>
                          </a:solidFill>
                          <a:latin typeface="Verdana" pitchFamily="34" charset="0"/>
                          <a:ea typeface="Verdana" pitchFamily="34" charset="0"/>
                          <a:cs typeface="Verdana" pitchFamily="34" charset="0"/>
                        </a:rPr>
                        <a:t>Informationsquelle</a:t>
                      </a:r>
                      <a:endParaRPr lang="de-CH" sz="1800" b="0" kern="1200" dirty="0">
                        <a:solidFill>
                          <a:schemeClr val="lt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b="0" dirty="0" smtClean="0">
                          <a:latin typeface="Verdana" pitchFamily="34" charset="0"/>
                          <a:ea typeface="Verdana" pitchFamily="34" charset="0"/>
                          <a:cs typeface="Verdana" pitchFamily="34" charset="0"/>
                        </a:rPr>
                        <a:t>Erfassung Haupttitel</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 L. 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A.L.A.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p>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493961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a:t>Übertragene Elemente werden nur abgekürzt, wenn sie abgekürzt in der Informationsquelle stehen</a:t>
            </a:r>
          </a:p>
          <a:p>
            <a:endParaRPr lang="de-CH" dirty="0"/>
          </a:p>
          <a:p>
            <a:r>
              <a:rPr lang="de-CH" dirty="0"/>
              <a:t>Alle anderen Elemente werden im Allgemeinen nicht abgekürzt</a:t>
            </a:r>
          </a:p>
          <a:p>
            <a:pPr lvl="1"/>
            <a:r>
              <a:rPr lang="de-CH" sz="2200" dirty="0"/>
              <a:t>Ausnahmen: RDA Anhang B.5 (+ Liste in RDA Anhang B.7 D-A-CH)</a:t>
            </a:r>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32</a:t>
            </a:fld>
            <a:endParaRPr lang="de-DE">
              <a:solidFill>
                <a:prstClr val="black">
                  <a:tint val="75000"/>
                </a:prstClr>
              </a:solidFill>
            </a:endParaRPr>
          </a:p>
        </p:txBody>
      </p:sp>
      <p:sp>
        <p:nvSpPr>
          <p:cNvPr id="9" name="Titel 1"/>
          <p:cNvSpPr>
            <a:spLocks noGrp="1"/>
          </p:cNvSpPr>
          <p:nvPr>
            <p:ph type="title"/>
          </p:nvPr>
        </p:nvSpPr>
        <p:spPr>
          <a:xfrm>
            <a:off x="251520" y="183778"/>
            <a:ext cx="8640960" cy="508918"/>
          </a:xfrm>
        </p:spPr>
        <p:txBody>
          <a:bodyPr/>
          <a:lstStyle/>
          <a:p>
            <a:r>
              <a:rPr lang="de-DE" dirty="0"/>
              <a:t>Abkürzungen (RDA </a:t>
            </a:r>
            <a:r>
              <a:rPr lang="de-DE" dirty="0" smtClean="0"/>
              <a:t>1.7.8)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896277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a:t>In der Regel Fehler wie in Informationsquelle übertragen</a:t>
            </a:r>
          </a:p>
          <a:p>
            <a:r>
              <a:rPr lang="de-CH" dirty="0"/>
              <a:t>Fehler korrigieren, wenn für Identifizierung und Zugriff wichtig</a:t>
            </a:r>
          </a:p>
          <a:p>
            <a:pPr lvl="1"/>
            <a:r>
              <a:rPr lang="de-CH" dirty="0"/>
              <a:t>Haupttitel mit Fehler, korrigierte Form als abweichenden Titel erfassen</a:t>
            </a:r>
          </a:p>
          <a:p>
            <a:pPr lvl="1"/>
            <a:endParaRPr lang="de-CH" sz="2200" dirty="0" smtClean="0"/>
          </a:p>
          <a:p>
            <a:pPr lvl="1"/>
            <a:endParaRPr lang="de-CH" sz="2200" dirty="0" smtClean="0"/>
          </a:p>
          <a:p>
            <a:pPr lvl="1"/>
            <a:endParaRPr lang="de-CH" sz="2200" dirty="0"/>
          </a:p>
          <a:p>
            <a:pPr lvl="1"/>
            <a:endParaRPr lang="de-CH" sz="2200" dirty="0"/>
          </a:p>
          <a:p>
            <a:r>
              <a:rPr lang="de-CH" dirty="0"/>
              <a:t>Ausnahme fortlaufende und integrierende Ressourcen</a:t>
            </a:r>
          </a:p>
          <a:p>
            <a:pPr lvl="1"/>
            <a:r>
              <a:rPr lang="de-CH" dirty="0"/>
              <a:t>Haupttitel in korrigierter Form</a:t>
            </a:r>
          </a:p>
          <a:p>
            <a:pPr lvl="1"/>
            <a:r>
              <a:rPr lang="de-CH" dirty="0"/>
              <a:t>Anmerkung, die Titel wie in Informationsquelle </a:t>
            </a:r>
            <a:r>
              <a:rPr lang="de-CH" dirty="0" smtClean="0"/>
              <a:t>wiedergibt</a:t>
            </a: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33</a:t>
            </a:fld>
            <a:endParaRPr lang="de-DE">
              <a:solidFill>
                <a:prstClr val="black">
                  <a:tint val="75000"/>
                </a:prstClr>
              </a:solidFill>
            </a:endParaRPr>
          </a:p>
        </p:txBody>
      </p:sp>
      <p:sp>
        <p:nvSpPr>
          <p:cNvPr id="9" name="Titel 1"/>
          <p:cNvSpPr>
            <a:spLocks noGrp="1"/>
          </p:cNvSpPr>
          <p:nvPr>
            <p:ph type="title"/>
          </p:nvPr>
        </p:nvSpPr>
        <p:spPr>
          <a:xfrm>
            <a:off x="251520" y="183778"/>
            <a:ext cx="8640960" cy="508918"/>
          </a:xfrm>
        </p:spPr>
        <p:txBody>
          <a:bodyPr/>
          <a:lstStyle/>
          <a:p>
            <a:r>
              <a:rPr lang="de-DE" dirty="0"/>
              <a:t>Fehler (RDA </a:t>
            </a:r>
            <a:r>
              <a:rPr lang="de-DE" dirty="0" smtClean="0"/>
              <a:t>1.7.9)</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graphicFrame>
        <p:nvGraphicFramePr>
          <p:cNvPr id="2" name="Tabelle 1"/>
          <p:cNvGraphicFramePr>
            <a:graphicFrameLocks noGrp="1"/>
          </p:cNvGraphicFramePr>
          <p:nvPr>
            <p:extLst>
              <p:ext uri="{D42A27DB-BD31-4B8C-83A1-F6EECF244321}">
                <p14:modId xmlns:p14="http://schemas.microsoft.com/office/powerpoint/2010/main" val="937681865"/>
              </p:ext>
            </p:extLst>
          </p:nvPr>
        </p:nvGraphicFramePr>
        <p:xfrm>
          <a:off x="683568" y="3356992"/>
          <a:ext cx="7560840" cy="1193800"/>
        </p:xfrm>
        <a:graphic>
          <a:graphicData uri="http://schemas.openxmlformats.org/drawingml/2006/table">
            <a:tbl>
              <a:tblPr firstRow="1" bandRow="1">
                <a:tableStyleId>{5C22544A-7EE6-4342-B048-85BDC9FD1C3A}</a:tableStyleId>
              </a:tblPr>
              <a:tblGrid>
                <a:gridCol w="2160240"/>
                <a:gridCol w="540060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Verdana" pitchFamily="34" charset="0"/>
                          <a:ea typeface="Verdana" pitchFamily="34" charset="0"/>
                          <a:cs typeface="Verdana" pitchFamily="34" charset="0"/>
                        </a:rPr>
                        <a:t>An </a:t>
                      </a:r>
                      <a:r>
                        <a:rPr lang="en-US" sz="1600" kern="1200" dirty="0" err="1" smtClean="0">
                          <a:solidFill>
                            <a:schemeClr val="dk1"/>
                          </a:solidFill>
                          <a:effectLst/>
                          <a:latin typeface="Verdana" pitchFamily="34" charset="0"/>
                          <a:ea typeface="Verdana" pitchFamily="34" charset="0"/>
                          <a:cs typeface="Verdana" pitchFamily="34" charset="0"/>
                        </a:rPr>
                        <a:t>Introdution</a:t>
                      </a:r>
                      <a:r>
                        <a:rPr lang="en-US" sz="1600" kern="1200" dirty="0" smtClean="0">
                          <a:solidFill>
                            <a:schemeClr val="dk1"/>
                          </a:solidFill>
                          <a:effectLst/>
                          <a:latin typeface="Verdana" pitchFamily="34" charset="0"/>
                          <a:ea typeface="Verdana" pitchFamily="34" charset="0"/>
                          <a:cs typeface="Verdana" pitchFamily="34" charset="0"/>
                        </a:rPr>
                        <a:t> to Wavelet Analysis</a:t>
                      </a:r>
                      <a:endParaRPr lang="de-CH" sz="1600" dirty="0" smtClean="0">
                        <a:latin typeface="Verdana" pitchFamily="34" charset="0"/>
                        <a:ea typeface="Verdana" pitchFamily="34" charset="0"/>
                        <a:cs typeface="Verdana" pitchFamily="34" charset="0"/>
                      </a:endParaRPr>
                    </a:p>
                  </a:txBody>
                  <a:tcPr/>
                </a:tc>
                <a:tc>
                  <a:txBody>
                    <a:bodyPr/>
                    <a:lstStyle/>
                    <a:p>
                      <a:r>
                        <a:rPr lang="de-CH" sz="1600" dirty="0" smtClean="0">
                          <a:latin typeface="Verdana" pitchFamily="34" charset="0"/>
                          <a:ea typeface="Verdana" pitchFamily="34" charset="0"/>
                          <a:cs typeface="Verdana" pitchFamily="34" charset="0"/>
                        </a:rPr>
                        <a:t>Haupttitel: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Abweichender 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introduction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073778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Zahlen, in Ziffern oder Wörtern (RDA 1.8)</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Zahlen werden in </a:t>
            </a:r>
            <a:r>
              <a:rPr lang="de-DE" b="1" dirty="0"/>
              <a:t>übertragenen</a:t>
            </a:r>
            <a:r>
              <a:rPr lang="de-DE" dirty="0"/>
              <a:t> Elementen so übernommen, wie sie in der Informationsquelle erscheinen</a:t>
            </a:r>
            <a:r>
              <a:rPr lang="de-DE" dirty="0" smtClean="0"/>
              <a:t/>
            </a:r>
            <a:br>
              <a:rPr lang="de-DE" dirty="0" smtClean="0"/>
            </a:br>
            <a:endParaRPr lang="de-DE" dirty="0" smtClean="0"/>
          </a:p>
          <a:p>
            <a:endParaRPr lang="de-DE" dirty="0" smtClean="0"/>
          </a:p>
          <a:p>
            <a:endParaRPr lang="de-DE" dirty="0" smtClean="0"/>
          </a:p>
          <a:p>
            <a:endParaRPr lang="de-DE" dirty="0" smtClean="0"/>
          </a:p>
          <a:p>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34</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3838183838"/>
              </p:ext>
            </p:extLst>
          </p:nvPr>
        </p:nvGraphicFramePr>
        <p:xfrm>
          <a:off x="683568" y="2972544"/>
          <a:ext cx="7848872" cy="1752600"/>
        </p:xfrm>
        <a:graphic>
          <a:graphicData uri="http://schemas.openxmlformats.org/drawingml/2006/table">
            <a:tbl>
              <a:tblPr firstRow="1" bandRow="1">
                <a:tableStyleId>{5C22544A-7EE6-4342-B048-85BDC9FD1C3A}</a:tableStyleId>
              </a:tblPr>
              <a:tblGrid>
                <a:gridCol w="3240360"/>
                <a:gridCol w="4608512"/>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Haupttitel</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smtClean="0">
                        <a:latin typeface="Verdana" pitchFamily="34" charset="0"/>
                        <a:ea typeface="Verdana" pitchFamily="34" charset="0"/>
                        <a:cs typeface="Verdana" pitchFamily="34" charset="0"/>
                      </a:endParaRPr>
                    </a:p>
                    <a:p>
                      <a:endParaRPr lang="de-DE" dirty="0">
                        <a:latin typeface="Verdana" pitchFamily="34" charset="0"/>
                        <a:ea typeface="Verdana" pitchFamily="34" charset="0"/>
                        <a:cs typeface="Verdana" pitchFamily="34" charset="0"/>
                      </a:endParaRPr>
                    </a:p>
                  </a:txBody>
                  <a:tcPr>
                    <a:solidFill>
                      <a:srgbClr val="D0D8E8"/>
                    </a:solidFill>
                  </a:tcPr>
                </a:tc>
              </a:tr>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c>
                  <a:txBody>
                    <a:bodyPr/>
                    <a:lstStyle/>
                    <a:p>
                      <a:r>
                        <a:rPr lang="de-DE" b="0" dirty="0" smtClean="0">
                          <a:solidFill>
                            <a:schemeClr val="bg1"/>
                          </a:solidFill>
                          <a:latin typeface="Verdana" pitchFamily="34" charset="0"/>
                          <a:ea typeface="Verdana" pitchFamily="34" charset="0"/>
                          <a:cs typeface="Verdana" pitchFamily="34" charset="0"/>
                        </a:rPr>
                        <a:t>Erfassung Ausgabebezeichnung</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a:latin typeface="Verdana" pitchFamily="34" charset="0"/>
                        <a:ea typeface="Verdana" pitchFamily="34" charset="0"/>
                        <a:cs typeface="Verdana" pitchFamily="34" charset="0"/>
                      </a:endParaRPr>
                    </a:p>
                  </a:txBody>
                  <a:tcPr>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smtClean="0">
                        <a:latin typeface="Verdana" pitchFamily="34" charset="0"/>
                        <a:ea typeface="Verdana" pitchFamily="34" charset="0"/>
                        <a:cs typeface="Verdana" pitchFamily="34" charset="0"/>
                      </a:endParaRPr>
                    </a:p>
                  </a:txBody>
                  <a:tcPr>
                    <a:solidFill>
                      <a:srgbClr val="E9EDF4"/>
                    </a:solidFill>
                  </a:tcPr>
                </a:tc>
              </a:tr>
            </a:tbl>
          </a:graphicData>
        </a:graphic>
      </p:graphicFrame>
    </p:spTree>
    <p:extLst>
      <p:ext uri="{BB962C8B-B14F-4D97-AF65-F5344CB8AC3E}">
        <p14:creationId xmlns:p14="http://schemas.microsoft.com/office/powerpoint/2010/main" val="108813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3.02.01</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solidFill>
                  <a:prstClr val="black">
                    <a:tint val="75000"/>
                  </a:prstClr>
                </a:solidFill>
              </a:rPr>
              <a:pPr/>
              <a:t>35</a:t>
            </a:fld>
            <a:endParaRPr lang="de-DE">
              <a:solidFill>
                <a:prstClr val="black">
                  <a:tint val="75000"/>
                </a:prstClr>
              </a:solidFill>
            </a:endParaRPr>
          </a:p>
        </p:txBody>
      </p:sp>
      <p:sp>
        <p:nvSpPr>
          <p:cNvPr id="15" name="Fußzeilenplatzhalter 14"/>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817492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15" name="Foliennummernplatzhalter 14"/>
          <p:cNvSpPr>
            <a:spLocks noGrp="1"/>
          </p:cNvSpPr>
          <p:nvPr>
            <p:ph type="sldNum" sz="quarter" idx="4"/>
          </p:nvPr>
        </p:nvSpPr>
        <p:spPr/>
        <p:txBody>
          <a:bodyPr/>
          <a:lstStyle/>
          <a:p>
            <a:fld id="{8A6690F1-7CA1-4166-A522-500460961984}" type="slidenum">
              <a:rPr lang="de-DE" smtClean="0">
                <a:solidFill>
                  <a:prstClr val="black">
                    <a:tint val="75000"/>
                  </a:prstClr>
                </a:solidFill>
              </a:rPr>
              <a:pPr/>
              <a:t>36</a:t>
            </a:fld>
            <a:endParaRPr lang="de-DE">
              <a:solidFill>
                <a:prstClr val="black">
                  <a:tint val="75000"/>
                </a:prstClr>
              </a:solidFill>
            </a:endParaRPr>
          </a:p>
        </p:txBody>
      </p:sp>
      <p:sp>
        <p:nvSpPr>
          <p:cNvPr id="16" name="Fußzeilenplatzhalter 1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8" name="Textplatzhalter 2"/>
          <p:cNvSpPr>
            <a:spLocks noGrp="1"/>
          </p:cNvSpPr>
          <p:nvPr>
            <p:ph type="body" sz="quarter" idx="13"/>
          </p:nvPr>
        </p:nvSpPr>
        <p:spPr>
          <a:xfrm>
            <a:off x="251520" y="836712"/>
            <a:ext cx="8640960" cy="5472608"/>
          </a:xfrm>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44349671"/>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2321616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15" name="Foliennummernplatzhalter 14"/>
          <p:cNvSpPr>
            <a:spLocks noGrp="1"/>
          </p:cNvSpPr>
          <p:nvPr>
            <p:ph type="sldNum" sz="quarter" idx="4"/>
          </p:nvPr>
        </p:nvSpPr>
        <p:spPr/>
        <p:txBody>
          <a:bodyPr/>
          <a:lstStyle/>
          <a:p>
            <a:fld id="{8A6690F1-7CA1-4166-A522-500460961984}" type="slidenum">
              <a:rPr lang="de-DE" smtClean="0">
                <a:solidFill>
                  <a:prstClr val="black">
                    <a:tint val="75000"/>
                  </a:prstClr>
                </a:solidFill>
              </a:rPr>
              <a:pPr/>
              <a:t>37</a:t>
            </a:fld>
            <a:endParaRPr lang="de-DE">
              <a:solidFill>
                <a:prstClr val="black">
                  <a:tint val="75000"/>
                </a:prstClr>
              </a:solidFill>
            </a:endParaRPr>
          </a:p>
        </p:txBody>
      </p:sp>
      <p:sp>
        <p:nvSpPr>
          <p:cNvPr id="16" name="Fußzeilenplatzhalter 1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8"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a:t>
            </a:r>
          </a:p>
          <a:p>
            <a:pPr marL="358775" lvl="1" indent="-358775">
              <a:buNone/>
            </a:pPr>
            <a:r>
              <a:rPr lang="de-DE" sz="2400" dirty="0" smtClean="0"/>
              <a:t>Beispiele 1:</a:t>
            </a:r>
          </a:p>
        </p:txBody>
      </p:sp>
      <p:graphicFrame>
        <p:nvGraphicFramePr>
          <p:cNvPr id="9" name="Tabelle 8"/>
          <p:cNvGraphicFramePr>
            <a:graphicFrameLocks noGrp="1"/>
          </p:cNvGraphicFramePr>
          <p:nvPr>
            <p:extLst>
              <p:ext uri="{D42A27DB-BD31-4B8C-83A1-F6EECF244321}">
                <p14:modId xmlns:p14="http://schemas.microsoft.com/office/powerpoint/2010/main" val="2186784045"/>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524612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15" name="Foliennummernplatzhalter 14"/>
          <p:cNvSpPr>
            <a:spLocks noGrp="1"/>
          </p:cNvSpPr>
          <p:nvPr>
            <p:ph type="sldNum" sz="quarter" idx="4"/>
          </p:nvPr>
        </p:nvSpPr>
        <p:spPr/>
        <p:txBody>
          <a:bodyPr/>
          <a:lstStyle/>
          <a:p>
            <a:fld id="{8A6690F1-7CA1-4166-A522-500460961984}" type="slidenum">
              <a:rPr lang="de-DE" smtClean="0">
                <a:solidFill>
                  <a:prstClr val="black">
                    <a:tint val="75000"/>
                  </a:prstClr>
                </a:solidFill>
              </a:rPr>
              <a:pPr/>
              <a:t>38</a:t>
            </a:fld>
            <a:endParaRPr lang="de-DE">
              <a:solidFill>
                <a:prstClr val="black">
                  <a:tint val="75000"/>
                </a:prstClr>
              </a:solidFill>
            </a:endParaRPr>
          </a:p>
        </p:txBody>
      </p:sp>
      <p:sp>
        <p:nvSpPr>
          <p:cNvPr id="16" name="Fußzeilenplatzhalter 1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8"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7944336"/>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988446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39</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
        <p:nvSpPr>
          <p:cNvPr id="7" name="Textplatzhalter 2"/>
          <p:cNvSpPr>
            <a:spLocks noGrp="1"/>
          </p:cNvSpPr>
          <p:nvPr>
            <p:ph type="body" sz="quarter" idx="13"/>
          </p:nvPr>
        </p:nvSpPr>
        <p:spPr>
          <a:xfrm>
            <a:off x="251520" y="836712"/>
            <a:ext cx="8640960" cy="5472608"/>
          </a:xfrm>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Tree>
    <p:extLst>
      <p:ext uri="{BB962C8B-B14F-4D97-AF65-F5344CB8AC3E}">
        <p14:creationId xmlns:p14="http://schemas.microsoft.com/office/powerpoint/2010/main" val="2081213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a:t>	</a:t>
            </a:r>
            <a:endParaRPr lang="de-DE" dirty="0" smtClean="0"/>
          </a:p>
        </p:txBody>
      </p:sp>
      <p:sp>
        <p:nvSpPr>
          <p:cNvPr id="6" name="Textplatzhalter 2"/>
          <p:cNvSpPr txBox="1">
            <a:spLocks/>
          </p:cNvSpPr>
          <p:nvPr/>
        </p:nvSpPr>
        <p:spPr>
          <a:xfrm>
            <a:off x="403920" y="989112"/>
            <a:ext cx="8640960" cy="54726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solidFill>
                  <a:prstClr val="black"/>
                </a:solidFill>
              </a:rPr>
              <a:t>Das Standardelemente-Set ist ein </a:t>
            </a:r>
            <a:r>
              <a:rPr lang="de-DE" dirty="0">
                <a:solidFill>
                  <a:srgbClr val="FF0000"/>
                </a:solidFill>
              </a:rPr>
              <a:t>Mindeststandard</a:t>
            </a:r>
            <a:r>
              <a:rPr lang="de-DE" dirty="0">
                <a:solidFill>
                  <a:prstClr val="black"/>
                </a:solidFill>
              </a:rPr>
              <a:t> für die Katalogisierung. </a:t>
            </a:r>
            <a:endParaRPr lang="de-DE" dirty="0" smtClean="0">
              <a:solidFill>
                <a:prstClr val="black"/>
              </a:solidFill>
            </a:endParaRPr>
          </a:p>
          <a:p>
            <a:pPr marL="0" indent="0">
              <a:buFont typeface="Arial" panose="020B0604020202020204" pitchFamily="34" charset="0"/>
              <a:buNone/>
            </a:pPr>
            <a:endParaRPr lang="de-DE" dirty="0">
              <a:solidFill>
                <a:prstClr val="black"/>
              </a:solidFill>
            </a:endParaRPr>
          </a:p>
          <a:p>
            <a:r>
              <a:rPr lang="de-DE" dirty="0">
                <a:solidFill>
                  <a:prstClr val="black"/>
                </a:solidFill>
              </a:rPr>
              <a:t>Das Standardelemente-Set garantiert eine </a:t>
            </a:r>
            <a:r>
              <a:rPr lang="de-DE" dirty="0">
                <a:solidFill>
                  <a:srgbClr val="FF0000"/>
                </a:solidFill>
              </a:rPr>
              <a:t>Einheitlichkeit</a:t>
            </a:r>
            <a:r>
              <a:rPr lang="de-DE" dirty="0">
                <a:solidFill>
                  <a:prstClr val="black"/>
                </a:solidFill>
              </a:rPr>
              <a:t> im deutschen Sprachraum und ist notwendig für Datenübernahmen und Datentausch</a:t>
            </a:r>
            <a:r>
              <a:rPr lang="de-DE" dirty="0" smtClean="0">
                <a:solidFill>
                  <a:prstClr val="black"/>
                </a:solidFill>
              </a:rPr>
              <a:t>.</a:t>
            </a:r>
          </a:p>
          <a:p>
            <a:endParaRPr lang="de-DE" dirty="0">
              <a:solidFill>
                <a:prstClr val="black"/>
              </a:solidFill>
            </a:endParaRPr>
          </a:p>
          <a:p>
            <a:r>
              <a:rPr lang="de-DE" dirty="0" smtClean="0">
                <a:solidFill>
                  <a:prstClr val="black"/>
                </a:solidFill>
              </a:rPr>
              <a:t>Es wird zwischen Standardelementen und weiteren spezifischen Elementen unterschieden.</a:t>
            </a:r>
          </a:p>
          <a:p>
            <a:endParaRPr lang="de-DE" dirty="0">
              <a:solidFill>
                <a:prstClr val="black"/>
              </a:solidFill>
            </a:endParaRPr>
          </a:p>
          <a:p>
            <a:r>
              <a:rPr lang="de-DE" dirty="0" smtClean="0">
                <a:solidFill>
                  <a:prstClr val="black"/>
                </a:solidFill>
              </a:rPr>
              <a:t>Ein </a:t>
            </a:r>
            <a:r>
              <a:rPr lang="de-DE" dirty="0" smtClean="0">
                <a:solidFill>
                  <a:srgbClr val="FF0000"/>
                </a:solidFill>
              </a:rPr>
              <a:t>Standardelement</a:t>
            </a:r>
            <a:r>
              <a:rPr lang="de-DE" dirty="0" smtClean="0">
                <a:solidFill>
                  <a:prstClr val="black"/>
                </a:solidFill>
              </a:rPr>
              <a:t> ist z. B. </a:t>
            </a:r>
            <a:r>
              <a:rPr lang="de-DE" b="1" dirty="0" smtClean="0">
                <a:solidFill>
                  <a:prstClr val="black"/>
                </a:solidFill>
              </a:rPr>
              <a:t>Haupttitel</a:t>
            </a:r>
            <a:r>
              <a:rPr lang="de-DE" dirty="0" smtClean="0">
                <a:solidFill>
                  <a:prstClr val="black"/>
                </a:solidFill>
              </a:rPr>
              <a:t> oder </a:t>
            </a:r>
            <a:r>
              <a:rPr lang="de-DE" b="1" dirty="0" smtClean="0">
                <a:solidFill>
                  <a:prstClr val="black"/>
                </a:solidFill>
              </a:rPr>
              <a:t>Erscheinungsort</a:t>
            </a:r>
            <a:endParaRPr lang="de-DE" b="1" dirty="0">
              <a:solidFill>
                <a:prstClr val="black"/>
              </a:solidFill>
            </a:endParaRPr>
          </a:p>
          <a:p>
            <a:pPr marL="0" indent="0">
              <a:buFont typeface="Arial" panose="020B0604020202020204" pitchFamily="34" charset="0"/>
              <a:buNone/>
            </a:pPr>
            <a:endParaRPr lang="de-DE" dirty="0">
              <a:solidFill>
                <a:prstClr val="black"/>
              </a:solidFill>
            </a:endParaRPr>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4</a:t>
            </a:fld>
            <a:endParaRPr lang="de-DE">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4270005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a:t>
            </a:r>
          </a:p>
        </p:txBody>
      </p:sp>
      <p:sp>
        <p:nvSpPr>
          <p:cNvPr id="17" name="Foliennummernplatzhalter 16"/>
          <p:cNvSpPr>
            <a:spLocks noGrp="1"/>
          </p:cNvSpPr>
          <p:nvPr>
            <p:ph type="sldNum" sz="quarter" idx="4"/>
          </p:nvPr>
        </p:nvSpPr>
        <p:spPr/>
        <p:txBody>
          <a:bodyPr/>
          <a:lstStyle/>
          <a:p>
            <a:fld id="{8A6690F1-7CA1-4166-A522-500460961984}" type="slidenum">
              <a:rPr lang="de-DE" smtClean="0">
                <a:solidFill>
                  <a:prstClr val="black">
                    <a:tint val="75000"/>
                  </a:prstClr>
                </a:solidFill>
              </a:rPr>
              <a:pPr/>
              <a:t>40</a:t>
            </a:fld>
            <a:endParaRPr lang="de-DE">
              <a:solidFill>
                <a:prstClr val="black">
                  <a:tint val="75000"/>
                </a:prstClr>
              </a:solidFill>
            </a:endParaRPr>
          </a:p>
        </p:txBody>
      </p:sp>
      <p:sp>
        <p:nvSpPr>
          <p:cNvPr id="18" name="Fußzeilenplatzhalter 17"/>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graphicFrame>
        <p:nvGraphicFramePr>
          <p:cNvPr id="9" name="Tabelle 8"/>
          <p:cNvGraphicFramePr>
            <a:graphicFrameLocks noGrp="1"/>
          </p:cNvGraphicFramePr>
          <p:nvPr>
            <p:extLst>
              <p:ext uri="{D42A27DB-BD31-4B8C-83A1-F6EECF244321}">
                <p14:modId xmlns:p14="http://schemas.microsoft.com/office/powerpoint/2010/main" val="3244756435"/>
              </p:ext>
            </p:extLst>
          </p:nvPr>
        </p:nvGraphicFramePr>
        <p:xfrm>
          <a:off x="3995936" y="1561336"/>
          <a:ext cx="5040561" cy="3523848"/>
        </p:xfrm>
        <a:graphic>
          <a:graphicData uri="http://schemas.openxmlformats.org/drawingml/2006/table">
            <a:tbl>
              <a:tblPr firstRow="1" bandRow="1">
                <a:tableStyleId>{5C22544A-7EE6-4342-B048-85BDC9FD1C3A}</a:tableStyleId>
              </a:tblPr>
              <a:tblGrid>
                <a:gridCol w="949670"/>
                <a:gridCol w="1426594"/>
                <a:gridCol w="2664297"/>
              </a:tblGrid>
              <a:tr h="5414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0872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a:t>
                      </a:r>
                      <a:endParaRPr lang="de-DE"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Voyage à </a:t>
                      </a:r>
                      <a:r>
                        <a:rPr lang="en-US" sz="1800" kern="1200" dirty="0" err="1" smtClean="0">
                          <a:solidFill>
                            <a:schemeClr val="dk1"/>
                          </a:solidFill>
                          <a:latin typeface="Verdana" pitchFamily="34" charset="0"/>
                          <a:ea typeface="Verdana" pitchFamily="34" charset="0"/>
                          <a:cs typeface="Verdana" pitchFamily="34" charset="0"/>
                        </a:rPr>
                        <a:t>travers</a:t>
                      </a:r>
                      <a:r>
                        <a:rPr lang="en-US" sz="1800" kern="1200" dirty="0" smtClean="0">
                          <a:solidFill>
                            <a:schemeClr val="dk1"/>
                          </a:solidFill>
                          <a:latin typeface="Verdana" pitchFamily="34" charset="0"/>
                          <a:ea typeface="Verdana" pitchFamily="34" charset="0"/>
                          <a:cs typeface="Verdana" pitchFamily="34" charset="0"/>
                        </a:rPr>
                        <a:t>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0"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1"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306048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a:t>
            </a:r>
            <a:endParaRPr lang="de-DE" dirty="0"/>
          </a:p>
        </p:txBody>
      </p:sp>
      <p:sp>
        <p:nvSpPr>
          <p:cNvPr id="14" name="Foliennummernplatzhalter 13"/>
          <p:cNvSpPr>
            <a:spLocks noGrp="1"/>
          </p:cNvSpPr>
          <p:nvPr>
            <p:ph type="sldNum" sz="quarter" idx="4"/>
          </p:nvPr>
        </p:nvSpPr>
        <p:spPr/>
        <p:txBody>
          <a:bodyPr/>
          <a:lstStyle/>
          <a:p>
            <a:fld id="{8A6690F1-7CA1-4166-A522-500460961984}" type="slidenum">
              <a:rPr lang="de-DE" smtClean="0">
                <a:solidFill>
                  <a:prstClr val="black">
                    <a:tint val="75000"/>
                  </a:prstClr>
                </a:solidFill>
              </a:rPr>
              <a:pPr/>
              <a:t>41</a:t>
            </a:fld>
            <a:endParaRPr lang="de-DE">
              <a:solidFill>
                <a:prstClr val="black">
                  <a:tint val="75000"/>
                </a:prstClr>
              </a:solidFill>
            </a:endParaRPr>
          </a:p>
        </p:txBody>
      </p:sp>
      <p:sp>
        <p:nvSpPr>
          <p:cNvPr id="15" name="Fußzeilenplatzhalter 14"/>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7" name="Textplatzhalter 2"/>
          <p:cNvSpPr>
            <a:spLocks noGrp="1"/>
          </p:cNvSpPr>
          <p:nvPr>
            <p:ph type="body" sz="quarter" idx="13"/>
          </p:nvPr>
        </p:nvSpPr>
        <p:spPr>
          <a:xfrm>
            <a:off x="251520" y="836712"/>
            <a:ext cx="8640960" cy="5472608"/>
          </a:xfrm>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Tree>
    <p:extLst>
      <p:ext uri="{BB962C8B-B14F-4D97-AF65-F5344CB8AC3E}">
        <p14:creationId xmlns:p14="http://schemas.microsoft.com/office/powerpoint/2010/main" val="1459613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a:t>
            </a:r>
            <a:r>
              <a:rPr lang="de-DE" spc="-140" dirty="0" smtClean="0"/>
              <a:t>: Abweichender Titel (Standardelement </a:t>
            </a:r>
            <a:r>
              <a:rPr lang="de-DE" spc="-140" dirty="0" err="1" smtClean="0"/>
              <a:t>fR</a:t>
            </a:r>
            <a:r>
              <a:rPr lang="de-DE" spc="-140" dirty="0" smtClean="0"/>
              <a:t>/</a:t>
            </a:r>
            <a:r>
              <a:rPr lang="de-DE" spc="-140" dirty="0" err="1" smtClean="0"/>
              <a:t>iR</a:t>
            </a:r>
            <a:r>
              <a:rPr lang="de-DE" spc="-140" dirty="0" smtClean="0"/>
              <a:t>) </a:t>
            </a:r>
            <a:endParaRPr lang="de-DE" spc="-14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42</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
        <p:nvSpPr>
          <p:cNvPr id="7" name="Textplatzhalter 2"/>
          <p:cNvSpPr>
            <a:spLocks noGrp="1"/>
          </p:cNvSpPr>
          <p:nvPr>
            <p:ph type="body" sz="quarter" idx="13"/>
          </p:nvPr>
        </p:nvSpPr>
        <p:spPr>
          <a:xfrm>
            <a:off x="251520" y="836712"/>
            <a:ext cx="8640960" cy="5472608"/>
          </a:xfrm>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dirty="0" smtClean="0"/>
          </a:p>
          <a:p>
            <a:pPr algn="just">
              <a:spcBef>
                <a:spcPts val="200"/>
              </a:spcBef>
            </a:pPr>
            <a:r>
              <a:rPr lang="de-DE" dirty="0" smtClean="0"/>
              <a:t>Standardelement nur für fortlaufende Ressourcen und integrierende Ressourcen, für andere im Ermessen des Katalogisierenden</a:t>
            </a:r>
          </a:p>
          <a:p>
            <a:pPr algn="just">
              <a:spcBef>
                <a:spcPts val="200"/>
              </a:spcBef>
            </a:pPr>
            <a:endParaRPr lang="de-DE" dirty="0" smtClean="0"/>
          </a:p>
          <a:p>
            <a:pPr algn="just">
              <a:spcBef>
                <a:spcPts val="200"/>
              </a:spcBef>
            </a:pPr>
            <a:r>
              <a:rPr lang="de-DE" dirty="0" smtClean="0"/>
              <a:t>Informationsquellen (RDA 2.3.6.2) </a:t>
            </a:r>
          </a:p>
          <a:p>
            <a:pPr lvl="1">
              <a:spcBef>
                <a:spcPts val="200"/>
              </a:spcBef>
            </a:pPr>
            <a:r>
              <a:rPr lang="de-DE" dirty="0" smtClean="0"/>
              <a:t>Beliebige Quellen</a:t>
            </a:r>
          </a:p>
          <a:p>
            <a:pPr lvl="1">
              <a:spcBef>
                <a:spcPts val="200"/>
              </a:spcBef>
            </a:pPr>
            <a:endParaRPr lang="de-DE" sz="1800" dirty="0" smtClean="0"/>
          </a:p>
          <a:p>
            <a:pPr marL="342900" lvl="1" indent="-342900">
              <a:spcBef>
                <a:spcPts val="200"/>
              </a:spcBef>
              <a:buFont typeface="Arial" panose="020B0604020202020204" pitchFamily="34" charset="0"/>
              <a:buChar char="•"/>
            </a:pPr>
            <a:r>
              <a:rPr lang="de-DE" sz="2400" dirty="0" smtClean="0"/>
              <a:t>Erfassung nach den Grundregeln (RDA 2.3.6.3), d. h. so wie der Titel in der Informationsquelle erscheint (s. RDA 2.3.1)</a:t>
            </a:r>
          </a:p>
          <a:p>
            <a:endParaRPr lang="de-DE" sz="2200" dirty="0" smtClean="0"/>
          </a:p>
          <a:p>
            <a:pPr lvl="1"/>
            <a:endParaRPr lang="de-DE" dirty="0" smtClean="0"/>
          </a:p>
          <a:p>
            <a:pPr lvl="1"/>
            <a:endParaRPr lang="de-DE" dirty="0" smtClean="0"/>
          </a:p>
          <a:p>
            <a:endParaRPr lang="de-DE" dirty="0" smtClean="0"/>
          </a:p>
        </p:txBody>
      </p:sp>
    </p:spTree>
    <p:extLst>
      <p:ext uri="{BB962C8B-B14F-4D97-AF65-F5344CB8AC3E}">
        <p14:creationId xmlns:p14="http://schemas.microsoft.com/office/powerpoint/2010/main" val="1864398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der Manifestation</a:t>
            </a:r>
            <a:br>
              <a:rPr lang="de-DE" sz="2800" dirty="0" smtClean="0"/>
            </a:br>
            <a:r>
              <a:rPr lang="de-DE" sz="2800" dirty="0" smtClean="0"/>
              <a:t>Verantwortlichkeitsangabe</a:t>
            </a:r>
            <a:br>
              <a:rPr lang="de-DE" sz="2800" dirty="0" smtClean="0"/>
            </a:br>
            <a:r>
              <a:rPr lang="de-DE" dirty="0" smtClean="0"/>
              <a:t>(RDA 2.4)</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3.02.02</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43</a:t>
            </a:fld>
            <a:endParaRPr lang="de-DE">
              <a:solidFill>
                <a:prstClr val="black">
                  <a:tint val="75000"/>
                </a:prstClr>
              </a:solidFill>
            </a:endParaRPr>
          </a:p>
        </p:txBody>
      </p:sp>
    </p:spTree>
    <p:extLst>
      <p:ext uri="{BB962C8B-B14F-4D97-AF65-F5344CB8AC3E}">
        <p14:creationId xmlns:p14="http://schemas.microsoft.com/office/powerpoint/2010/main" val="446076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44</a:t>
            </a:fld>
            <a:endParaRPr lang="de-DE">
              <a:solidFill>
                <a:prstClr val="black">
                  <a:tint val="75000"/>
                </a:prstClr>
              </a:solidFill>
            </a:endParaRPr>
          </a:p>
        </p:txBody>
      </p:sp>
    </p:spTree>
    <p:extLst>
      <p:ext uri="{BB962C8B-B14F-4D97-AF65-F5344CB8AC3E}">
        <p14:creationId xmlns:p14="http://schemas.microsoft.com/office/powerpoint/2010/main" val="1387228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45</a:t>
            </a:fld>
            <a:endParaRPr lang="de-DE">
              <a:solidFill>
                <a:prstClr val="black">
                  <a:tint val="75000"/>
                </a:prstClr>
              </a:solidFill>
            </a:endParaRPr>
          </a:p>
        </p:txBody>
      </p:sp>
      <p:sp>
        <p:nvSpPr>
          <p:cNvPr id="7" name="Textplatzhalter 2"/>
          <p:cNvSpPr>
            <a:spLocks noGrp="1"/>
          </p:cNvSpPr>
          <p:nvPr>
            <p:ph type="body" sz="quarter" idx="13"/>
          </p:nvPr>
        </p:nvSpPr>
        <p:spPr>
          <a:xfrm>
            <a:off x="251520" y="836712"/>
            <a:ext cx="8640960" cy="5472608"/>
          </a:xfrm>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Tree>
    <p:extLst>
      <p:ext uri="{BB962C8B-B14F-4D97-AF65-F5344CB8AC3E}">
        <p14:creationId xmlns:p14="http://schemas.microsoft.com/office/powerpoint/2010/main" val="3977836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Titel 1"/>
          <p:cNvSpPr>
            <a:spLocks noGrp="1"/>
          </p:cNvSpPr>
          <p:nvPr>
            <p:ph type="title"/>
          </p:nvPr>
        </p:nvSpPr>
        <p:spPr>
          <a:xfrm>
            <a:off x="251520" y="183778"/>
            <a:ext cx="8640960" cy="508918"/>
          </a:xfrm>
        </p:spPr>
        <p:txBody>
          <a:bodyPr/>
          <a:lstStyle/>
          <a:p>
            <a:r>
              <a:rPr lang="de-DE" dirty="0" smtClean="0"/>
              <a:t>Erfassen allgemein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46</a:t>
            </a:fld>
            <a:endParaRPr lang="de-DE">
              <a:solidFill>
                <a:prstClr val="black">
                  <a:tint val="75000"/>
                </a:prstClr>
              </a:solidFill>
            </a:endParaRPr>
          </a:p>
        </p:txBody>
      </p:sp>
      <p:graphicFrame>
        <p:nvGraphicFramePr>
          <p:cNvPr id="11" name="Tabelle 10"/>
          <p:cNvGraphicFramePr>
            <a:graphicFrameLocks noGrp="1"/>
          </p:cNvGraphicFramePr>
          <p:nvPr>
            <p:extLst>
              <p:ext uri="{D42A27DB-BD31-4B8C-83A1-F6EECF244321}">
                <p14:modId xmlns:p14="http://schemas.microsoft.com/office/powerpoint/2010/main" val="2952415525"/>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4" name="Textfeld 13"/>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6" name="Grafik 1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7" name="Tabelle 16"/>
          <p:cNvGraphicFramePr>
            <a:graphicFrameLocks noGrp="1"/>
          </p:cNvGraphicFramePr>
          <p:nvPr>
            <p:extLst>
              <p:ext uri="{D42A27DB-BD31-4B8C-83A1-F6EECF244321}">
                <p14:modId xmlns:p14="http://schemas.microsoft.com/office/powerpoint/2010/main" val="4270038745"/>
              </p:ext>
            </p:extLst>
          </p:nvPr>
        </p:nvGraphicFramePr>
        <p:xfrm>
          <a:off x="467544" y="4869160"/>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8" name="Grafik 1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3789040"/>
            <a:ext cx="2673909" cy="876692"/>
          </a:xfrm>
          <a:prstGeom prst="rect">
            <a:avLst/>
          </a:prstGeom>
          <a:ln w="3175">
            <a:solidFill>
              <a:schemeClr val="tx1"/>
            </a:solidFill>
          </a:ln>
        </p:spPr>
      </p:pic>
    </p:spTree>
    <p:extLst>
      <p:ext uri="{BB962C8B-B14F-4D97-AF65-F5344CB8AC3E}">
        <p14:creationId xmlns:p14="http://schemas.microsoft.com/office/powerpoint/2010/main" val="1336378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Titel 1"/>
          <p:cNvSpPr>
            <a:spLocks noGrp="1"/>
          </p:cNvSpPr>
          <p:nvPr>
            <p:ph type="title"/>
          </p:nvPr>
        </p:nvSpPr>
        <p:spPr>
          <a:xfrm>
            <a:off x="251520" y="183778"/>
            <a:ext cx="8640960" cy="508918"/>
          </a:xfrm>
        </p:spPr>
        <p:txBody>
          <a:bodyPr/>
          <a:lstStyle/>
          <a:p>
            <a:r>
              <a:rPr lang="de-DE" dirty="0" smtClean="0"/>
              <a:t>Erfassen allgemein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47</a:t>
            </a:fld>
            <a:endParaRPr lang="de-DE">
              <a:solidFill>
                <a:prstClr val="black">
                  <a:tint val="75000"/>
                </a:prstClr>
              </a:solidFill>
            </a:endParaRPr>
          </a:p>
        </p:txBody>
      </p:sp>
      <p:pic>
        <p:nvPicPr>
          <p:cNvPr id="15" name="Grafik 1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16" name="Tabelle 15"/>
          <p:cNvGraphicFramePr>
            <a:graphicFrameLocks noGrp="1"/>
          </p:cNvGraphicFramePr>
          <p:nvPr>
            <p:extLst>
              <p:ext uri="{D42A27DB-BD31-4B8C-83A1-F6EECF244321}">
                <p14:modId xmlns:p14="http://schemas.microsoft.com/office/powerpoint/2010/main" val="536397229"/>
              </p:ext>
            </p:extLst>
          </p:nvPr>
        </p:nvGraphicFramePr>
        <p:xfrm>
          <a:off x="478632" y="2204864"/>
          <a:ext cx="8208912" cy="993661"/>
        </p:xfrm>
        <a:graphic>
          <a:graphicData uri="http://schemas.openxmlformats.org/drawingml/2006/table">
            <a:tbl>
              <a:tblPr firstRow="1" bandRow="1">
                <a:tableStyleId>{5C22544A-7EE6-4342-B048-85BDC9FD1C3A}</a:tableStyleId>
              </a:tblPr>
              <a:tblGrid>
                <a:gridCol w="1466432"/>
                <a:gridCol w="321341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2466478390"/>
              </p:ext>
            </p:extLst>
          </p:nvPr>
        </p:nvGraphicFramePr>
        <p:xfrm>
          <a:off x="478632" y="4725144"/>
          <a:ext cx="8208912" cy="1066800"/>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 </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8" name="Grafik 1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Tree>
    <p:extLst>
      <p:ext uri="{BB962C8B-B14F-4D97-AF65-F5344CB8AC3E}">
        <p14:creationId xmlns:p14="http://schemas.microsoft.com/office/powerpoint/2010/main" val="32034247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sz="2800" dirty="0" smtClean="0"/>
              <a:t>Beschreibung der Manifestation</a:t>
            </a:r>
            <a:br>
              <a:rPr lang="de-DE" sz="2800" dirty="0" smtClean="0"/>
            </a:br>
            <a:r>
              <a:rPr lang="de-DE" sz="2800" dirty="0" smtClean="0"/>
              <a:t> Ausgabevermerk</a:t>
            </a:r>
            <a:br>
              <a:rPr lang="de-DE" sz="2800" dirty="0" smtClean="0"/>
            </a:br>
            <a:r>
              <a:rPr lang="de-DE" dirty="0" smtClean="0"/>
              <a:t>(RDA 2.5)</a:t>
            </a:r>
            <a:r>
              <a:rPr lang="de-DE" sz="2800" dirty="0" smtClean="0"/>
              <a:t/>
            </a:r>
            <a:br>
              <a:rPr lang="de-DE" sz="2800" dirty="0" smtClean="0"/>
            </a:br>
            <a:endParaRPr lang="de-DE" sz="2800" dirty="0"/>
          </a:p>
        </p:txBody>
      </p:sp>
      <p:sp>
        <p:nvSpPr>
          <p:cNvPr id="3" name="Rechteck 2"/>
          <p:cNvSpPr/>
          <p:nvPr/>
        </p:nvSpPr>
        <p:spPr>
          <a:xfrm>
            <a:off x="409342" y="614135"/>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3.02.04</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48</a:t>
            </a:fld>
            <a:endParaRPr lang="de-DE">
              <a:solidFill>
                <a:prstClr val="black">
                  <a:tint val="75000"/>
                </a:prstClr>
              </a:solidFill>
            </a:endParaRPr>
          </a:p>
        </p:txBody>
      </p:sp>
    </p:spTree>
    <p:extLst>
      <p:ext uri="{BB962C8B-B14F-4D97-AF65-F5344CB8AC3E}">
        <p14:creationId xmlns:p14="http://schemas.microsoft.com/office/powerpoint/2010/main" val="1078957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332656"/>
            <a:ext cx="8784976" cy="508918"/>
          </a:xfrm>
        </p:spPr>
        <p:txBody>
          <a:bodyPr/>
          <a:lstStyle/>
          <a:p>
            <a:r>
              <a:rPr lang="de-DE" dirty="0" smtClean="0"/>
              <a:t>Ausgabevermerk, Geltungsbereich </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pPr marL="400050"/>
            <a:endParaRPr lang="de-DE" dirty="0" smtClean="0"/>
          </a:p>
          <a:p>
            <a:pPr marL="400050"/>
            <a:r>
              <a:rPr lang="de-DE" dirty="0" smtClean="0"/>
              <a:t>Ausgabevermerk ist die zusammenfassende Bezeichnung für:</a:t>
            </a:r>
          </a:p>
          <a:p>
            <a:pPr marL="400050"/>
            <a:endParaRPr lang="de-DE" dirty="0" smtClean="0"/>
          </a:p>
          <a:p>
            <a:pPr marL="400050"/>
            <a:r>
              <a:rPr lang="de-DE" dirty="0" smtClean="0"/>
              <a:t>Ausgabebezeichnung </a:t>
            </a:r>
          </a:p>
          <a:p>
            <a:pPr marL="800100" lvl="1"/>
            <a:r>
              <a:rPr lang="de-DE" dirty="0" smtClean="0"/>
              <a:t>Beispiel: 1. Auflage</a:t>
            </a:r>
          </a:p>
          <a:p>
            <a:pPr marL="400050"/>
            <a:r>
              <a:rPr lang="de-DE" dirty="0" smtClean="0"/>
              <a:t>Ausgabebezeichnung </a:t>
            </a:r>
            <a:r>
              <a:rPr lang="de-DE" dirty="0"/>
              <a:t>einer näher erläuterten </a:t>
            </a:r>
            <a:r>
              <a:rPr lang="de-DE" dirty="0" smtClean="0"/>
              <a:t>Überarbeitung</a:t>
            </a:r>
          </a:p>
          <a:p>
            <a:pPr marL="800100" lvl="1"/>
            <a:r>
              <a:rPr lang="de-DE" dirty="0" smtClean="0"/>
              <a:t>Beispiel: 2. korrigierter Druck (als zusätzliche Angabe zur 1. Auflage)</a:t>
            </a:r>
          </a:p>
          <a:p>
            <a:r>
              <a:rPr lang="de-DE" dirty="0" smtClean="0"/>
              <a:t>Verantwortlichkeitsangaben, die sich auf die Ausgabe beziehen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49</a:t>
            </a:fld>
            <a:endParaRPr lang="de-DE">
              <a:solidFill>
                <a:prstClr val="black">
                  <a:tint val="75000"/>
                </a:prstClr>
              </a:solidFill>
            </a:endParaRPr>
          </a:p>
        </p:txBody>
      </p:sp>
    </p:spTree>
    <p:extLst>
      <p:ext uri="{BB962C8B-B14F-4D97-AF65-F5344CB8AC3E}">
        <p14:creationId xmlns:p14="http://schemas.microsoft.com/office/powerpoint/2010/main" val="2385412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5</a:t>
            </a:fld>
            <a:endParaRPr lang="de-DE">
              <a:solidFill>
                <a:prstClr val="black">
                  <a:tint val="75000"/>
                </a:prstClr>
              </a:solidFill>
            </a:endParaRPr>
          </a:p>
        </p:txBody>
      </p:sp>
      <p:sp>
        <p:nvSpPr>
          <p:cNvPr id="7"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181823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a:t>
            </a:r>
            <a:endParaRPr lang="de-DE" dirty="0"/>
          </a:p>
        </p:txBody>
      </p:sp>
      <p:sp>
        <p:nvSpPr>
          <p:cNvPr id="3" name="Textplatzhalter 2"/>
          <p:cNvSpPr>
            <a:spLocks noGrp="1"/>
          </p:cNvSpPr>
          <p:nvPr>
            <p:ph type="body" sz="quarter" idx="13"/>
          </p:nvPr>
        </p:nvSpPr>
        <p:spPr/>
        <p:txBody>
          <a:bodyPr/>
          <a:lstStyle/>
          <a:p>
            <a:r>
              <a:rPr lang="de-DE" dirty="0" smtClean="0"/>
              <a:t>besteht </a:t>
            </a:r>
            <a:r>
              <a:rPr lang="de-DE" dirty="0"/>
              <a:t>in der Regel aus Wörtern wie Auflage, Edition, Release o. ä</a:t>
            </a:r>
            <a:r>
              <a:rPr lang="de-DE" dirty="0" smtClean="0"/>
              <a:t>.</a:t>
            </a:r>
          </a:p>
          <a:p>
            <a:r>
              <a:rPr lang="de-DE" dirty="0"/>
              <a:t>und/oder einer Angabe, die einen Unterschied anzeigt </a:t>
            </a:r>
            <a:endParaRPr lang="de-DE" dirty="0" smtClean="0"/>
          </a:p>
          <a:p>
            <a:pPr marL="0" indent="0">
              <a:buNone/>
            </a:pPr>
            <a:endParaRPr lang="de-DE" dirty="0"/>
          </a:p>
          <a:p>
            <a:pPr lvl="1"/>
            <a:r>
              <a:rPr lang="de-DE" dirty="0"/>
              <a:t>im Inhalt, z. B. </a:t>
            </a:r>
            <a:r>
              <a:rPr lang="de-DE" dirty="0" err="1"/>
              <a:t>Preliminary</a:t>
            </a:r>
            <a:r>
              <a:rPr lang="de-DE" dirty="0"/>
              <a:t> </a:t>
            </a:r>
            <a:r>
              <a:rPr lang="de-DE" dirty="0" err="1"/>
              <a:t>version</a:t>
            </a:r>
            <a:r>
              <a:rPr lang="de-DE" dirty="0" smtClean="0"/>
              <a:t>,</a:t>
            </a:r>
            <a:br>
              <a:rPr lang="de-DE" dirty="0" smtClean="0"/>
            </a:br>
            <a:endParaRPr lang="de-DE" dirty="0"/>
          </a:p>
          <a:p>
            <a:pPr lvl="1"/>
            <a:r>
              <a:rPr lang="de-DE" dirty="0"/>
              <a:t>in der geografischen Abdeckung, z. B. International </a:t>
            </a:r>
            <a:r>
              <a:rPr lang="de-DE" dirty="0" err="1"/>
              <a:t>edition</a:t>
            </a:r>
            <a:r>
              <a:rPr lang="de-DE" dirty="0"/>
              <a:t>, Ausgabe für Baden-Württemberg</a:t>
            </a:r>
            <a:r>
              <a:rPr lang="de-DE" dirty="0" smtClean="0"/>
              <a:t>,</a:t>
            </a:r>
            <a:br>
              <a:rPr lang="de-DE" dirty="0" smtClean="0"/>
            </a:br>
            <a:endParaRPr lang="de-DE" dirty="0"/>
          </a:p>
          <a:p>
            <a:pPr lvl="1"/>
            <a:r>
              <a:rPr lang="de-DE" dirty="0"/>
              <a:t>in der Sprache, z. B. Deutsche Erstausgabe, First American </a:t>
            </a:r>
            <a:r>
              <a:rPr lang="de-DE" dirty="0" err="1"/>
              <a:t>edition</a:t>
            </a:r>
            <a:r>
              <a:rPr lang="de-DE" dirty="0"/>
              <a:t>, </a:t>
            </a:r>
            <a:r>
              <a:rPr lang="de-DE" dirty="0" smtClean="0"/>
              <a:t/>
            </a:r>
            <a:br>
              <a:rPr lang="de-DE" dirty="0" smtClean="0"/>
            </a:br>
            <a:endParaRPr lang="de-DE" dirty="0"/>
          </a:p>
          <a:p>
            <a:pPr lvl="1"/>
            <a:r>
              <a:rPr lang="de-DE" dirty="0"/>
              <a:t>in der Zielgruppe, z. B. Schulausgabe, </a:t>
            </a:r>
            <a:r>
              <a:rPr lang="de-DE" dirty="0" smtClean="0"/>
              <a:t>Studienausgabe</a:t>
            </a:r>
            <a:r>
              <a:rPr lang="de-DE" dirty="0"/>
              <a:t/>
            </a:r>
            <a:br>
              <a:rPr lang="de-DE" dirty="0"/>
            </a:br>
            <a:endParaRPr lang="de-DE" dirty="0"/>
          </a:p>
        </p:txBody>
      </p:sp>
      <p:sp>
        <p:nvSpPr>
          <p:cNvPr id="4" name="Fußzeilenplatzhalter 3"/>
          <p:cNvSpPr>
            <a:spLocks noGrp="1"/>
          </p:cNvSpPr>
          <p:nvPr>
            <p:ph type="ftr" sz="quarter" idx="14"/>
          </p:nvPr>
        </p:nvSpPr>
        <p:spPr>
          <a:xfrm>
            <a:off x="467544" y="6376243"/>
            <a:ext cx="6840760"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50</a:t>
            </a:fld>
            <a:endParaRPr lang="de-DE">
              <a:solidFill>
                <a:prstClr val="black">
                  <a:tint val="75000"/>
                </a:prstClr>
              </a:solidFill>
            </a:endParaRPr>
          </a:p>
        </p:txBody>
      </p:sp>
    </p:spTree>
    <p:extLst>
      <p:ext uri="{BB962C8B-B14F-4D97-AF65-F5344CB8AC3E}">
        <p14:creationId xmlns:p14="http://schemas.microsoft.com/office/powerpoint/2010/main" val="968022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a:t>
            </a:r>
            <a:endParaRPr lang="de-DE" dirty="0"/>
          </a:p>
        </p:txBody>
      </p:sp>
      <p:sp>
        <p:nvSpPr>
          <p:cNvPr id="3" name="Textplatzhalter 2"/>
          <p:cNvSpPr>
            <a:spLocks noGrp="1"/>
          </p:cNvSpPr>
          <p:nvPr>
            <p:ph type="body" sz="quarter" idx="13"/>
          </p:nvPr>
        </p:nvSpPr>
        <p:spPr/>
        <p:txBody>
          <a:bodyPr/>
          <a:lstStyle/>
          <a:p>
            <a:pPr lvl="0"/>
            <a:r>
              <a:rPr lang="de-DE" dirty="0" smtClean="0"/>
              <a:t>kann </a:t>
            </a:r>
            <a:r>
              <a:rPr lang="de-DE" dirty="0"/>
              <a:t>außerdem </a:t>
            </a:r>
            <a:r>
              <a:rPr lang="de-DE" dirty="0" smtClean="0"/>
              <a:t>Folgendes </a:t>
            </a:r>
            <a:r>
              <a:rPr lang="de-DE" dirty="0"/>
              <a:t>anzeigen:</a:t>
            </a:r>
            <a:br>
              <a:rPr lang="de-DE" dirty="0"/>
            </a:br>
            <a:endParaRPr lang="de-DE" dirty="0"/>
          </a:p>
          <a:p>
            <a:pPr lvl="1"/>
            <a:r>
              <a:rPr lang="de-DE" dirty="0"/>
              <a:t>ein bestimmtes Format, z. B. Big </a:t>
            </a:r>
            <a:r>
              <a:rPr lang="de-DE" dirty="0" err="1"/>
              <a:t>book</a:t>
            </a:r>
            <a:r>
              <a:rPr lang="de-DE" dirty="0"/>
              <a:t> </a:t>
            </a:r>
            <a:r>
              <a:rPr lang="de-DE" dirty="0" err="1"/>
              <a:t>edition</a:t>
            </a:r>
            <a:r>
              <a:rPr lang="de-DE" dirty="0"/>
              <a:t>, Ausgabe in Großdruck</a:t>
            </a:r>
            <a:r>
              <a:rPr lang="de-DE" dirty="0" smtClean="0"/>
              <a:t>,</a:t>
            </a:r>
            <a:br>
              <a:rPr lang="de-DE" dirty="0" smtClean="0"/>
            </a:br>
            <a:endParaRPr lang="de-DE" dirty="0"/>
          </a:p>
          <a:p>
            <a:pPr lvl="1"/>
            <a:r>
              <a:rPr lang="de-DE" dirty="0"/>
              <a:t>ein unterschiedliches Datum, das mit dem Inhalt in Verbindung steht, z. B. Stand: Oktober 1981</a:t>
            </a:r>
            <a:r>
              <a:rPr lang="de-DE" dirty="0" smtClean="0"/>
              <a:t>,</a:t>
            </a:r>
            <a:br>
              <a:rPr lang="de-DE" dirty="0" smtClean="0"/>
            </a:br>
            <a:endParaRPr lang="de-DE" dirty="0"/>
          </a:p>
          <a:p>
            <a:pPr lvl="1"/>
            <a:r>
              <a:rPr lang="de-DE" dirty="0"/>
              <a:t>eine bestimmte Stimmlage bzw. ein bestimmtes Format bei Noten, z. B. </a:t>
            </a:r>
            <a:r>
              <a:rPr lang="de-DE" dirty="0" smtClean="0"/>
              <a:t>Klavierauszug </a:t>
            </a:r>
          </a:p>
          <a:p>
            <a:pPr lvl="1"/>
            <a:endParaRPr lang="de-DE" dirty="0" smtClean="0"/>
          </a:p>
          <a:p>
            <a:r>
              <a:rPr lang="de-DE" dirty="0"/>
              <a:t>a</a:t>
            </a:r>
            <a:r>
              <a:rPr lang="de-DE" dirty="0" smtClean="0"/>
              <a:t>uch Lizenzausgaben werden in der Ausgabe-bezeichnung erfasst, wenn der Begriff „Lizenz“ mit einer Angabe wie „Ausgabe“ oder „Edition“ kombiniert ist (RDA 2.5.2.1 D-A-CH)</a:t>
            </a:r>
            <a:endParaRPr lang="de-DE" dirty="0"/>
          </a:p>
          <a:p>
            <a:pPr lvl="1"/>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51</a:t>
            </a:fld>
            <a:endParaRPr lang="de-DE">
              <a:solidFill>
                <a:prstClr val="black">
                  <a:tint val="75000"/>
                </a:prstClr>
              </a:solidFill>
            </a:endParaRPr>
          </a:p>
        </p:txBody>
      </p:sp>
    </p:spTree>
    <p:extLst>
      <p:ext uri="{BB962C8B-B14F-4D97-AF65-F5344CB8AC3E}">
        <p14:creationId xmlns:p14="http://schemas.microsoft.com/office/powerpoint/2010/main" val="731179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2708524347"/>
              </p:ext>
            </p:extLst>
          </p:nvPr>
        </p:nvGraphicFramePr>
        <p:xfrm>
          <a:off x="432480" y="2132856"/>
          <a:ext cx="8315984" cy="993661"/>
        </p:xfrm>
        <a:graphic>
          <a:graphicData uri="http://schemas.openxmlformats.org/drawingml/2006/table">
            <a:tbl>
              <a:tblPr firstRow="1" bandRow="1">
                <a:tableStyleId>{5C22544A-7EE6-4342-B048-85BDC9FD1C3A}</a:tableStyleId>
              </a:tblPr>
              <a:tblGrid>
                <a:gridCol w="1478397"/>
                <a:gridCol w="3262491"/>
                <a:gridCol w="3575096"/>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Zweite</a:t>
                      </a:r>
                      <a:r>
                        <a:rPr lang="de-DE" baseline="0" dirty="0" smtClean="0">
                          <a:latin typeface="Verdana" panose="020B0604030504040204" pitchFamily="34" charset="0"/>
                          <a:ea typeface="Verdana" panose="020B0604030504040204" pitchFamily="34" charset="0"/>
                          <a:cs typeface="Verdana" panose="020B0604030504040204" pitchFamily="34" charset="0"/>
                        </a:rPr>
                        <a:t> Auflage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950005132"/>
              </p:ext>
            </p:extLst>
          </p:nvPr>
        </p:nvGraphicFramePr>
        <p:xfrm>
          <a:off x="467542" y="4653136"/>
          <a:ext cx="8352929" cy="993661"/>
        </p:xfrm>
        <a:graphic>
          <a:graphicData uri="http://schemas.openxmlformats.org/drawingml/2006/table">
            <a:tbl>
              <a:tblPr firstRow="1" bandRow="1">
                <a:tableStyleId>{5C22544A-7EE6-4342-B048-85BDC9FD1C3A}</a:tableStyleId>
              </a:tblPr>
              <a:tblGrid>
                <a:gridCol w="1484965"/>
                <a:gridCol w="3276985"/>
                <a:gridCol w="3590979"/>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Zweisprachige</a:t>
                      </a:r>
                      <a:r>
                        <a:rPr lang="de-DE" baseline="0" dirty="0" smtClean="0">
                          <a:latin typeface="Verdana" panose="020B0604030504040204" pitchFamily="34" charset="0"/>
                          <a:ea typeface="Verdana" panose="020B0604030504040204" pitchFamily="34" charset="0"/>
                          <a:cs typeface="Verdana" panose="020B0604030504040204" pitchFamily="34" charset="0"/>
                        </a:rPr>
                        <a:t> 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11560" y="1194626"/>
            <a:ext cx="2968438" cy="565416"/>
          </a:xfrm>
          <a:prstGeom prst="rect">
            <a:avLst/>
          </a:prstGeom>
          <a:ln w="3175">
            <a:solidFill>
              <a:schemeClr val="tx1"/>
            </a:solidFill>
          </a:ln>
        </p:spPr>
      </p:pic>
      <p:pic>
        <p:nvPicPr>
          <p:cNvPr id="11" name="Grafik 10"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1" y="3429001"/>
            <a:ext cx="4248472" cy="765492"/>
          </a:xfrm>
          <a:prstGeom prst="rect">
            <a:avLst/>
          </a:prstGeom>
          <a:ln>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solidFill>
                  <a:prstClr val="black">
                    <a:tint val="75000"/>
                  </a:prstClr>
                </a:solidFill>
              </a:rPr>
              <a:pPr/>
              <a:t>52</a:t>
            </a:fld>
            <a:endParaRPr lang="de-DE">
              <a:solidFill>
                <a:prstClr val="black">
                  <a:tint val="75000"/>
                </a:prstClr>
              </a:solidFill>
            </a:endParaRPr>
          </a:p>
        </p:txBody>
      </p:sp>
    </p:spTree>
    <p:extLst>
      <p:ext uri="{BB962C8B-B14F-4D97-AF65-F5344CB8AC3E}">
        <p14:creationId xmlns:p14="http://schemas.microsoft.com/office/powerpoint/2010/main" val="3541143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 einer näher erläuterten Überarbeitung </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1353255083"/>
              </p:ext>
            </p:extLst>
          </p:nvPr>
        </p:nvGraphicFramePr>
        <p:xfrm>
          <a:off x="295391" y="2420888"/>
          <a:ext cx="8352928" cy="2304256"/>
        </p:xfrm>
        <a:graphic>
          <a:graphicData uri="http://schemas.openxmlformats.org/drawingml/2006/table">
            <a:tbl>
              <a:tblPr firstRow="1" bandRow="1">
                <a:tableStyleId>{5C22544A-7EE6-4342-B048-85BDC9FD1C3A}</a:tableStyleId>
              </a:tblPr>
              <a:tblGrid>
                <a:gridCol w="1484965"/>
                <a:gridCol w="3276985"/>
                <a:gridCol w="3590978"/>
              </a:tblGrid>
              <a:tr h="38763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429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Second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edition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736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 einer näher erläuterten</a:t>
                      </a:r>
                      <a:r>
                        <a:rPr lang="de-DE" b="1" baseline="0" dirty="0" smtClean="0">
                          <a:latin typeface="Verdana" panose="020B0604030504040204" pitchFamily="34" charset="0"/>
                          <a:ea typeface="Verdana" panose="020B0604030504040204" pitchFamily="34" charset="0"/>
                          <a:cs typeface="Verdana" panose="020B0604030504040204" pitchFamily="34" charset="0"/>
                        </a:rPr>
                        <a:t> Überarbeitung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corrected</a:t>
                      </a:r>
                      <a:r>
                        <a:rPr lang="de-DE" dirty="0" smtClean="0">
                          <a:latin typeface="Verdana" panose="020B0604030504040204" pitchFamily="34" charset="0"/>
                          <a:ea typeface="Verdana" panose="020B0604030504040204" pitchFamily="34" charset="0"/>
                          <a:cs typeface="Verdana" panose="020B0604030504040204" pitchFamily="34" charset="0"/>
                        </a:rPr>
                        <a:t> 2nd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printing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216" y="1124744"/>
            <a:ext cx="3202526" cy="1152128"/>
          </a:xfrm>
          <a:prstGeom prst="rect">
            <a:avLst/>
          </a:prstGeom>
          <a:ln w="3175">
            <a:solidFill>
              <a:schemeClr val="tx1"/>
            </a:solidFill>
          </a:ln>
        </p:spPr>
      </p:pic>
      <p:sp>
        <p:nvSpPr>
          <p:cNvPr id="10" name="Textfeld 9"/>
          <p:cNvSpPr txBox="1"/>
          <p:nvPr/>
        </p:nvSpPr>
        <p:spPr>
          <a:xfrm>
            <a:off x="295391" y="5157192"/>
            <a:ext cx="8730532" cy="923330"/>
          </a:xfrm>
          <a:prstGeom prst="rect">
            <a:avLst/>
          </a:prstGeom>
          <a:solidFill>
            <a:schemeClr val="bg1"/>
          </a:solidFill>
          <a:ln>
            <a:noFill/>
          </a:ln>
        </p:spPr>
        <p:txBody>
          <a:bodyPr wrap="none" rtlCol="0">
            <a:spAutoFit/>
          </a:bodyPr>
          <a:lstStyle/>
          <a:p>
            <a:pPr marL="285750" indent="-285750">
              <a:buFont typeface="Arial" panose="020B0604020202020204" pitchFamily="34" charset="0"/>
              <a:buChar cha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Es sind 2 Bezeichnungen vorhanden</a:t>
            </a:r>
          </a:p>
          <a:p>
            <a:pPr marL="285750" indent="-285750">
              <a:buFont typeface="Arial" panose="020B0604020202020204" pitchFamily="34" charset="0"/>
              <a:buChar cha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Daher: Erfassen von „</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corrected</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2nd </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printing</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als Ausgabebezeichnung </a:t>
            </a:r>
          </a:p>
          <a:p>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einer näher erläuterten Überarbeitung (RDA 2.5.6.3 D-A-CH)</a:t>
            </a:r>
          </a:p>
        </p:txBody>
      </p:sp>
      <p:sp>
        <p:nvSpPr>
          <p:cNvPr id="3" name="Foliennummernplatzhalter 2"/>
          <p:cNvSpPr>
            <a:spLocks noGrp="1"/>
          </p:cNvSpPr>
          <p:nvPr>
            <p:ph type="sldNum" sz="quarter" idx="4"/>
          </p:nvPr>
        </p:nvSpPr>
        <p:spPr/>
        <p:txBody>
          <a:bodyPr/>
          <a:lstStyle/>
          <a:p>
            <a:fld id="{8A6690F1-7CA1-4166-A522-500460961984}" type="slidenum">
              <a:rPr lang="de-DE" smtClean="0">
                <a:solidFill>
                  <a:prstClr val="black">
                    <a:tint val="75000"/>
                  </a:prstClr>
                </a:solidFill>
              </a:rPr>
              <a:pPr/>
              <a:t>53</a:t>
            </a:fld>
            <a:endParaRPr lang="de-DE">
              <a:solidFill>
                <a:prstClr val="black">
                  <a:tint val="75000"/>
                </a:prstClr>
              </a:solidFill>
            </a:endParaRPr>
          </a:p>
        </p:txBody>
      </p:sp>
    </p:spTree>
    <p:extLst>
      <p:ext uri="{BB962C8B-B14F-4D97-AF65-F5344CB8AC3E}">
        <p14:creationId xmlns:p14="http://schemas.microsoft.com/office/powerpoint/2010/main" val="2658464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Veröffentlichungsangabe / Vertriebsangabe / Herstellungsangabe / Copyrightdatum</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3.02.05</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54</a:t>
            </a:fld>
            <a:endParaRPr lang="de-DE">
              <a:solidFill>
                <a:prstClr val="black">
                  <a:tint val="75000"/>
                </a:prstClr>
              </a:solidFill>
            </a:endParaRPr>
          </a:p>
        </p:txBody>
      </p:sp>
    </p:spTree>
    <p:extLst>
      <p:ext uri="{BB962C8B-B14F-4D97-AF65-F5344CB8AC3E}">
        <p14:creationId xmlns:p14="http://schemas.microsoft.com/office/powerpoint/2010/main" val="1776367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Erscheinungsort (RDA 2.8.2)</a:t>
            </a:r>
            <a:endParaRPr lang="de-DE" sz="1800" dirty="0"/>
          </a:p>
          <a:p>
            <a:endParaRPr lang="de-DE" dirty="0" smtClean="0"/>
          </a:p>
          <a:p>
            <a:r>
              <a:rPr lang="de-DE" dirty="0" smtClean="0"/>
              <a:t>Verlagsname (RDA 2.8.4)</a:t>
            </a:r>
          </a:p>
          <a:p>
            <a:endParaRPr lang="de-DE" dirty="0" smtClean="0"/>
          </a:p>
          <a:p>
            <a:r>
              <a:rPr lang="de-DE" dirty="0" smtClean="0"/>
              <a:t>Erscheinungsdatum (RDA 2.8.6)</a:t>
            </a:r>
          </a:p>
          <a:p>
            <a:endParaRPr lang="de-DE" dirty="0" smtClean="0"/>
          </a:p>
          <a:p>
            <a:pPr>
              <a:buNone/>
            </a:pPr>
            <a:endParaRPr lang="de-DE" dirty="0" smtClean="0"/>
          </a:p>
          <a:p>
            <a:pPr marL="0" indent="0">
              <a:buNone/>
            </a:pPr>
            <a:r>
              <a:rPr lang="de-DE" dirty="0" smtClean="0"/>
              <a:t>Elemente der Veröffentlichungsangabe </a:t>
            </a:r>
          </a:p>
          <a:p>
            <a:pPr marL="0" indent="0">
              <a:buNone/>
            </a:pPr>
            <a:r>
              <a:rPr lang="de-DE" dirty="0" smtClean="0"/>
              <a:t>-&gt; Standardelemente.</a:t>
            </a: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55</a:t>
            </a:fld>
            <a:endParaRPr lang="de-DE">
              <a:solidFill>
                <a:prstClr val="black">
                  <a:tint val="75000"/>
                </a:prstClr>
              </a:solidFill>
            </a:endParaRPr>
          </a:p>
        </p:txBody>
      </p:sp>
    </p:spTree>
    <p:extLst>
      <p:ext uri="{BB962C8B-B14F-4D97-AF65-F5344CB8AC3E}">
        <p14:creationId xmlns:p14="http://schemas.microsoft.com/office/powerpoint/2010/main" val="3183333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ußzeilenplatzhalter 6"/>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56</a:t>
            </a:fld>
            <a:endParaRPr lang="de-DE">
              <a:solidFill>
                <a:prstClr val="black">
                  <a:tint val="75000"/>
                </a:prstClr>
              </a:solidFill>
            </a:endParaRPr>
          </a:p>
        </p:txBody>
      </p:sp>
      <p:sp>
        <p:nvSpPr>
          <p:cNvPr id="9" name="Titel 1"/>
          <p:cNvSpPr>
            <a:spLocks noGrp="1"/>
          </p:cNvSpPr>
          <p:nvPr>
            <p:ph type="title"/>
          </p:nvPr>
        </p:nvSpPr>
        <p:spPr>
          <a:xfrm>
            <a:off x="251520" y="404664"/>
            <a:ext cx="8640960" cy="508918"/>
          </a:xfrm>
        </p:spPr>
        <p:txBody>
          <a:bodyPr/>
          <a:lstStyle/>
          <a:p>
            <a:r>
              <a:rPr lang="de-DE" dirty="0" smtClean="0"/>
              <a:t>Erfassung des Erscheinungsdatums: einzelne Einheit</a:t>
            </a:r>
            <a:endParaRPr lang="de-DE" dirty="0"/>
          </a:p>
        </p:txBody>
      </p:sp>
      <p:sp>
        <p:nvSpPr>
          <p:cNvPr id="10" name="Textplatzhalter 2"/>
          <p:cNvSpPr>
            <a:spLocks noGrp="1"/>
          </p:cNvSpPr>
          <p:nvPr>
            <p:ph type="body" sz="quarter" idx="13"/>
          </p:nvPr>
        </p:nvSpPr>
        <p:spPr>
          <a:xfrm>
            <a:off x="251520" y="836712"/>
            <a:ext cx="8640960" cy="5472608"/>
          </a:xfrm>
        </p:spPr>
        <p:txBody>
          <a:bodyPr/>
          <a:lstStyle/>
          <a:p>
            <a:endParaRPr lang="de-DE" dirty="0" smtClean="0"/>
          </a:p>
          <a:p>
            <a:r>
              <a:rPr lang="de-DE" dirty="0" smtClean="0"/>
              <a:t>Das Erscheinungsdatum wird erfasst, wie es auf der Informationsquelle erscheint</a:t>
            </a:r>
          </a:p>
          <a:p>
            <a:endParaRPr lang="de-DE" dirty="0" smtClean="0"/>
          </a:p>
          <a:p>
            <a:r>
              <a:rPr lang="de-DE" dirty="0" smtClean="0"/>
              <a:t>Beispiel: </a:t>
            </a:r>
          </a:p>
          <a:p>
            <a:pPr>
              <a:buNone/>
            </a:pPr>
            <a:r>
              <a:rPr lang="de-DE" dirty="0" smtClean="0"/>
              <a:t>	In der Ressource: 1. Auflage September 2006</a:t>
            </a:r>
          </a:p>
        </p:txBody>
      </p:sp>
      <p:graphicFrame>
        <p:nvGraphicFramePr>
          <p:cNvPr id="11" name="Tabelle 10"/>
          <p:cNvGraphicFramePr>
            <a:graphicFrameLocks noGrp="1"/>
          </p:cNvGraphicFramePr>
          <p:nvPr>
            <p:extLst>
              <p:ext uri="{D42A27DB-BD31-4B8C-83A1-F6EECF244321}">
                <p14:modId xmlns:p14="http://schemas.microsoft.com/office/powerpoint/2010/main" val="2507650383"/>
              </p:ext>
            </p:extLst>
          </p:nvPr>
        </p:nvGraphicFramePr>
        <p:xfrm>
          <a:off x="683568" y="3933056"/>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September 2006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95996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10" name="Fußzeilenplatzhalter 9"/>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11" name="Foliennummernplatzhalter 10"/>
          <p:cNvSpPr>
            <a:spLocks noGrp="1"/>
          </p:cNvSpPr>
          <p:nvPr>
            <p:ph type="sldNum" sz="quarter" idx="4"/>
          </p:nvPr>
        </p:nvSpPr>
        <p:spPr/>
        <p:txBody>
          <a:bodyPr/>
          <a:lstStyle/>
          <a:p>
            <a:fld id="{8A6690F1-7CA1-4166-A522-500460961984}" type="slidenum">
              <a:rPr lang="de-DE" smtClean="0">
                <a:solidFill>
                  <a:prstClr val="black">
                    <a:tint val="75000"/>
                  </a:prstClr>
                </a:solidFill>
              </a:rPr>
              <a:pPr/>
              <a:t>57</a:t>
            </a:fld>
            <a:endParaRPr lang="de-DE">
              <a:solidFill>
                <a:prstClr val="black">
                  <a:tint val="75000"/>
                </a:prstClr>
              </a:solidFill>
            </a:endParaRPr>
          </a:p>
        </p:txBody>
      </p:sp>
      <p:sp>
        <p:nvSpPr>
          <p:cNvPr id="12" name="Textplatzhalter 2"/>
          <p:cNvSpPr>
            <a:spLocks noGrp="1"/>
          </p:cNvSpPr>
          <p:nvPr>
            <p:ph type="body" sz="quarter" idx="13"/>
          </p:nvPr>
        </p:nvSpPr>
        <p:spPr>
          <a:xfrm>
            <a:off x="251520" y="836712"/>
            <a:ext cx="8640960" cy="5472608"/>
          </a:xfrm>
        </p:spPr>
        <p:txBody>
          <a:bodyPr/>
          <a:lstStyle/>
          <a:p>
            <a:r>
              <a:rPr lang="de-DE" dirty="0" smtClean="0"/>
              <a:t>Nach RDA 1.8.2 wird das Erscheinungsdatum in arabischen Ziffern angegeben</a:t>
            </a:r>
          </a:p>
          <a:p>
            <a:endParaRPr lang="de-DE" dirty="0" smtClean="0"/>
          </a:p>
          <a:p>
            <a:r>
              <a:rPr lang="de-DE" dirty="0" smtClean="0"/>
              <a:t>Beispiel:</a:t>
            </a:r>
            <a:r>
              <a:rPr lang="de-DE" dirty="0" smtClean="0">
                <a:solidFill>
                  <a:srgbClr val="FF0000"/>
                </a:solidFill>
              </a:rPr>
              <a:t> </a:t>
            </a:r>
            <a:r>
              <a:rPr lang="de-DE" dirty="0" smtClean="0"/>
              <a:t>In der Ressource:</a:t>
            </a:r>
          </a:p>
          <a:p>
            <a:pPr lvl="1"/>
            <a:endParaRPr lang="de-DE" dirty="0" smtClean="0"/>
          </a:p>
          <a:p>
            <a:pPr lvl="1"/>
            <a:r>
              <a:rPr lang="de-DE" dirty="0" smtClean="0"/>
              <a:t>Einzelne Einheit:</a:t>
            </a:r>
          </a:p>
          <a:p>
            <a:endParaRPr lang="de-DE" dirty="0" smtClean="0">
              <a:solidFill>
                <a:srgbClr val="FF0000"/>
              </a:solidFill>
            </a:endParaRPr>
          </a:p>
          <a:p>
            <a:endParaRPr lang="de-DE" dirty="0" smtClean="0">
              <a:solidFill>
                <a:srgbClr val="FF0000"/>
              </a:solidFill>
            </a:endParaRPr>
          </a:p>
          <a:p>
            <a:endParaRPr lang="de-DE" dirty="0" smtClean="0">
              <a:solidFill>
                <a:srgbClr val="FF0000"/>
              </a:solidFill>
            </a:endParaRPr>
          </a:p>
          <a:p>
            <a:pPr lvl="1"/>
            <a:r>
              <a:rPr lang="de-DE" dirty="0" smtClean="0"/>
              <a:t>Fortlaufende Ressource:</a:t>
            </a:r>
          </a:p>
          <a:p>
            <a:endParaRPr lang="de-DE" dirty="0" smtClean="0">
              <a:solidFill>
                <a:srgbClr val="FF0000"/>
              </a:solidFill>
            </a:endParaRPr>
          </a:p>
          <a:p>
            <a:endParaRPr lang="de-DE" dirty="0" smtClean="0"/>
          </a:p>
        </p:txBody>
      </p:sp>
      <p:graphicFrame>
        <p:nvGraphicFramePr>
          <p:cNvPr id="13" name="Tabelle 12"/>
          <p:cNvGraphicFramePr>
            <a:graphicFrameLocks noGrp="1"/>
          </p:cNvGraphicFramePr>
          <p:nvPr>
            <p:extLst>
              <p:ext uri="{D42A27DB-BD31-4B8C-83A1-F6EECF244321}">
                <p14:modId xmlns:p14="http://schemas.microsoft.com/office/powerpoint/2010/main" val="2729449951"/>
              </p:ext>
            </p:extLst>
          </p:nvPr>
        </p:nvGraphicFramePr>
        <p:xfrm>
          <a:off x="683568" y="33569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4" name="Tabelle 13"/>
          <p:cNvGraphicFramePr>
            <a:graphicFrameLocks noGrp="1"/>
          </p:cNvGraphicFramePr>
          <p:nvPr>
            <p:extLst>
              <p:ext uri="{D42A27DB-BD31-4B8C-83A1-F6EECF244321}">
                <p14:modId xmlns:p14="http://schemas.microsoft.com/office/powerpoint/2010/main" val="729299689"/>
              </p:ext>
            </p:extLst>
          </p:nvPr>
        </p:nvGraphicFramePr>
        <p:xfrm>
          <a:off x="683568" y="51571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5" name="Textfeld 14"/>
          <p:cNvSpPr txBox="1"/>
          <p:nvPr/>
        </p:nvSpPr>
        <p:spPr>
          <a:xfrm>
            <a:off x="5076056" y="2204864"/>
            <a:ext cx="1296144" cy="400110"/>
          </a:xfrm>
          <a:prstGeom prst="rect">
            <a:avLst/>
          </a:prstGeom>
          <a:solidFill>
            <a:schemeClr val="bg1"/>
          </a:solidFill>
          <a:ln>
            <a:solidFill>
              <a:schemeClr val="tx1"/>
            </a:solidFill>
          </a:ln>
        </p:spPr>
        <p:txBody>
          <a:bodyPr wrap="square" rtlCol="0">
            <a:spAutoFit/>
          </a:bodyPr>
          <a:lstStyle/>
          <a:p>
            <a:r>
              <a:rPr lang="de-DE" sz="2000" dirty="0" smtClean="0">
                <a:latin typeface="Baskerville Old Face" pitchFamily="18" charset="0"/>
                <a:ea typeface="Verdana" panose="020B0604030504040204" pitchFamily="34" charset="0"/>
                <a:cs typeface="Times New Roman" pitchFamily="18" charset="0"/>
              </a:rPr>
              <a:t>MCMLIII</a:t>
            </a:r>
          </a:p>
        </p:txBody>
      </p:sp>
    </p:spTree>
    <p:extLst>
      <p:ext uri="{BB962C8B-B14F-4D97-AF65-F5344CB8AC3E}">
        <p14:creationId xmlns:p14="http://schemas.microsoft.com/office/powerpoint/2010/main" val="2898983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Erscheinungsdatum</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58</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
        <p:nvSpPr>
          <p:cNvPr id="8" name="Textplatzhalter 2"/>
          <p:cNvSpPr>
            <a:spLocks noGrp="1"/>
          </p:cNvSpPr>
          <p:nvPr>
            <p:ph type="body" sz="quarter" idx="13"/>
          </p:nvPr>
        </p:nvSpPr>
        <p:spPr>
          <a:xfrm>
            <a:off x="251520" y="836712"/>
            <a:ext cx="8640960" cy="5472608"/>
          </a:xfrm>
        </p:spPr>
        <p:txBody>
          <a:bodyPr/>
          <a:lstStyle/>
          <a:p>
            <a:endParaRPr lang="de-DE" dirty="0" smtClean="0"/>
          </a:p>
          <a:p>
            <a:r>
              <a:rPr lang="de-DE" dirty="0" smtClean="0"/>
              <a:t>Zahlen-/Ziffern-/Druckleisten gehören zur Herstellungsangabe!</a:t>
            </a:r>
          </a:p>
          <a:p>
            <a:endParaRPr lang="de-DE" dirty="0" smtClean="0"/>
          </a:p>
          <a:p>
            <a:r>
              <a:rPr lang="de-DE" dirty="0" smtClean="0"/>
              <a:t>Beispiel:</a:t>
            </a:r>
          </a:p>
          <a:p>
            <a:endParaRPr lang="de-DE" dirty="0" smtClean="0"/>
          </a:p>
          <a:p>
            <a:endParaRPr lang="de-DE" dirty="0" smtClean="0"/>
          </a:p>
          <a:p>
            <a:pPr>
              <a:buNone/>
            </a:pPr>
            <a:r>
              <a:rPr lang="de-DE" dirty="0" smtClean="0"/>
              <a:t>	</a:t>
            </a:r>
          </a:p>
          <a:p>
            <a:pPr>
              <a:buNone/>
            </a:pPr>
            <a:r>
              <a:rPr lang="de-DE" dirty="0" smtClean="0"/>
              <a:t>	„2014“ gilt als Herstellungsjahr. Es wird nicht als Erscheinungsdatum berücksichtigt. </a:t>
            </a:r>
          </a:p>
          <a:p>
            <a:endParaRPr lang="de-DE" dirty="0" smtClean="0"/>
          </a:p>
          <a:p>
            <a:endParaRPr lang="de-DE" dirty="0" smtClean="0"/>
          </a:p>
        </p:txBody>
      </p:sp>
      <p:sp>
        <p:nvSpPr>
          <p:cNvPr id="9" name="Textfeld 8"/>
          <p:cNvSpPr txBox="1"/>
          <p:nvPr/>
        </p:nvSpPr>
        <p:spPr>
          <a:xfrm>
            <a:off x="755576" y="3284984"/>
            <a:ext cx="4032448" cy="584775"/>
          </a:xfrm>
          <a:prstGeom prst="rect">
            <a:avLst/>
          </a:prstGeom>
          <a:solidFill>
            <a:schemeClr val="bg1">
              <a:lumMod val="95000"/>
            </a:schemeClr>
          </a:solidFill>
          <a:ln>
            <a:solidFill>
              <a:schemeClr val="tx1"/>
            </a:solidFill>
          </a:ln>
        </p:spPr>
        <p:txBody>
          <a:bodyPr wrap="square" rtlCol="0" anchor="ctr">
            <a:spAutoFit/>
          </a:bodyPr>
          <a:lstStyle/>
          <a:p>
            <a:pPr>
              <a:lnSpc>
                <a:spcPct val="200000"/>
              </a:lnSpc>
            </a:pPr>
            <a:r>
              <a:rPr lang="de-DE" sz="1600" dirty="0" smtClean="0">
                <a:latin typeface="Kartika" pitchFamily="18" charset="0"/>
                <a:cs typeface="Kartika" pitchFamily="18" charset="0"/>
              </a:rPr>
              <a:t>2016  2015  2014     4  3  2</a:t>
            </a:r>
            <a:endParaRPr lang="de-DE" sz="1600" dirty="0">
              <a:latin typeface="Kartika" pitchFamily="18" charset="0"/>
              <a:cs typeface="Kartika" pitchFamily="18" charset="0"/>
            </a:endParaRPr>
          </a:p>
        </p:txBody>
      </p:sp>
    </p:spTree>
    <p:extLst>
      <p:ext uri="{BB962C8B-B14F-4D97-AF65-F5344CB8AC3E}">
        <p14:creationId xmlns:p14="http://schemas.microsoft.com/office/powerpoint/2010/main" val="379356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59</a:t>
            </a:fld>
            <a:endParaRPr lang="de-DE">
              <a:solidFill>
                <a:prstClr val="black">
                  <a:tint val="75000"/>
                </a:prstClr>
              </a:solidFill>
            </a:endParaRPr>
          </a:p>
        </p:txBody>
      </p:sp>
      <p:sp>
        <p:nvSpPr>
          <p:cNvPr id="8" name="Titel 1"/>
          <p:cNvSpPr>
            <a:spLocks noGrp="1"/>
          </p:cNvSpPr>
          <p:nvPr>
            <p:ph type="title"/>
          </p:nvPr>
        </p:nvSpPr>
        <p:spPr>
          <a:xfrm>
            <a:off x="251520" y="399802"/>
            <a:ext cx="8640960" cy="508918"/>
          </a:xfrm>
        </p:spPr>
        <p:txBody>
          <a:bodyPr/>
          <a:lstStyle/>
          <a:p>
            <a:r>
              <a:rPr lang="de-DE" dirty="0" smtClean="0"/>
              <a:t>Erscheinungsdatum (RDA 2.8.6.6 D-A-CH und RDA 2.8.6.5 D-A-CH)</a:t>
            </a:r>
            <a:endParaRPr lang="de-DE" dirty="0"/>
          </a:p>
        </p:txBody>
      </p:sp>
      <p:sp>
        <p:nvSpPr>
          <p:cNvPr id="9" name="Textplatzhalter 2"/>
          <p:cNvSpPr>
            <a:spLocks noGrp="1"/>
          </p:cNvSpPr>
          <p:nvPr>
            <p:ph type="body" sz="quarter" idx="13"/>
          </p:nvPr>
        </p:nvSpPr>
        <p:spPr>
          <a:xfrm>
            <a:off x="251520" y="836712"/>
            <a:ext cx="8640960" cy="5472608"/>
          </a:xfrm>
        </p:spPr>
        <p:txBody>
          <a:bodyPr/>
          <a:lstStyle/>
          <a:p>
            <a:endParaRPr lang="de-DE" dirty="0" smtClean="0"/>
          </a:p>
          <a:p>
            <a:endParaRPr lang="de-DE" dirty="0" smtClean="0"/>
          </a:p>
          <a:p>
            <a:r>
              <a:rPr lang="de-DE" dirty="0" smtClean="0"/>
              <a:t>Wenn Erscheinungsdatum aus Informationsquellen nicht ermittelbar: </a:t>
            </a:r>
          </a:p>
          <a:p>
            <a:endParaRPr lang="de-DE" dirty="0" smtClean="0"/>
          </a:p>
          <a:p>
            <a:pPr>
              <a:buNone/>
            </a:pPr>
            <a:r>
              <a:rPr lang="de-DE" dirty="0" smtClean="0"/>
              <a:t>	-&gt; 	</a:t>
            </a:r>
            <a:r>
              <a:rPr lang="de-DE" b="1" dirty="0" smtClean="0"/>
              <a:t>Erscheinungsdatum aus anderen Quellen 	ermitteln bzw. schätzen </a:t>
            </a:r>
            <a:r>
              <a:rPr lang="de-DE" dirty="0" smtClean="0"/>
              <a:t>(eckig klammern)</a:t>
            </a:r>
          </a:p>
          <a:p>
            <a:pPr>
              <a:buNone/>
            </a:pPr>
            <a:endParaRPr lang="de-DE" dirty="0" smtClean="0"/>
          </a:p>
          <a:p>
            <a:pPr>
              <a:buNone/>
            </a:pPr>
            <a:r>
              <a:rPr lang="de-DE" dirty="0" smtClean="0"/>
              <a:t>	-&gt;	NICHT: [Erscheinungsdatum nicht ermittelbar]</a:t>
            </a:r>
          </a:p>
          <a:p>
            <a:pPr lvl="2">
              <a:buNone/>
            </a:pPr>
            <a:endParaRPr lang="de-DE" b="1" dirty="0" smtClean="0"/>
          </a:p>
          <a:p>
            <a:pPr lvl="2">
              <a:buNone/>
            </a:pPr>
            <a:endParaRPr lang="de-DE" dirty="0" smtClean="0"/>
          </a:p>
          <a:p>
            <a:pPr lvl="2">
              <a:buNone/>
            </a:pPr>
            <a:endParaRPr lang="de-DE" dirty="0" smtClean="0"/>
          </a:p>
          <a:p>
            <a:pPr marL="0" lvl="2" indent="0">
              <a:buNone/>
            </a:pPr>
            <a:r>
              <a:rPr lang="de-DE" dirty="0" smtClean="0"/>
              <a:t>(für einzelne Einheiten s. RDA 2.8.6.6 D-A-CH)</a:t>
            </a:r>
          </a:p>
          <a:p>
            <a:pPr marL="0" lvl="2" indent="0">
              <a:buNone/>
            </a:pPr>
            <a:r>
              <a:rPr lang="de-DE" dirty="0" smtClean="0"/>
              <a:t>(für fortlaufende Ressourcen s. RDA 2.8.6.5 D-A-CH)</a:t>
            </a:r>
          </a:p>
          <a:p>
            <a:pPr marL="0" lvl="2" indent="0">
              <a:buNone/>
            </a:pPr>
            <a:r>
              <a:rPr lang="de-DE" dirty="0" smtClean="0"/>
              <a:t>(</a:t>
            </a:r>
            <a:r>
              <a:rPr lang="fr-FR" dirty="0" err="1" smtClean="0"/>
              <a:t>für</a:t>
            </a:r>
            <a:r>
              <a:rPr lang="fr-FR" dirty="0" smtClean="0"/>
              <a:t> </a:t>
            </a:r>
            <a:r>
              <a:rPr lang="fr-FR" dirty="0" err="1" smtClean="0"/>
              <a:t>Musik</a:t>
            </a:r>
            <a:r>
              <a:rPr lang="fr-FR" dirty="0" smtClean="0"/>
              <a:t>-Ton-</a:t>
            </a:r>
            <a:r>
              <a:rPr lang="fr-FR" dirty="0" err="1" smtClean="0"/>
              <a:t>Ressourcen</a:t>
            </a:r>
            <a:r>
              <a:rPr lang="fr-FR" dirty="0" smtClean="0"/>
              <a:t> s. RDA 2.11.1.3 D-A-CH)</a:t>
            </a:r>
            <a:endParaRPr lang="de-DE" dirty="0" smtClean="0"/>
          </a:p>
        </p:txBody>
      </p:sp>
    </p:spTree>
    <p:extLst>
      <p:ext uri="{BB962C8B-B14F-4D97-AF65-F5344CB8AC3E}">
        <p14:creationId xmlns:p14="http://schemas.microsoft.com/office/powerpoint/2010/main" val="3672051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Standardelemente-Set für Titeldaten und das Standardelemente-Set für Normdaten sind in </a:t>
            </a:r>
          </a:p>
          <a:p>
            <a:pPr marL="0" indent="0">
              <a:buNone/>
            </a:pPr>
            <a:r>
              <a:rPr lang="de-DE" b="1" dirty="0" smtClean="0"/>
              <a:t>RDA 0.6.1 D-A-CH </a:t>
            </a:r>
            <a:r>
              <a:rPr lang="de-DE" dirty="0" smtClean="0"/>
              <a:t>verlinkt.</a:t>
            </a:r>
          </a:p>
          <a:p>
            <a:pPr marL="0" indent="0">
              <a:buNone/>
            </a:pPr>
            <a:endParaRPr lang="de-DE" dirty="0" smtClean="0"/>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36919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86812" y="4800950"/>
            <a:ext cx="8136904" cy="830997"/>
          </a:xfrm>
          <a:prstGeom prst="rect">
            <a:avLst/>
          </a:prstGeom>
          <a:noFill/>
        </p:spPr>
        <p:txBody>
          <a:bodyPr wrap="square" rtlCol="0">
            <a:spAutoFit/>
          </a:bodyPr>
          <a:lstStyle/>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Eine Liste mit allen Kernelementen ist unter </a:t>
            </a:r>
          </a:p>
          <a:p>
            <a:r>
              <a:rPr lang="de-DE" sz="24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RDA 1.3</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im Toolkit zu finden.</a:t>
            </a:r>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6</a:t>
            </a:fld>
            <a:endParaRPr lang="de-DE">
              <a:solidFill>
                <a:prstClr val="black">
                  <a:tint val="75000"/>
                </a:prstClr>
              </a:solidFill>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553300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60</a:t>
            </a:fld>
            <a:endParaRPr lang="de-DE">
              <a:solidFill>
                <a:prstClr val="black">
                  <a:tint val="75000"/>
                </a:prstClr>
              </a:solidFill>
            </a:endParaRPr>
          </a:p>
        </p:txBody>
      </p:sp>
      <p:sp>
        <p:nvSpPr>
          <p:cNvPr id="7" name="Textplatzhalter 2"/>
          <p:cNvSpPr>
            <a:spLocks noGrp="1"/>
          </p:cNvSpPr>
          <p:nvPr>
            <p:ph type="body" sz="quarter" idx="13"/>
          </p:nvPr>
        </p:nvSpPr>
        <p:spPr>
          <a:xfrm>
            <a:off x="251520" y="836712"/>
            <a:ext cx="8640960" cy="5472608"/>
          </a:xfrm>
        </p:spPr>
        <p:txBody>
          <a:bodyPr/>
          <a:lstStyle/>
          <a:p>
            <a:endParaRPr lang="de-DE" dirty="0" smtClean="0"/>
          </a:p>
          <a:p>
            <a:pPr marL="0" indent="0">
              <a:buNone/>
            </a:pPr>
            <a:r>
              <a:rPr lang="de-DE" dirty="0" smtClean="0"/>
              <a:t>Zum Schätzen des Erscheinungsdatums Quellen in dieser Reihenfolge nutzen:</a:t>
            </a:r>
          </a:p>
          <a:p>
            <a:pPr marL="0" indent="0">
              <a:buNone/>
            </a:pPr>
            <a:endParaRPr lang="de-DE" dirty="0" smtClean="0"/>
          </a:p>
          <a:p>
            <a:pPr marL="571500" indent="-514350">
              <a:buFont typeface="+mj-lt"/>
              <a:buAutoNum type="romanLcPeriod"/>
            </a:pPr>
            <a:r>
              <a:rPr lang="de-DE" dirty="0" smtClean="0"/>
              <a:t>Copyright-Datum</a:t>
            </a:r>
          </a:p>
          <a:p>
            <a:pPr marL="571500" indent="-514350">
              <a:buFont typeface="+mj-lt"/>
              <a:buAutoNum type="romanLcPeriod"/>
            </a:pPr>
            <a:r>
              <a:rPr lang="de-DE" dirty="0" smtClean="0"/>
              <a:t>Vertriebsdatum</a:t>
            </a:r>
          </a:p>
          <a:p>
            <a:pPr marL="571500" indent="-514350">
              <a:buFont typeface="+mj-lt"/>
              <a:buAutoNum type="romanLcPeriod"/>
            </a:pPr>
            <a:r>
              <a:rPr lang="de-DE" dirty="0" smtClean="0"/>
              <a:t>Herstellungsdatum</a:t>
            </a:r>
          </a:p>
          <a:p>
            <a:pPr marL="571500" indent="-514350">
              <a:buFont typeface="+mj-lt"/>
              <a:buAutoNum type="romanLcPeriod"/>
            </a:pPr>
            <a:r>
              <a:rPr lang="de-DE" dirty="0" smtClean="0"/>
              <a:t>Indizien innerhalb und außerhalb der Ressource, z.B. Datum des Vorworts, Verlagsankündigung auf Website (notfalls wird ein Zeitraum geschätzt)</a:t>
            </a:r>
          </a:p>
          <a:p>
            <a:pPr marL="355600" indent="-298450"/>
            <a:endParaRPr lang="de-DE" dirty="0" smtClean="0"/>
          </a:p>
          <a:p>
            <a:endParaRPr lang="de-DE" dirty="0"/>
          </a:p>
        </p:txBody>
      </p:sp>
    </p:spTree>
    <p:extLst>
      <p:ext uri="{BB962C8B-B14F-4D97-AF65-F5344CB8AC3E}">
        <p14:creationId xmlns:p14="http://schemas.microsoft.com/office/powerpoint/2010/main" val="3430141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einzelne Einheit</a:t>
            </a:r>
            <a:r>
              <a:rPr lang="de-DE" dirty="0" smtClean="0"/>
              <a:t>:</a:t>
            </a:r>
          </a:p>
          <a:p>
            <a:endParaRPr lang="de-DE" dirty="0"/>
          </a:p>
        </p:txBody>
      </p:sp>
      <p:sp>
        <p:nvSpPr>
          <p:cNvPr id="9" name="Fußzeilenplatzhalter 8"/>
          <p:cNvSpPr>
            <a:spLocks noGrp="1"/>
          </p:cNvSpPr>
          <p:nvPr>
            <p:ph type="ftr" sz="quarter" idx="14"/>
          </p:nvPr>
        </p:nvSpPr>
        <p:spPr/>
        <p:txBody>
          <a:bodyPr/>
          <a:lstStyle/>
          <a:p>
            <a:r>
              <a:rPr lang="de-DE" smtClean="0"/>
              <a:t>AG RDA Schulungsunterlagen | RDA mini | Stand: 30.11.2016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61</a:t>
            </a:fld>
            <a:endParaRPr lang="de-DE"/>
          </a:p>
        </p:txBody>
      </p:sp>
      <p:pic>
        <p:nvPicPr>
          <p:cNvPr id="11" name="Picture 2"/>
          <p:cNvPicPr>
            <a:picLocks noChangeAspect="1" noChangeArrowheads="1"/>
          </p:cNvPicPr>
          <p:nvPr/>
        </p:nvPicPr>
        <p:blipFill>
          <a:blip r:embed="rId2" cstate="print"/>
          <a:srcRect/>
          <a:stretch>
            <a:fillRect/>
          </a:stretch>
        </p:blipFill>
        <p:spPr bwMode="auto">
          <a:xfrm>
            <a:off x="539552" y="1340768"/>
            <a:ext cx="3312368" cy="4710779"/>
          </a:xfrm>
          <a:prstGeom prst="rect">
            <a:avLst/>
          </a:prstGeom>
          <a:noFill/>
          <a:ln w="9525">
            <a:solidFill>
              <a:schemeClr val="tx1"/>
            </a:solidFill>
            <a:miter lim="800000"/>
            <a:headEnd/>
            <a:tailEnd/>
          </a:ln>
        </p:spPr>
      </p:pic>
      <p:graphicFrame>
        <p:nvGraphicFramePr>
          <p:cNvPr id="12" name="Tabelle 11"/>
          <p:cNvGraphicFramePr>
            <a:graphicFrameLocks noGrp="1"/>
          </p:cNvGraphicFramePr>
          <p:nvPr>
            <p:extLst>
              <p:ext uri="{D42A27DB-BD31-4B8C-83A1-F6EECF244321}">
                <p14:modId xmlns:p14="http://schemas.microsoft.com/office/powerpoint/2010/main" val="1060847882"/>
              </p:ext>
            </p:extLst>
          </p:nvPr>
        </p:nvGraphicFramePr>
        <p:xfrm>
          <a:off x="3779912" y="1340768"/>
          <a:ext cx="5256584" cy="1632232"/>
        </p:xfrm>
        <a:graphic>
          <a:graphicData uri="http://schemas.openxmlformats.org/drawingml/2006/table">
            <a:tbl>
              <a:tblPr firstRow="1" bandRow="1">
                <a:tableStyleId>{5C22544A-7EE6-4342-B048-85BDC9FD1C3A}</a:tableStyleId>
              </a:tblPr>
              <a:tblGrid>
                <a:gridCol w="914189"/>
                <a:gridCol w="2830227"/>
                <a:gridCol w="15121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Copyright-Datum</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3" name="Textfeld 12"/>
          <p:cNvSpPr txBox="1"/>
          <p:nvPr/>
        </p:nvSpPr>
        <p:spPr>
          <a:xfrm>
            <a:off x="4067944" y="3140968"/>
            <a:ext cx="4680520" cy="2954655"/>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buFont typeface="Arial"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Einzelne Einheit: </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darf zusätzlich angegeben werden</a:t>
            </a:r>
          </a:p>
          <a:p>
            <a:pPr marL="269875" indent="-269875"/>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7109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fortlaufende Ressource</a:t>
            </a:r>
            <a:r>
              <a:rPr lang="de-DE" dirty="0" smtClean="0"/>
              <a:t>:</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09631756"/>
              </p:ext>
            </p:extLst>
          </p:nvPr>
        </p:nvGraphicFramePr>
        <p:xfrm>
          <a:off x="467544" y="2492896"/>
          <a:ext cx="7200000" cy="1008112"/>
        </p:xfrm>
        <a:graphic>
          <a:graphicData uri="http://schemas.openxmlformats.org/drawingml/2006/table">
            <a:tbl>
              <a:tblPr firstRow="1" bandRow="1">
                <a:tableStyleId>{5C22544A-7EE6-4342-B048-85BDC9FD1C3A}</a:tableStyleId>
              </a:tblPr>
              <a:tblGrid>
                <a:gridCol w="1296144"/>
                <a:gridCol w="3024336"/>
                <a:gridCol w="28795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52000" y="3856774"/>
            <a:ext cx="8640480" cy="1938992"/>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endParaRPr lang="de-DE" sz="2400" dirty="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a:latin typeface="Verdana" panose="020B0604030504040204" pitchFamily="34" charset="0"/>
                <a:ea typeface="Verdana" panose="020B0604030504040204" pitchFamily="34" charset="0"/>
                <a:cs typeface="Verdana" panose="020B0604030504040204" pitchFamily="34" charset="0"/>
              </a:rPr>
              <a:t>Fortlaufende Ressource:</a:t>
            </a:r>
          </a:p>
          <a:p>
            <a:pPr marL="269875" indent="-269875">
              <a:buFont typeface="Arial" pitchFamily="34" charset="0"/>
              <a:buChar char="•"/>
            </a:pPr>
            <a:r>
              <a:rPr lang="de-DE" sz="2400" dirty="0">
                <a:latin typeface="Verdana" panose="020B0604030504040204" pitchFamily="34" charset="0"/>
                <a:ea typeface="Verdana" panose="020B0604030504040204" pitchFamily="34" charset="0"/>
                <a:cs typeface="Verdana" panose="020B0604030504040204" pitchFamily="34" charset="0"/>
              </a:rPr>
              <a:t>Copyright-Datum wird nie zusätzlich erfasst (RDA 2.11 D-A-CH)</a:t>
            </a:r>
          </a:p>
        </p:txBody>
      </p:sp>
      <p:pic>
        <p:nvPicPr>
          <p:cNvPr id="1026" name="Picture 2"/>
          <p:cNvPicPr>
            <a:picLocks noChangeAspect="1" noChangeArrowheads="1"/>
          </p:cNvPicPr>
          <p:nvPr/>
        </p:nvPicPr>
        <p:blipFill>
          <a:blip r:embed="rId2" cstate="print"/>
          <a:srcRect/>
          <a:stretch>
            <a:fillRect/>
          </a:stretch>
        </p:blipFill>
        <p:spPr bwMode="auto">
          <a:xfrm>
            <a:off x="395536" y="1700808"/>
            <a:ext cx="8104187" cy="390525"/>
          </a:xfrm>
          <a:prstGeom prst="rect">
            <a:avLst/>
          </a:prstGeom>
          <a:noFill/>
          <a:ln w="9525">
            <a:solidFill>
              <a:schemeClr val="tx1"/>
            </a:solidFill>
            <a:miter lim="800000"/>
            <a:headEnd/>
            <a:tailEnd/>
          </a:ln>
        </p:spPr>
      </p:pic>
      <p:sp>
        <p:nvSpPr>
          <p:cNvPr id="9" name="Fußzeilenplatzhalter 8"/>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solidFill>
                  <a:prstClr val="black">
                    <a:tint val="75000"/>
                  </a:prstClr>
                </a:solidFill>
              </a:rPr>
              <a:pPr/>
              <a:t>62</a:t>
            </a:fld>
            <a:endParaRPr lang="de-DE">
              <a:solidFill>
                <a:prstClr val="black">
                  <a:tint val="75000"/>
                </a:prstClr>
              </a:solidFill>
            </a:endParaRPr>
          </a:p>
        </p:txBody>
      </p:sp>
    </p:spTree>
    <p:extLst>
      <p:ext uri="{BB962C8B-B14F-4D97-AF65-F5344CB8AC3E}">
        <p14:creationId xmlns:p14="http://schemas.microsoft.com/office/powerpoint/2010/main" val="2744762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a:t>Verlagsname übertragen wie auf der bevorzugten Quelle</a:t>
            </a:r>
          </a:p>
          <a:p>
            <a:endParaRPr lang="de-DE" dirty="0"/>
          </a:p>
          <a:p>
            <a:r>
              <a:rPr lang="de-DE" dirty="0"/>
              <a:t>Regeln der Groß- und Kleinschreibung sowie der Interpunktion werden angewandt (-&gt;Modul 2)</a:t>
            </a:r>
          </a:p>
          <a:p>
            <a:endParaRPr lang="de-DE" dirty="0"/>
          </a:p>
          <a:p>
            <a:r>
              <a:rPr lang="de-DE" dirty="0"/>
              <a:t>Zeichensetzung wird aus Vorlage übernommen</a:t>
            </a:r>
          </a:p>
          <a:p>
            <a:endParaRPr lang="de-DE" dirty="0"/>
          </a:p>
          <a:p>
            <a:r>
              <a:rPr lang="de-DE" dirty="0"/>
              <a:t>Typografische Gestaltungsmittel als Trennzeichen können weggelassen werden</a:t>
            </a:r>
          </a:p>
          <a:p>
            <a:endParaRPr lang="de-DE" dirty="0"/>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63</a:t>
            </a:fld>
            <a:endParaRPr lang="de-DE">
              <a:solidFill>
                <a:prstClr val="black">
                  <a:tint val="75000"/>
                </a:prstClr>
              </a:solidFill>
            </a:endParaRPr>
          </a:p>
        </p:txBody>
      </p:sp>
    </p:spTree>
    <p:extLst>
      <p:ext uri="{BB962C8B-B14F-4D97-AF65-F5344CB8AC3E}">
        <p14:creationId xmlns:p14="http://schemas.microsoft.com/office/powerpoint/2010/main" val="1553738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4200609259"/>
              </p:ext>
            </p:extLst>
          </p:nvPr>
        </p:nvGraphicFramePr>
        <p:xfrm>
          <a:off x="395536" y="2996952"/>
          <a:ext cx="8208912" cy="1008112"/>
        </p:xfrm>
        <a:graphic>
          <a:graphicData uri="http://schemas.openxmlformats.org/drawingml/2006/table">
            <a:tbl>
              <a:tblPr firstRow="1" bandRow="1">
                <a:tableStyleId>{5C22544A-7EE6-4342-B048-85BDC9FD1C3A}</a:tableStyleId>
              </a:tblPr>
              <a:tblGrid>
                <a:gridCol w="1080120"/>
                <a:gridCol w="2016224"/>
                <a:gridCol w="51125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Wissenschaftliche Verlagsgesellschaft mbH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7" descr="neu209-12 - Kopie b.tif"/>
          <p:cNvPicPr>
            <a:picLocks noChangeAspect="1"/>
          </p:cNvPicPr>
          <p:nvPr/>
        </p:nvPicPr>
        <p:blipFill>
          <a:blip r:embed="rId3" cstate="print"/>
          <a:srcRect/>
          <a:stretch>
            <a:fillRect/>
          </a:stretch>
        </p:blipFill>
        <p:spPr bwMode="auto">
          <a:xfrm>
            <a:off x="467544" y="1988840"/>
            <a:ext cx="7200401" cy="288032"/>
          </a:xfrm>
          <a:prstGeom prst="rect">
            <a:avLst/>
          </a:prstGeom>
          <a:noFill/>
          <a:ln w="9525">
            <a:solidFill>
              <a:schemeClr val="tx1"/>
            </a:solidFill>
            <a:miter lim="800000"/>
            <a:headEnd/>
            <a:tailEnd/>
          </a:ln>
        </p:spPr>
      </p:pic>
      <p:sp>
        <p:nvSpPr>
          <p:cNvPr id="8" name="Fußzeilenplatzhalter 7"/>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64</a:t>
            </a:fld>
            <a:endParaRPr lang="de-DE">
              <a:solidFill>
                <a:prstClr val="black">
                  <a:tint val="75000"/>
                </a:prstClr>
              </a:solidFill>
            </a:endParaRPr>
          </a:p>
        </p:txBody>
      </p:sp>
    </p:spTree>
    <p:extLst>
      <p:ext uri="{BB962C8B-B14F-4D97-AF65-F5344CB8AC3E}">
        <p14:creationId xmlns:p14="http://schemas.microsoft.com/office/powerpoint/2010/main" val="1891260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Verlagsname nicht ermittelbar</a:t>
            </a:r>
          </a:p>
          <a:p>
            <a:endParaRPr lang="de-DE" dirty="0" smtClean="0"/>
          </a:p>
          <a:p>
            <a:pPr>
              <a:buNone/>
            </a:pPr>
            <a:r>
              <a:rPr lang="de-DE" dirty="0" smtClean="0"/>
              <a:t>-&gt; es wird erfasst: „[Verlag nicht ermittelbar]“</a:t>
            </a:r>
          </a:p>
          <a:p>
            <a:pPr>
              <a:buNone/>
            </a:pPr>
            <a:endParaRPr lang="de-DE" dirty="0" smtClean="0"/>
          </a:p>
          <a:p>
            <a:pPr>
              <a:buNone/>
            </a:pPr>
            <a:endParaRPr lang="de-DE" dirty="0" smtClean="0"/>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65</a:t>
            </a:fld>
            <a:endParaRPr lang="de-DE">
              <a:solidFill>
                <a:prstClr val="black">
                  <a:tint val="75000"/>
                </a:prstClr>
              </a:solidFill>
            </a:endParaRPr>
          </a:p>
        </p:txBody>
      </p:sp>
    </p:spTree>
    <p:extLst>
      <p:ext uri="{BB962C8B-B14F-4D97-AF65-F5344CB8AC3E}">
        <p14:creationId xmlns:p14="http://schemas.microsoft.com/office/powerpoint/2010/main" val="546293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Verlags-/Vertriebs-/Herstellername</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a:t>Achtung: </a:t>
            </a:r>
          </a:p>
          <a:p>
            <a:r>
              <a:rPr lang="de-DE" dirty="0"/>
              <a:t>Vertriebs- und Herstellername dürfen nicht als ermittelter Verlagsname erfasst werden!</a:t>
            </a:r>
          </a:p>
          <a:p>
            <a:r>
              <a:rPr lang="de-DE" dirty="0"/>
              <a:t>Sie werden im Rahmen der Vertriebs- bzw. Herstellungsangabe erfasst.</a:t>
            </a:r>
          </a:p>
          <a:p>
            <a:endParaRPr lang="de-DE" dirty="0"/>
          </a:p>
          <a:p>
            <a:pPr>
              <a:buNone/>
            </a:pPr>
            <a:r>
              <a:rPr lang="de-DE" b="1" dirty="0"/>
              <a:t>Aber:</a:t>
            </a:r>
          </a:p>
          <a:p>
            <a:r>
              <a:rPr lang="de-DE" dirty="0"/>
              <a:t>Falls nicht zu erkennen ist, ob es sich um einen Verlag oder Vertrieb handelt, wird angenommen, dass es sich um einen Verlag handelt. (RDA 2.8.4.1 D-A-CH)</a:t>
            </a: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66</a:t>
            </a:fld>
            <a:endParaRPr lang="de-DE">
              <a:solidFill>
                <a:prstClr val="black">
                  <a:tint val="75000"/>
                </a:prstClr>
              </a:solidFill>
            </a:endParaRPr>
          </a:p>
        </p:txBody>
      </p:sp>
    </p:spTree>
    <p:extLst>
      <p:ext uri="{BB962C8B-B14F-4D97-AF65-F5344CB8AC3E}">
        <p14:creationId xmlns:p14="http://schemas.microsoft.com/office/powerpoint/2010/main" val="3624526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a:t>Erscheinungsort übertragen wie auf der bevorzugten Quelle</a:t>
            </a:r>
          </a:p>
          <a:p>
            <a:endParaRPr lang="de-DE" dirty="0"/>
          </a:p>
          <a:p>
            <a:r>
              <a:rPr lang="de-DE" dirty="0"/>
              <a:t>Regeln der Groß- und Kleinschreibung sowie der Interpunktion werden angewandt (-&gt;Modul 2)</a:t>
            </a:r>
          </a:p>
          <a:p>
            <a:endParaRPr lang="de-DE" dirty="0"/>
          </a:p>
          <a:p>
            <a:r>
              <a:rPr lang="de-DE" dirty="0"/>
              <a:t>In der Informationsquelle enthaltene übergeordnete </a:t>
            </a:r>
            <a:r>
              <a:rPr lang="de-DE" dirty="0" err="1"/>
              <a:t>Geografika</a:t>
            </a:r>
            <a:r>
              <a:rPr lang="de-DE" dirty="0"/>
              <a:t> werden übernommen</a:t>
            </a:r>
          </a:p>
          <a:p>
            <a:endParaRPr lang="de-DE" dirty="0"/>
          </a:p>
          <a:p>
            <a:r>
              <a:rPr lang="de-DE" dirty="0"/>
              <a:t>Bei mehreren Erscheinungsorten: typographisch hervorgehobener bzw. erster Erscheinungsort Standardelement</a:t>
            </a: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67</a:t>
            </a:fld>
            <a:endParaRPr lang="de-DE">
              <a:solidFill>
                <a:prstClr val="black">
                  <a:tint val="75000"/>
                </a:prstClr>
              </a:solidFill>
            </a:endParaRPr>
          </a:p>
        </p:txBody>
      </p:sp>
    </p:spTree>
    <p:extLst>
      <p:ext uri="{BB962C8B-B14F-4D97-AF65-F5344CB8AC3E}">
        <p14:creationId xmlns:p14="http://schemas.microsoft.com/office/powerpoint/2010/main" val="1678624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8" name="Fußzeilenplatzhalter 7"/>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68</a:t>
            </a:fld>
            <a:endParaRPr lang="de-DE">
              <a:solidFill>
                <a:prstClr val="black">
                  <a:tint val="75000"/>
                </a:prstClr>
              </a:solidFill>
            </a:endParaRPr>
          </a:p>
        </p:txBody>
      </p:sp>
      <p:sp>
        <p:nvSpPr>
          <p:cNvPr id="10" name="Textplatzhalter 2"/>
          <p:cNvSpPr>
            <a:spLocks noGrp="1"/>
          </p:cNvSpPr>
          <p:nvPr>
            <p:ph type="body" sz="quarter" idx="13"/>
          </p:nvPr>
        </p:nvSpPr>
        <p:spPr>
          <a:xfrm>
            <a:off x="251520" y="836712"/>
            <a:ext cx="8640960" cy="5472608"/>
          </a:xfrm>
        </p:spPr>
        <p:txBody>
          <a:bodyPr/>
          <a:lstStyle/>
          <a:p>
            <a:endParaRPr lang="de-DE" dirty="0" smtClean="0"/>
          </a:p>
          <a:p>
            <a:r>
              <a:rPr lang="de-DE" dirty="0" smtClean="0"/>
              <a:t>Auf der Titelseite: Freiburg i.Br.</a:t>
            </a:r>
          </a:p>
          <a:p>
            <a:endParaRPr lang="de-DE" dirty="0" smtClean="0"/>
          </a:p>
          <a:p>
            <a:endParaRPr lang="de-DE" dirty="0" smtClean="0"/>
          </a:p>
          <a:p>
            <a:endParaRPr lang="de-DE" dirty="0" smtClean="0"/>
          </a:p>
          <a:p>
            <a:endParaRPr lang="de-DE" dirty="0" smtClean="0"/>
          </a:p>
          <a:p>
            <a:r>
              <a:rPr lang="de-DE" dirty="0" smtClean="0"/>
              <a:t>Auf der bevorzugten Informationsquelle: Philadelphia, PA</a:t>
            </a:r>
          </a:p>
          <a:p>
            <a:endParaRPr lang="de-DE" dirty="0" smtClean="0"/>
          </a:p>
        </p:txBody>
      </p:sp>
      <p:graphicFrame>
        <p:nvGraphicFramePr>
          <p:cNvPr id="11" name="Tabelle 10"/>
          <p:cNvGraphicFramePr>
            <a:graphicFrameLocks noGrp="1"/>
          </p:cNvGraphicFramePr>
          <p:nvPr>
            <p:extLst>
              <p:ext uri="{D42A27DB-BD31-4B8C-83A1-F6EECF244321}">
                <p14:modId xmlns:p14="http://schemas.microsoft.com/office/powerpoint/2010/main" val="2933450553"/>
              </p:ext>
            </p:extLst>
          </p:nvPr>
        </p:nvGraphicFramePr>
        <p:xfrm>
          <a:off x="683568" y="1844824"/>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Freiburg i. Br.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4190033659"/>
              </p:ext>
            </p:extLst>
          </p:nvPr>
        </p:nvGraphicFramePr>
        <p:xfrm>
          <a:off x="683568" y="4509120"/>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Philadelphia, 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876089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nicht ermittelbar</a:t>
            </a:r>
          </a:p>
          <a:p>
            <a:endParaRPr lang="de-DE" dirty="0" smtClean="0"/>
          </a:p>
          <a:p>
            <a:pPr>
              <a:buNone/>
            </a:pPr>
            <a:r>
              <a:rPr lang="de-DE" dirty="0" smtClean="0"/>
              <a:t>-&gt; wahrscheinlichen Erscheinungsort oder größere geographische Einheit erfassen (in eckigen Klammern)</a:t>
            </a:r>
          </a:p>
          <a:p>
            <a:pPr>
              <a:buNone/>
            </a:pPr>
            <a:endParaRPr lang="de-DE" dirty="0" smtClean="0"/>
          </a:p>
          <a:p>
            <a:pPr>
              <a:buNone/>
            </a:pPr>
            <a:r>
              <a:rPr lang="de-DE" dirty="0" smtClean="0"/>
              <a:t>-&gt; nur, wenn dies nicht möglich: </a:t>
            </a:r>
          </a:p>
          <a:p>
            <a:pPr>
              <a:buNone/>
            </a:pPr>
            <a:r>
              <a:rPr lang="de-DE" dirty="0" smtClean="0"/>
              <a:t>	„[Erscheinungsort nicht ermittelbar]“</a:t>
            </a:r>
          </a:p>
          <a:p>
            <a:pPr>
              <a:buNone/>
            </a:pPr>
            <a:endParaRPr lang="de-DE" dirty="0" smtClean="0"/>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69</a:t>
            </a:fld>
            <a:endParaRPr lang="de-DE">
              <a:solidFill>
                <a:prstClr val="black">
                  <a:tint val="75000"/>
                </a:prstClr>
              </a:solidFill>
            </a:endParaRPr>
          </a:p>
        </p:txBody>
      </p:sp>
    </p:spTree>
    <p:extLst>
      <p:ext uri="{BB962C8B-B14F-4D97-AF65-F5344CB8AC3E}">
        <p14:creationId xmlns:p14="http://schemas.microsoft.com/office/powerpoint/2010/main" val="1611988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420888"/>
            <a:ext cx="8229600" cy="1512168"/>
          </a:xfrm>
        </p:spPr>
        <p:txBody>
          <a:bodyPr/>
          <a:lstStyle/>
          <a:p>
            <a:pPr algn="ctr"/>
            <a:r>
              <a:rPr lang="de-DE" dirty="0" smtClean="0"/>
              <a:t>Zusammengesetzte Beschreibung und erste Titelaufnahme nach RDA für eine einzelne Einheit</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3.01</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7</a:t>
            </a:fld>
            <a:endParaRPr lang="de-DE">
              <a:solidFill>
                <a:prstClr val="black">
                  <a:tint val="75000"/>
                </a:prstClr>
              </a:solidFill>
            </a:endParaRPr>
          </a:p>
        </p:txBody>
      </p:sp>
      <p:sp>
        <p:nvSpPr>
          <p:cNvPr id="9" name="Fußzeilenplatzhalter 8"/>
          <p:cNvSpPr>
            <a:spLocks noGrp="1"/>
          </p:cNvSpPr>
          <p:nvPr>
            <p:ph type="ftr" sz="quarter" idx="14"/>
          </p:nvPr>
        </p:nvSpPr>
        <p:spPr>
          <a:xfrm>
            <a:off x="467544" y="6376243"/>
            <a:ext cx="7920880"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9402319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
            </a:r>
            <a:br>
              <a:rPr lang="de-DE" dirty="0" smtClean="0"/>
            </a:br>
            <a:r>
              <a:rPr lang="de-DE" dirty="0" err="1" smtClean="0"/>
              <a:t>Identifikator</a:t>
            </a:r>
            <a:r>
              <a:rPr lang="de-DE" dirty="0" smtClean="0"/>
              <a:t/>
            </a:r>
            <a:br>
              <a:rPr lang="de-DE" dirty="0" smtClean="0"/>
            </a:br>
            <a:r>
              <a:rPr lang="de-DE" dirty="0" smtClean="0"/>
              <a:t>(RDA 2.15)</a:t>
            </a:r>
            <a:br>
              <a:rPr lang="de-DE"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3.02.07</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mtClean="0">
                <a:solidFill>
                  <a:prstClr val="black">
                    <a:tint val="75000"/>
                  </a:prstClr>
                </a:solidFill>
              </a:rPr>
              <a:pPr/>
              <a:t>70</a:t>
            </a:fld>
            <a:endParaRPr lang="de-DE">
              <a:solidFill>
                <a:prstClr val="black">
                  <a:tint val="75000"/>
                </a:prstClr>
              </a:solidFill>
            </a:endParaRPr>
          </a:p>
        </p:txBody>
      </p:sp>
      <p:sp>
        <p:nvSpPr>
          <p:cNvPr id="7" name="Fußzeilenplatzhalter 6"/>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881576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 (RDA 2.15.1.1)</a:t>
            </a:r>
            <a:endParaRPr lang="de-DE" dirty="0"/>
          </a:p>
        </p:txBody>
      </p:sp>
      <p:sp>
        <p:nvSpPr>
          <p:cNvPr id="3" name="Textplatzhalter 2"/>
          <p:cNvSpPr>
            <a:spLocks noGrp="1"/>
          </p:cNvSpPr>
          <p:nvPr>
            <p:ph type="body" sz="quarter" idx="13"/>
          </p:nvPr>
        </p:nvSpPr>
        <p:spPr/>
        <p:txBody>
          <a:bodyPr/>
          <a:lstStyle/>
          <a:p>
            <a:r>
              <a:rPr lang="de-DE" dirty="0" smtClean="0"/>
              <a:t>Zeichenfolge, die eine Manifestation eindeutig von anderen unterscheidet </a:t>
            </a:r>
          </a:p>
          <a:p>
            <a:pPr lvl="1"/>
            <a:r>
              <a:rPr lang="de-DE" dirty="0" smtClean="0"/>
              <a:t>ISBN, ISMN, ISSN</a:t>
            </a:r>
          </a:p>
          <a:p>
            <a:pPr lvl="1"/>
            <a:r>
              <a:rPr lang="de-DE" smtClean="0"/>
              <a:t>URN, DOI und Handle</a:t>
            </a:r>
            <a:endParaRPr lang="de-DE" dirty="0" smtClean="0"/>
          </a:p>
          <a:p>
            <a:pPr lvl="1"/>
            <a:r>
              <a:rPr lang="de-DE" dirty="0" smtClean="0"/>
              <a:t>EAN und UPC</a:t>
            </a:r>
          </a:p>
          <a:p>
            <a:pPr lvl="1"/>
            <a:r>
              <a:rPr lang="de-DE" dirty="0" smtClean="0"/>
              <a:t>Nummern von  Verlagen, Vertrieben, Amtsdruckschriften-Agenturen, Dokumenten-Clearingstellen und Archiven usw. </a:t>
            </a:r>
          </a:p>
          <a:p>
            <a:pPr lvl="1"/>
            <a:r>
              <a:rPr lang="de-DE" dirty="0" smtClean="0"/>
              <a:t>Fingerprints, Musik-</a:t>
            </a:r>
            <a:r>
              <a:rPr lang="de-DE" dirty="0" err="1" smtClean="0"/>
              <a:t>Bestellnr</a:t>
            </a:r>
            <a:r>
              <a:rPr lang="de-DE" dirty="0" smtClean="0"/>
              <a:t>. und </a:t>
            </a:r>
            <a:r>
              <a:rPr lang="de-DE" dirty="0" err="1" smtClean="0"/>
              <a:t>Druckplattennr</a:t>
            </a:r>
            <a:r>
              <a:rPr lang="de-DE" dirty="0" smtClean="0"/>
              <a:t>.</a:t>
            </a:r>
          </a:p>
          <a:p>
            <a:r>
              <a:rPr lang="de-DE" dirty="0" smtClean="0"/>
              <a:t>Der </a:t>
            </a:r>
            <a:r>
              <a:rPr lang="de-DE" dirty="0" err="1" smtClean="0"/>
              <a:t>Identifikator</a:t>
            </a:r>
            <a:r>
              <a:rPr lang="de-DE" dirty="0" smtClean="0"/>
              <a:t> für die Manifestation ist ein Standardelement.</a:t>
            </a:r>
          </a:p>
          <a:p>
            <a:r>
              <a:rPr lang="de-DE" dirty="0" smtClean="0"/>
              <a:t>Im Gegensatz zu URNs wird die URL in RDA 4.6 als „Zugangsinformation“ behandelt.</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71</a:t>
            </a:fld>
            <a:endParaRPr lang="de-DE">
              <a:solidFill>
                <a:prstClr val="black">
                  <a:tint val="75000"/>
                </a:prstClr>
              </a:solidFill>
            </a:endParaRPr>
          </a:p>
        </p:txBody>
      </p:sp>
      <p:sp>
        <p:nvSpPr>
          <p:cNvPr id="8" name="Fußzeilenplatzhalter 7"/>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466105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ISBN, ISMN, ISSN, URN und DOI </a:t>
            </a:r>
            <a:br>
              <a:rPr lang="de-DE" dirty="0" smtClean="0"/>
            </a:br>
            <a:r>
              <a:rPr lang="de-DE" dirty="0" smtClean="0"/>
              <a:t>(RDA 2.15.1.4)</a:t>
            </a:r>
            <a:endParaRPr lang="de-DE" dirty="0"/>
          </a:p>
        </p:txBody>
      </p:sp>
      <p:sp>
        <p:nvSpPr>
          <p:cNvPr id="3" name="Textplatzhalter 2"/>
          <p:cNvSpPr>
            <a:spLocks noGrp="1"/>
          </p:cNvSpPr>
          <p:nvPr>
            <p:ph type="body" sz="quarter" idx="13"/>
          </p:nvPr>
        </p:nvSpPr>
        <p:spPr/>
        <p:txBody>
          <a:bodyPr/>
          <a:lstStyle/>
          <a:p>
            <a:r>
              <a:rPr lang="de-DE" dirty="0" smtClean="0"/>
              <a:t>Erfassung der </a:t>
            </a:r>
            <a:r>
              <a:rPr lang="de-DE" dirty="0" err="1" smtClean="0"/>
              <a:t>Identifikatoren</a:t>
            </a:r>
            <a:endParaRPr lang="de-DE" dirty="0" smtClean="0"/>
          </a:p>
          <a:p>
            <a:pPr lvl="1"/>
            <a:r>
              <a:rPr lang="de-DE" dirty="0" smtClean="0"/>
              <a:t>ISBN, ISMN, ISSN, URN und DOI werden nach einem vorgeschriebenen Anzeigeformat </a:t>
            </a:r>
            <a:r>
              <a:rPr lang="de-DE" dirty="0" err="1" smtClean="0"/>
              <a:t>erfasst</a:t>
            </a:r>
            <a:endParaRPr lang="de-DE" dirty="0" smtClean="0"/>
          </a:p>
          <a:p>
            <a:pPr lvl="1"/>
            <a:r>
              <a:rPr lang="de-DE" dirty="0" smtClean="0"/>
              <a:t>bei ISBN, ISMN und ISSN wird die Art des </a:t>
            </a:r>
            <a:r>
              <a:rPr lang="de-DE" dirty="0" err="1" smtClean="0"/>
              <a:t>Identifikators</a:t>
            </a:r>
            <a:r>
              <a:rPr lang="de-DE" dirty="0" smtClean="0"/>
              <a:t>  vorangestellt</a:t>
            </a:r>
          </a:p>
          <a:p>
            <a:pPr lvl="1"/>
            <a:endParaRPr lang="de-DE" dirty="0" smtClean="0"/>
          </a:p>
          <a:p>
            <a:endParaRPr lang="de-DE" dirty="0"/>
          </a:p>
        </p:txBody>
      </p:sp>
      <p:graphicFrame>
        <p:nvGraphicFramePr>
          <p:cNvPr id="13" name="Tabelle 12"/>
          <p:cNvGraphicFramePr>
            <a:graphicFrameLocks noGrp="1"/>
          </p:cNvGraphicFramePr>
          <p:nvPr>
            <p:extLst>
              <p:ext uri="{D42A27DB-BD31-4B8C-83A1-F6EECF244321}">
                <p14:modId xmlns:p14="http://schemas.microsoft.com/office/powerpoint/2010/main" val="1365137607"/>
              </p:ext>
            </p:extLst>
          </p:nvPr>
        </p:nvGraphicFramePr>
        <p:xfrm>
          <a:off x="755576" y="3091861"/>
          <a:ext cx="7416824" cy="1057219"/>
        </p:xfrm>
        <a:graphic>
          <a:graphicData uri="http://schemas.openxmlformats.org/drawingml/2006/table">
            <a:tbl>
              <a:tblPr firstRow="1" bandRow="1">
                <a:tableStyleId>{5C22544A-7EE6-4342-B048-85BDC9FD1C3A}</a:tableStyleId>
              </a:tblPr>
              <a:tblGrid>
                <a:gridCol w="892766"/>
                <a:gridCol w="2952994"/>
                <a:gridCol w="3571064"/>
              </a:tblGrid>
              <a:tr h="4582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8964">
                <a:tc>
                  <a:txBody>
                    <a:bodyPr/>
                    <a:lstStyle/>
                    <a:p>
                      <a:pPr>
                        <a:lnSpc>
                          <a:spcPts val="1300"/>
                        </a:lnSpc>
                        <a:spcAft>
                          <a:spcPts val="600"/>
                        </a:spcAft>
                      </a:pPr>
                      <a:r>
                        <a:rPr lang="de-DE" sz="1800" b="1" dirty="0" smtClean="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endPar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a:lnSpc>
                          <a:spcPts val="1300"/>
                        </a:lnSpc>
                        <a:spcAft>
                          <a:spcPts val="600"/>
                        </a:spcAft>
                      </a:pP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ISBN </a:t>
                      </a:r>
                      <a:r>
                        <a:rPr lang="de-DE" sz="1800"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978-3-462-04573-4</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10578654"/>
              </p:ext>
            </p:extLst>
          </p:nvPr>
        </p:nvGraphicFramePr>
        <p:xfrm>
          <a:off x="755576" y="4959077"/>
          <a:ext cx="7416824" cy="1057219"/>
        </p:xfrm>
        <a:graphic>
          <a:graphicData uri="http://schemas.openxmlformats.org/drawingml/2006/table">
            <a:tbl>
              <a:tblPr firstRow="1" bandRow="1">
                <a:tableStyleId>{5C22544A-7EE6-4342-B048-85BDC9FD1C3A}</a:tableStyleId>
              </a:tblPr>
              <a:tblGrid>
                <a:gridCol w="892766"/>
                <a:gridCol w="2952994"/>
                <a:gridCol w="3571064"/>
              </a:tblGrid>
              <a:tr h="4582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8964">
                <a:tc>
                  <a:txBody>
                    <a:bodyPr/>
                    <a:lstStyle/>
                    <a:p>
                      <a:pPr>
                        <a:lnSpc>
                          <a:spcPts val="1300"/>
                        </a:lnSpc>
                        <a:spcAft>
                          <a:spcPts val="600"/>
                        </a:spcAft>
                      </a:pPr>
                      <a:r>
                        <a:rPr lang="de-DE" sz="1800" b="1" dirty="0" smtClean="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ISBN 0-123-04245-X</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Textfeld 9"/>
          <p:cNvSpPr txBox="1"/>
          <p:nvPr/>
        </p:nvSpPr>
        <p:spPr>
          <a:xfrm>
            <a:off x="755576" y="2661128"/>
            <a:ext cx="5328592" cy="369332"/>
          </a:xfrm>
          <a:prstGeom prst="rect">
            <a:avLst/>
          </a:prstGeom>
          <a:solidFill>
            <a:schemeClr val="bg1"/>
          </a:solidFill>
          <a:ln w="12700">
            <a:solidFill>
              <a:schemeClr val="tx1"/>
            </a:solidFill>
          </a:ln>
        </p:spPr>
        <p:txBody>
          <a:bodyPr wrap="square" rtlCol="0">
            <a:spAutoFit/>
          </a:bodyPr>
          <a:lstStyle/>
          <a:p>
            <a:r>
              <a:rPr lang="de-DE"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 der Ressource: </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ISBN 978-3-462-04573-4</a:t>
            </a:r>
          </a:p>
        </p:txBody>
      </p:sp>
      <p:sp>
        <p:nvSpPr>
          <p:cNvPr id="11" name="Textfeld 10"/>
          <p:cNvSpPr txBox="1"/>
          <p:nvPr/>
        </p:nvSpPr>
        <p:spPr>
          <a:xfrm>
            <a:off x="755576" y="4532021"/>
            <a:ext cx="4752528" cy="369332"/>
          </a:xfrm>
          <a:prstGeom prst="rect">
            <a:avLst/>
          </a:prstGeom>
          <a:solidFill>
            <a:schemeClr val="bg1"/>
          </a:solidFill>
          <a:ln>
            <a:solidFill>
              <a:schemeClr val="tx1"/>
            </a:solidFill>
          </a:ln>
        </p:spPr>
        <p:txBody>
          <a:bodyPr wrap="square" rtlCol="0">
            <a:spAutoFit/>
          </a:bodyPr>
          <a:lstStyle/>
          <a:p>
            <a:r>
              <a:rPr lang="de-DE"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 der Ressource: </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ISBN 0 123 04245 X</a:t>
            </a:r>
          </a:p>
        </p:txBody>
      </p:sp>
      <p:sp>
        <p:nvSpPr>
          <p:cNvPr id="12" name="Foliennummernplatzhalter 11"/>
          <p:cNvSpPr>
            <a:spLocks noGrp="1"/>
          </p:cNvSpPr>
          <p:nvPr>
            <p:ph type="sldNum" sz="quarter" idx="4"/>
          </p:nvPr>
        </p:nvSpPr>
        <p:spPr/>
        <p:txBody>
          <a:bodyPr/>
          <a:lstStyle/>
          <a:p>
            <a:fld id="{8A6690F1-7CA1-4166-A522-500460961984}" type="slidenum">
              <a:rPr lang="de-DE" smtClean="0">
                <a:solidFill>
                  <a:prstClr val="black">
                    <a:tint val="75000"/>
                  </a:prstClr>
                </a:solidFill>
              </a:rPr>
              <a:pPr/>
              <a:t>72</a:t>
            </a:fld>
            <a:endParaRPr lang="de-DE">
              <a:solidFill>
                <a:prstClr val="black">
                  <a:tint val="75000"/>
                </a:prstClr>
              </a:solidFill>
            </a:endParaRPr>
          </a:p>
        </p:txBody>
      </p:sp>
      <p:sp>
        <p:nvSpPr>
          <p:cNvPr id="14" name="Fußzeilenplatzhalter 13"/>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1060775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Falsche </a:t>
            </a:r>
            <a:r>
              <a:rPr lang="de-DE" dirty="0" err="1" smtClean="0"/>
              <a:t>Identifikatoren</a:t>
            </a:r>
            <a:r>
              <a:rPr lang="de-DE" dirty="0" smtClean="0"/>
              <a:t> (RDA 2.15.1.6)</a:t>
            </a:r>
            <a:endParaRPr lang="de-DE" dirty="0"/>
          </a:p>
        </p:txBody>
      </p:sp>
      <p:sp>
        <p:nvSpPr>
          <p:cNvPr id="3" name="Textplatzhalter 2"/>
          <p:cNvSpPr>
            <a:spLocks noGrp="1"/>
          </p:cNvSpPr>
          <p:nvPr>
            <p:ph type="body" sz="quarter" idx="13"/>
          </p:nvPr>
        </p:nvSpPr>
        <p:spPr/>
        <p:txBody>
          <a:bodyPr/>
          <a:lstStyle/>
          <a:p>
            <a:r>
              <a:rPr lang="de-DE" dirty="0" smtClean="0"/>
              <a:t>ist der </a:t>
            </a:r>
            <a:r>
              <a:rPr lang="de-DE" dirty="0" err="1" smtClean="0"/>
              <a:t>Identifikator</a:t>
            </a:r>
            <a:r>
              <a:rPr lang="de-DE" dirty="0" smtClean="0"/>
              <a:t> falsch, kommt hinter die Nummer eine entsprechende Erläuterung: (ungültig) oder (falsch)</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73471968"/>
              </p:ext>
            </p:extLst>
          </p:nvPr>
        </p:nvGraphicFramePr>
        <p:xfrm>
          <a:off x="755650" y="2564615"/>
          <a:ext cx="7089275" cy="1101185"/>
        </p:xfrm>
        <a:graphic>
          <a:graphicData uri="http://schemas.openxmlformats.org/drawingml/2006/table">
            <a:tbl>
              <a:tblPr firstRow="1" bandRow="1">
                <a:tableStyleId>{5C22544A-7EE6-4342-B048-85BDC9FD1C3A}</a:tableStyleId>
              </a:tblPr>
              <a:tblGrid>
                <a:gridCol w="1008112"/>
                <a:gridCol w="2880320"/>
                <a:gridCol w="320084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ISBN 0-87068-430-2 (ungültig)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Rechteck 10"/>
          <p:cNvSpPr/>
          <p:nvPr/>
        </p:nvSpPr>
        <p:spPr>
          <a:xfrm>
            <a:off x="755650" y="2132856"/>
            <a:ext cx="5328518" cy="369332"/>
          </a:xfrm>
          <a:prstGeom prst="rect">
            <a:avLst/>
          </a:prstGeom>
          <a:ln>
            <a:solidFill>
              <a:schemeClr val="tx1"/>
            </a:solidFill>
          </a:ln>
        </p:spPr>
        <p:txBody>
          <a:bodyPr wrap="square">
            <a:spAutoFit/>
          </a:bodyPr>
          <a:lstStyle/>
          <a:p>
            <a:r>
              <a:rPr lang="de-DE"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 der Ressource: </a:t>
            </a:r>
            <a:r>
              <a:rPr lang="de-DE" dirty="0" smtClean="0">
                <a:solidFill>
                  <a:srgbClr val="000000"/>
                </a:solidFill>
                <a:latin typeface="Verdana" panose="020B0604030504040204" pitchFamily="34" charset="0"/>
                <a:ea typeface="Verdana" panose="020B0604030504040204" pitchFamily="34" charset="0"/>
                <a:cs typeface="Verdana" panose="020B0604030504040204" pitchFamily="34" charset="0"/>
              </a:rPr>
              <a:t>ISBN </a:t>
            </a:r>
            <a:r>
              <a:rPr lang="de-DE" dirty="0" smtClean="0">
                <a:solidFill>
                  <a:prstClr val="black"/>
                </a:solidFill>
                <a:latin typeface="Verdana" panose="020B0604030504040204" pitchFamily="34" charset="0"/>
                <a:ea typeface="Calibri" panose="020F0502020204030204" pitchFamily="34" charset="0"/>
                <a:cs typeface="Times New Roman" panose="02020603050405020304" pitchFamily="18" charset="0"/>
              </a:rPr>
              <a:t>0-87068-430-2</a:t>
            </a:r>
            <a:endParaRPr lang="de-DE" dirty="0">
              <a:solidFill>
                <a:prstClr val="black"/>
              </a:solidFill>
            </a:endParaRPr>
          </a:p>
        </p:txBody>
      </p:sp>
      <p:graphicFrame>
        <p:nvGraphicFramePr>
          <p:cNvPr id="8" name="Tabelle 7"/>
          <p:cNvGraphicFramePr>
            <a:graphicFrameLocks noGrp="1"/>
          </p:cNvGraphicFramePr>
          <p:nvPr>
            <p:extLst>
              <p:ext uri="{D42A27DB-BD31-4B8C-83A1-F6EECF244321}">
                <p14:modId xmlns:p14="http://schemas.microsoft.com/office/powerpoint/2010/main" val="3008911581"/>
              </p:ext>
            </p:extLst>
          </p:nvPr>
        </p:nvGraphicFramePr>
        <p:xfrm>
          <a:off x="755576" y="4416047"/>
          <a:ext cx="7089275" cy="1101185"/>
        </p:xfrm>
        <a:graphic>
          <a:graphicData uri="http://schemas.openxmlformats.org/drawingml/2006/table">
            <a:tbl>
              <a:tblPr firstRow="1" bandRow="1">
                <a:tableStyleId>{5C22544A-7EE6-4342-B048-85BDC9FD1C3A}</a:tableStyleId>
              </a:tblPr>
              <a:tblGrid>
                <a:gridCol w="1008112"/>
                <a:gridCol w="2880320"/>
                <a:gridCol w="320084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ISSN 170-6632 (falsch)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Rechteck 8"/>
          <p:cNvSpPr/>
          <p:nvPr/>
        </p:nvSpPr>
        <p:spPr>
          <a:xfrm>
            <a:off x="755576" y="3984288"/>
            <a:ext cx="4536430" cy="369332"/>
          </a:xfrm>
          <a:prstGeom prst="rect">
            <a:avLst/>
          </a:prstGeom>
          <a:ln>
            <a:solidFill>
              <a:schemeClr val="tx1"/>
            </a:solidFill>
          </a:ln>
        </p:spPr>
        <p:txBody>
          <a:bodyPr wrap="square">
            <a:spAutoFit/>
          </a:bodyPr>
          <a:lstStyle/>
          <a:p>
            <a:r>
              <a:rPr lang="de-DE"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 der Ressource: </a:t>
            </a:r>
            <a:r>
              <a:rPr lang="de-DE" dirty="0" smtClean="0">
                <a:solidFill>
                  <a:srgbClr val="000000"/>
                </a:solidFill>
                <a:latin typeface="Verdana" panose="020B0604030504040204" pitchFamily="34" charset="0"/>
                <a:ea typeface="Verdana" panose="020B0604030504040204" pitchFamily="34" charset="0"/>
                <a:cs typeface="Verdana" panose="020B0604030504040204" pitchFamily="34" charset="0"/>
              </a:rPr>
              <a:t>ISSN </a:t>
            </a:r>
            <a:r>
              <a:rPr lang="de-DE" dirty="0" smtClean="0">
                <a:solidFill>
                  <a:prstClr val="black"/>
                </a:solidFill>
                <a:latin typeface="Verdana" panose="020B0604030504040204" pitchFamily="34" charset="0"/>
                <a:ea typeface="Verdana" panose="020B0604030504040204" pitchFamily="34" charset="0"/>
                <a:cs typeface="Times New Roman" panose="02020603050405020304" pitchFamily="18" charset="0"/>
              </a:rPr>
              <a:t>170-6632</a:t>
            </a:r>
            <a:endParaRPr lang="de-DE" dirty="0">
              <a:solidFill>
                <a:prstClr val="black"/>
              </a:solidFill>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solidFill>
                  <a:prstClr val="black">
                    <a:tint val="75000"/>
                  </a:prstClr>
                </a:solidFill>
              </a:rPr>
              <a:pPr/>
              <a:t>73</a:t>
            </a:fld>
            <a:endParaRPr lang="de-DE">
              <a:solidFill>
                <a:prstClr val="black">
                  <a:tint val="75000"/>
                </a:prstClr>
              </a:solidFill>
            </a:endParaRPr>
          </a:p>
        </p:txBody>
      </p:sp>
      <p:sp>
        <p:nvSpPr>
          <p:cNvPr id="12" name="Fußzeilenplatzhalter 11"/>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4622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Erläuterung (RDA 2.15.1.7)</a:t>
            </a:r>
            <a:endParaRPr lang="de-DE" dirty="0"/>
          </a:p>
        </p:txBody>
      </p:sp>
      <p:sp>
        <p:nvSpPr>
          <p:cNvPr id="3" name="Textplatzhalter 2"/>
          <p:cNvSpPr>
            <a:spLocks noGrp="1"/>
          </p:cNvSpPr>
          <p:nvPr>
            <p:ph type="body" sz="quarter" idx="13"/>
          </p:nvPr>
        </p:nvSpPr>
        <p:spPr/>
        <p:txBody>
          <a:bodyPr/>
          <a:lstStyle/>
          <a:p>
            <a:r>
              <a:rPr lang="de-DE" dirty="0" smtClean="0"/>
              <a:t>wenn es mehrere </a:t>
            </a:r>
            <a:r>
              <a:rPr lang="de-DE" dirty="0" err="1" smtClean="0"/>
              <a:t>Identifikatoren</a:t>
            </a:r>
            <a:r>
              <a:rPr lang="de-DE" dirty="0" smtClean="0"/>
              <a:t> gibt, muss der erste oder ein internationaler als Standardelement erfasst werden; </a:t>
            </a:r>
            <a:br>
              <a:rPr lang="de-DE" dirty="0" smtClean="0"/>
            </a:br>
            <a:r>
              <a:rPr lang="de-DE" dirty="0" smtClean="0"/>
              <a:t>weitere können angegeben werden</a:t>
            </a:r>
          </a:p>
          <a:p>
            <a:r>
              <a:rPr lang="de-DE" dirty="0" smtClean="0"/>
              <a:t>bei </a:t>
            </a:r>
            <a:r>
              <a:rPr lang="de-DE" dirty="0" err="1" smtClean="0"/>
              <a:t>Identifikatoren</a:t>
            </a:r>
            <a:r>
              <a:rPr lang="de-DE" dirty="0" smtClean="0"/>
              <a:t> gleichen Typs kann eine Erläuterung ergänzt werden (z. B. </a:t>
            </a:r>
            <a:r>
              <a:rPr lang="de-DE" dirty="0" err="1" smtClean="0"/>
              <a:t>Bindeart</a:t>
            </a:r>
            <a:r>
              <a:rPr lang="de-DE" dirty="0" smtClean="0"/>
              <a:t>)</a:t>
            </a:r>
          </a:p>
          <a:p>
            <a:r>
              <a:rPr lang="de-DE" dirty="0" smtClean="0"/>
              <a:t>die </a:t>
            </a:r>
            <a:r>
              <a:rPr lang="de-DE" dirty="0" err="1" smtClean="0"/>
              <a:t>Bindeart</a:t>
            </a:r>
            <a:r>
              <a:rPr lang="de-DE" dirty="0" smtClean="0"/>
              <a:t> kann auch bei nur einem </a:t>
            </a:r>
            <a:r>
              <a:rPr lang="de-DE" dirty="0" err="1" smtClean="0"/>
              <a:t>Identifikator</a:t>
            </a:r>
            <a:r>
              <a:rPr lang="de-DE" dirty="0" smtClean="0"/>
              <a:t> erfasst werden</a:t>
            </a:r>
          </a:p>
          <a:p>
            <a:pPr lvl="1"/>
            <a:endParaRPr lang="de-DE" dirty="0" smtClean="0"/>
          </a:p>
          <a:p>
            <a:pPr lvl="1"/>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794940315"/>
              </p:ext>
            </p:extLst>
          </p:nvPr>
        </p:nvGraphicFramePr>
        <p:xfrm>
          <a:off x="3347865" y="4651416"/>
          <a:ext cx="5544615" cy="1657904"/>
        </p:xfrm>
        <a:graphic>
          <a:graphicData uri="http://schemas.openxmlformats.org/drawingml/2006/table">
            <a:tbl>
              <a:tblPr firstRow="1" bandRow="1">
                <a:tableStyleId>{5C22544A-7EE6-4342-B048-85BDC9FD1C3A}</a:tableStyleId>
              </a:tblPr>
              <a:tblGrid>
                <a:gridCol w="792087"/>
                <a:gridCol w="2448272"/>
                <a:gridCol w="2304256"/>
              </a:tblGrid>
              <a:tr h="377744">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8359">
                <a:tc>
                  <a:txBody>
                    <a:bodyPr/>
                    <a:lstStyle/>
                    <a:p>
                      <a:pPr>
                        <a:lnSpc>
                          <a:spcPct val="1000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Aft>
                          <a:spcPts val="600"/>
                        </a:spcAft>
                      </a:pP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Manifestation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Bef>
                          <a:spcPts val="600"/>
                        </a:spcBef>
                        <a:spcAft>
                          <a:spcPts val="600"/>
                        </a:spcAft>
                      </a:pPr>
                      <a:r>
                        <a:rPr lang="de-DE" smtClean="0">
                          <a:latin typeface="Verdana" panose="020B0604030504040204" pitchFamily="34" charset="0"/>
                          <a:ea typeface="Calibri" panose="020F0502020204030204" pitchFamily="34" charset="0"/>
                          <a:cs typeface="Times New Roman" panose="02020603050405020304" pitchFamily="18" charset="0"/>
                        </a:rPr>
                        <a:t>ISBN </a:t>
                      </a:r>
                      <a:r>
                        <a:rPr lang="de-DE" smtClean="0">
                          <a:latin typeface="Verdana" panose="020B0604030504040204" pitchFamily="34" charset="0"/>
                          <a:ea typeface="Times New Roman" panose="02020603050405020304" pitchFamily="18" charset="0"/>
                          <a:cs typeface="Times New Roman" panose="02020603050405020304" pitchFamily="18" charset="0"/>
                        </a:rPr>
                        <a:t>978-1-783-26461-2 (pbk)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3963">
                <a:tc>
                  <a:txBody>
                    <a:bodyPr/>
                    <a:lstStyle/>
                    <a:p>
                      <a:pPr>
                        <a:lnSpc>
                          <a:spcPct val="100000"/>
                        </a:lnSpc>
                        <a:spcAft>
                          <a:spcPts val="600"/>
                        </a:spcAft>
                      </a:pPr>
                      <a:endParaRPr lang="de-DE" sz="1800" b="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endParaRPr>
                    </a:p>
                    <a:p>
                      <a:pPr>
                        <a:lnSpc>
                          <a:spcPct val="100000"/>
                        </a:lnSpc>
                        <a:spcAft>
                          <a:spcPts val="600"/>
                        </a:spcAft>
                      </a:pPr>
                      <a:r>
                        <a:rPr lang="de-DE" sz="1800" b="0"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2.15</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600"/>
                        </a:spcAft>
                      </a:pPr>
                      <a:r>
                        <a:rPr lang="de-DE" sz="1800" b="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b="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für </a:t>
                      </a: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a:t>
                      </a:r>
                    </a:p>
                    <a:p>
                      <a:pPr>
                        <a:lnSpc>
                          <a:spcPct val="100000"/>
                        </a:lnSpc>
                        <a:spcAft>
                          <a:spcPts val="600"/>
                        </a:spcAft>
                      </a:pPr>
                      <a:r>
                        <a:rPr lang="de-DE" sz="18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Manifestation</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Times New Roman" panose="02020603050405020304" pitchFamily="18" charset="0"/>
                          <a:cs typeface="Times New Roman" panose="02020603050405020304" pitchFamily="18" charset="0"/>
                        </a:rPr>
                        <a:t>ISBN 978-1-783-26460-5 (</a:t>
                      </a:r>
                      <a:r>
                        <a:rPr lang="de-DE" dirty="0" err="1" smtClean="0">
                          <a:latin typeface="Verdana" panose="020B0604030504040204" pitchFamily="34" charset="0"/>
                          <a:ea typeface="Times New Roman" panose="02020603050405020304" pitchFamily="18" charset="0"/>
                          <a:cs typeface="Times New Roman" panose="02020603050405020304" pitchFamily="18" charset="0"/>
                        </a:rPr>
                        <a:t>hbk</a:t>
                      </a:r>
                      <a:r>
                        <a:rPr lang="de-DE" dirty="0" smtClean="0">
                          <a:latin typeface="Verdana" panose="020B0604030504040204" pitchFamily="34" charset="0"/>
                          <a:ea typeface="Times New Roman" panose="02020603050405020304" pitchFamily="18" charset="0"/>
                          <a:cs typeface="Times New Roman" panose="02020603050405020304" pitchFamily="18"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Rechteck 6"/>
          <p:cNvSpPr/>
          <p:nvPr/>
        </p:nvSpPr>
        <p:spPr>
          <a:xfrm>
            <a:off x="179512" y="5157192"/>
            <a:ext cx="2952328" cy="800219"/>
          </a:xfrm>
          <a:prstGeom prst="rect">
            <a:avLst/>
          </a:prstGeom>
          <a:ln>
            <a:solidFill>
              <a:schemeClr val="tx1"/>
            </a:solidFill>
          </a:ln>
        </p:spPr>
        <p:txBody>
          <a:bodyPr wrap="square" anchor="b" anchorCtr="0">
            <a:spAutoFit/>
          </a:bodyPr>
          <a:lstStyle/>
          <a:p>
            <a:r>
              <a:rPr lang="de-DE" i="1" dirty="0" smtClean="0">
                <a:solidFill>
                  <a:prstClr val="black"/>
                </a:solidFill>
                <a:latin typeface="Verdana" panose="020B0604030504040204" pitchFamily="34" charset="0"/>
                <a:ea typeface="Calibri" panose="020F0502020204030204" pitchFamily="34" charset="0"/>
                <a:cs typeface="Times New Roman" panose="02020603050405020304" pitchFamily="18" charset="0"/>
              </a:rPr>
              <a:t>In der Ressource:</a:t>
            </a:r>
          </a:p>
          <a:p>
            <a:r>
              <a:rPr lang="de-DE" sz="1400" dirty="0" smtClean="0">
                <a:solidFill>
                  <a:prstClr val="black"/>
                </a:solidFill>
                <a:latin typeface="Verdana" panose="020B0604030504040204" pitchFamily="34" charset="0"/>
                <a:ea typeface="Calibri" panose="020F0502020204030204" pitchFamily="34" charset="0"/>
                <a:cs typeface="Times New Roman" panose="02020603050405020304" pitchFamily="18" charset="0"/>
              </a:rPr>
              <a:t>ISBN </a:t>
            </a:r>
            <a:r>
              <a:rPr lang="de-DE" sz="1400" dirty="0">
                <a:solidFill>
                  <a:prstClr val="black"/>
                </a:solidFill>
                <a:latin typeface="Verdana" panose="020B0604030504040204" pitchFamily="34" charset="0"/>
                <a:ea typeface="Times New Roman" panose="02020603050405020304" pitchFamily="18" charset="0"/>
                <a:cs typeface="Times New Roman" panose="02020603050405020304" pitchFamily="18" charset="0"/>
              </a:rPr>
              <a:t>978-1-783-26461-2 </a:t>
            </a:r>
            <a:r>
              <a:rPr lang="de-DE" sz="1400" dirty="0" err="1">
                <a:solidFill>
                  <a:prstClr val="black"/>
                </a:solidFill>
                <a:latin typeface="Verdana" panose="020B0604030504040204" pitchFamily="34" charset="0"/>
                <a:ea typeface="Times New Roman" panose="02020603050405020304" pitchFamily="18" charset="0"/>
                <a:cs typeface="Times New Roman" panose="02020603050405020304" pitchFamily="18" charset="0"/>
              </a:rPr>
              <a:t>pbk</a:t>
            </a:r>
            <a:r>
              <a:rPr lang="de-DE" sz="1400" dirty="0" smtClean="0">
                <a:solidFill>
                  <a:prstClr val="black"/>
                </a:solidFill>
                <a:latin typeface="Verdana" panose="020B0604030504040204" pitchFamily="34" charset="0"/>
                <a:ea typeface="Times New Roman" panose="02020603050405020304" pitchFamily="18" charset="0"/>
                <a:cs typeface="Times New Roman" panose="02020603050405020304" pitchFamily="18" charset="0"/>
              </a:rPr>
              <a:t>.</a:t>
            </a:r>
          </a:p>
          <a:p>
            <a:r>
              <a:rPr lang="de-DE" sz="1400" dirty="0" smtClean="0">
                <a:solidFill>
                  <a:prstClr val="black"/>
                </a:solidFill>
                <a:latin typeface="Verdana" panose="020B0604030504040204" pitchFamily="34" charset="0"/>
                <a:ea typeface="Times New Roman" panose="02020603050405020304" pitchFamily="18" charset="0"/>
                <a:cs typeface="Times New Roman" panose="02020603050405020304" pitchFamily="18" charset="0"/>
              </a:rPr>
              <a:t>ISBN </a:t>
            </a:r>
            <a:r>
              <a:rPr lang="de-DE" sz="1400" dirty="0">
                <a:solidFill>
                  <a:prstClr val="black"/>
                </a:solidFill>
                <a:latin typeface="Verdana" panose="020B0604030504040204" pitchFamily="34" charset="0"/>
                <a:ea typeface="Times New Roman" panose="02020603050405020304" pitchFamily="18" charset="0"/>
                <a:cs typeface="Times New Roman" panose="02020603050405020304" pitchFamily="18" charset="0"/>
              </a:rPr>
              <a:t>978-1-783-26460-5 </a:t>
            </a:r>
            <a:r>
              <a:rPr lang="de-DE" sz="1400" dirty="0" err="1">
                <a:solidFill>
                  <a:prstClr val="black"/>
                </a:solidFill>
                <a:latin typeface="Verdana" panose="020B0604030504040204" pitchFamily="34" charset="0"/>
                <a:ea typeface="Times New Roman" panose="02020603050405020304" pitchFamily="18" charset="0"/>
                <a:cs typeface="Times New Roman" panose="02020603050405020304" pitchFamily="18" charset="0"/>
              </a:rPr>
              <a:t>hbk</a:t>
            </a:r>
            <a:r>
              <a:rPr lang="de-DE" sz="1400" dirty="0">
                <a:solidFill>
                  <a:prstClr val="black"/>
                </a:solidFill>
                <a:latin typeface="Verdana" panose="020B0604030504040204" pitchFamily="34" charset="0"/>
                <a:ea typeface="Times New Roman" panose="02020603050405020304" pitchFamily="18" charset="0"/>
                <a:cs typeface="Times New Roman" panose="02020603050405020304" pitchFamily="18" charset="0"/>
              </a:rPr>
              <a:t>.</a:t>
            </a:r>
            <a:r>
              <a:rPr lang="de-DE" sz="1400" dirty="0">
                <a:solidFill>
                  <a:prstClr val="black"/>
                </a:solidFill>
                <a:latin typeface="Times New Roman" panose="02020603050405020304" pitchFamily="18" charset="0"/>
                <a:ea typeface="Times New Roman" panose="02020603050405020304" pitchFamily="18" charset="0"/>
              </a:rPr>
              <a:t> </a:t>
            </a:r>
            <a:endParaRPr lang="de-DE" sz="1400" dirty="0">
              <a:solidFill>
                <a:prstClr val="black"/>
              </a:solidFill>
            </a:endParaRPr>
          </a:p>
        </p:txBody>
      </p:sp>
      <p:sp>
        <p:nvSpPr>
          <p:cNvPr id="8" name="Foliennummernplatzhalter 7"/>
          <p:cNvSpPr>
            <a:spLocks noGrp="1"/>
          </p:cNvSpPr>
          <p:nvPr>
            <p:ph type="sldNum" sz="quarter" idx="4"/>
          </p:nvPr>
        </p:nvSpPr>
        <p:spPr/>
        <p:txBody>
          <a:bodyPr/>
          <a:lstStyle/>
          <a:p>
            <a:fld id="{8A6690F1-7CA1-4166-A522-500460961984}" type="slidenum">
              <a:rPr lang="de-DE" smtClean="0">
                <a:solidFill>
                  <a:prstClr val="black">
                    <a:tint val="75000"/>
                  </a:prstClr>
                </a:solidFill>
              </a:rPr>
              <a:pPr/>
              <a:t>74</a:t>
            </a:fld>
            <a:endParaRPr lang="de-DE">
              <a:solidFill>
                <a:prstClr val="black">
                  <a:tint val="75000"/>
                </a:prstClr>
              </a:solidFill>
            </a:endParaRPr>
          </a:p>
        </p:txBody>
      </p:sp>
      <p:sp>
        <p:nvSpPr>
          <p:cNvPr id="9" name="Fußzeilenplatzhalter 8"/>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2678431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872208"/>
          </a:xfrm>
        </p:spPr>
        <p:txBody>
          <a:bodyPr/>
          <a:lstStyle/>
          <a:p>
            <a:pPr algn="ctr"/>
            <a:r>
              <a:rPr lang="de-DE" dirty="0" smtClean="0"/>
              <a:t>Inhaltstyp / Medientyp / Datenträgertyp </a:t>
            </a:r>
            <a:br>
              <a:rPr lang="de-DE" dirty="0" smtClean="0"/>
            </a:br>
            <a:r>
              <a:rPr lang="de-DE" dirty="0"/>
              <a:t/>
            </a:r>
            <a:br>
              <a:rPr lang="de-DE" dirty="0"/>
            </a:br>
            <a:r>
              <a:rPr lang="de-DE" b="1" dirty="0" smtClean="0"/>
              <a:t>IMD-Typen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75</a:t>
            </a:fld>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334813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Inhaltstyp / Medientyp / Datenträgertyp</a:t>
            </a:r>
            <a:endParaRPr lang="de-DE" dirty="0"/>
          </a:p>
        </p:txBody>
      </p:sp>
      <p:sp>
        <p:nvSpPr>
          <p:cNvPr id="3" name="Textplatzhalter 2"/>
          <p:cNvSpPr>
            <a:spLocks noGrp="1"/>
          </p:cNvSpPr>
          <p:nvPr>
            <p:ph type="body" sz="quarter" idx="13"/>
          </p:nvPr>
        </p:nvSpPr>
        <p:spPr>
          <a:xfrm>
            <a:off x="251520" y="1124744"/>
            <a:ext cx="8784976" cy="5472608"/>
          </a:xfrm>
        </p:spPr>
        <p:txBody>
          <a:bodyPr wrap="square"/>
          <a:lstStyle/>
          <a:p>
            <a:r>
              <a:rPr lang="de-DE" dirty="0" smtClean="0"/>
              <a:t>IMD-Typen als Standardelemente</a:t>
            </a:r>
          </a:p>
          <a:p>
            <a:pPr lvl="1"/>
            <a:r>
              <a:rPr lang="de-DE" sz="1800" dirty="0" smtClean="0"/>
              <a:t>Erfassung der IMD-Typen in </a:t>
            </a:r>
            <a:r>
              <a:rPr lang="de-DE" sz="1800" u="sng" dirty="0" smtClean="0"/>
              <a:t>allen</a:t>
            </a:r>
            <a:r>
              <a:rPr lang="de-DE" sz="1800" dirty="0" smtClean="0"/>
              <a:t> Beschreibungen</a:t>
            </a:r>
          </a:p>
          <a:p>
            <a:pPr lvl="1"/>
            <a:r>
              <a:rPr lang="de-DE" sz="1800" dirty="0" smtClean="0"/>
              <a:t>Kategorisierung der Ressourcen</a:t>
            </a:r>
          </a:p>
          <a:p>
            <a:pPr lvl="1"/>
            <a:r>
              <a:rPr lang="de-DE" sz="1800" dirty="0" smtClean="0"/>
              <a:t>Basis für Generieren von Icons, Filtern oder Facettierungen</a:t>
            </a:r>
          </a:p>
          <a:p>
            <a:pPr lvl="1"/>
            <a:endParaRPr lang="de-DE" dirty="0"/>
          </a:p>
          <a:p>
            <a:pPr marL="0" lvl="1" indent="358775">
              <a:buFont typeface="Arial" panose="020B0604020202020204" pitchFamily="34" charset="0"/>
              <a:buChar char="•"/>
            </a:pPr>
            <a:r>
              <a:rPr lang="de-DE" sz="2400" dirty="0" smtClean="0"/>
              <a:t>Normiertes Vokabular in deutscher Sprache</a:t>
            </a:r>
          </a:p>
          <a:p>
            <a:pPr lvl="1"/>
            <a:r>
              <a:rPr lang="de-DE" sz="1800" dirty="0"/>
              <a:t>Erfassung </a:t>
            </a:r>
            <a:r>
              <a:rPr lang="de-DE" sz="1800" dirty="0" smtClean="0"/>
              <a:t>je nach Format als Text und/oder Code</a:t>
            </a:r>
            <a:endParaRPr lang="de-DE" sz="1800" dirty="0"/>
          </a:p>
          <a:p>
            <a:pPr marL="0" lvl="1" indent="358775">
              <a:buFont typeface="Arial" panose="020B0604020202020204" pitchFamily="34" charset="0"/>
              <a:buChar char="•"/>
            </a:pPr>
            <a:endParaRPr lang="de-DE" sz="2400" dirty="0"/>
          </a:p>
          <a:p>
            <a:pPr marL="0" lvl="1" indent="358775">
              <a:buFont typeface="Arial" panose="020B0604020202020204" pitchFamily="34" charset="0"/>
              <a:buChar char="•"/>
            </a:pPr>
            <a:r>
              <a:rPr lang="de-DE" sz="2400" dirty="0" smtClean="0"/>
              <a:t>Reihenfolge </a:t>
            </a:r>
            <a:r>
              <a:rPr lang="de-DE" sz="1800" b="1" dirty="0" smtClean="0"/>
              <a:t>6.9</a:t>
            </a:r>
            <a:r>
              <a:rPr lang="de-DE" sz="1800" dirty="0" smtClean="0"/>
              <a:t> Inhaltstyp </a:t>
            </a:r>
            <a:r>
              <a:rPr lang="de-DE" sz="1800" dirty="0" smtClean="0">
                <a:sym typeface="Wingdings" panose="05000000000000000000" pitchFamily="2" charset="2"/>
              </a:rPr>
              <a:t></a:t>
            </a:r>
            <a:r>
              <a:rPr lang="de-DE" sz="1800" dirty="0" smtClean="0"/>
              <a:t> </a:t>
            </a:r>
            <a:r>
              <a:rPr lang="de-DE" sz="1800" b="1" dirty="0" smtClean="0"/>
              <a:t>3.2</a:t>
            </a:r>
            <a:r>
              <a:rPr lang="de-DE" sz="1800" dirty="0" smtClean="0"/>
              <a:t> Medientyp </a:t>
            </a:r>
            <a:r>
              <a:rPr lang="de-DE" sz="1800" dirty="0" smtClean="0">
                <a:sym typeface="Wingdings" panose="05000000000000000000" pitchFamily="2" charset="2"/>
              </a:rPr>
              <a:t></a:t>
            </a:r>
            <a:r>
              <a:rPr lang="de-DE" sz="1800" dirty="0" smtClean="0"/>
              <a:t> </a:t>
            </a:r>
            <a:r>
              <a:rPr lang="de-DE" sz="1800" b="1" dirty="0" smtClean="0"/>
              <a:t>3.3</a:t>
            </a:r>
            <a:r>
              <a:rPr lang="de-DE" sz="1800" dirty="0" smtClean="0"/>
              <a:t> Datenträgertyp</a:t>
            </a:r>
          </a:p>
          <a:p>
            <a:pPr lvl="1"/>
            <a:r>
              <a:rPr lang="de-DE" sz="1800" dirty="0" smtClean="0"/>
              <a:t>von der Expression (6.9) zur Manifestation (3.2, 3.3) absteigend</a:t>
            </a:r>
            <a:endParaRPr lang="de-DE" sz="1800" dirty="0"/>
          </a:p>
          <a:p>
            <a:pPr lvl="1"/>
            <a:r>
              <a:rPr lang="de-DE" sz="1800" dirty="0" smtClean="0"/>
              <a:t>international: Content-/Media-/Carrier-Type (CMC)</a:t>
            </a:r>
            <a:endParaRPr lang="de-DE" sz="1800" dirty="0"/>
          </a:p>
          <a:p>
            <a:pPr lvl="1"/>
            <a:r>
              <a:rPr lang="de-DE" sz="1800" dirty="0" smtClean="0"/>
              <a:t>Feldabfolge in den Erfassungsformaten MARC 21, PICA, </a:t>
            </a:r>
            <a:r>
              <a:rPr lang="de-DE" sz="1800" dirty="0" err="1" smtClean="0"/>
              <a:t>Aleph</a:t>
            </a:r>
            <a:endParaRPr lang="de-DE" sz="1800" dirty="0"/>
          </a:p>
          <a:p>
            <a:pPr marL="0" lvl="1" indent="0">
              <a:buNone/>
            </a:pPr>
            <a:endParaRPr lang="de-DE" sz="1800"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dirty="0"/>
          </a:p>
        </p:txBody>
      </p:sp>
      <p:sp>
        <p:nvSpPr>
          <p:cNvPr id="6"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0610931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b="1" dirty="0" smtClean="0"/>
              <a:t>6.9 Inhaltstyp    </a:t>
            </a:r>
            <a:r>
              <a:rPr lang="de-DE" sz="1800" i="1" dirty="0" smtClean="0">
                <a:solidFill>
                  <a:srgbClr val="0070C0"/>
                </a:solidFill>
              </a:rPr>
              <a:t>Merkmal der Expression</a:t>
            </a:r>
          </a:p>
          <a:p>
            <a:pPr marL="457200" lvl="1" indent="0">
              <a:buNone/>
            </a:pPr>
            <a:endParaRPr lang="de-DE" dirty="0" smtClean="0"/>
          </a:p>
          <a:p>
            <a:pPr marL="457200" lvl="1" indent="0">
              <a:buNone/>
            </a:pPr>
            <a:r>
              <a:rPr lang="de-DE" dirty="0" smtClean="0"/>
              <a:t>Der Inhaltstyp gibt wieder, in welcher Form der Kommunikation der Inhalt einer Ressource ausgedrückt und mit welchem menschlichen Sinn (Sehen, Hören, Tasten …) der Inhalt wahrgenommen wird.</a:t>
            </a:r>
          </a:p>
          <a:p>
            <a:pPr marL="0" lvl="1" indent="0">
              <a:buNone/>
            </a:pPr>
            <a:endParaRPr lang="de-DE" dirty="0" smtClean="0"/>
          </a:p>
          <a:p>
            <a:r>
              <a:rPr lang="de-DE" dirty="0" smtClean="0"/>
              <a:t>Termini der </a:t>
            </a:r>
            <a:r>
              <a:rPr lang="de-DE" dirty="0" smtClean="0">
                <a:hlinkClick r:id="rId2"/>
              </a:rPr>
              <a:t>Liste 6.9.1.3</a:t>
            </a:r>
            <a:r>
              <a:rPr lang="de-DE" dirty="0" smtClean="0"/>
              <a:t>         </a:t>
            </a:r>
            <a:r>
              <a:rPr lang="de-DE" i="1" dirty="0" smtClean="0"/>
              <a:t>Auswahl</a:t>
            </a:r>
            <a:endParaRPr lang="de-DE" i="1" dirty="0"/>
          </a:p>
          <a:p>
            <a:pPr marL="447675" lvl="1" indent="0">
              <a:buNone/>
            </a:pPr>
            <a:endParaRPr lang="de-DE" sz="800" dirty="0" smtClean="0"/>
          </a:p>
          <a:p>
            <a:pPr marL="447675" lvl="1" indent="0" algn="just">
              <a:buNone/>
            </a:pPr>
            <a:r>
              <a:rPr lang="de-DE" dirty="0" smtClean="0"/>
              <a:t>aufgeführte Musik | Bewegungsnotation | Computerdaten | Computerprogramm | </a:t>
            </a:r>
            <a:r>
              <a:rPr lang="de-DE" dirty="0"/>
              <a:t>dreidimensionale </a:t>
            </a:r>
            <a:r>
              <a:rPr lang="de-DE" dirty="0" smtClean="0"/>
              <a:t>Form | </a:t>
            </a:r>
            <a:r>
              <a:rPr lang="de-DE" dirty="0"/>
              <a:t>dreidimensionales bewegtes </a:t>
            </a:r>
            <a:r>
              <a:rPr lang="de-DE" dirty="0" smtClean="0"/>
              <a:t>Bild | Geräusche |      gesprochenes Wort | kartografisches Bild | Noten |            taktile </a:t>
            </a:r>
            <a:r>
              <a:rPr lang="de-DE" dirty="0"/>
              <a:t>dreidimensionale </a:t>
            </a:r>
            <a:r>
              <a:rPr lang="de-DE" dirty="0" smtClean="0"/>
              <a:t>Form | taktiler Text | </a:t>
            </a:r>
            <a:r>
              <a:rPr lang="de-DE" dirty="0"/>
              <a:t>taktiles </a:t>
            </a:r>
            <a:r>
              <a:rPr lang="de-DE" dirty="0" smtClean="0"/>
              <a:t>Bild | Text  |  unbewegtes Bild   | zweidimensionales </a:t>
            </a:r>
            <a:r>
              <a:rPr lang="de-DE" dirty="0"/>
              <a:t>bewegtes </a:t>
            </a:r>
            <a:r>
              <a:rPr lang="de-DE" dirty="0" smtClean="0"/>
              <a:t>Bild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613491" y="3264122"/>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681318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b="1" dirty="0" smtClean="0"/>
              <a:t>3.2 Medientyp    </a:t>
            </a:r>
            <a:r>
              <a:rPr lang="de-DE" sz="1800" i="1" dirty="0" smtClean="0">
                <a:solidFill>
                  <a:srgbClr val="0070C0"/>
                </a:solidFill>
              </a:rPr>
              <a:t>Merkmal der Manifestation</a:t>
            </a:r>
          </a:p>
          <a:p>
            <a:pPr marL="457200" lvl="1" indent="0">
              <a:buNone/>
            </a:pPr>
            <a:endParaRPr lang="de-DE" dirty="0" smtClean="0"/>
          </a:p>
          <a:p>
            <a:pPr marL="457200" lvl="1" indent="0">
              <a:buNone/>
            </a:pPr>
            <a:r>
              <a:rPr lang="de-DE" dirty="0" smtClean="0"/>
              <a:t>Der Medientyp drückt die Kategorie von Gerät aus, das erforderlich ist, um die Ressource anzuschauen, abzuspielen oder laufen zu lassen.</a:t>
            </a:r>
          </a:p>
          <a:p>
            <a:pPr marL="0" lvl="1" indent="0">
              <a:buNone/>
            </a:pPr>
            <a:endParaRPr lang="de-DE" sz="1800" dirty="0" smtClean="0"/>
          </a:p>
          <a:p>
            <a:r>
              <a:rPr lang="de-DE" dirty="0" smtClean="0"/>
              <a:t>Termini der </a:t>
            </a:r>
            <a:r>
              <a:rPr lang="de-DE" dirty="0" smtClean="0">
                <a:hlinkClick r:id="rId2"/>
              </a:rPr>
              <a:t>Liste 3.2.1.3</a:t>
            </a:r>
            <a:r>
              <a:rPr lang="de-DE" dirty="0" smtClean="0"/>
              <a:t>    </a:t>
            </a:r>
            <a:endParaRPr lang="de-DE" dirty="0"/>
          </a:p>
          <a:p>
            <a:pPr marL="985838" lvl="1" indent="0">
              <a:buNone/>
            </a:pPr>
            <a:r>
              <a:rPr lang="de-DE" dirty="0"/>
              <a:t>| </a:t>
            </a:r>
            <a:r>
              <a:rPr lang="de-DE" dirty="0" smtClean="0"/>
              <a:t>audio</a:t>
            </a:r>
          </a:p>
          <a:p>
            <a:pPr marL="985838" lvl="1" indent="0">
              <a:buNone/>
            </a:pPr>
            <a:r>
              <a:rPr lang="de-DE" dirty="0"/>
              <a:t>| </a:t>
            </a:r>
            <a:r>
              <a:rPr lang="de-DE" dirty="0" smtClean="0"/>
              <a:t>Computermedien</a:t>
            </a:r>
          </a:p>
          <a:p>
            <a:pPr marL="985838" lvl="1" indent="0">
              <a:buNone/>
            </a:pPr>
            <a:r>
              <a:rPr lang="de-DE" dirty="0"/>
              <a:t>| </a:t>
            </a:r>
            <a:r>
              <a:rPr lang="de-DE" dirty="0" smtClean="0"/>
              <a:t>Mikroform</a:t>
            </a:r>
          </a:p>
          <a:p>
            <a:pPr marL="985838" lvl="1" indent="0">
              <a:buNone/>
            </a:pPr>
            <a:r>
              <a:rPr lang="de-DE" dirty="0"/>
              <a:t>| </a:t>
            </a:r>
            <a:r>
              <a:rPr lang="de-DE" dirty="0" smtClean="0"/>
              <a:t>mikroskopisch</a:t>
            </a:r>
          </a:p>
          <a:p>
            <a:pPr marL="985838" lvl="1" indent="0">
              <a:buNone/>
            </a:pPr>
            <a:r>
              <a:rPr lang="de-DE" dirty="0"/>
              <a:t>| </a:t>
            </a:r>
            <a:r>
              <a:rPr lang="de-DE" dirty="0" smtClean="0"/>
              <a:t>ohne Hilfsmittel zu benutzen</a:t>
            </a:r>
          </a:p>
          <a:p>
            <a:pPr marL="985838" lvl="1" indent="0">
              <a:buNone/>
            </a:pPr>
            <a:r>
              <a:rPr lang="de-DE" dirty="0"/>
              <a:t>| </a:t>
            </a:r>
            <a:r>
              <a:rPr lang="de-DE" dirty="0" smtClean="0"/>
              <a:t>projizierbar</a:t>
            </a:r>
          </a:p>
          <a:p>
            <a:pPr marL="985838" lvl="1" indent="0">
              <a:buNone/>
            </a:pPr>
            <a:r>
              <a:rPr lang="de-DE" dirty="0"/>
              <a:t>| </a:t>
            </a:r>
            <a:r>
              <a:rPr lang="de-DE" dirty="0" smtClean="0"/>
              <a:t>stereografisch</a:t>
            </a:r>
          </a:p>
          <a:p>
            <a:pPr marL="985838" lvl="1" indent="0">
              <a:buNone/>
            </a:pPr>
            <a:r>
              <a:rPr lang="de-DE" dirty="0"/>
              <a:t>| </a:t>
            </a:r>
            <a:r>
              <a:rPr lang="de-DE" dirty="0" smtClean="0"/>
              <a:t>video</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977150"/>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311343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a:xfrm>
            <a:off x="107504" y="836712"/>
            <a:ext cx="9036496" cy="5472608"/>
          </a:xfrm>
        </p:spPr>
        <p:txBody>
          <a:bodyPr wrap="square"/>
          <a:lstStyle/>
          <a:p>
            <a:r>
              <a:rPr lang="de-DE" b="1" dirty="0" smtClean="0"/>
              <a:t>3.3 Datenträgertyp    </a:t>
            </a:r>
            <a:r>
              <a:rPr lang="de-DE" sz="1800" i="1" dirty="0" smtClean="0">
                <a:solidFill>
                  <a:srgbClr val="0070C0"/>
                </a:solidFill>
              </a:rPr>
              <a:t>Merkmal der Manifestation</a:t>
            </a:r>
          </a:p>
          <a:p>
            <a:pPr marL="457200" lvl="1" indent="0">
              <a:buNone/>
            </a:pPr>
            <a:endParaRPr lang="de-DE" dirty="0" smtClean="0"/>
          </a:p>
          <a:p>
            <a:pPr marL="457200" lvl="1" indent="0">
              <a:buNone/>
            </a:pPr>
            <a:r>
              <a:rPr lang="de-DE" dirty="0" smtClean="0"/>
              <a:t>Der Datenträgertyp kategorisiert das Format des Speichermediums und das Gehäuse eines Datenträgers </a:t>
            </a:r>
          </a:p>
          <a:p>
            <a:pPr marL="457200" lvl="1" indent="0">
              <a:buNone/>
            </a:pPr>
            <a:r>
              <a:rPr lang="de-DE" dirty="0" smtClean="0"/>
              <a:t>in Kombination mit der Art des erforderlichen Geräts.</a:t>
            </a:r>
          </a:p>
          <a:p>
            <a:pPr marL="0" lvl="1" indent="0">
              <a:buNone/>
            </a:pPr>
            <a:endParaRPr lang="de-DE" sz="1800" dirty="0" smtClean="0"/>
          </a:p>
          <a:p>
            <a:r>
              <a:rPr lang="de-DE" dirty="0" smtClean="0"/>
              <a:t>Termini der </a:t>
            </a:r>
            <a:r>
              <a:rPr lang="de-DE" dirty="0" smtClean="0">
                <a:hlinkClick r:id="rId2"/>
              </a:rPr>
              <a:t>Liste 3.3.1.3</a:t>
            </a:r>
            <a:r>
              <a:rPr lang="de-DE" dirty="0" smtClean="0"/>
              <a:t>          </a:t>
            </a:r>
            <a:r>
              <a:rPr lang="de-DE" i="1" dirty="0" smtClean="0"/>
              <a:t>Auswahl</a:t>
            </a:r>
            <a:endParaRPr lang="de-DE" i="1" dirty="0"/>
          </a:p>
          <a:p>
            <a:pPr marL="0" lvl="1" indent="0">
              <a:buNone/>
            </a:pPr>
            <a:endParaRPr lang="de-DE" sz="800" dirty="0" smtClean="0"/>
          </a:p>
          <a:p>
            <a:pPr marL="0" lvl="1" indent="0">
              <a:buNone/>
            </a:pPr>
            <a:r>
              <a:rPr lang="de-DE" sz="1800" i="1" dirty="0" smtClean="0"/>
              <a:t>Datenträger, die ohne Hilfsmittel zu benutzen sind</a:t>
            </a:r>
            <a:r>
              <a:rPr lang="de-DE" sz="1800" dirty="0" smtClean="0"/>
              <a:t>: </a:t>
            </a:r>
            <a:r>
              <a:rPr lang="de-DE" sz="1800" b="1" dirty="0" smtClean="0"/>
              <a:t>Band | Blatt | Karte </a:t>
            </a:r>
            <a:r>
              <a:rPr lang="de-DE" sz="1800" dirty="0" smtClean="0"/>
              <a:t>…</a:t>
            </a:r>
          </a:p>
          <a:p>
            <a:pPr marL="0" lvl="1" indent="0">
              <a:buNone/>
            </a:pPr>
            <a:r>
              <a:rPr lang="de-DE" sz="1800" i="1" dirty="0" smtClean="0"/>
              <a:t>Datenträger für Computermedien</a:t>
            </a:r>
            <a:r>
              <a:rPr lang="de-DE" sz="1800" dirty="0" smtClean="0"/>
              <a:t>: </a:t>
            </a:r>
            <a:r>
              <a:rPr lang="de-DE" sz="1800" b="1" dirty="0"/>
              <a:t>Online-Ressource | </a:t>
            </a:r>
            <a:r>
              <a:rPr lang="de-DE" sz="1800" b="1" dirty="0" smtClean="0"/>
              <a:t>Computerdisk </a:t>
            </a:r>
            <a:r>
              <a:rPr lang="de-DE" sz="1800" dirty="0" smtClean="0"/>
              <a:t>…</a:t>
            </a:r>
          </a:p>
          <a:p>
            <a:pPr marL="0" lvl="1" indent="0">
              <a:buNone/>
            </a:pPr>
            <a:r>
              <a:rPr lang="de-DE" sz="1800" i="1" dirty="0" smtClean="0"/>
              <a:t>Datenträger für Mikroformen</a:t>
            </a:r>
            <a:r>
              <a:rPr lang="de-DE" sz="1800" dirty="0" smtClean="0"/>
              <a:t>: </a:t>
            </a:r>
            <a:r>
              <a:rPr lang="de-DE" sz="1800" b="1" dirty="0"/>
              <a:t>Mikrofiche | </a:t>
            </a:r>
            <a:r>
              <a:rPr lang="de-DE" sz="1800" b="1" dirty="0" smtClean="0"/>
              <a:t>Mikrofilmrolle </a:t>
            </a:r>
            <a:r>
              <a:rPr lang="de-DE" sz="1800" dirty="0" smtClean="0"/>
              <a:t>…</a:t>
            </a:r>
            <a:endParaRPr lang="de-DE" sz="1800" i="1" dirty="0" smtClean="0"/>
          </a:p>
          <a:p>
            <a:pPr marL="0" lvl="1" indent="0">
              <a:buNone/>
            </a:pPr>
            <a:r>
              <a:rPr lang="de-DE" sz="1800" i="1" dirty="0" smtClean="0"/>
              <a:t>Datenträger für projizierbare Bilder</a:t>
            </a:r>
            <a:r>
              <a:rPr lang="de-DE" sz="1800" dirty="0" smtClean="0"/>
              <a:t>: </a:t>
            </a:r>
            <a:r>
              <a:rPr lang="de-DE" sz="1800" b="1" dirty="0"/>
              <a:t>Dia | Filmrolle | </a:t>
            </a:r>
            <a:r>
              <a:rPr lang="de-DE" sz="1800" b="1" dirty="0" smtClean="0"/>
              <a:t>Overheadfolie </a:t>
            </a:r>
            <a:r>
              <a:rPr lang="de-DE" sz="1800" dirty="0" smtClean="0"/>
              <a:t>…</a:t>
            </a:r>
          </a:p>
          <a:p>
            <a:pPr marL="0" lvl="1" indent="0">
              <a:buNone/>
            </a:pPr>
            <a:r>
              <a:rPr lang="de-DE" sz="1800" i="1" dirty="0" smtClean="0"/>
              <a:t>Tonträger</a:t>
            </a:r>
            <a:r>
              <a:rPr lang="de-DE" sz="1800" dirty="0" smtClean="0"/>
              <a:t>: </a:t>
            </a:r>
            <a:r>
              <a:rPr lang="de-DE" sz="1800" b="1" dirty="0"/>
              <a:t>Audiodisk | </a:t>
            </a:r>
            <a:r>
              <a:rPr lang="de-DE" sz="1800" b="1" dirty="0" smtClean="0"/>
              <a:t>Audiokassette</a:t>
            </a:r>
            <a:r>
              <a:rPr lang="de-DE" sz="1800" b="1" dirty="0"/>
              <a:t> | </a:t>
            </a:r>
            <a:r>
              <a:rPr lang="de-DE" sz="1800" b="1" dirty="0" smtClean="0"/>
              <a:t>Tonbandspule</a:t>
            </a:r>
            <a:r>
              <a:rPr lang="de-DE" sz="1800" dirty="0" smtClean="0"/>
              <a:t> …</a:t>
            </a:r>
          </a:p>
          <a:p>
            <a:pPr marL="0" lvl="1" indent="0">
              <a:buNone/>
            </a:pPr>
            <a:r>
              <a:rPr lang="de-DE" sz="1800" i="1" dirty="0" smtClean="0"/>
              <a:t>Videodatenträger</a:t>
            </a:r>
            <a:r>
              <a:rPr lang="de-DE" sz="1800" dirty="0" smtClean="0"/>
              <a:t>: </a:t>
            </a:r>
            <a:r>
              <a:rPr lang="de-DE" sz="1800" b="1" dirty="0"/>
              <a:t>Videodisk | </a:t>
            </a:r>
            <a:r>
              <a:rPr lang="de-DE" sz="1800" b="1" dirty="0" smtClean="0"/>
              <a:t>Videokassette </a:t>
            </a:r>
            <a:r>
              <a:rPr lang="de-DE" sz="1800" dirty="0" smtClean="0"/>
              <a:t>…</a:t>
            </a: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dirty="0"/>
          </a:p>
        </p:txBody>
      </p:sp>
      <p:pic>
        <p:nvPicPr>
          <p:cNvPr id="6" name="Grafik 5" descr="http://access.rdatoolkit.org/images/rdalink.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427984" y="3027908"/>
            <a:ext cx="493081" cy="205929"/>
          </a:xfrm>
          <a:prstGeom prst="rect">
            <a:avLst/>
          </a:prstGeom>
          <a:noFill/>
          <a:ln>
            <a:noFill/>
          </a:ln>
        </p:spPr>
      </p:pic>
      <p:sp>
        <p:nvSpPr>
          <p:cNvPr id="7"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122978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einzelne Einheit: 3.01 Vor der Zeit / Christoph Hein</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0728"/>
            <a:ext cx="2583132" cy="5328592"/>
          </a:xfrm>
          <a:prstGeom prst="rect">
            <a:avLst/>
          </a:prstGeom>
          <a:ln w="12700">
            <a:solidFill>
              <a:schemeClr val="tx1"/>
            </a:solidFill>
          </a:ln>
        </p:spPr>
      </p:pic>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0" name="Textfeld 9"/>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solidFill>
                  <a:prstClr val="black"/>
                </a:solidFill>
                <a:latin typeface="Verdana" pitchFamily="34" charset="0"/>
                <a:ea typeface="Verdana" pitchFamily="34" charset="0"/>
                <a:cs typeface="Verdana" pitchFamily="34" charset="0"/>
              </a:rPr>
              <a:t>186 Seiten, Christoph Hein wurde 1944 geboren, </a:t>
            </a:r>
          </a:p>
          <a:p>
            <a:r>
              <a:rPr lang="de-DE" sz="1600" dirty="0" smtClean="0">
                <a:solidFill>
                  <a:prstClr val="black"/>
                </a:solidFill>
                <a:latin typeface="Verdana" pitchFamily="34" charset="0"/>
                <a:ea typeface="Verdana" pitchFamily="34" charset="0"/>
                <a:cs typeface="Verdana" pitchFamily="34" charset="0"/>
              </a:rPr>
              <a:t>die Sprache des Textes ist Deutsch</a:t>
            </a:r>
            <a:endParaRPr lang="de-DE" sz="1600" dirty="0">
              <a:solidFill>
                <a:prstClr val="black"/>
              </a:solidFill>
              <a:latin typeface="Verdana" pitchFamily="34" charset="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8</a:t>
            </a:fld>
            <a:endParaRPr lang="de-DE">
              <a:solidFill>
                <a:prstClr val="black">
                  <a:tint val="75000"/>
                </a:prstClr>
              </a:solidFill>
            </a:endParaRPr>
          </a:p>
        </p:txBody>
      </p:sp>
      <p:sp>
        <p:nvSpPr>
          <p:cNvPr id="13" name="Fußzeilenplatzhalter 12"/>
          <p:cNvSpPr>
            <a:spLocks noGrp="1"/>
          </p:cNvSpPr>
          <p:nvPr>
            <p:ph type="ftr" sz="quarter" idx="14"/>
          </p:nvPr>
        </p:nvSpPr>
        <p:spPr>
          <a:xfrm>
            <a:off x="467544" y="6376243"/>
            <a:ext cx="8064896"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974302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585912620"/>
              </p:ext>
            </p:extLst>
          </p:nvPr>
        </p:nvGraphicFramePr>
        <p:xfrm>
          <a:off x="2483768" y="1052737"/>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ohne 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07504" y="1047637"/>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Einbändige Monografie </a:t>
            </a:r>
            <a:r>
              <a:rPr lang="de-DE" sz="1200" dirty="0" smtClean="0">
                <a:latin typeface="Verdana" panose="020B0604030504040204" pitchFamily="34" charset="0"/>
                <a:ea typeface="Verdana" panose="020B0604030504040204" pitchFamily="34" charset="0"/>
                <a:cs typeface="Verdana" panose="020B0604030504040204" pitchFamily="34" charset="0"/>
              </a:rPr>
              <a:t>oder</a:t>
            </a:r>
          </a:p>
          <a:p>
            <a:r>
              <a:rPr lang="de-DE" dirty="0" smtClean="0">
                <a:latin typeface="Verdana" panose="020B0604030504040204" pitchFamily="34" charset="0"/>
                <a:ea typeface="Verdana" panose="020B0604030504040204" pitchFamily="34" charset="0"/>
                <a:cs typeface="Verdana" panose="020B0604030504040204" pitchFamily="34" charset="0"/>
              </a:rPr>
              <a:t>Fortlaufende Ressource</a:t>
            </a:r>
          </a:p>
          <a:p>
            <a:endParaRPr lang="de-DE" sz="800"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smtClean="0">
                <a:latin typeface="Verdana" panose="020B0604030504040204" pitchFamily="34" charset="0"/>
                <a:ea typeface="Verdana" panose="020B0604030504040204" pitchFamily="34" charset="0"/>
                <a:cs typeface="Verdana" panose="020B0604030504040204" pitchFamily="34" charset="0"/>
              </a:rPr>
              <a:t>in gedruckter Form </a:t>
            </a:r>
          </a:p>
          <a:p>
            <a:r>
              <a:rPr lang="de-DE" sz="1400" i="1" dirty="0" smtClean="0">
                <a:latin typeface="Verdana" panose="020B0604030504040204" pitchFamily="34" charset="0"/>
                <a:ea typeface="Verdana" panose="020B0604030504040204" pitchFamily="34" charset="0"/>
                <a:cs typeface="Verdana" panose="020B0604030504040204" pitchFamily="34" charset="0"/>
              </a:rPr>
              <a:t>nur Text </a:t>
            </a:r>
          </a:p>
          <a:p>
            <a:r>
              <a:rPr lang="de-DE" sz="1400" i="1" dirty="0" smtClean="0">
                <a:latin typeface="Verdana" panose="020B0604030504040204" pitchFamily="34" charset="0"/>
                <a:ea typeface="Verdana" panose="020B0604030504040204" pitchFamily="34" charset="0"/>
                <a:cs typeface="Verdana" panose="020B0604030504040204" pitchFamily="34" charset="0"/>
              </a:rPr>
              <a:t>ohne Abbildungen</a:t>
            </a:r>
          </a:p>
        </p:txBody>
      </p:sp>
      <p:sp>
        <p:nvSpPr>
          <p:cNvPr id="9" name="Titel 1"/>
          <p:cNvSpPr>
            <a:spLocks noGrp="1"/>
          </p:cNvSpPr>
          <p:nvPr>
            <p:ph type="title"/>
          </p:nvPr>
        </p:nvSpPr>
        <p:spPr>
          <a:xfrm>
            <a:off x="251520" y="183778"/>
            <a:ext cx="8640960" cy="508918"/>
          </a:xfrm>
        </p:spPr>
        <p:txBody>
          <a:bodyPr/>
          <a:lstStyle/>
          <a:p>
            <a:r>
              <a:rPr lang="de-DE" dirty="0" smtClean="0"/>
              <a:t>Beispiele</a:t>
            </a:r>
            <a:endParaRPr lang="de-DE" dirty="0"/>
          </a:p>
        </p:txBody>
      </p:sp>
      <p:sp>
        <p:nvSpPr>
          <p:cNvPr id="10" name="Textfeld 9"/>
          <p:cNvSpPr txBox="1"/>
          <p:nvPr/>
        </p:nvSpPr>
        <p:spPr>
          <a:xfrm>
            <a:off x="113819" y="3645024"/>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Online-Zeitschrift</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600" i="1" dirty="0" smtClean="0">
                <a:latin typeface="Verdana" panose="020B0604030504040204" pitchFamily="34" charset="0"/>
                <a:ea typeface="Verdana" panose="020B0604030504040204" pitchFamily="34" charset="0"/>
                <a:cs typeface="Verdana" panose="020B0604030504040204" pitchFamily="34" charset="0"/>
              </a:rPr>
              <a:t>überwiegend Text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(fortlaufende Ressource)</a:t>
            </a:r>
          </a:p>
        </p:txBody>
      </p:sp>
      <p:graphicFrame>
        <p:nvGraphicFramePr>
          <p:cNvPr id="11" name="Tabelle 10"/>
          <p:cNvGraphicFramePr>
            <a:graphicFrameLocks noGrp="1"/>
          </p:cNvGraphicFramePr>
          <p:nvPr>
            <p:extLst>
              <p:ext uri="{D42A27DB-BD31-4B8C-83A1-F6EECF244321}">
                <p14:modId xmlns:p14="http://schemas.microsoft.com/office/powerpoint/2010/main" val="2315970213"/>
              </p:ext>
            </p:extLst>
          </p:nvPr>
        </p:nvGraphicFramePr>
        <p:xfrm>
          <a:off x="2483768" y="3645024"/>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Online-Ressource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3"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00942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Anwendungsrichtlinien zu den IMD-Typen</a:t>
            </a:r>
            <a:endParaRPr lang="de-DE" dirty="0"/>
          </a:p>
        </p:txBody>
      </p:sp>
      <p:sp>
        <p:nvSpPr>
          <p:cNvPr id="3" name="Textplatzhalter 2"/>
          <p:cNvSpPr>
            <a:spLocks noGrp="1"/>
          </p:cNvSpPr>
          <p:nvPr>
            <p:ph type="body" sz="quarter" idx="13"/>
          </p:nvPr>
        </p:nvSpPr>
        <p:spPr>
          <a:xfrm>
            <a:off x="107504" y="862266"/>
            <a:ext cx="9036496" cy="5591070"/>
          </a:xfrm>
        </p:spPr>
        <p:txBody>
          <a:bodyPr wrap="square"/>
          <a:lstStyle/>
          <a:p>
            <a:r>
              <a:rPr lang="de-DE" sz="1800" b="1" dirty="0" smtClean="0"/>
              <a:t>Inhaltstyp</a:t>
            </a:r>
            <a:r>
              <a:rPr lang="de-DE" sz="1800" dirty="0" smtClean="0"/>
              <a:t>  		RDA 6.9.1.3 D-A-CH</a:t>
            </a:r>
          </a:p>
          <a:p>
            <a:r>
              <a:rPr lang="de-DE" sz="1800" b="1" dirty="0" smtClean="0"/>
              <a:t>Medientyp</a:t>
            </a:r>
            <a:r>
              <a:rPr lang="de-DE" sz="1800" dirty="0" smtClean="0"/>
              <a:t>  		RDA 3.2.1.3 D-A-CH</a:t>
            </a:r>
            <a:endParaRPr lang="de-DE" sz="1800" dirty="0"/>
          </a:p>
          <a:p>
            <a:r>
              <a:rPr lang="de-DE" sz="1800" b="1" dirty="0" smtClean="0"/>
              <a:t>Datenträgertyp</a:t>
            </a:r>
            <a:r>
              <a:rPr lang="de-DE" sz="1800" dirty="0" smtClean="0"/>
              <a:t>  		RDA 3.3.1.3 D-A-CH</a:t>
            </a:r>
            <a:endParaRPr lang="de-DE" sz="1800" dirty="0"/>
          </a:p>
          <a:p>
            <a:pPr marL="358775" lvl="1" indent="0">
              <a:buNone/>
            </a:pPr>
            <a:endParaRPr lang="de-DE" sz="1200" dirty="0" smtClean="0"/>
          </a:p>
          <a:p>
            <a:pPr marL="358775" lvl="1" indent="0">
              <a:buNone/>
            </a:pPr>
            <a:r>
              <a:rPr lang="de-DE" dirty="0" smtClean="0"/>
              <a:t>Die IMD-Typen werden nur für die </a:t>
            </a:r>
            <a:r>
              <a:rPr lang="de-DE" u="sng" dirty="0" smtClean="0"/>
              <a:t>Hauptkomponente</a:t>
            </a:r>
            <a:r>
              <a:rPr lang="de-DE" dirty="0"/>
              <a:t> </a:t>
            </a:r>
            <a:r>
              <a:rPr lang="de-DE" dirty="0" smtClean="0"/>
              <a:t>erfasst, </a:t>
            </a:r>
          </a:p>
          <a:p>
            <a:pPr marL="358775" lvl="1" indent="0">
              <a:buNone/>
            </a:pPr>
            <a:r>
              <a:rPr lang="de-DE" dirty="0" smtClean="0"/>
              <a:t>jedoch nicht für </a:t>
            </a:r>
            <a:r>
              <a:rPr lang="de-DE" u="sng" dirty="0" smtClean="0"/>
              <a:t>Begleitmaterial</a:t>
            </a:r>
            <a:r>
              <a:rPr lang="de-DE" dirty="0" smtClean="0"/>
              <a:t>.</a:t>
            </a:r>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endParaRPr lang="de-DE" dirty="0" smtClean="0"/>
          </a:p>
          <a:p>
            <a:pPr marL="358775" lvl="1" indent="0">
              <a:buNone/>
            </a:pPr>
            <a:endParaRPr lang="de-DE" dirty="0"/>
          </a:p>
          <a:p>
            <a:pPr marL="358775" lvl="1" indent="0">
              <a:buNone/>
            </a:pPr>
            <a:r>
              <a:rPr lang="de-DE" dirty="0" smtClean="0">
                <a:sym typeface="Wingdings" panose="05000000000000000000" pitchFamily="2" charset="2"/>
              </a:rPr>
              <a:t>    </a:t>
            </a:r>
            <a:endParaRPr lang="de-DE" sz="800" dirty="0" smtClean="0">
              <a:sym typeface="Wingdings" panose="05000000000000000000" pitchFamily="2" charset="2"/>
            </a:endParaRPr>
          </a:p>
          <a:p>
            <a:pPr marL="358775" lvl="1" indent="0">
              <a:buNone/>
            </a:pPr>
            <a:r>
              <a:rPr lang="de-DE" b="1" dirty="0" smtClean="0">
                <a:sym typeface="Wingdings" panose="05000000000000000000" pitchFamily="2" charset="2"/>
              </a:rPr>
              <a:t>  </a:t>
            </a:r>
            <a:r>
              <a:rPr lang="de-DE" b="1" dirty="0" smtClean="0">
                <a:solidFill>
                  <a:srgbClr val="FF0000"/>
                </a:solidFill>
                <a:sym typeface="Wingdings" panose="05000000000000000000" pitchFamily="2" charset="2"/>
              </a:rPr>
              <a:t> Keine Erfassung von IMD-Typen für das Booklet!</a:t>
            </a:r>
            <a:endParaRPr lang="de-DE" b="1" dirty="0" smtClean="0">
              <a:solidFill>
                <a:srgbClr val="FF0000"/>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dirty="0"/>
          </a:p>
        </p:txBody>
      </p:sp>
      <p:sp>
        <p:nvSpPr>
          <p:cNvPr id="10" name="Textfeld 9"/>
          <p:cNvSpPr txBox="1"/>
          <p:nvPr/>
        </p:nvSpPr>
        <p:spPr>
          <a:xfrm>
            <a:off x="125942" y="3429000"/>
            <a:ext cx="2267744" cy="196977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CD</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600" i="1" dirty="0" smtClean="0">
                <a:latin typeface="Verdana" panose="020B0604030504040204" pitchFamily="34" charset="0"/>
                <a:ea typeface="Verdana" panose="020B0604030504040204" pitchFamily="34" charset="0"/>
                <a:cs typeface="Verdana" panose="020B0604030504040204" pitchFamily="34" charset="0"/>
              </a:rPr>
              <a:t>Roman als Hörbuch</a:t>
            </a:r>
            <a:endParaRPr lang="de-DE" i="1" dirty="0" smtClean="0">
              <a:latin typeface="Verdana" panose="020B0604030504040204" pitchFamily="34" charset="0"/>
              <a:ea typeface="Verdana" panose="020B0604030504040204" pitchFamily="34" charset="0"/>
              <a:cs typeface="Verdana" panose="020B0604030504040204" pitchFamily="34" charset="0"/>
            </a:endParaRPr>
          </a:p>
          <a:p>
            <a:endParaRPr lang="de-DE" sz="1400" i="1"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smtClean="0">
                <a:latin typeface="Verdana" panose="020B0604030504040204" pitchFamily="34" charset="0"/>
                <a:ea typeface="Verdana" panose="020B0604030504040204" pitchFamily="34" charset="0"/>
                <a:cs typeface="Verdana" panose="020B0604030504040204" pitchFamily="34" charset="0"/>
              </a:rPr>
              <a:t>mit Booklet </a:t>
            </a:r>
            <a:r>
              <a:rPr lang="de-DE" sz="1200" i="1" dirty="0" smtClean="0">
                <a:latin typeface="Verdana" panose="020B0604030504040204" pitchFamily="34" charset="0"/>
                <a:ea typeface="Verdana" panose="020B0604030504040204" pitchFamily="34" charset="0"/>
                <a:cs typeface="Verdana" panose="020B0604030504040204" pitchFamily="34" charset="0"/>
              </a:rPr>
              <a:t>(16 Seiten)</a:t>
            </a:r>
          </a:p>
          <a:p>
            <a:endParaRPr lang="de-DE" sz="1400" dirty="0">
              <a:latin typeface="Verdana" panose="020B0604030504040204" pitchFamily="34" charset="0"/>
              <a:ea typeface="Verdana" panose="020B0604030504040204" pitchFamily="34" charset="0"/>
              <a:cs typeface="Verdana" panose="020B0604030504040204" pitchFamily="34" charset="0"/>
            </a:endParaRPr>
          </a:p>
          <a:p>
            <a:endParaRPr lang="de-DE" sz="16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(einzelne Einheit)</a:t>
            </a:r>
          </a:p>
        </p:txBody>
      </p:sp>
      <p:graphicFrame>
        <p:nvGraphicFramePr>
          <p:cNvPr id="12" name="Tabelle 11"/>
          <p:cNvGraphicFramePr>
            <a:graphicFrameLocks noGrp="1"/>
          </p:cNvGraphicFramePr>
          <p:nvPr>
            <p:extLst>
              <p:ext uri="{D42A27DB-BD31-4B8C-83A1-F6EECF244321}">
                <p14:modId xmlns:p14="http://schemas.microsoft.com/office/powerpoint/2010/main" val="927433808"/>
              </p:ext>
            </p:extLst>
          </p:nvPr>
        </p:nvGraphicFramePr>
        <p:xfrm>
          <a:off x="2483768" y="3440386"/>
          <a:ext cx="6552728" cy="1982248"/>
        </p:xfrm>
        <a:graphic>
          <a:graphicData uri="http://schemas.openxmlformats.org/drawingml/2006/table">
            <a:tbl>
              <a:tblPr firstRow="1" bandRow="1">
                <a:tableStyleId>{5C22544A-7EE6-4342-B048-85BDC9FD1C3A}</a:tableStyleId>
              </a:tblPr>
              <a:tblGrid>
                <a:gridCol w="810091"/>
                <a:gridCol w="2209334"/>
                <a:gridCol w="3533303"/>
              </a:tblGrid>
              <a:tr h="3277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gesprochenes Wort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910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86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6" name="Rechteck 5"/>
          <p:cNvSpPr/>
          <p:nvPr/>
        </p:nvSpPr>
        <p:spPr>
          <a:xfrm>
            <a:off x="455058" y="2897740"/>
            <a:ext cx="1170513" cy="400110"/>
          </a:xfrm>
          <a:prstGeom prst="rect">
            <a:avLst/>
          </a:prstGeom>
        </p:spPr>
        <p:txBody>
          <a:bodyPr wrap="none">
            <a:spAutoFit/>
          </a:bodyPr>
          <a:lstStyle/>
          <a:p>
            <a:r>
              <a:rPr lang="de-DE" sz="2000" i="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Beispiel</a:t>
            </a:r>
            <a:endParaRPr lang="de-DE" sz="2000" i="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1"/>
          <p:cNvSpPr>
            <a:spLocks noGrp="1"/>
          </p:cNvSpPr>
          <p:nvPr>
            <p:ph type="ftr" sz="quarter" idx="14"/>
          </p:nvPr>
        </p:nvSpPr>
        <p:spPr>
          <a:xfrm>
            <a:off x="467544" y="6376243"/>
            <a:ext cx="6120680"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96196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p:cNvSpPr>
            <a:spLocks noGrp="1"/>
          </p:cNvSpPr>
          <p:nvPr>
            <p:ph type="body" sz="quarter" idx="15"/>
          </p:nvPr>
        </p:nvSpPr>
        <p:spPr/>
        <p:txBody>
          <a:bodyPr/>
          <a:lstStyle/>
          <a:p>
            <a:r>
              <a:rPr lang="de-DE" dirty="0" smtClean="0"/>
              <a:t>Modul 3.02.09</a:t>
            </a:r>
            <a:endParaRPr lang="de-DE" dirty="0"/>
          </a:p>
        </p:txBody>
      </p:sp>
      <p:sp>
        <p:nvSpPr>
          <p:cNvPr id="5" name="Titel 4"/>
          <p:cNvSpPr>
            <a:spLocks noGrp="1"/>
          </p:cNvSpPr>
          <p:nvPr>
            <p:ph type="title"/>
          </p:nvPr>
        </p:nvSpPr>
        <p:spPr/>
        <p:txBody>
          <a:bodyPr/>
          <a:lstStyle/>
          <a:p>
            <a:r>
              <a:rPr lang="de-DE" dirty="0" smtClean="0"/>
              <a:t>Beschreibung der Datenträger</a:t>
            </a:r>
            <a:br>
              <a:rPr lang="de-DE" dirty="0" smtClean="0"/>
            </a:br>
            <a:r>
              <a:rPr lang="de-DE" dirty="0" smtClean="0"/>
              <a:t>(RDA Kapitel 3)</a:t>
            </a:r>
            <a:endParaRPr lang="de-DE" dirty="0"/>
          </a:p>
        </p:txBody>
      </p:sp>
      <p:sp>
        <p:nvSpPr>
          <p:cNvPr id="2" name="Fußzeilenplatzhalter 1"/>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3" name="Foliennummernplatzhalter 2"/>
          <p:cNvSpPr>
            <a:spLocks noGrp="1"/>
          </p:cNvSpPr>
          <p:nvPr>
            <p:ph type="sldNum" sz="quarter" idx="4"/>
          </p:nvPr>
        </p:nvSpPr>
        <p:spPr/>
        <p:txBody>
          <a:bodyPr/>
          <a:lstStyle/>
          <a:p>
            <a:fld id="{8A6690F1-7CA1-4166-A522-500460961984}" type="slidenum">
              <a:rPr lang="de-DE" smtClean="0">
                <a:solidFill>
                  <a:prstClr val="black">
                    <a:tint val="75000"/>
                  </a:prstClr>
                </a:solidFill>
              </a:rPr>
              <a:pPr/>
              <a:t>82</a:t>
            </a:fld>
            <a:endParaRPr lang="de-DE" dirty="0">
              <a:solidFill>
                <a:prstClr val="black">
                  <a:tint val="75000"/>
                </a:prstClr>
              </a:solidFill>
            </a:endParaRPr>
          </a:p>
        </p:txBody>
      </p:sp>
    </p:spTree>
    <p:extLst>
      <p:ext uri="{BB962C8B-B14F-4D97-AF65-F5344CB8AC3E}">
        <p14:creationId xmlns:p14="http://schemas.microsoft.com/office/powerpoint/2010/main" val="2102850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15"/>
          </p:nvPr>
        </p:nvSpPr>
        <p:spPr/>
        <p:txBody>
          <a:bodyPr/>
          <a:lstStyle/>
          <a:p>
            <a:pPr>
              <a:buNone/>
            </a:pPr>
            <a:r>
              <a:rPr lang="de-DE" dirty="0"/>
              <a:t>Erfassung des Umfangs (RDA 3.4.1.3):</a:t>
            </a:r>
          </a:p>
          <a:p>
            <a:r>
              <a:rPr lang="de-DE" dirty="0"/>
              <a:t>Angabe der </a:t>
            </a:r>
            <a:r>
              <a:rPr lang="de-DE" i="1" dirty="0"/>
              <a:t>Anzahl</a:t>
            </a:r>
            <a:r>
              <a:rPr lang="de-DE" dirty="0"/>
              <a:t> und der </a:t>
            </a:r>
            <a:r>
              <a:rPr lang="de-DE" i="1" dirty="0"/>
              <a:t>Art</a:t>
            </a:r>
            <a:r>
              <a:rPr lang="de-DE" dirty="0"/>
              <a:t> der Einheiten</a:t>
            </a:r>
          </a:p>
          <a:p>
            <a:r>
              <a:rPr lang="de-DE" dirty="0"/>
              <a:t>Art der Einheit = zutreffender Begriff aus der Liste der Datenträgertypen (RDA 3.3.1.3)</a:t>
            </a:r>
          </a:p>
          <a:p>
            <a:r>
              <a:rPr lang="de-DE" dirty="0"/>
              <a:t>Fortlaufende Ressourcen: </a:t>
            </a:r>
          </a:p>
          <a:p>
            <a:pPr lvl="1"/>
            <a:r>
              <a:rPr lang="de-DE" dirty="0"/>
              <a:t>Die Erfassung der Art der Einheiten und die Anzahl der Einheiten ist </a:t>
            </a:r>
            <a:r>
              <a:rPr lang="de-DE" dirty="0">
                <a:solidFill>
                  <a:srgbClr val="C00000"/>
                </a:solidFill>
              </a:rPr>
              <a:t>fakultativ</a:t>
            </a: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83</a:t>
            </a:fld>
            <a:endParaRPr lang="de-DE" dirty="0">
              <a:solidFill>
                <a:prstClr val="black">
                  <a:tint val="75000"/>
                </a:prstClr>
              </a:solidFill>
            </a:endParaRPr>
          </a:p>
        </p:txBody>
      </p:sp>
    </p:spTree>
    <p:extLst>
      <p:ext uri="{BB962C8B-B14F-4D97-AF65-F5344CB8AC3E}">
        <p14:creationId xmlns:p14="http://schemas.microsoft.com/office/powerpoint/2010/main" val="15535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15"/>
          </p:nvPr>
        </p:nvSpPr>
        <p:spPr/>
        <p:txBody>
          <a:bodyPr/>
          <a:lstStyle/>
          <a:p>
            <a:endParaRPr lang="de-DE" dirty="0" smtClean="0"/>
          </a:p>
          <a:p>
            <a:r>
              <a:rPr lang="de-DE" dirty="0"/>
              <a:t>Manche Datenträgertypen werden </a:t>
            </a:r>
            <a:r>
              <a:rPr lang="de-DE" b="1" dirty="0"/>
              <a:t>nicht</a:t>
            </a:r>
            <a:r>
              <a:rPr lang="de-DE" dirty="0"/>
              <a:t> als Art der Einheit für die Erfassung des Umfangs genutzt</a:t>
            </a:r>
          </a:p>
          <a:p>
            <a:pPr>
              <a:buNone/>
            </a:pPr>
            <a:r>
              <a:rPr lang="de-DE" dirty="0">
                <a:sym typeface="Wingdings" pitchFamily="2" charset="2"/>
              </a:rPr>
              <a:t>	 </a:t>
            </a:r>
            <a:r>
              <a:rPr lang="de-DE" dirty="0"/>
              <a:t>anstatt des erfassten Datenträgertyps wird eine spezifischere Bezeichnung verwendet, diese wird aus der Liste in RDA 3.4.1.3 D-A-CH ausgewählt.</a:t>
            </a: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84</a:t>
            </a:fld>
            <a:endParaRPr lang="de-DE" dirty="0">
              <a:solidFill>
                <a:prstClr val="black">
                  <a:tint val="75000"/>
                </a:prstClr>
              </a:solidFill>
            </a:endParaRPr>
          </a:p>
        </p:txBody>
      </p:sp>
    </p:spTree>
    <p:extLst>
      <p:ext uri="{BB962C8B-B14F-4D97-AF65-F5344CB8AC3E}">
        <p14:creationId xmlns:p14="http://schemas.microsoft.com/office/powerpoint/2010/main" val="2564747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15"/>
          </p:nvPr>
        </p:nvSpPr>
        <p:spPr/>
        <p:txBody>
          <a:bodyPr/>
          <a:lstStyle/>
          <a:p>
            <a:pPr marL="0" indent="0">
              <a:buNone/>
            </a:pPr>
            <a:r>
              <a:rPr lang="de-DE" i="1" dirty="0"/>
              <a:t>Hinweis: die weiteren Folien betreffen nur noch einzelne Einheiten</a:t>
            </a:r>
          </a:p>
          <a:p>
            <a:r>
              <a:rPr lang="de-DE" dirty="0"/>
              <a:t>Ressource besteht aus Text:</a:t>
            </a:r>
            <a:br>
              <a:rPr lang="de-DE" dirty="0"/>
            </a:br>
            <a:r>
              <a:rPr lang="de-DE" dirty="0">
                <a:sym typeface="Wingdings" pitchFamily="2" charset="2"/>
              </a:rPr>
              <a:t> Abweichung von der Grundregel</a:t>
            </a:r>
            <a:br>
              <a:rPr lang="de-DE" dirty="0">
                <a:sym typeface="Wingdings" pitchFamily="2" charset="2"/>
              </a:rPr>
            </a:br>
            <a:r>
              <a:rPr lang="de-DE" dirty="0">
                <a:sym typeface="Wingdings" pitchFamily="2" charset="2"/>
              </a:rPr>
              <a:t>„Datenträgertyp = Art der Einheit“</a:t>
            </a:r>
          </a:p>
          <a:p>
            <a:r>
              <a:rPr lang="de-DE" dirty="0">
                <a:sym typeface="Wingdings" pitchFamily="2" charset="2"/>
              </a:rPr>
              <a:t>Der Umfang wird entweder in Seiten, Blättern oder Spalten (oder einer Kombination dieser) angegeben (RDA 3.4.5.2)</a:t>
            </a:r>
            <a:r>
              <a:rPr lang="de-DE" dirty="0" smtClean="0"/>
              <a:t/>
            </a:r>
            <a:br>
              <a:rPr lang="de-DE" dirty="0" smtClean="0"/>
            </a:br>
            <a:endParaRPr lang="de-DE" dirty="0" smtClean="0"/>
          </a:p>
          <a:p>
            <a:endParaRPr lang="de-DE" dirty="0" smtClean="0">
              <a:sym typeface="Wingdings" pitchFamily="2" charset="2"/>
            </a:endParaRPr>
          </a:p>
        </p:txBody>
      </p:sp>
      <p:sp>
        <p:nvSpPr>
          <p:cNvPr id="6" name="Fußzeilenplatzhalter 5"/>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85</a:t>
            </a:fld>
            <a:endParaRPr lang="de-DE" dirty="0">
              <a:solidFill>
                <a:prstClr val="black">
                  <a:tint val="75000"/>
                </a:prstClr>
              </a:solidFill>
            </a:endParaRPr>
          </a:p>
        </p:txBody>
      </p:sp>
    </p:spTree>
    <p:extLst>
      <p:ext uri="{BB962C8B-B14F-4D97-AF65-F5344CB8AC3E}">
        <p14:creationId xmlns:p14="http://schemas.microsoft.com/office/powerpoint/2010/main" val="924389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15"/>
          </p:nvPr>
        </p:nvSpPr>
        <p:spPr/>
        <p:txBody>
          <a:bodyPr/>
          <a:lstStyle/>
          <a:p>
            <a:endParaRPr lang="de-DE" dirty="0" smtClean="0"/>
          </a:p>
          <a:p>
            <a:r>
              <a:rPr lang="de-DE" dirty="0" smtClean="0"/>
              <a:t>Beispiel: eine Box mit Kassetten</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392309494"/>
              </p:ext>
            </p:extLst>
          </p:nvPr>
        </p:nvGraphicFramePr>
        <p:xfrm>
          <a:off x="684327"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audio</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Audiokassette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2 Audiokassetten</a:t>
                      </a:r>
                      <a:endParaRPr lang="de-DE" sz="18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gesprochenes Wort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mini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86</a:t>
            </a:fld>
            <a:endParaRPr lang="de-DE" dirty="0"/>
          </a:p>
        </p:txBody>
      </p:sp>
    </p:spTree>
    <p:extLst>
      <p:ext uri="{BB962C8B-B14F-4D97-AF65-F5344CB8AC3E}">
        <p14:creationId xmlns:p14="http://schemas.microsoft.com/office/powerpoint/2010/main" val="1328915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(RDA 3.4)</a:t>
            </a:r>
            <a:endParaRPr lang="de-DE" dirty="0"/>
          </a:p>
        </p:txBody>
      </p:sp>
      <p:sp>
        <p:nvSpPr>
          <p:cNvPr id="5" name="Textplatzhalter 4"/>
          <p:cNvSpPr>
            <a:spLocks noGrp="1"/>
          </p:cNvSpPr>
          <p:nvPr>
            <p:ph type="body" sz="quarter" idx="15"/>
          </p:nvPr>
        </p:nvSpPr>
        <p:spPr/>
        <p:txBody>
          <a:bodyPr/>
          <a:lstStyle/>
          <a:p>
            <a:endParaRPr lang="de-DE" dirty="0" smtClean="0"/>
          </a:p>
          <a:p>
            <a:r>
              <a:rPr lang="de-DE" dirty="0" smtClean="0"/>
              <a:t>Beispiel einzelne Einheit: eine Datei, die online verfügbar ist</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671376831"/>
              </p:ext>
            </p:extLst>
          </p:nvPr>
        </p:nvGraphicFramePr>
        <p:xfrm>
          <a:off x="683568" y="2636912"/>
          <a:ext cx="7416823" cy="2421380"/>
        </p:xfrm>
        <a:graphic>
          <a:graphicData uri="http://schemas.openxmlformats.org/drawingml/2006/table">
            <a:tbl>
              <a:tblPr firstRow="1" bandRow="1">
                <a:tableStyleId>{5C22544A-7EE6-4342-B048-85BDC9FD1C3A}</a:tableStyleId>
              </a:tblPr>
              <a:tblGrid>
                <a:gridCol w="868637"/>
                <a:gridCol w="2806365"/>
                <a:gridCol w="3741821"/>
              </a:tblGrid>
              <a:tr h="1375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Computermedien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Online-Ressource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1 Online-Ressource</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Computerdaten</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mini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87</a:t>
            </a:fld>
            <a:endParaRPr lang="de-DE" dirty="0"/>
          </a:p>
        </p:txBody>
      </p:sp>
    </p:spTree>
    <p:extLst>
      <p:ext uri="{BB962C8B-B14F-4D97-AF65-F5344CB8AC3E}">
        <p14:creationId xmlns:p14="http://schemas.microsoft.com/office/powerpoint/2010/main" val="2561144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Umfang von Text (RDA 3.4.5)</a:t>
            </a:r>
            <a:endParaRPr lang="de-DE" dirty="0"/>
          </a:p>
        </p:txBody>
      </p:sp>
      <p:sp>
        <p:nvSpPr>
          <p:cNvPr id="5" name="Textplatzhalter 4"/>
          <p:cNvSpPr>
            <a:spLocks noGrp="1"/>
          </p:cNvSpPr>
          <p:nvPr>
            <p:ph type="body" sz="quarter" idx="15"/>
          </p:nvPr>
        </p:nvSpPr>
        <p:spPr/>
        <p:txBody>
          <a:bodyPr/>
          <a:lstStyle/>
          <a:p>
            <a:endParaRPr lang="de-DE" dirty="0" smtClean="0"/>
          </a:p>
          <a:p>
            <a:r>
              <a:rPr lang="de-DE" dirty="0" smtClean="0"/>
              <a:t>Beispiel (Einzelband mit 586 gezählten Seiten):</a:t>
            </a:r>
            <a:br>
              <a:rPr lang="de-DE" dirty="0" smtClean="0"/>
            </a:br>
            <a:endParaRPr lang="de-DE" dirty="0" smtClean="0"/>
          </a:p>
          <a:p>
            <a:endParaRPr lang="de-DE" dirty="0" smtClean="0">
              <a:sym typeface="Wingdings" pitchFamily="2" charset="2"/>
            </a:endParaRPr>
          </a:p>
        </p:txBody>
      </p:sp>
      <p:graphicFrame>
        <p:nvGraphicFramePr>
          <p:cNvPr id="8" name="Tabelle 7"/>
          <p:cNvGraphicFramePr>
            <a:graphicFrameLocks noGrp="1"/>
          </p:cNvGraphicFramePr>
          <p:nvPr>
            <p:extLst>
              <p:ext uri="{D42A27DB-BD31-4B8C-83A1-F6EECF244321}">
                <p14:modId xmlns:p14="http://schemas.microsoft.com/office/powerpoint/2010/main" val="73384082"/>
              </p:ext>
            </p:extLst>
          </p:nvPr>
        </p:nvGraphicFramePr>
        <p:xfrm>
          <a:off x="755576" y="2420888"/>
          <a:ext cx="7416823" cy="2466344"/>
        </p:xfrm>
        <a:graphic>
          <a:graphicData uri="http://schemas.openxmlformats.org/drawingml/2006/table">
            <a:tbl>
              <a:tblPr firstRow="1" bandRow="1">
                <a:tableStyleId>{5C22544A-7EE6-4342-B048-85BDC9FD1C3A}</a:tableStyleId>
              </a:tblPr>
              <a:tblGrid>
                <a:gridCol w="868637"/>
                <a:gridCol w="2806365"/>
                <a:gridCol w="3741821"/>
              </a:tblGrid>
              <a:tr h="4107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Times New Roman" panose="02020603050405020304" pitchFamily="18" charset="0"/>
                          <a:cs typeface="Arial" panose="020B0604020202020204" pitchFamily="34" charset="0"/>
                        </a:rPr>
                        <a:t>3.2</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benutzen </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3.3</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Datenträgertyp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ts val="13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Band</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3.4</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Umfang</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586 Seiten</a:t>
                      </a:r>
                      <a:endParaRPr lang="de-DE" sz="1800" b="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r h="513905">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6.9</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ts val="1300"/>
                        </a:lnSpc>
                        <a:spcAft>
                          <a:spcPts val="600"/>
                        </a:spcAft>
                      </a:pPr>
                      <a:r>
                        <a:rPr lang="de-DE" sz="1800" b="1"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Inhaltstyp</a:t>
                      </a:r>
                      <a:endParaRPr lang="de-DE" sz="1800" b="1"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Aft>
                          <a:spcPts val="600"/>
                        </a:spcAft>
                      </a:pPr>
                      <a:r>
                        <a:rPr lang="de-DE" sz="1800" dirty="0" smtClean="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Text</a:t>
                      </a:r>
                      <a:endParaRPr lang="de-DE"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Fußzeilenplatzhalter 6"/>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88</a:t>
            </a:fld>
            <a:endParaRPr lang="de-DE" dirty="0">
              <a:solidFill>
                <a:prstClr val="black">
                  <a:tint val="75000"/>
                </a:prstClr>
              </a:solidFill>
            </a:endParaRPr>
          </a:p>
        </p:txBody>
      </p:sp>
    </p:spTree>
    <p:extLst>
      <p:ext uri="{BB962C8B-B14F-4D97-AF65-F5344CB8AC3E}">
        <p14:creationId xmlns:p14="http://schemas.microsoft.com/office/powerpoint/2010/main" val="3620199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8A6690F1-7CA1-4166-A522-500460961984}" type="slidenum">
              <a:rPr lang="de-DE" smtClean="0">
                <a:solidFill>
                  <a:prstClr val="black">
                    <a:tint val="75000"/>
                  </a:prstClr>
                </a:solidFill>
              </a:rPr>
              <a:pPr/>
              <a:t>89</a:t>
            </a:fld>
            <a:endParaRPr lang="de-DE" dirty="0">
              <a:solidFill>
                <a:prstClr val="black">
                  <a:tint val="75000"/>
                </a:prstClr>
              </a:solidFill>
            </a:endParaRPr>
          </a:p>
        </p:txBody>
      </p:sp>
      <p:sp>
        <p:nvSpPr>
          <p:cNvPr id="3" name="Titel 2"/>
          <p:cNvSpPr>
            <a:spLocks noGrp="1"/>
          </p:cNvSpPr>
          <p:nvPr>
            <p:ph type="title"/>
          </p:nvPr>
        </p:nvSpPr>
        <p:spPr/>
        <p:txBody>
          <a:bodyPr/>
          <a:lstStyle/>
          <a:p>
            <a:r>
              <a:rPr lang="de-DE" dirty="0" smtClean="0"/>
              <a:t>Beschreibung der Datenträger</a:t>
            </a:r>
            <a:endParaRPr lang="de-DE" dirty="0"/>
          </a:p>
        </p:txBody>
      </p:sp>
      <p:sp>
        <p:nvSpPr>
          <p:cNvPr id="4" name="Textplatzhalter 3"/>
          <p:cNvSpPr>
            <a:spLocks noGrp="1"/>
          </p:cNvSpPr>
          <p:nvPr>
            <p:ph type="body" sz="quarter" idx="15"/>
          </p:nvPr>
        </p:nvSpPr>
        <p:spPr/>
        <p:txBody>
          <a:bodyPr/>
          <a:lstStyle/>
          <a:p>
            <a:pPr marL="0" indent="0">
              <a:buNone/>
            </a:pPr>
            <a:r>
              <a:rPr lang="de-DE" dirty="0" smtClean="0"/>
              <a:t>Elemente aus RDA 3, die zwar keine Pflicht sind, aber gegebenenfalls sinnvoll für die Beschreibung sind u.a. (Auswahl):</a:t>
            </a:r>
          </a:p>
          <a:p>
            <a:r>
              <a:rPr lang="de-DE" dirty="0" smtClean="0"/>
              <a:t>Maße (RDA 3.5)</a:t>
            </a:r>
          </a:p>
          <a:p>
            <a:pPr lvl="1"/>
            <a:r>
              <a:rPr lang="de-DE" dirty="0" smtClean="0"/>
              <a:t>Werden i. A. in cm erfasst und auf volle Zahlen gerundet</a:t>
            </a:r>
          </a:p>
          <a:p>
            <a:pPr lvl="1"/>
            <a:r>
              <a:rPr lang="de-DE" dirty="0" smtClean="0"/>
              <a:t>Z. B. „18 cm“ (das Buch misst in Wirklichkeit 17,2 cm)</a:t>
            </a:r>
          </a:p>
          <a:p>
            <a:r>
              <a:rPr lang="de-DE" dirty="0" smtClean="0"/>
              <a:t>Geräte- oder Systemanforderungen (RDA 3.20)</a:t>
            </a:r>
          </a:p>
          <a:p>
            <a:pPr lvl="1"/>
            <a:r>
              <a:rPr lang="de-DE" dirty="0" smtClean="0"/>
              <a:t>Diese werden gemäß RDA 3.20.1.3 D-A-CH direkt von der Informationsquelle übernommen</a:t>
            </a:r>
          </a:p>
          <a:p>
            <a:r>
              <a:rPr lang="de-DE" dirty="0" smtClean="0"/>
              <a:t>Eigenschaft einer digitalen Datei (RDA 3.19)</a:t>
            </a:r>
          </a:p>
          <a:p>
            <a:pPr lvl="1"/>
            <a:r>
              <a:rPr lang="de-DE" dirty="0" smtClean="0"/>
              <a:t>Darunter fällt u. a. der Dateityp, Regionalcode eines Films…</a:t>
            </a:r>
            <a:endParaRPr lang="de-DE" dirty="0"/>
          </a:p>
        </p:txBody>
      </p:sp>
      <p:sp>
        <p:nvSpPr>
          <p:cNvPr id="5" name="Fußzeilenplatzhalter 4"/>
          <p:cNvSpPr>
            <a:spLocks noGrp="1"/>
          </p:cNvSpPr>
          <p:nvPr>
            <p:ph type="ftr" sz="quarter" idx="14"/>
          </p:nvPr>
        </p:nvSpPr>
        <p:spPr/>
        <p:txBody>
          <a:bodyPr/>
          <a:lstStyle/>
          <a:p>
            <a:r>
              <a:rPr lang="de-DE" smtClean="0">
                <a:solidFill>
                  <a:srgbClr val="4F81BD">
                    <a:lumMod val="75000"/>
                  </a:srgbClr>
                </a:solidFill>
              </a:rPr>
              <a:t>AG RDA Schulungsunterlagen | RDA mini | Stand: 30.11.2016 | CC BY-NC-SA</a:t>
            </a:r>
            <a:endParaRPr dirty="0">
              <a:solidFill>
                <a:srgbClr val="4F81BD">
                  <a:lumMod val="75000"/>
                </a:srgbClr>
              </a:solidFill>
            </a:endParaRPr>
          </a:p>
        </p:txBody>
      </p:sp>
    </p:spTree>
    <p:extLst>
      <p:ext uri="{BB962C8B-B14F-4D97-AF65-F5344CB8AC3E}">
        <p14:creationId xmlns:p14="http://schemas.microsoft.com/office/powerpoint/2010/main" val="85869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59260431"/>
              </p:ext>
            </p:extLst>
          </p:nvPr>
        </p:nvGraphicFramePr>
        <p:xfrm>
          <a:off x="251520" y="1268760"/>
          <a:ext cx="8280920" cy="4507568"/>
        </p:xfrm>
        <a:graphic>
          <a:graphicData uri="http://schemas.openxmlformats.org/drawingml/2006/table">
            <a:tbl>
              <a:tblPr firstRow="1" bandRow="1">
                <a:tableStyleId>{5C22544A-7EE6-4342-B048-85BDC9FD1C3A}</a:tableStyleId>
              </a:tblPr>
              <a:tblGrid>
                <a:gridCol w="936104"/>
                <a:gridCol w="3888432"/>
                <a:gridCol w="3456384"/>
              </a:tblGrid>
              <a:tr h="36576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Korrekturen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2.4.2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Christoph Hein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Ausgabebezeichnung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Erste Auflage</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Insel Verlag</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2013</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Einzelne Einheit</a:t>
                      </a:r>
                      <a:endParaRPr lang="de-DE" sz="1800" kern="1200" dirty="0">
                        <a:solidFill>
                          <a:schemeClr val="dk1"/>
                        </a:solidFill>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ISBN 978-3-458-17570-4</a:t>
                      </a:r>
                      <a:endParaRPr lang="de-DE" sz="1800" kern="1200" dirty="0">
                        <a:solidFill>
                          <a:schemeClr val="dk1"/>
                        </a:solidFill>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solidFill>
                  <a:prstClr val="black">
                    <a:tint val="75000"/>
                  </a:prstClr>
                </a:solidFill>
              </a:rPr>
              <a:pPr/>
              <a:t>9</a:t>
            </a:fld>
            <a:endParaRPr lang="de-DE">
              <a:solidFill>
                <a:prstClr val="black">
                  <a:tint val="75000"/>
                </a:prstClr>
              </a:solidFill>
            </a:endParaRPr>
          </a:p>
        </p:txBody>
      </p:sp>
      <p:sp>
        <p:nvSpPr>
          <p:cNvPr id="8" name="Fußzeilenplatzhalter 7"/>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916545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des Inhalts</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prstClr val="black"/>
                </a:solidFill>
                <a:latin typeface="Verdana" panose="020B0604030504040204" pitchFamily="34" charset="0"/>
                <a:ea typeface="Verdana" panose="020B0604030504040204" pitchFamily="34" charset="0"/>
                <a:cs typeface="Verdana" panose="020B0604030504040204" pitchFamily="34" charset="0"/>
              </a:rPr>
              <a:t>Modul 3.03.01</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4" name="Foliennummernplatzhalter 3"/>
          <p:cNvSpPr>
            <a:spLocks noGrp="1"/>
          </p:cNvSpPr>
          <p:nvPr>
            <p:ph type="sldNum" sz="quarter" idx="4"/>
          </p:nvPr>
        </p:nvSpPr>
        <p:spPr/>
        <p:txBody>
          <a:bodyPr/>
          <a:lstStyle/>
          <a:p>
            <a:fld id="{8A6690F1-7CA1-4166-A522-500460961984}" type="slidenum">
              <a:rPr lang="de-DE" smtClean="0">
                <a:solidFill>
                  <a:prstClr val="black">
                    <a:tint val="75000"/>
                  </a:prstClr>
                </a:solidFill>
              </a:rPr>
              <a:pPr/>
              <a:t>90</a:t>
            </a:fld>
            <a:endParaRPr lang="de-DE">
              <a:solidFill>
                <a:prstClr val="black">
                  <a:tint val="75000"/>
                </a:prstClr>
              </a:solidFill>
            </a:endParaRPr>
          </a:p>
        </p:txBody>
      </p:sp>
    </p:spTree>
    <p:extLst>
      <p:ext uri="{BB962C8B-B14F-4D97-AF65-F5344CB8AC3E}">
        <p14:creationId xmlns:p14="http://schemas.microsoft.com/office/powerpoint/2010/main" val="3532484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 Information Kapitel 7</a:t>
            </a:r>
            <a:endParaRPr lang="de-DE" dirty="0"/>
          </a:p>
        </p:txBody>
      </p:sp>
      <p:sp>
        <p:nvSpPr>
          <p:cNvPr id="3" name="Textplatzhalter 2"/>
          <p:cNvSpPr>
            <a:spLocks noGrp="1"/>
          </p:cNvSpPr>
          <p:nvPr>
            <p:ph type="body" sz="quarter" idx="13"/>
          </p:nvPr>
        </p:nvSpPr>
        <p:spPr/>
        <p:txBody>
          <a:bodyPr wrap="square"/>
          <a:lstStyle/>
          <a:p>
            <a:r>
              <a:rPr lang="de-DE" dirty="0" smtClean="0"/>
              <a:t>Erfassung von beschreibenden Merkmalen des intellektuellen oder künstlerischen Inhalts</a:t>
            </a:r>
          </a:p>
          <a:p>
            <a:r>
              <a:rPr lang="de-DE" dirty="0"/>
              <a:t>v</a:t>
            </a:r>
            <a:r>
              <a:rPr lang="de-DE" dirty="0" smtClean="0"/>
              <a:t>erwendet, um die Benutzeranforderungen bezüglich des Inhalts zu erfüllen</a:t>
            </a:r>
          </a:p>
          <a:p>
            <a:pPr lvl="1"/>
            <a:r>
              <a:rPr lang="de-DE" dirty="0" smtClean="0"/>
              <a:t>(z. B. Art des Inhalts, Zielgruppe, Sprache)</a:t>
            </a:r>
          </a:p>
          <a:p>
            <a:r>
              <a:rPr lang="de-DE" dirty="0" smtClean="0"/>
              <a:t>Informationsquellen:</a:t>
            </a:r>
          </a:p>
          <a:p>
            <a:pPr lvl="1"/>
            <a:r>
              <a:rPr lang="de-DE" dirty="0" smtClean="0"/>
              <a:t>die Ressource selbst</a:t>
            </a:r>
          </a:p>
          <a:p>
            <a:pPr lvl="1"/>
            <a:r>
              <a:rPr lang="de-DE" dirty="0" smtClean="0"/>
              <a:t>Quellen außerhalb der Ressource</a:t>
            </a:r>
          </a:p>
        </p:txBody>
      </p:sp>
      <p:sp>
        <p:nvSpPr>
          <p:cNvPr id="4" name="Fußzeilenplatzhalter 3"/>
          <p:cNvSpPr>
            <a:spLocks noGrp="1"/>
          </p:cNvSpPr>
          <p:nvPr>
            <p:ph type="ftr" sz="quarter" idx="14"/>
          </p:nvPr>
        </p:nvSpPr>
        <p:spPr>
          <a:xfrm>
            <a:off x="467544" y="6376243"/>
            <a:ext cx="813690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91</a:t>
            </a:fld>
            <a:endParaRPr lang="de-DE">
              <a:solidFill>
                <a:prstClr val="black">
                  <a:tint val="75000"/>
                </a:prstClr>
              </a:solidFill>
            </a:endParaRPr>
          </a:p>
        </p:txBody>
      </p:sp>
    </p:spTree>
    <p:extLst>
      <p:ext uri="{BB962C8B-B14F-4D97-AF65-F5344CB8AC3E}">
        <p14:creationId xmlns:p14="http://schemas.microsoft.com/office/powerpoint/2010/main" val="3692170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 des Inhalts (RDA 7.2)</a:t>
            </a:r>
            <a:endParaRPr lang="de-DE" dirty="0"/>
          </a:p>
        </p:txBody>
      </p:sp>
      <p:sp>
        <p:nvSpPr>
          <p:cNvPr id="3" name="Textplatzhalter 2"/>
          <p:cNvSpPr>
            <a:spLocks noGrp="1"/>
          </p:cNvSpPr>
          <p:nvPr>
            <p:ph type="body" sz="quarter" idx="13"/>
          </p:nvPr>
        </p:nvSpPr>
        <p:spPr>
          <a:xfrm>
            <a:off x="251520" y="836712"/>
            <a:ext cx="8640960" cy="864096"/>
          </a:xfrm>
        </p:spPr>
        <p:txBody>
          <a:bodyPr/>
          <a:lstStyle/>
          <a:p>
            <a:r>
              <a:rPr lang="de-DE" dirty="0" smtClean="0"/>
              <a:t>Art des Inhalts wird erfasst, wenn zur Abgrenzung oder eindeutigen Identifizierung notwendig </a:t>
            </a:r>
            <a:endParaRPr lang="de-DE" sz="1800" dirty="0"/>
          </a:p>
        </p:txBody>
      </p:sp>
      <p:sp>
        <p:nvSpPr>
          <p:cNvPr id="6" name="Rechteck 5"/>
          <p:cNvSpPr/>
          <p:nvPr/>
        </p:nvSpPr>
        <p:spPr>
          <a:xfrm>
            <a:off x="611560" y="1916832"/>
            <a:ext cx="7848872" cy="677108"/>
          </a:xfrm>
          <a:prstGeom prst="rect">
            <a:avLst/>
          </a:prstGeom>
        </p:spPr>
        <p:txBody>
          <a:bodyPr wrap="square">
            <a:spAutoFit/>
          </a:bodyPr>
          <a:lstStyle/>
          <a:p>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Liste nach RDA 7.2 D-A-CH:</a:t>
            </a:r>
          </a:p>
          <a:p>
            <a:endParaRPr lang="de-DE" sz="1400" dirty="0">
              <a:solidFill>
                <a:prstClr val="black"/>
              </a:solidFill>
            </a:endParaRPr>
          </a:p>
        </p:txBody>
      </p:sp>
      <p:sp>
        <p:nvSpPr>
          <p:cNvPr id="7" name="Rechteck 6"/>
          <p:cNvSpPr/>
          <p:nvPr/>
        </p:nvSpPr>
        <p:spPr>
          <a:xfrm>
            <a:off x="611560" y="2865473"/>
            <a:ext cx="7641976" cy="3456384"/>
          </a:xfrm>
          <a:prstGeom prst="rect">
            <a:avLst/>
          </a:prstGeom>
        </p:spPr>
        <p:txBody>
          <a:bodyPr wrap="square" numCol="2">
            <a:spAutoFit/>
          </a:bodyPr>
          <a:lstStyle/>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Ausstellungskatalog</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rPr>
              <a:t>Autobiografie</a:t>
            </a:r>
          </a:p>
          <a:p>
            <a:pPr marL="742950" lvl="1" indent="-285750">
              <a:buFont typeface="Symbol" panose="05050102010706020507" pitchFamily="18" charset="2"/>
              <a:buChar char="-"/>
            </a:pPr>
            <a:r>
              <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rPr>
              <a:t>Bibliografie</a:t>
            </a:r>
          </a:p>
          <a:p>
            <a:pPr marL="742950" lvl="1" indent="-285750">
              <a:buFont typeface="Symbol" panose="05050102010706020507" pitchFamily="18" charset="2"/>
              <a:buChar char="-"/>
            </a:pPr>
            <a:r>
              <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rPr>
              <a:t>Bildband</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Biografie</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Comic</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Festschrift</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Hochschulschrift</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lvl="1"/>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endPar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Hörbuch</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Konferenzschrift</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Monografische Reihe</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Schulbuch</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Website</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Zeitschrift</a:t>
            </a:r>
          </a:p>
          <a:p>
            <a:pPr marL="742950" lvl="1" indent="-285750">
              <a:buFont typeface="Symbol" panose="05050102010706020507" pitchFamily="18" charset="2"/>
              <a:buChar cha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Zeitung</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8208912"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92</a:t>
            </a:fld>
            <a:endParaRPr lang="de-DE">
              <a:solidFill>
                <a:prstClr val="black">
                  <a:tint val="75000"/>
                </a:prstClr>
              </a:solidFill>
            </a:endParaRPr>
          </a:p>
        </p:txBody>
      </p:sp>
    </p:spTree>
    <p:extLst>
      <p:ext uri="{BB962C8B-B14F-4D97-AF65-F5344CB8AC3E}">
        <p14:creationId xmlns:p14="http://schemas.microsoft.com/office/powerpoint/2010/main" val="3084190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461462698"/>
              </p:ext>
            </p:extLst>
          </p:nvPr>
        </p:nvGraphicFramePr>
        <p:xfrm>
          <a:off x="395536" y="2636912"/>
          <a:ext cx="8136904" cy="1409708"/>
        </p:xfrm>
        <a:graphic>
          <a:graphicData uri="http://schemas.openxmlformats.org/drawingml/2006/table">
            <a:tbl>
              <a:tblPr firstRow="1" bandRow="1">
                <a:tableStyleId>{5C22544A-7EE6-4342-B048-85BDC9FD1C3A}</a:tableStyleId>
              </a:tblPr>
              <a:tblGrid>
                <a:gridCol w="1248138"/>
                <a:gridCol w="2712302"/>
                <a:gridCol w="4176464"/>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Russischer und sorbischer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2207">
                <a:tc grid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Titel liegt sorbisch vor. Der Inhaltstext ist sorbisch und russisch.</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Sprache des Inhalts (RDA 7.12)</a:t>
            </a:r>
            <a:endParaRPr lang="de-DE" dirty="0"/>
          </a:p>
        </p:txBody>
      </p:sp>
      <p:sp>
        <p:nvSpPr>
          <p:cNvPr id="3" name="Textfeld 2"/>
          <p:cNvSpPr txBox="1"/>
          <p:nvPr/>
        </p:nvSpPr>
        <p:spPr>
          <a:xfrm>
            <a:off x="251520" y="836712"/>
            <a:ext cx="8251104" cy="1569660"/>
          </a:xfrm>
          <a:prstGeom prst="rect">
            <a:avLst/>
          </a:prstGeom>
          <a:noFill/>
          <a:ln>
            <a:noFill/>
          </a:ln>
        </p:spPr>
        <p:txBody>
          <a:bodyPr wrap="square" rtlCol="0">
            <a:spAutoFit/>
          </a:bodyPr>
          <a:lstStyle/>
          <a:p>
            <a:pPr marL="342900" indent="-342900">
              <a:buFont typeface="Arial" panose="020B0604020202020204" pitchFamily="34" charset="0"/>
              <a:buChar char="•"/>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e</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ine Sprache, die verwendet wird, um den Inhalt einer Ressource auszudrücken</a:t>
            </a:r>
          </a:p>
          <a:p>
            <a:pPr marL="342900" indent="-342900">
              <a:buFont typeface="Arial" panose="020B0604020202020204" pitchFamily="34" charset="0"/>
              <a:buChar char="•"/>
            </a:pP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Beispiele:</a:t>
            </a:r>
          </a:p>
        </p:txBody>
      </p:sp>
      <p:graphicFrame>
        <p:nvGraphicFramePr>
          <p:cNvPr id="8" name="Tabelle 7"/>
          <p:cNvGraphicFramePr>
            <a:graphicFrameLocks noGrp="1"/>
          </p:cNvGraphicFramePr>
          <p:nvPr>
            <p:extLst>
              <p:ext uri="{D42A27DB-BD31-4B8C-83A1-F6EECF244321}">
                <p14:modId xmlns:p14="http://schemas.microsoft.com/office/powerpoint/2010/main" val="1313860963"/>
              </p:ext>
            </p:extLst>
          </p:nvPr>
        </p:nvGraphicFramePr>
        <p:xfrm>
          <a:off x="395536" y="4293096"/>
          <a:ext cx="8136904" cy="1729242"/>
        </p:xfrm>
        <a:graphic>
          <a:graphicData uri="http://schemas.openxmlformats.org/drawingml/2006/table">
            <a:tbl>
              <a:tblPr firstRow="1" bandRow="1">
                <a:tableStyleId>{5C22544A-7EE6-4342-B048-85BDC9FD1C3A}</a:tableStyleId>
              </a:tblPr>
              <a:tblGrid>
                <a:gridCol w="1248138"/>
                <a:gridCol w="2784310"/>
                <a:gridCol w="4104456"/>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Tschechischer Text. Deutsche und englische Zusammenfassung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gridSpan="3">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Titel und Sprache des Inhalts sind tschechisch. Hinweis auf die englische und deutsche Zusammenfassung.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5"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2" name="Foliennummernplatzhalter 1"/>
          <p:cNvSpPr>
            <a:spLocks noGrp="1"/>
          </p:cNvSpPr>
          <p:nvPr>
            <p:ph type="sldNum" sz="quarter" idx="4"/>
          </p:nvPr>
        </p:nvSpPr>
        <p:spPr/>
        <p:txBody>
          <a:bodyPr/>
          <a:lstStyle/>
          <a:p>
            <a:fld id="{8A6690F1-7CA1-4166-A522-500460961984}" type="slidenum">
              <a:rPr lang="de-DE" smtClean="0">
                <a:solidFill>
                  <a:prstClr val="black">
                    <a:tint val="75000"/>
                  </a:prstClr>
                </a:solidFill>
              </a:rPr>
              <a:pPr/>
              <a:t>93</a:t>
            </a:fld>
            <a:endParaRPr lang="de-DE">
              <a:solidFill>
                <a:prstClr val="black">
                  <a:tint val="75000"/>
                </a:prstClr>
              </a:solidFill>
            </a:endParaRPr>
          </a:p>
        </p:txBody>
      </p:sp>
    </p:spTree>
    <p:extLst>
      <p:ext uri="{BB962C8B-B14F-4D97-AF65-F5344CB8AC3E}">
        <p14:creationId xmlns:p14="http://schemas.microsoft.com/office/powerpoint/2010/main" val="414256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 (RDA 7.15)</a:t>
            </a:r>
            <a:endParaRPr lang="de-DE" dirty="0"/>
          </a:p>
        </p:txBody>
      </p:sp>
      <p:sp>
        <p:nvSpPr>
          <p:cNvPr id="3" name="Textplatzhalter 2"/>
          <p:cNvSpPr>
            <a:spLocks noGrp="1"/>
          </p:cNvSpPr>
          <p:nvPr>
            <p:ph type="body" sz="quarter" idx="13"/>
          </p:nvPr>
        </p:nvSpPr>
        <p:spPr/>
        <p:txBody>
          <a:bodyPr wrap="square"/>
          <a:lstStyle/>
          <a:p>
            <a:r>
              <a:rPr lang="de-DE" dirty="0" smtClean="0"/>
              <a:t>Standardelement, Angabe gemäß der Grundregel  (RDA 7.15.1.3)</a:t>
            </a:r>
          </a:p>
          <a:p>
            <a:endParaRPr lang="de-DE" dirty="0"/>
          </a:p>
          <a:p>
            <a:r>
              <a:rPr lang="de-DE" dirty="0" smtClean="0"/>
              <a:t>Inhalt, der dazu konzipiert ist, den primären Inhalt einer Ressource zu illustrieren                          (RDA 7.15.1.3 D-A-CH)</a:t>
            </a:r>
          </a:p>
          <a:p>
            <a:pPr lvl="1"/>
            <a:r>
              <a:rPr lang="de-DE" dirty="0" smtClean="0"/>
              <a:t>Erfassung nur vorgesehen als Ergänzung des primären Inhalts</a:t>
            </a:r>
          </a:p>
          <a:p>
            <a:pPr lvl="1"/>
            <a:r>
              <a:rPr lang="de-DE" dirty="0" smtClean="0"/>
              <a:t>keine Erfassung, wenn ein wesentlicher Teil aus Bildern etc. besteht</a:t>
            </a:r>
          </a:p>
          <a:p>
            <a:pPr lvl="2"/>
            <a:r>
              <a:rPr lang="de-DE" sz="1800" dirty="0"/>
              <a:t>n</a:t>
            </a:r>
            <a:r>
              <a:rPr lang="de-DE" sz="1800" dirty="0" smtClean="0"/>
              <a:t>ach RDA 7.2 wird ein Begriff aus der normierten Liste  in RDA 7.2.1.3 D-A-CH gewählt</a:t>
            </a:r>
          </a:p>
          <a:p>
            <a:pPr lvl="2"/>
            <a:r>
              <a:rPr lang="de-DE" sz="1800" dirty="0"/>
              <a:t>e</a:t>
            </a:r>
            <a:r>
              <a:rPr lang="de-DE" sz="1800" dirty="0" smtClean="0"/>
              <a:t>rfassen Sie zusätzlich „unbewegtes Bild“ als Inhaltstyp nach RDA 6.9</a:t>
            </a:r>
          </a:p>
          <a:p>
            <a:pPr lvl="1"/>
            <a:endParaRPr lang="de-DE" dirty="0" smtClean="0"/>
          </a:p>
          <a:p>
            <a:pPr marL="457200" lvl="1" indent="0">
              <a:buNone/>
            </a:pPr>
            <a:endParaRPr lang="de-DE" dirty="0" smtClean="0"/>
          </a:p>
        </p:txBody>
      </p:sp>
      <p:sp>
        <p:nvSpPr>
          <p:cNvPr id="4" name="Fußzeilenplatzhalter 3"/>
          <p:cNvSpPr>
            <a:spLocks noGrp="1"/>
          </p:cNvSpPr>
          <p:nvPr>
            <p:ph type="ftr" sz="quarter" idx="14"/>
          </p:nvPr>
        </p:nvSpPr>
        <p:spPr>
          <a:xfrm>
            <a:off x="467544" y="6376243"/>
            <a:ext cx="835292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94</a:t>
            </a:fld>
            <a:endParaRPr lang="de-DE">
              <a:solidFill>
                <a:prstClr val="black">
                  <a:tint val="75000"/>
                </a:prstClr>
              </a:solidFill>
            </a:endParaRPr>
          </a:p>
        </p:txBody>
      </p:sp>
    </p:spTree>
    <p:extLst>
      <p:ext uri="{BB962C8B-B14F-4D97-AF65-F5344CB8AC3E}">
        <p14:creationId xmlns:p14="http://schemas.microsoft.com/office/powerpoint/2010/main" val="1453743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Hochschulschriften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952276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Grundsätzliches</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 </a:t>
            </a:r>
            <a:r>
              <a:rPr lang="de-DE" dirty="0"/>
              <a:t>Werk, das zur </a:t>
            </a:r>
            <a:r>
              <a:rPr lang="de-DE" b="1" dirty="0"/>
              <a:t>Erlangung eines akademischen Grades</a:t>
            </a:r>
            <a:r>
              <a:rPr lang="de-DE" dirty="0"/>
              <a:t> präsentiert </a:t>
            </a:r>
            <a:r>
              <a:rPr lang="de-DE" dirty="0" smtClean="0"/>
              <a:t>wird</a:t>
            </a:r>
          </a:p>
          <a:p>
            <a:endParaRPr lang="de-DE" dirty="0" smtClean="0"/>
          </a:p>
          <a:p>
            <a:r>
              <a:rPr lang="de-DE" dirty="0" smtClean="0"/>
              <a:t>Angabe </a:t>
            </a:r>
            <a:r>
              <a:rPr lang="de-DE" dirty="0"/>
              <a:t>des Hochschulschriftenvermerks </a:t>
            </a:r>
            <a:r>
              <a:rPr lang="de-DE" dirty="0" smtClean="0"/>
              <a:t>durch </a:t>
            </a:r>
            <a:r>
              <a:rPr lang="de-DE" dirty="0"/>
              <a:t>die </a:t>
            </a:r>
            <a:r>
              <a:rPr lang="de-DE" dirty="0" smtClean="0"/>
              <a:t/>
            </a:r>
            <a:br>
              <a:rPr lang="de-DE" dirty="0" smtClean="0"/>
            </a:br>
            <a:r>
              <a:rPr lang="de-DE" dirty="0" err="1" smtClean="0"/>
              <a:t>RDA</a:t>
            </a:r>
            <a:r>
              <a:rPr lang="de-DE" dirty="0" smtClean="0"/>
              <a:t> </a:t>
            </a:r>
            <a:r>
              <a:rPr lang="de-DE" dirty="0"/>
              <a:t>7.9 D-A-CH </a:t>
            </a:r>
            <a:r>
              <a:rPr lang="de-DE" dirty="0" smtClean="0"/>
              <a:t>geregelt</a:t>
            </a:r>
          </a:p>
          <a:p>
            <a:endParaRPr lang="de-DE" dirty="0"/>
          </a:p>
          <a:p>
            <a:r>
              <a:rPr lang="de-DE" dirty="0" smtClean="0"/>
              <a:t>in </a:t>
            </a:r>
            <a:r>
              <a:rPr lang="de-DE" dirty="0"/>
              <a:t>der deutschsprachigen </a:t>
            </a:r>
            <a:r>
              <a:rPr lang="de-DE" dirty="0" smtClean="0"/>
              <a:t>Praxis:</a:t>
            </a:r>
            <a:br>
              <a:rPr lang="de-DE" dirty="0" smtClean="0"/>
            </a:br>
            <a:r>
              <a:rPr lang="de-DE" dirty="0" smtClean="0"/>
              <a:t/>
            </a:r>
            <a:br>
              <a:rPr lang="de-DE" dirty="0" smtClean="0"/>
            </a:br>
            <a:r>
              <a:rPr lang="de-DE" dirty="0" smtClean="0"/>
              <a:t>Charakter </a:t>
            </a:r>
            <a:r>
              <a:rPr lang="de-DE" dirty="0"/>
              <a:t>der Hochschulschrift </a:t>
            </a:r>
            <a:r>
              <a:rPr lang="de-DE" dirty="0" smtClean="0"/>
              <a:t>anstelle </a:t>
            </a:r>
            <a:br>
              <a:rPr lang="de-DE" dirty="0" smtClean="0"/>
            </a:br>
            <a:r>
              <a:rPr lang="de-DE" dirty="0" smtClean="0"/>
              <a:t>des </a:t>
            </a:r>
            <a:r>
              <a:rPr lang="de-DE" dirty="0"/>
              <a:t>genauen akademischen Grads </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475736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Inhalt </a:t>
            </a:r>
            <a:r>
              <a:rPr lang="de-DE"/>
              <a:t>des </a:t>
            </a:r>
            <a:r>
              <a:rPr lang="de-DE" smtClean="0"/>
              <a:t>Hochschulschriftenvermerks</a:t>
            </a:r>
            <a:endParaRPr lang="de-DE" dirty="0"/>
          </a:p>
        </p:txBody>
      </p:sp>
      <p:sp>
        <p:nvSpPr>
          <p:cNvPr id="3" name="Textplatzhalter 2"/>
          <p:cNvSpPr>
            <a:spLocks noGrp="1"/>
          </p:cNvSpPr>
          <p:nvPr>
            <p:ph type="body" sz="quarter" idx="13"/>
          </p:nvPr>
        </p:nvSpPr>
        <p:spPr/>
        <p:txBody>
          <a:bodyPr wrap="square"/>
          <a:lstStyle/>
          <a:p>
            <a:pPr lvl="0"/>
            <a:r>
              <a:rPr lang="de-DE" b="1" smtClean="0"/>
              <a:t>Charakter </a:t>
            </a:r>
            <a:r>
              <a:rPr lang="de-DE" b="1"/>
              <a:t>der Hochschulschrift</a:t>
            </a:r>
            <a:r>
              <a:rPr lang="de-DE"/>
              <a:t> (wenn </a:t>
            </a:r>
            <a:r>
              <a:rPr lang="de-DE" smtClean="0"/>
              <a:t>aus </a:t>
            </a:r>
            <a:r>
              <a:rPr lang="de-DE"/>
              <a:t>der Vorlage zu </a:t>
            </a:r>
            <a:r>
              <a:rPr lang="de-DE" smtClean="0"/>
              <a:t>ermitteln) </a:t>
            </a:r>
          </a:p>
          <a:p>
            <a:pPr lvl="0"/>
            <a:r>
              <a:rPr lang="de-DE" b="1" smtClean="0"/>
              <a:t>Name </a:t>
            </a:r>
            <a:r>
              <a:rPr lang="de-DE" b="1"/>
              <a:t>der Institution </a:t>
            </a:r>
            <a:r>
              <a:rPr lang="de-DE"/>
              <a:t>oder (optional)</a:t>
            </a:r>
            <a:r>
              <a:rPr lang="de-DE" b="1"/>
              <a:t> der Fakultät</a:t>
            </a:r>
            <a:r>
              <a:rPr lang="de-DE"/>
              <a:t>, die den Grad verliehen hat </a:t>
            </a:r>
            <a:r>
              <a:rPr lang="de-DE" smtClean="0"/>
              <a:t/>
            </a:r>
            <a:br>
              <a:rPr lang="de-DE" smtClean="0"/>
            </a:br>
            <a:r>
              <a:rPr lang="de-DE" smtClean="0"/>
              <a:t>(</a:t>
            </a:r>
            <a:r>
              <a:rPr lang="de-DE"/>
              <a:t>nach Möglichkeit gemäß dem normierten Sucheinstieg der Körperschaft) </a:t>
            </a:r>
            <a:r>
              <a:rPr lang="de-DE" smtClean="0"/>
              <a:t>(RDA 7.9.3)</a:t>
            </a:r>
          </a:p>
          <a:p>
            <a:pPr lvl="0"/>
            <a:r>
              <a:rPr lang="de-DE" b="1" smtClean="0"/>
              <a:t>Jahr</a:t>
            </a:r>
            <a:r>
              <a:rPr lang="de-DE"/>
              <a:t>, in dem der Grad verliehen </a:t>
            </a:r>
            <a:r>
              <a:rPr lang="de-DE" smtClean="0"/>
              <a:t>wurde (RDA 7.9.4)</a:t>
            </a:r>
          </a:p>
          <a:p>
            <a:pPr lvl="0"/>
            <a:endParaRPr lang="de-DE"/>
          </a:p>
          <a:p>
            <a:r>
              <a:rPr lang="de-DE"/>
              <a:t>in der genannten </a:t>
            </a:r>
            <a:r>
              <a:rPr lang="de-DE" smtClean="0"/>
              <a:t>Reihenfolge</a:t>
            </a:r>
          </a:p>
          <a:p>
            <a:r>
              <a:rPr lang="de-DE" smtClean="0"/>
              <a:t>fehlende </a:t>
            </a:r>
            <a:r>
              <a:rPr lang="de-DE"/>
              <a:t>Angaben müssen nicht recherchiert </a:t>
            </a:r>
            <a:r>
              <a:rPr lang="de-DE" smtClean="0"/>
              <a:t>werden</a:t>
            </a:r>
          </a:p>
          <a:p>
            <a:r>
              <a:rPr lang="de-DE" smtClean="0"/>
              <a:t>Kein akademischer </a:t>
            </a:r>
            <a:r>
              <a:rPr lang="de-DE"/>
              <a:t>Grad (der Rang, der als Bestätigung für wissenschaftliche Leistungen verliehen wird) (RDA 7.9.2</a:t>
            </a:r>
            <a:r>
              <a:rPr lang="de-DE" smtClean="0"/>
              <a:t>)</a:t>
            </a:r>
            <a:endParaRPr lang="de-DE"/>
          </a:p>
          <a:p>
            <a:endParaRPr lang="de-DE"/>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69567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613794083"/>
              </p:ext>
            </p:extLst>
          </p:nvPr>
        </p:nvGraphicFramePr>
        <p:xfrm>
          <a:off x="395536" y="1268760"/>
          <a:ext cx="8424935" cy="4032448"/>
        </p:xfrm>
        <a:graphic>
          <a:graphicData uri="http://schemas.openxmlformats.org/drawingml/2006/table">
            <a:tbl>
              <a:tblPr firstRow="1" bandRow="1">
                <a:tableStyleId>{5C22544A-7EE6-4342-B048-85BDC9FD1C3A}</a:tableStyleId>
              </a:tblPr>
              <a:tblGrid>
                <a:gridCol w="1224136"/>
                <a:gridCol w="3528392"/>
                <a:gridCol w="3672407"/>
              </a:tblGrid>
              <a:tr h="649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3480">
                <a:tc>
                  <a:txBody>
                    <a:bodyPr/>
                    <a:lstStyle/>
                    <a:p>
                      <a:pPr>
                        <a:lnSpc>
                          <a:spcPct val="100000"/>
                        </a:lnSpc>
                        <a:spcAft>
                          <a:spcPts val="600"/>
                        </a:spcAft>
                      </a:pPr>
                      <a:r>
                        <a:rPr lang="de-DE" sz="1800" b="1">
                          <a:effectLst/>
                          <a:latin typeface="Verdana"/>
                          <a:ea typeface="Calibri"/>
                          <a:cs typeface="Times New Roman"/>
                        </a:rPr>
                        <a:t>7.9.2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Akademischer Grad </a:t>
                      </a:r>
                      <a:r>
                        <a:rPr lang="de-DE" sz="1800" b="1" smtClean="0">
                          <a:effectLst/>
                          <a:latin typeface="Verdana"/>
                          <a:ea typeface="Calibri"/>
                          <a:cs typeface="Times New Roman"/>
                        </a:rPr>
                        <a:t/>
                      </a:r>
                      <a:br>
                        <a:rPr lang="de-DE" sz="1800" b="1" smtClean="0">
                          <a:effectLst/>
                          <a:latin typeface="Verdana"/>
                          <a:ea typeface="Calibri"/>
                          <a:cs typeface="Times New Roman"/>
                        </a:rPr>
                      </a:br>
                      <a:r>
                        <a:rPr lang="de-DE" sz="1800" b="1" smtClean="0">
                          <a:effectLst/>
                          <a:latin typeface="Verdana"/>
                          <a:ea typeface="Calibri"/>
                          <a:cs typeface="Times New Roman"/>
                        </a:rPr>
                        <a:t>(</a:t>
                      </a:r>
                      <a:r>
                        <a:rPr lang="de-DE" sz="1800" b="1">
                          <a:effectLst/>
                          <a:latin typeface="Verdana"/>
                          <a:ea typeface="Calibri"/>
                          <a:cs typeface="Times New Roman"/>
                        </a:rPr>
                        <a:t>als Charakter der Hochschulschrift)</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Dissertation</a:t>
                      </a:r>
                    </a:p>
                  </a:txBody>
                  <a:tcPr marL="68580" marR="68580" marT="0" marB="0" anchor="ctr"/>
                </a:tc>
              </a:tr>
              <a:tr h="1054952">
                <a:tc>
                  <a:txBody>
                    <a:bodyPr/>
                    <a:lstStyle/>
                    <a:p>
                      <a:pPr>
                        <a:lnSpc>
                          <a:spcPct val="100000"/>
                        </a:lnSpc>
                        <a:spcAft>
                          <a:spcPts val="600"/>
                        </a:spcAft>
                      </a:pPr>
                      <a:r>
                        <a:rPr lang="de-DE" sz="1800" b="1">
                          <a:effectLst/>
                          <a:latin typeface="Verdana"/>
                          <a:ea typeface="Calibri"/>
                          <a:cs typeface="Times New Roman"/>
                        </a:rPr>
                        <a:t>7.9.3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Verleihende Institution oder Fakultät</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Universität Leipzig</a:t>
                      </a:r>
                    </a:p>
                  </a:txBody>
                  <a:tcPr marL="68580" marR="68580" marT="0" marB="0" anchor="ctr"/>
                </a:tc>
              </a:tr>
              <a:tr h="1054952">
                <a:tc>
                  <a:txBody>
                    <a:bodyPr/>
                    <a:lstStyle/>
                    <a:p>
                      <a:pPr>
                        <a:lnSpc>
                          <a:spcPct val="100000"/>
                        </a:lnSpc>
                        <a:spcAft>
                          <a:spcPts val="600"/>
                        </a:spcAft>
                      </a:pPr>
                      <a:r>
                        <a:rPr lang="de-DE" sz="1800" b="1">
                          <a:solidFill>
                            <a:srgbClr val="000000"/>
                          </a:solidFill>
                          <a:effectLst/>
                          <a:latin typeface="Verdana"/>
                          <a:ea typeface="Times New Roman"/>
                          <a:cs typeface="Arial"/>
                        </a:rPr>
                        <a:t>7.9.4</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a:effectLst/>
                          <a:latin typeface="Verdana"/>
                          <a:ea typeface="Calibri"/>
                          <a:cs typeface="Times New Roman"/>
                        </a:rPr>
                        <a:t>Jahr, in dem der Grad verliehen wurde</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2006</a:t>
                      </a: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a:t>Beispiel</a:t>
            </a:r>
          </a:p>
        </p:txBody>
      </p:sp>
      <p:sp>
        <p:nvSpPr>
          <p:cNvPr id="7"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18771322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Formulierung „vorgelegt von ...“ wird in der Verantwortlichkeitsangabe erfasst.</a:t>
            </a:r>
          </a:p>
          <a:p>
            <a:pPr marL="0" indent="0">
              <a:buNone/>
            </a:pPr>
            <a:endParaRPr lang="de-DE" dirty="0"/>
          </a:p>
          <a:p>
            <a:endParaRPr lang="de-DE" dirty="0" smtClean="0"/>
          </a:p>
          <a:p>
            <a:endParaRPr lang="de-DE" dirty="0" smtClean="0"/>
          </a:p>
          <a:p>
            <a:endParaRPr lang="de-DE" dirty="0"/>
          </a:p>
          <a:p>
            <a:r>
              <a:rPr lang="de-DE" dirty="0" smtClean="0"/>
              <a:t>Veröffentlichungsangabe </a:t>
            </a:r>
            <a:r>
              <a:rPr lang="de-DE" dirty="0"/>
              <a:t>ist </a:t>
            </a:r>
            <a:r>
              <a:rPr lang="de-DE" dirty="0" smtClean="0"/>
              <a:t>verpflichtend</a:t>
            </a:r>
          </a:p>
          <a:p>
            <a:r>
              <a:rPr lang="de-DE" dirty="0" smtClean="0"/>
              <a:t>Erscheinungsort </a:t>
            </a:r>
            <a:r>
              <a:rPr lang="de-DE" dirty="0"/>
              <a:t>ist der Sitz der </a:t>
            </a:r>
            <a:r>
              <a:rPr lang="de-DE" dirty="0" smtClean="0"/>
              <a:t>Hochschule</a:t>
            </a:r>
          </a:p>
          <a:p>
            <a:r>
              <a:rPr lang="de-DE" dirty="0" smtClean="0"/>
              <a:t>Es wird kein Verlagsname angegeben</a:t>
            </a:r>
          </a:p>
          <a:p>
            <a:r>
              <a:rPr lang="de-DE" dirty="0" smtClean="0"/>
              <a:t>Erfassung in </a:t>
            </a:r>
            <a:r>
              <a:rPr lang="de-DE" dirty="0"/>
              <a:t>der Form der </a:t>
            </a:r>
            <a:r>
              <a:rPr lang="de-DE" dirty="0" smtClean="0"/>
              <a:t>Informationsquelle</a:t>
            </a:r>
            <a:endParaRPr lang="de-DE" dirty="0"/>
          </a:p>
          <a:p>
            <a:endParaRPr lang="de-DE" dirty="0" smtClean="0"/>
          </a:p>
          <a:p>
            <a:endParaRPr lang="de-DE" dirty="0"/>
          </a:p>
          <a:p>
            <a:endParaRPr lang="de-DE" dirty="0" smtClean="0"/>
          </a:p>
          <a:p>
            <a:endParaRPr lang="de-DE" dirty="0"/>
          </a:p>
          <a:p>
            <a:endParaRPr lang="de-DE" dirty="0" smtClean="0"/>
          </a:p>
          <a:p>
            <a:endParaRPr lang="de-DE" dirty="0"/>
          </a:p>
          <a:p>
            <a:endParaRPr lang="de-DE" dirty="0"/>
          </a:p>
          <a:p>
            <a:pPr lvl="0"/>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itel 1"/>
          <p:cNvSpPr txBox="1">
            <a:spLocks/>
          </p:cNvSpPr>
          <p:nvPr/>
        </p:nvSpPr>
        <p:spPr>
          <a:xfrm>
            <a:off x="250121" y="2744924"/>
            <a:ext cx="8892480" cy="648072"/>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Erscheinungsvermerk </a:t>
            </a:r>
            <a:r>
              <a:rPr lang="de-DE" dirty="0"/>
              <a:t>bei echten Hochschulschriften</a:t>
            </a:r>
          </a:p>
        </p:txBody>
      </p:sp>
      <p:sp>
        <p:nvSpPr>
          <p:cNvPr id="8" name="Fußzeilenplatzhalter 4"/>
          <p:cNvSpPr>
            <a:spLocks noGrp="1"/>
          </p:cNvSpPr>
          <p:nvPr>
            <p:ph type="ftr" sz="quarter" idx="14"/>
          </p:nvPr>
        </p:nvSpPr>
        <p:spPr>
          <a:xfrm>
            <a:off x="467544" y="6376243"/>
            <a:ext cx="7344816" cy="365125"/>
          </a:xfrm>
        </p:spPr>
        <p:txBody>
          <a:bodyPr/>
          <a:lstStyle/>
          <a:p>
            <a:r>
              <a:rPr lang="de-DE" dirty="0"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116567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0.xml><?xml version="1.0" encoding="utf-8"?>
<a:theme xmlns:a="http://schemas.openxmlformats.org/drawingml/2006/main" name="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1.xml><?xml version="1.0" encoding="utf-8"?>
<a:theme xmlns:a="http://schemas.openxmlformats.org/drawingml/2006/main" name="1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2.xml><?xml version="1.0" encoding="utf-8"?>
<a:theme xmlns:a="http://schemas.openxmlformats.org/drawingml/2006/main" name="1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3.xml><?xml version="1.0" encoding="utf-8"?>
<a:theme xmlns:a="http://schemas.openxmlformats.org/drawingml/2006/main" name="1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4.xml><?xml version="1.0" encoding="utf-8"?>
<a:theme xmlns:a="http://schemas.openxmlformats.org/drawingml/2006/main" name="1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5.xml><?xml version="1.0" encoding="utf-8"?>
<a:theme xmlns:a="http://schemas.openxmlformats.org/drawingml/2006/main" name="1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6.xml><?xml version="1.0" encoding="utf-8"?>
<a:theme xmlns:a="http://schemas.openxmlformats.org/drawingml/2006/main" name="1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7.xml><?xml version="1.0" encoding="utf-8"?>
<a:theme xmlns:a="http://schemas.openxmlformats.org/drawingml/2006/main" name="1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8.xml><?xml version="1.0" encoding="utf-8"?>
<a:theme xmlns:a="http://schemas.openxmlformats.org/drawingml/2006/main" name="1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19.xml><?xml version="1.0" encoding="utf-8"?>
<a:theme xmlns:a="http://schemas.openxmlformats.org/drawingml/2006/main" name="1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1.xml><?xml version="1.0" encoding="utf-8"?>
<a:theme xmlns:a="http://schemas.openxmlformats.org/drawingml/2006/main" name="2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2.xml><?xml version="1.0" encoding="utf-8"?>
<a:theme xmlns:a="http://schemas.openxmlformats.org/drawingml/2006/main" name="2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3.xml><?xml version="1.0" encoding="utf-8"?>
<a:theme xmlns:a="http://schemas.openxmlformats.org/drawingml/2006/main" name="2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4.xml><?xml version="1.0" encoding="utf-8"?>
<a:theme xmlns:a="http://schemas.openxmlformats.org/drawingml/2006/main" name="2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5.xml><?xml version="1.0" encoding="utf-8"?>
<a:theme xmlns:a="http://schemas.openxmlformats.org/drawingml/2006/main" name="2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6.xml><?xml version="1.0" encoding="utf-8"?>
<a:theme xmlns:a="http://schemas.openxmlformats.org/drawingml/2006/main" name="2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7.xml><?xml version="1.0" encoding="utf-8"?>
<a:theme xmlns:a="http://schemas.openxmlformats.org/drawingml/2006/main" name="2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8.xml><?xml version="1.0" encoding="utf-8"?>
<a:theme xmlns:a="http://schemas.openxmlformats.org/drawingml/2006/main" name="2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9.xml><?xml version="1.0" encoding="utf-8"?>
<a:theme xmlns:a="http://schemas.openxmlformats.org/drawingml/2006/main" name="2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0.xml><?xml version="1.0" encoding="utf-8"?>
<a:theme xmlns:a="http://schemas.openxmlformats.org/drawingml/2006/main" name="2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1.xml><?xml version="1.0" encoding="utf-8"?>
<a:theme xmlns:a="http://schemas.openxmlformats.org/drawingml/2006/main" name="3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2.xml><?xml version="1.0" encoding="utf-8"?>
<a:theme xmlns:a="http://schemas.openxmlformats.org/drawingml/2006/main" name="3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3.xml><?xml version="1.0" encoding="utf-8"?>
<a:theme xmlns:a="http://schemas.openxmlformats.org/drawingml/2006/main" name="3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4.xml><?xml version="1.0" encoding="utf-8"?>
<a:theme xmlns:a="http://schemas.openxmlformats.org/drawingml/2006/main" name="3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5.xml><?xml version="1.0" encoding="utf-8"?>
<a:theme xmlns:a="http://schemas.openxmlformats.org/drawingml/2006/main" name="3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6.xml><?xml version="1.0" encoding="utf-8"?>
<a:theme xmlns:a="http://schemas.openxmlformats.org/drawingml/2006/main" name="3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7.xml><?xml version="1.0" encoding="utf-8"?>
<a:theme xmlns:a="http://schemas.openxmlformats.org/drawingml/2006/main" name="3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8.xml><?xml version="1.0" encoding="utf-8"?>
<a:theme xmlns:a="http://schemas.openxmlformats.org/drawingml/2006/main" name="3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9.xml><?xml version="1.0" encoding="utf-8"?>
<a:theme xmlns:a="http://schemas.openxmlformats.org/drawingml/2006/main" name="3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xml><?xml version="1.0" encoding="utf-8"?>
<a:theme xmlns:a="http://schemas.openxmlformats.org/drawingml/2006/main" name="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0.xml><?xml version="1.0" encoding="utf-8"?>
<a:theme xmlns:a="http://schemas.openxmlformats.org/drawingml/2006/main" name="3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1.xml><?xml version="1.0" encoding="utf-8"?>
<a:theme xmlns:a="http://schemas.openxmlformats.org/drawingml/2006/main" name="4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2.xml><?xml version="1.0" encoding="utf-8"?>
<a:theme xmlns:a="http://schemas.openxmlformats.org/drawingml/2006/main" name="4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3.xml><?xml version="1.0" encoding="utf-8"?>
<a:theme xmlns:a="http://schemas.openxmlformats.org/drawingml/2006/main" name="4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4.xml><?xml version="1.0" encoding="utf-8"?>
<a:theme xmlns:a="http://schemas.openxmlformats.org/drawingml/2006/main" name="4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5.xml><?xml version="1.0" encoding="utf-8"?>
<a:theme xmlns:a="http://schemas.openxmlformats.org/drawingml/2006/main" name="4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6.xml><?xml version="1.0" encoding="utf-8"?>
<a:theme xmlns:a="http://schemas.openxmlformats.org/drawingml/2006/main" name="4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7.xml><?xml version="1.0" encoding="utf-8"?>
<a:theme xmlns:a="http://schemas.openxmlformats.org/drawingml/2006/main" name="4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8.xml><?xml version="1.0" encoding="utf-8"?>
<a:theme xmlns:a="http://schemas.openxmlformats.org/drawingml/2006/main" name="4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9.xml><?xml version="1.0" encoding="utf-8"?>
<a:theme xmlns:a="http://schemas.openxmlformats.org/drawingml/2006/main" name="4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xml><?xml version="1.0" encoding="utf-8"?>
<a:theme xmlns:a="http://schemas.openxmlformats.org/drawingml/2006/main" name="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0.xml><?xml version="1.0" encoding="utf-8"?>
<a:theme xmlns:a="http://schemas.openxmlformats.org/drawingml/2006/main" name="4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1.xml><?xml version="1.0" encoding="utf-8"?>
<a:theme xmlns:a="http://schemas.openxmlformats.org/drawingml/2006/main" name="5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2.xml><?xml version="1.0" encoding="utf-8"?>
<a:theme xmlns:a="http://schemas.openxmlformats.org/drawingml/2006/main" name="5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3.xml><?xml version="1.0" encoding="utf-8"?>
<a:theme xmlns:a="http://schemas.openxmlformats.org/drawingml/2006/main" name="5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4.xml><?xml version="1.0" encoding="utf-8"?>
<a:theme xmlns:a="http://schemas.openxmlformats.org/drawingml/2006/main" name="5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5.xml><?xml version="1.0" encoding="utf-8"?>
<a:theme xmlns:a="http://schemas.openxmlformats.org/drawingml/2006/main" name="5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6.xml><?xml version="1.0" encoding="utf-8"?>
<a:theme xmlns:a="http://schemas.openxmlformats.org/drawingml/2006/main" name="5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7.xml><?xml version="1.0" encoding="utf-8"?>
<a:theme xmlns:a="http://schemas.openxmlformats.org/drawingml/2006/main" name="5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9.xml><?xml version="1.0" encoding="utf-8"?>
<a:theme xmlns:a="http://schemas.openxmlformats.org/drawingml/2006/main" name="1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latin typeface="Verdana" pitchFamily="34" charset="0"/>
            <a:ea typeface="Verdana" pitchFamily="34" charset="0"/>
            <a:cs typeface="Verdana" pitchFamily="34" charset="0"/>
          </a:defRPr>
        </a:defPPr>
      </a:lstStyle>
    </a:txDef>
  </a:objectDefaults>
  <a:extraClrSchemeLst/>
</a:theme>
</file>

<file path=ppt/theme/theme60.xml><?xml version="1.0" encoding="utf-8"?>
<a:theme xmlns:a="http://schemas.openxmlformats.org/drawingml/2006/main" name="2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1.xml><?xml version="1.0" encoding="utf-8"?>
<a:theme xmlns:a="http://schemas.openxmlformats.org/drawingml/2006/main" name="3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2.xml><?xml version="1.0" encoding="utf-8"?>
<a:theme xmlns:a="http://schemas.openxmlformats.org/drawingml/2006/main" name="4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3.xml><?xml version="1.0" encoding="utf-8"?>
<a:theme xmlns:a="http://schemas.openxmlformats.org/drawingml/2006/main" name="5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4.xml><?xml version="1.0" encoding="utf-8"?>
<a:theme xmlns:a="http://schemas.openxmlformats.org/drawingml/2006/main" name="5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5.xml><?xml version="1.0" encoding="utf-8"?>
<a:theme xmlns:a="http://schemas.openxmlformats.org/drawingml/2006/main" name="5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6.xml><?xml version="1.0" encoding="utf-8"?>
<a:theme xmlns:a="http://schemas.openxmlformats.org/drawingml/2006/main" name="5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7.xml><?xml version="1.0" encoding="utf-8"?>
<a:theme xmlns:a="http://schemas.openxmlformats.org/drawingml/2006/main" name="6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8.xml><?xml version="1.0" encoding="utf-8"?>
<a:theme xmlns:a="http://schemas.openxmlformats.org/drawingml/2006/main" name="6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9.xml><?xml version="1.0" encoding="utf-8"?>
<a:theme xmlns:a="http://schemas.openxmlformats.org/drawingml/2006/main" name="6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xml><?xml version="1.0" encoding="utf-8"?>
<a:theme xmlns:a="http://schemas.openxmlformats.org/drawingml/2006/main" name="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latin typeface="Verdana" pitchFamily="34" charset="0"/>
            <a:ea typeface="Verdana" pitchFamily="34" charset="0"/>
            <a:cs typeface="Verdana" pitchFamily="34" charset="0"/>
          </a:defRPr>
        </a:defPPr>
      </a:lstStyle>
    </a:txDef>
  </a:objectDefaults>
  <a:extraClrSchemeLst/>
</a:theme>
</file>

<file path=ppt/theme/theme70.xml><?xml version="1.0" encoding="utf-8"?>
<a:theme xmlns:a="http://schemas.openxmlformats.org/drawingml/2006/main" name="6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1.xml><?xml version="1.0" encoding="utf-8"?>
<a:theme xmlns:a="http://schemas.openxmlformats.org/drawingml/2006/main" name="6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2.xml><?xml version="1.0" encoding="utf-8"?>
<a:theme xmlns:a="http://schemas.openxmlformats.org/drawingml/2006/main" name="6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3.xml><?xml version="1.0" encoding="utf-8"?>
<a:theme xmlns:a="http://schemas.openxmlformats.org/drawingml/2006/main" name="6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4.xml><?xml version="1.0" encoding="utf-8"?>
<a:theme xmlns:a="http://schemas.openxmlformats.org/drawingml/2006/main" name="6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5.xml><?xml version="1.0" encoding="utf-8"?>
<a:theme xmlns:a="http://schemas.openxmlformats.org/drawingml/2006/main" name="6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6.xml><?xml version="1.0" encoding="utf-8"?>
<a:theme xmlns:a="http://schemas.openxmlformats.org/drawingml/2006/main" name="6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7.xml><?xml version="1.0" encoding="utf-8"?>
<a:theme xmlns:a="http://schemas.openxmlformats.org/drawingml/2006/main" name="70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8.xml><?xml version="1.0" encoding="utf-8"?>
<a:theme xmlns:a="http://schemas.openxmlformats.org/drawingml/2006/main" name="7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9.xml><?xml version="1.0" encoding="utf-8"?>
<a:theme xmlns:a="http://schemas.openxmlformats.org/drawingml/2006/main" name="7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8.xml><?xml version="1.0" encoding="utf-8"?>
<a:theme xmlns:a="http://schemas.openxmlformats.org/drawingml/2006/main" name="7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latin typeface="Verdana" pitchFamily="34" charset="0"/>
            <a:ea typeface="Verdana" pitchFamily="34" charset="0"/>
            <a:cs typeface="Verdana" pitchFamily="34" charset="0"/>
          </a:defRPr>
        </a:defPPr>
      </a:lstStyle>
    </a:txDef>
  </a:objectDefaults>
  <a:extraClrSchemeLst/>
</a:theme>
</file>

<file path=ppt/theme/theme80.xml><?xml version="1.0" encoding="utf-8"?>
<a:theme xmlns:a="http://schemas.openxmlformats.org/drawingml/2006/main" name="7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81.xml><?xml version="1.0" encoding="utf-8"?>
<a:theme xmlns:a="http://schemas.openxmlformats.org/drawingml/2006/main" name="7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8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latin typeface="Verdana" pitchFamily="34" charset="0"/>
            <a:ea typeface="Verdana" pitchFamily="34" charset="0"/>
            <a:cs typeface="Verdana" pitchFamily="34" charset="0"/>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7708</Words>
  <Application>Microsoft Office PowerPoint</Application>
  <PresentationFormat>Bildschirmpräsentation (4:3)</PresentationFormat>
  <Paragraphs>1806</Paragraphs>
  <Slides>137</Slides>
  <Notes>59</Notes>
  <HiddenSlides>0</HiddenSlides>
  <MMClips>0</MMClips>
  <ScaleCrop>false</ScaleCrop>
  <HeadingPairs>
    <vt:vector size="4" baseType="variant">
      <vt:variant>
        <vt:lpstr>Design</vt:lpstr>
      </vt:variant>
      <vt:variant>
        <vt:i4>81</vt:i4>
      </vt:variant>
      <vt:variant>
        <vt:lpstr>Folientitel</vt:lpstr>
      </vt:variant>
      <vt:variant>
        <vt:i4>137</vt:i4>
      </vt:variant>
    </vt:vector>
  </HeadingPairs>
  <TitlesOfParts>
    <vt:vector size="218" baseType="lpstr">
      <vt:lpstr>Larissa</vt:lpstr>
      <vt:lpstr>1_Larissa</vt:lpstr>
      <vt:lpstr>2_Larissa</vt:lpstr>
      <vt:lpstr>3_Larissa</vt:lpstr>
      <vt:lpstr>4_Larissa</vt:lpstr>
      <vt:lpstr>5_Larissa</vt:lpstr>
      <vt:lpstr>6_Larissa</vt:lpstr>
      <vt:lpstr>7_Larissa</vt:lpstr>
      <vt:lpstr>8_Larissa</vt:lpstr>
      <vt:lpstr>9_Larissa</vt:lpstr>
      <vt:lpstr>10_Larissa</vt:lpstr>
      <vt:lpstr>11_Larissa</vt:lpstr>
      <vt:lpstr>12_Larissa</vt:lpstr>
      <vt:lpstr>13_Larissa</vt:lpstr>
      <vt:lpstr>14_Larissa</vt:lpstr>
      <vt:lpstr>15_Larissa</vt:lpstr>
      <vt:lpstr>16_Larissa</vt:lpstr>
      <vt:lpstr>17_Larissa</vt:lpstr>
      <vt:lpstr>18_Larissa</vt:lpstr>
      <vt:lpstr>19_Larissa</vt:lpstr>
      <vt:lpstr>20_Larissa</vt:lpstr>
      <vt:lpstr>21_Larissa</vt:lpstr>
      <vt:lpstr>22_Larissa</vt:lpstr>
      <vt:lpstr>23_Larissa</vt:lpstr>
      <vt:lpstr>24_Larissa</vt:lpstr>
      <vt:lpstr>26_Larissa</vt:lpstr>
      <vt:lpstr>27_Larissa</vt:lpstr>
      <vt:lpstr>25_Larissa</vt:lpstr>
      <vt:lpstr>28_Larissa</vt:lpstr>
      <vt:lpstr>29_Larissa</vt:lpstr>
      <vt:lpstr>30_Larissa</vt:lpstr>
      <vt:lpstr>31_Larissa</vt:lpstr>
      <vt:lpstr>32_Larissa</vt:lpstr>
      <vt:lpstr>33_Larissa</vt:lpstr>
      <vt:lpstr>34_Larissa</vt:lpstr>
      <vt:lpstr>35_Larissa</vt:lpstr>
      <vt:lpstr>36_Larissa</vt:lpstr>
      <vt:lpstr>37_Larissa</vt:lpstr>
      <vt:lpstr>38_Larissa</vt:lpstr>
      <vt:lpstr>39_Larissa</vt:lpstr>
      <vt:lpstr>40_Larissa</vt:lpstr>
      <vt:lpstr>41_Larissa</vt:lpstr>
      <vt:lpstr>42_Larissa</vt:lpstr>
      <vt:lpstr>43_Larissa</vt:lpstr>
      <vt:lpstr>44_Larissa</vt:lpstr>
      <vt:lpstr>45_Larissa</vt:lpstr>
      <vt:lpstr>46_Larissa</vt:lpstr>
      <vt:lpstr>47_Larissa</vt:lpstr>
      <vt:lpstr>48_Larissa</vt:lpstr>
      <vt:lpstr>49_Larissa</vt:lpstr>
      <vt:lpstr>50_Larissa</vt:lpstr>
      <vt:lpstr>51_Larissa</vt:lpstr>
      <vt:lpstr>52_Larissa</vt:lpstr>
      <vt:lpstr>53_Larissa</vt:lpstr>
      <vt:lpstr>54_Larissa</vt:lpstr>
      <vt:lpstr>55_Larissa</vt:lpstr>
      <vt:lpstr>56_Larissa</vt:lpstr>
      <vt:lpstr>Larissa-Design</vt:lpstr>
      <vt:lpstr>1_Larissa-Design</vt:lpstr>
      <vt:lpstr>2_Larissa-Design</vt:lpstr>
      <vt:lpstr>3_Larissa-Design</vt:lpstr>
      <vt:lpstr>4_Larissa-Design</vt:lpstr>
      <vt:lpstr>5_Larissa-Design</vt:lpstr>
      <vt:lpstr>57_Larissa</vt:lpstr>
      <vt:lpstr>58_Larissa</vt:lpstr>
      <vt:lpstr>59_Larissa</vt:lpstr>
      <vt:lpstr>60_Larissa</vt:lpstr>
      <vt:lpstr>61_Larissa</vt:lpstr>
      <vt:lpstr>62_Larissa</vt:lpstr>
      <vt:lpstr>63_Larissa</vt:lpstr>
      <vt:lpstr>64_Larissa</vt:lpstr>
      <vt:lpstr>65_Larissa</vt:lpstr>
      <vt:lpstr>66_Larissa</vt:lpstr>
      <vt:lpstr>67_Larissa</vt:lpstr>
      <vt:lpstr>68_Larissa</vt:lpstr>
      <vt:lpstr>69_Larissa</vt:lpstr>
      <vt:lpstr>70_Larissa</vt:lpstr>
      <vt:lpstr>71_Larissa</vt:lpstr>
      <vt:lpstr>72_Larissa</vt:lpstr>
      <vt:lpstr>73_Larissa</vt:lpstr>
      <vt:lpstr>74_Larissa</vt:lpstr>
      <vt:lpstr>Schulungsunterlagen der AG RDA</vt:lpstr>
      <vt:lpstr>RDA mini Teil 2/3</vt:lpstr>
      <vt:lpstr>Das Standardelemente-Set   </vt:lpstr>
      <vt:lpstr>Grundsätzliches</vt:lpstr>
      <vt:lpstr>Grundsätzliches</vt:lpstr>
      <vt:lpstr>Kennzeichnung im Toolkit   </vt:lpstr>
      <vt:lpstr>Zusammengesetzte Beschreibung und erste Titelaufnahme nach RDA für eine einzelne Einheit</vt:lpstr>
      <vt:lpstr>Beispiel einzelne Einheit: 3.01 Vor der Zeit / Christoph Hein</vt:lpstr>
      <vt:lpstr>Zusammenfassung Bsp. 3.01</vt:lpstr>
      <vt:lpstr>Zusammenfassung Bsp. 3.01</vt:lpstr>
      <vt:lpstr>Arten der Beschreibung </vt:lpstr>
      <vt:lpstr>Arten der Beschreibung – RDA 1.5</vt:lpstr>
      <vt:lpstr>Umfassende Beschreibung - RDA 1.5.2</vt:lpstr>
      <vt:lpstr>Analytische Beschreibung - RDA 1.5.3</vt:lpstr>
      <vt:lpstr>Hierarchische Beschreibung - RDA 1.5.4</vt:lpstr>
      <vt:lpstr>Welche Art der Beschreibung?</vt:lpstr>
      <vt:lpstr>Abgrenzung von Publikationen verschiedener Erscheinungsweisen</vt:lpstr>
      <vt:lpstr>Definitionen - 1</vt:lpstr>
      <vt:lpstr>Definitionen - 2</vt:lpstr>
      <vt:lpstr>Definitionen - 3</vt:lpstr>
      <vt:lpstr>Abgrenzung fortlaufende Ressource -  Monografie</vt:lpstr>
      <vt:lpstr>Abgrenzung Zeitschrift – monografische Reihe </vt:lpstr>
      <vt:lpstr>Informationsquellen </vt:lpstr>
      <vt:lpstr>PowerPoint-Präsentation</vt:lpstr>
      <vt:lpstr>PowerPoint-Präsentation</vt:lpstr>
      <vt:lpstr>PowerPoint-Präsentation</vt:lpstr>
      <vt:lpstr>PowerPoint-Präsentation</vt:lpstr>
      <vt:lpstr>Grundwissen aus Kapitel 1 zum Erfassen und Übertragen </vt:lpstr>
      <vt:lpstr>Sprache und Schrift (RDA 1.4)</vt:lpstr>
      <vt:lpstr>Erfassen und Übertragen (RDA 1.7)</vt:lpstr>
      <vt:lpstr>Initialen und Akronyme (RDA 1.7.6)</vt:lpstr>
      <vt:lpstr>Abkürzungen (RDA 1.7.8)</vt:lpstr>
      <vt:lpstr>Fehler (RDA 1.7.9)</vt:lpstr>
      <vt:lpstr>Zahlen, in Ziffern oder Wörtern (RDA 1.8)</vt:lpstr>
      <vt:lpstr>Beschreibung der Manifestation:  Titel (RDA 2.3) </vt:lpstr>
      <vt:lpstr>Titel: Grundregeln</vt:lpstr>
      <vt:lpstr>Titel: Grundregeln</vt:lpstr>
      <vt:lpstr>Titel: Grundregeln</vt:lpstr>
      <vt:lpstr>Titel: Paralleltitel (Standardelement) </vt:lpstr>
      <vt:lpstr>Titel: Paralleltitel (Standardelement)</vt:lpstr>
      <vt:lpstr>Titel: Titelzusatz (Standardelement)</vt:lpstr>
      <vt:lpstr>Titel: Abweichender Titel (Standardelement fR/iR) </vt:lpstr>
      <vt:lpstr>Beschreibung der Manifestation Verantwortlichkeitsangabe (RDA 2.4) </vt:lpstr>
      <vt:lpstr>Grundsätzliches </vt:lpstr>
      <vt:lpstr>Erfassen allgemein</vt:lpstr>
      <vt:lpstr>Erfassen allgemein</vt:lpstr>
      <vt:lpstr>Erfassen allgemein</vt:lpstr>
      <vt:lpstr> Beschreibung der Manifestation  Ausgabevermerk (RDA 2.5) </vt:lpstr>
      <vt:lpstr>Ausgabevermerk, Geltungsbereich </vt:lpstr>
      <vt:lpstr>Ausgabebezeichnung</vt:lpstr>
      <vt:lpstr>Ausgabebezeichnung</vt:lpstr>
      <vt:lpstr>Ausgabebezeichnung</vt:lpstr>
      <vt:lpstr>Ausgabebezeichnung einer näher erläuterten Überarbeitung </vt:lpstr>
      <vt:lpstr>Veröffentlichungsangabe / Vertriebsangabe / Herstellungsangabe / Copyrightdatum </vt:lpstr>
      <vt:lpstr>Veröffentlichungsangabe (RDA 2.8)</vt:lpstr>
      <vt:lpstr>Erfassung des Erscheinungsdatums: einzelne Einheit</vt:lpstr>
      <vt:lpstr>Erfassung des Erscheinungsdatums</vt:lpstr>
      <vt:lpstr>Kein Erscheinungsdatum</vt:lpstr>
      <vt:lpstr>Erscheinungsdatum (RDA 2.8.6.6 D-A-CH und RDA 2.8.6.5 D-A-CH)</vt:lpstr>
      <vt:lpstr>Erscheinungsdatum (RDA 2.8.6.6 D-A-CH)</vt:lpstr>
      <vt:lpstr>Erscheinungsdatum (RDA 2.8.6.6 D-A-CH)</vt:lpstr>
      <vt:lpstr>Erscheinungsdatum (RDA 2.8.6.5 D-A-CH)</vt:lpstr>
      <vt:lpstr>Erfassung des Verlagsnamens</vt:lpstr>
      <vt:lpstr>Erfassung des Verlagsnamens - Beispiel</vt:lpstr>
      <vt:lpstr>Verlagsname (RDA 2.8.4)</vt:lpstr>
      <vt:lpstr>Verlags-/Vertriebs-/Herstellername</vt:lpstr>
      <vt:lpstr>Erfassung des Erscheinungsortes</vt:lpstr>
      <vt:lpstr>Erfassung des Erscheinungsortes - Beispiel</vt:lpstr>
      <vt:lpstr>Erscheinungsort (RDA 2.8.2)</vt:lpstr>
      <vt:lpstr> Identifikator (RDA 2.15) </vt:lpstr>
      <vt:lpstr>Definition (RDA 2.15.1.1)</vt:lpstr>
      <vt:lpstr>ISBN, ISMN, ISSN, URN und DOI  (RDA 2.15.1.4)</vt:lpstr>
      <vt:lpstr>Falsche Identifikatoren (RDA 2.15.1.6)</vt:lpstr>
      <vt:lpstr>Erläuterung (RDA 2.15.1.7)</vt:lpstr>
      <vt:lpstr>Inhaltstyp / Medientyp / Datenträgertyp   IMD-Typen </vt:lpstr>
      <vt:lpstr>Inhaltstyp / Medientyp / Datenträgertyp</vt:lpstr>
      <vt:lpstr>Definition</vt:lpstr>
      <vt:lpstr>Definition</vt:lpstr>
      <vt:lpstr>Definition</vt:lpstr>
      <vt:lpstr>Beispiele</vt:lpstr>
      <vt:lpstr>Anwendungsrichtlinien zu den IMD-Typen</vt:lpstr>
      <vt:lpstr>Beschreibung der Datenträger (RDA Kapitel 3)</vt:lpstr>
      <vt:lpstr>Umfang (RDA 3.4)</vt:lpstr>
      <vt:lpstr>Umfang (RDA 3.4)</vt:lpstr>
      <vt:lpstr>Umfang von Text (RDA 3.4.5)</vt:lpstr>
      <vt:lpstr>Umfang (RDA 3.4)</vt:lpstr>
      <vt:lpstr>Umfang (RDA 3.4)</vt:lpstr>
      <vt:lpstr>Umfang von Text (RDA 3.4.5)</vt:lpstr>
      <vt:lpstr>Beschreibung der Datenträger</vt:lpstr>
      <vt:lpstr>Beschreibung des Inhalts</vt:lpstr>
      <vt:lpstr>Allgemeine Information Kapitel 7</vt:lpstr>
      <vt:lpstr>Art des Inhalts (RDA 7.2)</vt:lpstr>
      <vt:lpstr>Sprache des Inhalts (RDA 7.12)</vt:lpstr>
      <vt:lpstr>Illustrierender Inhalt (RDA 7.15)</vt:lpstr>
      <vt:lpstr>Hochschulschriften</vt:lpstr>
      <vt:lpstr>Grundsätzliches</vt:lpstr>
      <vt:lpstr>Inhalt des Hochschulschriftenvermerks</vt:lpstr>
      <vt:lpstr>Beispiel</vt:lpstr>
      <vt:lpstr>Verantwortlichkeitsangabe</vt:lpstr>
      <vt:lpstr> Anmerkung zur Manifestation (RDA 2.17) </vt:lpstr>
      <vt:lpstr>Definition</vt:lpstr>
      <vt:lpstr>Erfassung der Gesamttitelangabe bei einzelnen Einheiten</vt:lpstr>
      <vt:lpstr>Monografien: Gesamttitelangabe</vt:lpstr>
      <vt:lpstr>Beispiel 25, Monografische Reihe - Teil</vt:lpstr>
      <vt:lpstr>Beispiel 25, Monografische Reihe - Teil</vt:lpstr>
      <vt:lpstr>Behandlung der Werkebene </vt:lpstr>
      <vt:lpstr>Grundsätzliches</vt:lpstr>
      <vt:lpstr>Bestimmung des bevorzugten Titels</vt:lpstr>
      <vt:lpstr>Abweichender Titel des Werks</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 hat keinen geistigen Schöpfer</vt:lpstr>
      <vt:lpstr>Werk hat keinen geistigen Schöpfer</vt:lpstr>
      <vt:lpstr>Beziehungen </vt:lpstr>
      <vt:lpstr>Beziehungen bestehen aus</vt:lpstr>
      <vt:lpstr>Standardelemente</vt:lpstr>
      <vt:lpstr>Erfassen der Beziehung</vt:lpstr>
      <vt:lpstr>Zusammengesetzte Beschreibung - Beispiel</vt:lpstr>
      <vt:lpstr>Zusammengesetzte Beschreibung - Beispiel</vt:lpstr>
      <vt:lpstr>Beziehungen zu Personen, Familien und Körperschaften, die mit einer Ressource in Verbindung stehen</vt:lpstr>
      <vt:lpstr>Standardelemente - Geistiger Schöpfer</vt:lpstr>
      <vt:lpstr>Standardelemente - Mitwirkender</vt:lpstr>
      <vt:lpstr>Erfassen der Beziehung</vt:lpstr>
      <vt:lpstr>Erfassen der Beziehungskennzeichnung</vt:lpstr>
      <vt:lpstr>Erfassen der Beziehungskennzeichnung - Anhang</vt:lpstr>
      <vt:lpstr>Beziehung zu einem geistigen Schöpfer - Person - Beispiel</vt:lpstr>
      <vt:lpstr>Beziehung zu einem geistigen Schöpfer - Körperschaft - Beispiel</vt:lpstr>
      <vt:lpstr>Beziehung zu einer sonstigen Person - Beispiel</vt:lpstr>
      <vt:lpstr>Beziehung zu einem Mitwirkenden - Person - Beispiele</vt:lpstr>
      <vt:lpstr>Beziehungen zwischen Werken, Expressionen, Manifestationen oder Exemplaren</vt:lpstr>
      <vt:lpstr>Geltungsbereich</vt:lpstr>
      <vt:lpstr>Standardelemente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173</cp:revision>
  <dcterms:created xsi:type="dcterms:W3CDTF">2014-02-18T07:01:40Z</dcterms:created>
  <dcterms:modified xsi:type="dcterms:W3CDTF">2017-01-25T13:06:45Z</dcterms:modified>
</cp:coreProperties>
</file>