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Masters/slideMaster72.xml" ContentType="application/vnd.openxmlformats-officedocument.presentationml.slideMaster+xml"/>
  <Override PartName="/ppt/slideMasters/slideMaster73.xml" ContentType="application/vnd.openxmlformats-officedocument.presentationml.slideMaster+xml"/>
  <Override PartName="/ppt/slideMasters/slideMaster74.xml" ContentType="application/vnd.openxmlformats-officedocument.presentationml.slideMaster+xml"/>
  <Override PartName="/ppt/slideMasters/slideMaster75.xml" ContentType="application/vnd.openxmlformats-officedocument.presentationml.slideMaster+xml"/>
  <Override PartName="/ppt/slideMasters/slideMaster76.xml" ContentType="application/vnd.openxmlformats-officedocument.presentationml.slideMaster+xml"/>
  <Override PartName="/ppt/slideMasters/slideMaster77.xml" ContentType="application/vnd.openxmlformats-officedocument.presentationml.slideMaster+xml"/>
  <Override PartName="/ppt/slideMasters/slideMaster78.xml" ContentType="application/vnd.openxmlformats-officedocument.presentationml.slideMaster+xml"/>
  <Override PartName="/ppt/slideMasters/slideMaster79.xml" ContentType="application/vnd.openxmlformats-officedocument.presentationml.slideMaster+xml"/>
  <Override PartName="/ppt/slideMasters/slideMaster80.xml" ContentType="application/vnd.openxmlformats-officedocument.presentationml.slideMaster+xml"/>
  <Override PartName="/ppt/slideMasters/slideMaster8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theme/theme18.xml" ContentType="application/vnd.openxmlformats-officedocument.theme+xml"/>
  <Override PartName="/ppt/slideLayouts/slideLayout19.xml" ContentType="application/vnd.openxmlformats-officedocument.presentationml.slideLayout+xml"/>
  <Override PartName="/ppt/theme/theme19.xml" ContentType="application/vnd.openxmlformats-officedocument.theme+xml"/>
  <Override PartName="/ppt/slideLayouts/slideLayout20.xml" ContentType="application/vnd.openxmlformats-officedocument.presentationml.slideLayout+xml"/>
  <Override PartName="/ppt/theme/theme20.xml" ContentType="application/vnd.openxmlformats-officedocument.theme+xml"/>
  <Override PartName="/ppt/slideLayouts/slideLayout21.xml" ContentType="application/vnd.openxmlformats-officedocument.presentationml.slideLayout+xml"/>
  <Override PartName="/ppt/theme/theme21.xml" ContentType="application/vnd.openxmlformats-officedocument.theme+xml"/>
  <Override PartName="/ppt/slideLayouts/slideLayout22.xml" ContentType="application/vnd.openxmlformats-officedocument.presentationml.slideLayout+xml"/>
  <Override PartName="/ppt/theme/theme22.xml" ContentType="application/vnd.openxmlformats-officedocument.theme+xml"/>
  <Override PartName="/ppt/slideLayouts/slideLayout23.xml" ContentType="application/vnd.openxmlformats-officedocument.presentationml.slideLayout+xml"/>
  <Override PartName="/ppt/theme/theme23.xml" ContentType="application/vnd.openxmlformats-officedocument.theme+xml"/>
  <Override PartName="/ppt/slideLayouts/slideLayout24.xml" ContentType="application/vnd.openxmlformats-officedocument.presentationml.slideLayout+xml"/>
  <Override PartName="/ppt/theme/theme24.xml" ContentType="application/vnd.openxmlformats-officedocument.theme+xml"/>
  <Override PartName="/ppt/slideLayouts/slideLayout25.xml" ContentType="application/vnd.openxmlformats-officedocument.presentationml.slideLayout+xml"/>
  <Override PartName="/ppt/theme/theme25.xml" ContentType="application/vnd.openxmlformats-officedocument.theme+xml"/>
  <Override PartName="/ppt/slideLayouts/slideLayout26.xml" ContentType="application/vnd.openxmlformats-officedocument.presentationml.slideLayout+xml"/>
  <Override PartName="/ppt/theme/theme26.xml" ContentType="application/vnd.openxmlformats-officedocument.theme+xml"/>
  <Override PartName="/ppt/slideLayouts/slideLayout27.xml" ContentType="application/vnd.openxmlformats-officedocument.presentationml.slideLayout+xml"/>
  <Override PartName="/ppt/theme/theme27.xml" ContentType="application/vnd.openxmlformats-officedocument.theme+xml"/>
  <Override PartName="/ppt/slideLayouts/slideLayout28.xml" ContentType="application/vnd.openxmlformats-officedocument.presentationml.slideLayout+xml"/>
  <Override PartName="/ppt/theme/theme28.xml" ContentType="application/vnd.openxmlformats-officedocument.theme+xml"/>
  <Override PartName="/ppt/slideLayouts/slideLayout29.xml" ContentType="application/vnd.openxmlformats-officedocument.presentationml.slideLayout+xml"/>
  <Override PartName="/ppt/theme/theme29.xml" ContentType="application/vnd.openxmlformats-officedocument.theme+xml"/>
  <Override PartName="/ppt/slideLayouts/slideLayout30.xml" ContentType="application/vnd.openxmlformats-officedocument.presentationml.slideLayout+xml"/>
  <Override PartName="/ppt/theme/theme30.xml" ContentType="application/vnd.openxmlformats-officedocument.theme+xml"/>
  <Override PartName="/ppt/slideLayouts/slideLayout31.xml" ContentType="application/vnd.openxmlformats-officedocument.presentationml.slideLayout+xml"/>
  <Override PartName="/ppt/theme/theme31.xml" ContentType="application/vnd.openxmlformats-officedocument.theme+xml"/>
  <Override PartName="/ppt/slideLayouts/slideLayout32.xml" ContentType="application/vnd.openxmlformats-officedocument.presentationml.slideLayout+xml"/>
  <Override PartName="/ppt/theme/theme32.xml" ContentType="application/vnd.openxmlformats-officedocument.theme+xml"/>
  <Override PartName="/ppt/slideLayouts/slideLayout33.xml" ContentType="application/vnd.openxmlformats-officedocument.presentationml.slideLayout+xml"/>
  <Override PartName="/ppt/theme/theme33.xml" ContentType="application/vnd.openxmlformats-officedocument.theme+xml"/>
  <Override PartName="/ppt/slideLayouts/slideLayout34.xml" ContentType="application/vnd.openxmlformats-officedocument.presentationml.slideLayout+xml"/>
  <Override PartName="/ppt/theme/theme34.xml" ContentType="application/vnd.openxmlformats-officedocument.theme+xml"/>
  <Override PartName="/ppt/slideLayouts/slideLayout35.xml" ContentType="application/vnd.openxmlformats-officedocument.presentationml.slideLayout+xml"/>
  <Override PartName="/ppt/theme/theme35.xml" ContentType="application/vnd.openxmlformats-officedocument.theme+xml"/>
  <Override PartName="/ppt/slideLayouts/slideLayout36.xml" ContentType="application/vnd.openxmlformats-officedocument.presentationml.slideLayout+xml"/>
  <Override PartName="/ppt/theme/theme36.xml" ContentType="application/vnd.openxmlformats-officedocument.theme+xml"/>
  <Override PartName="/ppt/slideLayouts/slideLayout37.xml" ContentType="application/vnd.openxmlformats-officedocument.presentationml.slideLayout+xml"/>
  <Override PartName="/ppt/theme/theme37.xml" ContentType="application/vnd.openxmlformats-officedocument.theme+xml"/>
  <Override PartName="/ppt/slideLayouts/slideLayout38.xml" ContentType="application/vnd.openxmlformats-officedocument.presentationml.slideLayout+xml"/>
  <Override PartName="/ppt/theme/theme38.xml" ContentType="application/vnd.openxmlformats-officedocument.theme+xml"/>
  <Override PartName="/ppt/slideLayouts/slideLayout39.xml" ContentType="application/vnd.openxmlformats-officedocument.presentationml.slideLayout+xml"/>
  <Override PartName="/ppt/theme/theme39.xml" ContentType="application/vnd.openxmlformats-officedocument.theme+xml"/>
  <Override PartName="/ppt/slideLayouts/slideLayout40.xml" ContentType="application/vnd.openxmlformats-officedocument.presentationml.slideLayout+xml"/>
  <Override PartName="/ppt/theme/theme40.xml" ContentType="application/vnd.openxmlformats-officedocument.theme+xml"/>
  <Override PartName="/ppt/slideLayouts/slideLayout41.xml" ContentType="application/vnd.openxmlformats-officedocument.presentationml.slideLayout+xml"/>
  <Override PartName="/ppt/theme/theme41.xml" ContentType="application/vnd.openxmlformats-officedocument.theme+xml"/>
  <Override PartName="/ppt/slideLayouts/slideLayout42.xml" ContentType="application/vnd.openxmlformats-officedocument.presentationml.slideLayout+xml"/>
  <Override PartName="/ppt/theme/theme42.xml" ContentType="application/vnd.openxmlformats-officedocument.theme+xml"/>
  <Override PartName="/ppt/slideLayouts/slideLayout43.xml" ContentType="application/vnd.openxmlformats-officedocument.presentationml.slideLayout+xml"/>
  <Override PartName="/ppt/theme/theme43.xml" ContentType="application/vnd.openxmlformats-officedocument.theme+xml"/>
  <Override PartName="/ppt/slideLayouts/slideLayout44.xml" ContentType="application/vnd.openxmlformats-officedocument.presentationml.slideLayout+xml"/>
  <Override PartName="/ppt/theme/theme44.xml" ContentType="application/vnd.openxmlformats-officedocument.theme+xml"/>
  <Override PartName="/ppt/slideLayouts/slideLayout45.xml" ContentType="application/vnd.openxmlformats-officedocument.presentationml.slideLayout+xml"/>
  <Override PartName="/ppt/theme/theme45.xml" ContentType="application/vnd.openxmlformats-officedocument.theme+xml"/>
  <Override PartName="/ppt/slideLayouts/slideLayout46.xml" ContentType="application/vnd.openxmlformats-officedocument.presentationml.slideLayout+xml"/>
  <Override PartName="/ppt/theme/theme46.xml" ContentType="application/vnd.openxmlformats-officedocument.theme+xml"/>
  <Override PartName="/ppt/slideLayouts/slideLayout47.xml" ContentType="application/vnd.openxmlformats-officedocument.presentationml.slideLayout+xml"/>
  <Override PartName="/ppt/theme/theme47.xml" ContentType="application/vnd.openxmlformats-officedocument.theme+xml"/>
  <Override PartName="/ppt/slideLayouts/slideLayout48.xml" ContentType="application/vnd.openxmlformats-officedocument.presentationml.slideLayout+xml"/>
  <Override PartName="/ppt/theme/theme48.xml" ContentType="application/vnd.openxmlformats-officedocument.theme+xml"/>
  <Override PartName="/ppt/slideLayouts/slideLayout49.xml" ContentType="application/vnd.openxmlformats-officedocument.presentationml.slideLayout+xml"/>
  <Override PartName="/ppt/theme/theme49.xml" ContentType="application/vnd.openxmlformats-officedocument.theme+xml"/>
  <Override PartName="/ppt/slideLayouts/slideLayout50.xml" ContentType="application/vnd.openxmlformats-officedocument.presentationml.slideLayout+xml"/>
  <Override PartName="/ppt/theme/theme50.xml" ContentType="application/vnd.openxmlformats-officedocument.theme+xml"/>
  <Override PartName="/ppt/slideLayouts/slideLayout51.xml" ContentType="application/vnd.openxmlformats-officedocument.presentationml.slideLayout+xml"/>
  <Override PartName="/ppt/theme/theme51.xml" ContentType="application/vnd.openxmlformats-officedocument.theme+xml"/>
  <Override PartName="/ppt/slideLayouts/slideLayout52.xml" ContentType="application/vnd.openxmlformats-officedocument.presentationml.slideLayout+xml"/>
  <Override PartName="/ppt/theme/theme52.xml" ContentType="application/vnd.openxmlformats-officedocument.theme+xml"/>
  <Override PartName="/ppt/slideLayouts/slideLayout53.xml" ContentType="application/vnd.openxmlformats-officedocument.presentationml.slideLayout+xml"/>
  <Override PartName="/ppt/theme/theme53.xml" ContentType="application/vnd.openxmlformats-officedocument.theme+xml"/>
  <Override PartName="/ppt/slideLayouts/slideLayout54.xml" ContentType="application/vnd.openxmlformats-officedocument.presentationml.slideLayout+xml"/>
  <Override PartName="/ppt/theme/theme54.xml" ContentType="application/vnd.openxmlformats-officedocument.theme+xml"/>
  <Override PartName="/ppt/slideLayouts/slideLayout55.xml" ContentType="application/vnd.openxmlformats-officedocument.presentationml.slideLayout+xml"/>
  <Override PartName="/ppt/theme/theme55.xml" ContentType="application/vnd.openxmlformats-officedocument.theme+xml"/>
  <Override PartName="/ppt/slideLayouts/slideLayout56.xml" ContentType="application/vnd.openxmlformats-officedocument.presentationml.slideLayout+xml"/>
  <Override PartName="/ppt/theme/theme56.xml" ContentType="application/vnd.openxmlformats-officedocument.theme+xml"/>
  <Override PartName="/ppt/slideLayouts/slideLayout57.xml" ContentType="application/vnd.openxmlformats-officedocument.presentationml.slideLayout+xml"/>
  <Override PartName="/ppt/theme/theme5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9.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0.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1.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2.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3.xml" ContentType="application/vnd.openxmlformats-officedocument.theme+xml"/>
  <Override PartName="/ppt/slideLayouts/slideLayout82.xml" ContentType="application/vnd.openxmlformats-officedocument.presentationml.slideLayout+xml"/>
  <Override PartName="/ppt/theme/theme64.xml" ContentType="application/vnd.openxmlformats-officedocument.theme+xml"/>
  <Override PartName="/ppt/slideLayouts/slideLayout83.xml" ContentType="application/vnd.openxmlformats-officedocument.presentationml.slideLayout+xml"/>
  <Override PartName="/ppt/theme/theme65.xml" ContentType="application/vnd.openxmlformats-officedocument.theme+xml"/>
  <Override PartName="/ppt/slideLayouts/slideLayout84.xml" ContentType="application/vnd.openxmlformats-officedocument.presentationml.slideLayout+xml"/>
  <Override PartName="/ppt/theme/theme66.xml" ContentType="application/vnd.openxmlformats-officedocument.theme+xml"/>
  <Override PartName="/ppt/slideLayouts/slideLayout85.xml" ContentType="application/vnd.openxmlformats-officedocument.presentationml.slideLayout+xml"/>
  <Override PartName="/ppt/theme/theme67.xml" ContentType="application/vnd.openxmlformats-officedocument.theme+xml"/>
  <Override PartName="/ppt/slideLayouts/slideLayout86.xml" ContentType="application/vnd.openxmlformats-officedocument.presentationml.slideLayout+xml"/>
  <Override PartName="/ppt/theme/theme68.xml" ContentType="application/vnd.openxmlformats-officedocument.theme+xml"/>
  <Override PartName="/ppt/slideLayouts/slideLayout87.xml" ContentType="application/vnd.openxmlformats-officedocument.presentationml.slideLayout+xml"/>
  <Override PartName="/ppt/theme/theme69.xml" ContentType="application/vnd.openxmlformats-officedocument.theme+xml"/>
  <Override PartName="/ppt/slideLayouts/slideLayout88.xml" ContentType="application/vnd.openxmlformats-officedocument.presentationml.slideLayout+xml"/>
  <Override PartName="/ppt/theme/theme70.xml" ContentType="application/vnd.openxmlformats-officedocument.theme+xml"/>
  <Override PartName="/ppt/slideLayouts/slideLayout89.xml" ContentType="application/vnd.openxmlformats-officedocument.presentationml.slideLayout+xml"/>
  <Override PartName="/ppt/theme/theme71.xml" ContentType="application/vnd.openxmlformats-officedocument.theme+xml"/>
  <Override PartName="/ppt/slideLayouts/slideLayout90.xml" ContentType="application/vnd.openxmlformats-officedocument.presentationml.slideLayout+xml"/>
  <Override PartName="/ppt/theme/theme72.xml" ContentType="application/vnd.openxmlformats-officedocument.theme+xml"/>
  <Override PartName="/ppt/slideLayouts/slideLayout91.xml" ContentType="application/vnd.openxmlformats-officedocument.presentationml.slideLayout+xml"/>
  <Override PartName="/ppt/theme/theme73.xml" ContentType="application/vnd.openxmlformats-officedocument.theme+xml"/>
  <Override PartName="/ppt/slideLayouts/slideLayout92.xml" ContentType="application/vnd.openxmlformats-officedocument.presentationml.slideLayout+xml"/>
  <Override PartName="/ppt/theme/theme74.xml" ContentType="application/vnd.openxmlformats-officedocument.theme+xml"/>
  <Override PartName="/ppt/slideLayouts/slideLayout93.xml" ContentType="application/vnd.openxmlformats-officedocument.presentationml.slideLayout+xml"/>
  <Override PartName="/ppt/theme/theme75.xml" ContentType="application/vnd.openxmlformats-officedocument.theme+xml"/>
  <Override PartName="/ppt/slideLayouts/slideLayout94.xml" ContentType="application/vnd.openxmlformats-officedocument.presentationml.slideLayout+xml"/>
  <Override PartName="/ppt/theme/theme76.xml" ContentType="application/vnd.openxmlformats-officedocument.theme+xml"/>
  <Override PartName="/ppt/slideLayouts/slideLayout95.xml" ContentType="application/vnd.openxmlformats-officedocument.presentationml.slideLayout+xml"/>
  <Override PartName="/ppt/theme/theme77.xml" ContentType="application/vnd.openxmlformats-officedocument.theme+xml"/>
  <Override PartName="/ppt/slideLayouts/slideLayout96.xml" ContentType="application/vnd.openxmlformats-officedocument.presentationml.slideLayout+xml"/>
  <Override PartName="/ppt/theme/theme78.xml" ContentType="application/vnd.openxmlformats-officedocument.theme+xml"/>
  <Override PartName="/ppt/slideLayouts/slideLayout97.xml" ContentType="application/vnd.openxmlformats-officedocument.presentationml.slideLayout+xml"/>
  <Override PartName="/ppt/theme/theme79.xml" ContentType="application/vnd.openxmlformats-officedocument.theme+xml"/>
  <Override PartName="/ppt/slideLayouts/slideLayout98.xml" ContentType="application/vnd.openxmlformats-officedocument.presentationml.slideLayout+xml"/>
  <Override PartName="/ppt/theme/theme80.xml" ContentType="application/vnd.openxmlformats-officedocument.theme+xml"/>
  <Override PartName="/ppt/slideLayouts/slideLayout99.xml" ContentType="application/vnd.openxmlformats-officedocument.presentationml.slideLayout+xml"/>
  <Override PartName="/ppt/theme/theme81.xml" ContentType="application/vnd.openxmlformats-officedocument.theme+xml"/>
  <Override PartName="/ppt/theme/theme82.xml" ContentType="application/vnd.openxmlformats-officedocument.theme+xml"/>
  <Override PartName="/ppt/theme/theme8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 id="2147483655" r:id="rId4"/>
    <p:sldMasterId id="2147483657" r:id="rId5"/>
    <p:sldMasterId id="2147483659" r:id="rId6"/>
    <p:sldMasterId id="2147483661" r:id="rId7"/>
    <p:sldMasterId id="2147483663" r:id="rId8"/>
    <p:sldMasterId id="2147483665" r:id="rId9"/>
    <p:sldMasterId id="2147483667" r:id="rId10"/>
    <p:sldMasterId id="2147483669" r:id="rId11"/>
    <p:sldMasterId id="2147483671" r:id="rId12"/>
    <p:sldMasterId id="2147483673" r:id="rId13"/>
    <p:sldMasterId id="2147483675" r:id="rId14"/>
    <p:sldMasterId id="2147483677" r:id="rId15"/>
    <p:sldMasterId id="2147483679" r:id="rId16"/>
    <p:sldMasterId id="2147483681" r:id="rId17"/>
    <p:sldMasterId id="2147483683" r:id="rId18"/>
    <p:sldMasterId id="2147483685" r:id="rId19"/>
    <p:sldMasterId id="2147483687" r:id="rId20"/>
    <p:sldMasterId id="2147483689" r:id="rId21"/>
    <p:sldMasterId id="2147483691" r:id="rId22"/>
    <p:sldMasterId id="2147483693" r:id="rId23"/>
    <p:sldMasterId id="2147483695" r:id="rId24"/>
    <p:sldMasterId id="2147483697" r:id="rId25"/>
    <p:sldMasterId id="2147483701" r:id="rId26"/>
    <p:sldMasterId id="2147483703" r:id="rId27"/>
    <p:sldMasterId id="2147483705" r:id="rId28"/>
    <p:sldMasterId id="2147483707" r:id="rId29"/>
    <p:sldMasterId id="2147483709" r:id="rId30"/>
    <p:sldMasterId id="2147483711" r:id="rId31"/>
    <p:sldMasterId id="2147483713" r:id="rId32"/>
    <p:sldMasterId id="2147483715" r:id="rId33"/>
    <p:sldMasterId id="2147483717" r:id="rId34"/>
    <p:sldMasterId id="2147483719" r:id="rId35"/>
    <p:sldMasterId id="2147483721" r:id="rId36"/>
    <p:sldMasterId id="2147483723" r:id="rId37"/>
    <p:sldMasterId id="2147483725" r:id="rId38"/>
    <p:sldMasterId id="2147483727" r:id="rId39"/>
    <p:sldMasterId id="2147483729" r:id="rId40"/>
    <p:sldMasterId id="2147483731" r:id="rId41"/>
    <p:sldMasterId id="2147483733" r:id="rId42"/>
    <p:sldMasterId id="2147483735" r:id="rId43"/>
    <p:sldMasterId id="2147483737" r:id="rId44"/>
    <p:sldMasterId id="2147483739" r:id="rId45"/>
    <p:sldMasterId id="2147483741" r:id="rId46"/>
    <p:sldMasterId id="2147483743" r:id="rId47"/>
    <p:sldMasterId id="2147483745" r:id="rId48"/>
    <p:sldMasterId id="2147483747" r:id="rId49"/>
    <p:sldMasterId id="2147483749" r:id="rId50"/>
    <p:sldMasterId id="2147483751" r:id="rId51"/>
    <p:sldMasterId id="2147483753" r:id="rId52"/>
    <p:sldMasterId id="2147483755" r:id="rId53"/>
    <p:sldMasterId id="2147483757" r:id="rId54"/>
    <p:sldMasterId id="2147483759" r:id="rId55"/>
    <p:sldMasterId id="2147483761" r:id="rId56"/>
    <p:sldMasterId id="2147483763" r:id="rId57"/>
    <p:sldMasterId id="2147483765" r:id="rId58"/>
    <p:sldMasterId id="2147483770" r:id="rId59"/>
    <p:sldMasterId id="2147483775" r:id="rId60"/>
    <p:sldMasterId id="2147483780" r:id="rId61"/>
    <p:sldMasterId id="2147483785" r:id="rId62"/>
    <p:sldMasterId id="2147483790" r:id="rId63"/>
    <p:sldMasterId id="2147483795" r:id="rId64"/>
    <p:sldMasterId id="2147483797" r:id="rId65"/>
    <p:sldMasterId id="2147483799" r:id="rId66"/>
    <p:sldMasterId id="2147483801" r:id="rId67"/>
    <p:sldMasterId id="2147483803" r:id="rId68"/>
    <p:sldMasterId id="2147483805" r:id="rId69"/>
    <p:sldMasterId id="2147483807" r:id="rId70"/>
    <p:sldMasterId id="2147483809" r:id="rId71"/>
    <p:sldMasterId id="2147483811" r:id="rId72"/>
    <p:sldMasterId id="2147483813" r:id="rId73"/>
    <p:sldMasterId id="2147483815" r:id="rId74"/>
    <p:sldMasterId id="2147483817" r:id="rId75"/>
    <p:sldMasterId id="2147483819" r:id="rId76"/>
    <p:sldMasterId id="2147483821" r:id="rId77"/>
    <p:sldMasterId id="2147483823" r:id="rId78"/>
    <p:sldMasterId id="2147483825" r:id="rId79"/>
    <p:sldMasterId id="2147483827" r:id="rId80"/>
    <p:sldMasterId id="2147483829" r:id="rId81"/>
  </p:sldMasterIdLst>
  <p:notesMasterIdLst>
    <p:notesMasterId r:id="rId219"/>
  </p:notesMasterIdLst>
  <p:handoutMasterIdLst>
    <p:handoutMasterId r:id="rId220"/>
  </p:handoutMasterIdLst>
  <p:sldIdLst>
    <p:sldId id="544" r:id="rId82"/>
    <p:sldId id="545" r:id="rId83"/>
    <p:sldId id="628" r:id="rId84"/>
    <p:sldId id="627" r:id="rId85"/>
    <p:sldId id="629" r:id="rId86"/>
    <p:sldId id="630" r:id="rId87"/>
    <p:sldId id="632" r:id="rId88"/>
    <p:sldId id="633" r:id="rId89"/>
    <p:sldId id="634" r:id="rId90"/>
    <p:sldId id="635" r:id="rId91"/>
    <p:sldId id="615" r:id="rId92"/>
    <p:sldId id="616" r:id="rId93"/>
    <p:sldId id="617" r:id="rId94"/>
    <p:sldId id="618" r:id="rId95"/>
    <p:sldId id="619" r:id="rId96"/>
    <p:sldId id="620" r:id="rId97"/>
    <p:sldId id="636" r:id="rId98"/>
    <p:sldId id="637" r:id="rId99"/>
    <p:sldId id="638" r:id="rId100"/>
    <p:sldId id="639" r:id="rId101"/>
    <p:sldId id="640" r:id="rId102"/>
    <p:sldId id="641" r:id="rId103"/>
    <p:sldId id="428" r:id="rId104"/>
    <p:sldId id="429" r:id="rId105"/>
    <p:sldId id="435" r:id="rId106"/>
    <p:sldId id="436" r:id="rId107"/>
    <p:sldId id="439" r:id="rId108"/>
    <p:sldId id="642" r:id="rId109"/>
    <p:sldId id="643" r:id="rId110"/>
    <p:sldId id="644" r:id="rId111"/>
    <p:sldId id="645" r:id="rId112"/>
    <p:sldId id="646" r:id="rId113"/>
    <p:sldId id="647" r:id="rId114"/>
    <p:sldId id="648" r:id="rId115"/>
    <p:sldId id="649" r:id="rId116"/>
    <p:sldId id="650" r:id="rId117"/>
    <p:sldId id="651" r:id="rId118"/>
    <p:sldId id="652" r:id="rId119"/>
    <p:sldId id="459" r:id="rId120"/>
    <p:sldId id="654" r:id="rId121"/>
    <p:sldId id="655" r:id="rId122"/>
    <p:sldId id="467" r:id="rId123"/>
    <p:sldId id="656" r:id="rId124"/>
    <p:sldId id="657" r:id="rId125"/>
    <p:sldId id="658" r:id="rId126"/>
    <p:sldId id="659" r:id="rId127"/>
    <p:sldId id="660" r:id="rId128"/>
    <p:sldId id="661" r:id="rId129"/>
    <p:sldId id="662" r:id="rId130"/>
    <p:sldId id="663" r:id="rId131"/>
    <p:sldId id="664" r:id="rId132"/>
    <p:sldId id="665" r:id="rId133"/>
    <p:sldId id="666" r:id="rId134"/>
    <p:sldId id="667" r:id="rId135"/>
    <p:sldId id="668" r:id="rId136"/>
    <p:sldId id="669" r:id="rId137"/>
    <p:sldId id="670" r:id="rId138"/>
    <p:sldId id="508" r:id="rId139"/>
    <p:sldId id="671" r:id="rId140"/>
    <p:sldId id="672" r:id="rId141"/>
    <p:sldId id="712" r:id="rId142"/>
    <p:sldId id="673" r:id="rId143"/>
    <p:sldId id="675" r:id="rId144"/>
    <p:sldId id="676" r:id="rId145"/>
    <p:sldId id="674" r:id="rId146"/>
    <p:sldId id="677" r:id="rId147"/>
    <p:sldId id="679" r:id="rId148"/>
    <p:sldId id="680" r:id="rId149"/>
    <p:sldId id="678" r:id="rId150"/>
    <p:sldId id="681" r:id="rId151"/>
    <p:sldId id="682" r:id="rId152"/>
    <p:sldId id="683" r:id="rId153"/>
    <p:sldId id="684" r:id="rId154"/>
    <p:sldId id="685" r:id="rId155"/>
    <p:sldId id="537" r:id="rId156"/>
    <p:sldId id="538" r:id="rId157"/>
    <p:sldId id="539" r:id="rId158"/>
    <p:sldId id="540" r:id="rId159"/>
    <p:sldId id="541" r:id="rId160"/>
    <p:sldId id="542" r:id="rId161"/>
    <p:sldId id="543" r:id="rId162"/>
    <p:sldId id="686" r:id="rId163"/>
    <p:sldId id="687" r:id="rId164"/>
    <p:sldId id="688" r:id="rId165"/>
    <p:sldId id="689" r:id="rId166"/>
    <p:sldId id="711" r:id="rId167"/>
    <p:sldId id="710" r:id="rId168"/>
    <p:sldId id="690" r:id="rId169"/>
    <p:sldId id="691" r:id="rId170"/>
    <p:sldId id="692" r:id="rId171"/>
    <p:sldId id="693" r:id="rId172"/>
    <p:sldId id="694" r:id="rId173"/>
    <p:sldId id="695" r:id="rId174"/>
    <p:sldId id="696" r:id="rId175"/>
    <p:sldId id="713" r:id="rId176"/>
    <p:sldId id="714" r:id="rId177"/>
    <p:sldId id="715" r:id="rId178"/>
    <p:sldId id="716" r:id="rId179"/>
    <p:sldId id="717" r:id="rId180"/>
    <p:sldId id="564" r:id="rId181"/>
    <p:sldId id="565" r:id="rId182"/>
    <p:sldId id="572" r:id="rId183"/>
    <p:sldId id="573" r:id="rId184"/>
    <p:sldId id="574" r:id="rId185"/>
    <p:sldId id="575" r:id="rId186"/>
    <p:sldId id="697" r:id="rId187"/>
    <p:sldId id="698" r:id="rId188"/>
    <p:sldId id="699" r:id="rId189"/>
    <p:sldId id="700" r:id="rId190"/>
    <p:sldId id="701" r:id="rId191"/>
    <p:sldId id="702" r:id="rId192"/>
    <p:sldId id="703" r:id="rId193"/>
    <p:sldId id="704" r:id="rId194"/>
    <p:sldId id="705" r:id="rId195"/>
    <p:sldId id="706" r:id="rId196"/>
    <p:sldId id="707" r:id="rId197"/>
    <p:sldId id="708" r:id="rId198"/>
    <p:sldId id="709" r:id="rId199"/>
    <p:sldId id="589" r:id="rId200"/>
    <p:sldId id="590" r:id="rId201"/>
    <p:sldId id="591" r:id="rId202"/>
    <p:sldId id="592" r:id="rId203"/>
    <p:sldId id="593" r:id="rId204"/>
    <p:sldId id="594" r:id="rId205"/>
    <p:sldId id="595" r:id="rId206"/>
    <p:sldId id="596" r:id="rId207"/>
    <p:sldId id="597" r:id="rId208"/>
    <p:sldId id="599" r:id="rId209"/>
    <p:sldId id="600" r:id="rId210"/>
    <p:sldId id="601" r:id="rId211"/>
    <p:sldId id="602" r:id="rId212"/>
    <p:sldId id="603" r:id="rId213"/>
    <p:sldId id="604" r:id="rId214"/>
    <p:sldId id="605" r:id="rId215"/>
    <p:sldId id="606" r:id="rId216"/>
    <p:sldId id="607" r:id="rId217"/>
    <p:sldId id="608" r:id="rId2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6187" autoAdjust="0"/>
  </p:normalViewPr>
  <p:slideViewPr>
    <p:cSldViewPr>
      <p:cViewPr>
        <p:scale>
          <a:sx n="74" d="100"/>
          <a:sy n="74" d="100"/>
        </p:scale>
        <p:origin x="-1277" y="-14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3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63" Type="http://schemas.openxmlformats.org/officeDocument/2006/relationships/slideMaster" Target="slideMasters/slideMaster63.xml"/><Relationship Id="rId84" Type="http://schemas.openxmlformats.org/officeDocument/2006/relationships/slide" Target="slides/slide3.xml"/><Relationship Id="rId138" Type="http://schemas.openxmlformats.org/officeDocument/2006/relationships/slide" Target="slides/slide57.xml"/><Relationship Id="rId159" Type="http://schemas.openxmlformats.org/officeDocument/2006/relationships/slide" Target="slides/slide78.xml"/><Relationship Id="rId170" Type="http://schemas.openxmlformats.org/officeDocument/2006/relationships/slide" Target="slides/slide89.xml"/><Relationship Id="rId191" Type="http://schemas.openxmlformats.org/officeDocument/2006/relationships/slide" Target="slides/slide110.xml"/><Relationship Id="rId205" Type="http://schemas.openxmlformats.org/officeDocument/2006/relationships/slide" Target="slides/slide124.xml"/><Relationship Id="rId107" Type="http://schemas.openxmlformats.org/officeDocument/2006/relationships/slide" Target="slides/slide26.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53" Type="http://schemas.openxmlformats.org/officeDocument/2006/relationships/slideMaster" Target="slideMasters/slideMaster53.xml"/><Relationship Id="rId74" Type="http://schemas.openxmlformats.org/officeDocument/2006/relationships/slideMaster" Target="slideMasters/slideMaster74.xml"/><Relationship Id="rId128" Type="http://schemas.openxmlformats.org/officeDocument/2006/relationships/slide" Target="slides/slide47.xml"/><Relationship Id="rId149" Type="http://schemas.openxmlformats.org/officeDocument/2006/relationships/slide" Target="slides/slide68.xml"/><Relationship Id="rId5" Type="http://schemas.openxmlformats.org/officeDocument/2006/relationships/slideMaster" Target="slideMasters/slideMaster5.xml"/><Relationship Id="rId95" Type="http://schemas.openxmlformats.org/officeDocument/2006/relationships/slide" Target="slides/slide14.xml"/><Relationship Id="rId160" Type="http://schemas.openxmlformats.org/officeDocument/2006/relationships/slide" Target="slides/slide79.xml"/><Relationship Id="rId181" Type="http://schemas.openxmlformats.org/officeDocument/2006/relationships/slide" Target="slides/slide100.xml"/><Relationship Id="rId216" Type="http://schemas.openxmlformats.org/officeDocument/2006/relationships/slide" Target="slides/slide135.xml"/><Relationship Id="rId211" Type="http://schemas.openxmlformats.org/officeDocument/2006/relationships/slide" Target="slides/slide130.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Master" Target="slideMasters/slideMaster64.xml"/><Relationship Id="rId69" Type="http://schemas.openxmlformats.org/officeDocument/2006/relationships/slideMaster" Target="slideMasters/slideMaster69.xml"/><Relationship Id="rId113" Type="http://schemas.openxmlformats.org/officeDocument/2006/relationships/slide" Target="slides/slide32.xml"/><Relationship Id="rId118" Type="http://schemas.openxmlformats.org/officeDocument/2006/relationships/slide" Target="slides/slide37.xml"/><Relationship Id="rId134" Type="http://schemas.openxmlformats.org/officeDocument/2006/relationships/slide" Target="slides/slide53.xml"/><Relationship Id="rId139" Type="http://schemas.openxmlformats.org/officeDocument/2006/relationships/slide" Target="slides/slide58.xml"/><Relationship Id="rId80" Type="http://schemas.openxmlformats.org/officeDocument/2006/relationships/slideMaster" Target="slideMasters/slideMaster80.xml"/><Relationship Id="rId85" Type="http://schemas.openxmlformats.org/officeDocument/2006/relationships/slide" Target="slides/slide4.xml"/><Relationship Id="rId150" Type="http://schemas.openxmlformats.org/officeDocument/2006/relationships/slide" Target="slides/slide69.xml"/><Relationship Id="rId155" Type="http://schemas.openxmlformats.org/officeDocument/2006/relationships/slide" Target="slides/slide74.xml"/><Relationship Id="rId171" Type="http://schemas.openxmlformats.org/officeDocument/2006/relationships/slide" Target="slides/slide90.xml"/><Relationship Id="rId176" Type="http://schemas.openxmlformats.org/officeDocument/2006/relationships/slide" Target="slides/slide95.xml"/><Relationship Id="rId192" Type="http://schemas.openxmlformats.org/officeDocument/2006/relationships/slide" Target="slides/slide111.xml"/><Relationship Id="rId197" Type="http://schemas.openxmlformats.org/officeDocument/2006/relationships/slide" Target="slides/slide116.xml"/><Relationship Id="rId206" Type="http://schemas.openxmlformats.org/officeDocument/2006/relationships/slide" Target="slides/slide125.xml"/><Relationship Id="rId201" Type="http://schemas.openxmlformats.org/officeDocument/2006/relationships/slide" Target="slides/slide120.xml"/><Relationship Id="rId222" Type="http://schemas.openxmlformats.org/officeDocument/2006/relationships/viewProps" Target="viewProps.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 Target="slides/slide22.xml"/><Relationship Id="rId108" Type="http://schemas.openxmlformats.org/officeDocument/2006/relationships/slide" Target="slides/slide27.xml"/><Relationship Id="rId124" Type="http://schemas.openxmlformats.org/officeDocument/2006/relationships/slide" Target="slides/slide43.xml"/><Relationship Id="rId129" Type="http://schemas.openxmlformats.org/officeDocument/2006/relationships/slide" Target="slides/slide48.xml"/><Relationship Id="rId54" Type="http://schemas.openxmlformats.org/officeDocument/2006/relationships/slideMaster" Target="slideMasters/slideMaster54.xml"/><Relationship Id="rId70" Type="http://schemas.openxmlformats.org/officeDocument/2006/relationships/slideMaster" Target="slideMasters/slideMaster70.xml"/><Relationship Id="rId75" Type="http://schemas.openxmlformats.org/officeDocument/2006/relationships/slideMaster" Target="slideMasters/slideMaster75.xml"/><Relationship Id="rId91" Type="http://schemas.openxmlformats.org/officeDocument/2006/relationships/slide" Target="slides/slide10.xml"/><Relationship Id="rId96" Type="http://schemas.openxmlformats.org/officeDocument/2006/relationships/slide" Target="slides/slide15.xml"/><Relationship Id="rId140" Type="http://schemas.openxmlformats.org/officeDocument/2006/relationships/slide" Target="slides/slide59.xml"/><Relationship Id="rId145" Type="http://schemas.openxmlformats.org/officeDocument/2006/relationships/slide" Target="slides/slide64.xml"/><Relationship Id="rId161" Type="http://schemas.openxmlformats.org/officeDocument/2006/relationships/slide" Target="slides/slide80.xml"/><Relationship Id="rId166" Type="http://schemas.openxmlformats.org/officeDocument/2006/relationships/slide" Target="slides/slide85.xml"/><Relationship Id="rId182" Type="http://schemas.openxmlformats.org/officeDocument/2006/relationships/slide" Target="slides/slide101.xml"/><Relationship Id="rId187" Type="http://schemas.openxmlformats.org/officeDocument/2006/relationships/slide" Target="slides/slide106.xml"/><Relationship Id="rId217" Type="http://schemas.openxmlformats.org/officeDocument/2006/relationships/slide" Target="slides/slide136.xml"/><Relationship Id="rId1" Type="http://schemas.openxmlformats.org/officeDocument/2006/relationships/slideMaster" Target="slideMasters/slideMaster1.xml"/><Relationship Id="rId6" Type="http://schemas.openxmlformats.org/officeDocument/2006/relationships/slideMaster" Target="slideMasters/slideMaster6.xml"/><Relationship Id="rId212" Type="http://schemas.openxmlformats.org/officeDocument/2006/relationships/slide" Target="slides/slide131.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 Target="slides/slide33.xml"/><Relationship Id="rId119" Type="http://schemas.openxmlformats.org/officeDocument/2006/relationships/slide" Target="slides/slide38.xml"/><Relationship Id="rId44" Type="http://schemas.openxmlformats.org/officeDocument/2006/relationships/slideMaster" Target="slideMasters/slideMaster44.xml"/><Relationship Id="rId60" Type="http://schemas.openxmlformats.org/officeDocument/2006/relationships/slideMaster" Target="slideMasters/slideMaster60.xml"/><Relationship Id="rId65" Type="http://schemas.openxmlformats.org/officeDocument/2006/relationships/slideMaster" Target="slideMasters/slideMaster65.xml"/><Relationship Id="rId81" Type="http://schemas.openxmlformats.org/officeDocument/2006/relationships/slideMaster" Target="slideMasters/slideMaster81.xml"/><Relationship Id="rId86" Type="http://schemas.openxmlformats.org/officeDocument/2006/relationships/slide" Target="slides/slide5.xml"/><Relationship Id="rId130" Type="http://schemas.openxmlformats.org/officeDocument/2006/relationships/slide" Target="slides/slide49.xml"/><Relationship Id="rId135" Type="http://schemas.openxmlformats.org/officeDocument/2006/relationships/slide" Target="slides/slide54.xml"/><Relationship Id="rId151" Type="http://schemas.openxmlformats.org/officeDocument/2006/relationships/slide" Target="slides/slide70.xml"/><Relationship Id="rId156" Type="http://schemas.openxmlformats.org/officeDocument/2006/relationships/slide" Target="slides/slide75.xml"/><Relationship Id="rId177" Type="http://schemas.openxmlformats.org/officeDocument/2006/relationships/slide" Target="slides/slide96.xml"/><Relationship Id="rId198" Type="http://schemas.openxmlformats.org/officeDocument/2006/relationships/slide" Target="slides/slide117.xml"/><Relationship Id="rId172" Type="http://schemas.openxmlformats.org/officeDocument/2006/relationships/slide" Target="slides/slide91.xml"/><Relationship Id="rId193" Type="http://schemas.openxmlformats.org/officeDocument/2006/relationships/slide" Target="slides/slide112.xml"/><Relationship Id="rId202" Type="http://schemas.openxmlformats.org/officeDocument/2006/relationships/slide" Target="slides/slide121.xml"/><Relationship Id="rId207" Type="http://schemas.openxmlformats.org/officeDocument/2006/relationships/slide" Target="slides/slide126.xml"/><Relationship Id="rId223" Type="http://schemas.openxmlformats.org/officeDocument/2006/relationships/theme" Target="theme/theme1.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28.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Master" Target="slideMasters/slideMaster76.xml"/><Relationship Id="rId97" Type="http://schemas.openxmlformats.org/officeDocument/2006/relationships/slide" Target="slides/slide16.xml"/><Relationship Id="rId104" Type="http://schemas.openxmlformats.org/officeDocument/2006/relationships/slide" Target="slides/slide23.xml"/><Relationship Id="rId120" Type="http://schemas.openxmlformats.org/officeDocument/2006/relationships/slide" Target="slides/slide39.xml"/><Relationship Id="rId125" Type="http://schemas.openxmlformats.org/officeDocument/2006/relationships/slide" Target="slides/slide44.xml"/><Relationship Id="rId141" Type="http://schemas.openxmlformats.org/officeDocument/2006/relationships/slide" Target="slides/slide60.xml"/><Relationship Id="rId146" Type="http://schemas.openxmlformats.org/officeDocument/2006/relationships/slide" Target="slides/slide65.xml"/><Relationship Id="rId167" Type="http://schemas.openxmlformats.org/officeDocument/2006/relationships/slide" Target="slides/slide86.xml"/><Relationship Id="rId188" Type="http://schemas.openxmlformats.org/officeDocument/2006/relationships/slide" Target="slides/slide107.xml"/><Relationship Id="rId7" Type="http://schemas.openxmlformats.org/officeDocument/2006/relationships/slideMaster" Target="slideMasters/slideMaster7.xml"/><Relationship Id="rId71" Type="http://schemas.openxmlformats.org/officeDocument/2006/relationships/slideMaster" Target="slideMasters/slideMaster71.xml"/><Relationship Id="rId92" Type="http://schemas.openxmlformats.org/officeDocument/2006/relationships/slide" Target="slides/slide11.xml"/><Relationship Id="rId162" Type="http://schemas.openxmlformats.org/officeDocument/2006/relationships/slide" Target="slides/slide81.xml"/><Relationship Id="rId183" Type="http://schemas.openxmlformats.org/officeDocument/2006/relationships/slide" Target="slides/slide102.xml"/><Relationship Id="rId213" Type="http://schemas.openxmlformats.org/officeDocument/2006/relationships/slide" Target="slides/slide132.xml"/><Relationship Id="rId218" Type="http://schemas.openxmlformats.org/officeDocument/2006/relationships/slide" Target="slides/slide137.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 Target="slides/slide6.xml"/><Relationship Id="rId110" Type="http://schemas.openxmlformats.org/officeDocument/2006/relationships/slide" Target="slides/slide29.xml"/><Relationship Id="rId115" Type="http://schemas.openxmlformats.org/officeDocument/2006/relationships/slide" Target="slides/slide34.xml"/><Relationship Id="rId131" Type="http://schemas.openxmlformats.org/officeDocument/2006/relationships/slide" Target="slides/slide50.xml"/><Relationship Id="rId136" Type="http://schemas.openxmlformats.org/officeDocument/2006/relationships/slide" Target="slides/slide55.xml"/><Relationship Id="rId157" Type="http://schemas.openxmlformats.org/officeDocument/2006/relationships/slide" Target="slides/slide76.xml"/><Relationship Id="rId178" Type="http://schemas.openxmlformats.org/officeDocument/2006/relationships/slide" Target="slides/slide97.xml"/><Relationship Id="rId61" Type="http://schemas.openxmlformats.org/officeDocument/2006/relationships/slideMaster" Target="slideMasters/slideMaster61.xml"/><Relationship Id="rId82" Type="http://schemas.openxmlformats.org/officeDocument/2006/relationships/slide" Target="slides/slide1.xml"/><Relationship Id="rId152" Type="http://schemas.openxmlformats.org/officeDocument/2006/relationships/slide" Target="slides/slide71.xml"/><Relationship Id="rId173" Type="http://schemas.openxmlformats.org/officeDocument/2006/relationships/slide" Target="slides/slide92.xml"/><Relationship Id="rId194" Type="http://schemas.openxmlformats.org/officeDocument/2006/relationships/slide" Target="slides/slide113.xml"/><Relationship Id="rId199" Type="http://schemas.openxmlformats.org/officeDocument/2006/relationships/slide" Target="slides/slide118.xml"/><Relationship Id="rId203" Type="http://schemas.openxmlformats.org/officeDocument/2006/relationships/slide" Target="slides/slide122.xml"/><Relationship Id="rId208" Type="http://schemas.openxmlformats.org/officeDocument/2006/relationships/slide" Target="slides/slide127.xml"/><Relationship Id="rId19" Type="http://schemas.openxmlformats.org/officeDocument/2006/relationships/slideMaster" Target="slideMasters/slideMaster19.xml"/><Relationship Id="rId224" Type="http://schemas.openxmlformats.org/officeDocument/2006/relationships/tableStyles" Target="tableStyles.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Master" Target="slideMasters/slideMaster77.xml"/><Relationship Id="rId100" Type="http://schemas.openxmlformats.org/officeDocument/2006/relationships/slide" Target="slides/slide19.xml"/><Relationship Id="rId105" Type="http://schemas.openxmlformats.org/officeDocument/2006/relationships/slide" Target="slides/slide24.xml"/><Relationship Id="rId126" Type="http://schemas.openxmlformats.org/officeDocument/2006/relationships/slide" Target="slides/slide45.xml"/><Relationship Id="rId147" Type="http://schemas.openxmlformats.org/officeDocument/2006/relationships/slide" Target="slides/slide66.xml"/><Relationship Id="rId168" Type="http://schemas.openxmlformats.org/officeDocument/2006/relationships/slide" Target="slides/slide87.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Master" Target="slideMasters/slideMaster72.xml"/><Relationship Id="rId93" Type="http://schemas.openxmlformats.org/officeDocument/2006/relationships/slide" Target="slides/slide12.xml"/><Relationship Id="rId98" Type="http://schemas.openxmlformats.org/officeDocument/2006/relationships/slide" Target="slides/slide17.xml"/><Relationship Id="rId121" Type="http://schemas.openxmlformats.org/officeDocument/2006/relationships/slide" Target="slides/slide40.xml"/><Relationship Id="rId142" Type="http://schemas.openxmlformats.org/officeDocument/2006/relationships/slide" Target="slides/slide61.xml"/><Relationship Id="rId163" Type="http://schemas.openxmlformats.org/officeDocument/2006/relationships/slide" Target="slides/slide82.xml"/><Relationship Id="rId184" Type="http://schemas.openxmlformats.org/officeDocument/2006/relationships/slide" Target="slides/slide103.xml"/><Relationship Id="rId189" Type="http://schemas.openxmlformats.org/officeDocument/2006/relationships/slide" Target="slides/slide108.xml"/><Relationship Id="rId219" Type="http://schemas.openxmlformats.org/officeDocument/2006/relationships/notesMaster" Target="notesMasters/notesMaster1.xml"/><Relationship Id="rId3" Type="http://schemas.openxmlformats.org/officeDocument/2006/relationships/slideMaster" Target="slideMasters/slideMaster3.xml"/><Relationship Id="rId214" Type="http://schemas.openxmlformats.org/officeDocument/2006/relationships/slide" Target="slides/slide13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 Id="rId116" Type="http://schemas.openxmlformats.org/officeDocument/2006/relationships/slide" Target="slides/slide35.xml"/><Relationship Id="rId137" Type="http://schemas.openxmlformats.org/officeDocument/2006/relationships/slide" Target="slides/slide56.xml"/><Relationship Id="rId158" Type="http://schemas.openxmlformats.org/officeDocument/2006/relationships/slide" Target="slides/slide77.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 Target="slides/slide2.xml"/><Relationship Id="rId88" Type="http://schemas.openxmlformats.org/officeDocument/2006/relationships/slide" Target="slides/slide7.xml"/><Relationship Id="rId111" Type="http://schemas.openxmlformats.org/officeDocument/2006/relationships/slide" Target="slides/slide30.xml"/><Relationship Id="rId132" Type="http://schemas.openxmlformats.org/officeDocument/2006/relationships/slide" Target="slides/slide51.xml"/><Relationship Id="rId153" Type="http://schemas.openxmlformats.org/officeDocument/2006/relationships/slide" Target="slides/slide72.xml"/><Relationship Id="rId174" Type="http://schemas.openxmlformats.org/officeDocument/2006/relationships/slide" Target="slides/slide93.xml"/><Relationship Id="rId179" Type="http://schemas.openxmlformats.org/officeDocument/2006/relationships/slide" Target="slides/slide98.xml"/><Relationship Id="rId195" Type="http://schemas.openxmlformats.org/officeDocument/2006/relationships/slide" Target="slides/slide114.xml"/><Relationship Id="rId209" Type="http://schemas.openxmlformats.org/officeDocument/2006/relationships/slide" Target="slides/slide128.xml"/><Relationship Id="rId190" Type="http://schemas.openxmlformats.org/officeDocument/2006/relationships/slide" Target="slides/slide109.xml"/><Relationship Id="rId204" Type="http://schemas.openxmlformats.org/officeDocument/2006/relationships/slide" Target="slides/slide123.xml"/><Relationship Id="rId220" Type="http://schemas.openxmlformats.org/officeDocument/2006/relationships/handoutMaster" Target="handoutMasters/handoutMaster1.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106" Type="http://schemas.openxmlformats.org/officeDocument/2006/relationships/slide" Target="slides/slide25.xml"/><Relationship Id="rId12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Master" Target="slideMasters/slideMaster73.xml"/><Relationship Id="rId78" Type="http://schemas.openxmlformats.org/officeDocument/2006/relationships/slideMaster" Target="slideMasters/slideMaster78.xml"/><Relationship Id="rId94" Type="http://schemas.openxmlformats.org/officeDocument/2006/relationships/slide" Target="slides/slide13.xml"/><Relationship Id="rId99" Type="http://schemas.openxmlformats.org/officeDocument/2006/relationships/slide" Target="slides/slide18.xml"/><Relationship Id="rId101" Type="http://schemas.openxmlformats.org/officeDocument/2006/relationships/slide" Target="slides/slide20.xml"/><Relationship Id="rId122" Type="http://schemas.openxmlformats.org/officeDocument/2006/relationships/slide" Target="slides/slide41.xml"/><Relationship Id="rId143" Type="http://schemas.openxmlformats.org/officeDocument/2006/relationships/slide" Target="slides/slide62.xml"/><Relationship Id="rId148" Type="http://schemas.openxmlformats.org/officeDocument/2006/relationships/slide" Target="slides/slide67.xml"/><Relationship Id="rId164" Type="http://schemas.openxmlformats.org/officeDocument/2006/relationships/slide" Target="slides/slide83.xml"/><Relationship Id="rId169" Type="http://schemas.openxmlformats.org/officeDocument/2006/relationships/slide" Target="slides/slide88.xml"/><Relationship Id="rId185" Type="http://schemas.openxmlformats.org/officeDocument/2006/relationships/slide" Target="slides/slide104.xml"/><Relationship Id="rId4" Type="http://schemas.openxmlformats.org/officeDocument/2006/relationships/slideMaster" Target="slideMasters/slideMaster4.xml"/><Relationship Id="rId9" Type="http://schemas.openxmlformats.org/officeDocument/2006/relationships/slideMaster" Target="slideMasters/slideMaster9.xml"/><Relationship Id="rId180" Type="http://schemas.openxmlformats.org/officeDocument/2006/relationships/slide" Target="slides/slide99.xml"/><Relationship Id="rId210" Type="http://schemas.openxmlformats.org/officeDocument/2006/relationships/slide" Target="slides/slide129.xml"/><Relationship Id="rId215" Type="http://schemas.openxmlformats.org/officeDocument/2006/relationships/slide" Target="slides/slide134.xml"/><Relationship Id="rId26" Type="http://schemas.openxmlformats.org/officeDocument/2006/relationships/slideMaster" Target="slideMasters/slideMaster26.xml"/><Relationship Id="rId47" Type="http://schemas.openxmlformats.org/officeDocument/2006/relationships/slideMaster" Target="slideMasters/slideMaster47.xml"/><Relationship Id="rId68" Type="http://schemas.openxmlformats.org/officeDocument/2006/relationships/slideMaster" Target="slideMasters/slideMaster68.xml"/><Relationship Id="rId89" Type="http://schemas.openxmlformats.org/officeDocument/2006/relationships/slide" Target="slides/slide8.xml"/><Relationship Id="rId112" Type="http://schemas.openxmlformats.org/officeDocument/2006/relationships/slide" Target="slides/slide31.xml"/><Relationship Id="rId133" Type="http://schemas.openxmlformats.org/officeDocument/2006/relationships/slide" Target="slides/slide52.xml"/><Relationship Id="rId154" Type="http://schemas.openxmlformats.org/officeDocument/2006/relationships/slide" Target="slides/slide73.xml"/><Relationship Id="rId175" Type="http://schemas.openxmlformats.org/officeDocument/2006/relationships/slide" Target="slides/slide94.xml"/><Relationship Id="rId196" Type="http://schemas.openxmlformats.org/officeDocument/2006/relationships/slide" Target="slides/slide115.xml"/><Relationship Id="rId200" Type="http://schemas.openxmlformats.org/officeDocument/2006/relationships/slide" Target="slides/slide119.xml"/><Relationship Id="rId16" Type="http://schemas.openxmlformats.org/officeDocument/2006/relationships/slideMaster" Target="slideMasters/slideMaster16.xml"/><Relationship Id="rId221" Type="http://schemas.openxmlformats.org/officeDocument/2006/relationships/presProps" Target="presProps.xml"/><Relationship Id="rId37" Type="http://schemas.openxmlformats.org/officeDocument/2006/relationships/slideMaster" Target="slideMasters/slideMaster37.xml"/><Relationship Id="rId58" Type="http://schemas.openxmlformats.org/officeDocument/2006/relationships/slideMaster" Target="slideMasters/slideMaster58.xml"/><Relationship Id="rId79" Type="http://schemas.openxmlformats.org/officeDocument/2006/relationships/slideMaster" Target="slideMasters/slideMaster79.xml"/><Relationship Id="rId102" Type="http://schemas.openxmlformats.org/officeDocument/2006/relationships/slide" Target="slides/slide21.xml"/><Relationship Id="rId123" Type="http://schemas.openxmlformats.org/officeDocument/2006/relationships/slide" Target="slides/slide42.xml"/><Relationship Id="rId144" Type="http://schemas.openxmlformats.org/officeDocument/2006/relationships/slide" Target="slides/slide63.xml"/><Relationship Id="rId90" Type="http://schemas.openxmlformats.org/officeDocument/2006/relationships/slide" Target="slides/slide9.xml"/><Relationship Id="rId165" Type="http://schemas.openxmlformats.org/officeDocument/2006/relationships/slide" Target="slides/slide84.xml"/><Relationship Id="rId186" Type="http://schemas.openxmlformats.org/officeDocument/2006/relationships/slide" Target="slides/slide10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16.05.2017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16.05.2017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pitchFamily="34" charset="0"/>
              <a:cs typeface="Arial" pitchFamily="34"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2631F39-B66A-44EF-86E5-1C28C1FCCDEB}" type="slidenum">
              <a:rPr lang="de-DE" altLang="de-DE" smtClean="0"/>
              <a:pPr fontAlgn="base">
                <a:spcBef>
                  <a:spcPct val="0"/>
                </a:spcBef>
                <a:spcAft>
                  <a:spcPct val="0"/>
                </a:spcAft>
                <a:defRPr/>
              </a:pPr>
              <a:t>23</a:t>
            </a:fld>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Gemäß RDA 2.2.1 sollen bei der Auswahl der Informationsquelle die Bestimmungen</a:t>
            </a:r>
          </a:p>
          <a:p>
            <a:r>
              <a:rPr lang="de-DE" altLang="de-DE" smtClean="0"/>
              <a:t>für die bevorzugte Informationsquelle (s. Punkt 5), </a:t>
            </a:r>
          </a:p>
          <a:p>
            <a:r>
              <a:rPr lang="de-DE" altLang="de-DE" smtClean="0"/>
              <a:t>für mehrere bevorzugte Informationsquellen (s. Punkt 6) und </a:t>
            </a:r>
          </a:p>
          <a:p>
            <a:r>
              <a:rPr lang="de-DE" altLang="de-DE" smtClean="0"/>
              <a:t>für sonstige Informationsquellen (s. Punkt 7)</a:t>
            </a:r>
          </a:p>
          <a:p>
            <a:r>
              <a:rPr lang="de-DE" altLang="de-DE" smtClean="0"/>
              <a:t>angewendet werden. Und zwar für alle Elemente aus RDA-Kapitel 2, sofern bei dem jeweiligen Element keine anderen Bestimmungen zu Informationsquellen angewendet werden müssen.</a:t>
            </a:r>
            <a:br>
              <a:rPr lang="de-DE" altLang="de-DE" smtClean="0"/>
            </a:br>
            <a:r>
              <a:rPr lang="de-DE" altLang="de-DE" smtClean="0"/>
              <a:t>Die Bestimmungen für die drei Arten von Informationsquellen werden im Folgenden genauer behandelt.</a:t>
            </a:r>
          </a:p>
        </p:txBody>
      </p:sp>
      <p:sp>
        <p:nvSpPr>
          <p:cNvPr id="4" name="Foliennummernplatzhalter 3"/>
          <p:cNvSpPr>
            <a:spLocks noGrp="1"/>
          </p:cNvSpPr>
          <p:nvPr>
            <p:ph type="sldNum" sz="quarter" idx="5"/>
          </p:nvPr>
        </p:nvSpPr>
        <p:spPr/>
        <p:txBody>
          <a:bodyPr/>
          <a:lstStyle/>
          <a:p>
            <a:pPr>
              <a:defRPr/>
            </a:pPr>
            <a:fld id="{BA8A11F6-3FD3-4AED-B7A0-2BAE8E956A1E}" type="slidenum">
              <a:rPr lang="de-DE" smtClean="0"/>
              <a:pPr>
                <a:defRPr/>
              </a:pPr>
              <a:t>24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Zusammenfassend kann man für die Präsentationsformate sagen: </a:t>
            </a:r>
          </a:p>
          <a:p>
            <a:r>
              <a:rPr lang="de-DE" altLang="de-DE" smtClean="0"/>
              <a:t>Die bevorzugte Informationsquelle bei Printmedien und printbasierten Derivaten ist –wenn vorhanden– die Titelseite, das Titelblatt oder die Titelkarte. </a:t>
            </a:r>
          </a:p>
          <a:p>
            <a:r>
              <a:rPr lang="de-DE" altLang="de-DE" smtClean="0"/>
              <a:t> </a:t>
            </a:r>
          </a:p>
          <a:p>
            <a:r>
              <a:rPr lang="de-DE" altLang="de-DE" smtClean="0"/>
              <a:t>Für Ressourcen, die aus bewegten Bildern bestehen, ist ein Etikett, das dauerhaft auf der Ressource aufgedruckt ist oder darauf befestigt ist, als bevorzugte Informationsquelle anzusehen. </a:t>
            </a:r>
            <a:br>
              <a:rPr lang="de-DE" altLang="de-DE" smtClean="0"/>
            </a:br>
            <a:r>
              <a:rPr lang="de-DE" altLang="de-DE" smtClean="0"/>
              <a:t>Gibt es kein solches Etikett oder ist dort kein Titel genannt, zählen das Behältnis oder das Begleitmaterial.</a:t>
            </a:r>
          </a:p>
        </p:txBody>
      </p:sp>
      <p:sp>
        <p:nvSpPr>
          <p:cNvPr id="4" name="Foliennummernplatzhalter 3"/>
          <p:cNvSpPr>
            <a:spLocks noGrp="1"/>
          </p:cNvSpPr>
          <p:nvPr>
            <p:ph type="sldNum" sz="quarter" idx="5"/>
          </p:nvPr>
        </p:nvSpPr>
        <p:spPr/>
        <p:txBody>
          <a:bodyPr/>
          <a:lstStyle/>
          <a:p>
            <a:pPr>
              <a:defRPr/>
            </a:pPr>
            <a:fld id="{FB860978-ED41-4626-894B-58F09F1210DD}" type="slidenum">
              <a:rPr lang="de-DE" smtClean="0"/>
              <a:pPr>
                <a:defRPr/>
              </a:pPr>
              <a:t>25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Gibt es nach diesen Regelungen mehrere Informationsquellen, die als bevorzugte Informationsquellen gelten, ist die erste dieser Quellen zu verwenden, es sei denn, es handelt sich um </a:t>
            </a:r>
          </a:p>
          <a:p>
            <a:pPr lvl="1"/>
            <a:r>
              <a:rPr lang="de-DE" altLang="de-DE" smtClean="0"/>
              <a:t>bevorzugte Informationsquellen in verschiedenen Sprachen oder Schriften, </a:t>
            </a:r>
          </a:p>
          <a:p>
            <a:pPr lvl="1"/>
            <a:r>
              <a:rPr lang="de-DE" altLang="de-DE" smtClean="0"/>
              <a:t>bevorzugte Informationsquellen mit verschiedenen Datumsangaben oder </a:t>
            </a:r>
          </a:p>
          <a:p>
            <a:pPr lvl="1"/>
            <a:r>
              <a:rPr lang="de-DE" altLang="de-DE" smtClean="0"/>
              <a:t>bevorzugte Informationsquellen für die Reproduktion und das Original (RDA 2.2.3). </a:t>
            </a:r>
          </a:p>
          <a:p>
            <a:pPr lvl="1"/>
            <a:r>
              <a:rPr lang="de-DE" altLang="de-DE" smtClean="0">
                <a:sym typeface="Wingdings" pitchFamily="2" charset="2"/>
              </a:rPr>
              <a:t> </a:t>
            </a:r>
            <a:r>
              <a:rPr lang="de-DE" altLang="de-DE" smtClean="0"/>
              <a:t>Für diese Fälle gibt es genauere Vorgaben.</a:t>
            </a:r>
          </a:p>
        </p:txBody>
      </p:sp>
      <p:sp>
        <p:nvSpPr>
          <p:cNvPr id="4" name="Foliennummernplatzhalter 3"/>
          <p:cNvSpPr>
            <a:spLocks noGrp="1"/>
          </p:cNvSpPr>
          <p:nvPr>
            <p:ph type="sldNum" sz="quarter" idx="5"/>
          </p:nvPr>
        </p:nvSpPr>
        <p:spPr/>
        <p:txBody>
          <a:bodyPr/>
          <a:lstStyle/>
          <a:p>
            <a:pPr>
              <a:defRPr/>
            </a:pPr>
            <a:fld id="{A50E3B30-7831-48A6-8530-0CF282D874F3}" type="slidenum">
              <a:rPr lang="de-DE" smtClean="0"/>
              <a:pPr>
                <a:defRPr/>
              </a:pPr>
              <a:t>26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Die Regelwerksstelle RDA 2.2.4 listet alle ggf. eckig zu klammernden Elemente auf. Von den Oberbegriffen her sind dies Titel, Verantwortlichkeitsangabe, Ausgabevermerk, Zählung von fortlaufenden Ressourcen, Entstehungsangabe, Veröffentlichungsangabe, Vertriebsangabe, Herstellungsangabe und Gesamttitelangabe.</a:t>
            </a:r>
            <a:br>
              <a:rPr lang="de-DE" altLang="de-DE" smtClean="0"/>
            </a:br>
            <a:r>
              <a:rPr lang="de-DE" altLang="de-DE" smtClean="0"/>
              <a:t>Diese Auflistung ist also von zentraler Bedeutung um zu wissen, welche Angaben in eckige Klammern zu setzen sind.</a:t>
            </a:r>
          </a:p>
        </p:txBody>
      </p:sp>
      <p:sp>
        <p:nvSpPr>
          <p:cNvPr id="4" name="Foliennummernplatzhalter 3"/>
          <p:cNvSpPr>
            <a:spLocks noGrp="1"/>
          </p:cNvSpPr>
          <p:nvPr>
            <p:ph type="sldNum" sz="quarter" idx="5"/>
          </p:nvPr>
        </p:nvSpPr>
        <p:spPr/>
        <p:txBody>
          <a:bodyPr/>
          <a:lstStyle/>
          <a:p>
            <a:pPr>
              <a:defRPr/>
            </a:pPr>
            <a:fld id="{28EE5353-C72F-435D-AA21-3B79F01FB382}" type="slidenum">
              <a:rPr lang="de-DE" smtClean="0"/>
              <a:pPr>
                <a:defRPr/>
              </a:pPr>
              <a:t>27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28</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29</a:t>
            </a:fld>
            <a:endParaRPr lang="de-DE">
              <a:solidFill>
                <a:prstClr val="black"/>
              </a:solidFill>
            </a:endParaRPr>
          </a:p>
        </p:txBody>
      </p:sp>
    </p:spTree>
    <p:extLst>
      <p:ext uri="{BB962C8B-B14F-4D97-AF65-F5344CB8AC3E}">
        <p14:creationId xmlns:p14="http://schemas.microsoft.com/office/powerpoint/2010/main" val="1200817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Das Ziel beim Übertragen ist nicht eine fotografisch exakte Abbildung der Vorlage, sondern eine nutzerfreundliche, gut lesbare Darstellung. Grundsätzlich nicht übertragen werden Gestaltungsmittel wie Fettsetzung, Unterstreichung, Farbigkeit etc. Ebenfalls nicht übertragen werden Besonderheiten, die häufig auf gestalterischen Gründen beruhen und dem normalen Gebrauch entgegenstehen, sofern in RDA und den D-A-CH nichts anderes vorgeschrieben ist. </a:t>
            </a:r>
            <a:r>
              <a:rPr lang="de-CH" sz="1200"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1.7.1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2987695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4232118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32</a:t>
            </a:fld>
            <a:endParaRPr lang="de-DE">
              <a:solidFill>
                <a:prstClr val="black"/>
              </a:solidFill>
            </a:endParaRPr>
          </a:p>
        </p:txBody>
      </p:sp>
    </p:spTree>
    <p:extLst>
      <p:ext uri="{BB962C8B-B14F-4D97-AF65-F5344CB8AC3E}">
        <p14:creationId xmlns:p14="http://schemas.microsoft.com/office/powerpoint/2010/main" val="1604092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2068035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(auch römische</a:t>
            </a:r>
            <a:r>
              <a:rPr lang="de-CH" baseline="0" dirty="0" smtClean="0"/>
              <a:t> Zahlen) </a:t>
            </a:r>
            <a:r>
              <a:rPr lang="de-CH" dirty="0" smtClean="0"/>
              <a:t>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34</a:t>
            </a:fld>
            <a:endParaRPr lang="de-DE">
              <a:solidFill>
                <a:prstClr val="black"/>
              </a:solidFill>
            </a:endParaRPr>
          </a:p>
        </p:txBody>
      </p:sp>
    </p:spTree>
    <p:extLst>
      <p:ext uri="{BB962C8B-B14F-4D97-AF65-F5344CB8AC3E}">
        <p14:creationId xmlns:p14="http://schemas.microsoft.com/office/powerpoint/2010/main" val="3818171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35</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1511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Nur erster Paralleltitel und ggf. Paralleltitel in deutscher Sprache wird erfasst. Erfassung weiterer Paralleltitel im Ermessen des Katalogisierenden (RDA 2.3.3.3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976494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175407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solidFill>
                  <a:prstClr val="black"/>
                </a:solidFill>
              </a:rPr>
              <a:pPr/>
              <a:t>43</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46</a:t>
            </a:fld>
            <a:endParaRPr lang="de-DE">
              <a:solidFill>
                <a:prstClr val="black"/>
              </a:solidFill>
            </a:endParaRPr>
          </a:p>
        </p:txBody>
      </p:sp>
    </p:spTree>
    <p:extLst>
      <p:ext uri="{BB962C8B-B14F-4D97-AF65-F5344CB8AC3E}">
        <p14:creationId xmlns:p14="http://schemas.microsoft.com/office/powerpoint/2010/main" val="13265097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48</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49</a:t>
            </a:fld>
            <a:endParaRPr lang="de-DE">
              <a:solidFill>
                <a:prstClr val="black"/>
              </a:solidFill>
            </a:endParaRPr>
          </a:p>
        </p:txBody>
      </p:sp>
    </p:spTree>
    <p:extLst>
      <p:ext uri="{BB962C8B-B14F-4D97-AF65-F5344CB8AC3E}">
        <p14:creationId xmlns:p14="http://schemas.microsoft.com/office/powerpoint/2010/main" val="2440014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54</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63</a:t>
            </a:fld>
            <a:endParaRPr lang="de-DE">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64</a:t>
            </a:fld>
            <a:endParaRPr lang="de-DE">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65</a:t>
            </a:fld>
            <a:endParaRPr lang="de-DE">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66</a:t>
            </a:fld>
            <a:endParaRPr lang="de-DE">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69</a:t>
            </a:fld>
            <a:endParaRPr lang="de-DE">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spcAft>
                <a:spcPts val="600"/>
              </a:spcAft>
            </a:pPr>
            <a:r>
              <a:rPr lang="de-DE" sz="1000" dirty="0" smtClean="0">
                <a:latin typeface="Verdana" pitchFamily="34" charset="0"/>
                <a:ea typeface="Verdana" pitchFamily="34" charset="0"/>
                <a:cs typeface="Verdana" pitchFamily="34" charset="0"/>
              </a:rPr>
              <a:t>Erläuterung zu EAN und UPC:</a:t>
            </a:r>
          </a:p>
          <a:p>
            <a:r>
              <a:rPr lang="de-DE" sz="1000" dirty="0" smtClean="0">
                <a:latin typeface="Verdana" pitchFamily="34" charset="0"/>
                <a:ea typeface="Verdana" pitchFamily="34" charset="0"/>
                <a:cs typeface="Verdana" pitchFamily="34" charset="0"/>
              </a:rPr>
              <a:t>Bei EAN und UPC handelt es sich um international unverwechselbare Produktkennzeichnungen für Handelsartikel in Form eines Strichcodes. Die Codes unterscheiden sich in Länge und Struktur.</a:t>
            </a:r>
          </a:p>
          <a:p>
            <a:r>
              <a:rPr lang="de-DE" sz="1000" dirty="0" smtClean="0">
                <a:latin typeface="Verdana" pitchFamily="34" charset="0"/>
                <a:ea typeface="Verdana" pitchFamily="34" charset="0"/>
                <a:cs typeface="Verdana" pitchFamily="34" charset="0"/>
              </a:rPr>
              <a:t>Die EAN (= European </a:t>
            </a:r>
            <a:r>
              <a:rPr lang="de-DE" sz="1000" dirty="0" err="1" smtClean="0">
                <a:latin typeface="Verdana" pitchFamily="34" charset="0"/>
                <a:ea typeface="Verdana" pitchFamily="34" charset="0"/>
                <a:cs typeface="Verdana" pitchFamily="34" charset="0"/>
              </a:rPr>
              <a:t>Article</a:t>
            </a:r>
            <a:r>
              <a:rPr lang="de-DE" sz="1000" dirty="0" smtClean="0">
                <a:latin typeface="Verdana" pitchFamily="34" charset="0"/>
                <a:ea typeface="Verdana" pitchFamily="34" charset="0"/>
                <a:cs typeface="Verdana" pitchFamily="34" charset="0"/>
              </a:rPr>
              <a:t> </a:t>
            </a:r>
            <a:r>
              <a:rPr lang="de-DE" sz="1000" dirty="0" err="1" smtClean="0">
                <a:latin typeface="Verdana" pitchFamily="34" charset="0"/>
                <a:ea typeface="Verdana" pitchFamily="34" charset="0"/>
                <a:cs typeface="Verdana" pitchFamily="34" charset="0"/>
              </a:rPr>
              <a:t>Number</a:t>
            </a:r>
            <a:r>
              <a:rPr lang="de-DE" sz="1000" dirty="0" smtClean="0">
                <a:latin typeface="Verdana" pitchFamily="34" charset="0"/>
                <a:ea typeface="Verdana" pitchFamily="34" charset="0"/>
                <a:cs typeface="Verdana" pitchFamily="34" charset="0"/>
              </a:rPr>
              <a:t>) besteht aus insgesamt dreizehn Ziffern zu drei Teilen: einer einzelnen Ziffer vorn gefolgt von zwei sechsstelligen Ziffernblöcken (Beispiel: 9 790001 200882).</a:t>
            </a:r>
          </a:p>
          <a:p>
            <a:r>
              <a:rPr lang="de-DE" sz="1000" dirty="0" smtClean="0">
                <a:latin typeface="Verdana" pitchFamily="34" charset="0"/>
                <a:ea typeface="Verdana" pitchFamily="34" charset="0"/>
                <a:cs typeface="Verdana" pitchFamily="34" charset="0"/>
              </a:rPr>
              <a:t>Der UPC (= Universal </a:t>
            </a:r>
            <a:r>
              <a:rPr lang="de-DE" sz="1000" dirty="0" err="1" smtClean="0">
                <a:latin typeface="Verdana" pitchFamily="34" charset="0"/>
                <a:ea typeface="Verdana" pitchFamily="34" charset="0"/>
                <a:cs typeface="Verdana" pitchFamily="34" charset="0"/>
              </a:rPr>
              <a:t>Product</a:t>
            </a:r>
            <a:r>
              <a:rPr lang="de-DE" sz="1000" dirty="0" smtClean="0">
                <a:latin typeface="Verdana" pitchFamily="34" charset="0"/>
                <a:ea typeface="Verdana" pitchFamily="34" charset="0"/>
                <a:cs typeface="Verdana" pitchFamily="34" charset="0"/>
              </a:rPr>
              <a:t> Code) besteht aus insgesamt zwölf Ziffern zu vier Teilen: jeweils einer einzelnen Ziffer vorn und hinten, die zwei fünfstellige Ziffernblöcke einrahmen (Beispiel: 6 02547 26088 8).</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71</a:t>
            </a:fld>
            <a:endParaRPr lang="de-DE">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 oft internationale  - i.d.R.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72</a:t>
            </a:fld>
            <a:endParaRPr lang="de-DE">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73</a:t>
            </a:fld>
            <a:endParaRPr lang="de-DE">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74</a:t>
            </a:fld>
            <a:endParaRPr lang="de-DE">
              <a:solidFill>
                <a:prstClr val="black"/>
              </a:solidFill>
            </a:endParaRPr>
          </a:p>
        </p:txBody>
      </p:sp>
    </p:spTree>
    <p:extLst>
      <p:ext uri="{BB962C8B-B14F-4D97-AF65-F5344CB8AC3E}">
        <p14:creationId xmlns:p14="http://schemas.microsoft.com/office/powerpoint/2010/main" val="7392431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setzt sich zusammen aus der Anzahl („2“) und dem Plural des Datenträgertyps</a:t>
            </a:r>
            <a:r>
              <a:rPr lang="de-DE" baseline="0" dirty="0" smtClean="0"/>
              <a:t> </a:t>
            </a:r>
            <a:r>
              <a:rPr lang="de-DE" baseline="0" smtClean="0"/>
              <a:t>(„Audiokassetten“).</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86</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a:t>
            </a:r>
          </a:p>
          <a:p>
            <a:r>
              <a:rPr lang="de-DE" dirty="0" smtClean="0"/>
              <a:t>RDA kennt nur sehr wenige Abkürzungen. Die metrischen</a:t>
            </a:r>
            <a:r>
              <a:rPr lang="de-DE" baseline="0" dirty="0" smtClean="0"/>
              <a:t> Einheiten werden aber meist abgekürzt. Dazu gehören mm, cm, m für die Längeneinheiten, und h, min, s für die Zeiteinheiten.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solidFill>
                  <a:prstClr val="black"/>
                </a:solidFill>
              </a:rPr>
              <a:pPr/>
              <a:t>89</a:t>
            </a:fld>
            <a:endParaRPr lang="de-DE">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dass überwiegend nicht</a:t>
            </a:r>
            <a:r>
              <a:rPr lang="de-DE" baseline="0" dirty="0" smtClean="0"/>
              <a:t> zum Standardelemente-Set gehörig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91</a:t>
            </a:fld>
            <a:endParaRPr lang="de-DE">
              <a:solidFill>
                <a:prstClr val="black"/>
              </a:solidFill>
            </a:endParaRPr>
          </a:p>
        </p:txBody>
      </p:sp>
    </p:spTree>
    <p:extLst>
      <p:ext uri="{BB962C8B-B14F-4D97-AF65-F5344CB8AC3E}">
        <p14:creationId xmlns:p14="http://schemas.microsoft.com/office/powerpoint/2010/main" val="38018592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99</a:t>
            </a:fld>
            <a:endParaRPr lang="de-DE"/>
          </a:p>
        </p:txBody>
      </p:sp>
    </p:spTree>
    <p:extLst>
      <p:ext uri="{BB962C8B-B14F-4D97-AF65-F5344CB8AC3E}">
        <p14:creationId xmlns:p14="http://schemas.microsoft.com/office/powerpoint/2010/main" val="2170225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ABER: Keine strukturierte, festgelegte Form für den Text der Anmerkung !!! </a:t>
            </a:r>
            <a:r>
              <a:rPr lang="de-DE" dirty="0" smtClean="0">
                <a:sym typeface="Wingdings" pitchFamily="2" charset="2"/>
              </a:rPr>
              <a:t> freie Formulierung!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101</a:t>
            </a:fld>
            <a:endParaRPr lang="de-DE"/>
          </a:p>
        </p:txBody>
      </p:sp>
    </p:spTree>
    <p:extLst>
      <p:ext uri="{BB962C8B-B14F-4D97-AF65-F5344CB8AC3E}">
        <p14:creationId xmlns:p14="http://schemas.microsoft.com/office/powerpoint/2010/main" val="247241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a:t>
            </a:fld>
            <a:endParaRPr lang="de-DE">
              <a:solidFill>
                <a:prstClr val="black"/>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103</a:t>
            </a:fld>
            <a:endParaRPr lang="de-DE"/>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104</a:t>
            </a:fld>
            <a:endParaRPr lang="de-DE"/>
          </a:p>
        </p:txBody>
      </p:sp>
    </p:spTree>
    <p:extLst>
      <p:ext uri="{BB962C8B-B14F-4D97-AF65-F5344CB8AC3E}">
        <p14:creationId xmlns:p14="http://schemas.microsoft.com/office/powerpoint/2010/main" val="29401752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105</a:t>
            </a:fld>
            <a:endParaRPr lang="de-DE"/>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solidFill>
                  <a:prstClr val="black"/>
                </a:solidFill>
              </a:rPr>
              <a:pPr/>
              <a:t>106</a:t>
            </a:fld>
            <a:endParaRPr lang="de-DE" altLang="de-DE">
              <a:solidFill>
                <a:prstClr val="black"/>
              </a:solidFill>
            </a:endParaRPr>
          </a:p>
        </p:txBody>
      </p:sp>
    </p:spTree>
    <p:extLst>
      <p:ext uri="{BB962C8B-B14F-4D97-AF65-F5344CB8AC3E}">
        <p14:creationId xmlns:p14="http://schemas.microsoft.com/office/powerpoint/2010/main" val="15821067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solidFill>
                  <a:prstClr val="black"/>
                </a:solidFill>
              </a:rPr>
              <a:pPr/>
              <a:t>115</a:t>
            </a:fld>
            <a:endParaRPr lang="de-DE" altLang="de-DE">
              <a:solidFill>
                <a:prstClr val="black"/>
              </a:solidFill>
            </a:endParaRPr>
          </a:p>
        </p:txBody>
      </p:sp>
    </p:spTree>
    <p:extLst>
      <p:ext uri="{BB962C8B-B14F-4D97-AF65-F5344CB8AC3E}">
        <p14:creationId xmlns:p14="http://schemas.microsoft.com/office/powerpoint/2010/main" val="7279145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solidFill>
                  <a:prstClr val="black"/>
                </a:solidFill>
              </a:rPr>
              <a:pPr/>
              <a:t>116</a:t>
            </a:fld>
            <a:endParaRPr lang="de-DE" altLang="de-DE">
              <a:solidFill>
                <a:prstClr val="black"/>
              </a:solidFill>
            </a:endParaRPr>
          </a:p>
        </p:txBody>
      </p:sp>
    </p:spTree>
    <p:extLst>
      <p:ext uri="{BB962C8B-B14F-4D97-AF65-F5344CB8AC3E}">
        <p14:creationId xmlns:p14="http://schemas.microsoft.com/office/powerpoint/2010/main" val="7279145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10</a:t>
            </a:fld>
            <a:endParaRPr lang="de-DE">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200725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58.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59.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0.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mini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9625018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0794537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660027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06035590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36018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5285175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785826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663314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543364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9484054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98308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0363066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3776151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1295803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851317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4357695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0255772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00033134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2766019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9863322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656765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0646318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2874380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6153813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6973377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8147427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8977193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9235838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5960041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4896716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3294145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695888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3284098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805337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3421508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55257210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7270716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2686734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9483198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3853045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5994284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21403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04198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0010325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621271567"/>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6044330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26798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9238502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0104577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5843198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98486324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3611598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3966165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670634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34708597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052390575"/>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936561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7082830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88339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3004538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714072098"/>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5444789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1995126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1763415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864604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128129640"/>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00098693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4180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34964724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1307922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0936348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2556667548"/>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667095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68624499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42610242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870246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122316243"/>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0065701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7590485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738395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55474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86728208"/>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981180205"/>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458886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2062751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444188276"/>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8000642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730775850"/>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84033772"/>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11800838"/>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819165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99823799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029273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77895354"/>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2030129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3250050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2606466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69054510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44207085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2423441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3270227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6315902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314461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93683007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8.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2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21.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22.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23.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24.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25.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26.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27.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28.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30.xml.rels><?xml version="1.0" encoding="UTF-8" standalone="yes"?>
<Relationships xmlns="http://schemas.openxmlformats.org/package/2006/relationships"><Relationship Id="rId2" Type="http://schemas.openxmlformats.org/officeDocument/2006/relationships/theme" Target="../theme/theme30.xml"/><Relationship Id="rId1" Type="http://schemas.openxmlformats.org/officeDocument/2006/relationships/slideLayout" Target="../slideLayouts/slideLayout30.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31.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32.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33.xml"/></Relationships>
</file>

<file path=ppt/slideMasters/_rels/slideMaster34.xml.rels><?xml version="1.0" encoding="UTF-8" standalone="yes"?>
<Relationships xmlns="http://schemas.openxmlformats.org/package/2006/relationships"><Relationship Id="rId2" Type="http://schemas.openxmlformats.org/officeDocument/2006/relationships/theme" Target="../theme/theme34.xml"/><Relationship Id="rId1" Type="http://schemas.openxmlformats.org/officeDocument/2006/relationships/slideLayout" Target="../slideLayouts/slideLayout34.xml"/></Relationships>
</file>

<file path=ppt/slideMasters/_rels/slideMaster35.xml.rels><?xml version="1.0" encoding="UTF-8" standalone="yes"?>
<Relationships xmlns="http://schemas.openxmlformats.org/package/2006/relationships"><Relationship Id="rId2" Type="http://schemas.openxmlformats.org/officeDocument/2006/relationships/theme" Target="../theme/theme35.xml"/><Relationship Id="rId1" Type="http://schemas.openxmlformats.org/officeDocument/2006/relationships/slideLayout" Target="../slideLayouts/slideLayout35.xml"/></Relationships>
</file>

<file path=ppt/slideMasters/_rels/slideMaster36.xml.rels><?xml version="1.0" encoding="UTF-8" standalone="yes"?>
<Relationships xmlns="http://schemas.openxmlformats.org/package/2006/relationships"><Relationship Id="rId2" Type="http://schemas.openxmlformats.org/officeDocument/2006/relationships/theme" Target="../theme/theme36.xml"/><Relationship Id="rId1" Type="http://schemas.openxmlformats.org/officeDocument/2006/relationships/slideLayout" Target="../slideLayouts/slideLayout36.xml"/></Relationships>
</file>

<file path=ppt/slideMasters/_rels/slideMaster37.xml.rels><?xml version="1.0" encoding="UTF-8" standalone="yes"?>
<Relationships xmlns="http://schemas.openxmlformats.org/package/2006/relationships"><Relationship Id="rId2" Type="http://schemas.openxmlformats.org/officeDocument/2006/relationships/theme" Target="../theme/theme37.xml"/><Relationship Id="rId1" Type="http://schemas.openxmlformats.org/officeDocument/2006/relationships/slideLayout" Target="../slideLayouts/slideLayout37.xml"/></Relationships>
</file>

<file path=ppt/slideMasters/_rels/slideMaster38.xml.rels><?xml version="1.0" encoding="UTF-8" standalone="yes"?>
<Relationships xmlns="http://schemas.openxmlformats.org/package/2006/relationships"><Relationship Id="rId2" Type="http://schemas.openxmlformats.org/officeDocument/2006/relationships/theme" Target="../theme/theme38.xml"/><Relationship Id="rId1" Type="http://schemas.openxmlformats.org/officeDocument/2006/relationships/slideLayout" Target="../slideLayouts/slideLayout38.xml"/></Relationships>
</file>

<file path=ppt/slideMasters/_rels/slideMaster39.xml.rels><?xml version="1.0" encoding="UTF-8" standalone="yes"?>
<Relationships xmlns="http://schemas.openxmlformats.org/package/2006/relationships"><Relationship Id="rId2" Type="http://schemas.openxmlformats.org/officeDocument/2006/relationships/theme" Target="../theme/theme39.xml"/><Relationship Id="rId1"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40.xml.rels><?xml version="1.0" encoding="UTF-8" standalone="yes"?>
<Relationships xmlns="http://schemas.openxmlformats.org/package/2006/relationships"><Relationship Id="rId2" Type="http://schemas.openxmlformats.org/officeDocument/2006/relationships/theme" Target="../theme/theme40.xml"/><Relationship Id="rId1" Type="http://schemas.openxmlformats.org/officeDocument/2006/relationships/slideLayout" Target="../slideLayouts/slideLayout40.xml"/></Relationships>
</file>

<file path=ppt/slideMasters/_rels/slideMaster41.xml.rels><?xml version="1.0" encoding="UTF-8" standalone="yes"?>
<Relationships xmlns="http://schemas.openxmlformats.org/package/2006/relationships"><Relationship Id="rId2" Type="http://schemas.openxmlformats.org/officeDocument/2006/relationships/theme" Target="../theme/theme41.xml"/><Relationship Id="rId1" Type="http://schemas.openxmlformats.org/officeDocument/2006/relationships/slideLayout" Target="../slideLayouts/slideLayout41.xml"/></Relationships>
</file>

<file path=ppt/slideMasters/_rels/slideMaster42.xml.rels><?xml version="1.0" encoding="UTF-8" standalone="yes"?>
<Relationships xmlns="http://schemas.openxmlformats.org/package/2006/relationships"><Relationship Id="rId2" Type="http://schemas.openxmlformats.org/officeDocument/2006/relationships/theme" Target="../theme/theme42.xml"/><Relationship Id="rId1" Type="http://schemas.openxmlformats.org/officeDocument/2006/relationships/slideLayout" Target="../slideLayouts/slideLayout42.xml"/></Relationships>
</file>

<file path=ppt/slideMasters/_rels/slideMaster43.xml.rels><?xml version="1.0" encoding="UTF-8" standalone="yes"?>
<Relationships xmlns="http://schemas.openxmlformats.org/package/2006/relationships"><Relationship Id="rId2" Type="http://schemas.openxmlformats.org/officeDocument/2006/relationships/theme" Target="../theme/theme43.xml"/><Relationship Id="rId1" Type="http://schemas.openxmlformats.org/officeDocument/2006/relationships/slideLayout" Target="../slideLayouts/slideLayout43.xml"/></Relationships>
</file>

<file path=ppt/slideMasters/_rels/slideMaster44.xml.rels><?xml version="1.0" encoding="UTF-8" standalone="yes"?>
<Relationships xmlns="http://schemas.openxmlformats.org/package/2006/relationships"><Relationship Id="rId2" Type="http://schemas.openxmlformats.org/officeDocument/2006/relationships/theme" Target="../theme/theme44.xml"/><Relationship Id="rId1" Type="http://schemas.openxmlformats.org/officeDocument/2006/relationships/slideLayout" Target="../slideLayouts/slideLayout44.xml"/></Relationships>
</file>

<file path=ppt/slideMasters/_rels/slideMaster45.xml.rels><?xml version="1.0" encoding="UTF-8" standalone="yes"?>
<Relationships xmlns="http://schemas.openxmlformats.org/package/2006/relationships"><Relationship Id="rId2" Type="http://schemas.openxmlformats.org/officeDocument/2006/relationships/theme" Target="../theme/theme45.xml"/><Relationship Id="rId1" Type="http://schemas.openxmlformats.org/officeDocument/2006/relationships/slideLayout" Target="../slideLayouts/slideLayout45.xml"/></Relationships>
</file>

<file path=ppt/slideMasters/_rels/slideMaster46.xml.rels><?xml version="1.0" encoding="UTF-8" standalone="yes"?>
<Relationships xmlns="http://schemas.openxmlformats.org/package/2006/relationships"><Relationship Id="rId2" Type="http://schemas.openxmlformats.org/officeDocument/2006/relationships/theme" Target="../theme/theme46.xml"/><Relationship Id="rId1" Type="http://schemas.openxmlformats.org/officeDocument/2006/relationships/slideLayout" Target="../slideLayouts/slideLayout46.xml"/></Relationships>
</file>

<file path=ppt/slideMasters/_rels/slideMaster47.xml.rels><?xml version="1.0" encoding="UTF-8" standalone="yes"?>
<Relationships xmlns="http://schemas.openxmlformats.org/package/2006/relationships"><Relationship Id="rId2" Type="http://schemas.openxmlformats.org/officeDocument/2006/relationships/theme" Target="../theme/theme47.xml"/><Relationship Id="rId1" Type="http://schemas.openxmlformats.org/officeDocument/2006/relationships/slideLayout" Target="../slideLayouts/slideLayout47.xml"/></Relationships>
</file>

<file path=ppt/slideMasters/_rels/slideMaster48.xml.rels><?xml version="1.0" encoding="UTF-8" standalone="yes"?>
<Relationships xmlns="http://schemas.openxmlformats.org/package/2006/relationships"><Relationship Id="rId2" Type="http://schemas.openxmlformats.org/officeDocument/2006/relationships/theme" Target="../theme/theme48.xml"/><Relationship Id="rId1" Type="http://schemas.openxmlformats.org/officeDocument/2006/relationships/slideLayout" Target="../slideLayouts/slideLayout48.xml"/></Relationships>
</file>

<file path=ppt/slideMasters/_rels/slideMaster49.xml.rels><?xml version="1.0" encoding="UTF-8" standalone="yes"?>
<Relationships xmlns="http://schemas.openxmlformats.org/package/2006/relationships"><Relationship Id="rId2" Type="http://schemas.openxmlformats.org/officeDocument/2006/relationships/theme" Target="../theme/theme49.xml"/><Relationship Id="rId1"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50.xml.rels><?xml version="1.0" encoding="UTF-8" standalone="yes"?>
<Relationships xmlns="http://schemas.openxmlformats.org/package/2006/relationships"><Relationship Id="rId2" Type="http://schemas.openxmlformats.org/officeDocument/2006/relationships/theme" Target="../theme/theme50.xml"/><Relationship Id="rId1" Type="http://schemas.openxmlformats.org/officeDocument/2006/relationships/slideLayout" Target="../slideLayouts/slideLayout50.xml"/></Relationships>
</file>

<file path=ppt/slideMasters/_rels/slideMaster51.xml.rels><?xml version="1.0" encoding="UTF-8" standalone="yes"?>
<Relationships xmlns="http://schemas.openxmlformats.org/package/2006/relationships"><Relationship Id="rId2" Type="http://schemas.openxmlformats.org/officeDocument/2006/relationships/theme" Target="../theme/theme51.xml"/><Relationship Id="rId1" Type="http://schemas.openxmlformats.org/officeDocument/2006/relationships/slideLayout" Target="../slideLayouts/slideLayout51.xml"/></Relationships>
</file>

<file path=ppt/slideMasters/_rels/slideMaster52.xml.rels><?xml version="1.0" encoding="UTF-8" standalone="yes"?>
<Relationships xmlns="http://schemas.openxmlformats.org/package/2006/relationships"><Relationship Id="rId2" Type="http://schemas.openxmlformats.org/officeDocument/2006/relationships/theme" Target="../theme/theme52.xml"/><Relationship Id="rId1" Type="http://schemas.openxmlformats.org/officeDocument/2006/relationships/slideLayout" Target="../slideLayouts/slideLayout52.xml"/></Relationships>
</file>

<file path=ppt/slideMasters/_rels/slideMaster53.xml.rels><?xml version="1.0" encoding="UTF-8" standalone="yes"?>
<Relationships xmlns="http://schemas.openxmlformats.org/package/2006/relationships"><Relationship Id="rId2" Type="http://schemas.openxmlformats.org/officeDocument/2006/relationships/theme" Target="../theme/theme53.xml"/><Relationship Id="rId1" Type="http://schemas.openxmlformats.org/officeDocument/2006/relationships/slideLayout" Target="../slideLayouts/slideLayout53.xml"/></Relationships>
</file>

<file path=ppt/slideMasters/_rels/slideMaster54.xml.rels><?xml version="1.0" encoding="UTF-8" standalone="yes"?>
<Relationships xmlns="http://schemas.openxmlformats.org/package/2006/relationships"><Relationship Id="rId2" Type="http://schemas.openxmlformats.org/officeDocument/2006/relationships/theme" Target="../theme/theme54.xml"/><Relationship Id="rId1" Type="http://schemas.openxmlformats.org/officeDocument/2006/relationships/slideLayout" Target="../slideLayouts/slideLayout54.xml"/></Relationships>
</file>

<file path=ppt/slideMasters/_rels/slideMaster55.xml.rels><?xml version="1.0" encoding="UTF-8" standalone="yes"?>
<Relationships xmlns="http://schemas.openxmlformats.org/package/2006/relationships"><Relationship Id="rId2" Type="http://schemas.openxmlformats.org/officeDocument/2006/relationships/theme" Target="../theme/theme55.xml"/><Relationship Id="rId1" Type="http://schemas.openxmlformats.org/officeDocument/2006/relationships/slideLayout" Target="../slideLayouts/slideLayout55.xml"/></Relationships>
</file>

<file path=ppt/slideMasters/_rels/slideMaster56.xml.rels><?xml version="1.0" encoding="UTF-8" standalone="yes"?>
<Relationships xmlns="http://schemas.openxmlformats.org/package/2006/relationships"><Relationship Id="rId2" Type="http://schemas.openxmlformats.org/officeDocument/2006/relationships/theme" Target="../theme/theme56.xml"/><Relationship Id="rId1" Type="http://schemas.openxmlformats.org/officeDocument/2006/relationships/slideLayout" Target="../slideLayouts/slideLayout56.xml"/></Relationships>
</file>

<file path=ppt/slideMasters/_rels/slideMaster57.xml.rels><?xml version="1.0" encoding="UTF-8" standalone="yes"?>
<Relationships xmlns="http://schemas.openxmlformats.org/package/2006/relationships"><Relationship Id="rId2" Type="http://schemas.openxmlformats.org/officeDocument/2006/relationships/theme" Target="../theme/theme57.xml"/><Relationship Id="rId1" Type="http://schemas.openxmlformats.org/officeDocument/2006/relationships/slideLayout" Target="../slideLayouts/slideLayout57.xml"/></Relationships>
</file>

<file path=ppt/slideMasters/_rels/slideMaster58.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slideLayout" Target="../slideLayouts/slideLayout59.xml"/><Relationship Id="rId1" Type="http://schemas.openxmlformats.org/officeDocument/2006/relationships/slideLayout" Target="../slideLayouts/slideLayout58.xml"/><Relationship Id="rId5" Type="http://schemas.openxmlformats.org/officeDocument/2006/relationships/theme" Target="../theme/theme58.xml"/><Relationship Id="rId4" Type="http://schemas.openxmlformats.org/officeDocument/2006/relationships/slideLayout" Target="../slideLayouts/slideLayout61.xml"/></Relationships>
</file>

<file path=ppt/slideMasters/_rels/slideMaster59.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slideLayout" Target="../slideLayouts/slideLayout63.xml"/><Relationship Id="rId1" Type="http://schemas.openxmlformats.org/officeDocument/2006/relationships/slideLayout" Target="../slideLayouts/slideLayout62.xml"/><Relationship Id="rId5" Type="http://schemas.openxmlformats.org/officeDocument/2006/relationships/theme" Target="../theme/theme59.xml"/><Relationship Id="rId4"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60.xml.rels><?xml version="1.0" encoding="UTF-8" standalone="yes"?>
<Relationships xmlns="http://schemas.openxmlformats.org/package/2006/relationships"><Relationship Id="rId3" Type="http://schemas.openxmlformats.org/officeDocument/2006/relationships/slideLayout" Target="../slideLayouts/slideLayout68.xml"/><Relationship Id="rId2" Type="http://schemas.openxmlformats.org/officeDocument/2006/relationships/slideLayout" Target="../slideLayouts/slideLayout67.xml"/><Relationship Id="rId1" Type="http://schemas.openxmlformats.org/officeDocument/2006/relationships/slideLayout" Target="../slideLayouts/slideLayout66.xml"/><Relationship Id="rId5" Type="http://schemas.openxmlformats.org/officeDocument/2006/relationships/theme" Target="../theme/theme60.xml"/><Relationship Id="rId4" Type="http://schemas.openxmlformats.org/officeDocument/2006/relationships/slideLayout" Target="../slideLayouts/slideLayout69.xml"/></Relationships>
</file>

<file path=ppt/slideMasters/_rels/slideMaster61.xml.rels><?xml version="1.0" encoding="UTF-8" standalone="yes"?>
<Relationships xmlns="http://schemas.openxmlformats.org/package/2006/relationships"><Relationship Id="rId3" Type="http://schemas.openxmlformats.org/officeDocument/2006/relationships/slideLayout" Target="../slideLayouts/slideLayout72.xml"/><Relationship Id="rId2" Type="http://schemas.openxmlformats.org/officeDocument/2006/relationships/slideLayout" Target="../slideLayouts/slideLayout71.xml"/><Relationship Id="rId1" Type="http://schemas.openxmlformats.org/officeDocument/2006/relationships/slideLayout" Target="../slideLayouts/slideLayout70.xml"/><Relationship Id="rId5" Type="http://schemas.openxmlformats.org/officeDocument/2006/relationships/theme" Target="../theme/theme61.xml"/><Relationship Id="rId4" Type="http://schemas.openxmlformats.org/officeDocument/2006/relationships/slideLayout" Target="../slideLayouts/slideLayout73.xml"/></Relationships>
</file>

<file path=ppt/slideMasters/_rels/slideMaster62.xml.rels><?xml version="1.0" encoding="UTF-8" standalone="yes"?>
<Relationships xmlns="http://schemas.openxmlformats.org/package/2006/relationships"><Relationship Id="rId3" Type="http://schemas.openxmlformats.org/officeDocument/2006/relationships/slideLayout" Target="../slideLayouts/slideLayout76.xml"/><Relationship Id="rId2" Type="http://schemas.openxmlformats.org/officeDocument/2006/relationships/slideLayout" Target="../slideLayouts/slideLayout75.xml"/><Relationship Id="rId1" Type="http://schemas.openxmlformats.org/officeDocument/2006/relationships/slideLayout" Target="../slideLayouts/slideLayout74.xml"/><Relationship Id="rId5" Type="http://schemas.openxmlformats.org/officeDocument/2006/relationships/theme" Target="../theme/theme62.xml"/><Relationship Id="rId4" Type="http://schemas.openxmlformats.org/officeDocument/2006/relationships/slideLayout" Target="../slideLayouts/slideLayout77.xml"/></Relationships>
</file>

<file path=ppt/slideMasters/_rels/slideMaster63.xml.rels><?xml version="1.0" encoding="UTF-8" standalone="yes"?>
<Relationships xmlns="http://schemas.openxmlformats.org/package/2006/relationships"><Relationship Id="rId3" Type="http://schemas.openxmlformats.org/officeDocument/2006/relationships/slideLayout" Target="../slideLayouts/slideLayout80.xml"/><Relationship Id="rId2" Type="http://schemas.openxmlformats.org/officeDocument/2006/relationships/slideLayout" Target="../slideLayouts/slideLayout79.xml"/><Relationship Id="rId1" Type="http://schemas.openxmlformats.org/officeDocument/2006/relationships/slideLayout" Target="../slideLayouts/slideLayout78.xml"/><Relationship Id="rId5" Type="http://schemas.openxmlformats.org/officeDocument/2006/relationships/theme" Target="../theme/theme63.xml"/><Relationship Id="rId4" Type="http://schemas.openxmlformats.org/officeDocument/2006/relationships/slideLayout" Target="../slideLayouts/slideLayout81.xml"/></Relationships>
</file>

<file path=ppt/slideMasters/_rels/slideMaster64.xml.rels><?xml version="1.0" encoding="UTF-8" standalone="yes"?>
<Relationships xmlns="http://schemas.openxmlformats.org/package/2006/relationships"><Relationship Id="rId2" Type="http://schemas.openxmlformats.org/officeDocument/2006/relationships/theme" Target="../theme/theme64.xml"/><Relationship Id="rId1" Type="http://schemas.openxmlformats.org/officeDocument/2006/relationships/slideLayout" Target="../slideLayouts/slideLayout82.xml"/></Relationships>
</file>

<file path=ppt/slideMasters/_rels/slideMaster65.xml.rels><?xml version="1.0" encoding="UTF-8" standalone="yes"?>
<Relationships xmlns="http://schemas.openxmlformats.org/package/2006/relationships"><Relationship Id="rId2" Type="http://schemas.openxmlformats.org/officeDocument/2006/relationships/theme" Target="../theme/theme65.xml"/><Relationship Id="rId1" Type="http://schemas.openxmlformats.org/officeDocument/2006/relationships/slideLayout" Target="../slideLayouts/slideLayout83.xml"/></Relationships>
</file>

<file path=ppt/slideMasters/_rels/slideMaster66.xml.rels><?xml version="1.0" encoding="UTF-8" standalone="yes"?>
<Relationships xmlns="http://schemas.openxmlformats.org/package/2006/relationships"><Relationship Id="rId2" Type="http://schemas.openxmlformats.org/officeDocument/2006/relationships/theme" Target="../theme/theme66.xml"/><Relationship Id="rId1" Type="http://schemas.openxmlformats.org/officeDocument/2006/relationships/slideLayout" Target="../slideLayouts/slideLayout84.xml"/></Relationships>
</file>

<file path=ppt/slideMasters/_rels/slideMaster67.xml.rels><?xml version="1.0" encoding="UTF-8" standalone="yes"?>
<Relationships xmlns="http://schemas.openxmlformats.org/package/2006/relationships"><Relationship Id="rId2" Type="http://schemas.openxmlformats.org/officeDocument/2006/relationships/theme" Target="../theme/theme67.xml"/><Relationship Id="rId1" Type="http://schemas.openxmlformats.org/officeDocument/2006/relationships/slideLayout" Target="../slideLayouts/slideLayout85.xml"/></Relationships>
</file>

<file path=ppt/slideMasters/_rels/slideMaster68.xml.rels><?xml version="1.0" encoding="UTF-8" standalone="yes"?>
<Relationships xmlns="http://schemas.openxmlformats.org/package/2006/relationships"><Relationship Id="rId2" Type="http://schemas.openxmlformats.org/officeDocument/2006/relationships/theme" Target="../theme/theme68.xml"/><Relationship Id="rId1" Type="http://schemas.openxmlformats.org/officeDocument/2006/relationships/slideLayout" Target="../slideLayouts/slideLayout86.xml"/></Relationships>
</file>

<file path=ppt/slideMasters/_rels/slideMaster69.xml.rels><?xml version="1.0" encoding="UTF-8" standalone="yes"?>
<Relationships xmlns="http://schemas.openxmlformats.org/package/2006/relationships"><Relationship Id="rId2" Type="http://schemas.openxmlformats.org/officeDocument/2006/relationships/theme" Target="../theme/theme69.xml"/><Relationship Id="rId1" Type="http://schemas.openxmlformats.org/officeDocument/2006/relationships/slideLayout" Target="../slideLayouts/slideLayout8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70.xml.rels><?xml version="1.0" encoding="UTF-8" standalone="yes"?>
<Relationships xmlns="http://schemas.openxmlformats.org/package/2006/relationships"><Relationship Id="rId2" Type="http://schemas.openxmlformats.org/officeDocument/2006/relationships/theme" Target="../theme/theme70.xml"/><Relationship Id="rId1" Type="http://schemas.openxmlformats.org/officeDocument/2006/relationships/slideLayout" Target="../slideLayouts/slideLayout88.xml"/></Relationships>
</file>

<file path=ppt/slideMasters/_rels/slideMaster71.xml.rels><?xml version="1.0" encoding="UTF-8" standalone="yes"?>
<Relationships xmlns="http://schemas.openxmlformats.org/package/2006/relationships"><Relationship Id="rId2" Type="http://schemas.openxmlformats.org/officeDocument/2006/relationships/theme" Target="../theme/theme71.xml"/><Relationship Id="rId1" Type="http://schemas.openxmlformats.org/officeDocument/2006/relationships/slideLayout" Target="../slideLayouts/slideLayout89.xml"/></Relationships>
</file>

<file path=ppt/slideMasters/_rels/slideMaster72.xml.rels><?xml version="1.0" encoding="UTF-8" standalone="yes"?>
<Relationships xmlns="http://schemas.openxmlformats.org/package/2006/relationships"><Relationship Id="rId2" Type="http://schemas.openxmlformats.org/officeDocument/2006/relationships/theme" Target="../theme/theme72.xml"/><Relationship Id="rId1" Type="http://schemas.openxmlformats.org/officeDocument/2006/relationships/slideLayout" Target="../slideLayouts/slideLayout90.xml"/></Relationships>
</file>

<file path=ppt/slideMasters/_rels/slideMaster73.xml.rels><?xml version="1.0" encoding="UTF-8" standalone="yes"?>
<Relationships xmlns="http://schemas.openxmlformats.org/package/2006/relationships"><Relationship Id="rId2" Type="http://schemas.openxmlformats.org/officeDocument/2006/relationships/theme" Target="../theme/theme73.xml"/><Relationship Id="rId1" Type="http://schemas.openxmlformats.org/officeDocument/2006/relationships/slideLayout" Target="../slideLayouts/slideLayout91.xml"/></Relationships>
</file>

<file path=ppt/slideMasters/_rels/slideMaster74.xml.rels><?xml version="1.0" encoding="UTF-8" standalone="yes"?>
<Relationships xmlns="http://schemas.openxmlformats.org/package/2006/relationships"><Relationship Id="rId2" Type="http://schemas.openxmlformats.org/officeDocument/2006/relationships/theme" Target="../theme/theme74.xml"/><Relationship Id="rId1" Type="http://schemas.openxmlformats.org/officeDocument/2006/relationships/slideLayout" Target="../slideLayouts/slideLayout92.xml"/></Relationships>
</file>

<file path=ppt/slideMasters/_rels/slideMaster75.xml.rels><?xml version="1.0" encoding="UTF-8" standalone="yes"?>
<Relationships xmlns="http://schemas.openxmlformats.org/package/2006/relationships"><Relationship Id="rId2" Type="http://schemas.openxmlformats.org/officeDocument/2006/relationships/theme" Target="../theme/theme75.xml"/><Relationship Id="rId1" Type="http://schemas.openxmlformats.org/officeDocument/2006/relationships/slideLayout" Target="../slideLayouts/slideLayout93.xml"/></Relationships>
</file>

<file path=ppt/slideMasters/_rels/slideMaster76.xml.rels><?xml version="1.0" encoding="UTF-8" standalone="yes"?>
<Relationships xmlns="http://schemas.openxmlformats.org/package/2006/relationships"><Relationship Id="rId2" Type="http://schemas.openxmlformats.org/officeDocument/2006/relationships/theme" Target="../theme/theme76.xml"/><Relationship Id="rId1" Type="http://schemas.openxmlformats.org/officeDocument/2006/relationships/slideLayout" Target="../slideLayouts/slideLayout94.xml"/></Relationships>
</file>

<file path=ppt/slideMasters/_rels/slideMaster77.xml.rels><?xml version="1.0" encoding="UTF-8" standalone="yes"?>
<Relationships xmlns="http://schemas.openxmlformats.org/package/2006/relationships"><Relationship Id="rId2" Type="http://schemas.openxmlformats.org/officeDocument/2006/relationships/theme" Target="../theme/theme77.xml"/><Relationship Id="rId1" Type="http://schemas.openxmlformats.org/officeDocument/2006/relationships/slideLayout" Target="../slideLayouts/slideLayout95.xml"/></Relationships>
</file>

<file path=ppt/slideMasters/_rels/slideMaster78.xml.rels><?xml version="1.0" encoding="UTF-8" standalone="yes"?>
<Relationships xmlns="http://schemas.openxmlformats.org/package/2006/relationships"><Relationship Id="rId2" Type="http://schemas.openxmlformats.org/officeDocument/2006/relationships/theme" Target="../theme/theme78.xml"/><Relationship Id="rId1" Type="http://schemas.openxmlformats.org/officeDocument/2006/relationships/slideLayout" Target="../slideLayouts/slideLayout96.xml"/></Relationships>
</file>

<file path=ppt/slideMasters/_rels/slideMaster79.xml.rels><?xml version="1.0" encoding="UTF-8" standalone="yes"?>
<Relationships xmlns="http://schemas.openxmlformats.org/package/2006/relationships"><Relationship Id="rId2" Type="http://schemas.openxmlformats.org/officeDocument/2006/relationships/theme" Target="../theme/theme79.xml"/><Relationship Id="rId1" Type="http://schemas.openxmlformats.org/officeDocument/2006/relationships/slideLayout" Target="../slideLayouts/slideLayout9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80.xml.rels><?xml version="1.0" encoding="UTF-8" standalone="yes"?>
<Relationships xmlns="http://schemas.openxmlformats.org/package/2006/relationships"><Relationship Id="rId2" Type="http://schemas.openxmlformats.org/officeDocument/2006/relationships/theme" Target="../theme/theme80.xml"/><Relationship Id="rId1" Type="http://schemas.openxmlformats.org/officeDocument/2006/relationships/slideLayout" Target="../slideLayouts/slideLayout98.xml"/></Relationships>
</file>

<file path=ppt/slideMasters/_rels/slideMaster81.xml.rels><?xml version="1.0" encoding="UTF-8" standalone="yes"?>
<Relationships xmlns="http://schemas.openxmlformats.org/package/2006/relationships"><Relationship Id="rId2" Type="http://schemas.openxmlformats.org/officeDocument/2006/relationships/theme" Target="../theme/theme81.xml"/><Relationship Id="rId1" Type="http://schemas.openxmlformats.org/officeDocument/2006/relationships/slideLayout" Target="../slideLayouts/slideLayout9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23113865"/>
      </p:ext>
    </p:extLst>
  </p:cSld>
  <p:clrMap bg1="lt1" tx1="dk1" bg2="lt2" tx2="dk2" accent1="accent1" accent2="accent2" accent3="accent3" accent4="accent4" accent5="accent5" accent6="accent6" hlink="hlink" folHlink="folHlink"/>
  <p:sldLayoutIdLst>
    <p:sldLayoutId id="214748366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98723071"/>
      </p:ext>
    </p:extLst>
  </p:cSld>
  <p:clrMap bg1="lt1" tx1="dk1" bg2="lt2" tx2="dk2" accent1="accent1" accent2="accent2" accent3="accent3" accent4="accent4" accent5="accent5" accent6="accent6" hlink="hlink" folHlink="folHlink"/>
  <p:sldLayoutIdLst>
    <p:sldLayoutId id="214748367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04978755"/>
      </p:ext>
    </p:extLst>
  </p:cSld>
  <p:clrMap bg1="lt1" tx1="dk1" bg2="lt2" tx2="dk2" accent1="accent1" accent2="accent2" accent3="accent3" accent4="accent4" accent5="accent5" accent6="accent6" hlink="hlink" folHlink="folHlink"/>
  <p:sldLayoutIdLst>
    <p:sldLayoutId id="214748367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17058979"/>
      </p:ext>
    </p:extLst>
  </p:cSld>
  <p:clrMap bg1="lt1" tx1="dk1" bg2="lt2" tx2="dk2" accent1="accent1" accent2="accent2" accent3="accent3" accent4="accent4" accent5="accent5" accent6="accent6" hlink="hlink" folHlink="folHlink"/>
  <p:sldLayoutIdLst>
    <p:sldLayoutId id="214748367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927696989"/>
      </p:ext>
    </p:extLst>
  </p:cSld>
  <p:clrMap bg1="lt1" tx1="dk1" bg2="lt2" tx2="dk2" accent1="accent1" accent2="accent2" accent3="accent3" accent4="accent4" accent5="accent5" accent6="accent6" hlink="hlink" folHlink="folHlink"/>
  <p:sldLayoutIdLst>
    <p:sldLayoutId id="214748367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218871526"/>
      </p:ext>
    </p:extLst>
  </p:cSld>
  <p:clrMap bg1="lt1" tx1="dk1" bg2="lt2" tx2="dk2" accent1="accent1" accent2="accent2" accent3="accent3" accent4="accent4" accent5="accent5" accent6="accent6" hlink="hlink" folHlink="folHlink"/>
  <p:sldLayoutIdLst>
    <p:sldLayoutId id="214748367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62830198"/>
      </p:ext>
    </p:extLst>
  </p:cSld>
  <p:clrMap bg1="lt1" tx1="dk1" bg2="lt2" tx2="dk2" accent1="accent1" accent2="accent2" accent3="accent3" accent4="accent4" accent5="accent5" accent6="accent6" hlink="hlink" folHlink="folHlink"/>
  <p:sldLayoutIdLst>
    <p:sldLayoutId id="214748368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53548328"/>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45087783"/>
      </p:ext>
    </p:extLst>
  </p:cSld>
  <p:clrMap bg1="lt1" tx1="dk1" bg2="lt2" tx2="dk2" accent1="accent1" accent2="accent2" accent3="accent3" accent4="accent4" accent5="accent5" accent6="accent6" hlink="hlink" folHlink="folHlink"/>
  <p:sldLayoutIdLst>
    <p:sldLayoutId id="214748368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323759202"/>
      </p:ext>
    </p:extLst>
  </p:cSld>
  <p:clrMap bg1="lt1" tx1="dk1" bg2="lt2" tx2="dk2" accent1="accent1" accent2="accent2" accent3="accent3" accent4="accent4" accent5="accent5" accent6="accent6" hlink="hlink" folHlink="folHlink"/>
  <p:sldLayoutIdLst>
    <p:sldLayoutId id="214748368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777894422"/>
      </p:ext>
    </p:extLst>
  </p:cSld>
  <p:clrMap bg1="lt1" tx1="dk1" bg2="lt2" tx2="dk2" accent1="accent1" accent2="accent2" accent3="accent3" accent4="accent4" accent5="accent5" accent6="accent6" hlink="hlink" folHlink="folHlink"/>
  <p:sldLayoutIdLst>
    <p:sldLayoutId id="214748365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45383827"/>
      </p:ext>
    </p:extLst>
  </p:cSld>
  <p:clrMap bg1="lt1" tx1="dk1" bg2="lt2" tx2="dk2" accent1="accent1" accent2="accent2" accent3="accent3" accent4="accent4" accent5="accent5" accent6="accent6" hlink="hlink" folHlink="folHlink"/>
  <p:sldLayoutIdLst>
    <p:sldLayoutId id="214748368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502681404"/>
      </p:ext>
    </p:extLst>
  </p:cSld>
  <p:clrMap bg1="lt1" tx1="dk1" bg2="lt2" tx2="dk2" accent1="accent1" accent2="accent2" accent3="accent3" accent4="accent4" accent5="accent5" accent6="accent6" hlink="hlink" folHlink="folHlink"/>
  <p:sldLayoutIdLst>
    <p:sldLayoutId id="214748369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16387650"/>
      </p:ext>
    </p:extLst>
  </p:cSld>
  <p:clrMap bg1="lt1" tx1="dk1" bg2="lt2" tx2="dk2" accent1="accent1" accent2="accent2" accent3="accent3" accent4="accent4" accent5="accent5" accent6="accent6" hlink="hlink" folHlink="folHlink"/>
  <p:sldLayoutIdLst>
    <p:sldLayoutId id="214748369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11489473"/>
      </p:ext>
    </p:extLst>
  </p:cSld>
  <p:clrMap bg1="lt1" tx1="dk1" bg2="lt2" tx2="dk2" accent1="accent1" accent2="accent2" accent3="accent3" accent4="accent4" accent5="accent5" accent6="accent6" hlink="hlink" folHlink="folHlink"/>
  <p:sldLayoutIdLst>
    <p:sldLayoutId id="214748369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125835994"/>
      </p:ext>
    </p:extLst>
  </p:cSld>
  <p:clrMap bg1="lt1" tx1="dk1" bg2="lt2" tx2="dk2" accent1="accent1" accent2="accent2" accent3="accent3" accent4="accent4" accent5="accent5" accent6="accent6" hlink="hlink" folHlink="folHlink"/>
  <p:sldLayoutIdLst>
    <p:sldLayoutId id="214748369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97557019"/>
      </p:ext>
    </p:extLst>
  </p:cSld>
  <p:clrMap bg1="lt1" tx1="dk1" bg2="lt2" tx2="dk2" accent1="accent1" accent2="accent2" accent3="accent3" accent4="accent4" accent5="accent5" accent6="accent6" hlink="hlink" folHlink="folHlink"/>
  <p:sldLayoutIdLst>
    <p:sldLayoutId id="214748369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57631417"/>
      </p:ext>
    </p:extLst>
  </p:cSld>
  <p:clrMap bg1="lt1" tx1="dk1" bg2="lt2" tx2="dk2" accent1="accent1" accent2="accent2" accent3="accent3" accent4="accent4" accent5="accent5" accent6="accent6" hlink="hlink" folHlink="folHlink"/>
  <p:sldLayoutIdLst>
    <p:sldLayoutId id="214748370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032160915"/>
      </p:ext>
    </p:extLst>
  </p:cSld>
  <p:clrMap bg1="lt1" tx1="dk1" bg2="lt2" tx2="dk2" accent1="accent1" accent2="accent2" accent3="accent3" accent4="accent4" accent5="accent5" accent6="accent6" hlink="hlink" folHlink="folHlink"/>
  <p:sldLayoutIdLst>
    <p:sldLayoutId id="214748370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86219384"/>
      </p:ext>
    </p:extLst>
  </p:cSld>
  <p:clrMap bg1="lt1" tx1="dk1" bg2="lt2" tx2="dk2" accent1="accent1" accent2="accent2" accent3="accent3" accent4="accent4" accent5="accent5" accent6="accent6" hlink="hlink" folHlink="folHlink"/>
  <p:sldLayoutIdLst>
    <p:sldLayoutId id="214748370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78887384"/>
      </p:ext>
    </p:extLst>
  </p:cSld>
  <p:clrMap bg1="lt1" tx1="dk1" bg2="lt2" tx2="dk2" accent1="accent1" accent2="accent2" accent3="accent3" accent4="accent4" accent5="accent5" accent6="accent6" hlink="hlink" folHlink="folHlink"/>
  <p:sldLayoutIdLst>
    <p:sldLayoutId id="214748370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25688862"/>
      </p:ext>
    </p:extLst>
  </p:cSld>
  <p:clrMap bg1="lt1" tx1="dk1" bg2="lt2" tx2="dk2" accent1="accent1" accent2="accent2" accent3="accent3" accent4="accent4" accent5="accent5" accent6="accent6" hlink="hlink" folHlink="folHlink"/>
  <p:sldLayoutIdLst>
    <p:sldLayoutId id="214748365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27300423"/>
      </p:ext>
    </p:extLst>
  </p:cSld>
  <p:clrMap bg1="lt1" tx1="dk1" bg2="lt2" tx2="dk2" accent1="accent1" accent2="accent2" accent3="accent3" accent4="accent4" accent5="accent5" accent6="accent6" hlink="hlink" folHlink="folHlink"/>
  <p:sldLayoutIdLst>
    <p:sldLayoutId id="214748371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463406065"/>
      </p:ext>
    </p:extLst>
  </p:cSld>
  <p:clrMap bg1="lt1" tx1="dk1" bg2="lt2" tx2="dk2" accent1="accent1" accent2="accent2" accent3="accent3" accent4="accent4" accent5="accent5" accent6="accent6" hlink="hlink" folHlink="folHlink"/>
  <p:sldLayoutIdLst>
    <p:sldLayoutId id="214748371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48398799"/>
      </p:ext>
    </p:extLst>
  </p:cSld>
  <p:clrMap bg1="lt1" tx1="dk1" bg2="lt2" tx2="dk2" accent1="accent1" accent2="accent2" accent3="accent3" accent4="accent4" accent5="accent5" accent6="accent6" hlink="hlink" folHlink="folHlink"/>
  <p:sldLayoutIdLst>
    <p:sldLayoutId id="214748371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054926681"/>
      </p:ext>
    </p:extLst>
  </p:cSld>
  <p:clrMap bg1="lt1" tx1="dk1" bg2="lt2" tx2="dk2" accent1="accent1" accent2="accent2" accent3="accent3" accent4="accent4" accent5="accent5" accent6="accent6" hlink="hlink" folHlink="folHlink"/>
  <p:sldLayoutIdLst>
    <p:sldLayoutId id="214748371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27326681"/>
      </p:ext>
    </p:extLst>
  </p:cSld>
  <p:clrMap bg1="lt1" tx1="dk1" bg2="lt2" tx2="dk2" accent1="accent1" accent2="accent2" accent3="accent3" accent4="accent4" accent5="accent5" accent6="accent6" hlink="hlink" folHlink="folHlink"/>
  <p:sldLayoutIdLst>
    <p:sldLayoutId id="214748371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88395714"/>
      </p:ext>
    </p:extLst>
  </p:cSld>
  <p:clrMap bg1="lt1" tx1="dk1" bg2="lt2" tx2="dk2" accent1="accent1" accent2="accent2" accent3="accent3" accent4="accent4" accent5="accent5" accent6="accent6" hlink="hlink" folHlink="folHlink"/>
  <p:sldLayoutIdLst>
    <p:sldLayoutId id="214748372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0153266"/>
      </p:ext>
    </p:extLst>
  </p:cSld>
  <p:clrMap bg1="lt1" tx1="dk1" bg2="lt2" tx2="dk2" accent1="accent1" accent2="accent2" accent3="accent3" accent4="accent4" accent5="accent5" accent6="accent6" hlink="hlink" folHlink="folHlink"/>
  <p:sldLayoutIdLst>
    <p:sldLayoutId id="214748372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98518710"/>
      </p:ext>
    </p:extLst>
  </p:cSld>
  <p:clrMap bg1="lt1" tx1="dk1" bg2="lt2" tx2="dk2" accent1="accent1" accent2="accent2" accent3="accent3" accent4="accent4" accent5="accent5" accent6="accent6" hlink="hlink" folHlink="folHlink"/>
  <p:sldLayoutIdLst>
    <p:sldLayoutId id="214748372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237048499"/>
      </p:ext>
    </p:extLst>
  </p:cSld>
  <p:clrMap bg1="lt1" tx1="dk1" bg2="lt2" tx2="dk2" accent1="accent1" accent2="accent2" accent3="accent3" accent4="accent4" accent5="accent5" accent6="accent6" hlink="hlink" folHlink="folHlink"/>
  <p:sldLayoutIdLst>
    <p:sldLayoutId id="214748372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727783072"/>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102765960"/>
      </p:ext>
    </p:extLst>
  </p:cSld>
  <p:clrMap bg1="lt1" tx1="dk1" bg2="lt2" tx2="dk2" accent1="accent1" accent2="accent2" accent3="accent3" accent4="accent4" accent5="accent5" accent6="accent6" hlink="hlink" folHlink="folHlink"/>
  <p:sldLayoutIdLst>
    <p:sldLayoutId id="214748365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92271098"/>
      </p:ext>
    </p:extLst>
  </p:cSld>
  <p:clrMap bg1="lt1" tx1="dk1" bg2="lt2" tx2="dk2" accent1="accent1" accent2="accent2" accent3="accent3" accent4="accent4" accent5="accent5" accent6="accent6" hlink="hlink" folHlink="folHlink"/>
  <p:sldLayoutIdLst>
    <p:sldLayoutId id="214748373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935860735"/>
      </p:ext>
    </p:extLst>
  </p:cSld>
  <p:clrMap bg1="lt1" tx1="dk1" bg2="lt2" tx2="dk2" accent1="accent1" accent2="accent2" accent3="accent3" accent4="accent4" accent5="accent5" accent6="accent6" hlink="hlink" folHlink="folHlink"/>
  <p:sldLayoutIdLst>
    <p:sldLayoutId id="214748373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078053675"/>
      </p:ext>
    </p:extLst>
  </p:cSld>
  <p:clrMap bg1="lt1" tx1="dk1" bg2="lt2" tx2="dk2" accent1="accent1" accent2="accent2" accent3="accent3" accent4="accent4" accent5="accent5" accent6="accent6" hlink="hlink" folHlink="folHlink"/>
  <p:sldLayoutIdLst>
    <p:sldLayoutId id="214748373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64274979"/>
      </p:ext>
    </p:extLst>
  </p:cSld>
  <p:clrMap bg1="lt1" tx1="dk1" bg2="lt2" tx2="dk2" accent1="accent1" accent2="accent2" accent3="accent3" accent4="accent4" accent5="accent5" accent6="accent6" hlink="hlink" folHlink="folHlink"/>
  <p:sldLayoutIdLst>
    <p:sldLayoutId id="2147483736"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45936666"/>
      </p:ext>
    </p:extLst>
  </p:cSld>
  <p:clrMap bg1="lt1" tx1="dk1" bg2="lt2" tx2="dk2" accent1="accent1" accent2="accent2" accent3="accent3" accent4="accent4" accent5="accent5" accent6="accent6" hlink="hlink" folHlink="folHlink"/>
  <p:sldLayoutIdLst>
    <p:sldLayoutId id="214748373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735296418"/>
      </p:ext>
    </p:extLst>
  </p:cSld>
  <p:clrMap bg1="lt1" tx1="dk1" bg2="lt2" tx2="dk2" accent1="accent1" accent2="accent2" accent3="accent3" accent4="accent4" accent5="accent5" accent6="accent6" hlink="hlink" folHlink="folHlink"/>
  <p:sldLayoutIdLst>
    <p:sldLayoutId id="214748374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304409619"/>
      </p:ext>
    </p:extLst>
  </p:cSld>
  <p:clrMap bg1="lt1" tx1="dk1" bg2="lt2" tx2="dk2" accent1="accent1" accent2="accent2" accent3="accent3" accent4="accent4" accent5="accent5" accent6="accent6" hlink="hlink" folHlink="folHlink"/>
  <p:sldLayoutIdLst>
    <p:sldLayoutId id="214748374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795769624"/>
      </p:ext>
    </p:extLst>
  </p:cSld>
  <p:clrMap bg1="lt1" tx1="dk1" bg2="lt2" tx2="dk2" accent1="accent1" accent2="accent2" accent3="accent3" accent4="accent4" accent5="accent5" accent6="accent6" hlink="hlink" folHlink="folHlink"/>
  <p:sldLayoutIdLst>
    <p:sldLayoutId id="214748374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74100067"/>
      </p:ext>
    </p:extLst>
  </p:cSld>
  <p:clrMap bg1="lt1" tx1="dk1" bg2="lt2" tx2="dk2" accent1="accent1" accent2="accent2" accent3="accent3" accent4="accent4" accent5="accent5" accent6="accent6" hlink="hlink" folHlink="folHlink"/>
  <p:sldLayoutIdLst>
    <p:sldLayoutId id="2147483746"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182199"/>
      </p:ext>
    </p:extLst>
  </p:cSld>
  <p:clrMap bg1="lt1" tx1="dk1" bg2="lt2" tx2="dk2" accent1="accent1" accent2="accent2" accent3="accent3" accent4="accent4" accent5="accent5" accent6="accent6" hlink="hlink" folHlink="folHlink"/>
  <p:sldLayoutIdLst>
    <p:sldLayoutId id="214748374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91606193"/>
      </p:ext>
    </p:extLst>
  </p:cSld>
  <p:clrMap bg1="lt1" tx1="dk1" bg2="lt2" tx2="dk2" accent1="accent1" accent2="accent2" accent3="accent3" accent4="accent4" accent5="accent5" accent6="accent6" hlink="hlink" folHlink="folHlink"/>
  <p:sldLayoutIdLst>
    <p:sldLayoutId id="214748365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231624721"/>
      </p:ext>
    </p:extLst>
  </p:cSld>
  <p:clrMap bg1="lt1" tx1="dk1" bg2="lt2" tx2="dk2" accent1="accent1" accent2="accent2" accent3="accent3" accent4="accent4" accent5="accent5" accent6="accent6" hlink="hlink" folHlink="folHlink"/>
  <p:sldLayoutIdLst>
    <p:sldLayoutId id="214748375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29528399"/>
      </p:ext>
    </p:extLst>
  </p:cSld>
  <p:clrMap bg1="lt1" tx1="dk1" bg2="lt2" tx2="dk2" accent1="accent1" accent2="accent2" accent3="accent3" accent4="accent4" accent5="accent5" accent6="accent6" hlink="hlink" folHlink="folHlink"/>
  <p:sldLayoutIdLst>
    <p:sldLayoutId id="214748375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56460368"/>
      </p:ext>
    </p:extLst>
  </p:cSld>
  <p:clrMap bg1="lt1" tx1="dk1" bg2="lt2" tx2="dk2" accent1="accent1" accent2="accent2" accent3="accent3" accent4="accent4" accent5="accent5" accent6="accent6" hlink="hlink" folHlink="folHlink"/>
  <p:sldLayoutIdLst>
    <p:sldLayoutId id="214748375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3313080"/>
      </p:ext>
    </p:extLst>
  </p:cSld>
  <p:clrMap bg1="lt1" tx1="dk1" bg2="lt2" tx2="dk2" accent1="accent1" accent2="accent2" accent3="accent3" accent4="accent4" accent5="accent5" accent6="accent6" hlink="hlink" folHlink="folHlink"/>
  <p:sldLayoutIdLst>
    <p:sldLayoutId id="214748375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512230344"/>
      </p:ext>
    </p:extLst>
  </p:cSld>
  <p:clrMap bg1="lt1" tx1="dk1" bg2="lt2" tx2="dk2" accent1="accent1" accent2="accent2" accent3="accent3" accent4="accent4" accent5="accent5" accent6="accent6" hlink="hlink" folHlink="folHlink"/>
  <p:sldLayoutIdLst>
    <p:sldLayoutId id="214748375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197165013"/>
      </p:ext>
    </p:extLst>
  </p:cSld>
  <p:clrMap bg1="lt1" tx1="dk1" bg2="lt2" tx2="dk2" accent1="accent1" accent2="accent2" accent3="accent3" accent4="accent4" accent5="accent5" accent6="accent6" hlink="hlink" folHlink="folHlink"/>
  <p:sldLayoutIdLst>
    <p:sldLayoutId id="214748376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924939725"/>
      </p:ext>
    </p:extLst>
  </p:cSld>
  <p:clrMap bg1="lt1" tx1="dk1" bg2="lt2" tx2="dk2" accent1="accent1" accent2="accent2" accent3="accent3" accent4="accent4" accent5="accent5" accent6="accent6" hlink="hlink" folHlink="folHlink"/>
  <p:sldLayoutIdLst>
    <p:sldLayoutId id="214748376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567562163"/>
      </p:ext>
    </p:extLst>
  </p:cSld>
  <p:clrMap bg1="lt1" tx1="dk1" bg2="lt2" tx2="dk2" accent1="accent1" accent2="accent2" accent3="accent3" accent4="accent4" accent5="accent5" accent6="accent6" hlink="hlink" folHlink="folHlink"/>
  <p:sldLayoutIdLst>
    <p:sldLayoutId id="214748376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90876207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149429941"/>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001583293"/>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976759549"/>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855197529"/>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45936374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5671614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53218892"/>
      </p:ext>
    </p:extLst>
  </p:cSld>
  <p:clrMap bg1="lt1" tx1="dk1" bg2="lt2" tx2="dk2" accent1="accent1" accent2="accent2" accent3="accent3" accent4="accent4" accent5="accent5" accent6="accent6" hlink="hlink" folHlink="folHlink"/>
  <p:sldLayoutIdLst>
    <p:sldLayoutId id="214748379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347252130"/>
      </p:ext>
    </p:extLst>
  </p:cSld>
  <p:clrMap bg1="lt1" tx1="dk1" bg2="lt2" tx2="dk2" accent1="accent1" accent2="accent2" accent3="accent3" accent4="accent4" accent5="accent5" accent6="accent6" hlink="hlink" folHlink="folHlink"/>
  <p:sldLayoutIdLst>
    <p:sldLayoutId id="214748379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97230709"/>
      </p:ext>
    </p:extLst>
  </p:cSld>
  <p:clrMap bg1="lt1" tx1="dk1" bg2="lt2" tx2="dk2" accent1="accent1" accent2="accent2" accent3="accent3" accent4="accent4" accent5="accent5" accent6="accent6" hlink="hlink" folHlink="folHlink"/>
  <p:sldLayoutIdLst>
    <p:sldLayoutId id="214748380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911677345"/>
      </p:ext>
    </p:extLst>
  </p:cSld>
  <p:clrMap bg1="lt1" tx1="dk1" bg2="lt2" tx2="dk2" accent1="accent1" accent2="accent2" accent3="accent3" accent4="accent4" accent5="accent5" accent6="accent6" hlink="hlink" folHlink="folHlink"/>
  <p:sldLayoutIdLst>
    <p:sldLayoutId id="214748380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68554292"/>
      </p:ext>
    </p:extLst>
  </p:cSld>
  <p:clrMap bg1="lt1" tx1="dk1" bg2="lt2" tx2="dk2" accent1="accent1" accent2="accent2" accent3="accent3" accent4="accent4" accent5="accent5" accent6="accent6" hlink="hlink" folHlink="folHlink"/>
  <p:sldLayoutIdLst>
    <p:sldLayoutId id="214748380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95221178"/>
      </p:ext>
    </p:extLst>
  </p:cSld>
  <p:clrMap bg1="lt1" tx1="dk1" bg2="lt2" tx2="dk2" accent1="accent1" accent2="accent2" accent3="accent3" accent4="accent4" accent5="accent5" accent6="accent6" hlink="hlink" folHlink="folHlink"/>
  <p:sldLayoutIdLst>
    <p:sldLayoutId id="214748380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89444176"/>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33134984"/>
      </p:ext>
    </p:extLst>
  </p:cSld>
  <p:clrMap bg1="lt1" tx1="dk1" bg2="lt2" tx2="dk2" accent1="accent1" accent2="accent2" accent3="accent3" accent4="accent4" accent5="accent5" accent6="accent6" hlink="hlink" folHlink="folHlink"/>
  <p:sldLayoutIdLst>
    <p:sldLayoutId id="214748380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40931718"/>
      </p:ext>
    </p:extLst>
  </p:cSld>
  <p:clrMap bg1="lt1" tx1="dk1" bg2="lt2" tx2="dk2" accent1="accent1" accent2="accent2" accent3="accent3" accent4="accent4" accent5="accent5" accent6="accent6" hlink="hlink" folHlink="folHlink"/>
  <p:sldLayoutIdLst>
    <p:sldLayoutId id="214748381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62700684"/>
      </p:ext>
    </p:extLst>
  </p:cSld>
  <p:clrMap bg1="lt1" tx1="dk1" bg2="lt2" tx2="dk2" accent1="accent1" accent2="accent2" accent3="accent3" accent4="accent4" accent5="accent5" accent6="accent6" hlink="hlink" folHlink="folHlink"/>
  <p:sldLayoutIdLst>
    <p:sldLayoutId id="2147483812"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81109335"/>
      </p:ext>
    </p:extLst>
  </p:cSld>
  <p:clrMap bg1="lt1" tx1="dk1" bg2="lt2" tx2="dk2" accent1="accent1" accent2="accent2" accent3="accent3" accent4="accent4" accent5="accent5" accent6="accent6" hlink="hlink" folHlink="folHlink"/>
  <p:sldLayoutIdLst>
    <p:sldLayoutId id="2147483814"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60828996"/>
      </p:ext>
    </p:extLst>
  </p:cSld>
  <p:clrMap bg1="lt1" tx1="dk1" bg2="lt2" tx2="dk2" accent1="accent1" accent2="accent2" accent3="accent3" accent4="accent4" accent5="accent5" accent6="accent6" hlink="hlink" folHlink="folHlink"/>
  <p:sldLayoutIdLst>
    <p:sldLayoutId id="214748381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546569592"/>
      </p:ext>
    </p:extLst>
  </p:cSld>
  <p:clrMap bg1="lt1" tx1="dk1" bg2="lt2" tx2="dk2" accent1="accent1" accent2="accent2" accent3="accent3" accent4="accent4" accent5="accent5" accent6="accent6" hlink="hlink" folHlink="folHlink"/>
  <p:sldLayoutIdLst>
    <p:sldLayoutId id="214748381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33901696"/>
      </p:ext>
    </p:extLst>
  </p:cSld>
  <p:clrMap bg1="lt1" tx1="dk1" bg2="lt2" tx2="dk2" accent1="accent1" accent2="accent2" accent3="accent3" accent4="accent4" accent5="accent5" accent6="accent6" hlink="hlink" folHlink="folHlink"/>
  <p:sldLayoutIdLst>
    <p:sldLayoutId id="214748382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51284304"/>
      </p:ext>
    </p:extLst>
  </p:cSld>
  <p:clrMap bg1="lt1" tx1="dk1" bg2="lt2" tx2="dk2" accent1="accent1" accent2="accent2" accent3="accent3" accent4="accent4" accent5="accent5" accent6="accent6" hlink="hlink" folHlink="folHlink"/>
  <p:sldLayoutIdLst>
    <p:sldLayoutId id="2147483822"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57936229"/>
      </p:ext>
    </p:extLst>
  </p:cSld>
  <p:clrMap bg1="lt1" tx1="dk1" bg2="lt2" tx2="dk2" accent1="accent1" accent2="accent2" accent3="accent3" accent4="accent4" accent5="accent5" accent6="accent6" hlink="hlink" folHlink="folHlink"/>
  <p:sldLayoutIdLst>
    <p:sldLayoutId id="2147483824"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52720820"/>
      </p:ext>
    </p:extLst>
  </p:cSld>
  <p:clrMap bg1="lt1" tx1="dk1" bg2="lt2" tx2="dk2" accent1="accent1" accent2="accent2" accent3="accent3" accent4="accent4" accent5="accent5" accent6="accent6" hlink="hlink" folHlink="folHlink"/>
  <p:sldLayoutIdLst>
    <p:sldLayoutId id="214748382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420021689"/>
      </p:ext>
    </p:extLst>
  </p:cSld>
  <p:clrMap bg1="lt1" tx1="dk1" bg2="lt2" tx2="dk2" accent1="accent1" accent2="accent2" accent3="accent3" accent4="accent4" accent5="accent5" accent6="accent6" hlink="hlink" folHlink="folHlink"/>
  <p:sldLayoutIdLst>
    <p:sldLayoutId id="214748366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366337880"/>
      </p:ext>
    </p:extLst>
  </p:cSld>
  <p:clrMap bg1="lt1" tx1="dk1" bg2="lt2" tx2="dk2" accent1="accent1" accent2="accent2" accent3="accent3" accent4="accent4" accent5="accent5" accent6="accent6" hlink="hlink" folHlink="folHlink"/>
  <p:sldLayoutIdLst>
    <p:sldLayoutId id="214748382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50021370"/>
      </p:ext>
    </p:extLst>
  </p:cSld>
  <p:clrMap bg1="lt1" tx1="dk1" bg2="lt2" tx2="dk2" accent1="accent1" accent2="accent2" accent3="accent3" accent4="accent4" accent5="accent5" accent6="accent6" hlink="hlink" folHlink="folHlink"/>
  <p:sldLayoutIdLst>
    <p:sldLayoutId id="214748383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766722112"/>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27.xml"/><Relationship Id="rId1" Type="http://schemas.openxmlformats.org/officeDocument/2006/relationships/slideLayout" Target="../slideLayouts/slideLayout31.xml"/><Relationship Id="rId4" Type="http://schemas.openxmlformats.org/officeDocument/2006/relationships/image" Target="../media/image27.tmp"/></Relationships>
</file>

<file path=ppt/slides/_rels/slide47.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image" Target="../media/image30.tmp"/><Relationship Id="rId1" Type="http://schemas.openxmlformats.org/officeDocument/2006/relationships/slideLayout" Target="../slideLayouts/slideLayout37.xml"/></Relationships>
</file>

<file path=ppt/slides/_rels/slide53.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4.xml"/></Relationships>
</file>

<file path=ppt/slides/_rels/slide6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7.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6-de_rda6-3421.html" TargetMode="Externa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3-de_rda3-2035.html" TargetMode="Externa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3-de_rda3-2058.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852716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nvGraphicFramePr>
        <p:xfrm>
          <a:off x="251520" y="1268760"/>
          <a:ext cx="8280000" cy="452120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807944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
            </a:r>
            <a:br>
              <a:rPr lang="de-DE" smtClean="0"/>
            </a:br>
            <a:r>
              <a:rPr lang="de-DE" smtClean="0"/>
              <a:t>Anmerkung zur Manifestation</a:t>
            </a:r>
            <a:br>
              <a:rPr lang="de-DE" smtClean="0"/>
            </a:br>
            <a:r>
              <a:rPr lang="de-DE" smtClean="0"/>
              <a:t>(RDA 2.17)</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2"/>
          <p:cNvSpPr>
            <a:spLocks noGrp="1"/>
          </p:cNvSpPr>
          <p:nvPr>
            <p:ph type="ftr" sz="quarter" idx="14"/>
          </p:nvPr>
        </p:nvSpPr>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421294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Anmerkung zur Manifestation ist ein Kommentar, der (zusätzliche) Informationen über Merkmale der Manifestation liefert </a:t>
            </a:r>
          </a:p>
          <a:p>
            <a:r>
              <a:rPr lang="de-DE" dirty="0" smtClean="0"/>
              <a:t>zu fast allen Merkmalen der Manifestation gibt es eine „eigene“ Anmerkung</a:t>
            </a:r>
          </a:p>
          <a:p>
            <a:endParaRPr lang="de-DE" dirty="0" smtClean="0"/>
          </a:p>
          <a:p>
            <a:r>
              <a:rPr lang="de-DE" dirty="0" smtClean="0"/>
              <a:t>Beispiele:</a:t>
            </a:r>
          </a:p>
          <a:p>
            <a:pPr lvl="1"/>
            <a:r>
              <a:rPr lang="de-DE" dirty="0" smtClean="0"/>
              <a:t>Anmerkung zum Titel</a:t>
            </a:r>
          </a:p>
          <a:p>
            <a:pPr lvl="1"/>
            <a:r>
              <a:rPr lang="de-DE" dirty="0" smtClean="0"/>
              <a:t>Anmerkung zur Verantwortlichkeitsangabe</a:t>
            </a:r>
          </a:p>
          <a:p>
            <a:pPr lvl="1"/>
            <a:r>
              <a:rPr lang="de-DE" dirty="0" smtClean="0"/>
              <a:t>Anmerkung zum Ausgabevermerk</a:t>
            </a:r>
          </a:p>
          <a:p>
            <a:pPr lvl="1"/>
            <a:r>
              <a:rPr lang="de-DE" dirty="0" smtClean="0"/>
              <a:t>etc.</a:t>
            </a:r>
          </a:p>
          <a:p>
            <a:pPr lvl="1"/>
            <a:endParaRPr lang="de-DE" dirty="0"/>
          </a:p>
        </p:txBody>
      </p:sp>
      <p:sp>
        <p:nvSpPr>
          <p:cNvPr id="4" name="Fußzeilenplatzhalter 3"/>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101</a:t>
            </a:fld>
            <a:endParaRPr lang="de-DE" dirty="0"/>
          </a:p>
        </p:txBody>
      </p:sp>
    </p:spTree>
    <p:extLst>
      <p:ext uri="{BB962C8B-B14F-4D97-AF65-F5344CB8AC3E}">
        <p14:creationId xmlns:p14="http://schemas.microsoft.com/office/powerpoint/2010/main" val="229476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Erfassung der Gesamttitelangabe bei einzelnen Einheiten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91469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Beschreibung der Gesamttitelangabe</a:t>
            </a:r>
            <a:br>
              <a:rPr lang="de-DE" dirty="0" smtClean="0"/>
            </a:br>
            <a:endParaRPr lang="de-DE" dirty="0" smtClean="0"/>
          </a:p>
          <a:p>
            <a:pPr>
              <a:buNone/>
            </a:pPr>
            <a:r>
              <a:rPr lang="de-DE" dirty="0" smtClean="0"/>
              <a:t>Die Elemente werden übertragen</a:t>
            </a:r>
          </a:p>
          <a:p>
            <a:pPr>
              <a:buNone/>
            </a:pPr>
            <a:endParaRPr lang="de-DE" dirty="0" smtClean="0"/>
          </a:p>
          <a:p>
            <a:pPr>
              <a:buNone/>
            </a:pPr>
            <a:r>
              <a:rPr lang="de-DE" dirty="0" smtClean="0"/>
              <a:t>Standardelemente sind:</a:t>
            </a:r>
            <a:endParaRPr lang="de-DE" dirty="0"/>
          </a:p>
          <a:p>
            <a:r>
              <a:rPr lang="de-DE" dirty="0"/>
              <a:t>Haupttitel der Reihe </a:t>
            </a:r>
            <a:endParaRPr lang="de-DE" dirty="0" smtClean="0"/>
          </a:p>
          <a:p>
            <a:r>
              <a:rPr lang="de-DE" dirty="0"/>
              <a:t>Zählung innerhalb der </a:t>
            </a:r>
            <a:r>
              <a:rPr lang="de-DE" dirty="0" smtClean="0"/>
              <a:t>Reihe</a:t>
            </a:r>
          </a:p>
          <a:p>
            <a:r>
              <a:rPr lang="de-DE" dirty="0"/>
              <a:t>Haupttitel der </a:t>
            </a:r>
            <a:r>
              <a:rPr lang="de-DE" dirty="0" smtClean="0"/>
              <a:t>Unterreihe</a:t>
            </a:r>
          </a:p>
          <a:p>
            <a:r>
              <a:rPr lang="de-DE" dirty="0"/>
              <a:t>Zählung innerhalb der Unterreihe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2536" y="183778"/>
            <a:ext cx="8423920" cy="508918"/>
          </a:xfrm>
        </p:spPr>
        <p:txBody>
          <a:bodyPr/>
          <a:lstStyle/>
          <a:p>
            <a:r>
              <a:rPr lang="de-DE" dirty="0" smtClean="0"/>
              <a:t>Monografien: Gesamttitelangabe</a:t>
            </a:r>
            <a:endParaRPr lang="de-DE" dirty="0"/>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079453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25, Monografische Reihe - Teil</a:t>
            </a:r>
            <a:endParaRPr lang="de-DE" dirty="0"/>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17010" t="6528" r="21499" b="62462"/>
          <a:stretch/>
        </p:blipFill>
        <p:spPr>
          <a:xfrm rot="5400000">
            <a:off x="267404" y="2182363"/>
            <a:ext cx="4162048" cy="2968540"/>
          </a:xfrm>
          <a:prstGeom prst="rect">
            <a:avLst/>
          </a:prstGeom>
          <a:ln w="3175">
            <a:solidFill>
              <a:schemeClr val="tx1"/>
            </a:solidFill>
          </a:ln>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4681" t="15270" r="72443" b="76858"/>
          <a:stretch/>
        </p:blipFill>
        <p:spPr>
          <a:xfrm>
            <a:off x="4918981" y="3463127"/>
            <a:ext cx="3058127" cy="744046"/>
          </a:xfrm>
          <a:prstGeom prst="rect">
            <a:avLst/>
          </a:prstGeom>
          <a:ln w="3175">
            <a:solidFill>
              <a:schemeClr val="tx1"/>
            </a:solidFill>
          </a:ln>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l="6525" t="72847" r="73262" b="13461"/>
          <a:stretch/>
        </p:blipFill>
        <p:spPr>
          <a:xfrm>
            <a:off x="4932040" y="4282973"/>
            <a:ext cx="3058127" cy="1464684"/>
          </a:xfrm>
          <a:prstGeom prst="rect">
            <a:avLst/>
          </a:prstGeom>
          <a:ln w="3175">
            <a:solidFill>
              <a:schemeClr val="tx1"/>
            </a:solidFill>
          </a:ln>
        </p:spPr>
      </p:pic>
      <p:sp>
        <p:nvSpPr>
          <p:cNvPr id="9" name="Textfeld 8"/>
          <p:cNvSpPr txBox="1"/>
          <p:nvPr/>
        </p:nvSpPr>
        <p:spPr>
          <a:xfrm>
            <a:off x="519704" y="1052352"/>
            <a:ext cx="143982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3" name="Textfeld 2"/>
          <p:cNvSpPr txBox="1"/>
          <p:nvPr/>
        </p:nvSpPr>
        <p:spPr>
          <a:xfrm>
            <a:off x="864158" y="1052352"/>
            <a:ext cx="1340432" cy="369332"/>
          </a:xfrm>
          <a:prstGeom prst="rect">
            <a:avLst/>
          </a:prstGeom>
          <a:no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7" name="Textfeld 6"/>
          <p:cNvSpPr txBox="1"/>
          <p:nvPr/>
        </p:nvSpPr>
        <p:spPr>
          <a:xfrm>
            <a:off x="5004386" y="2924944"/>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4918981" y="2708920"/>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27607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 25, Monografische Reihe - Teil</a:t>
            </a: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87962534"/>
              </p:ext>
            </p:extLst>
          </p:nvPr>
        </p:nvGraphicFramePr>
        <p:xfrm>
          <a:off x="215515" y="1844826"/>
          <a:ext cx="8424937" cy="2520278"/>
        </p:xfrm>
        <a:graphic>
          <a:graphicData uri="http://schemas.openxmlformats.org/drawingml/2006/table">
            <a:tbl>
              <a:tblPr firstRow="1" bandRow="1">
                <a:tableStyleId>{5C22544A-7EE6-4342-B048-85BDC9FD1C3A}</a:tableStyleId>
              </a:tblPr>
              <a:tblGrid>
                <a:gridCol w="1584176"/>
                <a:gridCol w="3240360"/>
                <a:gridCol w="3600401"/>
              </a:tblGrid>
              <a:tr h="37603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0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Bestsellermarketing</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 der Reihe</a:t>
                      </a:r>
                      <a:endParaRPr lang="de-DE" sz="1800"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Reihe Geisteswissenschaften </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r>
                        <a:rPr lang="de-DE" sz="1800" b="1" baseline="0" dirty="0" smtClean="0">
                          <a:latin typeface="Verdana" pitchFamily="34" charset="0"/>
                          <a:ea typeface="Verdana" pitchFamily="34" charset="0"/>
                          <a:cs typeface="Verdana" pitchFamily="34" charset="0"/>
                        </a:rPr>
                        <a:t> innerhalb der Reihe</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a:t>
                      </a:r>
                      <a:endParaRPr lang="de-DE" sz="1800" dirty="0">
                        <a:latin typeface="Verdana" pitchFamily="34" charset="0"/>
                        <a:ea typeface="Verdana" pitchFamily="34" charset="0"/>
                        <a:cs typeface="Verdana" pitchFamily="34" charset="0"/>
                      </a:endParaRPr>
                    </a:p>
                  </a:txBody>
                  <a:tcPr/>
                </a:tc>
              </a:tr>
            </a:tbl>
          </a:graphicData>
        </a:graphic>
      </p:graphicFrame>
      <p:sp>
        <p:nvSpPr>
          <p:cNvPr id="10" name="Textfeld 9"/>
          <p:cNvSpPr txBox="1"/>
          <p:nvPr/>
        </p:nvSpPr>
        <p:spPr>
          <a:xfrm>
            <a:off x="179512" y="4365104"/>
            <a:ext cx="8496944"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724136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dirty="0">
                <a:solidFill>
                  <a:prstClr val="black"/>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106</a:t>
            </a:fld>
            <a:endParaRPr lang="de-DE" altLang="de-DE"/>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671078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a:t>
            </a:r>
            <a:r>
              <a:rPr lang="de-DE" altLang="de-DE" smtClean="0"/>
              <a:t>vergeben wurde</a:t>
            </a:r>
          </a:p>
          <a:p>
            <a:pPr marL="0" indent="0">
              <a:buNone/>
            </a:pPr>
            <a:endParaRPr lang="de-DE" altLang="de-DE" dirty="0" smtClean="0"/>
          </a:p>
          <a:p>
            <a:r>
              <a:rPr lang="de-DE" altLang="de-DE" dirty="0" smtClean="0"/>
              <a:t>Die Werkebene ist in jedem </a:t>
            </a:r>
            <a:r>
              <a:rPr lang="de-DE" altLang="de-DE" smtClean="0"/>
              <a:t>Fall vorhanden</a:t>
            </a:r>
            <a:r>
              <a:rPr lang="de-DE" altLang="de-DE" dirty="0" smtClean="0"/>
              <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107</a:t>
            </a:fld>
            <a:endParaRPr lang="de-DE" altLang="de-DE"/>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916169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108</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081543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109</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075453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Arten der Beschreibung</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60892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110</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685146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596109083"/>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111</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56255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112</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04736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a:t>
            </a:r>
            <a:br>
              <a:rPr lang="de-DE" dirty="0" smtClean="0"/>
            </a:br>
            <a:r>
              <a:rPr lang="de-DE" dirty="0" smtClean="0"/>
              <a:t>(=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113</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77460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872388652"/>
              </p:ext>
            </p:extLst>
          </p:nvPr>
        </p:nvGraphicFramePr>
        <p:xfrm>
          <a:off x="539552" y="1772816"/>
          <a:ext cx="7920880" cy="2952328"/>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09208">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114</a:t>
            </a:fld>
            <a:endParaRPr lang="de-DE" altLang="de-DE"/>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134854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115</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930504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592159637"/>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116</a:t>
            </a:fld>
            <a:endParaRPr lang="de-DE" altLang="de-DE"/>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2665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117</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959122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87682637"/>
              </p:ext>
            </p:extLst>
          </p:nvPr>
        </p:nvGraphicFramePr>
        <p:xfrm>
          <a:off x="539552" y="2564904"/>
          <a:ext cx="7920880" cy="29667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118</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096001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755381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Arten der Beschreibung – RDA 1.5</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1.5 nennt drei Arten, eine Ressource zu beschreiben</a:t>
            </a:r>
            <a:r>
              <a:rPr lang="de-DE" smtClean="0"/>
              <a:t>:</a:t>
            </a:r>
          </a:p>
          <a:p>
            <a:endParaRPr lang="de-DE"/>
          </a:p>
          <a:p>
            <a:endParaRPr lang="de-DE"/>
          </a:p>
          <a:p>
            <a:pPr lvl="1"/>
            <a:r>
              <a:rPr lang="de-DE"/>
              <a:t>umfassende </a:t>
            </a:r>
            <a:r>
              <a:rPr lang="de-DE" smtClean="0"/>
              <a:t>Beschreibung (RDA 1.5.2)</a:t>
            </a:r>
          </a:p>
          <a:p>
            <a:pPr lvl="0"/>
            <a:endParaRPr lang="de-DE"/>
          </a:p>
          <a:p>
            <a:pPr lvl="1"/>
            <a:r>
              <a:rPr lang="de-DE"/>
              <a:t>analytische </a:t>
            </a:r>
            <a:r>
              <a:rPr lang="de-DE" smtClean="0"/>
              <a:t>Beschreibung (RDA 1.5.3)</a:t>
            </a:r>
          </a:p>
          <a:p>
            <a:pPr lvl="0"/>
            <a:endParaRPr lang="de-DE"/>
          </a:p>
          <a:p>
            <a:pPr lvl="1"/>
            <a:r>
              <a:rPr lang="de-DE"/>
              <a:t>hierarchische </a:t>
            </a:r>
            <a:r>
              <a:rPr lang="de-DE" smtClean="0"/>
              <a:t>Beschreibung (RDA 1.5.4)</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461852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120</a:t>
            </a:fld>
            <a:endParaRPr lang="de-DE"/>
          </a:p>
        </p:txBody>
      </p:sp>
    </p:spTree>
    <p:extLst>
      <p:ext uri="{BB962C8B-B14F-4D97-AF65-F5344CB8AC3E}">
        <p14:creationId xmlns:p14="http://schemas.microsoft.com/office/powerpoint/2010/main" val="3891194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r>
              <a:rPr lang="de-DE" dirty="0" smtClean="0"/>
              <a:t>in der Manifestation verkörpertes Werk</a:t>
            </a:r>
            <a:br>
              <a:rPr lang="de-DE" dirty="0" smtClean="0"/>
            </a:br>
            <a:r>
              <a:rPr lang="de-DE" dirty="0" smtClean="0"/>
              <a:t>RDA 17.8</a:t>
            </a:r>
          </a:p>
          <a:p>
            <a:pPr lvl="1"/>
            <a:r>
              <a:rPr lang="de-DE" sz="1800" dirty="0" smtClean="0"/>
              <a:t>das in der Manifestation verkörperte Werk</a:t>
            </a:r>
          </a:p>
          <a:p>
            <a:pPr lvl="1"/>
            <a:r>
              <a:rPr lang="de-DE" sz="1800" dirty="0" smtClean="0"/>
              <a:t>bei mehreren Werken in einer Manifestation, das hauptsächliche oder zuerst genannte Werk</a:t>
            </a:r>
          </a:p>
          <a:p>
            <a:r>
              <a:rPr lang="de-DE" dirty="0" smtClean="0"/>
              <a:t>in der Manifestation verkörperte Expression</a:t>
            </a:r>
            <a:br>
              <a:rPr lang="de-DE" dirty="0" smtClean="0"/>
            </a:br>
            <a:r>
              <a:rPr lang="de-DE" dirty="0" smtClean="0"/>
              <a:t>RDA 17.10</a:t>
            </a:r>
          </a:p>
          <a:p>
            <a:pPr lvl="1"/>
            <a:r>
              <a:rPr lang="de-DE" sz="1800" dirty="0" smtClean="0"/>
              <a:t>bei mehreren Expressionen eines Werks, die in der Manifestation verkörperte Expression</a:t>
            </a:r>
          </a:p>
          <a:p>
            <a:pPr lvl="1"/>
            <a:r>
              <a:rPr lang="de-DE" sz="1800" dirty="0" smtClean="0"/>
              <a:t>bei mehreren Expressionen in einer Manifestation,  die hauptsächliche oder die zuerst genannte Expression</a:t>
            </a:r>
            <a:endParaRPr lang="de-DE" sz="2400"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121</a:t>
            </a:fld>
            <a:endParaRPr lang="de-DE"/>
          </a:p>
        </p:txBody>
      </p:sp>
    </p:spTree>
    <p:extLst>
      <p:ext uri="{BB962C8B-B14F-4D97-AF65-F5344CB8AC3E}">
        <p14:creationId xmlns:p14="http://schemas.microsoft.com/office/powerpoint/2010/main" val="1831368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17.4-17.10</a:t>
            </a:r>
          </a:p>
          <a:p>
            <a:r>
              <a:rPr lang="de-DE" dirty="0" smtClean="0"/>
              <a:t>Primärbeziehungen zwischen Werk, Expression und Manifestation werden im D-A-CH-Bereich als zusammengesetzte Beschreibung in einem Datensatz erfasst.</a:t>
            </a:r>
          </a:p>
          <a:p>
            <a:pPr marL="342900" lvl="1" indent="-342900">
              <a:buFont typeface="Arial" panose="020B0604020202020204" pitchFamily="34" charset="0"/>
              <a:buChar char="•"/>
            </a:pPr>
            <a:r>
              <a:rPr lang="de-DE" sz="2400" dirty="0" smtClean="0"/>
              <a:t>Zusätzlich kann mit Hilfe eines normierten Sucheinstiegs und/oder </a:t>
            </a:r>
            <a:r>
              <a:rPr lang="de-DE" sz="2400" dirty="0" err="1" smtClean="0"/>
              <a:t>Identifikators</a:t>
            </a:r>
            <a:r>
              <a:rPr lang="de-DE" sz="2400" dirty="0" smtClean="0"/>
              <a:t> eine Beziehung zu einem Werktitelsatz in der GND hergestellt werden.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122</a:t>
            </a:fld>
            <a:endParaRPr lang="de-DE"/>
          </a:p>
        </p:txBody>
      </p:sp>
    </p:spTree>
    <p:extLst>
      <p:ext uri="{BB962C8B-B14F-4D97-AF65-F5344CB8AC3E}">
        <p14:creationId xmlns:p14="http://schemas.microsoft.com/office/powerpoint/2010/main" val="2092736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4431049"/>
              </p:ext>
            </p:extLst>
          </p:nvPr>
        </p:nvGraphicFramePr>
        <p:xfrm>
          <a:off x="359736" y="1700808"/>
          <a:ext cx="8424528" cy="449800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19.2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smtClean="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Verfasser</a:t>
                      </a:r>
                    </a:p>
                  </a:txBody>
                  <a:tcPr anchor="ct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6.9</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Inhaltstyp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Text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6.11</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Sprache der Expression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err="1" smtClean="0">
                          <a:latin typeface="Verdana" pitchFamily="34" charset="0"/>
                          <a:ea typeface="Verdana" pitchFamily="34" charset="0"/>
                          <a:cs typeface="Verdana" pitchFamily="34" charset="0"/>
                        </a:rPr>
                        <a:t>ger</a:t>
                      </a:r>
                      <a:endParaRPr lang="de-DE" sz="1800" dirty="0" smtClean="0">
                        <a:latin typeface="Verdana" pitchFamily="34" charset="0"/>
                        <a:ea typeface="Verdana" pitchFamily="34" charset="0"/>
                        <a:cs typeface="Verdana" pitchFamily="34" charset="0"/>
                      </a:endParaRP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Haupttitel</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Titelzusatz</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Korrekturen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Christoph Hein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smtClean="0">
                        <a:latin typeface="Verdana" pitchFamily="34" charset="0"/>
                        <a:ea typeface="Verdana" pitchFamily="34" charset="0"/>
                        <a:cs typeface="Verdana"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Ausgabebezeichnung</a:t>
                      </a:r>
                    </a:p>
                  </a:txBody>
                  <a:tcPr anchor="ctr"/>
                </a:tc>
                <a:tc>
                  <a:txBody>
                    <a:bodyPr/>
                    <a:lstStyle/>
                    <a:p>
                      <a:pPr marL="342900" indent="-34290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Erste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10"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1</a:t>
            </a:r>
          </a:p>
        </p:txBody>
      </p:sp>
    </p:spTree>
    <p:extLst>
      <p:ext uri="{BB962C8B-B14F-4D97-AF65-F5344CB8AC3E}">
        <p14:creationId xmlns:p14="http://schemas.microsoft.com/office/powerpoint/2010/main" val="1363643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23753517"/>
              </p:ext>
            </p:extLst>
          </p:nvPr>
        </p:nvGraphicFramePr>
        <p:xfrm>
          <a:off x="359736" y="1649344"/>
          <a:ext cx="8424528" cy="4114800"/>
        </p:xfrm>
        <a:graphic>
          <a:graphicData uri="http://schemas.openxmlformats.org/drawingml/2006/table">
            <a:tbl>
              <a:tblPr firstRow="1" bandRow="1">
                <a:tableStyleId>{5C22544A-7EE6-4342-B048-85BDC9FD1C3A}</a:tableStyleId>
              </a:tblPr>
              <a:tblGrid>
                <a:gridCol w="1008112"/>
                <a:gridCol w="936104"/>
                <a:gridCol w="3672000"/>
                <a:gridCol w="2808312"/>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Erscheinungsort</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Verlagsname</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Insel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2.8.6</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Erscheinungsdatum</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2013</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einzelne Einheit</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978-3-462-04573-4</a:t>
                      </a:r>
                    </a:p>
                  </a:txBody>
                  <a:tcPr anchor="ctr"/>
                </a:tc>
              </a:tr>
              <a:tr h="468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Medientyp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ohne Hilfsmittel zu benutzen</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Datenträgertyp</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Umfang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186 Seiten</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smtClean="0"/>
          </a:p>
        </p:txBody>
      </p:sp>
      <p:sp>
        <p:nvSpPr>
          <p:cNvPr id="8"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2</a:t>
            </a:r>
          </a:p>
        </p:txBody>
      </p:sp>
    </p:spTree>
    <p:extLst>
      <p:ext uri="{BB962C8B-B14F-4D97-AF65-F5344CB8AC3E}">
        <p14:creationId xmlns:p14="http://schemas.microsoft.com/office/powerpoint/2010/main" val="2894332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656184"/>
          </a:xfrm>
        </p:spPr>
        <p:txBody>
          <a:bodyPr/>
          <a:lstStyle/>
          <a:p>
            <a:pPr algn="ctr"/>
            <a:r>
              <a:rPr lang="de-DE" dirty="0" smtClean="0"/>
              <a:t>Beziehungen zu Personen, Familien und Körperschaften, die mit einer Ressource in Verbindung stehen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125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599269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Geistiger Schöpfer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19.2 D-A-CH </a:t>
            </a:r>
          </a:p>
          <a:p>
            <a:r>
              <a:rPr lang="de-DE" dirty="0" smtClean="0"/>
              <a:t>der erste oder der hauptverantwortliche geistige Schöpfer für das </a:t>
            </a:r>
            <a:r>
              <a:rPr lang="de-DE" b="1" dirty="0" smtClean="0"/>
              <a:t>Werk</a:t>
            </a:r>
            <a:endParaRPr lang="de-DE" dirty="0" smtClean="0"/>
          </a:p>
          <a:p>
            <a:pPr marL="342900" lvl="1" indent="-342900">
              <a:buFont typeface="Arial" panose="020B0604020202020204" pitchFamily="34" charset="0"/>
              <a:buChar char="•"/>
            </a:pPr>
            <a:r>
              <a:rPr lang="de-DE" sz="2400" dirty="0" smtClean="0"/>
              <a:t>weitere hauptverantwortliche geistige Schöpfer werden nach Möglichkeit angegeben</a:t>
            </a:r>
          </a:p>
          <a:p>
            <a:pPr marL="342900" lvl="1" indent="-342900">
              <a:buFont typeface="Arial" panose="020B0604020202020204" pitchFamily="34" charset="0"/>
              <a:buChar char="•"/>
            </a:pPr>
            <a:r>
              <a:rPr lang="de-DE" sz="2400" dirty="0" smtClean="0"/>
              <a:t>es können auch alle geistigen Schöpfer angegeben werden</a:t>
            </a:r>
          </a:p>
          <a:p>
            <a:pPr marL="342900" lvl="1" indent="-342900">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126</a:t>
            </a:fld>
            <a:endParaRPr lang="de-DE"/>
          </a:p>
        </p:txBody>
      </p:sp>
    </p:spTree>
    <p:extLst>
      <p:ext uri="{BB962C8B-B14F-4D97-AF65-F5344CB8AC3E}">
        <p14:creationId xmlns:p14="http://schemas.microsoft.com/office/powerpoint/2010/main" val="176823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Mitwirkender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20.2.1.3 D-A-CH</a:t>
            </a:r>
          </a:p>
          <a:p>
            <a:r>
              <a:rPr lang="de-DE" dirty="0" smtClean="0"/>
              <a:t>wenn sie in der bevorzugten Informationsquelle erwähnt sind und zur Realisierung einen bedeutenden Teil beigetragen haben (Die Entscheidung dazu liegt im Ermessen des Katalogisierenden.)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127</a:t>
            </a:fld>
            <a:endParaRPr lang="de-DE"/>
          </a:p>
        </p:txBody>
      </p:sp>
    </p:spTree>
    <p:extLst>
      <p:ext uri="{BB962C8B-B14F-4D97-AF65-F5344CB8AC3E}">
        <p14:creationId xmlns:p14="http://schemas.microsoft.com/office/powerpoint/2010/main" val="3298878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18.4</a:t>
            </a:r>
          </a:p>
          <a:p>
            <a:r>
              <a:rPr lang="de-DE" dirty="0" smtClean="0"/>
              <a:t>normierten Sucheinstieg und/oder </a:t>
            </a:r>
            <a:r>
              <a:rPr lang="de-DE" dirty="0" err="1" smtClean="0"/>
              <a:t>Identifikator</a:t>
            </a:r>
            <a:r>
              <a:rPr lang="de-DE" dirty="0" smtClean="0"/>
              <a:t> erfassen</a:t>
            </a:r>
          </a:p>
          <a:p>
            <a:r>
              <a:rPr lang="de-DE" dirty="0" smtClean="0"/>
              <a:t>Beziehungen der FRBR-Gruppe 2 zu FRBR-Gruppe 1 können </a:t>
            </a:r>
            <a:r>
              <a:rPr lang="de-DE" b="1" dirty="0" smtClean="0"/>
              <a:t>nicht</a:t>
            </a:r>
            <a:r>
              <a:rPr lang="de-DE" dirty="0" smtClean="0"/>
              <a:t> in Form einer Beschreibung erfasst werden.</a:t>
            </a:r>
          </a:p>
          <a:p>
            <a:r>
              <a:rPr lang="de-DE" dirty="0" smtClean="0"/>
              <a:t>Es wird jeweils nur eine Beziehung erfasst, für die aber mehrere Beziehungskennzeichnungen vergeben werden können (RDA 18.4.1 D-A-CH).</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128</a:t>
            </a:fld>
            <a:endParaRPr lang="de-DE"/>
          </a:p>
        </p:txBody>
      </p:sp>
    </p:spTree>
    <p:extLst>
      <p:ext uri="{BB962C8B-B14F-4D97-AF65-F5344CB8AC3E}">
        <p14:creationId xmlns:p14="http://schemas.microsoft.com/office/powerpoint/2010/main" val="662693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18.5.1.3 D-A-CH </a:t>
            </a:r>
          </a:p>
          <a:p>
            <a:r>
              <a:rPr lang="de-DE" dirty="0" smtClean="0"/>
              <a:t>Textstring und/oder Code erfassen</a:t>
            </a:r>
          </a:p>
          <a:p>
            <a:r>
              <a:rPr lang="de-DE" dirty="0" smtClean="0"/>
              <a:t>Textstring immer mit großem Anfangsbuchstaben erfassen</a:t>
            </a:r>
          </a:p>
          <a:p>
            <a:r>
              <a:rPr lang="de-DE" dirty="0" smtClean="0"/>
              <a:t>Erfassung empfohlen</a:t>
            </a:r>
          </a:p>
          <a:p>
            <a:r>
              <a:rPr lang="de-DE" dirty="0" smtClean="0"/>
              <a:t>so spezifisch wie möglich erfassen</a:t>
            </a:r>
          </a:p>
          <a:p>
            <a:r>
              <a:rPr lang="de-DE" dirty="0" smtClean="0"/>
              <a:t>selbst geprägte Beziehungskennzeichnungen sind nicht zulässig; gibt es keine passende oder besteht Unsicherheit über die genaue Funktion der Person, Familie oder Körperschaft, so wird stattdessen der Elementnamen als Beziehungskennzeichnung (also z. B. „geistiger Schöpfer“ oder „Mitwirkender“) vergeben</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129</a:t>
            </a:fld>
            <a:endParaRPr lang="de-DE"/>
          </a:p>
        </p:txBody>
      </p:sp>
    </p:spTree>
    <p:extLst>
      <p:ext uri="{BB962C8B-B14F-4D97-AF65-F5344CB8AC3E}">
        <p14:creationId xmlns:p14="http://schemas.microsoft.com/office/powerpoint/2010/main" val="164140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Umfassende </a:t>
            </a:r>
            <a:r>
              <a:rPr lang="de-DE"/>
              <a:t>Beschreibung </a:t>
            </a:r>
            <a:r>
              <a:rPr lang="de-DE" smtClean="0"/>
              <a:t>- RDA 1.5.2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Beschreibung </a:t>
            </a:r>
            <a:r>
              <a:rPr lang="de-DE" dirty="0"/>
              <a:t>der </a:t>
            </a:r>
            <a:r>
              <a:rPr lang="de-DE" dirty="0" smtClean="0"/>
              <a:t>Gesamtressource </a:t>
            </a:r>
            <a:br>
              <a:rPr lang="de-DE" dirty="0" smtClean="0"/>
            </a:br>
            <a:r>
              <a:rPr lang="de-DE" dirty="0" smtClean="0"/>
              <a:t>unter </a:t>
            </a:r>
            <a:r>
              <a:rPr lang="de-DE" dirty="0"/>
              <a:t>Einbeziehung aller </a:t>
            </a:r>
            <a:r>
              <a:rPr lang="de-DE" dirty="0" smtClean="0"/>
              <a:t>Teile</a:t>
            </a:r>
            <a:endParaRPr lang="de-DE" dirty="0"/>
          </a:p>
          <a:p>
            <a:pPr lvl="0"/>
            <a:endParaRPr lang="de-DE" dirty="0" smtClean="0"/>
          </a:p>
          <a:p>
            <a:r>
              <a:rPr lang="de-DE" dirty="0" smtClean="0"/>
              <a:t>Gesamtressource kann bestehen aus:</a:t>
            </a:r>
          </a:p>
          <a:p>
            <a:endParaRPr lang="de-DE" dirty="0" smtClean="0"/>
          </a:p>
          <a:p>
            <a:pPr lvl="1"/>
            <a:r>
              <a:rPr lang="de-DE" dirty="0" smtClean="0"/>
              <a:t>einzelner, physischen </a:t>
            </a:r>
            <a:r>
              <a:rPr lang="de-DE" dirty="0"/>
              <a:t>Einheit, aber </a:t>
            </a:r>
            <a:r>
              <a:rPr lang="de-DE" dirty="0" smtClean="0"/>
              <a:t>mehreren inhaltlichen Teilen (</a:t>
            </a:r>
            <a:r>
              <a:rPr lang="de-DE" dirty="0"/>
              <a:t>z. B. eine </a:t>
            </a:r>
            <a:r>
              <a:rPr lang="de-DE" dirty="0" smtClean="0"/>
              <a:t>Festschrift)</a:t>
            </a:r>
            <a:br>
              <a:rPr lang="de-DE" dirty="0" smtClean="0"/>
            </a:br>
            <a:r>
              <a:rPr lang="de-DE" dirty="0" smtClean="0"/>
              <a:t/>
            </a:r>
            <a:br>
              <a:rPr lang="de-DE" dirty="0" smtClean="0"/>
            </a:br>
            <a:r>
              <a:rPr lang="de-DE" dirty="0" smtClean="0"/>
              <a:t>oder</a:t>
            </a:r>
            <a:br>
              <a:rPr lang="de-DE" dirty="0" smtClean="0"/>
            </a:br>
            <a:endParaRPr lang="de-DE" dirty="0" smtClean="0"/>
          </a:p>
          <a:p>
            <a:pPr lvl="1"/>
            <a:r>
              <a:rPr lang="de-DE" dirty="0" smtClean="0"/>
              <a:t>mehreren, physischen </a:t>
            </a:r>
            <a:r>
              <a:rPr lang="de-DE" dirty="0"/>
              <a:t>Einheiten </a:t>
            </a:r>
            <a:r>
              <a:rPr lang="de-DE" dirty="0" smtClean="0"/>
              <a:t>(</a:t>
            </a:r>
            <a:r>
              <a:rPr lang="de-DE" dirty="0"/>
              <a:t>z. B. eine mehrteilige Monografie oder eine fortlaufende Ressource</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24744"/>
            <a:ext cx="21717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5618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I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130</a:t>
            </a:fld>
            <a:endParaRPr lang="de-DE"/>
          </a:p>
        </p:txBody>
      </p:sp>
    </p:spTree>
    <p:extLst>
      <p:ext uri="{BB962C8B-B14F-4D97-AF65-F5344CB8AC3E}">
        <p14:creationId xmlns:p14="http://schemas.microsoft.com/office/powerpoint/2010/main" val="123489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61734772"/>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geistigen Schöpfer -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21393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132</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einem geistigen Schöpfer - Körperschaft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11" name="Tabelle 10"/>
          <p:cNvGraphicFramePr>
            <a:graphicFrameLocks noGrp="1"/>
          </p:cNvGraphicFramePr>
          <p:nvPr/>
        </p:nvGraphicFramePr>
        <p:xfrm>
          <a:off x="359736" y="134076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b="0" kern="1200" dirty="0" smtClean="0">
                          <a:solidFill>
                            <a:schemeClr val="dk1"/>
                          </a:solidFill>
                          <a:latin typeface="Verdana" pitchFamily="34" charset="0"/>
                          <a:ea typeface="+mn-ea"/>
                          <a:cs typeface="+mn-cs"/>
                        </a:rPr>
                        <a:t>Hamburgische Investitions- und Förderbank</a:t>
                      </a:r>
                      <a:endParaRPr lang="de-DE" sz="1800" b="0" dirty="0">
                        <a:latin typeface="Verdana" pitchFamily="34" charset="0"/>
                        <a:ea typeface="Verdana" pitchFamily="34" charset="0"/>
                        <a:cs typeface="Verdana" pitchFamily="34" charset="0"/>
                      </a:endParaRPr>
                    </a:p>
                  </a:txBody>
                  <a:tcPr anchor="ctr"/>
                </a:tc>
              </a:tr>
              <a:tr h="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860186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133</a:t>
            </a:fld>
            <a:endParaRPr lang="de-DE"/>
          </a:p>
        </p:txBody>
      </p:sp>
      <p:sp>
        <p:nvSpPr>
          <p:cNvPr id="9" name="Titel 1"/>
          <p:cNvSpPr>
            <a:spLocks noGrp="1"/>
          </p:cNvSpPr>
          <p:nvPr>
            <p:ph type="title"/>
          </p:nvPr>
        </p:nvSpPr>
        <p:spPr>
          <a:xfrm>
            <a:off x="251520" y="183778"/>
            <a:ext cx="8640960" cy="652934"/>
          </a:xfrm>
        </p:spPr>
        <p:txBody>
          <a:bodyPr/>
          <a:lstStyle/>
          <a:p>
            <a:r>
              <a:rPr lang="de-DE" dirty="0" smtClean="0"/>
              <a:t>Beziehung zu einer sonstigen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513563378"/>
              </p:ext>
            </p:extLst>
          </p:nvPr>
        </p:nvGraphicFramePr>
        <p:xfrm>
          <a:off x="359736" y="1004704"/>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dirty="0" smtClean="0">
                          <a:solidFill>
                            <a:schemeClr val="dk1"/>
                          </a:solidFill>
                          <a:latin typeface="Verdana" pitchFamily="34" charset="0"/>
                          <a:ea typeface="+mn-ea"/>
                          <a:cs typeface="+mn-cs"/>
                        </a:rPr>
                        <a:t>Russell, David O.,1958-</a:t>
                      </a:r>
                      <a:endParaRPr lang="de-DE" sz="1800" dirty="0">
                        <a:latin typeface="Verdana" pitchFamily="34" charset="0"/>
                        <a:ea typeface="Verdana" pitchFamily="34" charset="0"/>
                        <a:cs typeface="Verdana"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Filmregisseur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3016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70872979"/>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Herausgeber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Mitwirkenden - Person - Beispiele</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524736738"/>
              </p:ext>
            </p:extLst>
          </p:nvPr>
        </p:nvGraphicFramePr>
        <p:xfrm>
          <a:off x="359736" y="3606694"/>
          <a:ext cx="8424528" cy="1406482"/>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pPr>
                      <a:r>
                        <a:rPr lang="de-DE" sz="1800" kern="1200" dirty="0" smtClean="0">
                          <a:solidFill>
                            <a:schemeClr val="dk1"/>
                          </a:solidFill>
                          <a:latin typeface="Verdana" pitchFamily="34" charset="0"/>
                          <a:ea typeface="+mn-ea"/>
                          <a:cs typeface="+mn-cs"/>
                        </a:rPr>
                        <a:t>Gräfe, Ursula, 1956-</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Übersetzer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991683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512168"/>
          </a:xfrm>
        </p:spPr>
        <p:txBody>
          <a:bodyPr/>
          <a:lstStyle/>
          <a:p>
            <a:pPr algn="ctr"/>
            <a:r>
              <a:rPr lang="de-DE" dirty="0" smtClean="0"/>
              <a:t>Beziehungen zwischen Werken, Expressionen, Manifestationen oder Exemplaren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135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829869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136</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5578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24.3 </a:t>
            </a:r>
          </a:p>
          <a:p>
            <a:r>
              <a:rPr lang="de-DE" dirty="0" smtClean="0"/>
              <a:t>Das Erfassen von </a:t>
            </a:r>
            <a:r>
              <a:rPr lang="de-DE" b="1" dirty="0" smtClean="0"/>
              <a:t>Beziehungen</a:t>
            </a:r>
            <a:r>
              <a:rPr lang="de-DE" dirty="0" smtClean="0"/>
              <a:t> zwischen miteinander in Beziehung stehenden </a:t>
            </a:r>
            <a:r>
              <a:rPr lang="de-DE" b="1" dirty="0" smtClean="0"/>
              <a:t>Werken, Expressionen und Exemplaren</a:t>
            </a:r>
            <a:r>
              <a:rPr lang="de-DE" dirty="0" smtClean="0"/>
              <a:t> ist </a:t>
            </a:r>
            <a:r>
              <a:rPr lang="de-DE" b="1" dirty="0" smtClean="0"/>
              <a:t>nicht</a:t>
            </a:r>
            <a:r>
              <a:rPr lang="de-DE" dirty="0" smtClean="0"/>
              <a:t> erforderlich.</a:t>
            </a:r>
          </a:p>
          <a:p>
            <a:pPr>
              <a:buNone/>
            </a:pPr>
            <a:r>
              <a:rPr lang="de-DE" dirty="0" smtClean="0"/>
              <a:t>RDA 27.1 D-A-CH</a:t>
            </a:r>
          </a:p>
          <a:p>
            <a:r>
              <a:rPr lang="de-DE" dirty="0" smtClean="0"/>
              <a:t>Zusatzelement bei der Reproduktion einer Manifestation in einer anderen physischen Form (auf einem anderen Datenträger oder als Online-Ressource)</a:t>
            </a:r>
          </a:p>
          <a:p>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137</a:t>
            </a:fld>
            <a:endParaRPr lang="de-DE"/>
          </a:p>
        </p:txBody>
      </p:sp>
    </p:spTree>
    <p:extLst>
      <p:ext uri="{BB962C8B-B14F-4D97-AF65-F5344CB8AC3E}">
        <p14:creationId xmlns:p14="http://schemas.microsoft.com/office/powerpoint/2010/main" val="1212686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Analytische </a:t>
            </a:r>
            <a:r>
              <a:rPr lang="de-DE"/>
              <a:t>Beschreibung </a:t>
            </a:r>
            <a:r>
              <a:rPr lang="de-DE" smtClean="0"/>
              <a:t>- RDA 1.5.3</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separate Beschreibung einzelner </a:t>
            </a:r>
            <a:br>
              <a:rPr lang="de-DE" smtClean="0"/>
            </a:br>
            <a:r>
              <a:rPr lang="de-DE" smtClean="0"/>
              <a:t>Teile </a:t>
            </a:r>
            <a:r>
              <a:rPr lang="de-DE"/>
              <a:t>einer größeren </a:t>
            </a:r>
            <a:r>
              <a:rPr lang="de-DE" smtClean="0"/>
              <a:t>Ressource</a:t>
            </a:r>
          </a:p>
          <a:p>
            <a:endParaRPr lang="de-DE" smtClean="0"/>
          </a:p>
          <a:p>
            <a:r>
              <a:rPr lang="de-DE" smtClean="0"/>
              <a:t>einzelner Teil kann sein:</a:t>
            </a:r>
            <a:br>
              <a:rPr lang="de-DE" smtClean="0"/>
            </a:br>
            <a:endParaRPr lang="de-DE" smtClean="0"/>
          </a:p>
          <a:p>
            <a:pPr lvl="1"/>
            <a:r>
              <a:rPr lang="de-DE" smtClean="0"/>
              <a:t>inhaltlicher </a:t>
            </a:r>
            <a:r>
              <a:rPr lang="de-DE"/>
              <a:t>Teil einer einzelnen physischen Einheit </a:t>
            </a:r>
            <a:r>
              <a:rPr lang="de-DE" smtClean="0"/>
              <a:t/>
            </a:r>
            <a:br>
              <a:rPr lang="de-DE" smtClean="0"/>
            </a:br>
            <a:r>
              <a:rPr lang="de-DE" smtClean="0"/>
              <a:t>(</a:t>
            </a:r>
            <a:r>
              <a:rPr lang="de-DE"/>
              <a:t>z. B. ein Beitrag in einer Festschrift oder ein Artikel </a:t>
            </a:r>
            <a:r>
              <a:rPr lang="de-DE" smtClean="0"/>
              <a:t/>
            </a:r>
            <a:br>
              <a:rPr lang="de-DE" smtClean="0"/>
            </a:br>
            <a:r>
              <a:rPr lang="de-DE" smtClean="0"/>
              <a:t>in </a:t>
            </a:r>
            <a:r>
              <a:rPr lang="de-DE"/>
              <a:t>einem Zeitschriftenheft</a:t>
            </a:r>
            <a:r>
              <a:rPr lang="de-DE" smtClean="0"/>
              <a:t>)</a:t>
            </a:r>
            <a:br>
              <a:rPr lang="de-DE" smtClean="0"/>
            </a:br>
            <a:r>
              <a:rPr lang="de-DE" smtClean="0"/>
              <a:t/>
            </a:r>
            <a:br>
              <a:rPr lang="de-DE" smtClean="0"/>
            </a:br>
            <a:r>
              <a:rPr lang="de-DE" smtClean="0"/>
              <a:t>oder</a:t>
            </a:r>
          </a:p>
          <a:p>
            <a:pPr lvl="1"/>
            <a:endParaRPr lang="de-DE"/>
          </a:p>
          <a:p>
            <a:pPr lvl="1"/>
            <a:r>
              <a:rPr lang="de-DE" smtClean="0"/>
              <a:t>physischer </a:t>
            </a:r>
            <a:r>
              <a:rPr lang="de-DE"/>
              <a:t>Teil </a:t>
            </a:r>
            <a:r>
              <a:rPr lang="de-DE" smtClean="0"/>
              <a:t>einer aus </a:t>
            </a:r>
            <a:r>
              <a:rPr lang="de-DE"/>
              <a:t>mehreren physischen Einheiten bestehenden Ressource </a:t>
            </a:r>
            <a:r>
              <a:rPr lang="de-DE" smtClean="0"/>
              <a:t>(</a:t>
            </a:r>
            <a:r>
              <a:rPr lang="de-DE"/>
              <a:t>z. B. ein Band einer mehrteiligen Monografie oder ein Heft einer fortlaufenden Ressource</a:t>
            </a:r>
            <a:r>
              <a:rPr lang="de-DE" smtClean="0"/>
              <a:t>)</a:t>
            </a:r>
            <a:endParaRPr lang="de-DE"/>
          </a:p>
          <a:p>
            <a:pPr marL="0"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64704"/>
            <a:ext cx="22098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844824"/>
            <a:ext cx="22383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5012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Kombination einer </a:t>
            </a:r>
            <a:r>
              <a:rPr lang="de-DE" dirty="0" smtClean="0"/>
              <a:t>umfassenden</a:t>
            </a:r>
            <a:br>
              <a:rPr lang="de-DE" dirty="0" smtClean="0"/>
            </a:br>
            <a:r>
              <a:rPr lang="de-DE" dirty="0" smtClean="0"/>
              <a:t>Beschreibung </a:t>
            </a:r>
            <a:r>
              <a:rPr lang="de-DE" dirty="0"/>
              <a:t>des Ganzen mit </a:t>
            </a:r>
            <a:r>
              <a:rPr lang="de-DE" dirty="0" smtClean="0"/>
              <a:t/>
            </a:r>
            <a:br>
              <a:rPr lang="de-DE" dirty="0" smtClean="0"/>
            </a:br>
            <a:r>
              <a:rPr lang="de-DE" dirty="0" smtClean="0"/>
              <a:t>analytischen Beschreibungen </a:t>
            </a:r>
            <a:br>
              <a:rPr lang="de-DE" dirty="0" smtClean="0"/>
            </a:br>
            <a:r>
              <a:rPr lang="de-DE" dirty="0" smtClean="0"/>
              <a:t>der Teile</a:t>
            </a:r>
          </a:p>
          <a:p>
            <a:endParaRPr lang="de-DE" dirty="0" smtClean="0"/>
          </a:p>
          <a:p>
            <a:r>
              <a:rPr lang="de-DE" dirty="0" smtClean="0">
                <a:solidFill>
                  <a:schemeClr val="bg1"/>
                </a:solidFill>
              </a:rPr>
              <a:t>gilt </a:t>
            </a:r>
            <a:r>
              <a:rPr lang="de-DE" dirty="0">
                <a:solidFill>
                  <a:schemeClr val="bg1"/>
                </a:solidFill>
              </a:rPr>
              <a:t>nach RDA 1.5.4 D-A-CH als </a:t>
            </a:r>
            <a:r>
              <a:rPr lang="de-DE" dirty="0" smtClean="0">
                <a:solidFill>
                  <a:schemeClr val="bg1"/>
                </a:solidFill>
              </a:rPr>
              <a:t/>
            </a:r>
            <a:br>
              <a:rPr lang="de-DE" dirty="0" smtClean="0">
                <a:solidFill>
                  <a:schemeClr val="bg1"/>
                </a:solidFill>
              </a:rPr>
            </a:br>
            <a:r>
              <a:rPr lang="de-DE" u="sng" dirty="0" smtClean="0">
                <a:solidFill>
                  <a:schemeClr val="bg1"/>
                </a:solidFill>
              </a:rPr>
              <a:t>eine</a:t>
            </a:r>
            <a:r>
              <a:rPr lang="de-DE" dirty="0" smtClean="0">
                <a:solidFill>
                  <a:schemeClr val="bg1"/>
                </a:solidFill>
              </a:rPr>
              <a:t> Beschreibung – d. h. die</a:t>
            </a:r>
            <a:br>
              <a:rPr lang="de-DE" dirty="0" smtClean="0">
                <a:solidFill>
                  <a:schemeClr val="bg1"/>
                </a:solidFill>
              </a:rPr>
            </a:br>
            <a:r>
              <a:rPr lang="de-DE" dirty="0" smtClean="0">
                <a:solidFill>
                  <a:schemeClr val="bg1"/>
                </a:solidFill>
              </a:rPr>
              <a:t>Standardelemente sind nicht </a:t>
            </a:r>
            <a:br>
              <a:rPr lang="de-DE" dirty="0" smtClean="0">
                <a:solidFill>
                  <a:schemeClr val="bg1"/>
                </a:solidFill>
              </a:rPr>
            </a:br>
            <a:r>
              <a:rPr lang="de-DE" dirty="0" smtClean="0">
                <a:solidFill>
                  <a:schemeClr val="bg1"/>
                </a:solidFill>
              </a:rPr>
              <a:t>zwingend in umfassender </a:t>
            </a:r>
            <a:br>
              <a:rPr lang="de-DE" dirty="0" smtClean="0">
                <a:solidFill>
                  <a:schemeClr val="bg1"/>
                </a:solidFill>
              </a:rPr>
            </a:br>
            <a:r>
              <a:rPr lang="de-DE" dirty="0" smtClean="0">
                <a:solidFill>
                  <a:schemeClr val="bg1"/>
                </a:solidFill>
              </a:rPr>
              <a:t>Beschreibung </a:t>
            </a:r>
            <a:r>
              <a:rPr lang="de-DE" u="sng" dirty="0" smtClean="0">
                <a:solidFill>
                  <a:schemeClr val="bg1"/>
                </a:solidFill>
              </a:rPr>
              <a:t>und</a:t>
            </a:r>
            <a:r>
              <a:rPr lang="de-DE" dirty="0" smtClean="0">
                <a:solidFill>
                  <a:schemeClr val="bg1"/>
                </a:solidFill>
              </a:rPr>
              <a:t> analytischen </a:t>
            </a:r>
            <a:br>
              <a:rPr lang="de-DE" dirty="0" smtClean="0">
                <a:solidFill>
                  <a:schemeClr val="bg1"/>
                </a:solidFill>
              </a:rPr>
            </a:br>
            <a:r>
              <a:rPr lang="de-DE" dirty="0" smtClean="0">
                <a:solidFill>
                  <a:schemeClr val="bg1"/>
                </a:solidFill>
              </a:rPr>
              <a:t>Beschreibungen gedoppelt zu </a:t>
            </a:r>
            <a:br>
              <a:rPr lang="de-DE" dirty="0" smtClean="0">
                <a:solidFill>
                  <a:schemeClr val="bg1"/>
                </a:solidFill>
              </a:rPr>
            </a:br>
            <a:r>
              <a:rPr lang="de-DE" dirty="0" smtClean="0">
                <a:solidFill>
                  <a:schemeClr val="bg1"/>
                </a:solidFill>
              </a:rPr>
              <a:t>erfassen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695898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W</a:t>
            </a:r>
            <a:r>
              <a:rPr lang="de-DE" smtClean="0"/>
              <a:t>elche </a:t>
            </a:r>
            <a:r>
              <a:rPr lang="de-DE"/>
              <a:t>Art der </a:t>
            </a:r>
            <a:r>
              <a:rPr lang="de-DE" smtClean="0"/>
              <a:t>Beschreibung?</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r>
              <a:rPr lang="de-DE"/>
              <a:t>Die </a:t>
            </a:r>
            <a:r>
              <a:rPr lang="de-DE" smtClean="0"/>
              <a:t>Entscheidung für Art </a:t>
            </a:r>
            <a:r>
              <a:rPr lang="de-DE"/>
              <a:t>der </a:t>
            </a:r>
            <a:r>
              <a:rPr lang="de-DE" smtClean="0"/>
              <a:t>Beschreibung </a:t>
            </a:r>
            <a:br>
              <a:rPr lang="de-DE" smtClean="0"/>
            </a:br>
            <a:endParaRPr lang="de-DE" smtClean="0"/>
          </a:p>
          <a:p>
            <a:pPr lvl="1"/>
            <a:r>
              <a:rPr lang="de-DE"/>
              <a:t>in welchen Fällen </a:t>
            </a:r>
            <a:r>
              <a:rPr lang="de-DE" smtClean="0"/>
              <a:t/>
            </a:r>
            <a:br>
              <a:rPr lang="de-DE" smtClean="0"/>
            </a:br>
            <a:endParaRPr lang="de-DE"/>
          </a:p>
          <a:p>
            <a:pPr lvl="1"/>
            <a:r>
              <a:rPr lang="de-DE" smtClean="0"/>
              <a:t>ob / welche / wie </a:t>
            </a:r>
            <a:r>
              <a:rPr lang="de-DE"/>
              <a:t>viele Teile einer Ressource </a:t>
            </a:r>
            <a:r>
              <a:rPr lang="de-DE" smtClean="0"/>
              <a:t/>
            </a:r>
            <a:br>
              <a:rPr lang="de-DE" smtClean="0"/>
            </a:br>
            <a:r>
              <a:rPr lang="de-DE" smtClean="0"/>
              <a:t>analytisch </a:t>
            </a:r>
            <a:r>
              <a:rPr lang="de-DE"/>
              <a:t>beschrieben </a:t>
            </a:r>
            <a:r>
              <a:rPr lang="de-DE" smtClean="0"/>
              <a:t>werden</a:t>
            </a:r>
          </a:p>
          <a:p>
            <a:pPr marL="57150" indent="0">
              <a:buNone/>
            </a:pPr>
            <a:r>
              <a:rPr lang="de-DE" smtClean="0"/>
              <a:t/>
            </a:r>
            <a:br>
              <a:rPr lang="de-DE" smtClean="0"/>
            </a:br>
            <a:r>
              <a:rPr lang="de-DE" smtClean="0"/>
              <a:t>   fällt in das Ermessen der erschließenden Institution.</a:t>
            </a:r>
            <a:endParaRPr lang="de-DE"/>
          </a:p>
          <a:p>
            <a:pPr lvl="1"/>
            <a:endParaRPr lang="de-DE"/>
          </a:p>
          <a:p>
            <a:pPr marL="457200" lvl="1"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90617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dirty="0"/>
              <a:t>Abgrenzung von Publikationen verschiedener </a:t>
            </a:r>
            <a:r>
              <a:rPr lang="de-DE" b="1"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2.03</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Tree>
    <p:extLst>
      <p:ext uri="{BB962C8B-B14F-4D97-AF65-F5344CB8AC3E}">
        <p14:creationId xmlns:p14="http://schemas.microsoft.com/office/powerpoint/2010/main" val="2436825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Laut RDA drei verschiedene Arten von Ressourcen:</a:t>
            </a:r>
          </a:p>
          <a:p>
            <a:pPr lvl="1"/>
            <a:r>
              <a:rPr lang="de-DE" dirty="0"/>
              <a:t>Monografien, </a:t>
            </a:r>
          </a:p>
          <a:p>
            <a:pPr lvl="1"/>
            <a:r>
              <a:rPr lang="de-DE" dirty="0"/>
              <a:t>fortlaufende Ressourcen und </a:t>
            </a:r>
          </a:p>
          <a:p>
            <a:pPr lvl="1"/>
            <a:r>
              <a:rPr lang="de-DE" dirty="0"/>
              <a:t>integrierende Ressourcen.</a:t>
            </a:r>
          </a:p>
          <a:p>
            <a:pPr marL="0" indent="0">
              <a:buNone/>
            </a:pPr>
            <a:r>
              <a:rPr lang="de-DE" dirty="0"/>
              <a:t> </a:t>
            </a:r>
          </a:p>
          <a:p>
            <a:r>
              <a:rPr lang="de-DE" b="1" dirty="0"/>
              <a:t>Definitionen</a:t>
            </a:r>
            <a:r>
              <a:rPr lang="de-DE" dirty="0"/>
              <a:t> laut RDA-Glossar:</a:t>
            </a:r>
          </a:p>
          <a:p>
            <a:endParaRPr lang="de-DE" dirty="0"/>
          </a:p>
          <a:p>
            <a:r>
              <a:rPr lang="de-DE" dirty="0"/>
              <a:t>Monografie:</a:t>
            </a:r>
            <a:br>
              <a:rPr lang="de-DE" dirty="0"/>
            </a:br>
            <a:r>
              <a:rPr lang="de-DE" dirty="0"/>
              <a:t/>
            </a:r>
            <a:br>
              <a:rPr lang="de-DE" dirty="0"/>
            </a:br>
            <a:r>
              <a:rPr lang="de-DE" dirty="0"/>
              <a:t>Eine 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18</a:t>
            </a:fld>
            <a:endParaRPr lang="de-DE" dirty="0">
              <a:solidFill>
                <a:prstClr val="black">
                  <a:tint val="75000"/>
                </a:prstClr>
              </a:solidFill>
            </a:endParaRPr>
          </a:p>
        </p:txBody>
      </p:sp>
      <p:sp>
        <p:nvSpPr>
          <p:cNvPr id="11"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456121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a:t>Fortlaufende Ressource:</a:t>
            </a:r>
            <a:br>
              <a:rPr lang="de-DE" dirty="0"/>
            </a:br>
            <a:r>
              <a:rPr lang="de-DE" dirty="0"/>
              <a:t/>
            </a:r>
            <a:br>
              <a:rPr lang="de-DE" dirty="0"/>
            </a:br>
            <a:r>
              <a:rPr lang="de-DE" dirty="0"/>
              <a:t>Eine 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a:p>
            <a:r>
              <a:rPr lang="de-DE" dirty="0" smtClean="0">
                <a:solidFill>
                  <a:schemeClr val="bg1"/>
                </a:solidFill>
              </a:rPr>
              <a:t>gehören </a:t>
            </a:r>
            <a:r>
              <a:rPr lang="de-DE" dirty="0">
                <a:solidFill>
                  <a:schemeClr val="bg1"/>
                </a:solidFill>
              </a:rPr>
              <a:t>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19</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261329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mini</a:t>
            </a:r>
            <a:br>
              <a:rPr lang="de-DE" dirty="0" smtClean="0"/>
            </a:br>
            <a:r>
              <a:rPr lang="de-DE" dirty="0" smtClean="0"/>
              <a:t>Teil 2/3</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51525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a:t>Integrierende Ressource:</a:t>
            </a:r>
            <a:br>
              <a:rPr lang="de-DE" dirty="0"/>
            </a:br>
            <a:r>
              <a:rPr lang="de-DE" dirty="0"/>
              <a:t/>
            </a:r>
            <a:br>
              <a:rPr lang="de-DE" dirty="0"/>
            </a:br>
            <a:r>
              <a:rPr lang="de-DE" dirty="0"/>
              <a:t>Eine 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20</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90552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endParaRPr lang="de-DE" dirty="0" smtClean="0"/>
          </a:p>
          <a:p>
            <a:r>
              <a:rPr lang="de-DE" dirty="0" smtClean="0"/>
              <a:t>Prüfkriterien </a:t>
            </a:r>
            <a:r>
              <a:rPr lang="de-DE" dirty="0"/>
              <a:t>für Abgrenzung zwischen fortlaufenden Ressourcen und Monografien:</a:t>
            </a:r>
          </a:p>
          <a:p>
            <a:pPr marL="0" indent="0">
              <a:buNone/>
            </a:pPr>
            <a:endParaRPr lang="de-DE" dirty="0"/>
          </a:p>
          <a:p>
            <a:pPr marL="914400" lvl="1" indent="-457200">
              <a:buFont typeface="+mj-lt"/>
              <a:buAutoNum type="arabicPeriod"/>
            </a:pPr>
            <a:r>
              <a:rPr lang="de-DE" dirty="0"/>
              <a:t>kein geplanter bzw. geplanter Abschluss (Hauptkriterium)</a:t>
            </a:r>
          </a:p>
          <a:p>
            <a:pPr marL="914400" lvl="1" indent="-457200">
              <a:buFont typeface="+mj-lt"/>
              <a:buAutoNum type="arabicPeriod"/>
            </a:pPr>
            <a:r>
              <a:rPr lang="de-DE" dirty="0"/>
              <a:t>Zählung</a:t>
            </a:r>
          </a:p>
          <a:p>
            <a:pPr marL="914400" lvl="1" indent="-457200">
              <a:buFont typeface="+mj-lt"/>
              <a:buAutoNum type="arabicPeriod"/>
            </a:pPr>
            <a:r>
              <a:rPr lang="de-DE" dirty="0"/>
              <a:t>Erscheinungsfrequenz</a:t>
            </a:r>
          </a:p>
          <a:p>
            <a:pPr lvl="1">
              <a:buFont typeface="Symbol" panose="05050102010706020507" pitchFamily="18" charset="2"/>
              <a:buChar char="-"/>
            </a:pPr>
            <a:endParaRPr lang="de-DE" dirty="0"/>
          </a:p>
          <a:p>
            <a:pPr lvl="1"/>
            <a:r>
              <a:rPr lang="de-DE" dirty="0"/>
              <a:t>im Zweifel: Behandlung als Monografie</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21</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6" name="Titel 1"/>
          <p:cNvSpPr>
            <a:spLocks noGrp="1"/>
          </p:cNvSpPr>
          <p:nvPr>
            <p:ph type="title"/>
          </p:nvPr>
        </p:nvSpPr>
        <p:spPr>
          <a:xfrm>
            <a:off x="251520" y="399802"/>
            <a:ext cx="8640960" cy="508918"/>
          </a:xfrm>
        </p:spPr>
        <p:txBody>
          <a:bodyPr/>
          <a:lstStyle/>
          <a:p>
            <a:r>
              <a:rPr lang="de-DE" dirty="0"/>
              <a:t>Abgrenzung fortlaufende Ressource -  </a:t>
            </a:r>
            <a:r>
              <a:rPr lang="de-DE" dirty="0" smtClean="0"/>
              <a:t>Monografie- </a:t>
            </a:r>
            <a:r>
              <a:rPr lang="de-DE" dirty="0" smtClean="0"/>
              <a:t>3</a:t>
            </a:r>
            <a:endParaRPr lang="de-DE" dirty="0"/>
          </a:p>
        </p:txBody>
      </p:sp>
    </p:spTree>
    <p:extLst>
      <p:ext uri="{BB962C8B-B14F-4D97-AF65-F5344CB8AC3E}">
        <p14:creationId xmlns:p14="http://schemas.microsoft.com/office/powerpoint/2010/main" val="3170354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smtClean="0"/>
          </a:p>
          <a:p>
            <a:r>
              <a:rPr lang="de-DE" dirty="0"/>
              <a:t>Definition monografische Reihe:</a:t>
            </a:r>
            <a:br>
              <a:rPr lang="de-DE" dirty="0"/>
            </a:br>
            <a:r>
              <a:rPr lang="de-DE" dirty="0"/>
              <a:t/>
            </a:r>
            <a:br>
              <a:rPr lang="de-DE" dirty="0"/>
            </a:br>
            <a:r>
              <a:rPr lang="de-DE" dirty="0"/>
              <a:t>Als monografische Reihe wird eine fortlaufende Ressource bezeichnet, deren einzelne Teile in der Regel unabhängige Titel haben und im Allgemeinen nicht regelmäßig erscheinen.</a:t>
            </a:r>
          </a:p>
          <a:p>
            <a:endParaRPr lang="de-DE" dirty="0"/>
          </a:p>
          <a:p>
            <a:r>
              <a:rPr lang="de-DE" dirty="0"/>
              <a:t>Eine monografische Reihe kann ungezählt oder gezählt vorkommen.</a:t>
            </a:r>
          </a:p>
          <a:p>
            <a:pPr marL="0" indent="0">
              <a:buNone/>
            </a:pPr>
            <a:endParaRPr lang="de-DE" dirty="0"/>
          </a:p>
          <a:p>
            <a:r>
              <a:rPr lang="de-DE"/>
              <a:t>Nur eine gezählte monografische Reihe erhält eine eigenständige Beschreibung.</a:t>
            </a:r>
          </a:p>
          <a:p>
            <a:pPr marL="0" indent="0">
              <a:buNone/>
            </a:pPr>
            <a:endParaRPr lang="de-DE" dirty="0"/>
          </a:p>
          <a:p>
            <a:r>
              <a:rPr lang="de-DE" dirty="0" smtClean="0">
                <a:solidFill>
                  <a:schemeClr val="bg1"/>
                </a:solidFill>
              </a:rPr>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22</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t>Abgrenzung Zeitschrift – monografische Reihe </a:t>
            </a:r>
          </a:p>
        </p:txBody>
      </p:sp>
    </p:spTree>
    <p:extLst>
      <p:ext uri="{BB962C8B-B14F-4D97-AF65-F5344CB8AC3E}">
        <p14:creationId xmlns:p14="http://schemas.microsoft.com/office/powerpoint/2010/main" val="1647392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Informationsquellen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0514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Bestimmungen zu Auswahl der Informationsquelle (RDA 2.2.1):</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Bevorzugte Informationsquelle </a:t>
            </a:r>
          </a:p>
          <a:p>
            <a:pPr marL="514350" indent="-457200" eaLnBrk="1" hangingPunct="1">
              <a:buFont typeface="Arial" charset="0"/>
              <a:buChar char="•"/>
              <a:defRPr/>
            </a:pPr>
            <a:r>
              <a:rPr lang="de-DE" altLang="de-DE" dirty="0" smtClean="0"/>
              <a:t>Mehrere bevorzugte Informationsquellen </a:t>
            </a:r>
          </a:p>
          <a:p>
            <a:pPr marL="514350" indent="-457200" eaLnBrk="1" hangingPunct="1">
              <a:buFont typeface="Arial" charset="0"/>
              <a:buChar char="•"/>
              <a:defRPr/>
            </a:pPr>
            <a:r>
              <a:rPr lang="de-DE" altLang="de-DE" dirty="0" smtClean="0"/>
              <a:t>Sonstige Informationsquellen</a:t>
            </a:r>
          </a:p>
          <a:p>
            <a:pPr marL="514350" indent="-457200" eaLnBrk="1" hangingPunct="1">
              <a:buFont typeface="Arial" charset="0"/>
              <a:buChar char="•"/>
              <a:defRPr/>
            </a:pPr>
            <a:endParaRPr lang="de-DE" altLang="de-DE" dirty="0"/>
          </a:p>
          <a:p>
            <a:pPr marL="57150" indent="0" eaLnBrk="1" hangingPunct="1">
              <a:buFont typeface="Arial" charset="0"/>
              <a:buNone/>
              <a:defRPr/>
            </a:pPr>
            <a:r>
              <a:rPr lang="de-DE" altLang="de-DE" dirty="0" smtClean="0"/>
              <a:t>Diese Bestimmungen gelten für alle Elemente aus RDA-Kapitel 2 (mit Ausnahmen).</a:t>
            </a:r>
          </a:p>
          <a:p>
            <a:pPr marL="57150" indent="0" eaLnBrk="1" hangingPunct="1">
              <a:buFont typeface="Arial" charset="0"/>
              <a:buNone/>
              <a:defRPr/>
            </a:pPr>
            <a:endParaRPr lang="de-DE" altLang="de-DE" sz="2800" dirty="0" smtClean="0"/>
          </a:p>
        </p:txBody>
      </p:sp>
      <p:sp>
        <p:nvSpPr>
          <p:cNvPr id="1638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Informationsquellen allgemein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771423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Fazit:</a:t>
            </a:r>
          </a:p>
          <a:p>
            <a:pPr marL="514350" indent="-457200" eaLnBrk="1" hangingPunct="1">
              <a:buFont typeface="Arial" charset="0"/>
              <a:buChar char="•"/>
              <a:defRPr/>
            </a:pPr>
            <a:r>
              <a:rPr lang="de-DE" altLang="de-DE" dirty="0" smtClean="0"/>
              <a:t>Printmedien oder deren </a:t>
            </a:r>
            <a:r>
              <a:rPr lang="de-DE" altLang="de-DE" dirty="0" err="1" smtClean="0"/>
              <a:t>Digitalisate</a:t>
            </a:r>
            <a:r>
              <a:rPr lang="de-DE" altLang="de-DE" dirty="0" smtClean="0"/>
              <a:t>: 					Titelseite, Titelblatt oder Titelkarte</a:t>
            </a:r>
          </a:p>
          <a:p>
            <a:pPr marL="514350" indent="-457200" eaLnBrk="1" hangingPunct="1">
              <a:buFont typeface="Arial" charset="0"/>
              <a:buChar char="•"/>
              <a:defRPr/>
            </a:pPr>
            <a:endParaRPr lang="de-DE" altLang="de-DE" dirty="0"/>
          </a:p>
          <a:p>
            <a:pPr marL="514350" indent="-457200" eaLnBrk="1" hangingPunct="1">
              <a:buFont typeface="Arial" charset="0"/>
              <a:buChar char="•"/>
              <a:defRPr/>
            </a:pPr>
            <a:r>
              <a:rPr lang="de-DE" altLang="de-DE" dirty="0" smtClean="0"/>
              <a:t>Ressourcen, die aus bewegten Bildern bestehen:</a:t>
            </a:r>
          </a:p>
          <a:p>
            <a:pPr marL="971550" lvl="1" indent="-514350" eaLnBrk="1" hangingPunct="1">
              <a:buFont typeface="+mj-lt"/>
              <a:buAutoNum type="arabicPeriod"/>
              <a:defRPr/>
            </a:pPr>
            <a:r>
              <a:rPr lang="de-DE" altLang="de-DE" sz="2400" dirty="0" smtClean="0"/>
              <a:t>Etikett</a:t>
            </a:r>
          </a:p>
          <a:p>
            <a:pPr marL="971550" lvl="1" indent="-514350" eaLnBrk="1" hangingPunct="1">
              <a:buFont typeface="+mj-lt"/>
              <a:buAutoNum type="arabicPeriod"/>
              <a:defRPr/>
            </a:pPr>
            <a:r>
              <a:rPr lang="de-DE" altLang="de-DE" sz="2400" dirty="0" smtClean="0"/>
              <a:t>Behältnis oder Begleitmaterial</a:t>
            </a:r>
          </a:p>
          <a:p>
            <a:pPr marL="57150" indent="0" eaLnBrk="1" hangingPunct="1">
              <a:buFont typeface="Arial" charset="0"/>
              <a:buNone/>
              <a:defRPr/>
            </a:pPr>
            <a:endParaRPr lang="de-DE" altLang="de-DE" sz="2800" dirty="0" smtClean="0"/>
          </a:p>
        </p:txBody>
      </p:sp>
      <p:sp>
        <p:nvSpPr>
          <p:cNvPr id="24580"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10" name="Pfeil nach rechts 9"/>
          <p:cNvSpPr/>
          <p:nvPr/>
        </p:nvSpPr>
        <p:spPr>
          <a:xfrm>
            <a:off x="1209675" y="3141663"/>
            <a:ext cx="488950" cy="241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25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20954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Gibt es nach den Regelungen aus RDA 2.2.2 mehrere bevorzugte Informationsquellen,</a:t>
            </a:r>
          </a:p>
          <a:p>
            <a:pPr marL="57150" indent="0" eaLnBrk="1" hangingPunct="1">
              <a:buFont typeface="Arial" charset="0"/>
              <a:buNone/>
              <a:defRPr/>
            </a:pPr>
            <a:r>
              <a:rPr lang="de-DE" altLang="de-DE" dirty="0" smtClean="0"/>
              <a:t>nutzt man </a:t>
            </a:r>
            <a:r>
              <a:rPr lang="de-DE" altLang="de-DE" dirty="0" smtClean="0">
                <a:solidFill>
                  <a:srgbClr val="0070C0"/>
                </a:solidFill>
              </a:rPr>
              <a:t>die erste dieser Quellen</a:t>
            </a:r>
            <a:r>
              <a:rPr lang="de-DE" altLang="de-DE" dirty="0" smtClean="0"/>
              <a:t>.</a:t>
            </a:r>
          </a:p>
          <a:p>
            <a:pPr marL="57150" indent="0" eaLnBrk="1" hangingPunct="1">
              <a:buFont typeface="Arial" charset="0"/>
              <a:buNone/>
              <a:defRPr/>
            </a:pPr>
            <a:endParaRPr lang="de-DE" altLang="de-DE" dirty="0"/>
          </a:p>
          <a:p>
            <a:pPr marL="57150" indent="0" eaLnBrk="1" hangingPunct="1">
              <a:buFont typeface="Arial" charset="0"/>
              <a:buNone/>
              <a:defRPr/>
            </a:pPr>
            <a:r>
              <a:rPr lang="de-DE" altLang="de-DE" dirty="0" smtClean="0"/>
              <a:t>Außer es handelt sich um bevorzugte Informationsquellen:</a:t>
            </a:r>
          </a:p>
          <a:p>
            <a:pPr marL="571500" indent="-514350" eaLnBrk="1" hangingPunct="1">
              <a:buFont typeface="+mj-lt"/>
              <a:buAutoNum type="alphaLcParenR"/>
              <a:defRPr/>
            </a:pPr>
            <a:r>
              <a:rPr lang="de-DE" altLang="de-DE" dirty="0" smtClean="0"/>
              <a:t>in verschiedenen Sprachen oder Schriften</a:t>
            </a:r>
          </a:p>
          <a:p>
            <a:pPr marL="571500" indent="-514350" eaLnBrk="1" hangingPunct="1">
              <a:buFont typeface="+mj-lt"/>
              <a:buAutoNum type="alphaLcParenR"/>
              <a:defRPr/>
            </a:pPr>
            <a:r>
              <a:rPr lang="de-DE" altLang="de-DE" dirty="0" smtClean="0"/>
              <a:t>mit verschiedenen Datumsangaben</a:t>
            </a:r>
          </a:p>
          <a:p>
            <a:pPr marL="571500" indent="-514350" eaLnBrk="1" hangingPunct="1">
              <a:buFont typeface="+mj-lt"/>
              <a:buAutoNum type="alphaLcParenR"/>
              <a:defRPr/>
            </a:pPr>
            <a:r>
              <a:rPr lang="de-DE" altLang="de-DE" dirty="0" smtClean="0"/>
              <a:t>für die Reproduktion und das Original</a:t>
            </a:r>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5604" name="Titel 1"/>
          <p:cNvSpPr txBox="1">
            <a:spLocks/>
          </p:cNvSpPr>
          <p:nvPr/>
        </p:nvSpPr>
        <p:spPr bwMode="auto">
          <a:xfrm>
            <a:off x="179388" y="404937"/>
            <a:ext cx="8964612" cy="503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26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45798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platzhalter 2"/>
          <p:cNvSpPr>
            <a:spLocks noGrp="1"/>
          </p:cNvSpPr>
          <p:nvPr>
            <p:ph type="body" sz="quarter" idx="13"/>
          </p:nvPr>
        </p:nvSpPr>
        <p:spPr>
          <a:xfrm>
            <a:off x="201613" y="836613"/>
            <a:ext cx="8547100" cy="5472112"/>
          </a:xfrm>
        </p:spPr>
        <p:txBody>
          <a:bodyPr/>
          <a:lstStyle/>
          <a:p>
            <a:pPr marL="0" indent="0">
              <a:buFont typeface="Arial" pitchFamily="34" charset="0"/>
              <a:buNone/>
            </a:pPr>
            <a:r>
              <a:rPr lang="de-DE" altLang="de-DE" dirty="0" smtClean="0"/>
              <a:t>Angaben zu folgenden Elementen müssen mit eckigen Klammern gekennzeichnet werden, wenn sie ermittelt wurden:</a:t>
            </a:r>
          </a:p>
          <a:p>
            <a:pPr marL="0" indent="0">
              <a:buFont typeface="Arial" pitchFamily="34" charset="0"/>
              <a:buNone/>
            </a:pPr>
            <a:endParaRPr lang="de-DE" altLang="de-DE" sz="2000" dirty="0" smtClean="0"/>
          </a:p>
          <a:p>
            <a:pPr lvl="1">
              <a:buFont typeface="Arial" pitchFamily="34" charset="0"/>
              <a:buChar char="•"/>
            </a:pPr>
            <a:r>
              <a:rPr lang="de-DE" altLang="de-DE" dirty="0" smtClean="0"/>
              <a:t>Titel</a:t>
            </a:r>
          </a:p>
          <a:p>
            <a:pPr lvl="1">
              <a:buFont typeface="Arial" pitchFamily="34" charset="0"/>
              <a:buChar char="•"/>
            </a:pPr>
            <a:r>
              <a:rPr lang="de-DE" altLang="de-DE" dirty="0" smtClean="0"/>
              <a:t>Verantwortlichkeitsangabe</a:t>
            </a:r>
          </a:p>
          <a:p>
            <a:pPr lvl="1">
              <a:buFont typeface="Arial" pitchFamily="34" charset="0"/>
              <a:buChar char="•"/>
            </a:pPr>
            <a:r>
              <a:rPr lang="de-DE" altLang="de-DE" dirty="0" smtClean="0"/>
              <a:t>Ausgabevermerk</a:t>
            </a:r>
          </a:p>
          <a:p>
            <a:pPr lvl="1">
              <a:buFont typeface="Arial" pitchFamily="34" charset="0"/>
              <a:buChar char="•"/>
            </a:pPr>
            <a:r>
              <a:rPr lang="de-DE" altLang="de-DE" dirty="0" smtClean="0"/>
              <a:t>Zählung von fortlaufenden Ressourcen</a:t>
            </a:r>
          </a:p>
          <a:p>
            <a:pPr lvl="1">
              <a:buFont typeface="Arial" pitchFamily="34" charset="0"/>
              <a:buChar char="•"/>
            </a:pPr>
            <a:r>
              <a:rPr lang="de-DE" altLang="de-DE" dirty="0" smtClean="0"/>
              <a:t>Entstehungsangabe</a:t>
            </a:r>
          </a:p>
          <a:p>
            <a:pPr lvl="1">
              <a:buFont typeface="Arial" pitchFamily="34" charset="0"/>
              <a:buChar char="•"/>
            </a:pPr>
            <a:r>
              <a:rPr lang="de-DE" altLang="de-DE" dirty="0" smtClean="0"/>
              <a:t>Veröffentlichungsangabe</a:t>
            </a:r>
          </a:p>
          <a:p>
            <a:pPr lvl="1">
              <a:buFont typeface="Arial" pitchFamily="34" charset="0"/>
              <a:buChar char="•"/>
            </a:pPr>
            <a:r>
              <a:rPr lang="de-DE" altLang="de-DE" dirty="0" smtClean="0"/>
              <a:t>Vertriebsangabe</a:t>
            </a:r>
          </a:p>
          <a:p>
            <a:pPr lvl="1">
              <a:buFont typeface="Arial" pitchFamily="34" charset="0"/>
              <a:buChar char="•"/>
            </a:pPr>
            <a:r>
              <a:rPr lang="de-DE" altLang="de-DE" dirty="0" smtClean="0"/>
              <a:t>Herstellungsangabe</a:t>
            </a:r>
          </a:p>
          <a:p>
            <a:pPr lvl="1">
              <a:buFont typeface="Arial" pitchFamily="34" charset="0"/>
              <a:buChar char="•"/>
            </a:pPr>
            <a:r>
              <a:rPr lang="de-DE" altLang="de-DE" dirty="0" smtClean="0"/>
              <a:t>Gesamttitelangabe</a:t>
            </a:r>
          </a:p>
          <a:p>
            <a:pPr marL="0" indent="0">
              <a:buFont typeface="Arial" pitchFamily="34" charset="0"/>
              <a:buNone/>
            </a:pPr>
            <a:endParaRPr lang="de-DE" altLang="de-DE" sz="2000" dirty="0" smtClean="0"/>
          </a:p>
          <a:p>
            <a:pPr marL="0" indent="0" algn="ctr">
              <a:buFont typeface="Arial" pitchFamily="34" charset="0"/>
              <a:buNone/>
            </a:pPr>
            <a:r>
              <a:rPr lang="de-DE" altLang="de-DE" sz="2000" dirty="0" smtClean="0"/>
              <a:t>Unterelemente siehe RDA 2.2.4</a:t>
            </a:r>
          </a:p>
        </p:txBody>
      </p:sp>
      <p:sp>
        <p:nvSpPr>
          <p:cNvPr id="32772" name="Titel 1"/>
          <p:cNvSpPr txBox="1">
            <a:spLocks/>
          </p:cNvSpPr>
          <p:nvPr/>
        </p:nvSpPr>
        <p:spPr bwMode="auto">
          <a:xfrm>
            <a:off x="179388" y="188913"/>
            <a:ext cx="89646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Sonstige Informationsquellen (RDA 2.2.4)</a:t>
            </a:r>
          </a:p>
        </p:txBody>
      </p:sp>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87733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ea typeface="Verdana" panose="020B0604030504040204" pitchFamily="34" charset="0"/>
                <a:cs typeface="Verdana" panose="020B0604030504040204" pitchFamily="34" charset="0"/>
              </a:rPr>
              <a:t>Modul 2.06</a:t>
            </a:r>
            <a:endParaRPr lang="de-DE" b="1" dirty="0">
              <a:solidFill>
                <a:prstClr val="black"/>
              </a:solidFill>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28</a:t>
            </a:fld>
            <a:endParaRPr lang="de-DE">
              <a:solidFill>
                <a:prstClr val="black">
                  <a:tint val="75000"/>
                </a:prstClr>
              </a:solidFill>
            </a:endParaRPr>
          </a:p>
        </p:txBody>
      </p:sp>
      <p:sp>
        <p:nvSpPr>
          <p:cNvPr id="6"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44446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a:t>In der </a:t>
            </a:r>
            <a:r>
              <a:rPr lang="de-DE" b="1" dirty="0"/>
              <a:t>Schrift</a:t>
            </a:r>
            <a:r>
              <a:rPr lang="de-DE" dirty="0"/>
              <a:t> und der </a:t>
            </a:r>
            <a:r>
              <a:rPr lang="de-DE" b="1" dirty="0"/>
              <a:t>Sprache</a:t>
            </a:r>
            <a:r>
              <a:rPr lang="de-DE" dirty="0"/>
              <a:t> der zu katalogisierenden Ressource werden erfasst:</a:t>
            </a:r>
          </a:p>
          <a:p>
            <a:pPr lvl="1"/>
            <a:r>
              <a:rPr lang="de-DE" dirty="0"/>
              <a:t>alle Titel und alle Titelzusätze</a:t>
            </a:r>
          </a:p>
          <a:p>
            <a:pPr lvl="1"/>
            <a:r>
              <a:rPr lang="de-DE" dirty="0"/>
              <a:t>alle Verantwortlichkeitsangaben</a:t>
            </a:r>
          </a:p>
          <a:p>
            <a:pPr lvl="1"/>
            <a:r>
              <a:rPr lang="de-DE" dirty="0"/>
              <a:t>alle Bestandteile des Ausgabevermerks</a:t>
            </a:r>
          </a:p>
          <a:p>
            <a:pPr lvl="1"/>
            <a:r>
              <a:rPr lang="de-DE" dirty="0"/>
              <a:t>alle Bestandteile der Zählung von fortlaufenden Ressourcen</a:t>
            </a:r>
          </a:p>
          <a:p>
            <a:pPr lvl="1"/>
            <a:r>
              <a:rPr lang="de-DE" dirty="0"/>
              <a:t>alle Bestandteile der Entstehungs-, Veröffentlichungs-, Vertriebs- und Herstellungsangaben</a:t>
            </a:r>
          </a:p>
          <a:p>
            <a:pPr lvl="1"/>
            <a:r>
              <a:rPr lang="de-DE" dirty="0"/>
              <a:t>Gesamttitel und </a:t>
            </a:r>
            <a:r>
              <a:rPr lang="de-CH" dirty="0"/>
              <a:t>Begleittext der Zählung </a:t>
            </a:r>
            <a:r>
              <a:rPr lang="de-DE" dirty="0"/>
              <a:t>innerhalb der Gesamttitelangabe</a:t>
            </a:r>
          </a:p>
          <a:p>
            <a:pPr lvl="1"/>
            <a:endParaRPr lang="de-DE" dirty="0"/>
          </a:p>
          <a:p>
            <a:r>
              <a:rPr lang="de-DE" dirty="0"/>
              <a:t>Alle anderen Elemente (z. B. Anmerkungen) werden auf Deutsch und in lateinischer Schrift erfasst. (Ausnahme </a:t>
            </a:r>
            <a:r>
              <a:rPr lang="de-DE" dirty="0">
                <a:sym typeface="Wingdings" pitchFamily="2" charset="2"/>
              </a:rPr>
              <a:t></a:t>
            </a:r>
            <a:r>
              <a:rPr lang="de-DE" dirty="0"/>
              <a:t>RDA 1.10)</a:t>
            </a:r>
          </a:p>
          <a:p>
            <a:pPr marL="457200" lvl="1" indent="0">
              <a:buNone/>
            </a:pPr>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29</a:t>
            </a:fld>
            <a:endParaRPr lang="de-DE">
              <a:solidFill>
                <a:prstClr val="black">
                  <a:tint val="75000"/>
                </a:prstClr>
              </a:solidFill>
            </a:endParaRPr>
          </a:p>
        </p:txBody>
      </p:sp>
    </p:spTree>
    <p:extLst>
      <p:ext uri="{BB962C8B-B14F-4D97-AF65-F5344CB8AC3E}">
        <p14:creationId xmlns:p14="http://schemas.microsoft.com/office/powerpoint/2010/main" val="596198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2.01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3</a:t>
            </a:fld>
            <a:endParaRPr lang="de-DE">
              <a:solidFill>
                <a:prstClr val="black">
                  <a:tint val="75000"/>
                </a:prstClr>
              </a:solidFill>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427748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a:t>„Übertragen“: eine besondere Form der Erfassung, um eine möglichst vorlagegetreue Beschreibung der Ressource zu erstellen</a:t>
            </a:r>
          </a:p>
          <a:p>
            <a:endParaRPr lang="de-DE" dirty="0"/>
          </a:p>
          <a:p>
            <a:r>
              <a:rPr lang="de-DE" dirty="0"/>
              <a:t>Folgende Elemente werden „übertragen“:</a:t>
            </a:r>
          </a:p>
          <a:p>
            <a:pPr lvl="1"/>
            <a:r>
              <a:rPr lang="de-DE" dirty="0"/>
              <a:t>alle Titel und Titelzusätze</a:t>
            </a:r>
          </a:p>
          <a:p>
            <a:pPr lvl="1"/>
            <a:r>
              <a:rPr lang="de-DE" dirty="0"/>
              <a:t>alle Verantwortlichkeitsangaben</a:t>
            </a:r>
          </a:p>
          <a:p>
            <a:pPr lvl="1"/>
            <a:r>
              <a:rPr lang="de-DE" dirty="0"/>
              <a:t>alle Bestandteile des Ausgabenvermerks</a:t>
            </a:r>
          </a:p>
          <a:p>
            <a:pPr lvl="1"/>
            <a:r>
              <a:rPr lang="de-DE" dirty="0"/>
              <a:t>Entstehungs-, Erscheinungs-, Vertriebs- und Herstellungsorte</a:t>
            </a:r>
          </a:p>
          <a:p>
            <a:pPr lvl="1"/>
            <a:r>
              <a:rPr lang="de-DE" dirty="0"/>
              <a:t>Erzeuger-, Verlags-, Vertriebs- und Herstellungsnamen</a:t>
            </a:r>
          </a:p>
          <a:p>
            <a:pPr lvl="1"/>
            <a:r>
              <a:rPr lang="de-DE" dirty="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30</a:t>
            </a:fld>
            <a:endParaRPr lang="de-DE">
              <a:solidFill>
                <a:prstClr val="black">
                  <a:tint val="75000"/>
                </a:prstClr>
              </a:solidFill>
            </a:endParaRPr>
          </a:p>
        </p:txBody>
      </p:sp>
    </p:spTree>
    <p:extLst>
      <p:ext uri="{BB962C8B-B14F-4D97-AF65-F5344CB8AC3E}">
        <p14:creationId xmlns:p14="http://schemas.microsoft.com/office/powerpoint/2010/main" val="262448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31</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798297093"/>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493961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Übertragene Elemente werden nur abgekürzt, wenn sie abgekürzt in der Informationsquelle stehen</a:t>
            </a:r>
          </a:p>
          <a:p>
            <a:endParaRPr lang="de-CH" dirty="0"/>
          </a:p>
          <a:p>
            <a:r>
              <a:rPr lang="de-CH" dirty="0"/>
              <a:t>Alle anderen Elemente werden im Allgemeinen nicht abgekürzt</a:t>
            </a:r>
          </a:p>
          <a:p>
            <a:pPr lvl="1"/>
            <a:r>
              <a:rPr lang="de-CH" sz="2200" dirty="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32</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896277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In der Regel Fehler wie in Informationsquelle übertragen</a:t>
            </a:r>
          </a:p>
          <a:p>
            <a:r>
              <a:rPr lang="de-CH" dirty="0"/>
              <a:t>Fehler korrigieren, wenn für Identifizierung und Zugriff wichtig</a:t>
            </a:r>
          </a:p>
          <a:p>
            <a:pPr lvl="1"/>
            <a:r>
              <a:rPr lang="de-CH" dirty="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a:t>Ausnahme fortlaufende und integrierende Ressourcen</a:t>
            </a:r>
          </a:p>
          <a:p>
            <a:pPr lvl="1"/>
            <a:r>
              <a:rPr lang="de-CH" dirty="0"/>
              <a:t>Haupttitel in korrigierter Form</a:t>
            </a:r>
          </a:p>
          <a:p>
            <a:pPr lvl="1"/>
            <a:r>
              <a:rPr lang="de-CH" dirty="0"/>
              <a:t>Anmerkung, die Titel wie in Informationsquelle </a:t>
            </a:r>
            <a:r>
              <a:rPr lang="de-CH" dirty="0" smtClean="0"/>
              <a:t>wiedergibt</a:t>
            </a: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33</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937681865"/>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73778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Zahlen werden in </a:t>
            </a:r>
            <a:r>
              <a:rPr lang="de-DE" b="1" dirty="0"/>
              <a:t>übertragenen</a:t>
            </a:r>
            <a:r>
              <a:rPr lang="de-DE" dirty="0"/>
              <a:t> Elementen so übernommen, wie sie in der Informationsquelle erscheinen</a:t>
            </a:r>
            <a:r>
              <a:rPr lang="de-DE" dirty="0" smtClean="0"/>
              <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34</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838183838"/>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08813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solidFill>
                  <a:prstClr val="black">
                    <a:tint val="75000"/>
                  </a:prstClr>
                </a:solidFill>
              </a:rPr>
              <a:pPr/>
              <a:t>35</a:t>
            </a:fld>
            <a:endParaRPr lang="de-DE">
              <a:solidFill>
                <a:prstClr val="black">
                  <a:tint val="75000"/>
                </a:prstClr>
              </a:solidFill>
            </a:endParaRPr>
          </a:p>
        </p:txBody>
      </p:sp>
      <p:sp>
        <p:nvSpPr>
          <p:cNvPr id="15" name="Fußzeilenplatzhalter 1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817492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36</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5472608"/>
          </a:xfrm>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44349671"/>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321616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37</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9" name="Tabelle 8"/>
          <p:cNvGraphicFramePr>
            <a:graphicFrameLocks noGrp="1"/>
          </p:cNvGraphicFramePr>
          <p:nvPr>
            <p:extLst>
              <p:ext uri="{D42A27DB-BD31-4B8C-83A1-F6EECF244321}">
                <p14:modId xmlns:p14="http://schemas.microsoft.com/office/powerpoint/2010/main" val="2186784045"/>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524612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79443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988446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Tree>
    <p:extLst>
      <p:ext uri="{BB962C8B-B14F-4D97-AF65-F5344CB8AC3E}">
        <p14:creationId xmlns:p14="http://schemas.microsoft.com/office/powerpoint/2010/main" val="2081213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prstClr val="black"/>
                </a:solidFill>
              </a:rPr>
              <a:t>Das Standardelemente-Set ist ein </a:t>
            </a:r>
            <a:r>
              <a:rPr lang="de-DE" dirty="0">
                <a:solidFill>
                  <a:srgbClr val="FF0000"/>
                </a:solidFill>
              </a:rPr>
              <a:t>Mindeststandard</a:t>
            </a:r>
            <a:r>
              <a:rPr lang="de-DE" dirty="0">
                <a:solidFill>
                  <a:prstClr val="black"/>
                </a:solidFill>
              </a:rPr>
              <a:t> für die Katalogisierung. </a:t>
            </a:r>
            <a:endParaRPr lang="de-DE" dirty="0" smtClean="0">
              <a:solidFill>
                <a:prstClr val="black"/>
              </a:solidFill>
            </a:endParaRPr>
          </a:p>
          <a:p>
            <a:pPr marL="0" indent="0">
              <a:buFont typeface="Arial" panose="020B0604020202020204" pitchFamily="34" charset="0"/>
              <a:buNone/>
            </a:pPr>
            <a:endParaRPr lang="de-DE" dirty="0">
              <a:solidFill>
                <a:prstClr val="black"/>
              </a:solidFill>
            </a:endParaRPr>
          </a:p>
          <a:p>
            <a:r>
              <a:rPr lang="de-DE" dirty="0">
                <a:solidFill>
                  <a:prstClr val="black"/>
                </a:solidFill>
              </a:rPr>
              <a:t>Das Standardelemente-Set garantiert eine </a:t>
            </a:r>
            <a:r>
              <a:rPr lang="de-DE" dirty="0">
                <a:solidFill>
                  <a:srgbClr val="FF0000"/>
                </a:solidFill>
              </a:rPr>
              <a:t>Einheitlichkeit</a:t>
            </a:r>
            <a:r>
              <a:rPr lang="de-DE" dirty="0">
                <a:solidFill>
                  <a:prstClr val="black"/>
                </a:solidFill>
              </a:rPr>
              <a:t> im deutschen Sprachraum und ist notwendig für Datenübernahmen und Datentausch</a:t>
            </a:r>
            <a:r>
              <a:rPr lang="de-DE" dirty="0" smtClean="0">
                <a:solidFill>
                  <a:prstClr val="black"/>
                </a:solidFill>
              </a:rPr>
              <a:t>.</a:t>
            </a:r>
          </a:p>
          <a:p>
            <a:endParaRPr lang="de-DE" dirty="0">
              <a:solidFill>
                <a:prstClr val="black"/>
              </a:solidFill>
            </a:endParaRPr>
          </a:p>
          <a:p>
            <a:r>
              <a:rPr lang="de-DE" dirty="0" smtClean="0">
                <a:solidFill>
                  <a:prstClr val="black"/>
                </a:solidFill>
              </a:rPr>
              <a:t>Es wird zwischen Standardelementen und weiteren spezifischen Elementen unterschieden.</a:t>
            </a:r>
          </a:p>
          <a:p>
            <a:endParaRPr lang="de-DE" dirty="0">
              <a:solidFill>
                <a:prstClr val="black"/>
              </a:solidFill>
            </a:endParaRPr>
          </a:p>
          <a:p>
            <a:r>
              <a:rPr lang="de-DE" dirty="0" smtClean="0">
                <a:solidFill>
                  <a:prstClr val="black"/>
                </a:solidFill>
              </a:rPr>
              <a:t>Ein </a:t>
            </a:r>
            <a:r>
              <a:rPr lang="de-DE" dirty="0" smtClean="0">
                <a:solidFill>
                  <a:srgbClr val="FF0000"/>
                </a:solidFill>
              </a:rPr>
              <a:t>Standardelement</a:t>
            </a:r>
            <a:r>
              <a:rPr lang="de-DE" dirty="0" smtClean="0">
                <a:solidFill>
                  <a:prstClr val="black"/>
                </a:solidFill>
              </a:rPr>
              <a:t> ist z. B. </a:t>
            </a:r>
            <a:r>
              <a:rPr lang="de-DE" b="1" dirty="0" smtClean="0">
                <a:solidFill>
                  <a:prstClr val="black"/>
                </a:solidFill>
              </a:rPr>
              <a:t>Haupttitel</a:t>
            </a:r>
            <a:r>
              <a:rPr lang="de-DE" dirty="0" smtClean="0">
                <a:solidFill>
                  <a:prstClr val="black"/>
                </a:solidFill>
              </a:rPr>
              <a:t> oder </a:t>
            </a:r>
            <a:r>
              <a:rPr lang="de-DE" b="1" dirty="0" smtClean="0">
                <a:solidFill>
                  <a:prstClr val="black"/>
                </a:solidFill>
              </a:rPr>
              <a:t>Erscheinungsort</a:t>
            </a:r>
            <a:endParaRPr lang="de-DE" b="1" dirty="0">
              <a:solidFill>
                <a:prstClr val="black"/>
              </a:solidFill>
            </a:endParaRPr>
          </a:p>
          <a:p>
            <a:pPr marL="0" indent="0">
              <a:buFont typeface="Arial" panose="020B0604020202020204" pitchFamily="34" charset="0"/>
              <a:buNone/>
            </a:pPr>
            <a:endParaRPr lang="de-DE" dirty="0">
              <a:solidFill>
                <a:prstClr val="black"/>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70005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a:t>
            </a:r>
          </a:p>
        </p:txBody>
      </p:sp>
      <p:sp>
        <p:nvSpPr>
          <p:cNvPr id="17" name="Foliennummernplatzhalter 16"/>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
        <p:nvSpPr>
          <p:cNvPr id="18" name="Fußzeilenplatzhalter 1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9" name="Tabelle 8"/>
          <p:cNvGraphicFramePr>
            <a:graphicFrameLocks noGrp="1"/>
          </p:cNvGraphicFramePr>
          <p:nvPr>
            <p:extLst>
              <p:ext uri="{D42A27DB-BD31-4B8C-83A1-F6EECF244321}">
                <p14:modId xmlns:p14="http://schemas.microsoft.com/office/powerpoint/2010/main" val="3244756435"/>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306048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
        <p:nvSpPr>
          <p:cNvPr id="15" name="Fußzeilenplatzhalter 1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Tree>
    <p:extLst>
      <p:ext uri="{BB962C8B-B14F-4D97-AF65-F5344CB8AC3E}">
        <p14:creationId xmlns:p14="http://schemas.microsoft.com/office/powerpoint/2010/main" val="1459613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Tree>
    <p:extLst>
      <p:ext uri="{BB962C8B-B14F-4D97-AF65-F5344CB8AC3E}">
        <p14:creationId xmlns:p14="http://schemas.microsoft.com/office/powerpoint/2010/main" val="186439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3.02.02</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spTree>
    <p:extLst>
      <p:ext uri="{BB962C8B-B14F-4D97-AF65-F5344CB8AC3E}">
        <p14:creationId xmlns:p14="http://schemas.microsoft.com/office/powerpoint/2010/main" val="446076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spTree>
    <p:extLst>
      <p:ext uri="{BB962C8B-B14F-4D97-AF65-F5344CB8AC3E}">
        <p14:creationId xmlns:p14="http://schemas.microsoft.com/office/powerpoint/2010/main" val="1387228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sp>
        <p:nvSpPr>
          <p:cNvPr id="7" name="Textplatzhalter 2"/>
          <p:cNvSpPr>
            <a:spLocks noGrp="1"/>
          </p:cNvSpPr>
          <p:nvPr>
            <p:ph type="body" sz="quarter" idx="13"/>
          </p:nvPr>
        </p:nvSpPr>
        <p:spPr>
          <a:xfrm>
            <a:off x="251520" y="836712"/>
            <a:ext cx="8640960" cy="5472608"/>
          </a:xfrm>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Tree>
    <p:extLst>
      <p:ext uri="{BB962C8B-B14F-4D97-AF65-F5344CB8AC3E}">
        <p14:creationId xmlns:p14="http://schemas.microsoft.com/office/powerpoint/2010/main" val="3977836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Titel 1"/>
          <p:cNvSpPr>
            <a:spLocks noGrp="1"/>
          </p:cNvSpPr>
          <p:nvPr>
            <p:ph type="title"/>
          </p:nvPr>
        </p:nvSpPr>
        <p:spPr>
          <a:xfrm>
            <a:off x="251520" y="183778"/>
            <a:ext cx="8640960" cy="508918"/>
          </a:xfrm>
        </p:spPr>
        <p:txBody>
          <a:bodyPr/>
          <a:lstStyle/>
          <a:p>
            <a:r>
              <a:rPr lang="de-DE" dirty="0" smtClean="0"/>
              <a:t>Erfassen allgemein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11" name="Tabelle 10"/>
          <p:cNvGraphicFramePr>
            <a:graphicFrameLocks noGrp="1"/>
          </p:cNvGraphicFramePr>
          <p:nvPr>
            <p:extLst>
              <p:ext uri="{D42A27DB-BD31-4B8C-83A1-F6EECF244321}">
                <p14:modId xmlns:p14="http://schemas.microsoft.com/office/powerpoint/2010/main" val="2952415525"/>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4" name="Textfeld 13"/>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6" name="Grafik 1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7" name="Tabelle 16"/>
          <p:cNvGraphicFramePr>
            <a:graphicFrameLocks noGrp="1"/>
          </p:cNvGraphicFramePr>
          <p:nvPr>
            <p:extLst>
              <p:ext uri="{D42A27DB-BD31-4B8C-83A1-F6EECF244321}">
                <p14:modId xmlns:p14="http://schemas.microsoft.com/office/powerpoint/2010/main" val="4270038745"/>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8" name="Grafik 1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Tree>
    <p:extLst>
      <p:ext uri="{BB962C8B-B14F-4D97-AF65-F5344CB8AC3E}">
        <p14:creationId xmlns:p14="http://schemas.microsoft.com/office/powerpoint/2010/main" val="1336378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Titel 1"/>
          <p:cNvSpPr>
            <a:spLocks noGrp="1"/>
          </p:cNvSpPr>
          <p:nvPr>
            <p:ph type="title"/>
          </p:nvPr>
        </p:nvSpPr>
        <p:spPr>
          <a:xfrm>
            <a:off x="251520" y="183778"/>
            <a:ext cx="8640960" cy="508918"/>
          </a:xfrm>
        </p:spPr>
        <p:txBody>
          <a:bodyPr/>
          <a:lstStyle/>
          <a:p>
            <a:r>
              <a:rPr lang="de-DE" dirty="0" smtClean="0"/>
              <a:t>Erfassen allgemein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pic>
        <p:nvPicPr>
          <p:cNvPr id="15" name="Grafik 1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16" name="Tabelle 15"/>
          <p:cNvGraphicFramePr>
            <a:graphicFrameLocks noGrp="1"/>
          </p:cNvGraphicFramePr>
          <p:nvPr>
            <p:extLst>
              <p:ext uri="{D42A27DB-BD31-4B8C-83A1-F6EECF244321}">
                <p14:modId xmlns:p14="http://schemas.microsoft.com/office/powerpoint/2010/main" val="536397229"/>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2466478390"/>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8" name="Grafik 1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Tree>
    <p:extLst>
      <p:ext uri="{BB962C8B-B14F-4D97-AF65-F5344CB8AC3E}">
        <p14:creationId xmlns:p14="http://schemas.microsoft.com/office/powerpoint/2010/main" val="3203424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sz="2800" dirty="0" smtClean="0"/>
              <a:t>Beschreibung der Manifestation</a:t>
            </a:r>
            <a:br>
              <a:rPr lang="de-DE" sz="2800" dirty="0" smtClean="0"/>
            </a:br>
            <a:r>
              <a:rPr lang="de-DE" sz="2800" dirty="0" smtClean="0"/>
              <a:t> Ausgabevermerk</a:t>
            </a:r>
            <a:br>
              <a:rPr lang="de-DE" sz="2800" dirty="0" smtClean="0"/>
            </a:br>
            <a:r>
              <a:rPr lang="de-DE" dirty="0" smtClean="0"/>
              <a:t>(RDA 2.5)</a:t>
            </a:r>
            <a:r>
              <a:rPr lang="de-DE" sz="2800" dirty="0" smtClean="0"/>
              <a:t/>
            </a:r>
            <a:br>
              <a:rPr lang="de-DE" sz="2800" dirty="0" smtClean="0"/>
            </a:br>
            <a:endParaRPr lang="de-DE" sz="2800" dirty="0"/>
          </a:p>
        </p:txBody>
      </p:sp>
      <p:sp>
        <p:nvSpPr>
          <p:cNvPr id="3" name="Rechteck 2"/>
          <p:cNvSpPr/>
          <p:nvPr/>
        </p:nvSpPr>
        <p:spPr>
          <a:xfrm>
            <a:off x="409342" y="614135"/>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48</a:t>
            </a:fld>
            <a:endParaRPr lang="de-DE">
              <a:solidFill>
                <a:prstClr val="black">
                  <a:tint val="75000"/>
                </a:prstClr>
              </a:solidFill>
            </a:endParaRPr>
          </a:p>
        </p:txBody>
      </p:sp>
    </p:spTree>
    <p:extLst>
      <p:ext uri="{BB962C8B-B14F-4D97-AF65-F5344CB8AC3E}">
        <p14:creationId xmlns:p14="http://schemas.microsoft.com/office/powerpoint/2010/main" val="1078957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764704"/>
            <a:ext cx="8640960" cy="5472608"/>
          </a:xfrm>
        </p:spPr>
        <p:txBody>
          <a:bodyPr wrap="square"/>
          <a:lstStyle/>
          <a:p>
            <a:pPr marL="400050"/>
            <a:endParaRPr lang="de-DE" dirty="0" smtClean="0"/>
          </a:p>
          <a:p>
            <a:pPr marL="400050"/>
            <a:r>
              <a:rPr lang="de-DE" dirty="0" smtClean="0"/>
              <a:t>Ausgabevermerk ist die zusammenfassende Bezeichnung für:</a:t>
            </a:r>
          </a:p>
          <a:p>
            <a:pPr marL="400050"/>
            <a:r>
              <a:rPr lang="de-DE" dirty="0" smtClean="0"/>
              <a:t>Ausgabebezeichnung </a:t>
            </a:r>
            <a:endParaRPr lang="de-DE" dirty="0" smtClean="0"/>
          </a:p>
          <a:p>
            <a:pPr marL="800100" lvl="1"/>
            <a:r>
              <a:rPr lang="de-DE" dirty="0" smtClean="0"/>
              <a:t>Beispiel: 1. Auflage</a:t>
            </a:r>
          </a:p>
          <a:p>
            <a:pPr marL="400050"/>
            <a:r>
              <a:rPr lang="de-DE" dirty="0" smtClean="0"/>
              <a:t>Ausgabebezeichnung </a:t>
            </a:r>
            <a:r>
              <a:rPr lang="de-DE" dirty="0"/>
              <a:t>einer näher erläuterten </a:t>
            </a:r>
            <a:r>
              <a:rPr lang="de-DE" dirty="0" smtClean="0"/>
              <a:t>Überarbeitung</a:t>
            </a:r>
          </a:p>
          <a:p>
            <a:pPr marL="800100" lvl="1"/>
            <a:r>
              <a:rPr lang="de-DE" dirty="0" smtClean="0"/>
              <a:t>Beispiel: 2. korrigierter Druck (als zusätzliche Angabe zur 1. Auflage)</a:t>
            </a:r>
          </a:p>
          <a:p>
            <a:r>
              <a:rPr lang="de-DE" dirty="0" smtClean="0"/>
              <a:t>Verantwortlichkeitsangaben, die sich auf die Ausgabe beziehen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
        <p:nvSpPr>
          <p:cNvPr id="6" name="Titel 1"/>
          <p:cNvSpPr>
            <a:spLocks noGrp="1"/>
          </p:cNvSpPr>
          <p:nvPr>
            <p:ph type="title"/>
          </p:nvPr>
        </p:nvSpPr>
        <p:spPr>
          <a:xfrm>
            <a:off x="251520" y="183778"/>
            <a:ext cx="8640960" cy="508918"/>
          </a:xfrm>
        </p:spPr>
        <p:txBody>
          <a:bodyPr/>
          <a:lstStyle/>
          <a:p>
            <a:r>
              <a:rPr lang="de-DE" dirty="0"/>
              <a:t>Ausgabevermerk, Geltungsbereich </a:t>
            </a:r>
            <a:endParaRPr lang="de-DE" dirty="0"/>
          </a:p>
        </p:txBody>
      </p:sp>
    </p:spTree>
    <p:extLst>
      <p:ext uri="{BB962C8B-B14F-4D97-AF65-F5344CB8AC3E}">
        <p14:creationId xmlns:p14="http://schemas.microsoft.com/office/powerpoint/2010/main" val="2385412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5</a:t>
            </a:fld>
            <a:endParaRPr lang="de-DE">
              <a:solidFill>
                <a:prstClr val="black">
                  <a:tint val="75000"/>
                </a:prstClr>
              </a:solidFill>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181823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3" name="Textplatzhalter 2"/>
          <p:cNvSpPr>
            <a:spLocks noGrp="1"/>
          </p:cNvSpPr>
          <p:nvPr>
            <p:ph type="body" sz="quarter" idx="13"/>
          </p:nvPr>
        </p:nvSpPr>
        <p:spPr/>
        <p:txBody>
          <a:bodyPr/>
          <a:lstStyle/>
          <a:p>
            <a:r>
              <a:rPr lang="de-DE" dirty="0" smtClean="0"/>
              <a:t>besteht </a:t>
            </a:r>
            <a:r>
              <a:rPr lang="de-DE" dirty="0"/>
              <a:t>in der Regel aus Wörtern wie Auflage, Edition, Release o. ä</a:t>
            </a:r>
            <a:r>
              <a:rPr lang="de-DE" dirty="0" smtClean="0"/>
              <a:t>.</a:t>
            </a:r>
          </a:p>
          <a:p>
            <a:r>
              <a:rPr lang="de-DE" dirty="0"/>
              <a:t>und/oder einer Angabe, die einen Unterschied anzeigt </a:t>
            </a:r>
            <a:endParaRPr lang="de-DE" dirty="0" smtClean="0"/>
          </a:p>
          <a:p>
            <a:pPr marL="0" indent="0">
              <a:buNone/>
            </a:pPr>
            <a:endParaRPr lang="de-DE" dirty="0"/>
          </a:p>
          <a:p>
            <a:pPr lvl="1"/>
            <a:r>
              <a:rPr lang="de-DE" dirty="0"/>
              <a:t>im Inhalt, z. B. </a:t>
            </a:r>
            <a:r>
              <a:rPr lang="de-DE" dirty="0" err="1"/>
              <a:t>Preliminary</a:t>
            </a:r>
            <a:r>
              <a:rPr lang="de-DE" dirty="0"/>
              <a:t> </a:t>
            </a:r>
            <a:r>
              <a:rPr lang="de-DE" dirty="0" err="1"/>
              <a:t>version</a:t>
            </a:r>
            <a:r>
              <a:rPr lang="de-DE" dirty="0" smtClean="0"/>
              <a:t>,</a:t>
            </a:r>
            <a:br>
              <a:rPr lang="de-DE" dirty="0" smtClean="0"/>
            </a:br>
            <a:endParaRPr lang="de-DE" dirty="0"/>
          </a:p>
          <a:p>
            <a:pPr lvl="1"/>
            <a:r>
              <a:rPr lang="de-DE" dirty="0"/>
              <a:t>in der geografischen Abdeckung, z. B. International </a:t>
            </a:r>
            <a:r>
              <a:rPr lang="de-DE" dirty="0" err="1"/>
              <a:t>edition</a:t>
            </a:r>
            <a:r>
              <a:rPr lang="de-DE" dirty="0"/>
              <a:t>, Ausgabe für Baden-Württemberg</a:t>
            </a:r>
            <a:r>
              <a:rPr lang="de-DE" dirty="0" smtClean="0"/>
              <a:t>,</a:t>
            </a:r>
            <a:br>
              <a:rPr lang="de-DE" dirty="0" smtClean="0"/>
            </a:br>
            <a:endParaRPr lang="de-DE" dirty="0"/>
          </a:p>
          <a:p>
            <a:pPr lvl="1"/>
            <a:r>
              <a:rPr lang="de-DE" dirty="0"/>
              <a:t>in der Sprache, z. B. Deutsche Erstausgabe, First American </a:t>
            </a:r>
            <a:r>
              <a:rPr lang="de-DE" dirty="0" err="1"/>
              <a:t>edition</a:t>
            </a:r>
            <a:r>
              <a:rPr lang="de-DE" dirty="0"/>
              <a:t>, </a:t>
            </a:r>
            <a:r>
              <a:rPr lang="de-DE" dirty="0" smtClean="0"/>
              <a:t/>
            </a:r>
            <a:br>
              <a:rPr lang="de-DE" dirty="0" smtClean="0"/>
            </a:br>
            <a:endParaRPr lang="de-DE" dirty="0"/>
          </a:p>
          <a:p>
            <a:pPr lvl="1"/>
            <a:r>
              <a:rPr lang="de-DE" dirty="0"/>
              <a:t>in der Zielgruppe, z. B. Schulausgabe, </a:t>
            </a:r>
            <a:r>
              <a:rPr lang="de-DE" dirty="0" smtClean="0"/>
              <a:t>Studienausgabe</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968022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3" name="Textplatzhalter 2"/>
          <p:cNvSpPr>
            <a:spLocks noGrp="1"/>
          </p:cNvSpPr>
          <p:nvPr>
            <p:ph type="body" sz="quarter" idx="13"/>
          </p:nvPr>
        </p:nvSpPr>
        <p:spPr/>
        <p:txBody>
          <a:bodyPr/>
          <a:lstStyle/>
          <a:p>
            <a:pPr lvl="0"/>
            <a:r>
              <a:rPr lang="de-DE" dirty="0" smtClean="0"/>
              <a:t>kann </a:t>
            </a:r>
            <a:r>
              <a:rPr lang="de-DE" dirty="0"/>
              <a:t>außerdem </a:t>
            </a:r>
            <a:r>
              <a:rPr lang="de-DE" dirty="0" smtClean="0"/>
              <a:t>Folgendes </a:t>
            </a:r>
            <a:r>
              <a:rPr lang="de-DE" dirty="0"/>
              <a:t>anzeigen:</a:t>
            </a:r>
            <a:br>
              <a:rPr lang="de-DE" dirty="0"/>
            </a:br>
            <a:endParaRPr lang="de-DE" dirty="0"/>
          </a:p>
          <a:p>
            <a:pPr lvl="1"/>
            <a:r>
              <a:rPr lang="de-DE" dirty="0"/>
              <a:t>ein bestimmtes Format, z. B. Big </a:t>
            </a:r>
            <a:r>
              <a:rPr lang="de-DE" dirty="0" err="1"/>
              <a:t>book</a:t>
            </a:r>
            <a:r>
              <a:rPr lang="de-DE" dirty="0"/>
              <a:t> </a:t>
            </a:r>
            <a:r>
              <a:rPr lang="de-DE" dirty="0" err="1"/>
              <a:t>edition</a:t>
            </a:r>
            <a:r>
              <a:rPr lang="de-DE" dirty="0"/>
              <a:t>, Ausgabe in Großdruck</a:t>
            </a:r>
            <a:r>
              <a:rPr lang="de-DE" dirty="0" smtClean="0"/>
              <a:t>,</a:t>
            </a:r>
            <a:br>
              <a:rPr lang="de-DE" dirty="0" smtClean="0"/>
            </a:br>
            <a:endParaRPr lang="de-DE" dirty="0"/>
          </a:p>
          <a:p>
            <a:pPr lvl="1"/>
            <a:r>
              <a:rPr lang="de-DE" dirty="0"/>
              <a:t>ein unterschiedliches Datum, das mit dem Inhalt in Verbindung steht, z. B. Stand: Oktober 1981</a:t>
            </a:r>
            <a:r>
              <a:rPr lang="de-DE" dirty="0" smtClean="0"/>
              <a:t>,</a:t>
            </a:r>
            <a:br>
              <a:rPr lang="de-DE" dirty="0" smtClean="0"/>
            </a:br>
            <a:endParaRPr lang="de-DE" dirty="0"/>
          </a:p>
          <a:p>
            <a:pPr lvl="1"/>
            <a:r>
              <a:rPr lang="de-DE" dirty="0"/>
              <a:t>eine bestimmte Stimmlage bzw. ein bestimmtes Format bei Noten, z. B. </a:t>
            </a:r>
            <a:r>
              <a:rPr lang="de-DE" dirty="0" smtClean="0"/>
              <a:t>Klavierauszug </a:t>
            </a:r>
          </a:p>
          <a:p>
            <a:pPr lvl="1"/>
            <a:endParaRPr lang="de-DE" dirty="0" smtClean="0"/>
          </a:p>
          <a:p>
            <a:r>
              <a:rPr lang="de-DE" dirty="0"/>
              <a:t>a</a:t>
            </a:r>
            <a:r>
              <a:rPr lang="de-DE" dirty="0" smtClean="0"/>
              <a:t>uch Lizenzausgaben werden in der Ausgabe-bezeichnung erfasst, wenn der Begriff „Lizenz“ mit einer Angabe wie „Ausgabe“ oder „Edition“ kombiniert ist (RDA 2.5.2.1 D-A-CH)</a:t>
            </a:r>
            <a:endParaRPr lang="de-DE" dirty="0"/>
          </a:p>
          <a:p>
            <a:pPr lvl="1"/>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731179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2708524347"/>
              </p:ext>
            </p:extLst>
          </p:nvPr>
        </p:nvGraphicFramePr>
        <p:xfrm>
          <a:off x="432480" y="2132856"/>
          <a:ext cx="8315984" cy="993661"/>
        </p:xfrm>
        <a:graphic>
          <a:graphicData uri="http://schemas.openxmlformats.org/drawingml/2006/table">
            <a:tbl>
              <a:tblPr firstRow="1" bandRow="1">
                <a:tableStyleId>{5C22544A-7EE6-4342-B048-85BDC9FD1C3A}</a:tableStyleId>
              </a:tblPr>
              <a:tblGrid>
                <a:gridCol w="1478397"/>
                <a:gridCol w="3262491"/>
                <a:gridCol w="3575096"/>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Zweite</a:t>
                      </a:r>
                      <a:r>
                        <a:rPr lang="de-DE" baseline="0" dirty="0" smtClean="0">
                          <a:latin typeface="Verdana" panose="020B0604030504040204" pitchFamily="34" charset="0"/>
                          <a:ea typeface="Verdana" panose="020B0604030504040204" pitchFamily="34" charset="0"/>
                          <a:cs typeface="Verdana" panose="020B0604030504040204" pitchFamily="34" charset="0"/>
                        </a:rPr>
                        <a:t>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950005132"/>
              </p:ext>
            </p:extLst>
          </p:nvPr>
        </p:nvGraphicFramePr>
        <p:xfrm>
          <a:off x="467542" y="4653136"/>
          <a:ext cx="8352929" cy="993661"/>
        </p:xfrm>
        <a:graphic>
          <a:graphicData uri="http://schemas.openxmlformats.org/drawingml/2006/table">
            <a:tbl>
              <a:tblPr firstRow="1" bandRow="1">
                <a:tableStyleId>{5C22544A-7EE6-4342-B048-85BDC9FD1C3A}</a:tableStyleId>
              </a:tblPr>
              <a:tblGrid>
                <a:gridCol w="1484965"/>
                <a:gridCol w="3276985"/>
                <a:gridCol w="3590979"/>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Zweisprachige</a:t>
                      </a:r>
                      <a:r>
                        <a:rPr lang="de-DE" baseline="0" dirty="0" smtClean="0">
                          <a:latin typeface="Verdana" panose="020B0604030504040204" pitchFamily="34" charset="0"/>
                          <a:ea typeface="Verdana" panose="020B0604030504040204" pitchFamily="34" charset="0"/>
                          <a:cs typeface="Verdana" panose="020B0604030504040204" pitchFamily="34" charset="0"/>
                        </a:rPr>
                        <a:t> 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11560" y="1194626"/>
            <a:ext cx="2968438" cy="565416"/>
          </a:xfrm>
          <a:prstGeom prst="rect">
            <a:avLst/>
          </a:prstGeom>
          <a:ln w="3175">
            <a:solidFill>
              <a:schemeClr val="tx1"/>
            </a:solidFill>
          </a:ln>
        </p:spPr>
      </p:pic>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1" y="3429001"/>
            <a:ext cx="4248472" cy="765492"/>
          </a:xfrm>
          <a:prstGeom prst="rect">
            <a:avLst/>
          </a:prstGeom>
          <a:ln>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Tree>
    <p:extLst>
      <p:ext uri="{BB962C8B-B14F-4D97-AF65-F5344CB8AC3E}">
        <p14:creationId xmlns:p14="http://schemas.microsoft.com/office/powerpoint/2010/main" val="3541143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Ausgabebezeichnung einer näher erläuterten Überarbeitung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388545423"/>
              </p:ext>
            </p:extLst>
          </p:nvPr>
        </p:nvGraphicFramePr>
        <p:xfrm>
          <a:off x="295391" y="2780928"/>
          <a:ext cx="8352928" cy="2304256"/>
        </p:xfrm>
        <a:graphic>
          <a:graphicData uri="http://schemas.openxmlformats.org/drawingml/2006/table">
            <a:tbl>
              <a:tblPr firstRow="1" bandRow="1">
                <a:tableStyleId>{5C22544A-7EE6-4342-B048-85BDC9FD1C3A}</a:tableStyleId>
              </a:tblPr>
              <a:tblGrid>
                <a:gridCol w="1484965"/>
                <a:gridCol w="3276985"/>
                <a:gridCol w="3590978"/>
              </a:tblGrid>
              <a:tr h="38763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429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Second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736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 einer näher erläuterten</a:t>
                      </a:r>
                      <a:r>
                        <a:rPr lang="de-DE" b="1" baseline="0" dirty="0" smtClean="0">
                          <a:latin typeface="Verdana" panose="020B0604030504040204" pitchFamily="34" charset="0"/>
                          <a:ea typeface="Verdana" panose="020B0604030504040204" pitchFamily="34" charset="0"/>
                          <a:cs typeface="Verdana" panose="020B0604030504040204" pitchFamily="34" charset="0"/>
                        </a:rPr>
                        <a:t> Überarbeitung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printing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216" y="1484784"/>
            <a:ext cx="3202526" cy="1152128"/>
          </a:xfrm>
          <a:prstGeom prst="rect">
            <a:avLst/>
          </a:prstGeom>
          <a:ln w="3175">
            <a:solidFill>
              <a:schemeClr val="tx1"/>
            </a:solidFill>
          </a:ln>
        </p:spPr>
      </p:pic>
      <p:sp>
        <p:nvSpPr>
          <p:cNvPr id="10" name="Textfeld 9"/>
          <p:cNvSpPr txBox="1"/>
          <p:nvPr/>
        </p:nvSpPr>
        <p:spPr>
          <a:xfrm>
            <a:off x="295391" y="5157192"/>
            <a:ext cx="873053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 sind 2 Bezeichnungen vorhanden</a:t>
            </a:r>
          </a:p>
          <a:p>
            <a:pPr marL="285750" indent="-285750">
              <a:buFont typeface="Arial" panose="020B0604020202020204" pitchFamily="34" charset="0"/>
              <a:buChar cha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Daher: Erfassen von „</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corrected</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2nd </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printing</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als Ausgabebezeichnung </a:t>
            </a:r>
          </a:p>
          <a:p>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einer näher erläuterten Überarbeitung (RDA 2.5.6.3 D-A-CH)</a:t>
            </a:r>
          </a:p>
        </p:txBody>
      </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Tree>
    <p:extLst>
      <p:ext uri="{BB962C8B-B14F-4D97-AF65-F5344CB8AC3E}">
        <p14:creationId xmlns:p14="http://schemas.microsoft.com/office/powerpoint/2010/main" val="2658464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3.02.05</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776367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183333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ußzeilenplatzhalter 6"/>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56</a:t>
            </a:fld>
            <a:endParaRPr lang="de-DE">
              <a:solidFill>
                <a:prstClr val="black">
                  <a:tint val="75000"/>
                </a:prstClr>
              </a:solidFill>
            </a:endParaRPr>
          </a:p>
        </p:txBody>
      </p:sp>
      <p:sp>
        <p:nvSpPr>
          <p:cNvPr id="9" name="Titel 1"/>
          <p:cNvSpPr>
            <a:spLocks noGrp="1"/>
          </p:cNvSpPr>
          <p:nvPr>
            <p:ph type="title"/>
          </p:nvPr>
        </p:nvSpPr>
        <p:spPr>
          <a:xfrm>
            <a:off x="251520" y="404664"/>
            <a:ext cx="8640960" cy="508918"/>
          </a:xfrm>
        </p:spPr>
        <p:txBody>
          <a:bodyPr/>
          <a:lstStyle/>
          <a:p>
            <a:r>
              <a:rPr lang="de-DE" dirty="0" smtClean="0"/>
              <a:t>Erfassung des Erscheinungsdatums: einzelne Einheit</a:t>
            </a:r>
            <a:endParaRPr lang="de-DE" dirty="0"/>
          </a:p>
        </p:txBody>
      </p:sp>
      <p:sp>
        <p:nvSpPr>
          <p:cNvPr id="10"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11" name="Tabelle 10"/>
          <p:cNvGraphicFramePr>
            <a:graphicFrameLocks noGrp="1"/>
          </p:cNvGraphicFramePr>
          <p:nvPr>
            <p:extLst>
              <p:ext uri="{D42A27DB-BD31-4B8C-83A1-F6EECF244321}">
                <p14:modId xmlns:p14="http://schemas.microsoft.com/office/powerpoint/2010/main" val="2507650383"/>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5996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10" name="Fußzeilenplatzhalter 9"/>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solidFill>
                  <a:prstClr val="black">
                    <a:tint val="75000"/>
                  </a:prstClr>
                </a:solidFill>
              </a:rPr>
              <a:pPr/>
              <a:t>57</a:t>
            </a:fld>
            <a:endParaRPr lang="de-DE">
              <a:solidFill>
                <a:prstClr val="black">
                  <a:tint val="75000"/>
                </a:prstClr>
              </a:solidFill>
            </a:endParaRPr>
          </a:p>
        </p:txBody>
      </p:sp>
      <p:sp>
        <p:nvSpPr>
          <p:cNvPr id="12" name="Textplatzhalter 2"/>
          <p:cNvSpPr>
            <a:spLocks noGrp="1"/>
          </p:cNvSpPr>
          <p:nvPr>
            <p:ph type="body" sz="quarter" idx="13"/>
          </p:nvPr>
        </p:nvSpPr>
        <p:spPr>
          <a:xfrm>
            <a:off x="251520" y="836712"/>
            <a:ext cx="8640960" cy="5472608"/>
          </a:xfrm>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13" name="Tabelle 12"/>
          <p:cNvGraphicFramePr>
            <a:graphicFrameLocks noGrp="1"/>
          </p:cNvGraphicFramePr>
          <p:nvPr>
            <p:extLst>
              <p:ext uri="{D42A27DB-BD31-4B8C-83A1-F6EECF244321}">
                <p14:modId xmlns:p14="http://schemas.microsoft.com/office/powerpoint/2010/main" val="2729449951"/>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4" name="Tabelle 13"/>
          <p:cNvGraphicFramePr>
            <a:graphicFrameLocks noGrp="1"/>
          </p:cNvGraphicFramePr>
          <p:nvPr>
            <p:extLst>
              <p:ext uri="{D42A27DB-BD31-4B8C-83A1-F6EECF244321}">
                <p14:modId xmlns:p14="http://schemas.microsoft.com/office/powerpoint/2010/main" val="729299689"/>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Textfeld 14"/>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Tree>
    <p:extLst>
      <p:ext uri="{BB962C8B-B14F-4D97-AF65-F5344CB8AC3E}">
        <p14:creationId xmlns:p14="http://schemas.microsoft.com/office/powerpoint/2010/main" val="2898983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58</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8"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Zahlen-/Ziffern-/Druckleisten gehören zur Herstellungsangabe!</a:t>
            </a:r>
          </a:p>
          <a:p>
            <a:endParaRPr lang="de-DE" dirty="0" smtClean="0"/>
          </a:p>
          <a:p>
            <a:r>
              <a:rPr lang="de-DE" dirty="0" smtClean="0"/>
              <a:t>Beispiel:</a:t>
            </a:r>
          </a:p>
          <a:p>
            <a:endParaRPr lang="de-DE" dirty="0" smtClean="0"/>
          </a:p>
          <a:p>
            <a:endParaRPr lang="de-DE" dirty="0" smtClean="0"/>
          </a:p>
          <a:p>
            <a:pPr>
              <a:buNone/>
            </a:pPr>
            <a:r>
              <a:rPr lang="de-DE" dirty="0" smtClean="0"/>
              <a:t>	</a:t>
            </a:r>
          </a:p>
          <a:p>
            <a:pPr>
              <a:buNone/>
            </a:pPr>
            <a:r>
              <a:rPr lang="de-DE" dirty="0" smtClean="0"/>
              <a:t>	„2014“ gilt als Herstellungsjahr. Es wird nicht als Erscheinungsdatum berücksichtigt. </a:t>
            </a:r>
          </a:p>
          <a:p>
            <a:endParaRPr lang="de-DE" dirty="0" smtClean="0"/>
          </a:p>
          <a:p>
            <a:endParaRPr lang="de-DE" dirty="0" smtClean="0"/>
          </a:p>
        </p:txBody>
      </p:sp>
      <p:sp>
        <p:nvSpPr>
          <p:cNvPr id="9" name="Textfeld 8"/>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Tree>
    <p:extLst>
      <p:ext uri="{BB962C8B-B14F-4D97-AF65-F5344CB8AC3E}">
        <p14:creationId xmlns:p14="http://schemas.microsoft.com/office/powerpoint/2010/main" val="379356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59</a:t>
            </a:fld>
            <a:endParaRPr lang="de-DE">
              <a:solidFill>
                <a:prstClr val="black">
                  <a:tint val="75000"/>
                </a:prstClr>
              </a:solidFill>
            </a:endParaRPr>
          </a:p>
        </p:txBody>
      </p:sp>
      <p:sp>
        <p:nvSpPr>
          <p:cNvPr id="8" name="Titel 1"/>
          <p:cNvSpPr>
            <a:spLocks noGrp="1"/>
          </p:cNvSpPr>
          <p:nvPr>
            <p:ph type="title"/>
          </p:nvPr>
        </p:nvSpPr>
        <p:spPr>
          <a:xfrm>
            <a:off x="251520" y="399802"/>
            <a:ext cx="8640960" cy="508918"/>
          </a:xfrm>
        </p:spPr>
        <p:txBody>
          <a:bodyPr/>
          <a:lstStyle/>
          <a:p>
            <a:r>
              <a:rPr lang="de-DE" dirty="0" smtClean="0"/>
              <a:t>Erscheinungsdatum (RDA 2.8.6.6 D-A-CH und RDA 2.8.6.5 D-A-CH)</a:t>
            </a:r>
            <a:endParaRPr lang="de-DE" dirty="0"/>
          </a:p>
        </p:txBody>
      </p:sp>
      <p:sp>
        <p:nvSpPr>
          <p:cNvPr id="9" name="Textplatzhalter 2"/>
          <p:cNvSpPr>
            <a:spLocks noGrp="1"/>
          </p:cNvSpPr>
          <p:nvPr>
            <p:ph type="body" sz="quarter" idx="13"/>
          </p:nvPr>
        </p:nvSpPr>
        <p:spPr>
          <a:xfrm>
            <a:off x="251520" y="836712"/>
            <a:ext cx="8640960" cy="5472608"/>
          </a:xfrm>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p>
          <a:p>
            <a:pPr marL="0" lvl="2" indent="0">
              <a:buNone/>
            </a:pPr>
            <a:r>
              <a:rPr lang="de-DE" dirty="0" smtClean="0"/>
              <a:t>(</a:t>
            </a:r>
            <a:r>
              <a:rPr lang="fr-FR" dirty="0" err="1" smtClean="0"/>
              <a:t>für</a:t>
            </a:r>
            <a:r>
              <a:rPr lang="fr-FR" dirty="0" smtClean="0"/>
              <a:t> </a:t>
            </a:r>
            <a:r>
              <a:rPr lang="fr-FR" dirty="0" err="1" smtClean="0"/>
              <a:t>Musik</a:t>
            </a:r>
            <a:r>
              <a:rPr lang="fr-FR" dirty="0" smtClean="0"/>
              <a:t>-Ton-</a:t>
            </a:r>
            <a:r>
              <a:rPr lang="fr-FR" dirty="0" err="1" smtClean="0"/>
              <a:t>Ressourcen</a:t>
            </a:r>
            <a:r>
              <a:rPr lang="fr-FR" dirty="0" smtClean="0"/>
              <a:t> s. RDA 2.11.1.3 D-A-CH)</a:t>
            </a:r>
            <a:endParaRPr lang="de-DE" dirty="0" smtClean="0"/>
          </a:p>
        </p:txBody>
      </p:sp>
    </p:spTree>
    <p:extLst>
      <p:ext uri="{BB962C8B-B14F-4D97-AF65-F5344CB8AC3E}">
        <p14:creationId xmlns:p14="http://schemas.microsoft.com/office/powerpoint/2010/main" val="3672051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1.3</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6</a:t>
            </a:fld>
            <a:endParaRPr lang="de-DE">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553300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60</a:t>
            </a:fld>
            <a:endParaRPr lang="de-DE">
              <a:solidFill>
                <a:prstClr val="black">
                  <a:tint val="75000"/>
                </a:prstClr>
              </a:solidFill>
            </a:endParaRPr>
          </a:p>
        </p:txBody>
      </p:sp>
      <p:sp>
        <p:nvSpPr>
          <p:cNvPr id="7" name="Textplatzhalter 2"/>
          <p:cNvSpPr>
            <a:spLocks noGrp="1"/>
          </p:cNvSpPr>
          <p:nvPr>
            <p:ph type="body" sz="quarter" idx="13"/>
          </p:nvPr>
        </p:nvSpPr>
        <p:spPr>
          <a:xfrm>
            <a:off x="251520" y="836712"/>
            <a:ext cx="8640960" cy="5472608"/>
          </a:xfrm>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Tree>
    <p:extLst>
      <p:ext uri="{BB962C8B-B14F-4D97-AF65-F5344CB8AC3E}">
        <p14:creationId xmlns:p14="http://schemas.microsoft.com/office/powerpoint/2010/main" val="3430141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sp>
        <p:nvSpPr>
          <p:cNvPr id="9" name="Fußzeilenplatzhalter 8"/>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61</a:t>
            </a:fld>
            <a:endParaRPr lang="de-DE"/>
          </a:p>
        </p:txBody>
      </p:sp>
      <p:pic>
        <p:nvPicPr>
          <p:cNvPr id="11"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1060847882"/>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Textfeld 12"/>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7109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9631756"/>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2744762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Verlagsname übertragen wie auf der bevorzugten Quelle</a:t>
            </a:r>
          </a:p>
          <a:p>
            <a:endParaRPr lang="de-DE" dirty="0"/>
          </a:p>
          <a:p>
            <a:r>
              <a:rPr lang="de-DE" dirty="0"/>
              <a:t>Regeln der Groß- und Kleinschreibung sowie der Interpunktion werden angewandt (-&gt;Modul 2)</a:t>
            </a:r>
          </a:p>
          <a:p>
            <a:endParaRPr lang="de-DE" dirty="0"/>
          </a:p>
          <a:p>
            <a:r>
              <a:rPr lang="de-DE" dirty="0"/>
              <a:t>Zeichensetzung wird aus Vorlage übernommen</a:t>
            </a:r>
          </a:p>
          <a:p>
            <a:endParaRPr lang="de-DE" dirty="0"/>
          </a:p>
          <a:p>
            <a:r>
              <a:rPr lang="de-DE" dirty="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155373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4200609259"/>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1891260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65</a:t>
            </a:fld>
            <a:endParaRPr lang="de-DE">
              <a:solidFill>
                <a:prstClr val="black">
                  <a:tint val="75000"/>
                </a:prstClr>
              </a:solidFill>
            </a:endParaRPr>
          </a:p>
        </p:txBody>
      </p:sp>
    </p:spTree>
    <p:extLst>
      <p:ext uri="{BB962C8B-B14F-4D97-AF65-F5344CB8AC3E}">
        <p14:creationId xmlns:p14="http://schemas.microsoft.com/office/powerpoint/2010/main" val="546293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a:t>Achtung: </a:t>
            </a:r>
          </a:p>
          <a:p>
            <a:r>
              <a:rPr lang="de-DE" dirty="0"/>
              <a:t>Vertriebs- und Herstellername dürfen nicht als ermittelter Verlagsname erfasst werden!</a:t>
            </a:r>
          </a:p>
          <a:p>
            <a:r>
              <a:rPr lang="de-DE" dirty="0"/>
              <a:t>Sie werden im Rahmen der Vertriebs- bzw. Herstellungsangabe erfasst.</a:t>
            </a:r>
          </a:p>
          <a:p>
            <a:endParaRPr lang="de-DE" dirty="0"/>
          </a:p>
          <a:p>
            <a:pPr>
              <a:buNone/>
            </a:pPr>
            <a:r>
              <a:rPr lang="de-DE" b="1" dirty="0"/>
              <a:t>Aber:</a:t>
            </a:r>
          </a:p>
          <a:p>
            <a:r>
              <a:rPr lang="de-DE" dirty="0"/>
              <a:t>Falls nicht zu erkennen ist, ob es sich um einen Verlag oder Vertrieb handelt, wird angenommen, dass es sich um einen Verlag handelt. (RDA 2.8.4.1 D-A-CH)</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3624526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Erscheinungsort übertragen wie auf der bevorzugten Quelle</a:t>
            </a:r>
          </a:p>
          <a:p>
            <a:endParaRPr lang="de-DE" dirty="0"/>
          </a:p>
          <a:p>
            <a:r>
              <a:rPr lang="de-DE" dirty="0"/>
              <a:t>Regeln der Groß- und Kleinschreibung sowie der Interpunktion werden angewandt (-&gt;Modul 2)</a:t>
            </a:r>
          </a:p>
          <a:p>
            <a:endParaRPr lang="de-DE" dirty="0"/>
          </a:p>
          <a:p>
            <a:r>
              <a:rPr lang="de-DE" dirty="0"/>
              <a:t>In der Informationsquelle enthaltene übergeordnete </a:t>
            </a:r>
            <a:r>
              <a:rPr lang="de-DE" dirty="0" err="1"/>
              <a:t>Geografika</a:t>
            </a:r>
            <a:r>
              <a:rPr lang="de-DE" dirty="0"/>
              <a:t> werden übernommen</a:t>
            </a:r>
          </a:p>
          <a:p>
            <a:endParaRPr lang="de-DE" dirty="0"/>
          </a:p>
          <a:p>
            <a:r>
              <a:rPr lang="de-DE" dirty="0"/>
              <a:t>Bei mehreren Erscheinungsorten: typographisch hervorgehobener bzw. erster Erscheinungsort Standardelement</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spTree>
    <p:extLst>
      <p:ext uri="{BB962C8B-B14F-4D97-AF65-F5344CB8AC3E}">
        <p14:creationId xmlns:p14="http://schemas.microsoft.com/office/powerpoint/2010/main" val="1678624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8" name="Fußzeilenplatzhalter 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
        <p:nvSpPr>
          <p:cNvPr id="10"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2933450553"/>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 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4190033659"/>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876089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1611988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920880"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40231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
            </a:r>
            <a:br>
              <a:rPr lang="de-DE" dirty="0" smtClean="0"/>
            </a:br>
            <a:r>
              <a:rPr lang="de-DE" dirty="0" err="1" smtClean="0"/>
              <a:t>Identifikator</a:t>
            </a:r>
            <a:r>
              <a:rPr lang="de-DE" dirty="0" smtClean="0"/>
              <a:t/>
            </a:r>
            <a:br>
              <a:rPr lang="de-DE" dirty="0" smtClean="0"/>
            </a:br>
            <a:r>
              <a:rPr lang="de-DE" dirty="0" smtClean="0"/>
              <a:t>(RDA 2.15)</a:t>
            </a:r>
            <a:br>
              <a:rPr lang="de-DE"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3.02.07</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sp>
        <p:nvSpPr>
          <p:cNvPr id="7" name="Fußzeilenplatzhalter 6"/>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881576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(RDA 2.15.1.1)</a:t>
            </a:r>
            <a:endParaRPr lang="de-DE" dirty="0"/>
          </a:p>
        </p:txBody>
      </p:sp>
      <p:sp>
        <p:nvSpPr>
          <p:cNvPr id="3" name="Textplatzhalter 2"/>
          <p:cNvSpPr>
            <a:spLocks noGrp="1"/>
          </p:cNvSpPr>
          <p:nvPr>
            <p:ph type="body" sz="quarter" idx="13"/>
          </p:nvPr>
        </p:nvSpPr>
        <p:spPr/>
        <p:txBody>
          <a:bodyPr/>
          <a:lstStyle/>
          <a:p>
            <a:r>
              <a:rPr lang="de-DE" dirty="0" smtClean="0"/>
              <a:t>Zeichenfolge, die eine Manifestation eindeutig von anderen unterscheidet </a:t>
            </a:r>
          </a:p>
          <a:p>
            <a:pPr lvl="1"/>
            <a:r>
              <a:rPr lang="de-DE" dirty="0" smtClean="0"/>
              <a:t>ISBN, ISMN, ISSN</a:t>
            </a:r>
          </a:p>
          <a:p>
            <a:pPr lvl="1"/>
            <a:r>
              <a:rPr lang="de-DE" smtClean="0"/>
              <a:t>URN, DOI und Handle</a:t>
            </a:r>
            <a:endParaRPr lang="de-DE" dirty="0" smtClean="0"/>
          </a:p>
          <a:p>
            <a:pPr lvl="1"/>
            <a:r>
              <a:rPr lang="de-DE" dirty="0" smtClean="0"/>
              <a:t>EAN und UPC</a:t>
            </a:r>
          </a:p>
          <a:p>
            <a:pPr lvl="1"/>
            <a:r>
              <a:rPr lang="de-DE" dirty="0" smtClean="0"/>
              <a:t>Nummern von  Verlagen, Vertrieben, Amtsdruckschriften-Agenturen, Dokumenten-Clearingstellen und Archiven usw. </a:t>
            </a:r>
          </a:p>
          <a:p>
            <a:pPr lvl="1"/>
            <a:r>
              <a:rPr lang="de-DE" dirty="0" smtClean="0"/>
              <a:t>Fingerprints, Musik-</a:t>
            </a:r>
            <a:r>
              <a:rPr lang="de-DE" dirty="0" err="1" smtClean="0"/>
              <a:t>Bestellnr</a:t>
            </a:r>
            <a:r>
              <a:rPr lang="de-DE" dirty="0" smtClean="0"/>
              <a:t>. und </a:t>
            </a:r>
            <a:r>
              <a:rPr lang="de-DE" dirty="0" err="1" smtClean="0"/>
              <a:t>Druckplattennr</a:t>
            </a:r>
            <a:r>
              <a:rPr lang="de-DE" dirty="0" smtClean="0"/>
              <a:t>.</a:t>
            </a:r>
          </a:p>
          <a:p>
            <a:r>
              <a:rPr lang="de-DE" dirty="0" smtClean="0"/>
              <a:t>Der </a:t>
            </a:r>
            <a:r>
              <a:rPr lang="de-DE" dirty="0" err="1" smtClean="0"/>
              <a:t>Identifikator</a:t>
            </a:r>
            <a:r>
              <a:rPr lang="de-DE" dirty="0" smtClean="0"/>
              <a:t> für die Manifestation ist ein Standardelement.</a:t>
            </a:r>
          </a:p>
          <a:p>
            <a:r>
              <a:rPr lang="de-DE" dirty="0" smtClean="0"/>
              <a:t>Im Gegensatz zu URNs wird die URL in RDA 4.6 als „Zugangsinformation“ behandelt.</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466105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ISBN, ISMN, ISSN, URN und DOI </a:t>
            </a:r>
            <a:br>
              <a:rPr lang="de-DE" dirty="0" smtClean="0"/>
            </a:br>
            <a:r>
              <a:rPr lang="de-DE" dirty="0" smtClean="0"/>
              <a:t>(RDA 2.15.1.4)</a:t>
            </a:r>
            <a:endParaRPr lang="de-DE" dirty="0"/>
          </a:p>
        </p:txBody>
      </p:sp>
      <p:sp>
        <p:nvSpPr>
          <p:cNvPr id="3" name="Textplatzhalter 2"/>
          <p:cNvSpPr>
            <a:spLocks noGrp="1"/>
          </p:cNvSpPr>
          <p:nvPr>
            <p:ph type="body" sz="quarter" idx="13"/>
          </p:nvPr>
        </p:nvSpPr>
        <p:spPr>
          <a:xfrm>
            <a:off x="251520" y="1124744"/>
            <a:ext cx="8640960" cy="5472608"/>
          </a:xfrm>
        </p:spPr>
        <p:txBody>
          <a:bodyPr/>
          <a:lstStyle/>
          <a:p>
            <a:r>
              <a:rPr lang="de-DE" dirty="0" smtClean="0"/>
              <a:t>Erfassung der </a:t>
            </a:r>
            <a:r>
              <a:rPr lang="de-DE" dirty="0" err="1" smtClean="0"/>
              <a:t>Identifikatoren</a:t>
            </a:r>
            <a:endParaRPr lang="de-DE" dirty="0" smtClean="0"/>
          </a:p>
          <a:p>
            <a:pPr lvl="1"/>
            <a:r>
              <a:rPr lang="de-DE" dirty="0" smtClean="0"/>
              <a:t>ISBN, ISMN, ISSN, URN und DOI werden nach einem vorgeschriebenen Anzeigeformat </a:t>
            </a:r>
            <a:r>
              <a:rPr lang="de-DE" dirty="0" err="1" smtClean="0"/>
              <a:t>erfasst</a:t>
            </a:r>
            <a:endParaRPr lang="de-DE" dirty="0" smtClean="0"/>
          </a:p>
          <a:p>
            <a:pPr lvl="1"/>
            <a:r>
              <a:rPr lang="de-DE" dirty="0" smtClean="0"/>
              <a:t>bei ISBN, ISMN und ISSN wird die Art des </a:t>
            </a:r>
            <a:r>
              <a:rPr lang="de-DE" dirty="0" err="1" smtClean="0"/>
              <a:t>Identifikators</a:t>
            </a:r>
            <a:r>
              <a:rPr lang="de-DE" dirty="0" smtClean="0"/>
              <a:t>  vorangestellt</a:t>
            </a:r>
          </a:p>
          <a:p>
            <a:pPr lvl="1"/>
            <a:endParaRPr lang="de-DE" dirty="0" smtClean="0"/>
          </a:p>
          <a:p>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398715017"/>
              </p:ext>
            </p:extLst>
          </p:nvPr>
        </p:nvGraphicFramePr>
        <p:xfrm>
          <a:off x="755576" y="3379893"/>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a:t>
                      </a:r>
                      <a:r>
                        <a:rPr lang="de-DE" sz="1800"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978-3-462-04573-4</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4191077305"/>
              </p:ext>
            </p:extLst>
          </p:nvPr>
        </p:nvGraphicFramePr>
        <p:xfrm>
          <a:off x="755576" y="5247109"/>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0-123-04245-X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755576" y="2949160"/>
            <a:ext cx="5328592" cy="369332"/>
          </a:xfrm>
          <a:prstGeom prst="rect">
            <a:avLst/>
          </a:prstGeom>
          <a:solidFill>
            <a:schemeClr val="bg1"/>
          </a:solidFill>
          <a:ln w="12700">
            <a:solidFill>
              <a:schemeClr val="tx1"/>
            </a:solidFill>
          </a:ln>
        </p:spPr>
        <p:txBody>
          <a:bodyPr wrap="square" rtlCol="0">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ISBN 978-3-462-04573-4</a:t>
            </a:r>
          </a:p>
        </p:txBody>
      </p:sp>
      <p:sp>
        <p:nvSpPr>
          <p:cNvPr id="11" name="Textfeld 10"/>
          <p:cNvSpPr txBox="1"/>
          <p:nvPr/>
        </p:nvSpPr>
        <p:spPr>
          <a:xfrm>
            <a:off x="755576" y="4820053"/>
            <a:ext cx="4752528" cy="369332"/>
          </a:xfrm>
          <a:prstGeom prst="rect">
            <a:avLst/>
          </a:prstGeom>
          <a:solidFill>
            <a:schemeClr val="bg1"/>
          </a:solidFill>
          <a:ln>
            <a:solidFill>
              <a:schemeClr val="tx1"/>
            </a:solidFill>
          </a:ln>
        </p:spPr>
        <p:txBody>
          <a:bodyPr wrap="square" rtlCol="0">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ISBN 0 123 04245 X</a:t>
            </a:r>
          </a:p>
        </p:txBody>
      </p:sp>
      <p:sp>
        <p:nvSpPr>
          <p:cNvPr id="12" name="Foliennummernplatzhalter 11"/>
          <p:cNvSpPr>
            <a:spLocks noGrp="1"/>
          </p:cNvSpPr>
          <p:nvPr>
            <p:ph type="sldNum" sz="quarter" idx="4"/>
          </p:nvPr>
        </p:nvSpPr>
        <p:spPr/>
        <p:txBody>
          <a:bodyPr/>
          <a:lstStyle/>
          <a:p>
            <a:fld id="{8A6690F1-7CA1-4166-A522-500460961984}" type="slidenum">
              <a:rPr lang="de-DE" smtClean="0">
                <a:solidFill>
                  <a:prstClr val="black">
                    <a:tint val="75000"/>
                  </a:prstClr>
                </a:solidFill>
              </a:rPr>
              <a:pPr/>
              <a:t>72</a:t>
            </a:fld>
            <a:endParaRPr lang="de-DE">
              <a:solidFill>
                <a:prstClr val="black">
                  <a:tint val="75000"/>
                </a:prstClr>
              </a:solidFill>
            </a:endParaRPr>
          </a:p>
        </p:txBody>
      </p:sp>
      <p:sp>
        <p:nvSpPr>
          <p:cNvPr id="14" name="Fußzeilenplatzhalter 13"/>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060775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Falsche </a:t>
            </a:r>
            <a:r>
              <a:rPr lang="de-DE" dirty="0" err="1" smtClean="0"/>
              <a:t>Identifikatoren</a:t>
            </a:r>
            <a:r>
              <a:rPr lang="de-DE" dirty="0" smtClean="0"/>
              <a:t> (RDA 2.15.1.6)</a:t>
            </a:r>
            <a:endParaRPr lang="de-DE" dirty="0"/>
          </a:p>
        </p:txBody>
      </p:sp>
      <p:sp>
        <p:nvSpPr>
          <p:cNvPr id="3" name="Textplatzhalter 2"/>
          <p:cNvSpPr>
            <a:spLocks noGrp="1"/>
          </p:cNvSpPr>
          <p:nvPr>
            <p:ph type="body" sz="quarter" idx="13"/>
          </p:nvPr>
        </p:nvSpPr>
        <p:spPr/>
        <p:txBody>
          <a:bodyPr/>
          <a:lstStyle/>
          <a:p>
            <a:r>
              <a:rPr lang="de-DE" dirty="0" smtClean="0"/>
              <a:t>ist der </a:t>
            </a:r>
            <a:r>
              <a:rPr lang="de-DE" dirty="0" err="1" smtClean="0"/>
              <a:t>Identifikator</a:t>
            </a:r>
            <a:r>
              <a:rPr lang="de-DE" dirty="0" smtClean="0"/>
              <a:t> falsch, kommt hinter die Nummer eine entsprechende Erläuterung: (ungültig) oder (falsch)</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73471968"/>
              </p:ext>
            </p:extLst>
          </p:nvPr>
        </p:nvGraphicFramePr>
        <p:xfrm>
          <a:off x="755650" y="2564615"/>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ISBN 0-87068-430-2 (ungültig)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Rechteck 10"/>
          <p:cNvSpPr/>
          <p:nvPr/>
        </p:nvSpPr>
        <p:spPr>
          <a:xfrm>
            <a:off x="755650" y="2132856"/>
            <a:ext cx="5328518" cy="369332"/>
          </a:xfrm>
          <a:prstGeom prst="rect">
            <a:avLst/>
          </a:prstGeom>
          <a:ln>
            <a:solidFill>
              <a:schemeClr val="tx1"/>
            </a:solidFill>
          </a:ln>
        </p:spPr>
        <p:txBody>
          <a:bodyPr wrap="square">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ISBN </a:t>
            </a:r>
            <a:r>
              <a:rPr lang="de-DE"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0-87068-430-2</a:t>
            </a:r>
            <a:endParaRPr lang="de-DE" dirty="0">
              <a:solidFill>
                <a:prstClr val="black"/>
              </a:solidFill>
            </a:endParaRPr>
          </a:p>
        </p:txBody>
      </p:sp>
      <p:graphicFrame>
        <p:nvGraphicFramePr>
          <p:cNvPr id="8" name="Tabelle 7"/>
          <p:cNvGraphicFramePr>
            <a:graphicFrameLocks noGrp="1"/>
          </p:cNvGraphicFramePr>
          <p:nvPr>
            <p:extLst>
              <p:ext uri="{D42A27DB-BD31-4B8C-83A1-F6EECF244321}">
                <p14:modId xmlns:p14="http://schemas.microsoft.com/office/powerpoint/2010/main" val="3008911581"/>
              </p:ext>
            </p:extLst>
          </p:nvPr>
        </p:nvGraphicFramePr>
        <p:xfrm>
          <a:off x="755576" y="4416047"/>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ISSN 170-6632 (falsch)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755576" y="3984288"/>
            <a:ext cx="4536430" cy="369332"/>
          </a:xfrm>
          <a:prstGeom prst="rect">
            <a:avLst/>
          </a:prstGeom>
          <a:ln>
            <a:solidFill>
              <a:schemeClr val="tx1"/>
            </a:solidFill>
          </a:ln>
        </p:spPr>
        <p:txBody>
          <a:bodyPr wrap="square">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ISSN </a:t>
            </a:r>
            <a:r>
              <a:rPr lang="de-DE" dirty="0" smtClean="0">
                <a:solidFill>
                  <a:prstClr val="black"/>
                </a:solidFill>
                <a:latin typeface="Verdana" panose="020B0604030504040204" pitchFamily="34" charset="0"/>
                <a:ea typeface="Verdana" panose="020B0604030504040204" pitchFamily="34" charset="0"/>
                <a:cs typeface="Times New Roman" panose="02020603050405020304" pitchFamily="18" charset="0"/>
              </a:rPr>
              <a:t>170-6632</a:t>
            </a:r>
            <a:endParaRPr lang="de-DE" dirty="0">
              <a:solidFill>
                <a:prstClr val="black"/>
              </a:solidFill>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solidFill>
                  <a:prstClr val="black">
                    <a:tint val="75000"/>
                  </a:prstClr>
                </a:solidFill>
              </a:rPr>
              <a:pPr/>
              <a:t>73</a:t>
            </a:fld>
            <a:endParaRPr lang="de-DE">
              <a:solidFill>
                <a:prstClr val="black">
                  <a:tint val="75000"/>
                </a:prstClr>
              </a:solidFill>
            </a:endParaRPr>
          </a:p>
        </p:txBody>
      </p:sp>
      <p:sp>
        <p:nvSpPr>
          <p:cNvPr id="12" name="Fußzeilenplatzhalter 11"/>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622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(RDA 2.15.1.7)</a:t>
            </a:r>
            <a:endParaRPr lang="de-DE" dirty="0"/>
          </a:p>
        </p:txBody>
      </p:sp>
      <p:sp>
        <p:nvSpPr>
          <p:cNvPr id="3" name="Textplatzhalter 2"/>
          <p:cNvSpPr>
            <a:spLocks noGrp="1"/>
          </p:cNvSpPr>
          <p:nvPr>
            <p:ph type="body" sz="quarter" idx="13"/>
          </p:nvPr>
        </p:nvSpPr>
        <p:spPr/>
        <p:txBody>
          <a:bodyPr/>
          <a:lstStyle/>
          <a:p>
            <a:r>
              <a:rPr lang="de-DE" dirty="0" smtClean="0"/>
              <a:t>wenn es mehrere </a:t>
            </a:r>
            <a:r>
              <a:rPr lang="de-DE" dirty="0" err="1" smtClean="0"/>
              <a:t>Identifikatoren</a:t>
            </a:r>
            <a:r>
              <a:rPr lang="de-DE" dirty="0" smtClean="0"/>
              <a:t> gibt, muss der erste oder ein internationaler als Standardelement erfasst werden; </a:t>
            </a:r>
            <a:br>
              <a:rPr lang="de-DE" dirty="0" smtClean="0"/>
            </a:br>
            <a:r>
              <a:rPr lang="de-DE" dirty="0" smtClean="0"/>
              <a:t>weitere können angegeben werden</a:t>
            </a:r>
          </a:p>
          <a:p>
            <a:r>
              <a:rPr lang="de-DE" dirty="0" smtClean="0"/>
              <a:t>bei </a:t>
            </a:r>
            <a:r>
              <a:rPr lang="de-DE" dirty="0" err="1" smtClean="0"/>
              <a:t>Identifikatoren</a:t>
            </a:r>
            <a:r>
              <a:rPr lang="de-DE" dirty="0" smtClean="0"/>
              <a:t> gleichen Typs kann eine Erläuterung ergänzt werden (z. B. </a:t>
            </a:r>
            <a:r>
              <a:rPr lang="de-DE" dirty="0" err="1" smtClean="0"/>
              <a:t>Bindeart</a:t>
            </a:r>
            <a:r>
              <a:rPr lang="de-DE" dirty="0" smtClean="0"/>
              <a:t>)</a:t>
            </a:r>
          </a:p>
          <a:p>
            <a:r>
              <a:rPr lang="de-DE" dirty="0" smtClean="0"/>
              <a:t>die </a:t>
            </a:r>
            <a:r>
              <a:rPr lang="de-DE" dirty="0" err="1" smtClean="0"/>
              <a:t>Bindeart</a:t>
            </a:r>
            <a:r>
              <a:rPr lang="de-DE" dirty="0" smtClean="0"/>
              <a:t> kann auch bei nur einem </a:t>
            </a:r>
            <a:r>
              <a:rPr lang="de-DE" dirty="0" err="1" smtClean="0"/>
              <a:t>Identifikator</a:t>
            </a:r>
            <a:r>
              <a:rPr lang="de-DE" dirty="0" smtClean="0"/>
              <a:t> erfasst werden</a:t>
            </a:r>
          </a:p>
          <a:p>
            <a:pPr lvl="1"/>
            <a:endParaRPr lang="de-DE" dirty="0" smtClean="0"/>
          </a:p>
          <a:p>
            <a:pPr lvl="1"/>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794940315"/>
              </p:ext>
            </p:extLst>
          </p:nvPr>
        </p:nvGraphicFramePr>
        <p:xfrm>
          <a:off x="3347865" y="4651416"/>
          <a:ext cx="5544615" cy="1657904"/>
        </p:xfrm>
        <a:graphic>
          <a:graphicData uri="http://schemas.openxmlformats.org/drawingml/2006/table">
            <a:tbl>
              <a:tblPr firstRow="1" bandRow="1">
                <a:tableStyleId>{5C22544A-7EE6-4342-B048-85BDC9FD1C3A}</a:tableStyleId>
              </a:tblPr>
              <a:tblGrid>
                <a:gridCol w="792087"/>
                <a:gridCol w="2448272"/>
                <a:gridCol w="2304256"/>
              </a:tblGrid>
              <a:tr h="377744">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359">
                <a:tc>
                  <a:txBody>
                    <a:bodyPr/>
                    <a:lstStyle/>
                    <a:p>
                      <a:pPr>
                        <a:lnSpc>
                          <a:spcPct val="1000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Bef>
                          <a:spcPts val="600"/>
                        </a:spcBef>
                        <a:spcAft>
                          <a:spcPts val="600"/>
                        </a:spcAft>
                      </a:pPr>
                      <a:r>
                        <a:rPr lang="de-DE" smtClean="0">
                          <a:latin typeface="Verdana" panose="020B0604030504040204" pitchFamily="34" charset="0"/>
                          <a:ea typeface="Calibri" panose="020F0502020204030204" pitchFamily="34" charset="0"/>
                          <a:cs typeface="Times New Roman" panose="02020603050405020304" pitchFamily="18" charset="0"/>
                        </a:rPr>
                        <a:t>ISBN </a:t>
                      </a:r>
                      <a:r>
                        <a:rPr lang="de-DE" smtClean="0">
                          <a:latin typeface="Verdana" panose="020B0604030504040204" pitchFamily="34" charset="0"/>
                          <a:ea typeface="Times New Roman" panose="02020603050405020304" pitchFamily="18" charset="0"/>
                          <a:cs typeface="Times New Roman" panose="02020603050405020304" pitchFamily="18" charset="0"/>
                        </a:rPr>
                        <a:t>978-1-783-26461-2 (pbk)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3963">
                <a:tc>
                  <a:txBody>
                    <a:bodyPr/>
                    <a:lstStyle/>
                    <a:p>
                      <a:pPr>
                        <a:lnSpc>
                          <a:spcPct val="100000"/>
                        </a:lnSpc>
                        <a:spcAft>
                          <a:spcPts val="600"/>
                        </a:spcAft>
                      </a:pPr>
                      <a:endPar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00000"/>
                        </a:lnSpc>
                        <a:spcAft>
                          <a:spcPts val="600"/>
                        </a:spcAft>
                      </a:pPr>
                      <a:r>
                        <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600"/>
                        </a:spcAft>
                      </a:pPr>
                      <a:r>
                        <a:rPr lang="de-DE" sz="1800" b="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ct val="100000"/>
                        </a:lnSpc>
                        <a:spcAft>
                          <a:spcPts val="600"/>
                        </a:spcAft>
                      </a:pP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Times New Roman" panose="02020603050405020304" pitchFamily="18" charset="0"/>
                          <a:cs typeface="Times New Roman" panose="02020603050405020304" pitchFamily="18" charset="0"/>
                        </a:rPr>
                        <a:t>ISBN 978-1-783-26460-5 (</a:t>
                      </a:r>
                      <a:r>
                        <a:rPr lang="de-DE" dirty="0" err="1" smtClean="0">
                          <a:latin typeface="Verdana" panose="020B0604030504040204" pitchFamily="34" charset="0"/>
                          <a:ea typeface="Times New Roman" panose="02020603050405020304" pitchFamily="18" charset="0"/>
                          <a:cs typeface="Times New Roman" panose="02020603050405020304" pitchFamily="18" charset="0"/>
                        </a:rPr>
                        <a:t>hbk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179512" y="5157192"/>
            <a:ext cx="2952328" cy="800219"/>
          </a:xfrm>
          <a:prstGeom prst="rect">
            <a:avLst/>
          </a:prstGeom>
          <a:ln>
            <a:solidFill>
              <a:schemeClr val="tx1"/>
            </a:solidFill>
          </a:ln>
        </p:spPr>
        <p:txBody>
          <a:bodyPr wrap="square" anchor="b" anchorCtr="0">
            <a:spAutoFit/>
          </a:bodyPr>
          <a:lstStyle/>
          <a:p>
            <a:r>
              <a:rPr lang="de-DE" i="1"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In der Ressource:</a:t>
            </a:r>
          </a:p>
          <a:p>
            <a:r>
              <a:rPr lang="de-DE" sz="1400"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ISBN </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978-1-783-26461-2 </a:t>
            </a:r>
            <a:r>
              <a:rPr lang="de-DE" sz="1400" dirty="0" err="1">
                <a:solidFill>
                  <a:prstClr val="black"/>
                </a:solidFill>
                <a:latin typeface="Verdana" panose="020B0604030504040204" pitchFamily="34" charset="0"/>
                <a:ea typeface="Times New Roman" panose="02020603050405020304" pitchFamily="18" charset="0"/>
                <a:cs typeface="Times New Roman" panose="02020603050405020304" pitchFamily="18" charset="0"/>
              </a:rPr>
              <a:t>pbk</a:t>
            </a:r>
            <a:r>
              <a:rPr lang="de-DE" sz="1400" dirty="0" smtClean="0">
                <a:solidFill>
                  <a:prstClr val="black"/>
                </a:solidFill>
                <a:latin typeface="Verdana" panose="020B0604030504040204" pitchFamily="34" charset="0"/>
                <a:ea typeface="Times New Roman" panose="02020603050405020304" pitchFamily="18" charset="0"/>
                <a:cs typeface="Times New Roman" panose="02020603050405020304" pitchFamily="18" charset="0"/>
              </a:rPr>
              <a:t>.</a:t>
            </a:r>
          </a:p>
          <a:p>
            <a:r>
              <a:rPr lang="de-DE" sz="1400" dirty="0" smtClean="0">
                <a:solidFill>
                  <a:prstClr val="black"/>
                </a:solidFill>
                <a:latin typeface="Verdana" panose="020B0604030504040204" pitchFamily="34" charset="0"/>
                <a:ea typeface="Times New Roman" panose="02020603050405020304" pitchFamily="18" charset="0"/>
                <a:cs typeface="Times New Roman" panose="02020603050405020304" pitchFamily="18" charset="0"/>
              </a:rPr>
              <a:t>ISBN </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978-1-783-26460-5 </a:t>
            </a:r>
            <a:r>
              <a:rPr lang="de-DE" sz="1400" dirty="0" err="1">
                <a:solidFill>
                  <a:prstClr val="black"/>
                </a:solidFill>
                <a:latin typeface="Verdana" panose="020B0604030504040204" pitchFamily="34" charset="0"/>
                <a:ea typeface="Times New Roman" panose="02020603050405020304" pitchFamily="18" charset="0"/>
                <a:cs typeface="Times New Roman" panose="02020603050405020304" pitchFamily="18" charset="0"/>
              </a:rPr>
              <a:t>hbk</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a:t>
            </a:r>
            <a:r>
              <a:rPr lang="de-DE" sz="1400" dirty="0">
                <a:solidFill>
                  <a:prstClr val="black"/>
                </a:solidFill>
                <a:latin typeface="Times New Roman" panose="02020603050405020304" pitchFamily="18" charset="0"/>
                <a:ea typeface="Times New Roman" panose="02020603050405020304" pitchFamily="18" charset="0"/>
              </a:rPr>
              <a:t> </a:t>
            </a:r>
            <a:endParaRPr lang="de-DE" sz="1400" dirty="0">
              <a:solidFill>
                <a:prstClr val="black"/>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74</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678431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872208"/>
          </a:xfrm>
        </p:spPr>
        <p:txBody>
          <a:bodyPr/>
          <a:lstStyle/>
          <a:p>
            <a:pPr algn="ctr"/>
            <a:r>
              <a:rPr lang="de-DE" dirty="0" smtClean="0"/>
              <a:t>Inhaltstyp / Medientyp / Datenträgertyp </a:t>
            </a:r>
            <a:br>
              <a:rPr lang="de-DE" dirty="0" smtClean="0"/>
            </a:br>
            <a:r>
              <a:rPr lang="de-DE" dirty="0"/>
              <a:t/>
            </a:r>
            <a:br>
              <a:rPr lang="de-DE" dirty="0"/>
            </a:br>
            <a:r>
              <a:rPr lang="de-DE" b="1" dirty="0" smtClean="0"/>
              <a:t>IMD-Typen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75</a:t>
            </a:fld>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334813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 Medientyp / Datenträgertyp</a:t>
            </a:r>
            <a:endParaRPr lang="de-DE" dirty="0"/>
          </a:p>
        </p:txBody>
      </p:sp>
      <p:sp>
        <p:nvSpPr>
          <p:cNvPr id="3" name="Textplatzhalter 2"/>
          <p:cNvSpPr>
            <a:spLocks noGrp="1"/>
          </p:cNvSpPr>
          <p:nvPr>
            <p:ph type="body" sz="quarter" idx="13"/>
          </p:nvPr>
        </p:nvSpPr>
        <p:spPr>
          <a:xfrm>
            <a:off x="251520" y="1124744"/>
            <a:ext cx="8784976" cy="5472608"/>
          </a:xfrm>
        </p:spPr>
        <p:txBody>
          <a:bodyPr wrap="square"/>
          <a:lstStyle/>
          <a:p>
            <a:r>
              <a:rPr lang="de-DE" dirty="0" smtClean="0"/>
              <a:t>IMD-Typen als Standardelemente</a:t>
            </a:r>
          </a:p>
          <a:p>
            <a:pPr lvl="1"/>
            <a:r>
              <a:rPr lang="de-DE" sz="1800" dirty="0" smtClean="0"/>
              <a:t>Erfassung der IMD-Typen in </a:t>
            </a:r>
            <a:r>
              <a:rPr lang="de-DE" sz="1800" u="sng" dirty="0" smtClean="0"/>
              <a:t>allen</a:t>
            </a:r>
            <a:r>
              <a:rPr lang="de-DE" sz="1800" dirty="0" smtClean="0"/>
              <a:t> Beschreibungen</a:t>
            </a:r>
          </a:p>
          <a:p>
            <a:pPr lvl="1"/>
            <a:r>
              <a:rPr lang="de-DE" sz="1800" dirty="0" smtClean="0"/>
              <a:t>Kategorisierung der Ressourcen</a:t>
            </a:r>
          </a:p>
          <a:p>
            <a:pPr lvl="1"/>
            <a:r>
              <a:rPr lang="de-DE" sz="1800" dirty="0" smtClean="0"/>
              <a:t>Basis für Generieren von Icons, Filtern oder Facettierungen</a:t>
            </a:r>
          </a:p>
          <a:p>
            <a:pPr lvl="1"/>
            <a:endParaRPr lang="de-DE" dirty="0"/>
          </a:p>
          <a:p>
            <a:pPr marL="0" lvl="1" indent="358775">
              <a:buFont typeface="Arial" panose="020B0604020202020204" pitchFamily="34" charset="0"/>
              <a:buChar char="•"/>
            </a:pPr>
            <a:r>
              <a:rPr lang="de-DE" sz="2400" dirty="0" smtClean="0"/>
              <a:t>Normiertes Vokabular in deutscher Sprache</a:t>
            </a:r>
          </a:p>
          <a:p>
            <a:pPr lvl="1"/>
            <a:r>
              <a:rPr lang="de-DE" sz="1800" dirty="0"/>
              <a:t>Erfassung </a:t>
            </a:r>
            <a:r>
              <a:rPr lang="de-DE" sz="1800" dirty="0" smtClean="0"/>
              <a:t>je nach Format als Text und/oder Code</a:t>
            </a:r>
            <a:endParaRPr lang="de-DE" sz="1800" dirty="0"/>
          </a:p>
          <a:p>
            <a:pPr marL="0" lvl="1" indent="358775">
              <a:buFont typeface="Arial" panose="020B0604020202020204" pitchFamily="34" charset="0"/>
              <a:buChar char="•"/>
            </a:pPr>
            <a:endParaRPr lang="de-DE" sz="2400" dirty="0"/>
          </a:p>
          <a:p>
            <a:pPr marL="0" lvl="1" indent="358775">
              <a:buFont typeface="Arial" panose="020B0604020202020204" pitchFamily="34" charset="0"/>
              <a:buChar char="•"/>
            </a:pPr>
            <a:r>
              <a:rPr lang="de-DE" sz="2400" dirty="0" smtClean="0"/>
              <a:t>Reihenfolge </a:t>
            </a:r>
            <a:r>
              <a:rPr lang="de-DE" sz="1800" b="1" dirty="0" smtClean="0"/>
              <a:t>6.9</a:t>
            </a:r>
            <a:r>
              <a:rPr lang="de-DE" sz="1800" dirty="0" smtClean="0"/>
              <a:t> Inhaltstyp </a:t>
            </a:r>
            <a:r>
              <a:rPr lang="de-DE" sz="1800" dirty="0" smtClean="0">
                <a:sym typeface="Wingdings" panose="05000000000000000000" pitchFamily="2" charset="2"/>
              </a:rPr>
              <a:t></a:t>
            </a:r>
            <a:r>
              <a:rPr lang="de-DE" sz="1800" dirty="0" smtClean="0"/>
              <a:t> </a:t>
            </a:r>
            <a:r>
              <a:rPr lang="de-DE" sz="1800" b="1" dirty="0" smtClean="0"/>
              <a:t>3.2</a:t>
            </a:r>
            <a:r>
              <a:rPr lang="de-DE" sz="1800" dirty="0" smtClean="0"/>
              <a:t> Medientyp </a:t>
            </a:r>
            <a:r>
              <a:rPr lang="de-DE" sz="1800" dirty="0" smtClean="0">
                <a:sym typeface="Wingdings" panose="05000000000000000000" pitchFamily="2" charset="2"/>
              </a:rPr>
              <a:t></a:t>
            </a:r>
            <a:r>
              <a:rPr lang="de-DE" sz="1800" dirty="0" smtClean="0"/>
              <a:t> </a:t>
            </a:r>
            <a:r>
              <a:rPr lang="de-DE" sz="1800" b="1" dirty="0" smtClean="0"/>
              <a:t>3.3</a:t>
            </a:r>
            <a:r>
              <a:rPr lang="de-DE" sz="1800" dirty="0" smtClean="0"/>
              <a:t> Datenträgertyp</a:t>
            </a:r>
          </a:p>
          <a:p>
            <a:pPr lvl="1"/>
            <a:r>
              <a:rPr lang="de-DE" sz="1800" dirty="0" smtClean="0"/>
              <a:t>von der Expression (6.9) zur Manifestation (3.2, 3.3) absteigend</a:t>
            </a:r>
            <a:endParaRPr lang="de-DE" sz="1800" dirty="0"/>
          </a:p>
          <a:p>
            <a:pPr lvl="1"/>
            <a:r>
              <a:rPr lang="de-DE" sz="1800" dirty="0" smtClean="0"/>
              <a:t>international: Content-/Media-/Carrier-Type (CMC)</a:t>
            </a:r>
            <a:endParaRPr lang="de-DE" sz="1800" dirty="0"/>
          </a:p>
          <a:p>
            <a:pPr lvl="1"/>
            <a:r>
              <a:rPr lang="de-DE" sz="1800" dirty="0" smtClean="0"/>
              <a:t>Feldabfolge in den Erfassungsformaten MARC 21, PICA, </a:t>
            </a:r>
            <a:r>
              <a:rPr lang="de-DE" sz="1800" dirty="0" err="1" smtClean="0"/>
              <a:t>Aleph</a:t>
            </a:r>
            <a:endParaRPr lang="de-DE" sz="1800" dirty="0"/>
          </a:p>
          <a:p>
            <a:pPr marL="0" lvl="1" indent="0">
              <a:buNone/>
            </a:pPr>
            <a:endParaRPr lang="de-DE" sz="18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061093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6.9 Inhaltstyp    </a:t>
            </a:r>
            <a:r>
              <a:rPr lang="de-DE" sz="1800" i="1" dirty="0" smtClean="0">
                <a:solidFill>
                  <a:srgbClr val="0070C0"/>
                </a:solidFill>
              </a:rPr>
              <a:t>Merkmal der Expression</a:t>
            </a:r>
          </a:p>
          <a:p>
            <a:pPr marL="457200" lvl="1" indent="0">
              <a:buNone/>
            </a:pPr>
            <a:endParaRPr lang="de-DE" dirty="0" smtClean="0"/>
          </a:p>
          <a:p>
            <a:pPr marL="457200" lvl="1" indent="0">
              <a:buNone/>
            </a:pPr>
            <a:r>
              <a:rPr lang="de-DE" dirty="0" smtClean="0"/>
              <a:t>Der Inhaltstyp gibt wieder, in welcher Form der Kommunikation der Inhalt einer Ressource ausgedrückt und mit welchem menschlichen Sinn (Sehen, Hören, Tasten …) der Inhalt wahrgenommen wird.</a:t>
            </a:r>
          </a:p>
          <a:p>
            <a:pPr marL="0" lvl="1" indent="0">
              <a:buNone/>
            </a:pPr>
            <a:endParaRPr lang="de-DE" dirty="0" smtClean="0"/>
          </a:p>
          <a:p>
            <a:r>
              <a:rPr lang="de-DE" dirty="0" smtClean="0"/>
              <a:t>Termini der </a:t>
            </a:r>
            <a:r>
              <a:rPr lang="de-DE" dirty="0" smtClean="0">
                <a:hlinkClick r:id="rId2"/>
              </a:rPr>
              <a:t>Liste 6.9.1.3</a:t>
            </a:r>
            <a:r>
              <a:rPr lang="de-DE" dirty="0" smtClean="0"/>
              <a:t>         </a:t>
            </a:r>
            <a:r>
              <a:rPr lang="de-DE" i="1" dirty="0" smtClean="0"/>
              <a:t>Auswahl</a:t>
            </a:r>
            <a:endParaRPr lang="de-DE" i="1" dirty="0"/>
          </a:p>
          <a:p>
            <a:pPr marL="447675" lvl="1" indent="0">
              <a:buNone/>
            </a:pPr>
            <a:endParaRPr lang="de-DE" sz="800" dirty="0" smtClean="0"/>
          </a:p>
          <a:p>
            <a:pPr marL="447675" lvl="1" indent="0" algn="just">
              <a:buNone/>
            </a:pPr>
            <a:r>
              <a:rPr lang="de-DE" dirty="0" smtClean="0"/>
              <a:t>aufgeführte Musik | Bewegungsnotation | Computerdaten | Computerprogramm | </a:t>
            </a:r>
            <a:r>
              <a:rPr lang="de-DE" dirty="0"/>
              <a:t>dreidimensionale </a:t>
            </a:r>
            <a:r>
              <a:rPr lang="de-DE" dirty="0" smtClean="0"/>
              <a:t>Form | </a:t>
            </a:r>
            <a:r>
              <a:rPr lang="de-DE" dirty="0"/>
              <a:t>dreidimensionales bewegtes </a:t>
            </a:r>
            <a:r>
              <a:rPr lang="de-DE" dirty="0" smtClean="0"/>
              <a:t>Bild | Geräusche |      gesprochenes Wort | kartografisches Bild | Noten |            taktile </a:t>
            </a:r>
            <a:r>
              <a:rPr lang="de-DE" dirty="0"/>
              <a:t>dreidimensionale </a:t>
            </a:r>
            <a:r>
              <a:rPr lang="de-DE" dirty="0" smtClean="0"/>
              <a:t>Form | taktiler Text | </a:t>
            </a:r>
            <a:r>
              <a:rPr lang="de-DE" dirty="0"/>
              <a:t>taktiles </a:t>
            </a:r>
            <a:r>
              <a:rPr lang="de-DE" dirty="0" smtClean="0"/>
              <a:t>Bild | Text  |  unbewegtes Bild   | zweidimensionales </a:t>
            </a:r>
            <a:r>
              <a:rPr lang="de-DE" dirty="0"/>
              <a:t>bewegtes </a:t>
            </a:r>
            <a:r>
              <a:rPr lang="de-DE" dirty="0" smtClean="0"/>
              <a:t>Bild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13491" y="3264122"/>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68131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3.2 Medientyp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Medientyp drückt die Kategorie von Gerät aus, das erforderlich ist, um die Ressource anzuschauen, abzuspielen oder laufen zu lassen.</a:t>
            </a:r>
          </a:p>
          <a:p>
            <a:pPr marL="0" lvl="1" indent="0">
              <a:buNone/>
            </a:pPr>
            <a:endParaRPr lang="de-DE" sz="1800" dirty="0" smtClean="0"/>
          </a:p>
          <a:p>
            <a:r>
              <a:rPr lang="de-DE" dirty="0" smtClean="0"/>
              <a:t>Termini der </a:t>
            </a:r>
            <a:r>
              <a:rPr lang="de-DE" dirty="0" smtClean="0">
                <a:hlinkClick r:id="rId2"/>
              </a:rPr>
              <a:t>Liste 3.2.1.3</a:t>
            </a:r>
            <a:r>
              <a:rPr lang="de-DE" dirty="0" smtClean="0"/>
              <a:t>    </a:t>
            </a:r>
            <a:endParaRPr lang="de-DE" dirty="0"/>
          </a:p>
          <a:p>
            <a:pPr marL="985838" lvl="1" indent="0">
              <a:buNone/>
            </a:pPr>
            <a:r>
              <a:rPr lang="de-DE" dirty="0"/>
              <a:t>| </a:t>
            </a:r>
            <a:r>
              <a:rPr lang="de-DE" dirty="0" smtClean="0"/>
              <a:t>audio</a:t>
            </a:r>
          </a:p>
          <a:p>
            <a:pPr marL="985838" lvl="1" indent="0">
              <a:buNone/>
            </a:pPr>
            <a:r>
              <a:rPr lang="de-DE" dirty="0"/>
              <a:t>| </a:t>
            </a:r>
            <a:r>
              <a:rPr lang="de-DE" dirty="0" smtClean="0"/>
              <a:t>Computermedien</a:t>
            </a:r>
          </a:p>
          <a:p>
            <a:pPr marL="985838" lvl="1" indent="0">
              <a:buNone/>
            </a:pPr>
            <a:r>
              <a:rPr lang="de-DE" dirty="0"/>
              <a:t>| </a:t>
            </a:r>
            <a:r>
              <a:rPr lang="de-DE" dirty="0" smtClean="0"/>
              <a:t>Mikroform</a:t>
            </a:r>
          </a:p>
          <a:p>
            <a:pPr marL="985838" lvl="1" indent="0">
              <a:buNone/>
            </a:pPr>
            <a:r>
              <a:rPr lang="de-DE" dirty="0"/>
              <a:t>| </a:t>
            </a:r>
            <a:r>
              <a:rPr lang="de-DE" dirty="0" smtClean="0"/>
              <a:t>mikroskopisch</a:t>
            </a:r>
          </a:p>
          <a:p>
            <a:pPr marL="985838" lvl="1" indent="0">
              <a:buNone/>
            </a:pPr>
            <a:r>
              <a:rPr lang="de-DE" dirty="0"/>
              <a:t>| </a:t>
            </a:r>
            <a:r>
              <a:rPr lang="de-DE" dirty="0" smtClean="0"/>
              <a:t>ohne Hilfsmittel zu benutzen</a:t>
            </a:r>
          </a:p>
          <a:p>
            <a:pPr marL="985838" lvl="1" indent="0">
              <a:buNone/>
            </a:pPr>
            <a:r>
              <a:rPr lang="de-DE" dirty="0"/>
              <a:t>| </a:t>
            </a:r>
            <a:r>
              <a:rPr lang="de-DE" dirty="0" smtClean="0"/>
              <a:t>projizierbar</a:t>
            </a:r>
          </a:p>
          <a:p>
            <a:pPr marL="985838" lvl="1" indent="0">
              <a:buNone/>
            </a:pPr>
            <a:r>
              <a:rPr lang="de-DE" dirty="0"/>
              <a:t>| </a:t>
            </a:r>
            <a:r>
              <a:rPr lang="de-DE" dirty="0" smtClean="0"/>
              <a:t>stereografisch</a:t>
            </a:r>
          </a:p>
          <a:p>
            <a:pPr marL="985838" lvl="1" indent="0">
              <a:buNone/>
            </a:pPr>
            <a:r>
              <a:rPr lang="de-DE" dirty="0"/>
              <a:t>| </a:t>
            </a:r>
            <a:r>
              <a:rPr lang="de-DE" dirty="0" smtClean="0"/>
              <a:t>video</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977150"/>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311343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107504" y="836712"/>
            <a:ext cx="9036496" cy="5472608"/>
          </a:xfrm>
        </p:spPr>
        <p:txBody>
          <a:bodyPr wrap="square"/>
          <a:lstStyle/>
          <a:p>
            <a:r>
              <a:rPr lang="de-DE" b="1" dirty="0" smtClean="0"/>
              <a:t>3.3 Datenträgertyp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Datenträgertyp kategorisiert das Format des Speichermediums und das Gehäuse eines Datenträgers </a:t>
            </a:r>
          </a:p>
          <a:p>
            <a:pPr marL="457200" lvl="1" indent="0">
              <a:buNone/>
            </a:pPr>
            <a:r>
              <a:rPr lang="de-DE" dirty="0" smtClean="0"/>
              <a:t>in Kombination mit der Art des erforderlichen Geräts.</a:t>
            </a:r>
          </a:p>
          <a:p>
            <a:pPr marL="0" lvl="1" indent="0">
              <a:buNone/>
            </a:pPr>
            <a:endParaRPr lang="de-DE" sz="1800" dirty="0" smtClean="0"/>
          </a:p>
          <a:p>
            <a:r>
              <a:rPr lang="de-DE" dirty="0" smtClean="0"/>
              <a:t>Termini der </a:t>
            </a:r>
            <a:r>
              <a:rPr lang="de-DE" dirty="0" smtClean="0">
                <a:hlinkClick r:id="rId2"/>
              </a:rPr>
              <a:t>Liste 3.3.1.3</a:t>
            </a:r>
            <a:r>
              <a:rPr lang="de-DE" dirty="0" smtClean="0"/>
              <a:t>          </a:t>
            </a:r>
            <a:r>
              <a:rPr lang="de-DE" i="1" dirty="0" smtClean="0"/>
              <a:t>Auswahl</a:t>
            </a:r>
            <a:endParaRPr lang="de-DE" i="1" dirty="0"/>
          </a:p>
          <a:p>
            <a:pPr marL="0" lvl="1" indent="0">
              <a:buNone/>
            </a:pPr>
            <a:endParaRPr lang="de-DE" sz="800" dirty="0" smtClean="0"/>
          </a:p>
          <a:p>
            <a:pPr marL="0" lvl="1" indent="0">
              <a:buNone/>
            </a:pPr>
            <a:r>
              <a:rPr lang="de-DE" sz="1800" i="1" dirty="0" smtClean="0"/>
              <a:t>Datenträger, die ohne Hilfsmittel zu benutzen sind</a:t>
            </a:r>
            <a:r>
              <a:rPr lang="de-DE" sz="1800" dirty="0" smtClean="0"/>
              <a:t>: </a:t>
            </a:r>
            <a:r>
              <a:rPr lang="de-DE" sz="1800" b="1" dirty="0" smtClean="0"/>
              <a:t>Band | Blatt | Karte </a:t>
            </a:r>
            <a:r>
              <a:rPr lang="de-DE" sz="1800" dirty="0" smtClean="0"/>
              <a:t>…</a:t>
            </a:r>
          </a:p>
          <a:p>
            <a:pPr marL="0" lvl="1" indent="0">
              <a:buNone/>
            </a:pPr>
            <a:r>
              <a:rPr lang="de-DE" sz="1800" i="1" dirty="0" smtClean="0"/>
              <a:t>Datenträger für Computermedien</a:t>
            </a:r>
            <a:r>
              <a:rPr lang="de-DE" sz="1800" dirty="0" smtClean="0"/>
              <a:t>: </a:t>
            </a:r>
            <a:r>
              <a:rPr lang="de-DE" sz="1800" b="1" dirty="0"/>
              <a:t>Online-Ressource | </a:t>
            </a:r>
            <a:r>
              <a:rPr lang="de-DE" sz="1800" b="1" dirty="0" smtClean="0"/>
              <a:t>Computerdisk </a:t>
            </a:r>
            <a:r>
              <a:rPr lang="de-DE" sz="1800" dirty="0" smtClean="0"/>
              <a:t>…</a:t>
            </a:r>
          </a:p>
          <a:p>
            <a:pPr marL="0" lvl="1" indent="0">
              <a:buNone/>
            </a:pPr>
            <a:r>
              <a:rPr lang="de-DE" sz="1800" i="1" dirty="0" smtClean="0"/>
              <a:t>Datenträger für Mikroformen</a:t>
            </a:r>
            <a:r>
              <a:rPr lang="de-DE" sz="1800" dirty="0" smtClean="0"/>
              <a:t>: </a:t>
            </a:r>
            <a:r>
              <a:rPr lang="de-DE" sz="1800" b="1" dirty="0"/>
              <a:t>Mikrofiche | </a:t>
            </a:r>
            <a:r>
              <a:rPr lang="de-DE" sz="1800" b="1" dirty="0" smtClean="0"/>
              <a:t>Mikrofilmrolle </a:t>
            </a:r>
            <a:r>
              <a:rPr lang="de-DE" sz="1800" dirty="0" smtClean="0"/>
              <a:t>…</a:t>
            </a:r>
            <a:endParaRPr lang="de-DE" sz="1800" i="1" dirty="0" smtClean="0"/>
          </a:p>
          <a:p>
            <a:pPr marL="0" lvl="1" indent="0">
              <a:buNone/>
            </a:pPr>
            <a:r>
              <a:rPr lang="de-DE" sz="1800" i="1" dirty="0" smtClean="0"/>
              <a:t>Datenträger für projizierbare Bilder</a:t>
            </a:r>
            <a:r>
              <a:rPr lang="de-DE" sz="1800" dirty="0" smtClean="0"/>
              <a:t>: </a:t>
            </a:r>
            <a:r>
              <a:rPr lang="de-DE" sz="1800" b="1" dirty="0"/>
              <a:t>Dia | Filmrolle | </a:t>
            </a:r>
            <a:r>
              <a:rPr lang="de-DE" sz="1800" b="1" dirty="0" smtClean="0"/>
              <a:t>Overheadfolie </a:t>
            </a:r>
            <a:r>
              <a:rPr lang="de-DE" sz="1800" dirty="0" smtClean="0"/>
              <a:t>…</a:t>
            </a:r>
          </a:p>
          <a:p>
            <a:pPr marL="0" lvl="1" indent="0">
              <a:buNone/>
            </a:pPr>
            <a:r>
              <a:rPr lang="de-DE" sz="1800" i="1" dirty="0" smtClean="0"/>
              <a:t>Tonträger</a:t>
            </a:r>
            <a:r>
              <a:rPr lang="de-DE" sz="1800" dirty="0" smtClean="0"/>
              <a:t>: </a:t>
            </a:r>
            <a:r>
              <a:rPr lang="de-DE" sz="1800" b="1" dirty="0"/>
              <a:t>Audiodisk | </a:t>
            </a:r>
            <a:r>
              <a:rPr lang="de-DE" sz="1800" b="1" dirty="0" smtClean="0"/>
              <a:t>Audiokassette</a:t>
            </a:r>
            <a:r>
              <a:rPr lang="de-DE" sz="1800" b="1" dirty="0"/>
              <a:t> | </a:t>
            </a:r>
            <a:r>
              <a:rPr lang="de-DE" sz="1800" b="1" dirty="0" smtClean="0"/>
              <a:t>Tonbandspule</a:t>
            </a:r>
            <a:r>
              <a:rPr lang="de-DE" sz="1800" dirty="0" smtClean="0"/>
              <a:t> …</a:t>
            </a:r>
          </a:p>
          <a:p>
            <a:pPr marL="0" lvl="1" indent="0">
              <a:buNone/>
            </a:pPr>
            <a:r>
              <a:rPr lang="de-DE" sz="1800" i="1" dirty="0" smtClean="0"/>
              <a:t>Videodatenträger</a:t>
            </a:r>
            <a:r>
              <a:rPr lang="de-DE" sz="1800" dirty="0" smtClean="0"/>
              <a:t>: </a:t>
            </a:r>
            <a:r>
              <a:rPr lang="de-DE" sz="1800" b="1" dirty="0"/>
              <a:t>Videodisk | </a:t>
            </a:r>
            <a:r>
              <a:rPr lang="de-DE" sz="1800" b="1" dirty="0" smtClean="0"/>
              <a:t>Videokassette </a:t>
            </a:r>
            <a:r>
              <a:rPr lang="de-DE" sz="1800" dirty="0" smtClean="0"/>
              <a:t>…</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027908"/>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22978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rotWithShape="1">
          <a:blip r:embed="rId2" cstate="print"/>
          <a:srcRect b="2718"/>
          <a:stretch/>
        </p:blipFill>
        <p:spPr>
          <a:xfrm>
            <a:off x="1187624" y="1125554"/>
            <a:ext cx="2583132" cy="5183766"/>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solidFill>
                  <a:prstClr val="black"/>
                </a:solidFill>
                <a:latin typeface="Verdana" pitchFamily="34" charset="0"/>
                <a:ea typeface="Verdana" pitchFamily="34" charset="0"/>
                <a:cs typeface="Verdana" pitchFamily="34" charset="0"/>
              </a:rPr>
              <a:t>186 Seiten, Christoph Hein wurde 1944 geboren, </a:t>
            </a:r>
          </a:p>
          <a:p>
            <a:r>
              <a:rPr lang="de-DE" sz="1600" dirty="0" smtClean="0">
                <a:solidFill>
                  <a:prstClr val="black"/>
                </a:solidFill>
                <a:latin typeface="Verdana" pitchFamily="34" charset="0"/>
                <a:ea typeface="Verdana" pitchFamily="34" charset="0"/>
                <a:cs typeface="Verdana" pitchFamily="34" charset="0"/>
              </a:rPr>
              <a:t>die Sprache des Textes ist Deutsch</a:t>
            </a:r>
            <a:endParaRPr lang="de-DE" sz="1600" dirty="0">
              <a:solidFill>
                <a:prstClr val="black"/>
              </a:solidFill>
              <a:latin typeface="Verdana"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a:t>
            </a:fld>
            <a:endParaRPr lang="de-DE">
              <a:solidFill>
                <a:prstClr val="black">
                  <a:tint val="75000"/>
                </a:prstClr>
              </a:solidFill>
            </a:endParaRPr>
          </a:p>
        </p:txBody>
      </p:sp>
      <p:sp>
        <p:nvSpPr>
          <p:cNvPr id="13" name="Fußzeilenplatzhalter 12"/>
          <p:cNvSpPr>
            <a:spLocks noGrp="1"/>
          </p:cNvSpPr>
          <p:nvPr>
            <p:ph type="ftr" sz="quarter" idx="14"/>
          </p:nvPr>
        </p:nvSpPr>
        <p:spPr>
          <a:xfrm>
            <a:off x="467544" y="6376243"/>
            <a:ext cx="806489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74302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5912620"/>
              </p:ext>
            </p:extLst>
          </p:nvPr>
        </p:nvGraphicFramePr>
        <p:xfrm>
          <a:off x="2483768" y="1052737"/>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07504" y="1047637"/>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Einbändige Monografie </a:t>
            </a:r>
            <a:r>
              <a:rPr lang="de-DE" sz="1200" dirty="0" smtClean="0">
                <a:latin typeface="Verdana" panose="020B0604030504040204" pitchFamily="34" charset="0"/>
                <a:ea typeface="Verdana" panose="020B0604030504040204" pitchFamily="34" charset="0"/>
                <a:cs typeface="Verdana" panose="020B0604030504040204" pitchFamily="34" charset="0"/>
              </a:rPr>
              <a:t>oder</a:t>
            </a:r>
          </a:p>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p>
            <a:endParaRPr lang="de-DE" sz="8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in gedruckter Form </a:t>
            </a:r>
          </a:p>
          <a:p>
            <a:r>
              <a:rPr lang="de-DE" sz="1400" i="1" dirty="0" smtClean="0">
                <a:latin typeface="Verdana" panose="020B0604030504040204" pitchFamily="34" charset="0"/>
                <a:ea typeface="Verdana" panose="020B0604030504040204" pitchFamily="34" charset="0"/>
                <a:cs typeface="Verdana" panose="020B0604030504040204" pitchFamily="34" charset="0"/>
              </a:rPr>
              <a:t>nur Text </a:t>
            </a:r>
          </a:p>
          <a:p>
            <a:r>
              <a:rPr lang="de-DE" sz="1400" i="1" dirty="0" smtClean="0">
                <a:latin typeface="Verdana" panose="020B0604030504040204" pitchFamily="34" charset="0"/>
                <a:ea typeface="Verdana" panose="020B0604030504040204" pitchFamily="34" charset="0"/>
                <a:cs typeface="Verdana" panose="020B0604030504040204" pitchFamily="34" charset="0"/>
              </a:rPr>
              <a:t>ohne Abbildungen</a:t>
            </a:r>
          </a:p>
        </p:txBody>
      </p:sp>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sp>
        <p:nvSpPr>
          <p:cNvPr id="10" name="Textfeld 9"/>
          <p:cNvSpPr txBox="1"/>
          <p:nvPr/>
        </p:nvSpPr>
        <p:spPr>
          <a:xfrm>
            <a:off x="113819" y="3645024"/>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Online-Zeitschrift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überwiegend Text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(fortlaufende Ressource)</a:t>
            </a:r>
          </a:p>
        </p:txBody>
      </p:sp>
      <p:graphicFrame>
        <p:nvGraphicFramePr>
          <p:cNvPr id="11" name="Tabelle 10"/>
          <p:cNvGraphicFramePr>
            <a:graphicFrameLocks noGrp="1"/>
          </p:cNvGraphicFramePr>
          <p:nvPr>
            <p:extLst>
              <p:ext uri="{D42A27DB-BD31-4B8C-83A1-F6EECF244321}">
                <p14:modId xmlns:p14="http://schemas.microsoft.com/office/powerpoint/2010/main" val="2315970213"/>
              </p:ext>
            </p:extLst>
          </p:nvPr>
        </p:nvGraphicFramePr>
        <p:xfrm>
          <a:off x="2483768" y="3645024"/>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Online-Ressource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00942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 zu den IMD-Typen</a:t>
            </a:r>
            <a:endParaRPr lang="de-DE" dirty="0"/>
          </a:p>
        </p:txBody>
      </p:sp>
      <p:sp>
        <p:nvSpPr>
          <p:cNvPr id="3" name="Textplatzhalter 2"/>
          <p:cNvSpPr>
            <a:spLocks noGrp="1"/>
          </p:cNvSpPr>
          <p:nvPr>
            <p:ph type="body" sz="quarter" idx="13"/>
          </p:nvPr>
        </p:nvSpPr>
        <p:spPr>
          <a:xfrm>
            <a:off x="107504" y="862266"/>
            <a:ext cx="9036496" cy="5591070"/>
          </a:xfrm>
        </p:spPr>
        <p:txBody>
          <a:bodyPr wrap="square"/>
          <a:lstStyle/>
          <a:p>
            <a:r>
              <a:rPr lang="de-DE" sz="1800" b="1" dirty="0" smtClean="0"/>
              <a:t>Inhaltstyp</a:t>
            </a:r>
            <a:r>
              <a:rPr lang="de-DE" sz="1800" dirty="0" smtClean="0"/>
              <a:t>  		RDA 6.9.1.3 D-A-CH</a:t>
            </a:r>
          </a:p>
          <a:p>
            <a:r>
              <a:rPr lang="de-DE" sz="1800" b="1" dirty="0" smtClean="0"/>
              <a:t>Medientyp</a:t>
            </a:r>
            <a:r>
              <a:rPr lang="de-DE" sz="1800" dirty="0" smtClean="0"/>
              <a:t>  		RDA 3.2.1.3 D-A-CH</a:t>
            </a:r>
            <a:endParaRPr lang="de-DE" sz="1800" dirty="0"/>
          </a:p>
          <a:p>
            <a:r>
              <a:rPr lang="de-DE" sz="1800" b="1" dirty="0" smtClean="0"/>
              <a:t>Datenträgertyp</a:t>
            </a:r>
            <a:r>
              <a:rPr lang="de-DE" sz="1800" dirty="0" smtClean="0"/>
              <a:t>  		RDA 3.3.1.3 D-A-CH</a:t>
            </a:r>
            <a:endParaRPr lang="de-DE" sz="1800" dirty="0"/>
          </a:p>
          <a:p>
            <a:pPr marL="358775" lvl="1" indent="0">
              <a:buNone/>
            </a:pPr>
            <a:endParaRPr lang="de-DE" sz="1200" dirty="0" smtClean="0"/>
          </a:p>
          <a:p>
            <a:pPr marL="358775" lvl="1" indent="0">
              <a:buNone/>
            </a:pPr>
            <a:r>
              <a:rPr lang="de-DE" dirty="0" smtClean="0"/>
              <a:t>Die IMD-Typen werden nur für die </a:t>
            </a:r>
            <a:r>
              <a:rPr lang="de-DE" u="sng" dirty="0" smtClean="0"/>
              <a:t>Hauptkomponente</a:t>
            </a:r>
            <a:r>
              <a:rPr lang="de-DE" dirty="0"/>
              <a:t> </a:t>
            </a:r>
            <a:r>
              <a:rPr lang="de-DE" dirty="0" smtClean="0"/>
              <a:t>erfasst, </a:t>
            </a:r>
          </a:p>
          <a:p>
            <a:pPr marL="358775" lvl="1" indent="0">
              <a:buNone/>
            </a:pPr>
            <a:r>
              <a:rPr lang="de-DE" dirty="0" smtClean="0"/>
              <a:t>jedoch nicht für </a:t>
            </a:r>
            <a:r>
              <a:rPr lang="de-DE" u="sng" dirty="0" smtClean="0"/>
              <a:t>Begleitmaterial</a:t>
            </a:r>
            <a:r>
              <a:rPr lang="de-DE" dirty="0" smtClean="0"/>
              <a:t>.</a:t>
            </a:r>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r>
              <a:rPr lang="de-DE" dirty="0" smtClean="0">
                <a:sym typeface="Wingdings" panose="05000000000000000000" pitchFamily="2" charset="2"/>
              </a:rPr>
              <a:t>    </a:t>
            </a:r>
            <a:endParaRPr lang="de-DE" sz="800" dirty="0" smtClean="0">
              <a:sym typeface="Wingdings" panose="05000000000000000000" pitchFamily="2" charset="2"/>
            </a:endParaRPr>
          </a:p>
          <a:p>
            <a:pPr marL="358775" lvl="1" indent="0">
              <a:buNone/>
            </a:pPr>
            <a:r>
              <a:rPr lang="de-DE" b="1" dirty="0" smtClean="0">
                <a:sym typeface="Wingdings" panose="05000000000000000000" pitchFamily="2" charset="2"/>
              </a:rPr>
              <a:t>  </a:t>
            </a:r>
            <a:r>
              <a:rPr lang="de-DE" b="1" dirty="0" smtClean="0">
                <a:solidFill>
                  <a:srgbClr val="FF0000"/>
                </a:solidFill>
                <a:sym typeface="Wingdings" panose="05000000000000000000" pitchFamily="2" charset="2"/>
              </a:rPr>
              <a:t> Keine Erfassung von IMD-Typen für das Booklet!</a:t>
            </a:r>
            <a:endParaRPr lang="de-DE" b="1" dirty="0" smtClean="0">
              <a:solidFill>
                <a:srgbClr val="FF000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dirty="0"/>
          </a:p>
        </p:txBody>
      </p:sp>
      <p:sp>
        <p:nvSpPr>
          <p:cNvPr id="10" name="Textfeld 9"/>
          <p:cNvSpPr txBox="1"/>
          <p:nvPr/>
        </p:nvSpPr>
        <p:spPr>
          <a:xfrm>
            <a:off x="125942" y="3429000"/>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Roman als Hörbuch</a:t>
            </a:r>
            <a:endParaRPr lang="de-DE" i="1" dirty="0" smtClean="0">
              <a:latin typeface="Verdana" panose="020B0604030504040204" pitchFamily="34" charset="0"/>
              <a:ea typeface="Verdana" panose="020B0604030504040204" pitchFamily="34" charset="0"/>
              <a:cs typeface="Verdana" panose="020B0604030504040204" pitchFamily="34" charset="0"/>
            </a:endParaRPr>
          </a:p>
          <a:p>
            <a:endParaRPr lang="de-DE" sz="14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mit Booklet </a:t>
            </a:r>
            <a:r>
              <a:rPr lang="de-DE" sz="1200" i="1" dirty="0" smtClean="0">
                <a:latin typeface="Verdana" panose="020B0604030504040204" pitchFamily="34" charset="0"/>
                <a:ea typeface="Verdana" panose="020B0604030504040204" pitchFamily="34" charset="0"/>
                <a:cs typeface="Verdana" panose="020B0604030504040204" pitchFamily="34" charset="0"/>
              </a:rPr>
              <a:t>(16 Seiten)</a:t>
            </a:r>
          </a:p>
          <a:p>
            <a:endParaRPr lang="de-DE" sz="1400" dirty="0">
              <a:latin typeface="Verdana" panose="020B0604030504040204" pitchFamily="34" charset="0"/>
              <a:ea typeface="Verdana" panose="020B0604030504040204" pitchFamily="34" charset="0"/>
              <a:cs typeface="Verdana" panose="020B0604030504040204" pitchFamily="34" charset="0"/>
            </a:endParaRP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(einzelne Einheit)</a:t>
            </a:r>
          </a:p>
        </p:txBody>
      </p:sp>
      <p:graphicFrame>
        <p:nvGraphicFramePr>
          <p:cNvPr id="12" name="Tabelle 11"/>
          <p:cNvGraphicFramePr>
            <a:graphicFrameLocks noGrp="1"/>
          </p:cNvGraphicFramePr>
          <p:nvPr>
            <p:extLst>
              <p:ext uri="{D42A27DB-BD31-4B8C-83A1-F6EECF244321}">
                <p14:modId xmlns:p14="http://schemas.microsoft.com/office/powerpoint/2010/main" val="927433808"/>
              </p:ext>
            </p:extLst>
          </p:nvPr>
        </p:nvGraphicFramePr>
        <p:xfrm>
          <a:off x="2483768" y="3440386"/>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gesprochenes Wort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Rechteck 5"/>
          <p:cNvSpPr/>
          <p:nvPr/>
        </p:nvSpPr>
        <p:spPr>
          <a:xfrm>
            <a:off x="455058" y="2897740"/>
            <a:ext cx="1170513" cy="400110"/>
          </a:xfrm>
          <a:prstGeom prst="rect">
            <a:avLst/>
          </a:prstGeom>
        </p:spPr>
        <p:txBody>
          <a:bodyPr wrap="none">
            <a:spAutoFit/>
          </a:bodyPr>
          <a:lstStyle/>
          <a:p>
            <a:r>
              <a:rPr lang="de-DE" sz="20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Beispiel</a:t>
            </a:r>
            <a:endParaRPr lang="de-DE" sz="2000" i="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96196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5"/>
          </p:nvPr>
        </p:nvSpPr>
        <p:spPr/>
        <p:txBody>
          <a:bodyPr/>
          <a:lstStyle/>
          <a:p>
            <a:r>
              <a:rPr lang="de-DE" dirty="0" smtClean="0"/>
              <a:t>Modul 3.02.09</a:t>
            </a:r>
            <a:endParaRPr lang="de-DE" dirty="0"/>
          </a:p>
        </p:txBody>
      </p:sp>
      <p:sp>
        <p:nvSpPr>
          <p:cNvPr id="5" name="Titel 4"/>
          <p:cNvSpPr>
            <a:spLocks noGrp="1"/>
          </p:cNvSpPr>
          <p:nvPr>
            <p:ph type="title"/>
          </p:nvPr>
        </p:nvSpPr>
        <p:spPr/>
        <p:txBody>
          <a:bodyPr/>
          <a:lstStyle/>
          <a:p>
            <a:r>
              <a:rPr lang="de-DE" dirty="0" smtClean="0"/>
              <a:t>Beschreibung der Datenträger</a:t>
            </a:r>
            <a:br>
              <a:rPr lang="de-DE" dirty="0" smtClean="0"/>
            </a:br>
            <a:r>
              <a:rPr lang="de-DE" dirty="0" smtClean="0"/>
              <a:t>(RDA Kapitel 3)</a:t>
            </a:r>
            <a:endParaRPr lang="de-DE" dirty="0"/>
          </a:p>
        </p:txBody>
      </p:sp>
      <p:sp>
        <p:nvSpPr>
          <p:cNvPr id="2" name="Fußzeilenplatzhalter 1"/>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82</a:t>
            </a:fld>
            <a:endParaRPr lang="de-DE" dirty="0">
              <a:solidFill>
                <a:prstClr val="black">
                  <a:tint val="75000"/>
                </a:prstClr>
              </a:solidFill>
            </a:endParaRPr>
          </a:p>
        </p:txBody>
      </p:sp>
    </p:spTree>
    <p:extLst>
      <p:ext uri="{BB962C8B-B14F-4D97-AF65-F5344CB8AC3E}">
        <p14:creationId xmlns:p14="http://schemas.microsoft.com/office/powerpoint/2010/main" val="2102850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pPr>
              <a:buNone/>
            </a:pPr>
            <a:r>
              <a:rPr lang="de-DE" dirty="0"/>
              <a:t>Erfassung des Umfangs (RDA 3.4.1.3):</a:t>
            </a:r>
          </a:p>
          <a:p>
            <a:r>
              <a:rPr lang="de-DE" dirty="0"/>
              <a:t>Angabe der </a:t>
            </a:r>
            <a:r>
              <a:rPr lang="de-DE" i="1" dirty="0"/>
              <a:t>Anzahl</a:t>
            </a:r>
            <a:r>
              <a:rPr lang="de-DE" dirty="0"/>
              <a:t> und der </a:t>
            </a:r>
            <a:r>
              <a:rPr lang="de-DE" i="1" dirty="0"/>
              <a:t>Art</a:t>
            </a:r>
            <a:r>
              <a:rPr lang="de-DE" dirty="0"/>
              <a:t> der Einheiten</a:t>
            </a:r>
          </a:p>
          <a:p>
            <a:r>
              <a:rPr lang="de-DE" dirty="0"/>
              <a:t>Art der Einheit = zutreffender Begriff aus der Liste der Datenträgertypen (RDA 3.3.1.3)</a:t>
            </a:r>
          </a:p>
          <a:p>
            <a:r>
              <a:rPr lang="de-DE" dirty="0"/>
              <a:t>Fortlaufende Ressourcen: </a:t>
            </a:r>
          </a:p>
          <a:p>
            <a:pPr lvl="1"/>
            <a:r>
              <a:rPr lang="de-DE" dirty="0"/>
              <a:t>Die Erfassung der Art der Einheiten und die Anzahl der Einheiten ist </a:t>
            </a:r>
            <a:r>
              <a:rPr lang="de-DE" dirty="0">
                <a:solidFill>
                  <a:srgbClr val="C00000"/>
                </a:solidFill>
              </a:rPr>
              <a:t>fakultativ</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83</a:t>
            </a:fld>
            <a:endParaRPr lang="de-DE" dirty="0">
              <a:solidFill>
                <a:prstClr val="black">
                  <a:tint val="75000"/>
                </a:prstClr>
              </a:solidFill>
            </a:endParaRPr>
          </a:p>
        </p:txBody>
      </p:sp>
    </p:spTree>
    <p:extLst>
      <p:ext uri="{BB962C8B-B14F-4D97-AF65-F5344CB8AC3E}">
        <p14:creationId xmlns:p14="http://schemas.microsoft.com/office/powerpoint/2010/main" val="15535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a:t>Manche Datenträgertypen werden </a:t>
            </a:r>
            <a:r>
              <a:rPr lang="de-DE" b="1" dirty="0"/>
              <a:t>nicht</a:t>
            </a:r>
            <a:r>
              <a:rPr lang="de-DE" dirty="0"/>
              <a:t> als Art der Einheit für die Erfassung des Umfangs genutzt</a:t>
            </a:r>
          </a:p>
          <a:p>
            <a:pPr>
              <a:buNone/>
            </a:pPr>
            <a:r>
              <a:rPr lang="de-DE" dirty="0">
                <a:sym typeface="Wingdings" pitchFamily="2" charset="2"/>
              </a:rPr>
              <a:t>	 </a:t>
            </a:r>
            <a:r>
              <a:rPr lang="de-DE" dirty="0"/>
              <a:t>anstatt des erfassten Datenträgertyps wird eine spezifischere Bezeichnung verwendet, diese wird aus der Liste in RDA 3.4.1.3 D-A-CH ausgewählt.</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84</a:t>
            </a:fld>
            <a:endParaRPr lang="de-DE" dirty="0">
              <a:solidFill>
                <a:prstClr val="black">
                  <a:tint val="75000"/>
                </a:prstClr>
              </a:solidFill>
            </a:endParaRPr>
          </a:p>
        </p:txBody>
      </p:sp>
    </p:spTree>
    <p:extLst>
      <p:ext uri="{BB962C8B-B14F-4D97-AF65-F5344CB8AC3E}">
        <p14:creationId xmlns:p14="http://schemas.microsoft.com/office/powerpoint/2010/main" val="2564747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15"/>
          </p:nvPr>
        </p:nvSpPr>
        <p:spPr/>
        <p:txBody>
          <a:bodyPr/>
          <a:lstStyle/>
          <a:p>
            <a:pPr marL="0" indent="0">
              <a:buNone/>
            </a:pPr>
            <a:r>
              <a:rPr lang="de-DE" i="1" dirty="0"/>
              <a:t>Hinweis: die weiteren Folien betreffen nur noch einzelne Einheiten</a:t>
            </a:r>
          </a:p>
          <a:p>
            <a:r>
              <a:rPr lang="de-DE" dirty="0"/>
              <a:t>Ressource besteht aus Text:</a:t>
            </a:r>
            <a:br>
              <a:rPr lang="de-DE" dirty="0"/>
            </a:br>
            <a:r>
              <a:rPr lang="de-DE" dirty="0">
                <a:sym typeface="Wingdings" pitchFamily="2" charset="2"/>
              </a:rPr>
              <a:t> Abweichung von der Grundregel</a:t>
            </a:r>
            <a:br>
              <a:rPr lang="de-DE" dirty="0">
                <a:sym typeface="Wingdings" pitchFamily="2" charset="2"/>
              </a:rPr>
            </a:br>
            <a:r>
              <a:rPr lang="de-DE" dirty="0">
                <a:sym typeface="Wingdings" pitchFamily="2" charset="2"/>
              </a:rPr>
              <a:t>„Datenträgertyp = Art der Einheit“</a:t>
            </a:r>
          </a:p>
          <a:p>
            <a:r>
              <a:rPr lang="de-DE" dirty="0">
                <a:sym typeface="Wingdings" pitchFamily="2" charset="2"/>
              </a:rPr>
              <a:t>Der Umfang wird entweder in Seiten, Blättern oder Spalten (oder einer Kombination dieser) angegeben (RDA 3.4.5.2)</a:t>
            </a:r>
            <a:r>
              <a:rPr lang="de-DE" dirty="0" smtClean="0"/>
              <a:t/>
            </a:r>
            <a:br>
              <a:rPr lang="de-DE" dirty="0" smtClean="0"/>
            </a:br>
            <a:endParaRPr lang="de-DE" dirty="0" smtClean="0"/>
          </a:p>
          <a:p>
            <a:endParaRPr lang="de-DE" dirty="0" smtClean="0">
              <a:sym typeface="Wingdings" pitchFamily="2" charset="2"/>
            </a:endParaRP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85</a:t>
            </a:fld>
            <a:endParaRPr lang="de-DE" dirty="0">
              <a:solidFill>
                <a:prstClr val="black">
                  <a:tint val="75000"/>
                </a:prstClr>
              </a:solidFill>
            </a:endParaRPr>
          </a:p>
        </p:txBody>
      </p:sp>
    </p:spTree>
    <p:extLst>
      <p:ext uri="{BB962C8B-B14F-4D97-AF65-F5344CB8AC3E}">
        <p14:creationId xmlns:p14="http://schemas.microsoft.com/office/powerpoint/2010/main" val="924389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eine Box mit Kassetten</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92309494"/>
              </p:ext>
            </p:extLst>
          </p:nvPr>
        </p:nvGraphicFramePr>
        <p:xfrm>
          <a:off x="684327"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Audiokassette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2 Audiokassetten</a:t>
                      </a:r>
                      <a:endParaRPr lang="de-DE" sz="18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dirty="0"/>
          </a:p>
        </p:txBody>
      </p:sp>
    </p:spTree>
    <p:extLst>
      <p:ext uri="{BB962C8B-B14F-4D97-AF65-F5344CB8AC3E}">
        <p14:creationId xmlns:p14="http://schemas.microsoft.com/office/powerpoint/2010/main" val="1328915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einzelne Einheit: eine Datei, die online verfügbar ist</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671376831"/>
              </p:ext>
            </p:extLst>
          </p:nvPr>
        </p:nvGraphicFramePr>
        <p:xfrm>
          <a:off x="683568"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1 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Computerdaten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87</a:t>
            </a:fld>
            <a:endParaRPr lang="de-DE" dirty="0"/>
          </a:p>
        </p:txBody>
      </p:sp>
    </p:spTree>
    <p:extLst>
      <p:ext uri="{BB962C8B-B14F-4D97-AF65-F5344CB8AC3E}">
        <p14:creationId xmlns:p14="http://schemas.microsoft.com/office/powerpoint/2010/main" val="2561144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(Einzelband mit 586 gezählten Seiten):</a:t>
            </a:r>
            <a:br>
              <a:rPr lang="de-DE" dirty="0" smtClean="0"/>
            </a:br>
            <a:endParaRPr lang="de-DE" dirty="0" smtClean="0"/>
          </a:p>
          <a:p>
            <a:endParaRPr lang="de-DE" dirty="0" smtClean="0">
              <a:sym typeface="Wingdings" pitchFamily="2" charset="2"/>
            </a:endParaRPr>
          </a:p>
        </p:txBody>
      </p:sp>
      <p:graphicFrame>
        <p:nvGraphicFramePr>
          <p:cNvPr id="8" name="Tabelle 7"/>
          <p:cNvGraphicFramePr>
            <a:graphicFrameLocks noGrp="1"/>
          </p:cNvGraphicFramePr>
          <p:nvPr>
            <p:extLst>
              <p:ext uri="{D42A27DB-BD31-4B8C-83A1-F6EECF244321}">
                <p14:modId xmlns:p14="http://schemas.microsoft.com/office/powerpoint/2010/main" val="73384082"/>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586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88</a:t>
            </a:fld>
            <a:endParaRPr lang="de-DE" dirty="0">
              <a:solidFill>
                <a:prstClr val="black">
                  <a:tint val="75000"/>
                </a:prstClr>
              </a:solidFill>
            </a:endParaRPr>
          </a:p>
        </p:txBody>
      </p:sp>
    </p:spTree>
    <p:extLst>
      <p:ext uri="{BB962C8B-B14F-4D97-AF65-F5344CB8AC3E}">
        <p14:creationId xmlns:p14="http://schemas.microsoft.com/office/powerpoint/2010/main" val="3620199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8A6690F1-7CA1-4166-A522-500460961984}" type="slidenum">
              <a:rPr lang="de-DE" smtClean="0">
                <a:solidFill>
                  <a:prstClr val="black">
                    <a:tint val="75000"/>
                  </a:prstClr>
                </a:solidFill>
              </a:rPr>
              <a:pPr/>
              <a:t>89</a:t>
            </a:fld>
            <a:endParaRPr lang="de-DE" dirty="0">
              <a:solidFill>
                <a:prstClr val="black">
                  <a:tint val="75000"/>
                </a:prstClr>
              </a:solidFill>
            </a:endParaRPr>
          </a:p>
        </p:txBody>
      </p:sp>
      <p:sp>
        <p:nvSpPr>
          <p:cNvPr id="3" name="Titel 2"/>
          <p:cNvSpPr>
            <a:spLocks noGrp="1"/>
          </p:cNvSpPr>
          <p:nvPr>
            <p:ph type="title"/>
          </p:nvPr>
        </p:nvSpPr>
        <p:spPr/>
        <p:txBody>
          <a:bodyPr/>
          <a:lstStyle/>
          <a:p>
            <a:r>
              <a:rPr lang="de-DE" dirty="0" smtClean="0"/>
              <a:t>Beschreibung der Datenträger</a:t>
            </a:r>
            <a:endParaRPr lang="de-DE" dirty="0"/>
          </a:p>
        </p:txBody>
      </p:sp>
      <p:sp>
        <p:nvSpPr>
          <p:cNvPr id="4" name="Textplatzhalter 3"/>
          <p:cNvSpPr>
            <a:spLocks noGrp="1"/>
          </p:cNvSpPr>
          <p:nvPr>
            <p:ph type="body" sz="quarter" idx="15"/>
          </p:nvPr>
        </p:nvSpPr>
        <p:spPr/>
        <p:txBody>
          <a:bodyPr/>
          <a:lstStyle/>
          <a:p>
            <a:pPr marL="0" indent="0">
              <a:buNone/>
            </a:pPr>
            <a:r>
              <a:rPr lang="de-DE" dirty="0" smtClean="0"/>
              <a:t>Elemente aus RDA 3, die zwar keine Pflicht sind, aber gegebenenfalls sinnvoll für die Beschreibung sind u.a. (Auswahl):</a:t>
            </a:r>
          </a:p>
          <a:p>
            <a:r>
              <a:rPr lang="de-DE" dirty="0" smtClean="0"/>
              <a:t>Maße (RDA 3.5)</a:t>
            </a:r>
          </a:p>
          <a:p>
            <a:pPr lvl="1"/>
            <a:r>
              <a:rPr lang="de-DE" dirty="0" smtClean="0"/>
              <a:t>Werden i. A. in cm erfasst und auf volle Zahlen gerundet</a:t>
            </a:r>
          </a:p>
          <a:p>
            <a:pPr lvl="1"/>
            <a:r>
              <a:rPr lang="de-DE" dirty="0" smtClean="0"/>
              <a:t>Z. B. „18 cm“ (das Buch misst in Wirklichkeit 17,2 cm)</a:t>
            </a:r>
          </a:p>
          <a:p>
            <a:r>
              <a:rPr lang="de-DE" dirty="0" smtClean="0"/>
              <a:t>Geräte- oder Systemanforderungen (RDA 3.20)</a:t>
            </a:r>
          </a:p>
          <a:p>
            <a:pPr lvl="1"/>
            <a:r>
              <a:rPr lang="de-DE" dirty="0" smtClean="0"/>
              <a:t>Diese werden gemäß RDA 3.20.1.3 D-A-CH direkt von der Informationsquelle übernommen</a:t>
            </a:r>
          </a:p>
          <a:p>
            <a:r>
              <a:rPr lang="de-DE" dirty="0" smtClean="0"/>
              <a:t>Eigenschaft einer digitalen Datei (RDA 3.19)</a:t>
            </a:r>
          </a:p>
          <a:p>
            <a:pPr lvl="1"/>
            <a:r>
              <a:rPr lang="de-DE" dirty="0" smtClean="0"/>
              <a:t>Darunter fällt u. a. der Dateityp, Regionalcode eines Films…</a:t>
            </a:r>
            <a:endParaRPr lang="de-DE" dirty="0"/>
          </a:p>
        </p:txBody>
      </p:sp>
      <p:sp>
        <p:nvSpPr>
          <p:cNvPr id="5" name="Fußzeilenplatzhalter 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85869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59260431"/>
              </p:ext>
            </p:extLst>
          </p:nvPr>
        </p:nvGraphicFramePr>
        <p:xfrm>
          <a:off x="251520" y="1268760"/>
          <a:ext cx="8280920" cy="450756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9</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916545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des Inhalts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prstClr val="black"/>
                </a:solidFill>
                <a:latin typeface="Verdana" panose="020B0604030504040204" pitchFamily="34" charset="0"/>
                <a:ea typeface="Verdana" panose="020B0604030504040204" pitchFamily="34" charset="0"/>
                <a:cs typeface="Verdana" panose="020B0604030504040204" pitchFamily="34" charset="0"/>
              </a:rPr>
              <a:t>Modul 3.03.01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90</a:t>
            </a:fld>
            <a:endParaRPr lang="de-DE">
              <a:solidFill>
                <a:prstClr val="black">
                  <a:tint val="75000"/>
                </a:prstClr>
              </a:solidFill>
            </a:endParaRPr>
          </a:p>
        </p:txBody>
      </p:sp>
    </p:spTree>
    <p:extLst>
      <p:ext uri="{BB962C8B-B14F-4D97-AF65-F5344CB8AC3E}">
        <p14:creationId xmlns:p14="http://schemas.microsoft.com/office/powerpoint/2010/main" val="3532484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 Information Kapitel 7</a:t>
            </a:r>
            <a:endParaRPr lang="de-DE" dirty="0"/>
          </a:p>
        </p:txBody>
      </p:sp>
      <p:sp>
        <p:nvSpPr>
          <p:cNvPr id="3" name="Textplatzhalter 2"/>
          <p:cNvSpPr>
            <a:spLocks noGrp="1"/>
          </p:cNvSpPr>
          <p:nvPr>
            <p:ph type="body" sz="quarter" idx="13"/>
          </p:nvPr>
        </p:nvSpPr>
        <p:spPr/>
        <p:txBody>
          <a:bodyPr wrap="square"/>
          <a:lstStyle/>
          <a:p>
            <a:r>
              <a:rPr lang="de-DE" dirty="0" smtClean="0"/>
              <a:t>Erfassung von beschreibenden Merkmalen des intellektuellen oder künstlerischen Inhalts</a:t>
            </a:r>
          </a:p>
          <a:p>
            <a:r>
              <a:rPr lang="de-DE" dirty="0"/>
              <a:t>v</a:t>
            </a:r>
            <a:r>
              <a:rPr lang="de-DE" dirty="0" smtClean="0"/>
              <a:t>erwendet, um die Benutzeranforderungen bezüglich des Inhalts zu erfüllen</a:t>
            </a:r>
          </a:p>
          <a:p>
            <a:pPr lvl="1"/>
            <a:r>
              <a:rPr lang="de-DE" dirty="0" smtClean="0"/>
              <a:t>(z. B. Art des Inhalts, Zielgruppe, Sprache)</a:t>
            </a:r>
          </a:p>
          <a:p>
            <a:r>
              <a:rPr lang="de-DE" dirty="0" smtClean="0"/>
              <a:t>Informationsquellen:</a:t>
            </a:r>
          </a:p>
          <a:p>
            <a:pPr lvl="1"/>
            <a:r>
              <a:rPr lang="de-DE" dirty="0" smtClean="0"/>
              <a:t>die Ressource selbst</a:t>
            </a:r>
          </a:p>
          <a:p>
            <a:pPr lvl="1"/>
            <a:r>
              <a:rPr lang="de-DE" dirty="0" smtClean="0"/>
              <a:t>Quellen außerhalb der Ressource</a:t>
            </a:r>
          </a:p>
        </p:txBody>
      </p:sp>
      <p:sp>
        <p:nvSpPr>
          <p:cNvPr id="4" name="Fußzeilenplatzhalter 3"/>
          <p:cNvSpPr>
            <a:spLocks noGrp="1"/>
          </p:cNvSpPr>
          <p:nvPr>
            <p:ph type="ftr" sz="quarter" idx="14"/>
          </p:nvPr>
        </p:nvSpPr>
        <p:spPr>
          <a:xfrm>
            <a:off x="467544" y="6376243"/>
            <a:ext cx="813690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91</a:t>
            </a:fld>
            <a:endParaRPr lang="de-DE">
              <a:solidFill>
                <a:prstClr val="black">
                  <a:tint val="75000"/>
                </a:prstClr>
              </a:solidFill>
            </a:endParaRPr>
          </a:p>
        </p:txBody>
      </p:sp>
    </p:spTree>
    <p:extLst>
      <p:ext uri="{BB962C8B-B14F-4D97-AF65-F5344CB8AC3E}">
        <p14:creationId xmlns:p14="http://schemas.microsoft.com/office/powerpoint/2010/main" val="3692170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 des Inhalts (RDA 7.2)</a:t>
            </a:r>
            <a:endParaRPr lang="de-DE" dirty="0"/>
          </a:p>
        </p:txBody>
      </p:sp>
      <p:sp>
        <p:nvSpPr>
          <p:cNvPr id="3" name="Textplatzhalter 2"/>
          <p:cNvSpPr>
            <a:spLocks noGrp="1"/>
          </p:cNvSpPr>
          <p:nvPr>
            <p:ph type="body" sz="quarter" idx="13"/>
          </p:nvPr>
        </p:nvSpPr>
        <p:spPr>
          <a:xfrm>
            <a:off x="251520" y="836712"/>
            <a:ext cx="8640960" cy="864096"/>
          </a:xfrm>
        </p:spPr>
        <p:txBody>
          <a:bodyPr/>
          <a:lstStyle/>
          <a:p>
            <a:r>
              <a:rPr lang="de-DE" dirty="0" smtClean="0"/>
              <a:t>Art des Inhalts wird erfasst, wenn zur Abgrenzung oder eindeutigen Identifizierung notwendig </a:t>
            </a:r>
            <a:endParaRPr lang="de-DE" sz="1800" dirty="0"/>
          </a:p>
        </p:txBody>
      </p:sp>
      <p:sp>
        <p:nvSpPr>
          <p:cNvPr id="6" name="Rechteck 5"/>
          <p:cNvSpPr/>
          <p:nvPr/>
        </p:nvSpPr>
        <p:spPr>
          <a:xfrm>
            <a:off x="611560" y="1916832"/>
            <a:ext cx="7848872" cy="677108"/>
          </a:xfrm>
          <a:prstGeom prst="rect">
            <a:avLst/>
          </a:prstGeom>
        </p:spPr>
        <p:txBody>
          <a:bodyPr wrap="square">
            <a:spAutoFit/>
          </a:bodyPr>
          <a:lstStyle/>
          <a:p>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Liste nach RDA 7.2 D-A-CH:</a:t>
            </a:r>
          </a:p>
          <a:p>
            <a:endParaRPr lang="de-DE" sz="1400" dirty="0">
              <a:solidFill>
                <a:prstClr val="black"/>
              </a:solidFill>
            </a:endParaRPr>
          </a:p>
        </p:txBody>
      </p:sp>
      <p:sp>
        <p:nvSpPr>
          <p:cNvPr id="7" name="Rechteck 6"/>
          <p:cNvSpPr/>
          <p:nvPr/>
        </p:nvSpPr>
        <p:spPr>
          <a:xfrm>
            <a:off x="611560" y="2865473"/>
            <a:ext cx="7641976" cy="3456384"/>
          </a:xfrm>
          <a:prstGeom prst="rect">
            <a:avLst/>
          </a:prstGeom>
        </p:spPr>
        <p:txBody>
          <a:bodyPr wrap="square" numCol="2">
            <a:spAutoFit/>
          </a:bodyPr>
          <a:lstStyle/>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Ausstellungskatalog</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Autobiografie</a:t>
            </a: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Bibliografie</a:t>
            </a: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Bildband</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Biografie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Comic</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Festschrift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Hochschulschrift</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lvl="1"/>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Hörbuch</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Monografische Reihe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Schulbuch</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Website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Zeitschrift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Zeitung</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92</a:t>
            </a:fld>
            <a:endParaRPr lang="de-DE">
              <a:solidFill>
                <a:prstClr val="black">
                  <a:tint val="75000"/>
                </a:prstClr>
              </a:solidFill>
            </a:endParaRPr>
          </a:p>
        </p:txBody>
      </p:sp>
    </p:spTree>
    <p:extLst>
      <p:ext uri="{BB962C8B-B14F-4D97-AF65-F5344CB8AC3E}">
        <p14:creationId xmlns:p14="http://schemas.microsoft.com/office/powerpoint/2010/main" val="3084190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61462698"/>
              </p:ext>
            </p:extLst>
          </p:nvPr>
        </p:nvGraphicFramePr>
        <p:xfrm>
          <a:off x="395536" y="2636912"/>
          <a:ext cx="8136904" cy="1409708"/>
        </p:xfrm>
        <a:graphic>
          <a:graphicData uri="http://schemas.openxmlformats.org/drawingml/2006/table">
            <a:tbl>
              <a:tblPr firstRow="1" bandRow="1">
                <a:tableStyleId>{5C22544A-7EE6-4342-B048-85BDC9FD1C3A}</a:tableStyleId>
              </a:tblPr>
              <a:tblGrid>
                <a:gridCol w="1248138"/>
                <a:gridCol w="2712302"/>
                <a:gridCol w="417646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Russischer und sorbischer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2207">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Titel liegt sorbisch vor. Der Inhaltstext ist sorbisch und russisch.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Sprache des Inhalts (RDA 7.12)</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e</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ine Sprache, die verwendet wird, um den Inhalt einer Ressource auszudrücken</a:t>
            </a:r>
          </a:p>
          <a:p>
            <a:pPr marL="342900" indent="-342900">
              <a:buFont typeface="Arial" panose="020B0604020202020204" pitchFamily="34" charset="0"/>
              <a:buChar cha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1313860963"/>
              </p:ext>
            </p:extLst>
          </p:nvPr>
        </p:nvGraphicFramePr>
        <p:xfrm>
          <a:off x="395536" y="4293096"/>
          <a:ext cx="8136904" cy="1729242"/>
        </p:xfrm>
        <a:graphic>
          <a:graphicData uri="http://schemas.openxmlformats.org/drawingml/2006/table">
            <a:tbl>
              <a:tblPr firstRow="1" bandRow="1">
                <a:tableStyleId>{5C22544A-7EE6-4342-B048-85BDC9FD1C3A}</a:tableStyleId>
              </a:tblPr>
              <a:tblGrid>
                <a:gridCol w="1248138"/>
                <a:gridCol w="2784310"/>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Tschechischer Text. Deutsche und englische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Titel und Sprache des Inhalts sind tschechisch. Hinweis auf die englische und deutsche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2" name="Foliennummernplatzhalter 1"/>
          <p:cNvSpPr>
            <a:spLocks noGrp="1"/>
          </p:cNvSpPr>
          <p:nvPr>
            <p:ph type="sldNum" sz="quarter" idx="4"/>
          </p:nvPr>
        </p:nvSpPr>
        <p:spPr/>
        <p:txBody>
          <a:bodyPr/>
          <a:lstStyle/>
          <a:p>
            <a:fld id="{8A6690F1-7CA1-4166-A522-500460961984}" type="slidenum">
              <a:rPr lang="de-DE" smtClean="0">
                <a:solidFill>
                  <a:prstClr val="black">
                    <a:tint val="75000"/>
                  </a:prstClr>
                </a:solidFill>
              </a:rPr>
              <a:pPr/>
              <a:t>93</a:t>
            </a:fld>
            <a:endParaRPr lang="de-DE">
              <a:solidFill>
                <a:prstClr val="black">
                  <a:tint val="75000"/>
                </a:prstClr>
              </a:solidFill>
            </a:endParaRPr>
          </a:p>
        </p:txBody>
      </p:sp>
    </p:spTree>
    <p:extLst>
      <p:ext uri="{BB962C8B-B14F-4D97-AF65-F5344CB8AC3E}">
        <p14:creationId xmlns:p14="http://schemas.microsoft.com/office/powerpoint/2010/main" val="414256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sp>
        <p:nvSpPr>
          <p:cNvPr id="3" name="Textplatzhalter 2"/>
          <p:cNvSpPr>
            <a:spLocks noGrp="1"/>
          </p:cNvSpPr>
          <p:nvPr>
            <p:ph type="body" sz="quarter" idx="13"/>
          </p:nvPr>
        </p:nvSpPr>
        <p:spPr/>
        <p:txBody>
          <a:bodyPr wrap="square"/>
          <a:lstStyle/>
          <a:p>
            <a:r>
              <a:rPr lang="de-DE" dirty="0" smtClean="0"/>
              <a:t>Standardelement, Angabe gemäß der Grundregel  (RDA 7.15.1.3)</a:t>
            </a:r>
          </a:p>
          <a:p>
            <a:endParaRPr lang="de-DE" dirty="0"/>
          </a:p>
          <a:p>
            <a:r>
              <a:rPr lang="de-DE" dirty="0" smtClean="0"/>
              <a:t>Inhalt, der dazu konzipiert ist, den primären Inhalt einer Ressource zu illustrieren                          (RDA 7.15.1.3 D-A-CH)</a:t>
            </a:r>
          </a:p>
          <a:p>
            <a:pPr lvl="1"/>
            <a:r>
              <a:rPr lang="de-DE" dirty="0" smtClean="0"/>
              <a:t>Erfassung nur vorgesehen als Ergänzung des primären Inhalts</a:t>
            </a:r>
          </a:p>
          <a:p>
            <a:pPr lvl="1"/>
            <a:r>
              <a:rPr lang="de-DE" dirty="0" smtClean="0"/>
              <a:t>keine Erfassung, wenn ein wesentlicher Teil aus Bildern etc. besteht</a:t>
            </a:r>
          </a:p>
          <a:p>
            <a:pPr lvl="2"/>
            <a:r>
              <a:rPr lang="de-DE" sz="1800" dirty="0"/>
              <a:t>n</a:t>
            </a:r>
            <a:r>
              <a:rPr lang="de-DE" sz="1800" dirty="0" smtClean="0"/>
              <a:t>ach RDA 7.2 wird ein Begriff aus der normierten Liste  in RDA 7.2.1.3 D-A-CH gewählt</a:t>
            </a:r>
          </a:p>
          <a:p>
            <a:pPr lvl="2"/>
            <a:r>
              <a:rPr lang="de-DE" sz="1800" dirty="0"/>
              <a:t>e</a:t>
            </a:r>
            <a:r>
              <a:rPr lang="de-DE" sz="1800" dirty="0" smtClean="0"/>
              <a:t>rfassen Sie zusätzlich „unbewegtes Bild“ als Inhaltstyp nach RDA 6.9</a:t>
            </a:r>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94</a:t>
            </a:fld>
            <a:endParaRPr lang="de-DE">
              <a:solidFill>
                <a:prstClr val="black">
                  <a:tint val="75000"/>
                </a:prstClr>
              </a:solidFill>
            </a:endParaRPr>
          </a:p>
        </p:txBody>
      </p:sp>
    </p:spTree>
    <p:extLst>
      <p:ext uri="{BB962C8B-B14F-4D97-AF65-F5344CB8AC3E}">
        <p14:creationId xmlns:p14="http://schemas.microsoft.com/office/powerpoint/2010/main" val="145374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Hochschulschriften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3.03.02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52276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Grundsätzliches</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 </a:t>
            </a:r>
            <a:r>
              <a:rPr lang="de-DE" dirty="0"/>
              <a:t>Werk, das zur </a:t>
            </a:r>
            <a:r>
              <a:rPr lang="de-DE" b="1" dirty="0"/>
              <a:t>Erlangung eines akademischen Grades</a:t>
            </a:r>
            <a:r>
              <a:rPr lang="de-DE" dirty="0"/>
              <a:t> präsentiert </a:t>
            </a:r>
            <a:r>
              <a:rPr lang="de-DE" dirty="0" smtClean="0"/>
              <a:t>wird</a:t>
            </a:r>
          </a:p>
          <a:p>
            <a:endParaRPr lang="de-DE" dirty="0" smtClean="0"/>
          </a:p>
          <a:p>
            <a:r>
              <a:rPr lang="de-DE" dirty="0" smtClean="0"/>
              <a:t>Angabe </a:t>
            </a:r>
            <a:r>
              <a:rPr lang="de-DE" dirty="0"/>
              <a:t>des Hochschulschriftenvermerks </a:t>
            </a:r>
            <a:r>
              <a:rPr lang="de-DE" dirty="0" smtClean="0"/>
              <a:t>durch </a:t>
            </a:r>
            <a:r>
              <a:rPr lang="de-DE" dirty="0"/>
              <a:t>die </a:t>
            </a:r>
            <a:r>
              <a:rPr lang="de-DE" dirty="0" smtClean="0"/>
              <a:t/>
            </a:r>
            <a:br>
              <a:rPr lang="de-DE" dirty="0" smtClean="0"/>
            </a:br>
            <a:r>
              <a:rPr lang="de-DE" dirty="0" err="1" smtClean="0"/>
              <a:t>RDA</a:t>
            </a:r>
            <a:r>
              <a:rPr lang="de-DE" dirty="0" smtClean="0"/>
              <a:t> </a:t>
            </a:r>
            <a:r>
              <a:rPr lang="de-DE" dirty="0"/>
              <a:t>7.9 D-A-CH </a:t>
            </a:r>
            <a:r>
              <a:rPr lang="de-DE" dirty="0" smtClean="0"/>
              <a:t>geregelt</a:t>
            </a:r>
          </a:p>
          <a:p>
            <a:endParaRPr lang="de-DE" dirty="0"/>
          </a:p>
          <a:p>
            <a:r>
              <a:rPr lang="de-DE" dirty="0" smtClean="0"/>
              <a:t>in </a:t>
            </a:r>
            <a:r>
              <a:rPr lang="de-DE" dirty="0"/>
              <a:t>der deutschsprachigen </a:t>
            </a:r>
            <a:r>
              <a:rPr lang="de-DE" dirty="0" smtClean="0"/>
              <a:t>Praxis:</a:t>
            </a:r>
            <a:br>
              <a:rPr lang="de-DE" dirty="0" smtClean="0"/>
            </a:br>
            <a:r>
              <a:rPr lang="de-DE" dirty="0" smtClean="0"/>
              <a:t/>
            </a:r>
            <a:br>
              <a:rPr lang="de-DE" dirty="0" smtClean="0"/>
            </a:br>
            <a:r>
              <a:rPr lang="de-DE" dirty="0" smtClean="0"/>
              <a:t>Charakter </a:t>
            </a:r>
            <a:r>
              <a:rPr lang="de-DE" dirty="0"/>
              <a:t>der Hochschulschrift </a:t>
            </a:r>
            <a:r>
              <a:rPr lang="de-DE" dirty="0" smtClean="0"/>
              <a:t>anstelle </a:t>
            </a:r>
            <a:br>
              <a:rPr lang="de-DE" dirty="0" smtClean="0"/>
            </a:br>
            <a:r>
              <a:rPr lang="de-DE" dirty="0" smtClean="0"/>
              <a:t>des </a:t>
            </a:r>
            <a:r>
              <a:rPr lang="de-DE" dirty="0"/>
              <a:t>genauen akademischen Grads </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75736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 </a:t>
            </a:r>
            <a:r>
              <a:rPr lang="de-DE"/>
              <a:t>des </a:t>
            </a:r>
            <a:r>
              <a:rPr lang="de-DE" smtClean="0"/>
              <a:t>Hochschulschriftenvermerks</a:t>
            </a:r>
            <a:endParaRPr lang="de-DE" dirty="0"/>
          </a:p>
        </p:txBody>
      </p:sp>
      <p:sp>
        <p:nvSpPr>
          <p:cNvPr id="3" name="Textplatzhalter 2"/>
          <p:cNvSpPr>
            <a:spLocks noGrp="1"/>
          </p:cNvSpPr>
          <p:nvPr>
            <p:ph type="body" sz="quarter" idx="13"/>
          </p:nvPr>
        </p:nvSpPr>
        <p:spPr/>
        <p:txBody>
          <a:bodyPr wrap="square"/>
          <a:lstStyle/>
          <a:p>
            <a:pPr lvl="0"/>
            <a:r>
              <a:rPr lang="de-DE" b="1" smtClean="0"/>
              <a:t>Charakter </a:t>
            </a:r>
            <a:r>
              <a:rPr lang="de-DE" b="1"/>
              <a:t>der Hochschulschrift</a:t>
            </a:r>
            <a:r>
              <a:rPr lang="de-DE"/>
              <a:t> (wenn </a:t>
            </a:r>
            <a:r>
              <a:rPr lang="de-DE" smtClean="0"/>
              <a:t>aus </a:t>
            </a:r>
            <a:r>
              <a:rPr lang="de-DE"/>
              <a:t>der Vorlage zu </a:t>
            </a:r>
            <a:r>
              <a:rPr lang="de-DE" smtClean="0"/>
              <a:t>ermitteln) </a:t>
            </a:r>
          </a:p>
          <a:p>
            <a:pPr lvl="0"/>
            <a:r>
              <a:rPr lang="de-DE" b="1" smtClean="0"/>
              <a:t>Name </a:t>
            </a:r>
            <a:r>
              <a:rPr lang="de-DE" b="1"/>
              <a:t>der Institution </a:t>
            </a:r>
            <a:r>
              <a:rPr lang="de-DE"/>
              <a:t>oder (optional)</a:t>
            </a:r>
            <a:r>
              <a:rPr lang="de-DE" b="1"/>
              <a:t> der Fakultät</a:t>
            </a:r>
            <a:r>
              <a:rPr lang="de-DE"/>
              <a:t>, die den Grad verliehen hat </a:t>
            </a:r>
            <a:r>
              <a:rPr lang="de-DE" smtClean="0"/>
              <a:t/>
            </a:r>
            <a:br>
              <a:rPr lang="de-DE" smtClean="0"/>
            </a:br>
            <a:r>
              <a:rPr lang="de-DE" smtClean="0"/>
              <a:t>(</a:t>
            </a:r>
            <a:r>
              <a:rPr lang="de-DE"/>
              <a:t>nach Möglichkeit gemäß dem normierten Sucheinstieg der Körperschaft) </a:t>
            </a:r>
            <a:r>
              <a:rPr lang="de-DE" smtClean="0"/>
              <a:t>(RDA 7.9.3)</a:t>
            </a:r>
          </a:p>
          <a:p>
            <a:pPr lvl="0"/>
            <a:r>
              <a:rPr lang="de-DE" b="1" smtClean="0"/>
              <a:t>Jahr</a:t>
            </a:r>
            <a:r>
              <a:rPr lang="de-DE"/>
              <a:t>, in dem der Grad verliehen </a:t>
            </a:r>
            <a:r>
              <a:rPr lang="de-DE" smtClean="0"/>
              <a:t>wurde (RDA 7.9.4)</a:t>
            </a:r>
          </a:p>
          <a:p>
            <a:pPr lvl="0"/>
            <a:endParaRPr lang="de-DE"/>
          </a:p>
          <a:p>
            <a:r>
              <a:rPr lang="de-DE"/>
              <a:t>in der genannten </a:t>
            </a:r>
            <a:r>
              <a:rPr lang="de-DE" smtClean="0"/>
              <a:t>Reihenfolge</a:t>
            </a:r>
          </a:p>
          <a:p>
            <a:r>
              <a:rPr lang="de-DE" smtClean="0"/>
              <a:t>fehlende </a:t>
            </a:r>
            <a:r>
              <a:rPr lang="de-DE"/>
              <a:t>Angaben müssen nicht recherchiert </a:t>
            </a:r>
            <a:r>
              <a:rPr lang="de-DE" smtClean="0"/>
              <a:t>werden</a:t>
            </a:r>
          </a:p>
          <a:p>
            <a:r>
              <a:rPr lang="de-DE" smtClean="0"/>
              <a:t>Kein akademischer </a:t>
            </a:r>
            <a:r>
              <a:rPr lang="de-DE"/>
              <a:t>Grad (der Rang, der als Bestätigung für wissenschaftliche Leistungen verliehen wird) (RDA 7.9.2</a:t>
            </a:r>
            <a:r>
              <a:rPr lang="de-DE" smtClean="0"/>
              <a:t>)</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69567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613794083"/>
              </p:ext>
            </p:extLst>
          </p:nvPr>
        </p:nvGraphicFramePr>
        <p:xfrm>
          <a:off x="395536" y="1268760"/>
          <a:ext cx="8424935" cy="4032448"/>
        </p:xfrm>
        <a:graphic>
          <a:graphicData uri="http://schemas.openxmlformats.org/drawingml/2006/table">
            <a:tbl>
              <a:tblPr firstRow="1" bandRow="1">
                <a:tableStyleId>{5C22544A-7EE6-4342-B048-85BDC9FD1C3A}</a:tableStyleId>
              </a:tblPr>
              <a:tblGrid>
                <a:gridCol w="1224136"/>
                <a:gridCol w="3528392"/>
                <a:gridCol w="3672407"/>
              </a:tblGrid>
              <a:tr h="649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3480">
                <a:tc>
                  <a:txBody>
                    <a:bodyPr/>
                    <a:lstStyle/>
                    <a:p>
                      <a:pPr>
                        <a:lnSpc>
                          <a:spcPct val="100000"/>
                        </a:lnSpc>
                        <a:spcAft>
                          <a:spcPts val="600"/>
                        </a:spcAft>
                      </a:pPr>
                      <a:r>
                        <a:rPr lang="de-DE" sz="1800" b="1">
                          <a:effectLst/>
                          <a:latin typeface="Verdana"/>
                          <a:ea typeface="Calibri"/>
                          <a:cs typeface="Times New Roman"/>
                        </a:rPr>
                        <a:t>7.9.2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Akademischer Grad </a:t>
                      </a:r>
                      <a:r>
                        <a:rPr lang="de-DE" sz="1800" b="1" smtClean="0">
                          <a:effectLst/>
                          <a:latin typeface="Verdana"/>
                          <a:ea typeface="Calibri"/>
                          <a:cs typeface="Times New Roman"/>
                        </a:rPr>
                        <a:t/>
                      </a:r>
                      <a:br>
                        <a:rPr lang="de-DE" sz="1800" b="1" smtClean="0">
                          <a:effectLst/>
                          <a:latin typeface="Verdana"/>
                          <a:ea typeface="Calibri"/>
                          <a:cs typeface="Times New Roman"/>
                        </a:rPr>
                      </a:br>
                      <a:r>
                        <a:rPr lang="de-DE" sz="1800" b="1" smtClean="0">
                          <a:effectLst/>
                          <a:latin typeface="Verdana"/>
                          <a:ea typeface="Calibri"/>
                          <a:cs typeface="Times New Roman"/>
                        </a:rPr>
                        <a:t>(</a:t>
                      </a:r>
                      <a:r>
                        <a:rPr lang="de-DE" sz="1800" b="1">
                          <a:effectLst/>
                          <a:latin typeface="Verdana"/>
                          <a:ea typeface="Calibri"/>
                          <a:cs typeface="Times New Roman"/>
                        </a:rPr>
                        <a:t>als Charakter der Hochschulschrift)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Dissertation</a:t>
                      </a:r>
                    </a:p>
                  </a:txBody>
                  <a:tcPr marL="68580" marR="68580" marT="0" marB="0" anchor="ctr"/>
                </a:tc>
              </a:tr>
              <a:tr h="1054952">
                <a:tc>
                  <a:txBody>
                    <a:bodyPr/>
                    <a:lstStyle/>
                    <a:p>
                      <a:pPr>
                        <a:lnSpc>
                          <a:spcPct val="100000"/>
                        </a:lnSpc>
                        <a:spcAft>
                          <a:spcPts val="600"/>
                        </a:spcAft>
                      </a:pPr>
                      <a:r>
                        <a:rPr lang="de-DE" sz="1800" b="1">
                          <a:effectLst/>
                          <a:latin typeface="Verdana"/>
                          <a:ea typeface="Calibri"/>
                          <a:cs typeface="Times New Roman"/>
                        </a:rPr>
                        <a:t>7.9.3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Verleihende Institution oder Fakultät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Universität Leipzig</a:t>
                      </a:r>
                    </a:p>
                  </a:txBody>
                  <a:tcPr marL="68580" marR="68580" marT="0" marB="0" anchor="ctr"/>
                </a:tc>
              </a:tr>
              <a:tr h="1054952">
                <a:tc>
                  <a:txBody>
                    <a:bodyPr/>
                    <a:lstStyle/>
                    <a:p>
                      <a:pPr>
                        <a:lnSpc>
                          <a:spcPct val="100000"/>
                        </a:lnSpc>
                        <a:spcAft>
                          <a:spcPts val="600"/>
                        </a:spcAft>
                      </a:pPr>
                      <a:r>
                        <a:rPr lang="de-DE" sz="1800" b="1">
                          <a:solidFill>
                            <a:srgbClr val="000000"/>
                          </a:solidFill>
                          <a:effectLst/>
                          <a:latin typeface="Verdana"/>
                          <a:ea typeface="Times New Roman"/>
                          <a:cs typeface="Arial"/>
                        </a:rPr>
                        <a:t>7.9.4</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Jahr, in dem der Grad verliehen wurde</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2006</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a:t>Beispiel</a:t>
            </a: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877132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Formulierung „vorgelegt von ...“ wird in der Verantwortlichkeitsangabe erfasst.</a:t>
            </a:r>
          </a:p>
          <a:p>
            <a:pPr marL="0" indent="0">
              <a:buNone/>
            </a:pPr>
            <a:endParaRPr lang="de-DE" dirty="0"/>
          </a:p>
          <a:p>
            <a:endParaRPr lang="de-DE" dirty="0" smtClean="0"/>
          </a:p>
          <a:p>
            <a:endParaRPr lang="de-DE" dirty="0" smtClean="0"/>
          </a:p>
          <a:p>
            <a:endParaRPr lang="de-DE" dirty="0"/>
          </a:p>
          <a:p>
            <a:r>
              <a:rPr lang="de-DE" dirty="0" smtClean="0"/>
              <a:t>Veröffentlichungsangabe </a:t>
            </a:r>
            <a:r>
              <a:rPr lang="de-DE" dirty="0"/>
              <a:t>ist </a:t>
            </a:r>
            <a:r>
              <a:rPr lang="de-DE" dirty="0" smtClean="0"/>
              <a:t>verpflichtend</a:t>
            </a:r>
          </a:p>
          <a:p>
            <a:r>
              <a:rPr lang="de-DE" dirty="0" smtClean="0"/>
              <a:t>Erscheinungsort </a:t>
            </a:r>
            <a:r>
              <a:rPr lang="de-DE" dirty="0"/>
              <a:t>ist der Sitz der </a:t>
            </a:r>
            <a:r>
              <a:rPr lang="de-DE" dirty="0" smtClean="0"/>
              <a:t>Hochschule</a:t>
            </a:r>
          </a:p>
          <a:p>
            <a:r>
              <a:rPr lang="de-DE" dirty="0" smtClean="0"/>
              <a:t>Es wird kein Verlagsname angegeben</a:t>
            </a:r>
          </a:p>
          <a:p>
            <a:r>
              <a:rPr lang="de-DE" dirty="0" smtClean="0"/>
              <a:t>Erfassung in </a:t>
            </a:r>
            <a:r>
              <a:rPr lang="de-DE" dirty="0"/>
              <a:t>der Form der </a:t>
            </a:r>
            <a:r>
              <a:rPr lang="de-DE" dirty="0" smtClean="0"/>
              <a:t>Informationsquelle</a:t>
            </a:r>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a:p>
          <a:p>
            <a:pPr lvl="0"/>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itel 1"/>
          <p:cNvSpPr txBox="1">
            <a:spLocks/>
          </p:cNvSpPr>
          <p:nvPr/>
        </p:nvSpPr>
        <p:spPr>
          <a:xfrm>
            <a:off x="250121" y="2744924"/>
            <a:ext cx="8892480" cy="64807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Erscheinungsvermerk </a:t>
            </a:r>
            <a:r>
              <a:rPr lang="de-DE" dirty="0"/>
              <a:t>bei echten Hochschulschriften</a:t>
            </a:r>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116567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0.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1.xml><?xml version="1.0" encoding="utf-8"?>
<a:theme xmlns:a="http://schemas.openxmlformats.org/drawingml/2006/main" name="1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2.xml><?xml version="1.0" encoding="utf-8"?>
<a:theme xmlns:a="http://schemas.openxmlformats.org/drawingml/2006/main" name="1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3.xml><?xml version="1.0" encoding="utf-8"?>
<a:theme xmlns:a="http://schemas.openxmlformats.org/drawingml/2006/main" name="1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4.xml><?xml version="1.0" encoding="utf-8"?>
<a:theme xmlns:a="http://schemas.openxmlformats.org/drawingml/2006/main" name="1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5.xml><?xml version="1.0" encoding="utf-8"?>
<a:theme xmlns:a="http://schemas.openxmlformats.org/drawingml/2006/main" name="1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6.xml><?xml version="1.0" encoding="utf-8"?>
<a:theme xmlns:a="http://schemas.openxmlformats.org/drawingml/2006/main" name="1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7.xml><?xml version="1.0" encoding="utf-8"?>
<a:theme xmlns:a="http://schemas.openxmlformats.org/drawingml/2006/main" name="1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8.xml><?xml version="1.0" encoding="utf-8"?>
<a:theme xmlns:a="http://schemas.openxmlformats.org/drawingml/2006/main" name="1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9.xml><?xml version="1.0" encoding="utf-8"?>
<a:theme xmlns:a="http://schemas.openxmlformats.org/drawingml/2006/main" name="1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1.xml><?xml version="1.0" encoding="utf-8"?>
<a:theme xmlns:a="http://schemas.openxmlformats.org/drawingml/2006/main" name="2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2.xml><?xml version="1.0" encoding="utf-8"?>
<a:theme xmlns:a="http://schemas.openxmlformats.org/drawingml/2006/main" name="2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3.xml><?xml version="1.0" encoding="utf-8"?>
<a:theme xmlns:a="http://schemas.openxmlformats.org/drawingml/2006/main" name="2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4.xml><?xml version="1.0" encoding="utf-8"?>
<a:theme xmlns:a="http://schemas.openxmlformats.org/drawingml/2006/main" name="2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5.xml><?xml version="1.0" encoding="utf-8"?>
<a:theme xmlns:a="http://schemas.openxmlformats.org/drawingml/2006/main" name="2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6.xml><?xml version="1.0" encoding="utf-8"?>
<a:theme xmlns:a="http://schemas.openxmlformats.org/drawingml/2006/main" name="2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7.xml><?xml version="1.0" encoding="utf-8"?>
<a:theme xmlns:a="http://schemas.openxmlformats.org/drawingml/2006/main" name="2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8.xml><?xml version="1.0" encoding="utf-8"?>
<a:theme xmlns:a="http://schemas.openxmlformats.org/drawingml/2006/main" name="2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9.xml><?xml version="1.0" encoding="utf-8"?>
<a:theme xmlns:a="http://schemas.openxmlformats.org/drawingml/2006/main" name="2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1.xml><?xml version="1.0" encoding="utf-8"?>
<a:theme xmlns:a="http://schemas.openxmlformats.org/drawingml/2006/main" name="3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2.xml><?xml version="1.0" encoding="utf-8"?>
<a:theme xmlns:a="http://schemas.openxmlformats.org/drawingml/2006/main" name="3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3.xml><?xml version="1.0" encoding="utf-8"?>
<a:theme xmlns:a="http://schemas.openxmlformats.org/drawingml/2006/main" name="3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4.xml><?xml version="1.0" encoding="utf-8"?>
<a:theme xmlns:a="http://schemas.openxmlformats.org/drawingml/2006/main" name="3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5.xml><?xml version="1.0" encoding="utf-8"?>
<a:theme xmlns:a="http://schemas.openxmlformats.org/drawingml/2006/main" name="3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6.xml><?xml version="1.0" encoding="utf-8"?>
<a:theme xmlns:a="http://schemas.openxmlformats.org/drawingml/2006/main" name="3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7.xml><?xml version="1.0" encoding="utf-8"?>
<a:theme xmlns:a="http://schemas.openxmlformats.org/drawingml/2006/main" name="3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8.xml><?xml version="1.0" encoding="utf-8"?>
<a:theme xmlns:a="http://schemas.openxmlformats.org/drawingml/2006/main" name="3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9.xml><?xml version="1.0" encoding="utf-8"?>
<a:theme xmlns:a="http://schemas.openxmlformats.org/drawingml/2006/main" name="3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3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1.xml><?xml version="1.0" encoding="utf-8"?>
<a:theme xmlns:a="http://schemas.openxmlformats.org/drawingml/2006/main" name="4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2.xml><?xml version="1.0" encoding="utf-8"?>
<a:theme xmlns:a="http://schemas.openxmlformats.org/drawingml/2006/main" name="4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3.xml><?xml version="1.0" encoding="utf-8"?>
<a:theme xmlns:a="http://schemas.openxmlformats.org/drawingml/2006/main" name="4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4.xml><?xml version="1.0" encoding="utf-8"?>
<a:theme xmlns:a="http://schemas.openxmlformats.org/drawingml/2006/main" name="4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5.xml><?xml version="1.0" encoding="utf-8"?>
<a:theme xmlns:a="http://schemas.openxmlformats.org/drawingml/2006/main" name="4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6.xml><?xml version="1.0" encoding="utf-8"?>
<a:theme xmlns:a="http://schemas.openxmlformats.org/drawingml/2006/main" name="4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7.xml><?xml version="1.0" encoding="utf-8"?>
<a:theme xmlns:a="http://schemas.openxmlformats.org/drawingml/2006/main" name="4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8.xml><?xml version="1.0" encoding="utf-8"?>
<a:theme xmlns:a="http://schemas.openxmlformats.org/drawingml/2006/main" name="4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9.xml><?xml version="1.0" encoding="utf-8"?>
<a:theme xmlns:a="http://schemas.openxmlformats.org/drawingml/2006/main" name="4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0.xml><?xml version="1.0" encoding="utf-8"?>
<a:theme xmlns:a="http://schemas.openxmlformats.org/drawingml/2006/main" name="4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1.xml><?xml version="1.0" encoding="utf-8"?>
<a:theme xmlns:a="http://schemas.openxmlformats.org/drawingml/2006/main" name="5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2.xml><?xml version="1.0" encoding="utf-8"?>
<a:theme xmlns:a="http://schemas.openxmlformats.org/drawingml/2006/main" name="5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3.xml><?xml version="1.0" encoding="utf-8"?>
<a:theme xmlns:a="http://schemas.openxmlformats.org/drawingml/2006/main" name="5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4.xml><?xml version="1.0" encoding="utf-8"?>
<a:theme xmlns:a="http://schemas.openxmlformats.org/drawingml/2006/main" name="5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5.xml><?xml version="1.0" encoding="utf-8"?>
<a:theme xmlns:a="http://schemas.openxmlformats.org/drawingml/2006/main" name="5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6.xml><?xml version="1.0" encoding="utf-8"?>
<a:theme xmlns:a="http://schemas.openxmlformats.org/drawingml/2006/main" name="5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7.xml><?xml version="1.0" encoding="utf-8"?>
<a:theme xmlns:a="http://schemas.openxmlformats.org/drawingml/2006/main" name="5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9.xml><?xml version="1.0" encoding="utf-8"?>
<a:theme xmlns:a="http://schemas.openxmlformats.org/drawingml/2006/main" name="1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60.xml><?xml version="1.0" encoding="utf-8"?>
<a:theme xmlns:a="http://schemas.openxmlformats.org/drawingml/2006/main" name="2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1.xml><?xml version="1.0" encoding="utf-8"?>
<a:theme xmlns:a="http://schemas.openxmlformats.org/drawingml/2006/main" name="3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2.xml><?xml version="1.0" encoding="utf-8"?>
<a:theme xmlns:a="http://schemas.openxmlformats.org/drawingml/2006/main" name="4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3.xml><?xml version="1.0" encoding="utf-8"?>
<a:theme xmlns:a="http://schemas.openxmlformats.org/drawingml/2006/main" name="5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4.xml><?xml version="1.0" encoding="utf-8"?>
<a:theme xmlns:a="http://schemas.openxmlformats.org/drawingml/2006/main" name="5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5.xml><?xml version="1.0" encoding="utf-8"?>
<a:theme xmlns:a="http://schemas.openxmlformats.org/drawingml/2006/main" name="5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6.xml><?xml version="1.0" encoding="utf-8"?>
<a:theme xmlns:a="http://schemas.openxmlformats.org/drawingml/2006/main" name="5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7.xml><?xml version="1.0" encoding="utf-8"?>
<a:theme xmlns:a="http://schemas.openxmlformats.org/drawingml/2006/main" name="6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8.xml><?xml version="1.0" encoding="utf-8"?>
<a:theme xmlns:a="http://schemas.openxmlformats.org/drawingml/2006/main" name="6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9.xml><?xml version="1.0" encoding="utf-8"?>
<a:theme xmlns:a="http://schemas.openxmlformats.org/drawingml/2006/main" name="6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xml><?xml version="1.0" encoding="utf-8"?>
<a:theme xmlns:a="http://schemas.openxmlformats.org/drawingml/2006/main" name="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70.xml><?xml version="1.0" encoding="utf-8"?>
<a:theme xmlns:a="http://schemas.openxmlformats.org/drawingml/2006/main" name="6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1.xml><?xml version="1.0" encoding="utf-8"?>
<a:theme xmlns:a="http://schemas.openxmlformats.org/drawingml/2006/main" name="6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2.xml><?xml version="1.0" encoding="utf-8"?>
<a:theme xmlns:a="http://schemas.openxmlformats.org/drawingml/2006/main" name="6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3.xml><?xml version="1.0" encoding="utf-8"?>
<a:theme xmlns:a="http://schemas.openxmlformats.org/drawingml/2006/main" name="6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4.xml><?xml version="1.0" encoding="utf-8"?>
<a:theme xmlns:a="http://schemas.openxmlformats.org/drawingml/2006/main" name="6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5.xml><?xml version="1.0" encoding="utf-8"?>
<a:theme xmlns:a="http://schemas.openxmlformats.org/drawingml/2006/main" name="6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6.xml><?xml version="1.0" encoding="utf-8"?>
<a:theme xmlns:a="http://schemas.openxmlformats.org/drawingml/2006/main" name="6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7.xml><?xml version="1.0" encoding="utf-8"?>
<a:theme xmlns:a="http://schemas.openxmlformats.org/drawingml/2006/main" name="7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8.xml><?xml version="1.0" encoding="utf-8"?>
<a:theme xmlns:a="http://schemas.openxmlformats.org/drawingml/2006/main" name="7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9.xml><?xml version="1.0" encoding="utf-8"?>
<a:theme xmlns:a="http://schemas.openxmlformats.org/drawingml/2006/main" name="7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xml><?xml version="1.0" encoding="utf-8"?>
<a:theme xmlns:a="http://schemas.openxmlformats.org/drawingml/2006/main" name="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80.xml><?xml version="1.0" encoding="utf-8"?>
<a:theme xmlns:a="http://schemas.openxmlformats.org/drawingml/2006/main" name="7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1.xml><?xml version="1.0" encoding="utf-8"?>
<a:theme xmlns:a="http://schemas.openxmlformats.org/drawingml/2006/main" name="7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7715</Words>
  <Application>Microsoft Office PowerPoint</Application>
  <PresentationFormat>Bildschirmpräsentation (4:3)</PresentationFormat>
  <Paragraphs>1809</Paragraphs>
  <Slides>137</Slides>
  <Notes>59</Notes>
  <HiddenSlides>0</HiddenSlides>
  <MMClips>0</MMClips>
  <ScaleCrop>false</ScaleCrop>
  <HeadingPairs>
    <vt:vector size="4" baseType="variant">
      <vt:variant>
        <vt:lpstr>Design</vt:lpstr>
      </vt:variant>
      <vt:variant>
        <vt:i4>81</vt:i4>
      </vt:variant>
      <vt:variant>
        <vt:lpstr>Folientitel</vt:lpstr>
      </vt:variant>
      <vt:variant>
        <vt:i4>137</vt:i4>
      </vt:variant>
    </vt:vector>
  </HeadingPairs>
  <TitlesOfParts>
    <vt:vector size="218" baseType="lpstr">
      <vt:lpstr>Larissa</vt:lpstr>
      <vt:lpstr>1_Larissa</vt:lpstr>
      <vt:lpstr>2_Larissa</vt:lpstr>
      <vt:lpstr>3_Larissa</vt:lpstr>
      <vt:lpstr>4_Larissa</vt:lpstr>
      <vt:lpstr>5_Larissa</vt:lpstr>
      <vt:lpstr>6_Larissa</vt:lpstr>
      <vt:lpstr>7_Larissa</vt:lpstr>
      <vt:lpstr>8_Larissa</vt:lpstr>
      <vt:lpstr>9_Larissa</vt:lpstr>
      <vt:lpstr>10_Larissa</vt:lpstr>
      <vt:lpstr>11_Larissa</vt:lpstr>
      <vt:lpstr>12_Larissa</vt:lpstr>
      <vt:lpstr>13_Larissa</vt:lpstr>
      <vt:lpstr>14_Larissa</vt:lpstr>
      <vt:lpstr>15_Larissa</vt:lpstr>
      <vt:lpstr>16_Larissa</vt:lpstr>
      <vt:lpstr>17_Larissa</vt:lpstr>
      <vt:lpstr>18_Larissa</vt:lpstr>
      <vt:lpstr>19_Larissa</vt:lpstr>
      <vt:lpstr>20_Larissa</vt:lpstr>
      <vt:lpstr>21_Larissa</vt:lpstr>
      <vt:lpstr>22_Larissa</vt:lpstr>
      <vt:lpstr>23_Larissa</vt:lpstr>
      <vt:lpstr>24_Larissa</vt:lpstr>
      <vt:lpstr>26_Larissa</vt:lpstr>
      <vt:lpstr>27_Larissa</vt:lpstr>
      <vt:lpstr>25_Larissa</vt:lpstr>
      <vt:lpstr>28_Larissa</vt:lpstr>
      <vt:lpstr>29_Larissa</vt:lpstr>
      <vt:lpstr>30_Larissa</vt:lpstr>
      <vt:lpstr>31_Larissa</vt:lpstr>
      <vt:lpstr>32_Larissa</vt:lpstr>
      <vt:lpstr>33_Larissa</vt:lpstr>
      <vt:lpstr>34_Larissa</vt:lpstr>
      <vt:lpstr>35_Larissa</vt:lpstr>
      <vt:lpstr>36_Larissa</vt:lpstr>
      <vt:lpstr>37_Larissa</vt:lpstr>
      <vt:lpstr>38_Larissa</vt:lpstr>
      <vt:lpstr>39_Larissa</vt:lpstr>
      <vt:lpstr>40_Larissa</vt:lpstr>
      <vt:lpstr>41_Larissa</vt:lpstr>
      <vt:lpstr>42_Larissa</vt:lpstr>
      <vt:lpstr>43_Larissa</vt:lpstr>
      <vt:lpstr>44_Larissa</vt:lpstr>
      <vt:lpstr>45_Larissa</vt:lpstr>
      <vt:lpstr>46_Larissa</vt:lpstr>
      <vt:lpstr>47_Larissa</vt:lpstr>
      <vt:lpstr>48_Larissa</vt:lpstr>
      <vt:lpstr>49_Larissa</vt:lpstr>
      <vt:lpstr>50_Larissa</vt:lpstr>
      <vt:lpstr>51_Larissa</vt:lpstr>
      <vt:lpstr>52_Larissa</vt:lpstr>
      <vt:lpstr>53_Larissa</vt:lpstr>
      <vt:lpstr>54_Larissa</vt:lpstr>
      <vt:lpstr>55_Larissa</vt:lpstr>
      <vt:lpstr>56_Larissa</vt:lpstr>
      <vt:lpstr>Larissa-Design</vt:lpstr>
      <vt:lpstr>1_Larissa-Design</vt:lpstr>
      <vt:lpstr>2_Larissa-Design</vt:lpstr>
      <vt:lpstr>3_Larissa-Design</vt:lpstr>
      <vt:lpstr>4_Larissa-Design</vt:lpstr>
      <vt:lpstr>5_Larissa-Design</vt:lpstr>
      <vt:lpstr>57_Larissa</vt:lpstr>
      <vt:lpstr>58_Larissa</vt:lpstr>
      <vt:lpstr>59_Larissa</vt:lpstr>
      <vt:lpstr>60_Larissa</vt:lpstr>
      <vt:lpstr>61_Larissa</vt:lpstr>
      <vt:lpstr>62_Larissa</vt:lpstr>
      <vt:lpstr>63_Larissa</vt:lpstr>
      <vt:lpstr>64_Larissa</vt:lpstr>
      <vt:lpstr>65_Larissa</vt:lpstr>
      <vt:lpstr>66_Larissa</vt:lpstr>
      <vt:lpstr>67_Larissa</vt:lpstr>
      <vt:lpstr>68_Larissa</vt:lpstr>
      <vt:lpstr>69_Larissa</vt:lpstr>
      <vt:lpstr>70_Larissa</vt:lpstr>
      <vt:lpstr>71_Larissa</vt:lpstr>
      <vt:lpstr>72_Larissa</vt:lpstr>
      <vt:lpstr>73_Larissa</vt:lpstr>
      <vt:lpstr>74_Larissa</vt:lpstr>
      <vt:lpstr>Schulungsunterlagen der AG RDA</vt:lpstr>
      <vt:lpstr>RDA mini Teil 2/3</vt:lpstr>
      <vt:lpstr>Das Standardelemente-Set   </vt:lpstr>
      <vt:lpstr>Grundsätzliches</vt:lpstr>
      <vt:lpstr>Grundsätzliches</vt:lpstr>
      <vt:lpstr>Kennzeichnung im Toolkit   </vt:lpstr>
      <vt:lpstr>Zusammengesetzte Beschreibung und erste Titelaufnahme nach RDA für eine einzelne Einheit</vt:lpstr>
      <vt:lpstr>Beispiel einzelne Einheit: 3.01 Vor der Zeit / Christoph Hein</vt:lpstr>
      <vt:lpstr>Zusammenfassung Bsp. 3.01</vt:lpstr>
      <vt:lpstr>Zusammenfassung Bsp. 3.01</vt:lpstr>
      <vt:lpstr>Arten der Beschreibung </vt:lpstr>
      <vt:lpstr>Arten der Beschreibung – RDA 1.5</vt:lpstr>
      <vt:lpstr>Umfassende Beschreibung - RDA 1.5.2</vt:lpstr>
      <vt:lpstr>Analytische Beschreibung - RDA 1.5.3</vt:lpstr>
      <vt:lpstr>Hierarchische Beschreibung - RDA 1.5.4</vt:lpstr>
      <vt:lpstr>Welche Art der Beschreibung?</vt:lpstr>
      <vt:lpstr>Abgrenzung von Publikationen verschiedener Erscheinungsweisen</vt:lpstr>
      <vt:lpstr>Definitionen - 1</vt:lpstr>
      <vt:lpstr>Definitionen - 2</vt:lpstr>
      <vt:lpstr>Definitionen - 3</vt:lpstr>
      <vt:lpstr>Abgrenzung fortlaufende Ressource -  Monografie- 3</vt:lpstr>
      <vt:lpstr>Abgrenzung Zeitschrift – monografische Reihe </vt:lpstr>
      <vt:lpstr>Informationsquellen </vt:lpstr>
      <vt:lpstr>PowerPoint-Präsentation</vt:lpstr>
      <vt:lpstr>PowerPoint-Präsentation</vt:lpstr>
      <vt:lpstr>PowerPoint-Präsentation</vt:lpstr>
      <vt:lpstr>PowerPoint-Präsentation</vt:lpstr>
      <vt:lpstr>Grundwissen aus Kapitel 1 zum Erfassen und Übertragen </vt:lpstr>
      <vt:lpstr>Sprache und Schrift (RDA 1.4)</vt:lpstr>
      <vt:lpstr>Erfassen und Übertragen (RDA 1.7)</vt:lpstr>
      <vt:lpstr>Initialen und Akronyme (RDA 1.7.6)</vt:lpstr>
      <vt:lpstr>Abkürzungen (RDA 1.7.8)</vt:lpstr>
      <vt:lpstr>Fehler (RDA 1.7.9)</vt:lpstr>
      <vt:lpstr>Zahlen, in Ziffern oder Wörtern (RDA 1.8)</vt:lpstr>
      <vt:lpstr>Beschreibung der Manifestation:  Titel (RDA 2.3) </vt:lpstr>
      <vt:lpstr>Titel: Grundregeln</vt:lpstr>
      <vt:lpstr>Titel: Grundregeln</vt:lpstr>
      <vt:lpstr>Titel: Grundregeln</vt:lpstr>
      <vt:lpstr>Titel: Paralleltitel (Standardelement) </vt:lpstr>
      <vt:lpstr>Titel: Paralleltitel (Standardelement)</vt:lpstr>
      <vt:lpstr>Titel: Titelzusatz (Standardelement)</vt:lpstr>
      <vt:lpstr>Titel: Abweichender Titel (Standardelement fR/iR) </vt:lpstr>
      <vt:lpstr>Beschreibung der Manifestation Verantwortlichkeitsangabe (RDA 2.4) </vt:lpstr>
      <vt:lpstr>Grundsätzliches </vt:lpstr>
      <vt:lpstr>Erfassen allgemein</vt:lpstr>
      <vt:lpstr>Erfassen allgemein</vt:lpstr>
      <vt:lpstr>Erfassen allgemein</vt:lpstr>
      <vt:lpstr> Beschreibung der Manifestation  Ausgabevermerk (RDA 2.5) </vt:lpstr>
      <vt:lpstr>Ausgabevermerk, Geltungsbereich </vt:lpstr>
      <vt:lpstr>Ausgabebezeichnung</vt:lpstr>
      <vt:lpstr>Ausgabebezeichnung</vt:lpstr>
      <vt:lpstr>Ausgabebezeichnung</vt:lpstr>
      <vt:lpstr>Ausgabebezeichnung einer näher erläuterten Überarbeitung </vt:lpstr>
      <vt:lpstr>Veröffentlichungsangabe / Vertriebsangabe / Herstellungsangabe / Copyrightdatum </vt:lpstr>
      <vt:lpstr>Veröffentlichungsangabe (RDA 2.8)</vt:lpstr>
      <vt:lpstr>Erfassung des Erscheinungsdatums: einzelne Einheit</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Erfassung des Verlagsnamens</vt:lpstr>
      <vt:lpstr>Erfassung des Verlagsnamens - Beispiel</vt:lpstr>
      <vt:lpstr>Verlagsname (RDA 2.8.4)</vt:lpstr>
      <vt:lpstr>Verlags-/Vertriebs-/Herstellername</vt:lpstr>
      <vt:lpstr>Erfassung des Erscheinungsortes</vt:lpstr>
      <vt:lpstr>Erfassung des Erscheinungsortes - Beispiel</vt:lpstr>
      <vt:lpstr>Erscheinungsort (RDA 2.8.2)</vt:lpstr>
      <vt:lpstr> Identifikator (RDA 2.15) </vt:lpstr>
      <vt:lpstr>Definition (RDA 2.15.1.1)</vt:lpstr>
      <vt:lpstr>ISBN, ISMN, ISSN, URN und DOI  (RDA 2.15.1.4)</vt:lpstr>
      <vt:lpstr>Falsche Identifikatoren (RDA 2.15.1.6)</vt:lpstr>
      <vt:lpstr>Erläuterung (RDA 2.15.1.7)</vt:lpstr>
      <vt:lpstr>Inhaltstyp / Medientyp / Datenträgertyp   IMD-Typen </vt:lpstr>
      <vt:lpstr>Inhaltstyp / Medientyp / Datenträgertyp</vt:lpstr>
      <vt:lpstr>Definition</vt:lpstr>
      <vt:lpstr>Definition</vt:lpstr>
      <vt:lpstr>Definition</vt:lpstr>
      <vt:lpstr>Beispiele</vt:lpstr>
      <vt:lpstr>Anwendungsrichtlinien zu den IMD-Typen</vt:lpstr>
      <vt:lpstr>Beschreibung der Datenträger (RDA Kapitel 3)</vt:lpstr>
      <vt:lpstr>Umfang (RDA 3.4)</vt:lpstr>
      <vt:lpstr>Umfang (RDA 3.4)</vt:lpstr>
      <vt:lpstr>Umfang von Text (RDA 3.4.5)</vt:lpstr>
      <vt:lpstr>Umfang (RDA 3.4)</vt:lpstr>
      <vt:lpstr>Umfang (RDA 3.4)</vt:lpstr>
      <vt:lpstr>Umfang von Text (RDA 3.4.5)</vt:lpstr>
      <vt:lpstr>Beschreibung der Datenträger</vt:lpstr>
      <vt:lpstr>Beschreibung des Inhalts</vt:lpstr>
      <vt:lpstr>Allgemeine Information Kapitel 7</vt:lpstr>
      <vt:lpstr>Art des Inhalts (RDA 7.2)</vt:lpstr>
      <vt:lpstr>Sprache des Inhalts (RDA 7.12)</vt:lpstr>
      <vt:lpstr>Illustrierender Inhalt (RDA 7.15)</vt:lpstr>
      <vt:lpstr>Hochschulschriften</vt:lpstr>
      <vt:lpstr>Grundsätzliches</vt:lpstr>
      <vt:lpstr>Inhalt des Hochschulschriftenvermerks</vt:lpstr>
      <vt:lpstr>Beispiel</vt:lpstr>
      <vt:lpstr>Verantwortlichkeitsangabe</vt:lpstr>
      <vt:lpstr> Anmerkung zur Manifestation (RDA 2.17) </vt:lpstr>
      <vt:lpstr>Definition</vt:lpstr>
      <vt:lpstr>Erfassung der Gesamttitelangabe bei einzelnen Einheiten</vt:lpstr>
      <vt:lpstr>Monografien: Gesamttitelangabe</vt:lpstr>
      <vt:lpstr>Beispiel 25, Monografische Reihe - Teil</vt:lpstr>
      <vt:lpstr>Beispiel 25, Monografische Reihe - Teil</vt:lpstr>
      <vt:lpstr>Behandlung der Werkebene </vt:lpstr>
      <vt:lpstr>Grundsätzliches</vt:lpstr>
      <vt:lpstr>Bestimmung des bevorzugten Titels</vt:lpstr>
      <vt:lpstr>Abweichender Titel des Werks</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 hat keinen geistigen Schöpfer</vt:lpstr>
      <vt:lpstr>Werk hat keinen geistigen Schöpfer</vt:lpstr>
      <vt:lpstr>Beziehungen </vt:lpstr>
      <vt:lpstr>Beziehungen bestehen aus</vt:lpstr>
      <vt:lpstr>Standardelemente</vt:lpstr>
      <vt:lpstr>Erfassen der Beziehung</vt:lpstr>
      <vt:lpstr>Zusammengesetzte Beschreibung - Beispiel</vt:lpstr>
      <vt:lpstr>Zusammengesetzte Beschreibung - Beispiel</vt:lpstr>
      <vt:lpstr>Beziehungen zu Personen, Familien und Körperschaften, die mit einer Ressource in Verbindung stehen</vt:lpstr>
      <vt:lpstr>Standardelemente - Geistiger Schöpfer</vt:lpstr>
      <vt:lpstr>Standardelemente - Mitwirkender</vt:lpstr>
      <vt:lpstr>Erfassen der Beziehung</vt:lpstr>
      <vt:lpstr>Erfassen der Beziehungskennzeichnung</vt:lpstr>
      <vt:lpstr>Erfassen der Beziehungskennzeichnung - Anhang</vt:lpstr>
      <vt:lpstr>Beziehung zu einem geistigen Schöpfer - Person - Beispiel</vt:lpstr>
      <vt:lpstr>Beziehung zu einem geistigen Schöpfer - Körperschaft - Beispiel</vt:lpstr>
      <vt:lpstr>Beziehung zu einer sonstigen Person - Beispiel</vt:lpstr>
      <vt:lpstr>Beziehung zu einem Mitwirkenden - Person - Beispiele</vt:lpstr>
      <vt:lpstr>Beziehungen zwischen Werken, Expressionen, Manifestationen oder Exemplaren</vt:lpstr>
      <vt:lpstr>Geltungsbereich</vt:lpstr>
      <vt:lpstr>Standardelemente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175</cp:revision>
  <dcterms:created xsi:type="dcterms:W3CDTF">2014-02-18T07:01:40Z</dcterms:created>
  <dcterms:modified xsi:type="dcterms:W3CDTF">2017-05-16T15:43:58Z</dcterms:modified>
</cp:coreProperties>
</file>