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 id="2147483656" r:id="rId5"/>
    <p:sldMasterId id="2147483658" r:id="rId6"/>
    <p:sldMasterId id="2147483660" r:id="rId7"/>
  </p:sldMasterIdLst>
  <p:notesMasterIdLst>
    <p:notesMasterId r:id="rId32"/>
  </p:notesMasterIdLst>
  <p:handoutMasterIdLst>
    <p:handoutMasterId r:id="rId33"/>
  </p:handoutMasterIdLst>
  <p:sldIdLst>
    <p:sldId id="285" r:id="rId8"/>
    <p:sldId id="259" r:id="rId9"/>
    <p:sldId id="473" r:id="rId10"/>
    <p:sldId id="478" r:id="rId11"/>
    <p:sldId id="379" r:id="rId12"/>
    <p:sldId id="297" r:id="rId13"/>
    <p:sldId id="301" r:id="rId14"/>
    <p:sldId id="302" r:id="rId15"/>
    <p:sldId id="303" r:id="rId16"/>
    <p:sldId id="474" r:id="rId17"/>
    <p:sldId id="475" r:id="rId18"/>
    <p:sldId id="476" r:id="rId19"/>
    <p:sldId id="477" r:id="rId20"/>
    <p:sldId id="370" r:id="rId21"/>
    <p:sldId id="368" r:id="rId22"/>
    <p:sldId id="485" r:id="rId23"/>
    <p:sldId id="479" r:id="rId24"/>
    <p:sldId id="480" r:id="rId25"/>
    <p:sldId id="483" r:id="rId26"/>
    <p:sldId id="398" r:id="rId27"/>
    <p:sldId id="400" r:id="rId28"/>
    <p:sldId id="484" r:id="rId29"/>
    <p:sldId id="486" r:id="rId30"/>
    <p:sldId id="406" r:id="rId3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8921" autoAdjust="0"/>
  </p:normalViewPr>
  <p:slideViewPr>
    <p:cSldViewPr>
      <p:cViewPr>
        <p:scale>
          <a:sx n="66" d="100"/>
          <a:sy n="66" d="100"/>
        </p:scale>
        <p:origin x="-1517" y="-31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25.01.2017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25.01.2017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Kommen wir zurück</a:t>
            </a:r>
            <a:r>
              <a:rPr lang="de-DE" sz="1200" baseline="0" dirty="0" smtClean="0">
                <a:latin typeface="Verdana" panose="020B0604030504040204" pitchFamily="34" charset="0"/>
                <a:ea typeface="Verdana" panose="020B0604030504040204" pitchFamily="34" charset="0"/>
                <a:cs typeface="Verdana" panose="020B0604030504040204" pitchFamily="34" charset="0"/>
              </a:rPr>
              <a:t> zu den Entitäten der Gruppe 1. </a:t>
            </a:r>
          </a:p>
          <a:p>
            <a:endParaRPr lang="de-DE" sz="12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200" baseline="0" dirty="0" smtClean="0">
                <a:latin typeface="Verdana" panose="020B0604030504040204" pitchFamily="34" charset="0"/>
                <a:ea typeface="Verdana" panose="020B0604030504040204" pitchFamily="34" charset="0"/>
                <a:cs typeface="Verdana" panose="020B0604030504040204" pitchFamily="34" charset="0"/>
              </a:rPr>
              <a:t>Wir möchten sie hier und auf den folgenden Folien anhand ihrer möglichen Merkmale näher beschreiben. Beginnen wir mit dem Werk. Ein Werk kann einen Titel haben, ein Entstehungsdatum oder auch eine bestimmte Form (z. B. ein musikalisches Werk).</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10</a:t>
            </a:fld>
            <a:endParaRPr lang="de-DE">
              <a:solidFill>
                <a:prstClr val="black"/>
              </a:solidFill>
            </a:endParaRPr>
          </a:p>
        </p:txBody>
      </p:sp>
    </p:spTree>
    <p:extLst>
      <p:ext uri="{BB962C8B-B14F-4D97-AF65-F5344CB8AC3E}">
        <p14:creationId xmlns:p14="http://schemas.microsoft.com/office/powerpoint/2010/main" val="3214351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Wie Sie hier</a:t>
            </a:r>
            <a:r>
              <a:rPr lang="de-DE" sz="1200" baseline="0" dirty="0" smtClean="0">
                <a:latin typeface="Verdana" pitchFamily="34" charset="0"/>
              </a:rPr>
              <a:t> am Beispiel der Expression sehen, können einzelne Merkmale bei mehreren Entitäten vorkommen. Andere sind ganz charakteristisch für nur eine Entität, wie es das Merkmal „Sprache“ für die Expression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11</a:t>
            </a:fld>
            <a:endParaRPr lang="de-DE">
              <a:solidFill>
                <a:prstClr val="black"/>
              </a:solidFill>
            </a:endParaRPr>
          </a:p>
        </p:txBody>
      </p:sp>
    </p:spTree>
    <p:extLst>
      <p:ext uri="{BB962C8B-B14F-4D97-AF65-F5344CB8AC3E}">
        <p14:creationId xmlns:p14="http://schemas.microsoft.com/office/powerpoint/2010/main" val="2339361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Wenn Sie</a:t>
            </a:r>
            <a:r>
              <a:rPr lang="de-DE" baseline="0" dirty="0" smtClean="0">
                <a:latin typeface="Verdana" pitchFamily="34" charset="0"/>
              </a:rPr>
              <a:t> die Auflistung von möglichen Merkmalen der Manifestation sehen, werden Sie feststellen, dass hier schon sehr viel konkretere Angaben gemacht werden. Denken Sie bitte an das Schaubild auf der Folie weiter oben. Wir befinden uns jetzt schon im Bereich des Konkreten und haben den Bereich der Ideen und Gedanken verlassen.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Hinweis: In den FRBR heißt es Verfasserangabe. In RDA heißt es Verantwortlichkeitsangabe.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12</a:t>
            </a:fld>
            <a:endParaRPr lang="de-DE">
              <a:solidFill>
                <a:prstClr val="black"/>
              </a:solidFill>
            </a:endParaRPr>
          </a:p>
        </p:txBody>
      </p:sp>
    </p:spTree>
    <p:extLst>
      <p:ext uri="{BB962C8B-B14F-4D97-AF65-F5344CB8AC3E}">
        <p14:creationId xmlns:p14="http://schemas.microsoft.com/office/powerpoint/2010/main" val="1317778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Als letztes die Merkmale der Entität Exemplar. Sie treffen nur auf das einzelne Exemplar zu.</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Vielleicht stellen Sie an dieser Stelle auch fest, dass Ihnen viele der bei der Manifestation und dem Exemplar aufgeführten Merkmale sehr bekannt vorkommen. Das ist richtig. Die Manifestation ist das, was wir in den Bibliotheken beschreiben und in einem Datensatz erfassen. Sie halten ein Exemplar in der Hand und beschreiben eine Manifestation. Denn Ihre Beschreibung der Manifestation gilt ja für alle Exemplare dieser Manifestation, wird jedoch in vielen Fällen durch Merkmale des Exemplars, wie die Signatur, ergänzt.</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13</a:t>
            </a:fld>
            <a:endParaRPr lang="de-DE">
              <a:solidFill>
                <a:prstClr val="black"/>
              </a:solidFill>
            </a:endParaRPr>
          </a:p>
        </p:txBody>
      </p:sp>
    </p:spTree>
    <p:extLst>
      <p:ext uri="{BB962C8B-B14F-4D97-AF65-F5344CB8AC3E}">
        <p14:creationId xmlns:p14="http://schemas.microsoft.com/office/powerpoint/2010/main" val="1460390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 und hier das erste (für die Komplettschulung das zweite)</a:t>
            </a:r>
            <a:r>
              <a:rPr lang="de-DE" baseline="0" dirty="0" smtClean="0">
                <a:latin typeface="Verdana" pitchFamily="34" charset="0"/>
              </a:rPr>
              <a:t> </a:t>
            </a:r>
            <a:r>
              <a:rPr lang="de-DE" dirty="0" smtClean="0">
                <a:latin typeface="Verdana" pitchFamily="34" charset="0"/>
              </a:rPr>
              <a:t>Beispiel zu Erich Kästners Doppeltem Lottchen. Beachten</a:t>
            </a:r>
            <a:r>
              <a:rPr lang="de-DE" baseline="0" dirty="0" smtClean="0">
                <a:latin typeface="Verdana" pitchFamily="34" charset="0"/>
              </a:rPr>
              <a:t> Sie, dass die Verfilmung des Doppelten Lottchens ein eigenes Werk ist.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145858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spcBef>
                <a:spcPct val="0"/>
              </a:spcBef>
            </a:pPr>
            <a:r>
              <a:rPr lang="de-DE" noProof="0" dirty="0" smtClean="0">
                <a:solidFill>
                  <a:srgbClr val="000000"/>
                </a:solidFill>
                <a:latin typeface="Verdana" pitchFamily="34" charset="0"/>
                <a:cs typeface="Times New Roman" pitchFamily="18" charset="0"/>
              </a:rPr>
              <a:t>Wie</a:t>
            </a:r>
            <a:r>
              <a:rPr lang="de-DE" baseline="0" noProof="0" dirty="0" smtClean="0">
                <a:solidFill>
                  <a:srgbClr val="000000"/>
                </a:solidFill>
                <a:latin typeface="Verdana" pitchFamily="34" charset="0"/>
                <a:cs typeface="Times New Roman" pitchFamily="18" charset="0"/>
              </a:rPr>
              <a:t> bereits eingangs erwähnt, ist die Unterscheidung bzw. die Abgrenzung zwischen den Entitäten nicht immer ganz einfach. Das trifft in besonderem Maße auf die Entitäten Werk und Expression zu.</a:t>
            </a:r>
            <a:endParaRPr lang="de-DE" noProof="0" dirty="0" smtClean="0">
              <a:solidFill>
                <a:srgbClr val="000000"/>
              </a:solidFill>
              <a:latin typeface="Verdana" pitchFamily="34" charset="0"/>
              <a:cs typeface="Times New Roman" pitchFamily="18" charset="0"/>
            </a:endParaRPr>
          </a:p>
          <a:p>
            <a:pPr eaLnBrk="1" hangingPunct="1">
              <a:spcBef>
                <a:spcPct val="0"/>
              </a:spcBef>
            </a:pPr>
            <a:endParaRPr lang="de-DE" noProof="0" dirty="0" smtClean="0">
              <a:solidFill>
                <a:srgbClr val="000000"/>
              </a:solidFill>
              <a:latin typeface="Verdana" pitchFamily="34" charset="0"/>
              <a:cs typeface="Times New Roman" pitchFamily="18" charset="0"/>
            </a:endParaRPr>
          </a:p>
          <a:p>
            <a:pPr eaLnBrk="1" hangingPunct="1">
              <a:spcBef>
                <a:spcPct val="0"/>
              </a:spcBef>
            </a:pPr>
            <a:r>
              <a:rPr lang="de-DE" noProof="0" dirty="0" smtClean="0">
                <a:solidFill>
                  <a:srgbClr val="000000"/>
                </a:solidFill>
                <a:latin typeface="Verdana" pitchFamily="34" charset="0"/>
                <a:cs typeface="Times New Roman" pitchFamily="18" charset="0"/>
              </a:rPr>
              <a:t>Dieses Schema</a:t>
            </a:r>
            <a:r>
              <a:rPr lang="de-DE" baseline="0" noProof="0" dirty="0" smtClean="0">
                <a:solidFill>
                  <a:srgbClr val="000000"/>
                </a:solidFill>
                <a:latin typeface="Verdana" pitchFamily="34" charset="0"/>
                <a:cs typeface="Times New Roman" pitchFamily="18" charset="0"/>
              </a:rPr>
              <a:t> ist der Versuch von Barbara </a:t>
            </a:r>
            <a:r>
              <a:rPr lang="de-DE" baseline="0" noProof="0" dirty="0" err="1" smtClean="0">
                <a:solidFill>
                  <a:srgbClr val="000000"/>
                </a:solidFill>
                <a:latin typeface="Verdana" pitchFamily="34" charset="0"/>
                <a:cs typeface="Times New Roman" pitchFamily="18" charset="0"/>
              </a:rPr>
              <a:t>Tillett</a:t>
            </a:r>
            <a:r>
              <a:rPr lang="de-DE" baseline="0" noProof="0" dirty="0" smtClean="0">
                <a:solidFill>
                  <a:srgbClr val="000000"/>
                </a:solidFill>
                <a:latin typeface="Verdana" pitchFamily="34" charset="0"/>
                <a:cs typeface="Times New Roman" pitchFamily="18" charset="0"/>
              </a:rPr>
              <a:t>, Mitglied im Joint </a:t>
            </a:r>
            <a:r>
              <a:rPr lang="de-DE" baseline="0" noProof="0" dirty="0" err="1" smtClean="0">
                <a:solidFill>
                  <a:srgbClr val="000000"/>
                </a:solidFill>
                <a:latin typeface="Verdana" pitchFamily="34" charset="0"/>
                <a:cs typeface="Times New Roman" pitchFamily="18" charset="0"/>
              </a:rPr>
              <a:t>Steering</a:t>
            </a:r>
            <a:r>
              <a:rPr lang="de-DE" baseline="0" noProof="0" dirty="0" smtClean="0">
                <a:solidFill>
                  <a:srgbClr val="000000"/>
                </a:solidFill>
                <a:latin typeface="Verdana" pitchFamily="34" charset="0"/>
                <a:cs typeface="Times New Roman" pitchFamily="18" charset="0"/>
              </a:rPr>
              <a:t> </a:t>
            </a:r>
            <a:r>
              <a:rPr lang="de-DE" baseline="0" noProof="0" dirty="0" err="1" smtClean="0">
                <a:solidFill>
                  <a:srgbClr val="000000"/>
                </a:solidFill>
                <a:latin typeface="Verdana" pitchFamily="34" charset="0"/>
                <a:cs typeface="Times New Roman" pitchFamily="18" charset="0"/>
              </a:rPr>
              <a:t>Committee</a:t>
            </a:r>
            <a:r>
              <a:rPr lang="de-DE" baseline="0" noProof="0" dirty="0" smtClean="0">
                <a:solidFill>
                  <a:srgbClr val="000000"/>
                </a:solidFill>
                <a:latin typeface="Verdana" pitchFamily="34" charset="0"/>
                <a:cs typeface="Times New Roman" pitchFamily="18" charset="0"/>
              </a:rPr>
              <a:t> für </a:t>
            </a:r>
            <a:r>
              <a:rPr lang="de-DE" baseline="0" noProof="0" dirty="0" err="1" smtClean="0">
                <a:solidFill>
                  <a:srgbClr val="000000"/>
                </a:solidFill>
                <a:latin typeface="Verdana" pitchFamily="34" charset="0"/>
                <a:cs typeface="Times New Roman" pitchFamily="18" charset="0"/>
              </a:rPr>
              <a:t>Developing</a:t>
            </a:r>
            <a:r>
              <a:rPr lang="de-DE" baseline="0" noProof="0" dirty="0" smtClean="0">
                <a:solidFill>
                  <a:srgbClr val="000000"/>
                </a:solidFill>
                <a:latin typeface="Verdana" pitchFamily="34" charset="0"/>
                <a:cs typeface="Times New Roman" pitchFamily="18" charset="0"/>
              </a:rPr>
              <a:t> RDA (JSC) und langjährige Vorsitzende des Gremiums, die Abgrenzung, wann ein Werk ein neues Werk wird, darzustellen. Es wird auch von uns, z. B. in der Themengruppe Werke-Regelwerk der AG RDA, als Diskussionsgrundlage benutzt. Bei näherer Beschäftigung damit wird ganz schnell klar, dass die Abgrenzung  nicht einfach ist. Wir versuchen zurzeit in der oben erwähnten Arbeitsgruppe dieses Kontinuum mit Beispielen zu unterfüttern, umso mehr Klarheit zu gewinnen und es für den deutschsprachigen Raum anpassen zu können.</a:t>
            </a:r>
            <a:endParaRPr lang="de-DE" noProof="0" dirty="0" smtClean="0">
              <a:solidFill>
                <a:srgbClr val="000000"/>
              </a:solidFill>
              <a:latin typeface="Verdana" pitchFamily="34" charset="0"/>
              <a:cs typeface="Times New Roman" pitchFamily="18"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117127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a:t>
            </a:r>
            <a:r>
              <a:rPr lang="de-DE" sz="1200" baseline="0" dirty="0" smtClean="0">
                <a:latin typeface="Verdana" pitchFamily="34" charset="0"/>
              </a:rPr>
              <a:t> sehen Sie den Aufbau noch einmal schematisch dargestellt.</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16</a:t>
            </a:fld>
            <a:endParaRPr lang="de-DE">
              <a:solidFill>
                <a:prstClr val="black"/>
              </a:solidFill>
            </a:endParaRPr>
          </a:p>
        </p:txBody>
      </p:sp>
    </p:spTree>
    <p:extLst>
      <p:ext uri="{BB962C8B-B14F-4D97-AF65-F5344CB8AC3E}">
        <p14:creationId xmlns:p14="http://schemas.microsoft.com/office/powerpoint/2010/main" val="962435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Wie bereits erwähnt,</a:t>
            </a:r>
            <a:r>
              <a:rPr lang="de-DE" baseline="0" dirty="0" smtClean="0">
                <a:latin typeface="Verdana" pitchFamily="34" charset="0"/>
              </a:rPr>
              <a:t> verwendet der Standard RDA das Vokabular der FRBR. Diese Begriffe haben wir ausführlich im ersten Teil der Schulung besprochen.</a:t>
            </a:r>
          </a:p>
          <a:p>
            <a:endParaRPr lang="de-DE" baseline="0" dirty="0" smtClean="0">
              <a:latin typeface="Verdana" pitchFamily="34" charset="0"/>
            </a:endParaRPr>
          </a:p>
          <a:p>
            <a:r>
              <a:rPr lang="de-DE" baseline="0" dirty="0" smtClean="0">
                <a:latin typeface="Verdana" pitchFamily="34" charset="0"/>
              </a:rPr>
              <a:t>Im folgenden und letzten Teil der RDA-Grundlagenschulung möchten wir Ihnen nun weitere Begriffe vorstellen. Die meisten davon finden Sie auch im Kapitel 0 erläutert.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17</a:t>
            </a:fld>
            <a:endParaRPr lang="de-DE">
              <a:solidFill>
                <a:prstClr val="black"/>
              </a:solidFill>
            </a:endParaRPr>
          </a:p>
        </p:txBody>
      </p:sp>
    </p:spTree>
    <p:extLst>
      <p:ext uri="{BB962C8B-B14F-4D97-AF65-F5344CB8AC3E}">
        <p14:creationId xmlns:p14="http://schemas.microsoft.com/office/powerpoint/2010/main" val="25671886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In den RDA ist eine Reihe von Elementen als Kernelement (</a:t>
            </a:r>
            <a:r>
              <a:rPr lang="de-DE" i="1" dirty="0" err="1" smtClean="0">
                <a:latin typeface="Verdana" pitchFamily="34" charset="0"/>
              </a:rPr>
              <a:t>core</a:t>
            </a:r>
            <a:r>
              <a:rPr lang="de-DE" dirty="0" smtClean="0">
                <a:latin typeface="Verdana" pitchFamily="34" charset="0"/>
              </a:rPr>
              <a:t>) gekennzeichnet. Diese Elemente sind in RDA im Kapitel</a:t>
            </a:r>
            <a:r>
              <a:rPr lang="de-DE" baseline="0" dirty="0" smtClean="0">
                <a:latin typeface="Verdana" pitchFamily="34" charset="0"/>
              </a:rPr>
              <a:t> 0 </a:t>
            </a:r>
            <a:r>
              <a:rPr lang="de-DE" dirty="0" smtClean="0">
                <a:latin typeface="Verdana" pitchFamily="34" charset="0"/>
              </a:rPr>
              <a:t>unter RDA 0.6.2 - RDA 0.6.7 aufgelistet. Die Erfassung dieser Elemente ist vorgeschrieben, wenn die Angabe auf die Ressource bzw. die Entität zutrifft (</a:t>
            </a:r>
            <a:r>
              <a:rPr lang="de-DE" i="1" dirty="0" err="1" smtClean="0">
                <a:latin typeface="Verdana" pitchFamily="34" charset="0"/>
              </a:rPr>
              <a:t>applicable</a:t>
            </a:r>
            <a:r>
              <a:rPr lang="de-DE" dirty="0" smtClean="0">
                <a:latin typeface="Verdana" pitchFamily="34" charset="0"/>
              </a:rPr>
              <a:t>) und sie entweder vorhanden oder einfach ermittelbar ist (</a:t>
            </a:r>
            <a:r>
              <a:rPr lang="de-DE" i="1" dirty="0" err="1" smtClean="0">
                <a:latin typeface="Verdana" pitchFamily="34" charset="0"/>
              </a:rPr>
              <a:t>readily</a:t>
            </a:r>
            <a:r>
              <a:rPr lang="de-DE" i="1" dirty="0" smtClean="0">
                <a:latin typeface="Verdana" pitchFamily="34" charset="0"/>
              </a:rPr>
              <a:t> </a:t>
            </a:r>
            <a:r>
              <a:rPr lang="de-DE" i="1" dirty="0" err="1" smtClean="0">
                <a:latin typeface="Verdana" pitchFamily="34" charset="0"/>
              </a:rPr>
              <a:t>ascertainable</a:t>
            </a:r>
            <a:r>
              <a:rPr lang="de-DE" dirty="0" smtClean="0">
                <a:latin typeface="Verdana" pitchFamily="34" charset="0"/>
              </a:rPr>
              <a:t>). Einige dieser Kernelemente gelten nur dann als Kernelement, wenn bestimmte andere Elemente nicht besetzt werden können, wenn es sich z. B. um bestimmte Ressourcenarten handelt oder wenn sie zu Unterscheidungszwecken angegeben werden müssen (</a:t>
            </a:r>
            <a:r>
              <a:rPr lang="de-DE" dirty="0" err="1" smtClean="0">
                <a:latin typeface="Verdana" pitchFamily="34" charset="0"/>
              </a:rPr>
              <a:t>core</a:t>
            </a:r>
            <a:r>
              <a:rPr lang="de-DE" dirty="0" smtClean="0">
                <a:latin typeface="Verdana" pitchFamily="34" charset="0"/>
              </a:rPr>
              <a:t> </a:t>
            </a:r>
            <a:r>
              <a:rPr lang="de-DE" dirty="0" err="1" smtClean="0">
                <a:latin typeface="Verdana" pitchFamily="34" charset="0"/>
              </a:rPr>
              <a:t>if</a:t>
            </a:r>
            <a:r>
              <a:rPr lang="de-DE" dirty="0" smtClean="0">
                <a:latin typeface="Verdana" pitchFamily="34" charset="0"/>
              </a:rPr>
              <a:t>).</a:t>
            </a:r>
          </a:p>
          <a:p>
            <a:r>
              <a:rPr lang="de-DE" dirty="0" smtClean="0">
                <a:latin typeface="Verdana" pitchFamily="34" charset="0"/>
              </a:rPr>
              <a:t>Alle im Standard definierten Kernelemente zusammen bilden einen Mindeststandard für die Erschließung nach RDA. Die Angabe weiterer spezifischer Elemente ist Ermessenssache</a:t>
            </a:r>
            <a:r>
              <a:rPr lang="de-DE" baseline="0" dirty="0" smtClean="0">
                <a:latin typeface="Verdana" pitchFamily="34" charset="0"/>
              </a:rPr>
              <a:t> und liegt im Entscheidungsspielraum der anwendenden Institution, z. B. in Form von Ka</a:t>
            </a:r>
            <a:r>
              <a:rPr lang="de-DE" dirty="0" smtClean="0">
                <a:latin typeface="Verdana" pitchFamily="34" charset="0"/>
              </a:rPr>
              <a:t>talogisierungslevel.</a:t>
            </a:r>
            <a:r>
              <a:rPr lang="de-DE" baseline="0" dirty="0" smtClean="0">
                <a:latin typeface="Verdana" pitchFamily="34" charset="0"/>
              </a:rPr>
              <a:t> Sie kann diese Entscheidung aber auch </a:t>
            </a:r>
            <a:r>
              <a:rPr lang="de-DE" dirty="0" smtClean="0">
                <a:latin typeface="Verdana" pitchFamily="34" charset="0"/>
              </a:rPr>
              <a:t>ins Ermessen des </a:t>
            </a:r>
            <a:r>
              <a:rPr lang="de-DE" dirty="0" err="1" smtClean="0">
                <a:latin typeface="Verdana" pitchFamily="34" charset="0"/>
              </a:rPr>
              <a:t>Katalogisierers</a:t>
            </a:r>
            <a:r>
              <a:rPr lang="de-DE" dirty="0" smtClean="0">
                <a:latin typeface="Verdana" pitchFamily="34" charset="0"/>
              </a:rPr>
              <a:t> stellen.</a:t>
            </a:r>
            <a:r>
              <a:rPr lang="de-DE" baseline="0" dirty="0" smtClean="0">
                <a:latin typeface="Verdana" pitchFamily="34" charset="0"/>
              </a:rPr>
              <a:t> Hierauf gehen wir am Ende der Schulung noch einmal genauer ein.</a:t>
            </a:r>
          </a:p>
          <a:p>
            <a:r>
              <a:rPr lang="de-DE" baseline="0" dirty="0" smtClean="0">
                <a:latin typeface="Verdana" pitchFamily="34" charset="0"/>
              </a:rPr>
              <a:t>Um den Datentausch jedoch möglichst einfach und sinnvoll zu gestalten, haben die Mitglieder der AG RDA ein gemeinsames Standardelemente-Set für den deutschsprachigen Raum erarbeitet und  folgende Festlegungen getroffen: </a:t>
            </a:r>
            <a:r>
              <a:rPr lang="de-DE" dirty="0" smtClean="0">
                <a:latin typeface="Verdana" pitchFamily="34" charset="0"/>
              </a:rPr>
              <a:t>Die zusätzlich zu verwendenden Elemente werden im Deutschen  als „Zusatzelemente“ bezeichnet. </a:t>
            </a:r>
            <a:r>
              <a:rPr lang="de-DE" i="1" dirty="0" smtClean="0">
                <a:latin typeface="Verdana" pitchFamily="34" charset="0"/>
              </a:rPr>
              <a:t>Kernelemente</a:t>
            </a:r>
            <a:r>
              <a:rPr lang="de-DE" dirty="0" smtClean="0">
                <a:latin typeface="Verdana" pitchFamily="34" charset="0"/>
              </a:rPr>
              <a:t> und </a:t>
            </a:r>
            <a:r>
              <a:rPr lang="de-DE" i="1" dirty="0" smtClean="0">
                <a:latin typeface="Verdana" pitchFamily="34" charset="0"/>
              </a:rPr>
              <a:t>Zusatzelemente</a:t>
            </a:r>
            <a:r>
              <a:rPr lang="de-DE" dirty="0" smtClean="0">
                <a:latin typeface="Verdana" pitchFamily="34" charset="0"/>
              </a:rPr>
              <a:t> bilden zusammen das </a:t>
            </a:r>
            <a:r>
              <a:rPr lang="de-DE" i="1" dirty="0" smtClean="0">
                <a:latin typeface="Verdana" pitchFamily="34" charset="0"/>
              </a:rPr>
              <a:t>Standardelemente-Set. </a:t>
            </a:r>
            <a:r>
              <a:rPr lang="de-DE" dirty="0" smtClean="0">
                <a:latin typeface="Verdana" pitchFamily="34" charset="0"/>
              </a:rPr>
              <a:t>Alle Elemente des Standardelemente-Sets stellen einen verbindlichen Mindeststandard für die Katalogisierung im deutschsprachigen Raum dar. Die Erfassung weiterer, über die im Standardelemente-Set festgelegten hinausgehenden Elemente, steht im Ermessen jeder einzelnen Bibliothek bzw. katalogisierenden Institution.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18</a:t>
            </a:fld>
            <a:endParaRPr lang="de-DE">
              <a:solidFill>
                <a:prstClr val="black"/>
              </a:solidFill>
            </a:endParaRPr>
          </a:p>
        </p:txBody>
      </p:sp>
    </p:spTree>
    <p:extLst>
      <p:ext uri="{BB962C8B-B14F-4D97-AF65-F5344CB8AC3E}">
        <p14:creationId xmlns:p14="http://schemas.microsoft.com/office/powerpoint/2010/main" val="35436986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Dieses</a:t>
            </a:r>
            <a:r>
              <a:rPr lang="de-DE" baseline="0" dirty="0" smtClean="0">
                <a:latin typeface="Verdana" pitchFamily="34" charset="0"/>
              </a:rPr>
              <a:t> </a:t>
            </a:r>
            <a:r>
              <a:rPr lang="de-DE" dirty="0" smtClean="0">
                <a:latin typeface="Verdana" pitchFamily="34" charset="0"/>
              </a:rPr>
              <a:t>Standardelemente-Set für den deutschsprachigen Raum,</a:t>
            </a:r>
            <a:r>
              <a:rPr lang="de-DE" baseline="0" dirty="0" smtClean="0">
                <a:latin typeface="Verdana" pitchFamily="34" charset="0"/>
              </a:rPr>
              <a:t> besteht aus den in den RDA festgelegten Kernelementen und den vereinbarten Zusatzelementen. Es liegt in zwei Ausgaben vor: einmal für die bibliografischen Daten und einmal für die Normdaten.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19</a:t>
            </a:fld>
            <a:endParaRPr lang="de-DE">
              <a:solidFill>
                <a:prstClr val="black"/>
              </a:solidFill>
            </a:endParaRPr>
          </a:p>
        </p:txBody>
      </p:sp>
    </p:spTree>
    <p:extLst>
      <p:ext uri="{BB962C8B-B14F-4D97-AF65-F5344CB8AC3E}">
        <p14:creationId xmlns:p14="http://schemas.microsoft.com/office/powerpoint/2010/main" val="1787896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Verdana" pitchFamily="34" charset="0"/>
                <a:ea typeface="+mn-ea"/>
                <a:cs typeface="Arial" charset="0"/>
              </a:rPr>
              <a:t>Alternativen und Optionen finden sich in den RDA an vielen Regelwerksstellen. Die Anwender der RDA (die im JSC vertretenen Institutionen) haben sich hierzu verständigt, um möglichst einheitliche Voraussetzungen für den Datentausch zu schaffen. Die AG RDA hat, wiederum im Interesse eines möglichst reibungslosen Datentauschs, für den deutschsprachigen Raum ebenfalls einheitliche Vereinbarungen für jede der betroffenen Stellen getroffen und eine Anwendungsregel dazu formuliert (z. B. „Wenden Sie die Alternative an“).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981752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Verdana" pitchFamily="34" charset="0"/>
                <a:ea typeface="+mn-ea"/>
                <a:cs typeface="Arial" charset="0"/>
              </a:rPr>
              <a:t>Im Gegensatz zu den Regelwerken, die wir bislang verwendet haben, sind die Beispiele in den RDA nicht präskriptiv sondern nur illustrierend. Darüber hinaus sind sie zurzeit mehr dem anglo-amerikanischen Hintergrund angepasst. Für den deutschsprachigen Raum werden die Beispiele innerhalb der Anwendungsrichtlinien, den D-A-CH abgelegt, bei Bedarf aber auch in den Standard selbst eingebracht. Die Beispiele in der deutschen Übersetzung werden sukzessive für die deutschen Bedürfnisse angepasst.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6507991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Bereits weiter</a:t>
            </a:r>
            <a:r>
              <a:rPr lang="de-DE" baseline="0" dirty="0" smtClean="0">
                <a:latin typeface="Verdana" pitchFamily="34" charset="0"/>
              </a:rPr>
              <a:t> oben haben Sie die D-A-CH kennengelernt. Hier möchten wir Ihnen zeigen, aus welchen Elementen sie sich zusammensetzen.</a:t>
            </a:r>
            <a:endParaRPr lang="de-DE" dirty="0" smtClean="0">
              <a:latin typeface="Verdana" pitchFamily="34" charset="0"/>
            </a:endParaRPr>
          </a:p>
          <a:p>
            <a:r>
              <a:rPr lang="de-DE" dirty="0" smtClean="0">
                <a:latin typeface="Verdana" pitchFamily="34" charset="0"/>
              </a:rPr>
              <a:t>Die Anwendungsrichtlinien für den deutschsprachigen Raum (D-A-CH)</a:t>
            </a:r>
            <a:r>
              <a:rPr lang="de-DE" baseline="0" dirty="0" smtClean="0">
                <a:latin typeface="Verdana" pitchFamily="34" charset="0"/>
              </a:rPr>
              <a:t> sind nach einem Baukastenprinzip aufgebaut. Sie können aus mehreren Elementen bestehen, können aber auch nur eines der oben aufgeführten Elemente enthalten. So kann es z. B. vorkommen, dass für eine RDA-Stelle keine Anwendungsregel nötig war, jedoch eine Erläuterung zum besseren Verständnis. Hinter dem Baustein „Arbeitshilfen“ können sich verschiedene Dokumente verbergen, die aus dem RDA Toolkit verlinkt sind. Dies können Listen mit Formangaben oder Sprachcodes sein. Sehr häufig sind es jedoch Katalogisierungs- oder Erfassungshilfen, die Anweisungen zu den Formaten enthalten. Sie müssen getrennt gehalten werden, da, Sie erinnern sich vielleicht, RDA formatneutral formuliert ist.</a:t>
            </a:r>
          </a:p>
          <a:p>
            <a:r>
              <a:rPr lang="de-DE" baseline="0" dirty="0" smtClean="0">
                <a:latin typeface="Verdana" pitchFamily="34" charset="0"/>
              </a:rPr>
              <a:t>Die Abkürzung D-A-CH steht für Deutschland, Österreich und die Schweiz und ist eine international verständliche und bekannte Abkürzung.</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22</a:t>
            </a:fld>
            <a:endParaRPr lang="de-DE">
              <a:solidFill>
                <a:prstClr val="black"/>
              </a:solidFill>
            </a:endParaRPr>
          </a:p>
        </p:txBody>
      </p:sp>
    </p:spTree>
    <p:extLst>
      <p:ext uri="{BB962C8B-B14F-4D97-AF65-F5344CB8AC3E}">
        <p14:creationId xmlns:p14="http://schemas.microsoft.com/office/powerpoint/2010/main" val="5673109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u="none" dirty="0" smtClean="0">
                <a:latin typeface="Verdana" pitchFamily="34" charset="0"/>
              </a:rPr>
              <a:t>Kommen wir</a:t>
            </a:r>
            <a:r>
              <a:rPr lang="de-DE" u="none" baseline="0" dirty="0" smtClean="0">
                <a:latin typeface="Verdana" pitchFamily="34" charset="0"/>
              </a:rPr>
              <a:t> nun aber zunächst zu der praktischen Anwendung der RDA.</a:t>
            </a:r>
            <a:endParaRPr lang="de-DE" u="none" dirty="0" smtClean="0">
              <a:latin typeface="Verdana" pitchFamily="34" charset="0"/>
            </a:endParaRPr>
          </a:p>
          <a:p>
            <a:r>
              <a:rPr lang="de-DE" u="none" dirty="0" smtClean="0">
                <a:latin typeface="Verdana" pitchFamily="34" charset="0"/>
              </a:rPr>
              <a:t>Ein grundlegender Unterschied zu unseren</a:t>
            </a:r>
            <a:r>
              <a:rPr lang="de-DE" u="none" baseline="0" dirty="0" smtClean="0">
                <a:latin typeface="Verdana" pitchFamily="34" charset="0"/>
              </a:rPr>
              <a:t> bestehenden Regelwerken ist, dass der Regelwerkstext ausschließlich als Online-Tool zur Verfügung steht. Alle gedruckten Ausgaben sind kein Ersatz für das Online-Tool, da sie i.d.R. nicht genauso aktuell sind. Das RDA Toolkit ist lizenzpflichtig und wird von ALA Publishing und weiteren Institutionen verwaltet und veröffentlicht. Seit dem Frühjahr 2014 gibt es eine Konsortiallizenz für den deutschsprachigen Raum (Deutschland, Österreich und die Schweiz). Sie wird von der Arbeitsstelle für Standardisierung der Deutschen Nationalbibliothek verwaltet. Bei Fragen wenden Sie sich bitte dorthin unter der Mail-Adresse afs@dnb.de.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23</a:t>
            </a:fld>
            <a:endParaRPr lang="de-DE">
              <a:solidFill>
                <a:prstClr val="black"/>
              </a:solidFill>
            </a:endParaRPr>
          </a:p>
        </p:txBody>
      </p:sp>
    </p:spTree>
    <p:extLst>
      <p:ext uri="{BB962C8B-B14F-4D97-AF65-F5344CB8AC3E}">
        <p14:creationId xmlns:p14="http://schemas.microsoft.com/office/powerpoint/2010/main" val="31626364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smtClean="0">
                <a:solidFill>
                  <a:schemeClr val="tx1"/>
                </a:solidFill>
                <a:latin typeface="Verdana" pitchFamily="34" charset="0"/>
                <a:ea typeface="+mn-ea"/>
                <a:cs typeface="Arial" charset="0"/>
              </a:rPr>
              <a:t>Das Prinzip des „Cataloguer‘s </a:t>
            </a:r>
            <a:r>
              <a:rPr lang="de-DE" sz="1200" b="0" i="0" u="none" strike="noStrike" kern="1200" baseline="0" dirty="0" err="1" smtClean="0">
                <a:solidFill>
                  <a:schemeClr val="tx1"/>
                </a:solidFill>
                <a:latin typeface="Verdana" pitchFamily="34" charset="0"/>
                <a:ea typeface="+mn-ea"/>
                <a:cs typeface="Arial" charset="0"/>
              </a:rPr>
              <a:t>Judgement</a:t>
            </a:r>
            <a:r>
              <a:rPr lang="de-DE" sz="1200" b="0" i="0" u="none" strike="noStrike" kern="1200" baseline="0" dirty="0" smtClean="0">
                <a:solidFill>
                  <a:schemeClr val="tx1"/>
                </a:solidFill>
                <a:latin typeface="Verdana" pitchFamily="34" charset="0"/>
                <a:ea typeface="+mn-ea"/>
                <a:cs typeface="Arial" charset="0"/>
              </a:rPr>
              <a:t>“ zieht sich wie ein roter Faden durch den Standard RDA. Für viele von uns ist das vielleicht zunächst gewöhnungsbedürftig. Natürlich ist damit nicht gemeint, dass jeder/jede macht, was er oder sie gerade will. Es ist aber sehr wohl gemeint, dass jeder/jede den vorliegenden Sachverhalt prüft und die für diesen Zusammenhang richtige Entscheidung eigenständig trifft. Angesichts des sehr großen Anwendungsspektrums, dass die RDA anstrebt, kann nur dies der richtige Weg sein. Eine </a:t>
            </a:r>
            <a:r>
              <a:rPr lang="de-DE" sz="1200" b="0" i="0" u="none" strike="noStrike" kern="1200" baseline="0" dirty="0" err="1" smtClean="0">
                <a:solidFill>
                  <a:schemeClr val="tx1"/>
                </a:solidFill>
                <a:latin typeface="Verdana" pitchFamily="34" charset="0"/>
                <a:ea typeface="+mn-ea"/>
                <a:cs typeface="Arial" charset="0"/>
              </a:rPr>
              <a:t>Erfasserin</a:t>
            </a:r>
            <a:r>
              <a:rPr lang="de-DE" sz="1200" b="0" i="0" u="none" strike="noStrike" kern="1200" baseline="0" dirty="0" smtClean="0">
                <a:solidFill>
                  <a:schemeClr val="tx1"/>
                </a:solidFill>
                <a:latin typeface="Verdana" pitchFamily="34" charset="0"/>
                <a:ea typeface="+mn-ea"/>
                <a:cs typeface="Arial" charset="0"/>
              </a:rPr>
              <a:t> in einem Museum benötigt andere Angaben für ihre Materialien als der </a:t>
            </a:r>
            <a:r>
              <a:rPr lang="de-DE" sz="1200" b="0" i="0" u="none" strike="noStrike" kern="1200" baseline="0" dirty="0" err="1" smtClean="0">
                <a:solidFill>
                  <a:schemeClr val="tx1"/>
                </a:solidFill>
                <a:latin typeface="Verdana" pitchFamily="34" charset="0"/>
                <a:ea typeface="+mn-ea"/>
                <a:cs typeface="Arial" charset="0"/>
              </a:rPr>
              <a:t>Katalogisierer</a:t>
            </a:r>
            <a:r>
              <a:rPr lang="de-DE" sz="1200" b="0" i="0" u="none" strike="noStrike" kern="1200" baseline="0" dirty="0" smtClean="0">
                <a:solidFill>
                  <a:schemeClr val="tx1"/>
                </a:solidFill>
                <a:latin typeface="Verdana" pitchFamily="34" charset="0"/>
                <a:ea typeface="+mn-ea"/>
                <a:cs typeface="Arial" charset="0"/>
              </a:rPr>
              <a:t> in einem Verbund. Diese größtmögliche Anpassung an die jeweilige Situation und den Verwendungszweck bei gleichzeitiger Konformität mit dem Regelwerk ist mit „Cataloguer‘s Judgement“ gemeint. Dies ist für uns neu und muss in der Praxis erst eingeübt werden. Auch hierzu werden Sie im Laufe der weiteren Schulungen Hilfestellung und Beispiele bekommen.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45477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solidFill>
                  <a:schemeClr val="tx1"/>
                </a:solidFill>
                <a:latin typeface="Verdana" pitchFamily="34" charset="0"/>
              </a:rPr>
              <a:t>Modu</a:t>
            </a:r>
            <a:r>
              <a:rPr lang="de-DE" baseline="0" dirty="0" smtClean="0">
                <a:solidFill>
                  <a:schemeClr val="tx1"/>
                </a:solidFill>
                <a:latin typeface="Verdana" pitchFamily="34" charset="0"/>
              </a:rPr>
              <a:t>l 1 ist eine </a:t>
            </a:r>
            <a:r>
              <a:rPr lang="de-DE" dirty="0" smtClean="0">
                <a:solidFill>
                  <a:schemeClr val="tx1"/>
                </a:solidFill>
                <a:latin typeface="Verdana" pitchFamily="34" charset="0"/>
              </a:rPr>
              <a:t>allgemeine Schulung und soll dazu dienen, die</a:t>
            </a:r>
            <a:r>
              <a:rPr lang="de-DE" baseline="0" dirty="0" smtClean="0">
                <a:solidFill>
                  <a:schemeClr val="tx1"/>
                </a:solidFill>
                <a:latin typeface="Verdana" pitchFamily="34" charset="0"/>
              </a:rPr>
              <a:t> Grundlagen für das Verständnis des Standards RDA zu legen. Gleichzeitig dient sie als Einführung für die fachspezifischen Schulungen. Die vorliegende Präsentation ist sowohl für die Vermittlung in einer Präsenzveranstaltung als auch zum Selbststudium geeignet.</a:t>
            </a:r>
          </a:p>
          <a:p>
            <a:endParaRPr lang="de-DE" baseline="0" dirty="0" smtClean="0">
              <a:solidFill>
                <a:schemeClr val="tx1"/>
              </a:solidFill>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chemeClr val="tx1"/>
                </a:solidFill>
                <a:latin typeface="Verdana" pitchFamily="34" charset="0"/>
              </a:rPr>
              <a:t>Alle Schulungsunterlagen der AG RDA sind unter der Lizenz </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CC BY-NC-SA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Namensnennung-NichtKommerziell-Weitergabe</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unter</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gleichen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Bedingungen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öffentlich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zugänglich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Dies sind die grundlegenden</a:t>
            </a:r>
            <a:r>
              <a:rPr lang="de-DE" baseline="0" dirty="0" smtClean="0">
                <a:latin typeface="Verdana" pitchFamily="34" charset="0"/>
              </a:rPr>
              <a:t> Anforderungen, die der Standard RDA sich selbst gegeben hat. Besonders hervorheben möchten wir an dieser Stelle die Formatunabhängigkeit. Sie werden an keiner Regelwerksstelle einen Hinweis auf ein Format finden. Das Regelwerk ist durchweg formatunabhängig formuliert.</a:t>
            </a:r>
          </a:p>
          <a:p>
            <a:endParaRPr lang="de-DE" baseline="0" dirty="0" smtClean="0">
              <a:latin typeface="Verdana" pitchFamily="34" charset="0"/>
            </a:endParaRPr>
          </a:p>
          <a:p>
            <a:r>
              <a:rPr lang="de-DE" baseline="0" dirty="0" smtClean="0">
                <a:latin typeface="Verdana" pitchFamily="34" charset="0"/>
              </a:rPr>
              <a:t>Erwähnenswert sind vielleicht auch noch die Aussagen „für alle Arten von Ressourcen und Inhalten“ und „für Bibliotheken, Museen, Archive“. Dies war von Beginn der Entwicklung des Standards RDA an ein grundlegender Anspruch. Man muss aber auch beachten, dass das Regelwerk, das zurzeit vorliegt, </a:t>
            </a:r>
            <a:r>
              <a:rPr lang="de-DE" u="none" baseline="0" dirty="0" smtClean="0">
                <a:solidFill>
                  <a:srgbClr val="FF0000"/>
                </a:solidFill>
                <a:latin typeface="Verdana" pitchFamily="34" charset="0"/>
              </a:rPr>
              <a:t>von Bibliothekaren in erster Linie für Bibliotheken und erst in Ansätzen für Museen und Archive erarbeitet wurde</a:t>
            </a:r>
            <a:r>
              <a:rPr lang="de-DE" u="none" baseline="0" dirty="0" smtClean="0">
                <a:latin typeface="Verdana" pitchFamily="34" charset="0"/>
              </a:rPr>
              <a:t>. </a:t>
            </a:r>
            <a:r>
              <a:rPr lang="de-DE" baseline="0" dirty="0" smtClean="0">
                <a:latin typeface="Verdana" pitchFamily="34" charset="0"/>
              </a:rPr>
              <a:t>Es gibt jedoch, auch im deutschsprachigen Raum, einige erste Bestrebungen, die RDA in Hinblick auf ihrer Verwendbarkeit in Museen und Archiven zu überprüfen und ggf. weiterzuentwickeln. Auch das strategische Gremium für den Standard RDA, das </a:t>
            </a:r>
            <a:r>
              <a:rPr lang="de-DE" baseline="0" dirty="0" err="1" smtClean="0">
                <a:latin typeface="Verdana" pitchFamily="34" charset="0"/>
              </a:rPr>
              <a:t>CoP</a:t>
            </a:r>
            <a:r>
              <a:rPr lang="de-DE" baseline="0" dirty="0" smtClean="0">
                <a:latin typeface="Verdana" pitchFamily="34" charset="0"/>
              </a:rPr>
              <a:t>, hat diesen Anspruch erst vor kurzen erneuert.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a:t>
            </a:fld>
            <a:endParaRPr lang="de-DE">
              <a:solidFill>
                <a:prstClr val="black"/>
              </a:solidFill>
            </a:endParaRPr>
          </a:p>
        </p:txBody>
      </p:sp>
    </p:spTree>
    <p:extLst>
      <p:ext uri="{BB962C8B-B14F-4D97-AF65-F5344CB8AC3E}">
        <p14:creationId xmlns:p14="http://schemas.microsoft.com/office/powerpoint/2010/main" val="78739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Diese Folie</a:t>
            </a:r>
            <a:r>
              <a:rPr lang="de-DE" sz="1200" baseline="0" dirty="0" smtClean="0">
                <a:latin typeface="Verdana" pitchFamily="34" charset="0"/>
              </a:rPr>
              <a:t> fasst Ihnen die drei wichtigsten Begriffe aus den FRBR zusammen: Dies sind die Begriffe Entität, Merkmal oder Attribut und Beziehung oder Relation. Wir werden uns diese Begriffe anhand der folgenden Folien näher betrachten.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1556738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Diese schematische Darstellung zeigt auf der linken Seite den Begriff der Entität, der mittels Attributen oder Merkmalen dargestellt wird. Auf der rechten Seite finden Sie den</a:t>
            </a:r>
            <a:r>
              <a:rPr lang="de-DE" sz="1200" baseline="0" dirty="0" smtClean="0">
                <a:latin typeface="Verdana" pitchFamily="34" charset="0"/>
              </a:rPr>
              <a:t> gleichen Inhalt anhand des Beispiels einer Person und ihrer beschreibenden Merkmale. Der schwarze Pfeil in der Mitte steht für die Relationen oder Beziehungen, die diese Entitäten untereinander haben können.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1902673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Hier sehen Sie noch einmal die FRBR-Entitäten der Gruppe 1, </a:t>
            </a:r>
            <a:r>
              <a:rPr lang="de-DE" u="none" baseline="0" dirty="0" smtClean="0">
                <a:latin typeface="Verdana" pitchFamily="34" charset="0"/>
              </a:rPr>
              <a:t>und die Beziehungen, die zwischen diesen bestehen können, werden </a:t>
            </a:r>
            <a:r>
              <a:rPr lang="de-DE" u="none" dirty="0" smtClean="0">
                <a:latin typeface="Verdana" pitchFamily="34" charset="0"/>
              </a:rPr>
              <a:t>auch Primärbeziehungen</a:t>
            </a:r>
            <a:r>
              <a:rPr lang="de-DE" u="none" baseline="0" dirty="0" smtClean="0">
                <a:latin typeface="Verdana" pitchFamily="34" charset="0"/>
              </a:rPr>
              <a:t> genannt</a:t>
            </a:r>
            <a:r>
              <a:rPr lang="de-DE" u="none" dirty="0" smtClean="0">
                <a:latin typeface="Verdana" pitchFamily="34" charset="0"/>
              </a:rPr>
              <a:t>.</a:t>
            </a:r>
            <a:r>
              <a:rPr lang="de-DE" u="none" baseline="0" dirty="0" smtClean="0">
                <a:latin typeface="Verdana" pitchFamily="34" charset="0"/>
              </a:rPr>
              <a:t> </a:t>
            </a:r>
            <a:r>
              <a:rPr lang="de-DE" baseline="0" dirty="0" smtClean="0">
                <a:latin typeface="Verdana" pitchFamily="34" charset="0"/>
              </a:rPr>
              <a:t>Diese Begriffe sind essentiell für den Standard RDA und Sie sollten sie sich auf alle Fälle merken.</a:t>
            </a:r>
          </a:p>
          <a:p>
            <a:endParaRPr lang="de-DE" baseline="0" dirty="0" smtClean="0">
              <a:latin typeface="Verdana" pitchFamily="34" charset="0"/>
            </a:endParaRPr>
          </a:p>
          <a:p>
            <a:r>
              <a:rPr lang="de-DE" baseline="0" dirty="0" smtClean="0">
                <a:latin typeface="Verdana" pitchFamily="34" charset="0"/>
              </a:rPr>
              <a:t>Was ist aber damit genau gemeint: </a:t>
            </a:r>
          </a:p>
          <a:p>
            <a:r>
              <a:rPr lang="de-DE" baseline="0" dirty="0" smtClean="0">
                <a:latin typeface="Verdana" pitchFamily="34" charset="0"/>
              </a:rPr>
              <a:t>Am Anfang steht das </a:t>
            </a:r>
            <a:r>
              <a:rPr lang="de-DE" b="1" baseline="0" dirty="0" smtClean="0">
                <a:latin typeface="Verdana" pitchFamily="34" charset="0"/>
              </a:rPr>
              <a:t>Werk</a:t>
            </a:r>
            <a:r>
              <a:rPr lang="de-DE" baseline="0" dirty="0" smtClean="0">
                <a:latin typeface="Verdana" pitchFamily="34" charset="0"/>
              </a:rPr>
              <a:t> und dieses Werk ist erst einmal eine Idee. Nehmen wir an, Sie haben eine Idee für eine Geschichte. Diese Geschichte reift in Ihrem Kopf und nimmt mehr und mehr Gestalt an. </a:t>
            </a:r>
          </a:p>
          <a:p>
            <a:r>
              <a:rPr lang="de-DE" baseline="0" dirty="0" smtClean="0">
                <a:latin typeface="Verdana" pitchFamily="34" charset="0"/>
              </a:rPr>
              <a:t>Irgendwann sind Sie so überzeugt von Ihrer Geschichte, dass Sie beschließen, diese in eine Form zu bringen, um auch andere Menschen teilhaben zu lassen. Nun müssen Sie sich entscheiden: Möchten Sie aus Ihrer Geschichte eine Oper </a:t>
            </a:r>
            <a:r>
              <a:rPr lang="de-DE" u="none" baseline="0" dirty="0" smtClean="0">
                <a:latin typeface="Verdana" pitchFamily="34" charset="0"/>
              </a:rPr>
              <a:t>machen, einen Text, ein Hörspiel usw. </a:t>
            </a:r>
            <a:r>
              <a:rPr lang="de-DE" baseline="0" dirty="0" smtClean="0">
                <a:latin typeface="Verdana" pitchFamily="34" charset="0"/>
              </a:rPr>
              <a:t>Nehmen wir an, Sie entscheiden sich für ein Buch. Dann ist dies Ihre Form in der Sie sich ausdrücken möchten (lateinisch: </a:t>
            </a:r>
            <a:r>
              <a:rPr lang="de-DE" baseline="0" dirty="0" err="1" smtClean="0">
                <a:latin typeface="Verdana" pitchFamily="34" charset="0"/>
              </a:rPr>
              <a:t>exprimere</a:t>
            </a:r>
            <a:r>
              <a:rPr lang="de-DE" baseline="0" dirty="0" smtClean="0">
                <a:latin typeface="Verdana" pitchFamily="34" charset="0"/>
              </a:rPr>
              <a:t>); es entsteht eine </a:t>
            </a:r>
            <a:r>
              <a:rPr lang="de-DE" b="1" baseline="0" dirty="0" smtClean="0">
                <a:latin typeface="Verdana" pitchFamily="34" charset="0"/>
              </a:rPr>
              <a:t>Expression. </a:t>
            </a:r>
          </a:p>
          <a:p>
            <a:r>
              <a:rPr lang="de-DE" b="0" baseline="0" dirty="0" smtClean="0">
                <a:latin typeface="Verdana" pitchFamily="34" charset="0"/>
              </a:rPr>
              <a:t>In der Folge gelingt es Ihnen, einen Verleger von Ihrer Geschichte zu überzeugen. Er beschließt, eine Buchausgabe Ihrer Geschichte herauszubringen. Es entsteht eine </a:t>
            </a:r>
            <a:r>
              <a:rPr lang="de-DE" b="1" baseline="0" dirty="0" smtClean="0">
                <a:latin typeface="Verdana" pitchFamily="34" charset="0"/>
              </a:rPr>
              <a:t>Manifestation. </a:t>
            </a:r>
          </a:p>
          <a:p>
            <a:r>
              <a:rPr lang="de-DE" b="0" baseline="0" dirty="0" smtClean="0">
                <a:latin typeface="Verdana" pitchFamily="34" charset="0"/>
              </a:rPr>
              <a:t>Da unser Verleger dieses Buch möglichst oft verkaufen möchte, erstellt er, auf der Grundlage der Manifestation, mehrere </a:t>
            </a:r>
            <a:r>
              <a:rPr lang="de-DE" b="1" baseline="0" dirty="0" smtClean="0">
                <a:latin typeface="Verdana" pitchFamily="34" charset="0"/>
              </a:rPr>
              <a:t>Exemplare.</a:t>
            </a:r>
          </a:p>
          <a:p>
            <a:endParaRPr lang="de-DE" b="1" baseline="0" dirty="0" smtClean="0">
              <a:latin typeface="Verdana" pitchFamily="34" charset="0"/>
            </a:endParaRPr>
          </a:p>
          <a:p>
            <a:r>
              <a:rPr lang="de-DE" b="0" dirty="0" smtClean="0">
                <a:latin typeface="Verdana" pitchFamily="34" charset="0"/>
              </a:rPr>
              <a:t>Dies ist,</a:t>
            </a:r>
            <a:r>
              <a:rPr lang="de-DE" b="0" baseline="0" dirty="0" smtClean="0">
                <a:latin typeface="Verdana" pitchFamily="34" charset="0"/>
              </a:rPr>
              <a:t> zugegebenermaßen, ein einfaches Beispiel. Wir werden in der Folge sehen, dass die Unterscheidung nicht immer so einfach ist. Dies ist z. B. bei unikalen Objekten wie sie in Museen und Archiven vorkommen der Fall.</a:t>
            </a:r>
            <a:endParaRPr lang="de-DE" b="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3172144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anose="020B0604030504040204" pitchFamily="34" charset="0"/>
                <a:cs typeface="Verdana" panose="020B0604030504040204" pitchFamily="34" charset="0"/>
              </a:rPr>
              <a:t>Die</a:t>
            </a:r>
            <a:r>
              <a:rPr lang="de-DE" baseline="0" dirty="0" smtClean="0">
                <a:latin typeface="Verdana" pitchFamily="34" charset="0"/>
                <a:ea typeface="Verdana" panose="020B0604030504040204" pitchFamily="34" charset="0"/>
                <a:cs typeface="Verdana" panose="020B0604030504040204" pitchFamily="34" charset="0"/>
              </a:rPr>
              <a:t> FRBR sind also ein Modell, das dazu dient, Daten strukturiert darzustellen. Grob gesagt, kann man dieses Modell in zwei Bereiche teilen. Der erste bewegt sich auf der Ebene der Ideen, Gedanken und der Konzepte. Hierzu gehören die Ebenen Werk und Expression. Im zweiten Bereich hat die Idee bereits Gestalt angenommen und bekommt, spätestens auf der Ebene des Exemplars eine physische oder eine virtuelle Form, die ich mit meinen Sinnen wahrnehmen kann, also sehen, hören oder auch fühlen.</a:t>
            </a: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135028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ea typeface="Verdana" panose="020B0604030504040204" pitchFamily="34" charset="0"/>
                <a:cs typeface="Verdana" panose="020B0604030504040204" pitchFamily="34" charset="0"/>
              </a:rPr>
              <a:t>Gruppe 2 der FRBR-Entitäten umfasst</a:t>
            </a:r>
            <a:r>
              <a:rPr lang="de-DE" baseline="0" dirty="0" smtClean="0">
                <a:latin typeface="Verdana" pitchFamily="34" charset="0"/>
                <a:ea typeface="Verdana" panose="020B0604030504040204" pitchFamily="34" charset="0"/>
                <a:cs typeface="Verdana" panose="020B0604030504040204" pitchFamily="34" charset="0"/>
              </a:rPr>
              <a:t> die Entitäten Person und Körperschaft.</a:t>
            </a:r>
          </a:p>
          <a:p>
            <a:endParaRPr lang="de-DE" baseline="0" dirty="0" smtClean="0">
              <a:effectLst/>
              <a:latin typeface="Verdana" pitchFamily="34" charset="0"/>
              <a:ea typeface="Verdana" panose="020B0604030504040204" pitchFamily="34" charset="0"/>
              <a:cs typeface="Verdana" panose="020B0604030504040204" pitchFamily="34" charset="0"/>
            </a:endParaRPr>
          </a:p>
          <a:p>
            <a:r>
              <a:rPr lang="de-DE" dirty="0" smtClean="0">
                <a:effectLst/>
                <a:latin typeface="Verdana" panose="020B0604030504040204" pitchFamily="34" charset="0"/>
                <a:ea typeface="Verdana" panose="020B0604030504040204" pitchFamily="34" charset="0"/>
                <a:cs typeface="Verdana" panose="020B0604030504040204" pitchFamily="34" charset="0"/>
              </a:rPr>
              <a:t>Die FRAD hat neben den Personen und Körperschaften eine neue Entität der Gruppe 2, nämlich die Familie, eingeführt.</a:t>
            </a:r>
            <a:endParaRPr lang="de-DE" baseline="0" dirty="0" smtClean="0">
              <a:latin typeface="Verdana" pitchFamily="34" charset="0"/>
              <a:ea typeface="Verdana" panose="020B0604030504040204" pitchFamily="34" charset="0"/>
              <a:cs typeface="Verdana" panose="020B0604030504040204" pitchFamily="34" charset="0"/>
            </a:endParaRPr>
          </a:p>
          <a:p>
            <a:endParaRPr lang="de-DE" baseline="0" dirty="0" smtClean="0">
              <a:latin typeface="Verdana" pitchFamily="34" charset="0"/>
              <a:ea typeface="Verdana" panose="020B0604030504040204" pitchFamily="34" charset="0"/>
              <a:cs typeface="Verdana" panose="020B0604030504040204" pitchFamily="34" charset="0"/>
            </a:endParaRPr>
          </a:p>
          <a:p>
            <a:r>
              <a:rPr lang="de-DE" baseline="0" dirty="0" smtClean="0">
                <a:latin typeface="Verdana" pitchFamily="34" charset="0"/>
                <a:ea typeface="Verdana" panose="020B0604030504040204" pitchFamily="34" charset="0"/>
                <a:cs typeface="Verdana" panose="020B0604030504040204" pitchFamily="34" charset="0"/>
              </a:rPr>
              <a:t>Beachten Sie auch hier die Beziehungen (Relationen) zwischen den Entitäten. Beispiele: Eine Manifestation kann von einer Person (unser Verleger aus dem Beispiel oben) erstellt sein, eine Körperschaft (z. B. ein Museum) ist im Besitz eines Exemplars.</a:t>
            </a:r>
            <a:endParaRPr lang="de-DE" dirty="0" smtClean="0">
              <a:latin typeface="Verdana"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5211327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RDA mini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677212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38828476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62261320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99556102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99917144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09301483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830168230"/>
      </p:ext>
    </p:extLst>
  </p:cSld>
  <p:clrMap bg1="lt1" tx1="dk1" bg2="lt2" tx2="dk2" accent1="accent1" accent2="accent2" accent3="accent3" accent4="accent4" accent5="accent5" accent6="accent6" hlink="hlink" folHlink="folHlink"/>
  <p:sldLayoutIdLst>
    <p:sldLayoutId id="2147483651"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233659610"/>
      </p:ext>
    </p:extLst>
  </p:cSld>
  <p:clrMap bg1="lt1" tx1="dk1" bg2="lt2" tx2="dk2" accent1="accent1" accent2="accent2" accent3="accent3" accent4="accent4" accent5="accent5" accent6="accent6" hlink="hlink" folHlink="folHlink"/>
  <p:sldLayoutIdLst>
    <p:sldLayoutId id="2147483653"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876065626"/>
      </p:ext>
    </p:extLst>
  </p:cSld>
  <p:clrMap bg1="lt1" tx1="dk1" bg2="lt2" tx2="dk2" accent1="accent1" accent2="accent2" accent3="accent3" accent4="accent4" accent5="accent5" accent6="accent6" hlink="hlink" folHlink="folHlink"/>
  <p:sldLayoutIdLst>
    <p:sldLayoutId id="2147483655"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1647505365"/>
      </p:ext>
    </p:extLst>
  </p:cSld>
  <p:clrMap bg1="lt1" tx1="dk1" bg2="lt2" tx2="dk2" accent1="accent1" accent2="accent2" accent3="accent3" accent4="accent4" accent5="accent5" accent6="accent6" hlink="hlink" folHlink="folHlink"/>
  <p:sldLayoutIdLst>
    <p:sldLayoutId id="2147483657"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3288181594"/>
      </p:ext>
    </p:extLst>
  </p:cSld>
  <p:clrMap bg1="lt1" tx1="dk1" bg2="lt2" tx2="dk2" accent1="accent1" accent2="accent2" accent3="accent3" accent4="accent4" accent5="accent5" accent6="accent6" hlink="hlink" folHlink="folHlink"/>
  <p:sldLayoutIdLst>
    <p:sldLayoutId id="214748365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RDA mini | Stand: 30.11.2016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665319178"/>
      </p:ext>
    </p:extLst>
  </p:cSld>
  <p:clrMap bg1="lt1" tx1="dk1" bg2="lt2" tx2="dk2" accent1="accent1" accent2="accent2" accent3="accent3" accent4="accent4" accent5="accent5" accent6="accent6" hlink="hlink" folHlink="folHlink"/>
  <p:sldLayoutIdLst>
    <p:sldLayoutId id="2147483661"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0.tmp"/><Relationship Id="rId4" Type="http://schemas.openxmlformats.org/officeDocument/2006/relationships/hyperlink" Target="http://www.rdatoolkit.org/"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a:t>
            </a:r>
            <a:r>
              <a:rPr lang="de-DE" dirty="0" smtClean="0"/>
              <a:t>Werk</a:t>
            </a: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10</a:t>
            </a:fld>
            <a:endParaRPr lang="de-DE">
              <a:solidFill>
                <a:prstClr val="black">
                  <a:tint val="75000"/>
                </a:prstClr>
              </a:solidFill>
            </a:endParaRPr>
          </a:p>
        </p:txBody>
      </p:sp>
      <p:sp>
        <p:nvSpPr>
          <p:cNvPr id="6" name="Abgerundetes Rechteck 5"/>
          <p:cNvSpPr/>
          <p:nvPr/>
        </p:nvSpPr>
        <p:spPr>
          <a:xfrm>
            <a:off x="835596" y="2348880"/>
            <a:ext cx="3088332" cy="2592288"/>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Form</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Datum</a:t>
            </a:r>
          </a:p>
          <a:p>
            <a:pPr marL="285750" indent="-285750">
              <a:buFont typeface="Arial" panose="020B0604020202020204" pitchFamily="34" charset="0"/>
              <a:buChar char="•"/>
              <a:defRPr/>
            </a:pP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Zielgruppe</a:t>
            </a:r>
          </a:p>
          <a:p>
            <a:pPr marL="285750" indent="-285750">
              <a:buFont typeface="Arial" panose="020B0604020202020204" pitchFamily="34" charset="0"/>
              <a:buChar char="•"/>
              <a:defRPr/>
            </a:pP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Tonart</a:t>
            </a:r>
          </a:p>
          <a:p>
            <a:pPr>
              <a:defRPr/>
            </a:pPr>
            <a:endParaRPr lang="de-DE" dirty="0">
              <a:solidFill>
                <a:prstClr val="white"/>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solidFill>
                <a:prstClr val="white"/>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Werk</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Expression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Manifestation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Exemplar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958830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a:t>
            </a:r>
            <a:r>
              <a:rPr lang="de-DE" dirty="0" smtClean="0"/>
              <a:t>Expression</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11</a:t>
            </a:fld>
            <a:endParaRPr lang="de-DE">
              <a:solidFill>
                <a:prstClr val="black">
                  <a:tint val="75000"/>
                </a:prstClr>
              </a:solidFill>
            </a:endParaRPr>
          </a:p>
        </p:txBody>
      </p:sp>
      <p:sp>
        <p:nvSpPr>
          <p:cNvPr id="6" name="Abgerundetes Rechteck 5"/>
          <p:cNvSpPr/>
          <p:nvPr/>
        </p:nvSpPr>
        <p:spPr>
          <a:xfrm>
            <a:off x="827584" y="1988840"/>
            <a:ext cx="3960440" cy="2952328"/>
          </a:xfrm>
          <a:prstGeom prst="round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Form</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Datum</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Sprache</a:t>
            </a: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Erwartete Regelmäßigkeit (für fortlaufende Ressourcen)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defRPr/>
            </a:pPr>
            <a:endParaRPr lang="de-DE" sz="2400" dirty="0">
              <a:solidFill>
                <a:prstClr val="white"/>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solidFill>
                <a:prstClr val="white"/>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Werk</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Expression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Manifestation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Exemplar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78813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Manifestation</a:t>
            </a:r>
          </a:p>
        </p:txBody>
      </p:sp>
      <p:sp>
        <p:nvSpPr>
          <p:cNvPr id="4" name="Fußzeilenplatzhalter 3"/>
          <p:cNvSpPr>
            <a:spLocks noGrp="1"/>
          </p:cNvSpPr>
          <p:nvPr>
            <p:ph type="ftr" sz="quarter" idx="14"/>
          </p:nvPr>
        </p:nvSpPr>
        <p:spPr>
          <a:xfrm>
            <a:off x="467544" y="6376243"/>
            <a:ext cx="7344816"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12</a:t>
            </a:fld>
            <a:endParaRPr lang="de-DE">
              <a:solidFill>
                <a:prstClr val="black">
                  <a:tint val="75000"/>
                </a:prstClr>
              </a:solidFill>
            </a:endParaRPr>
          </a:p>
        </p:txBody>
      </p:sp>
      <p:sp>
        <p:nvSpPr>
          <p:cNvPr id="6" name="Abgerundetes Rechteck 5"/>
          <p:cNvSpPr/>
          <p:nvPr/>
        </p:nvSpPr>
        <p:spPr>
          <a:xfrm>
            <a:off x="251520" y="1484784"/>
            <a:ext cx="4032448" cy="2369950"/>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Verfasserangabe</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Auflage-</a:t>
            </a: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Ausgabebezeichnung</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Erscheinungsort/Vertriebsort</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Verlag/Vertrieb</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bgerundetes Rechteck 6"/>
          <p:cNvSpPr/>
          <p:nvPr/>
        </p:nvSpPr>
        <p:spPr>
          <a:xfrm>
            <a:off x="1303905" y="3677549"/>
            <a:ext cx="4464496" cy="2376587"/>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white"/>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Art </a:t>
            </a: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Umfang </a:t>
            </a: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Physisches </a:t>
            </a: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Medium</a:t>
            </a: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Aufnahmemodus</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Abmessungen </a:t>
            </a: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Identifikator</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der </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Manifestation</a:t>
            </a: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Zugangsbeschränkung</a:t>
            </a:r>
          </a:p>
          <a:p>
            <a:pPr marL="285750" indent="-285750">
              <a:buFont typeface="Arial" panose="020B0604020202020204" pitchFamily="34" charset="0"/>
              <a:buChar cha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Dateieigenschaften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defRPr/>
            </a:pP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8"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Werk</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Expression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Manifestation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Exemplar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94820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Exemplar</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13</a:t>
            </a:fld>
            <a:endParaRPr lang="de-DE">
              <a:solidFill>
                <a:prstClr val="black">
                  <a:tint val="75000"/>
                </a:prstClr>
              </a:solidFill>
            </a:endParaRPr>
          </a:p>
        </p:txBody>
      </p:sp>
      <p:sp>
        <p:nvSpPr>
          <p:cNvPr id="6" name="Abgerundetes Rechteck 5"/>
          <p:cNvSpPr/>
          <p:nvPr/>
        </p:nvSpPr>
        <p:spPr>
          <a:xfrm>
            <a:off x="179512" y="2139875"/>
            <a:ext cx="5112567" cy="2879725"/>
          </a:xfrm>
          <a:prstGeom prst="round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Identifier</a:t>
            </a:r>
          </a:p>
          <a:p>
            <a:pPr>
              <a:buFont typeface="Arial" pitchFamily="34" charset="0"/>
              <a:buChar char="•"/>
              <a:defRP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Signatur</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Herkunft</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  Markierungen/Widmungen</a:t>
            </a:r>
          </a:p>
          <a:p>
            <a:pPr>
              <a:buFont typeface="Arial" pitchFamily="34" charset="0"/>
              <a:buChar char="•"/>
              <a:defRP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Erhaltungszustand</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Zugangsbeschränkungen</a:t>
            </a: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Werk</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Expression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Manifestation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Exemplar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249097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Line 49"/>
          <p:cNvSpPr>
            <a:spLocks noChangeShapeType="1"/>
          </p:cNvSpPr>
          <p:nvPr/>
        </p:nvSpPr>
        <p:spPr bwMode="auto">
          <a:xfrm flipH="1">
            <a:off x="1997918" y="1844452"/>
            <a:ext cx="360363" cy="215900"/>
          </a:xfrm>
          <a:prstGeom prst="line">
            <a:avLst/>
          </a:prstGeom>
          <a:noFill/>
          <a:ln w="9525">
            <a:solidFill>
              <a:schemeClr val="tx1"/>
            </a:solidFill>
            <a:round/>
            <a:headEnd/>
            <a:tailEnd type="triangle" w="med" len="med"/>
          </a:ln>
        </p:spPr>
        <p:txBody>
          <a:bodyPr/>
          <a:lstStyle/>
          <a:p>
            <a:endParaRPr lang="de-DE"/>
          </a:p>
        </p:txBody>
      </p:sp>
      <p:sp>
        <p:nvSpPr>
          <p:cNvPr id="36" name="Line 45"/>
          <p:cNvSpPr>
            <a:spLocks noChangeShapeType="1"/>
          </p:cNvSpPr>
          <p:nvPr/>
        </p:nvSpPr>
        <p:spPr bwMode="auto">
          <a:xfrm>
            <a:off x="4517282" y="5004657"/>
            <a:ext cx="0" cy="215900"/>
          </a:xfrm>
          <a:prstGeom prst="line">
            <a:avLst/>
          </a:prstGeom>
          <a:noFill/>
          <a:ln w="9525">
            <a:solidFill>
              <a:schemeClr val="tx1"/>
            </a:solidFill>
            <a:round/>
            <a:headEnd/>
            <a:tailEnd type="triangle" w="med" len="med"/>
          </a:ln>
        </p:spPr>
        <p:txBody>
          <a:bodyPr/>
          <a:lstStyle/>
          <a:p>
            <a:endParaRPr lang="de-DE"/>
          </a:p>
        </p:txBody>
      </p:sp>
      <p:sp>
        <p:nvSpPr>
          <p:cNvPr id="34" name="Line 45"/>
          <p:cNvSpPr>
            <a:spLocks noChangeShapeType="1"/>
          </p:cNvSpPr>
          <p:nvPr/>
        </p:nvSpPr>
        <p:spPr bwMode="auto">
          <a:xfrm>
            <a:off x="2573636" y="5004657"/>
            <a:ext cx="0" cy="224543"/>
          </a:xfrm>
          <a:prstGeom prst="line">
            <a:avLst/>
          </a:prstGeom>
          <a:noFill/>
          <a:ln w="9525">
            <a:solidFill>
              <a:schemeClr val="tx1"/>
            </a:solidFill>
            <a:round/>
            <a:headEnd/>
            <a:tailEnd type="triangle" w="med" len="med"/>
          </a:ln>
        </p:spPr>
        <p:txBody>
          <a:bodyPr/>
          <a:lstStyle/>
          <a:p>
            <a:endParaRPr lang="de-DE"/>
          </a:p>
        </p:txBody>
      </p:sp>
      <p:sp>
        <p:nvSpPr>
          <p:cNvPr id="2" name="Titel 1"/>
          <p:cNvSpPr>
            <a:spLocks noGrp="1"/>
          </p:cNvSpPr>
          <p:nvPr>
            <p:ph type="title"/>
          </p:nvPr>
        </p:nvSpPr>
        <p:spPr/>
        <p:txBody>
          <a:bodyPr/>
          <a:lstStyle/>
          <a:p>
            <a:r>
              <a:rPr lang="de-DE" dirty="0"/>
              <a:t>FRBR-Beispiel </a:t>
            </a:r>
          </a:p>
        </p:txBody>
      </p:sp>
      <p:cxnSp>
        <p:nvCxnSpPr>
          <p:cNvPr id="6" name="Gerade Verbindung mit Pfeil 5"/>
          <p:cNvCxnSpPr/>
          <p:nvPr/>
        </p:nvCxnSpPr>
        <p:spPr>
          <a:xfrm rot="5400000">
            <a:off x="4374407" y="1915889"/>
            <a:ext cx="28733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AutoShape 2"/>
          <p:cNvSpPr>
            <a:spLocks noChangeArrowheads="1"/>
          </p:cNvSpPr>
          <p:nvPr/>
        </p:nvSpPr>
        <p:spPr bwMode="auto">
          <a:xfrm>
            <a:off x="485032" y="1224194"/>
            <a:ext cx="4968875"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endParaRPr lang="de-DE"/>
          </a:p>
        </p:txBody>
      </p:sp>
      <p:sp>
        <p:nvSpPr>
          <p:cNvPr id="8" name="AutoShape 4"/>
          <p:cNvSpPr>
            <a:spLocks noChangeArrowheads="1"/>
          </p:cNvSpPr>
          <p:nvPr/>
        </p:nvSpPr>
        <p:spPr bwMode="auto">
          <a:xfrm>
            <a:off x="269380" y="5253895"/>
            <a:ext cx="1333500" cy="482450"/>
          </a:xfrm>
          <a:prstGeom prst="flowChartProcess">
            <a:avLst/>
          </a:prstGeom>
          <a:solidFill>
            <a:schemeClr val="accent1">
              <a:lumMod val="75000"/>
            </a:schemeClr>
          </a:solidFill>
          <a:ln w="9525">
            <a:solidFill>
              <a:schemeClr val="tx1"/>
            </a:solidFill>
            <a:miter lim="800000"/>
            <a:headEnd/>
            <a:tailEnd/>
          </a:ln>
        </p:spPr>
        <p:txBody>
          <a:bodyPr wrap="none" anchor="ctr"/>
          <a:lstStyle/>
          <a:p>
            <a:endParaRPr lang="de-DE"/>
          </a:p>
        </p:txBody>
      </p:sp>
      <p:sp>
        <p:nvSpPr>
          <p:cNvPr id="9" name="Text Box 5"/>
          <p:cNvSpPr txBox="1">
            <a:spLocks noChangeArrowheads="1"/>
          </p:cNvSpPr>
          <p:nvPr/>
        </p:nvSpPr>
        <p:spPr bwMode="auto">
          <a:xfrm>
            <a:off x="556014" y="1280550"/>
            <a:ext cx="4614186" cy="534987"/>
          </a:xfrm>
          <a:prstGeom prst="rect">
            <a:avLst/>
          </a:prstGeom>
          <a:noFill/>
          <a:ln w="9525">
            <a:noFill/>
            <a:miter lim="800000"/>
            <a:headEnd/>
            <a:tailEnd/>
          </a:ln>
        </p:spPr>
        <p:txBody>
          <a:bodyPr wrap="square">
            <a:spAutoFit/>
          </a:bodyPr>
          <a:lstStyle/>
          <a:p>
            <a:pPr algn="ctr">
              <a:lnSpc>
                <a:spcPct val="80000"/>
              </a:lnSpc>
              <a:spcBef>
                <a:spcPct val="50000"/>
              </a:spcBef>
            </a:pPr>
            <a:r>
              <a:rPr lang="de-DE" b="1" dirty="0"/>
              <a:t/>
            </a:r>
            <a:br>
              <a:rPr lang="de-DE" b="1" dirty="0"/>
            </a:br>
            <a:r>
              <a:rPr lang="de-DE" dirty="0" smtClean="0">
                <a:latin typeface="Verdana" pitchFamily="34" charset="0"/>
                <a:ea typeface="Verdana" pitchFamily="34" charset="0"/>
                <a:cs typeface="Verdana" pitchFamily="34" charset="0"/>
              </a:rPr>
              <a:t>Das doppelte Lottchen</a:t>
            </a:r>
            <a:r>
              <a:rPr lang="de-DE" dirty="0" smtClean="0">
                <a:latin typeface="Verdana" pitchFamily="34" charset="0"/>
              </a:rPr>
              <a:t> </a:t>
            </a:r>
            <a:endParaRPr lang="de-DE" dirty="0">
              <a:latin typeface="Verdana" pitchFamily="34" charset="0"/>
            </a:endParaRPr>
          </a:p>
        </p:txBody>
      </p:sp>
      <p:sp>
        <p:nvSpPr>
          <p:cNvPr id="10" name="Text Box 7"/>
          <p:cNvSpPr txBox="1">
            <a:spLocks noChangeArrowheads="1"/>
          </p:cNvSpPr>
          <p:nvPr/>
        </p:nvSpPr>
        <p:spPr bwMode="auto">
          <a:xfrm>
            <a:off x="251520" y="5253895"/>
            <a:ext cx="1369219" cy="369332"/>
          </a:xfrm>
          <a:prstGeom prst="rect">
            <a:avLst/>
          </a:prstGeom>
          <a:noFill/>
          <a:ln w="9525">
            <a:noFill/>
            <a:miter lim="800000"/>
            <a:headEnd/>
            <a:tailEnd/>
          </a:ln>
        </p:spPr>
        <p:txBody>
          <a:bodyPr wrap="square">
            <a:spAutoFit/>
          </a:bodyPr>
          <a:lstStyle/>
          <a:p>
            <a:pPr>
              <a:spcBef>
                <a:spcPct val="50000"/>
              </a:spcBef>
            </a:pPr>
            <a:r>
              <a:rPr lang="de-DE" sz="900" b="1" dirty="0" smtClean="0">
                <a:cs typeface="Calibri" panose="020F0502020204030204" pitchFamily="34" charset="0"/>
              </a:rPr>
              <a:t>urn:nbn:de:101:1-2013052412322</a:t>
            </a:r>
            <a:endParaRPr lang="de-DE" sz="900" b="1" dirty="0">
              <a:cs typeface="Calibri" panose="020F0502020204030204" pitchFamily="34" charset="0"/>
            </a:endParaRPr>
          </a:p>
        </p:txBody>
      </p:sp>
      <p:sp>
        <p:nvSpPr>
          <p:cNvPr id="11" name="Line 8"/>
          <p:cNvSpPr>
            <a:spLocks noChangeShapeType="1"/>
          </p:cNvSpPr>
          <p:nvPr/>
        </p:nvSpPr>
        <p:spPr bwMode="auto">
          <a:xfrm>
            <a:off x="700932" y="1699989"/>
            <a:ext cx="0" cy="0"/>
          </a:xfrm>
          <a:prstGeom prst="line">
            <a:avLst/>
          </a:prstGeom>
          <a:noFill/>
          <a:ln w="9525">
            <a:solidFill>
              <a:schemeClr val="tx1"/>
            </a:solidFill>
            <a:round/>
            <a:headEnd/>
            <a:tailEnd type="triangle" w="med" len="med"/>
          </a:ln>
        </p:spPr>
        <p:txBody>
          <a:bodyPr/>
          <a:lstStyle/>
          <a:p>
            <a:endParaRPr lang="de-DE"/>
          </a:p>
        </p:txBody>
      </p:sp>
      <p:sp>
        <p:nvSpPr>
          <p:cNvPr id="12" name="AutoShape 11"/>
          <p:cNvSpPr>
            <a:spLocks noChangeArrowheads="1"/>
          </p:cNvSpPr>
          <p:nvPr/>
        </p:nvSpPr>
        <p:spPr bwMode="auto">
          <a:xfrm>
            <a:off x="773957" y="2060352"/>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a:latin typeface="Verdana" panose="020B0604030504040204" pitchFamily="34" charset="0"/>
                <a:ea typeface="Verdana" panose="020B0604030504040204" pitchFamily="34" charset="0"/>
                <a:cs typeface="Verdana" panose="020B0604030504040204" pitchFamily="34" charset="0"/>
              </a:rPr>
              <a:t>Text</a:t>
            </a:r>
          </a:p>
          <a:p>
            <a:pPr algn="ctr"/>
            <a:r>
              <a:rPr lang="de-DE" sz="1200" b="1" dirty="0">
                <a:latin typeface="Verdana" panose="020B0604030504040204" pitchFamily="34" charset="0"/>
                <a:ea typeface="Verdana" panose="020B0604030504040204" pitchFamily="34" charset="0"/>
                <a:cs typeface="Verdana" panose="020B0604030504040204" pitchFamily="34" charset="0"/>
              </a:rPr>
              <a:t>Deutsch</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AutoShape 12"/>
          <p:cNvSpPr>
            <a:spLocks noChangeArrowheads="1"/>
          </p:cNvSpPr>
          <p:nvPr/>
        </p:nvSpPr>
        <p:spPr bwMode="auto">
          <a:xfrm>
            <a:off x="413594" y="3716114"/>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nSpc>
                <a:spcPct val="80000"/>
              </a:lnSpc>
              <a:spcBef>
                <a:spcPct val="50000"/>
              </a:spcBef>
            </a:pPr>
            <a:r>
              <a:rPr lang="de-DE" sz="900" b="1" dirty="0"/>
              <a:t>Das doppelte Lottchen. </a:t>
            </a:r>
            <a:r>
              <a:rPr lang="de-DE" sz="900" b="1" dirty="0" smtClean="0"/>
              <a:t/>
            </a:r>
            <a:br>
              <a:rPr lang="de-DE" sz="900" b="1" dirty="0" smtClean="0"/>
            </a:br>
            <a:r>
              <a:rPr lang="de-DE" sz="900" b="1" dirty="0" smtClean="0"/>
              <a:t>-  </a:t>
            </a:r>
            <a:r>
              <a:rPr lang="de-DE" sz="900" b="1" dirty="0"/>
              <a:t>Hamburg : Dressler </a:t>
            </a:r>
            <a:r>
              <a:rPr lang="de-DE" sz="900" b="1" dirty="0" smtClean="0"/>
              <a:t/>
            </a:r>
            <a:br>
              <a:rPr lang="de-DE" sz="900" b="1" dirty="0" smtClean="0"/>
            </a:br>
            <a:r>
              <a:rPr lang="de-DE" sz="900" b="1" dirty="0" smtClean="0"/>
              <a:t>Verlag</a:t>
            </a:r>
            <a:r>
              <a:rPr lang="de-DE" sz="900" b="1" dirty="0"/>
              <a:t>, </a:t>
            </a:r>
            <a:r>
              <a:rPr lang="de-DE" sz="900" b="1" dirty="0" smtClean="0"/>
              <a:t>2013</a:t>
            </a:r>
            <a:r>
              <a:rPr lang="de-DE" sz="900" b="1" dirty="0"/>
              <a:t>. – </a:t>
            </a:r>
            <a:r>
              <a:rPr lang="de-DE" sz="900" b="1" dirty="0" smtClean="0"/>
              <a:t/>
            </a:r>
            <a:br>
              <a:rPr lang="de-DE" sz="900" b="1" dirty="0" smtClean="0"/>
            </a:br>
            <a:r>
              <a:rPr lang="de-DE" sz="900" b="1" dirty="0" smtClean="0"/>
              <a:t>Online-Ressource</a:t>
            </a:r>
            <a:r>
              <a:rPr lang="de-DE" sz="900" b="1" dirty="0"/>
              <a:t>. – </a:t>
            </a:r>
            <a:r>
              <a:rPr lang="de-DE" sz="900" b="1" dirty="0" smtClean="0"/>
              <a:t/>
            </a:r>
            <a:br>
              <a:rPr lang="de-DE" sz="900" b="1" dirty="0" smtClean="0"/>
            </a:br>
            <a:r>
              <a:rPr lang="de-DE" sz="900" b="1" dirty="0" smtClean="0"/>
              <a:t>ISBN </a:t>
            </a:r>
            <a:r>
              <a:rPr lang="de-DE" sz="900" b="1" dirty="0"/>
              <a:t/>
            </a:r>
            <a:br>
              <a:rPr lang="de-DE" sz="900" b="1" dirty="0"/>
            </a:br>
            <a:r>
              <a:rPr lang="de-DE" sz="900" b="1" dirty="0"/>
              <a:t>978-3-86272-425-3</a:t>
            </a:r>
          </a:p>
        </p:txBody>
      </p:sp>
      <p:sp>
        <p:nvSpPr>
          <p:cNvPr id="14" name="Text Box 17"/>
          <p:cNvSpPr txBox="1">
            <a:spLocks noChangeArrowheads="1"/>
          </p:cNvSpPr>
          <p:nvPr/>
        </p:nvSpPr>
        <p:spPr bwMode="auto">
          <a:xfrm>
            <a:off x="8378290" y="2426139"/>
            <a:ext cx="431800" cy="366713"/>
          </a:xfrm>
          <a:prstGeom prst="rect">
            <a:avLst/>
          </a:prstGeom>
          <a:solidFill>
            <a:schemeClr val="accent1">
              <a:lumMod val="40000"/>
              <a:lumOff val="60000"/>
            </a:schemeClr>
          </a:solidFill>
          <a:ln w="9525">
            <a:solidFill>
              <a:schemeClr val="tx1"/>
            </a:solidFill>
            <a:miter lim="800000"/>
            <a:headEnd/>
            <a:tailEnd/>
          </a:ln>
        </p:spPr>
        <p:txBody>
          <a:bodyPr>
            <a:spAutoFit/>
          </a:bodyPr>
          <a:lstStyle/>
          <a:p>
            <a:pPr algn="ctr">
              <a:spcBef>
                <a:spcPct val="50000"/>
              </a:spcBef>
            </a:pPr>
            <a:r>
              <a:rPr lang="de-DE" b="1"/>
              <a:t>E</a:t>
            </a:r>
          </a:p>
        </p:txBody>
      </p:sp>
      <p:sp>
        <p:nvSpPr>
          <p:cNvPr id="15" name="Text Box 19"/>
          <p:cNvSpPr txBox="1">
            <a:spLocks noChangeArrowheads="1"/>
          </p:cNvSpPr>
          <p:nvPr/>
        </p:nvSpPr>
        <p:spPr bwMode="auto">
          <a:xfrm>
            <a:off x="8378290" y="1334096"/>
            <a:ext cx="431800" cy="366712"/>
          </a:xfrm>
          <a:prstGeom prst="rect">
            <a:avLst/>
          </a:prstGeom>
          <a:solidFill>
            <a:schemeClr val="accent1">
              <a:lumMod val="20000"/>
              <a:lumOff val="80000"/>
            </a:schemeClr>
          </a:solidFill>
          <a:ln w="9525">
            <a:solidFill>
              <a:schemeClr val="tx1"/>
            </a:solidFill>
            <a:miter lim="800000"/>
            <a:headEnd/>
            <a:tailEnd/>
          </a:ln>
        </p:spPr>
        <p:txBody>
          <a:bodyPr>
            <a:spAutoFit/>
          </a:bodyPr>
          <a:lstStyle/>
          <a:p>
            <a:pPr algn="ctr">
              <a:spcBef>
                <a:spcPct val="50000"/>
              </a:spcBef>
            </a:pPr>
            <a:r>
              <a:rPr lang="de-DE" b="1" dirty="0"/>
              <a:t>W</a:t>
            </a:r>
          </a:p>
        </p:txBody>
      </p:sp>
      <p:sp>
        <p:nvSpPr>
          <p:cNvPr id="16" name="AutoShape 35"/>
          <p:cNvSpPr>
            <a:spLocks noChangeArrowheads="1"/>
          </p:cNvSpPr>
          <p:nvPr/>
        </p:nvSpPr>
        <p:spPr bwMode="auto">
          <a:xfrm>
            <a:off x="6101607" y="3716114"/>
            <a:ext cx="208915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gn="ctr"/>
            <a:endParaRPr lang="de-DE" sz="1000" b="1" dirty="0"/>
          </a:p>
          <a:p>
            <a:pPr algn="ctr"/>
            <a:r>
              <a:rPr lang="de-DE" sz="900" b="1" dirty="0" smtClean="0"/>
              <a:t>Das doppelte Lottchen. </a:t>
            </a:r>
            <a:r>
              <a:rPr lang="de-DE" sz="900" b="1" dirty="0"/>
              <a:t>– </a:t>
            </a:r>
            <a:br>
              <a:rPr lang="de-DE" sz="900" b="1" dirty="0"/>
            </a:br>
            <a:r>
              <a:rPr lang="de-DE" sz="900" b="1" dirty="0" smtClean="0"/>
              <a:t>München  </a:t>
            </a:r>
            <a:r>
              <a:rPr lang="de-DE" sz="900" b="1" dirty="0"/>
              <a:t>: </a:t>
            </a:r>
            <a:r>
              <a:rPr lang="de-DE" sz="900" b="1" dirty="0" smtClean="0"/>
              <a:t/>
            </a:r>
            <a:br>
              <a:rPr lang="de-DE" sz="900" b="1" dirty="0" smtClean="0"/>
            </a:br>
            <a:r>
              <a:rPr lang="de-DE" sz="900" b="1" dirty="0" smtClean="0"/>
              <a:t>Universum-Film-GmbH,</a:t>
            </a:r>
            <a:br>
              <a:rPr lang="de-DE" sz="900" b="1" dirty="0" smtClean="0"/>
            </a:br>
            <a:r>
              <a:rPr lang="de-DE" sz="900" b="1" dirty="0" smtClean="0"/>
              <a:t> </a:t>
            </a:r>
            <a:r>
              <a:rPr lang="de-DE" sz="900" b="1" dirty="0"/>
              <a:t>2003. – </a:t>
            </a:r>
            <a:r>
              <a:rPr lang="de-DE" sz="900" b="1" dirty="0" smtClean="0"/>
              <a:t>1 Videokassette </a:t>
            </a:r>
            <a:endParaRPr lang="de-DE" sz="900" b="1" dirty="0"/>
          </a:p>
        </p:txBody>
      </p:sp>
      <p:sp>
        <p:nvSpPr>
          <p:cNvPr id="17" name="AutoShape 36"/>
          <p:cNvSpPr>
            <a:spLocks noChangeArrowheads="1"/>
          </p:cNvSpPr>
          <p:nvPr/>
        </p:nvSpPr>
        <p:spPr bwMode="auto">
          <a:xfrm>
            <a:off x="3364757" y="2060352"/>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a:latin typeface="Verdana" panose="020B0604030504040204" pitchFamily="34" charset="0"/>
                <a:ea typeface="Verdana" panose="020B0604030504040204" pitchFamily="34" charset="0"/>
                <a:cs typeface="Verdana" panose="020B0604030504040204" pitchFamily="34" charset="0"/>
              </a:rPr>
              <a:t>Text</a:t>
            </a:r>
          </a:p>
          <a:p>
            <a:pPr algn="ctr"/>
            <a:r>
              <a:rPr lang="de-DE" sz="1200" b="1" dirty="0" smtClean="0">
                <a:latin typeface="Verdana" panose="020B0604030504040204" pitchFamily="34" charset="0"/>
                <a:ea typeface="Verdana" panose="020B0604030504040204" pitchFamily="34" charset="0"/>
                <a:cs typeface="Verdana" panose="020B0604030504040204" pitchFamily="34" charset="0"/>
              </a:rPr>
              <a:t>Italienisch</a:t>
            </a:r>
            <a:br>
              <a:rPr lang="de-DE" sz="1200" b="1" dirty="0" smtClean="0">
                <a:latin typeface="Verdana" panose="020B0604030504040204" pitchFamily="34" charset="0"/>
                <a:ea typeface="Verdana" panose="020B0604030504040204" pitchFamily="34" charset="0"/>
                <a:cs typeface="Verdana" panose="020B0604030504040204" pitchFamily="34" charset="0"/>
              </a:rPr>
            </a:br>
            <a:r>
              <a:rPr lang="de-DE" sz="1200" b="1" dirty="0" smtClean="0">
                <a:latin typeface="Verdana" panose="020B0604030504040204" pitchFamily="34" charset="0"/>
                <a:ea typeface="Verdana" panose="020B0604030504040204" pitchFamily="34" charset="0"/>
                <a:cs typeface="Verdana" panose="020B0604030504040204" pitchFamily="34" charset="0"/>
              </a:rPr>
              <a:t>La </a:t>
            </a:r>
            <a:r>
              <a:rPr lang="de-DE" sz="1200" b="1" dirty="0" err="1" smtClean="0">
                <a:latin typeface="Verdana" panose="020B0604030504040204" pitchFamily="34" charset="0"/>
                <a:ea typeface="Verdana" panose="020B0604030504040204" pitchFamily="34" charset="0"/>
                <a:cs typeface="Verdana" panose="020B0604030504040204" pitchFamily="34" charset="0"/>
              </a:rPr>
              <a:t>doppia</a:t>
            </a:r>
            <a:r>
              <a:rPr lang="de-DE" sz="1200" b="1" dirty="0" smtClean="0">
                <a:latin typeface="Verdana" panose="020B0604030504040204" pitchFamily="34" charset="0"/>
                <a:ea typeface="Verdana" panose="020B0604030504040204" pitchFamily="34" charset="0"/>
                <a:cs typeface="Verdana" panose="020B0604030504040204" pitchFamily="34" charset="0"/>
              </a:rPr>
              <a:t> Carlotta</a:t>
            </a:r>
            <a:endParaRPr lang="de-DE" sz="1200" b="1" dirty="0">
              <a:latin typeface="Verdana" panose="020B0604030504040204" pitchFamily="34" charset="0"/>
              <a:ea typeface="Verdana" panose="020B0604030504040204" pitchFamily="34" charset="0"/>
              <a:cs typeface="Verdana" panose="020B0604030504040204" pitchFamily="34" charset="0"/>
            </a:endParaRPr>
          </a:p>
        </p:txBody>
      </p:sp>
      <p:sp>
        <p:nvSpPr>
          <p:cNvPr id="19" name="AutoShape 40"/>
          <p:cNvSpPr>
            <a:spLocks noChangeArrowheads="1"/>
          </p:cNvSpPr>
          <p:nvPr/>
        </p:nvSpPr>
        <p:spPr bwMode="auto">
          <a:xfrm>
            <a:off x="5741244" y="5229002"/>
            <a:ext cx="2520950"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2003 </a:t>
            </a:r>
            <a:r>
              <a:rPr lang="de-DE" sz="1200" b="1" dirty="0" smtClean="0"/>
              <a:t>VL 123 </a:t>
            </a:r>
            <a:r>
              <a:rPr lang="de-DE" sz="1200" b="1" dirty="0"/>
              <a:t>(</a:t>
            </a:r>
            <a:r>
              <a:rPr lang="de-DE" sz="1200" b="1" dirty="0" smtClean="0"/>
              <a:t>DNB) </a:t>
            </a:r>
            <a:endParaRPr lang="de-DE" sz="1200" b="1" dirty="0"/>
          </a:p>
        </p:txBody>
      </p:sp>
      <p:sp>
        <p:nvSpPr>
          <p:cNvPr id="20" name="Line 43"/>
          <p:cNvSpPr>
            <a:spLocks noChangeShapeType="1"/>
          </p:cNvSpPr>
          <p:nvPr/>
        </p:nvSpPr>
        <p:spPr bwMode="auto">
          <a:xfrm flipH="1">
            <a:off x="1205757" y="3357339"/>
            <a:ext cx="576262" cy="358775"/>
          </a:xfrm>
          <a:prstGeom prst="line">
            <a:avLst/>
          </a:prstGeom>
          <a:noFill/>
          <a:ln w="9525">
            <a:solidFill>
              <a:schemeClr val="tx1"/>
            </a:solidFill>
            <a:round/>
            <a:headEnd/>
            <a:tailEnd type="triangle" w="med" len="med"/>
          </a:ln>
        </p:spPr>
        <p:txBody>
          <a:bodyPr/>
          <a:lstStyle/>
          <a:p>
            <a:endParaRPr lang="de-DE"/>
          </a:p>
        </p:txBody>
      </p:sp>
      <p:sp>
        <p:nvSpPr>
          <p:cNvPr id="21" name="Line 44"/>
          <p:cNvSpPr>
            <a:spLocks noChangeShapeType="1"/>
          </p:cNvSpPr>
          <p:nvPr/>
        </p:nvSpPr>
        <p:spPr bwMode="auto">
          <a:xfrm flipH="1">
            <a:off x="7146182" y="3357338"/>
            <a:ext cx="0" cy="358775"/>
          </a:xfrm>
          <a:prstGeom prst="line">
            <a:avLst/>
          </a:prstGeom>
          <a:noFill/>
          <a:ln w="9525">
            <a:solidFill>
              <a:schemeClr val="tx1"/>
            </a:solidFill>
            <a:round/>
            <a:headEnd/>
            <a:tailEnd type="triangle" w="med" len="med"/>
          </a:ln>
        </p:spPr>
        <p:txBody>
          <a:bodyPr/>
          <a:lstStyle/>
          <a:p>
            <a:endParaRPr lang="de-DE"/>
          </a:p>
        </p:txBody>
      </p:sp>
      <p:sp>
        <p:nvSpPr>
          <p:cNvPr id="22" name="Line 45"/>
          <p:cNvSpPr>
            <a:spLocks noChangeShapeType="1"/>
          </p:cNvSpPr>
          <p:nvPr/>
        </p:nvSpPr>
        <p:spPr bwMode="auto">
          <a:xfrm>
            <a:off x="1207345" y="5013176"/>
            <a:ext cx="0" cy="215900"/>
          </a:xfrm>
          <a:prstGeom prst="line">
            <a:avLst/>
          </a:prstGeom>
          <a:noFill/>
          <a:ln w="9525">
            <a:solidFill>
              <a:schemeClr val="tx1"/>
            </a:solidFill>
            <a:round/>
            <a:headEnd/>
            <a:tailEnd type="triangle" w="med" len="med"/>
          </a:ln>
        </p:spPr>
        <p:txBody>
          <a:bodyPr/>
          <a:lstStyle/>
          <a:p>
            <a:endParaRPr lang="de-DE"/>
          </a:p>
        </p:txBody>
      </p:sp>
      <p:sp>
        <p:nvSpPr>
          <p:cNvPr id="23" name="Line 46"/>
          <p:cNvSpPr>
            <a:spLocks noChangeShapeType="1"/>
          </p:cNvSpPr>
          <p:nvPr/>
        </p:nvSpPr>
        <p:spPr bwMode="auto">
          <a:xfrm>
            <a:off x="7182694" y="5013102"/>
            <a:ext cx="0" cy="215900"/>
          </a:xfrm>
          <a:prstGeom prst="line">
            <a:avLst/>
          </a:prstGeom>
          <a:noFill/>
          <a:ln w="9525">
            <a:solidFill>
              <a:schemeClr val="tx1"/>
            </a:solidFill>
            <a:round/>
            <a:headEnd/>
            <a:tailEnd type="triangle" w="med" len="med"/>
          </a:ln>
        </p:spPr>
        <p:txBody>
          <a:bodyPr/>
          <a:lstStyle/>
          <a:p>
            <a:endParaRPr lang="de-DE"/>
          </a:p>
        </p:txBody>
      </p:sp>
      <p:sp>
        <p:nvSpPr>
          <p:cNvPr id="24" name="Text Box 47"/>
          <p:cNvSpPr txBox="1">
            <a:spLocks noChangeArrowheads="1"/>
          </p:cNvSpPr>
          <p:nvPr/>
        </p:nvSpPr>
        <p:spPr bwMode="auto">
          <a:xfrm>
            <a:off x="8388400" y="5291361"/>
            <a:ext cx="541337" cy="369887"/>
          </a:xfrm>
          <a:prstGeom prst="rect">
            <a:avLst/>
          </a:prstGeom>
          <a:solidFill>
            <a:schemeClr val="accent1">
              <a:lumMod val="75000"/>
            </a:schemeClr>
          </a:solidFill>
          <a:ln w="9525">
            <a:solidFill>
              <a:schemeClr val="tx1"/>
            </a:solidFill>
            <a:miter lim="800000"/>
            <a:headEnd/>
            <a:tailEnd/>
          </a:ln>
        </p:spPr>
        <p:txBody>
          <a:bodyPr>
            <a:spAutoFit/>
          </a:bodyPr>
          <a:lstStyle/>
          <a:p>
            <a:pPr algn="ctr">
              <a:spcBef>
                <a:spcPct val="50000"/>
              </a:spcBef>
            </a:pPr>
            <a:r>
              <a:rPr lang="de-DE" b="1"/>
              <a:t>Ex</a:t>
            </a:r>
          </a:p>
        </p:txBody>
      </p:sp>
      <p:sp>
        <p:nvSpPr>
          <p:cNvPr id="26" name="Line 50"/>
          <p:cNvSpPr>
            <a:spLocks noChangeShapeType="1"/>
          </p:cNvSpPr>
          <p:nvPr/>
        </p:nvSpPr>
        <p:spPr bwMode="auto">
          <a:xfrm>
            <a:off x="6533407" y="1844452"/>
            <a:ext cx="215900" cy="215900"/>
          </a:xfrm>
          <a:prstGeom prst="line">
            <a:avLst/>
          </a:prstGeom>
          <a:noFill/>
          <a:ln w="9525">
            <a:solidFill>
              <a:schemeClr val="tx1"/>
            </a:solidFill>
            <a:round/>
            <a:headEnd/>
            <a:tailEnd type="triangle" w="med" len="med"/>
          </a:ln>
        </p:spPr>
        <p:txBody>
          <a:bodyPr/>
          <a:lstStyle/>
          <a:p>
            <a:endParaRPr lang="de-DE"/>
          </a:p>
        </p:txBody>
      </p:sp>
      <p:sp>
        <p:nvSpPr>
          <p:cNvPr id="27" name="AutoShape 36"/>
          <p:cNvSpPr>
            <a:spLocks noChangeArrowheads="1"/>
          </p:cNvSpPr>
          <p:nvPr/>
        </p:nvSpPr>
        <p:spPr bwMode="auto">
          <a:xfrm>
            <a:off x="5814269" y="2060352"/>
            <a:ext cx="2376488"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smtClean="0">
                <a:latin typeface="Verdana" panose="020B0604030504040204" pitchFamily="34" charset="0"/>
                <a:ea typeface="Verdana" panose="020B0604030504040204" pitchFamily="34" charset="0"/>
                <a:cs typeface="Verdana" panose="020B0604030504040204" pitchFamily="34" charset="0"/>
              </a:rPr>
              <a:t>Kinofilm</a:t>
            </a:r>
            <a:endParaRPr lang="de-DE" sz="1200" b="1" dirty="0">
              <a:latin typeface="Verdana" panose="020B0604030504040204" pitchFamily="34" charset="0"/>
              <a:ea typeface="Verdana" panose="020B0604030504040204" pitchFamily="34" charset="0"/>
              <a:cs typeface="Verdana" panose="020B0604030504040204" pitchFamily="34" charset="0"/>
            </a:endParaRPr>
          </a:p>
        </p:txBody>
      </p:sp>
      <p:sp>
        <p:nvSpPr>
          <p:cNvPr id="28" name="Text Box 21"/>
          <p:cNvSpPr txBox="1">
            <a:spLocks noChangeArrowheads="1"/>
          </p:cNvSpPr>
          <p:nvPr/>
        </p:nvSpPr>
        <p:spPr bwMode="auto">
          <a:xfrm>
            <a:off x="8388400" y="3993703"/>
            <a:ext cx="431800" cy="366713"/>
          </a:xfrm>
          <a:prstGeom prst="rect">
            <a:avLst/>
          </a:prstGeom>
          <a:solidFill>
            <a:schemeClr val="accent1">
              <a:lumMod val="60000"/>
              <a:lumOff val="40000"/>
            </a:schemeClr>
          </a:solidFill>
          <a:ln w="9525">
            <a:solidFill>
              <a:schemeClr val="tx1"/>
            </a:solidFill>
            <a:miter lim="800000"/>
            <a:headEnd/>
            <a:tailEnd/>
          </a:ln>
        </p:spPr>
        <p:txBody>
          <a:bodyPr>
            <a:spAutoFit/>
          </a:bodyPr>
          <a:lstStyle/>
          <a:p>
            <a:pPr algn="ctr">
              <a:spcBef>
                <a:spcPct val="50000"/>
              </a:spcBef>
            </a:pPr>
            <a:r>
              <a:rPr lang="de-DE" b="1" dirty="0"/>
              <a:t>M</a:t>
            </a:r>
          </a:p>
        </p:txBody>
      </p:sp>
      <p:sp>
        <p:nvSpPr>
          <p:cNvPr id="29" name="AutoShape 12"/>
          <p:cNvSpPr>
            <a:spLocks noChangeArrowheads="1"/>
          </p:cNvSpPr>
          <p:nvPr/>
        </p:nvSpPr>
        <p:spPr bwMode="auto">
          <a:xfrm>
            <a:off x="4014044" y="3716114"/>
            <a:ext cx="1800225"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r>
              <a:rPr lang="de-DE" sz="900" b="1" dirty="0" smtClean="0"/>
              <a:t>La </a:t>
            </a:r>
            <a:r>
              <a:rPr lang="de-DE" sz="900" b="1" dirty="0" err="1" smtClean="0"/>
              <a:t>doppia</a:t>
            </a:r>
            <a:r>
              <a:rPr lang="de-DE" sz="900" b="1" dirty="0" smtClean="0"/>
              <a:t> Carlotta. </a:t>
            </a:r>
            <a:r>
              <a:rPr lang="de-DE" sz="900" b="1" dirty="0"/>
              <a:t>– </a:t>
            </a:r>
            <a:br>
              <a:rPr lang="de-DE" sz="900" b="1" dirty="0"/>
            </a:br>
            <a:r>
              <a:rPr lang="de-DE" sz="900" b="1" dirty="0" smtClean="0"/>
              <a:t>Milano </a:t>
            </a:r>
            <a:r>
              <a:rPr lang="de-DE" sz="900" b="1" dirty="0"/>
              <a:t>: </a:t>
            </a:r>
            <a:r>
              <a:rPr lang="de-DE" sz="900" b="1" dirty="0" err="1" smtClean="0"/>
              <a:t>Piemme</a:t>
            </a:r>
            <a:r>
              <a:rPr lang="de-DE" sz="900" b="1" dirty="0" smtClean="0"/>
              <a:t>, </a:t>
            </a:r>
            <a:r>
              <a:rPr lang="de-DE" sz="900" b="1" dirty="0"/>
              <a:t/>
            </a:r>
            <a:br>
              <a:rPr lang="de-DE" sz="900" b="1" dirty="0"/>
            </a:br>
            <a:r>
              <a:rPr lang="de-DE" sz="900" b="1" dirty="0" smtClean="0"/>
              <a:t>2013. </a:t>
            </a:r>
            <a:r>
              <a:rPr lang="de-DE" sz="900" b="1" dirty="0"/>
              <a:t>– </a:t>
            </a:r>
            <a:r>
              <a:rPr lang="de-DE" sz="900" b="1" dirty="0" smtClean="0"/>
              <a:t>213 Seiten </a:t>
            </a:r>
            <a:r>
              <a:rPr lang="de-DE" sz="900" b="1" dirty="0"/>
              <a:t>– </a:t>
            </a:r>
            <a:r>
              <a:rPr lang="de-DE" sz="900" b="1" dirty="0" smtClean="0"/>
              <a:t>ISBN </a:t>
            </a:r>
            <a:r>
              <a:rPr lang="de-DE" sz="900" b="1" dirty="0"/>
              <a:t/>
            </a:r>
            <a:br>
              <a:rPr lang="de-DE" sz="900" b="1" dirty="0"/>
            </a:br>
            <a:r>
              <a:rPr lang="de-DE" sz="900" b="1" dirty="0" smtClean="0"/>
              <a:t>978-88-566-1759-7</a:t>
            </a:r>
            <a:endParaRPr lang="de-DE" sz="900" b="1" dirty="0"/>
          </a:p>
        </p:txBody>
      </p:sp>
      <p:sp>
        <p:nvSpPr>
          <p:cNvPr id="30" name="AutoShape 12"/>
          <p:cNvSpPr>
            <a:spLocks noChangeArrowheads="1"/>
          </p:cNvSpPr>
          <p:nvPr/>
        </p:nvSpPr>
        <p:spPr bwMode="auto">
          <a:xfrm>
            <a:off x="2213819" y="3716114"/>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nSpc>
                <a:spcPct val="80000"/>
              </a:lnSpc>
              <a:spcBef>
                <a:spcPct val="50000"/>
              </a:spcBef>
            </a:pPr>
            <a:r>
              <a:rPr lang="de-DE" sz="900" b="1" dirty="0" smtClean="0"/>
              <a:t>Das doppelte Lottchen. </a:t>
            </a:r>
            <a:r>
              <a:rPr lang="de-DE" sz="900" b="1" dirty="0"/>
              <a:t>– </a:t>
            </a:r>
            <a:br>
              <a:rPr lang="de-DE" sz="900" b="1" dirty="0"/>
            </a:br>
            <a:r>
              <a:rPr lang="de-DE" sz="900" b="1" dirty="0" smtClean="0"/>
              <a:t>Sonderausgabe mit </a:t>
            </a:r>
            <a:br>
              <a:rPr lang="de-DE" sz="900" b="1" dirty="0" smtClean="0"/>
            </a:br>
            <a:r>
              <a:rPr lang="de-DE" sz="900" b="1" dirty="0" smtClean="0"/>
              <a:t>Filmbildern  </a:t>
            </a:r>
            <a:r>
              <a:rPr lang="de-DE" sz="900" b="1" dirty="0"/>
              <a:t>- </a:t>
            </a:r>
            <a:r>
              <a:rPr lang="de-DE" sz="900" b="1" dirty="0" smtClean="0"/>
              <a:t/>
            </a:r>
            <a:br>
              <a:rPr lang="de-DE" sz="900" b="1" dirty="0" smtClean="0"/>
            </a:br>
            <a:r>
              <a:rPr lang="de-DE" sz="900" b="1" dirty="0" smtClean="0"/>
              <a:t>Hamburg </a:t>
            </a:r>
            <a:r>
              <a:rPr lang="de-DE" sz="900" b="1" dirty="0"/>
              <a:t>: </a:t>
            </a:r>
            <a:r>
              <a:rPr lang="de-DE" sz="900" b="1" dirty="0" smtClean="0"/>
              <a:t>Dressler, </a:t>
            </a:r>
            <a:br>
              <a:rPr lang="de-DE" sz="900" b="1" dirty="0" smtClean="0"/>
            </a:br>
            <a:r>
              <a:rPr lang="de-DE" sz="900" b="1" dirty="0" smtClean="0"/>
              <a:t>2007 </a:t>
            </a:r>
            <a:r>
              <a:rPr lang="de-DE" sz="900" b="1" dirty="0"/>
              <a:t>. - </a:t>
            </a:r>
            <a:br>
              <a:rPr lang="de-DE" sz="900" b="1" dirty="0"/>
            </a:br>
            <a:r>
              <a:rPr lang="de-DE" sz="900" b="1" dirty="0" smtClean="0"/>
              <a:t>170 Seiten</a:t>
            </a:r>
            <a:r>
              <a:rPr lang="de-DE" sz="900" b="1" dirty="0"/>
              <a:t> </a:t>
            </a:r>
            <a:r>
              <a:rPr lang="de-DE" sz="900" b="1" dirty="0" smtClean="0"/>
              <a:t>- ISBN </a:t>
            </a:r>
            <a:br>
              <a:rPr lang="de-DE" sz="900" b="1" dirty="0" smtClean="0"/>
            </a:br>
            <a:r>
              <a:rPr lang="de-DE" sz="900" b="1" dirty="0" smtClean="0"/>
              <a:t>978-3-7915-3045-1. </a:t>
            </a:r>
            <a:r>
              <a:rPr lang="de-DE" sz="900" b="1" dirty="0"/>
              <a:t>-</a:t>
            </a:r>
            <a:br>
              <a:rPr lang="de-DE" sz="900" b="1" dirty="0"/>
            </a:br>
            <a:r>
              <a:rPr lang="de-DE" sz="900" b="1" dirty="0" smtClean="0"/>
              <a:t>3-7915-3045-3 </a:t>
            </a:r>
            <a:endParaRPr lang="de-DE" sz="900" b="1" dirty="0">
              <a:solidFill>
                <a:srgbClr val="000000"/>
              </a:solidFill>
            </a:endParaRPr>
          </a:p>
        </p:txBody>
      </p:sp>
      <p:cxnSp>
        <p:nvCxnSpPr>
          <p:cNvPr id="31" name="Gerade Verbindung mit Pfeil 30"/>
          <p:cNvCxnSpPr>
            <a:stCxn id="12" idx="2"/>
            <a:endCxn id="30" idx="0"/>
          </p:cNvCxnSpPr>
          <p:nvPr/>
        </p:nvCxnSpPr>
        <p:spPr>
          <a:xfrm rot="16200000" flipH="1">
            <a:off x="2268588" y="2907283"/>
            <a:ext cx="358775" cy="12588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stCxn id="17" idx="2"/>
            <a:endCxn id="29" idx="0"/>
          </p:cNvCxnSpPr>
          <p:nvPr/>
        </p:nvCxnSpPr>
        <p:spPr>
          <a:xfrm rot="16200000" flipH="1">
            <a:off x="4482357" y="3284314"/>
            <a:ext cx="358775" cy="5048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AutoShape 4"/>
          <p:cNvSpPr>
            <a:spLocks noChangeArrowheads="1"/>
          </p:cNvSpPr>
          <p:nvPr/>
        </p:nvSpPr>
        <p:spPr bwMode="auto">
          <a:xfrm>
            <a:off x="1740149" y="5281326"/>
            <a:ext cx="1333500" cy="451930"/>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900" b="1" dirty="0" smtClean="0">
                <a:latin typeface="Verdana" panose="020B0604030504040204" pitchFamily="34" charset="0"/>
                <a:ea typeface="Verdana" panose="020B0604030504040204" pitchFamily="34" charset="0"/>
                <a:cs typeface="Verdana" panose="020B0604030504040204" pitchFamily="34" charset="0"/>
              </a:rPr>
              <a:t>2007 A101421</a:t>
            </a:r>
            <a:br>
              <a:rPr lang="de-DE" sz="900" b="1" dirty="0" smtClean="0">
                <a:latin typeface="Verdana" panose="020B0604030504040204" pitchFamily="34" charset="0"/>
                <a:ea typeface="Verdana" panose="020B0604030504040204" pitchFamily="34" charset="0"/>
                <a:cs typeface="Verdana" panose="020B0604030504040204" pitchFamily="34" charset="0"/>
              </a:rPr>
            </a:br>
            <a:r>
              <a:rPr lang="de-DE" sz="900" b="1" dirty="0" smtClean="0">
                <a:latin typeface="Verdana" panose="020B0604030504040204" pitchFamily="34" charset="0"/>
                <a:ea typeface="Verdana" panose="020B0604030504040204" pitchFamily="34" charset="0"/>
                <a:cs typeface="Verdana" panose="020B0604030504040204" pitchFamily="34" charset="0"/>
              </a:rPr>
              <a:t> (DNB)</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35" name="AutoShape 4"/>
          <p:cNvSpPr>
            <a:spLocks noChangeArrowheads="1"/>
          </p:cNvSpPr>
          <p:nvPr/>
        </p:nvSpPr>
        <p:spPr bwMode="auto">
          <a:xfrm>
            <a:off x="3236963" y="5229002"/>
            <a:ext cx="2449512"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a:t>
            </a:r>
            <a:r>
              <a:rPr lang="de-DE" sz="1200" b="1" dirty="0" smtClean="0"/>
              <a:t>2014 </a:t>
            </a:r>
            <a:r>
              <a:rPr lang="de-DE" sz="1200" b="1" dirty="0"/>
              <a:t>A </a:t>
            </a:r>
            <a:r>
              <a:rPr lang="de-DE" sz="1200" b="1" dirty="0" smtClean="0"/>
              <a:t>27910 (DNB)</a:t>
            </a:r>
            <a:endParaRPr lang="de-DE" sz="1200" b="1" dirty="0"/>
          </a:p>
        </p:txBody>
      </p:sp>
      <p:sp>
        <p:nvSpPr>
          <p:cNvPr id="37" name="AutoShape 2"/>
          <p:cNvSpPr>
            <a:spLocks noChangeArrowheads="1"/>
          </p:cNvSpPr>
          <p:nvPr/>
        </p:nvSpPr>
        <p:spPr bwMode="auto">
          <a:xfrm>
            <a:off x="5814268" y="1255856"/>
            <a:ext cx="2426403"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r>
              <a:rPr lang="de-DE" dirty="0" smtClean="0">
                <a:latin typeface="Verdana" pitchFamily="34" charset="0"/>
              </a:rPr>
              <a:t>Das doppelte </a:t>
            </a:r>
            <a:br>
              <a:rPr lang="de-DE" dirty="0" smtClean="0">
                <a:latin typeface="Verdana" pitchFamily="34" charset="0"/>
              </a:rPr>
            </a:br>
            <a:r>
              <a:rPr lang="de-DE" dirty="0" smtClean="0">
                <a:latin typeface="Verdana" pitchFamily="34" charset="0"/>
              </a:rPr>
              <a:t>Lottchen (Film)</a:t>
            </a:r>
            <a:endParaRPr lang="de-DE" dirty="0">
              <a:latin typeface="Verdana"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14</a:t>
            </a:fld>
            <a:endParaRPr lang="de-DE" dirty="0"/>
          </a:p>
        </p:txBody>
      </p:sp>
      <p:sp>
        <p:nvSpPr>
          <p:cNvPr id="38"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624280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p:cNvGraphicFramePr>
            <a:graphicFrameLocks noChangeAspect="1"/>
          </p:cNvGraphicFramePr>
          <p:nvPr>
            <p:extLst>
              <p:ext uri="{D42A27DB-BD31-4B8C-83A1-F6EECF244321}">
                <p14:modId xmlns:p14="http://schemas.microsoft.com/office/powerpoint/2010/main" val="2587962622"/>
              </p:ext>
            </p:extLst>
          </p:nvPr>
        </p:nvGraphicFramePr>
        <p:xfrm>
          <a:off x="0" y="-315913"/>
          <a:ext cx="9275763" cy="6958013"/>
        </p:xfrm>
        <a:graphic>
          <a:graphicData uri="http://schemas.openxmlformats.org/presentationml/2006/ole">
            <mc:AlternateContent xmlns:mc="http://schemas.openxmlformats.org/markup-compatibility/2006">
              <mc:Choice xmlns:v="urn:schemas-microsoft-com:vml" Requires="v">
                <p:oleObj spid="_x0000_s1159" name="Folie" r:id="rId4" imgW="1929411" imgH="1446263" progId="PowerPoint.Slide.8">
                  <p:embed/>
                </p:oleObj>
              </mc:Choice>
              <mc:Fallback>
                <p:oleObj name="Folie" r:id="rId4" imgW="1929411" imgH="1446263" progId="PowerPoint.Slide.8">
                  <p:embed/>
                  <p:pic>
                    <p:nvPicPr>
                      <p:cNvPr id="0" name="Object 2"/>
                      <p:cNvPicPr>
                        <a:picLocks noChangeAspect="1" noChangeArrowheads="1"/>
                      </p:cNvPicPr>
                      <p:nvPr/>
                    </p:nvPicPr>
                    <p:blipFill>
                      <a:blip r:embed="rId5"/>
                      <a:srcRect/>
                      <a:stretch>
                        <a:fillRect/>
                      </a:stretch>
                    </p:blipFill>
                    <p:spPr bwMode="auto">
                      <a:xfrm>
                        <a:off x="0" y="-315913"/>
                        <a:ext cx="9275763" cy="6958013"/>
                      </a:xfrm>
                      <a:prstGeom prst="rect">
                        <a:avLst/>
                      </a:prstGeom>
                      <a:noFill/>
                      <a:ln>
                        <a:noFill/>
                      </a:ln>
                    </p:spPr>
                  </p:pic>
                </p:oleObj>
              </mc:Fallback>
            </mc:AlternateContent>
          </a:graphicData>
        </a:graphic>
      </p:graphicFrame>
      <p:sp>
        <p:nvSpPr>
          <p:cNvPr id="2" name="Titel 1"/>
          <p:cNvSpPr>
            <a:spLocks noGrp="1"/>
          </p:cNvSpPr>
          <p:nvPr>
            <p:ph type="title"/>
          </p:nvPr>
        </p:nvSpPr>
        <p:spPr/>
        <p:txBody>
          <a:bodyPr/>
          <a:lstStyle/>
          <a:p>
            <a:r>
              <a:rPr lang="de-DE" dirty="0"/>
              <a:t>Werkfamilie oder die </a:t>
            </a:r>
            <a:r>
              <a:rPr lang="de-DE" dirty="0" smtClean="0"/>
              <a:t>Abgrenzungsproblematik</a:t>
            </a:r>
            <a:endParaRPr lang="de-DE" dirty="0"/>
          </a:p>
        </p:txBody>
      </p:sp>
      <p:sp>
        <p:nvSpPr>
          <p:cNvPr id="10" name="Textfeld 6"/>
          <p:cNvSpPr txBox="1">
            <a:spLocks noChangeArrowheads="1"/>
          </p:cNvSpPr>
          <p:nvPr/>
        </p:nvSpPr>
        <p:spPr bwMode="auto">
          <a:xfrm rot="16200000">
            <a:off x="8178303" y="4803055"/>
            <a:ext cx="1728192" cy="276225"/>
          </a:xfrm>
          <a:prstGeom prst="rect">
            <a:avLst/>
          </a:prstGeom>
          <a:noFill/>
          <a:ln w="9525">
            <a:noFill/>
            <a:miter lim="800000"/>
            <a:headEnd/>
            <a:tailEnd/>
          </a:ln>
        </p:spPr>
        <p:txBody>
          <a:bodyPr wrap="square">
            <a:spAutoFit/>
          </a:bodyPr>
          <a:lstStyle/>
          <a:p>
            <a:r>
              <a:rPr lang="de-DE" sz="1200" dirty="0"/>
              <a:t>Nach Barbara </a:t>
            </a:r>
            <a:r>
              <a:rPr lang="de-DE" sz="1200" dirty="0" smtClean="0"/>
              <a:t>B. Tillett</a:t>
            </a:r>
            <a:endParaRPr lang="de-DE" sz="1200" dirty="0"/>
          </a:p>
        </p:txBody>
      </p:sp>
      <p:sp>
        <p:nvSpPr>
          <p:cNvPr id="11" name="Text Box 3"/>
          <p:cNvSpPr txBox="1">
            <a:spLocks noChangeArrowheads="1"/>
          </p:cNvSpPr>
          <p:nvPr/>
        </p:nvSpPr>
        <p:spPr bwMode="auto">
          <a:xfrm>
            <a:off x="251520" y="5812557"/>
            <a:ext cx="1624013" cy="712787"/>
          </a:xfrm>
          <a:prstGeom prst="rect">
            <a:avLst/>
          </a:prstGeom>
          <a:noFill/>
          <a:ln w="12700">
            <a:noFill/>
            <a:miter lim="800000"/>
            <a:headEnd type="none" w="sm" len="sm"/>
            <a:tailEnd type="none" w="sm" len="sm"/>
          </a:ln>
        </p:spPr>
        <p:txBody>
          <a:bodyPr wrap="none">
            <a:spAutoFit/>
          </a:bodyPr>
          <a:lstStyle/>
          <a:p>
            <a:r>
              <a:rPr lang="en-US" b="1" dirty="0">
                <a:solidFill>
                  <a:srgbClr val="000000"/>
                </a:solidFill>
                <a:latin typeface="Calibri" pitchFamily="34" charset="0"/>
              </a:rPr>
              <a:t>Selbe </a:t>
            </a:r>
          </a:p>
          <a:p>
            <a:pPr>
              <a:lnSpc>
                <a:spcPct val="70000"/>
              </a:lnSpc>
            </a:pPr>
            <a:r>
              <a:rPr lang="en-US" b="1" dirty="0">
                <a:solidFill>
                  <a:srgbClr val="000000"/>
                </a:solidFill>
                <a:latin typeface="Calibri" pitchFamily="34" charset="0"/>
              </a:rPr>
              <a:t>Expression</a:t>
            </a:r>
            <a:endParaRPr lang="en-US" dirty="0">
              <a:latin typeface="Calibri" pitchFamily="34" charset="0"/>
            </a:endParaRPr>
          </a:p>
        </p:txBody>
      </p:sp>
      <p:sp>
        <p:nvSpPr>
          <p:cNvPr id="12" name="Text Box 4"/>
          <p:cNvSpPr txBox="1">
            <a:spLocks noChangeArrowheads="1"/>
          </p:cNvSpPr>
          <p:nvPr/>
        </p:nvSpPr>
        <p:spPr bwMode="auto">
          <a:xfrm>
            <a:off x="2142009" y="5788819"/>
            <a:ext cx="1828800" cy="712787"/>
          </a:xfrm>
          <a:prstGeom prst="rect">
            <a:avLst/>
          </a:prstGeom>
          <a:noFill/>
          <a:ln w="12700">
            <a:noFill/>
            <a:miter lim="800000"/>
            <a:headEnd type="none" w="sm" len="sm"/>
            <a:tailEnd type="none" w="sm" len="sm"/>
          </a:ln>
        </p:spPr>
        <p:txBody>
          <a:bodyPr>
            <a:spAutoFit/>
          </a:bodyPr>
          <a:lstStyle/>
          <a:p>
            <a:r>
              <a:rPr lang="en-US" b="1" dirty="0">
                <a:solidFill>
                  <a:srgbClr val="000000"/>
                </a:solidFill>
                <a:latin typeface="Calibri" pitchFamily="34" charset="0"/>
              </a:rPr>
              <a:t>Neue </a:t>
            </a:r>
          </a:p>
          <a:p>
            <a:pPr>
              <a:lnSpc>
                <a:spcPct val="70000"/>
              </a:lnSpc>
            </a:pPr>
            <a:r>
              <a:rPr lang="en-US" b="1" dirty="0">
                <a:solidFill>
                  <a:srgbClr val="000000"/>
                </a:solidFill>
                <a:latin typeface="Calibri" pitchFamily="34" charset="0"/>
              </a:rPr>
              <a:t>Expression</a:t>
            </a:r>
          </a:p>
        </p:txBody>
      </p:sp>
      <p:sp>
        <p:nvSpPr>
          <p:cNvPr id="13" name="Text Box 6"/>
          <p:cNvSpPr txBox="1">
            <a:spLocks noChangeArrowheads="1"/>
          </p:cNvSpPr>
          <p:nvPr/>
        </p:nvSpPr>
        <p:spPr bwMode="auto">
          <a:xfrm>
            <a:off x="6502399" y="5805264"/>
            <a:ext cx="1784350" cy="457200"/>
          </a:xfrm>
          <a:prstGeom prst="rect">
            <a:avLst/>
          </a:prstGeom>
          <a:noFill/>
          <a:ln w="12700">
            <a:noFill/>
            <a:miter lim="800000"/>
            <a:headEnd type="none" w="sm" len="sm"/>
            <a:tailEnd type="none" w="sm" len="sm"/>
          </a:ln>
        </p:spPr>
        <p:txBody>
          <a:bodyPr wrap="none">
            <a:spAutoFit/>
          </a:bodyPr>
          <a:lstStyle/>
          <a:p>
            <a:r>
              <a:rPr lang="en-US" b="1" dirty="0">
                <a:solidFill>
                  <a:srgbClr val="000000"/>
                </a:solidFill>
                <a:latin typeface="Calibri" pitchFamily="34" charset="0"/>
              </a:rPr>
              <a:t>Neues Werk</a:t>
            </a:r>
          </a:p>
        </p:txBody>
      </p:sp>
      <p:sp>
        <p:nvSpPr>
          <p:cNvPr id="3" name="Foliennummernplatzhalter 2"/>
          <p:cNvSpPr>
            <a:spLocks noGrp="1"/>
          </p:cNvSpPr>
          <p:nvPr>
            <p:ph type="sldNum" sz="quarter" idx="4"/>
          </p:nvPr>
        </p:nvSpPr>
        <p:spPr/>
        <p:txBody>
          <a:bodyPr/>
          <a:lstStyle/>
          <a:p>
            <a:fld id="{8A6690F1-7CA1-4166-A522-500460961984}" type="slidenum">
              <a:rPr lang="de-DE" smtClean="0"/>
              <a:pPr/>
              <a:t>15</a:t>
            </a:fld>
            <a:endParaRPr lang="de-DE"/>
          </a:p>
        </p:txBody>
      </p:sp>
      <p:sp>
        <p:nvSpPr>
          <p:cNvPr id="14"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901436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des </a:t>
            </a:r>
            <a:r>
              <a:rPr lang="de-DE" dirty="0" smtClean="0"/>
              <a:t>RDA-Regelwerkstexts</a:t>
            </a:r>
            <a:endParaRPr lang="de-DE" dirty="0"/>
          </a:p>
        </p:txBody>
      </p:sp>
      <p:sp>
        <p:nvSpPr>
          <p:cNvPr id="7" name="Ellipse 6"/>
          <p:cNvSpPr/>
          <p:nvPr/>
        </p:nvSpPr>
        <p:spPr>
          <a:xfrm>
            <a:off x="323528" y="1340768"/>
            <a:ext cx="2232248" cy="180702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prstClr val="black"/>
                </a:solidFill>
                <a:ea typeface="Verdana" panose="020B0604030504040204" pitchFamily="34" charset="0"/>
                <a:cs typeface="Verdana" panose="020B0604030504040204" pitchFamily="34" charset="0"/>
              </a:rPr>
              <a:t>Kapitel 0: Einleitung</a:t>
            </a:r>
            <a:endParaRPr lang="de-DE" sz="2000" dirty="0">
              <a:solidFill>
                <a:prstClr val="black"/>
              </a:solidFill>
              <a:ea typeface="Verdana" panose="020B0604030504040204" pitchFamily="34" charset="0"/>
              <a:cs typeface="Verdana" panose="020B0604030504040204" pitchFamily="34" charset="0"/>
            </a:endParaRPr>
          </a:p>
        </p:txBody>
      </p:sp>
      <p:sp>
        <p:nvSpPr>
          <p:cNvPr id="8" name="Rechteck 7"/>
          <p:cNvSpPr/>
          <p:nvPr/>
        </p:nvSpPr>
        <p:spPr>
          <a:xfrm>
            <a:off x="2195736" y="2420888"/>
            <a:ext cx="2592288" cy="172819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prstClr val="black"/>
                </a:solidFill>
                <a:ea typeface="Verdana" panose="020B0604030504040204" pitchFamily="34" charset="0"/>
                <a:cs typeface="Verdana" panose="020B0604030504040204" pitchFamily="34" charset="0"/>
              </a:rPr>
              <a:t>Abschnitte 1-4: Merkmale der Entitäten</a:t>
            </a:r>
            <a:endParaRPr lang="de-DE" sz="2000" dirty="0">
              <a:solidFill>
                <a:prstClr val="black"/>
              </a:solidFill>
              <a:ea typeface="Verdana" panose="020B0604030504040204" pitchFamily="34" charset="0"/>
              <a:cs typeface="Verdana" panose="020B0604030504040204" pitchFamily="34" charset="0"/>
            </a:endParaRPr>
          </a:p>
        </p:txBody>
      </p:sp>
      <p:sp>
        <p:nvSpPr>
          <p:cNvPr id="9" name="Rechteck 8"/>
          <p:cNvSpPr/>
          <p:nvPr/>
        </p:nvSpPr>
        <p:spPr>
          <a:xfrm>
            <a:off x="4427984" y="3429000"/>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prstClr val="black"/>
                </a:solidFill>
                <a:ea typeface="Verdana" panose="020B0604030504040204" pitchFamily="34" charset="0"/>
                <a:cs typeface="Verdana" panose="020B0604030504040204" pitchFamily="34" charset="0"/>
              </a:rPr>
              <a:t>Abschnitte 5-10: Beziehungen zwischen den Entitäten</a:t>
            </a:r>
            <a:endParaRPr lang="de-DE" sz="2000" dirty="0">
              <a:solidFill>
                <a:prstClr val="black"/>
              </a:solidFill>
              <a:ea typeface="Verdana" panose="020B0604030504040204" pitchFamily="34" charset="0"/>
              <a:cs typeface="Verdana" panose="020B0604030504040204" pitchFamily="34" charset="0"/>
            </a:endParaRPr>
          </a:p>
        </p:txBody>
      </p:sp>
      <p:sp>
        <p:nvSpPr>
          <p:cNvPr id="10" name="Abgerundetes Rechteck 9"/>
          <p:cNvSpPr/>
          <p:nvPr/>
        </p:nvSpPr>
        <p:spPr>
          <a:xfrm>
            <a:off x="6444208" y="4869160"/>
            <a:ext cx="2617440" cy="9144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prstClr val="black"/>
                </a:solidFill>
                <a:ea typeface="Verdana" panose="020B0604030504040204" pitchFamily="34" charset="0"/>
                <a:cs typeface="Verdana" panose="020B0604030504040204" pitchFamily="34" charset="0"/>
              </a:rPr>
              <a:t>Anhänge A-M</a:t>
            </a:r>
            <a:endParaRPr lang="de-DE" sz="2000" dirty="0">
              <a:solidFill>
                <a:prstClr val="black"/>
              </a:solidFill>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16</a:t>
            </a:fld>
            <a:endParaRPr lang="de-DE">
              <a:solidFill>
                <a:prstClr val="black">
                  <a:tint val="75000"/>
                </a:prstClr>
              </a:solidFill>
            </a:endParaRPr>
          </a:p>
        </p:txBody>
      </p:sp>
      <p:sp>
        <p:nvSpPr>
          <p:cNvPr id="11"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40541687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Grundlegende Begriffe in </a:t>
            </a:r>
            <a:r>
              <a:rPr lang="de-DE" dirty="0" smtClean="0"/>
              <a:t>RDA</a:t>
            </a:r>
            <a:endParaRPr lang="de-DE" dirty="0"/>
          </a:p>
        </p:txBody>
      </p:sp>
      <p:sp>
        <p:nvSpPr>
          <p:cNvPr id="3" name="Textplatzhalter 2"/>
          <p:cNvSpPr>
            <a:spLocks noGrp="1"/>
          </p:cNvSpPr>
          <p:nvPr>
            <p:ph type="body" sz="quarter" idx="13"/>
          </p:nvPr>
        </p:nvSpPr>
        <p:spPr>
          <a:xfrm>
            <a:off x="251520" y="1340768"/>
            <a:ext cx="8640960" cy="4968552"/>
          </a:xfrm>
        </p:spPr>
        <p:txBody>
          <a:bodyPr/>
          <a:lstStyle/>
          <a:p>
            <a:pPr>
              <a:spcBef>
                <a:spcPts val="300"/>
              </a:spcBef>
            </a:pPr>
            <a:r>
              <a:rPr lang="de-DE" dirty="0"/>
              <a:t>FRBR-Vokabular </a:t>
            </a:r>
            <a:r>
              <a:rPr lang="de-DE" sz="1800" dirty="0"/>
              <a:t>(Entitäten – Merkmale - Beziehungen und Werk – Expression - Manifestation - Exemplar)</a:t>
            </a:r>
          </a:p>
          <a:p>
            <a:pPr>
              <a:spcBef>
                <a:spcPts val="300"/>
              </a:spcBef>
            </a:pPr>
            <a:r>
              <a:rPr lang="de-DE" dirty="0"/>
              <a:t>Kernelemente und Zusatzelemente</a:t>
            </a:r>
          </a:p>
          <a:p>
            <a:pPr>
              <a:spcBef>
                <a:spcPts val="300"/>
              </a:spcBef>
            </a:pPr>
            <a:r>
              <a:rPr lang="de-DE" dirty="0"/>
              <a:t>Standardelemente-Set und D-A-CH</a:t>
            </a:r>
          </a:p>
          <a:p>
            <a:pPr>
              <a:spcBef>
                <a:spcPts val="300"/>
              </a:spcBef>
            </a:pPr>
            <a:r>
              <a:rPr lang="de-DE" dirty="0"/>
              <a:t>Sucheinstiege</a:t>
            </a:r>
          </a:p>
          <a:p>
            <a:pPr>
              <a:spcBef>
                <a:spcPts val="300"/>
              </a:spcBef>
            </a:pPr>
            <a:r>
              <a:rPr lang="de-DE" dirty="0"/>
              <a:t>Optionen und Alternativen</a:t>
            </a:r>
          </a:p>
          <a:p>
            <a:pPr>
              <a:spcBef>
                <a:spcPts val="300"/>
              </a:spcBef>
            </a:pPr>
            <a:r>
              <a:rPr lang="de-DE" dirty="0"/>
              <a:t>Beispiele</a:t>
            </a:r>
          </a:p>
          <a:p>
            <a:pPr>
              <a:spcBef>
                <a:spcPts val="300"/>
              </a:spcBef>
            </a:pPr>
            <a:r>
              <a:rPr lang="de-DE" dirty="0"/>
              <a:t>Ausnahmen</a:t>
            </a:r>
          </a:p>
          <a:p>
            <a:pPr>
              <a:spcBef>
                <a:spcPts val="300"/>
              </a:spcBef>
            </a:pPr>
            <a:r>
              <a:rPr lang="de-DE" dirty="0"/>
              <a:t>Beschreibungsarten</a:t>
            </a:r>
          </a:p>
          <a:p>
            <a:pPr>
              <a:spcBef>
                <a:spcPts val="300"/>
              </a:spcBef>
            </a:pPr>
            <a:r>
              <a:rPr lang="de-DE" dirty="0" smtClean="0"/>
              <a:t>Cataloguer‘s </a:t>
            </a:r>
            <a:r>
              <a:rPr lang="de-DE" dirty="0"/>
              <a:t>Judgement</a:t>
            </a:r>
          </a:p>
          <a:p>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17</a:t>
            </a:fld>
            <a:endParaRPr lang="de-DE">
              <a:solidFill>
                <a:prstClr val="black">
                  <a:tint val="75000"/>
                </a:prstClr>
              </a:solidFill>
            </a:endParaRPr>
          </a:p>
        </p:txBody>
      </p:sp>
    </p:spTree>
    <p:extLst>
      <p:ext uri="{BB962C8B-B14F-4D97-AF65-F5344CB8AC3E}">
        <p14:creationId xmlns:p14="http://schemas.microsoft.com/office/powerpoint/2010/main" val="26734227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Kernelemente und </a:t>
            </a:r>
            <a:r>
              <a:rPr lang="de-DE" dirty="0" smtClean="0"/>
              <a:t>Zusatzelemente</a:t>
            </a:r>
            <a:endParaRPr lang="de-DE" dirty="0"/>
          </a:p>
        </p:txBody>
      </p:sp>
      <p:sp>
        <p:nvSpPr>
          <p:cNvPr id="3" name="Textplatzhalter 2"/>
          <p:cNvSpPr>
            <a:spLocks noGrp="1"/>
          </p:cNvSpPr>
          <p:nvPr>
            <p:ph type="body" sz="quarter" idx="13"/>
          </p:nvPr>
        </p:nvSpPr>
        <p:spPr>
          <a:xfrm>
            <a:off x="251520" y="1340768"/>
            <a:ext cx="8640960" cy="4392488"/>
          </a:xfrm>
        </p:spPr>
        <p:txBody>
          <a:bodyPr/>
          <a:lstStyle/>
          <a:p>
            <a:pPr>
              <a:lnSpc>
                <a:spcPts val="2200"/>
              </a:lnSpc>
              <a:spcBef>
                <a:spcPts val="1200"/>
              </a:spcBef>
              <a:spcAft>
                <a:spcPts val="1200"/>
              </a:spcAft>
            </a:pPr>
            <a:r>
              <a:rPr lang="de-DE" dirty="0"/>
              <a:t>Ein Kernelement ist eine Mindestanforderung zur Identifizierung einer Entität (z. B. einer Person, eines Titels).</a:t>
            </a:r>
          </a:p>
          <a:p>
            <a:pPr>
              <a:lnSpc>
                <a:spcPts val="2200"/>
              </a:lnSpc>
              <a:spcBef>
                <a:spcPts val="1200"/>
              </a:spcBef>
              <a:spcAft>
                <a:spcPts val="1200"/>
              </a:spcAft>
            </a:pPr>
            <a:r>
              <a:rPr lang="de-DE" dirty="0"/>
              <a:t>Die Kernelemente sind im Kapitel 0 der RDA aufgelistet.</a:t>
            </a:r>
          </a:p>
          <a:p>
            <a:pPr>
              <a:lnSpc>
                <a:spcPts val="2200"/>
              </a:lnSpc>
              <a:spcBef>
                <a:spcPts val="1200"/>
              </a:spcBef>
              <a:spcAft>
                <a:spcPts val="1200"/>
              </a:spcAft>
            </a:pPr>
            <a:r>
              <a:rPr lang="de-DE" dirty="0"/>
              <a:t>Weitere Elemente (Zusatzelemente) zur tieferen Erschließung von Ressourcen sind möglich.</a:t>
            </a:r>
          </a:p>
          <a:p>
            <a:pPr>
              <a:lnSpc>
                <a:spcPts val="2200"/>
              </a:lnSpc>
              <a:spcBef>
                <a:spcPts val="1200"/>
              </a:spcBef>
              <a:spcAft>
                <a:spcPts val="1200"/>
              </a:spcAft>
            </a:pPr>
            <a:r>
              <a:rPr lang="de-DE" dirty="0" smtClean="0"/>
              <a:t>Für </a:t>
            </a:r>
            <a:r>
              <a:rPr lang="de-DE" dirty="0"/>
              <a:t>den deutschsprachigen Raum wurde von der AG RDA </a:t>
            </a:r>
            <a:r>
              <a:rPr lang="de-DE" dirty="0" smtClean="0"/>
              <a:t>ein </a:t>
            </a:r>
            <a:r>
              <a:rPr lang="de-DE" dirty="0"/>
              <a:t>für alle Partner verbindliches Standardelemente-Set als Mindestanforderung für die Katalogisierung vereinbart.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18</a:t>
            </a:fld>
            <a:endParaRPr lang="de-DE">
              <a:solidFill>
                <a:prstClr val="black">
                  <a:tint val="75000"/>
                </a:prstClr>
              </a:solidFill>
            </a:endParaRPr>
          </a:p>
        </p:txBody>
      </p:sp>
      <p:sp>
        <p:nvSpPr>
          <p:cNvPr id="6" name="Fußzeilenplatzhalter 3"/>
          <p:cNvSpPr>
            <a:spLocks noGrp="1"/>
          </p:cNvSpPr>
          <p:nvPr>
            <p:ph type="ftr" sz="quarter" idx="14"/>
          </p:nvPr>
        </p:nvSpPr>
        <p:spPr>
          <a:xfrm>
            <a:off x="467544" y="6376243"/>
            <a:ext cx="727280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9235171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Standardelemente-Set</a:t>
            </a: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19</a:t>
            </a:fld>
            <a:endParaRPr lang="de-DE">
              <a:solidFill>
                <a:prstClr val="black">
                  <a:tint val="75000"/>
                </a:prstClr>
              </a:solidFill>
            </a:endParaRPr>
          </a:p>
        </p:txBody>
      </p:sp>
      <p:sp>
        <p:nvSpPr>
          <p:cNvPr id="6" name="Fußzeilenplatzhalter 3"/>
          <p:cNvSpPr>
            <a:spLocks noGrp="1"/>
          </p:cNvSpPr>
          <p:nvPr>
            <p:ph type="ftr" sz="quarter" idx="14"/>
          </p:nvPr>
        </p:nvSpPr>
        <p:spPr>
          <a:xfrm>
            <a:off x="467544" y="6376243"/>
            <a:ext cx="7272808"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grpSp>
        <p:nvGrpSpPr>
          <p:cNvPr id="7" name="Gruppieren 6"/>
          <p:cNvGrpSpPr/>
          <p:nvPr/>
        </p:nvGrpSpPr>
        <p:grpSpPr>
          <a:xfrm>
            <a:off x="1331640" y="1628800"/>
            <a:ext cx="6336704" cy="3312368"/>
            <a:chOff x="1979712" y="3284984"/>
            <a:chExt cx="4608512" cy="1961384"/>
          </a:xfrm>
        </p:grpSpPr>
        <p:sp>
          <p:nvSpPr>
            <p:cNvPr id="8" name="Würfel 7"/>
            <p:cNvSpPr/>
            <p:nvPr/>
          </p:nvSpPr>
          <p:spPr>
            <a:xfrm>
              <a:off x="1979712" y="4030216"/>
              <a:ext cx="4608512" cy="1216152"/>
            </a:xfrm>
            <a:prstGeom prst="cube">
              <a:avLst/>
            </a:prstGeom>
            <a:solidFill>
              <a:srgbClr val="AFC0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rgbClr val="000000"/>
                  </a:solidFill>
                  <a:ea typeface="Verdana" panose="020B0604030504040204" pitchFamily="34" charset="0"/>
                  <a:cs typeface="Verdana" panose="020B0604030504040204" pitchFamily="34" charset="0"/>
                </a:rPr>
                <a:t>Standardelemente-Set</a:t>
              </a:r>
            </a:p>
            <a:p>
              <a:pPr algn="ctr"/>
              <a:r>
                <a:rPr lang="de-DE" b="1" dirty="0" smtClean="0">
                  <a:solidFill>
                    <a:srgbClr val="000000"/>
                  </a:solidFill>
                  <a:ea typeface="Verdana" panose="020B0604030504040204" pitchFamily="34" charset="0"/>
                  <a:cs typeface="Verdana" panose="020B0604030504040204" pitchFamily="34" charset="0"/>
                </a:rPr>
                <a:t>für den deutschsprachigen Raum</a:t>
              </a:r>
              <a:endParaRPr lang="de-DE" b="1" dirty="0">
                <a:solidFill>
                  <a:srgbClr val="000000"/>
                </a:solidFill>
                <a:ea typeface="Verdana" panose="020B0604030504040204" pitchFamily="34" charset="0"/>
                <a:cs typeface="Verdana" panose="020B0604030504040204" pitchFamily="34" charset="0"/>
              </a:endParaRPr>
            </a:p>
          </p:txBody>
        </p:sp>
        <p:sp>
          <p:nvSpPr>
            <p:cNvPr id="9" name="Rechteck 8"/>
            <p:cNvSpPr/>
            <p:nvPr/>
          </p:nvSpPr>
          <p:spPr>
            <a:xfrm>
              <a:off x="4355976" y="3284984"/>
              <a:ext cx="201622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rgbClr val="000000"/>
                  </a:solidFill>
                  <a:ea typeface="Verdana" panose="020B0604030504040204" pitchFamily="34" charset="0"/>
                  <a:cs typeface="Verdana" panose="020B0604030504040204" pitchFamily="34" charset="0"/>
                </a:rPr>
                <a:t>Zusatzelemente</a:t>
              </a:r>
              <a:endParaRPr lang="de-DE" b="1" dirty="0">
                <a:solidFill>
                  <a:srgbClr val="000000"/>
                </a:solidFill>
                <a:ea typeface="Verdana" panose="020B0604030504040204" pitchFamily="34" charset="0"/>
                <a:cs typeface="Verdana" panose="020B0604030504040204" pitchFamily="34" charset="0"/>
              </a:endParaRPr>
            </a:p>
          </p:txBody>
        </p:sp>
        <p:sp>
          <p:nvSpPr>
            <p:cNvPr id="10" name="Rechteck 9"/>
            <p:cNvSpPr/>
            <p:nvPr/>
          </p:nvSpPr>
          <p:spPr>
            <a:xfrm>
              <a:off x="2217440" y="3284984"/>
              <a:ext cx="2066528" cy="914400"/>
            </a:xfrm>
            <a:prstGeom prst="rect">
              <a:avLst/>
            </a:prstGeom>
            <a:solidFill>
              <a:schemeClr val="accent1">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rgbClr val="000000"/>
                  </a:solidFill>
                  <a:ea typeface="Verdana" panose="020B0604030504040204" pitchFamily="34" charset="0"/>
                  <a:cs typeface="Verdana" panose="020B0604030504040204" pitchFamily="34" charset="0"/>
                </a:rPr>
                <a:t>Kernelemente</a:t>
              </a:r>
              <a:endParaRPr lang="de-DE" b="1" dirty="0">
                <a:solidFill>
                  <a:srgbClr val="000000"/>
                </a:solidFill>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254671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err="1" smtClean="0"/>
              <a:t>RDA</a:t>
            </a:r>
            <a:r>
              <a:rPr lang="de-DE" dirty="0" smtClean="0"/>
              <a:t> </a:t>
            </a:r>
            <a:r>
              <a:rPr lang="de-DE" dirty="0"/>
              <a:t>mini</a:t>
            </a:r>
            <a:br>
              <a:rPr lang="de-DE" dirty="0"/>
            </a:br>
            <a:r>
              <a:rPr lang="de-DE" dirty="0"/>
              <a:t>Teil </a:t>
            </a:r>
            <a:r>
              <a:rPr lang="de-DE" dirty="0" smtClean="0"/>
              <a:t>1/3</a:t>
            </a:r>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Alternativen und </a:t>
            </a:r>
            <a:r>
              <a:rPr lang="de-DE" dirty="0" smtClean="0"/>
              <a:t>Optionen</a:t>
            </a:r>
            <a:endParaRPr lang="de-DE" dirty="0"/>
          </a:p>
        </p:txBody>
      </p:sp>
      <p:sp>
        <p:nvSpPr>
          <p:cNvPr id="3" name="Textplatzhalter 2"/>
          <p:cNvSpPr>
            <a:spLocks noGrp="1"/>
          </p:cNvSpPr>
          <p:nvPr>
            <p:ph type="body" sz="quarter" idx="13"/>
          </p:nvPr>
        </p:nvSpPr>
        <p:spPr/>
        <p:txBody>
          <a:bodyPr/>
          <a:lstStyle/>
          <a:p>
            <a:pPr marL="0" indent="0">
              <a:buNone/>
            </a:pPr>
            <a:r>
              <a:rPr lang="de-DE" sz="2000" dirty="0"/>
              <a:t>Die RDA enthalten eine Reihe von alternativen Richtlinien und Bestimmungen zu einzelnen Regelwerksstellen. </a:t>
            </a:r>
          </a:p>
          <a:p>
            <a:pPr marL="0" indent="0">
              <a:buNone/>
            </a:pPr>
            <a:endParaRPr lang="de-DE" sz="2000" dirty="0"/>
          </a:p>
          <a:p>
            <a:pPr marL="0" indent="0">
              <a:buNone/>
            </a:pPr>
            <a:r>
              <a:rPr lang="de-DE" sz="2000" dirty="0"/>
              <a:t>Es gibt:</a:t>
            </a:r>
          </a:p>
          <a:p>
            <a:pPr marL="0" indent="0">
              <a:buNone/>
            </a:pPr>
            <a:endParaRPr lang="de-DE" sz="2000" dirty="0"/>
          </a:p>
          <a:p>
            <a:pPr lvl="1">
              <a:buFont typeface="Arial" panose="020B0604020202020204" pitchFamily="34" charset="0"/>
              <a:buChar char="•"/>
            </a:pPr>
            <a:r>
              <a:rPr lang="de-DE" dirty="0"/>
              <a:t>Alternativen</a:t>
            </a:r>
          </a:p>
          <a:p>
            <a:pPr lvl="1">
              <a:buFont typeface="Arial" panose="020B0604020202020204" pitchFamily="34" charset="0"/>
              <a:buChar char="•"/>
            </a:pPr>
            <a:r>
              <a:rPr lang="de-DE" dirty="0"/>
              <a:t>Optionale Ergänzungen</a:t>
            </a:r>
          </a:p>
          <a:p>
            <a:pPr lvl="1">
              <a:buFont typeface="Arial" panose="020B0604020202020204" pitchFamily="34" charset="0"/>
              <a:buChar char="•"/>
            </a:pPr>
            <a:r>
              <a:rPr lang="de-DE" dirty="0"/>
              <a:t>Optionale Weglassungen</a:t>
            </a:r>
          </a:p>
          <a:p>
            <a:endParaRPr lang="de-DE" dirty="0"/>
          </a:p>
        </p:txBody>
      </p:sp>
      <p:pic>
        <p:nvPicPr>
          <p:cNvPr id="11" name="Grafik 10"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624" y="3810516"/>
            <a:ext cx="7524208" cy="2138764"/>
          </a:xfrm>
          <a:prstGeom prst="rect">
            <a:avLst/>
          </a:prstGeom>
          <a:ln>
            <a:noFill/>
          </a:ln>
          <a:effectLst>
            <a:softEdge rad="112500"/>
          </a:effectLst>
        </p:spPr>
      </p:pic>
      <p:cxnSp>
        <p:nvCxnSpPr>
          <p:cNvPr id="8" name="Gerade Verbindung mit Pfeil 7"/>
          <p:cNvCxnSpPr/>
          <p:nvPr/>
        </p:nvCxnSpPr>
        <p:spPr>
          <a:xfrm flipH="1" flipV="1">
            <a:off x="1953490" y="4767994"/>
            <a:ext cx="282708" cy="893254"/>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6" name="Foliennummernplatzhalter 5"/>
          <p:cNvSpPr>
            <a:spLocks noGrp="1"/>
          </p:cNvSpPr>
          <p:nvPr>
            <p:ph type="sldNum" sz="quarter" idx="4"/>
          </p:nvPr>
        </p:nvSpPr>
        <p:spPr/>
        <p:txBody>
          <a:bodyPr/>
          <a:lstStyle/>
          <a:p>
            <a:fld id="{8A6690F1-7CA1-4166-A522-500460961984}" type="slidenum">
              <a:rPr lang="de-DE" smtClean="0"/>
              <a:pPr/>
              <a:t>20</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7701483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a:t>
            </a:r>
            <a:endParaRPr lang="de-DE" dirty="0"/>
          </a:p>
        </p:txBody>
      </p:sp>
      <p:sp>
        <p:nvSpPr>
          <p:cNvPr id="3" name="Textplatzhalter 2"/>
          <p:cNvSpPr>
            <a:spLocks noGrp="1"/>
          </p:cNvSpPr>
          <p:nvPr>
            <p:ph type="body" sz="quarter" idx="13"/>
          </p:nvPr>
        </p:nvSpPr>
        <p:spPr>
          <a:xfrm>
            <a:off x="251520" y="1556792"/>
            <a:ext cx="8640960" cy="4752528"/>
          </a:xfrm>
        </p:spPr>
        <p:txBody>
          <a:bodyPr/>
          <a:lstStyle/>
          <a:p>
            <a:pPr>
              <a:lnSpc>
                <a:spcPts val="2200"/>
              </a:lnSpc>
              <a:spcBef>
                <a:spcPts val="600"/>
              </a:spcBef>
              <a:spcAft>
                <a:spcPts val="600"/>
              </a:spcAft>
            </a:pPr>
            <a:r>
              <a:rPr lang="de-DE" dirty="0"/>
              <a:t>Beispiele in RDA sind nicht präskriptiv sondern nur illustrierend.</a:t>
            </a:r>
          </a:p>
          <a:p>
            <a:pPr>
              <a:lnSpc>
                <a:spcPts val="2200"/>
              </a:lnSpc>
              <a:spcBef>
                <a:spcPts val="600"/>
              </a:spcBef>
              <a:spcAft>
                <a:spcPts val="600"/>
              </a:spcAft>
            </a:pPr>
            <a:r>
              <a:rPr lang="de-DE" dirty="0"/>
              <a:t>Beispiele in RDA sind i. d. R. an den anglo-amerikanischen Hintergrund angepasst.</a:t>
            </a:r>
          </a:p>
          <a:p>
            <a:pPr>
              <a:lnSpc>
                <a:spcPts val="2200"/>
              </a:lnSpc>
              <a:spcBef>
                <a:spcPts val="600"/>
              </a:spcBef>
              <a:spcAft>
                <a:spcPts val="600"/>
              </a:spcAft>
            </a:pPr>
            <a:r>
              <a:rPr lang="de-DE" dirty="0"/>
              <a:t>Beispiele für den </a:t>
            </a:r>
            <a:r>
              <a:rPr lang="de-DE" dirty="0" smtClean="0"/>
              <a:t>deutschsprachigen Raum </a:t>
            </a:r>
            <a:r>
              <a:rPr lang="de-DE" dirty="0"/>
              <a:t>sind zurzeit innerhalb der Anwendungsrichtlinien (D-A-CH) abgelegt.</a:t>
            </a:r>
          </a:p>
          <a:p>
            <a:pPr>
              <a:lnSpc>
                <a:spcPts val="2200"/>
              </a:lnSpc>
              <a:spcBef>
                <a:spcPts val="600"/>
              </a:spcBef>
              <a:spcAft>
                <a:spcPts val="600"/>
              </a:spcAft>
            </a:pPr>
            <a:r>
              <a:rPr lang="de-DE" dirty="0"/>
              <a:t>Die deutsche Übersetzung wird sukzessive für die Bedürfnisse im deutschsprachigen Raum angepasst.</a:t>
            </a:r>
          </a:p>
          <a:p>
            <a:pPr>
              <a:lnSpc>
                <a:spcPts val="2200"/>
              </a:lnSpc>
              <a:spcBef>
                <a:spcPts val="600"/>
              </a:spcBef>
              <a:spcAft>
                <a:spcPts val="600"/>
              </a:spcAft>
            </a:pPr>
            <a:r>
              <a:rPr lang="de-DE" dirty="0"/>
              <a:t>Beispiele werden bei Bedarf auch in den internationalen Standard eingebracht.</a:t>
            </a:r>
          </a:p>
          <a:p>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21</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39338567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Anwendungsrichtlinien</a:t>
            </a:r>
          </a:p>
        </p:txBody>
      </p:sp>
      <p:grpSp>
        <p:nvGrpSpPr>
          <p:cNvPr id="7" name="Gruppieren 6"/>
          <p:cNvGrpSpPr/>
          <p:nvPr/>
        </p:nvGrpSpPr>
        <p:grpSpPr>
          <a:xfrm>
            <a:off x="323528" y="1844824"/>
            <a:ext cx="8424936" cy="2520281"/>
            <a:chOff x="971600" y="3156841"/>
            <a:chExt cx="7560840" cy="2089527"/>
          </a:xfrm>
        </p:grpSpPr>
        <p:sp>
          <p:nvSpPr>
            <p:cNvPr id="8" name="Würfel 7"/>
            <p:cNvSpPr/>
            <p:nvPr/>
          </p:nvSpPr>
          <p:spPr>
            <a:xfrm>
              <a:off x="971600" y="4030216"/>
              <a:ext cx="7560840" cy="1216152"/>
            </a:xfrm>
            <a:prstGeom prst="cube">
              <a:avLst/>
            </a:prstGeom>
            <a:solidFill>
              <a:srgbClr val="AFC0EF"/>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cs typeface="Arial"/>
                </a:rPr>
                <a:t>Anwendungsrichtlinien für den deutschsprachigen Raum</a:t>
              </a:r>
            </a:p>
            <a:p>
              <a:pPr algn="ctr" fontAlgn="base">
                <a:spcBef>
                  <a:spcPct val="0"/>
                </a:spcBef>
                <a:spcAft>
                  <a:spcPct val="0"/>
                </a:spcAft>
                <a:defRPr/>
              </a:pPr>
              <a:r>
                <a:rPr lang="de-DE" b="1" kern="0" dirty="0" smtClean="0">
                  <a:solidFill>
                    <a:srgbClr val="000000"/>
                  </a:solidFill>
                  <a:cs typeface="Arial"/>
                </a:rPr>
                <a:t>D-A-CH</a:t>
              </a:r>
            </a:p>
          </p:txBody>
        </p:sp>
        <p:sp>
          <p:nvSpPr>
            <p:cNvPr id="9" name="Rechteck 8"/>
            <p:cNvSpPr/>
            <p:nvPr/>
          </p:nvSpPr>
          <p:spPr>
            <a:xfrm>
              <a:off x="3168767" y="3156841"/>
              <a:ext cx="1872208" cy="914400"/>
            </a:xfrm>
            <a:prstGeom prst="rect">
              <a:avLst/>
            </a:prstGeom>
            <a:solidFill>
              <a:srgbClr val="BBE0E3"/>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cs typeface="Arial"/>
                </a:rPr>
                <a:t>Erläuterungen</a:t>
              </a:r>
            </a:p>
          </p:txBody>
        </p:sp>
        <p:sp>
          <p:nvSpPr>
            <p:cNvPr id="10" name="Rechteck 9"/>
            <p:cNvSpPr/>
            <p:nvPr/>
          </p:nvSpPr>
          <p:spPr>
            <a:xfrm>
              <a:off x="4978199" y="3274715"/>
              <a:ext cx="1728192" cy="914400"/>
            </a:xfrm>
            <a:prstGeom prst="rect">
              <a:avLst/>
            </a:prstGeom>
            <a:solidFill>
              <a:srgbClr val="AFC0EF"/>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cs typeface="Arial"/>
                </a:rPr>
                <a:t>Beispiele</a:t>
              </a:r>
            </a:p>
          </p:txBody>
        </p:sp>
        <p:sp>
          <p:nvSpPr>
            <p:cNvPr id="11" name="Rechteck 10"/>
            <p:cNvSpPr/>
            <p:nvPr/>
          </p:nvSpPr>
          <p:spPr>
            <a:xfrm>
              <a:off x="6660232" y="3166864"/>
              <a:ext cx="1728192" cy="914400"/>
            </a:xfrm>
            <a:prstGeom prst="rect">
              <a:avLst/>
            </a:prstGeom>
            <a:solidFill>
              <a:srgbClr val="D7C7D6"/>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cs typeface="Arial"/>
                </a:rPr>
                <a:t>Arbeitshilfen</a:t>
              </a:r>
            </a:p>
          </p:txBody>
        </p:sp>
        <p:sp>
          <p:nvSpPr>
            <p:cNvPr id="12" name="Rechteck 11"/>
            <p:cNvSpPr/>
            <p:nvPr/>
          </p:nvSpPr>
          <p:spPr>
            <a:xfrm>
              <a:off x="1315843" y="3274715"/>
              <a:ext cx="1872208" cy="914400"/>
            </a:xfrm>
            <a:prstGeom prst="rect">
              <a:avLst/>
            </a:prstGeom>
            <a:solidFill>
              <a:srgbClr val="BBE0E3">
                <a:lumMod val="75000"/>
              </a:srgbClr>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cs typeface="Arial"/>
                </a:rPr>
                <a:t>Anwendungs-regeln</a:t>
              </a:r>
            </a:p>
          </p:txBody>
        </p:sp>
      </p:grpSp>
      <p:sp>
        <p:nvSpPr>
          <p:cNvPr id="3" name="Foliennummernplatzhalter 2"/>
          <p:cNvSpPr>
            <a:spLocks noGrp="1"/>
          </p:cNvSpPr>
          <p:nvPr>
            <p:ph type="sldNum" sz="quarter" idx="4"/>
          </p:nvPr>
        </p:nvSpPr>
        <p:spPr/>
        <p:txBody>
          <a:bodyPr/>
          <a:lstStyle/>
          <a:p>
            <a:fld id="{8A6690F1-7CA1-4166-A522-500460961984}" type="slidenum">
              <a:rPr lang="de-DE" smtClean="0">
                <a:solidFill>
                  <a:prstClr val="black">
                    <a:tint val="75000"/>
                  </a:prstClr>
                </a:solidFill>
              </a:rPr>
              <a:pPr/>
              <a:t>22</a:t>
            </a:fld>
            <a:endParaRPr lang="de-DE">
              <a:solidFill>
                <a:prstClr val="black">
                  <a:tint val="75000"/>
                </a:prstClr>
              </a:solidFill>
            </a:endParaRPr>
          </a:p>
        </p:txBody>
      </p:sp>
      <p:sp>
        <p:nvSpPr>
          <p:cNvPr id="13"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8492115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8" name="Rechteck 7"/>
          <p:cNvSpPr/>
          <p:nvPr/>
        </p:nvSpPr>
        <p:spPr>
          <a:xfrm>
            <a:off x="4716016" y="5291916"/>
            <a:ext cx="3567002" cy="369332"/>
          </a:xfrm>
          <a:prstGeom prst="rect">
            <a:avLst/>
          </a:prstGeom>
        </p:spPr>
        <p:txBody>
          <a:bodyPr wrap="none">
            <a:spAutoFit/>
          </a:bodyPr>
          <a:lstStyle/>
          <a:p>
            <a:r>
              <a:rPr lang="de-DE" dirty="0">
                <a:solidFill>
                  <a:prstClr val="black"/>
                </a:solidFill>
                <a:ea typeface="Verdana" panose="020B0604030504040204" pitchFamily="34" charset="0"/>
                <a:cs typeface="Verdana" panose="020B0604030504040204" pitchFamily="34" charset="0"/>
                <a:hlinkClick r:id="rId3"/>
              </a:rPr>
              <a:t>http://access.rdatoolkit.org</a:t>
            </a:r>
            <a:r>
              <a:rPr lang="de-DE" dirty="0" smtClean="0">
                <a:solidFill>
                  <a:prstClr val="black"/>
                </a:solidFill>
                <a:ea typeface="Verdana" panose="020B0604030504040204" pitchFamily="34" charset="0"/>
                <a:cs typeface="Verdana" panose="020B0604030504040204" pitchFamily="34" charset="0"/>
                <a:hlinkClick r:id="rId3"/>
              </a:rPr>
              <a:t>/</a:t>
            </a:r>
            <a:endParaRPr lang="de-DE" dirty="0">
              <a:solidFill>
                <a:prstClr val="black"/>
              </a:solidFill>
              <a:ea typeface="Verdana" panose="020B0604030504040204" pitchFamily="34" charset="0"/>
              <a:cs typeface="Verdana" panose="020B0604030504040204" pitchFamily="34" charset="0"/>
            </a:endParaRPr>
          </a:p>
        </p:txBody>
      </p:sp>
      <p:sp>
        <p:nvSpPr>
          <p:cNvPr id="9" name="Rechteck 8"/>
          <p:cNvSpPr/>
          <p:nvPr/>
        </p:nvSpPr>
        <p:spPr>
          <a:xfrm>
            <a:off x="635720" y="5301208"/>
            <a:ext cx="3369962" cy="369332"/>
          </a:xfrm>
          <a:prstGeom prst="rect">
            <a:avLst/>
          </a:prstGeom>
        </p:spPr>
        <p:txBody>
          <a:bodyPr wrap="none">
            <a:spAutoFit/>
          </a:bodyPr>
          <a:lstStyle/>
          <a:p>
            <a:r>
              <a:rPr lang="de-DE" dirty="0">
                <a:solidFill>
                  <a:prstClr val="black"/>
                </a:solidFill>
                <a:ea typeface="Verdana" panose="020B0604030504040204" pitchFamily="34" charset="0"/>
                <a:cs typeface="Verdana" panose="020B0604030504040204" pitchFamily="34" charset="0"/>
                <a:hlinkClick r:id="rId4"/>
              </a:rPr>
              <a:t>http://</a:t>
            </a:r>
            <a:r>
              <a:rPr lang="de-DE" dirty="0" smtClean="0">
                <a:solidFill>
                  <a:prstClr val="black"/>
                </a:solidFill>
                <a:ea typeface="Verdana" panose="020B0604030504040204" pitchFamily="34" charset="0"/>
                <a:cs typeface="Verdana" panose="020B0604030504040204" pitchFamily="34" charset="0"/>
                <a:hlinkClick r:id="rId4"/>
              </a:rPr>
              <a:t>www.rdatoolkit.org/</a:t>
            </a:r>
            <a:endParaRPr lang="de-DE" dirty="0">
              <a:solidFill>
                <a:prstClr val="black"/>
              </a:solidFill>
              <a:ea typeface="Verdana" panose="020B0604030504040204" pitchFamily="34" charset="0"/>
              <a:cs typeface="Verdana" panose="020B0604030504040204" pitchFamily="34" charset="0"/>
            </a:endParaRPr>
          </a:p>
        </p:txBody>
      </p:sp>
      <p:sp>
        <p:nvSpPr>
          <p:cNvPr id="10" name="Textfeld 9"/>
          <p:cNvSpPr txBox="1"/>
          <p:nvPr/>
        </p:nvSpPr>
        <p:spPr>
          <a:xfrm>
            <a:off x="5756959" y="5930696"/>
            <a:ext cx="3107665" cy="369332"/>
          </a:xfrm>
          <a:prstGeom prst="rect">
            <a:avLst/>
          </a:prstGeom>
          <a:noFill/>
        </p:spPr>
        <p:txBody>
          <a:bodyPr wrap="square" rtlCol="0">
            <a:spAutoFit/>
          </a:bodyPr>
          <a:lstStyle/>
          <a:p>
            <a:r>
              <a:rPr lang="de-DE" sz="600" dirty="0" smtClean="0">
                <a:solidFill>
                  <a:prstClr val="black"/>
                </a:solidFill>
              </a:rPr>
              <a:t>Screenshot </a:t>
            </a:r>
            <a:r>
              <a:rPr lang="de-DE" sz="600" dirty="0">
                <a:solidFill>
                  <a:prstClr val="black"/>
                </a:solidFill>
              </a:rPr>
              <a:t>aus dem </a:t>
            </a:r>
            <a:r>
              <a:rPr lang="de-DE" sz="600" dirty="0" smtClean="0">
                <a:solidFill>
                  <a:prstClr val="black"/>
                </a:solidFill>
              </a:rPr>
              <a:t>RDA Toolkit  </a:t>
            </a:r>
            <a:r>
              <a:rPr lang="de-DE" sz="600" dirty="0">
                <a:solidFill>
                  <a:prstClr val="black"/>
                </a:solidFill>
              </a:rPr>
              <a:t>mit Genehmigung der RDA-Verleger </a:t>
            </a:r>
            <a:r>
              <a:rPr lang="de-DE" sz="600" dirty="0" smtClean="0">
                <a:solidFill>
                  <a:prstClr val="black"/>
                </a:solidFill>
              </a:rPr>
              <a:t/>
            </a:r>
            <a:br>
              <a:rPr lang="de-DE" sz="600" dirty="0" smtClean="0">
                <a:solidFill>
                  <a:prstClr val="black"/>
                </a:solidFill>
              </a:rPr>
            </a:br>
            <a:r>
              <a:rPr lang="de-DE" sz="600" dirty="0" smtClean="0">
                <a:solidFill>
                  <a:prstClr val="black"/>
                </a:solidFill>
              </a:rPr>
              <a:t>(</a:t>
            </a:r>
            <a:r>
              <a:rPr lang="de-DE" sz="600" dirty="0">
                <a:solidFill>
                  <a:prstClr val="black"/>
                </a:solidFill>
              </a:rPr>
              <a:t>American Library </a:t>
            </a:r>
            <a:r>
              <a:rPr lang="de-DE" sz="600" dirty="0" err="1">
                <a:solidFill>
                  <a:prstClr val="black"/>
                </a:solidFill>
              </a:rPr>
              <a:t>Association</a:t>
            </a:r>
            <a:r>
              <a:rPr lang="de-DE" sz="600" dirty="0">
                <a:solidFill>
                  <a:prstClr val="black"/>
                </a:solidFill>
              </a:rPr>
              <a:t>, </a:t>
            </a:r>
            <a:r>
              <a:rPr lang="de-DE" sz="600" dirty="0" err="1">
                <a:solidFill>
                  <a:prstClr val="black"/>
                </a:solidFill>
              </a:rPr>
              <a:t>Canadian</a:t>
            </a:r>
            <a:r>
              <a:rPr lang="de-DE" sz="600" dirty="0">
                <a:solidFill>
                  <a:prstClr val="black"/>
                </a:solidFill>
              </a:rPr>
              <a:t> Library </a:t>
            </a:r>
            <a:r>
              <a:rPr lang="de-DE" sz="600" dirty="0" err="1">
                <a:solidFill>
                  <a:prstClr val="black"/>
                </a:solidFill>
              </a:rPr>
              <a:t>Association</a:t>
            </a:r>
            <a:r>
              <a:rPr lang="de-DE" sz="600" dirty="0">
                <a:solidFill>
                  <a:prstClr val="black"/>
                </a:solidFill>
              </a:rPr>
              <a:t>, und CILIP: </a:t>
            </a:r>
            <a:r>
              <a:rPr lang="de-DE" sz="600" dirty="0" err="1">
                <a:solidFill>
                  <a:prstClr val="black"/>
                </a:solidFill>
              </a:rPr>
              <a:t>Chartered</a:t>
            </a:r>
            <a:r>
              <a:rPr lang="de-DE" sz="600" dirty="0">
                <a:solidFill>
                  <a:prstClr val="black"/>
                </a:solidFill>
              </a:rPr>
              <a:t> Institute </a:t>
            </a:r>
            <a:r>
              <a:rPr lang="de-DE" sz="600" dirty="0" err="1">
                <a:solidFill>
                  <a:prstClr val="black"/>
                </a:solidFill>
              </a:rPr>
              <a:t>of</a:t>
            </a:r>
            <a:r>
              <a:rPr lang="de-DE" sz="600" dirty="0">
                <a:solidFill>
                  <a:prstClr val="black"/>
                </a:solidFill>
              </a:rPr>
              <a:t> Library </a:t>
            </a:r>
            <a:r>
              <a:rPr lang="de-DE" sz="600" dirty="0" err="1">
                <a:solidFill>
                  <a:prstClr val="black"/>
                </a:solidFill>
              </a:rPr>
              <a:t>and</a:t>
            </a:r>
            <a:r>
              <a:rPr lang="de-DE" sz="600" dirty="0">
                <a:solidFill>
                  <a:prstClr val="black"/>
                </a:solidFill>
              </a:rPr>
              <a:t> Information Professionals</a:t>
            </a:r>
            <a:r>
              <a:rPr lang="de-DE" sz="600" dirty="0" smtClean="0">
                <a:solidFill>
                  <a:prstClr val="black"/>
                </a:solidFill>
              </a:rPr>
              <a:t>)</a:t>
            </a:r>
            <a:endParaRPr lang="de-DE" sz="600" dirty="0">
              <a:solidFill>
                <a:prstClr val="black"/>
              </a:solidFill>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1600" y="764704"/>
            <a:ext cx="6840760" cy="4378498"/>
          </a:xfrm>
          <a:prstGeom prst="rect">
            <a:avLst/>
          </a:prstGeom>
        </p:spPr>
      </p:pic>
      <p:sp>
        <p:nvSpPr>
          <p:cNvPr id="6" name="Foliennummernplatzhalter 5"/>
          <p:cNvSpPr>
            <a:spLocks noGrp="1"/>
          </p:cNvSpPr>
          <p:nvPr>
            <p:ph type="sldNum" sz="quarter" idx="4"/>
          </p:nvPr>
        </p:nvSpPr>
        <p:spPr/>
        <p:txBody>
          <a:bodyPr/>
          <a:lstStyle/>
          <a:p>
            <a:fld id="{8A6690F1-7CA1-4166-A522-500460961984}" type="slidenum">
              <a:rPr lang="de-DE" smtClean="0">
                <a:solidFill>
                  <a:prstClr val="black">
                    <a:tint val="75000"/>
                  </a:prstClr>
                </a:solidFill>
              </a:rPr>
              <a:pPr/>
              <a:t>23</a:t>
            </a:fld>
            <a:endParaRPr lang="de-DE">
              <a:solidFill>
                <a:prstClr val="black">
                  <a:tint val="75000"/>
                </a:prstClr>
              </a:solidFill>
            </a:endParaRPr>
          </a:p>
        </p:txBody>
      </p:sp>
      <p:sp>
        <p:nvSpPr>
          <p:cNvPr id="11"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33948721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t>
            </a:r>
            <a:r>
              <a:rPr lang="de-DE" dirty="0" smtClean="0"/>
              <a:t>Cataloguer‘s </a:t>
            </a:r>
            <a:r>
              <a:rPr lang="de-DE" dirty="0"/>
              <a:t>Judgement“</a:t>
            </a:r>
          </a:p>
        </p:txBody>
      </p:sp>
      <p:sp>
        <p:nvSpPr>
          <p:cNvPr id="3" name="Textplatzhalter 2"/>
          <p:cNvSpPr>
            <a:spLocks noGrp="1"/>
          </p:cNvSpPr>
          <p:nvPr>
            <p:ph type="body" sz="quarter" idx="13"/>
          </p:nvPr>
        </p:nvSpPr>
        <p:spPr/>
        <p:txBody>
          <a:bodyPr/>
          <a:lstStyle/>
          <a:p>
            <a:pPr marL="0" indent="0">
              <a:lnSpc>
                <a:spcPts val="2200"/>
              </a:lnSpc>
              <a:spcBef>
                <a:spcPts val="0"/>
              </a:spcBef>
              <a:spcAft>
                <a:spcPts val="600"/>
              </a:spcAft>
              <a:buNone/>
            </a:pPr>
            <a:endParaRPr lang="de-DE" dirty="0"/>
          </a:p>
          <a:p>
            <a:pPr marL="0" indent="0" algn="ctr">
              <a:lnSpc>
                <a:spcPts val="4000"/>
              </a:lnSpc>
              <a:spcBef>
                <a:spcPts val="0"/>
              </a:spcBef>
              <a:spcAft>
                <a:spcPts val="600"/>
              </a:spcAft>
              <a:buNone/>
            </a:pPr>
            <a:endParaRPr lang="de-DE" sz="3600" dirty="0" smtClean="0"/>
          </a:p>
          <a:p>
            <a:pPr marL="0" indent="0" algn="ctr">
              <a:lnSpc>
                <a:spcPts val="4000"/>
              </a:lnSpc>
              <a:spcBef>
                <a:spcPts val="0"/>
              </a:spcBef>
              <a:spcAft>
                <a:spcPts val="600"/>
              </a:spcAft>
              <a:buNone/>
            </a:pPr>
            <a:endParaRPr lang="de-DE" sz="3600" dirty="0"/>
          </a:p>
          <a:p>
            <a:pPr marL="0" indent="0" algn="ctr">
              <a:lnSpc>
                <a:spcPts val="4000"/>
              </a:lnSpc>
              <a:spcBef>
                <a:spcPts val="0"/>
              </a:spcBef>
              <a:spcAft>
                <a:spcPts val="600"/>
              </a:spcAft>
              <a:buNone/>
            </a:pPr>
            <a:endParaRPr lang="de-DE" sz="3600" dirty="0" smtClean="0"/>
          </a:p>
          <a:p>
            <a:pPr marL="0" indent="0" algn="ctr">
              <a:lnSpc>
                <a:spcPts val="4000"/>
              </a:lnSpc>
              <a:spcBef>
                <a:spcPts val="0"/>
              </a:spcBef>
              <a:spcAft>
                <a:spcPts val="600"/>
              </a:spcAft>
              <a:buNone/>
            </a:pPr>
            <a:r>
              <a:rPr lang="de-DE" sz="3600" dirty="0" smtClean="0"/>
              <a:t>Ja</a:t>
            </a:r>
            <a:r>
              <a:rPr lang="de-DE" sz="3600" dirty="0"/>
              <a:t>, kann denn hier jeder machen, was er will? </a:t>
            </a:r>
          </a:p>
          <a:p>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24</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2342608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a:t>
            </a:fld>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5355543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ositionsrahmen 6"/>
          <p:cNvSpPr/>
          <p:nvPr/>
        </p:nvSpPr>
        <p:spPr>
          <a:xfrm>
            <a:off x="216024" y="2636912"/>
            <a:ext cx="2915816" cy="1124151"/>
          </a:xfrm>
          <a:prstGeom prst="frame">
            <a:avLst/>
          </a:prstGeom>
          <a:solidFill>
            <a:srgbClr val="0070C0"/>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ea typeface="Verdana" panose="020B0604030504040204" pitchFamily="34" charset="0"/>
                <a:cs typeface="Verdana" panose="020B0604030504040204" pitchFamily="34" charset="0"/>
              </a:rPr>
              <a:t>einfach zu nutzen</a:t>
            </a:r>
          </a:p>
        </p:txBody>
      </p:sp>
      <p:sp>
        <p:nvSpPr>
          <p:cNvPr id="8" name="Positionsrahmen 7"/>
          <p:cNvSpPr/>
          <p:nvPr/>
        </p:nvSpPr>
        <p:spPr>
          <a:xfrm>
            <a:off x="3563888" y="2636912"/>
            <a:ext cx="2232248" cy="1058416"/>
          </a:xfrm>
          <a:prstGeom prst="frame">
            <a:avLst/>
          </a:prstGeom>
          <a:solidFill>
            <a:srgbClr val="BBE0E3"/>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ea typeface="Verdana" panose="020B0604030504040204" pitchFamily="34" charset="0"/>
                <a:cs typeface="Verdana" panose="020B0604030504040204" pitchFamily="34" charset="0"/>
              </a:rPr>
              <a:t>international</a:t>
            </a:r>
          </a:p>
        </p:txBody>
      </p:sp>
      <p:sp>
        <p:nvSpPr>
          <p:cNvPr id="9" name="Positionsrahmen 8"/>
          <p:cNvSpPr/>
          <p:nvPr/>
        </p:nvSpPr>
        <p:spPr>
          <a:xfrm>
            <a:off x="413792" y="4365104"/>
            <a:ext cx="2520280" cy="914400"/>
          </a:xfrm>
          <a:prstGeom prst="frame">
            <a:avLst/>
          </a:prstGeom>
          <a:solidFill>
            <a:srgbClr val="DAEDEF">
              <a:lumMod val="25000"/>
            </a:srgbClr>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ea typeface="Verdana" panose="020B0604030504040204" pitchFamily="34" charset="0"/>
                <a:cs typeface="Verdana" panose="020B0604030504040204" pitchFamily="34" charset="0"/>
              </a:rPr>
              <a:t>basiert auf Prinzipien</a:t>
            </a:r>
          </a:p>
        </p:txBody>
      </p:sp>
      <p:sp>
        <p:nvSpPr>
          <p:cNvPr id="10" name="Positionsrahmen 9"/>
          <p:cNvSpPr/>
          <p:nvPr/>
        </p:nvSpPr>
        <p:spPr>
          <a:xfrm>
            <a:off x="3160904" y="4843394"/>
            <a:ext cx="2646040" cy="1273817"/>
          </a:xfrm>
          <a:prstGeom prst="frame">
            <a:avLst/>
          </a:prstGeom>
          <a:solidFill>
            <a:srgbClr val="2D2D8A">
              <a:lumMod val="60000"/>
              <a:lumOff val="40000"/>
            </a:srgbClr>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ea typeface="Verdana" panose="020B0604030504040204" pitchFamily="34" charset="0"/>
                <a:cs typeface="Verdana" panose="020B0604030504040204" pitchFamily="34" charset="0"/>
              </a:rPr>
              <a:t>für alle Arten von Ressourcen und Inhalten</a:t>
            </a:r>
          </a:p>
        </p:txBody>
      </p:sp>
      <p:sp>
        <p:nvSpPr>
          <p:cNvPr id="11" name="Positionsrahmen 10"/>
          <p:cNvSpPr/>
          <p:nvPr/>
        </p:nvSpPr>
        <p:spPr>
          <a:xfrm>
            <a:off x="5493544" y="3761063"/>
            <a:ext cx="2678856" cy="914400"/>
          </a:xfrm>
          <a:prstGeom prst="frame">
            <a:avLst/>
          </a:prstGeom>
          <a:solidFill>
            <a:srgbClr val="BBE0E3">
              <a:lumMod val="50000"/>
            </a:srgbClr>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ea typeface="Verdana" panose="020B0604030504040204" pitchFamily="34" charset="0"/>
                <a:cs typeface="Verdana" panose="020B0604030504040204" pitchFamily="34" charset="0"/>
              </a:rPr>
              <a:t>für digitale Umgebungen</a:t>
            </a:r>
          </a:p>
        </p:txBody>
      </p:sp>
      <p:sp>
        <p:nvSpPr>
          <p:cNvPr id="12" name="Positionsrahmen 11"/>
          <p:cNvSpPr/>
          <p:nvPr/>
        </p:nvSpPr>
        <p:spPr>
          <a:xfrm>
            <a:off x="6084168" y="4869160"/>
            <a:ext cx="2808312" cy="914400"/>
          </a:xfrm>
          <a:prstGeom prst="frame">
            <a:avLst/>
          </a:prstGeom>
          <a:solidFill>
            <a:srgbClr val="BBE0E3">
              <a:lumMod val="75000"/>
            </a:srgbClr>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ea typeface="Verdana" panose="020B0604030504040204" pitchFamily="34" charset="0"/>
                <a:cs typeface="Verdana" panose="020B0604030504040204" pitchFamily="34" charset="0"/>
              </a:rPr>
              <a:t>formatunabhängig</a:t>
            </a:r>
          </a:p>
        </p:txBody>
      </p:sp>
      <p:sp>
        <p:nvSpPr>
          <p:cNvPr id="13" name="Positionsrahmen 12"/>
          <p:cNvSpPr/>
          <p:nvPr/>
        </p:nvSpPr>
        <p:spPr>
          <a:xfrm>
            <a:off x="6084167" y="1988840"/>
            <a:ext cx="2621043" cy="1285674"/>
          </a:xfrm>
          <a:prstGeom prst="frame">
            <a:avLst/>
          </a:prstGeom>
          <a:solidFill>
            <a:srgbClr val="2D2D8A">
              <a:lumMod val="75000"/>
            </a:srgbClr>
          </a:solidFill>
          <a:ln w="25400" cap="flat" cmpd="sng" algn="ctr">
            <a:solidFill>
              <a:srgbClr val="BBE0E3">
                <a:shade val="50000"/>
              </a:srgbClr>
            </a:solidFill>
            <a:prstDash val="solid"/>
          </a:ln>
          <a:effectLst/>
        </p:spPr>
        <p:txBody>
          <a:bodyPr rtlCol="0" anchor="ctr"/>
          <a:lstStyle/>
          <a:p>
            <a:pPr algn="ctr" fontAlgn="base">
              <a:spcBef>
                <a:spcPct val="0"/>
              </a:spcBef>
              <a:spcAft>
                <a:spcPct val="0"/>
              </a:spcAft>
              <a:defRPr/>
            </a:pPr>
            <a:r>
              <a:rPr lang="de-DE" b="1" kern="0" dirty="0" smtClean="0">
                <a:solidFill>
                  <a:srgbClr val="000000"/>
                </a:solidFill>
                <a:ea typeface="Verdana" panose="020B0604030504040204" pitchFamily="34" charset="0"/>
                <a:cs typeface="Verdana" panose="020B0604030504040204" pitchFamily="34" charset="0"/>
              </a:rPr>
              <a:t>Bibliotheken, Museen, Archive</a:t>
            </a:r>
          </a:p>
        </p:txBody>
      </p:sp>
      <p:pic>
        <p:nvPicPr>
          <p:cNvPr id="14" name="Grafik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16" y="645544"/>
            <a:ext cx="4752528" cy="1318566"/>
          </a:xfrm>
          <a:prstGeom prst="rect">
            <a:avLst/>
          </a:prstGeom>
        </p:spPr>
      </p:pic>
      <p:sp>
        <p:nvSpPr>
          <p:cNvPr id="15" name="Textfeld 14"/>
          <p:cNvSpPr txBox="1"/>
          <p:nvPr/>
        </p:nvSpPr>
        <p:spPr>
          <a:xfrm>
            <a:off x="5796136" y="6021288"/>
            <a:ext cx="3107665" cy="369332"/>
          </a:xfrm>
          <a:prstGeom prst="rect">
            <a:avLst/>
          </a:prstGeom>
          <a:noFill/>
        </p:spPr>
        <p:txBody>
          <a:bodyPr wrap="square" rtlCol="0">
            <a:spAutoFit/>
          </a:bodyPr>
          <a:lstStyle/>
          <a:p>
            <a:r>
              <a:rPr lang="de-DE" sz="600" dirty="0" smtClean="0">
                <a:solidFill>
                  <a:prstClr val="black"/>
                </a:solidFill>
              </a:rPr>
              <a:t>Screenshot </a:t>
            </a:r>
            <a:r>
              <a:rPr lang="de-DE" sz="600" dirty="0">
                <a:solidFill>
                  <a:prstClr val="black"/>
                </a:solidFill>
              </a:rPr>
              <a:t>aus dem </a:t>
            </a:r>
            <a:r>
              <a:rPr lang="de-DE" sz="600" dirty="0" smtClean="0">
                <a:solidFill>
                  <a:prstClr val="black"/>
                </a:solidFill>
              </a:rPr>
              <a:t>RDA Toolkit  </a:t>
            </a:r>
            <a:r>
              <a:rPr lang="de-DE" sz="600" dirty="0">
                <a:solidFill>
                  <a:prstClr val="black"/>
                </a:solidFill>
              </a:rPr>
              <a:t>mit Genehmigung der RDA-Verleger </a:t>
            </a:r>
            <a:r>
              <a:rPr lang="de-DE" sz="600" dirty="0" smtClean="0">
                <a:solidFill>
                  <a:prstClr val="black"/>
                </a:solidFill>
              </a:rPr>
              <a:t/>
            </a:r>
            <a:br>
              <a:rPr lang="de-DE" sz="600" dirty="0" smtClean="0">
                <a:solidFill>
                  <a:prstClr val="black"/>
                </a:solidFill>
              </a:rPr>
            </a:br>
            <a:r>
              <a:rPr lang="de-DE" sz="600" dirty="0" smtClean="0">
                <a:solidFill>
                  <a:prstClr val="black"/>
                </a:solidFill>
              </a:rPr>
              <a:t>(</a:t>
            </a:r>
            <a:r>
              <a:rPr lang="de-DE" sz="600" dirty="0">
                <a:solidFill>
                  <a:prstClr val="black"/>
                </a:solidFill>
              </a:rPr>
              <a:t>American Library </a:t>
            </a:r>
            <a:r>
              <a:rPr lang="de-DE" sz="600" dirty="0" err="1">
                <a:solidFill>
                  <a:prstClr val="black"/>
                </a:solidFill>
              </a:rPr>
              <a:t>Association</a:t>
            </a:r>
            <a:r>
              <a:rPr lang="de-DE" sz="600" dirty="0">
                <a:solidFill>
                  <a:prstClr val="black"/>
                </a:solidFill>
              </a:rPr>
              <a:t>, </a:t>
            </a:r>
            <a:r>
              <a:rPr lang="de-DE" sz="600" dirty="0" err="1">
                <a:solidFill>
                  <a:prstClr val="black"/>
                </a:solidFill>
              </a:rPr>
              <a:t>Canadian</a:t>
            </a:r>
            <a:r>
              <a:rPr lang="de-DE" sz="600" dirty="0">
                <a:solidFill>
                  <a:prstClr val="black"/>
                </a:solidFill>
              </a:rPr>
              <a:t> Library </a:t>
            </a:r>
            <a:r>
              <a:rPr lang="de-DE" sz="600" dirty="0" err="1">
                <a:solidFill>
                  <a:prstClr val="black"/>
                </a:solidFill>
              </a:rPr>
              <a:t>Association</a:t>
            </a:r>
            <a:r>
              <a:rPr lang="de-DE" sz="600" dirty="0">
                <a:solidFill>
                  <a:prstClr val="black"/>
                </a:solidFill>
              </a:rPr>
              <a:t>, und CILIP: </a:t>
            </a:r>
            <a:r>
              <a:rPr lang="de-DE" sz="600" dirty="0" err="1">
                <a:solidFill>
                  <a:prstClr val="black"/>
                </a:solidFill>
              </a:rPr>
              <a:t>Chartered</a:t>
            </a:r>
            <a:r>
              <a:rPr lang="de-DE" sz="600" dirty="0">
                <a:solidFill>
                  <a:prstClr val="black"/>
                </a:solidFill>
              </a:rPr>
              <a:t> Institute </a:t>
            </a:r>
            <a:r>
              <a:rPr lang="de-DE" sz="600" dirty="0" err="1">
                <a:solidFill>
                  <a:prstClr val="black"/>
                </a:solidFill>
              </a:rPr>
              <a:t>of</a:t>
            </a:r>
            <a:r>
              <a:rPr lang="de-DE" sz="600" dirty="0">
                <a:solidFill>
                  <a:prstClr val="black"/>
                </a:solidFill>
              </a:rPr>
              <a:t> Library </a:t>
            </a:r>
            <a:r>
              <a:rPr lang="de-DE" sz="600" dirty="0" err="1">
                <a:solidFill>
                  <a:prstClr val="black"/>
                </a:solidFill>
              </a:rPr>
              <a:t>and</a:t>
            </a:r>
            <a:r>
              <a:rPr lang="de-DE" sz="600" dirty="0">
                <a:solidFill>
                  <a:prstClr val="black"/>
                </a:solidFill>
              </a:rPr>
              <a:t> Information Professionals</a:t>
            </a:r>
            <a:r>
              <a:rPr lang="de-DE" sz="600" dirty="0" smtClean="0">
                <a:solidFill>
                  <a:prstClr val="black"/>
                </a:solidFill>
              </a:rPr>
              <a:t>)</a:t>
            </a:r>
            <a:endParaRPr lang="de-DE" sz="600" dirty="0">
              <a:solidFill>
                <a:prstClr val="black"/>
              </a:solidFill>
            </a:endParaRPr>
          </a:p>
        </p:txBody>
      </p:sp>
      <p:sp>
        <p:nvSpPr>
          <p:cNvPr id="2" name="Foliennummernplatzhalter 1"/>
          <p:cNvSpPr>
            <a:spLocks noGrp="1"/>
          </p:cNvSpPr>
          <p:nvPr>
            <p:ph type="sldNum" sz="quarter" idx="4"/>
          </p:nvPr>
        </p:nvSpPr>
        <p:spPr/>
        <p:txBody>
          <a:bodyPr/>
          <a:lstStyle/>
          <a:p>
            <a:fld id="{8A6690F1-7CA1-4166-A522-500460961984}" type="slidenum">
              <a:rPr lang="de-DE" smtClean="0">
                <a:solidFill>
                  <a:prstClr val="black">
                    <a:tint val="75000"/>
                  </a:prstClr>
                </a:solidFill>
              </a:rPr>
              <a:pPr/>
              <a:t>4</a:t>
            </a:fld>
            <a:endParaRPr lang="de-DE">
              <a:solidFill>
                <a:prstClr val="black">
                  <a:tint val="75000"/>
                </a:prstClr>
              </a:solidFill>
            </a:endParaRPr>
          </a:p>
        </p:txBody>
      </p:sp>
      <p:sp>
        <p:nvSpPr>
          <p:cNvPr id="16" name="Fußzeilenplatzhalter 8"/>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AG RDA Schulungsunterlagen | RDA mini | Stand: 30.11.2016 | CC BY-NC-SA</a:t>
            </a:r>
            <a:endParaRPr lang="de-DE" dirty="0">
              <a:solidFill>
                <a:srgbClr val="4F81BD">
                  <a:lumMod val="75000"/>
                </a:srgbClr>
              </a:solidFill>
            </a:endParaRPr>
          </a:p>
        </p:txBody>
      </p:sp>
    </p:spTree>
    <p:extLst>
      <p:ext uri="{BB962C8B-B14F-4D97-AF65-F5344CB8AC3E}">
        <p14:creationId xmlns:p14="http://schemas.microsoft.com/office/powerpoint/2010/main" val="2126359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3888432"/>
          </a:xfrm>
        </p:spPr>
        <p:txBody>
          <a:bodyPr/>
          <a:lstStyle/>
          <a:p>
            <a:pPr>
              <a:lnSpc>
                <a:spcPts val="2500"/>
              </a:lnSpc>
              <a:buNone/>
            </a:pPr>
            <a:r>
              <a:rPr lang="de-DE" dirty="0" smtClean="0"/>
              <a:t> </a:t>
            </a:r>
            <a:endParaRPr lang="de-DE" dirty="0"/>
          </a:p>
          <a:p>
            <a:pPr>
              <a:lnSpc>
                <a:spcPts val="2500"/>
              </a:lnSpc>
              <a:buNone/>
            </a:pPr>
            <a:r>
              <a:rPr lang="de-DE" b="1" dirty="0"/>
              <a:t>Entität</a:t>
            </a:r>
            <a:r>
              <a:rPr lang="de-DE" dirty="0"/>
              <a:t>: </a:t>
            </a:r>
            <a:br>
              <a:rPr lang="de-DE" dirty="0"/>
            </a:br>
            <a:r>
              <a:rPr lang="de-DE" dirty="0"/>
              <a:t>ein eindeutig zu bestimmendes Objekt, das durch bestimmte </a:t>
            </a:r>
            <a:r>
              <a:rPr lang="de-DE" b="1" dirty="0"/>
              <a:t>Merkmale (Attribute) </a:t>
            </a:r>
            <a:r>
              <a:rPr lang="de-DE" dirty="0"/>
              <a:t>charakterisiert wird</a:t>
            </a:r>
          </a:p>
          <a:p>
            <a:pPr>
              <a:lnSpc>
                <a:spcPts val="2500"/>
              </a:lnSpc>
              <a:buNone/>
            </a:pPr>
            <a:endParaRPr lang="de-DE" dirty="0"/>
          </a:p>
          <a:p>
            <a:pPr>
              <a:lnSpc>
                <a:spcPts val="2500"/>
              </a:lnSpc>
              <a:buNone/>
            </a:pPr>
            <a:r>
              <a:rPr lang="de-DE" b="1" dirty="0"/>
              <a:t>Beziehung (Relation)</a:t>
            </a:r>
            <a:r>
              <a:rPr lang="de-DE" dirty="0"/>
              <a:t>: </a:t>
            </a:r>
            <a:br>
              <a:rPr lang="de-DE" dirty="0"/>
            </a:br>
            <a:r>
              <a:rPr lang="de-DE" dirty="0"/>
              <a:t>Verbindung zwischen zwei oder mehreren Entitäten</a:t>
            </a:r>
          </a:p>
          <a:p>
            <a:endParaRPr lang="de-DE" dirty="0"/>
          </a:p>
        </p:txBody>
      </p:sp>
      <p:sp>
        <p:nvSpPr>
          <p:cNvPr id="7"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sp>
        <p:nvSpPr>
          <p:cNvPr id="2" name="Foliennummernplatzhalter 1"/>
          <p:cNvSpPr>
            <a:spLocks noGrp="1"/>
          </p:cNvSpPr>
          <p:nvPr>
            <p:ph type="sldNum" sz="quarter" idx="4"/>
          </p:nvPr>
        </p:nvSpPr>
        <p:spPr/>
        <p:txBody>
          <a:bodyPr/>
          <a:lstStyle/>
          <a:p>
            <a:fld id="{8A6690F1-7CA1-4166-A522-500460961984}" type="slidenum">
              <a:rPr lang="de-DE" smtClean="0"/>
              <a:pPr/>
              <a:t>5</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7784027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156990"/>
          </a:xfrm>
        </p:spPr>
        <p:txBody>
          <a:bodyPr/>
          <a:lstStyle/>
          <a:p>
            <a:r>
              <a:rPr lang="de-DE" dirty="0"/>
              <a:t>Beschreibung von Entitäten</a:t>
            </a:r>
            <a:br>
              <a:rPr lang="de-DE" dirty="0"/>
            </a:br>
            <a:r>
              <a:rPr lang="de-DE" dirty="0"/>
              <a:t>Darstellung von Beziehungen</a:t>
            </a:r>
            <a:br>
              <a:rPr lang="de-DE" dirty="0"/>
            </a:br>
            <a:endParaRPr lang="de-DE" dirty="0"/>
          </a:p>
        </p:txBody>
      </p:sp>
      <p:sp>
        <p:nvSpPr>
          <p:cNvPr id="6" name="Diagonal liegende Ecken des Rechtecks abrunden 5"/>
          <p:cNvSpPr/>
          <p:nvPr/>
        </p:nvSpPr>
        <p:spPr>
          <a:xfrm>
            <a:off x="1522712" y="2708920"/>
            <a:ext cx="2041176" cy="1053495"/>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Entität I</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Diagonal liegende Ecken des Rechtecks abrunden 6"/>
          <p:cNvSpPr/>
          <p:nvPr/>
        </p:nvSpPr>
        <p:spPr>
          <a:xfrm>
            <a:off x="5220072" y="2708921"/>
            <a:ext cx="1944216" cy="1074422"/>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Person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1115616" y="1700808"/>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Diagonal liegende Ecken des Rechtecks abrunden 8"/>
          <p:cNvSpPr/>
          <p:nvPr/>
        </p:nvSpPr>
        <p:spPr>
          <a:xfrm>
            <a:off x="467544" y="3937460"/>
            <a:ext cx="1655762"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Diagonal liegende Ecken des Rechtecks abrunden 9"/>
          <p:cNvSpPr/>
          <p:nvPr/>
        </p:nvSpPr>
        <p:spPr>
          <a:xfrm>
            <a:off x="1403648" y="5006304"/>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6192180" y="1484784"/>
            <a:ext cx="129698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Name</a:t>
            </a:r>
          </a:p>
        </p:txBody>
      </p:sp>
      <p:sp>
        <p:nvSpPr>
          <p:cNvPr id="12" name="Diagonal liegende Ecken des Rechtecks abrunden 11"/>
          <p:cNvSpPr/>
          <p:nvPr/>
        </p:nvSpPr>
        <p:spPr>
          <a:xfrm>
            <a:off x="7346881" y="3206141"/>
            <a:ext cx="1296988"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prstClr val="black"/>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Diagonal liegende Ecken des Rechtecks abrunden 12"/>
          <p:cNvSpPr/>
          <p:nvPr/>
        </p:nvSpPr>
        <p:spPr>
          <a:xfrm>
            <a:off x="5867300" y="4333541"/>
            <a:ext cx="129698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endParaRPr>
          </a:p>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prstClr val="black"/>
              </a:solidFill>
            </a:endParaRPr>
          </a:p>
        </p:txBody>
      </p:sp>
      <p:cxnSp>
        <p:nvCxnSpPr>
          <p:cNvPr id="14" name="Gerade Verbindung mit Pfeil 13"/>
          <p:cNvCxnSpPr>
            <a:stCxn id="6" idx="0"/>
            <a:endCxn id="7" idx="2"/>
          </p:cNvCxnSpPr>
          <p:nvPr/>
        </p:nvCxnSpPr>
        <p:spPr>
          <a:xfrm>
            <a:off x="3563888" y="3235668"/>
            <a:ext cx="1656184" cy="10464"/>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 name="Foliennummernplatzhalter 2"/>
          <p:cNvSpPr>
            <a:spLocks noGrp="1"/>
          </p:cNvSpPr>
          <p:nvPr>
            <p:ph type="sldNum" sz="quarter" idx="4"/>
          </p:nvPr>
        </p:nvSpPr>
        <p:spPr/>
        <p:txBody>
          <a:bodyPr/>
          <a:lstStyle/>
          <a:p>
            <a:fld id="{8A6690F1-7CA1-4166-A522-500460961984}" type="slidenum">
              <a:rPr lang="de-DE" smtClean="0"/>
              <a:pPr/>
              <a:t>6</a:t>
            </a:fld>
            <a:endParaRPr lang="de-DE"/>
          </a:p>
        </p:txBody>
      </p:sp>
      <p:sp>
        <p:nvSpPr>
          <p:cNvPr id="15"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2465831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1</a:t>
            </a:r>
            <a:endParaRPr lang="de-DE" dirty="0"/>
          </a:p>
        </p:txBody>
      </p:sp>
      <p:sp>
        <p:nvSpPr>
          <p:cNvPr id="6" name="AutoShape 6"/>
          <p:cNvSpPr>
            <a:spLocks noChangeArrowheads="1"/>
          </p:cNvSpPr>
          <p:nvPr/>
        </p:nvSpPr>
        <p:spPr bwMode="auto">
          <a:xfrm>
            <a:off x="611436" y="2131863"/>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7"/>
          <p:cNvSpPr>
            <a:spLocks noChangeArrowheads="1"/>
          </p:cNvSpPr>
          <p:nvPr/>
        </p:nvSpPr>
        <p:spPr bwMode="auto">
          <a:xfrm>
            <a:off x="2772024" y="2995463"/>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8"/>
          <p:cNvSpPr>
            <a:spLocks noChangeArrowheads="1"/>
          </p:cNvSpPr>
          <p:nvPr/>
        </p:nvSpPr>
        <p:spPr bwMode="auto">
          <a:xfrm>
            <a:off x="4788149" y="3716188"/>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9"/>
          <p:cNvSpPr>
            <a:spLocks noChangeArrowheads="1"/>
          </p:cNvSpPr>
          <p:nvPr/>
        </p:nvSpPr>
        <p:spPr bwMode="auto">
          <a:xfrm>
            <a:off x="7091611" y="4292451"/>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Line 14"/>
          <p:cNvSpPr>
            <a:spLocks noChangeShapeType="1"/>
          </p:cNvSpPr>
          <p:nvPr/>
        </p:nvSpPr>
        <p:spPr bwMode="auto">
          <a:xfrm>
            <a:off x="395536" y="3212951"/>
            <a:ext cx="2376488"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1" name="Line 15"/>
          <p:cNvSpPr>
            <a:spLocks noChangeShapeType="1"/>
          </p:cNvSpPr>
          <p:nvPr/>
        </p:nvSpPr>
        <p:spPr bwMode="auto">
          <a:xfrm>
            <a:off x="395536" y="2565251"/>
            <a:ext cx="0" cy="647700"/>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2" name="Line 16"/>
          <p:cNvSpPr>
            <a:spLocks noChangeShapeType="1"/>
          </p:cNvSpPr>
          <p:nvPr/>
        </p:nvSpPr>
        <p:spPr bwMode="auto">
          <a:xfrm>
            <a:off x="395536" y="2565251"/>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Line 17"/>
          <p:cNvSpPr>
            <a:spLocks noChangeShapeType="1"/>
          </p:cNvSpPr>
          <p:nvPr/>
        </p:nvSpPr>
        <p:spPr bwMode="auto">
          <a:xfrm>
            <a:off x="395536" y="3212951"/>
            <a:ext cx="2232025"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18"/>
          <p:cNvSpPr>
            <a:spLocks noChangeShapeType="1"/>
          </p:cNvSpPr>
          <p:nvPr/>
        </p:nvSpPr>
        <p:spPr bwMode="auto">
          <a:xfrm>
            <a:off x="2556124" y="3932088"/>
            <a:ext cx="2232025"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9"/>
          <p:cNvSpPr>
            <a:spLocks noChangeShapeType="1"/>
          </p:cNvSpPr>
          <p:nvPr/>
        </p:nvSpPr>
        <p:spPr bwMode="auto">
          <a:xfrm>
            <a:off x="2556124" y="3573313"/>
            <a:ext cx="0" cy="358775"/>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20"/>
          <p:cNvSpPr>
            <a:spLocks noChangeShapeType="1"/>
          </p:cNvSpPr>
          <p:nvPr/>
        </p:nvSpPr>
        <p:spPr bwMode="auto">
          <a:xfrm>
            <a:off x="2556124" y="3573313"/>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21"/>
          <p:cNvSpPr>
            <a:spLocks noChangeShapeType="1"/>
          </p:cNvSpPr>
          <p:nvPr/>
        </p:nvSpPr>
        <p:spPr bwMode="auto">
          <a:xfrm>
            <a:off x="2556124" y="3573313"/>
            <a:ext cx="71437"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Line 22"/>
          <p:cNvSpPr>
            <a:spLocks noChangeShapeType="1"/>
          </p:cNvSpPr>
          <p:nvPr/>
        </p:nvSpPr>
        <p:spPr bwMode="auto">
          <a:xfrm>
            <a:off x="4572249" y="4724251"/>
            <a:ext cx="2519362"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9" name="Line 23"/>
          <p:cNvSpPr>
            <a:spLocks noChangeShapeType="1"/>
          </p:cNvSpPr>
          <p:nvPr/>
        </p:nvSpPr>
        <p:spPr bwMode="auto">
          <a:xfrm>
            <a:off x="4572249" y="4292451"/>
            <a:ext cx="0" cy="431800"/>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25"/>
          <p:cNvSpPr>
            <a:spLocks noChangeShapeType="1"/>
          </p:cNvSpPr>
          <p:nvPr/>
        </p:nvSpPr>
        <p:spPr bwMode="auto">
          <a:xfrm>
            <a:off x="4572249" y="4292451"/>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1" name="Line 26"/>
          <p:cNvSpPr>
            <a:spLocks noChangeShapeType="1"/>
          </p:cNvSpPr>
          <p:nvPr/>
        </p:nvSpPr>
        <p:spPr bwMode="auto">
          <a:xfrm>
            <a:off x="2556124" y="3932088"/>
            <a:ext cx="2087562"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2" name="Line 27"/>
          <p:cNvSpPr>
            <a:spLocks noChangeShapeType="1"/>
          </p:cNvSpPr>
          <p:nvPr/>
        </p:nvSpPr>
        <p:spPr bwMode="auto">
          <a:xfrm>
            <a:off x="4859586" y="4724251"/>
            <a:ext cx="20875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Text Box 28"/>
          <p:cNvSpPr txBox="1">
            <a:spLocks noChangeArrowheads="1"/>
          </p:cNvSpPr>
          <p:nvPr/>
        </p:nvSpPr>
        <p:spPr bwMode="auto">
          <a:xfrm>
            <a:off x="712242" y="3212951"/>
            <a:ext cx="123825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realisiert</a:t>
            </a:r>
          </a:p>
        </p:txBody>
      </p:sp>
      <p:sp>
        <p:nvSpPr>
          <p:cNvPr id="24" name="Text Box 30"/>
          <p:cNvSpPr txBox="1">
            <a:spLocks noChangeArrowheads="1"/>
          </p:cNvSpPr>
          <p:nvPr/>
        </p:nvSpPr>
        <p:spPr bwMode="auto">
          <a:xfrm>
            <a:off x="2793455" y="3986907"/>
            <a:ext cx="139700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verkörpert</a:t>
            </a:r>
          </a:p>
        </p:txBody>
      </p:sp>
      <p:sp>
        <p:nvSpPr>
          <p:cNvPr id="25" name="Text Box 31"/>
          <p:cNvSpPr txBox="1">
            <a:spLocks noChangeArrowheads="1"/>
          </p:cNvSpPr>
          <p:nvPr/>
        </p:nvSpPr>
        <p:spPr bwMode="auto">
          <a:xfrm>
            <a:off x="5199583" y="4708376"/>
            <a:ext cx="725488"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ein</a:t>
            </a:r>
          </a:p>
        </p:txBody>
      </p:sp>
      <p:sp>
        <p:nvSpPr>
          <p:cNvPr id="3" name="Foliennummernplatzhalter 2"/>
          <p:cNvSpPr>
            <a:spLocks noGrp="1"/>
          </p:cNvSpPr>
          <p:nvPr>
            <p:ph type="sldNum" sz="quarter" idx="4"/>
          </p:nvPr>
        </p:nvSpPr>
        <p:spPr/>
        <p:txBody>
          <a:bodyPr/>
          <a:lstStyle/>
          <a:p>
            <a:fld id="{8A6690F1-7CA1-4166-A522-500460961984}" type="slidenum">
              <a:rPr lang="de-DE" smtClean="0"/>
              <a:pPr/>
              <a:t>7</a:t>
            </a:fld>
            <a:endParaRPr lang="de-DE"/>
          </a:p>
        </p:txBody>
      </p:sp>
      <p:sp>
        <p:nvSpPr>
          <p:cNvPr id="26"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14171541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Strukturierte Darstellung der Daten nach </a:t>
            </a:r>
            <a:r>
              <a:rPr lang="de-DE" dirty="0" smtClean="0"/>
              <a:t>FRBR</a:t>
            </a:r>
            <a:endParaRPr lang="de-DE" dirty="0"/>
          </a:p>
        </p:txBody>
      </p:sp>
      <p:sp>
        <p:nvSpPr>
          <p:cNvPr id="6" name="Rechteck 5"/>
          <p:cNvSpPr/>
          <p:nvPr/>
        </p:nvSpPr>
        <p:spPr>
          <a:xfrm>
            <a:off x="336454" y="3774196"/>
            <a:ext cx="8461029" cy="199794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prstClr val="white"/>
              </a:solidFill>
            </a:endParaRPr>
          </a:p>
        </p:txBody>
      </p:sp>
      <p:sp>
        <p:nvSpPr>
          <p:cNvPr id="7" name="Rechteck 6"/>
          <p:cNvSpPr/>
          <p:nvPr/>
        </p:nvSpPr>
        <p:spPr>
          <a:xfrm>
            <a:off x="323528" y="1700808"/>
            <a:ext cx="8461029" cy="1936477"/>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prstClr val="white"/>
              </a:solidFill>
            </a:endParaRPr>
          </a:p>
        </p:txBody>
      </p:sp>
      <p:sp>
        <p:nvSpPr>
          <p:cNvPr id="8" name="Rechteck 7"/>
          <p:cNvSpPr/>
          <p:nvPr/>
        </p:nvSpPr>
        <p:spPr>
          <a:xfrm>
            <a:off x="647653" y="1963792"/>
            <a:ext cx="2376264" cy="138611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Ausdruck eines intellektuellen oder künstlerischen Inhalts</a:t>
            </a:r>
          </a:p>
          <a:p>
            <a:pPr algn="ctr" fontAlgn="base">
              <a:spcBef>
                <a:spcPct val="0"/>
              </a:spcBef>
              <a:spcAft>
                <a:spcPct val="0"/>
              </a:spcAft>
            </a:pPr>
            <a:endPar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200" b="1"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Bereich der Ideen und Gedanken </a:t>
            </a:r>
            <a:endParaRPr lang="de-DE" sz="1200" b="1" i="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47653" y="4080112"/>
            <a:ext cx="2448272" cy="138611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Stellt eine physische Form dar</a:t>
            </a:r>
          </a:p>
          <a:p>
            <a:pPr algn="ctr" fontAlgn="base">
              <a:spcBef>
                <a:spcPct val="0"/>
              </a:spcBef>
              <a:spcAft>
                <a:spcPct val="0"/>
              </a:spcAft>
            </a:pPr>
            <a:endPar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200" b="1"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Bereich der sinnlichen Wahrnehmung </a:t>
            </a:r>
            <a:endParaRPr lang="de-DE" sz="1200" b="1" i="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utoShape 6"/>
          <p:cNvSpPr>
            <a:spLocks noChangeArrowheads="1"/>
          </p:cNvSpPr>
          <p:nvPr/>
        </p:nvSpPr>
        <p:spPr bwMode="auto">
          <a:xfrm>
            <a:off x="3383957" y="1963138"/>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AutoShape 7"/>
          <p:cNvSpPr>
            <a:spLocks noChangeArrowheads="1"/>
          </p:cNvSpPr>
          <p:nvPr/>
        </p:nvSpPr>
        <p:spPr bwMode="auto">
          <a:xfrm>
            <a:off x="4709992" y="2785654"/>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AutoShape 8"/>
          <p:cNvSpPr>
            <a:spLocks noChangeArrowheads="1"/>
          </p:cNvSpPr>
          <p:nvPr/>
        </p:nvSpPr>
        <p:spPr bwMode="auto">
          <a:xfrm>
            <a:off x="5650511" y="3871973"/>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AutoShape 9"/>
          <p:cNvSpPr>
            <a:spLocks noChangeArrowheads="1"/>
          </p:cNvSpPr>
          <p:nvPr/>
        </p:nvSpPr>
        <p:spPr bwMode="auto">
          <a:xfrm>
            <a:off x="6820632" y="4773167"/>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8</a:t>
            </a:fld>
            <a:endParaRPr lang="de-DE"/>
          </a:p>
        </p:txBody>
      </p:sp>
      <p:sp>
        <p:nvSpPr>
          <p:cNvPr id="14"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14301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2</a:t>
            </a:r>
            <a:endParaRPr lang="de-DE" dirty="0"/>
          </a:p>
        </p:txBody>
      </p:sp>
      <p:sp>
        <p:nvSpPr>
          <p:cNvPr id="6" name="Line 14"/>
          <p:cNvSpPr>
            <a:spLocks noChangeShapeType="1"/>
          </p:cNvSpPr>
          <p:nvPr/>
        </p:nvSpPr>
        <p:spPr bwMode="auto">
          <a:xfrm>
            <a:off x="899492" y="1484784"/>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7" name="Line 18"/>
          <p:cNvSpPr>
            <a:spLocks noChangeShapeType="1"/>
          </p:cNvSpPr>
          <p:nvPr/>
        </p:nvSpPr>
        <p:spPr bwMode="auto">
          <a:xfrm>
            <a:off x="1978992" y="2276872"/>
            <a:ext cx="7921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8" name="Line 22"/>
          <p:cNvSpPr>
            <a:spLocks noChangeShapeType="1"/>
          </p:cNvSpPr>
          <p:nvPr/>
        </p:nvSpPr>
        <p:spPr bwMode="auto">
          <a:xfrm flipV="1">
            <a:off x="3275981" y="3068959"/>
            <a:ext cx="10795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9" name="Rectangle 28"/>
          <p:cNvSpPr>
            <a:spLocks noChangeArrowheads="1"/>
          </p:cNvSpPr>
          <p:nvPr/>
        </p:nvSpPr>
        <p:spPr bwMode="auto">
          <a:xfrm>
            <a:off x="6155705" y="4292054"/>
            <a:ext cx="2016695" cy="1945258"/>
          </a:xfrm>
          <a:prstGeom prst="rect">
            <a:avLst/>
          </a:prstGeom>
          <a:noFill/>
          <a:ln w="9525">
            <a:solidFill>
              <a:schemeClr val="tx1"/>
            </a:solidFill>
            <a:miter lim="800000"/>
            <a:headEnd/>
            <a:tailEnd/>
          </a:ln>
        </p:spPr>
        <p:txBody>
          <a:bodyPr wrap="none" anchor="ctr"/>
          <a:lstStyle/>
          <a:p>
            <a:endParaRPr lang="de-DE"/>
          </a:p>
        </p:txBody>
      </p:sp>
      <p:sp>
        <p:nvSpPr>
          <p:cNvPr id="10" name="Rectangle 29"/>
          <p:cNvSpPr>
            <a:spLocks noChangeArrowheads="1"/>
          </p:cNvSpPr>
          <p:nvPr/>
        </p:nvSpPr>
        <p:spPr bwMode="auto">
          <a:xfrm>
            <a:off x="6372051" y="4653384"/>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Person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Rectangle 31"/>
          <p:cNvSpPr>
            <a:spLocks noChangeArrowheads="1"/>
          </p:cNvSpPr>
          <p:nvPr/>
        </p:nvSpPr>
        <p:spPr bwMode="auto">
          <a:xfrm>
            <a:off x="6372051" y="5517232"/>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Körperschaft</a:t>
            </a:r>
          </a:p>
        </p:txBody>
      </p:sp>
      <p:sp>
        <p:nvSpPr>
          <p:cNvPr id="12" name="Line 33"/>
          <p:cNvSpPr>
            <a:spLocks noChangeShapeType="1"/>
          </p:cNvSpPr>
          <p:nvPr/>
        </p:nvSpPr>
        <p:spPr bwMode="auto">
          <a:xfrm flipH="1">
            <a:off x="899492" y="1484784"/>
            <a:ext cx="670" cy="4392488"/>
          </a:xfrm>
          <a:prstGeom prst="line">
            <a:avLst/>
          </a:prstGeom>
          <a:noFill/>
          <a:ln w="9525">
            <a:solidFill>
              <a:schemeClr val="tx1"/>
            </a:solidFill>
            <a:round/>
            <a:headEnd/>
            <a:tailEnd/>
          </a:ln>
        </p:spPr>
        <p:txBody>
          <a:bodyPr/>
          <a:lstStyle/>
          <a:p>
            <a:endParaRPr lang="de-DE"/>
          </a:p>
        </p:txBody>
      </p:sp>
      <p:sp>
        <p:nvSpPr>
          <p:cNvPr id="13" name="Line 34"/>
          <p:cNvSpPr>
            <a:spLocks noChangeShapeType="1"/>
          </p:cNvSpPr>
          <p:nvPr/>
        </p:nvSpPr>
        <p:spPr bwMode="auto">
          <a:xfrm>
            <a:off x="899492" y="5877272"/>
            <a:ext cx="5256213" cy="0"/>
          </a:xfrm>
          <a:prstGeom prst="line">
            <a:avLst/>
          </a:prstGeom>
          <a:noFill/>
          <a:ln w="9525">
            <a:solidFill>
              <a:schemeClr val="tx1"/>
            </a:solidFill>
            <a:round/>
            <a:headEnd/>
            <a:tailEnd type="triangle" w="med" len="med"/>
          </a:ln>
        </p:spPr>
        <p:txBody>
          <a:bodyPr/>
          <a:lstStyle/>
          <a:p>
            <a:endParaRPr lang="de-DE"/>
          </a:p>
        </p:txBody>
      </p:sp>
      <p:sp>
        <p:nvSpPr>
          <p:cNvPr id="14" name="Line 35"/>
          <p:cNvSpPr>
            <a:spLocks noChangeShapeType="1"/>
          </p:cNvSpPr>
          <p:nvPr/>
        </p:nvSpPr>
        <p:spPr bwMode="auto">
          <a:xfrm>
            <a:off x="899492" y="5877272"/>
            <a:ext cx="4895850" cy="0"/>
          </a:xfrm>
          <a:prstGeom prst="line">
            <a:avLst/>
          </a:prstGeom>
          <a:noFill/>
          <a:ln w="9525">
            <a:solidFill>
              <a:schemeClr val="tx1"/>
            </a:solidFill>
            <a:round/>
            <a:headEnd/>
            <a:tailEnd type="triangle" w="med" len="med"/>
          </a:ln>
        </p:spPr>
        <p:txBody>
          <a:bodyPr/>
          <a:lstStyle/>
          <a:p>
            <a:endParaRPr lang="de-DE"/>
          </a:p>
        </p:txBody>
      </p:sp>
      <p:sp>
        <p:nvSpPr>
          <p:cNvPr id="15" name="Line 36"/>
          <p:cNvSpPr>
            <a:spLocks noChangeShapeType="1"/>
          </p:cNvSpPr>
          <p:nvPr/>
        </p:nvSpPr>
        <p:spPr bwMode="auto">
          <a:xfrm>
            <a:off x="970930" y="1699667"/>
            <a:ext cx="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37"/>
          <p:cNvSpPr>
            <a:spLocks noChangeShapeType="1"/>
          </p:cNvSpPr>
          <p:nvPr/>
        </p:nvSpPr>
        <p:spPr bwMode="auto">
          <a:xfrm>
            <a:off x="900162" y="1484784"/>
            <a:ext cx="71438"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38"/>
          <p:cNvSpPr>
            <a:spLocks noChangeShapeType="1"/>
          </p:cNvSpPr>
          <p:nvPr/>
        </p:nvSpPr>
        <p:spPr bwMode="auto">
          <a:xfrm>
            <a:off x="1978992" y="5445472"/>
            <a:ext cx="4176713" cy="0"/>
          </a:xfrm>
          <a:prstGeom prst="line">
            <a:avLst/>
          </a:prstGeom>
          <a:noFill/>
          <a:ln w="9525">
            <a:solidFill>
              <a:schemeClr val="tx1"/>
            </a:solidFill>
            <a:round/>
            <a:headEnd/>
            <a:tailEnd type="triangle" w="med" len="med"/>
          </a:ln>
        </p:spPr>
        <p:txBody>
          <a:bodyPr/>
          <a:lstStyle/>
          <a:p>
            <a:endParaRPr lang="de-DE"/>
          </a:p>
        </p:txBody>
      </p:sp>
      <p:sp>
        <p:nvSpPr>
          <p:cNvPr id="18" name="Line 39"/>
          <p:cNvSpPr>
            <a:spLocks noChangeShapeType="1"/>
          </p:cNvSpPr>
          <p:nvPr/>
        </p:nvSpPr>
        <p:spPr bwMode="auto">
          <a:xfrm>
            <a:off x="1978992" y="2276872"/>
            <a:ext cx="0" cy="3168600"/>
          </a:xfrm>
          <a:prstGeom prst="line">
            <a:avLst/>
          </a:prstGeom>
          <a:noFill/>
          <a:ln w="9525">
            <a:solidFill>
              <a:schemeClr val="tx1"/>
            </a:solidFill>
            <a:round/>
            <a:headEnd/>
            <a:tailEnd/>
          </a:ln>
        </p:spPr>
        <p:txBody>
          <a:bodyPr/>
          <a:lstStyle/>
          <a:p>
            <a:endParaRPr lang="de-DE"/>
          </a:p>
        </p:txBody>
      </p:sp>
      <p:sp>
        <p:nvSpPr>
          <p:cNvPr id="19" name="Line 40"/>
          <p:cNvSpPr>
            <a:spLocks noChangeShapeType="1"/>
          </p:cNvSpPr>
          <p:nvPr/>
        </p:nvSpPr>
        <p:spPr bwMode="auto">
          <a:xfrm>
            <a:off x="1978992" y="2276872"/>
            <a:ext cx="5762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41"/>
          <p:cNvSpPr>
            <a:spLocks noChangeShapeType="1"/>
          </p:cNvSpPr>
          <p:nvPr/>
        </p:nvSpPr>
        <p:spPr bwMode="auto">
          <a:xfrm>
            <a:off x="1978992" y="5445472"/>
            <a:ext cx="3816350" cy="0"/>
          </a:xfrm>
          <a:prstGeom prst="line">
            <a:avLst/>
          </a:prstGeom>
          <a:noFill/>
          <a:ln w="9525">
            <a:solidFill>
              <a:schemeClr val="tx1"/>
            </a:solidFill>
            <a:round/>
            <a:headEnd/>
            <a:tailEnd type="triangle" w="med" len="med"/>
          </a:ln>
        </p:spPr>
        <p:txBody>
          <a:bodyPr/>
          <a:lstStyle/>
          <a:p>
            <a:endParaRPr lang="de-DE"/>
          </a:p>
        </p:txBody>
      </p:sp>
      <p:sp>
        <p:nvSpPr>
          <p:cNvPr id="21" name="Line 42"/>
          <p:cNvSpPr>
            <a:spLocks noChangeShapeType="1"/>
          </p:cNvSpPr>
          <p:nvPr/>
        </p:nvSpPr>
        <p:spPr bwMode="auto">
          <a:xfrm>
            <a:off x="3275980" y="5014515"/>
            <a:ext cx="2879725" cy="0"/>
          </a:xfrm>
          <a:prstGeom prst="line">
            <a:avLst/>
          </a:prstGeom>
          <a:noFill/>
          <a:ln w="9525">
            <a:solidFill>
              <a:schemeClr val="tx1"/>
            </a:solidFill>
            <a:round/>
            <a:headEnd/>
            <a:tailEnd type="triangle" w="med" len="med"/>
          </a:ln>
        </p:spPr>
        <p:txBody>
          <a:bodyPr/>
          <a:lstStyle/>
          <a:p>
            <a:endParaRPr lang="de-DE"/>
          </a:p>
        </p:txBody>
      </p:sp>
      <p:sp>
        <p:nvSpPr>
          <p:cNvPr id="22" name="Line 43"/>
          <p:cNvSpPr>
            <a:spLocks noChangeShapeType="1"/>
          </p:cNvSpPr>
          <p:nvPr/>
        </p:nvSpPr>
        <p:spPr bwMode="auto">
          <a:xfrm>
            <a:off x="3275980" y="3068959"/>
            <a:ext cx="0" cy="1945555"/>
          </a:xfrm>
          <a:prstGeom prst="line">
            <a:avLst/>
          </a:prstGeom>
          <a:noFill/>
          <a:ln w="9525">
            <a:solidFill>
              <a:schemeClr val="tx1"/>
            </a:solidFill>
            <a:round/>
            <a:headEnd/>
            <a:tailEnd/>
          </a:ln>
        </p:spPr>
        <p:txBody>
          <a:bodyPr/>
          <a:lstStyle/>
          <a:p>
            <a:endParaRPr lang="de-DE"/>
          </a:p>
        </p:txBody>
      </p:sp>
      <p:sp>
        <p:nvSpPr>
          <p:cNvPr id="23" name="Line 44"/>
          <p:cNvSpPr>
            <a:spLocks noChangeShapeType="1"/>
          </p:cNvSpPr>
          <p:nvPr/>
        </p:nvSpPr>
        <p:spPr bwMode="auto">
          <a:xfrm>
            <a:off x="3995936" y="3068960"/>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4" name="Line 45"/>
          <p:cNvSpPr>
            <a:spLocks noChangeShapeType="1"/>
          </p:cNvSpPr>
          <p:nvPr/>
        </p:nvSpPr>
        <p:spPr bwMode="auto">
          <a:xfrm>
            <a:off x="3275980" y="5014515"/>
            <a:ext cx="2519362" cy="0"/>
          </a:xfrm>
          <a:prstGeom prst="line">
            <a:avLst/>
          </a:prstGeom>
          <a:noFill/>
          <a:ln w="9525">
            <a:solidFill>
              <a:schemeClr val="tx1"/>
            </a:solidFill>
            <a:round/>
            <a:headEnd/>
            <a:tailEnd type="triangle" w="med" len="med"/>
          </a:ln>
        </p:spPr>
        <p:txBody>
          <a:bodyPr/>
          <a:lstStyle/>
          <a:p>
            <a:endParaRPr lang="de-DE"/>
          </a:p>
        </p:txBody>
      </p:sp>
      <p:sp>
        <p:nvSpPr>
          <p:cNvPr id="25" name="Line 47"/>
          <p:cNvSpPr>
            <a:spLocks noChangeShapeType="1"/>
          </p:cNvSpPr>
          <p:nvPr/>
        </p:nvSpPr>
        <p:spPr bwMode="auto">
          <a:xfrm>
            <a:off x="4284042" y="3854351"/>
            <a:ext cx="1800721" cy="6697"/>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6" name="Line 48"/>
          <p:cNvSpPr>
            <a:spLocks noChangeShapeType="1"/>
          </p:cNvSpPr>
          <p:nvPr/>
        </p:nvSpPr>
        <p:spPr bwMode="auto">
          <a:xfrm flipV="1">
            <a:off x="4284043" y="3861047"/>
            <a:ext cx="15113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7" name="Line 49"/>
          <p:cNvSpPr>
            <a:spLocks noChangeShapeType="1"/>
          </p:cNvSpPr>
          <p:nvPr/>
        </p:nvSpPr>
        <p:spPr bwMode="auto">
          <a:xfrm>
            <a:off x="4283968" y="3861172"/>
            <a:ext cx="0" cy="647948"/>
          </a:xfrm>
          <a:prstGeom prst="line">
            <a:avLst/>
          </a:prstGeom>
          <a:noFill/>
          <a:ln w="9525">
            <a:solidFill>
              <a:schemeClr val="tx1"/>
            </a:solidFill>
            <a:round/>
            <a:headEnd/>
            <a:tailEnd/>
          </a:ln>
        </p:spPr>
        <p:txBody>
          <a:bodyPr/>
          <a:lstStyle/>
          <a:p>
            <a:endParaRPr lang="de-DE"/>
          </a:p>
        </p:txBody>
      </p:sp>
      <p:sp>
        <p:nvSpPr>
          <p:cNvPr id="28" name="Line 50"/>
          <p:cNvSpPr>
            <a:spLocks noChangeShapeType="1"/>
          </p:cNvSpPr>
          <p:nvPr/>
        </p:nvSpPr>
        <p:spPr bwMode="auto">
          <a:xfrm>
            <a:off x="4284042" y="4509120"/>
            <a:ext cx="1871663" cy="0"/>
          </a:xfrm>
          <a:prstGeom prst="line">
            <a:avLst/>
          </a:prstGeom>
          <a:noFill/>
          <a:ln w="9525">
            <a:solidFill>
              <a:schemeClr val="tx1"/>
            </a:solidFill>
            <a:round/>
            <a:headEnd/>
            <a:tailEnd type="triangle" w="med" len="med"/>
          </a:ln>
        </p:spPr>
        <p:txBody>
          <a:bodyPr/>
          <a:lstStyle/>
          <a:p>
            <a:endParaRPr lang="de-DE"/>
          </a:p>
        </p:txBody>
      </p:sp>
      <p:sp>
        <p:nvSpPr>
          <p:cNvPr id="29" name="Line 51"/>
          <p:cNvSpPr>
            <a:spLocks noChangeShapeType="1"/>
          </p:cNvSpPr>
          <p:nvPr/>
        </p:nvSpPr>
        <p:spPr bwMode="auto">
          <a:xfrm>
            <a:off x="4355480" y="4509120"/>
            <a:ext cx="1439862" cy="0"/>
          </a:xfrm>
          <a:prstGeom prst="line">
            <a:avLst/>
          </a:prstGeom>
          <a:noFill/>
          <a:ln w="9525">
            <a:solidFill>
              <a:schemeClr val="tx1"/>
            </a:solidFill>
            <a:round/>
            <a:headEnd/>
            <a:tailEnd type="triangle" w="med" len="med"/>
          </a:ln>
        </p:spPr>
        <p:txBody>
          <a:bodyPr/>
          <a:lstStyle/>
          <a:p>
            <a:endParaRPr lang="de-DE"/>
          </a:p>
        </p:txBody>
      </p:sp>
      <p:sp>
        <p:nvSpPr>
          <p:cNvPr id="30" name="Text Box 52"/>
          <p:cNvSpPr txBox="1">
            <a:spLocks noChangeArrowheads="1"/>
          </p:cNvSpPr>
          <p:nvPr/>
        </p:nvSpPr>
        <p:spPr bwMode="auto">
          <a:xfrm>
            <a:off x="899592" y="5572472"/>
            <a:ext cx="36718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geschaffen von</a:t>
            </a:r>
          </a:p>
        </p:txBody>
      </p:sp>
      <p:sp>
        <p:nvSpPr>
          <p:cNvPr id="31" name="Text Box 53"/>
          <p:cNvSpPr txBox="1">
            <a:spLocks noChangeArrowheads="1"/>
          </p:cNvSpPr>
          <p:nvPr/>
        </p:nvSpPr>
        <p:spPr bwMode="auto">
          <a:xfrm>
            <a:off x="1978992" y="5140424"/>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realisiert von</a:t>
            </a:r>
          </a:p>
        </p:txBody>
      </p:sp>
      <p:sp>
        <p:nvSpPr>
          <p:cNvPr id="32" name="Text Box 54"/>
          <p:cNvSpPr txBox="1">
            <a:spLocks noChangeArrowheads="1"/>
          </p:cNvSpPr>
          <p:nvPr/>
        </p:nvSpPr>
        <p:spPr bwMode="auto">
          <a:xfrm>
            <a:off x="3275856" y="4708376"/>
            <a:ext cx="1799431"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erstellt von</a:t>
            </a:r>
          </a:p>
        </p:txBody>
      </p:sp>
      <p:sp>
        <p:nvSpPr>
          <p:cNvPr id="33" name="Text Box 55"/>
          <p:cNvSpPr txBox="1">
            <a:spLocks noChangeArrowheads="1"/>
          </p:cNvSpPr>
          <p:nvPr/>
        </p:nvSpPr>
        <p:spPr bwMode="auto">
          <a:xfrm>
            <a:off x="4283968" y="4132312"/>
            <a:ext cx="1800225"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im Besitz von</a:t>
            </a:r>
          </a:p>
        </p:txBody>
      </p:sp>
      <p:sp>
        <p:nvSpPr>
          <p:cNvPr id="35" name="AutoShape 6"/>
          <p:cNvSpPr>
            <a:spLocks noChangeArrowheads="1"/>
          </p:cNvSpPr>
          <p:nvPr/>
        </p:nvSpPr>
        <p:spPr bwMode="auto">
          <a:xfrm>
            <a:off x="1128384" y="112474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6" name="AutoShape 7"/>
          <p:cNvSpPr>
            <a:spLocks noChangeArrowheads="1"/>
          </p:cNvSpPr>
          <p:nvPr/>
        </p:nvSpPr>
        <p:spPr bwMode="auto">
          <a:xfrm>
            <a:off x="2770535" y="1916832"/>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7" name="AutoShape 8"/>
          <p:cNvSpPr>
            <a:spLocks noChangeArrowheads="1"/>
          </p:cNvSpPr>
          <p:nvPr/>
        </p:nvSpPr>
        <p:spPr bwMode="auto">
          <a:xfrm>
            <a:off x="4355976" y="270892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8" name="AutoShape 9"/>
          <p:cNvSpPr>
            <a:spLocks noChangeArrowheads="1"/>
          </p:cNvSpPr>
          <p:nvPr/>
        </p:nvSpPr>
        <p:spPr bwMode="auto">
          <a:xfrm>
            <a:off x="6084763" y="350036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9</a:t>
            </a:fld>
            <a:endParaRPr lang="de-DE"/>
          </a:p>
        </p:txBody>
      </p:sp>
      <p:sp>
        <p:nvSpPr>
          <p:cNvPr id="39" name="Fußzeilenplatzhalter 8"/>
          <p:cNvSpPr>
            <a:spLocks noGrp="1"/>
          </p:cNvSpPr>
          <p:nvPr>
            <p:ph type="ftr" sz="quarter" idx="14"/>
          </p:nvPr>
        </p:nvSpPr>
        <p:spPr>
          <a:xfrm>
            <a:off x="467544" y="6376243"/>
            <a:ext cx="7776864" cy="365125"/>
          </a:xfrm>
        </p:spPr>
        <p:txBody>
          <a:bodyPr/>
          <a:lstStyle/>
          <a:p>
            <a:r>
              <a:rPr lang="de-DE" smtClean="0"/>
              <a:t>AG RDA Schulungsunterlagen | RDA mini | Stand: 30.11.2016 | CC BY-NC-SA</a:t>
            </a:r>
            <a:endParaRPr lang="de-DE" dirty="0"/>
          </a:p>
        </p:txBody>
      </p:sp>
    </p:spTree>
    <p:extLst>
      <p:ext uri="{BB962C8B-B14F-4D97-AF65-F5344CB8AC3E}">
        <p14:creationId xmlns:p14="http://schemas.microsoft.com/office/powerpoint/2010/main" val="4109328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4.xml><?xml version="1.0" encoding="utf-8"?>
<a:theme xmlns:a="http://schemas.openxmlformats.org/drawingml/2006/main" name="3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5.xml><?xml version="1.0" encoding="utf-8"?>
<a:theme xmlns:a="http://schemas.openxmlformats.org/drawingml/2006/main" name="4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6.xml><?xml version="1.0" encoding="utf-8"?>
<a:theme xmlns:a="http://schemas.openxmlformats.org/drawingml/2006/main" name="5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7.xml><?xml version="1.0" encoding="utf-8"?>
<a:theme xmlns:a="http://schemas.openxmlformats.org/drawingml/2006/main" name="6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anymed">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8.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3133</Words>
  <Application>Microsoft Office PowerPoint</Application>
  <PresentationFormat>Bildschirmpräsentation (4:3)</PresentationFormat>
  <Paragraphs>326</Paragraphs>
  <Slides>24</Slides>
  <Notes>24</Notes>
  <HiddenSlides>0</HiddenSlides>
  <MMClips>0</MMClips>
  <ScaleCrop>false</ScaleCrop>
  <HeadingPairs>
    <vt:vector size="6" baseType="variant">
      <vt:variant>
        <vt:lpstr>Design</vt:lpstr>
      </vt:variant>
      <vt:variant>
        <vt:i4>7</vt:i4>
      </vt:variant>
      <vt:variant>
        <vt:lpstr>Eingebettete OLE-Server</vt:lpstr>
      </vt:variant>
      <vt:variant>
        <vt:i4>1</vt:i4>
      </vt:variant>
      <vt:variant>
        <vt:lpstr>Folientitel</vt:lpstr>
      </vt:variant>
      <vt:variant>
        <vt:i4>24</vt:i4>
      </vt:variant>
    </vt:vector>
  </HeadingPairs>
  <TitlesOfParts>
    <vt:vector size="32" baseType="lpstr">
      <vt:lpstr>Larissa</vt:lpstr>
      <vt:lpstr>1_Larissa</vt:lpstr>
      <vt:lpstr>2_Larissa</vt:lpstr>
      <vt:lpstr>3_Larissa</vt:lpstr>
      <vt:lpstr>4_Larissa</vt:lpstr>
      <vt:lpstr>5_Larissa</vt:lpstr>
      <vt:lpstr>6_Larissa</vt:lpstr>
      <vt:lpstr>Folie</vt:lpstr>
      <vt:lpstr>Schulungsunterlagen der AG RDA</vt:lpstr>
      <vt:lpstr>RDA mini Teil 1/3</vt:lpstr>
      <vt:lpstr>Einführung und Grundlagen </vt:lpstr>
      <vt:lpstr>PowerPoint-Präsentation</vt:lpstr>
      <vt:lpstr>Functional Requirements for Bibliographic Records (FRBR)</vt:lpstr>
      <vt:lpstr>Beschreibung von Entitäten Darstellung von Beziehungen </vt:lpstr>
      <vt:lpstr>FRBR-Entitäten der Gruppe 1</vt:lpstr>
      <vt:lpstr>Strukturierte Darstellung der Daten nach FRBR</vt:lpstr>
      <vt:lpstr>FRBR-Entitäten der Gruppe 2</vt:lpstr>
      <vt:lpstr>Merkmale der Entität Werk</vt:lpstr>
      <vt:lpstr>Merkmale der Entität Expression</vt:lpstr>
      <vt:lpstr>Merkmale der Entität Manifestation</vt:lpstr>
      <vt:lpstr>Merkmale der Entität Exemplar</vt:lpstr>
      <vt:lpstr>FRBR-Beispiel </vt:lpstr>
      <vt:lpstr>Werkfamilie oder die Abgrenzungsproblematik</vt:lpstr>
      <vt:lpstr>Aufbau des RDA-Regelwerkstexts</vt:lpstr>
      <vt:lpstr>Grundlegende Begriffe in RDA</vt:lpstr>
      <vt:lpstr>Kernelemente und Zusatzelemente</vt:lpstr>
      <vt:lpstr>Standardelemente-Set</vt:lpstr>
      <vt:lpstr>Alternativen und Optionen</vt:lpstr>
      <vt:lpstr>Beispiele</vt:lpstr>
      <vt:lpstr>Anwendungsrichtlinien</vt:lpstr>
      <vt:lpstr>RDA Toolkit</vt:lpstr>
      <vt:lpstr>„Cataloguer‘s Judgement“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129</cp:revision>
  <dcterms:created xsi:type="dcterms:W3CDTF">2014-02-18T07:01:40Z</dcterms:created>
  <dcterms:modified xsi:type="dcterms:W3CDTF">2017-01-25T07:48:55Z</dcterms:modified>
</cp:coreProperties>
</file>