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70"/>
  </p:notesMasterIdLst>
  <p:handoutMasterIdLst>
    <p:handoutMasterId r:id="rId71"/>
  </p:handoutMasterIdLst>
  <p:sldIdLst>
    <p:sldId id="343" r:id="rId2"/>
    <p:sldId id="259" r:id="rId3"/>
    <p:sldId id="359" r:id="rId4"/>
    <p:sldId id="394" r:id="rId5"/>
    <p:sldId id="336" r:id="rId6"/>
    <p:sldId id="373" r:id="rId7"/>
    <p:sldId id="338" r:id="rId8"/>
    <p:sldId id="395" r:id="rId9"/>
    <p:sldId id="391" r:id="rId10"/>
    <p:sldId id="392" r:id="rId11"/>
    <p:sldId id="396" r:id="rId12"/>
    <p:sldId id="397" r:id="rId13"/>
    <p:sldId id="398" r:id="rId14"/>
    <p:sldId id="399" r:id="rId15"/>
    <p:sldId id="400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450" r:id="rId24"/>
    <p:sldId id="409" r:id="rId25"/>
    <p:sldId id="410" r:id="rId26"/>
    <p:sldId id="414" r:id="rId27"/>
    <p:sldId id="415" r:id="rId28"/>
    <p:sldId id="419" r:id="rId29"/>
    <p:sldId id="416" r:id="rId30"/>
    <p:sldId id="459" r:id="rId31"/>
    <p:sldId id="420" r:id="rId32"/>
    <p:sldId id="424" r:id="rId33"/>
    <p:sldId id="426" r:id="rId34"/>
    <p:sldId id="427" r:id="rId35"/>
    <p:sldId id="425" r:id="rId36"/>
    <p:sldId id="422" r:id="rId37"/>
    <p:sldId id="423" r:id="rId38"/>
    <p:sldId id="444" r:id="rId39"/>
    <p:sldId id="449" r:id="rId40"/>
    <p:sldId id="451" r:id="rId41"/>
    <p:sldId id="428" r:id="rId42"/>
    <p:sldId id="429" r:id="rId43"/>
    <p:sldId id="445" r:id="rId44"/>
    <p:sldId id="430" r:id="rId45"/>
    <p:sldId id="431" r:id="rId46"/>
    <p:sldId id="448" r:id="rId47"/>
    <p:sldId id="456" r:id="rId48"/>
    <p:sldId id="432" r:id="rId49"/>
    <p:sldId id="453" r:id="rId50"/>
    <p:sldId id="454" r:id="rId51"/>
    <p:sldId id="433" r:id="rId52"/>
    <p:sldId id="434" r:id="rId53"/>
    <p:sldId id="435" r:id="rId54"/>
    <p:sldId id="436" r:id="rId55"/>
    <p:sldId id="437" r:id="rId56"/>
    <p:sldId id="438" r:id="rId57"/>
    <p:sldId id="439" r:id="rId58"/>
    <p:sldId id="440" r:id="rId59"/>
    <p:sldId id="441" r:id="rId60"/>
    <p:sldId id="446" r:id="rId61"/>
    <p:sldId id="457" r:id="rId62"/>
    <p:sldId id="447" r:id="rId63"/>
    <p:sldId id="458" r:id="rId64"/>
    <p:sldId id="443" r:id="rId65"/>
    <p:sldId id="452" r:id="rId66"/>
    <p:sldId id="401" r:id="rId67"/>
    <p:sldId id="418" r:id="rId68"/>
    <p:sldId id="417" r:id="rId69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975" autoAdjust="0"/>
  </p:normalViewPr>
  <p:slideViewPr>
    <p:cSldViewPr>
      <p:cViewPr varScale="1">
        <p:scale>
          <a:sx n="102" d="100"/>
          <a:sy n="102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18.04.2016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18.04.2016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43</a:t>
            </a:fld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47</a:t>
            </a:fld>
            <a:endParaRPr lang="de-DE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48</a:t>
            </a:fld>
            <a:endParaRPr lang="de-DE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49</a:t>
            </a:fld>
            <a:endParaRPr lang="de-DE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50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51</a:t>
            </a:fld>
            <a:endParaRPr lang="de-DE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52</a:t>
            </a:fld>
            <a:endParaRPr lang="de-DE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53</a:t>
            </a:fld>
            <a:endParaRPr lang="de-DE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54</a:t>
            </a:fld>
            <a:endParaRPr lang="de-DE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55</a:t>
            </a:fld>
            <a:endParaRPr lang="de-DE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56</a:t>
            </a:fld>
            <a:endParaRPr lang="de-DE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57</a:t>
            </a:fld>
            <a:endParaRPr lang="de-DE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58</a:t>
            </a:fld>
            <a:endParaRPr lang="de-DE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59</a:t>
            </a:fld>
            <a:endParaRPr lang="de-DE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60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61</a:t>
            </a:fld>
            <a:endParaRPr lang="de-DE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62</a:t>
            </a:fld>
            <a:endParaRPr lang="de-DE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63</a:t>
            </a:fld>
            <a:endParaRPr lang="de-DE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64</a:t>
            </a:fld>
            <a:endParaRPr lang="de-DE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65</a:t>
            </a:fld>
            <a:endParaRPr lang="de-DE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66</a:t>
            </a:fld>
            <a:endParaRPr lang="de-DE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67</a:t>
            </a:fld>
            <a:endParaRPr lang="de-DE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2348880"/>
            <a:ext cx="8784976" cy="352839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sonstigen Personen, Familien und Körperschaften auf Werkebene sowie mitwirkenden Personen, Familien und Körperschaften werden entsprechend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allgemeinen Regeln ggf. auch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erfasst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80506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(Werkebene, RDA 19.3, Anhang I.2.2), Mitwirkende (Expressionsebene, RDA 20.2, Anhang I.3.1) &amp; Beziehungskennzeichnungen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8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Hersteller und Beziehungskennzeichnung (Manifestationsebene, RDA 21.6, Anhang I.4)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95536" y="1700808"/>
            <a:ext cx="8640960" cy="4176464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können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Manifestationsebene Beziehungen zu Herstellern erfasst werden.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Beziehungskennzeichnungen: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Stecher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Lithograph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Radierer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Normierter Sucheinstieg für das Werk (RDA 6.27)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3240360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normierte Sucheinstieg für das Werk wird nach 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gebildet (Schulungsunterlage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3,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3.03).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3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 Sucheinstieg muss immer eindeutig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sein.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Merkmale zur Unterscheidung: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Datum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Ursprungsort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sonstige unterscheidende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Eigenschaft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(bei Karten z. B. Maßstab oder Verlag, falls dieser nicht schon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geistiger Schöpfer ist)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Merkmale zur Unterscheidung identischer Werktitel (RDA 5.2, 6.3-6.6, 6.27.1.9)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9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Inhaltstyp (RDA 6.9)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53953" y="1196752"/>
            <a:ext cx="8784976" cy="475252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Hauptteil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berücksichtigt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6.9.1.3). Begleitmaterial bleibt unerwähnt.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beschriebene Ressource aus mehreren gleichwertigen Inhaltstypen besteht, kann mehr als ein Begriff verwendet 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 D-A-CH).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erlaubten Termini sind unter RDA 6.9 aufgeführt.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89248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handelt sich um gleichwertige Teile Text und kartografisches Bild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Kartografisches 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Stadtpläne, Atlanten, Fernerkundungsbilder, eingescannte Karten auf DVD etc. </a:t>
            </a:r>
          </a:p>
          <a:p>
            <a:endParaRPr lang="de-DE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Kartografischer Datensatz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Elektronische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Medien, die dem Anwender individuelle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Gestaltungsmöglichkeiten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erlauben, wie z. B. GIS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Geoinformationssysteme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17230"/>
              </p:ext>
            </p:extLst>
          </p:nvPr>
        </p:nvGraphicFramePr>
        <p:xfrm>
          <a:off x="323529" y="1412776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936104"/>
                <a:gridCol w="2706622"/>
                <a:gridCol w="399012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[T</a:t>
                      </a:r>
                      <a:r>
                        <a:rPr lang="de-DE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ext]</a:t>
                      </a:r>
                      <a:endParaRPr lang="de-DE" sz="1800" b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</a:t>
                      </a:r>
                      <a:r>
                        <a:rPr lang="de-DE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 Bild]</a:t>
                      </a:r>
                      <a:endParaRPr lang="de-DE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Inhaltstyp | Beispiel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0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Medientyp (RDA 3.2)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am häufigsten vorkommenden Medientypen bei Karten sind: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</a:t>
            </a:r>
            <a:r>
              <a:rPr lang="de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Hilfsmittel zu benutzen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bei absolut gleichwertigen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einer Ressource wird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ein Medientyp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</a:p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 + Begleitmaterial: Nur 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 des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Hauptwerks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3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Datenträgertyp (RDA 3.3)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Typen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gedruckte Karten auf Papier, gerollte Wandkarten und Loseblattausgaben von Atlanten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gebundene Atlanten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Atlas, bestehend aus losen Blättern in Mappe </a:t>
            </a:r>
            <a:r>
              <a:rPr lang="de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</a:t>
            </a:r>
            <a:endParaRPr lang="de-CH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Globen 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Gegenstand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Computerdisk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oder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Online-Ressource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einer der Begriffe passt 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Sonstige</a:t>
            </a:r>
            <a:endParaRPr lang="de-CH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„Karte“ (engl. „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“) wird nicht verwendet.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9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in mehreren Formen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2.3.2.5)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784976" cy="518457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(bei Titeln in derselben Sprache und Schrift):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wird anhand 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Reihenfolge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des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Layouts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gewählt.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Zweifelsfall: Der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umfassendste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zum Haupttitel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aller abweichender Titel wird empfohlen. </a:t>
            </a: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4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501008"/>
            <a:ext cx="8784976" cy="28803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Handkarte der 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Grossherzogthümer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Mecklenburg-Schwerin und Mecklenburg-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Strelitz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Weiterer Titel auf dem Kartenfeld: Karte von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Mecklenburg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umfassendster Titel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223224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Ansbach und Umgebung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auf der Rückseite: Karte von Ansbach und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Umgebung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Layout</a:t>
            </a: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623680"/>
              </p:ext>
            </p:extLst>
          </p:nvPr>
        </p:nvGraphicFramePr>
        <p:xfrm>
          <a:off x="359532" y="1844824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8"/>
                <a:gridCol w="936104"/>
                <a:gridCol w="2520280"/>
                <a:gridCol w="4140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in mehreren Formen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340821"/>
              </p:ext>
            </p:extLst>
          </p:nvPr>
        </p:nvGraphicFramePr>
        <p:xfrm>
          <a:off x="323528" y="4631536"/>
          <a:ext cx="856895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1944216"/>
                <a:gridCol w="460851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Handkarte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Grossherzogthümer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Mecklenburg-Schwerin und Mecklenburg-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Strelitz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31032"/>
          </a:xfrm>
        </p:spPr>
        <p:txBody>
          <a:bodyPr>
            <a:normAutofit/>
          </a:bodyPr>
          <a:lstStyle/>
          <a:p>
            <a:pPr algn="ctr"/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Kartografische Ressourcen</a:t>
            </a: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784976" cy="2520280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dann als Teil des Haupttitels betrachtet, wenn er </a:t>
            </a:r>
            <a:r>
              <a:rPr lang="de-CH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grammatikalisch</a:t>
            </a:r>
            <a:r>
              <a:rPr lang="de-CH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und/oder </a:t>
            </a:r>
            <a:r>
              <a:rPr lang="de-CH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typografisch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eingebunden ist. </a:t>
            </a: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wird so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übernommen,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er in der Ressource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324821"/>
              </p:ext>
            </p:extLst>
          </p:nvPr>
        </p:nvGraphicFramePr>
        <p:xfrm>
          <a:off x="323528" y="4794344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936104"/>
                <a:gridCol w="2634613"/>
                <a:gridCol w="399012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Topographic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1:500 000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low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flying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chart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(RDA 2.3.2.8.2)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221088"/>
            <a:ext cx="8784976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3938840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selbst keinen Titel hat, wird zunächst in einer sonstigen Informationsquelle (RDA 2.2.4) ein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gesucht.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nichts gefunden, so 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kurzer beschreibender Titel in deutscher Sprache fingiert. Dieser wird 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eckige Klammern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gesetzt.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fingierten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immer die Benennung oder eine Identifizierung des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abgedeckten Areals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und, sofern zutreffend, das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dargestellte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berücksichtigt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114387"/>
              </p:ext>
            </p:extLst>
          </p:nvPr>
        </p:nvGraphicFramePr>
        <p:xfrm>
          <a:off x="286350" y="5373216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1008112"/>
                <a:gridCol w="2448272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[Geologische Karte von Hessen]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568952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Fingierter Titel (RDA 2.3.2.11.2)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86916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789040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908720"/>
            <a:ext cx="8856984" cy="309634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Karten werden alle für wichtig erachteten Zusätze erfasst (RDA 2.3.4.3 D-A-CH, Punkt 7).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nur dann als Teil des Titelzusatzes erfasst, wenn er mit dem Titelzusatz grammatikalisch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2.3.4.3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6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oder typografisch (Empfehlung) verbunden ist.</a:t>
            </a: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Titelzusätzen (RDA 2.3.4.3)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 flipV="1">
            <a:off x="286551" y="2924944"/>
            <a:ext cx="2088232" cy="132589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51520" y="411946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335410"/>
              </p:ext>
            </p:extLst>
          </p:nvPr>
        </p:nvGraphicFramePr>
        <p:xfrm>
          <a:off x="359532" y="4636616"/>
          <a:ext cx="8568951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0710"/>
                <a:gridCol w="930710"/>
                <a:gridCol w="1925607"/>
                <a:gridCol w="4781924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Stadtplan im Maßstab 1:10 000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3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1196752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Druckprivilegien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ntweder im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 oder in einer Anmerkung nach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2.17 erfasst.	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Titelzusätzen (RDA 2.3.4.3)</a:t>
            </a: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475129"/>
              </p:ext>
            </p:extLst>
          </p:nvPr>
        </p:nvGraphicFramePr>
        <p:xfrm>
          <a:off x="323528" y="3268465"/>
          <a:ext cx="856895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211"/>
                <a:gridCol w="1057013"/>
                <a:gridCol w="1884567"/>
                <a:gridCol w="46681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Ordin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General: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Belgii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Fœderati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platzhalter 2"/>
          <p:cNvSpPr txBox="1">
            <a:spLocks/>
          </p:cNvSpPr>
          <p:nvPr/>
        </p:nvSpPr>
        <p:spPr>
          <a:xfrm>
            <a:off x="251520" y="27809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875077"/>
              </p:ext>
            </p:extLst>
          </p:nvPr>
        </p:nvGraphicFramePr>
        <p:xfrm>
          <a:off x="359532" y="4509120"/>
          <a:ext cx="856895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0"/>
                <a:gridCol w="1080120"/>
                <a:gridCol w="2088232"/>
                <a:gridCol w="450049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Privilegio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Sac.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Majestatis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41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2880321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Fingieren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Titelzusätzen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folgenden Bedingungen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erlaubt: 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Haupttitel einer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keine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 des geografisch abgedeckten Areals und/oder des dargestellten Themas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enthält,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Titelzusatz ebenfalls keine solche Angabe enthält bzw. es keinen Titelzusatz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gibt.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 Titelzusätze (RDA 2.3.4.5)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150074"/>
              </p:ext>
            </p:extLst>
          </p:nvPr>
        </p:nvGraphicFramePr>
        <p:xfrm>
          <a:off x="346887" y="5301208"/>
          <a:ext cx="856895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211"/>
                <a:gridCol w="1105662"/>
                <a:gridCol w="1835918"/>
                <a:gridCol w="46681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Cotopaxi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[Kletterrouten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im Kärntner Land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platzhalter 2"/>
          <p:cNvSpPr txBox="1">
            <a:spLocks/>
          </p:cNvSpPr>
          <p:nvPr/>
        </p:nvSpPr>
        <p:spPr>
          <a:xfrm>
            <a:off x="323528" y="4149080"/>
            <a:ext cx="8784976" cy="100811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Cotopaxi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Anmerkung: als Information aus einer Quelle außerhalb der Ressource „Kletterrouten im Kärntner Land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23528" y="364502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3240361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ist ein Titel, der sich von dem als Haupttitel erfassten Titel, von einem Paralleltitel und den Titelzusätzen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unterscheidet.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von allen abweichenden Titeln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bei Karten empfohlen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kann aus einer beliebigen Quelle genommen werden (RDA 2.3.6.2).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Abweichender Titel (RDA 2.3.6)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68931"/>
              </p:ext>
            </p:extLst>
          </p:nvPr>
        </p:nvGraphicFramePr>
        <p:xfrm>
          <a:off x="323528" y="5013176"/>
          <a:ext cx="856895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211"/>
                <a:gridCol w="959211"/>
                <a:gridCol w="2428785"/>
                <a:gridCol w="422174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Karte von 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23528" y="444466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2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ein Verlag geistiger Schöpfer ist, wird er nur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„Verlagsname“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und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zusätzlich in der Verantwortlichkeitsangabe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aufgeführt.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Verantwortlichkeitsangabe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Verlagen, die gleichzeitig geistiger Schöpfer sind</a:t>
            </a:r>
          </a:p>
        </p:txBody>
      </p:sp>
    </p:spTree>
    <p:extLst>
      <p:ext uri="{BB962C8B-B14F-4D97-AF65-F5344CB8AC3E}">
        <p14:creationId xmlns:p14="http://schemas.microsoft.com/office/powerpoint/2010/main" val="30332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17779" y="1268760"/>
            <a:ext cx="8784976" cy="2448273"/>
          </a:xfrm>
        </p:spPr>
        <p:txBody>
          <a:bodyPr wrap="square"/>
          <a:lstStyle/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Widmungen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nicht mit Titel oder Verantwortlichkeitsangabe grammatikalisch verbunden sind, in einer Anmerkung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 erfasst.</a:t>
            </a: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sehr langen Widmung können gekürzt werden. 	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zur Verantwortlichkeitsangabe (RDA 2.17.3)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951905"/>
              </p:ext>
            </p:extLst>
          </p:nvPr>
        </p:nvGraphicFramePr>
        <p:xfrm>
          <a:off x="368809" y="4331424"/>
          <a:ext cx="8568952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290"/>
                <a:gridCol w="1036290"/>
                <a:gridCol w="2215489"/>
                <a:gridCol w="42808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Verantwortlichkeits-angabe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"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Ihro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Kaiserl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Hoheit der Frau Erb-Prinzessin Maria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Paulowna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Sachsen-Weimar und Eisenach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unterthänigst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zugeeignet von dem Geographischen Institute zu Weimar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17779" y="386104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3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1296145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Ausgabevermerke werden so übertragen,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Ausgabevermerken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2.5.1.4)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35448" y="2319637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711433"/>
              </p:ext>
            </p:extLst>
          </p:nvPr>
        </p:nvGraphicFramePr>
        <p:xfrm>
          <a:off x="351405" y="4509120"/>
          <a:ext cx="8580870" cy="1297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752"/>
                <a:gridCol w="968752"/>
                <a:gridCol w="2387215"/>
                <a:gridCol w="4256151"/>
              </a:tblGrid>
              <a:tr h="38297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50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Routen 2003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200430"/>
              </p:ext>
            </p:extLst>
          </p:nvPr>
        </p:nvGraphicFramePr>
        <p:xfrm>
          <a:off x="335448" y="2924944"/>
          <a:ext cx="8580870" cy="132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752"/>
                <a:gridCol w="968752"/>
                <a:gridCol w="2387215"/>
                <a:gridCol w="4256151"/>
              </a:tblGrid>
              <a:tr h="40915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485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Vierfarbige Ausgabe mit Blatteinteilung, 3. Auflage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8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1556792"/>
            <a:ext cx="8784976" cy="3852428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terrestrischen kartografischen Inhalt werden die Koordinaten durch Erfassen des Längen- und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Breitengrads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 (RDA 7.4.1.3 D-A-CH).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die Koordinaten in der Reihenfolge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westlichster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Punkt-östlichster Punkt/nördlichster Punkt-südlichster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 abgebildeten Gebiets (RDA 7.4.2.3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Panoramen und Vogelschaukarten werden die Koordinaten übernommen, wenn sie auf dem Dokument verzeichnet sind</a:t>
            </a:r>
            <a:r>
              <a:rPr lang="de-DE" sz="2400" dirty="0" smtClean="0"/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86409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Allgemeines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Ressourcen, welche die Erde, einen anderen Himmelskörper oder einen imaginären Ort als Ganzes oder in Ausschnitten darstellen.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nicht als spezielle Materialart behandelt, sondern nach den allgemeinen Regeln erschlossen.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einzelnen Kapiteln gibt es differenzierte Regeln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6.K: Karten | Aleph | Stand: 22.02.2016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86409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 txBox="1">
            <a:spLocks/>
          </p:cNvSpPr>
          <p:nvPr/>
        </p:nvSpPr>
        <p:spPr>
          <a:xfrm>
            <a:off x="323528" y="1914167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10770"/>
              </p:ext>
            </p:extLst>
          </p:nvPr>
        </p:nvGraphicFramePr>
        <p:xfrm>
          <a:off x="323528" y="2418223"/>
          <a:ext cx="828092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440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Koordinaten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 05 57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10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47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45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790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(RDA 7.25)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3816424"/>
          </a:xfrm>
        </p:spPr>
        <p:txBody>
          <a:bodyPr/>
          <a:lstStyle/>
          <a:p>
            <a:pPr marL="0" indent="0">
              <a:buNone/>
            </a:pP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Horizontaler und vertikaler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sind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Kernelement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7.25.3, 7.25.4).</a:t>
            </a: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Darstellung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repräsentativer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also in der Form 1:X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Verhältniszahl aus mehr als drei Ziffern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Leerzeichen von der Endziffer aus in dreistellige Gruppen gegliedert. </a:t>
            </a:r>
          </a:p>
        </p:txBody>
      </p:sp>
    </p:spTree>
    <p:extLst>
      <p:ext uri="{BB962C8B-B14F-4D97-AF65-F5344CB8AC3E}">
        <p14:creationId xmlns:p14="http://schemas.microsoft.com/office/powerpoint/2010/main" val="855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3816424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normierter Form angegeben, wenn er bereits als Teil vom Titel oder Titelzusatz erfasst wurde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Maßstab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repräsentatives Verhältnis ausgedrückt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 solches umgewandelt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251520" y="19888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962536"/>
              </p:ext>
            </p:extLst>
          </p:nvPr>
        </p:nvGraphicFramePr>
        <p:xfrm>
          <a:off x="346887" y="2460496"/>
          <a:ext cx="8568951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744"/>
                <a:gridCol w="1196137"/>
                <a:gridCol w="2372813"/>
                <a:gridCol w="405925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Graubünden 1:150000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1:150 000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platzhalter 2"/>
          <p:cNvSpPr txBox="1">
            <a:spLocks/>
          </p:cNvSpPr>
          <p:nvPr/>
        </p:nvSpPr>
        <p:spPr>
          <a:xfrm>
            <a:off x="251520" y="4771085"/>
            <a:ext cx="6048672" cy="74614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„7.5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miles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inch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Font typeface="Arial" pitchFamily="34" charset="0"/>
              <a:buNone/>
            </a:pP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56949"/>
              </p:ext>
            </p:extLst>
          </p:nvPr>
        </p:nvGraphicFramePr>
        <p:xfrm>
          <a:off x="395536" y="5589241"/>
          <a:ext cx="8568951" cy="1072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744"/>
                <a:gridCol w="940744"/>
                <a:gridCol w="2628206"/>
                <a:gridCol w="4059257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1:475 200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43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Fälle: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anhand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Maßstabsleiste oder eines Gitternetzes geschätzt oder mit Hilfe eines Streckenvergleichs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ermittelt: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Maßstabsangabe wird ein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   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vorangestellt. 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kann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keins der aufgeführten Mittel bestimmt oder geschätzt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endParaRPr lang="de-DE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ist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bestimmen, und diese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Tatsache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angesehen: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maßstabsgetreu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dirty="0" smtClean="0"/>
              <a:t>34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variiert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größten und kleinsten 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bekannt: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beider Werte (durch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Bindestrich getrennt).</a:t>
            </a:r>
          </a:p>
          <a:p>
            <a:pPr marL="0" indent="0">
              <a:buNone/>
            </a:pPr>
            <a:endParaRPr lang="de-DE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nicht bekannt: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variiert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7.25.1.4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besteht aus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Karten mit 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Maßstäben: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 werden angegeben.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Maßstäben kann die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Wendung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dirty="0" smtClean="0"/>
              <a:t>35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digitalen Ressourcen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eine Maßstabsangabe erfasst,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eine Maßstabsangabe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hat, oder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der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Haupttitels oder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Ansonsten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 oben aufgeführten Wendungen werden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eckige Klammern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</a:t>
            </a:r>
            <a:r>
              <a:rPr lang="de-D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</a:t>
            </a:r>
            <a:b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556792"/>
            <a:ext cx="8640960" cy="4464496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Angaben zur Projektionsart werden gemacht, wenn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-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vorkommen und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- für Identifizierung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Abgrenzung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angesehen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7.26.1).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Erfassen von Phrasen über Längen- und/oder Breitengrade, die mit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Projektionsangabe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Verbindung stehen, liegt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7.26.1.3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999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 (RDA 3.4)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1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Umfang Kernelement, wenn die Ressource vollständig oder der Gesamtumfang bekannt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(RDA 3.4.2).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Vorgegebene Begriffe: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Ansicht		- Fernerkundungsbild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- Modell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Atlas		- Globus			- Profil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Diagramm	- Karte				- 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4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Erläuterung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3.4.2.2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D-A-C-H: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„Ansicht“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Panorama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Vogelschaubild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 usw.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„Modell“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Relief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Planetarium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usw.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„Profil“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„Schnitt“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lvl="1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8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544616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Empfehlung: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„Fernerkundungsbild“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Luftbild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Satellitenbildkarte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usw.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in RDA aufgelisteten Begriffe für die physische Beschreibung ungeeignet,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 anderer geeigneter Fachausdruck verwendet.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Bevorzugte Informationsquellen (RDA 2.2.2.2)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24847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(RDA 2.2.2.2 D-A-CH).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und Kartenwerke mit eigenem Titelblatt gelten die allgemeinen Bestimmungen von RDA 2.2.2.2.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179512" y="1124744"/>
            <a:ext cx="8712968" cy="24482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die Anzahl der Einheiten zusammen mit einem geeigneten Terminus angegeben.</a:t>
            </a: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genaue Anzahl der Einheiten schwierig zu ermitteln, wird sie geschätzt und mit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eingeleitet: circa 800 Karten.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255986"/>
              </p:ext>
            </p:extLst>
          </p:nvPr>
        </p:nvGraphicFramePr>
        <p:xfrm>
          <a:off x="171600" y="3835559"/>
          <a:ext cx="8568950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056"/>
                <a:gridCol w="1728192"/>
                <a:gridCol w="2088232"/>
                <a:gridCol w="3448470"/>
              </a:tblGrid>
              <a:tr h="51485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Karte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71600" y="336645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041756"/>
              </p:ext>
            </p:extLst>
          </p:nvPr>
        </p:nvGraphicFramePr>
        <p:xfrm>
          <a:off x="171600" y="5085184"/>
          <a:ext cx="8568950" cy="1061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056"/>
                <a:gridCol w="1728192"/>
                <a:gridCol w="2088232"/>
                <a:gridCol w="3448470"/>
              </a:tblGrid>
              <a:tr h="5148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12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circa 800 Karten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3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80831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kartografische Einheiten auf einem Blatt oder mehreren Blättern (RDA 3.4.2.3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die      Anzahl der Blätter.</a:t>
            </a: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005064"/>
            <a:ext cx="2088232" cy="64807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879885"/>
              </p:ext>
            </p:extLst>
          </p:nvPr>
        </p:nvGraphicFramePr>
        <p:xfrm>
          <a:off x="395536" y="4791432"/>
          <a:ext cx="8568952" cy="941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182"/>
                <a:gridCol w="1108182"/>
                <a:gridCol w="2382431"/>
                <a:gridCol w="3970157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6 Karten auf 1 Blatt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1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4901" y="836712"/>
            <a:ext cx="8640960" cy="259228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zusammenpassenden Teilen auf einem Blatt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19944" y="4005064"/>
            <a:ext cx="2088232" cy="593534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324418"/>
              </p:ext>
            </p:extLst>
          </p:nvPr>
        </p:nvGraphicFramePr>
        <p:xfrm>
          <a:off x="323529" y="4725144"/>
          <a:ext cx="8484432" cy="93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51"/>
                <a:gridCol w="1097251"/>
                <a:gridCol w="2053969"/>
                <a:gridCol w="4235961"/>
              </a:tblGrid>
              <a:tr h="5040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 Vogelschaubilder in 6 Teilen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0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zusammenpassenden Teilen auf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Blättern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vollständigen kartografischen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Anzahl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Blätter.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60985" y="40770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185841"/>
              </p:ext>
            </p:extLst>
          </p:nvPr>
        </p:nvGraphicFramePr>
        <p:xfrm>
          <a:off x="336000" y="4725144"/>
          <a:ext cx="85689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182"/>
                <a:gridCol w="1108182"/>
                <a:gridCol w="2382431"/>
                <a:gridCol w="397015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Karte auf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 Blättern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3.4)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6719" y="908720"/>
            <a:ext cx="8640960" cy="547260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(RDA 3.4.2.5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Bände und Seiten in runden Klammern   nach dem Terminus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86030" y="234888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49359"/>
              </p:ext>
            </p:extLst>
          </p:nvPr>
        </p:nvGraphicFramePr>
        <p:xfrm>
          <a:off x="310003" y="2852936"/>
          <a:ext cx="828255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679"/>
                <a:gridCol w="1410216"/>
                <a:gridCol w="1728192"/>
                <a:gridCol w="417646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Atlas (3 Bände)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5550"/>
              </p:ext>
            </p:extLst>
          </p:nvPr>
        </p:nvGraphicFramePr>
        <p:xfrm>
          <a:off x="313703" y="4903614"/>
          <a:ext cx="830057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25"/>
                <a:gridCol w="1418164"/>
                <a:gridCol w="1728192"/>
                <a:gridCol w="418628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Atlas (1 Band (verschiedene Seitenzählungen))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95536" y="594928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 Atlanten werden wie alte Drucke behandelt.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646265"/>
              </p:ext>
            </p:extLst>
          </p:nvPr>
        </p:nvGraphicFramePr>
        <p:xfrm>
          <a:off x="323528" y="3717032"/>
          <a:ext cx="828092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491"/>
                <a:gridCol w="1420773"/>
                <a:gridCol w="1728192"/>
                <a:gridCol w="41764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Atlas (XVI, 37 Seiten, 74 Blätter)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25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640960" cy="388843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Zentimetern (cm) angegeben, aufgerundet auf volle Zentimeter (RDA 3.5.1.3).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Kartenfeld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der Begrenzungslinie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Höhe x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 Durchmesser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alten Drucken und Handzeichnungen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können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genauen Maße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(RDA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3.5.2.2 D-A-CH).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72413" y="1196752"/>
            <a:ext cx="8892480" cy="482453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Unregelmäßig geformt, ohne Begrenzungslinien, mit Randüberzeichnungen: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größte Ausdehnung wird erfasst.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Messpunkte schwierig zu bestimmen: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Größe des Kartenblatts wird erfasst.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gleichwertige Karten auf 1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jedes Kartenfelds und Maße des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Blatts werden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Altkarten können die Maße der Druckform in einer Anmerkung angeben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3.21.3.3).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3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965778"/>
              </p:ext>
            </p:extLst>
          </p:nvPr>
        </p:nvGraphicFramePr>
        <p:xfrm>
          <a:off x="289181" y="1988840"/>
          <a:ext cx="8568952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108571"/>
                <a:gridCol w="1462846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 x 27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cm (oben links), 19 x 23 cm (oben rechts), 15 x 18 cm (unten links), auf Blatt 48 x 56 cm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287674"/>
              </p:ext>
            </p:extLst>
          </p:nvPr>
        </p:nvGraphicFramePr>
        <p:xfrm>
          <a:off x="251520" y="4754761"/>
          <a:ext cx="8568952" cy="1036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108571"/>
                <a:gridCol w="1462846"/>
                <a:gridCol w="4888964"/>
              </a:tblGrid>
              <a:tr h="39604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604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 x 40 cm oder kleiner, auf Blatt 70 x 110 cm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08789" y="1340768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79512" y="414908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Viele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03650" y="1484784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beide Maße werden erfasst.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949" y="389363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232411"/>
              </p:ext>
            </p:extLst>
          </p:nvPr>
        </p:nvGraphicFramePr>
        <p:xfrm>
          <a:off x="310478" y="4509120"/>
          <a:ext cx="821054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689"/>
                <a:gridCol w="1062585"/>
                <a:gridCol w="1296144"/>
                <a:gridCol w="488512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25 × 35 cm und 30 × 35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42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6523" y="1340768"/>
            <a:ext cx="8640960" cy="288032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Höhe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Breite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Blätter,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gefolgt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kleiner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36510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685609"/>
              </p:ext>
            </p:extLst>
          </p:nvPr>
        </p:nvGraphicFramePr>
        <p:xfrm>
          <a:off x="265786" y="486916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25"/>
                <a:gridCol w="1178049"/>
                <a:gridCol w="1440160"/>
                <a:gridCol w="471443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30 × 40 cm oder kleiner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6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Bestimmung des Werks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496855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Wann handelt es sich um ein neues Werk?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Anhaltspunkte können z. B. sein: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veränderter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thematische Schwerpunkt der Karte ändert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sich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Zweifelsfall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wenn es sinnvoll erscheint: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Behandlung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neues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070" y="1275454"/>
            <a:ext cx="8640960" cy="244827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Teile, die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eine Karte bilden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auf einem oder mehreren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vollständigen Karte, gefolgt von den 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Maßen für das Blatt oder die Blätter.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070" y="371703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47664"/>
              </p:ext>
            </p:extLst>
          </p:nvPr>
        </p:nvGraphicFramePr>
        <p:xfrm>
          <a:off x="286070" y="4212800"/>
          <a:ext cx="8300570" cy="800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25"/>
                <a:gridCol w="1157765"/>
                <a:gridCol w="1368152"/>
                <a:gridCol w="4806728"/>
              </a:tblGrid>
              <a:tr h="43461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 x 100 cm, auf Blatt 46 x 52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811773"/>
              </p:ext>
            </p:extLst>
          </p:nvPr>
        </p:nvGraphicFramePr>
        <p:xfrm>
          <a:off x="251520" y="5229200"/>
          <a:ext cx="835292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476"/>
                <a:gridCol w="1147764"/>
                <a:gridCol w="1368152"/>
                <a:gridCol w="4824536"/>
              </a:tblGrid>
              <a:tr h="42632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 x 36 cm, Blätter 25 x 36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4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95536" y="1772816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mehrteiligen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Karte,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aufgezogen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ist: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Maße der ganzen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611" y="1340768"/>
            <a:ext cx="8892480" cy="309634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im Verhältnis zu den Maßen des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3.5.2.5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nimmt weniger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die Hälfte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ein, oder wesentliche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zusätzliche Informationen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finden sich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8518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431219"/>
              </p:ext>
            </p:extLst>
          </p:nvPr>
        </p:nvGraphicFramePr>
        <p:xfrm>
          <a:off x="251520" y="4867506"/>
          <a:ext cx="830057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25"/>
                <a:gridCol w="1048299"/>
                <a:gridCol w="1368152"/>
                <a:gridCol w="491619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cm Durchmesser, auf Blatt 49 x 58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2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einem gefalteten Blatt (RDA 3.5.2.6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ist gefaltet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Faltung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vorgesehen: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in</a:t>
            </a:r>
          </a:p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gefalteter Form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107504" y="335699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392845"/>
              </p:ext>
            </p:extLst>
          </p:nvPr>
        </p:nvGraphicFramePr>
        <p:xfrm>
          <a:off x="251520" y="4005064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25"/>
                <a:gridCol w="1048299"/>
                <a:gridCol w="1296144"/>
                <a:gridCol w="498820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71 x 58 cm, gefaltet 20 x 12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066441"/>
              </p:ext>
            </p:extLst>
          </p:nvPr>
        </p:nvGraphicFramePr>
        <p:xfrm>
          <a:off x="251519" y="5085184"/>
          <a:ext cx="835292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443"/>
                <a:gridCol w="1059782"/>
                <a:gridCol w="1296144"/>
                <a:gridCol w="504056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181 x 139 cm, auf Blatt 100 x 144 cm, gefaltet im Umschlag 26 x 13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5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3.5.2)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150640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beiden Seiten eines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3.5.2.7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beiden Seiten eines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einheitlichen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Karte als Ganzes 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	des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wird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 schwierigen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Fällen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nur die Größe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44983"/>
              </p:ext>
            </p:extLst>
          </p:nvPr>
        </p:nvGraphicFramePr>
        <p:xfrm>
          <a:off x="251520" y="522920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25"/>
                <a:gridCol w="1120307"/>
                <a:gridCol w="1296144"/>
                <a:gridCol w="491619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× 80 cm, auf Blatt 50 × 44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5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Trägermaterial</a:t>
            </a:r>
            <a:b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3.6)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309634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Trägermaterial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einer Ressource zugrunde liegende physische Material.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wichtig ist.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3.6.1.3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(oder ein anderer prägnanter Ausdruck).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0912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726683"/>
              </p:ext>
            </p:extLst>
          </p:nvPr>
        </p:nvGraphicFramePr>
        <p:xfrm>
          <a:off x="323528" y="5157192"/>
          <a:ext cx="830057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25"/>
                <a:gridCol w="1048299"/>
                <a:gridCol w="3744416"/>
                <a:gridCol w="253993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439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Trägermaterial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 Relief)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Kunststoff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6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Halterung (RDA 3.8)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9965" y="980728"/>
            <a:ext cx="8640960" cy="42484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physische Material, das für die Halterung oder die Stütze verwendet wird, an der das Grundmaterial einer Ressource angebracht ist (RDA 3.8.1.1).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ist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3.8.1.3 (oder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anderer prägnanter Ausdruck).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924866"/>
              </p:ext>
            </p:extLst>
          </p:nvPr>
        </p:nvGraphicFramePr>
        <p:xfrm>
          <a:off x="262675" y="5301208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925"/>
                <a:gridCol w="1109152"/>
                <a:gridCol w="3528392"/>
                <a:gridCol w="269510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3.8.1.3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Halterung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einen Globus)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Holzständer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0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Entstehungsmethode (RDA 3.9)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46449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die Identifizierung von Altkarten als wichtig angesehen.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Mögliche Bezeichnungen (RDA 3.9.1.3):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Holzschnitt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Kupferstich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Lithografie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Radierung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Stich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Handzeichnung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Layout (RDA 3.11)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18722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Anordnung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Text,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Bildern usw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 einer Ressource (RDA 3.11.1.1).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 (RDA 3.11.1.3):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816121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870276"/>
              </p:ext>
            </p:extLst>
          </p:nvPr>
        </p:nvGraphicFramePr>
        <p:xfrm>
          <a:off x="251520" y="3501008"/>
          <a:ext cx="835659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26092"/>
                <a:gridCol w="1294188"/>
                <a:gridCol w="490020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beidseitig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(eine oder mehrere Karten auf beide Seiten eines Blatts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805363"/>
              </p:ext>
            </p:extLst>
          </p:nvPr>
        </p:nvGraphicFramePr>
        <p:xfrm>
          <a:off x="231574" y="4725144"/>
          <a:ext cx="844662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050"/>
                <a:gridCol w="1224136"/>
                <a:gridCol w="1296144"/>
                <a:gridCol w="497029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back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back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(dieselbe Karte auf beide Seiten eines Blatts in unterschiedlichen Sprachen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98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Farbinhalt (RDA 7.17)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11256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RDA 7.17.1.3 D-A-CH angewandt („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farbig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schwarz-weiß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anstelle von „polychrom“ bzw. „monochrom“).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sind farbig, wenn sie nicht ausschließlich in schwarz und weiß oder bloßen Abstufungen von Grautönen gehalten sind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nachträglicher Kolorierung eines schwarz-weißen Drucks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koloriert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verwendet (RDA 7.17.1.4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Bestimmungen zum Erfassen von Information über handkolorierte Exemplare siehe RDA 3.22.1.4.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3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Bevorzugter Titel des Werks (RDA 6.2.2)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bevorzugte Titel des Werks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 (Schulungsunterlage Modul 3, Teil 3.03). </a:t>
            </a: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1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Farbinhalt|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575856"/>
              </p:ext>
            </p:extLst>
          </p:nvPr>
        </p:nvGraphicFramePr>
        <p:xfrm>
          <a:off x="323528" y="1484784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108571"/>
                <a:gridCol w="1462846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723835"/>
              </p:ext>
            </p:extLst>
          </p:nvPr>
        </p:nvGraphicFramePr>
        <p:xfrm>
          <a:off x="323528" y="2780928"/>
          <a:ext cx="8568952" cy="1010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108571"/>
                <a:gridCol w="1462846"/>
                <a:gridCol w="4888964"/>
              </a:tblGrid>
              <a:tr h="37083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93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(RDA 7.15)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99999" y="1268760"/>
            <a:ext cx="8640960" cy="453650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illustrieren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(RDA 7.15.1.3): Erfassung unter Verwendung der allgemeinen Begriffe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bzw.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kann erfasst werden,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sie einfach zu ermitteln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Unbedeutende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vernachlässigen.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Karten wird der illustrierende Inhalt in einer Anmerkung wiedergegeben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323528" y="429972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illustrierende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kann näher spezifiziert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(Begriffsliste unter RDA 7.15.1.3).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kommt z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in Frage: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(Höhenprofile, geologische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Profile)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kann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entsprechend den Anweisungen für alte Drucke detailliert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beschrieben werden.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572771"/>
              </p:ext>
            </p:extLst>
          </p:nvPr>
        </p:nvGraphicFramePr>
        <p:xfrm>
          <a:off x="179512" y="1988839"/>
          <a:ext cx="8568952" cy="1072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195685"/>
                <a:gridCol w="2016224"/>
                <a:gridCol w="4248472"/>
              </a:tblGrid>
              <a:tr h="43204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 2 Diagrammen und 10 Illustrationen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071335"/>
              </p:ext>
            </p:extLst>
          </p:nvPr>
        </p:nvGraphicFramePr>
        <p:xfrm>
          <a:off x="214167" y="4436287"/>
          <a:ext cx="8568952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411709"/>
                <a:gridCol w="2592288"/>
                <a:gridCol w="345638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7272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164704" y="1566084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für eine Karte (Anmerkung):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64704" y="4020465"/>
            <a:ext cx="8361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für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Atlas: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057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Glossar: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den keine eigene Beschreibung nach RDA 25 angelegt wird, wird gemäß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7.16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in einer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 formulierbaren Anmerkung erfasst.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ergänzende Inhalt bereits im Titelzusatz erfasst wurde, wird er nicht noch einmal in einer Anmerkung erwähnt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6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434644"/>
              </p:ext>
            </p:extLst>
          </p:nvPr>
        </p:nvGraphicFramePr>
        <p:xfrm>
          <a:off x="323528" y="1484784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195685"/>
                <a:gridCol w="1656184"/>
                <a:gridCol w="460851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Straßenverzeichnis und 2 Nebenkarten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344721"/>
              </p:ext>
            </p:extLst>
          </p:nvPr>
        </p:nvGraphicFramePr>
        <p:xfrm>
          <a:off x="323528" y="2996952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267693"/>
                <a:gridCol w="1656184"/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Texte zur Stadtgeschichte und touristische Informationen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875088"/>
              </p:ext>
            </p:extLst>
          </p:nvPr>
        </p:nvGraphicFramePr>
        <p:xfrm>
          <a:off x="323528" y="4509120"/>
          <a:ext cx="8568952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571"/>
                <a:gridCol w="1267693"/>
                <a:gridCol w="1656184"/>
                <a:gridCol w="453650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Innenstadtvergrößerung, Umgebungskarte und Straßenverzeichnis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8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25354"/>
            <a:ext cx="8640960" cy="131541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Details von kartografischem Inhalt (RDA 7.27)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323528" y="1268760"/>
            <a:ext cx="8640960" cy="4752528"/>
          </a:xfrm>
        </p:spPr>
        <p:txBody>
          <a:bodyPr/>
          <a:lstStyle/>
          <a:p>
            <a:endParaRPr lang="de-DE" sz="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önnen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gehören z. B.: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Kartengitter, verwendete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Koordinatensysteme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Ausrichtung der Karte (wenn nicht Norden oben ist)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Details zur Maßstabsangabe bei „unterschiedlichen Maßstäben″ (z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der überwiegende Maßstab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Flughöhe bei Fernerkundungsbildern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 der Reliefdarstellung (Schraffen, Schummerung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457200" lvl="1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7.27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RDA 7.27 D-A-CH.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Beziehung stehendes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 (RDA 25.1)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topographische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mit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Beziehungskennzeichnung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Basiert auf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erfasst.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in Beziehung stehendes Werk in einer unstrukturierten Beschreibung angegeben, wird die entsprechende Formulierung aus der Ressource übertragen.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Nebenkarten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können auch als in Beziehung stehendes Werk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80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237626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Kartenbeilagen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(z. B. zu Büchern oder Atlanten):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Regel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zu erfassen.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Eigenständige Kartenbeilagen: Strukturierte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(vgl. RDA 27.1.1.3).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Beziehungen zu in Beziehung stehenden Manifestationen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27.1)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371686"/>
              </p:ext>
            </p:extLst>
          </p:nvPr>
        </p:nvGraphicFramePr>
        <p:xfrm>
          <a:off x="251520" y="4509120"/>
          <a:ext cx="8775192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120617"/>
                <a:gridCol w="49263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 zu in Beziehung stehender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Enthält: Stadtplan von Bern und Umgebung.</a:t>
                      </a: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- 14. Auflage. - Bern 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Hallwag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1959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platzhalter 2"/>
          <p:cNvSpPr txBox="1">
            <a:spLocks/>
          </p:cNvSpPr>
          <p:nvPr/>
        </p:nvSpPr>
        <p:spPr>
          <a:xfrm>
            <a:off x="251520" y="37890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86409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 (RDA 19.2, Anhang I.2.1)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112568"/>
          </a:xfrm>
        </p:spPr>
        <p:txBody>
          <a:bodyPr/>
          <a:lstStyle/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 Schöpfer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Regel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I.2.1: 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Person, eine Familie 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Körperschaft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für die Schaffung einer Karte, eines Atlasses, eines Globusses oder eines anderen kartografischen Werks verantwortlich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pPr marL="45720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19.2.1.1.1, Punkt f: Eine Körperschaft ist geistiger Schöpfer eines von ihr erzeugten oder veranlassten kartografischen Werks, wenn sie nicht nur für Vertrieb oder Veröffentlichung verantwortlich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Beziehungskennzeichnung: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001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/>
          <a:lstStyle/>
          <a:p>
            <a:pPr marL="5715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Sonderfall Verlage</a:t>
            </a:r>
          </a:p>
          <a:p>
            <a:pPr marL="5715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häufig auch geistiger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 eine Person und/oder Körperschaft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genannt ist, so wird bei dieser überprüft, ob sie die Kriterien für den geistigen Schöpfer erfüllt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keine Hinweise auf einen anderen geistigen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wird für den Verlag (ohne weitere Prüfung) eine Beziehung als geistiger Schöpfer angelegt.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2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481757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6.K: Karten | Aleph | Stand: 22.02.2016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784976" cy="432048"/>
          </a:xfrm>
        </p:spPr>
        <p:txBody>
          <a:bodyPr wrap="square"/>
          <a:lstStyle/>
          <a:p>
            <a:pPr marL="0" indent="0">
              <a:buNone/>
            </a:pPr>
            <a:r>
              <a:rPr lang="fr-F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</a:t>
            </a: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frontières européennes de 1900 à 1975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464912"/>
            <a:ext cx="8784976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Alpenvereinskarte Bayerische Alpen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platzhalter 2"/>
          <p:cNvSpPr txBox="1">
            <a:spLocks/>
          </p:cNvSpPr>
          <p:nvPr/>
        </p:nvSpPr>
        <p:spPr>
          <a:xfrm>
            <a:off x="251520" y="4305372"/>
            <a:ext cx="7776864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Freizeitkarte Kreis Roth und Stadtkreis Schwabach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368862"/>
              </p:ext>
            </p:extLst>
          </p:nvPr>
        </p:nvGraphicFramePr>
        <p:xfrm>
          <a:off x="251520" y="4737420"/>
          <a:ext cx="8568951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1"/>
                <a:gridCol w="2880320"/>
                <a:gridCol w="367240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$k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Städte-Verlag E. v. Wagner &amp; J.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Mitterhuber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GmbH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</a:t>
                      </a:r>
                      <a:r>
                        <a:rPr lang="en-US" sz="16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GND-ID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 </a:t>
                      </a:r>
                      <a:r>
                        <a:rPr lang="en-US" sz="1600" b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ctg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</a:t>
                      </a:r>
                      <a:r>
                        <a:rPr lang="en-US" sz="16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Kartograf</a:t>
                      </a:r>
                      <a:r>
                        <a:rPr lang="en-US" sz="16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]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42627"/>
              </p:ext>
            </p:extLst>
          </p:nvPr>
        </p:nvGraphicFramePr>
        <p:xfrm>
          <a:off x="270809" y="1196752"/>
          <a:ext cx="8465262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047"/>
                <a:gridCol w="1051601">
                  <a:extLst>
                    <a:ext uri="{9D8B030D-6E8A-4147-A177-3AD203B41FA5}">
                      <a16:colId xmlns:a16="http://schemas.microsoft.com/office/drawing/2014/main" xmlns="" val="2197163217"/>
                    </a:ext>
                  </a:extLst>
                </a:gridCol>
                <a:gridCol w="3382562">
                  <a:extLst>
                    <a:ext uri="{9D8B030D-6E8A-4147-A177-3AD203B41FA5}">
                      <a16:colId xmlns:a16="http://schemas.microsoft.com/office/drawing/2014/main" xmlns="" val="2039151353"/>
                    </a:ext>
                  </a:extLst>
                </a:gridCol>
                <a:gridCol w="2939052">
                  <a:extLst>
                    <a:ext uri="{9D8B030D-6E8A-4147-A177-3AD203B41FA5}">
                      <a16:colId xmlns:a16="http://schemas.microsoft.com/office/drawing/2014/main" xmlns="" val="2179218206"/>
                    </a:ext>
                  </a:extLst>
                </a:gridCol>
              </a:tblGrid>
              <a:tr h="35545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513676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600" b="1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Dami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Aldo</a:t>
                      </a:r>
                      <a:b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600" b="1" i="0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i="1" kern="12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 </a:t>
                      </a:r>
                      <a:r>
                        <a:rPr lang="en-US" sz="1600" b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ctg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</a:t>
                      </a:r>
                      <a:r>
                        <a:rPr lang="en-US" sz="16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Kartograf</a:t>
                      </a:r>
                      <a:r>
                        <a:rPr lang="en-US" sz="16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]</a:t>
                      </a:r>
                      <a:endParaRPr lang="de-DE" sz="16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020282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6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9742077"/>
                  </a:ext>
                </a:extLst>
              </a:tr>
            </a:tbl>
          </a:graphicData>
        </a:graphic>
      </p:graphicFrame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456752"/>
              </p:ext>
            </p:extLst>
          </p:nvPr>
        </p:nvGraphicFramePr>
        <p:xfrm>
          <a:off x="261431" y="2909569"/>
          <a:ext cx="8352928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505"/>
                <a:gridCol w="10785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948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78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24098"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612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$k </a:t>
                      </a:r>
                      <a:r>
                        <a:rPr lang="en-US" sz="1600" b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Deutscher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b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Alpenverein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/>
                      </a:r>
                      <a:br>
                        <a:rPr lang="en-US" sz="16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</a:b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</a:t>
                      </a:r>
                      <a:r>
                        <a:rPr lang="en-US" sz="16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b="0" i="1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GND-ID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 </a:t>
                      </a:r>
                      <a:r>
                        <a:rPr lang="en-US" sz="1600" b="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ctg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US" sz="16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</a:t>
                      </a:r>
                      <a:r>
                        <a:rPr lang="en-US" sz="1600" b="0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Kartograf</a:t>
                      </a:r>
                      <a:r>
                        <a:rPr lang="en-US" sz="16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]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3487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38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5047</Words>
  <Application>Microsoft Office PowerPoint</Application>
  <PresentationFormat>Bildschirmpräsentation (4:3)</PresentationFormat>
  <Paragraphs>1073</Paragraphs>
  <Slides>68</Slides>
  <Notes>67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68</vt:i4>
      </vt:variant>
    </vt:vector>
  </HeadingPairs>
  <TitlesOfParts>
    <vt:vector size="69" baseType="lpstr">
      <vt:lpstr>Larissa-Design</vt:lpstr>
      <vt:lpstr>Schulungsunterlagen der AG RDA</vt:lpstr>
      <vt:lpstr>Kartografische Ressourcen</vt:lpstr>
      <vt:lpstr>Allgemeines</vt:lpstr>
      <vt:lpstr>Bevorzugte Informationsquellen (RDA 2.2.2.2)</vt:lpstr>
      <vt:lpstr>Bestimmung des Werks</vt:lpstr>
      <vt:lpstr>Bevorzugter Titel des Werks (RDA 6.2.2)</vt:lpstr>
      <vt:lpstr>Geistiger Schöpfer &amp; Beziehungskennzeichnung (RDA 19.2, Anhang I.2.1)</vt:lpstr>
      <vt:lpstr>Geistiger Schöpfer &amp; Beziehungskennzeichnung</vt:lpstr>
      <vt:lpstr>Beispiele</vt:lpstr>
      <vt:lpstr>Sonstige (Werkebene, RDA 19.3, Anhang I.2.2), Mitwirkende (Expressionsebene, RDA 20.2, Anhang I.3.1) &amp; Beziehungskennzeichnungen</vt:lpstr>
      <vt:lpstr>Hersteller und Beziehungskennzeichnung (Manifestationsebene, RDA 21.6, Anhang I.4)</vt:lpstr>
      <vt:lpstr>Normierter Sucheinstieg für das Werk (RDA 6.27)</vt:lpstr>
      <vt:lpstr>Merkmale zur Unterscheidung identischer Werktitel (RDA 5.2, 6.3-6.6, 6.27.1.9)</vt:lpstr>
      <vt:lpstr>Inhaltstyp (RDA 6.9)</vt:lpstr>
      <vt:lpstr>Inhaltstyp | Beispiel</vt:lpstr>
      <vt:lpstr>Medientyp (RDA 3.2)</vt:lpstr>
      <vt:lpstr>Datenträgertyp (RDA 3.3)</vt:lpstr>
      <vt:lpstr>Titel in mehreren Formen (RDA 2.3.2.5)</vt:lpstr>
      <vt:lpstr>Titel in mehreren Formen | Beispiele</vt:lpstr>
      <vt:lpstr>Maßstab als Teil des Haupttitels (RDA 2.3.2.8.2)</vt:lpstr>
      <vt:lpstr>Fingierter Titel (RDA 2.3.2.11.2)</vt:lpstr>
      <vt:lpstr>Erfassen von Titelzusätzen (RDA 2.3.4.3)</vt:lpstr>
      <vt:lpstr>Erfassen von Titelzusätzen (RDA 2.3.4.3)</vt:lpstr>
      <vt:lpstr>Fingierte Titelzusätze (RDA 2.3.4.5)</vt:lpstr>
      <vt:lpstr>Abweichender Titel (RDA 2.3.6)</vt:lpstr>
      <vt:lpstr>Verantwortlichkeitsangabe bei Verlagen, die gleichzeitig geistiger Schöpfer sind</vt:lpstr>
      <vt:lpstr>Anmerkung zur Verantwortlichkeitsangabe (RDA 2.17.3)</vt:lpstr>
      <vt:lpstr>Erfassen von Ausgabevermerken (RDA 2.5.1.4)</vt:lpstr>
      <vt:lpstr>Mathematische Angaben | Koordinaten (RDA 7.4)</vt:lpstr>
      <vt:lpstr>Mathematische Angaben | Koordinaten (RDA 7.4)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Projektion (RDA 7.26)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Umfang (RDA 3.4)</vt:lpstr>
      <vt:lpstr>Physische Beschreibung | Maße einer Karte (RDA 3.5.2)</vt:lpstr>
      <vt:lpstr>Physische Beschreibung | Maße einer Karte (RDA 3.5.2)</vt:lpstr>
      <vt:lpstr>Maße einer Karte | Beispiele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Trägermaterial (RDA 3.6)</vt:lpstr>
      <vt:lpstr>Physische Beschreibung | Halterung (RDA 3.8)</vt:lpstr>
      <vt:lpstr>Physische Beschreibung | Entstehungsmethode (RDA 3.9)</vt:lpstr>
      <vt:lpstr>Physische Beschreibung | Layout (RDA 3.11)</vt:lpstr>
      <vt:lpstr>Physische Beschreibung | Farbinhalt (RDA 7.17)</vt:lpstr>
      <vt:lpstr>Farbinhalt| Beispiele</vt:lpstr>
      <vt:lpstr>Illustrierender Inhalt (RDA 7.15) </vt:lpstr>
      <vt:lpstr>Illustrierender Inhalt (RDA 7.15)</vt:lpstr>
      <vt:lpstr>Illustrierender Inhalt | Beispiele</vt:lpstr>
      <vt:lpstr>Ergänzender Inhalt (RDA 7.16)</vt:lpstr>
      <vt:lpstr>Ergänzender Inhalt | Beispiele</vt:lpstr>
      <vt:lpstr>Sonstige Details von kartografischem Inhalt (RDA 7.27)</vt:lpstr>
      <vt:lpstr>In Beziehung stehendes Werk (RDA 25.1) </vt:lpstr>
      <vt:lpstr>Erfassen von Beziehungen zu in Beziehung stehenden Manifestationen (RDA 27.1)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550</cp:revision>
  <cp:lastPrinted>2016-01-22T11:50:23Z</cp:lastPrinted>
  <dcterms:created xsi:type="dcterms:W3CDTF">2014-02-18T07:01:40Z</dcterms:created>
  <dcterms:modified xsi:type="dcterms:W3CDTF">2016-04-18T06:11:58Z</dcterms:modified>
</cp:coreProperties>
</file>