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56.xml" ContentType="application/vnd.openxmlformats-officedocument.presentationml.notesSlide+xml"/>
  <Override PartName="/ppt/notesSlides/notesSlide57.xml" ContentType="application/vnd.openxmlformats-officedocument.presentationml.notesSlide+xml"/>
  <Override PartName="/ppt/notesSlides/notesSlide58.xml" ContentType="application/vnd.openxmlformats-officedocument.presentationml.notesSlide+xml"/>
  <Override PartName="/ppt/notesSlides/notesSlide59.xml" ContentType="application/vnd.openxmlformats-officedocument.presentationml.notesSlide+xml"/>
  <Override PartName="/ppt/notesSlides/notesSlide60.xml" ContentType="application/vnd.openxmlformats-officedocument.presentationml.notesSlide+xml"/>
  <Override PartName="/ppt/notesSlides/notesSlide61.xml" ContentType="application/vnd.openxmlformats-officedocument.presentationml.notesSlide+xml"/>
  <Override PartName="/ppt/notesSlides/notesSlide62.xml" ContentType="application/vnd.openxmlformats-officedocument.presentationml.notesSlide+xml"/>
  <Override PartName="/ppt/notesSlides/notesSlide63.xml" ContentType="application/vnd.openxmlformats-officedocument.presentationml.notesSlide+xml"/>
  <Override PartName="/ppt/notesSlides/notesSlide64.xml" ContentType="application/vnd.openxmlformats-officedocument.presentationml.notesSlide+xml"/>
  <Override PartName="/ppt/notesSlides/notesSlide65.xml" ContentType="application/vnd.openxmlformats-officedocument.presentationml.notesSlide+xml"/>
  <Override PartName="/ppt/notesSlides/notesSlide66.xml" ContentType="application/vnd.openxmlformats-officedocument.presentationml.notesSlide+xml"/>
  <Override PartName="/ppt/notesSlides/notesSlide6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0" r:id="rId1"/>
  </p:sldMasterIdLst>
  <p:notesMasterIdLst>
    <p:notesMasterId r:id="rId69"/>
  </p:notesMasterIdLst>
  <p:handoutMasterIdLst>
    <p:handoutMasterId r:id="rId70"/>
  </p:handoutMasterIdLst>
  <p:sldIdLst>
    <p:sldId id="343" r:id="rId2"/>
    <p:sldId id="259" r:id="rId3"/>
    <p:sldId id="359" r:id="rId4"/>
    <p:sldId id="394" r:id="rId5"/>
    <p:sldId id="336" r:id="rId6"/>
    <p:sldId id="373" r:id="rId7"/>
    <p:sldId id="338" r:id="rId8"/>
    <p:sldId id="395" r:id="rId9"/>
    <p:sldId id="391" r:id="rId10"/>
    <p:sldId id="392" r:id="rId11"/>
    <p:sldId id="396" r:id="rId12"/>
    <p:sldId id="397" r:id="rId13"/>
    <p:sldId id="398" r:id="rId14"/>
    <p:sldId id="399" r:id="rId15"/>
    <p:sldId id="400" r:id="rId16"/>
    <p:sldId id="402" r:id="rId17"/>
    <p:sldId id="403" r:id="rId18"/>
    <p:sldId id="404" r:id="rId19"/>
    <p:sldId id="405" r:id="rId20"/>
    <p:sldId id="406" r:id="rId21"/>
    <p:sldId id="407" r:id="rId22"/>
    <p:sldId id="408" r:id="rId23"/>
    <p:sldId id="450" r:id="rId24"/>
    <p:sldId id="409" r:id="rId25"/>
    <p:sldId id="410" r:id="rId26"/>
    <p:sldId id="414" r:id="rId27"/>
    <p:sldId id="415" r:id="rId28"/>
    <p:sldId id="419" r:id="rId29"/>
    <p:sldId id="416" r:id="rId30"/>
    <p:sldId id="420" r:id="rId31"/>
    <p:sldId id="424" r:id="rId32"/>
    <p:sldId id="426" r:id="rId33"/>
    <p:sldId id="427" r:id="rId34"/>
    <p:sldId id="425" r:id="rId35"/>
    <p:sldId id="422" r:id="rId36"/>
    <p:sldId id="423" r:id="rId37"/>
    <p:sldId id="444" r:id="rId38"/>
    <p:sldId id="449" r:id="rId39"/>
    <p:sldId id="451" r:id="rId40"/>
    <p:sldId id="428" r:id="rId41"/>
    <p:sldId id="429" r:id="rId42"/>
    <p:sldId id="445" r:id="rId43"/>
    <p:sldId id="430" r:id="rId44"/>
    <p:sldId id="431" r:id="rId45"/>
    <p:sldId id="448" r:id="rId46"/>
    <p:sldId id="456" r:id="rId47"/>
    <p:sldId id="432" r:id="rId48"/>
    <p:sldId id="453" r:id="rId49"/>
    <p:sldId id="454" r:id="rId50"/>
    <p:sldId id="433" r:id="rId51"/>
    <p:sldId id="434" r:id="rId52"/>
    <p:sldId id="435" r:id="rId53"/>
    <p:sldId id="436" r:id="rId54"/>
    <p:sldId id="437" r:id="rId55"/>
    <p:sldId id="438" r:id="rId56"/>
    <p:sldId id="439" r:id="rId57"/>
    <p:sldId id="440" r:id="rId58"/>
    <p:sldId id="441" r:id="rId59"/>
    <p:sldId id="446" r:id="rId60"/>
    <p:sldId id="442" r:id="rId61"/>
    <p:sldId id="447" r:id="rId62"/>
    <p:sldId id="457" r:id="rId63"/>
    <p:sldId id="443" r:id="rId64"/>
    <p:sldId id="452" r:id="rId65"/>
    <p:sldId id="401" r:id="rId66"/>
    <p:sldId id="418" r:id="rId67"/>
    <p:sldId id="417" r:id="rId68"/>
  </p:sldIdLst>
  <p:sldSz cx="9144000" cy="6858000" type="screen4x3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Mittlere Formatvorlage 2 - Akz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00" autoAdjust="0"/>
    <p:restoredTop sz="90932" autoAdjust="0"/>
  </p:normalViewPr>
  <p:slideViewPr>
    <p:cSldViewPr>
      <p:cViewPr varScale="1">
        <p:scale>
          <a:sx n="82" d="100"/>
          <a:sy n="82" d="100"/>
        </p:scale>
        <p:origin x="-1061" y="-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672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668" y="-72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" Type="http://schemas.openxmlformats.org/officeDocument/2006/relationships/slide" Target="slides/slide6.xml"/><Relationship Id="rId71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viewProps" Target="view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C937E4-8306-4256-98BE-2853E1A1DDAD}" type="datetimeFigureOut">
              <a:rPr lang="de-DE" smtClean="0"/>
              <a:pPr/>
              <a:t>26.01.2017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DCA550-704A-4CEF-B7C9-46B62E56443F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9352918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1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EDB1F4-BB4F-44BD-AC26-B758B395BD23}" type="datetimeFigureOut">
              <a:rPr lang="de-DE" smtClean="0"/>
              <a:pPr/>
              <a:t>26.01.2017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4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5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9F8FF6-6F64-48B5-AF7B-675846B344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2020102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5.xml"/><Relationship Id="rId1" Type="http://schemas.openxmlformats.org/officeDocument/2006/relationships/notesMaster" Target="../notesMasters/notesMaster1.xml"/></Relationships>
</file>

<file path=ppt/notesSlides/_rels/notesSlide5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5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7.xml"/><Relationship Id="rId1" Type="http://schemas.openxmlformats.org/officeDocument/2006/relationships/notesMaster" Target="../notesMasters/notesMaster1.xml"/></Relationships>
</file>

<file path=ppt/notesSlides/_rels/notesSlide5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5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0.xml"/><Relationship Id="rId1" Type="http://schemas.openxmlformats.org/officeDocument/2006/relationships/notesMaster" Target="../notesMasters/notesMaster1.xml"/></Relationships>
</file>

<file path=ppt/notesSlides/_rels/notesSlide6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1.xml"/><Relationship Id="rId1" Type="http://schemas.openxmlformats.org/officeDocument/2006/relationships/notesMaster" Target="../notesMasters/notesMaster1.xml"/></Relationships>
</file>

<file path=ppt/notesSlides/_rels/notesSlide6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2.xml"/><Relationship Id="rId1" Type="http://schemas.openxmlformats.org/officeDocument/2006/relationships/notesMaster" Target="../notesMasters/notesMaster1.xml"/></Relationships>
</file>

<file path=ppt/notesSlides/_rels/notesSlide6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3.xml"/><Relationship Id="rId1" Type="http://schemas.openxmlformats.org/officeDocument/2006/relationships/notesMaster" Target="../notesMasters/notesMaster1.xml"/></Relationships>
</file>

<file path=ppt/notesSlides/_rels/notesSlide6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4.xml"/><Relationship Id="rId1" Type="http://schemas.openxmlformats.org/officeDocument/2006/relationships/notesMaster" Target="../notesMasters/notesMaster1.xml"/></Relationships>
</file>

<file path=ppt/notesSlides/_rels/notesSlide6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5.xml"/><Relationship Id="rId1" Type="http://schemas.openxmlformats.org/officeDocument/2006/relationships/notesMaster" Target="../notesMasters/notesMaster1.xml"/></Relationships>
</file>

<file path=ppt/notesSlides/_rels/notesSlide6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6.xml"/><Relationship Id="rId1" Type="http://schemas.openxmlformats.org/officeDocument/2006/relationships/notesMaster" Target="../notesMasters/notesMaster1.xml"/></Relationships>
</file>

<file path=ppt/notesSlides/_rels/notesSlide6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Folienbildplatzhalt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izenplatzhalt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de-DE" altLang="de-DE" dirty="0" smtClean="0"/>
          </a:p>
        </p:txBody>
      </p:sp>
      <p:sp>
        <p:nvSpPr>
          <p:cNvPr id="39940" name="Foliennummernplatzhalt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</a:pPr>
            <a:fld id="{48008DAF-D963-4700-99B3-C42D4B33FF6D}" type="slidenum">
              <a:rPr lang="de-DE" altLang="de-DE">
                <a:solidFill>
                  <a:prstClr val="black"/>
                </a:solidFill>
              </a:rPr>
              <a:pPr eaLnBrk="1" hangingPunct="1">
                <a:spcBef>
                  <a:spcPct val="0"/>
                </a:spcBef>
              </a:pPr>
              <a:t>1</a:t>
            </a:fld>
            <a:endParaRPr lang="de-DE" altLang="de-DE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10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16</a:t>
            </a:fld>
            <a:endParaRPr lang="de-DE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17</a:t>
            </a:fld>
            <a:endParaRPr lang="de-DE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18</a:t>
            </a:fld>
            <a:endParaRPr lang="de-DE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46418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20</a:t>
            </a:fld>
            <a:endParaRPr lang="de-DE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21</a:t>
            </a:fld>
            <a:endParaRPr lang="de-DE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22</a:t>
            </a:fld>
            <a:endParaRPr lang="de-DE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23</a:t>
            </a:fld>
            <a:endParaRPr lang="de-DE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24</a:t>
            </a:fld>
            <a:endParaRPr lang="de-DE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25</a:t>
            </a:fld>
            <a:endParaRPr lang="de-DE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26</a:t>
            </a:fld>
            <a:endParaRPr lang="de-DE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27</a:t>
            </a:fld>
            <a:endParaRPr lang="de-DE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28</a:t>
            </a:fld>
            <a:endParaRPr lang="de-DE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29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30</a:t>
            </a:fld>
            <a:endParaRPr lang="de-DE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31</a:t>
            </a:fld>
            <a:endParaRPr lang="de-DE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32</a:t>
            </a:fld>
            <a:endParaRPr lang="de-DE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33</a:t>
            </a:fld>
            <a:endParaRPr lang="de-DE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34</a:t>
            </a:fld>
            <a:endParaRPr lang="de-DE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35</a:t>
            </a:fld>
            <a:endParaRPr lang="de-DE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36</a:t>
            </a:fld>
            <a:endParaRPr lang="de-DE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37</a:t>
            </a:fld>
            <a:endParaRPr lang="de-DE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38</a:t>
            </a:fld>
            <a:endParaRPr lang="de-DE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39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40</a:t>
            </a:fld>
            <a:endParaRPr lang="de-DE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41</a:t>
            </a:fld>
            <a:endParaRPr lang="de-DE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42</a:t>
            </a:fld>
            <a:endParaRPr lang="de-DE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43</a:t>
            </a:fld>
            <a:endParaRPr lang="de-DE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44</a:t>
            </a:fld>
            <a:endParaRPr lang="de-DE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45</a:t>
            </a:fld>
            <a:endParaRPr lang="de-DE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46</a:t>
            </a:fld>
            <a:endParaRPr lang="de-DE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47</a:t>
            </a:fld>
            <a:endParaRPr lang="de-DE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48</a:t>
            </a:fld>
            <a:endParaRPr lang="de-DE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49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50</a:t>
            </a:fld>
            <a:endParaRPr lang="de-DE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51</a:t>
            </a:fld>
            <a:endParaRPr lang="de-DE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52</a:t>
            </a:fld>
            <a:endParaRPr lang="de-DE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53</a:t>
            </a:fld>
            <a:endParaRPr lang="de-DE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54</a:t>
            </a:fld>
            <a:endParaRPr lang="de-DE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55</a:t>
            </a:fld>
            <a:endParaRPr lang="de-DE"/>
          </a:p>
        </p:txBody>
      </p:sp>
    </p:spTree>
  </p:cSld>
  <p:clrMapOvr>
    <a:masterClrMapping/>
  </p:clrMapOvr>
</p:notes>
</file>

<file path=ppt/notesSlides/notesSlide5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56</a:t>
            </a:fld>
            <a:endParaRPr lang="de-DE"/>
          </a:p>
        </p:txBody>
      </p:sp>
    </p:spTree>
  </p:cSld>
  <p:clrMapOvr>
    <a:masterClrMapping/>
  </p:clrMapOvr>
</p:notes>
</file>

<file path=ppt/notesSlides/notesSlide5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57</a:t>
            </a:fld>
            <a:endParaRPr lang="de-DE"/>
          </a:p>
        </p:txBody>
      </p:sp>
    </p:spTree>
  </p:cSld>
  <p:clrMapOvr>
    <a:masterClrMapping/>
  </p:clrMapOvr>
</p:notes>
</file>

<file path=ppt/notesSlides/notesSlide5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58</a:t>
            </a:fld>
            <a:endParaRPr lang="de-DE"/>
          </a:p>
        </p:txBody>
      </p:sp>
    </p:spTree>
  </p:cSld>
  <p:clrMapOvr>
    <a:masterClrMapping/>
  </p:clrMapOvr>
</p:notes>
</file>

<file path=ppt/notesSlides/notesSlide5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59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60</a:t>
            </a:fld>
            <a:endParaRPr lang="de-DE"/>
          </a:p>
        </p:txBody>
      </p:sp>
    </p:spTree>
  </p:cSld>
  <p:clrMapOvr>
    <a:masterClrMapping/>
  </p:clrMapOvr>
</p:notes>
</file>

<file path=ppt/notesSlides/notesSlide6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61</a:t>
            </a:fld>
            <a:endParaRPr lang="de-DE"/>
          </a:p>
        </p:txBody>
      </p:sp>
    </p:spTree>
  </p:cSld>
  <p:clrMapOvr>
    <a:masterClrMapping/>
  </p:clrMapOvr>
</p:notes>
</file>

<file path=ppt/notesSlides/notesSlide6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62</a:t>
            </a:fld>
            <a:endParaRPr lang="de-DE"/>
          </a:p>
        </p:txBody>
      </p:sp>
    </p:spTree>
  </p:cSld>
  <p:clrMapOvr>
    <a:masterClrMapping/>
  </p:clrMapOvr>
</p:notes>
</file>

<file path=ppt/notesSlides/notesSlide6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63</a:t>
            </a:fld>
            <a:endParaRPr lang="de-DE"/>
          </a:p>
        </p:txBody>
      </p:sp>
    </p:spTree>
  </p:cSld>
  <p:clrMapOvr>
    <a:masterClrMapping/>
  </p:clrMapOvr>
</p:notes>
</file>

<file path=ppt/notesSlides/notesSlide6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64</a:t>
            </a:fld>
            <a:endParaRPr lang="de-DE"/>
          </a:p>
        </p:txBody>
      </p:sp>
    </p:spTree>
  </p:cSld>
  <p:clrMapOvr>
    <a:masterClrMapping/>
  </p:clrMapOvr>
</p:notes>
</file>

<file path=ppt/notesSlides/notesSlide6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65</a:t>
            </a:fld>
            <a:endParaRPr lang="de-DE"/>
          </a:p>
        </p:txBody>
      </p:sp>
    </p:spTree>
  </p:cSld>
  <p:clrMapOvr>
    <a:masterClrMapping/>
  </p:clrMapOvr>
</p:notes>
</file>

<file path=ppt/notesSlides/notesSlide6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66</a:t>
            </a:fld>
            <a:endParaRPr lang="de-DE"/>
          </a:p>
        </p:txBody>
      </p:sp>
    </p:spTree>
  </p:cSld>
  <p:clrMapOvr>
    <a:masterClrMapping/>
  </p:clrMapOvr>
</p:notes>
</file>

<file path=ppt/notesSlides/notesSlide6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67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9F8FF6-6F64-48B5-AF7B-675846B3447E}" type="slidenum">
              <a:rPr lang="de-DE" smtClean="0"/>
              <a:pPr/>
              <a:t>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/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7" name="Textplatzhalter 6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>
            <a:noAutofit/>
          </a:bodyPr>
          <a:lstStyle/>
          <a:p>
            <a:pPr lvl="0"/>
            <a:r>
              <a:rPr lang="de-DE" dirty="0" smtClean="0"/>
              <a:t>Textmasterformat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6120680" cy="365125"/>
          </a:xfrm>
        </p:spPr>
        <p:txBody>
          <a:bodyPr/>
          <a:lstStyle>
            <a:lvl1pPr algn="l">
              <a:defRPr>
                <a:solidFill>
                  <a:schemeClr val="accent1">
                    <a:lumMod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9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690F1-7CA1-4166-A522-500460961984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77943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6K: Karten | PICA DNB/ZDB | Stand: 30.11.2016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06235E-0B58-4252-AA2B-68829E55BF0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  <p:sldLayoutId id="2147483662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jpe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jpeg"/><Relationship Id="rId15" Type="http://schemas.openxmlformats.org/officeDocument/2006/relationships/image" Target="../media/image13.png"/><Relationship Id="rId10" Type="http://schemas.openxmlformats.org/officeDocument/2006/relationships/image" Target="../media/image8.jpeg"/><Relationship Id="rId4" Type="http://schemas.openxmlformats.org/officeDocument/2006/relationships/image" Target="../media/image2.png"/><Relationship Id="rId9" Type="http://schemas.openxmlformats.org/officeDocument/2006/relationships/image" Target="../media/image7.jpeg"/><Relationship Id="rId14" Type="http://schemas.openxmlformats.org/officeDocument/2006/relationships/image" Target="../media/image1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1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1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12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12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1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12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1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6.xml"/><Relationship Id="rId1" Type="http://schemas.openxmlformats.org/officeDocument/2006/relationships/slideLayout" Target="../slideLayouts/slideLayout1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7.xml"/><Relationship Id="rId1" Type="http://schemas.openxmlformats.org/officeDocument/2006/relationships/slideLayout" Target="../slideLayouts/slideLayout1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8.xml"/><Relationship Id="rId1" Type="http://schemas.openxmlformats.org/officeDocument/2006/relationships/slideLayout" Target="../slideLayouts/slideLayout1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9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0.xml"/><Relationship Id="rId1" Type="http://schemas.openxmlformats.org/officeDocument/2006/relationships/slideLayout" Target="../slideLayouts/slideLayout1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1.xml"/><Relationship Id="rId1" Type="http://schemas.openxmlformats.org/officeDocument/2006/relationships/slideLayout" Target="../slideLayouts/slideLayout1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2.xml"/><Relationship Id="rId1" Type="http://schemas.openxmlformats.org/officeDocument/2006/relationships/slideLayout" Target="../slideLayouts/slideLayout12.xml"/></Relationships>
</file>

<file path=ppt/slides/_rels/slide6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3.xml"/><Relationship Id="rId1" Type="http://schemas.openxmlformats.org/officeDocument/2006/relationships/slideLayout" Target="../slideLayouts/slideLayout12.xml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4.xml"/><Relationship Id="rId1" Type="http://schemas.openxmlformats.org/officeDocument/2006/relationships/slideLayout" Target="../slideLayouts/slideLayout1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5.xml"/><Relationship Id="rId1" Type="http://schemas.openxmlformats.org/officeDocument/2006/relationships/slideLayout" Target="../slideLayouts/slideLayout12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6.xml"/><Relationship Id="rId1" Type="http://schemas.openxmlformats.org/officeDocument/2006/relationships/slideLayout" Target="../slideLayouts/slideLayout12.xml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7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llipse 7"/>
          <p:cNvSpPr/>
          <p:nvPr/>
        </p:nvSpPr>
        <p:spPr>
          <a:xfrm>
            <a:off x="611188" y="1041400"/>
            <a:ext cx="8032750" cy="3529013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endParaRPr lang="de-DE">
              <a:solidFill>
                <a:prstClr val="white"/>
              </a:solidFill>
            </a:endParaRPr>
          </a:p>
        </p:txBody>
      </p:sp>
      <p:sp>
        <p:nvSpPr>
          <p:cNvPr id="3075" name="Titel 1"/>
          <p:cNvSpPr>
            <a:spLocks noGrp="1"/>
          </p:cNvSpPr>
          <p:nvPr>
            <p:ph type="title"/>
          </p:nvPr>
        </p:nvSpPr>
        <p:spPr>
          <a:xfrm>
            <a:off x="1692275" y="2781300"/>
            <a:ext cx="6057900" cy="1652588"/>
          </a:xfrm>
        </p:spPr>
        <p:txBody>
          <a:bodyPr/>
          <a:lstStyle/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076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Grafik 1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Grafik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Grafik 25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Grafik 1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Grafik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Grafik 2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Grafik 22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Grafik 2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Grafik 2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Grafik 2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Grafik 27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Grafik 6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Grafik 29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91" name="Gruppieren 8"/>
          <p:cNvGrpSpPr>
            <a:grpSpLocks/>
          </p:cNvGrpSpPr>
          <p:nvPr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3092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3093" name="Grafik 5"/>
            <p:cNvPicPr>
              <a:picLocks noChangeAspect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9765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988840"/>
            <a:ext cx="8784976" cy="3960440"/>
          </a:xfrm>
        </p:spPr>
        <p:txBody>
          <a:bodyPr wrap="square"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sonstigen Personen, Familien und Körperschaften auf Werkebene sowie mitwirkenden Personen, Familien und Körperschaften werden entsprechend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allgemeinen Regeln ggf. auch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erfasst.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73305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(Werkebene, RDA 19.3, Anhang I.2.2), Mitwirkende (Expressionsebene, RDA 20.2, Anhang I.3.1) &amp; Beziehungskennzeichnungen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4178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1012974"/>
          </a:xfrm>
        </p:spPr>
        <p:txBody>
          <a:bodyPr>
            <a:noAutofit/>
          </a:bodyPr>
          <a:lstStyle/>
          <a:p>
            <a:r>
              <a:rPr lang="de-DE" smtClean="0">
                <a:latin typeface="Verdana" pitchFamily="34" charset="0"/>
                <a:ea typeface="Verdana" pitchFamily="34" charset="0"/>
                <a:cs typeface="Verdana" pitchFamily="34" charset="0"/>
              </a:rPr>
              <a:t>Hersteller &amp;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Beziehungskennzeichnung (Manifestationsebene, RDA 21.6, Anhang I.4)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95536" y="1700808"/>
            <a:ext cx="8640960" cy="417646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können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Manifestationsebene Beziehungen zu Herstellern erfasst werden.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empfohlen, eine entsprechende Beziehungskennzeichnung gemäß RDA Anhang I zu erfassen.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Beziehungskennzeichnungen: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Stecher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Radierer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71198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700808"/>
            <a:ext cx="8640960" cy="3960440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normierte Sucheinstieg für das Werk wird nach 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gebildet (Schulungsunterlage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3,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3.03).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Normierter Sucheinstieg für das Werk (RDA 6.27)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938363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5488" y="1628800"/>
            <a:ext cx="8784976" cy="468052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 Sucheinstieg muss immer eindeutig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sein.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Merkmale zur Unterscheidung: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Datum 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Ursprungsort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Werks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sonstige unterscheidende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Eigenschaft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(bei kartografischen Ressourcen z. B. der Maßstab)</a:t>
            </a: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Merkmale zur Unterscheidung identischer Werktitel (RDA 5.2, 6.3-6.6, 6.27.1.9)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692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Inhaltstyp (RDA 6.9)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53953" y="1196752"/>
            <a:ext cx="8784976" cy="475252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Hauptteil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berücksichtigt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6.9.1.3). Begleitmaterial bleibt unerwähnt.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beschriebene Ressource aus mehreren gleichwertigen Inhaltstypen besteht, kann mehr als ein Begriff verwendet werden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6.9.1.3 D-A-CH).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erlaubten Termini sind unter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6.9.1.3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 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109727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892480" cy="547260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handelt sich um gleichwertige Teile Text und kartografisches Bild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</a:p>
          <a:p>
            <a:pPr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Kartografisches 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Stadtpläne, Atlanten, Fernerkundungsbilder, eingescannte Karten auf DVD etc. </a:t>
            </a:r>
          </a:p>
          <a:p>
            <a:endParaRPr lang="de-DE" sz="9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Kartografischer Datensatz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“: Elektronische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Medien, die dem Anwender individuelle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Gestaltungsmöglichkeiten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erlauben, wie z. B. GIS (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Geoinformationssysteme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344686"/>
              </p:ext>
            </p:extLst>
          </p:nvPr>
        </p:nvGraphicFramePr>
        <p:xfrm>
          <a:off x="323529" y="1412776"/>
          <a:ext cx="8581887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008945"/>
                <a:gridCol w="39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Text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0501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6.9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Inhaltstyp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kartografisches Bild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Inhaltstyp | Beispiel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9091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Medientyp (RDA 3.2)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am häufigsten vorkommenden Medientypen bei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sind (Tabelle unter RDA 3.2.1.3):</a:t>
            </a:r>
            <a:b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 </a:t>
            </a:r>
            <a:r>
              <a:rPr lang="de-CH" sz="20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Hilfsmittel zu benutzen</a:t>
            </a:r>
            <a:endParaRPr lang="de-DE" sz="2000" dirty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bei absolut gleichwertigen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Teilen einer Ressource wird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ein Medientyp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 + Begleitmaterial: Nur 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Medientyp des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Hauptwerks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330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Datenträgertyp (RDA 3.3)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892480" cy="5472608"/>
          </a:xfrm>
        </p:spPr>
        <p:txBody>
          <a:bodyPr/>
          <a:lstStyle/>
          <a:p>
            <a:pPr marL="0" indent="0">
              <a:buNone/>
            </a:pP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Tabelle unter RDA 3.3.1.3:</a:t>
            </a:r>
            <a:b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gedruckte Karten auf Papier, gerollte Wandkarten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gebundene Atlanten 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</a:p>
          <a:p>
            <a:pPr lvl="1"/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aus Einzelblättern in vorgegebener Reihenfolge, zusammengehalten in einer Mappe </a:t>
            </a:r>
            <a:r>
              <a:rPr lang="de-CH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CH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Band</a:t>
            </a:r>
            <a:r>
              <a:rPr lang="de-CH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Globen 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Gegenstand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Computermedien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Computerdisk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 oder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Online-Ressource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k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einer der Begriffe passt  </a:t>
            </a:r>
            <a:r>
              <a:rPr lang="de-DE" sz="20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Sonstige</a:t>
            </a:r>
            <a:endParaRPr lang="de-CH" sz="2000" dirty="0" smtClean="0">
              <a:solidFill>
                <a:srgbClr val="FF0000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„Karte“ (engl. „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card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“) wird nicht verwendet.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0290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Titel </a:t>
            </a:r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in mehreren Formen </a:t>
            </a:r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(RDA 2.3.2.5)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24744"/>
            <a:ext cx="8784976" cy="518457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(bei Titeln in derselben Sprache und Schrift):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wird anhand 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Reihenfolge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des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Layouts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gewählt.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Zweifelsfall: Der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umfassendste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zum Haupttitel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aller abweichender Titel wird empfohlen. </a:t>
            </a:r>
          </a:p>
          <a:p>
            <a:pPr marL="457200" lvl="1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CH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774649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501008"/>
            <a:ext cx="8784976" cy="28803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Handkarte der 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Grossherzogthümer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Mecklenburg-Schwerin und Mecklenburg-</a:t>
            </a: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Strelitz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Weiterer Titel auf dem Kartenfeld: Karte von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Mecklenburg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umfassendster Titel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2232248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dem Kartenfeld: Ansbach und Umgebung</a:t>
            </a:r>
          </a:p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auf der Rückseite: Karte von Ansbach und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Umgebung</a:t>
            </a: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Begründung: Layout</a:t>
            </a: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2058617"/>
              </p:ext>
            </p:extLst>
          </p:nvPr>
        </p:nvGraphicFramePr>
        <p:xfrm>
          <a:off x="359532" y="1844824"/>
          <a:ext cx="8532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864000"/>
                <a:gridCol w="2880000"/>
                <a:gridCol w="39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 in mehreren Formen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67191214"/>
              </p:ext>
            </p:extLst>
          </p:nvPr>
        </p:nvGraphicFramePr>
        <p:xfrm>
          <a:off x="323528" y="4631536"/>
          <a:ext cx="8532000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864000"/>
                <a:gridCol w="2628000"/>
                <a:gridCol w="41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Handkarte der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Grossherzogthümer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Mecklenburg-Schwerin und Mecklenburg-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Strelitz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19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75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95536" y="2276872"/>
            <a:ext cx="8229600" cy="1431032"/>
          </a:xfrm>
        </p:spPr>
        <p:txBody>
          <a:bodyPr>
            <a:normAutofit/>
          </a:bodyPr>
          <a:lstStyle/>
          <a:p>
            <a:pPr algn="ctr"/>
            <a:r>
              <a:rPr lang="de-DE" sz="31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Kartografische Ressourcen</a:t>
            </a:r>
            <a:endParaRPr lang="de-DE" sz="2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776864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Rechteck 2"/>
          <p:cNvSpPr/>
          <p:nvPr/>
        </p:nvSpPr>
        <p:spPr>
          <a:xfrm>
            <a:off x="409343" y="548679"/>
            <a:ext cx="2362457" cy="432049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b="1" dirty="0" smtClean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Modul </a:t>
            </a:r>
            <a:r>
              <a:rPr lang="de-DE" b="1" dirty="0">
                <a:solidFill>
                  <a:schemeClr val="tx1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6259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784976" cy="2520280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dann als Teil des Haupttitels betrachtet, wenn er </a:t>
            </a:r>
            <a:r>
              <a:rPr lang="de-CH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</a:t>
            </a:r>
            <a:r>
              <a:rPr lang="de-CH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und/oder </a:t>
            </a:r>
            <a:r>
              <a:rPr lang="de-CH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typografisch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eingebunden ist. </a:t>
            </a:r>
          </a:p>
          <a:p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wird so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übernommen, </a:t>
            </a:r>
            <a:r>
              <a:rPr lang="de-CH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er in der Ressource </a:t>
            </a:r>
            <a:r>
              <a:rPr lang="de-CH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970147"/>
              </p:ext>
            </p:extLst>
          </p:nvPr>
        </p:nvGraphicFramePr>
        <p:xfrm>
          <a:off x="323528" y="4794344"/>
          <a:ext cx="8604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1892"/>
                <a:gridCol w="871892"/>
                <a:gridCol w="2833648"/>
                <a:gridCol w="4026568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Topographic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1:500 000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low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flying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chart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als Teil des Haupttitels (RDA 2.3.2.8.2)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221088"/>
            <a:ext cx="8784976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896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3938840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die Ressource selbst keinen Titel hat, wird zunächst in einer sonstigen Informationsquelle (RDA 2.2.4) ein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gesucht.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nichts gefunden, 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kurzer beschreibender Titel in deutscher Sprache fingiert. Dieser wird 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eckige Klammern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gesetzt.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fingierten Titel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sollte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immer die Benennung oder eine Identifizierung des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abgedeckten Areals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und, sofern zutreffend, das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dargestellte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berücksichtigt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7760701"/>
              </p:ext>
            </p:extLst>
          </p:nvPr>
        </p:nvGraphicFramePr>
        <p:xfrm>
          <a:off x="323529" y="5495632"/>
          <a:ext cx="8598122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864000"/>
                <a:gridCol w="2880000"/>
                <a:gridCol w="399012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[Geologische Karte von Hessen]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568952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Fingierter Titel (RDA 2.3.2.11.2)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1317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457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3789040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179512" y="1023119"/>
            <a:ext cx="8856984" cy="2765921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Karten werden alle für wichtig erachteten Zusätze erfasst (RDA 2.3.4.3 D-A-CH, Punkt 7).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wird nur dann als Teil des Titelzusatzes erfasst, wenn er mit dem Titelzusatz </a:t>
            </a:r>
            <a:r>
              <a:rPr lang="de-DE" sz="240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grammatikalisch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verbunden ist (RDA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2.3.4.3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6).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Titelzusätzen (RDA 2.3.4.3)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 flipV="1">
            <a:off x="286551" y="2924944"/>
            <a:ext cx="2088232" cy="1325899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1520" y="4119463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8999503"/>
              </p:ext>
            </p:extLst>
          </p:nvPr>
        </p:nvGraphicFramePr>
        <p:xfrm>
          <a:off x="360008" y="4653136"/>
          <a:ext cx="8510251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5859"/>
                <a:gridCol w="1082324"/>
                <a:gridCol w="1872000"/>
                <a:gridCol w="4690068"/>
              </a:tblGrid>
              <a:tr h="2052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im Maßstab 1:10 000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4311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platzhalter 2"/>
          <p:cNvSpPr txBox="1">
            <a:spLocks/>
          </p:cNvSpPr>
          <p:nvPr/>
        </p:nvSpPr>
        <p:spPr>
          <a:xfrm>
            <a:off x="251520" y="1196752"/>
            <a:ext cx="8784976" cy="1080120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Druckprivilegien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ntweder im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 oder in einer Anmerkung nach 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2.17 erfasst.	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Titelzusätzen (RDA 2.3.4.3)</a:t>
            </a: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41938642"/>
              </p:ext>
            </p:extLst>
          </p:nvPr>
        </p:nvGraphicFramePr>
        <p:xfrm>
          <a:off x="323528" y="3268465"/>
          <a:ext cx="853436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982369"/>
                <a:gridCol w="468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492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Ordin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: General: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Belgii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Fœderati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4" name="Textplatzhalter 2"/>
          <p:cNvSpPr txBox="1">
            <a:spLocks/>
          </p:cNvSpPr>
          <p:nvPr/>
        </p:nvSpPr>
        <p:spPr>
          <a:xfrm>
            <a:off x="251520" y="27809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2230595"/>
              </p:ext>
            </p:extLst>
          </p:nvPr>
        </p:nvGraphicFramePr>
        <p:xfrm>
          <a:off x="359532" y="4509120"/>
          <a:ext cx="8494129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756000"/>
                <a:gridCol w="2232000"/>
                <a:gridCol w="46781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Cum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Privilegio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Sac.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Caes</a:t>
                      </a:r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</a:t>
                      </a:r>
                      <a:r>
                        <a:rPr lang="en-US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Majestatis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24195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2880321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Fingieren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Titelzusätzen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ist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folgenden Bedingungen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erlaubt: </a:t>
            </a:r>
          </a:p>
          <a:p>
            <a:pPr lvl="1"/>
            <a:endParaRPr lang="de-DE" sz="16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Haupttitel keine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 des geografisch abgedeckten Areals und/oder des dargestellten Themas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enthält,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Titelzusatz ebenfalls keine solche Angabe enthält bzw. es keinen Titelzusatz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gibt.</a:t>
            </a:r>
            <a:r>
              <a:rPr lang="de-DE" sz="16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16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Fingierte Titelzusätze (RDA 2.3.4.5)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323528" y="4149080"/>
            <a:ext cx="8784976" cy="100811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Cotopaxi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b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Anmerkung: als Information aus einer Quelle außerhalb der Ressource „Kletterrouten im Kärntner Land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323528" y="374441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39894830"/>
              </p:ext>
            </p:extLst>
          </p:nvPr>
        </p:nvGraphicFramePr>
        <p:xfrm>
          <a:off x="395536" y="5189647"/>
          <a:ext cx="8289999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44000"/>
                <a:gridCol w="2133999"/>
                <a:gridCol w="42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Cotopaxi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2.3.4.5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Titelzusatz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[Kletterrouten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im Kärntner Land]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9306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3240361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ist ein Titel, der sich von dem als Haupttitel erfassten Titel, von einem Paralleltitel und den Titelzusätzen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unterscheidet.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Erfassung von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abweichenden Titeln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Karten empfohlen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abweichender Titel kann aus einer beliebigen Quelle genommen werden (RDA 2.3.6.2).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Abweichender Titel (RDA 2.3.6)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86772741"/>
              </p:ext>
            </p:extLst>
          </p:nvPr>
        </p:nvGraphicFramePr>
        <p:xfrm>
          <a:off x="317037" y="4735828"/>
          <a:ext cx="8473739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959211"/>
                <a:gridCol w="2133999"/>
                <a:gridCol w="451652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4212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Abweichender 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 von Ansbach und Umgebung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179512" y="4208445"/>
            <a:ext cx="2225757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3232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496855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ein Verlag geistiger Schöpfer ist, wird er nur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„Verlagsname“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und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zusätzlich in der Verantwortlichkeitsangabe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aufgeführt.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Verantwortlichkeitsangabe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Verlagen, die gleichzeitig geistiger Schöpfer sind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270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17779" y="1268760"/>
            <a:ext cx="8784976" cy="2448273"/>
          </a:xfrm>
        </p:spPr>
        <p:txBody>
          <a:bodyPr wrap="square"/>
          <a:lstStyle/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älteren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Widmungen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nicht mit Titel oder Verantwortlichkeitsangabe grammatikalisch verbunden sind, in einer Anmerkung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Zitat erfasst.</a:t>
            </a: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sehr langen Widmung können gekürzt werden. 	</a:t>
            </a:r>
          </a:p>
          <a:p>
            <a:pPr marL="5715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5" name="Tabelle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7905421"/>
              </p:ext>
            </p:extLst>
          </p:nvPr>
        </p:nvGraphicFramePr>
        <p:xfrm>
          <a:off x="368809" y="4331424"/>
          <a:ext cx="8560290" cy="2108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36290"/>
                <a:gridCol w="2484000"/>
                <a:gridCol w="41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2.17.3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Anmerkung zur Verantwortlichkeits-angabe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Ihro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Kaiserl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 Hoheit der Frau Erb-Prinzessin Maria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Paulowna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 Sachsen-Weimar und Eisenach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unterthänigst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zugeeignet von dem Geographischen Institute zu Weimar</a:t>
                      </a:r>
                      <a:r>
                        <a:rPr lang="de-DE" sz="180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"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7" name="Textplatzhalter 2"/>
          <p:cNvSpPr txBox="1">
            <a:spLocks/>
          </p:cNvSpPr>
          <p:nvPr/>
        </p:nvSpPr>
        <p:spPr>
          <a:xfrm>
            <a:off x="317779" y="386104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27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zur Verantwortlichkeitsangabe (RDA 2.17.3)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69934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19"/>
            <a:ext cx="8784976" cy="1296145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Ausgabevermerke werden so übertragen,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erscheinen.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Ausgabevermerken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2.5.1.4)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7" name="Textplatzhalter 2"/>
          <p:cNvSpPr txBox="1">
            <a:spLocks/>
          </p:cNvSpPr>
          <p:nvPr/>
        </p:nvSpPr>
        <p:spPr>
          <a:xfrm>
            <a:off x="237456" y="2420886"/>
            <a:ext cx="2088232" cy="389283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951216"/>
              </p:ext>
            </p:extLst>
          </p:nvPr>
        </p:nvGraphicFramePr>
        <p:xfrm>
          <a:off x="351405" y="4509120"/>
          <a:ext cx="8568000" cy="1072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2700000"/>
                <a:gridCol w="3924000"/>
              </a:tblGrid>
              <a:tr h="432048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Routen 2003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8364309"/>
              </p:ext>
            </p:extLst>
          </p:nvPr>
        </p:nvGraphicFramePr>
        <p:xfrm>
          <a:off x="335448" y="2924944"/>
          <a:ext cx="8568000" cy="11165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2700000"/>
                <a:gridCol w="3924000"/>
              </a:tblGrid>
              <a:tr h="4764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2.5.1.4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Erfassen von Ausgabevermerken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Vierfarbige Ausgabe mit Blatteinteilung, 3. Auflage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08888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01519" y="1124745"/>
            <a:ext cx="8784976" cy="3852428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terrestrischen kartografischen Inhalt werden die Koordinaten durch Erfassen des Längen- und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Breitengrads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 (RDA 7.4.1.3 D-A-CH).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die Koordinaten in der Reihenfolge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westlichster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Punkt-östlichster Punkt/nördlichster Punkt-südlichster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Punkt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des abgebildeten Gebiets (RDA 7.4.2.3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Panoramen und Vogelschaukarten werden die Koordinaten übernommen, wenn sie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Ressource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verzeichnet sind</a:t>
            </a:r>
            <a:r>
              <a:rPr lang="de-DE" sz="2400" dirty="0" smtClean="0"/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10419581"/>
              </p:ext>
            </p:extLst>
          </p:nvPr>
        </p:nvGraphicFramePr>
        <p:xfrm>
          <a:off x="323528" y="5373216"/>
          <a:ext cx="8508722" cy="1005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792000"/>
                <a:gridCol w="1740722"/>
                <a:gridCol w="5148000"/>
              </a:tblGrid>
              <a:tr h="36576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06348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4028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7.4.2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Längen- und Breitengrad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 5°57'-E 10°29'/N 47°48'-N 45°09'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185833" y="4941168"/>
            <a:ext cx="2088232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29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Koordinaten</a:t>
            </a:r>
            <a:b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7.4)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15608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Allgemeines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 wrap="square"/>
          <a:lstStyle/>
          <a:p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Ressourcen, welche die Erde, einen anderen Himmelskörper oder einen imaginären Ort als Ganzes oder in Ausschnitten darstellen.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nicht als spezielle Materialart behandelt, sondern nach den allgemeinen Regeln erschlossen.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einzelnen Kapiteln gibt es differenzierte Regeln 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83813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3816424"/>
          </a:xfrm>
        </p:spPr>
        <p:txBody>
          <a:bodyPr/>
          <a:lstStyle/>
          <a:p>
            <a:pPr marL="0" indent="0">
              <a:buNone/>
            </a:pPr>
            <a:endParaRPr lang="de-DE" sz="1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Horizontaler und vertikaler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sind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Kernelement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7.25.3, 7.25.4).</a:t>
            </a: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1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Darstellung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repräsentativer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Bruch,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also in der Form 1:X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Verhältniszahl aus mehr als drei Ziffern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Leerzeichen von der Endziffer aus in dreistellige Gruppen gegliedert. </a:t>
            </a: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30</a:t>
            </a:fld>
            <a:endParaRPr lang="de-DE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855009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09522"/>
            <a:ext cx="8640960" cy="3151526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dann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normierter Form angegeben, wenn er bereits als Teil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Titels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Titelzusatzes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wurde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3" name="Textplatzhalter 2"/>
          <p:cNvSpPr txBox="1">
            <a:spLocks/>
          </p:cNvSpPr>
          <p:nvPr/>
        </p:nvSpPr>
        <p:spPr>
          <a:xfrm>
            <a:off x="263549" y="184482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29332999"/>
              </p:ext>
            </p:extLst>
          </p:nvPr>
        </p:nvGraphicFramePr>
        <p:xfrm>
          <a:off x="298734" y="2286156"/>
          <a:ext cx="8559463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08000"/>
                <a:gridCol w="2628206"/>
                <a:gridCol w="40592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2.3.2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Haupttitel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Graubünden 1:150000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1:150 000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5" name="Textplatzhalter 2"/>
          <p:cNvSpPr txBox="1">
            <a:spLocks/>
          </p:cNvSpPr>
          <p:nvPr/>
        </p:nvSpPr>
        <p:spPr>
          <a:xfrm>
            <a:off x="251520" y="4771086"/>
            <a:ext cx="6048672" cy="746145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18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1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Quelle: 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„7.5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miles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to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1 </a:t>
            </a:r>
            <a:r>
              <a:rPr lang="de-DE" sz="1800" dirty="0" err="1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inch</a:t>
            </a:r>
            <a:r>
              <a:rPr lang="de-DE" sz="18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Font typeface="Arial" pitchFamily="34" charset="0"/>
              <a:buNone/>
            </a:pPr>
            <a:endParaRPr lang="de-DE" sz="1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6" name="Tabel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47217494"/>
              </p:ext>
            </p:extLst>
          </p:nvPr>
        </p:nvGraphicFramePr>
        <p:xfrm>
          <a:off x="395536" y="5589240"/>
          <a:ext cx="8496000" cy="80288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08000"/>
                <a:gridCol w="2988000"/>
                <a:gridCol w="3636000"/>
              </a:tblGrid>
              <a:tr h="43204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4026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7.25.3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Horizontaler</a:t>
                      </a:r>
                      <a:r>
                        <a:rPr lang="de-DE" b="1" baseline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Maßstab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1:475 200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251520" y="3933056"/>
            <a:ext cx="8556923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der Maßstab nicht als repräsentatives Verhältnis ausgedrückt ist, wird er in ein solches umgewandelt.</a:t>
            </a: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31</a:t>
            </a:fld>
            <a:endParaRPr lang="de-DE"/>
          </a:p>
        </p:txBody>
      </p:sp>
      <p:sp>
        <p:nvSpPr>
          <p:cNvPr id="17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564395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764704"/>
            <a:ext cx="8640960" cy="540060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Fälle: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anhand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Maßstabsleiste oder eines Gitternetzes geschätzt oder mit Hilfe eines Streckenvergleichs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ermittelt: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wird ein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   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vorangestellt. 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kann durch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keins der aufgeführten Mittel bestimmt oder geschätzt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endParaRPr lang="de-DE" sz="5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ist nicht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bestimmen, und diese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Tatsache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angesehen: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Nicht maßstabsgetreu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32</a:t>
            </a:fld>
            <a:endParaRPr lang="de-DE"/>
          </a:p>
        </p:txBody>
      </p:sp>
      <p:sp>
        <p:nvSpPr>
          <p:cNvPr id="10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41505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Maßstab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variiert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-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größten und kleinsten 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bekannt: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Erfassung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beider Werte (durch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einen Bindestrich getrennt).</a:t>
            </a:r>
          </a:p>
          <a:p>
            <a:pPr marL="0" indent="0">
              <a:buNone/>
            </a:pPr>
            <a:endParaRPr lang="de-DE" sz="9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nicht bekannt: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variiert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(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7.25.1.4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Ressource besteht aus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Karten mit 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Maßstäben: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bis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 werden angegeben. 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b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Maßstäben kann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Wendung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    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33</a:t>
            </a:fld>
            <a:endParaRPr lang="de-DE"/>
          </a:p>
        </p:txBody>
      </p:sp>
      <p:sp>
        <p:nvSpPr>
          <p:cNvPr id="9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67059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1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digitalen Ressourcen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eine Maßstabsangabe erfasst,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-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eine Maßstabsangabe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hat, oder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der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Haupttitels oder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Titelzusatzes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Ansonsten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Kein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angegeben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Alle oben aufgeführten Wendungen werden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ohne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eckige Klammern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34</a:t>
            </a:fld>
            <a:endParaRPr lang="de-DE"/>
          </a:p>
        </p:txBody>
      </p:sp>
      <p:sp>
        <p:nvSpPr>
          <p:cNvPr id="9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Maßstab (RDA 7.25)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634785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556792"/>
            <a:ext cx="8640960" cy="4464496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Angaben zur Projektionsart werden gemacht, wenn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sie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- 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vorkommen und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- für Identifizierung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Abgrenzung als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angesehen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7.26.1).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 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Das Erfassen von Phrasen über Längen- und/oder Breitengrade, die mit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Projektionsangabe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Verbindung stehen, liegt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7.26.1.3 D-A-CH).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35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Mathematische Angaben | Projektion</a:t>
            </a:r>
            <a:b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7.26)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49999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Umfang (RDA 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10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Ressourcen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Umfang Kernelement, wenn die Ressource vollständig oder der Gesamtumfang bekannt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Vorgegebene Begriffe in RDA 3.4.2.2: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Ansicht		- Fernerkundungsbild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- Modell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Atlas		- Globus			- Profil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- Diagramm	- Karte				- 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36488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Erläuterung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RDA 3.4.2.2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D-A-C-H: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„Ansicht“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Panorama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Vogelschaubild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“ usw.</a:t>
            </a: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„Modell“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Relief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Planetarium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usw.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„Profil“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„Schnitt“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</a:p>
          <a:p>
            <a:pPr lvl="1"/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39804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712968" cy="5544616"/>
          </a:xfrm>
        </p:spPr>
        <p:txBody>
          <a:bodyPr/>
          <a:lstStyle/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Empfehlung: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„Fernerkundungsbild“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Luftbild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“,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Satellitenbildkarte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usw.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3.4.2.2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aufgelisteten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Begriffe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physische Beschreibung ungeeignet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ein anderer geeigneter Fachausdruck verwendet.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67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179512" y="1124744"/>
            <a:ext cx="8712968" cy="24482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die Anzahl der Einheiten zusammen mit einem geeigneten Terminus angegeben.</a:t>
            </a:r>
          </a:p>
          <a:p>
            <a:pPr lvl="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genaue Anzahl der Einheiten schwierig zu ermitteln, wird sie geschätzt und mit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circa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</a:t>
            </a:r>
            <a:r>
              <a:rPr lang="de-DE" sz="2400" i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eingeleitet: circa 800 Karten.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16367525"/>
              </p:ext>
            </p:extLst>
          </p:nvPr>
        </p:nvGraphicFramePr>
        <p:xfrm>
          <a:off x="328312" y="3818657"/>
          <a:ext cx="8136475" cy="80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2197167"/>
                <a:gridCol w="2087308"/>
                <a:gridCol w="2988000"/>
              </a:tblGrid>
              <a:tr h="43559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64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Textfeld 8"/>
          <p:cNvSpPr txBox="1"/>
          <p:nvPr/>
        </p:nvSpPr>
        <p:spPr>
          <a:xfrm>
            <a:off x="222106" y="3374302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/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902890"/>
              </p:ext>
            </p:extLst>
          </p:nvPr>
        </p:nvGraphicFramePr>
        <p:xfrm>
          <a:off x="309451" y="5049180"/>
          <a:ext cx="8172475" cy="80135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2197167"/>
                <a:gridCol w="2087308"/>
                <a:gridCol w="3024000"/>
              </a:tblGrid>
              <a:tr h="43559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56401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circa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800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39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223926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323528" y="1340768"/>
            <a:ext cx="8640960" cy="381642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Informationsquelle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selbst (RDA 2.2.2.2 D-A-CH).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Ausnahme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und Kartenwerke mit eigenem Titelblatt gelten die allgemeinen Bestimmungen von RDA 2.2.2.2.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>
              <a:buNone/>
            </a:pPr>
            <a:endParaRPr lang="de-DE" sz="24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>
                <a:latin typeface="Verdana" pitchFamily="34" charset="0"/>
                <a:ea typeface="Verdana" pitchFamily="34" charset="0"/>
                <a:cs typeface="Verdana" pitchFamily="34" charset="0"/>
              </a:rPr>
              <a:t>Bevorzugte Informationsquellen (RDA 2.2.2.2)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224062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280831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kartografische Einheiten auf einem Blatt oder mehreren Blättern (RDA 3.4.2.3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die      Anzahl der Blätter.</a:t>
            </a: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005064"/>
            <a:ext cx="2088232" cy="648072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99944411"/>
              </p:ext>
            </p:extLst>
          </p:nvPr>
        </p:nvGraphicFramePr>
        <p:xfrm>
          <a:off x="395536" y="4791432"/>
          <a:ext cx="8324770" cy="941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182"/>
                <a:gridCol w="2382431"/>
                <a:gridCol w="3970157"/>
              </a:tblGrid>
              <a:tr h="50405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3.4.2.3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6 Karten auf 1 Blatt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331902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4901" y="836712"/>
            <a:ext cx="8640960" cy="2592288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zusammenpassenden Teilen auf einem Blatt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Einheiten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19944" y="4005064"/>
            <a:ext cx="2088232" cy="59353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9104940"/>
              </p:ext>
            </p:extLst>
          </p:nvPr>
        </p:nvGraphicFramePr>
        <p:xfrm>
          <a:off x="323529" y="4725144"/>
          <a:ext cx="8460183" cy="9361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97251"/>
                <a:gridCol w="2358932"/>
                <a:gridCol w="4140000"/>
              </a:tblGrid>
              <a:tr h="50405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2048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 Vogelschaubilder in 6 Teilen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580908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mehreren zusammenpassenden Teilen auf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mehreren Blättern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3.4.2.4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vollständigen kartografischen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Einheiten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gefolgt 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Anzahl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Blätter.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60985" y="407707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0157945"/>
              </p:ext>
            </p:extLst>
          </p:nvPr>
        </p:nvGraphicFramePr>
        <p:xfrm>
          <a:off x="336000" y="4725144"/>
          <a:ext cx="832477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182"/>
                <a:gridCol w="2382431"/>
                <a:gridCol w="397015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3.4.2.4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Karte auf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2 Blättern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70405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Umfang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3.4.2)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62222" y="764704"/>
            <a:ext cx="8640960" cy="561662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Atlanten (RDA 3.4.2.5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5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Wingdings"/>
              <a:buChar char="à"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Anzahl der Bände und/oder Seiten in runden Klammern nach dem Terminus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Atlas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6996" y="2132856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1251022"/>
              </p:ext>
            </p:extLst>
          </p:nvPr>
        </p:nvGraphicFramePr>
        <p:xfrm>
          <a:off x="393835" y="2622729"/>
          <a:ext cx="8280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296000"/>
                <a:gridCol w="504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(3 Bände)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2564158"/>
              </p:ext>
            </p:extLst>
          </p:nvPr>
        </p:nvGraphicFramePr>
        <p:xfrm>
          <a:off x="397143" y="4653136"/>
          <a:ext cx="8280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260000"/>
                <a:gridCol w="50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(1 Band (verschiedene Seitenzählungen))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extfeld 2"/>
          <p:cNvSpPr txBox="1"/>
          <p:nvPr/>
        </p:nvSpPr>
        <p:spPr>
          <a:xfrm>
            <a:off x="395536" y="5786670"/>
            <a:ext cx="81369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 Atlanten werden wie alte Drucke behandelt.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484120"/>
              </p:ext>
            </p:extLst>
          </p:nvPr>
        </p:nvGraphicFramePr>
        <p:xfrm>
          <a:off x="395536" y="3501008"/>
          <a:ext cx="8280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80000"/>
                <a:gridCol w="1296000"/>
                <a:gridCol w="504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 </a:t>
                      </a: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3.4.2.5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Umfang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 Atlas (xvii Seiten, 74 Blätter, 250 ungezählte Blatt Tafeln)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Foliennummernplatzhalt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07255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844824"/>
            <a:ext cx="8640960" cy="388843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Zentimetern (cm) angegeben, aufgerundet auf volle Zentimeter (RDA 3.5.1.3).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innerhalb der Begrenzungslinie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Höhe x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Breite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oder der Durchmesser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alten Drucken und Handzeichnungen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können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genauen Maße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 (RDA 3.5.2.2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D-A-CH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2482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(RDA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3.5.2)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892480" cy="482453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Unregelmäßig geformt, ohne Begrenzungslinien, mit Randüberzeichnungen: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größte Ausdehnung wird erfasst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Messpunkte schwierig zu bestimmen: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des Kartenblatts wird erfasst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gleichwertige Karten auf 1 Blatt: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jedes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Kartenfelds und Maße des Blatts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werden erfasst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Altkarten können die Maße der Druckform in einer Anmerkung angeben werden (RDA 3.21.3.3).</a:t>
            </a:r>
          </a:p>
          <a:p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71300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|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523848"/>
              </p:ext>
            </p:extLst>
          </p:nvPr>
        </p:nvGraphicFramePr>
        <p:xfrm>
          <a:off x="265125" y="1320762"/>
          <a:ext cx="8324381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571"/>
                <a:gridCol w="1462846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</a:p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 x 27</a:t>
                      </a:r>
                      <a:r>
                        <a:rPr lang="de-DE" sz="1800" kern="1200" baseline="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cm (oben links), 19 x 23 cm (oben rechts), 21 x 50 cm (unten), auf Blatt 42 x 50 cm</a:t>
                      </a:r>
                      <a:endParaRPr lang="de-DE" sz="1800" kern="1200" dirty="0" smtClean="0">
                        <a:solidFill>
                          <a:schemeClr val="dk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9151382"/>
              </p:ext>
            </p:extLst>
          </p:nvPr>
        </p:nvGraphicFramePr>
        <p:xfrm>
          <a:off x="236556" y="3284984"/>
          <a:ext cx="8324381" cy="10109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108571"/>
                <a:gridCol w="1462846"/>
                <a:gridCol w="4888964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</a:p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 x 40 cm oder kleiner, auf Blatt 70 x 110 cm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236556" y="764704"/>
            <a:ext cx="84249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236556" y="2780928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iele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gleichwertige Karten auf einem Blatt: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236556" y="4451920"/>
            <a:ext cx="83304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gleich große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Karten auf Vorder- und Rückseite: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7263905"/>
              </p:ext>
            </p:extLst>
          </p:nvPr>
        </p:nvGraphicFramePr>
        <p:xfrm>
          <a:off x="236556" y="4972654"/>
          <a:ext cx="8370064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9627"/>
                <a:gridCol w="1087248"/>
                <a:gridCol w="1522147"/>
                <a:gridCol w="4931042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je 49 x 38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65676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03650" y="1484784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zwei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unterschiedlichen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beide Maße werden erfasst.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949" y="389363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5722495"/>
              </p:ext>
            </p:extLst>
          </p:nvPr>
        </p:nvGraphicFramePr>
        <p:xfrm>
          <a:off x="310478" y="4509120"/>
          <a:ext cx="7992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44000"/>
                <a:gridCol w="1260000"/>
                <a:gridCol w="4824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25 × 35 cm und 30 × 35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47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842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6523" y="1340768"/>
            <a:ext cx="8640960" cy="2880320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auf mehreren Blättern unterschiedlicher Größe (RDA 3.5.2.3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 Einheit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 mit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 als zwei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Größen: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Höhe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größte Breite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Blätter,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gefolgt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kleiner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wird erfasst.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36510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42921827"/>
              </p:ext>
            </p:extLst>
          </p:nvPr>
        </p:nvGraphicFramePr>
        <p:xfrm>
          <a:off x="265786" y="4869160"/>
          <a:ext cx="824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1044000"/>
                <a:gridCol w="1260000"/>
                <a:gridCol w="507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Blätter 30 × 40 cm oder kleiner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48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0623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070" y="1275454"/>
            <a:ext cx="8640960" cy="2448272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Mehrere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Teile, die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eine Karte bilden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auf einem oder mehreren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Blättern: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vollständigen Karte, gefolgt von den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Maßen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das Blatt oder die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Blätter.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86070" y="371703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064910"/>
              </p:ext>
            </p:extLst>
          </p:nvPr>
        </p:nvGraphicFramePr>
        <p:xfrm>
          <a:off x="286070" y="4249486"/>
          <a:ext cx="8340876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08876"/>
              </a:tblGrid>
              <a:tr h="210305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600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22 x 100 cm, auf Blatt 46 x 52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95202808"/>
              </p:ext>
            </p:extLst>
          </p:nvPr>
        </p:nvGraphicFramePr>
        <p:xfrm>
          <a:off x="286070" y="5229200"/>
          <a:ext cx="8352000" cy="8640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20000"/>
              </a:tblGrid>
              <a:tr h="42632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437767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3.5.2.4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50 x 36 cm, Blätter 25 x 36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49</a:t>
            </a:fld>
            <a:endParaRPr lang="de-DE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61406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Bestimmung des Werks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196752"/>
            <a:ext cx="8640960" cy="4896544"/>
          </a:xfrm>
        </p:spPr>
        <p:txBody>
          <a:bodyPr wrap="square"/>
          <a:lstStyle/>
          <a:p>
            <a:pPr marL="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Wann handelt es sich um ein neues Werk? 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Anhaltspunkte können z. B. sein: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veränderter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thematische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Schwerpunkt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ändert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sich</a:t>
            </a:r>
          </a:p>
          <a:p>
            <a:pPr marL="457200" lvl="1" indent="0">
              <a:buNone/>
            </a:pP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Im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Zweifelsfall</a:t>
            </a:r>
            <a:r>
              <a:rPr lang="de-DE" sz="24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 und wenn es sinnvoll erscheint: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</a:t>
            </a:r>
            <a:r>
              <a:rPr lang="de-DE" sz="2400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Wingdings" panose="05000000000000000000" pitchFamily="2" charset="2"/>
              </a:rPr>
              <a:t>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Behandlung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neues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390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5536" y="1772816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in mehreren Teilen (RDA 3.5.2.4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Blätter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mehrteiligen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Karte, die 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zusammen aufgezogen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sind: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Maße der ganzen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50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374780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86611" y="1340768"/>
            <a:ext cx="8892480" cy="309634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einer Karte im Verhältnis zu den Maßen des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3.5.2.5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nimmt weniger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als die Hälfte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ein, oder wesentliche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zusätzliche Informationen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finden sich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die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des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erfasst.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5085184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1375708"/>
              </p:ext>
            </p:extLst>
          </p:nvPr>
        </p:nvGraphicFramePr>
        <p:xfrm>
          <a:off x="251520" y="4867506"/>
          <a:ext cx="8532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40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 x 27 cm, auf Blatt 75 x 39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51</a:t>
            </a:fld>
            <a:endParaRPr lang="de-DE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105250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2304256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einem gefalteten Blatt (RDA 3.5.2.6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ist gefaltet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Faltung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vorgesehen: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der Karte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Maße des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gefalteter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Form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endParaRPr lang="de-DE" sz="2400" b="1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107504" y="3356992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002763"/>
              </p:ext>
            </p:extLst>
          </p:nvPr>
        </p:nvGraphicFramePr>
        <p:xfrm>
          <a:off x="251520" y="4005064"/>
          <a:ext cx="8340876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08876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71 x 58 cm, gefaltet 20 x 12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el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219271"/>
              </p:ext>
            </p:extLst>
          </p:nvPr>
        </p:nvGraphicFramePr>
        <p:xfrm>
          <a:off x="251519" y="5085184"/>
          <a:ext cx="8388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56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3.5.2.6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181 x 139 cm, auf Blatt 100 x 144 cm, gefaltet im Umschlag 26 x 13 cm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52</a:t>
            </a:fld>
            <a:endParaRPr lang="de-DE"/>
          </a:p>
        </p:txBody>
      </p:sp>
      <p:sp>
        <p:nvSpPr>
          <p:cNvPr id="10" name="Titel 9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099565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150640"/>
            <a:ext cx="8640960" cy="3456384"/>
          </a:xfrm>
        </p:spPr>
        <p:txBody>
          <a:bodyPr/>
          <a:lstStyle/>
          <a:p>
            <a:pPr marL="0" indent="0">
              <a:buNone/>
            </a:pP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beiden Seiten eines 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b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3.5.2.7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 auf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beiden Seiten eines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Blatts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im einheitlichen Maßstab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präsentiert:</a:t>
            </a: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	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  <a:sym typeface="Wingdings" panose="05000000000000000000" pitchFamily="2" charset="2"/>
              </a:rPr>
              <a:t>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Maße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Karte als Ganzes und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Größe 	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</a:t>
            </a:r>
            <a:b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Blatts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(in schwierigen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Fällen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nur die Größe des Blatts).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         </a:t>
            </a: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3650167"/>
              </p:ext>
            </p:extLst>
          </p:nvPr>
        </p:nvGraphicFramePr>
        <p:xfrm>
          <a:off x="251520" y="5229200"/>
          <a:ext cx="8424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1260000"/>
                <a:gridCol w="529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3.5.2.7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Maße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45 × 80 cm, auf Blatt 50 × 44 cm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53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Maße einer Karte (RDA 3.5.2)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401503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640960" cy="309634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Trägermaterial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einer Ressource zugrunde liegende physische Material.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angegeben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wichtig ist.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 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3.6.1.3 (oder ein anderer prägnanter Ausdruck).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251520" y="450912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5763718"/>
              </p:ext>
            </p:extLst>
          </p:nvPr>
        </p:nvGraphicFramePr>
        <p:xfrm>
          <a:off x="323528" y="5157192"/>
          <a:ext cx="831600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3636000"/>
                <a:gridCol w="280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Trägermaterial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 Relief)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Kunststoff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54</a:t>
            </a:fld>
            <a:endParaRPr lang="de-DE"/>
          </a:p>
        </p:txBody>
      </p:sp>
      <p:sp>
        <p:nvSpPr>
          <p:cNvPr id="9" name="Titel 8"/>
          <p:cNvSpPr>
            <a:spLocks noGrp="1"/>
          </p:cNvSpPr>
          <p:nvPr>
            <p:ph type="title"/>
          </p:nvPr>
        </p:nvSpPr>
        <p:spPr>
          <a:xfrm>
            <a:off x="251520" y="399802"/>
            <a:ext cx="8640960" cy="508918"/>
          </a:xfrm>
        </p:spPr>
        <p:txBody>
          <a:bodyPr/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Trägermaterial</a:t>
            </a:r>
            <a:b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3.6)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289866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Halterung (RDA 3.8)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49965" y="980728"/>
            <a:ext cx="8640960" cy="4248472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Halterung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 das physische Material, das für die Halterung oder die Stütze verwendet wird, an der das Grundmaterial einer Ressource angebracht ist (RDA 3.8.1.1).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Angeben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wenn es für die Identifizierung der Ressource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wichtig ist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Begriffsliste: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3.8.1.3 bzw. RDA 3.6.1.3 (oder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anderer prägnanter Ausdruck).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4581128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6570672"/>
              </p:ext>
            </p:extLst>
          </p:nvPr>
        </p:nvGraphicFramePr>
        <p:xfrm>
          <a:off x="262675" y="5301208"/>
          <a:ext cx="8300497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044000"/>
                <a:gridCol w="3528000"/>
                <a:gridCol w="290049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3.8.1.3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Halterung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(für einen Globus)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Holzständer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0800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94096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Entstehungsmethode (RDA 3.9)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412776"/>
            <a:ext cx="8640960" cy="4464496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die Identifizierung von Altkarten als wichtig angesehen.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Mögliche Bezeichnungen (RDA 3.9.1.3):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Holzschnitt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Kupferstich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Lithografie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Radierung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Stich</a:t>
            </a: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Handzeichnung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60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Layout (RDA 3.11)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1872208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Anordnung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Text,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Bildern usw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in einer Ressource (RDA 3.11.1.1). 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(RDA 3.11.1.3):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816121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0" name="Tabel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2011334"/>
              </p:ext>
            </p:extLst>
          </p:nvPr>
        </p:nvGraphicFramePr>
        <p:xfrm>
          <a:off x="251520" y="3501008"/>
          <a:ext cx="8424000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260000"/>
                <a:gridCol w="5148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beidseitig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(eine oder mehrere Karten auf beide Seiten eines Blatts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0798273"/>
              </p:ext>
            </p:extLst>
          </p:nvPr>
        </p:nvGraphicFramePr>
        <p:xfrm>
          <a:off x="231574" y="4725144"/>
          <a:ext cx="8416719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260000"/>
                <a:gridCol w="5140719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3.11.1.3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back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to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back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(dieselbe Karte auf beide Seiten eines Blatts in unterschiedlichen Sprachen gedruckt)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1982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Physische Beschreibung | Farbinhalt (RDA 7.17)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112568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wird lt. RDA 7.17.1.3 D-A-CH die Alternative angewandt („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farbig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und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schwarz-weiß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anstelle von „polychrom“ bzw. „monochrom“).  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 sind farbig, wenn sie nicht ausschließlich in schwarz und weiß oder bloßen Abstufungen von Grautönen gehalten sind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nachträglicher Kolorierung eines schwarz-weißen Drucks wird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Begriff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koloriert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verwendet (RDA 7.17.1.4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Bestimmungen zum Erfassen von Information über handkolorierte Exemplare siehe RDA 3.22.1.4.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66341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Farbinhalt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3678559"/>
              </p:ext>
            </p:extLst>
          </p:nvPr>
        </p:nvGraphicFramePr>
        <p:xfrm>
          <a:off x="323528" y="1484784"/>
          <a:ext cx="8367810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462846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farbig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82161725"/>
              </p:ext>
            </p:extLst>
          </p:nvPr>
        </p:nvGraphicFramePr>
        <p:xfrm>
          <a:off x="323528" y="2780928"/>
          <a:ext cx="8367810" cy="7416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462846"/>
                <a:gridCol w="4888964"/>
              </a:tblGrid>
              <a:tr h="370839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7.17.1.4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Farbinhalt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teilweise farbig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59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493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Bevorzugter Titel des Werks (RDA 6.2.2)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 wrap="square"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bevorzugte Titel des Werks wird auch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 Ressourcen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nach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den allgemeinen Regeln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bestimmt (Schulungsunterlage Modul 3, Teil 3.03). </a:t>
            </a: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5317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(RDA 7.15)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268760"/>
            <a:ext cx="8640960" cy="4536504"/>
          </a:xfrm>
        </p:spPr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Definition: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illustrieren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Grundregel (RDA 7.15.1.3): Erfassung unter Verwendung der allgemeinen Begriffe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bzw.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Anzahl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kann erfasst werden,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sie einfach zu ermitteln ist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Unbedeutende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Illustrationen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vernachlässigen.</a:t>
            </a:r>
          </a:p>
          <a:p>
            <a:pPr marL="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400" b="1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wird der illustrierende Inhalt in einer Anmerkung wiedergegeben.</a:t>
            </a: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60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397655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7.15)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328592"/>
          </a:xfrm>
        </p:spPr>
        <p:txBody>
          <a:bodyPr/>
          <a:lstStyle/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illustrierende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 kann näher spezifiziert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  (Liste unter RDA 7.15.1.3).</a:t>
            </a: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kartografischen Ressourcen kommen z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B. in Frage: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Diagramme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(Höhenprofile, geologische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Profile)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Wappen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alten Karten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kann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 Inhalt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entsprechend den Anweisungen für alte Drucke detailliert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beschrieben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 (RDA 7.15.1.4).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44830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Illustrierender Inhalt | Beispiele </a:t>
            </a: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396550" y="3789040"/>
            <a:ext cx="8280920" cy="504056"/>
          </a:xfrm>
        </p:spPr>
        <p:txBody>
          <a:bodyPr/>
          <a:lstStyle/>
          <a:p>
            <a:pPr marL="0" indent="0"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für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einen Atlas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2"/>
          <p:cNvSpPr txBox="1">
            <a:spLocks/>
          </p:cNvSpPr>
          <p:nvPr/>
        </p:nvSpPr>
        <p:spPr>
          <a:xfrm>
            <a:off x="395536" y="1412776"/>
            <a:ext cx="8424936" cy="576064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 für eine Karte (Anmerkung)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7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5217560"/>
              </p:ext>
            </p:extLst>
          </p:nvPr>
        </p:nvGraphicFramePr>
        <p:xfrm>
          <a:off x="375522" y="2060848"/>
          <a:ext cx="8154545" cy="128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3276000"/>
                <a:gridCol w="2862545"/>
              </a:tblGrid>
              <a:tr h="2268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 2 Diagrammen und zahlreichen Illustrationen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feld 11"/>
          <p:cNvSpPr txBox="1"/>
          <p:nvPr/>
        </p:nvSpPr>
        <p:spPr>
          <a:xfrm>
            <a:off x="395536" y="4869160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DE" dirty="0"/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5952074"/>
              </p:ext>
            </p:extLst>
          </p:nvPr>
        </p:nvGraphicFramePr>
        <p:xfrm>
          <a:off x="395536" y="4339132"/>
          <a:ext cx="8226553" cy="736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5311"/>
                <a:gridCol w="1198490"/>
                <a:gridCol w="3304929"/>
                <a:gridCol w="2887823"/>
              </a:tblGrid>
              <a:tr h="2268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4061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7.15.1.3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Illustrierender Inhalt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b="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Illustrationen</a:t>
                      </a:r>
                      <a:endParaRPr lang="de-DE" sz="1800" b="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62</a:t>
            </a:fld>
            <a:endParaRPr lang="de-DE"/>
          </a:p>
        </p:txBody>
      </p:sp>
      <p:sp>
        <p:nvSpPr>
          <p:cNvPr id="11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31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7.16)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>
          <a:xfrm>
            <a:off x="251520" y="1052736"/>
            <a:ext cx="8640960" cy="4896544"/>
          </a:xfrm>
        </p:spPr>
        <p:txBody>
          <a:bodyPr/>
          <a:lstStyle/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Glossar: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konzipiert ist, den 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primären Inhalt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einer Ressource zu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Inhalt, für den keine eigene Beschreibung nach RDA 25 (in Beziehung stehendes Werk) angelegt wird, wird gemäß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7.16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in einer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 formulierbaren Anmerkung erfasst.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ergänzende Inhalt bereits im Titelzusatz erfasst wurde, wird er nicht noch einmal in einer Anmerkung erwähnt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166633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Ergänzender Inhalt | 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3176205"/>
              </p:ext>
            </p:extLst>
          </p:nvPr>
        </p:nvGraphicFramePr>
        <p:xfrm>
          <a:off x="323528" y="1484784"/>
          <a:ext cx="856096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656000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Straßenverzeichnis und 2 Nebenkarten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el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01961500"/>
              </p:ext>
            </p:extLst>
          </p:nvPr>
        </p:nvGraphicFramePr>
        <p:xfrm>
          <a:off x="323528" y="2996952"/>
          <a:ext cx="8560964" cy="1010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656000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Texte zur Stadtgeschichte und touristische Informationen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4327784"/>
              </p:ext>
            </p:extLst>
          </p:nvPr>
        </p:nvGraphicFramePr>
        <p:xfrm>
          <a:off x="323528" y="4509120"/>
          <a:ext cx="8560964" cy="1285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1188000"/>
                <a:gridCol w="1656000"/>
                <a:gridCol w="4888964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4201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7.16.1.3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Ergänzender Inhalt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Enthält Innenstadtvergrößerung, Umgebungskarte und Straßenverzeichnis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36897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itel 1"/>
          <p:cNvSpPr>
            <a:spLocks noGrp="1"/>
          </p:cNvSpPr>
          <p:nvPr>
            <p:ph type="title"/>
          </p:nvPr>
        </p:nvSpPr>
        <p:spPr>
          <a:xfrm>
            <a:off x="251520" y="25354"/>
            <a:ext cx="8640960" cy="1315414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Sonstige Details von kartografischem Inhalt (RDA 7.27)</a:t>
            </a:r>
            <a:endParaRPr lang="de-DE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323528" y="1268760"/>
            <a:ext cx="8640960" cy="4752528"/>
          </a:xfrm>
        </p:spPr>
        <p:txBody>
          <a:bodyPr/>
          <a:lstStyle/>
          <a:p>
            <a:endParaRPr lang="de-DE" sz="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önnen als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Anmerkung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erfasst werden.</a:t>
            </a:r>
          </a:p>
          <a:p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Dazu gehören z. B.:</a:t>
            </a: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Kartengitter, verwendete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Koordinatensysteme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Ausrichtung der Karte (wenn nicht Norden oben ist)</a:t>
            </a: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Details zur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Maßstabsangabe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(z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B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der überwiegende Maßstab 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 </a:t>
            </a:r>
            <a:r>
              <a:rPr lang="de-DE" sz="20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„Unterschiedlichen </a:t>
            </a: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Maßstäben″)</a:t>
            </a: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Flughöhe bei Fernerkundungsbildern 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Art der Reliefdarstellung (Schraffen, Schummerung</a:t>
            </a: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 lvl="1" indent="0">
              <a:buNone/>
            </a:pPr>
            <a:endParaRPr lang="de-DE" sz="5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unter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7.27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+ RDA 7.27 D-A-CH.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65761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Beziehung stehendes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Werk (RDA 25.1) 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Textplatzhalter 1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topographische </a:t>
            </a:r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Grundlage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bei strukturierter Beschreibung mit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Beziehungskennzeichnung „</a:t>
            </a:r>
            <a:r>
              <a:rPr lang="de-DE" sz="2400" dirty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Basiert auf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 erfasst.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 in Beziehung stehendes Werk in einer unstrukturierten Beschreibung angegeben,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die entsprechende Formulierung aus der Ressource übertragen.</a:t>
            </a:r>
          </a:p>
          <a:p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r>
              <a:rPr lang="de-DE" sz="2400" b="1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Nebenkarten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können auch als in Beziehung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stehende Werke in einer unstrukturierten Beschreibung erfasst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werden. </a:t>
            </a:r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6180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1340768"/>
            <a:ext cx="8784976" cy="2376264"/>
          </a:xfrm>
        </p:spPr>
        <p:txBody>
          <a:bodyPr wrap="square"/>
          <a:lstStyle/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</a:t>
            </a: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(z. B. zu Büchern oder Atlanten):</a:t>
            </a:r>
            <a:b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Regel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einer unstrukturierten Beschreibung zu erfassen. </a:t>
            </a:r>
          </a:p>
          <a:p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Eigenständige </a:t>
            </a: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Kartenbeilagen:</a:t>
            </a:r>
            <a:b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</a:br>
            <a:r>
              <a:rPr lang="de-DE" sz="24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Strukturierte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Beschreibung im Ermessen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des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Katalogisierenden (vgl. RDA 27.1.1.3).</a:t>
            </a: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2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640960" cy="940966"/>
          </a:xfrm>
        </p:spPr>
        <p:txBody>
          <a:bodyPr>
            <a:noAutofit/>
          </a:bodyPr>
          <a:lstStyle/>
          <a:p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Erfassen von Beziehungen zu in Beziehung stehenden Manifestationen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(RDA 27.1)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6433092"/>
              </p:ext>
            </p:extLst>
          </p:nvPr>
        </p:nvGraphicFramePr>
        <p:xfrm>
          <a:off x="251520" y="4509120"/>
          <a:ext cx="8676000" cy="1559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28000"/>
                <a:gridCol w="756000"/>
                <a:gridCol w="2592000"/>
                <a:gridCol w="4500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4242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27.1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 zu in Beziehung stehender Manifestation</a:t>
                      </a:r>
                      <a:endParaRPr lang="de-DE" b="0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Beilage: 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Stadtplan von Bern und Umgebung.</a:t>
                      </a:r>
                    </a:p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- 14. Auflage. - Bern :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Hallwag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1959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Textplatzhalter 2"/>
          <p:cNvSpPr txBox="1">
            <a:spLocks/>
          </p:cNvSpPr>
          <p:nvPr/>
        </p:nvSpPr>
        <p:spPr>
          <a:xfrm>
            <a:off x="251520" y="3789040"/>
            <a:ext cx="2088232" cy="504056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67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658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892480" cy="864096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 (RDA 19.2, RDA 19.2 D-A-CH, Anhang I.2.1)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6" name="Textplatzhalter 5"/>
          <p:cNvSpPr>
            <a:spLocks noGrp="1"/>
          </p:cNvSpPr>
          <p:nvPr>
            <p:ph type="body" sz="quarter" idx="13"/>
          </p:nvPr>
        </p:nvSpPr>
        <p:spPr>
          <a:xfrm>
            <a:off x="251520" y="1484784"/>
            <a:ext cx="8640960" cy="4752528"/>
          </a:xfrm>
        </p:spPr>
        <p:txBody>
          <a:bodyPr/>
          <a:lstStyle/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von kartografischen Ressourcen ist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in der Regel 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Definition </a:t>
            </a:r>
            <a:r>
              <a:rPr lang="de-DE" sz="2400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Anh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 I.2.1: Eine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Person, eine Familie oder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eine Körperschaft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, die für die Schaffung einer Karte, eines Atlasses, eines Globusses oder eines anderen kartografischen Werks verantwortlich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ist. </a:t>
            </a:r>
          </a:p>
          <a:p>
            <a:pPr marL="45720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RDA 19.2.1.1.1, Punkt f: Eine Körperschaft ist geistiger Schöpfer eines von ihr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stammenden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Werks, wenn sie nicht nur für Vertrieb oder Veröffentlichung verantwortlich ist.</a:t>
            </a:r>
          </a:p>
          <a:p>
            <a:pPr marL="45720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Beziehungskennzeichnung: „</a:t>
            </a:r>
            <a:r>
              <a:rPr lang="de-DE" sz="2400" dirty="0" smtClean="0">
                <a:solidFill>
                  <a:srgbClr val="FF0000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“.</a:t>
            </a:r>
            <a:endParaRPr lang="de-DE" sz="24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400128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7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Geistiger </a:t>
            </a:r>
            <a:r>
              <a:rPr lang="de-DE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 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&amp; Beziehungskennzeichnung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8"/>
          <p:cNvSpPr>
            <a:spLocks noGrp="1"/>
          </p:cNvSpPr>
          <p:nvPr>
            <p:ph type="body" sz="quarter" idx="13"/>
          </p:nvPr>
        </p:nvSpPr>
        <p:spPr>
          <a:xfrm>
            <a:off x="251520" y="836712"/>
            <a:ext cx="8640960" cy="5472608"/>
          </a:xfrm>
        </p:spPr>
        <p:txBody>
          <a:bodyPr/>
          <a:lstStyle/>
          <a:p>
            <a:pPr marL="57150" indent="0">
              <a:buNone/>
            </a:pPr>
            <a:r>
              <a:rPr lang="de-DE" sz="2400" b="1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Sonderfall Verlage</a:t>
            </a:r>
          </a:p>
          <a:p>
            <a:pPr marL="57150" indent="0">
              <a:buNone/>
            </a:pPr>
            <a:endParaRPr lang="de-DE" sz="2400" b="1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Verlage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sind bei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kartografischen Ressourcen häufig auch geistiger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Schöpfer.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Falls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zusätzlich eine Person und/oder Körperschaft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genannt ist, so wird bei dieser überprüft, ob sie die Kriterien für den geistigen Schöpfer erfüllt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.</a:t>
            </a:r>
          </a:p>
          <a:p>
            <a:pPr marL="5715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400050"/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Wenn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es keine Hinweise auf einen anderen geistigen Schöpfer </a:t>
            </a:r>
            <a:r>
              <a:rPr lang="de-DE" sz="24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gibt, </a:t>
            </a:r>
            <a:r>
              <a:rPr lang="de-DE" sz="24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so wird für den Verlag (ohne weitere Prüfung) eine Beziehung als geistiger Schöpfer angelegt. </a:t>
            </a: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lvl="1"/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/>
          </a:p>
        </p:txBody>
      </p:sp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9927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4"/>
          </p:nvPr>
        </p:nvSpPr>
        <p:spPr>
          <a:xfrm>
            <a:off x="467544" y="6376243"/>
            <a:ext cx="7632848" cy="365125"/>
          </a:xfrm>
        </p:spPr>
        <p:txBody>
          <a:bodyPr/>
          <a:lstStyle/>
          <a:p>
            <a:r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AG RDA Schulungsunterlagen – Modul 6K: Karten | PICA DNB/ZDB | Stand: 30.11.2016 | CC BY-NC-SA</a:t>
            </a:r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Textplatzhalter 2"/>
          <p:cNvSpPr>
            <a:spLocks noGrp="1"/>
          </p:cNvSpPr>
          <p:nvPr>
            <p:ph type="body" sz="quarter" idx="13"/>
          </p:nvPr>
        </p:nvSpPr>
        <p:spPr>
          <a:xfrm>
            <a:off x="251520" y="908720"/>
            <a:ext cx="8784976" cy="432048"/>
          </a:xfrm>
        </p:spPr>
        <p:txBody>
          <a:bodyPr wrap="square"/>
          <a:lstStyle/>
          <a:p>
            <a:pPr marL="0" indent="0">
              <a:buNone/>
            </a:pPr>
            <a:r>
              <a:rPr lang="fr-FR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Les </a:t>
            </a:r>
            <a:r>
              <a:rPr lang="fr-FR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frontières européennes de 1900 à 1975</a:t>
            </a:r>
            <a:endParaRPr lang="de-DE" sz="20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0" indent="0"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1" name="Tabel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18567847"/>
              </p:ext>
            </p:extLst>
          </p:nvPr>
        </p:nvGraphicFramePr>
        <p:xfrm>
          <a:off x="323529" y="1340768"/>
          <a:ext cx="8560942" cy="1112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240000"/>
                <a:gridCol w="367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Dami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, Aldo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3000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Titel 1"/>
          <p:cNvSpPr>
            <a:spLocks noGrp="1"/>
          </p:cNvSpPr>
          <p:nvPr>
            <p:ph type="title"/>
          </p:nvPr>
        </p:nvSpPr>
        <p:spPr>
          <a:xfrm>
            <a:off x="251520" y="183778"/>
            <a:ext cx="8892480" cy="508918"/>
          </a:xfrm>
        </p:spPr>
        <p:txBody>
          <a:bodyPr>
            <a:no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Beispiele</a:t>
            </a:r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Textplatzhalter 2"/>
          <p:cNvSpPr txBox="1">
            <a:spLocks/>
          </p:cNvSpPr>
          <p:nvPr/>
        </p:nvSpPr>
        <p:spPr>
          <a:xfrm>
            <a:off x="251520" y="2636912"/>
            <a:ext cx="8784976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Alpenvereinskarte Bayerische Alpen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3" name="Tabel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91814664"/>
              </p:ext>
            </p:extLst>
          </p:nvPr>
        </p:nvGraphicFramePr>
        <p:xfrm>
          <a:off x="363537" y="3068960"/>
          <a:ext cx="8560942" cy="1107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240000"/>
                <a:gridCol w="3672000"/>
              </a:tblGrid>
              <a:tr h="1224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Deutscher Alpenverein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platzhalter 2"/>
          <p:cNvSpPr txBox="1">
            <a:spLocks/>
          </p:cNvSpPr>
          <p:nvPr/>
        </p:nvSpPr>
        <p:spPr>
          <a:xfrm>
            <a:off x="251520" y="4509120"/>
            <a:ext cx="7776864" cy="432048"/>
          </a:xfrm>
          <a:prstGeom prst="rect">
            <a:avLst/>
          </a:prstGeom>
        </p:spPr>
        <p:txBody>
          <a:bodyPr vert="horz" wrap="square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Freizeitkarte Kreis Roth und Stadtkreis Schwabach</a:t>
            </a:r>
          </a:p>
          <a:p>
            <a:pPr marL="0" indent="0">
              <a:buFont typeface="Arial" pitchFamily="34" charset="0"/>
              <a:buNone/>
            </a:pPr>
            <a:endParaRPr lang="de-DE" sz="20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114300" indent="0">
              <a:buFont typeface="Arial" pitchFamily="34" charset="0"/>
              <a:buNone/>
            </a:pPr>
            <a:endParaRPr lang="de-DE" sz="2400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>
              <a:buFont typeface="Arial" pitchFamily="34" charset="0"/>
              <a:buNone/>
            </a:pPr>
            <a:r>
              <a:rPr lang="de-DE" sz="2000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	</a:t>
            </a:r>
            <a:endParaRPr lang="de-DE" sz="20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graphicFrame>
        <p:nvGraphicFramePr>
          <p:cNvPr id="14" name="Tabelle 1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0117804"/>
              </p:ext>
            </p:extLst>
          </p:nvPr>
        </p:nvGraphicFramePr>
        <p:xfrm>
          <a:off x="323529" y="4927560"/>
          <a:ext cx="8560942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64000"/>
                <a:gridCol w="784942"/>
                <a:gridCol w="3240000"/>
                <a:gridCol w="36720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PICA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19.2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Geistiger Schöpfer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Städte-Verlag </a:t>
                      </a:r>
                      <a:r>
                        <a:rPr lang="de-DE" sz="1800" kern="1200" dirty="0" err="1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E.v.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Wagner &amp; J. </a:t>
                      </a:r>
                      <a:r>
                        <a:rPr lang="de-DE" sz="1800" kern="1200" smtClean="0">
                          <a:solidFill>
                            <a:schemeClr val="dk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Mitterhuber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3100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18.5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Beziehungskennzeichnung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Kartograf</a:t>
                      </a:r>
                      <a:endParaRPr lang="de-DE" sz="1800" kern="1200" dirty="0">
                        <a:solidFill>
                          <a:schemeClr val="dk1"/>
                        </a:solidFill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/>
              <a:pPr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35388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4912</Words>
  <Application>Microsoft Office PowerPoint</Application>
  <PresentationFormat>Bildschirmpräsentation (4:3)</PresentationFormat>
  <Paragraphs>1093</Paragraphs>
  <Slides>67</Slides>
  <Notes>67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67</vt:i4>
      </vt:variant>
    </vt:vector>
  </HeadingPairs>
  <TitlesOfParts>
    <vt:vector size="68" baseType="lpstr">
      <vt:lpstr>Larissa-Design</vt:lpstr>
      <vt:lpstr>Schulungsunterlagen der AG RDA</vt:lpstr>
      <vt:lpstr>Kartografische Ressourcen</vt:lpstr>
      <vt:lpstr>Allgemeines</vt:lpstr>
      <vt:lpstr>Bevorzugte Informationsquellen (RDA 2.2.2.2)</vt:lpstr>
      <vt:lpstr>Bestimmung des Werks</vt:lpstr>
      <vt:lpstr>Bevorzugter Titel des Werks (RDA 6.2.2)</vt:lpstr>
      <vt:lpstr>Geistiger Schöpfer &amp; Beziehungskennzeichnung (RDA 19.2, RDA 19.2 D-A-CH, Anhang I.2.1)</vt:lpstr>
      <vt:lpstr>Geistiger Schöpfer &amp; Beziehungskennzeichnung</vt:lpstr>
      <vt:lpstr>Beispiele</vt:lpstr>
      <vt:lpstr>Sonstige (Werkebene, RDA 19.3, Anhang I.2.2), Mitwirkende (Expressionsebene, RDA 20.2, Anhang I.3.1) &amp; Beziehungskennzeichnungen</vt:lpstr>
      <vt:lpstr>Hersteller &amp; Beziehungskennzeichnung (Manifestationsebene, RDA 21.6, Anhang I.4)</vt:lpstr>
      <vt:lpstr>Normierter Sucheinstieg für das Werk (RDA 6.27)</vt:lpstr>
      <vt:lpstr>Merkmale zur Unterscheidung identischer Werktitel (RDA 5.2, 6.3-6.6, 6.27.1.9)</vt:lpstr>
      <vt:lpstr>Inhaltstyp (RDA 6.9)</vt:lpstr>
      <vt:lpstr>Inhaltstyp | Beispiel</vt:lpstr>
      <vt:lpstr>Medientyp (RDA 3.2)</vt:lpstr>
      <vt:lpstr>Datenträgertyp (RDA 3.3)</vt:lpstr>
      <vt:lpstr>Titel in mehreren Formen (RDA 2.3.2.5)</vt:lpstr>
      <vt:lpstr>Titel in mehreren Formen | Beispiele</vt:lpstr>
      <vt:lpstr>Maßstab als Teil des Haupttitels (RDA 2.3.2.8.2)</vt:lpstr>
      <vt:lpstr>Fingierter Titel (RDA 2.3.2.11.2)</vt:lpstr>
      <vt:lpstr>Erfassen von Titelzusätzen (RDA 2.3.4.3)</vt:lpstr>
      <vt:lpstr>Erfassen von Titelzusätzen (RDA 2.3.4.3)</vt:lpstr>
      <vt:lpstr>Fingierte Titelzusätze (RDA 2.3.4.5)</vt:lpstr>
      <vt:lpstr>Abweichender Titel (RDA 2.3.6)</vt:lpstr>
      <vt:lpstr>Verantwortlichkeitsangabe bei Verlagen, die gleichzeitig geistiger Schöpfer sind</vt:lpstr>
      <vt:lpstr>Anmerkung zur Verantwortlichkeitsangabe (RDA 2.17.3)</vt:lpstr>
      <vt:lpstr>Erfassen von Ausgabevermerken (RDA 2.5.1.4)</vt:lpstr>
      <vt:lpstr>Mathematische Angaben | Koordinaten (RDA 7.4)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Maßstab (RDA 7.25)</vt:lpstr>
      <vt:lpstr>Mathematische Angaben | Projektion (RDA 7.26)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Umfang (RDA 3.4.2)</vt:lpstr>
      <vt:lpstr>Physische Beschreibung | Maße einer Karte (RDA 3.5.2)</vt:lpstr>
      <vt:lpstr>Physische Beschreibung | Maße einer Karte (RDA 3.5.2)</vt:lpstr>
      <vt:lpstr>Maße einer Karte | Beispiele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Maße einer Karte (RDA 3.5.2)</vt:lpstr>
      <vt:lpstr>Physische Beschreibung | Trägermaterial (RDA 3.6)</vt:lpstr>
      <vt:lpstr>Physische Beschreibung | Halterung (RDA 3.8)</vt:lpstr>
      <vt:lpstr>Physische Beschreibung | Entstehungsmethode (RDA 3.9)</vt:lpstr>
      <vt:lpstr>Physische Beschreibung | Layout (RDA 3.11)</vt:lpstr>
      <vt:lpstr>Physische Beschreibung | Farbinhalt (RDA 7.17)</vt:lpstr>
      <vt:lpstr>Farbinhalt | Beispiele</vt:lpstr>
      <vt:lpstr>Illustrierender Inhalt (RDA 7.15) </vt:lpstr>
      <vt:lpstr>Illustrierender Inhalt (RDA 7.15)</vt:lpstr>
      <vt:lpstr>Illustrierender Inhalt | Beispiele </vt:lpstr>
      <vt:lpstr>Ergänzender Inhalt (RDA 7.16)</vt:lpstr>
      <vt:lpstr>Ergänzender Inhalt | Beispiele</vt:lpstr>
      <vt:lpstr>Sonstige Details von kartografischem Inhalt (RDA 7.27)</vt:lpstr>
      <vt:lpstr>In Beziehung stehendes Werk (RDA 25.1) </vt:lpstr>
      <vt:lpstr>Erfassen von Beziehungen zu in Beziehung stehenden Manifestationen (RDA 27.1)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Schulungsunterlagen der AG RDA</dc:title>
  <dc:creator>Bufalino, Cinzia</dc:creator>
  <cp:lastModifiedBy>Bufalino, Cinzia</cp:lastModifiedBy>
  <cp:revision>665</cp:revision>
  <cp:lastPrinted>2016-11-16T12:09:10Z</cp:lastPrinted>
  <dcterms:created xsi:type="dcterms:W3CDTF">2014-02-18T07:01:40Z</dcterms:created>
  <dcterms:modified xsi:type="dcterms:W3CDTF">2017-01-26T09:14:10Z</dcterms:modified>
</cp:coreProperties>
</file>