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69"/>
  </p:notesMasterIdLst>
  <p:handoutMasterIdLst>
    <p:handoutMasterId r:id="rId70"/>
  </p:handoutMasterIdLst>
  <p:sldIdLst>
    <p:sldId id="343" r:id="rId2"/>
    <p:sldId id="259" r:id="rId3"/>
    <p:sldId id="359" r:id="rId4"/>
    <p:sldId id="394" r:id="rId5"/>
    <p:sldId id="336" r:id="rId6"/>
    <p:sldId id="373" r:id="rId7"/>
    <p:sldId id="338" r:id="rId8"/>
    <p:sldId id="395" r:id="rId9"/>
    <p:sldId id="391" r:id="rId10"/>
    <p:sldId id="392" r:id="rId11"/>
    <p:sldId id="396" r:id="rId12"/>
    <p:sldId id="397" r:id="rId13"/>
    <p:sldId id="398" r:id="rId14"/>
    <p:sldId id="399" r:id="rId15"/>
    <p:sldId id="400" r:id="rId16"/>
    <p:sldId id="402" r:id="rId17"/>
    <p:sldId id="403" r:id="rId18"/>
    <p:sldId id="404" r:id="rId19"/>
    <p:sldId id="405" r:id="rId20"/>
    <p:sldId id="406" r:id="rId21"/>
    <p:sldId id="407" r:id="rId22"/>
    <p:sldId id="408" r:id="rId23"/>
    <p:sldId id="450" r:id="rId24"/>
    <p:sldId id="409" r:id="rId25"/>
    <p:sldId id="410" r:id="rId26"/>
    <p:sldId id="414" r:id="rId27"/>
    <p:sldId id="415" r:id="rId28"/>
    <p:sldId id="419" r:id="rId29"/>
    <p:sldId id="416" r:id="rId30"/>
    <p:sldId id="420" r:id="rId31"/>
    <p:sldId id="424" r:id="rId32"/>
    <p:sldId id="426" r:id="rId33"/>
    <p:sldId id="427" r:id="rId34"/>
    <p:sldId id="425" r:id="rId35"/>
    <p:sldId id="422" r:id="rId36"/>
    <p:sldId id="423" r:id="rId37"/>
    <p:sldId id="444" r:id="rId38"/>
    <p:sldId id="449" r:id="rId39"/>
    <p:sldId id="451" r:id="rId40"/>
    <p:sldId id="428" r:id="rId41"/>
    <p:sldId id="429" r:id="rId42"/>
    <p:sldId id="445" r:id="rId43"/>
    <p:sldId id="430" r:id="rId44"/>
    <p:sldId id="431" r:id="rId45"/>
    <p:sldId id="448" r:id="rId46"/>
    <p:sldId id="456" r:id="rId47"/>
    <p:sldId id="432" r:id="rId48"/>
    <p:sldId id="453" r:id="rId49"/>
    <p:sldId id="454" r:id="rId50"/>
    <p:sldId id="433" r:id="rId51"/>
    <p:sldId id="434" r:id="rId52"/>
    <p:sldId id="435" r:id="rId53"/>
    <p:sldId id="436" r:id="rId54"/>
    <p:sldId id="437" r:id="rId55"/>
    <p:sldId id="438" r:id="rId56"/>
    <p:sldId id="439" r:id="rId57"/>
    <p:sldId id="440" r:id="rId58"/>
    <p:sldId id="441" r:id="rId59"/>
    <p:sldId id="446" r:id="rId60"/>
    <p:sldId id="442" r:id="rId61"/>
    <p:sldId id="457" r:id="rId62"/>
    <p:sldId id="447" r:id="rId63"/>
    <p:sldId id="443" r:id="rId64"/>
    <p:sldId id="452" r:id="rId65"/>
    <p:sldId id="401" r:id="rId66"/>
    <p:sldId id="418" r:id="rId67"/>
    <p:sldId id="417" r:id="rId68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00" autoAdjust="0"/>
    <p:restoredTop sz="90932" autoAdjust="0"/>
  </p:normalViewPr>
  <p:slideViewPr>
    <p:cSldViewPr>
      <p:cViewPr varScale="1">
        <p:scale>
          <a:sx n="79" d="100"/>
          <a:sy n="79" d="100"/>
        </p:scale>
        <p:origin x="-1133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7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07.12.2016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07.12.2016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28</a:t>
            </a:fld>
            <a:endParaRPr lang="de-DE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29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30</a:t>
            </a:fld>
            <a:endParaRPr lang="de-DE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31</a:t>
            </a:fld>
            <a:endParaRPr lang="de-DE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32</a:t>
            </a:fld>
            <a:endParaRPr lang="de-DE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33</a:t>
            </a:fld>
            <a:endParaRPr lang="de-DE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34</a:t>
            </a:fld>
            <a:endParaRPr lang="de-DE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35</a:t>
            </a:fld>
            <a:endParaRPr lang="de-DE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36</a:t>
            </a:fld>
            <a:endParaRPr lang="de-DE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37</a:t>
            </a:fld>
            <a:endParaRPr lang="de-DE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38</a:t>
            </a:fld>
            <a:endParaRPr lang="de-DE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39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40</a:t>
            </a:fld>
            <a:endParaRPr lang="de-DE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41</a:t>
            </a:fld>
            <a:endParaRPr lang="de-DE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42</a:t>
            </a:fld>
            <a:endParaRPr lang="de-DE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43</a:t>
            </a:fld>
            <a:endParaRPr lang="de-DE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44</a:t>
            </a:fld>
            <a:endParaRPr lang="de-DE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45</a:t>
            </a:fld>
            <a:endParaRPr lang="de-DE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46</a:t>
            </a:fld>
            <a:endParaRPr lang="de-DE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47</a:t>
            </a:fld>
            <a:endParaRPr lang="de-DE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48</a:t>
            </a:fld>
            <a:endParaRPr lang="de-DE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49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50</a:t>
            </a:fld>
            <a:endParaRPr lang="de-DE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51</a:t>
            </a:fld>
            <a:endParaRPr lang="de-DE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52</a:t>
            </a:fld>
            <a:endParaRPr lang="de-DE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53</a:t>
            </a:fld>
            <a:endParaRPr lang="de-DE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54</a:t>
            </a:fld>
            <a:endParaRPr lang="de-DE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55</a:t>
            </a:fld>
            <a:endParaRPr lang="de-DE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56</a:t>
            </a:fld>
            <a:endParaRPr lang="de-DE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57</a:t>
            </a:fld>
            <a:endParaRPr lang="de-DE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58</a:t>
            </a:fld>
            <a:endParaRPr lang="de-DE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59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60</a:t>
            </a:fld>
            <a:endParaRPr lang="de-DE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61</a:t>
            </a:fld>
            <a:endParaRPr lang="de-DE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62</a:t>
            </a:fld>
            <a:endParaRPr lang="de-DE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63</a:t>
            </a:fld>
            <a:endParaRPr lang="de-DE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64</a:t>
            </a:fld>
            <a:endParaRPr lang="de-DE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65</a:t>
            </a:fld>
            <a:endParaRPr lang="de-DE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66</a:t>
            </a:fld>
            <a:endParaRPr lang="de-DE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67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97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988840"/>
            <a:ext cx="8784976" cy="3960440"/>
          </a:xfrm>
        </p:spPr>
        <p:txBody>
          <a:bodyPr wrap="square"/>
          <a:lstStyle/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 sonstigen Personen, Familien und Körperschaften auf Werkebene sowie mitwirkenden Personen, Familien und Körperschaften werden entsprechend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allgemeinen Regeln ggf. auch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erfasst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empfohlen, eine entsprechende Beziehungskennzeichnung gemäß RDA Anhang I zu erfassen.</a:t>
            </a: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831850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Sonstige (Werkebene, RDA 19.3, Anhang I.2.2), Mitwirkende (Expressionsebene, RDA 20.2, Anhang I.3.1) &amp; Beziehungskennzeichnungen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78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1012974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Hersteller und Beziehungskennzeichnung (Manifestationsebene, RDA 21.6, Anhang I.4)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95536" y="1700808"/>
            <a:ext cx="8640960" cy="4176464"/>
          </a:xfrm>
        </p:spPr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kartografischen Ressourcen können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Manifestationsebene Beziehungen zu Herstellern erfasst werden.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empfohlen, eine entsprechende Beziehungskennzeichnung gemäß RDA Anhang I zu erfassen.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Beziehungskennzeichnungen: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Stecher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Lithograf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Radierer 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19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3960440"/>
          </a:xfrm>
        </p:spPr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normierte Sucheinstieg für das Werk wird nach den allgemeinen Regeln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gebildet (Schulungsunterlage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3, Teil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3.03).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Normierter Sucheinstieg für das Werk (RDA 6.27)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836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5488" y="1628800"/>
            <a:ext cx="8784976" cy="4680520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normierte Sucheinstieg muss immer eindeutig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sein. 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Merkmale zur Unterscheidung: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 des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Werks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Datum des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Werks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Ursprungsort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Werks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sonstige unterscheidende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Eigenschaft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(bei Karten z. B. Maßstab oder Verlag, falls dieser nicht schon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geistiger Schöpfer ist)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Merkmale zur Unterscheidung identischer Werktitel (RDA 5.2, 6.3-6.6, 6.27.1.9)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9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Inhaltstyp (RDA 6.9)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53953" y="1196752"/>
            <a:ext cx="8784976" cy="4752528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Hauptteil der 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berücksichtigt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6.9.1.3). Begleitmaterial bleibt unerwähnt.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beschriebene Ressource aus mehreren gleichwertigen Inhaltstypen besteht, kann mehr als ein Begriff verwendet werden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6.9.1.3 D-A-CH).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erlaubten Termini sind unter RDA 6.9 aufgeführt. 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97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892480" cy="5472608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handelt sich um gleichwertige Teile Text und kartografisches Bild</a:t>
            </a: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Kartografisches Bild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“: Stadtpläne, Atlanten, Fernerkundungsbilder, eingescannte Karten auf DVD etc. </a:t>
            </a:r>
          </a:p>
          <a:p>
            <a:endParaRPr lang="de-DE" sz="9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Kartografischer Datensatz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“: Elektronische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Medien, die dem Anwender individuelle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Gestaltungsmöglichkeiten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erlauben, wie z. B. GIS (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Geoinformationssysteme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9344686"/>
              </p:ext>
            </p:extLst>
          </p:nvPr>
        </p:nvGraphicFramePr>
        <p:xfrm>
          <a:off x="323529" y="1412776"/>
          <a:ext cx="858188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784942"/>
                <a:gridCol w="3008945"/>
                <a:gridCol w="3924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kartografisches Bild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Inhaltstyp | Beispiel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09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Medientyp (RDA 3.2)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am häufigsten vorkommenden Medientypen bei Karten sind: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ohne </a:t>
            </a:r>
            <a:r>
              <a:rPr lang="de-CH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Hilfsmittel zu benutzen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Computermedien</a:t>
            </a: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bei absolut gleichwertigen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Teilen einer Ressource wird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 als ein Medientyp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erfasst.</a:t>
            </a:r>
          </a:p>
          <a:p>
            <a:pPr marL="0" indent="0">
              <a:buNone/>
            </a:pPr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Hauptwerk + Begleitmaterial: Nur der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Medientyp des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Hauptwerks wird 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33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Datenträgertyp (RDA 3.3)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pPr marL="0" indent="0">
              <a:buNone/>
            </a:pPr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Typen</a:t>
            </a: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gedruckte Karten auf Papier, gerollte Wandkarten </a:t>
            </a:r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CH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</a:t>
            </a: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gebundene Atlanten </a:t>
            </a:r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CH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Band</a:t>
            </a: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Atlanten aus Einzelblättern in </a:t>
            </a:r>
            <a:r>
              <a:rPr lang="de-CH" sz="20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vorgegebener Reihenfolge, </a:t>
            </a:r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zusammengehalten in einer Mappe </a:t>
            </a:r>
            <a:r>
              <a:rPr lang="de-CH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CH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Band</a:t>
            </a:r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Globen 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Gegenstand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Computermedien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Computerdisk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 oder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Online-Ressource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k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einer der Begriffe passt 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Sonstige</a:t>
            </a:r>
            <a:endParaRPr lang="de-CH" sz="20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„Karte“ (engl. „</a:t>
            </a:r>
            <a:r>
              <a:rPr lang="de-DE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“) wird nicht verwendet.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90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Titel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in mehreren Formen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(RDA 2.3.2.5)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24744"/>
            <a:ext cx="8784976" cy="5184576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Grundregel (bei Titeln in derselben Sprache und Schrift):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Haupttitel wird anhand der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Reihenfolge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des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Layouts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oder der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Typografie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gewählt.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Zweifelsfall: Der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umfassendste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zum Haupttitel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bestimmt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Erfassung aller abweichender Titel wird empfohlen. </a:t>
            </a:r>
          </a:p>
          <a:p>
            <a:pPr marL="457200" lvl="1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46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"/>
          <p:cNvSpPr txBox="1">
            <a:spLocks/>
          </p:cNvSpPr>
          <p:nvPr/>
        </p:nvSpPr>
        <p:spPr>
          <a:xfrm>
            <a:off x="251520" y="3501008"/>
            <a:ext cx="8784976" cy="288032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dem Kartenfeld: Handkarte der </a:t>
            </a:r>
            <a:r>
              <a:rPr lang="de-DE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Grossherzogthümer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Mecklenburg-Schwerin und Mecklenburg-</a:t>
            </a:r>
            <a:r>
              <a:rPr lang="de-DE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Strelitz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Weiterer Titel auf dem Kartenfeld: Karte von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Mecklenburg</a:t>
            </a: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Begründung: umfassendster Titel</a:t>
            </a: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Font typeface="Arial" pitchFamily="34" charset="0"/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784976" cy="2232248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dem Kartenfeld: Ansbach und Umgebung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auf der Rückseite: Karte von Ansbach und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Umgebung</a:t>
            </a: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Begründung: Layout</a:t>
            </a:r>
          </a:p>
          <a:p>
            <a:pPr marL="11430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2058617"/>
              </p:ext>
            </p:extLst>
          </p:nvPr>
        </p:nvGraphicFramePr>
        <p:xfrm>
          <a:off x="359532" y="1844824"/>
          <a:ext cx="8532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864000"/>
                <a:gridCol w="2880000"/>
                <a:gridCol w="3924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Ansbach und Umgebung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in mehreren Formen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| 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191214"/>
              </p:ext>
            </p:extLst>
          </p:nvPr>
        </p:nvGraphicFramePr>
        <p:xfrm>
          <a:off x="323528" y="4631536"/>
          <a:ext cx="8532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864000"/>
                <a:gridCol w="2628000"/>
                <a:gridCol w="4176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Handkarte der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Grossherzogthümer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Mecklenburg-Schwerin und Mecklenburg-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Strelitz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75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431032"/>
          </a:xfrm>
        </p:spPr>
        <p:txBody>
          <a:bodyPr>
            <a:normAutofit/>
          </a:bodyPr>
          <a:lstStyle/>
          <a:p>
            <a:pPr algn="ctr"/>
            <a: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Kartografische Ressourcen</a:t>
            </a: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</a:t>
            </a:r>
            <a:r>
              <a:rPr lang="de-DE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268760"/>
            <a:ext cx="8784976" cy="2520280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wird dann als Teil des Haupttitels betrachtet, wenn er </a:t>
            </a:r>
            <a:r>
              <a:rPr lang="de-CH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grammatikalisch</a:t>
            </a:r>
            <a:r>
              <a:rPr lang="de-CH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und/oder </a:t>
            </a:r>
            <a:r>
              <a:rPr lang="de-CH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typografisch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eingebunden ist. </a:t>
            </a:r>
          </a:p>
          <a:p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als Teil des Haupttitels wird so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übernommen,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wie er in der Ressource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970147"/>
              </p:ext>
            </p:extLst>
          </p:nvPr>
        </p:nvGraphicFramePr>
        <p:xfrm>
          <a:off x="323528" y="4794344"/>
          <a:ext cx="8604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892"/>
                <a:gridCol w="871892"/>
                <a:gridCol w="2833648"/>
                <a:gridCol w="402656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Topographic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1:500 000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low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flying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chart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als Teil des Haupttitels (RDA 2.3.2.8.2)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4221088"/>
            <a:ext cx="8784976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89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784976" cy="3938840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die Ressource selbst keinen Titel hat, wird zunächst in einer sonstigen Informationsquelle (RDA 2.2.4) ein Titel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gesucht.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nichts gefunden, so wird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kurzer beschreibender Titel in deutscher Sprache fingiert. Dieser wird in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eckige Klammern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gesetzt.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einen fingierten Titel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sollte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immer die Benennung oder eine Identifizierung des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abgedeckten Areals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und, sofern zutreffend, das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dargestellte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Thema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berücksichtigt werden.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760701"/>
              </p:ext>
            </p:extLst>
          </p:nvPr>
        </p:nvGraphicFramePr>
        <p:xfrm>
          <a:off x="323529" y="5495632"/>
          <a:ext cx="859812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864000"/>
                <a:gridCol w="2880000"/>
                <a:gridCol w="399012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[Geologische Karte von Hessen]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568952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Fingierter Titel (RDA 2.3.2.11.2)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5013176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7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"/>
          <p:cNvSpPr txBox="1">
            <a:spLocks/>
          </p:cNvSpPr>
          <p:nvPr/>
        </p:nvSpPr>
        <p:spPr>
          <a:xfrm>
            <a:off x="251520" y="3789040"/>
            <a:ext cx="8784976" cy="108012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79512" y="1023119"/>
            <a:ext cx="8856984" cy="2765921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Karten werden alle für wichtig erachteten Zusätze erfasst (RDA 2.3.4.3 D-A-CH, Punkt 7).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wird nur dann als Teil des Titelzusatzes erfasst, wenn er mit dem Titelzusatz </a:t>
            </a:r>
            <a:r>
              <a:rPr lang="de-DE"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grammatikalisch </a:t>
            </a:r>
            <a:r>
              <a:rPr lang="de-DE" sz="24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verbunden ist (RDA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2.3.4.3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Punkt </a:t>
            </a:r>
            <a:r>
              <a:rPr lang="de-DE" sz="24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6).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Titelzusätzen (RDA 2.3.4.3)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 flipV="1">
            <a:off x="286551" y="2924944"/>
            <a:ext cx="2088232" cy="1325899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51520" y="4119463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999503"/>
              </p:ext>
            </p:extLst>
          </p:nvPr>
        </p:nvGraphicFramePr>
        <p:xfrm>
          <a:off x="360008" y="4653136"/>
          <a:ext cx="8510251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5859"/>
                <a:gridCol w="1082324"/>
                <a:gridCol w="1872000"/>
                <a:gridCol w="4690068"/>
              </a:tblGrid>
              <a:tr h="2052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Stadtplan im Maßstab 1:10 000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431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"/>
          <p:cNvSpPr txBox="1">
            <a:spLocks/>
          </p:cNvSpPr>
          <p:nvPr/>
        </p:nvSpPr>
        <p:spPr>
          <a:xfrm>
            <a:off x="251520" y="1196752"/>
            <a:ext cx="8784976" cy="108012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älteren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die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Druckprivilegien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ntweder im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Titelzusatz oder in einer Anmerkung nach 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2.17 erfasst.	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Titelzusätzen (RDA 2.3.4.3)</a:t>
            </a: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938642"/>
              </p:ext>
            </p:extLst>
          </p:nvPr>
        </p:nvGraphicFramePr>
        <p:xfrm>
          <a:off x="323528" y="3268465"/>
          <a:ext cx="8534369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044000"/>
                <a:gridCol w="1982369"/>
                <a:gridCol w="4680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492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cum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Privil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Ordin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General: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Belgii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Fœderati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platzhalter 2"/>
          <p:cNvSpPr txBox="1">
            <a:spLocks/>
          </p:cNvSpPr>
          <p:nvPr/>
        </p:nvSpPr>
        <p:spPr>
          <a:xfrm>
            <a:off x="251520" y="278092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230595"/>
              </p:ext>
            </p:extLst>
          </p:nvPr>
        </p:nvGraphicFramePr>
        <p:xfrm>
          <a:off x="359532" y="4509120"/>
          <a:ext cx="8494129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756000"/>
                <a:gridCol w="2232000"/>
                <a:gridCol w="467812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Manifestation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"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Cum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Privilegio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Sac.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Caes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Majestatis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"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419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19"/>
            <a:ext cx="8784976" cy="2880321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Fingieren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 Titelzusätzen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ist unter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folgenden Bedingungen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erlaubt: </a:t>
            </a:r>
          </a:p>
          <a:p>
            <a:pPr lvl="1"/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der Haupttitel einer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keine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Angabe des geografisch abgedeckten Areals und/oder des dargestellten Themas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enthält,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Titelzusatz ebenfalls keine solche Angabe enthält bzw. es keinen Titelzusatz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gibt.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Fingierte Titelzusätze (RDA 2.3.4.5)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platzhalter 2"/>
          <p:cNvSpPr txBox="1">
            <a:spLocks/>
          </p:cNvSpPr>
          <p:nvPr/>
        </p:nvSpPr>
        <p:spPr>
          <a:xfrm>
            <a:off x="323528" y="4149080"/>
            <a:ext cx="8784976" cy="100811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Cotopaxi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Anmerkung: als Information aus einer Quelle außerhalb der Ressource „Kletterrouten im Kärntner Land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 marL="114300" indent="0">
              <a:buFont typeface="Arial" pitchFamily="34" charset="0"/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Textplatzhalter 2"/>
          <p:cNvSpPr txBox="1">
            <a:spLocks/>
          </p:cNvSpPr>
          <p:nvPr/>
        </p:nvSpPr>
        <p:spPr>
          <a:xfrm>
            <a:off x="323528" y="3744416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894830"/>
              </p:ext>
            </p:extLst>
          </p:nvPr>
        </p:nvGraphicFramePr>
        <p:xfrm>
          <a:off x="395536" y="5189647"/>
          <a:ext cx="828999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44000"/>
                <a:gridCol w="2133999"/>
                <a:gridCol w="4248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Cotopaxi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[Kletterrouten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im Kärntner Land]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30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19"/>
            <a:ext cx="8784976" cy="3240361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abweichender Titel ist ein Titel, der sich von dem als Haupttitel erfassten Titel, von einem Paralleltitel und den Titelzusätzen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unterscheidet.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Erfassung von allen abweichenden Titeln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bei Karten empfohlen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abweichender Titel kann aus einer beliebigen Quelle genommen werden (RDA 2.3.6.2).</a:t>
            </a:r>
          </a:p>
          <a:p>
            <a:pPr marL="5715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Abweichender Titel (RDA 2.3.6)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772741"/>
              </p:ext>
            </p:extLst>
          </p:nvPr>
        </p:nvGraphicFramePr>
        <p:xfrm>
          <a:off x="317037" y="4735828"/>
          <a:ext cx="8473739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959211"/>
                <a:gridCol w="2133999"/>
                <a:gridCol w="451652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Ansbach und Umgebung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Karte von Ansbach und Umgebung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platzhalter 2"/>
          <p:cNvSpPr txBox="1">
            <a:spLocks/>
          </p:cNvSpPr>
          <p:nvPr/>
        </p:nvSpPr>
        <p:spPr>
          <a:xfrm>
            <a:off x="179512" y="4208445"/>
            <a:ext cx="2225757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23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784976" cy="4968552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ein Verlag geistiger Schöpfer ist, wird er nur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„Verlagsname“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und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nicht zusätzlich in der Verantwortlichkeitsangabe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aufgeführt.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Verantwortlichkeitsangabe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Verlagen, die gleichzeitig geistiger Schöpfer sind</a:t>
            </a:r>
          </a:p>
        </p:txBody>
      </p:sp>
    </p:spTree>
    <p:extLst>
      <p:ext uri="{BB962C8B-B14F-4D97-AF65-F5344CB8AC3E}">
        <p14:creationId xmlns:p14="http://schemas.microsoft.com/office/powerpoint/2010/main" val="303327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17779" y="1268760"/>
            <a:ext cx="8784976" cy="2448273"/>
          </a:xfrm>
        </p:spPr>
        <p:txBody>
          <a:bodyPr wrap="square"/>
          <a:lstStyle/>
          <a:p>
            <a:pPr marL="40005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älteren Karten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Widmungen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die nicht mit Titel oder Verantwortlichkeitsangabe grammatikalisch verbunden sind, in einer Anmerkung als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Zitat erfasst.</a:t>
            </a:r>
          </a:p>
          <a:p>
            <a:pPr marL="40005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sehr langen Widmung können gekürzt werden. 	</a:t>
            </a:r>
          </a:p>
          <a:p>
            <a:pPr marL="5715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7905421"/>
              </p:ext>
            </p:extLst>
          </p:nvPr>
        </p:nvGraphicFramePr>
        <p:xfrm>
          <a:off x="368809" y="4331424"/>
          <a:ext cx="8560290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36290"/>
                <a:gridCol w="2484000"/>
                <a:gridCol w="4176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Verantwortlichkeits-angabe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"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Ihro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Kaiserl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Hoheit der Frau Erb-Prinzessin Maria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Paulowna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 Sachsen-Weimar und Eisenach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unterthänigst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zugeeignet von dem Geographischen Institute zu Weimar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"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platzhalter 2"/>
          <p:cNvSpPr txBox="1">
            <a:spLocks/>
          </p:cNvSpPr>
          <p:nvPr/>
        </p:nvSpPr>
        <p:spPr>
          <a:xfrm>
            <a:off x="317779" y="386104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Anmerkung zur Verantwortlichkeitsangabe (RDA 2.17.3)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934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19"/>
            <a:ext cx="8784976" cy="1296145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Ausgabevermerke werden so übertragen,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sie 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Informationsquelle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Ausgabevermerken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2.5.1.4)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platzhalter 2"/>
          <p:cNvSpPr txBox="1">
            <a:spLocks/>
          </p:cNvSpPr>
          <p:nvPr/>
        </p:nvSpPr>
        <p:spPr>
          <a:xfrm>
            <a:off x="237456" y="2420886"/>
            <a:ext cx="2088232" cy="389283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951216"/>
              </p:ext>
            </p:extLst>
          </p:nvPr>
        </p:nvGraphicFramePr>
        <p:xfrm>
          <a:off x="351405" y="4509120"/>
          <a:ext cx="8568000" cy="107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80000"/>
                <a:gridCol w="2700000"/>
                <a:gridCol w="3924000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2.5.1.4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 Ausgabevermerken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Routen 2003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364309"/>
              </p:ext>
            </p:extLst>
          </p:nvPr>
        </p:nvGraphicFramePr>
        <p:xfrm>
          <a:off x="335448" y="2924944"/>
          <a:ext cx="8568000" cy="1116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80000"/>
                <a:gridCol w="2700000"/>
                <a:gridCol w="3924000"/>
              </a:tblGrid>
              <a:tr h="4764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2.5.1.4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 Ausgabevermerken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Vierfarbige Ausgabe mit Blatteinteilung, 3. Auflage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888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01519" y="1124745"/>
            <a:ext cx="8784976" cy="3852428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terrestrischen kartografischen Inhalt werden die Koordinaten durch Erfassen des Längen- und 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Breitengrads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angegeben (RDA 7.4.1.3 D-A-CH).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 die Koordinaten in der Reihenfolge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westlichster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Punkt-östlichster Punkt/nördlichster Punkt-südlichster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Punkt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des abgebildeten Gebiets (RDA 7.4.2.3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Panoramen und Vogelschaukarten werden die Koordinaten übernommen, wenn sie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verzeichnet sind</a:t>
            </a:r>
            <a:r>
              <a:rPr lang="de-DE" sz="2400" dirty="0" smtClean="0"/>
              <a:t>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892480" cy="43204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Koordinaten</a:t>
            </a:r>
            <a:b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7.4)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882658"/>
              </p:ext>
            </p:extLst>
          </p:nvPr>
        </p:nvGraphicFramePr>
        <p:xfrm>
          <a:off x="313744" y="5481228"/>
          <a:ext cx="8508722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792000"/>
                <a:gridCol w="1740722"/>
                <a:gridCol w="5148000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4028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7.4.2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Koordinaten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 5°57'-E 10°29'/N 47°48'-N 45°09'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platzhalter 2"/>
          <p:cNvSpPr txBox="1">
            <a:spLocks/>
          </p:cNvSpPr>
          <p:nvPr/>
        </p:nvSpPr>
        <p:spPr>
          <a:xfrm>
            <a:off x="185833" y="5085184"/>
            <a:ext cx="2088232" cy="396044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60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Allgemeines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Ressourcen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Ressourcen, welche die Erde, einen anderen Himmelskörper oder einen imaginären Ort als Ganzes oder in Ausschnitten darstellen.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nicht als spezielle Materialart behandelt, sondern nach den allgemeinen Regeln erschlossen.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einzelnen Kapiteln gibt es differenzierte Regeln für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Ressourcen.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381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3816424"/>
          </a:xfrm>
        </p:spPr>
        <p:txBody>
          <a:bodyPr/>
          <a:lstStyle/>
          <a:p>
            <a:pPr marL="0" indent="0">
              <a:buNone/>
            </a:pPr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Horizontaler und vertikaler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sind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Kernelement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7.25.3, 7.25.4).</a:t>
            </a:r>
          </a:p>
          <a:p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Darstellung 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repräsentativer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Bruch,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also in der Form 1:X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Verhältniszahl aus mehr als drei Ziffern wird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durch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Leerzeichen von der Endziffer aus in dreistellige Gruppen gegliedert.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Maßstab (RDA 7.25)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500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Maßstab (RDA 7.25)</a:t>
            </a: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709522"/>
            <a:ext cx="8640960" cy="3151526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Maßstab wird auch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normierter Form angegeben, wenn er bereits als Teil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vom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oder Titelzusatz erfasst wurde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platzhalter 2"/>
          <p:cNvSpPr txBox="1">
            <a:spLocks/>
          </p:cNvSpPr>
          <p:nvPr/>
        </p:nvSpPr>
        <p:spPr>
          <a:xfrm>
            <a:off x="263549" y="1844824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332999"/>
              </p:ext>
            </p:extLst>
          </p:nvPr>
        </p:nvGraphicFramePr>
        <p:xfrm>
          <a:off x="298734" y="2286156"/>
          <a:ext cx="8559463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08000"/>
                <a:gridCol w="2628206"/>
                <a:gridCol w="405925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Graubünden 1:150000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7.25.3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Horizontaler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Maßstab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1:150 000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platzhalter 2"/>
          <p:cNvSpPr txBox="1">
            <a:spLocks/>
          </p:cNvSpPr>
          <p:nvPr/>
        </p:nvSpPr>
        <p:spPr>
          <a:xfrm>
            <a:off x="251520" y="4771086"/>
            <a:ext cx="6048672" cy="746145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Quelle: 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„7.5 </a:t>
            </a:r>
            <a:r>
              <a:rPr lang="de-DE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miles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 </a:t>
            </a:r>
            <a:r>
              <a:rPr lang="de-DE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inch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 marL="0" indent="0">
              <a:buFont typeface="Arial" pitchFamily="34" charset="0"/>
              <a:buNone/>
            </a:pPr>
            <a:endParaRPr lang="de-DE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6" name="Tabel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217494"/>
              </p:ext>
            </p:extLst>
          </p:nvPr>
        </p:nvGraphicFramePr>
        <p:xfrm>
          <a:off x="395536" y="5589240"/>
          <a:ext cx="8496000" cy="802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08000"/>
                <a:gridCol w="2988000"/>
                <a:gridCol w="3636000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7.25.3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Horizontaler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Maßstab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1:475 200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251520" y="3933056"/>
            <a:ext cx="855692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der Maßstab nicht als repräsentatives Verhältnis ausgedrückt ist, wird er in ein solches umgewandelt.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439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Maßstab (RDA 7.25)</a:t>
            </a: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00600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Fälle: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anhand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Maßstabsleiste oder eines Gitternetzes geschätzt oder mit Hilfe eines Streckenvergleichs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ermittelt: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Maßstabsangabe wird ein 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   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vorangestellt. </a:t>
            </a:r>
          </a:p>
          <a:p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kann durch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keins der aufgeführten Mittel bestimmt oder geschätzt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werden: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angegeben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endParaRPr lang="de-DE" sz="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ist nicht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bestimmen, und diese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Tatsache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wichtig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angesehen: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Nicht maßstabsgetreu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50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 dirty="0" smtClean="0"/>
              <a:t>34</a:t>
            </a:r>
            <a:endParaRPr lang="de-DE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Maßstab (RDA 7.25)</a:t>
            </a: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Maßstab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innerhalb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variiert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größten und kleinsten Werte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bekannt: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Erfassung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beider Werte (durch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einen Bindestrich getrennt).</a:t>
            </a:r>
          </a:p>
          <a:p>
            <a:pPr marL="0" indent="0">
              <a:buNone/>
            </a:pPr>
            <a:endParaRPr lang="de-DE" sz="9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nicht bekannt: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variiert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(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7.25.1.4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Ressource besteht aus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mehreren Karten mit unterschiedlichen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Maßstäben: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bis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 zwei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Maßstäbe werden angegeben.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b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 als zwei Maßstäben kann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Wendung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Unterschiedliche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Maßstäbe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    werden.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0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 dirty="0" smtClean="0"/>
              <a:t>35</a:t>
            </a:r>
            <a:endParaRPr lang="de-DE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Maßstab (RDA 7.25)</a:t>
            </a: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digitalen Ressourcen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eine Maßstabsangabe erfasst,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-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Ressource eine Maßstabsangabe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hat, oder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der Maßstab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Haupttitels oder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des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Titelzusatzes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Ansonsten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angegeben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Alle oben aufgeführten Wendungen werden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ohne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eckige Klammern 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7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796950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</a:t>
            </a:r>
            <a:r>
              <a:rPr lang="de-DE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| </a:t>
            </a:r>
            <a:r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Projektion</a:t>
            </a:r>
            <a:br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7.26)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556792"/>
            <a:ext cx="8640960" cy="4464496"/>
          </a:xfrm>
        </p:spPr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Angaben zur Projektionsart werden gemacht, wenn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sie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- 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vorkommen und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- für Identifizierung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Abgrenzung als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wichtig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angesehen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(RDA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7.26.1).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Erfassen von Phrasen über Längen- und/oder Breitengrade, die mit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Projektionsangabe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Verbindung stehen, liegt im Ermessen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Katalogisierenden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7.26.1.3 D-A-CH).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999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Umfang (RDA 3.4)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endParaRPr lang="de-DE" sz="10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ist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Umfang Kernelement, wenn die Ressource vollständig oder der Gesamtumfang bekannt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(RDA 3.4.2).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Vorgegebene Begriffe: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Ansicht		- Fernerkundungsbild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- Modell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Atlas		- Globus			- Profil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Diagramm	- Karte				- Schnitt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48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3.4)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Erläuterung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RDA 3.4.2.2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D-A-C-H: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„Ansicht“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Panorama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“,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Vogelschaubild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“ usw.</a:t>
            </a: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„Modell“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Relief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“,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Planetarium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usw.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„Profil“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„Schnitt“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Profil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 lvl="1"/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80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38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3.4)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12968" cy="5544616"/>
          </a:xfrm>
        </p:spPr>
        <p:txBody>
          <a:bodyPr/>
          <a:lstStyle/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Empfehlung: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„Fernerkundungsbild“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Luftbild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“,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Satellitenbildkarte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usw.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in RDA aufgelisteten Begriffe für die physische Beschreibung ungeeignet,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ein anderer geeigneter Fachausdruck verwendet.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74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39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3.4)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179512" y="1124744"/>
            <a:ext cx="8712968" cy="244827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wird die Anzahl der Einheiten zusammen mit einem geeigneten Terminus angegeben.</a:t>
            </a:r>
          </a:p>
          <a:p>
            <a:pPr lvl="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genaue Anzahl der Einheiten schwierig zu ermitteln, wird sie geschätzt und mit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eingeleitet: circa 800 Karten.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367525"/>
              </p:ext>
            </p:extLst>
          </p:nvPr>
        </p:nvGraphicFramePr>
        <p:xfrm>
          <a:off x="328312" y="3818657"/>
          <a:ext cx="8136475" cy="801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2197167"/>
                <a:gridCol w="2087308"/>
                <a:gridCol w="2988000"/>
              </a:tblGrid>
              <a:tr h="43559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5640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Karte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222106" y="3374302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902890"/>
              </p:ext>
            </p:extLst>
          </p:nvPr>
        </p:nvGraphicFramePr>
        <p:xfrm>
          <a:off x="309451" y="5049180"/>
          <a:ext cx="8172475" cy="801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2197167"/>
                <a:gridCol w="2087308"/>
                <a:gridCol w="3024000"/>
              </a:tblGrid>
              <a:tr h="43559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5640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circa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800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Karten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39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0405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Bevorzugte Informationsquellen (RDA 2.2.2.2)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1340768"/>
            <a:ext cx="8640960" cy="3816424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Bevorzugte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Informationsquelle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selbst (RDA 2.2.2.2 D-A-CH).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Ausnahme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Atlanten und Kartenwerke mit eigenem Titelblatt gelten die allgemeinen Bestimmungen von RDA 2.2.2.2.</a:t>
            </a:r>
          </a:p>
          <a:p>
            <a:endParaRPr lang="de-DE" sz="2400" dirty="0"/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06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40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3.4)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2808312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 kartografische Einheiten auf einem Blatt oder mehreren Blättern (RDA 3.4.2.3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Einheiten, gefolgt 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und die      Anzahl der Blätter.</a:t>
            </a: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51520" y="4005064"/>
            <a:ext cx="2088232" cy="64807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944411"/>
              </p:ext>
            </p:extLst>
          </p:nvPr>
        </p:nvGraphicFramePr>
        <p:xfrm>
          <a:off x="395536" y="4791432"/>
          <a:ext cx="8324770" cy="941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108182"/>
                <a:gridCol w="2382431"/>
                <a:gridCol w="3970157"/>
              </a:tblGrid>
              <a:tr h="5040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776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 Karten auf 1 Blatt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319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41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3.4)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4901" y="836712"/>
            <a:ext cx="8640960" cy="2592288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Einheit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mehreren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zusammenpassenden Teilen auf einem Blatt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3.4.2.4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Einheiten gefolgt 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19944" y="4005064"/>
            <a:ext cx="2088232" cy="593534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104940"/>
              </p:ext>
            </p:extLst>
          </p:nvPr>
        </p:nvGraphicFramePr>
        <p:xfrm>
          <a:off x="323529" y="4725144"/>
          <a:ext cx="8460183" cy="936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97251"/>
                <a:gridCol w="2358932"/>
                <a:gridCol w="4140000"/>
              </a:tblGrid>
              <a:tr h="50405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 Vogelschaubilder in 6 Teilen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809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42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3.4)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Einheit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mehreren zusammenpassenden Teilen auf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mehreren Blättern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3.4.2.4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vollständigen kartografischen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Einheiten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gefolgt 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die Anzahl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Blätter.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60985" y="407707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157945"/>
              </p:ext>
            </p:extLst>
          </p:nvPr>
        </p:nvGraphicFramePr>
        <p:xfrm>
          <a:off x="336000" y="4725144"/>
          <a:ext cx="83247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108182"/>
                <a:gridCol w="2382431"/>
                <a:gridCol w="397015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Karte auf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 Blättern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040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3.4)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62222" y="764704"/>
            <a:ext cx="8640960" cy="5616624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Atlanten (RDA 3.4.2.5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5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der Bände und Seiten in runden Klammern   nach dem Terminus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Atlas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“.</a:t>
            </a: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43</a:t>
            </a:fld>
            <a:endParaRPr lang="de-DE"/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56996" y="2132856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251022"/>
              </p:ext>
            </p:extLst>
          </p:nvPr>
        </p:nvGraphicFramePr>
        <p:xfrm>
          <a:off x="393835" y="2622729"/>
          <a:ext cx="8280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80000"/>
                <a:gridCol w="1296000"/>
                <a:gridCol w="5040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Atlas (3 Bände)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64158"/>
              </p:ext>
            </p:extLst>
          </p:nvPr>
        </p:nvGraphicFramePr>
        <p:xfrm>
          <a:off x="397143" y="4653136"/>
          <a:ext cx="8280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80000"/>
                <a:gridCol w="1260000"/>
                <a:gridCol w="5076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Atlas (1 Band (verschiedene Seitenzählungen))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395536" y="5786670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Alte Atlanten werden wie alte Drucke behandelt.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905079"/>
              </p:ext>
            </p:extLst>
          </p:nvPr>
        </p:nvGraphicFramePr>
        <p:xfrm>
          <a:off x="395536" y="3501008"/>
          <a:ext cx="8280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80000"/>
                <a:gridCol w="1296000"/>
                <a:gridCol w="5040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Atlas (xi Seiten, 250 ungezählte Blatt Tafeln, 74 Blätter)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725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 (RDA 3.5.2)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844824"/>
            <a:ext cx="8640960" cy="388843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werden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Zentimetern (cm) angegeben, aufgerundet auf volle Zentimeter (RDA 3.5.1.3).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Kartenfeld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innerhalb der Begrenzungslinie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Höhe x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Breite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oder der Durchmesser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alten Drucken und Handzeichnungen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können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genauen Maße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 (RDA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3.5.2.2 D-A-CH).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48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45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3.5.2)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484784"/>
            <a:ext cx="8892480" cy="4824536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Unregelmäßig geformt, ohne Begrenzungslinien, mit Randüberzeichnungen: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größte Ausdehnung wird erfasst.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Messpunkte schwierig zu bestimmen: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Größe des Kartenblatts wird erfasst.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 gleichwertige Karten auf 1 Blatt: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Maße jedes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Kartenfelds und Maße des Blatts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werden erfasst.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Altkarten können die Maße der Druckform in einer Anmerkung angeben werden (RDA 3.21.3.3).</a:t>
            </a:r>
          </a:p>
          <a:p>
            <a:endParaRPr lang="de-DE" sz="2400" dirty="0"/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30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46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einer Karte |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475283"/>
              </p:ext>
            </p:extLst>
          </p:nvPr>
        </p:nvGraphicFramePr>
        <p:xfrm>
          <a:off x="265125" y="1320762"/>
          <a:ext cx="8324381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108571"/>
                <a:gridCol w="1462846"/>
                <a:gridCol w="488896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3.5.2.2</a:t>
                      </a:r>
                    </a:p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 x 27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cm (oben links), 19 x 23 cm (oben rechts), 15 x 18 cm (unten links), auf Blatt 48 x 56 cm</a:t>
                      </a:r>
                      <a:endParaRPr lang="de-DE" sz="1800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151382"/>
              </p:ext>
            </p:extLst>
          </p:nvPr>
        </p:nvGraphicFramePr>
        <p:xfrm>
          <a:off x="236556" y="3284984"/>
          <a:ext cx="8324381" cy="1010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108571"/>
                <a:gridCol w="1462846"/>
                <a:gridCol w="4888964"/>
              </a:tblGrid>
              <a:tr h="37083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3.5.2.2</a:t>
                      </a:r>
                    </a:p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 x 40 cm oder kleiner, auf Blatt 70 x 110 cm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236556" y="764704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gleichwertige Karten auf einem Blatt: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36556" y="2780928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iele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gleichwertige Karten auf einem Blatt: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236556" y="4451920"/>
            <a:ext cx="8330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Zwei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gleichgroße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Karten auf Vorder- und Rückseite: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263905"/>
              </p:ext>
            </p:extLst>
          </p:nvPr>
        </p:nvGraphicFramePr>
        <p:xfrm>
          <a:off x="236556" y="4972654"/>
          <a:ext cx="837006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9627"/>
                <a:gridCol w="1087248"/>
                <a:gridCol w="1522147"/>
                <a:gridCol w="493104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je 49 x 38 cm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567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47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3.5.2)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03650" y="1484784"/>
            <a:ext cx="8640960" cy="2304256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mehreren Blättern unterschiedlicher Größe (RDA 3.5.2.3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mehreren Blättern mit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zwei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unterschiedlichen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Größen: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beide Maße werden erfasst.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86949" y="389363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722495"/>
              </p:ext>
            </p:extLst>
          </p:nvPr>
        </p:nvGraphicFramePr>
        <p:xfrm>
          <a:off x="310478" y="4509120"/>
          <a:ext cx="7992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44000"/>
                <a:gridCol w="1260000"/>
                <a:gridCol w="4824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Blätter 25 × 35 cm und 30 × 35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424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48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 (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3.5.2)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6523" y="1340768"/>
            <a:ext cx="8640960" cy="2880320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mehreren Blättern unterschiedlicher Größe (RDA 3.5.2.3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auf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Blättern mit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 als zwei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Größen: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größte Höhe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größte Breite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Blätter,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gefolgt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kleiner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wird 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4365104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921827"/>
              </p:ext>
            </p:extLst>
          </p:nvPr>
        </p:nvGraphicFramePr>
        <p:xfrm>
          <a:off x="265786" y="4869160"/>
          <a:ext cx="8244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44000"/>
                <a:gridCol w="1260000"/>
                <a:gridCol w="5076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Blätter 30 × 40 cm oder kleiner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062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49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3.5.2)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86070" y="1275454"/>
            <a:ext cx="8640960" cy="2448272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in mehreren Teilen (RDA 3.5.2.4)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Teile, die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zusammen eine Karte bilden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auf einem oder mehreren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Blättern: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der vollständigen Karte, gefolgt von den 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Maßen für das Blatt oder die Blätter.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86070" y="371703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064910"/>
              </p:ext>
            </p:extLst>
          </p:nvPr>
        </p:nvGraphicFramePr>
        <p:xfrm>
          <a:off x="286070" y="4249486"/>
          <a:ext cx="834087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044000"/>
                <a:gridCol w="1260000"/>
                <a:gridCol w="5208876"/>
              </a:tblGrid>
              <a:tr h="21030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 x 100 cm, auf Blatt 46 x 52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202808"/>
              </p:ext>
            </p:extLst>
          </p:nvPr>
        </p:nvGraphicFramePr>
        <p:xfrm>
          <a:off x="286070" y="5229200"/>
          <a:ext cx="8352000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044000"/>
                <a:gridCol w="1260000"/>
                <a:gridCol w="5220000"/>
              </a:tblGrid>
              <a:tr h="42632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776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 x 36 cm, Blätter 25 x 36 cm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140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Bestimmung des Werks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96752"/>
            <a:ext cx="8640960" cy="4896544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Wann handelt es sich um ein neues Werk? 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Anhaltspunkte können z. B. sein: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veränderter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Schöpfer</a:t>
            </a: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thematische Schwerpunkt der Karte ändert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sich</a:t>
            </a:r>
          </a:p>
          <a:p>
            <a:pPr marL="457200" lvl="1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Im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Zweifelsfall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und wenn es sinnvoll erscheint: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0" indent="0">
              <a:buNone/>
            </a:pPr>
            <a:r>
              <a:rPr lang="de-DE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Behandlung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 neues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39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50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3.5.2)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95536" y="1772816"/>
            <a:ext cx="8640960" cy="3456384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in mehreren Teilen (RDA 3.5.2.4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mehrteiligen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Karte, die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zusammen aufgezogen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ist: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Maße der ganzen Karte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erfasst.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78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51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796950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3.5.2)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86611" y="1340768"/>
            <a:ext cx="8892480" cy="3096344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einer Karte im Verhältnis zu den Maßen des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3.5.2.5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nimmt weniger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 die Hälfte 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ein, oder wesentliche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zusätzliche Informationen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finden sich auf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 der Karte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Blatts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5085184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220160"/>
              </p:ext>
            </p:extLst>
          </p:nvPr>
        </p:nvGraphicFramePr>
        <p:xfrm>
          <a:off x="251520" y="4867506"/>
          <a:ext cx="8532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044000"/>
                <a:gridCol w="1260000"/>
                <a:gridCol w="5400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 cm Durchmesser, auf Blatt 49 x 58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525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52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796950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3.5.2)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2304256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auf einem gefalteten Blatt (RDA 3.5.2.6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ist gefaltet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Faltung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vorgesehen: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der Karte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in</a:t>
            </a:r>
          </a:p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gefalteter Form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107504" y="335699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002763"/>
              </p:ext>
            </p:extLst>
          </p:nvPr>
        </p:nvGraphicFramePr>
        <p:xfrm>
          <a:off x="251520" y="4005064"/>
          <a:ext cx="834087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044000"/>
                <a:gridCol w="1260000"/>
                <a:gridCol w="520887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71 x 58 cm, gefaltet 20 x 12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219271"/>
              </p:ext>
            </p:extLst>
          </p:nvPr>
        </p:nvGraphicFramePr>
        <p:xfrm>
          <a:off x="251519" y="5085184"/>
          <a:ext cx="8388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044000"/>
                <a:gridCol w="1260000"/>
                <a:gridCol w="5256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181 x 139 cm, auf Blatt 100 x 144 cm, gefaltet im Umschlag 26 x 13 cm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956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53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796950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3.5.2)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150640"/>
            <a:ext cx="8640960" cy="3456384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auf beiden Seiten eines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</a:t>
            </a:r>
            <a:b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3.5.2.7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auf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beiden Seiten eines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 einheitlichen Maßstab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gedruckt: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Maße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Karte als Ganzes und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 	des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wird erfasst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(in schwierigen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Fällen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nur die Größe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51520" y="458112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650167"/>
              </p:ext>
            </p:extLst>
          </p:nvPr>
        </p:nvGraphicFramePr>
        <p:xfrm>
          <a:off x="251520" y="5229200"/>
          <a:ext cx="8424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044000"/>
                <a:gridCol w="1260000"/>
                <a:gridCol w="5292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 × 80 cm, auf Blatt 50 × 44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15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54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96950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Trägermaterial</a:t>
            </a:r>
            <a:b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3.6)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640960" cy="3096344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Trägermaterial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das einer Ressource zugrunde liegende physische Material.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angegeben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wenn es für die Identifizierung der Ressource wichtig ist.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Begriffsliste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 RDA 3.6.1.3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(oder ein anderer prägnanter Ausdruck). 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51520" y="4509120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763718"/>
              </p:ext>
            </p:extLst>
          </p:nvPr>
        </p:nvGraphicFramePr>
        <p:xfrm>
          <a:off x="323528" y="5157192"/>
          <a:ext cx="831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044000"/>
                <a:gridCol w="3636000"/>
                <a:gridCol w="2808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Trägermaterial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(für ein Relief)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Kunststoff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866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55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Halterung (RDA 3.8)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49965" y="980728"/>
            <a:ext cx="8640960" cy="424847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Halterung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das physische Material, das für die Halterung oder die Stütze verwendet wird, an der das Grundmaterial einer Ressource angebracht ist (RDA 3.8.1.1).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Angeben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wenn es für die Identifizierung der 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wichtig ist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Begriffsliste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 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3.8.1.3 (oder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anderer prägnanter Ausdruck).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458112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6570672"/>
              </p:ext>
            </p:extLst>
          </p:nvPr>
        </p:nvGraphicFramePr>
        <p:xfrm>
          <a:off x="262675" y="5301208"/>
          <a:ext cx="8300497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044000"/>
                <a:gridCol w="3528000"/>
                <a:gridCol w="290049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3.8.1.3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Halterung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(für einen Globus)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Holzständer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800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56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Entstehungsmethode (RDA 3.9)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412776"/>
            <a:ext cx="8640960" cy="4464496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die Identifizierung von Altkarten als wichtig angesehen.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Mögliche Bezeichnungen (RDA 3.9.1.3):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Holzschnitt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Kupferstich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Lithografie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Radierung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Stich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Handzeichnung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3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57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Layout (RDA 3.11)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1872208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Anordnung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 Text,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Bildern usw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in einer Ressource (RDA 3.11.1.1). 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kartografische Ressourcen (RDA 3.11.1.3):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2816121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011334"/>
              </p:ext>
            </p:extLst>
          </p:nvPr>
        </p:nvGraphicFramePr>
        <p:xfrm>
          <a:off x="251520" y="3501008"/>
          <a:ext cx="8424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188000"/>
                <a:gridCol w="1260000"/>
                <a:gridCol w="5148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3.11.1.3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Layout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beidseitig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(eine oder mehrere Karten auf beide Seiten eines Blatts gedruckt)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798273"/>
              </p:ext>
            </p:extLst>
          </p:nvPr>
        </p:nvGraphicFramePr>
        <p:xfrm>
          <a:off x="231574" y="4725144"/>
          <a:ext cx="8416719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188000"/>
                <a:gridCol w="1260000"/>
                <a:gridCol w="514071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3.11.1.3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Layout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back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back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(dieselbe Karte auf beide Seiten eines Blatts in unterschiedlichen Sprachen gedruckt)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198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58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Farbinhalt (RDA 7.17)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112568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wird RDA 7.17.1.3 D-A-CH angewandt („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farbig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und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schwarz-weiß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anstelle von „polychrom“ bzw. „monochrom“).  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sind farbig, wenn sie nicht ausschließlich in schwarz und weiß oder bloßen Abstufungen von Grautönen gehalten sind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nachträglicher Kolorierung eines schwarz-weißen Drucks wird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Begriff 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koloriert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verwendet (RDA 7.17.1.4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Bestimmungen zum Erfassen von Information über handkolorierte Exemplare siehe RDA 3.22.1.4.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34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59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Farbinhalt | 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678559"/>
              </p:ext>
            </p:extLst>
          </p:nvPr>
        </p:nvGraphicFramePr>
        <p:xfrm>
          <a:off x="323528" y="1484784"/>
          <a:ext cx="836781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188000"/>
                <a:gridCol w="1462846"/>
                <a:gridCol w="488896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farbig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466717"/>
              </p:ext>
            </p:extLst>
          </p:nvPr>
        </p:nvGraphicFramePr>
        <p:xfrm>
          <a:off x="323528" y="2780928"/>
          <a:ext cx="8367810" cy="741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188000"/>
                <a:gridCol w="1462846"/>
                <a:gridCol w="4888964"/>
              </a:tblGrid>
              <a:tr h="37083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7.17.1.4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überwiegend farbig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93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Bevorzugter Titel des Werks (RDA 6.2.2)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bevorzugte Titel des Werks wird auch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kartografische Ressourcen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 allgemeinen Regeln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bestimmt (Schulungsunterlage Modul 3, Teil 3.03). </a:t>
            </a: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17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60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 (RDA 7.15) 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268760"/>
            <a:ext cx="8640960" cy="4536504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Definition: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dazu konzipiert ist, den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primären Inhalt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Ressource zu illustrieren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Grundregel (RDA 7.15.1.3): Erfassung unter Verwendung der allgemeinen Begriffe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bzw.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Illustrationen kann erfasst werden,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sie einfach zu ermitteln ist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Unbedeutende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vernachlässigen.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Karten wird der illustrierende Inhalt in einer Anmerkung wiedergegeben.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76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61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Illustrierender Inhalt | Beispiele 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180526" y="4005064"/>
            <a:ext cx="8280920" cy="504056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einen illustrierten Atlas: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179512" y="1412776"/>
            <a:ext cx="8424936" cy="792088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 für eine Wanderkarte mit Fotografien auf der Rückseite: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94890"/>
              </p:ext>
            </p:extLst>
          </p:nvPr>
        </p:nvGraphicFramePr>
        <p:xfrm>
          <a:off x="159498" y="2276872"/>
          <a:ext cx="8154545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188000"/>
                <a:gridCol w="3276000"/>
                <a:gridCol w="2862545"/>
              </a:tblGrid>
              <a:tr h="2268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kern="120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 zahlreichen </a:t>
                      </a:r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</a:t>
                      </a:r>
                      <a:endParaRPr lang="de-DE" sz="1800" b="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feld 11"/>
          <p:cNvSpPr txBox="1"/>
          <p:nvPr/>
        </p:nvSpPr>
        <p:spPr>
          <a:xfrm>
            <a:off x="179512" y="5085184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130224"/>
              </p:ext>
            </p:extLst>
          </p:nvPr>
        </p:nvGraphicFramePr>
        <p:xfrm>
          <a:off x="179512" y="4555156"/>
          <a:ext cx="8226553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5311"/>
                <a:gridCol w="1198490"/>
                <a:gridCol w="3304929"/>
                <a:gridCol w="2887823"/>
              </a:tblGrid>
              <a:tr h="2268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</a:t>
                      </a:r>
                      <a:endParaRPr lang="de-DE" sz="1800" b="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31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62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Illustrierender Inhalt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7.15)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illustrierende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 kann näher spezifiziert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(Begriffsliste unter RDA 7.15.1.3).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kartografischen Ressourcen kommt z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 in Frage: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Diagramme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(Höhenprofile, geologische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Profile)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Wappen</a:t>
            </a: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alten Karten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kann 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 Inhalt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entsprechend den Anweisungen für alte Drucke detailliert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beschrieben werden.</a:t>
            </a: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83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63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Ergänzender Inhalt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7.16)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4896544"/>
          </a:xfrm>
        </p:spPr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 Glossar: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dazu konzipiert ist, den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primären Inhalt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Ressource zu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Ergänzender Inhalt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den keine eigene Beschreibung nach RDA 25 angelegt wird, wird gemäß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7.16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in einer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frei formulierbaren Anmerkung erfasst.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ergänzende Inhalt bereits im Titelzusatz erfasst wurde, wird er nicht noch einmal in einer Anmerkung erwähnt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63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64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Ergänzender Inhalt | 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176205"/>
              </p:ext>
            </p:extLst>
          </p:nvPr>
        </p:nvGraphicFramePr>
        <p:xfrm>
          <a:off x="323528" y="1484784"/>
          <a:ext cx="8560964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188000"/>
                <a:gridCol w="1656000"/>
                <a:gridCol w="488896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Straßenverzeichnis und 2 Nebenkarten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961500"/>
              </p:ext>
            </p:extLst>
          </p:nvPr>
        </p:nvGraphicFramePr>
        <p:xfrm>
          <a:off x="323528" y="2996952"/>
          <a:ext cx="8560964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188000"/>
                <a:gridCol w="1656000"/>
                <a:gridCol w="488896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Texte zur Stadtgeschichte und touristische Informationen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327784"/>
              </p:ext>
            </p:extLst>
          </p:nvPr>
        </p:nvGraphicFramePr>
        <p:xfrm>
          <a:off x="323528" y="4509120"/>
          <a:ext cx="8560964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188000"/>
                <a:gridCol w="1656000"/>
                <a:gridCol w="488896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Innenstadtvergrößerung, Umgebungskarte und Straßenverzeichnis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689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65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25354"/>
            <a:ext cx="8640960" cy="1315414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Sonstige Details von kartografischem Inhalt (RDA 7.27)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323528" y="1268760"/>
            <a:ext cx="8640960" cy="4752528"/>
          </a:xfrm>
        </p:spPr>
        <p:txBody>
          <a:bodyPr/>
          <a:lstStyle/>
          <a:p>
            <a:endParaRPr lang="de-DE" sz="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önnen 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Anmerkung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werden.</a:t>
            </a:r>
          </a:p>
          <a:p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Dazu gehören z. B.: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Kartengitter, verwendete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Koordinatensysteme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Ausrichtung der Karte (wenn nicht Norden oben ist)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Details zur Maßstabsangabe bei „unterschiedlichen Maßstäben″ (z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B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der überwiegende Maßstab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Flughöhe bei Fernerkundungsbildern 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Art der Reliefdarstellung (Schraffen, Schummerung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457200" lvl="1" indent="0">
              <a:buNone/>
            </a:pPr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7.27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 RDA 7.27 D-A-CH.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76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66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Beziehung stehendes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 (RDA 25.1) 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topographische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Grundlage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mit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Beziehungskennzeichnung 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Basiert auf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erfasst.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in Beziehung stehendes Werk in einer unstrukturierten Beschreibung angegeben, wird die entsprechende Formulierung aus der Ressource übertragen.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Nebenkarten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können auch als in Beziehung stehendes Werk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einer unstrukturierten Beschreibung erfasst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180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67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784976" cy="2376264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Kartenbeilagen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(z. B. zu Büchern oder Atlanten): 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Regel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einer unstrukturierten Beschreibung zu erfassen.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Eigenständige Kartenbeilagen: Strukturierte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Beschreibung im Ermessen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Katalogisierenden (vgl. RDA 27.1.1.3).</a:t>
            </a: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Beziehungen zu in Beziehung stehenden Manifestationen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27.1)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821136"/>
              </p:ext>
            </p:extLst>
          </p:nvPr>
        </p:nvGraphicFramePr>
        <p:xfrm>
          <a:off x="251520" y="4509120"/>
          <a:ext cx="8676000" cy="155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756000"/>
                <a:gridCol w="2592000"/>
                <a:gridCol w="4500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 zu in Beziehung stehender Manifestation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Enthält: Stadtplan von Bern und Umgebung.</a:t>
                      </a:r>
                    </a:p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- 14. Auflage. - Bern :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Hallwag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1959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platzhalter 2"/>
          <p:cNvSpPr txBox="1">
            <a:spLocks/>
          </p:cNvSpPr>
          <p:nvPr/>
        </p:nvSpPr>
        <p:spPr>
          <a:xfrm>
            <a:off x="251520" y="3789040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58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936104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Schöpfer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&amp; Beziehungskennzeichnung (RDA 19.2, Anhang I.2.1)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251520" y="1268760"/>
            <a:ext cx="8640960" cy="5112568"/>
          </a:xfrm>
        </p:spPr>
        <p:txBody>
          <a:bodyPr/>
          <a:lstStyle/>
          <a:p>
            <a:pPr marL="45720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 Schöpfer für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ist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Regel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 </a:t>
            </a:r>
            <a:r>
              <a:rPr lang="de-DE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Anh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I.2.1: Eine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Person, eine Familie oder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 Körperschaft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die für die Schaffung einer Karte, eines Atlasses, eines Globusses oder eines anderen kartografischen Werks verantwortlich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ist. </a:t>
            </a:r>
          </a:p>
          <a:p>
            <a:pPr marL="45720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19.2.1.1.1, Punkt f: Eine Körperschaft ist geistiger Schöpfer eines von ihr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stammenden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kartografischen Werks, wenn sie nicht nur für Vertrieb oder Veröffentlichung verantwortlich ist.</a:t>
            </a:r>
          </a:p>
          <a:p>
            <a:pPr marL="45720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Beziehungskennzeichnung: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001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Schöpfer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&amp; Beziehungskennzeichnung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/>
          <a:lstStyle/>
          <a:p>
            <a:pPr marL="5715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Sonderfall Verlage</a:t>
            </a:r>
          </a:p>
          <a:p>
            <a:pPr marL="5715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häufig auch geistiger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Schöpfer.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5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zusätzlich eine Person und/oder Körperschaft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genannt ist, so wird bei dieser überprüft, ob sie die Kriterien für den geistigen Schöpfer erfüllt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5715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keine Hinweise auf einen anderen geistigen Schöpfer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gibt,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 wird für den Verlag (ohne weitere Prüfung) eine Beziehung als geistiger Schöpfer angelegt.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27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784976" cy="432048"/>
          </a:xfrm>
        </p:spPr>
        <p:txBody>
          <a:bodyPr wrap="square"/>
          <a:lstStyle/>
          <a:p>
            <a:pPr marL="0" indent="0">
              <a:buNone/>
            </a:pPr>
            <a:r>
              <a:rPr lang="fr-F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Les </a:t>
            </a:r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frontières européennes de 1900 à 1975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567847"/>
              </p:ext>
            </p:extLst>
          </p:nvPr>
        </p:nvGraphicFramePr>
        <p:xfrm>
          <a:off x="323529" y="1340768"/>
          <a:ext cx="856094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784942"/>
                <a:gridCol w="3240000"/>
                <a:gridCol w="3672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Dami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Aldo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3000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2636912"/>
            <a:ext cx="8784976" cy="432048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Alpenvereinskarte Bayerische Alpen</a:t>
            </a: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Font typeface="Arial" pitchFamily="34" charset="0"/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814664"/>
              </p:ext>
            </p:extLst>
          </p:nvPr>
        </p:nvGraphicFramePr>
        <p:xfrm>
          <a:off x="363537" y="3068960"/>
          <a:ext cx="8560942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784942"/>
                <a:gridCol w="3240000"/>
                <a:gridCol w="3672000"/>
              </a:tblGrid>
              <a:tr h="1224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Deutscher Alpenverein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3100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platzhalter 2"/>
          <p:cNvSpPr txBox="1">
            <a:spLocks/>
          </p:cNvSpPr>
          <p:nvPr/>
        </p:nvSpPr>
        <p:spPr>
          <a:xfrm>
            <a:off x="251520" y="4509120"/>
            <a:ext cx="7776864" cy="432048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Freizeitkarte Kreis Roth und Stadtkreis Schwabach</a:t>
            </a: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Font typeface="Arial" pitchFamily="34" charset="0"/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701461"/>
              </p:ext>
            </p:extLst>
          </p:nvPr>
        </p:nvGraphicFramePr>
        <p:xfrm>
          <a:off x="323529" y="4927560"/>
          <a:ext cx="8560942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784942"/>
                <a:gridCol w="3240000"/>
                <a:gridCol w="3672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Städte-Verlag E. v. Wagner &amp; J.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Mitterhuber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GmbH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3100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538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5051</Words>
  <Application>Microsoft Office PowerPoint</Application>
  <PresentationFormat>Bildschirmpräsentation (4:3)</PresentationFormat>
  <Paragraphs>1089</Paragraphs>
  <Slides>67</Slides>
  <Notes>67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67</vt:i4>
      </vt:variant>
    </vt:vector>
  </HeadingPairs>
  <TitlesOfParts>
    <vt:vector size="68" baseType="lpstr">
      <vt:lpstr>Larissa-Design</vt:lpstr>
      <vt:lpstr>Schulungsunterlagen der AG RDA</vt:lpstr>
      <vt:lpstr>Kartografische Ressourcen</vt:lpstr>
      <vt:lpstr>Allgemeines</vt:lpstr>
      <vt:lpstr>Bevorzugte Informationsquellen (RDA 2.2.2.2)</vt:lpstr>
      <vt:lpstr>Bestimmung des Werks</vt:lpstr>
      <vt:lpstr>Bevorzugter Titel des Werks (RDA 6.2.2)</vt:lpstr>
      <vt:lpstr>Geistiger Schöpfer &amp; Beziehungskennzeichnung (RDA 19.2, Anhang I.2.1)</vt:lpstr>
      <vt:lpstr>Geistiger Schöpfer &amp; Beziehungskennzeichnung</vt:lpstr>
      <vt:lpstr>Beispiele</vt:lpstr>
      <vt:lpstr>Sonstige (Werkebene, RDA 19.3, Anhang I.2.2), Mitwirkende (Expressionsebene, RDA 20.2, Anhang I.3.1) &amp; Beziehungskennzeichnungen</vt:lpstr>
      <vt:lpstr>Hersteller und Beziehungskennzeichnung (Manifestationsebene, RDA 21.6, Anhang I.4)</vt:lpstr>
      <vt:lpstr>Normierter Sucheinstieg für das Werk (RDA 6.27)</vt:lpstr>
      <vt:lpstr>Merkmale zur Unterscheidung identischer Werktitel (RDA 5.2, 6.3-6.6, 6.27.1.9)</vt:lpstr>
      <vt:lpstr>Inhaltstyp (RDA 6.9)</vt:lpstr>
      <vt:lpstr>Inhaltstyp | Beispiel</vt:lpstr>
      <vt:lpstr>Medientyp (RDA 3.2)</vt:lpstr>
      <vt:lpstr>Datenträgertyp (RDA 3.3)</vt:lpstr>
      <vt:lpstr>Titel in mehreren Formen (RDA 2.3.2.5)</vt:lpstr>
      <vt:lpstr>Titel in mehreren Formen | Beispiele</vt:lpstr>
      <vt:lpstr>Maßstab als Teil des Haupttitels (RDA 2.3.2.8.2)</vt:lpstr>
      <vt:lpstr>Fingierter Titel (RDA 2.3.2.11.2)</vt:lpstr>
      <vt:lpstr>Erfassen von Titelzusätzen (RDA 2.3.4.3)</vt:lpstr>
      <vt:lpstr>Erfassen von Titelzusätzen (RDA 2.3.4.3)</vt:lpstr>
      <vt:lpstr>Fingierte Titelzusätze (RDA 2.3.4.5)</vt:lpstr>
      <vt:lpstr>Abweichender Titel (RDA 2.3.6)</vt:lpstr>
      <vt:lpstr>Verantwortlichkeitsangabe bei Verlagen, die gleichzeitig geistiger Schöpfer sind</vt:lpstr>
      <vt:lpstr>Anmerkung zur Verantwortlichkeitsangabe (RDA 2.17.3)</vt:lpstr>
      <vt:lpstr>Erfassen von Ausgabevermerken (RDA 2.5.1.4)</vt:lpstr>
      <vt:lpstr>Mathematische Angaben | Koordinaten (RDA 7.4)</vt:lpstr>
      <vt:lpstr>Mathematische Angaben | Maßstab (RDA 7.25)</vt:lpstr>
      <vt:lpstr>Mathematische Angaben | Maßstab (RDA 7.25)</vt:lpstr>
      <vt:lpstr>Mathematische Angaben | Maßstab (RDA 7.25)</vt:lpstr>
      <vt:lpstr>Mathematische Angaben | Maßstab (RDA 7.25)</vt:lpstr>
      <vt:lpstr>Mathematische Angaben | Maßstab (RDA 7.25)</vt:lpstr>
      <vt:lpstr>Mathematische Angaben | Projektion (RDA 7.26)</vt:lpstr>
      <vt:lpstr>Physische Beschreibung | Umfang (RDA 3.4)</vt:lpstr>
      <vt:lpstr>Physische Beschreibung | Umfang (RDA 3.4)</vt:lpstr>
      <vt:lpstr>Physische Beschreibung | Umfang (RDA 3.4)</vt:lpstr>
      <vt:lpstr>Physische Beschreibung | Umfang (RDA 3.4)</vt:lpstr>
      <vt:lpstr>Physische Beschreibung | Umfang (RDA 3.4)</vt:lpstr>
      <vt:lpstr>Physische Beschreibung | Umfang (RDA 3.4)</vt:lpstr>
      <vt:lpstr>Physische Beschreibung | Umfang (RDA 3.4)</vt:lpstr>
      <vt:lpstr>Physische Beschreibung | Umfang (RDA 3.4)</vt:lpstr>
      <vt:lpstr>Physische Beschreibung | Maße einer Karte (RDA 3.5.2)</vt:lpstr>
      <vt:lpstr>Physische Beschreibung | Maße einer Karte (RDA 3.5.2)</vt:lpstr>
      <vt:lpstr>Maße einer Karte | Beispiele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Trägermaterial (RDA 3.6)</vt:lpstr>
      <vt:lpstr>Physische Beschreibung | Halterung (RDA 3.8)</vt:lpstr>
      <vt:lpstr>Physische Beschreibung | Entstehungsmethode (RDA 3.9)</vt:lpstr>
      <vt:lpstr>Physische Beschreibung | Layout (RDA 3.11)</vt:lpstr>
      <vt:lpstr>Physische Beschreibung | Farbinhalt (RDA 7.17)</vt:lpstr>
      <vt:lpstr>Farbinhalt | Beispiele</vt:lpstr>
      <vt:lpstr>Illustrierender Inhalt (RDA 7.15) </vt:lpstr>
      <vt:lpstr>Illustrierender Inhalt | Beispiele </vt:lpstr>
      <vt:lpstr>Illustrierender Inhalt (RDA 7.15)</vt:lpstr>
      <vt:lpstr>Ergänzender Inhalt (RDA 7.16)</vt:lpstr>
      <vt:lpstr>Ergänzender Inhalt | Beispiele</vt:lpstr>
      <vt:lpstr>Sonstige Details von kartografischem Inhalt (RDA 7.27)</vt:lpstr>
      <vt:lpstr>In Beziehung stehendes Werk (RDA 25.1) </vt:lpstr>
      <vt:lpstr>Erfassen von Beziehungen zu in Beziehung stehenden Manifestationen (RDA 27.1)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Bufalino, Cinzia</cp:lastModifiedBy>
  <cp:revision>605</cp:revision>
  <cp:lastPrinted>2016-11-16T12:09:10Z</cp:lastPrinted>
  <dcterms:created xsi:type="dcterms:W3CDTF">2014-02-18T07:01:40Z</dcterms:created>
  <dcterms:modified xsi:type="dcterms:W3CDTF">2016-12-07T13:23:08Z</dcterms:modified>
</cp:coreProperties>
</file>