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67"/>
  </p:notesMasterIdLst>
  <p:handoutMasterIdLst>
    <p:handoutMasterId r:id="rId68"/>
  </p:handoutMasterIdLst>
  <p:sldIdLst>
    <p:sldId id="343" r:id="rId2"/>
    <p:sldId id="259" r:id="rId3"/>
    <p:sldId id="359" r:id="rId4"/>
    <p:sldId id="394" r:id="rId5"/>
    <p:sldId id="336" r:id="rId6"/>
    <p:sldId id="373" r:id="rId7"/>
    <p:sldId id="338" r:id="rId8"/>
    <p:sldId id="395" r:id="rId9"/>
    <p:sldId id="414" r:id="rId10"/>
    <p:sldId id="391" r:id="rId11"/>
    <p:sldId id="392" r:id="rId12"/>
    <p:sldId id="396" r:id="rId13"/>
    <p:sldId id="397" r:id="rId14"/>
    <p:sldId id="398" r:id="rId15"/>
    <p:sldId id="399" r:id="rId16"/>
    <p:sldId id="400" r:id="rId17"/>
    <p:sldId id="402" r:id="rId18"/>
    <p:sldId id="403" r:id="rId19"/>
    <p:sldId id="404" r:id="rId20"/>
    <p:sldId id="405" r:id="rId21"/>
    <p:sldId id="406" r:id="rId22"/>
    <p:sldId id="407" r:id="rId23"/>
    <p:sldId id="408" r:id="rId24"/>
    <p:sldId id="450" r:id="rId25"/>
    <p:sldId id="409" r:id="rId26"/>
    <p:sldId id="410" r:id="rId27"/>
    <p:sldId id="415" r:id="rId28"/>
    <p:sldId id="419" r:id="rId29"/>
    <p:sldId id="416" r:id="rId30"/>
    <p:sldId id="420" r:id="rId31"/>
    <p:sldId id="424" r:id="rId32"/>
    <p:sldId id="426" r:id="rId33"/>
    <p:sldId id="427" r:id="rId34"/>
    <p:sldId id="425" r:id="rId35"/>
    <p:sldId id="422" r:id="rId36"/>
    <p:sldId id="423" r:id="rId37"/>
    <p:sldId id="444" r:id="rId38"/>
    <p:sldId id="449" r:id="rId39"/>
    <p:sldId id="451" r:id="rId40"/>
    <p:sldId id="428" r:id="rId41"/>
    <p:sldId id="429" r:id="rId42"/>
    <p:sldId id="445" r:id="rId43"/>
    <p:sldId id="430" r:id="rId44"/>
    <p:sldId id="431" r:id="rId45"/>
    <p:sldId id="448" r:id="rId46"/>
    <p:sldId id="432" r:id="rId47"/>
    <p:sldId id="453" r:id="rId48"/>
    <p:sldId id="454" r:id="rId49"/>
    <p:sldId id="433" r:id="rId50"/>
    <p:sldId id="434" r:id="rId51"/>
    <p:sldId id="435" r:id="rId52"/>
    <p:sldId id="436" r:id="rId53"/>
    <p:sldId id="437" r:id="rId54"/>
    <p:sldId id="438" r:id="rId55"/>
    <p:sldId id="439" r:id="rId56"/>
    <p:sldId id="440" r:id="rId57"/>
    <p:sldId id="441" r:id="rId58"/>
    <p:sldId id="446" r:id="rId59"/>
    <p:sldId id="442" r:id="rId60"/>
    <p:sldId id="447" r:id="rId61"/>
    <p:sldId id="443" r:id="rId62"/>
    <p:sldId id="452" r:id="rId63"/>
    <p:sldId id="401" r:id="rId64"/>
    <p:sldId id="418" r:id="rId65"/>
    <p:sldId id="417" r:id="rId66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4" autoAdjust="0"/>
    <p:restoredTop sz="90975" autoAdjust="0"/>
  </p:normalViewPr>
  <p:slideViewPr>
    <p:cSldViewPr>
      <p:cViewPr varScale="1">
        <p:scale>
          <a:sx n="102" d="100"/>
          <a:sy n="102" d="100"/>
        </p:scale>
        <p:origin x="-13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23.09.2015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23.09.2015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34</a:t>
            </a:fld>
            <a:endParaRPr lang="de-DE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40</a:t>
            </a:fld>
            <a:endParaRPr lang="de-DE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41</a:t>
            </a:fld>
            <a:endParaRPr lang="de-DE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42</a:t>
            </a:fld>
            <a:endParaRPr lang="de-DE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43</a:t>
            </a:fld>
            <a:endParaRPr lang="de-DE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44</a:t>
            </a:fld>
            <a:endParaRPr lang="de-DE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45</a:t>
            </a:fld>
            <a:endParaRPr lang="de-DE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46</a:t>
            </a:fld>
            <a:endParaRPr lang="de-DE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47</a:t>
            </a:fld>
            <a:endParaRPr lang="de-DE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48</a:t>
            </a:fld>
            <a:endParaRPr lang="de-DE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49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50</a:t>
            </a:fld>
            <a:endParaRPr lang="de-DE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51</a:t>
            </a:fld>
            <a:endParaRPr lang="de-DE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52</a:t>
            </a:fld>
            <a:endParaRPr lang="de-DE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53</a:t>
            </a:fld>
            <a:endParaRPr lang="de-DE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54</a:t>
            </a:fld>
            <a:endParaRPr lang="de-DE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55</a:t>
            </a:fld>
            <a:endParaRPr lang="de-DE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56</a:t>
            </a:fld>
            <a:endParaRPr lang="de-DE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57</a:t>
            </a:fld>
            <a:endParaRPr lang="de-DE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58</a:t>
            </a:fld>
            <a:endParaRPr lang="de-DE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59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60</a:t>
            </a:fld>
            <a:endParaRPr lang="de-DE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61</a:t>
            </a:fld>
            <a:endParaRPr lang="de-DE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62</a:t>
            </a:fld>
            <a:endParaRPr lang="de-DE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63</a:t>
            </a:fld>
            <a:endParaRPr lang="de-DE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64</a:t>
            </a:fld>
            <a:endParaRPr lang="de-DE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65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6K: Karten | Stand: 15.09.2015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97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432048"/>
          </a:xfrm>
        </p:spPr>
        <p:txBody>
          <a:bodyPr wrap="square"/>
          <a:lstStyle/>
          <a:p>
            <a:pPr marL="0" indent="0">
              <a:buNone/>
            </a:pPr>
            <a:r>
              <a:rPr lang="fr-F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</a:t>
            </a: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frontières européennes de 1900 à 1975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061525"/>
              </p:ext>
            </p:extLst>
          </p:nvPr>
        </p:nvGraphicFramePr>
        <p:xfrm>
          <a:off x="323529" y="1340768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Dami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Aldo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2636912"/>
            <a:ext cx="8784976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Alpenvereinskarte Bayerische Alpen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357232"/>
              </p:ext>
            </p:extLst>
          </p:nvPr>
        </p:nvGraphicFramePr>
        <p:xfrm>
          <a:off x="323529" y="3036560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Alpenverein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platzhalter 2"/>
          <p:cNvSpPr txBox="1">
            <a:spLocks/>
          </p:cNvSpPr>
          <p:nvPr/>
        </p:nvSpPr>
        <p:spPr>
          <a:xfrm>
            <a:off x="251520" y="4509120"/>
            <a:ext cx="7776864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Freizeitkarte Kreis Roth und Stadtkreis Schwabach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16612"/>
              </p:ext>
            </p:extLst>
          </p:nvPr>
        </p:nvGraphicFramePr>
        <p:xfrm>
          <a:off x="323529" y="4927560"/>
          <a:ext cx="8568951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Städte-Verlag E. v. Wagner &amp; J.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Mitterhuber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GmbH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38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4968552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sonstigen Personen, Familien und Körperschaften auf Werkebene sowie mitwirkenden Personen, Familien und Körperschaften werden entsprechend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allgemeinen Regeln ggf. auch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erfasst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empfohlen, eine entsprechende Beziehungskennzeichnung gemäß RDA Anhang I zu erfassen.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Sonstige, Mitwirkende &amp; Beziehungskennzeichnung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78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Hersteller und Beziehungskennzeichnung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können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Manifestationsebene Beziehungen zu Herstellern erfasst werden.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empfohlen, eine entsprechende Beziehungskennzeichnung gemäß RDA Anhang I zu erfassen.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Beziehungskennzeichnungen: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Stecher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Lithograph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Radierer 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1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Normierter Sucheinstieg für das Werk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normierte Sucheinstieg für das Werk wird nach den allgemeinen Regeln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gebildet (Schulungsunterlage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3, Teil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3.03).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3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4968552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normierte Sucheinstieg muss immer eindeutig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sein. 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Merkmale zur Unterscheidung: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Datum 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Ursprungsort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sonstige unterscheidende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Eigenschaft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(bei Karten z. B. Maßstab oder Verlag)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Merkmale zur Unterscheidung identischer Werktitel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9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Inhaltstyp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Hauptteil 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berücksichtigt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6.9.1.3). Begleitmaterial bleibt unerwähnt.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beschriebene Ressource aus mehreren gleichwertigen Inhaltstypen besteht, kann mehr als ein Begriff verwendet werden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6.9.1.3 D-A-CH).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erlaubten Termini sind unter RDA 6.9 aufgeführt. 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9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892480" cy="547260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handelt sich um gleichwertige Teile Text und kartografisches Bild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Kartografisches Bild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Stadtpläne, Atlanten, Fernerkundungsbilder, eingescannte Karten auf DVD etc. </a:t>
            </a:r>
          </a:p>
          <a:p>
            <a:endParaRPr lang="de-DE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Kartografischer Datensatz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Elektronische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Medien, die dem Anwender individuelle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Gestaltungsmöglichkeiten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erlauben, wie z. B. GIS (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Geoinformationssysteme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739650"/>
              </p:ext>
            </p:extLst>
          </p:nvPr>
        </p:nvGraphicFramePr>
        <p:xfrm>
          <a:off x="323529" y="1412776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kartografisches Bild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Inhaltstyp | Beispiel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0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Medientyp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am häufigsten vorkommenden Medientypen bei Karten sind: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 </a:t>
            </a:r>
            <a:r>
              <a:rPr lang="de-CH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Hilfsmittel zu benutzen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Computermedien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bei absolut gleichwertigen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einer Ressource wird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ein Medientyp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</a:t>
            </a:r>
          </a:p>
          <a:p>
            <a:pPr marL="0" indent="0">
              <a:buNone/>
            </a:pP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Hauptwerk + Begleitmaterial: Nur der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Medientyp des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Hauptwerks 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33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Datenträgertyp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pPr marL="0" indent="0">
              <a:buNone/>
            </a:pP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Typen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gedruckte Karten auf Papier, gerollte Wandkarten und Loseblattausgaben von Atlanten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gebundene Atlanten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Globen 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Gegenstand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Computermedien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Computerdisk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oder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Online-Ressource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einer der Begriffe passt 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Sonstige</a:t>
            </a:r>
            <a:endParaRPr lang="de-CH" sz="20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„Karte“ (engl. „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“) wird nicht verwendet.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9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Titel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in mehreren Formen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Grundregel (bei Titeln in derselben Sprache und Schrift):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 wird anhand der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Reihenfolge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des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Layouts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oder der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Typografie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gewählt.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Zweifelsfall: Der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umfassendste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zum Haupttitel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46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431032"/>
          </a:xfrm>
        </p:spPr>
        <p:txBody>
          <a:bodyPr>
            <a:normAutofit/>
          </a:bodyPr>
          <a:lstStyle/>
          <a:p>
            <a:pPr algn="ctr"/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Kartografische Ressourcen</a:t>
            </a: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3501008"/>
            <a:ext cx="8784976" cy="28803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Kartenfeld: Handkarte der 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Grossherzogthümer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Mecklenburg-Schwerin und Mecklenburg-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Strelitz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Weiterer Titel auf dem Kartenfeld: Karte von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Mecklenburg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Begründung: umfassendster Titel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223224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Kartenfeld: Ansbach und Umgebung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auf der Rückseite: Karte von Ansbach und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Umgebung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Begründung: Layout</a:t>
            </a: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25925"/>
              </p:ext>
            </p:extLst>
          </p:nvPr>
        </p:nvGraphicFramePr>
        <p:xfrm>
          <a:off x="359532" y="1844824"/>
          <a:ext cx="85689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in mehreren Formen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480292"/>
              </p:ext>
            </p:extLst>
          </p:nvPr>
        </p:nvGraphicFramePr>
        <p:xfrm>
          <a:off x="323528" y="4631536"/>
          <a:ext cx="8568951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Handkarte der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Grossherzogthümer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Mecklenburg-Schwerin und Mecklenburg-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Strelitz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7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3187144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wird dann als Teil des Haupttitels betrachtet, wenn er </a:t>
            </a:r>
            <a:r>
              <a:rPr lang="de-CH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grammatikalisch</a:t>
            </a:r>
            <a:r>
              <a:rPr lang="de-CH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eingebunden</a:t>
            </a:r>
            <a:r>
              <a:rPr lang="de-CH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und sich </a:t>
            </a:r>
            <a:r>
              <a:rPr lang="de-CH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typografisch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nicht vom Rest des Haupttitels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unterscheidet. </a:t>
            </a: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als Teil des Haupttitels wird so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übernommen,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 er in der Ressource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541113"/>
              </p:ext>
            </p:extLst>
          </p:nvPr>
        </p:nvGraphicFramePr>
        <p:xfrm>
          <a:off x="323528" y="4794344"/>
          <a:ext cx="856895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Topographic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1:500 000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low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flying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chart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als Teil des Haupttitels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221088"/>
            <a:ext cx="8784976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9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3938840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selbst keinen Titel hat, wird zunächst in einer sonstigen Informationsquelle (RDA 2.2.4) ein 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gesucht.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nichts gefunden, so 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kurzer beschreibender Titel in deutscher Sprache fingiert. Dieser wird 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eckige Klammern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gesetzt.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fingierten 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sollte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immer die Benennung oder eine Identifizierung des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abgedeckten Areals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und, sofern zutreffend, das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dargestellte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berücksichtig 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028261"/>
              </p:ext>
            </p:extLst>
          </p:nvPr>
        </p:nvGraphicFramePr>
        <p:xfrm>
          <a:off x="323529" y="5495632"/>
          <a:ext cx="85689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43924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[Geologische Karte von Hessen]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568952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Fingierter Titel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501317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7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3789040"/>
            <a:ext cx="8784976" cy="10801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908720"/>
            <a:ext cx="8856984" cy="3096344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kartografischen Ressourcen werden alle für wichtig erachteten Zusätze erfasst (RDA 2.3.4.3 D-A-CH, Punkt 7).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wird nur dann als Teil des Titelzusatzes erfasst, wenn er mit dem Titelzusatz grammatikalisch verbunden ist (RDA 2.3.4.3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 6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Titelzusätzen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 flipV="1">
            <a:off x="286551" y="2924944"/>
            <a:ext cx="2088232" cy="132589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51520" y="411946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760882"/>
              </p:ext>
            </p:extLst>
          </p:nvPr>
        </p:nvGraphicFramePr>
        <p:xfrm>
          <a:off x="359532" y="4636616"/>
          <a:ext cx="8568951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116"/>
                <a:gridCol w="2160240"/>
                <a:gridCol w="536459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Stadtplan im Maßstab 1:10 000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31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1196752"/>
            <a:ext cx="8784976" cy="10801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älteren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die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Druckprivilegien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ntweder im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Titelzusatz oder in einer Anmerkung nach 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2.17 erfasst.	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Titelzusätzen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170016"/>
              </p:ext>
            </p:extLst>
          </p:nvPr>
        </p:nvGraphicFramePr>
        <p:xfrm>
          <a:off x="323528" y="3268465"/>
          <a:ext cx="8568951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232248"/>
                <a:gridCol w="525658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Privil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Ordin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General: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Belgii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Fœderati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platzhalter 2"/>
          <p:cNvSpPr txBox="1">
            <a:spLocks/>
          </p:cNvSpPr>
          <p:nvPr/>
        </p:nvSpPr>
        <p:spPr>
          <a:xfrm>
            <a:off x="251520" y="27809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460336"/>
              </p:ext>
            </p:extLst>
          </p:nvPr>
        </p:nvGraphicFramePr>
        <p:xfrm>
          <a:off x="359532" y="4509120"/>
          <a:ext cx="856895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6807"/>
                <a:gridCol w="2736304"/>
                <a:gridCol w="50858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Privilegio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Sac.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Caes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Majestatis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41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2880321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Fingieren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Titelzusätzen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ist 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folgenden Bedingungen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erlaubt (RDA 2.3.4.5): </a:t>
            </a:r>
          </a:p>
          <a:p>
            <a:pPr lvl="1"/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der Haupttitel einer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keine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 des geografisch abgedeckten Areals und/oder des dargestellten Themas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enthält,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Titelzusatz ebenfalls keine solche Angabe enthält bzw. es keinen Titelzusatz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gibt.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 Titelzusätze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499915"/>
              </p:ext>
            </p:extLst>
          </p:nvPr>
        </p:nvGraphicFramePr>
        <p:xfrm>
          <a:off x="346887" y="5301208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232248"/>
                <a:gridCol w="525658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Cotopaxi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[Kletterrouten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im Kärntner Land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]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platzhalter 2"/>
          <p:cNvSpPr txBox="1">
            <a:spLocks/>
          </p:cNvSpPr>
          <p:nvPr/>
        </p:nvSpPr>
        <p:spPr>
          <a:xfrm>
            <a:off x="323528" y="4221088"/>
            <a:ext cx="8784976" cy="100811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Cotopaxi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Anmerkung: als Information aus einer Quelle außerhalb der Ressource „Kletterrouten im Kärntner Land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Textplatzhalter 2"/>
          <p:cNvSpPr txBox="1">
            <a:spLocks/>
          </p:cNvSpPr>
          <p:nvPr/>
        </p:nvSpPr>
        <p:spPr>
          <a:xfrm>
            <a:off x="323528" y="374441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0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3240361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abweichender Titel ist ein Titel, der sich von dem als Haupttitel erfassten Titel, von einem Paralleltitel und den Titelzusätzen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unterscheidet (RDA 2.3.6).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von allen abweichenden Titeln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bei Karten empfohlen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abweichender Titel kann aus einer beliebigen Quelle genommen werden (RDA 2.3.6.2).</a:t>
            </a:r>
          </a:p>
          <a:p>
            <a:pPr marL="5715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Abweichender Titel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647610"/>
              </p:ext>
            </p:extLst>
          </p:nvPr>
        </p:nvGraphicFramePr>
        <p:xfrm>
          <a:off x="368809" y="5124792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402991"/>
                <a:gridCol w="50858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Karte von 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platzhalter 2"/>
          <p:cNvSpPr txBox="1">
            <a:spLocks/>
          </p:cNvSpPr>
          <p:nvPr/>
        </p:nvSpPr>
        <p:spPr>
          <a:xfrm>
            <a:off x="323528" y="465313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2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2520281"/>
          </a:xfrm>
        </p:spPr>
        <p:txBody>
          <a:bodyPr wrap="square"/>
          <a:lstStyle/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älteren 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Widmungen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nicht mit Titel oder Verantwortlichkeitsangabe grammatikalisch verbunden sind, in einer Anmerkung als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Zitat erfasst.</a:t>
            </a: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sehr langen Widmung können gekürzt werden. 	</a:t>
            </a:r>
          </a:p>
          <a:p>
            <a:pPr marL="5715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 zur Verantwortlichkeitsangabe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390292"/>
              </p:ext>
            </p:extLst>
          </p:nvPr>
        </p:nvGraphicFramePr>
        <p:xfrm>
          <a:off x="368809" y="4331424"/>
          <a:ext cx="8568951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855"/>
                <a:gridCol w="2520280"/>
                <a:gridCol w="486981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Verantwortlichkeits-angabe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Ihro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Kaiserl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Hoheit der Frau Erb-Prinzessin Maria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Paulowna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 Sachsen-Weimar und Eisenach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unterthänigst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zugeeignet von dem Geographischen Institute zu Weimar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platzhalter 2"/>
          <p:cNvSpPr txBox="1">
            <a:spLocks/>
          </p:cNvSpPr>
          <p:nvPr/>
        </p:nvSpPr>
        <p:spPr>
          <a:xfrm>
            <a:off x="317779" y="386104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34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1296145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Ausgabevermerke werden so übertragen,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Informationsquelle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Ausgabevermerken </a:t>
            </a:r>
          </a:p>
        </p:txBody>
      </p:sp>
      <p:sp>
        <p:nvSpPr>
          <p:cNvPr id="17" name="Textplatzhalter 2"/>
          <p:cNvSpPr txBox="1">
            <a:spLocks/>
          </p:cNvSpPr>
          <p:nvPr/>
        </p:nvSpPr>
        <p:spPr>
          <a:xfrm>
            <a:off x="335448" y="299695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942612"/>
              </p:ext>
            </p:extLst>
          </p:nvPr>
        </p:nvGraphicFramePr>
        <p:xfrm>
          <a:off x="467544" y="3573016"/>
          <a:ext cx="8568951" cy="171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691023"/>
                <a:gridCol w="4797808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2.5.1.4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Ausgabevermerken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Vierfarbige Ausgabe mit Blatteinteilung, 3. Auflage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2.5.1.4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Ausgabevermerken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Routen 2003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88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99795" y="896887"/>
            <a:ext cx="8784976" cy="4044281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terrestrischen kartografischen Inhalt werden die Koordinaten durch Erfassen des Längen- und des Breitengrades angegeben (RDA 7.4.1.3 D-A-CH).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 die Koordinaten in der Reihenfolge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westlichster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Punkt-östlichster Punkt/nördlichster Punkt-südlichster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des abgebildeten Gebiets (RDA 7.4.2.3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Panoramen und Vogelschaukarten werden die Koordinaten übernommen, wenn sie auf dem Dokument verzeichnet sind</a:t>
            </a:r>
            <a:r>
              <a:rPr lang="de-DE" sz="2400" dirty="0" smtClean="0"/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Koordinaten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992268"/>
              </p:ext>
            </p:extLst>
          </p:nvPr>
        </p:nvGraphicFramePr>
        <p:xfrm>
          <a:off x="313744" y="5481228"/>
          <a:ext cx="8830256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784"/>
                <a:gridCol w="3548703"/>
                <a:gridCol w="4437769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Längengrad und Breitengrad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 5°57'-E 10°29'/N 47°48'-N 45°09'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platzhalter 2"/>
          <p:cNvSpPr txBox="1">
            <a:spLocks/>
          </p:cNvSpPr>
          <p:nvPr/>
        </p:nvSpPr>
        <p:spPr>
          <a:xfrm>
            <a:off x="183940" y="497717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60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Allgemeines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Ressourcen, welche die Erde, einen anderen Himmelskörper oder einen imaginären Ort als Ganzes oder in Ausschnitten darstellen.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nicht als spezielle Materialart behandelt, sondern nach den allgemeinen Regeln erschlossen.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einzelnen Kapiteln gibt es differenzierte Regeln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81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3816424"/>
          </a:xfrm>
        </p:spPr>
        <p:txBody>
          <a:bodyPr/>
          <a:lstStyle/>
          <a:p>
            <a:pPr marL="0" indent="0">
              <a:buNone/>
            </a:pP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Horizontaler und vertikaler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sind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Kernelement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7.25.3 – 7.25.4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Darstellung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repräsentativer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Bruch,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also in der Form 1:X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Verhältniszahl aus mehr als drei Ziffern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durch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Leerzeichen von der Endziffer aus in dreistellige Gruppen gegliedert. </a:t>
            </a:r>
          </a:p>
        </p:txBody>
      </p:sp>
    </p:spTree>
    <p:extLst>
      <p:ext uri="{BB962C8B-B14F-4D97-AF65-F5344CB8AC3E}">
        <p14:creationId xmlns:p14="http://schemas.microsoft.com/office/powerpoint/2010/main" val="8550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3816424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Maßstab wird auch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normierter Form angegeben, wenn er bereits als Teil vom Titel oder Titelzusatz erfasst wurde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der Maßstab nicht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repräsentatives Verhältnis ausgedrückt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 solches umgewandelt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platzhalter 2"/>
          <p:cNvSpPr txBox="1">
            <a:spLocks/>
          </p:cNvSpPr>
          <p:nvPr/>
        </p:nvSpPr>
        <p:spPr>
          <a:xfrm>
            <a:off x="251520" y="198884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471776"/>
              </p:ext>
            </p:extLst>
          </p:nvPr>
        </p:nvGraphicFramePr>
        <p:xfrm>
          <a:off x="346887" y="2460496"/>
          <a:ext cx="856895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761"/>
                <a:gridCol w="2952328"/>
                <a:gridCol w="455986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Graubünden 1:150000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7.25.3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Horizontaler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Maßstab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1:150 000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platzhalter 2"/>
          <p:cNvSpPr txBox="1">
            <a:spLocks/>
          </p:cNvSpPr>
          <p:nvPr/>
        </p:nvSpPr>
        <p:spPr>
          <a:xfrm>
            <a:off x="251520" y="4771086"/>
            <a:ext cx="6048672" cy="746145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Quelle: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„7.5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miles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inch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0" indent="0">
              <a:buFont typeface="Arial" pitchFamily="34" charset="0"/>
              <a:buNone/>
            </a:pPr>
            <a:endParaRPr lang="de-DE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580375"/>
              </p:ext>
            </p:extLst>
          </p:nvPr>
        </p:nvGraphicFramePr>
        <p:xfrm>
          <a:off x="395536" y="5589241"/>
          <a:ext cx="8568951" cy="802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761"/>
                <a:gridCol w="2952328"/>
                <a:gridCol w="4559862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7.25.3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Horizontaler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Maßstab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1:475 200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43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00600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Fälle: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anhand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Maßstabsleiste oder eines Gitternetzes geschätzt oder mit Hilfe eines Streckenvergleichs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ermittelt: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Maßstabsangabe wird ein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   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vorangestellt. </a:t>
            </a:r>
          </a:p>
          <a:p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kann durch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keins der aufgeführten Mittel bestimmt oder geschätzt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endParaRPr lang="de-DE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ist nicht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bestimmen, und diese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Tatsache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angesehen: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maßstabsgetreu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dirty="0" smtClean="0"/>
              <a:t>34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Maßstab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innerhalb eine Karte variiert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größten und kleinsten Werte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bekannt: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Erfassung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beider Werte (durch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Bindestrich getrennt).</a:t>
            </a:r>
          </a:p>
          <a:p>
            <a:pPr marL="0" indent="0">
              <a:buNone/>
            </a:pPr>
            <a:endParaRPr lang="de-DE" sz="9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nicht bekannt: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variiert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(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7.25.1.4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besteht aus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mehreren Karten mit unterschiedlichen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Maßstäben: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bis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zwei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 werden angegeben.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b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zwei Maßstäben kann die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Wendung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dirty="0" smtClean="0"/>
              <a:t>35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digitalen Ressourcen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eine Maßstabsangabe erfasst,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-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eine Maßstabsangabe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hat, oder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der Maßstab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Haupttitels oder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des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Titelzusatzes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Ansonsten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7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Projektion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Angaben zur Projektionsart werden gemacht, wenn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-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vorkommen und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- für Identifizierung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Abgrenzung als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angesehen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(RDA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7.26.1).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Erfassen von Phrasen über Längen- und/oder Breitengrade, die mit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Projektionsangabe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Verbindung stehen, liegt im Ermessen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Katalogisierenden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7.26.1.3 D-A-CH).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999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Kartenspezifische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Umfangsangabe (RDA 3.4.2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10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Umfang Kernelement, wenn die Ressource vollständig oder der Gesamtumfang bekannt ist (RDA 3.4.2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Vorgegebene Begriffe: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Ansicht		- Fernerkundungsbild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- Modell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Atlas		- Globus			- Profil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Diagramm	- Karte				- Schnitt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4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Kartenspezifische Umfangsangabe (RDA 3.4.2)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Erläuterung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3.4.2.2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D-A-C-H: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„Ansicht“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Panorama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“,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Vogelschaubild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“ usw.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„Modell“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Relief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Planetarium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usw.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„Profil“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„Schnitt“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lvl="1"/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80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54461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Kartenspezifische Umfangsangabe (RDA 3.4.2)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Empfehlung: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„Fernerkundungsbild“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Luftbild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Satellitenbildkarte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usw.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in RDA aufgelisteten Begriffe für die physische Beschreibung ungeeignet,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ein anderer geeigneter Fachausdruck verwendet.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7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39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54461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Kartenspezifische Umfangsangabe (RDA 3.4.2.)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die genaue Anzahl der Einheiten schwierig zu ermitteln, wird sie geschätzt und mit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eingeleitet: circa 800 Karten.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39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Bevorzugte Informationsquellen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Bevorzugte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Informationsquelle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selbst (RDA 2.2.2.2 D-A-CH).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Ausnahme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und Kartenwerke mit eigenem Titelblatt gelten die allgemeinen Bestimmungen von RDA 2.2.2.2.</a:t>
            </a:r>
          </a:p>
          <a:p>
            <a:endParaRPr lang="de-DE" sz="2400" dirty="0"/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6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280831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kartografische Einheiten auf einem Blatt oder mehreren Blättern (RDA 3.4.2.3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Einheiten,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und die      Anzahl der Blätter.</a:t>
            </a: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005064"/>
            <a:ext cx="2088232" cy="64807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766424"/>
              </p:ext>
            </p:extLst>
          </p:nvPr>
        </p:nvGraphicFramePr>
        <p:xfrm>
          <a:off x="395536" y="4791432"/>
          <a:ext cx="8568951" cy="941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785"/>
                <a:gridCol w="2736304"/>
                <a:gridCol w="4559862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6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Karten auf 1 Blatt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319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4901" y="836712"/>
            <a:ext cx="8640960" cy="352839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Einheiten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mehreren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zusammenpassenden Teilen auf einem Blatt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3.4.2.4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Einheiten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3415422"/>
            <a:ext cx="2088232" cy="59676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368561"/>
              </p:ext>
            </p:extLst>
          </p:nvPr>
        </p:nvGraphicFramePr>
        <p:xfrm>
          <a:off x="260985" y="4149080"/>
          <a:ext cx="8568951" cy="936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785"/>
                <a:gridCol w="2736304"/>
                <a:gridCol w="4559862"/>
              </a:tblGrid>
              <a:tr h="5040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Vogelschaubilder in 6 Teilen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09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Einheiten in mehreren zusammenpassenden Teilen auf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mehreren Blättern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3.4.2.4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vollständigen kartografischen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die Anzahl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Blätter.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60985" y="407707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375378"/>
              </p:ext>
            </p:extLst>
          </p:nvPr>
        </p:nvGraphicFramePr>
        <p:xfrm>
          <a:off x="336000" y="4725144"/>
          <a:ext cx="85689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785"/>
                <a:gridCol w="2736304"/>
                <a:gridCol w="455986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Karte auf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 Blättern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40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46719" y="908720"/>
            <a:ext cx="8640960" cy="5472608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(RDA 3.4.2.5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5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der Bände und Seiten in runden Klammern   nach dem Terminus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43</a:t>
            </a:fld>
            <a:endParaRPr lang="de-DE"/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46719" y="249289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277171"/>
              </p:ext>
            </p:extLst>
          </p:nvPr>
        </p:nvGraphicFramePr>
        <p:xfrm>
          <a:off x="321897" y="2991949"/>
          <a:ext cx="828255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784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(3 Bände)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537740"/>
              </p:ext>
            </p:extLst>
          </p:nvPr>
        </p:nvGraphicFramePr>
        <p:xfrm>
          <a:off x="313703" y="4869160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(1 Band (verschiedene Seitenzählungen))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395536" y="5786670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 Atlanten werden wie alte Drucke behandelt.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92265"/>
              </p:ext>
            </p:extLst>
          </p:nvPr>
        </p:nvGraphicFramePr>
        <p:xfrm>
          <a:off x="323528" y="3933056"/>
          <a:ext cx="82809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368152"/>
                <a:gridCol w="583264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(XVII, 37 Seiten, 74 Blätter)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725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werden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Zentimetern (cm) angegeben, aufgerundet auf volle Zentimeter (RDA 3.5.1.3).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Kartenfeld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innerhalb der Begrenzungslinie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Höhe x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Breite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oder der Durchmesser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alten Drucken und Handzeichnungen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können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genauen Maße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 (RDA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3.5.2.2 D-A-CH).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48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32859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Unregelmäßig geformt, ohne Begrenzungslinien, mit Randüberzeichnungen: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größte Ausdehnung wird erfasst.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Messpunkte schwierig zu bestimmen: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Größe des Kartenblattes wird erfasst.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Altkarten können die Maße der Druckform in einer Anmerkung angeben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3.21.3.3).</a:t>
            </a:r>
          </a:p>
          <a:p>
            <a:endParaRPr lang="de-DE" sz="2400" dirty="0"/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30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79444" y="1052736"/>
            <a:ext cx="8640960" cy="266429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unterschiedlicher Größe (RDA 3.5.2.3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mit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beide Maße werden erfasst.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86949" y="389363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7615260"/>
              </p:ext>
            </p:extLst>
          </p:nvPr>
        </p:nvGraphicFramePr>
        <p:xfrm>
          <a:off x="310478" y="4509120"/>
          <a:ext cx="821054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0643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Blätter 25 × 35 cm und 30 × 35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424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63285" y="1052736"/>
            <a:ext cx="8640960" cy="2880320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unterschiedlicher Größe (RDA 3.5.2.3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Blättern mit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zwei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größte Höhe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größte Breite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Blätter,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gefolgt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kleiner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36510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388453"/>
              </p:ext>
            </p:extLst>
          </p:nvPr>
        </p:nvGraphicFramePr>
        <p:xfrm>
          <a:off x="265786" y="4869160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Blätter 30 × 40 cm oder kleiner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06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48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63285" y="1052736"/>
            <a:ext cx="8640960" cy="273630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in mehreren Teilen (RDA 3.5.2.4)</a:t>
            </a:r>
          </a:p>
          <a:p>
            <a:endParaRPr lang="de-DE" sz="24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Teile, die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 eine Karte bilden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auf einem oder mehreren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Blättern: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der vollständigen Karte, gefolgt von den 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Maßen für das Blatt oder die Blätter.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86070" y="371703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618500"/>
              </p:ext>
            </p:extLst>
          </p:nvPr>
        </p:nvGraphicFramePr>
        <p:xfrm>
          <a:off x="286070" y="4212800"/>
          <a:ext cx="8300570" cy="800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43461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 x 100 cm, auf Blatt 46 x 52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628590"/>
              </p:ext>
            </p:extLst>
          </p:nvPr>
        </p:nvGraphicFramePr>
        <p:xfrm>
          <a:off x="251520" y="5229200"/>
          <a:ext cx="8352928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296144"/>
                <a:gridCol w="5904656"/>
              </a:tblGrid>
              <a:tr h="42632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6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 x 36 cm, Blätter 25 x 36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140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23528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in mehreren Teilen (RDA 3.5.2.4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mehrteiligen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Karte, die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 aufgezogen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ist: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Maße der ganzen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erfasst.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78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Bestimmung des Werks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544616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Wann handelt es sich um ein neues Werk? 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Anhaltspunkte können z. B. sein: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veränderter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thematische Schwerpunkt der Karte ändert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sich</a:t>
            </a:r>
          </a:p>
          <a:p>
            <a:pPr marL="457200" lvl="1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Zweifelsfall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wenn es sinnvoll erscheint: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Behandlung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neues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9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374441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einer Karte im Verhältnis zu den Maßen des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3.5.2.5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nimmt weniger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die Hälfte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ein, oder wesentliche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zusätzliche Informationen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finden sich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der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508518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208163"/>
              </p:ext>
            </p:extLst>
          </p:nvPr>
        </p:nvGraphicFramePr>
        <p:xfrm>
          <a:off x="251520" y="4867506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 cm Durchmesser, auf Blatt 49 x 58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525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einem gefalteten Blatt (RDA 3.5.2.6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ist gefaltet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Faltung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vorgesehen: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der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in</a:t>
            </a:r>
          </a:p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gefalteter Form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107504" y="335699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056092"/>
              </p:ext>
            </p:extLst>
          </p:nvPr>
        </p:nvGraphicFramePr>
        <p:xfrm>
          <a:off x="251520" y="4005064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71 x 58 cm, gefaltet 20 x 12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87684"/>
              </p:ext>
            </p:extLst>
          </p:nvPr>
        </p:nvGraphicFramePr>
        <p:xfrm>
          <a:off x="251519" y="5085184"/>
          <a:ext cx="835292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1"/>
                <a:gridCol w="1296144"/>
                <a:gridCol w="59766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181 x 139 cm, auf Blatt 100 x 144 cm, gefaltet im Umschlag 26 x 13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95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374441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beiden Seiten eines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b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3.5.2.7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beiden Seiten eines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einheitlichen Maßstab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gedruckt: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Maße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Karte als Ganzes 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	des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wird erfasst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(in schwierigen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Fällen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nur die Größe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5811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119714"/>
              </p:ext>
            </p:extLst>
          </p:nvPr>
        </p:nvGraphicFramePr>
        <p:xfrm>
          <a:off x="251520" y="5229200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 × 80 cm, auf Blatt 50 × 44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15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53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Trägermaterial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640960" cy="3096344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Trägermaterial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das einer Ressource zugrunde liegende physische Material.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Angeben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wenn es für die Identifizierung der Ressource wichtig ist.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Begriffsliste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RDA 3.6.1.3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(oder ein anderer prägnanter Ausdruck). 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50912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2658363"/>
              </p:ext>
            </p:extLst>
          </p:nvPr>
        </p:nvGraphicFramePr>
        <p:xfrm>
          <a:off x="323528" y="5157192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3705484"/>
                <a:gridCol w="349939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Trägermaterial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(für ein Relief)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Kunststoff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66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54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Halterung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49965" y="980728"/>
            <a:ext cx="8640960" cy="424847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Halterung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das physische Material, das für die Halterung oder die Stütze verwendet wird, an der das Grundmaterial einer Ressource angebracht ist (RDA 3.8.1.1).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Angeben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wenn es für die Identifizierung 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ist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Begriffsliste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RDA 3.6.1.3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(oder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anderer prägnanter Ausdruck).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5811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655423"/>
              </p:ext>
            </p:extLst>
          </p:nvPr>
        </p:nvGraphicFramePr>
        <p:xfrm>
          <a:off x="262675" y="5301208"/>
          <a:ext cx="83005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693"/>
                <a:gridCol w="3921508"/>
                <a:gridCol w="328336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3.8.1.3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Halterung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(für eine Globus)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Holzständer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800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55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Entstehungsmethode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/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die Identifizierung von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Altkarten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als wichtig angesehen.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Mögliche Bezeichnungen (RDA 3.9.1.3):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Holzschnitt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Kupferstich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Lithografie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Radierung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Stich</a:t>
            </a:r>
          </a:p>
          <a:p>
            <a:pPr lvl="1"/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Handzeichung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Layout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Anordnung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Text,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Bildern usw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in einer Ressource (RDA 3.11.1.1). 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 Ressourcen (RDA 3.11.1.3):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2816121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559358"/>
              </p:ext>
            </p:extLst>
          </p:nvPr>
        </p:nvGraphicFramePr>
        <p:xfrm>
          <a:off x="251520" y="3501008"/>
          <a:ext cx="8356593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743"/>
                <a:gridCol w="1308418"/>
                <a:gridCol w="580643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3.11.1.3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beidseitig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(eine oder mehrere Karten auf beide Seiten eines Blatts gedruckt)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083934"/>
              </p:ext>
            </p:extLst>
          </p:nvPr>
        </p:nvGraphicFramePr>
        <p:xfrm>
          <a:off x="231574" y="4725144"/>
          <a:ext cx="844662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743"/>
                <a:gridCol w="1308418"/>
                <a:gridCol w="58964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3.11.1.3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back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back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(dieselbe Karte auf beide Seiten eines Blatts in unterschiedlichen Sprachen gedruckt)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198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57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Farbinhalt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farbig, wenn sie nicht ausschließlich in schwarz und weiß oder bloßen Abstufungen von Grautönen gehalten sind.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nachträglicher Kolorierung eines schwarz-weißen Drucks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koloriert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verwendet (RDA 7.17.1.4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Bestimmungen zum Erfassen von Information über handkolorierte Exemplare siehe RDA 3.22.1.4.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34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58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Farbinhalt|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816809"/>
              </p:ext>
            </p:extLst>
          </p:nvPr>
        </p:nvGraphicFramePr>
        <p:xfrm>
          <a:off x="323528" y="1484784"/>
          <a:ext cx="85689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farbig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155025"/>
              </p:ext>
            </p:extLst>
          </p:nvPr>
        </p:nvGraphicFramePr>
        <p:xfrm>
          <a:off x="323528" y="2996952"/>
          <a:ext cx="85689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farbig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582703"/>
              </p:ext>
            </p:extLst>
          </p:nvPr>
        </p:nvGraphicFramePr>
        <p:xfrm>
          <a:off x="323528" y="4509120"/>
          <a:ext cx="85689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überwiegend farbig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93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59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Inhalt 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Definition: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dazu konzipiert ist, den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primären Inhalt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Ressource zu illustrieren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Grundregel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7.15.1.3: Erfassung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Verwendung der allgemeinen Begriffe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bzw.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 wird erfasst,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sie einfach zu ermitteln ist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Unbedeutende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vernachlässigen.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79715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367978"/>
              </p:ext>
            </p:extLst>
          </p:nvPr>
        </p:nvGraphicFramePr>
        <p:xfrm>
          <a:off x="252466" y="5316962"/>
          <a:ext cx="84466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743"/>
                <a:gridCol w="3921508"/>
                <a:gridCol w="328336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7.15.1.4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 Illustrationen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976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Bevorzugter Titel des Werks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bevorzugte Titel des Werks wird auch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 Ressourcen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 allgemeinen Regeln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bestimmt (Schulungsunterlage Modul 3, Teil 3.03). </a:t>
            </a: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1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60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Inhalt 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kann näher spezifiziert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(Begriffsliste unter RDA 7.15.1.3).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kartografischen Ressourcen z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(Höhenprofile, geologische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Profile)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alten 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kann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 Inhalt detaillierter beschrieben werden.</a:t>
            </a: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8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61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 Glossar: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 konzipiert ist, den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primären Inhalt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Ressource zu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den keine eigene Beschreibung nach RDA 25 angelegt wird, wird gemäß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7.16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in einer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 formulierbaren Anmerkung erfasst.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ergänzende Inhalt bereits im Titelzusatz erfasst wurde, wird er nicht noch einmal in einer Anmerkung erwähnt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6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62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4323504"/>
              </p:ext>
            </p:extLst>
          </p:nvPr>
        </p:nvGraphicFramePr>
        <p:xfrm>
          <a:off x="323528" y="1484784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Straßenverzeichnis und 2 Nebenkarten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161531"/>
              </p:ext>
            </p:extLst>
          </p:nvPr>
        </p:nvGraphicFramePr>
        <p:xfrm>
          <a:off x="323528" y="2996952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Texte zur Stadtgeschichte und touristische Informationen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909483"/>
              </p:ext>
            </p:extLst>
          </p:nvPr>
        </p:nvGraphicFramePr>
        <p:xfrm>
          <a:off x="323528" y="4509120"/>
          <a:ext cx="8568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298"/>
                <a:gridCol w="1680217"/>
                <a:gridCol w="56154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Innenstadtvergrößerung, Umgebungskarte und Straßenverzeichnis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8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63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25354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Sonstige Details von kartografischem Inhalt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z="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önnen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werden.</a:t>
            </a:r>
          </a:p>
          <a:p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 gehören z. B.: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Kartengitter, verwendete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Koordinatensysteme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Ausrichtung der Karte (wenn nicht Norden oben ist)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Details zur Maßstabsangabe bei „unterschiedlichen Maßstäben″ (z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der überwiegende Maßstab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Flughöhe 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 der Reliefdarstellung (Schraffen, Schummerung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457200" lvl="1" indent="0">
              <a:buNone/>
            </a:pPr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7.27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RDA 7.27 D-A-CH.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7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Beziehung stehendes Werk 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topographische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Grundlage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mit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Beziehungskennzeichnung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Basiert auf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erfasst.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in Beziehung stehendes Werk in einer unstrukturierten Beschreibung angegeben, wird die entsprechende Formulierung aus der Ressource übertragen.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Nebenkarten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können auch als in Beziehung stehendes Werk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einer unstrukturierten Beschreibung erfasst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180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65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2376264"/>
          </a:xfrm>
        </p:spPr>
        <p:txBody>
          <a:bodyPr wrap="square"/>
          <a:lstStyle/>
          <a:p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Kartenbeilagen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Regel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einer unstrukturierte Beschreibung zu erfassen.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Eigenständige Kartenbeilagen: Strukturierte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 im Ermessen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Katalogisierenden (vgl. RDA 27.1.1.3).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Beziehungen zu in Beziehung stehenden Manifestationen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680687"/>
              </p:ext>
            </p:extLst>
          </p:nvPr>
        </p:nvGraphicFramePr>
        <p:xfrm>
          <a:off x="251520" y="4509120"/>
          <a:ext cx="8775191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4781"/>
                <a:gridCol w="2654680"/>
                <a:gridCol w="535573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 zu in Beziehung stehender Manifestation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Enthält: Stadtplan von Bern und Umgebung.</a:t>
                      </a:r>
                    </a:p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- 14. Auflage. - Bern 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Hallwag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1959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platzhalter 2"/>
          <p:cNvSpPr txBox="1">
            <a:spLocks/>
          </p:cNvSpPr>
          <p:nvPr/>
        </p:nvSpPr>
        <p:spPr>
          <a:xfrm>
            <a:off x="251520" y="378904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58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Beziehungskennzeichnung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79512" y="836712"/>
            <a:ext cx="8640960" cy="5472608"/>
          </a:xfrm>
        </p:spPr>
        <p:txBody>
          <a:bodyPr/>
          <a:lstStyle/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gelten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allgemeinen Regeln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 Schöpfer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Regel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Definition: Eine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Person, eine Familie oder eine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Körperschaft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für die Schaffung einer Karte, eines Atlasses, eines Globusses oder eines anderen kartografischen Werks verantwortlich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 </a:t>
            </a: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thematischen Karten gilt tendenziell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für das Thema verantwortliche Beitragende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geistiger Schöpfer.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Beziehungskennzeichnung: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001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Beziehungskennzeichnung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/>
          <a:lstStyle/>
          <a:p>
            <a:pPr marL="5715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Sonderfall Verlage</a:t>
            </a:r>
          </a:p>
          <a:p>
            <a:pPr marL="5715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häufig auch geistiger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 eine Person und/oder Körperschaft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genannt ist, so wird bei dieser überprüft, ob sie die Kriterien für den geistigen Schöpfer erfüllt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keine Hinweise auf einen anderen geistigen Schöpfer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gibt,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 wird für den Verlag (ohne weitere Prüfung) eine Beziehung als geistiger Schöpfer angelegt.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2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Stand: 15.09.2015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4968552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ein Verlag geistiger Schöpfer ist, wird er nur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„Verlagsname“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und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zusätzlich in der Verantwortlichkeitsangabe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aufgeführt.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Verantwortlichkeitsangabe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Verlagen, die gleichzeitig geistiger Schöpfer sind</a:t>
            </a:r>
          </a:p>
        </p:txBody>
      </p:sp>
    </p:spTree>
    <p:extLst>
      <p:ext uri="{BB962C8B-B14F-4D97-AF65-F5344CB8AC3E}">
        <p14:creationId xmlns:p14="http://schemas.microsoft.com/office/powerpoint/2010/main" val="303327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4227</Words>
  <Application>Microsoft Office PowerPoint</Application>
  <PresentationFormat>Bildschirmpräsentation (4:3)</PresentationFormat>
  <Paragraphs>938</Paragraphs>
  <Slides>65</Slides>
  <Notes>65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65</vt:i4>
      </vt:variant>
    </vt:vector>
  </HeadingPairs>
  <TitlesOfParts>
    <vt:vector size="66" baseType="lpstr">
      <vt:lpstr>Larissa-Design</vt:lpstr>
      <vt:lpstr>Schulungsunterlagen der AG RDA</vt:lpstr>
      <vt:lpstr>Kartografische Ressourcen</vt:lpstr>
      <vt:lpstr>Allgemeines</vt:lpstr>
      <vt:lpstr>Bevorzugte Informationsquellen</vt:lpstr>
      <vt:lpstr>Bestimmung des Werks</vt:lpstr>
      <vt:lpstr>Bevorzugter Titel des Werks</vt:lpstr>
      <vt:lpstr>Geistiger Schöpfer &amp; Beziehungskennzeichnung</vt:lpstr>
      <vt:lpstr>Geistiger Schöpfer &amp; Beziehungskennzeichnung</vt:lpstr>
      <vt:lpstr>Verantwortlichkeitsangabe bei Verlagen, die gleichzeitig geistiger Schöpfer sind</vt:lpstr>
      <vt:lpstr>Beispiele</vt:lpstr>
      <vt:lpstr>Sonstige, Mitwirkende &amp; Beziehungskennzeichnung</vt:lpstr>
      <vt:lpstr>Hersteller und Beziehungskennzeichnung</vt:lpstr>
      <vt:lpstr>Normierter Sucheinstieg für das Werk</vt:lpstr>
      <vt:lpstr>Merkmale zur Unterscheidung identischer Werktitel</vt:lpstr>
      <vt:lpstr>Inhaltstyp</vt:lpstr>
      <vt:lpstr>Inhaltstyp | Beispiel</vt:lpstr>
      <vt:lpstr>Medientyp</vt:lpstr>
      <vt:lpstr>Datenträgertyp</vt:lpstr>
      <vt:lpstr>Titel in mehreren Formen </vt:lpstr>
      <vt:lpstr>Titel in mehreren Formen | Beispiele</vt:lpstr>
      <vt:lpstr>Maßstab als Teil des Haupttitels</vt:lpstr>
      <vt:lpstr>Fingierter Titel</vt:lpstr>
      <vt:lpstr>Erfassen von Titelzusätzen</vt:lpstr>
      <vt:lpstr>Erfassen von Titelzusätzen</vt:lpstr>
      <vt:lpstr>Fingierte Titelzusätze</vt:lpstr>
      <vt:lpstr>Abweichender Titel</vt:lpstr>
      <vt:lpstr>Anmerkung zur Verantwortlichkeitsangabe</vt:lpstr>
      <vt:lpstr>Erfassen von Ausgabevermerken </vt:lpstr>
      <vt:lpstr>Koordinaten</vt:lpstr>
      <vt:lpstr>Maßstab</vt:lpstr>
      <vt:lpstr>Maßstab</vt:lpstr>
      <vt:lpstr>Maßstab</vt:lpstr>
      <vt:lpstr>Maßstab</vt:lpstr>
      <vt:lpstr>Maßstab</vt:lpstr>
      <vt:lpstr>Projektion</vt:lpstr>
      <vt:lpstr>Physische Beschreibung | Umfang</vt:lpstr>
      <vt:lpstr>Physische Beschreibung | Umfang</vt:lpstr>
      <vt:lpstr>Physische Beschreibung | Umfang</vt:lpstr>
      <vt:lpstr>Physische Beschreibung | Umfang</vt:lpstr>
      <vt:lpstr>Physische Beschreibung | Umfang</vt:lpstr>
      <vt:lpstr>Physische Beschreibung | Umfang</vt:lpstr>
      <vt:lpstr>Physische Beschreibung | Umfang</vt:lpstr>
      <vt:lpstr>Physische Beschreibung | Umfang</vt:lpstr>
      <vt:lpstr>Physische Beschreibung | Maße einer Karte</vt:lpstr>
      <vt:lpstr>Physische Beschreibung | Maße einer Karte</vt:lpstr>
      <vt:lpstr>Physische Beschreibung | Maße einer Karte</vt:lpstr>
      <vt:lpstr>Physische Beschreibung | Maße einer Karte</vt:lpstr>
      <vt:lpstr>Physische Beschreibung | Maße einer Karte</vt:lpstr>
      <vt:lpstr>Physische Beschreibung | Maße einer Karte</vt:lpstr>
      <vt:lpstr>Physische Beschreibung | Maße einer Karte</vt:lpstr>
      <vt:lpstr>Physische Beschreibung | Maße einer Karte</vt:lpstr>
      <vt:lpstr>Physische Beschreibung | Maße einer Karte</vt:lpstr>
      <vt:lpstr>Physische Beschreibung | Trägermaterial</vt:lpstr>
      <vt:lpstr>Physische Beschreibung | Halterung</vt:lpstr>
      <vt:lpstr>Physische Beschreibung | Entstehungsmethode</vt:lpstr>
      <vt:lpstr>Physische Beschreibung | Layout</vt:lpstr>
      <vt:lpstr>Physische Beschreibung | Farbinhalt</vt:lpstr>
      <vt:lpstr>Farbinhalt| Beispiele</vt:lpstr>
      <vt:lpstr>Illustrierender Inhalt </vt:lpstr>
      <vt:lpstr>Illustrierender Inhalt </vt:lpstr>
      <vt:lpstr>Ergänzender Inhalt </vt:lpstr>
      <vt:lpstr>Ergänzender Inhalt | Beispiele</vt:lpstr>
      <vt:lpstr>Sonstige Details von kartografischem Inhalt</vt:lpstr>
      <vt:lpstr>In Beziehung stehendes Werk </vt:lpstr>
      <vt:lpstr>Erfassen von Beziehungen zu in Beziehung stehenden Manifestationen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432</cp:revision>
  <cp:lastPrinted>2015-08-11T07:52:08Z</cp:lastPrinted>
  <dcterms:created xsi:type="dcterms:W3CDTF">2014-02-18T07:01:40Z</dcterms:created>
  <dcterms:modified xsi:type="dcterms:W3CDTF">2015-09-23T09:41:41Z</dcterms:modified>
</cp:coreProperties>
</file>