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omments/comment1.xml" ContentType="application/vnd.openxmlformats-officedocument.presentationml.comment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8"/>
  </p:notesMasterIdLst>
  <p:handoutMasterIdLst>
    <p:handoutMasterId r:id="rId119"/>
  </p:handoutMasterIdLst>
  <p:sldIdLst>
    <p:sldId id="285" r:id="rId2"/>
    <p:sldId id="259" r:id="rId3"/>
    <p:sldId id="367" r:id="rId4"/>
    <p:sldId id="368" r:id="rId5"/>
    <p:sldId id="369" r:id="rId6"/>
    <p:sldId id="370" r:id="rId7"/>
    <p:sldId id="371" r:id="rId8"/>
    <p:sldId id="372" r:id="rId9"/>
    <p:sldId id="373" r:id="rId10"/>
    <p:sldId id="374" r:id="rId11"/>
    <p:sldId id="375" r:id="rId12"/>
    <p:sldId id="376" r:id="rId13"/>
    <p:sldId id="377" r:id="rId14"/>
    <p:sldId id="378" r:id="rId15"/>
    <p:sldId id="379" r:id="rId16"/>
    <p:sldId id="380" r:id="rId17"/>
    <p:sldId id="381" r:id="rId18"/>
    <p:sldId id="382" r:id="rId19"/>
    <p:sldId id="383" r:id="rId20"/>
    <p:sldId id="384" r:id="rId21"/>
    <p:sldId id="385" r:id="rId22"/>
    <p:sldId id="386" r:id="rId23"/>
    <p:sldId id="387" r:id="rId24"/>
    <p:sldId id="388" r:id="rId25"/>
    <p:sldId id="389" r:id="rId26"/>
    <p:sldId id="390" r:id="rId27"/>
    <p:sldId id="391" r:id="rId28"/>
    <p:sldId id="477" r:id="rId29"/>
    <p:sldId id="478" r:id="rId30"/>
    <p:sldId id="392" r:id="rId31"/>
    <p:sldId id="393" r:id="rId32"/>
    <p:sldId id="394" r:id="rId33"/>
    <p:sldId id="395" r:id="rId34"/>
    <p:sldId id="396" r:id="rId35"/>
    <p:sldId id="397" r:id="rId36"/>
    <p:sldId id="398" r:id="rId37"/>
    <p:sldId id="399" r:id="rId38"/>
    <p:sldId id="400" r:id="rId39"/>
    <p:sldId id="401" r:id="rId40"/>
    <p:sldId id="402" r:id="rId41"/>
    <p:sldId id="403" r:id="rId42"/>
    <p:sldId id="404" r:id="rId43"/>
    <p:sldId id="405" r:id="rId44"/>
    <p:sldId id="406" r:id="rId45"/>
    <p:sldId id="407" r:id="rId46"/>
    <p:sldId id="408" r:id="rId47"/>
    <p:sldId id="409" r:id="rId48"/>
    <p:sldId id="410" r:id="rId49"/>
    <p:sldId id="411" r:id="rId50"/>
    <p:sldId id="412" r:id="rId51"/>
    <p:sldId id="413" r:id="rId52"/>
    <p:sldId id="414" r:id="rId53"/>
    <p:sldId id="415" r:id="rId54"/>
    <p:sldId id="416" r:id="rId55"/>
    <p:sldId id="417" r:id="rId56"/>
    <p:sldId id="418" r:id="rId57"/>
    <p:sldId id="419" r:id="rId58"/>
    <p:sldId id="420" r:id="rId59"/>
    <p:sldId id="421" r:id="rId60"/>
    <p:sldId id="422" r:id="rId61"/>
    <p:sldId id="423" r:id="rId62"/>
    <p:sldId id="424" r:id="rId63"/>
    <p:sldId id="479" r:id="rId64"/>
    <p:sldId id="480" r:id="rId65"/>
    <p:sldId id="481" r:id="rId66"/>
    <p:sldId id="482" r:id="rId67"/>
    <p:sldId id="483" r:id="rId68"/>
    <p:sldId id="484" r:id="rId69"/>
    <p:sldId id="485" r:id="rId70"/>
    <p:sldId id="486" r:id="rId71"/>
    <p:sldId id="487" r:id="rId72"/>
    <p:sldId id="488" r:id="rId73"/>
    <p:sldId id="489" r:id="rId74"/>
    <p:sldId id="490" r:id="rId75"/>
    <p:sldId id="491" r:id="rId76"/>
    <p:sldId id="492" r:id="rId77"/>
    <p:sldId id="493" r:id="rId78"/>
    <p:sldId id="494" r:id="rId79"/>
    <p:sldId id="495" r:id="rId80"/>
    <p:sldId id="496" r:id="rId81"/>
    <p:sldId id="441" r:id="rId82"/>
    <p:sldId id="442" r:id="rId83"/>
    <p:sldId id="443" r:id="rId84"/>
    <p:sldId id="444" r:id="rId85"/>
    <p:sldId id="445" r:id="rId86"/>
    <p:sldId id="446" r:id="rId87"/>
    <p:sldId id="447" r:id="rId88"/>
    <p:sldId id="448" r:id="rId89"/>
    <p:sldId id="449" r:id="rId90"/>
    <p:sldId id="450" r:id="rId91"/>
    <p:sldId id="451" r:id="rId92"/>
    <p:sldId id="452" r:id="rId93"/>
    <p:sldId id="453" r:id="rId94"/>
    <p:sldId id="454" r:id="rId95"/>
    <p:sldId id="455" r:id="rId96"/>
    <p:sldId id="456" r:id="rId97"/>
    <p:sldId id="457" r:id="rId98"/>
    <p:sldId id="458" r:id="rId99"/>
    <p:sldId id="459" r:id="rId100"/>
    <p:sldId id="460" r:id="rId101"/>
    <p:sldId id="461" r:id="rId102"/>
    <p:sldId id="462" r:id="rId103"/>
    <p:sldId id="463" r:id="rId104"/>
    <p:sldId id="464" r:id="rId105"/>
    <p:sldId id="465" r:id="rId106"/>
    <p:sldId id="466" r:id="rId107"/>
    <p:sldId id="467" r:id="rId108"/>
    <p:sldId id="468" r:id="rId109"/>
    <p:sldId id="469" r:id="rId110"/>
    <p:sldId id="470" r:id="rId111"/>
    <p:sldId id="471" r:id="rId112"/>
    <p:sldId id="472" r:id="rId113"/>
    <p:sldId id="473" r:id="rId114"/>
    <p:sldId id="474" r:id="rId115"/>
    <p:sldId id="475" r:id="rId116"/>
    <p:sldId id="476" r:id="rId11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ufalino, Cinzia" initials="B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77301" autoAdjust="0"/>
  </p:normalViewPr>
  <p:slideViewPr>
    <p:cSldViewPr>
      <p:cViewPr varScale="1">
        <p:scale>
          <a:sx n="66" d="100"/>
          <a:sy n="66" d="100"/>
        </p:scale>
        <p:origin x="-1517" y="-91"/>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5-09-16T18:50:05.168" idx="1">
    <p:pos x="10" y="10"/>
    <p:text>Muss überprüft werden und mit der Pica-Version verglichen werden. Folien 71 bis 80 stimmen nicht überein.</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21.09.2015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21.09.2015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Umfang setzt sich zusammen aus der Anzahl („15“) und dem Plural des Datenträgertyps</a:t>
            </a:r>
            <a:r>
              <a:rPr lang="de-DE" baseline="0" dirty="0" smtClean="0"/>
              <a:t> („Blätter“).</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21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26</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a:t>
            </a:r>
          </a:p>
          <a:p>
            <a:r>
              <a:rPr lang="de-DE" dirty="0" smtClean="0"/>
              <a:t>RDA kennt nur sehr wenige Abkürzungen. Die metrischen</a:t>
            </a:r>
            <a:r>
              <a:rPr lang="de-DE" baseline="0" dirty="0" smtClean="0"/>
              <a:t> Einheiten werden aber meist abgekürzt. Dazu gehören mm, cm, m für die Längeneinheiten, und h, min, s für die Zeiteinheiten. </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27</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ea typeface="Verdana" pitchFamily="34" charset="0"/>
                <a:cs typeface="Verdana" pitchFamily="34" charset="0"/>
              </a:rPr>
              <a:t>RDA 4.6.1.3 D-A-CH regelt, was bei mehreren vorliegenden URLs zu tun ist: </a:t>
            </a:r>
          </a:p>
          <a:p>
            <a:endParaRPr lang="de-DE" sz="1200" dirty="0" smtClean="0">
              <a:latin typeface="Verdana" pitchFamily="34" charset="0"/>
              <a:ea typeface="Verdana" pitchFamily="34" charset="0"/>
              <a:cs typeface="Verdana" pitchFamily="34" charset="0"/>
            </a:endParaRPr>
          </a:p>
          <a:p>
            <a:r>
              <a:rPr lang="de-DE" sz="1200" dirty="0" smtClean="0">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Autofit/>
          </a:bodyPr>
          <a:lstStyle/>
          <a:p>
            <a:r>
              <a:rPr lang="de-DE" sz="1000" dirty="0" smtClean="0">
                <a:latin typeface="Verdana" pitchFamily="34" charset="0"/>
                <a:ea typeface="Verdana" pitchFamily="34" charset="0"/>
                <a:cs typeface="Verdana" pitchFamily="34" charset="0"/>
              </a:rPr>
              <a:t>Für URLs, die der Manifestation zuzuordnen sind, wird empfohlen:</a:t>
            </a:r>
          </a:p>
          <a:p>
            <a:endParaRPr lang="de-DE" sz="1000" dirty="0" smtClean="0">
              <a:latin typeface="Verdana" pitchFamily="34" charset="0"/>
              <a:ea typeface="Verdana" pitchFamily="34" charset="0"/>
              <a:cs typeface="Verdana" pitchFamily="34" charset="0"/>
            </a:endParaRP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neben der eigentlichen Zugangs-URL eine Adresse zu einer </a:t>
            </a:r>
            <a:r>
              <a:rPr lang="de-DE" sz="1000" dirty="0" err="1" smtClean="0">
                <a:latin typeface="Verdana" pitchFamily="34" charset="0"/>
                <a:ea typeface="Verdana" pitchFamily="34" charset="0"/>
                <a:cs typeface="Verdana" pitchFamily="34" charset="0"/>
              </a:rPr>
              <a:t>Frontdoor</a:t>
            </a:r>
            <a:r>
              <a:rPr lang="de-DE" sz="1000" dirty="0" smtClean="0">
                <a:latin typeface="Verdana" pitchFamily="34" charset="0"/>
                <a:ea typeface="Verdana" pitchFamily="34" charset="0"/>
                <a:cs typeface="Verdana" pitchFamily="34" charset="0"/>
              </a:rPr>
              <a:t> zur Ressource existiert, werden beide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mehrere Server verteilt ist und für jeden Server eine eigene Zugangs-URL gilt,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verschiedene URLs zur Unterscheidung verschiedener Lizenzzierungszeiträume oder von </a:t>
            </a:r>
            <a:r>
              <a:rPr lang="de-DE" sz="1000" dirty="0" err="1" smtClean="0">
                <a:latin typeface="Verdana" pitchFamily="34" charset="0"/>
                <a:ea typeface="Verdana" pitchFamily="34" charset="0"/>
                <a:cs typeface="Verdana" pitchFamily="34" charset="0"/>
              </a:rPr>
              <a:t>Moving</a:t>
            </a:r>
            <a:r>
              <a:rPr lang="de-DE" sz="1000" dirty="0" smtClean="0">
                <a:latin typeface="Verdana" pitchFamily="34" charset="0"/>
                <a:ea typeface="Verdana" pitchFamily="34" charset="0"/>
                <a:cs typeface="Verdana" pitchFamily="34" charset="0"/>
              </a:rPr>
              <a:t> Walls gelten,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einem Spiegelserver vollständig reproduziert wurde, wird  neben der Zugangs-URL zum Original der Ressource auch die URL des Spiegelservers als Merkmal der Manifestation angegeben, sofern es sich dabei um einen allgemeingültigen Zugang handelt. Steht die Reproduktion des Spiegelservers ausschließlich der lokalen Nutzung für einen bestimmten Anwenderkreis zur Verfügung, wird die Zugangs-URL zur Reproduktion auf dem Spiegelserver als Merkmal des Exemplars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inhaltlich identische elektronische Ressourcen auf Plattformen unterschiedlicher Betreiber mit unterschiedlichen Lizenzmodellen und unterschiedlicher Rechteverwaltung vorliegen, wird die Manifestationen einzeln oder in Anbieter-neutralen Beschreibungen je nach den Vorgaben des Verbundes oder der Bibliothek erfasst und je nach Vorgehensweise die jeweils zutreffende(n) URL(s) zugeordnet.</a:t>
            </a:r>
          </a:p>
          <a:p>
            <a:pPr marL="265113" lvl="0" indent="-265113">
              <a:buFont typeface="Arial" pitchFamily="34" charset="0"/>
              <a:buChar char="•"/>
            </a:pPr>
            <a:endParaRPr lang="de-DE" sz="1000" dirty="0" smtClean="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Qualifizierende Angaben zu allen URLs wie Lizenzangaben, Gültigkeitszeiträume, Herkunftskodierungen, Bemerkungen u. ä. werden bei Bedarf ebenfalls nach den Vorgaben des Verbundes oder der Bibliothek erfasst.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dass überwiegend nicht</a:t>
            </a:r>
            <a:r>
              <a:rPr lang="de-DE" baseline="0" dirty="0" smtClean="0"/>
              <a:t> zum Standardelemente-Set gehörig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38018592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1138240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29401752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Leider ist hier etwas Theorie notwendig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62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66</a:t>
            </a:fld>
            <a:endParaRPr lang="de-DE" altLang="de-DE"/>
          </a:p>
        </p:txBody>
      </p:sp>
    </p:spTree>
    <p:extLst>
      <p:ext uri="{BB962C8B-B14F-4D97-AF65-F5344CB8AC3E}">
        <p14:creationId xmlns:p14="http://schemas.microsoft.com/office/powerpoint/2010/main" val="419143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77</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78</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102</a:t>
            </a:fld>
            <a:endParaRPr lang="de-DE"/>
          </a:p>
        </p:txBody>
      </p:sp>
    </p:spTree>
    <p:extLst>
      <p:ext uri="{BB962C8B-B14F-4D97-AF65-F5344CB8AC3E}">
        <p14:creationId xmlns:p14="http://schemas.microsoft.com/office/powerpoint/2010/main" val="2007251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spcAft>
                <a:spcPts val="600"/>
              </a:spcAft>
            </a:pPr>
            <a:r>
              <a:rPr lang="de-DE" sz="1000" dirty="0" smtClean="0">
                <a:latin typeface="Verdana" pitchFamily="34" charset="0"/>
                <a:ea typeface="Verdana" pitchFamily="34" charset="0"/>
                <a:cs typeface="Verdana" pitchFamily="34" charset="0"/>
              </a:rPr>
              <a:t>Erläuterung zu EAN und UPC:</a:t>
            </a:r>
          </a:p>
          <a:p>
            <a:r>
              <a:rPr lang="de-DE" sz="1000" dirty="0" smtClean="0">
                <a:latin typeface="Verdana" pitchFamily="34" charset="0"/>
                <a:ea typeface="Verdana" pitchFamily="34" charset="0"/>
                <a:cs typeface="Verdana" pitchFamily="34" charset="0"/>
              </a:rPr>
              <a:t>Bei EAN und UPC handelt es sich um international unverwechselbare Produktkennzeichnungen für Handelsartikel in Form eines Strichcodes. Die Codes unterscheiden sich in Länge und Struktur.</a:t>
            </a:r>
          </a:p>
          <a:p>
            <a:r>
              <a:rPr lang="de-DE" sz="1000" dirty="0" smtClean="0">
                <a:latin typeface="Verdana" pitchFamily="34" charset="0"/>
                <a:ea typeface="Verdana" pitchFamily="34" charset="0"/>
                <a:cs typeface="Verdana" pitchFamily="34" charset="0"/>
              </a:rPr>
              <a:t>Die EAN (= European </a:t>
            </a:r>
            <a:r>
              <a:rPr lang="de-DE" sz="1000" dirty="0" err="1" smtClean="0">
                <a:latin typeface="Verdana" pitchFamily="34" charset="0"/>
                <a:ea typeface="Verdana" pitchFamily="34" charset="0"/>
                <a:cs typeface="Verdana" pitchFamily="34" charset="0"/>
              </a:rPr>
              <a:t>Article</a:t>
            </a:r>
            <a:r>
              <a:rPr lang="de-DE" sz="1000" dirty="0" smtClean="0">
                <a:latin typeface="Verdana" pitchFamily="34" charset="0"/>
                <a:ea typeface="Verdana" pitchFamily="34" charset="0"/>
                <a:cs typeface="Verdana" pitchFamily="34" charset="0"/>
              </a:rPr>
              <a:t> </a:t>
            </a:r>
            <a:r>
              <a:rPr lang="de-DE" sz="1000" dirty="0" err="1" smtClean="0">
                <a:latin typeface="Verdana" pitchFamily="34" charset="0"/>
                <a:ea typeface="Verdana" pitchFamily="34" charset="0"/>
                <a:cs typeface="Verdana" pitchFamily="34" charset="0"/>
              </a:rPr>
              <a:t>Number</a:t>
            </a:r>
            <a:r>
              <a:rPr lang="de-DE" sz="1000" dirty="0" smtClean="0">
                <a:latin typeface="Verdana" pitchFamily="34" charset="0"/>
                <a:ea typeface="Verdana" pitchFamily="34" charset="0"/>
                <a:cs typeface="Verdana" pitchFamily="34" charset="0"/>
              </a:rPr>
              <a:t>) besteht aus insgesamt dreizehn Ziffern zu drei Teilen: einer einzelnen Ziffer vorn gefolgt von zwei sechsstelligen Ziffernblöcken (Beispiel: 9 790001 200882).</a:t>
            </a:r>
          </a:p>
          <a:p>
            <a:r>
              <a:rPr lang="de-DE" sz="1000" dirty="0" smtClean="0">
                <a:latin typeface="Verdana" pitchFamily="34" charset="0"/>
                <a:ea typeface="Verdana" pitchFamily="34" charset="0"/>
                <a:cs typeface="Verdana" pitchFamily="34" charset="0"/>
              </a:rPr>
              <a:t>Der UPC (= Universal </a:t>
            </a:r>
            <a:r>
              <a:rPr lang="de-DE" sz="1000" dirty="0" err="1" smtClean="0">
                <a:latin typeface="Verdana" pitchFamily="34" charset="0"/>
                <a:ea typeface="Verdana" pitchFamily="34" charset="0"/>
                <a:cs typeface="Verdana" pitchFamily="34" charset="0"/>
              </a:rPr>
              <a:t>Product</a:t>
            </a:r>
            <a:r>
              <a:rPr lang="de-DE" sz="1000" dirty="0" smtClean="0">
                <a:latin typeface="Verdana" pitchFamily="34" charset="0"/>
                <a:ea typeface="Verdana" pitchFamily="34" charset="0"/>
                <a:cs typeface="Verdana" pitchFamily="34" charset="0"/>
              </a:rPr>
              <a:t> Code) besteht aus insgesamt zwölf Ziffern zu vier Teilen: jeweils einer einzelnen Ziffer vorn und hinten, die zwei fünfstellige Ziffernblöcke einrahmen (Beispiel: 6 02547 26088 8).</a:t>
            </a:r>
            <a:endParaRPr lang="de-DE" sz="1000" dirty="0">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dirty="0" smtClean="0">
                <a:latin typeface="Verdana" pitchFamily="34" charset="0"/>
                <a:ea typeface="Verdana" pitchFamily="34" charset="0"/>
                <a:cs typeface="Verdana" pitchFamily="34" charset="0"/>
              </a:rPr>
              <a:t>* mit einem „vorgeschriebenen Anzeigeformat“ (Formulierung aus dem RDA-</a:t>
            </a:r>
            <a:r>
              <a:rPr lang="de-DE" sz="1000" dirty="0" err="1" smtClean="0">
                <a:latin typeface="Verdana" pitchFamily="34" charset="0"/>
                <a:ea typeface="Verdana" pitchFamily="34" charset="0"/>
                <a:cs typeface="Verdana" pitchFamily="34" charset="0"/>
              </a:rPr>
              <a:t>Toolkit</a:t>
            </a:r>
            <a:r>
              <a:rPr lang="de-DE" sz="1000" dirty="0" smtClean="0">
                <a:latin typeface="Verdana" pitchFamily="34" charset="0"/>
                <a:ea typeface="Verdana" pitchFamily="34" charset="0"/>
                <a:cs typeface="Verdana" pitchFamily="34" charset="0"/>
              </a:rPr>
              <a:t>) ist eine - oft internationale  - i.d.R. verbindlich vorgeschriebene Form gemeint, in der der betreffende </a:t>
            </a:r>
            <a:r>
              <a:rPr lang="de-DE" sz="1000" dirty="0" err="1" smtClean="0">
                <a:latin typeface="Verdana" pitchFamily="34" charset="0"/>
                <a:ea typeface="Verdana" pitchFamily="34" charset="0"/>
                <a:cs typeface="Verdana" pitchFamily="34" charset="0"/>
              </a:rPr>
              <a:t>Identifikator</a:t>
            </a:r>
            <a:r>
              <a:rPr lang="de-DE" sz="1000" dirty="0" smtClean="0">
                <a:latin typeface="Verdana" pitchFamily="34" charset="0"/>
                <a:ea typeface="Verdana" pitchFamily="34" charset="0"/>
                <a:cs typeface="Verdana" pitchFamily="34" charset="0"/>
              </a:rPr>
              <a:t> normalerweise dargestellt wird.</a:t>
            </a:r>
            <a:br>
              <a:rPr lang="de-DE" sz="1000" dirty="0" smtClean="0">
                <a:latin typeface="Verdana" pitchFamily="34" charset="0"/>
                <a:ea typeface="Verdana" pitchFamily="34" charset="0"/>
                <a:cs typeface="Verdana" pitchFamily="34" charset="0"/>
              </a:rPr>
            </a:br>
            <a:r>
              <a:rPr lang="de-DE" sz="1000" dirty="0" smtClean="0">
                <a:latin typeface="Verdana" pitchFamily="34" charset="0"/>
                <a:ea typeface="Verdana" pitchFamily="34" charset="0"/>
                <a:cs typeface="Verdana" pitchFamily="34" charset="0"/>
              </a:rPr>
              <a:t>Eine ISBN beispielsweise wird mit Bindestrichen an bestimmten Position zwischen den Ziffern dargestellt. Bei einer ISSN werden die acht Ziffern durch einen Bindestrich in zwei „Vierer-Gruppen“ unterteilt. Analog haben auch einige weitere </a:t>
            </a:r>
            <a:r>
              <a:rPr lang="de-DE" sz="1000" dirty="0" err="1" smtClean="0">
                <a:latin typeface="Verdana" pitchFamily="34" charset="0"/>
                <a:ea typeface="Verdana" pitchFamily="34" charset="0"/>
                <a:cs typeface="Verdana" pitchFamily="34" charset="0"/>
              </a:rPr>
              <a:t>Identifikatoren</a:t>
            </a:r>
            <a:r>
              <a:rPr lang="de-DE" sz="1000" dirty="0" smtClean="0">
                <a:latin typeface="Verdana" pitchFamily="34" charset="0"/>
                <a:ea typeface="Verdana" pitchFamily="34" charset="0"/>
                <a:cs typeface="Verdana" pitchFamily="34" charset="0"/>
              </a:rPr>
              <a:t> eine vorgeschriebene Form.</a:t>
            </a: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kern="1200" dirty="0" smtClean="0">
                <a:solidFill>
                  <a:schemeClr val="tx1"/>
                </a:solidFill>
                <a:latin typeface="Verdana" pitchFamily="34" charset="0"/>
                <a:ea typeface="Verdana" pitchFamily="34" charset="0"/>
                <a:cs typeface="Verdana" pitchFamily="34" charset="0"/>
              </a:rPr>
              <a:t>Hinweis: Das Anzeige-Präfix „</a:t>
            </a:r>
            <a:r>
              <a:rPr lang="de-DE" sz="1000" kern="1200" dirty="0" err="1" smtClean="0">
                <a:solidFill>
                  <a:schemeClr val="tx1"/>
                </a:solidFill>
                <a:latin typeface="Verdana" pitchFamily="34" charset="0"/>
                <a:ea typeface="Verdana" pitchFamily="34" charset="0"/>
                <a:cs typeface="Verdana" pitchFamily="34" charset="0"/>
              </a:rPr>
              <a:t>doi</a:t>
            </a:r>
            <a:r>
              <a:rPr lang="de-DE" sz="1000" kern="1200" dirty="0" smtClean="0">
                <a:solidFill>
                  <a:schemeClr val="tx1"/>
                </a:solidFill>
                <a:latin typeface="Verdana" pitchFamily="34" charset="0"/>
                <a:ea typeface="Verdana" pitchFamily="34" charset="0"/>
                <a:cs typeface="Verdana" pitchFamily="34" charset="0"/>
              </a:rPr>
              <a:t>:“ wird nicht erfasst; es gehört nicht zum offiziellen, vorgeschriebenen Format für einen DOI. Es müsste nur dann angegeben werden, wenn aus dem Kontext nicht klar hervorgeht, dass es sich um einen DOI handelt.</a:t>
            </a:r>
            <a:endParaRPr lang="de-DE" sz="1000" dirty="0">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dirty="0" smtClean="0">
                <a:latin typeface="Verdana" pitchFamily="34" charset="0"/>
                <a:ea typeface="Verdana" pitchFamily="34" charset="0"/>
                <a:cs typeface="Verdana" pitchFamily="34" charset="0"/>
              </a:rPr>
              <a:t>* mit einem „vorgeschriebenen Anzeigeformat“ (Formulierung aus dem RDA-</a:t>
            </a:r>
            <a:r>
              <a:rPr lang="de-DE" sz="1000" dirty="0" err="1" smtClean="0">
                <a:latin typeface="Verdana" pitchFamily="34" charset="0"/>
                <a:ea typeface="Verdana" pitchFamily="34" charset="0"/>
                <a:cs typeface="Verdana" pitchFamily="34" charset="0"/>
              </a:rPr>
              <a:t>Toolkit</a:t>
            </a:r>
            <a:r>
              <a:rPr lang="de-DE" sz="1000" dirty="0" smtClean="0">
                <a:latin typeface="Verdana" pitchFamily="34" charset="0"/>
                <a:ea typeface="Verdana" pitchFamily="34" charset="0"/>
                <a:cs typeface="Verdana" pitchFamily="34" charset="0"/>
              </a:rPr>
              <a:t>) ist eine oft internationale (verbindlich) vorgeschriebene Form gemeint, in der der betreffende </a:t>
            </a:r>
            <a:r>
              <a:rPr lang="de-DE" sz="1000" dirty="0" err="1" smtClean="0">
                <a:latin typeface="Verdana" pitchFamily="34" charset="0"/>
                <a:ea typeface="Verdana" pitchFamily="34" charset="0"/>
                <a:cs typeface="Verdana" pitchFamily="34" charset="0"/>
              </a:rPr>
              <a:t>Identifikator</a:t>
            </a:r>
            <a:r>
              <a:rPr lang="de-DE" sz="1000" dirty="0" smtClean="0">
                <a:latin typeface="Verdana" pitchFamily="34" charset="0"/>
                <a:ea typeface="Verdana" pitchFamily="34" charset="0"/>
                <a:cs typeface="Verdana" pitchFamily="34" charset="0"/>
              </a:rPr>
              <a:t> normalerweise dargestellt wird.</a:t>
            </a:r>
            <a:br>
              <a:rPr lang="de-DE" sz="1000" dirty="0" smtClean="0">
                <a:latin typeface="Verdana" pitchFamily="34" charset="0"/>
                <a:ea typeface="Verdana" pitchFamily="34" charset="0"/>
                <a:cs typeface="Verdana" pitchFamily="34" charset="0"/>
              </a:rPr>
            </a:br>
            <a:r>
              <a:rPr lang="de-DE" sz="1000" dirty="0" smtClean="0">
                <a:latin typeface="Verdana" pitchFamily="34" charset="0"/>
                <a:ea typeface="Verdana" pitchFamily="34" charset="0"/>
                <a:cs typeface="Verdana" pitchFamily="34" charset="0"/>
              </a:rPr>
              <a:t>Eine ISBN beispielsweise wird i.d.R. mit Bindestrichen an bestimmten Position zwischen den Ziffern dargestellt. Bei einer ISSN werden die acht Ziffern durch einen Bindestrich in zwei „Vierer-Gruppen“ unterteilt. Analog haben auch einige weitere </a:t>
            </a:r>
            <a:r>
              <a:rPr lang="de-DE" sz="1000" dirty="0" err="1" smtClean="0">
                <a:latin typeface="Verdana" pitchFamily="34" charset="0"/>
                <a:ea typeface="Verdana" pitchFamily="34" charset="0"/>
                <a:cs typeface="Verdana" pitchFamily="34" charset="0"/>
              </a:rPr>
              <a:t>Identifikatoren</a:t>
            </a:r>
            <a:r>
              <a:rPr lang="de-DE" sz="1000" dirty="0" smtClean="0">
                <a:latin typeface="Verdana" pitchFamily="34" charset="0"/>
                <a:ea typeface="Verdana" pitchFamily="34" charset="0"/>
                <a:cs typeface="Verdana" pitchFamily="34" charset="0"/>
              </a:rPr>
              <a:t> eine vorgeschriebene Form.</a:t>
            </a:r>
            <a:br>
              <a:rPr lang="de-DE" sz="1000" dirty="0" smtClean="0">
                <a:latin typeface="Verdana" pitchFamily="34" charset="0"/>
                <a:ea typeface="Verdana" pitchFamily="34" charset="0"/>
                <a:cs typeface="Verdana" pitchFamily="34" charset="0"/>
              </a:rPr>
            </a:br>
            <a:r>
              <a:rPr lang="de-DE" sz="1000" dirty="0" smtClean="0">
                <a:latin typeface="Verdana" pitchFamily="34" charset="0"/>
                <a:ea typeface="Verdana" pitchFamily="34" charset="0"/>
                <a:cs typeface="Verdana" pitchFamily="34" charset="0"/>
              </a:rPr>
              <a:t/>
            </a:r>
            <a:br>
              <a:rPr lang="de-DE" sz="1000" dirty="0" smtClean="0">
                <a:latin typeface="Verdana" pitchFamily="34" charset="0"/>
                <a:ea typeface="Verdana" pitchFamily="34" charset="0"/>
                <a:cs typeface="Verdana" pitchFamily="34" charset="0"/>
              </a:rPr>
            </a:br>
            <a:r>
              <a:rPr lang="de-DE" sz="1000" dirty="0" smtClean="0">
                <a:latin typeface="Verdana" pitchFamily="34" charset="0"/>
                <a:ea typeface="Verdana" pitchFamily="34" charset="0"/>
                <a:cs typeface="Verdana" pitchFamily="34" charset="0"/>
              </a:rPr>
              <a:t>Hinweis zum Beispiel: ISO/FDIS gehört in diesem Fall zum </a:t>
            </a:r>
            <a:r>
              <a:rPr lang="de-DE" sz="1000" dirty="0" err="1" smtClean="0">
                <a:latin typeface="Verdana" pitchFamily="34" charset="0"/>
                <a:ea typeface="Verdana" pitchFamily="34" charset="0"/>
                <a:cs typeface="Verdana" pitchFamily="34" charset="0"/>
              </a:rPr>
              <a:t>Identifikator</a:t>
            </a:r>
            <a:r>
              <a:rPr lang="de-DE" sz="1000" dirty="0" smtClean="0">
                <a:latin typeface="Verdana" pitchFamily="34" charset="0"/>
                <a:ea typeface="Verdana" pitchFamily="34" charset="0"/>
                <a:cs typeface="Verdana" pitchFamily="34" charset="0"/>
              </a:rPr>
              <a:t> selbst, deshalb wird hinter ISO/FDIS kein Doppelpunkt erfasst. </a:t>
            </a:r>
          </a:p>
          <a:p>
            <a:pPr>
              <a:buFont typeface="Arial" charset="0"/>
              <a:buChar char="•"/>
            </a:pPr>
            <a:endParaRPr lang="de-DE" sz="1000" dirty="0" smtClean="0">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739243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kompakt | Stand: 31.07.2015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lang="de-DE" sz="2800" kern="1200" baseline="0" noProof="0" dirty="0">
              <a:solidFill>
                <a:schemeClr val="accent1">
                  <a:lumMod val="75000"/>
                </a:schemeClr>
              </a:solidFill>
              <a:latin typeface="Verdana" panose="020B0604030504040204" pitchFamily="34" charset="0"/>
              <a:ea typeface="+mj-ea"/>
              <a:cs typeface="+mj-cs"/>
            </a:endParaRPr>
          </a:p>
        </p:txBody>
      </p:sp>
      <p:sp>
        <p:nvSpPr>
          <p:cNvPr id="10" name="Foliennummernplatzhalter 4"/>
          <p:cNvSpPr>
            <a:spLocks noGrp="1"/>
          </p:cNvSpPr>
          <p:nvPr userDrawn="1">
            <p:ph type="sldNum" sz="quarter" idx="4"/>
          </p:nvPr>
        </p:nvSpPr>
        <p:spPr>
          <a:xfrm>
            <a:off x="7236296" y="6376243"/>
            <a:ext cx="1450504" cy="365125"/>
          </a:xfrm>
          <a:prstGeom prst="rect">
            <a:avLst/>
          </a:prstGeom>
        </p:spPr>
        <p:txBody>
          <a:bodyPr/>
          <a:lstStyle/>
          <a:p>
            <a:fld id="{8A6690F1-7CA1-4166-A522-500460961984}" type="slidenum">
              <a:rPr lang="de-DE" smtClean="0"/>
              <a:pPr/>
              <a:t>‹Nr.›</a:t>
            </a:fld>
            <a:endParaRPr lang="de-DE" dirty="0"/>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3579788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access.rdatoolkit.org/rdachp6-de_rda6-3421.html"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access.rdatoolkit.org/rdachp3-de_rda3-2035.html"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access.rdatoolkit.org/rdachp3-de_rda3-2058.html"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Erläuterung (RDA 2.15.1.7)</a:t>
            </a:r>
            <a:endParaRPr lang="de-DE" dirty="0"/>
          </a:p>
        </p:txBody>
      </p:sp>
      <p:sp>
        <p:nvSpPr>
          <p:cNvPr id="3" name="Textplatzhalter 2"/>
          <p:cNvSpPr>
            <a:spLocks noGrp="1"/>
          </p:cNvSpPr>
          <p:nvPr>
            <p:ph type="body" sz="quarter" idx="13"/>
          </p:nvPr>
        </p:nvSpPr>
        <p:spPr/>
        <p:txBody>
          <a:bodyPr/>
          <a:lstStyle/>
          <a:p>
            <a:r>
              <a:rPr lang="de-DE" dirty="0" smtClean="0"/>
              <a:t>wenn es mehrere </a:t>
            </a:r>
            <a:r>
              <a:rPr lang="de-DE" dirty="0" err="1" smtClean="0"/>
              <a:t>Identifikatoren</a:t>
            </a:r>
            <a:r>
              <a:rPr lang="de-DE" dirty="0" smtClean="0"/>
              <a:t> gibt, muss der erste als Standardelement erfasst werden; weitere können angegeben werden</a:t>
            </a:r>
          </a:p>
          <a:p>
            <a:r>
              <a:rPr lang="de-DE" dirty="0" smtClean="0"/>
              <a:t>bei </a:t>
            </a:r>
            <a:r>
              <a:rPr lang="de-DE" dirty="0" err="1" smtClean="0"/>
              <a:t>Identifikatoren</a:t>
            </a:r>
            <a:r>
              <a:rPr lang="de-DE" dirty="0" smtClean="0"/>
              <a:t> gleichen Typs wird eine Erläuterung ergänzt (z. B. </a:t>
            </a:r>
            <a:r>
              <a:rPr lang="de-DE" dirty="0" err="1" smtClean="0"/>
              <a:t>Bindeart</a:t>
            </a:r>
            <a:r>
              <a:rPr lang="de-DE" dirty="0" smtClean="0"/>
              <a:t>)</a:t>
            </a:r>
          </a:p>
          <a:p>
            <a:r>
              <a:rPr lang="de-DE" dirty="0" smtClean="0"/>
              <a:t>die </a:t>
            </a:r>
            <a:r>
              <a:rPr lang="de-DE" dirty="0" err="1" smtClean="0"/>
              <a:t>Bindeart</a:t>
            </a:r>
            <a:r>
              <a:rPr lang="de-DE" dirty="0" smtClean="0"/>
              <a:t> kann auch bei nur einem </a:t>
            </a:r>
            <a:r>
              <a:rPr lang="de-DE" dirty="0" err="1" smtClean="0"/>
              <a:t>Identifikator</a:t>
            </a:r>
            <a:r>
              <a:rPr lang="de-DE" dirty="0" smtClean="0"/>
              <a:t> erfasst werden</a:t>
            </a:r>
          </a:p>
          <a:p>
            <a:pPr lvl="1"/>
            <a:endParaRPr lang="de-DE" dirty="0" smtClean="0"/>
          </a:p>
          <a:p>
            <a:pPr lvl="1"/>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96617541"/>
              </p:ext>
            </p:extLst>
          </p:nvPr>
        </p:nvGraphicFramePr>
        <p:xfrm>
          <a:off x="776993" y="4759254"/>
          <a:ext cx="7942729" cy="1550066"/>
        </p:xfrm>
        <a:graphic>
          <a:graphicData uri="http://schemas.openxmlformats.org/drawingml/2006/table">
            <a:tbl>
              <a:tblPr firstRow="1" bandRow="1">
                <a:tableStyleId>{5C22544A-7EE6-4342-B048-85BDC9FD1C3A}</a:tableStyleId>
              </a:tblPr>
              <a:tblGrid>
                <a:gridCol w="932961"/>
                <a:gridCol w="2783349"/>
                <a:gridCol w="4226419"/>
              </a:tblGrid>
              <a:tr h="3777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8359">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600"/>
                        </a:lnSpc>
                        <a:spcBef>
                          <a:spcPts val="600"/>
                        </a:spcBef>
                        <a:spcAft>
                          <a:spcPts val="600"/>
                        </a:spcAft>
                      </a:pPr>
                      <a:r>
                        <a:rPr lang="de-DE" smtClean="0">
                          <a:latin typeface="Verdana" panose="020B0604030504040204" pitchFamily="34" charset="0"/>
                          <a:ea typeface="Calibri" panose="020F0502020204030204" pitchFamily="34" charset="0"/>
                          <a:cs typeface="Times New Roman" panose="02020603050405020304" pitchFamily="18" charset="0"/>
                        </a:rPr>
                        <a:t>ISBN </a:t>
                      </a:r>
                      <a:r>
                        <a:rPr lang="de-DE" smtClean="0">
                          <a:latin typeface="Verdana" panose="020B0604030504040204" pitchFamily="34" charset="0"/>
                          <a:ea typeface="Times New Roman" panose="02020603050405020304" pitchFamily="18" charset="0"/>
                          <a:cs typeface="Times New Roman" panose="02020603050405020304" pitchFamily="18" charset="0"/>
                        </a:rPr>
                        <a:t>978-1-783-26461-2 (pbk)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3963">
                <a:tc>
                  <a:txBody>
                    <a:bodyPr/>
                    <a:lstStyle/>
                    <a:p>
                      <a:pPr>
                        <a:lnSpc>
                          <a:spcPts val="1300"/>
                        </a:lnSpc>
                        <a:spcAft>
                          <a:spcPts val="600"/>
                        </a:spcAft>
                      </a:pPr>
                      <a:endParaRPr lang="de-DE" sz="1800" b="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endParaRPr>
                    </a:p>
                    <a:p>
                      <a:pPr>
                        <a:lnSpc>
                          <a:spcPts val="1300"/>
                        </a:lnSpc>
                        <a:spcAft>
                          <a:spcPts val="600"/>
                        </a:spcAft>
                      </a:pPr>
                      <a:r>
                        <a:rPr lang="de-DE" sz="1800" b="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ts val="1300"/>
                        </a:lnSpc>
                        <a:spcAft>
                          <a:spcPts val="600"/>
                        </a:spcAft>
                      </a:pPr>
                      <a:r>
                        <a:rPr lang="de-DE" sz="1800" b="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Times New Roman" panose="02020603050405020304" pitchFamily="18" charset="0"/>
                          <a:cs typeface="Times New Roman" panose="02020603050405020304" pitchFamily="18" charset="0"/>
                        </a:rPr>
                        <a:t>ISBN 978-1-783-26460-5 (</a:t>
                      </a:r>
                      <a:r>
                        <a:rPr lang="de-DE" dirty="0" err="1" smtClean="0">
                          <a:latin typeface="Verdana" panose="020B0604030504040204" pitchFamily="34" charset="0"/>
                          <a:ea typeface="Times New Roman" panose="02020603050405020304" pitchFamily="18" charset="0"/>
                          <a:cs typeface="Times New Roman" panose="02020603050405020304" pitchFamily="18" charset="0"/>
                        </a:rPr>
                        <a:t>hbk</a:t>
                      </a:r>
                      <a:r>
                        <a:rPr lang="de-DE" dirty="0" smtClean="0">
                          <a:latin typeface="Verdana" panose="020B0604030504040204" pitchFamily="34" charset="0"/>
                          <a:ea typeface="Times New Roman" panose="02020603050405020304" pitchFamily="18" charset="0"/>
                          <a:cs typeface="Times New Roman" panose="02020603050405020304" pitchFamily="18"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Rechteck 6"/>
          <p:cNvSpPr/>
          <p:nvPr/>
        </p:nvSpPr>
        <p:spPr>
          <a:xfrm>
            <a:off x="755650" y="3618159"/>
            <a:ext cx="3858923" cy="1077218"/>
          </a:xfrm>
          <a:prstGeom prst="rect">
            <a:avLst/>
          </a:prstGeom>
          <a:ln>
            <a:solidFill>
              <a:schemeClr val="tx1"/>
            </a:solidFill>
          </a:ln>
        </p:spPr>
        <p:txBody>
          <a:bodyPr wrap="square" anchor="b" anchorCtr="0">
            <a:spAutoFit/>
          </a:bodyPr>
          <a:lstStyle/>
          <a:p>
            <a:r>
              <a:rPr lang="de-DE" i="1" dirty="0" smtClean="0">
                <a:latin typeface="Verdana" panose="020B0604030504040204" pitchFamily="34" charset="0"/>
                <a:ea typeface="Calibri" panose="020F0502020204030204" pitchFamily="34" charset="0"/>
                <a:cs typeface="Times New Roman" panose="02020603050405020304" pitchFamily="18" charset="0"/>
              </a:rPr>
              <a:t>In der Ressource:</a:t>
            </a:r>
          </a:p>
          <a:p>
            <a:r>
              <a:rPr lang="de-DE" dirty="0" smtClean="0">
                <a:latin typeface="Verdana" panose="020B0604030504040204" pitchFamily="34" charset="0"/>
                <a:ea typeface="Calibri" panose="020F0502020204030204" pitchFamily="34" charset="0"/>
                <a:cs typeface="Times New Roman" panose="02020603050405020304" pitchFamily="18" charset="0"/>
              </a:rPr>
              <a:t>ISBN </a:t>
            </a:r>
            <a:r>
              <a:rPr lang="de-DE" dirty="0">
                <a:latin typeface="Verdana" panose="020B0604030504040204" pitchFamily="34" charset="0"/>
                <a:ea typeface="Times New Roman" panose="02020603050405020304" pitchFamily="18" charset="0"/>
                <a:cs typeface="Times New Roman" panose="02020603050405020304" pitchFamily="18" charset="0"/>
              </a:rPr>
              <a:t>978-1-783-26461-2 </a:t>
            </a:r>
            <a:r>
              <a:rPr lang="de-DE" dirty="0" err="1">
                <a:latin typeface="Verdana" panose="020B0604030504040204" pitchFamily="34" charset="0"/>
                <a:ea typeface="Times New Roman" panose="02020603050405020304" pitchFamily="18" charset="0"/>
                <a:cs typeface="Times New Roman" panose="02020603050405020304" pitchFamily="18" charset="0"/>
              </a:rPr>
              <a:t>pbk</a:t>
            </a:r>
            <a:r>
              <a:rPr lang="de-DE" dirty="0" smtClean="0">
                <a:latin typeface="Verdana" panose="020B0604030504040204" pitchFamily="34" charset="0"/>
                <a:ea typeface="Times New Roman" panose="02020603050405020304" pitchFamily="18" charset="0"/>
                <a:cs typeface="Times New Roman" panose="02020603050405020304" pitchFamily="18" charset="0"/>
              </a:rPr>
              <a:t>.</a:t>
            </a:r>
          </a:p>
          <a:p>
            <a:r>
              <a:rPr lang="de-DE" dirty="0" smtClean="0">
                <a:latin typeface="Verdana" panose="020B0604030504040204" pitchFamily="34" charset="0"/>
                <a:ea typeface="Times New Roman" panose="02020603050405020304" pitchFamily="18" charset="0"/>
                <a:cs typeface="Times New Roman" panose="02020603050405020304" pitchFamily="18" charset="0"/>
              </a:rPr>
              <a:t>ISBN </a:t>
            </a:r>
            <a:r>
              <a:rPr lang="de-DE" dirty="0">
                <a:latin typeface="Verdana" panose="020B0604030504040204" pitchFamily="34" charset="0"/>
                <a:ea typeface="Times New Roman" panose="02020603050405020304" pitchFamily="18" charset="0"/>
                <a:cs typeface="Times New Roman" panose="02020603050405020304" pitchFamily="18" charset="0"/>
              </a:rPr>
              <a:t>978-1-783-26460-5 </a:t>
            </a:r>
            <a:r>
              <a:rPr lang="de-DE" dirty="0" err="1">
                <a:latin typeface="Verdana" panose="020B0604030504040204" pitchFamily="34" charset="0"/>
                <a:ea typeface="Times New Roman" panose="02020603050405020304" pitchFamily="18" charset="0"/>
                <a:cs typeface="Times New Roman" panose="02020603050405020304" pitchFamily="18" charset="0"/>
              </a:rPr>
              <a:t>hbk</a:t>
            </a:r>
            <a:r>
              <a:rPr lang="de-DE" dirty="0">
                <a:latin typeface="Verdana" panose="020B0604030504040204" pitchFamily="34" charset="0"/>
                <a:ea typeface="Times New Roman" panose="02020603050405020304" pitchFamily="18" charset="0"/>
                <a:cs typeface="Times New Roman" panose="02020603050405020304" pitchFamily="18" charset="0"/>
              </a:rPr>
              <a:t>.</a:t>
            </a:r>
            <a:r>
              <a:rPr lang="de-DE" sz="2800" dirty="0">
                <a:latin typeface="Times New Roman" panose="02020603050405020304" pitchFamily="18" charset="0"/>
                <a:ea typeface="Times New Roman" panose="02020603050405020304" pitchFamily="18" charset="0"/>
              </a:rPr>
              <a:t> </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10</a:t>
            </a:fld>
            <a:endParaRPr lang="de-DE"/>
          </a:p>
        </p:txBody>
      </p:sp>
      <p:sp>
        <p:nvSpPr>
          <p:cNvPr id="9" name="Fußzeilenplatzhalter 8"/>
          <p:cNvSpPr>
            <a:spLocks noGrp="1"/>
          </p:cNvSpPr>
          <p:nvPr>
            <p:ph type="ftr" sz="quarter" idx="14"/>
          </p:nvPr>
        </p:nvSpPr>
        <p:spPr>
          <a:xfrm>
            <a:off x="467544" y="6376243"/>
            <a:ext cx="7992888"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3892484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Abgrenzung von Publikationen verschiedener </a:t>
            </a:r>
            <a:r>
              <a:rPr lang="de-DE" dirty="0" smtClean="0"/>
              <a:t>Erscheinungsweisen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100</a:t>
            </a:fld>
            <a:endParaRPr lang="de-DE"/>
          </a:p>
        </p:txBody>
      </p:sp>
    </p:spTree>
    <p:extLst>
      <p:ext uri="{BB962C8B-B14F-4D97-AF65-F5344CB8AC3E}">
        <p14:creationId xmlns:p14="http://schemas.microsoft.com/office/powerpoint/2010/main" val="188321278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Definitionen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Laut RDA drei </a:t>
            </a:r>
            <a:r>
              <a:rPr lang="de-DE" dirty="0"/>
              <a:t>verschiedene Arten von Ressourcen:</a:t>
            </a:r>
          </a:p>
          <a:p>
            <a:pPr lvl="1"/>
            <a:r>
              <a:rPr lang="de-DE" dirty="0"/>
              <a:t>Monografien, </a:t>
            </a:r>
            <a:endParaRPr lang="de-DE" dirty="0" smtClean="0"/>
          </a:p>
          <a:p>
            <a:pPr lvl="1"/>
            <a:r>
              <a:rPr lang="de-DE" dirty="0" smtClean="0"/>
              <a:t>fortlaufende </a:t>
            </a:r>
            <a:r>
              <a:rPr lang="de-DE" dirty="0"/>
              <a:t>Ressourcen und </a:t>
            </a:r>
            <a:endParaRPr lang="de-DE" dirty="0" smtClean="0"/>
          </a:p>
          <a:p>
            <a:pPr lvl="1"/>
            <a:r>
              <a:rPr lang="de-DE" dirty="0" smtClean="0"/>
              <a:t>integrierende </a:t>
            </a:r>
            <a:r>
              <a:rPr lang="de-DE" dirty="0"/>
              <a:t>Ressourcen.</a:t>
            </a:r>
          </a:p>
          <a:p>
            <a:pPr marL="0" indent="0">
              <a:buNone/>
            </a:pPr>
            <a:r>
              <a:rPr lang="de-DE" dirty="0"/>
              <a:t> </a:t>
            </a:r>
          </a:p>
          <a:p>
            <a:r>
              <a:rPr lang="de-DE" b="1" dirty="0" smtClean="0"/>
              <a:t>Definitionen</a:t>
            </a:r>
            <a:r>
              <a:rPr lang="de-DE" dirty="0" smtClean="0"/>
              <a:t> laut RDA-Glossar:</a:t>
            </a:r>
            <a:endParaRPr lang="de-DE" dirty="0"/>
          </a:p>
          <a:p>
            <a:endParaRPr lang="de-DE" dirty="0"/>
          </a:p>
          <a:p>
            <a:r>
              <a:rPr lang="de-DE" dirty="0" smtClean="0"/>
              <a:t>Monografie:</a:t>
            </a:r>
            <a:br>
              <a:rPr lang="de-DE" dirty="0" smtClean="0"/>
            </a:br>
            <a:r>
              <a:rPr lang="de-DE" dirty="0" smtClean="0"/>
              <a:t/>
            </a:r>
            <a:br>
              <a:rPr lang="de-DE" dirty="0" smtClean="0"/>
            </a:br>
            <a:r>
              <a:rPr lang="de-DE" dirty="0" smtClean="0"/>
              <a:t>Eine </a:t>
            </a:r>
            <a:r>
              <a:rPr lang="de-DE" dirty="0"/>
              <a:t>Ressource, die in einem Teil abgeschlossen ist oder die innerhalb einer begrenzten Anzahl von Teilen abgeschlossen werden soll.</a:t>
            </a:r>
          </a:p>
          <a:p>
            <a:pPr marL="0" indent="0">
              <a:buNone/>
            </a:pPr>
            <a:endParaRPr lang="de-DE" dirty="0"/>
          </a:p>
          <a:p>
            <a:pPr marL="0" indent="0">
              <a:buNone/>
            </a:pPr>
            <a:r>
              <a:rPr lang="de-DE" dirty="0"/>
              <a:t> </a:t>
            </a:r>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101</a:t>
            </a:fld>
            <a:endParaRPr lang="de-DE" dirty="0"/>
          </a:p>
        </p:txBody>
      </p:sp>
      <p:sp>
        <p:nvSpPr>
          <p:cNvPr id="11"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17658524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Fortlaufende Ressource:</a:t>
            </a:r>
            <a:br>
              <a:rPr lang="de-DE" smtClean="0"/>
            </a:br>
            <a:r>
              <a:rPr lang="de-DE" smtClean="0"/>
              <a:t/>
            </a:r>
            <a:br>
              <a:rPr lang="de-DE" smtClean="0"/>
            </a:br>
            <a:r>
              <a:rPr lang="de-DE" smtClean="0"/>
              <a:t>Eine </a:t>
            </a:r>
            <a:r>
              <a:rPr lang="de-DE" dirty="0"/>
              <a:t>Ressource, die in aufeinanderfolgenden Teilen erscheint, die normalerweise eine Zählung haben, und die kein vorherbestimmtes Ende hat (z. B. eine Zeitschrift, eine monografische Reihe oder eine Zeitung). Dazu gehören Ressourcen, die Eigenschaften von fortlaufenden Ressourcen aufweisen, wie aufeinander folgende Ausgaben, Zählung und Erscheinungsfrequenz, deren Dauer jedoch begrenzt ist (z. B. Newsletter zu Ereignissen) oder Reproduktionen von fortlaufenden Ressourcen.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102</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03174358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Integrierende Ressource:</a:t>
            </a:r>
            <a:br>
              <a:rPr lang="de-DE" smtClean="0"/>
            </a:br>
            <a:r>
              <a:rPr lang="de-DE" smtClean="0"/>
              <a:t/>
            </a:r>
            <a:br>
              <a:rPr lang="de-DE" smtClean="0"/>
            </a:br>
            <a:r>
              <a:rPr lang="de-DE" smtClean="0"/>
              <a:t>Eine </a:t>
            </a:r>
            <a:r>
              <a:rPr lang="de-DE" dirty="0"/>
              <a:t>Ressource, die durch Aktualisierungen ergänzt oder verändert wird, die nicht getrennt bleiben, sondern in das Ganze integriert werden (z. B. ein Handbuch in Loseblattform, das durch Austausch von Seiten aktualisiert wird, eine Web-Site, die kontinuierlich aktualisiert wird).</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103</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71066648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56984" cy="868958"/>
          </a:xfrm>
        </p:spPr>
        <p:txBody>
          <a:bodyPr/>
          <a:lstStyle/>
          <a:p>
            <a:r>
              <a:rPr lang="de-DE" smtClean="0"/>
              <a:t>Abgrenzung </a:t>
            </a:r>
            <a:r>
              <a:rPr lang="de-DE"/>
              <a:t>fortlaufende </a:t>
            </a:r>
            <a:r>
              <a:rPr lang="de-DE" smtClean="0"/>
              <a:t>Ressource -  Monografie</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Drei Kriterien für Abgrenzung </a:t>
            </a:r>
            <a:r>
              <a:rPr lang="de-DE" dirty="0"/>
              <a:t>zwischen fortlaufenden Ressourcen und </a:t>
            </a:r>
            <a:r>
              <a:rPr lang="de-DE" dirty="0" smtClean="0"/>
              <a:t>Monografien:</a:t>
            </a:r>
          </a:p>
          <a:p>
            <a:pPr marL="0" indent="0">
              <a:buNone/>
            </a:pPr>
            <a:endParaRPr lang="de-DE" dirty="0"/>
          </a:p>
          <a:p>
            <a:pPr marL="914400" lvl="1" indent="-457200">
              <a:buFont typeface="+mj-lt"/>
              <a:buAutoNum type="arabicPeriod"/>
            </a:pPr>
            <a:r>
              <a:rPr lang="de-DE" dirty="0"/>
              <a:t>Kein geplanter </a:t>
            </a:r>
            <a:r>
              <a:rPr lang="de-DE" dirty="0" smtClean="0"/>
              <a:t>bzw. geplanter Abschluss</a:t>
            </a:r>
            <a:endParaRPr lang="de-DE" dirty="0"/>
          </a:p>
          <a:p>
            <a:pPr marL="914400" lvl="1" indent="-457200">
              <a:buFont typeface="+mj-lt"/>
              <a:buAutoNum type="arabicPeriod"/>
            </a:pPr>
            <a:r>
              <a:rPr lang="de-DE" dirty="0"/>
              <a:t>Zählung</a:t>
            </a:r>
          </a:p>
          <a:p>
            <a:pPr marL="914400" lvl="1" indent="-457200">
              <a:buFont typeface="+mj-lt"/>
              <a:buAutoNum type="arabicPeriod"/>
            </a:pPr>
            <a:r>
              <a:rPr lang="de-DE" dirty="0" smtClean="0"/>
              <a:t>Erscheinungsfrequenz</a:t>
            </a:r>
          </a:p>
          <a:p>
            <a:pPr lvl="1">
              <a:buFont typeface="Symbol" panose="05050102010706020507" pitchFamily="18" charset="2"/>
              <a:buChar char="-"/>
            </a:pPr>
            <a:endParaRPr lang="de-DE" dirty="0"/>
          </a:p>
          <a:p>
            <a:pPr lvl="1">
              <a:buFont typeface="Symbol" panose="05050102010706020507" pitchFamily="18" charset="2"/>
              <a:buChar char="-"/>
            </a:pPr>
            <a:endParaRPr lang="de-DE" dirty="0"/>
          </a:p>
          <a:p>
            <a:pPr marL="0" indent="0">
              <a:buNone/>
            </a:pPr>
            <a:endParaRPr lang="de-DE"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104</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5136014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geplanter bzw. geplanter </a:t>
            </a:r>
            <a:r>
              <a:rPr lang="de-DE" dirty="0"/>
              <a:t>Abschluss </a:t>
            </a:r>
          </a:p>
        </p:txBody>
      </p:sp>
      <p:sp>
        <p:nvSpPr>
          <p:cNvPr id="3" name="Textplatzhalter 2"/>
          <p:cNvSpPr>
            <a:spLocks noGrp="1"/>
          </p:cNvSpPr>
          <p:nvPr>
            <p:ph type="body" sz="quarter" idx="13"/>
          </p:nvPr>
        </p:nvSpPr>
        <p:spPr/>
        <p:txBody>
          <a:bodyPr wrap="square"/>
          <a:lstStyle/>
          <a:p>
            <a:endParaRPr lang="de-DE" dirty="0" smtClean="0"/>
          </a:p>
          <a:p>
            <a:r>
              <a:rPr lang="de-DE" smtClean="0"/>
              <a:t>Kein geplanter bzw. geplanter Abschluss ist Hauptkriterium </a:t>
            </a:r>
            <a:r>
              <a:rPr lang="de-DE" dirty="0"/>
              <a:t>für die </a:t>
            </a:r>
            <a:r>
              <a:rPr lang="de-DE" dirty="0" smtClean="0"/>
              <a:t>Unterscheidung zwischen fortlaufender </a:t>
            </a:r>
            <a:r>
              <a:rPr lang="de-DE" dirty="0"/>
              <a:t>Ressource und </a:t>
            </a:r>
            <a:r>
              <a:rPr lang="de-DE" dirty="0" smtClean="0"/>
              <a:t>Monografie</a:t>
            </a:r>
          </a:p>
          <a:p>
            <a:pPr lvl="1"/>
            <a:r>
              <a:rPr lang="de-DE" smtClean="0"/>
              <a:t>Informationsquelle:</a:t>
            </a:r>
            <a:br>
              <a:rPr lang="de-DE" smtClean="0"/>
            </a:br>
            <a:r>
              <a:rPr lang="de-DE" smtClean="0"/>
              <a:t>Ressource </a:t>
            </a:r>
            <a:r>
              <a:rPr lang="de-DE" dirty="0" smtClean="0"/>
              <a:t>selbst oder aus anderen Quellen entnommen bzw. ermittelt</a:t>
            </a:r>
          </a:p>
          <a:p>
            <a:pPr marL="457200" lvl="1" indent="0">
              <a:buNone/>
            </a:pPr>
            <a:endParaRPr lang="de-DE" strike="sngStrike" dirty="0"/>
          </a:p>
          <a:p>
            <a:r>
              <a:rPr lang="de-DE" smtClean="0"/>
              <a:t>Geplanter Abschluss:</a:t>
            </a:r>
            <a:endParaRPr lang="de-DE" dirty="0" smtClean="0"/>
          </a:p>
          <a:p>
            <a:pPr lvl="1"/>
            <a:r>
              <a:rPr lang="de-DE" dirty="0" smtClean="0"/>
              <a:t>Anzahl </a:t>
            </a:r>
            <a:r>
              <a:rPr lang="de-DE" dirty="0"/>
              <a:t>der </a:t>
            </a:r>
            <a:r>
              <a:rPr lang="de-DE" dirty="0" smtClean="0"/>
              <a:t>Teile ist festgelegt </a:t>
            </a:r>
            <a:r>
              <a:rPr lang="de-DE" dirty="0"/>
              <a:t>oder </a:t>
            </a:r>
            <a:endParaRPr lang="de-DE" dirty="0" smtClean="0"/>
          </a:p>
          <a:p>
            <a:pPr lvl="1"/>
            <a:r>
              <a:rPr lang="de-DE" dirty="0" smtClean="0"/>
              <a:t>die </a:t>
            </a:r>
            <a:r>
              <a:rPr lang="de-DE" dirty="0"/>
              <a:t>zeitliche Dauer des Erscheinens </a:t>
            </a:r>
            <a:r>
              <a:rPr lang="de-DE" dirty="0" smtClean="0"/>
              <a:t>ist festgelegt oder </a:t>
            </a:r>
          </a:p>
          <a:p>
            <a:pPr lvl="1"/>
            <a:r>
              <a:rPr lang="de-DE" dirty="0" smtClean="0"/>
              <a:t>aufgrund </a:t>
            </a:r>
            <a:r>
              <a:rPr lang="de-DE" dirty="0"/>
              <a:t>des Themas bzw. des Inhalts der Ressource </a:t>
            </a:r>
            <a:r>
              <a:rPr lang="de-DE" dirty="0" smtClean="0"/>
              <a:t>ist davon auszugehen, </a:t>
            </a:r>
            <a:r>
              <a:rPr lang="de-DE" dirty="0"/>
              <a:t>dass die Ressource irgendwann abgeschlossen </a:t>
            </a:r>
            <a:r>
              <a:rPr lang="de-DE" dirty="0" smtClean="0"/>
              <a:t>ist</a:t>
            </a:r>
            <a:endParaRPr lang="de-DE" dirty="0"/>
          </a:p>
          <a:p>
            <a:pPr marL="457200" lvl="1" indent="0">
              <a:buNone/>
            </a:pPr>
            <a:r>
              <a:rPr lang="de-DE" sz="2400" dirty="0" smtClean="0">
                <a:sym typeface="Wingdings" panose="05000000000000000000" pitchFamily="2" charset="2"/>
              </a:rPr>
              <a:t> Monografie</a:t>
            </a:r>
            <a:endParaRPr lang="de-DE" sz="2400"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105</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6586796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a:t>
            </a:r>
            <a:r>
              <a:rPr lang="de-DE" dirty="0"/>
              <a:t>geplanter </a:t>
            </a:r>
            <a:r>
              <a:rPr lang="de-DE" dirty="0" smtClean="0"/>
              <a:t>bzw. geplanter Abschluss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Kein geplanter Abschluss:</a:t>
            </a:r>
          </a:p>
          <a:p>
            <a:pPr marL="0" lvl="1" indent="0">
              <a:buNone/>
            </a:pPr>
            <a:r>
              <a:rPr lang="de-DE" sz="2400" dirty="0" smtClean="0">
                <a:sym typeface="Wingdings"/>
              </a:rPr>
              <a:t>     </a:t>
            </a:r>
            <a:r>
              <a:rPr lang="de-DE" sz="2400" dirty="0"/>
              <a:t>fortlaufende Ressource</a:t>
            </a:r>
          </a:p>
          <a:p>
            <a:pPr marL="0" indent="0">
              <a:buNone/>
            </a:pPr>
            <a:endParaRPr lang="de-DE" sz="1800" dirty="0"/>
          </a:p>
          <a:p>
            <a:r>
              <a:rPr lang="de-DE" dirty="0" smtClean="0"/>
              <a:t>Kein </a:t>
            </a:r>
            <a:r>
              <a:rPr lang="de-DE" dirty="0"/>
              <a:t>geplanter Abschluss wird auch angenommen, wenn </a:t>
            </a:r>
            <a:r>
              <a:rPr lang="de-DE" dirty="0" smtClean="0"/>
              <a:t>Haupttitel </a:t>
            </a:r>
            <a:r>
              <a:rPr lang="de-DE" dirty="0"/>
              <a:t>auf </a:t>
            </a:r>
            <a:r>
              <a:rPr lang="de-DE" dirty="0" smtClean="0"/>
              <a:t>fortlaufende </a:t>
            </a:r>
            <a:r>
              <a:rPr lang="de-DE" dirty="0"/>
              <a:t>Veröffentlichung hindeutet oder ein fortlaufender Bezug möglich ist</a:t>
            </a:r>
            <a:r>
              <a:rPr lang="de-DE" dirty="0" smtClean="0"/>
              <a:t>.</a:t>
            </a:r>
          </a:p>
          <a:p>
            <a:pPr lvl="1">
              <a:buFont typeface="Wingdings"/>
              <a:buChar char="à"/>
            </a:pPr>
            <a:r>
              <a:rPr lang="de-DE" sz="2400" dirty="0" smtClean="0"/>
              <a:t>fortlaufende Ressource</a:t>
            </a:r>
          </a:p>
          <a:p>
            <a:pPr marL="457200" lvl="1" indent="0">
              <a:buNone/>
            </a:pPr>
            <a:endParaRPr lang="de-DE" sz="2400" dirty="0"/>
          </a:p>
          <a:p>
            <a:pPr marL="0" indent="0">
              <a:buNone/>
            </a:pPr>
            <a:endParaRPr lang="de-DE" dirty="0"/>
          </a:p>
          <a:p>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106</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89436772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Vorliegen </a:t>
            </a:r>
            <a:r>
              <a:rPr lang="de-DE" dirty="0"/>
              <a:t>einer </a:t>
            </a:r>
            <a:r>
              <a:rPr lang="de-DE" dirty="0" smtClean="0"/>
              <a:t>Zählung </a:t>
            </a:r>
            <a:endParaRPr lang="de-DE" dirty="0"/>
          </a:p>
        </p:txBody>
      </p:sp>
      <p:sp>
        <p:nvSpPr>
          <p:cNvPr id="3" name="Textplatzhalter 2"/>
          <p:cNvSpPr>
            <a:spLocks noGrp="1"/>
          </p:cNvSpPr>
          <p:nvPr>
            <p:ph type="body" sz="quarter" idx="13"/>
          </p:nvPr>
        </p:nvSpPr>
        <p:spPr/>
        <p:txBody>
          <a:bodyPr wrap="square"/>
          <a:lstStyle/>
          <a:p>
            <a:r>
              <a:rPr lang="de-DE" dirty="0" smtClean="0"/>
              <a:t>Informationsquelle </a:t>
            </a:r>
            <a:r>
              <a:rPr lang="de-DE" dirty="0"/>
              <a:t>für eine </a:t>
            </a:r>
            <a:r>
              <a:rPr lang="de-DE" dirty="0" smtClean="0"/>
              <a:t>Zählung: </a:t>
            </a:r>
            <a:br>
              <a:rPr lang="de-DE" dirty="0" smtClean="0"/>
            </a:br>
            <a:r>
              <a:rPr lang="de-DE" dirty="0" smtClean="0"/>
              <a:t>nur </a:t>
            </a:r>
            <a:r>
              <a:rPr lang="de-DE" dirty="0"/>
              <a:t>die Ressource </a:t>
            </a:r>
            <a:r>
              <a:rPr lang="de-DE" dirty="0" smtClean="0"/>
              <a:t>selbst!</a:t>
            </a:r>
            <a:br>
              <a:rPr lang="de-DE" dirty="0" smtClean="0"/>
            </a:br>
            <a:endParaRPr lang="de-DE" dirty="0" smtClean="0"/>
          </a:p>
          <a:p>
            <a:r>
              <a:rPr lang="de-DE" dirty="0" smtClean="0"/>
              <a:t>Zählung </a:t>
            </a:r>
            <a:r>
              <a:rPr lang="de-DE" dirty="0"/>
              <a:t>muss dabei nicht in jedem Teil der Ressource vorkommen. </a:t>
            </a:r>
            <a:r>
              <a:rPr lang="de-DE" dirty="0" smtClean="0"/>
              <a:t/>
            </a:r>
            <a:br>
              <a:rPr lang="de-DE" dirty="0" smtClean="0"/>
            </a:br>
            <a:endParaRPr lang="de-DE" dirty="0" smtClean="0"/>
          </a:p>
          <a:p>
            <a:r>
              <a:rPr lang="de-DE" dirty="0" smtClean="0"/>
              <a:t>Sie </a:t>
            </a:r>
            <a:r>
              <a:rPr lang="de-DE" dirty="0"/>
              <a:t>kann numerisch, alphabetisch, alphanumerisch </a:t>
            </a:r>
            <a:r>
              <a:rPr lang="de-DE" dirty="0" smtClean="0"/>
              <a:t>und/oder </a:t>
            </a:r>
            <a:r>
              <a:rPr lang="de-DE" dirty="0"/>
              <a:t>chronologisch sein</a:t>
            </a:r>
            <a:r>
              <a:rPr lang="de-DE" dirty="0" smtClean="0"/>
              <a:t>.</a:t>
            </a:r>
          </a:p>
          <a:p>
            <a:pPr marL="0" indent="0">
              <a:buNone/>
            </a:pPr>
            <a:r>
              <a:rPr lang="de-DE" dirty="0" smtClean="0"/>
              <a:t/>
            </a:r>
            <a:br>
              <a:rPr lang="de-DE" dirty="0" smtClean="0"/>
            </a:br>
            <a:endParaRPr lang="de-DE" dirty="0"/>
          </a:p>
          <a:p>
            <a:pPr marL="0" indent="0">
              <a:buNone/>
            </a:pPr>
            <a:r>
              <a:rPr lang="de-DE" sz="2000" dirty="0"/>
              <a:t>Hinweis</a:t>
            </a:r>
            <a:r>
              <a:rPr lang="de-DE" sz="2000" dirty="0" smtClean="0"/>
              <a:t>: </a:t>
            </a:r>
            <a:r>
              <a:rPr lang="de-DE" sz="2000" dirty="0"/>
              <a:t>Erscheinungs-, Copyright-, Herstellungs- und Vertriebsdaten allein gelten nicht als Zählung. Sie können eine vorhandene Zählung </a:t>
            </a:r>
            <a:r>
              <a:rPr lang="de-DE" sz="2000" dirty="0" smtClean="0"/>
              <a:t>nur ergänzen.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107</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98196169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Vorliegen </a:t>
            </a:r>
            <a:r>
              <a:rPr lang="de-DE" dirty="0"/>
              <a:t>einer </a:t>
            </a:r>
            <a:r>
              <a:rPr lang="de-DE" dirty="0" smtClean="0"/>
              <a:t>Zählung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Auflagenzählung: </a:t>
            </a:r>
            <a:br>
              <a:rPr lang="de-DE" dirty="0" smtClean="0"/>
            </a:br>
            <a:r>
              <a:rPr lang="de-DE" smtClean="0"/>
              <a:t>sofern Ressource </a:t>
            </a:r>
            <a:r>
              <a:rPr lang="de-DE" dirty="0" smtClean="0"/>
              <a:t>keine </a:t>
            </a:r>
            <a:r>
              <a:rPr lang="de-DE" dirty="0"/>
              <a:t>weitere </a:t>
            </a:r>
            <a:r>
              <a:rPr lang="de-DE" dirty="0" smtClean="0"/>
              <a:t>Zählung aufweist</a:t>
            </a:r>
            <a:r>
              <a:rPr lang="de-DE" smtClean="0"/>
              <a:t/>
            </a:r>
            <a:br>
              <a:rPr lang="de-DE" smtClean="0"/>
            </a:br>
            <a:r>
              <a:rPr lang="de-DE" smtClean="0"/>
              <a:t> </a:t>
            </a:r>
            <a:r>
              <a:rPr lang="de-DE" smtClean="0">
                <a:sym typeface="Wingdings"/>
              </a:rPr>
              <a:t> </a:t>
            </a:r>
            <a:r>
              <a:rPr lang="de-DE" dirty="0" smtClean="0">
                <a:sym typeface="Wingdings"/>
              </a:rPr>
              <a:t>M</a:t>
            </a:r>
            <a:r>
              <a:rPr lang="de-DE" dirty="0" smtClean="0"/>
              <a:t>onografie</a:t>
            </a:r>
            <a:br>
              <a:rPr lang="de-DE" dirty="0" smtClean="0"/>
            </a:br>
            <a:endParaRPr lang="de-DE" dirty="0"/>
          </a:p>
          <a:p>
            <a:r>
              <a:rPr lang="de-DE" smtClean="0"/>
              <a:t>Auflagenzählung und zusätzlich </a:t>
            </a:r>
            <a:r>
              <a:rPr lang="de-DE" dirty="0" smtClean="0"/>
              <a:t>kein geplanter </a:t>
            </a:r>
            <a:r>
              <a:rPr lang="de-DE" dirty="0"/>
              <a:t>Abschluss und </a:t>
            </a:r>
            <a:r>
              <a:rPr lang="de-DE" dirty="0" smtClean="0"/>
              <a:t>Erscheinungsfrequenz </a:t>
            </a:r>
            <a:r>
              <a:rPr lang="de-DE" smtClean="0"/>
              <a:t/>
            </a:r>
            <a:br>
              <a:rPr lang="de-DE" smtClean="0"/>
            </a:br>
            <a:r>
              <a:rPr lang="de-DE" smtClean="0"/>
              <a:t> </a:t>
            </a:r>
            <a:r>
              <a:rPr lang="de-DE" smtClean="0">
                <a:sym typeface="Wingdings"/>
              </a:rPr>
              <a:t> </a:t>
            </a:r>
            <a:r>
              <a:rPr lang="de-DE" dirty="0" smtClean="0">
                <a:sym typeface="Wingdings"/>
              </a:rPr>
              <a:t>f</a:t>
            </a:r>
            <a:r>
              <a:rPr lang="de-DE" dirty="0" smtClean="0"/>
              <a:t>ortlaufende Ressource</a:t>
            </a:r>
            <a:br>
              <a:rPr lang="de-DE" dirty="0" smtClean="0"/>
            </a:br>
            <a:endParaRPr lang="de-DE" dirty="0"/>
          </a:p>
          <a:p>
            <a:r>
              <a:rPr lang="de-DE" smtClean="0"/>
              <a:t>Auflagenzählung und weitere Zählung</a:t>
            </a:r>
            <a:endParaRPr lang="de-DE" smtClean="0">
              <a:sym typeface="Wingdings"/>
            </a:endParaRPr>
          </a:p>
          <a:p>
            <a:pPr marL="0" indent="0">
              <a:buNone/>
            </a:pPr>
            <a:r>
              <a:rPr lang="de-DE" smtClean="0">
                <a:sym typeface="Wingdings"/>
              </a:rPr>
              <a:t>     </a:t>
            </a:r>
            <a:r>
              <a:rPr lang="de-DE">
                <a:sym typeface="Wingdings"/>
              </a:rPr>
              <a:t>f</a:t>
            </a:r>
            <a:r>
              <a:rPr lang="de-DE"/>
              <a:t>ortlaufende Ressource</a:t>
            </a:r>
            <a:br>
              <a:rPr lang="de-DE"/>
            </a:b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108</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325101724"/>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Abgrenzung paralleler Ausgaben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parallele </a:t>
            </a:r>
            <a:r>
              <a:rPr lang="de-DE" dirty="0"/>
              <a:t>Sprach- oder Regionalausgaben </a:t>
            </a:r>
            <a:r>
              <a:rPr lang="de-DE" dirty="0" smtClean="0"/>
              <a:t>eines Verlages </a:t>
            </a:r>
            <a:r>
              <a:rPr lang="de-DE" dirty="0"/>
              <a:t>mit Auflagenzählung </a:t>
            </a:r>
            <a:endParaRPr lang="de-DE" dirty="0" smtClean="0"/>
          </a:p>
          <a:p>
            <a:pPr marL="400050" lvl="1" indent="0">
              <a:buNone/>
            </a:pPr>
            <a:r>
              <a:rPr lang="de-DE" dirty="0" smtClean="0"/>
              <a:t/>
            </a:r>
            <a:br>
              <a:rPr lang="de-DE" dirty="0" smtClean="0"/>
            </a:br>
            <a:r>
              <a:rPr lang="de-DE" sz="2400" dirty="0" smtClean="0">
                <a:sym typeface="Wingdings" panose="05000000000000000000" pitchFamily="2" charset="2"/>
              </a:rPr>
              <a:t> </a:t>
            </a:r>
            <a:r>
              <a:rPr lang="de-DE" sz="2400" dirty="0" smtClean="0"/>
              <a:t>im </a:t>
            </a:r>
            <a:r>
              <a:rPr lang="de-DE" sz="2400" dirty="0"/>
              <a:t>Allgemeinen einheitlich </a:t>
            </a:r>
            <a:r>
              <a:rPr lang="de-DE" sz="2400" dirty="0" smtClean="0"/>
              <a:t>Abgrenzung </a:t>
            </a:r>
            <a:br>
              <a:rPr lang="de-DE" sz="2400" dirty="0" smtClean="0"/>
            </a:br>
            <a:r>
              <a:rPr lang="de-DE" sz="2400" dirty="0" smtClean="0"/>
              <a:t>Die </a:t>
            </a:r>
            <a:r>
              <a:rPr lang="de-DE" sz="2400" dirty="0"/>
              <a:t>Entscheidung richtet sich dabei nach der überwiegend auftretenden Abgrenzung</a:t>
            </a:r>
            <a:r>
              <a:rPr lang="de-DE" sz="2400" dirty="0" smtClean="0"/>
              <a:t>.</a:t>
            </a:r>
            <a:endParaRPr lang="de-DE" sz="2400"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109</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9260458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872208"/>
          </a:xfrm>
        </p:spPr>
        <p:txBody>
          <a:bodyPr/>
          <a:lstStyle/>
          <a:p>
            <a:pPr algn="ctr"/>
            <a:r>
              <a:rPr lang="de-DE" dirty="0" smtClean="0"/>
              <a:t>Inhaltstyp / Medientyp / Datenträgertyp </a:t>
            </a:r>
            <a:br>
              <a:rPr lang="de-DE" dirty="0" smtClean="0"/>
            </a:br>
            <a:r>
              <a:rPr lang="de-DE" dirty="0"/>
              <a:t/>
            </a:r>
            <a:br>
              <a:rPr lang="de-DE" dirty="0"/>
            </a:br>
            <a:r>
              <a:rPr lang="de-DE" b="1" dirty="0" smtClean="0"/>
              <a:t>IMD-Typen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a:t>
            </a:fld>
            <a:endParaRPr lang="de-DE" dirty="0"/>
          </a:p>
        </p:txBody>
      </p:sp>
      <p:sp>
        <p:nvSpPr>
          <p:cNvPr id="6"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352691093"/>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Erscheinungsfrequenz</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Informationsquelle:</a:t>
            </a:r>
            <a:br>
              <a:rPr lang="de-DE" dirty="0" smtClean="0"/>
            </a:br>
            <a:r>
              <a:rPr lang="de-DE" dirty="0" smtClean="0"/>
              <a:t>Ressource </a:t>
            </a:r>
            <a:r>
              <a:rPr lang="de-DE" dirty="0"/>
              <a:t>selbst oder </a:t>
            </a:r>
            <a:r>
              <a:rPr lang="de-DE" dirty="0" smtClean="0"/>
              <a:t>aus einer anderen Quellen entnommen bzw. ermittelt</a:t>
            </a:r>
          </a:p>
          <a:p>
            <a:endParaRPr lang="de-DE" dirty="0" smtClean="0"/>
          </a:p>
          <a:p>
            <a:r>
              <a:rPr lang="de-DE" dirty="0"/>
              <a:t>k</a:t>
            </a:r>
            <a:r>
              <a:rPr lang="de-DE" dirty="0" smtClean="0"/>
              <a:t>ann auch aus </a:t>
            </a:r>
            <a:r>
              <a:rPr lang="de-DE" dirty="0"/>
              <a:t>der Abfolge der Teile ermittelt werden. </a:t>
            </a:r>
            <a:endParaRPr lang="de-DE" dirty="0" smtClean="0"/>
          </a:p>
          <a:p>
            <a:endParaRPr lang="de-DE" dirty="0" smtClean="0"/>
          </a:p>
          <a:p>
            <a:r>
              <a:rPr lang="de-DE" dirty="0" smtClean="0"/>
              <a:t>Entsprechende Hinweise im Haupttitel </a:t>
            </a:r>
          </a:p>
          <a:p>
            <a:endParaRPr lang="de-DE" dirty="0" smtClean="0"/>
          </a:p>
          <a:p>
            <a:r>
              <a:rPr lang="de-DE" dirty="0" smtClean="0"/>
              <a:t>kann </a:t>
            </a:r>
            <a:r>
              <a:rPr lang="de-DE" dirty="0"/>
              <a:t>auch unregelmäßig </a:t>
            </a:r>
            <a:r>
              <a:rPr lang="de-DE" dirty="0" smtClean="0"/>
              <a:t>sein</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110</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56687838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Abgrenzung Zeitschrift – monografische Reihe </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Definition </a:t>
            </a:r>
            <a:r>
              <a:rPr lang="de-DE" dirty="0"/>
              <a:t>monografische Reihe</a:t>
            </a:r>
            <a:r>
              <a:rPr lang="de-DE" dirty="0" smtClean="0"/>
              <a:t>:</a:t>
            </a:r>
            <a:br>
              <a:rPr lang="de-DE" dirty="0" smtClean="0"/>
            </a:br>
            <a:r>
              <a:rPr lang="de-DE" dirty="0" smtClean="0"/>
              <a:t/>
            </a:r>
            <a:br>
              <a:rPr lang="de-DE" dirty="0" smtClean="0"/>
            </a:br>
            <a:r>
              <a:rPr lang="de-DE" dirty="0" smtClean="0"/>
              <a:t>Als </a:t>
            </a:r>
            <a:r>
              <a:rPr lang="de-DE" dirty="0"/>
              <a:t>monografische Reihe wird eine fortlaufende Ressource bezeichnet, deren einzelne Teile in der Regel unabhängige Titel haben und im Allgemeinen nicht regelmäßig erscheinen.</a:t>
            </a:r>
          </a:p>
          <a:p>
            <a:endParaRPr lang="de-DE" dirty="0" smtClean="0"/>
          </a:p>
          <a:p>
            <a:r>
              <a:rPr lang="de-DE" dirty="0" smtClean="0"/>
              <a:t>Eine </a:t>
            </a:r>
            <a:r>
              <a:rPr lang="de-DE" dirty="0"/>
              <a:t>monografische Reihe kann ungezählt oder gezählt </a:t>
            </a:r>
            <a:r>
              <a:rPr lang="de-DE" dirty="0" smtClean="0"/>
              <a:t>vorkommen.</a:t>
            </a:r>
          </a:p>
          <a:p>
            <a:pPr marL="0" indent="0">
              <a:buNone/>
            </a:pPr>
            <a:endParaRPr lang="de-DE" dirty="0"/>
          </a:p>
          <a:p>
            <a:r>
              <a:rPr lang="de-DE" dirty="0" smtClean="0"/>
              <a:t>Nur eine gezählte monografische Reihe erhält eine eigenständige Beschreibung.</a:t>
            </a:r>
          </a:p>
          <a:p>
            <a:pPr marL="0" indent="0">
              <a:buNone/>
            </a:pP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111</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51483280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pPr marL="0" indent="0">
              <a:buNone/>
            </a:pPr>
            <a:r>
              <a:rPr lang="de-DE" dirty="0" smtClean="0"/>
              <a:t>Kein </a:t>
            </a:r>
            <a:r>
              <a:rPr lang="de-DE" dirty="0"/>
              <a:t>unabhängiger Titel liegt vor, wenn</a:t>
            </a:r>
          </a:p>
          <a:p>
            <a:pPr lvl="0"/>
            <a:r>
              <a:rPr lang="de-DE" dirty="0"/>
              <a:t>die einzelnen Teile stets oder überwiegend nur zusammen mit dem Titel der Reihe aussagekräftig sind.</a:t>
            </a:r>
          </a:p>
          <a:p>
            <a:pPr lvl="0"/>
            <a:r>
              <a:rPr lang="de-DE" dirty="0"/>
              <a:t>als Titel des Teils nur der Titel des Leitartikels oder des ersten Beitrags oder einer Themengeschichte angegeben ist.</a:t>
            </a:r>
          </a:p>
          <a:p>
            <a:pPr lvl="0"/>
            <a:r>
              <a:rPr lang="de-DE" dirty="0"/>
              <a:t>Teile vorliegen, bei denen ein Schwerpunktthema angegeben ist (Themenhefte)</a:t>
            </a:r>
          </a:p>
          <a:p>
            <a:pPr lvl="0"/>
            <a:r>
              <a:rPr lang="de-DE" dirty="0"/>
              <a:t>nur ein Kopftitel vorliegt. </a:t>
            </a:r>
          </a:p>
          <a:p>
            <a:pPr marL="914400" lvl="2" indent="0">
              <a:buNone/>
            </a:pPr>
            <a:r>
              <a:rPr lang="de-DE" dirty="0"/>
              <a:t>Ein Kopftitel liegt vor, wenn</a:t>
            </a:r>
          </a:p>
          <a:p>
            <a:pPr lvl="2"/>
            <a:r>
              <a:rPr lang="de-DE" dirty="0"/>
              <a:t>nach dem Titel Text folgt</a:t>
            </a:r>
          </a:p>
          <a:p>
            <a:pPr lvl="2"/>
            <a:r>
              <a:rPr lang="de-DE" dirty="0"/>
              <a:t>nach dem Titel Abstracts angegeben werden</a:t>
            </a:r>
          </a:p>
          <a:p>
            <a:pPr lvl="2"/>
            <a:r>
              <a:rPr lang="de-DE" dirty="0"/>
              <a:t>nach dem Titel das Inhaltsverzeichnis oder Teile davon folgen.</a:t>
            </a:r>
          </a:p>
          <a:p>
            <a:pPr marL="0" indent="0">
              <a:buNone/>
            </a:pPr>
            <a:endParaRPr lang="de-DE" dirty="0"/>
          </a:p>
          <a:p>
            <a:pPr marL="0" indent="0">
              <a:buNone/>
            </a:pPr>
            <a:endParaRPr lang="de-DE" dirty="0" smtClean="0"/>
          </a:p>
        </p:txBody>
      </p:sp>
      <p:sp>
        <p:nvSpPr>
          <p:cNvPr id="7"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112</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837445966"/>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dirty="0" smtClean="0">
              <a:ea typeface="Verdana" pitchFamily="34" charset="0"/>
              <a:cs typeface="Verdana" pitchFamily="34" charset="0"/>
            </a:endParaRPr>
          </a:p>
          <a:p>
            <a:pPr marL="457200" indent="-457200">
              <a:buNone/>
            </a:pPr>
            <a:endParaRPr lang="de-DE" dirty="0" smtClean="0">
              <a:ea typeface="Verdana" pitchFamily="34" charset="0"/>
              <a:cs typeface="Verdana" pitchFamily="34" charset="0"/>
            </a:endParaRPr>
          </a:p>
          <a:p>
            <a:r>
              <a:rPr lang="de-DE" dirty="0" smtClean="0">
                <a:ea typeface="Verdana" pitchFamily="34" charset="0"/>
                <a:cs typeface="Verdana" pitchFamily="34" charset="0"/>
              </a:rPr>
              <a:t>Wenn zusätzlich zu unabhängigen Titeln </a:t>
            </a:r>
            <a:r>
              <a:rPr lang="de-DE" u="sng" dirty="0" smtClean="0">
                <a:ea typeface="Verdana" pitchFamily="34" charset="0"/>
                <a:cs typeface="Verdana" pitchFamily="34" charset="0"/>
              </a:rPr>
              <a:t>Zeitschriftenkriterien</a:t>
            </a:r>
            <a:r>
              <a:rPr lang="de-DE" dirty="0" smtClean="0">
                <a:ea typeface="Verdana" pitchFamily="34" charset="0"/>
                <a:cs typeface="Verdana" pitchFamily="34" charset="0"/>
              </a:rPr>
              <a:t> vorliegen:</a:t>
            </a:r>
            <a:endParaRPr lang="de-DE" dirty="0">
              <a:ea typeface="Verdana" pitchFamily="34" charset="0"/>
              <a:cs typeface="Verdana" pitchFamily="34" charset="0"/>
            </a:endParaRPr>
          </a:p>
          <a:p>
            <a:pPr marL="857250" lvl="1" indent="-457200"/>
            <a:r>
              <a:rPr lang="de-DE" dirty="0">
                <a:ea typeface="Verdana" pitchFamily="34" charset="0"/>
                <a:cs typeface="Verdana" pitchFamily="34" charset="0"/>
              </a:rPr>
              <a:t>Angaben zur regelmäßigen Erscheinungsfrequenz und/oder</a:t>
            </a:r>
            <a:endParaRPr lang="de-DE" i="1" dirty="0">
              <a:solidFill>
                <a:srgbClr val="00B050"/>
              </a:solidFill>
              <a:ea typeface="Verdana" pitchFamily="34" charset="0"/>
              <a:cs typeface="Verdana" pitchFamily="34" charset="0"/>
            </a:endParaRPr>
          </a:p>
          <a:p>
            <a:pPr marL="857250" lvl="1" indent="-457200"/>
            <a:r>
              <a:rPr lang="de-DE" dirty="0">
                <a:ea typeface="Verdana" pitchFamily="34" charset="0"/>
                <a:cs typeface="Verdana" pitchFamily="34" charset="0"/>
              </a:rPr>
              <a:t>Postzeitungsnummer</a:t>
            </a:r>
          </a:p>
          <a:p>
            <a:pPr marL="0" indent="0">
              <a:buNone/>
            </a:pPr>
            <a:r>
              <a:rPr lang="de-DE" dirty="0">
                <a:ea typeface="Verdana" pitchFamily="34" charset="0"/>
                <a:cs typeface="Verdana" pitchFamily="34" charset="0"/>
              </a:rPr>
              <a:t>    </a:t>
            </a:r>
            <a:r>
              <a:rPr lang="de-DE" dirty="0" smtClean="0">
                <a:ea typeface="Verdana" pitchFamily="34" charset="0"/>
                <a:cs typeface="Verdana" pitchFamily="34" charset="0"/>
              </a:rPr>
              <a:t>	</a:t>
            </a:r>
            <a:r>
              <a:rPr lang="de-DE" sz="2000" i="1" dirty="0" smtClean="0">
                <a:ea typeface="Verdana" pitchFamily="34" charset="0"/>
                <a:cs typeface="Verdana" pitchFamily="34" charset="0"/>
              </a:rPr>
              <a:t>und/oder</a:t>
            </a:r>
            <a:endParaRPr lang="de-DE" sz="2000" i="1" dirty="0">
              <a:ea typeface="Verdana" pitchFamily="34" charset="0"/>
              <a:cs typeface="Verdana" pitchFamily="34" charset="0"/>
            </a:endParaRPr>
          </a:p>
          <a:p>
            <a:pPr marL="857250" lvl="1" indent="-457200"/>
            <a:r>
              <a:rPr lang="de-DE" dirty="0" smtClean="0">
                <a:ea typeface="Verdana" pitchFamily="34" charset="0"/>
                <a:cs typeface="Verdana" pitchFamily="34" charset="0"/>
              </a:rPr>
              <a:t>Abonnementpreis</a:t>
            </a:r>
          </a:p>
          <a:p>
            <a:pPr marL="400050" lvl="1" indent="0">
              <a:buNone/>
            </a:pPr>
            <a:endParaRPr lang="de-DE" dirty="0">
              <a:ea typeface="Verdana" pitchFamily="34" charset="0"/>
              <a:cs typeface="Verdana" pitchFamily="34" charset="0"/>
            </a:endParaRPr>
          </a:p>
          <a:p>
            <a:pPr marL="400050" lvl="1" indent="0">
              <a:buNone/>
            </a:pPr>
            <a:r>
              <a:rPr lang="de-DE" sz="2400" dirty="0" smtClean="0">
                <a:ea typeface="Verdana" pitchFamily="34" charset="0"/>
                <a:cs typeface="Verdana" pitchFamily="34" charset="0"/>
                <a:sym typeface="Wingdings" panose="05000000000000000000" pitchFamily="2" charset="2"/>
              </a:rPr>
              <a:t>  </a:t>
            </a:r>
            <a:r>
              <a:rPr lang="de-DE" sz="2400" dirty="0">
                <a:ea typeface="Verdana" pitchFamily="34" charset="0"/>
                <a:cs typeface="Verdana" pitchFamily="34" charset="0"/>
                <a:sym typeface="Wingdings" panose="05000000000000000000" pitchFamily="2" charset="2"/>
              </a:rPr>
              <a:t>Zeitschrift</a:t>
            </a:r>
            <a:endParaRPr lang="de-DE" sz="2400" dirty="0">
              <a:ea typeface="Verdana" pitchFamily="34" charset="0"/>
              <a:cs typeface="Verdana" pitchFamily="34" charset="0"/>
            </a:endParaRPr>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113</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
        <p:nvSpPr>
          <p:cNvPr id="11"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Tree>
    <p:extLst>
      <p:ext uri="{BB962C8B-B14F-4D97-AF65-F5344CB8AC3E}">
        <p14:creationId xmlns:p14="http://schemas.microsoft.com/office/powerpoint/2010/main" val="590866043"/>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mtClean="0"/>
          </a:p>
          <a:p>
            <a:pPr marL="0" indent="0">
              <a:buNone/>
            </a:pPr>
            <a:r>
              <a:rPr lang="de-DE" b="1" smtClean="0"/>
              <a:t>Beispiel </a:t>
            </a:r>
            <a:r>
              <a:rPr lang="de-DE" b="1"/>
              <a:t>monografische </a:t>
            </a:r>
            <a:r>
              <a:rPr lang="de-DE" b="1" smtClean="0"/>
              <a:t>Reihe:</a:t>
            </a:r>
          </a:p>
          <a:p>
            <a:pPr marL="0" indent="0">
              <a:buNone/>
            </a:pPr>
            <a:endParaRPr lang="de-DE" dirty="0"/>
          </a:p>
          <a:p>
            <a:pPr marL="0" indent="0">
              <a:buNone/>
            </a:pPr>
            <a:r>
              <a:rPr lang="de-DE" smtClean="0"/>
              <a:t>Titelseite:</a:t>
            </a:r>
            <a:r>
              <a:rPr lang="de-DE" smtClean="0">
                <a:ea typeface="Verdana" panose="020B0604030504040204" pitchFamily="34" charset="0"/>
                <a:cs typeface="Verdana" panose="020B0604030504040204" pitchFamily="34" charset="0"/>
              </a:rPr>
              <a:t>        		     Rückseite </a:t>
            </a:r>
            <a:r>
              <a:rPr lang="de-DE" dirty="0" smtClean="0">
                <a:ea typeface="Verdana" panose="020B0604030504040204" pitchFamily="34" charset="0"/>
                <a:cs typeface="Verdana" panose="020B0604030504040204" pitchFamily="34" charset="0"/>
              </a:rPr>
              <a:t>der Titelseite</a:t>
            </a:r>
            <a:r>
              <a:rPr lang="de-DE" dirty="0">
                <a:ea typeface="Verdana" panose="020B0604030504040204" pitchFamily="34" charset="0"/>
                <a:cs typeface="Verdana" panose="020B0604030504040204" pitchFamily="34" charset="0"/>
              </a:rPr>
              <a:t>:</a:t>
            </a:r>
          </a:p>
          <a:p>
            <a:endParaRPr lang="de-DE" dirty="0"/>
          </a:p>
        </p:txBody>
      </p:sp>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l="27581" t="6792" r="32604" b="63339"/>
          <a:stretch/>
        </p:blipFill>
        <p:spPr>
          <a:xfrm rot="5400000">
            <a:off x="391300" y="2497132"/>
            <a:ext cx="3680880" cy="3960440"/>
          </a:xfrm>
          <a:prstGeom prst="rect">
            <a:avLst/>
          </a:prstGeom>
          <a:ln w="3175">
            <a:solidFill>
              <a:schemeClr val="tx1"/>
            </a:solidFill>
          </a:ln>
        </p:spPr>
      </p:pic>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l="4681" t="15270" r="72443" b="76858"/>
          <a:stretch/>
        </p:blipFill>
        <p:spPr>
          <a:xfrm>
            <a:off x="4490918" y="2636911"/>
            <a:ext cx="4248472" cy="1033658"/>
          </a:xfrm>
          <a:prstGeom prst="rect">
            <a:avLst/>
          </a:prstGeom>
          <a:ln w="3175">
            <a:solidFill>
              <a:schemeClr val="tx1"/>
            </a:solidFill>
          </a:ln>
        </p:spPr>
      </p:pic>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6525" t="72847" r="73262" b="13461"/>
          <a:stretch/>
        </p:blipFill>
        <p:spPr>
          <a:xfrm>
            <a:off x="4490918" y="4301568"/>
            <a:ext cx="4257546" cy="2016224"/>
          </a:xfrm>
          <a:prstGeom prst="rect">
            <a:avLst/>
          </a:prstGeom>
          <a:ln w="3175">
            <a:solidFill>
              <a:schemeClr val="tx1"/>
            </a:solidFill>
          </a:ln>
        </p:spPr>
      </p:pic>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114</a:t>
            </a:fld>
            <a:endParaRPr lang="de-DE" dirty="0"/>
          </a:p>
        </p:txBody>
      </p:sp>
      <p:sp>
        <p:nvSpPr>
          <p:cNvPr id="12"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
        <p:nvSpPr>
          <p:cNvPr id="13"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Tree>
    <p:extLst>
      <p:ext uri="{BB962C8B-B14F-4D97-AF65-F5344CB8AC3E}">
        <p14:creationId xmlns:p14="http://schemas.microsoft.com/office/powerpoint/2010/main" val="301886501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z="1800" smtClean="0"/>
          </a:p>
          <a:p>
            <a:pPr marL="0" indent="0">
              <a:buNone/>
            </a:pPr>
            <a:endParaRPr lang="de-DE"/>
          </a:p>
          <a:p>
            <a:pPr marL="0" indent="0">
              <a:buNone/>
            </a:pPr>
            <a:r>
              <a:rPr lang="de-DE" smtClean="0"/>
              <a:t>Beispiel: </a:t>
            </a:r>
            <a:br>
              <a:rPr lang="de-DE" smtClean="0"/>
            </a:br>
            <a:r>
              <a:rPr lang="de-DE" smtClean="0"/>
              <a:t>Kopftitel</a:t>
            </a:r>
            <a:endParaRPr lang="de-DE"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24744"/>
            <a:ext cx="6466843" cy="5134647"/>
          </a:xfrm>
          <a:prstGeom prst="rect">
            <a:avLst/>
          </a:prstGeom>
          <a:ln/>
        </p:spPr>
        <p:style>
          <a:lnRef idx="1">
            <a:schemeClr val="dk1"/>
          </a:lnRef>
          <a:fillRef idx="2">
            <a:schemeClr val="dk1"/>
          </a:fillRef>
          <a:effectRef idx="1">
            <a:schemeClr val="dk1"/>
          </a:effectRef>
          <a:fontRef idx="minor">
            <a:schemeClr val="dk1"/>
          </a:fontRef>
        </p:style>
      </p:pic>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115</a:t>
            </a:fld>
            <a:endParaRPr lang="de-DE" dirty="0"/>
          </a:p>
        </p:txBody>
      </p:sp>
      <p:sp>
        <p:nvSpPr>
          <p:cNvPr id="10"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
        <p:nvSpPr>
          <p:cNvPr id="11" name="Titel 1"/>
          <p:cNvSpPr>
            <a:spLocks noGrp="1"/>
          </p:cNvSpPr>
          <p:nvPr>
            <p:ph type="title"/>
          </p:nvPr>
        </p:nvSpPr>
        <p:spPr>
          <a:xfrm>
            <a:off x="251520" y="183778"/>
            <a:ext cx="8640960" cy="508918"/>
          </a:xfrm>
        </p:spPr>
        <p:txBody>
          <a:bodyPr/>
          <a:lstStyle/>
          <a:p>
            <a:r>
              <a:rPr lang="de-DE" dirty="0"/>
              <a:t>Abgrenzung Zeitschrift – monografische </a:t>
            </a:r>
            <a:r>
              <a:rPr lang="de-DE" dirty="0" smtClean="0"/>
              <a:t>Reihe</a:t>
            </a:r>
            <a:endParaRPr lang="de-DE" dirty="0"/>
          </a:p>
        </p:txBody>
      </p:sp>
    </p:spTree>
    <p:extLst>
      <p:ext uri="{BB962C8B-B14F-4D97-AF65-F5344CB8AC3E}">
        <p14:creationId xmlns:p14="http://schemas.microsoft.com/office/powerpoint/2010/main" val="103679913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Abgrenzung </a:t>
            </a:r>
            <a:r>
              <a:rPr lang="de-DE" dirty="0"/>
              <a:t>fortlaufende </a:t>
            </a:r>
            <a:r>
              <a:rPr lang="de-DE" dirty="0" smtClean="0"/>
              <a:t>Ressource – </a:t>
            </a:r>
            <a:r>
              <a:rPr lang="de-DE" dirty="0"/>
              <a:t>Monografie – Integrierende </a:t>
            </a:r>
            <a:r>
              <a:rPr lang="de-DE" dirty="0" smtClean="0"/>
              <a:t>Ressource</a:t>
            </a:r>
            <a:endParaRPr lang="de-DE" dirty="0"/>
          </a:p>
        </p:txBody>
      </p:sp>
      <p:sp>
        <p:nvSpPr>
          <p:cNvPr id="3" name="Textplatzhalter 2"/>
          <p:cNvSpPr>
            <a:spLocks noGrp="1"/>
          </p:cNvSpPr>
          <p:nvPr>
            <p:ph type="body" sz="quarter" idx="13"/>
          </p:nvPr>
        </p:nvSpPr>
        <p:spPr>
          <a:xfrm>
            <a:off x="251520" y="1412776"/>
            <a:ext cx="8640960" cy="4968552"/>
          </a:xfrm>
        </p:spPr>
        <p:txBody>
          <a:bodyPr wrap="square"/>
          <a:lstStyle/>
          <a:p>
            <a:r>
              <a:rPr lang="de-DE" dirty="0" smtClean="0"/>
              <a:t>Integrierende </a:t>
            </a:r>
            <a:r>
              <a:rPr lang="de-DE" dirty="0"/>
              <a:t>Ressourcen sind in Abgrenzung zu monografischen und fortlaufenden Ressourcen durch eine integrierende Erscheinungsweise gekennzeichnet.</a:t>
            </a:r>
          </a:p>
          <a:p>
            <a:r>
              <a:rPr lang="de-DE" dirty="0" smtClean="0"/>
              <a:t>Werden </a:t>
            </a:r>
            <a:r>
              <a:rPr lang="de-DE" dirty="0"/>
              <a:t>die Nachlieferungen/Aktualisierungen in die Ressource eingepflegt und sind als einzelne Teile nicht mehr </a:t>
            </a:r>
            <a:r>
              <a:rPr lang="de-DE" dirty="0" smtClean="0"/>
              <a:t>erkennbar: </a:t>
            </a:r>
          </a:p>
          <a:p>
            <a:pPr marL="400050" lvl="1" indent="0">
              <a:buNone/>
            </a:pPr>
            <a:r>
              <a:rPr lang="de-DE" dirty="0"/>
              <a:t/>
            </a:r>
            <a:br>
              <a:rPr lang="de-DE" dirty="0"/>
            </a:br>
            <a:r>
              <a:rPr lang="de-DE" sz="2400" dirty="0">
                <a:ea typeface="Verdana" pitchFamily="34" charset="0"/>
                <a:cs typeface="Verdana" pitchFamily="34" charset="0"/>
                <a:sym typeface="Wingdings" pitchFamily="2" charset="2"/>
              </a:rPr>
              <a:t></a:t>
            </a:r>
            <a:r>
              <a:rPr lang="de-DE" sz="2400" dirty="0" smtClean="0"/>
              <a:t> </a:t>
            </a:r>
            <a:r>
              <a:rPr lang="de-DE" sz="2400" dirty="0"/>
              <a:t>integrierende Ressource</a:t>
            </a:r>
          </a:p>
          <a:p>
            <a:endParaRPr lang="de-DE" dirty="0" smtClean="0"/>
          </a:p>
          <a:p>
            <a:r>
              <a:rPr lang="de-DE" dirty="0" smtClean="0"/>
              <a:t>Beispiele </a:t>
            </a:r>
            <a:r>
              <a:rPr lang="de-DE" dirty="0"/>
              <a:t>für integrierende Ressourcen: Datenbanken, Websites, </a:t>
            </a:r>
            <a:r>
              <a:rPr lang="de-DE" dirty="0" smtClean="0"/>
              <a:t>Loseblatt-Sammlungen</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116</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544465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Inhaltstyp / Medientyp / Datenträgertyp</a:t>
            </a:r>
            <a:endParaRPr lang="de-DE" dirty="0"/>
          </a:p>
        </p:txBody>
      </p:sp>
      <p:sp>
        <p:nvSpPr>
          <p:cNvPr id="3" name="Textplatzhalter 2"/>
          <p:cNvSpPr>
            <a:spLocks noGrp="1"/>
          </p:cNvSpPr>
          <p:nvPr>
            <p:ph type="body" sz="quarter" idx="13"/>
          </p:nvPr>
        </p:nvSpPr>
        <p:spPr>
          <a:xfrm>
            <a:off x="251520" y="1124744"/>
            <a:ext cx="8784976" cy="5472608"/>
          </a:xfrm>
        </p:spPr>
        <p:txBody>
          <a:bodyPr wrap="square"/>
          <a:lstStyle/>
          <a:p>
            <a:r>
              <a:rPr lang="de-DE" dirty="0" smtClean="0"/>
              <a:t>IMD-Typen als Standardelemente</a:t>
            </a:r>
          </a:p>
          <a:p>
            <a:pPr lvl="1"/>
            <a:r>
              <a:rPr lang="de-DE" sz="1800" dirty="0" smtClean="0"/>
              <a:t>Erfassung der IMD-Typen in </a:t>
            </a:r>
            <a:r>
              <a:rPr lang="de-DE" sz="1800" u="sng" dirty="0" smtClean="0"/>
              <a:t>allen</a:t>
            </a:r>
            <a:r>
              <a:rPr lang="de-DE" sz="1800" dirty="0" smtClean="0"/>
              <a:t> Beschreibungen</a:t>
            </a:r>
          </a:p>
          <a:p>
            <a:pPr lvl="1"/>
            <a:r>
              <a:rPr lang="de-DE" sz="1800" dirty="0" smtClean="0"/>
              <a:t>Kategorisierung der Ressourcen</a:t>
            </a:r>
          </a:p>
          <a:p>
            <a:pPr lvl="1"/>
            <a:r>
              <a:rPr lang="de-DE" sz="1800" dirty="0" smtClean="0"/>
              <a:t>Basis für Generieren von Icons, Filtern oder Facettierungen</a:t>
            </a:r>
          </a:p>
          <a:p>
            <a:pPr lvl="1"/>
            <a:endParaRPr lang="de-DE" dirty="0"/>
          </a:p>
          <a:p>
            <a:pPr marL="0" lvl="1" indent="358775">
              <a:buFont typeface="Arial" panose="020B0604020202020204" pitchFamily="34" charset="0"/>
              <a:buChar char="•"/>
            </a:pPr>
            <a:r>
              <a:rPr lang="de-DE" sz="2400" dirty="0" smtClean="0"/>
              <a:t>Normiertes Vokabular in deutscher Sprache</a:t>
            </a:r>
          </a:p>
          <a:p>
            <a:pPr lvl="1"/>
            <a:r>
              <a:rPr lang="de-DE" sz="1800" dirty="0"/>
              <a:t>Erfassung </a:t>
            </a:r>
            <a:r>
              <a:rPr lang="de-DE" sz="1800" dirty="0" smtClean="0"/>
              <a:t>je nach Format als Text und/oder Code</a:t>
            </a:r>
            <a:endParaRPr lang="de-DE" sz="1800" dirty="0"/>
          </a:p>
          <a:p>
            <a:pPr marL="0" lvl="1" indent="358775">
              <a:buFont typeface="Arial" panose="020B0604020202020204" pitchFamily="34" charset="0"/>
              <a:buChar char="•"/>
            </a:pPr>
            <a:endParaRPr lang="de-DE" sz="2400" dirty="0"/>
          </a:p>
          <a:p>
            <a:pPr marL="0" lvl="1" indent="358775">
              <a:buFont typeface="Arial" panose="020B0604020202020204" pitchFamily="34" charset="0"/>
              <a:buChar char="•"/>
            </a:pPr>
            <a:r>
              <a:rPr lang="de-DE" sz="2400" dirty="0" smtClean="0"/>
              <a:t>Reihenfolge </a:t>
            </a:r>
            <a:r>
              <a:rPr lang="de-DE" sz="1800" b="1" dirty="0" smtClean="0"/>
              <a:t>6.9</a:t>
            </a:r>
            <a:r>
              <a:rPr lang="de-DE" sz="1800" dirty="0" smtClean="0"/>
              <a:t> Inhaltstyp </a:t>
            </a:r>
            <a:r>
              <a:rPr lang="de-DE" sz="1800" dirty="0" smtClean="0">
                <a:sym typeface="Wingdings" panose="05000000000000000000" pitchFamily="2" charset="2"/>
              </a:rPr>
              <a:t></a:t>
            </a:r>
            <a:r>
              <a:rPr lang="de-DE" sz="1800" dirty="0" smtClean="0"/>
              <a:t> </a:t>
            </a:r>
            <a:r>
              <a:rPr lang="de-DE" sz="1800" b="1" dirty="0" smtClean="0"/>
              <a:t>3.2</a:t>
            </a:r>
            <a:r>
              <a:rPr lang="de-DE" sz="1800" dirty="0" smtClean="0"/>
              <a:t> Medientyp </a:t>
            </a:r>
            <a:r>
              <a:rPr lang="de-DE" sz="1800" dirty="0" smtClean="0">
                <a:sym typeface="Wingdings" panose="05000000000000000000" pitchFamily="2" charset="2"/>
              </a:rPr>
              <a:t></a:t>
            </a:r>
            <a:r>
              <a:rPr lang="de-DE" sz="1800" dirty="0" smtClean="0"/>
              <a:t> </a:t>
            </a:r>
            <a:r>
              <a:rPr lang="de-DE" sz="1800" b="1" dirty="0" smtClean="0"/>
              <a:t>3.3</a:t>
            </a:r>
            <a:r>
              <a:rPr lang="de-DE" sz="1800" dirty="0" smtClean="0"/>
              <a:t> Datenträgertyp</a:t>
            </a:r>
          </a:p>
          <a:p>
            <a:pPr lvl="1"/>
            <a:r>
              <a:rPr lang="de-DE" sz="1800" dirty="0" smtClean="0"/>
              <a:t>von der Expression (6.9) zur Manifestation (3.2, 3.3) absteigend</a:t>
            </a:r>
            <a:endParaRPr lang="de-DE" sz="1800" dirty="0"/>
          </a:p>
          <a:p>
            <a:pPr lvl="1"/>
            <a:r>
              <a:rPr lang="de-DE" sz="1800" dirty="0" smtClean="0"/>
              <a:t>international: Content-/Media-/Carrier-Type (CMC)</a:t>
            </a:r>
            <a:endParaRPr lang="de-DE" sz="1800" dirty="0"/>
          </a:p>
          <a:p>
            <a:pPr lvl="1"/>
            <a:r>
              <a:rPr lang="de-DE" sz="1800" dirty="0" smtClean="0"/>
              <a:t>Feldabfolge in den Erfassungsformaten MARC 21, PICA, </a:t>
            </a:r>
            <a:r>
              <a:rPr lang="de-DE" sz="1800" dirty="0" err="1" smtClean="0"/>
              <a:t>Aleph</a:t>
            </a:r>
            <a:endParaRPr lang="de-DE" sz="1800" dirty="0"/>
          </a:p>
          <a:p>
            <a:pPr marL="0" lvl="1" indent="0">
              <a:buNone/>
            </a:pPr>
            <a:endParaRPr lang="de-DE" sz="1800"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sp>
        <p:nvSpPr>
          <p:cNvPr id="6"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1571657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b="1" dirty="0" smtClean="0"/>
              <a:t>6.9 Inhaltstyp    </a:t>
            </a:r>
            <a:r>
              <a:rPr lang="de-DE" sz="1800" i="1" dirty="0" smtClean="0">
                <a:solidFill>
                  <a:srgbClr val="0070C0"/>
                </a:solidFill>
              </a:rPr>
              <a:t>Merkmal der Expression</a:t>
            </a:r>
          </a:p>
          <a:p>
            <a:pPr marL="457200" lvl="1" indent="0">
              <a:buNone/>
            </a:pPr>
            <a:endParaRPr lang="de-DE" dirty="0" smtClean="0"/>
          </a:p>
          <a:p>
            <a:pPr marL="457200" lvl="1" indent="0">
              <a:buNone/>
            </a:pPr>
            <a:r>
              <a:rPr lang="de-DE" dirty="0" smtClean="0"/>
              <a:t>Der Inhaltstyp gibt wieder, in welcher Form der Kommunikation der Inhalt einer Ressource ausgedrückt und mit welchem menschlichen Sinn (Sehen, Hören, Tasten …) der Inhalt wahrgenommen wird.</a:t>
            </a:r>
          </a:p>
          <a:p>
            <a:pPr marL="0" lvl="1" indent="0">
              <a:buNone/>
            </a:pPr>
            <a:endParaRPr lang="de-DE" dirty="0" smtClean="0"/>
          </a:p>
          <a:p>
            <a:r>
              <a:rPr lang="de-DE" dirty="0" smtClean="0"/>
              <a:t>Termini der </a:t>
            </a:r>
            <a:r>
              <a:rPr lang="de-DE" dirty="0" smtClean="0">
                <a:hlinkClick r:id="rId2"/>
              </a:rPr>
              <a:t>Liste 6.9.1.3</a:t>
            </a:r>
            <a:r>
              <a:rPr lang="de-DE" dirty="0" smtClean="0"/>
              <a:t>         </a:t>
            </a:r>
            <a:r>
              <a:rPr lang="de-DE" i="1" dirty="0" smtClean="0"/>
              <a:t>Auswahl</a:t>
            </a:r>
            <a:endParaRPr lang="de-DE" i="1" dirty="0"/>
          </a:p>
          <a:p>
            <a:pPr marL="447675" lvl="1" indent="0">
              <a:buNone/>
            </a:pPr>
            <a:endParaRPr lang="de-DE" sz="800" dirty="0" smtClean="0"/>
          </a:p>
          <a:p>
            <a:pPr marL="447675" lvl="1" indent="0" algn="just">
              <a:buNone/>
            </a:pPr>
            <a:r>
              <a:rPr lang="de-DE" dirty="0" smtClean="0"/>
              <a:t>aufgeführte Musik | Bewegungsnotation | Computerdaten | Computerprogramm | </a:t>
            </a:r>
            <a:r>
              <a:rPr lang="de-DE" dirty="0"/>
              <a:t>dreidimensionale </a:t>
            </a:r>
            <a:r>
              <a:rPr lang="de-DE" dirty="0" smtClean="0"/>
              <a:t>Form | </a:t>
            </a:r>
            <a:r>
              <a:rPr lang="de-DE" dirty="0"/>
              <a:t>dreidimensionales bewegtes </a:t>
            </a:r>
            <a:r>
              <a:rPr lang="de-DE" dirty="0" smtClean="0"/>
              <a:t>Bild | Geräusche |      gesprochenes Wort | kartografisches Bild | Noten |            taktile </a:t>
            </a:r>
            <a:r>
              <a:rPr lang="de-DE" dirty="0"/>
              <a:t>dreidimensionale </a:t>
            </a:r>
            <a:r>
              <a:rPr lang="de-DE" dirty="0" smtClean="0"/>
              <a:t>Form | taktiler Text | </a:t>
            </a:r>
            <a:r>
              <a:rPr lang="de-DE" dirty="0"/>
              <a:t>taktiles </a:t>
            </a:r>
            <a:r>
              <a:rPr lang="de-DE" dirty="0" smtClean="0"/>
              <a:t>Bild | Text  |  unbewegtes Bild   | zweidimensionales </a:t>
            </a:r>
            <a:r>
              <a:rPr lang="de-DE" dirty="0"/>
              <a:t>bewegtes </a:t>
            </a:r>
            <a:r>
              <a:rPr lang="de-DE" dirty="0" smtClean="0"/>
              <a:t>Bild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613491" y="3264122"/>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134758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b="1" dirty="0" smtClean="0"/>
              <a:t>3.2 Medientyp    </a:t>
            </a:r>
            <a:r>
              <a:rPr lang="de-DE" sz="1800" i="1" dirty="0" smtClean="0">
                <a:solidFill>
                  <a:srgbClr val="0070C0"/>
                </a:solidFill>
              </a:rPr>
              <a:t>Merkmal der Manifestation</a:t>
            </a:r>
          </a:p>
          <a:p>
            <a:pPr marL="457200" lvl="1" indent="0">
              <a:buNone/>
            </a:pPr>
            <a:endParaRPr lang="de-DE" dirty="0" smtClean="0"/>
          </a:p>
          <a:p>
            <a:pPr marL="457200" lvl="1" indent="0">
              <a:buNone/>
            </a:pPr>
            <a:r>
              <a:rPr lang="de-DE" dirty="0" smtClean="0"/>
              <a:t>Der Medientyp drückt die Kategorie von Gerät aus, das erforderlich ist, um die Ressource anzuschauen, abzuspielen oder laufen zu lassen.</a:t>
            </a:r>
          </a:p>
          <a:p>
            <a:pPr marL="0" lvl="1" indent="0">
              <a:buNone/>
            </a:pPr>
            <a:endParaRPr lang="de-DE" sz="1800" dirty="0" smtClean="0"/>
          </a:p>
          <a:p>
            <a:r>
              <a:rPr lang="de-DE" dirty="0" smtClean="0"/>
              <a:t>Termini der </a:t>
            </a:r>
            <a:r>
              <a:rPr lang="de-DE" dirty="0" smtClean="0">
                <a:hlinkClick r:id="rId2"/>
              </a:rPr>
              <a:t>Liste 3.2.1.3</a:t>
            </a:r>
            <a:r>
              <a:rPr lang="de-DE" dirty="0" smtClean="0"/>
              <a:t>    </a:t>
            </a:r>
            <a:endParaRPr lang="de-DE" dirty="0"/>
          </a:p>
          <a:p>
            <a:pPr marL="985838" lvl="1" indent="0">
              <a:buNone/>
            </a:pPr>
            <a:r>
              <a:rPr lang="de-DE" dirty="0"/>
              <a:t>| </a:t>
            </a:r>
            <a:r>
              <a:rPr lang="de-DE" dirty="0" smtClean="0"/>
              <a:t>audio</a:t>
            </a:r>
          </a:p>
          <a:p>
            <a:pPr marL="985838" lvl="1" indent="0">
              <a:buNone/>
            </a:pPr>
            <a:r>
              <a:rPr lang="de-DE" dirty="0"/>
              <a:t>| </a:t>
            </a:r>
            <a:r>
              <a:rPr lang="de-DE" dirty="0" smtClean="0"/>
              <a:t>Computermedien</a:t>
            </a:r>
          </a:p>
          <a:p>
            <a:pPr marL="985838" lvl="1" indent="0">
              <a:buNone/>
            </a:pPr>
            <a:r>
              <a:rPr lang="de-DE" dirty="0"/>
              <a:t>| </a:t>
            </a:r>
            <a:r>
              <a:rPr lang="de-DE" dirty="0" smtClean="0"/>
              <a:t>Mikroform</a:t>
            </a:r>
          </a:p>
          <a:p>
            <a:pPr marL="985838" lvl="1" indent="0">
              <a:buNone/>
            </a:pPr>
            <a:r>
              <a:rPr lang="de-DE" dirty="0"/>
              <a:t>| </a:t>
            </a:r>
            <a:r>
              <a:rPr lang="de-DE" dirty="0" smtClean="0"/>
              <a:t>mikroskopisch</a:t>
            </a:r>
          </a:p>
          <a:p>
            <a:pPr marL="985838" lvl="1" indent="0">
              <a:buNone/>
            </a:pPr>
            <a:r>
              <a:rPr lang="de-DE" dirty="0"/>
              <a:t>| </a:t>
            </a:r>
            <a:r>
              <a:rPr lang="de-DE" dirty="0" smtClean="0"/>
              <a:t>ohne Hilfsmittel zu benutzen</a:t>
            </a:r>
          </a:p>
          <a:p>
            <a:pPr marL="985838" lvl="1" indent="0">
              <a:buNone/>
            </a:pPr>
            <a:r>
              <a:rPr lang="de-DE" dirty="0"/>
              <a:t>| </a:t>
            </a:r>
            <a:r>
              <a:rPr lang="de-DE" dirty="0" smtClean="0"/>
              <a:t>projizierbar</a:t>
            </a:r>
          </a:p>
          <a:p>
            <a:pPr marL="985838" lvl="1" indent="0">
              <a:buNone/>
            </a:pPr>
            <a:r>
              <a:rPr lang="de-DE" dirty="0"/>
              <a:t>| </a:t>
            </a:r>
            <a:r>
              <a:rPr lang="de-DE" dirty="0" smtClean="0"/>
              <a:t>stereografisch</a:t>
            </a:r>
          </a:p>
          <a:p>
            <a:pPr marL="985838" lvl="1" indent="0">
              <a:buNone/>
            </a:pPr>
            <a:r>
              <a:rPr lang="de-DE" dirty="0"/>
              <a:t>| </a:t>
            </a:r>
            <a:r>
              <a:rPr lang="de-DE" dirty="0" smtClean="0"/>
              <a:t>video</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977150"/>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1075350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107504" y="836712"/>
            <a:ext cx="9036496" cy="5472608"/>
          </a:xfrm>
        </p:spPr>
        <p:txBody>
          <a:bodyPr wrap="square"/>
          <a:lstStyle/>
          <a:p>
            <a:r>
              <a:rPr lang="de-DE" b="1" dirty="0" smtClean="0"/>
              <a:t>3.3 Datenträgertyp    </a:t>
            </a:r>
            <a:r>
              <a:rPr lang="de-DE" sz="1800" i="1" dirty="0" smtClean="0">
                <a:solidFill>
                  <a:srgbClr val="0070C0"/>
                </a:solidFill>
              </a:rPr>
              <a:t>Merkmal der Manifestation</a:t>
            </a:r>
          </a:p>
          <a:p>
            <a:pPr marL="457200" lvl="1" indent="0">
              <a:buNone/>
            </a:pPr>
            <a:endParaRPr lang="de-DE" dirty="0" smtClean="0"/>
          </a:p>
          <a:p>
            <a:pPr marL="457200" lvl="1" indent="0">
              <a:buNone/>
            </a:pPr>
            <a:r>
              <a:rPr lang="de-DE" dirty="0" smtClean="0"/>
              <a:t>Der Datenträgertyp kategorisiert das Format des Speichermediums und das Gehäuse eines Datenträgers </a:t>
            </a:r>
          </a:p>
          <a:p>
            <a:pPr marL="457200" lvl="1" indent="0">
              <a:buNone/>
            </a:pPr>
            <a:r>
              <a:rPr lang="de-DE" dirty="0" smtClean="0"/>
              <a:t>in Kombination mit der Art des erforderlichen Geräts.</a:t>
            </a:r>
          </a:p>
          <a:p>
            <a:pPr marL="0" lvl="1" indent="0">
              <a:buNone/>
            </a:pPr>
            <a:endParaRPr lang="de-DE" sz="1800" dirty="0" smtClean="0"/>
          </a:p>
          <a:p>
            <a:r>
              <a:rPr lang="de-DE" dirty="0" smtClean="0"/>
              <a:t>Termini der </a:t>
            </a:r>
            <a:r>
              <a:rPr lang="de-DE" dirty="0" smtClean="0">
                <a:hlinkClick r:id="rId2"/>
              </a:rPr>
              <a:t>Liste 3.3.1.3</a:t>
            </a:r>
            <a:r>
              <a:rPr lang="de-DE" dirty="0" smtClean="0"/>
              <a:t>          </a:t>
            </a:r>
            <a:r>
              <a:rPr lang="de-DE" i="1" dirty="0" smtClean="0"/>
              <a:t>Auswahl</a:t>
            </a:r>
            <a:endParaRPr lang="de-DE" i="1" dirty="0"/>
          </a:p>
          <a:p>
            <a:pPr marL="0" lvl="1" indent="0">
              <a:buNone/>
            </a:pPr>
            <a:endParaRPr lang="de-DE" sz="800" dirty="0" smtClean="0"/>
          </a:p>
          <a:p>
            <a:pPr marL="0" lvl="1" indent="0">
              <a:buNone/>
            </a:pPr>
            <a:r>
              <a:rPr lang="de-DE" sz="1800" i="1" dirty="0" smtClean="0"/>
              <a:t>Datenträger, die ohne Hilfsmittel zu benutzen sind</a:t>
            </a:r>
            <a:r>
              <a:rPr lang="de-DE" sz="1800" dirty="0" smtClean="0"/>
              <a:t>: </a:t>
            </a:r>
            <a:r>
              <a:rPr lang="de-DE" sz="1800" b="1" dirty="0" smtClean="0"/>
              <a:t>Band | Blatt | Karte </a:t>
            </a:r>
            <a:r>
              <a:rPr lang="de-DE" sz="1800" dirty="0" smtClean="0"/>
              <a:t>…</a:t>
            </a:r>
          </a:p>
          <a:p>
            <a:pPr marL="0" lvl="1" indent="0">
              <a:buNone/>
            </a:pPr>
            <a:r>
              <a:rPr lang="de-DE" sz="1800" i="1" dirty="0" smtClean="0"/>
              <a:t>Datenträger für Computermedien</a:t>
            </a:r>
            <a:r>
              <a:rPr lang="de-DE" sz="1800" dirty="0" smtClean="0"/>
              <a:t>: </a:t>
            </a:r>
            <a:r>
              <a:rPr lang="de-DE" sz="1800" b="1" dirty="0"/>
              <a:t>Online-Ressource | </a:t>
            </a:r>
            <a:r>
              <a:rPr lang="de-DE" sz="1800" b="1" dirty="0" smtClean="0"/>
              <a:t>Computerdisk </a:t>
            </a:r>
            <a:r>
              <a:rPr lang="de-DE" sz="1800" dirty="0" smtClean="0"/>
              <a:t>…</a:t>
            </a:r>
          </a:p>
          <a:p>
            <a:pPr marL="0" lvl="1" indent="0">
              <a:buNone/>
            </a:pPr>
            <a:r>
              <a:rPr lang="de-DE" sz="1800" i="1" dirty="0" smtClean="0"/>
              <a:t>Datenträger für Mikroformen</a:t>
            </a:r>
            <a:r>
              <a:rPr lang="de-DE" sz="1800" dirty="0" smtClean="0"/>
              <a:t>: </a:t>
            </a:r>
            <a:r>
              <a:rPr lang="de-DE" sz="1800" b="1" dirty="0"/>
              <a:t>Mikrofiche | </a:t>
            </a:r>
            <a:r>
              <a:rPr lang="de-DE" sz="1800" b="1" dirty="0" smtClean="0"/>
              <a:t>Mikrofilmrolle </a:t>
            </a:r>
            <a:r>
              <a:rPr lang="de-DE" sz="1800" dirty="0" smtClean="0"/>
              <a:t>…</a:t>
            </a:r>
            <a:endParaRPr lang="de-DE" sz="1800" i="1" dirty="0" smtClean="0"/>
          </a:p>
          <a:p>
            <a:pPr marL="0" lvl="1" indent="0">
              <a:buNone/>
            </a:pPr>
            <a:r>
              <a:rPr lang="de-DE" sz="1800" i="1" dirty="0" smtClean="0"/>
              <a:t>Datenträger für projizierbare Bilder</a:t>
            </a:r>
            <a:r>
              <a:rPr lang="de-DE" sz="1800" dirty="0" smtClean="0"/>
              <a:t>: </a:t>
            </a:r>
            <a:r>
              <a:rPr lang="de-DE" sz="1800" b="1" dirty="0"/>
              <a:t>Dia | Filmrolle | </a:t>
            </a:r>
            <a:r>
              <a:rPr lang="de-DE" sz="1800" b="1" dirty="0" smtClean="0"/>
              <a:t>Overheadfolie </a:t>
            </a:r>
            <a:r>
              <a:rPr lang="de-DE" sz="1800" dirty="0" smtClean="0"/>
              <a:t>…</a:t>
            </a:r>
          </a:p>
          <a:p>
            <a:pPr marL="0" lvl="1" indent="0">
              <a:buNone/>
            </a:pPr>
            <a:r>
              <a:rPr lang="de-DE" sz="1800" i="1" dirty="0" smtClean="0"/>
              <a:t>Tonträger</a:t>
            </a:r>
            <a:r>
              <a:rPr lang="de-DE" sz="1800" dirty="0" smtClean="0"/>
              <a:t>: </a:t>
            </a:r>
            <a:r>
              <a:rPr lang="de-DE" sz="1800" b="1" dirty="0"/>
              <a:t>Audiodisk | </a:t>
            </a:r>
            <a:r>
              <a:rPr lang="de-DE" sz="1800" b="1" dirty="0" smtClean="0"/>
              <a:t>Audiokassette</a:t>
            </a:r>
            <a:r>
              <a:rPr lang="de-DE" sz="1800" b="1" dirty="0"/>
              <a:t> | </a:t>
            </a:r>
            <a:r>
              <a:rPr lang="de-DE" sz="1800" b="1" dirty="0" smtClean="0"/>
              <a:t>Tonbandspule</a:t>
            </a:r>
            <a:r>
              <a:rPr lang="de-DE" sz="1800" dirty="0" smtClean="0"/>
              <a:t> …</a:t>
            </a:r>
          </a:p>
          <a:p>
            <a:pPr marL="0" lvl="1" indent="0">
              <a:buNone/>
            </a:pPr>
            <a:r>
              <a:rPr lang="de-DE" sz="1800" i="1" dirty="0" smtClean="0"/>
              <a:t>Videodatenträger</a:t>
            </a:r>
            <a:r>
              <a:rPr lang="de-DE" sz="1800" dirty="0" smtClean="0"/>
              <a:t>: </a:t>
            </a:r>
            <a:r>
              <a:rPr lang="de-DE" sz="1800" b="1" dirty="0"/>
              <a:t>Videodisk | </a:t>
            </a:r>
            <a:r>
              <a:rPr lang="de-DE" sz="1800" b="1" dirty="0" smtClean="0"/>
              <a:t>Videokassette </a:t>
            </a:r>
            <a:r>
              <a:rPr lang="de-DE" sz="1800" dirty="0" smtClean="0"/>
              <a:t>…</a:t>
            </a: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427984" y="3027908"/>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2306417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705684270"/>
              </p:ext>
            </p:extLst>
          </p:nvPr>
        </p:nvGraphicFramePr>
        <p:xfrm>
          <a:off x="2483768" y="1052737"/>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ohne 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07504" y="1047637"/>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Einbändige Monografie </a:t>
            </a:r>
            <a:r>
              <a:rPr lang="de-DE" sz="1200" dirty="0" smtClean="0">
                <a:latin typeface="Verdana" panose="020B0604030504040204" pitchFamily="34" charset="0"/>
                <a:ea typeface="Verdana" panose="020B0604030504040204" pitchFamily="34" charset="0"/>
                <a:cs typeface="Verdana" panose="020B0604030504040204" pitchFamily="34" charset="0"/>
              </a:rPr>
              <a:t>oder</a:t>
            </a:r>
          </a:p>
          <a:p>
            <a:r>
              <a:rPr lang="de-DE" dirty="0" smtClean="0">
                <a:latin typeface="Verdana" panose="020B0604030504040204" pitchFamily="34" charset="0"/>
                <a:ea typeface="Verdana" panose="020B0604030504040204" pitchFamily="34" charset="0"/>
                <a:cs typeface="Verdana" panose="020B0604030504040204" pitchFamily="34" charset="0"/>
              </a:rPr>
              <a:t>Fortlaufende Ressource</a:t>
            </a:r>
          </a:p>
          <a:p>
            <a:endParaRPr lang="de-DE" sz="800"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smtClean="0">
                <a:latin typeface="Verdana" panose="020B0604030504040204" pitchFamily="34" charset="0"/>
                <a:ea typeface="Verdana" panose="020B0604030504040204" pitchFamily="34" charset="0"/>
                <a:cs typeface="Verdana" panose="020B0604030504040204" pitchFamily="34" charset="0"/>
              </a:rPr>
              <a:t>in gedruckter Form </a:t>
            </a:r>
          </a:p>
          <a:p>
            <a:r>
              <a:rPr lang="de-DE" sz="1400" i="1" dirty="0" smtClean="0">
                <a:latin typeface="Verdana" panose="020B0604030504040204" pitchFamily="34" charset="0"/>
                <a:ea typeface="Verdana" panose="020B0604030504040204" pitchFamily="34" charset="0"/>
                <a:cs typeface="Verdana" panose="020B0604030504040204" pitchFamily="34" charset="0"/>
              </a:rPr>
              <a:t>nur Text </a:t>
            </a:r>
          </a:p>
          <a:p>
            <a:r>
              <a:rPr lang="de-DE" sz="1400" i="1" dirty="0" smtClean="0">
                <a:latin typeface="Verdana" panose="020B0604030504040204" pitchFamily="34" charset="0"/>
                <a:ea typeface="Verdana" panose="020B0604030504040204" pitchFamily="34" charset="0"/>
                <a:cs typeface="Verdana" panose="020B0604030504040204" pitchFamily="34" charset="0"/>
              </a:rPr>
              <a:t>ohne Abbildungen</a:t>
            </a:r>
          </a:p>
        </p:txBody>
      </p:sp>
      <p:sp>
        <p:nvSpPr>
          <p:cNvPr id="9" name="Titel 1"/>
          <p:cNvSpPr>
            <a:spLocks noGrp="1"/>
          </p:cNvSpPr>
          <p:nvPr>
            <p:ph type="title"/>
          </p:nvPr>
        </p:nvSpPr>
        <p:spPr>
          <a:xfrm>
            <a:off x="251520" y="183778"/>
            <a:ext cx="8640960" cy="508918"/>
          </a:xfrm>
        </p:spPr>
        <p:txBody>
          <a:bodyPr/>
          <a:lstStyle/>
          <a:p>
            <a:r>
              <a:rPr lang="de-DE" dirty="0" smtClean="0"/>
              <a:t>Beispiele</a:t>
            </a:r>
            <a:endParaRPr lang="de-DE" dirty="0"/>
          </a:p>
        </p:txBody>
      </p:sp>
      <p:sp>
        <p:nvSpPr>
          <p:cNvPr id="10" name="Textfeld 9"/>
          <p:cNvSpPr txBox="1"/>
          <p:nvPr/>
        </p:nvSpPr>
        <p:spPr>
          <a:xfrm>
            <a:off x="113819" y="3645024"/>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Online-Zeitschrift</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600" i="1" dirty="0" smtClean="0">
                <a:latin typeface="Verdana" panose="020B0604030504040204" pitchFamily="34" charset="0"/>
                <a:ea typeface="Verdana" panose="020B0604030504040204" pitchFamily="34" charset="0"/>
                <a:cs typeface="Verdana" panose="020B0604030504040204" pitchFamily="34" charset="0"/>
              </a:rPr>
              <a:t>überwiegend Text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(fortlaufende Ressource)</a:t>
            </a:r>
          </a:p>
        </p:txBody>
      </p:sp>
      <p:graphicFrame>
        <p:nvGraphicFramePr>
          <p:cNvPr id="11" name="Tabelle 10"/>
          <p:cNvGraphicFramePr>
            <a:graphicFrameLocks noGrp="1"/>
          </p:cNvGraphicFramePr>
          <p:nvPr>
            <p:extLst>
              <p:ext uri="{D42A27DB-BD31-4B8C-83A1-F6EECF244321}">
                <p14:modId xmlns:p14="http://schemas.microsoft.com/office/powerpoint/2010/main" val="1116369773"/>
              </p:ext>
            </p:extLst>
          </p:nvPr>
        </p:nvGraphicFramePr>
        <p:xfrm>
          <a:off x="2483768" y="3645024"/>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Online-Ressource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3"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2965228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Anwendungsrichtlinien zu den IMD-Typen</a:t>
            </a:r>
            <a:endParaRPr lang="de-DE" dirty="0"/>
          </a:p>
        </p:txBody>
      </p:sp>
      <p:sp>
        <p:nvSpPr>
          <p:cNvPr id="3" name="Textplatzhalter 2"/>
          <p:cNvSpPr>
            <a:spLocks noGrp="1"/>
          </p:cNvSpPr>
          <p:nvPr>
            <p:ph type="body" sz="quarter" idx="13"/>
          </p:nvPr>
        </p:nvSpPr>
        <p:spPr>
          <a:xfrm>
            <a:off x="107504" y="862266"/>
            <a:ext cx="9036496" cy="5591070"/>
          </a:xfrm>
        </p:spPr>
        <p:txBody>
          <a:bodyPr wrap="square"/>
          <a:lstStyle/>
          <a:p>
            <a:r>
              <a:rPr lang="de-DE" sz="1800" b="1" dirty="0" smtClean="0"/>
              <a:t>Inhaltstyp</a:t>
            </a:r>
            <a:r>
              <a:rPr lang="de-DE" sz="1800" dirty="0" smtClean="0"/>
              <a:t>  		RDA 6.9.1.3 D-A-CH</a:t>
            </a:r>
          </a:p>
          <a:p>
            <a:r>
              <a:rPr lang="de-DE" sz="1800" b="1" dirty="0" smtClean="0"/>
              <a:t>Medientyp</a:t>
            </a:r>
            <a:r>
              <a:rPr lang="de-DE" sz="1800" dirty="0" smtClean="0"/>
              <a:t>  		RDA 3.2.1.3 D-A-CH</a:t>
            </a:r>
            <a:endParaRPr lang="de-DE" sz="1800" dirty="0"/>
          </a:p>
          <a:p>
            <a:r>
              <a:rPr lang="de-DE" sz="1800" b="1" dirty="0" smtClean="0"/>
              <a:t>Datenträgertyp</a:t>
            </a:r>
            <a:r>
              <a:rPr lang="de-DE" sz="1800" dirty="0" smtClean="0"/>
              <a:t>  		RDA 3.3.1.3 D-A-CH</a:t>
            </a:r>
            <a:endParaRPr lang="de-DE" sz="1800" dirty="0"/>
          </a:p>
          <a:p>
            <a:pPr marL="358775" lvl="1" indent="0">
              <a:buNone/>
            </a:pPr>
            <a:endParaRPr lang="de-DE" sz="1200" dirty="0" smtClean="0"/>
          </a:p>
          <a:p>
            <a:pPr marL="358775" lvl="1" indent="0">
              <a:buNone/>
            </a:pPr>
            <a:r>
              <a:rPr lang="de-DE" dirty="0" smtClean="0"/>
              <a:t>Die IMD-Typen werden nur für die </a:t>
            </a:r>
            <a:r>
              <a:rPr lang="de-DE" u="sng" dirty="0" smtClean="0"/>
              <a:t>Hauptkomponente</a:t>
            </a:r>
            <a:r>
              <a:rPr lang="de-DE" dirty="0"/>
              <a:t> </a:t>
            </a:r>
            <a:r>
              <a:rPr lang="de-DE" dirty="0" smtClean="0"/>
              <a:t>erfasst, </a:t>
            </a:r>
          </a:p>
          <a:p>
            <a:pPr marL="358775" lvl="1" indent="0">
              <a:buNone/>
            </a:pPr>
            <a:r>
              <a:rPr lang="de-DE" dirty="0" smtClean="0"/>
              <a:t>jedoch nicht für </a:t>
            </a:r>
            <a:r>
              <a:rPr lang="de-DE" u="sng" dirty="0" smtClean="0"/>
              <a:t>Begleitmaterial</a:t>
            </a:r>
            <a:r>
              <a:rPr lang="de-DE" dirty="0" smtClean="0"/>
              <a:t>.</a:t>
            </a:r>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r>
              <a:rPr lang="de-DE" dirty="0" smtClean="0">
                <a:sym typeface="Wingdings" panose="05000000000000000000" pitchFamily="2" charset="2"/>
              </a:rPr>
              <a:t>    </a:t>
            </a:r>
            <a:endParaRPr lang="de-DE" sz="800" dirty="0" smtClean="0">
              <a:sym typeface="Wingdings" panose="05000000000000000000" pitchFamily="2" charset="2"/>
            </a:endParaRPr>
          </a:p>
          <a:p>
            <a:pPr marL="358775" lvl="1" indent="0">
              <a:buNone/>
            </a:pPr>
            <a:r>
              <a:rPr lang="de-DE" b="1" dirty="0" smtClean="0">
                <a:sym typeface="Wingdings" panose="05000000000000000000" pitchFamily="2" charset="2"/>
              </a:rPr>
              <a:t>  </a:t>
            </a:r>
            <a:r>
              <a:rPr lang="de-DE" b="1" dirty="0" smtClean="0">
                <a:solidFill>
                  <a:srgbClr val="FF0000"/>
                </a:solidFill>
                <a:sym typeface="Wingdings" panose="05000000000000000000" pitchFamily="2" charset="2"/>
              </a:rPr>
              <a:t> Keine Erfassung von IMD-Typen für das Booklet!</a:t>
            </a:r>
            <a:endParaRPr lang="de-DE" b="1" dirty="0" smtClean="0">
              <a:solidFill>
                <a:srgbClr val="FF0000"/>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dirty="0"/>
          </a:p>
        </p:txBody>
      </p:sp>
      <p:sp>
        <p:nvSpPr>
          <p:cNvPr id="10" name="Textfeld 9"/>
          <p:cNvSpPr txBox="1"/>
          <p:nvPr/>
        </p:nvSpPr>
        <p:spPr>
          <a:xfrm>
            <a:off x="125942" y="3429000"/>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CD</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600" i="1" dirty="0" smtClean="0">
                <a:latin typeface="Verdana" panose="020B0604030504040204" pitchFamily="34" charset="0"/>
                <a:ea typeface="Verdana" panose="020B0604030504040204" pitchFamily="34" charset="0"/>
                <a:cs typeface="Verdana" panose="020B0604030504040204" pitchFamily="34" charset="0"/>
              </a:rPr>
              <a:t>Roman als Hörbuch</a:t>
            </a:r>
            <a:endParaRPr lang="de-DE" i="1" dirty="0" smtClean="0">
              <a:latin typeface="Verdana" panose="020B0604030504040204" pitchFamily="34" charset="0"/>
              <a:ea typeface="Verdana" panose="020B0604030504040204" pitchFamily="34" charset="0"/>
              <a:cs typeface="Verdana" panose="020B0604030504040204" pitchFamily="34" charset="0"/>
            </a:endParaRPr>
          </a:p>
          <a:p>
            <a:endParaRPr lang="de-DE" sz="1400" i="1"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smtClean="0">
                <a:latin typeface="Verdana" panose="020B0604030504040204" pitchFamily="34" charset="0"/>
                <a:ea typeface="Verdana" panose="020B0604030504040204" pitchFamily="34" charset="0"/>
                <a:cs typeface="Verdana" panose="020B0604030504040204" pitchFamily="34" charset="0"/>
              </a:rPr>
              <a:t>mit Booklet </a:t>
            </a:r>
            <a:r>
              <a:rPr lang="de-DE" sz="1200" i="1" dirty="0" smtClean="0">
                <a:latin typeface="Verdana" panose="020B0604030504040204" pitchFamily="34" charset="0"/>
                <a:ea typeface="Verdana" panose="020B0604030504040204" pitchFamily="34" charset="0"/>
                <a:cs typeface="Verdana" panose="020B0604030504040204" pitchFamily="34" charset="0"/>
              </a:rPr>
              <a:t>(16 Seiten)</a:t>
            </a:r>
          </a:p>
          <a:p>
            <a:endParaRPr lang="de-DE" sz="1400" dirty="0">
              <a:latin typeface="Verdana" panose="020B0604030504040204" pitchFamily="34" charset="0"/>
              <a:ea typeface="Verdana" panose="020B0604030504040204" pitchFamily="34" charset="0"/>
              <a:cs typeface="Verdana" panose="020B0604030504040204" pitchFamily="34" charset="0"/>
            </a:endParaRPr>
          </a:p>
          <a:p>
            <a:endParaRPr lang="de-DE" sz="16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(einzelne Einheit)</a:t>
            </a:r>
          </a:p>
        </p:txBody>
      </p:sp>
      <p:graphicFrame>
        <p:nvGraphicFramePr>
          <p:cNvPr id="12" name="Tabelle 11"/>
          <p:cNvGraphicFramePr>
            <a:graphicFrameLocks noGrp="1"/>
          </p:cNvGraphicFramePr>
          <p:nvPr>
            <p:extLst>
              <p:ext uri="{D42A27DB-BD31-4B8C-83A1-F6EECF244321}">
                <p14:modId xmlns:p14="http://schemas.microsoft.com/office/powerpoint/2010/main" val="145181421"/>
              </p:ext>
            </p:extLst>
          </p:nvPr>
        </p:nvGraphicFramePr>
        <p:xfrm>
          <a:off x="2483768" y="3440386"/>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gesprochenes Wort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6" name="Rechteck 5"/>
          <p:cNvSpPr/>
          <p:nvPr/>
        </p:nvSpPr>
        <p:spPr>
          <a:xfrm>
            <a:off x="455058" y="2897740"/>
            <a:ext cx="1170513" cy="400110"/>
          </a:xfrm>
          <a:prstGeom prst="rect">
            <a:avLst/>
          </a:prstGeom>
        </p:spPr>
        <p:txBody>
          <a:bodyPr wrap="none">
            <a:spAutoFit/>
          </a:bodyPr>
          <a:lstStyle/>
          <a:p>
            <a:r>
              <a:rPr lang="de-DE" sz="2000" i="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Beispiel</a:t>
            </a:r>
            <a:endParaRPr lang="de-DE" sz="2000" i="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7848612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type="body" sz="quarter" idx="15"/>
          </p:nvPr>
        </p:nvSpPr>
        <p:spPr/>
        <p:txBody>
          <a:bodyPr/>
          <a:lstStyle/>
          <a:p>
            <a:r>
              <a:rPr lang="de-DE" dirty="0" smtClean="0"/>
              <a:t>Modul 3.02.09</a:t>
            </a:r>
            <a:endParaRPr lang="de-DE" dirty="0"/>
          </a:p>
        </p:txBody>
      </p:sp>
      <p:sp>
        <p:nvSpPr>
          <p:cNvPr id="5" name="Titel 4"/>
          <p:cNvSpPr>
            <a:spLocks noGrp="1"/>
          </p:cNvSpPr>
          <p:nvPr>
            <p:ph type="title"/>
          </p:nvPr>
        </p:nvSpPr>
        <p:spPr/>
        <p:txBody>
          <a:bodyPr/>
          <a:lstStyle/>
          <a:p>
            <a:pPr algn="ctr"/>
            <a:r>
              <a:rPr lang="de-DE" dirty="0" smtClean="0"/>
              <a:t>Beschreibung der Datenträger</a:t>
            </a:r>
            <a:br>
              <a:rPr lang="de-DE" dirty="0" smtClean="0"/>
            </a:br>
            <a:r>
              <a:rPr lang="de-DE" dirty="0" smtClean="0"/>
              <a:t>(RDA 3)</a:t>
            </a:r>
            <a:endParaRPr lang="de-DE" dirty="0"/>
          </a:p>
        </p:txBody>
      </p:sp>
      <p:sp>
        <p:nvSpPr>
          <p:cNvPr id="2"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31.07.2015 | CC BY-NC-SA</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pPr algn="r"/>
            <a:fld id="{8A6690F1-7CA1-4166-A522-500460961984}" type="slidenum">
              <a:rPr lang="de-DE" sz="1200">
                <a:solidFill>
                  <a:schemeClr val="tx1">
                    <a:tint val="75000"/>
                  </a:schemeClr>
                </a:solidFill>
              </a:rPr>
              <a:pPr algn="r"/>
              <a:t>18</a:t>
            </a:fld>
            <a:endParaRPr lang="de-DE" sz="1200" dirty="0">
              <a:solidFill>
                <a:schemeClr val="tx1">
                  <a:tint val="75000"/>
                </a:schemeClr>
              </a:solidFill>
            </a:endParaRPr>
          </a:p>
        </p:txBody>
      </p:sp>
    </p:spTree>
    <p:extLst>
      <p:ext uri="{BB962C8B-B14F-4D97-AF65-F5344CB8AC3E}">
        <p14:creationId xmlns:p14="http://schemas.microsoft.com/office/powerpoint/2010/main" val="26285054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Beschreibung der Datenträger</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pPr>
              <a:buNone/>
            </a:pPr>
            <a:r>
              <a:rPr lang="de-DE" dirty="0" smtClean="0"/>
              <a:t>RDA 3 enthält:</a:t>
            </a:r>
          </a:p>
          <a:p>
            <a:r>
              <a:rPr lang="de-DE" dirty="0" smtClean="0"/>
              <a:t>Physische Eigenschaften des Datenträgers</a:t>
            </a:r>
          </a:p>
          <a:p>
            <a:r>
              <a:rPr lang="de-DE" dirty="0" smtClean="0"/>
              <a:t>Formatierung und Kodierung der Informationen, die auf dem Datenträger gespeichert sind</a:t>
            </a:r>
          </a:p>
          <a:p>
            <a:pPr>
              <a:buNone/>
            </a:pPr>
            <a:r>
              <a:rPr lang="de-DE" dirty="0" smtClean="0"/>
              <a:t>Standardelemente in RDA Kapitel 3:</a:t>
            </a:r>
          </a:p>
          <a:p>
            <a:pPr lvl="1"/>
            <a:r>
              <a:rPr lang="de-DE" dirty="0" smtClean="0"/>
              <a:t>Medientyp (RDA 3.2)</a:t>
            </a:r>
          </a:p>
          <a:p>
            <a:pPr lvl="1"/>
            <a:r>
              <a:rPr lang="de-DE" dirty="0" smtClean="0"/>
              <a:t>Datenträgertyp (RDA 3.3)</a:t>
            </a:r>
          </a:p>
          <a:p>
            <a:pPr lvl="1"/>
            <a:r>
              <a:rPr lang="de-DE" dirty="0" smtClean="0"/>
              <a:t>Umfang (RDA 3.4) (</a:t>
            </a:r>
            <a:r>
              <a:rPr lang="de-DE" i="1" dirty="0" smtClean="0"/>
              <a:t>unter bestimmten Bedingungen)</a:t>
            </a:r>
            <a:endParaRPr lang="en-US" dirty="0" smtClean="0"/>
          </a:p>
          <a:p>
            <a:pPr lvl="1">
              <a:buNone/>
            </a:pPr>
            <a:endParaRPr lang="de-DE" dirty="0" smtClean="0">
              <a:sym typeface="Wingdings" pitchFamily="2" charset="2"/>
            </a:endParaRPr>
          </a:p>
          <a:p>
            <a:pPr lvl="1">
              <a:buNone/>
            </a:pPr>
            <a:r>
              <a:rPr lang="de-DE" dirty="0" smtClean="0">
                <a:sym typeface="Wingdings" pitchFamily="2" charset="2"/>
              </a:rPr>
              <a:t> </a:t>
            </a:r>
            <a:r>
              <a:rPr lang="de-DE" sz="2400" dirty="0" smtClean="0">
                <a:sym typeface="Wingdings" pitchFamily="2" charset="2"/>
              </a:rPr>
              <a:t>Medientyp und Datenträgertyp wurden in </a:t>
            </a:r>
            <a:r>
              <a:rPr lang="de-DE" sz="2400" dirty="0" smtClean="0">
                <a:solidFill>
                  <a:srgbClr val="FF0000"/>
                </a:solidFill>
                <a:sym typeface="Wingdings" pitchFamily="2" charset="2"/>
              </a:rPr>
              <a:t>Modul 2, IMD-Elemente </a:t>
            </a:r>
            <a:r>
              <a:rPr lang="de-DE" sz="2400" dirty="0" smtClean="0">
                <a:sym typeface="Wingdings" pitchFamily="2" charset="2"/>
              </a:rPr>
              <a:t>behandelt</a:t>
            </a:r>
            <a:endParaRPr lang="de-DE" sz="2400" dirty="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19</a:t>
            </a:fld>
            <a:endParaRPr lang="de-DE" dirty="0"/>
          </a:p>
        </p:txBody>
      </p:sp>
    </p:spTree>
    <p:extLst>
      <p:ext uri="{BB962C8B-B14F-4D97-AF65-F5344CB8AC3E}">
        <p14:creationId xmlns:p14="http://schemas.microsoft.com/office/powerpoint/2010/main" val="2609846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RDA </a:t>
            </a:r>
            <a:r>
              <a:rPr lang="de-DE" dirty="0" smtClean="0"/>
              <a:t>kompakt</a:t>
            </a:r>
            <a:r>
              <a:rPr lang="de-DE" dirty="0" smtClean="0"/>
              <a:t/>
            </a:r>
            <a:br>
              <a:rPr lang="de-DE" dirty="0" smtClean="0"/>
            </a:br>
            <a:r>
              <a:rPr lang="de-DE" dirty="0" smtClean="0"/>
              <a:t>Teil 3/5</a:t>
            </a:r>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a:t>
            </a:r>
            <a:r>
              <a:rPr lang="de-DE" dirty="0" smtClean="0"/>
              <a:t>| RDA k</a:t>
            </a:r>
            <a:r>
              <a:rPr lang="de-DE" dirty="0" smtClean="0"/>
              <a:t>ompakt </a:t>
            </a:r>
            <a:r>
              <a:rPr lang="de-DE" dirty="0" smtClean="0"/>
              <a:t>|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pPr>
              <a:buNone/>
            </a:pPr>
            <a:r>
              <a:rPr lang="de-DE" dirty="0" smtClean="0"/>
              <a:t>Erfassung des Umfangs (RDA 3.4.1.3):</a:t>
            </a:r>
          </a:p>
          <a:p>
            <a:r>
              <a:rPr lang="de-DE" dirty="0" smtClean="0"/>
              <a:t>Angabe der </a:t>
            </a:r>
            <a:r>
              <a:rPr lang="de-DE" i="1" dirty="0" smtClean="0"/>
              <a:t>Anzahl</a:t>
            </a:r>
            <a:r>
              <a:rPr lang="de-DE" dirty="0" smtClean="0"/>
              <a:t> und der </a:t>
            </a:r>
            <a:r>
              <a:rPr lang="de-DE" i="1" dirty="0" smtClean="0"/>
              <a:t>Art</a:t>
            </a:r>
            <a:r>
              <a:rPr lang="de-DE" dirty="0" smtClean="0"/>
              <a:t> der Einheiten</a:t>
            </a:r>
          </a:p>
          <a:p>
            <a:r>
              <a:rPr lang="de-DE" dirty="0" smtClean="0"/>
              <a:t>Art der Einheit = zutreffender Begriff aus der Liste der Datenträgertypen (RDA 3.3.1.3)</a:t>
            </a:r>
          </a:p>
          <a:p>
            <a:r>
              <a:rPr lang="de-DE" dirty="0" smtClean="0"/>
              <a:t>Fortlaufende Ressourcen: </a:t>
            </a:r>
          </a:p>
          <a:p>
            <a:pPr lvl="1"/>
            <a:r>
              <a:rPr lang="de-DE" dirty="0" smtClean="0"/>
              <a:t>es wird nie eine Anzahl erfasst</a:t>
            </a:r>
          </a:p>
          <a:p>
            <a:pPr lvl="1"/>
            <a:r>
              <a:rPr lang="de-DE" dirty="0" smtClean="0"/>
              <a:t>die Angabe des Umfangs ist fakultativ</a:t>
            </a:r>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20</a:t>
            </a:fld>
            <a:endParaRPr lang="de-DE" dirty="0"/>
          </a:p>
        </p:txBody>
      </p:sp>
    </p:spTree>
    <p:extLst>
      <p:ext uri="{BB962C8B-B14F-4D97-AF65-F5344CB8AC3E}">
        <p14:creationId xmlns:p14="http://schemas.microsoft.com/office/powerpoint/2010/main" val="42660652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einzelne Einheit: mehrere Bögen/Blätter mit Text</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05011428"/>
              </p:ext>
            </p:extLst>
          </p:nvPr>
        </p:nvGraphicFramePr>
        <p:xfrm>
          <a:off x="684327"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benutzen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Blatt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15 Blätter</a:t>
                      </a:r>
                      <a:endParaRPr lang="de-DE" sz="18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21</a:t>
            </a:fld>
            <a:endParaRPr lang="de-DE" dirty="0"/>
          </a:p>
        </p:txBody>
      </p:sp>
    </p:spTree>
    <p:extLst>
      <p:ext uri="{BB962C8B-B14F-4D97-AF65-F5344CB8AC3E}">
        <p14:creationId xmlns:p14="http://schemas.microsoft.com/office/powerpoint/2010/main" val="1111547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Beispiel fortlaufende Ressource: eine Online-Ausgabe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304884755"/>
              </p:ext>
            </p:extLst>
          </p:nvPr>
        </p:nvGraphicFramePr>
        <p:xfrm>
          <a:off x="683569"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375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Computermedien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Online-Ressource</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22</a:t>
            </a:fld>
            <a:endParaRPr lang="de-DE" dirty="0"/>
          </a:p>
        </p:txBody>
      </p:sp>
    </p:spTree>
    <p:extLst>
      <p:ext uri="{BB962C8B-B14F-4D97-AF65-F5344CB8AC3E}">
        <p14:creationId xmlns:p14="http://schemas.microsoft.com/office/powerpoint/2010/main" val="7220698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endParaRPr lang="de-DE" dirty="0" smtClean="0"/>
          </a:p>
          <a:p>
            <a:r>
              <a:rPr lang="de-DE" dirty="0" smtClean="0"/>
              <a:t>Manche Datenträgertypen werden </a:t>
            </a:r>
            <a:r>
              <a:rPr lang="de-DE" b="1" dirty="0" smtClean="0"/>
              <a:t>nicht</a:t>
            </a:r>
            <a:r>
              <a:rPr lang="de-DE" dirty="0" smtClean="0"/>
              <a:t> als Art der Einheit für die Erfassung des Umfangs genutzt</a:t>
            </a:r>
          </a:p>
          <a:p>
            <a:pPr>
              <a:buNone/>
            </a:pPr>
            <a:r>
              <a:rPr lang="de-DE" dirty="0" smtClean="0">
                <a:sym typeface="Wingdings" pitchFamily="2" charset="2"/>
              </a:rPr>
              <a:t>	 </a:t>
            </a:r>
            <a:r>
              <a:rPr lang="de-DE" dirty="0" smtClean="0"/>
              <a:t>anstatt des erfassten Datenträgertyps wird eine spezifischere Bezeichnung verwendet, diese wird aus der Liste in RDA 3.4.1.3 D-A-CH ausgewählt .</a:t>
            </a:r>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23</a:t>
            </a:fld>
            <a:endParaRPr lang="de-DE" dirty="0"/>
          </a:p>
        </p:txBody>
      </p:sp>
    </p:spTree>
    <p:extLst>
      <p:ext uri="{BB962C8B-B14F-4D97-AF65-F5344CB8AC3E}">
        <p14:creationId xmlns:p14="http://schemas.microsoft.com/office/powerpoint/2010/main" val="1959156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pPr marL="0" indent="0">
              <a:buNone/>
            </a:pPr>
            <a:r>
              <a:rPr lang="de-DE" i="1" dirty="0" smtClean="0"/>
              <a:t>Hinweis: die weiteren Folien betreffen nur noch einzelne Einheiten</a:t>
            </a:r>
          </a:p>
          <a:p>
            <a:r>
              <a:rPr lang="de-DE" dirty="0" smtClean="0"/>
              <a:t>Ressource besteht aus Text:</a:t>
            </a:r>
            <a:br>
              <a:rPr lang="de-DE" dirty="0" smtClean="0"/>
            </a:br>
            <a:r>
              <a:rPr lang="de-DE" dirty="0" smtClean="0">
                <a:sym typeface="Wingdings" pitchFamily="2" charset="2"/>
              </a:rPr>
              <a:t> Abweichung von der Grundregel</a:t>
            </a:r>
            <a:br>
              <a:rPr lang="de-DE" dirty="0" smtClean="0">
                <a:sym typeface="Wingdings" pitchFamily="2" charset="2"/>
              </a:rPr>
            </a:br>
            <a:r>
              <a:rPr lang="de-DE" dirty="0" smtClean="0">
                <a:sym typeface="Wingdings" pitchFamily="2" charset="2"/>
              </a:rPr>
              <a:t>„Datenträgertyp = Art der Einheit“</a:t>
            </a:r>
          </a:p>
          <a:p>
            <a:r>
              <a:rPr lang="de-DE" dirty="0" smtClean="0">
                <a:sym typeface="Wingdings" pitchFamily="2" charset="2"/>
              </a:rPr>
              <a:t>Der Umfang wird entweder in Seiten, Blättern oder Spalten (oder einer Kombination dieser) angegeben (RDA 3.4.5.2)</a:t>
            </a:r>
            <a:r>
              <a:rPr lang="de-DE" dirty="0" smtClean="0"/>
              <a:t/>
            </a:r>
            <a:br>
              <a:rPr lang="de-DE" dirty="0" smtClean="0"/>
            </a:br>
            <a:endParaRPr lang="de-DE" dirty="0" smtClean="0"/>
          </a:p>
          <a:p>
            <a:endParaRPr lang="de-DE" dirty="0" smtClean="0">
              <a:sym typeface="Wingdings" pitchFamily="2" charset="2"/>
            </a:endParaRPr>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24</a:t>
            </a:fld>
            <a:endParaRPr lang="de-DE" dirty="0"/>
          </a:p>
        </p:txBody>
      </p:sp>
    </p:spTree>
    <p:extLst>
      <p:ext uri="{BB962C8B-B14F-4D97-AF65-F5344CB8AC3E}">
        <p14:creationId xmlns:p14="http://schemas.microsoft.com/office/powerpoint/2010/main" val="34018796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4294967295"/>
          </p:nvPr>
        </p:nvSpPr>
        <p:spPr>
          <a:xfrm>
            <a:off x="250825" y="838800"/>
            <a:ext cx="8640000" cy="5472000"/>
          </a:xfrm>
          <a:prstGeom prst="rect">
            <a:avLst/>
          </a:prstGeom>
        </p:spPr>
        <p:txBody>
          <a:bodyPr/>
          <a:lstStyle/>
          <a:p>
            <a:r>
              <a:rPr lang="de-DE" dirty="0" smtClean="0">
                <a:sym typeface="Wingdings" pitchFamily="2" charset="2"/>
              </a:rPr>
              <a:t>Beispiel: Einzelband (z.B. Bachelorarbeit) mit Blatt-Zählung und anschließendem römisch paginierten Anhang</a:t>
            </a:r>
          </a:p>
          <a:p>
            <a:endParaRPr lang="de-DE" dirty="0" smtClean="0">
              <a:sym typeface="Wingdings" pitchFamily="2" charset="2"/>
            </a:endParaRPr>
          </a:p>
          <a:p>
            <a:endParaRPr lang="de-DE" dirty="0" smtClean="0">
              <a:sym typeface="Wingdings" pitchFamily="2" charset="2"/>
            </a:endParaRPr>
          </a:p>
          <a:p>
            <a:endParaRPr lang="de-DE" dirty="0" smtClean="0">
              <a:sym typeface="Wingdings" pitchFamily="2" charset="2"/>
            </a:endParaRPr>
          </a:p>
          <a:p>
            <a:endParaRPr lang="de-DE" dirty="0" smtClean="0">
              <a:sym typeface="Wingdings" pitchFamily="2" charset="2"/>
            </a:endParaRPr>
          </a:p>
          <a:p>
            <a:r>
              <a:rPr lang="de-DE" dirty="0" smtClean="0">
                <a:sym typeface="Wingdings" pitchFamily="2" charset="2"/>
              </a:rPr>
              <a:t>Achtung: römische Ziffern werden entsprechend der Vorlage groß oder klein übernommen (RDA 3.4.5.2 D-A-CH)</a:t>
            </a:r>
          </a:p>
        </p:txBody>
      </p:sp>
      <p:graphicFrame>
        <p:nvGraphicFramePr>
          <p:cNvPr id="9" name="Tabelle 8"/>
          <p:cNvGraphicFramePr>
            <a:graphicFrameLocks noGrp="1"/>
          </p:cNvGraphicFramePr>
          <p:nvPr>
            <p:extLst>
              <p:ext uri="{D42A27DB-BD31-4B8C-83A1-F6EECF244321}">
                <p14:modId xmlns:p14="http://schemas.microsoft.com/office/powerpoint/2010/main" val="2919171033"/>
              </p:ext>
            </p:extLst>
          </p:nvPr>
        </p:nvGraphicFramePr>
        <p:xfrm>
          <a:off x="755650" y="2132856"/>
          <a:ext cx="7416823" cy="2466344"/>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benutzen </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Band</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96</a:t>
                      </a:r>
                      <a:r>
                        <a:rPr lang="de-DE" sz="1800" b="0" baseline="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Blätter, </a:t>
                      </a:r>
                      <a:r>
                        <a:rPr lang="de-DE" sz="1800" b="0" baseline="0" dirty="0" err="1"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xxvii</a:t>
                      </a:r>
                      <a:r>
                        <a:rPr lang="de-DE" sz="1800" b="0" baseline="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Seiten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25</a:t>
            </a:fld>
            <a:endParaRPr lang="de-DE" dirty="0"/>
          </a:p>
        </p:txBody>
      </p:sp>
    </p:spTree>
    <p:extLst>
      <p:ext uri="{BB962C8B-B14F-4D97-AF65-F5344CB8AC3E}">
        <p14:creationId xmlns:p14="http://schemas.microsoft.com/office/powerpoint/2010/main" val="3760823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8A6690F1-7CA1-4166-A522-500460961984}" type="slidenum">
              <a:rPr lang="de-DE" smtClean="0"/>
              <a:pPr/>
              <a:t>26</a:t>
            </a:fld>
            <a:endParaRPr lang="de-DE" dirty="0"/>
          </a:p>
        </p:txBody>
      </p:sp>
      <p:sp>
        <p:nvSpPr>
          <p:cNvPr id="3" name="Titel 2"/>
          <p:cNvSpPr>
            <a:spLocks noGrp="1"/>
          </p:cNvSpPr>
          <p:nvPr>
            <p:ph type="title"/>
          </p:nvPr>
        </p:nvSpPr>
        <p:spPr/>
        <p:txBody>
          <a:bodyPr/>
          <a:lstStyle/>
          <a:p>
            <a:r>
              <a:rPr lang="de-DE" dirty="0" smtClean="0"/>
              <a:t>Umfang von besonderen Materialien</a:t>
            </a:r>
            <a:endParaRPr lang="de-DE" dirty="0"/>
          </a:p>
        </p:txBody>
      </p:sp>
      <p:sp>
        <p:nvSpPr>
          <p:cNvPr id="4" name="Textplatzhalter 3"/>
          <p:cNvSpPr>
            <a:spLocks noGrp="1"/>
          </p:cNvSpPr>
          <p:nvPr>
            <p:ph type="body" sz="quarter" idx="4294967295"/>
          </p:nvPr>
        </p:nvSpPr>
        <p:spPr>
          <a:xfrm>
            <a:off x="250825" y="838800"/>
            <a:ext cx="8640000" cy="5472000"/>
          </a:xfrm>
          <a:prstGeom prst="rect">
            <a:avLst/>
          </a:prstGeom>
        </p:spPr>
        <p:txBody>
          <a:bodyPr/>
          <a:lstStyle/>
          <a:p>
            <a:pPr>
              <a:buNone/>
            </a:pPr>
            <a:r>
              <a:rPr lang="de-DE" u="sng" dirty="0" smtClean="0"/>
              <a:t>Hinweis:</a:t>
            </a:r>
            <a:r>
              <a:rPr lang="de-DE" dirty="0" smtClean="0"/>
              <a:t> </a:t>
            </a:r>
          </a:p>
          <a:p>
            <a:pPr>
              <a:buNone/>
            </a:pPr>
            <a:r>
              <a:rPr lang="de-DE" dirty="0" smtClean="0"/>
              <a:t>Für </a:t>
            </a:r>
          </a:p>
          <a:p>
            <a:pPr lvl="1"/>
            <a:r>
              <a:rPr lang="de-DE" dirty="0" smtClean="0"/>
              <a:t>kartografische Ressourcen (RDA 3.4.2)</a:t>
            </a:r>
          </a:p>
          <a:p>
            <a:pPr lvl="1"/>
            <a:r>
              <a:rPr lang="de-DE" dirty="0" smtClean="0"/>
              <a:t>Noten (RDA 3.4.3)</a:t>
            </a:r>
          </a:p>
          <a:p>
            <a:pPr lvl="1"/>
            <a:r>
              <a:rPr lang="de-DE" dirty="0" smtClean="0"/>
              <a:t>Ressourcen, die nur aus unbewegten Bildern bestehen (RDA 3.4.4)</a:t>
            </a:r>
          </a:p>
          <a:p>
            <a:pPr lvl="1"/>
            <a:r>
              <a:rPr lang="de-DE" dirty="0" smtClean="0"/>
              <a:t>Gegenstände (RDA 3.4.6) </a:t>
            </a:r>
          </a:p>
          <a:p>
            <a:pPr lvl="1"/>
            <a:r>
              <a:rPr lang="de-DE" dirty="0" smtClean="0"/>
              <a:t>alte Drucke (RDA 3.4.5)</a:t>
            </a:r>
          </a:p>
          <a:p>
            <a:pPr marL="0" indent="0">
              <a:buNone/>
            </a:pPr>
            <a:r>
              <a:rPr lang="de-DE" dirty="0" smtClean="0"/>
              <a:t>gelten gesonderte Regeln für das Erfassen des Umfangs.</a:t>
            </a:r>
          </a:p>
          <a:p>
            <a:pPr marL="0" indent="0">
              <a:buNone/>
            </a:pPr>
            <a:r>
              <a:rPr lang="de-DE" dirty="0" smtClean="0">
                <a:sym typeface="Wingdings" pitchFamily="2" charset="2"/>
              </a:rPr>
              <a:t> S</a:t>
            </a:r>
            <a:r>
              <a:rPr lang="de-DE" dirty="0" smtClean="0"/>
              <a:t>pezialschulungen in Modul 6</a:t>
            </a:r>
          </a:p>
          <a:p>
            <a:pPr>
              <a:buNone/>
            </a:pPr>
            <a:endParaRPr lang="de-DE" dirty="0"/>
          </a:p>
        </p:txBody>
      </p:sp>
      <p:sp>
        <p:nvSpPr>
          <p:cNvPr id="5" name="Fußzeilenplatzhalter 4"/>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0438055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8A6690F1-7CA1-4166-A522-500460961984}" type="slidenum">
              <a:rPr lang="de-DE" smtClean="0"/>
              <a:pPr/>
              <a:t>27</a:t>
            </a:fld>
            <a:endParaRPr lang="de-DE" dirty="0"/>
          </a:p>
        </p:txBody>
      </p:sp>
      <p:sp>
        <p:nvSpPr>
          <p:cNvPr id="3" name="Titel 2"/>
          <p:cNvSpPr>
            <a:spLocks noGrp="1"/>
          </p:cNvSpPr>
          <p:nvPr>
            <p:ph type="title"/>
          </p:nvPr>
        </p:nvSpPr>
        <p:spPr/>
        <p:txBody>
          <a:bodyPr/>
          <a:lstStyle/>
          <a:p>
            <a:r>
              <a:rPr lang="de-DE" dirty="0" smtClean="0"/>
              <a:t>Beschreibung der Datenträger</a:t>
            </a:r>
            <a:endParaRPr lang="de-DE" dirty="0"/>
          </a:p>
        </p:txBody>
      </p:sp>
      <p:sp>
        <p:nvSpPr>
          <p:cNvPr id="4" name="Textplatzhalter 3"/>
          <p:cNvSpPr>
            <a:spLocks noGrp="1"/>
          </p:cNvSpPr>
          <p:nvPr>
            <p:ph type="body" sz="quarter" idx="4294967295"/>
          </p:nvPr>
        </p:nvSpPr>
        <p:spPr>
          <a:xfrm>
            <a:off x="250825" y="838800"/>
            <a:ext cx="8640000" cy="5472000"/>
          </a:xfrm>
          <a:prstGeom prst="rect">
            <a:avLst/>
          </a:prstGeom>
        </p:spPr>
        <p:txBody>
          <a:bodyPr/>
          <a:lstStyle/>
          <a:p>
            <a:pPr marL="0" indent="0">
              <a:buNone/>
            </a:pPr>
            <a:r>
              <a:rPr lang="de-DE" dirty="0" smtClean="0"/>
              <a:t>Elemente aus RDA 3, die zwar keine Pflicht sind, aber gegebenenfalls sinnvoll für die Beschreibung sind u.a. (Auswahl):</a:t>
            </a:r>
          </a:p>
          <a:p>
            <a:r>
              <a:rPr lang="de-DE" dirty="0" smtClean="0"/>
              <a:t>Maße (RDA 3.5)</a:t>
            </a:r>
          </a:p>
          <a:p>
            <a:pPr lvl="1"/>
            <a:r>
              <a:rPr lang="de-DE" dirty="0" smtClean="0"/>
              <a:t>Werden i. A. in cm erfasst und auf volle Zahlen gerundet</a:t>
            </a:r>
          </a:p>
          <a:p>
            <a:pPr lvl="1"/>
            <a:r>
              <a:rPr lang="de-DE" dirty="0" smtClean="0"/>
              <a:t>Z. B. „18 cm“ (das Buch misst in Wirklichkeit 17,2 cm)</a:t>
            </a:r>
          </a:p>
          <a:p>
            <a:r>
              <a:rPr lang="de-DE" dirty="0" smtClean="0"/>
              <a:t>Geräte- oder Systemanforderungen (RDA 3.20)</a:t>
            </a:r>
          </a:p>
          <a:p>
            <a:pPr lvl="1"/>
            <a:r>
              <a:rPr lang="de-DE" dirty="0" smtClean="0"/>
              <a:t>Diese werden gemäß RDA 3.20.1.3 D-A-CH direkt von der Informationsquelle übernommen</a:t>
            </a:r>
          </a:p>
          <a:p>
            <a:r>
              <a:rPr lang="de-DE" dirty="0" smtClean="0"/>
              <a:t>Eigenschaft einer digitalen Datei (RDA 3.19)</a:t>
            </a:r>
          </a:p>
          <a:p>
            <a:pPr lvl="1"/>
            <a:r>
              <a:rPr lang="de-DE" dirty="0" smtClean="0"/>
              <a:t>Darunter fällt u. a. der Dateityp, Regionalcode eines Films…</a:t>
            </a:r>
            <a:endParaRPr lang="de-DE" dirty="0"/>
          </a:p>
        </p:txBody>
      </p:sp>
      <p:sp>
        <p:nvSpPr>
          <p:cNvPr id="5" name="Fußzeilenplatzhalter 4"/>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509650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Zugangsinformation URL</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3.02.10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a:xfrm>
            <a:off x="8244408" y="6376243"/>
            <a:ext cx="442392" cy="365125"/>
          </a:xfrm>
        </p:spPr>
        <p:txBody>
          <a:bodyPr/>
          <a:lstStyle/>
          <a:p>
            <a:fld id="{8A6690F1-7CA1-4166-A522-500460961984}" type="slidenum">
              <a:rPr lang="de-DE" smtClean="0"/>
              <a:pPr/>
              <a:t>28</a:t>
            </a:fld>
            <a:endParaRPr lang="de-DE"/>
          </a:p>
        </p:txBody>
      </p:sp>
      <p:sp>
        <p:nvSpPr>
          <p:cNvPr id="4" name="Fußzeilenplatzhalter 3"/>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5751828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URL</a:t>
            </a:r>
            <a:endParaRPr lang="de-DE" dirty="0"/>
          </a:p>
        </p:txBody>
      </p:sp>
      <p:sp>
        <p:nvSpPr>
          <p:cNvPr id="3" name="Textplatzhalter 2"/>
          <p:cNvSpPr>
            <a:spLocks noGrp="1"/>
          </p:cNvSpPr>
          <p:nvPr>
            <p:ph type="body" sz="quarter" idx="13"/>
          </p:nvPr>
        </p:nvSpPr>
        <p:spPr/>
        <p:txBody>
          <a:bodyPr wrap="square"/>
          <a:lstStyle/>
          <a:p>
            <a:r>
              <a:rPr lang="de-DE" dirty="0" smtClean="0"/>
              <a:t>Informationsquellen: beliebig</a:t>
            </a:r>
          </a:p>
          <a:p>
            <a:endParaRPr lang="de-DE" dirty="0" smtClean="0"/>
          </a:p>
          <a:p>
            <a:r>
              <a:rPr lang="de-DE" dirty="0" smtClean="0"/>
              <a:t>Bei mehreren URLs möglichst alle allgemeingültigen erfassen (RDA 4.6.1.3 D-A-CH)</a:t>
            </a:r>
          </a:p>
          <a:p>
            <a:endParaRPr lang="de-DE" dirty="0" smtClean="0"/>
          </a:p>
          <a:p>
            <a:r>
              <a:rPr lang="de-DE" dirty="0" smtClean="0"/>
              <a:t>Falls die Ressource kostenfrei verfügbar ist, kann dies durch ein Attribut zur URL kenntlich gemacht werden. Beispiel:</a:t>
            </a:r>
          </a:p>
          <a:p>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170185696"/>
              </p:ext>
            </p:extLst>
          </p:nvPr>
        </p:nvGraphicFramePr>
        <p:xfrm>
          <a:off x="323528" y="4437112"/>
          <a:ext cx="8424935" cy="1782926"/>
        </p:xfrm>
        <a:graphic>
          <a:graphicData uri="http://schemas.openxmlformats.org/drawingml/2006/table">
            <a:tbl>
              <a:tblPr firstRow="1" bandRow="1">
                <a:tableStyleId>{5C22544A-7EE6-4342-B048-85BDC9FD1C3A}</a:tableStyleId>
              </a:tblPr>
              <a:tblGrid>
                <a:gridCol w="936104"/>
                <a:gridCol w="3240360"/>
                <a:gridCol w="424847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Zugangsbeschränkung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Kostenfrei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Uniform </a:t>
                      </a:r>
                      <a:r>
                        <a:rPr lang="de-DE" b="1" dirty="0" err="1" smtClean="0">
                          <a:latin typeface="Verdana" panose="020B0604030504040204" pitchFamily="34" charset="0"/>
                          <a:ea typeface="Verdana" panose="020B0604030504040204" pitchFamily="34" charset="0"/>
                          <a:cs typeface="Verdana" panose="020B0604030504040204" pitchFamily="34" charset="0"/>
                        </a:rPr>
                        <a:t>Resource</a:t>
                      </a:r>
                      <a:r>
                        <a:rPr lang="de-DE" b="1" baseline="0" dirty="0" smtClean="0">
                          <a:latin typeface="Verdana" panose="020B0604030504040204" pitchFamily="34" charset="0"/>
                          <a:ea typeface="Verdana" panose="020B0604030504040204" pitchFamily="34" charset="0"/>
                          <a:cs typeface="Verdana" panose="020B0604030504040204" pitchFamily="34" charset="0"/>
                        </a:rPr>
                        <a:t> Locator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http://publikationen.ub.uni-frankfurt.de/volltexte/2011/8927/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39536450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
            </a:r>
            <a:br>
              <a:rPr lang="de-DE" dirty="0" smtClean="0"/>
            </a:br>
            <a:r>
              <a:rPr lang="de-DE" dirty="0" err="1" smtClean="0"/>
              <a:t>Identifikator</a:t>
            </a:r>
            <a:r>
              <a:rPr lang="de-DE" dirty="0" smtClean="0"/>
              <a:t/>
            </a:r>
            <a:br>
              <a:rPr lang="de-DE" dirty="0" smtClean="0"/>
            </a:br>
            <a:r>
              <a:rPr lang="de-DE" dirty="0" smtClean="0"/>
              <a:t>(RDA 2.15)</a:t>
            </a:r>
            <a:br>
              <a:rPr lang="de-DE"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3.02.07</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pPr/>
              <a:t>3</a:t>
            </a:fld>
            <a:endParaRPr lang="de-DE"/>
          </a:p>
        </p:txBody>
      </p:sp>
      <p:sp>
        <p:nvSpPr>
          <p:cNvPr id="7" name="Fußzeilenplatzhalter 6"/>
          <p:cNvSpPr>
            <a:spLocks noGrp="1"/>
          </p:cNvSpPr>
          <p:nvPr>
            <p:ph type="ftr" sz="quarter" idx="14"/>
          </p:nvPr>
        </p:nvSpPr>
        <p:spPr>
          <a:xfrm>
            <a:off x="467544" y="6376243"/>
            <a:ext cx="7992888"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0817433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des Inhalts</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3.03.01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30</a:t>
            </a:fld>
            <a:endParaRPr lang="de-DE"/>
          </a:p>
        </p:txBody>
      </p:sp>
      <p:sp>
        <p:nvSpPr>
          <p:cNvPr id="7"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1062529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 Information Kapitel 7</a:t>
            </a:r>
            <a:endParaRPr lang="de-DE" dirty="0"/>
          </a:p>
        </p:txBody>
      </p:sp>
      <p:sp>
        <p:nvSpPr>
          <p:cNvPr id="3" name="Textplatzhalter 2"/>
          <p:cNvSpPr>
            <a:spLocks noGrp="1"/>
          </p:cNvSpPr>
          <p:nvPr>
            <p:ph type="body" sz="quarter" idx="13"/>
          </p:nvPr>
        </p:nvSpPr>
        <p:spPr/>
        <p:txBody>
          <a:bodyPr wrap="square"/>
          <a:lstStyle/>
          <a:p>
            <a:r>
              <a:rPr lang="de-DE" dirty="0" smtClean="0"/>
              <a:t>Erfassung von beschreibenden Merkmalen des intellektuellen oder künstlerischen Inhalts</a:t>
            </a:r>
          </a:p>
          <a:p>
            <a:r>
              <a:rPr lang="de-DE" dirty="0"/>
              <a:t>v</a:t>
            </a:r>
            <a:r>
              <a:rPr lang="de-DE" dirty="0" smtClean="0"/>
              <a:t>erwendet, um die Benutzeranforderungen bezüglich des Inhalts zu erfüllen</a:t>
            </a:r>
          </a:p>
          <a:p>
            <a:pPr lvl="1"/>
            <a:r>
              <a:rPr lang="de-DE" dirty="0" smtClean="0"/>
              <a:t>(z. B. Art des Inhalts, Zielgruppe, Sprache)</a:t>
            </a:r>
          </a:p>
          <a:p>
            <a:r>
              <a:rPr lang="de-DE" dirty="0" smtClean="0"/>
              <a:t>Informationsquellen:</a:t>
            </a:r>
          </a:p>
          <a:p>
            <a:pPr lvl="1"/>
            <a:r>
              <a:rPr lang="de-DE" dirty="0" smtClean="0"/>
              <a:t>die Ressource selbst</a:t>
            </a:r>
          </a:p>
          <a:p>
            <a:pPr lvl="1"/>
            <a:r>
              <a:rPr lang="de-DE" dirty="0" smtClean="0"/>
              <a:t>Quellen außerhalb der Ressource</a:t>
            </a:r>
          </a:p>
        </p:txBody>
      </p:sp>
      <p:sp>
        <p:nvSpPr>
          <p:cNvPr id="4" name="Fußzeilenplatzhalter 3"/>
          <p:cNvSpPr>
            <a:spLocks noGrp="1"/>
          </p:cNvSpPr>
          <p:nvPr>
            <p:ph type="ftr" sz="quarter" idx="14"/>
          </p:nvPr>
        </p:nvSpPr>
        <p:spPr>
          <a:xfrm>
            <a:off x="467544" y="6376243"/>
            <a:ext cx="8136904"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9406777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 des Inhalts (RDA 7.2)</a:t>
            </a:r>
            <a:endParaRPr lang="de-DE" dirty="0"/>
          </a:p>
        </p:txBody>
      </p:sp>
      <p:sp>
        <p:nvSpPr>
          <p:cNvPr id="3" name="Textplatzhalter 2"/>
          <p:cNvSpPr>
            <a:spLocks noGrp="1"/>
          </p:cNvSpPr>
          <p:nvPr>
            <p:ph type="body" sz="quarter" idx="13"/>
          </p:nvPr>
        </p:nvSpPr>
        <p:spPr>
          <a:xfrm>
            <a:off x="251520" y="836712"/>
            <a:ext cx="8640960" cy="864096"/>
          </a:xfrm>
        </p:spPr>
        <p:txBody>
          <a:bodyPr/>
          <a:lstStyle/>
          <a:p>
            <a:r>
              <a:rPr lang="de-DE" dirty="0" smtClean="0"/>
              <a:t>Art des Inhalts wird erfasst, wenn zur Abgrenzung oder eindeutigen Identifizierung notwendig </a:t>
            </a:r>
            <a:endParaRPr lang="de-DE" sz="1800" dirty="0"/>
          </a:p>
        </p:txBody>
      </p:sp>
      <p:sp>
        <p:nvSpPr>
          <p:cNvPr id="6" name="Rechteck 5"/>
          <p:cNvSpPr/>
          <p:nvPr/>
        </p:nvSpPr>
        <p:spPr>
          <a:xfrm>
            <a:off x="611560" y="1916832"/>
            <a:ext cx="7848872" cy="677108"/>
          </a:xfrm>
          <a:prstGeom prst="rect">
            <a:avLst/>
          </a:prstGeom>
        </p:spPr>
        <p:txBody>
          <a:bodyPr wrap="square">
            <a:spAutoFit/>
          </a:bodyPr>
          <a:lstStyle/>
          <a:p>
            <a:r>
              <a:rPr lang="de-DE" sz="2400" dirty="0">
                <a:latin typeface="Verdana" panose="020B0604030504040204" pitchFamily="34" charset="0"/>
                <a:ea typeface="Verdana" panose="020B0604030504040204" pitchFamily="34" charset="0"/>
                <a:cs typeface="Verdana" panose="020B0604030504040204" pitchFamily="34" charset="0"/>
              </a:rPr>
              <a:t>Liste nach RDA 7.2 D-A-CH:</a:t>
            </a:r>
          </a:p>
          <a:p>
            <a:endParaRPr lang="de-DE" sz="1400" dirty="0"/>
          </a:p>
        </p:txBody>
      </p:sp>
      <p:sp>
        <p:nvSpPr>
          <p:cNvPr id="7" name="Rechteck 6"/>
          <p:cNvSpPr/>
          <p:nvPr/>
        </p:nvSpPr>
        <p:spPr>
          <a:xfrm>
            <a:off x="611560" y="2865473"/>
            <a:ext cx="7641976" cy="3456384"/>
          </a:xfrm>
          <a:prstGeom prst="rect">
            <a:avLst/>
          </a:prstGeom>
        </p:spPr>
        <p:txBody>
          <a:bodyPr wrap="square" numCol="2">
            <a:spAutoFit/>
          </a:bodyPr>
          <a:lstStyle/>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Ausstellungskatalog</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a:latin typeface="Verdana" panose="020B0604030504040204" pitchFamily="34" charset="0"/>
                <a:ea typeface="Verdana" panose="020B0604030504040204" pitchFamily="34" charset="0"/>
                <a:cs typeface="Verdana" panose="020B0604030504040204" pitchFamily="34" charset="0"/>
              </a:rPr>
              <a:t>Autobiografie</a:t>
            </a:r>
          </a:p>
          <a:p>
            <a:pPr marL="742950" lvl="1" indent="-285750">
              <a:buFont typeface="Symbol" panose="05050102010706020507" pitchFamily="18" charset="2"/>
              <a:buChar char="-"/>
            </a:pPr>
            <a:r>
              <a:rPr lang="de-DE" sz="2000" dirty="0">
                <a:latin typeface="Verdana" panose="020B0604030504040204" pitchFamily="34" charset="0"/>
                <a:ea typeface="Verdana" panose="020B0604030504040204" pitchFamily="34" charset="0"/>
                <a:cs typeface="Verdana" panose="020B0604030504040204" pitchFamily="34" charset="0"/>
              </a:rPr>
              <a:t>Bibliografie</a:t>
            </a:r>
          </a:p>
          <a:p>
            <a:pPr marL="742950" lvl="1" indent="-285750">
              <a:buFont typeface="Symbol" panose="05050102010706020507" pitchFamily="18" charset="2"/>
              <a:buChar char="-"/>
            </a:pPr>
            <a:r>
              <a:rPr lang="de-DE" sz="2000" dirty="0">
                <a:latin typeface="Verdana" panose="020B0604030504040204" pitchFamily="34" charset="0"/>
                <a:ea typeface="Verdana" panose="020B0604030504040204" pitchFamily="34" charset="0"/>
                <a:cs typeface="Verdana" panose="020B0604030504040204" pitchFamily="34" charset="0"/>
              </a:rPr>
              <a:t>Bildband</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Biografie</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Festschrift</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Hochschulschrift</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000" dirty="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Konferenzschrift</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Monografische Reihe</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Schulbuch</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Website</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Zeitschrift</a:t>
            </a:r>
          </a:p>
          <a:p>
            <a:pPr marL="742950" lvl="1" indent="-28575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Zeitung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611560" y="5589240"/>
            <a:ext cx="7776864" cy="830997"/>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Für Nationalbibliotheken ist die Angabe verpflichtend.</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8208912"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40148434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55393483"/>
              </p:ext>
            </p:extLst>
          </p:nvPr>
        </p:nvGraphicFramePr>
        <p:xfrm>
          <a:off x="395536" y="2708920"/>
          <a:ext cx="8107088" cy="2968973"/>
        </p:xfrm>
        <a:graphic>
          <a:graphicData uri="http://schemas.openxmlformats.org/drawingml/2006/table">
            <a:tbl>
              <a:tblPr firstRow="1" bandRow="1">
                <a:tableStyleId>{5C22544A-7EE6-4342-B048-85BDC9FD1C3A}</a:tableStyleId>
              </a:tblPr>
              <a:tblGrid>
                <a:gridCol w="1409928"/>
                <a:gridCol w="3407326"/>
                <a:gridCol w="3289834"/>
              </a:tblGrid>
              <a:tr h="35637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42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Glas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810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Inhaltlicher Bezugsrahmen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Basiert auf Beiträgen, die in den Jahren</a:t>
                      </a:r>
                      <a:r>
                        <a:rPr lang="de-DE" baseline="0" dirty="0" smtClean="0">
                          <a:latin typeface="Verdana" panose="020B0604030504040204" pitchFamily="34" charset="0"/>
                          <a:ea typeface="Verdana" panose="020B0604030504040204" pitchFamily="34" charset="0"/>
                          <a:cs typeface="Verdana" panose="020B0604030504040204" pitchFamily="34" charset="0"/>
                        </a:rPr>
                        <a:t> von 2007 bis 2013 in der Fachzeitschrift „Detail“ erschienen sind.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1532">
                <a:tc grid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Haupttitel zu unspezifisch, daher für eindeutige Abgrenzung als notwendig erachtet.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Inhaltlicher Bezugsrahmen (RDA 7.3)</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c</a:t>
            </a:r>
            <a:r>
              <a:rPr lang="de-DE" sz="2400" dirty="0" smtClean="0">
                <a:latin typeface="Verdana" panose="020B0604030504040204" pitchFamily="34" charset="0"/>
                <a:ea typeface="Verdana" panose="020B0604030504040204" pitchFamily="34" charset="0"/>
                <a:cs typeface="Verdana" panose="020B0604030504040204" pitchFamily="34" charset="0"/>
              </a:rPr>
              <a:t>hronologischer oder geographischer Bezugsrahmen</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a:t>
            </a:r>
          </a:p>
        </p:txBody>
      </p:sp>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31.07.2015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39028226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Zielgruppe (RDA 7.7)</a:t>
            </a:r>
            <a:endParaRPr lang="de-DE" dirty="0"/>
          </a:p>
        </p:txBody>
      </p:sp>
      <p:sp>
        <p:nvSpPr>
          <p:cNvPr id="3" name="Textplatzhalter 2"/>
          <p:cNvSpPr>
            <a:spLocks noGrp="1"/>
          </p:cNvSpPr>
          <p:nvPr>
            <p:ph type="body" sz="quarter" idx="13"/>
          </p:nvPr>
        </p:nvSpPr>
        <p:spPr/>
        <p:txBody>
          <a:bodyPr wrap="square"/>
          <a:lstStyle/>
          <a:p>
            <a:r>
              <a:rPr lang="de-DE" dirty="0" smtClean="0"/>
              <a:t>definiert durch die Altersgruppe, die Bildungsstufe, die Art der Behinderung </a:t>
            </a:r>
            <a:r>
              <a:rPr lang="de-DE" dirty="0"/>
              <a:t>o</a:t>
            </a:r>
            <a:r>
              <a:rPr lang="de-DE" dirty="0" smtClean="0"/>
              <a:t>der eine andere Kategorisierung</a:t>
            </a:r>
          </a:p>
          <a:p>
            <a:pPr lvl="1"/>
            <a:r>
              <a:rPr lang="de-DE" dirty="0"/>
              <a:t>n</a:t>
            </a:r>
            <a:r>
              <a:rPr lang="de-DE" dirty="0" smtClean="0"/>
              <a:t>ormierte Liste in RDA 7.7.1.3 D-A-CH</a:t>
            </a:r>
          </a:p>
          <a:p>
            <a:pPr lvl="2"/>
            <a:r>
              <a:rPr lang="de-DE" sz="1800" dirty="0" smtClean="0"/>
              <a:t>Jugend</a:t>
            </a:r>
          </a:p>
          <a:p>
            <a:pPr lvl="2"/>
            <a:r>
              <a:rPr lang="de-DE" sz="1800" dirty="0" smtClean="0"/>
              <a:t>Kind</a:t>
            </a:r>
          </a:p>
          <a:p>
            <a:pPr lvl="2"/>
            <a:r>
              <a:rPr lang="de-DE" sz="1800" dirty="0" smtClean="0"/>
              <a:t>Lehrer</a:t>
            </a:r>
          </a:p>
          <a:p>
            <a:pPr lvl="2"/>
            <a:r>
              <a:rPr lang="de-DE" sz="1800" dirty="0" smtClean="0"/>
              <a:t>Leseanfänger</a:t>
            </a:r>
          </a:p>
          <a:p>
            <a:pPr lvl="2"/>
            <a:r>
              <a:rPr lang="de-DE" sz="1800" dirty="0" smtClean="0"/>
              <a:t>Schüler</a:t>
            </a:r>
          </a:p>
          <a:p>
            <a:pPr lvl="2"/>
            <a:r>
              <a:rPr lang="de-DE" sz="1800" dirty="0" smtClean="0"/>
              <a:t>Sehbehinderter</a:t>
            </a:r>
          </a:p>
          <a:p>
            <a:pPr lvl="2"/>
            <a:r>
              <a:rPr lang="de-DE" sz="1800" dirty="0" smtClean="0"/>
              <a:t>Vorschulkind</a:t>
            </a:r>
          </a:p>
          <a:p>
            <a:pPr lvl="1"/>
            <a:r>
              <a:rPr lang="de-DE" dirty="0"/>
              <a:t>n</a:t>
            </a:r>
            <a:r>
              <a:rPr lang="de-DE" dirty="0" smtClean="0"/>
              <a:t>äher erläutert:</a:t>
            </a:r>
          </a:p>
          <a:p>
            <a:pPr lvl="2"/>
            <a:r>
              <a:rPr lang="de-DE" dirty="0" smtClean="0"/>
              <a:t>Kind = 1-12 Jahre</a:t>
            </a:r>
          </a:p>
          <a:p>
            <a:pPr lvl="2"/>
            <a:r>
              <a:rPr lang="de-DE" dirty="0" smtClean="0"/>
              <a:t>Jugend = 12-15 Jahre</a:t>
            </a:r>
          </a:p>
          <a:p>
            <a:pPr lvl="2"/>
            <a:r>
              <a:rPr lang="de-DE" dirty="0" smtClean="0"/>
              <a:t>Vorschulkind = 3-6 Jahre</a:t>
            </a:r>
          </a:p>
          <a:p>
            <a:pPr lvl="2"/>
            <a:r>
              <a:rPr lang="de-DE" dirty="0" smtClean="0"/>
              <a:t>Schüler = Grundschule bis Abitur</a:t>
            </a:r>
            <a:endParaRPr lang="de-DE" dirty="0"/>
          </a:p>
        </p:txBody>
      </p:sp>
      <p:sp>
        <p:nvSpPr>
          <p:cNvPr id="4" name="Fußzeilenplatzhalter 3"/>
          <p:cNvSpPr>
            <a:spLocks noGrp="1"/>
          </p:cNvSpPr>
          <p:nvPr>
            <p:ph type="ftr" sz="quarter" idx="14"/>
          </p:nvPr>
        </p:nvSpPr>
        <p:spPr>
          <a:xfrm>
            <a:off x="467544" y="6376243"/>
            <a:ext cx="835292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21358178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Zielgruppe (RDA 7.7)</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409701238"/>
              </p:ext>
            </p:extLst>
          </p:nvPr>
        </p:nvGraphicFramePr>
        <p:xfrm>
          <a:off x="395536" y="1190145"/>
          <a:ext cx="8280919" cy="1093335"/>
        </p:xfrm>
        <a:graphic>
          <a:graphicData uri="http://schemas.openxmlformats.org/drawingml/2006/table">
            <a:tbl>
              <a:tblPr firstRow="1" bandRow="1">
                <a:tableStyleId>{5C22544A-7EE6-4342-B048-85BDC9FD1C3A}</a:tableStyleId>
              </a:tblPr>
              <a:tblGrid>
                <a:gridCol w="1440159"/>
                <a:gridCol w="2880321"/>
                <a:gridCol w="3960439"/>
              </a:tblGrid>
              <a:tr h="36003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293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Sehbehinderter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16024">
                <a:tc gridSpan="3">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Hinweis in der Ressource: in großer Schrift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055645245"/>
              </p:ext>
            </p:extLst>
          </p:nvPr>
        </p:nvGraphicFramePr>
        <p:xfrm>
          <a:off x="395536" y="5517232"/>
          <a:ext cx="8280920" cy="792088"/>
        </p:xfrm>
        <a:graphic>
          <a:graphicData uri="http://schemas.openxmlformats.org/drawingml/2006/table">
            <a:tbl>
              <a:tblPr firstRow="1" bandRow="1">
                <a:tableStyleId>{5C22544A-7EE6-4342-B048-85BDC9FD1C3A}</a:tableStyleId>
              </a:tblPr>
              <a:tblGrid>
                <a:gridCol w="1281219"/>
                <a:gridCol w="2989510"/>
                <a:gridCol w="4010191"/>
              </a:tblGrid>
              <a:tr h="14973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FSK ab 12 freigegeben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Rechteck 7"/>
          <p:cNvSpPr/>
          <p:nvPr/>
        </p:nvSpPr>
        <p:spPr>
          <a:xfrm>
            <a:off x="251520" y="764704"/>
            <a:ext cx="6606480" cy="400110"/>
          </a:xfrm>
          <a:prstGeom prst="rect">
            <a:avLst/>
          </a:prstGeom>
        </p:spPr>
        <p:txBody>
          <a:bodyPr wrap="square">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Beispiele: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33748660"/>
              </p:ext>
            </p:extLst>
          </p:nvPr>
        </p:nvGraphicFramePr>
        <p:xfrm>
          <a:off x="395536" y="4437112"/>
          <a:ext cx="8280920" cy="786368"/>
        </p:xfrm>
        <a:graphic>
          <a:graphicData uri="http://schemas.openxmlformats.org/drawingml/2006/table">
            <a:tbl>
              <a:tblPr firstRow="1" bandRow="1">
                <a:tableStyleId>{5C22544A-7EE6-4342-B048-85BDC9FD1C3A}</a:tableStyleId>
              </a:tblPr>
              <a:tblGrid>
                <a:gridCol w="1281219"/>
                <a:gridCol w="2989510"/>
                <a:gridCol w="401019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Vorschulkind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3402359253"/>
              </p:ext>
            </p:extLst>
          </p:nvPr>
        </p:nvGraphicFramePr>
        <p:xfrm>
          <a:off x="395536" y="2564904"/>
          <a:ext cx="8280920" cy="1584176"/>
        </p:xfrm>
        <a:graphic>
          <a:graphicData uri="http://schemas.openxmlformats.org/drawingml/2006/table">
            <a:tbl>
              <a:tblPr firstRow="1" bandRow="1">
                <a:tableStyleId>{5C22544A-7EE6-4342-B048-85BDC9FD1C3A}</a:tableStyleId>
              </a:tblPr>
              <a:tblGrid>
                <a:gridCol w="1248138"/>
                <a:gridCol w="3045672"/>
                <a:gridCol w="3987110"/>
              </a:tblGrid>
              <a:tr h="1211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Art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Hörbuch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Zielgruppe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Sehbehinderter</a:t>
                      </a:r>
                    </a:p>
                  </a:txBody>
                  <a:tcPr anchor="ctr"/>
                </a:tc>
              </a:tr>
              <a:tr h="360040">
                <a:tc grid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Beispiel</a:t>
                      </a:r>
                      <a:r>
                        <a:rPr lang="de-DE" b="0" baseline="0" dirty="0" smtClean="0">
                          <a:latin typeface="Verdana" panose="020B0604030504040204" pitchFamily="34" charset="0"/>
                          <a:ea typeface="Verdana" panose="020B0604030504040204" pitchFamily="34" charset="0"/>
                          <a:cs typeface="Verdana" panose="020B0604030504040204" pitchFamily="34" charset="0"/>
                        </a:rPr>
                        <a:t> für ein Blindenhörbuch</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8280920" cy="365125"/>
          </a:xfrm>
        </p:spPr>
        <p:txBody>
          <a:bodyPr/>
          <a:lstStyle/>
          <a:p>
            <a:r>
              <a:rPr lang="de-DE" smtClean="0"/>
              <a:t>AG RDA Schulungsunterlagen | RDA kompakt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9961904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5228161"/>
              </p:ext>
            </p:extLst>
          </p:nvPr>
        </p:nvGraphicFramePr>
        <p:xfrm>
          <a:off x="395537" y="2708920"/>
          <a:ext cx="8352927" cy="2358141"/>
        </p:xfrm>
        <a:graphic>
          <a:graphicData uri="http://schemas.openxmlformats.org/drawingml/2006/table">
            <a:tbl>
              <a:tblPr firstRow="1" bandRow="1">
                <a:tableStyleId>{5C22544A-7EE6-4342-B048-85BDC9FD1C3A}</a:tableStyleId>
              </a:tblPr>
              <a:tblGrid>
                <a:gridCol w="1336275"/>
                <a:gridCol w="2803228"/>
                <a:gridCol w="421342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Stadt Merseburg und ihre Papier- und Mühlengeschichte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Zusammenfassung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Es werden mehrere Mühlen mit ihren unterschiedlichen Benennungen aufgeführt und über die Geschichte der Buntpapierfabrik Merseburg berichtet.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Zusammenfassung des Inhalts (RDA 7.10)</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ein Abstract, eine Zusammenfassung, eine Synopse usw.</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a:t>
            </a:r>
          </a:p>
        </p:txBody>
      </p:sp>
      <p:sp>
        <p:nvSpPr>
          <p:cNvPr id="5" name="Fußzeilenplatzhalter 4"/>
          <p:cNvSpPr>
            <a:spLocks noGrp="1"/>
          </p:cNvSpPr>
          <p:nvPr>
            <p:ph type="ftr" sz="quarter" idx="14"/>
          </p:nvPr>
        </p:nvSpPr>
        <p:spPr>
          <a:xfrm>
            <a:off x="467544" y="6376243"/>
            <a:ext cx="8424936" cy="365125"/>
          </a:xfrm>
        </p:spPr>
        <p:txBody>
          <a:bodyPr/>
          <a:lstStyle/>
          <a:p>
            <a:r>
              <a:rPr lang="de-DE" smtClean="0"/>
              <a:t>AG RDA Schulungsunterlagen | RDA kompakt | Stand: 31.07.2015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41092620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8828144"/>
              </p:ext>
            </p:extLst>
          </p:nvPr>
        </p:nvGraphicFramePr>
        <p:xfrm>
          <a:off x="395536" y="3140968"/>
          <a:ext cx="8280920" cy="864095"/>
        </p:xfrm>
        <a:graphic>
          <a:graphicData uri="http://schemas.openxmlformats.org/drawingml/2006/table">
            <a:tbl>
              <a:tblPr firstRow="1" bandRow="1">
                <a:tableStyleId>{5C22544A-7EE6-4342-B048-85BDC9FD1C3A}</a:tableStyleId>
              </a:tblPr>
              <a:tblGrid>
                <a:gridCol w="1248138"/>
                <a:gridCol w="3016334"/>
                <a:gridCol w="4016448"/>
              </a:tblGrid>
              <a:tr h="30172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9833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Aufzeichnungsort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Waldbühne,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8640"/>
            <a:ext cx="8640960" cy="792088"/>
          </a:xfrm>
        </p:spPr>
        <p:txBody>
          <a:bodyPr/>
          <a:lstStyle/>
          <a:p>
            <a:r>
              <a:rPr lang="de-DE" dirty="0" smtClean="0"/>
              <a:t>Aufzeichnungsort und Aufzeichnungsdatum (RDA 7.11)</a:t>
            </a:r>
            <a:endParaRPr lang="de-DE" dirty="0"/>
          </a:p>
        </p:txBody>
      </p:sp>
      <p:sp>
        <p:nvSpPr>
          <p:cNvPr id="3" name="Textfeld 2"/>
          <p:cNvSpPr txBox="1"/>
          <p:nvPr/>
        </p:nvSpPr>
        <p:spPr>
          <a:xfrm>
            <a:off x="251520" y="980728"/>
            <a:ext cx="8251104" cy="1938992"/>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Ort und Datum, die mit der Aufzeichnung (Aufnahme, Film usw.) des Inhalts einer Ressource in Verbindung stehen.</a:t>
            </a:r>
          </a:p>
          <a:p>
            <a:pPr marL="342900" indent="-342900">
              <a:buFont typeface="Arial" panose="020B0604020202020204"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p>
        </p:txBody>
      </p:sp>
      <p:graphicFrame>
        <p:nvGraphicFramePr>
          <p:cNvPr id="8" name="Tabelle 7"/>
          <p:cNvGraphicFramePr>
            <a:graphicFrameLocks noGrp="1"/>
          </p:cNvGraphicFramePr>
          <p:nvPr>
            <p:extLst>
              <p:ext uri="{D42A27DB-BD31-4B8C-83A1-F6EECF244321}">
                <p14:modId xmlns:p14="http://schemas.microsoft.com/office/powerpoint/2010/main" val="3142241608"/>
              </p:ext>
            </p:extLst>
          </p:nvPr>
        </p:nvGraphicFramePr>
        <p:xfrm>
          <a:off x="395536" y="4293096"/>
          <a:ext cx="8280920" cy="864096"/>
        </p:xfrm>
        <a:graphic>
          <a:graphicData uri="http://schemas.openxmlformats.org/drawingml/2006/table">
            <a:tbl>
              <a:tblPr firstRow="1" bandRow="1">
                <a:tableStyleId>{5C22544A-7EE6-4342-B048-85BDC9FD1C3A}</a:tableStyleId>
              </a:tblPr>
              <a:tblGrid>
                <a:gridCol w="1248138"/>
                <a:gridCol w="3016334"/>
                <a:gridCol w="4016448"/>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9833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Aufzeichnungsdatum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22.-23. </a:t>
                      </a:r>
                      <a:r>
                        <a:rPr lang="de-DE" smtClean="0">
                          <a:latin typeface="Verdana" panose="020B0604030504040204" pitchFamily="34" charset="0"/>
                          <a:ea typeface="Verdana" panose="020B0604030504040204" pitchFamily="34" charset="0"/>
                          <a:cs typeface="Verdana" panose="020B0604030504040204" pitchFamily="34" charset="0"/>
                        </a:rPr>
                        <a:t>April 1977</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805337080"/>
              </p:ext>
            </p:extLst>
          </p:nvPr>
        </p:nvGraphicFramePr>
        <p:xfrm>
          <a:off x="395536" y="5445224"/>
          <a:ext cx="8280920" cy="792088"/>
        </p:xfrm>
        <a:graphic>
          <a:graphicData uri="http://schemas.openxmlformats.org/drawingml/2006/table">
            <a:tbl>
              <a:tblPr firstRow="1" bandRow="1">
                <a:tableStyleId>{5C22544A-7EE6-4342-B048-85BDC9FD1C3A}</a:tableStyleId>
              </a:tblPr>
              <a:tblGrid>
                <a:gridCol w="1248138"/>
                <a:gridCol w="3016334"/>
                <a:gridCol w="4016448"/>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Aufzeichnungsdatum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2002 September 13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42845545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527710104"/>
              </p:ext>
            </p:extLst>
          </p:nvPr>
        </p:nvGraphicFramePr>
        <p:xfrm>
          <a:off x="395536" y="2636912"/>
          <a:ext cx="8136904" cy="1409708"/>
        </p:xfrm>
        <a:graphic>
          <a:graphicData uri="http://schemas.openxmlformats.org/drawingml/2006/table">
            <a:tbl>
              <a:tblPr firstRow="1" bandRow="1">
                <a:tableStyleId>{5C22544A-7EE6-4342-B048-85BDC9FD1C3A}</a:tableStyleId>
              </a:tblPr>
              <a:tblGrid>
                <a:gridCol w="1248138"/>
                <a:gridCol w="2712302"/>
                <a:gridCol w="417646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Russischer und sorbischer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2207">
                <a:tc grid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Titel liegt sorbisch vor. Der Inhaltstext ist sorbisch und russisch.</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Sprache des Inhalts (RDA 7.12)</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e</a:t>
            </a:r>
            <a:r>
              <a:rPr lang="de-DE" sz="2400" dirty="0" smtClean="0">
                <a:latin typeface="Verdana" panose="020B0604030504040204" pitchFamily="34" charset="0"/>
                <a:ea typeface="Verdana" panose="020B0604030504040204" pitchFamily="34" charset="0"/>
                <a:cs typeface="Verdana" panose="020B0604030504040204" pitchFamily="34" charset="0"/>
              </a:rPr>
              <a:t>ine Sprache, die verwendet wird, um den Inhalt einer Ressource auszudrücken</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p>
        </p:txBody>
      </p:sp>
      <p:graphicFrame>
        <p:nvGraphicFramePr>
          <p:cNvPr id="8" name="Tabelle 7"/>
          <p:cNvGraphicFramePr>
            <a:graphicFrameLocks noGrp="1"/>
          </p:cNvGraphicFramePr>
          <p:nvPr>
            <p:extLst>
              <p:ext uri="{D42A27DB-BD31-4B8C-83A1-F6EECF244321}">
                <p14:modId xmlns:p14="http://schemas.microsoft.com/office/powerpoint/2010/main" val="2777939150"/>
              </p:ext>
            </p:extLst>
          </p:nvPr>
        </p:nvGraphicFramePr>
        <p:xfrm>
          <a:off x="395536" y="4293096"/>
          <a:ext cx="8136904" cy="1729242"/>
        </p:xfrm>
        <a:graphic>
          <a:graphicData uri="http://schemas.openxmlformats.org/drawingml/2006/table">
            <a:tbl>
              <a:tblPr firstRow="1" bandRow="1">
                <a:tableStyleId>{5C22544A-7EE6-4342-B048-85BDC9FD1C3A}</a:tableStyleId>
              </a:tblPr>
              <a:tblGrid>
                <a:gridCol w="1248138"/>
                <a:gridCol w="2784310"/>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Tschechischer Text. Deutsche und englische Zusammenfassung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gridSpan="3">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Titel und Sprache des Inhalts sind tschechisch. Hinweis auf die englische und deutsche Zusammenfassung.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31.07.2015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17384636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Notation (RDA 7.13)</a:t>
            </a:r>
            <a:endParaRPr lang="de-DE" dirty="0"/>
          </a:p>
        </p:txBody>
      </p:sp>
      <p:sp>
        <p:nvSpPr>
          <p:cNvPr id="3" name="Textplatzhalter 2"/>
          <p:cNvSpPr>
            <a:spLocks noGrp="1"/>
          </p:cNvSpPr>
          <p:nvPr>
            <p:ph type="body" sz="quarter" idx="13"/>
          </p:nvPr>
        </p:nvSpPr>
        <p:spPr/>
        <p:txBody>
          <a:bodyPr wrap="square"/>
          <a:lstStyle/>
          <a:p>
            <a:r>
              <a:rPr lang="de-DE" dirty="0" smtClean="0"/>
              <a:t>Inhalt wird durch Zeichen und/oder Symbole ausgedrückt </a:t>
            </a:r>
          </a:p>
          <a:p>
            <a:pPr marL="0" indent="0">
              <a:buNone/>
            </a:pPr>
            <a:endParaRPr lang="de-DE" dirty="0" smtClean="0"/>
          </a:p>
          <a:p>
            <a:r>
              <a:rPr lang="de-DE" dirty="0" smtClean="0"/>
              <a:t>Schrift (RDA 7.13.2)</a:t>
            </a:r>
          </a:p>
          <a:p>
            <a:pPr lvl="1"/>
            <a:r>
              <a:rPr lang="de-DE" dirty="0" smtClean="0"/>
              <a:t>Zusatzelement im deutschsprachigen Raum für nicht-</a:t>
            </a:r>
            <a:r>
              <a:rPr lang="de-DE" dirty="0"/>
              <a:t>l</a:t>
            </a:r>
            <a:r>
              <a:rPr lang="de-DE" dirty="0" smtClean="0"/>
              <a:t>ateinische Schriften</a:t>
            </a:r>
          </a:p>
          <a:p>
            <a:r>
              <a:rPr lang="de-DE" dirty="0" smtClean="0"/>
              <a:t>Erfassen von Schriften (RDA 7.13.2.3)</a:t>
            </a:r>
          </a:p>
          <a:p>
            <a:pPr lvl="1"/>
            <a:r>
              <a:rPr lang="de-DE" dirty="0" smtClean="0"/>
              <a:t>textliche Begriffe</a:t>
            </a:r>
          </a:p>
          <a:p>
            <a:pPr lvl="1"/>
            <a:r>
              <a:rPr lang="de-DE" dirty="0"/>
              <a:t>o</a:t>
            </a:r>
            <a:r>
              <a:rPr lang="de-DE" dirty="0" smtClean="0"/>
              <a:t>der 4-Buchstaben-Kodierungen nach ISO 15924</a:t>
            </a:r>
          </a:p>
          <a:p>
            <a:r>
              <a:rPr lang="de-DE" dirty="0" smtClean="0"/>
              <a:t>Details zu Schriften (RDA 7.13.2.4)</a:t>
            </a:r>
          </a:p>
          <a:p>
            <a:pPr lvl="1"/>
            <a:r>
              <a:rPr lang="de-DE" dirty="0"/>
              <a:t>w</a:t>
            </a:r>
            <a:r>
              <a:rPr lang="de-DE" dirty="0" smtClean="0"/>
              <a:t>ird erfasst, wenn für die Identifizierung oder Abgrenzung wichtig</a:t>
            </a:r>
          </a:p>
        </p:txBody>
      </p:sp>
      <p:sp>
        <p:nvSpPr>
          <p:cNvPr id="4" name="Fußzeilenplatzhalter 3"/>
          <p:cNvSpPr>
            <a:spLocks noGrp="1"/>
          </p:cNvSpPr>
          <p:nvPr>
            <p:ph type="ftr" sz="quarter" idx="14"/>
          </p:nvPr>
        </p:nvSpPr>
        <p:spPr>
          <a:xfrm>
            <a:off x="467544" y="6376243"/>
            <a:ext cx="8208912"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12296149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 (RDA 2.15.1.1)</a:t>
            </a:r>
            <a:endParaRPr lang="de-DE" dirty="0"/>
          </a:p>
        </p:txBody>
      </p:sp>
      <p:sp>
        <p:nvSpPr>
          <p:cNvPr id="3" name="Textplatzhalter 2"/>
          <p:cNvSpPr>
            <a:spLocks noGrp="1"/>
          </p:cNvSpPr>
          <p:nvPr>
            <p:ph type="body" sz="quarter" idx="13"/>
          </p:nvPr>
        </p:nvSpPr>
        <p:spPr/>
        <p:txBody>
          <a:bodyPr/>
          <a:lstStyle/>
          <a:p>
            <a:r>
              <a:rPr lang="de-DE" dirty="0" smtClean="0"/>
              <a:t>Zeichenfolge, die eine Manifestation eindeutig von anderen unterscheidet </a:t>
            </a:r>
          </a:p>
          <a:p>
            <a:pPr lvl="1"/>
            <a:r>
              <a:rPr lang="de-DE" dirty="0" smtClean="0"/>
              <a:t>ISBN, ISMN, ISSN</a:t>
            </a:r>
          </a:p>
          <a:p>
            <a:pPr lvl="1"/>
            <a:r>
              <a:rPr lang="de-DE" smtClean="0"/>
              <a:t>URN, DOI und Handle</a:t>
            </a:r>
            <a:endParaRPr lang="de-DE" dirty="0" smtClean="0"/>
          </a:p>
          <a:p>
            <a:pPr lvl="1"/>
            <a:r>
              <a:rPr lang="de-DE" dirty="0" smtClean="0"/>
              <a:t>EAN und UPC</a:t>
            </a:r>
          </a:p>
          <a:p>
            <a:pPr lvl="1"/>
            <a:r>
              <a:rPr lang="de-DE" dirty="0" smtClean="0"/>
              <a:t>Nummern von  Verlagen, Vertrieben, Amtsdruckschriften-Agenturen, Dokumenten-Clearingstellen und Archiven usw. </a:t>
            </a:r>
          </a:p>
          <a:p>
            <a:pPr lvl="1"/>
            <a:r>
              <a:rPr lang="de-DE" dirty="0" smtClean="0"/>
              <a:t>Fingerprints, Musik-</a:t>
            </a:r>
            <a:r>
              <a:rPr lang="de-DE" dirty="0" err="1" smtClean="0"/>
              <a:t>Bestellnr</a:t>
            </a:r>
            <a:r>
              <a:rPr lang="de-DE" dirty="0" smtClean="0"/>
              <a:t>. und </a:t>
            </a:r>
            <a:r>
              <a:rPr lang="de-DE" dirty="0" err="1" smtClean="0"/>
              <a:t>Druckplattennr</a:t>
            </a:r>
            <a:r>
              <a:rPr lang="de-DE" dirty="0" smtClean="0"/>
              <a:t>.</a:t>
            </a:r>
          </a:p>
          <a:p>
            <a:r>
              <a:rPr lang="de-DE" dirty="0" smtClean="0"/>
              <a:t>Der </a:t>
            </a:r>
            <a:r>
              <a:rPr lang="de-DE" dirty="0" err="1" smtClean="0"/>
              <a:t>Identifikator</a:t>
            </a:r>
            <a:r>
              <a:rPr lang="de-DE" dirty="0" smtClean="0"/>
              <a:t> für die Manifestation ist ein Standardelement.</a:t>
            </a:r>
          </a:p>
          <a:p>
            <a:r>
              <a:rPr lang="de-DE" dirty="0" smtClean="0"/>
              <a:t>Im Gegensatz zu URNs wird die URL in RDA 4.6 als „Zugangsinformation“ behandelt.</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a:t>
            </a:fld>
            <a:endParaRPr lang="de-DE"/>
          </a:p>
        </p:txBody>
      </p:sp>
      <p:sp>
        <p:nvSpPr>
          <p:cNvPr id="8" name="Fußzeilenplatzhalter 7"/>
          <p:cNvSpPr>
            <a:spLocks noGrp="1"/>
          </p:cNvSpPr>
          <p:nvPr>
            <p:ph type="ftr" sz="quarter" idx="14"/>
          </p:nvPr>
        </p:nvSpPr>
        <p:spPr>
          <a:xfrm>
            <a:off x="467544" y="6376243"/>
            <a:ext cx="7992888"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2112233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314246942"/>
              </p:ext>
            </p:extLst>
          </p:nvPr>
        </p:nvGraphicFramePr>
        <p:xfrm>
          <a:off x="395536" y="2708920"/>
          <a:ext cx="8136904" cy="1047501"/>
        </p:xfrm>
        <a:graphic>
          <a:graphicData uri="http://schemas.openxmlformats.org/drawingml/2006/table">
            <a:tbl>
              <a:tblPr firstRow="1" bandRow="1">
                <a:tableStyleId>{5C22544A-7EE6-4342-B048-85BDC9FD1C3A}</a:tableStyleId>
              </a:tblPr>
              <a:tblGrid>
                <a:gridCol w="1248138"/>
                <a:gridCol w="3016334"/>
                <a:gridCol w="3872432"/>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Barrierefreier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Geschlossene Untertitel für Hörgeschädigte auf deutsch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Barrierefreier Inhalt (RDA 7.14)</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Inhalt, der diejenigen mit einer Sinnesschädigung zum besseren Verständnis von Inhalt unterstützt</a:t>
            </a:r>
          </a:p>
          <a:p>
            <a:endParaRPr lang="de-DE" sz="2400" dirty="0" smtClean="0"/>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3740832308"/>
              </p:ext>
            </p:extLst>
          </p:nvPr>
        </p:nvGraphicFramePr>
        <p:xfrm>
          <a:off x="395536" y="3933056"/>
          <a:ext cx="8136904" cy="1047501"/>
        </p:xfrm>
        <a:graphic>
          <a:graphicData uri="http://schemas.openxmlformats.org/drawingml/2006/table">
            <a:tbl>
              <a:tblPr firstRow="1" bandRow="1">
                <a:tableStyleId>{5C22544A-7EE6-4342-B048-85BDC9FD1C3A}</a:tableStyleId>
              </a:tblPr>
              <a:tblGrid>
                <a:gridCol w="1248138"/>
                <a:gridCol w="3016334"/>
                <a:gridCol w="3872432"/>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Barrierefreier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Untertitel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653417644"/>
              </p:ext>
            </p:extLst>
          </p:nvPr>
        </p:nvGraphicFramePr>
        <p:xfrm>
          <a:off x="395536" y="5157192"/>
          <a:ext cx="8136904" cy="1066800"/>
        </p:xfrm>
        <a:graphic>
          <a:graphicData uri="http://schemas.openxmlformats.org/drawingml/2006/table">
            <a:tbl>
              <a:tblPr firstRow="1" bandRow="1">
                <a:tableStyleId>{5C22544A-7EE6-4342-B048-85BDC9FD1C3A}</a:tableStyleId>
              </a:tblPr>
              <a:tblGrid>
                <a:gridCol w="1248138"/>
                <a:gridCol w="3016334"/>
                <a:gridCol w="3872432"/>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Barrierefreier</a:t>
                      </a:r>
                      <a:r>
                        <a:rPr lang="de-DE" baseline="0" dirty="0" smtClean="0">
                          <a:latin typeface="Verdana" panose="020B0604030504040204" pitchFamily="34" charset="0"/>
                          <a:ea typeface="Verdana" panose="020B0604030504040204" pitchFamily="34" charset="0"/>
                          <a:cs typeface="Verdana" panose="020B0604030504040204" pitchFamily="34" charset="0"/>
                        </a:rPr>
                        <a:t>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Offen unterlegt in amerikanischer Gebärdensprache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6059290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 (RDA 7.15)</a:t>
            </a:r>
            <a:endParaRPr lang="de-DE" dirty="0"/>
          </a:p>
        </p:txBody>
      </p:sp>
      <p:sp>
        <p:nvSpPr>
          <p:cNvPr id="3" name="Textplatzhalter 2"/>
          <p:cNvSpPr>
            <a:spLocks noGrp="1"/>
          </p:cNvSpPr>
          <p:nvPr>
            <p:ph type="body" sz="quarter" idx="13"/>
          </p:nvPr>
        </p:nvSpPr>
        <p:spPr/>
        <p:txBody>
          <a:bodyPr wrap="square"/>
          <a:lstStyle/>
          <a:p>
            <a:r>
              <a:rPr lang="de-DE" dirty="0" smtClean="0"/>
              <a:t>Standardelement, Angabe gemäß der Grundregel  (RDA 7.15.1.3)</a:t>
            </a:r>
          </a:p>
          <a:p>
            <a:endParaRPr lang="de-DE" dirty="0"/>
          </a:p>
          <a:p>
            <a:r>
              <a:rPr lang="de-DE" dirty="0" smtClean="0"/>
              <a:t>Inhalt, der dazu konzipiert ist, den primären Inhalt einer Ressource zu illustrieren                          (RDA 7.15.1.3 D-A-CH)</a:t>
            </a:r>
          </a:p>
          <a:p>
            <a:pPr lvl="1"/>
            <a:r>
              <a:rPr lang="de-DE" dirty="0" smtClean="0"/>
              <a:t>Erfassung nur vorgesehen als Ergänzung des primären Inhalts</a:t>
            </a:r>
          </a:p>
          <a:p>
            <a:pPr lvl="1"/>
            <a:r>
              <a:rPr lang="de-DE" dirty="0" smtClean="0"/>
              <a:t>keine Erfassung, wenn ein wesentlicher Teil aus Bildern etc. besteht</a:t>
            </a:r>
          </a:p>
          <a:p>
            <a:pPr lvl="2"/>
            <a:r>
              <a:rPr lang="de-DE" sz="1800" dirty="0"/>
              <a:t>n</a:t>
            </a:r>
            <a:r>
              <a:rPr lang="de-DE" sz="1800" dirty="0" smtClean="0"/>
              <a:t>ach RDA 7.2 wird ein Begriff aus der normierten Liste  in RDA 7.2.1.3 D-A-CH gewählt</a:t>
            </a:r>
          </a:p>
          <a:p>
            <a:pPr lvl="2"/>
            <a:r>
              <a:rPr lang="de-DE" sz="1800" dirty="0"/>
              <a:t>e</a:t>
            </a:r>
            <a:r>
              <a:rPr lang="de-DE" sz="1800" dirty="0" smtClean="0"/>
              <a:t>rfassen Sie zusätzliches „unbewegtes Bild“ als Inhaltstyp nach RDA 6.9</a:t>
            </a:r>
          </a:p>
          <a:p>
            <a:pPr lvl="1"/>
            <a:endParaRPr lang="de-DE" dirty="0" smtClean="0"/>
          </a:p>
          <a:p>
            <a:pPr marL="457200" lvl="1" indent="0">
              <a:buNone/>
            </a:pPr>
            <a:endParaRPr lang="de-DE" dirty="0" smtClean="0"/>
          </a:p>
        </p:txBody>
      </p:sp>
      <p:sp>
        <p:nvSpPr>
          <p:cNvPr id="4" name="Fußzeilenplatzhalter 3"/>
          <p:cNvSpPr>
            <a:spLocks noGrp="1"/>
          </p:cNvSpPr>
          <p:nvPr>
            <p:ph type="ftr" sz="quarter" idx="14"/>
          </p:nvPr>
        </p:nvSpPr>
        <p:spPr>
          <a:xfrm>
            <a:off x="467544" y="6376243"/>
            <a:ext cx="835292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13034589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77907162"/>
              </p:ext>
            </p:extLst>
          </p:nvPr>
        </p:nvGraphicFramePr>
        <p:xfrm>
          <a:off x="395536" y="2420888"/>
          <a:ext cx="8280920" cy="1047501"/>
        </p:xfrm>
        <a:graphic>
          <a:graphicData uri="http://schemas.openxmlformats.org/drawingml/2006/table">
            <a:tbl>
              <a:tblPr firstRow="1" bandRow="1">
                <a:tableStyleId>{5C22544A-7EE6-4342-B048-85BDC9FD1C3A}</a:tableStyleId>
              </a:tblPr>
              <a:tblGrid>
                <a:gridCol w="1224136"/>
                <a:gridCol w="2952328"/>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Discografie: Seite 254-256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Ergänzender Inhalt (RDA 7.16)</a:t>
            </a:r>
            <a:endParaRPr lang="de-DE" dirty="0"/>
          </a:p>
        </p:txBody>
      </p:sp>
      <p:sp>
        <p:nvSpPr>
          <p:cNvPr id="3" name="Textfeld 2"/>
          <p:cNvSpPr txBox="1"/>
          <p:nvPr/>
        </p:nvSpPr>
        <p:spPr>
          <a:xfrm>
            <a:off x="251520" y="836712"/>
            <a:ext cx="8251104" cy="144655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Inhalt, der den primären Inhalt ergänzt</a:t>
            </a:r>
          </a:p>
          <a:p>
            <a:pPr marL="800100" lvl="1" indent="-342900">
              <a:buFont typeface="Symbol" panose="05050102010706020507" pitchFamily="18" charset="2"/>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In RDA 7.16 D-A-CH finden Sie weitere Beispiele</a:t>
            </a:r>
          </a:p>
          <a:p>
            <a:pPr lvl="1"/>
            <a:endParaRPr lang="de-DE" sz="20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1126284672"/>
              </p:ext>
            </p:extLst>
          </p:nvPr>
        </p:nvGraphicFramePr>
        <p:xfrm>
          <a:off x="395536" y="3789040"/>
          <a:ext cx="8280920" cy="1047501"/>
        </p:xfrm>
        <a:graphic>
          <a:graphicData uri="http://schemas.openxmlformats.org/drawingml/2006/table">
            <a:tbl>
              <a:tblPr firstRow="1" bandRow="1">
                <a:tableStyleId>{5C22544A-7EE6-4342-B048-85BDC9FD1C3A}</a:tableStyleId>
              </a:tblPr>
              <a:tblGrid>
                <a:gridCol w="1248138"/>
                <a:gridCol w="2928326"/>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Index</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2474601381"/>
              </p:ext>
            </p:extLst>
          </p:nvPr>
        </p:nvGraphicFramePr>
        <p:xfrm>
          <a:off x="395536" y="5085184"/>
          <a:ext cx="8280919" cy="1047501"/>
        </p:xfrm>
        <a:graphic>
          <a:graphicData uri="http://schemas.openxmlformats.org/drawingml/2006/table">
            <a:tbl>
              <a:tblPr firstRow="1" bandRow="1">
                <a:tableStyleId>{5C22544A-7EE6-4342-B048-85BDC9FD1C3A}</a:tableStyleId>
              </a:tblPr>
              <a:tblGrid>
                <a:gridCol w="1224136"/>
                <a:gridCol w="2952328"/>
                <a:gridCol w="4104455"/>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Literaturangaben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42</a:t>
            </a:fld>
            <a:endParaRPr lang="de-DE"/>
          </a:p>
        </p:txBody>
      </p:sp>
      <p:sp>
        <p:nvSpPr>
          <p:cNvPr id="11"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7614747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23081461"/>
              </p:ext>
            </p:extLst>
          </p:nvPr>
        </p:nvGraphicFramePr>
        <p:xfrm>
          <a:off x="395536" y="3211926"/>
          <a:ext cx="8107088" cy="2017274"/>
        </p:xfrm>
        <a:graphic>
          <a:graphicData uri="http://schemas.openxmlformats.org/drawingml/2006/table">
            <a:tbl>
              <a:tblPr firstRow="1" bandRow="1">
                <a:tableStyleId>{5C22544A-7EE6-4342-B048-85BDC9FD1C3A}</a:tableStyleId>
              </a:tblPr>
              <a:tblGrid>
                <a:gridCol w="1409928"/>
                <a:gridCol w="3407326"/>
                <a:gridCol w="328983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0973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772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Farbinhalt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farbig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grid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Die Illustrationen</a:t>
                      </a:r>
                      <a:r>
                        <a:rPr lang="de-DE" b="0" baseline="0" dirty="0" smtClean="0">
                          <a:latin typeface="Verdana" panose="020B0604030504040204" pitchFamily="34" charset="0"/>
                          <a:ea typeface="Verdana" panose="020B0604030504040204" pitchFamily="34" charset="0"/>
                          <a:cs typeface="Verdana" panose="020B0604030504040204" pitchFamily="34" charset="0"/>
                        </a:rPr>
                        <a:t> sind farbig.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Farbinhalt (RDA 7.17)</a:t>
            </a:r>
            <a:endParaRPr lang="de-DE" dirty="0"/>
          </a:p>
        </p:txBody>
      </p:sp>
      <p:sp>
        <p:nvSpPr>
          <p:cNvPr id="3" name="Textfeld 2"/>
          <p:cNvSpPr txBox="1"/>
          <p:nvPr/>
        </p:nvSpPr>
        <p:spPr>
          <a:xfrm>
            <a:off x="251520" y="836712"/>
            <a:ext cx="8251104" cy="1938992"/>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das Vorhandensein von Farbe, Tönung usw.</a:t>
            </a:r>
          </a:p>
          <a:p>
            <a:pPr marL="342900" indent="-342900">
              <a:buFont typeface="Arial" panose="020B0604020202020204"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a</a:t>
            </a:r>
            <a:r>
              <a:rPr lang="de-DE" sz="2400" dirty="0" smtClean="0">
                <a:latin typeface="Verdana" panose="020B0604030504040204" pitchFamily="34" charset="0"/>
                <a:ea typeface="Verdana" panose="020B0604030504040204" pitchFamily="34" charset="0"/>
                <a:cs typeface="Verdana" panose="020B0604030504040204" pitchFamily="34" charset="0"/>
              </a:rPr>
              <a:t>uch spezielle Farben (einschließlich Schwarz und weiß)</a:t>
            </a:r>
          </a:p>
          <a:p>
            <a:pPr marL="342900" indent="-34290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Beispiel:</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31.07.2015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762816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51192605"/>
              </p:ext>
            </p:extLst>
          </p:nvPr>
        </p:nvGraphicFramePr>
        <p:xfrm>
          <a:off x="323528" y="2708920"/>
          <a:ext cx="8208912" cy="3504569"/>
        </p:xfrm>
        <a:graphic>
          <a:graphicData uri="http://schemas.openxmlformats.org/drawingml/2006/table">
            <a:tbl>
              <a:tblPr firstRow="1" bandRow="1">
                <a:tableStyleId>{5C22544A-7EE6-4342-B048-85BDC9FD1C3A}</a:tableStyleId>
              </a:tblPr>
              <a:tblGrid>
                <a:gridCol w="1427636"/>
                <a:gridCol w="3450122"/>
                <a:gridCol w="3331154"/>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Bildformat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Vollbild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4903">
                <a:tc>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Bildformat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Breitbild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70387">
                <a:tc>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Bildformat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gemischt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Bildformat (RDA 7.19)</a:t>
            </a:r>
            <a:endParaRPr lang="de-DE" dirty="0"/>
          </a:p>
        </p:txBody>
      </p:sp>
      <p:sp>
        <p:nvSpPr>
          <p:cNvPr id="3" name="Textfeld 2"/>
          <p:cNvSpPr txBox="1"/>
          <p:nvPr/>
        </p:nvSpPr>
        <p:spPr>
          <a:xfrm>
            <a:off x="251520" y="836712"/>
            <a:ext cx="8568952"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Verhältnis von Höhe zu Breite eines bewegten Bildes</a:t>
            </a:r>
          </a:p>
          <a:p>
            <a:pPr marL="342900" indent="-342900">
              <a:buFont typeface="Arial" panose="020B0604020202020204"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aus normierte Liste (ein oder mehrere):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7544" y="6376243"/>
            <a:ext cx="8352928" cy="365125"/>
          </a:xfrm>
        </p:spPr>
        <p:txBody>
          <a:bodyPr/>
          <a:lstStyle/>
          <a:p>
            <a:r>
              <a:rPr lang="de-DE" smtClean="0"/>
              <a:t>AG RDA Schulungsunterlagen | RDA kompakt | Stand: 31.07.2015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22395462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Dauer (RDA 7.22)</a:t>
            </a:r>
            <a:endParaRPr lang="de-DE" dirty="0"/>
          </a:p>
        </p:txBody>
      </p:sp>
      <p:sp>
        <p:nvSpPr>
          <p:cNvPr id="3" name="Textplatzhalter 2"/>
          <p:cNvSpPr>
            <a:spLocks noGrp="1"/>
          </p:cNvSpPr>
          <p:nvPr>
            <p:ph type="body" sz="quarter" idx="13"/>
          </p:nvPr>
        </p:nvSpPr>
        <p:spPr/>
        <p:txBody>
          <a:bodyPr wrap="square"/>
          <a:lstStyle/>
          <a:p>
            <a:r>
              <a:rPr lang="de-DE" dirty="0" smtClean="0"/>
              <a:t>Zeitangabe des Inhalts einer Ressource</a:t>
            </a:r>
          </a:p>
          <a:p>
            <a:pPr lvl="1"/>
            <a:r>
              <a:rPr lang="de-DE" dirty="0" smtClean="0"/>
              <a:t>Wiedergabezeit</a:t>
            </a:r>
          </a:p>
          <a:p>
            <a:pPr lvl="1"/>
            <a:r>
              <a:rPr lang="de-DE" dirty="0" smtClean="0"/>
              <a:t>Laufzeit</a:t>
            </a:r>
          </a:p>
          <a:p>
            <a:pPr lvl="1"/>
            <a:r>
              <a:rPr lang="de-DE" dirty="0" smtClean="0"/>
              <a:t>Aufführungszeit (bei Noten oder Bewegungsnotation)</a:t>
            </a:r>
          </a:p>
          <a:p>
            <a:pPr lvl="1"/>
            <a:endParaRPr lang="de-DE" dirty="0"/>
          </a:p>
          <a:p>
            <a:r>
              <a:rPr lang="de-DE" dirty="0" smtClean="0"/>
              <a:t>die Zeitangaben werden nach RDA Anhang B        D-A-CH abgekürzt</a:t>
            </a:r>
          </a:p>
        </p:txBody>
      </p:sp>
      <p:sp>
        <p:nvSpPr>
          <p:cNvPr id="4" name="Fußzeilenplatzhalter 3"/>
          <p:cNvSpPr>
            <a:spLocks noGrp="1"/>
          </p:cNvSpPr>
          <p:nvPr>
            <p:ph type="ftr" sz="quarter" idx="14"/>
          </p:nvPr>
        </p:nvSpPr>
        <p:spPr>
          <a:xfrm>
            <a:off x="467544" y="6376243"/>
            <a:ext cx="5616624"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323113191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Hochschulschriften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3.03.02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5882607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Grundsätzliches</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 </a:t>
            </a:r>
            <a:r>
              <a:rPr lang="de-DE" dirty="0"/>
              <a:t>Werk, das zur </a:t>
            </a:r>
            <a:r>
              <a:rPr lang="de-DE" b="1" dirty="0"/>
              <a:t>Erlangung eines akademischen Grades</a:t>
            </a:r>
            <a:r>
              <a:rPr lang="de-DE" dirty="0"/>
              <a:t> präsentiert </a:t>
            </a:r>
            <a:r>
              <a:rPr lang="de-DE" dirty="0" smtClean="0"/>
              <a:t>wird</a:t>
            </a:r>
          </a:p>
          <a:p>
            <a:endParaRPr lang="de-DE" dirty="0" smtClean="0"/>
          </a:p>
          <a:p>
            <a:r>
              <a:rPr lang="de-DE" dirty="0" smtClean="0"/>
              <a:t>Angabe </a:t>
            </a:r>
            <a:r>
              <a:rPr lang="de-DE" dirty="0"/>
              <a:t>des Hochschulschriftenvermerks </a:t>
            </a:r>
            <a:r>
              <a:rPr lang="de-DE" dirty="0" smtClean="0"/>
              <a:t>durch </a:t>
            </a:r>
            <a:r>
              <a:rPr lang="de-DE" dirty="0"/>
              <a:t>die </a:t>
            </a:r>
            <a:r>
              <a:rPr lang="de-DE" dirty="0" smtClean="0"/>
              <a:t/>
            </a:r>
            <a:br>
              <a:rPr lang="de-DE" dirty="0" smtClean="0"/>
            </a:br>
            <a:r>
              <a:rPr lang="de-DE" dirty="0" err="1" smtClean="0"/>
              <a:t>RDA</a:t>
            </a:r>
            <a:r>
              <a:rPr lang="de-DE" dirty="0" smtClean="0"/>
              <a:t> </a:t>
            </a:r>
            <a:r>
              <a:rPr lang="de-DE" dirty="0"/>
              <a:t>7.9 D-A-CH </a:t>
            </a:r>
            <a:r>
              <a:rPr lang="de-DE" dirty="0" smtClean="0"/>
              <a:t>geregelt</a:t>
            </a:r>
          </a:p>
          <a:p>
            <a:endParaRPr lang="de-DE" dirty="0"/>
          </a:p>
          <a:p>
            <a:r>
              <a:rPr lang="de-DE" dirty="0" smtClean="0"/>
              <a:t>in </a:t>
            </a:r>
            <a:r>
              <a:rPr lang="de-DE" dirty="0"/>
              <a:t>der deutschsprachigen </a:t>
            </a:r>
            <a:r>
              <a:rPr lang="de-DE" dirty="0" smtClean="0"/>
              <a:t>Praxis:</a:t>
            </a:r>
            <a:br>
              <a:rPr lang="de-DE" dirty="0" smtClean="0"/>
            </a:br>
            <a:r>
              <a:rPr lang="de-DE" dirty="0" smtClean="0"/>
              <a:t/>
            </a:r>
            <a:br>
              <a:rPr lang="de-DE" dirty="0" smtClean="0"/>
            </a:br>
            <a:r>
              <a:rPr lang="de-DE" dirty="0" smtClean="0"/>
              <a:t>Charakter </a:t>
            </a:r>
            <a:r>
              <a:rPr lang="de-DE" dirty="0"/>
              <a:t>der Hochschulschrift </a:t>
            </a:r>
            <a:r>
              <a:rPr lang="de-DE" dirty="0" smtClean="0"/>
              <a:t>anstelle </a:t>
            </a:r>
            <a:br>
              <a:rPr lang="de-DE" dirty="0" smtClean="0"/>
            </a:br>
            <a:r>
              <a:rPr lang="de-DE" dirty="0" smtClean="0"/>
              <a:t>des </a:t>
            </a:r>
            <a:r>
              <a:rPr lang="de-DE" dirty="0"/>
              <a:t>genauen akademischen Grads </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2629772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Standardelement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als Zusatzelement erforderlich, wenn </a:t>
            </a:r>
            <a:r>
              <a:rPr lang="de-DE" dirty="0" smtClean="0"/>
              <a:t>zutreffend</a:t>
            </a:r>
          </a:p>
          <a:p>
            <a:endParaRPr lang="de-DE" dirty="0"/>
          </a:p>
          <a:p>
            <a:r>
              <a:rPr lang="de-DE" dirty="0"/>
              <a:t>Bei Alten Drucken </a:t>
            </a:r>
            <a:r>
              <a:rPr lang="de-DE" dirty="0" smtClean="0"/>
              <a:t>Verzicht auf den Hochschulschriftenvermerk möglich</a:t>
            </a:r>
            <a:br>
              <a:rPr lang="de-DE" dirty="0" smtClean="0"/>
            </a:br>
            <a:r>
              <a:rPr lang="de-DE" dirty="0" smtClean="0"/>
              <a:t>(insbesondere </a:t>
            </a:r>
            <a:r>
              <a:rPr lang="de-DE" dirty="0"/>
              <a:t>wenn keine Universität </a:t>
            </a:r>
            <a:r>
              <a:rPr lang="de-DE" dirty="0" smtClean="0"/>
              <a:t>oder </a:t>
            </a:r>
            <a:r>
              <a:rPr lang="de-DE" dirty="0"/>
              <a:t>Fakultät genannt </a:t>
            </a:r>
            <a:r>
              <a:rPr lang="de-DE" dirty="0" smtClean="0"/>
              <a:t>ist).</a:t>
            </a:r>
            <a:endParaRPr lang="de-DE" dirty="0"/>
          </a:p>
          <a:p>
            <a:endParaRPr lang="de-DE" dirty="0" smtClean="0"/>
          </a:p>
          <a:p>
            <a:endParaRPr lang="de-DE" dirty="0"/>
          </a:p>
          <a:p>
            <a:r>
              <a:rPr lang="de-DE" dirty="0" smtClean="0"/>
              <a:t>Informationen können aus </a:t>
            </a:r>
            <a:r>
              <a:rPr lang="de-DE" dirty="0"/>
              <a:t>einer beliebigen Quelle entnommen werden.</a:t>
            </a:r>
          </a:p>
          <a:p>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itel 1"/>
          <p:cNvSpPr txBox="1">
            <a:spLocks/>
          </p:cNvSpPr>
          <p:nvPr/>
        </p:nvSpPr>
        <p:spPr>
          <a:xfrm>
            <a:off x="403920" y="386104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mtClean="0"/>
              <a:t>Informationsquellen</a:t>
            </a:r>
            <a:endParaRPr lang="de-DE"/>
          </a:p>
        </p:txBody>
      </p:sp>
      <p:sp>
        <p:nvSpPr>
          <p:cNvPr id="8"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14759948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Inhalt </a:t>
            </a:r>
            <a:r>
              <a:rPr lang="de-DE"/>
              <a:t>des </a:t>
            </a:r>
            <a:r>
              <a:rPr lang="de-DE" smtClean="0"/>
              <a:t>Hochschulschriftenvermerks</a:t>
            </a:r>
            <a:endParaRPr lang="de-DE" dirty="0"/>
          </a:p>
        </p:txBody>
      </p:sp>
      <p:sp>
        <p:nvSpPr>
          <p:cNvPr id="3" name="Textplatzhalter 2"/>
          <p:cNvSpPr>
            <a:spLocks noGrp="1"/>
          </p:cNvSpPr>
          <p:nvPr>
            <p:ph type="body" sz="quarter" idx="13"/>
          </p:nvPr>
        </p:nvSpPr>
        <p:spPr/>
        <p:txBody>
          <a:bodyPr wrap="square"/>
          <a:lstStyle/>
          <a:p>
            <a:pPr lvl="0"/>
            <a:r>
              <a:rPr lang="de-DE" b="1" smtClean="0"/>
              <a:t>Charakter </a:t>
            </a:r>
            <a:r>
              <a:rPr lang="de-DE" b="1"/>
              <a:t>der Hochschulschrift</a:t>
            </a:r>
            <a:r>
              <a:rPr lang="de-DE"/>
              <a:t> (wenn </a:t>
            </a:r>
            <a:r>
              <a:rPr lang="de-DE" smtClean="0"/>
              <a:t>aus </a:t>
            </a:r>
            <a:r>
              <a:rPr lang="de-DE"/>
              <a:t>der Vorlage zu </a:t>
            </a:r>
            <a:r>
              <a:rPr lang="de-DE" smtClean="0"/>
              <a:t>ermitteln) </a:t>
            </a:r>
          </a:p>
          <a:p>
            <a:pPr lvl="0"/>
            <a:r>
              <a:rPr lang="de-DE" b="1" smtClean="0"/>
              <a:t>Name </a:t>
            </a:r>
            <a:r>
              <a:rPr lang="de-DE" b="1"/>
              <a:t>der Institution </a:t>
            </a:r>
            <a:r>
              <a:rPr lang="de-DE"/>
              <a:t>oder (optional)</a:t>
            </a:r>
            <a:r>
              <a:rPr lang="de-DE" b="1"/>
              <a:t> der Fakultät</a:t>
            </a:r>
            <a:r>
              <a:rPr lang="de-DE"/>
              <a:t>, die den Grad verliehen hat </a:t>
            </a:r>
            <a:r>
              <a:rPr lang="de-DE" smtClean="0"/>
              <a:t/>
            </a:r>
            <a:br>
              <a:rPr lang="de-DE" smtClean="0"/>
            </a:br>
            <a:r>
              <a:rPr lang="de-DE" smtClean="0"/>
              <a:t>(</a:t>
            </a:r>
            <a:r>
              <a:rPr lang="de-DE"/>
              <a:t>nach Möglichkeit gemäß dem normierten Sucheinstieg der Körperschaft) </a:t>
            </a:r>
            <a:r>
              <a:rPr lang="de-DE" smtClean="0"/>
              <a:t>(RDA 7.9.3)</a:t>
            </a:r>
          </a:p>
          <a:p>
            <a:pPr lvl="0"/>
            <a:r>
              <a:rPr lang="de-DE" b="1" smtClean="0"/>
              <a:t>Jahr</a:t>
            </a:r>
            <a:r>
              <a:rPr lang="de-DE"/>
              <a:t>, in dem der Grad verliehen </a:t>
            </a:r>
            <a:r>
              <a:rPr lang="de-DE" smtClean="0"/>
              <a:t>wurde (RDA 7.9.4)</a:t>
            </a:r>
          </a:p>
          <a:p>
            <a:pPr lvl="0"/>
            <a:endParaRPr lang="de-DE"/>
          </a:p>
          <a:p>
            <a:r>
              <a:rPr lang="de-DE"/>
              <a:t>in der genannten </a:t>
            </a:r>
            <a:r>
              <a:rPr lang="de-DE" smtClean="0"/>
              <a:t>Reihenfolge</a:t>
            </a:r>
          </a:p>
          <a:p>
            <a:r>
              <a:rPr lang="de-DE" smtClean="0"/>
              <a:t>fehlende </a:t>
            </a:r>
            <a:r>
              <a:rPr lang="de-DE"/>
              <a:t>Angaben müssen nicht recherchiert </a:t>
            </a:r>
            <a:r>
              <a:rPr lang="de-DE" smtClean="0"/>
              <a:t>werden</a:t>
            </a:r>
          </a:p>
          <a:p>
            <a:r>
              <a:rPr lang="de-DE" smtClean="0"/>
              <a:t>Kein akademischer </a:t>
            </a:r>
            <a:r>
              <a:rPr lang="de-DE"/>
              <a:t>Grad (der Rang, der als Bestätigung für wissenschaftliche Leistungen verliehen wird) (RDA 7.9.2</a:t>
            </a:r>
            <a:r>
              <a:rPr lang="de-DE" smtClean="0"/>
              <a:t>)</a:t>
            </a:r>
            <a:endParaRPr lang="de-DE"/>
          </a:p>
          <a:p>
            <a:endParaRPr lang="de-DE"/>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038184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(RDA 2.15.1.2)</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pPr>
              <a:buNone/>
            </a:pPr>
            <a:endParaRPr lang="de-DE" dirty="0" smtClean="0"/>
          </a:p>
          <a:p>
            <a:r>
              <a:rPr lang="de-DE" dirty="0" smtClean="0"/>
              <a:t>Informationsquellen</a:t>
            </a:r>
          </a:p>
          <a:p>
            <a:pPr lvl="1"/>
            <a:r>
              <a:rPr lang="de-DE" dirty="0" err="1" smtClean="0"/>
              <a:t>Identifikatoren</a:t>
            </a:r>
            <a:r>
              <a:rPr lang="de-DE" dirty="0" smtClean="0"/>
              <a:t> werden einer beliebigen Quelle entnommen</a:t>
            </a:r>
          </a:p>
          <a:p>
            <a:pPr lvl="1"/>
            <a:r>
              <a:rPr lang="de-DE" dirty="0" smtClean="0"/>
              <a:t>Achtung: </a:t>
            </a:r>
            <a:r>
              <a:rPr lang="de-DE" dirty="0" err="1" smtClean="0"/>
              <a:t>Identifikatoren</a:t>
            </a:r>
            <a:r>
              <a:rPr lang="de-DE" dirty="0" smtClean="0"/>
              <a:t> aus einer Quelle außerhalb der Ressource werden nicht gekennzeichnet</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5</a:t>
            </a:fld>
            <a:endParaRPr lang="de-DE"/>
          </a:p>
        </p:txBody>
      </p:sp>
      <p:sp>
        <p:nvSpPr>
          <p:cNvPr id="7" name="Fußzeilenplatzhalter 6"/>
          <p:cNvSpPr>
            <a:spLocks noGrp="1"/>
          </p:cNvSpPr>
          <p:nvPr>
            <p:ph type="ftr" sz="quarter" idx="14"/>
          </p:nvPr>
        </p:nvSpPr>
        <p:spPr>
          <a:xfrm>
            <a:off x="467544" y="6376243"/>
            <a:ext cx="7992888"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58519877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069197644"/>
              </p:ext>
            </p:extLst>
          </p:nvPr>
        </p:nvGraphicFramePr>
        <p:xfrm>
          <a:off x="395536" y="1268760"/>
          <a:ext cx="8424935" cy="4032448"/>
        </p:xfrm>
        <a:graphic>
          <a:graphicData uri="http://schemas.openxmlformats.org/drawingml/2006/table">
            <a:tbl>
              <a:tblPr firstRow="1" bandRow="1">
                <a:tableStyleId>{5C22544A-7EE6-4342-B048-85BDC9FD1C3A}</a:tableStyleId>
              </a:tblPr>
              <a:tblGrid>
                <a:gridCol w="1224136"/>
                <a:gridCol w="3528392"/>
                <a:gridCol w="3672407"/>
              </a:tblGrid>
              <a:tr h="649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3480">
                <a:tc>
                  <a:txBody>
                    <a:bodyPr/>
                    <a:lstStyle/>
                    <a:p>
                      <a:pPr>
                        <a:lnSpc>
                          <a:spcPct val="100000"/>
                        </a:lnSpc>
                        <a:spcAft>
                          <a:spcPts val="600"/>
                        </a:spcAft>
                      </a:pPr>
                      <a:r>
                        <a:rPr lang="de-DE" sz="1800" b="1">
                          <a:effectLst/>
                          <a:latin typeface="Verdana"/>
                          <a:ea typeface="Calibri"/>
                          <a:cs typeface="Times New Roman"/>
                        </a:rPr>
                        <a:t>7.9.2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Akademischer Grad </a:t>
                      </a:r>
                      <a:r>
                        <a:rPr lang="de-DE" sz="1800" b="1" smtClean="0">
                          <a:effectLst/>
                          <a:latin typeface="Verdana"/>
                          <a:ea typeface="Calibri"/>
                          <a:cs typeface="Times New Roman"/>
                        </a:rPr>
                        <a:t/>
                      </a:r>
                      <a:br>
                        <a:rPr lang="de-DE" sz="1800" b="1" smtClean="0">
                          <a:effectLst/>
                          <a:latin typeface="Verdana"/>
                          <a:ea typeface="Calibri"/>
                          <a:cs typeface="Times New Roman"/>
                        </a:rPr>
                      </a:br>
                      <a:r>
                        <a:rPr lang="de-DE" sz="1800" b="1" smtClean="0">
                          <a:effectLst/>
                          <a:latin typeface="Verdana"/>
                          <a:ea typeface="Calibri"/>
                          <a:cs typeface="Times New Roman"/>
                        </a:rPr>
                        <a:t>(</a:t>
                      </a:r>
                      <a:r>
                        <a:rPr lang="de-DE" sz="1800" b="1">
                          <a:effectLst/>
                          <a:latin typeface="Verdana"/>
                          <a:ea typeface="Calibri"/>
                          <a:cs typeface="Times New Roman"/>
                        </a:rPr>
                        <a:t>als Charakter der Hochschulschrift)</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Dissertation</a:t>
                      </a:r>
                    </a:p>
                  </a:txBody>
                  <a:tcPr marL="68580" marR="68580" marT="0" marB="0" anchor="ctr"/>
                </a:tc>
              </a:tr>
              <a:tr h="1054952">
                <a:tc>
                  <a:txBody>
                    <a:bodyPr/>
                    <a:lstStyle/>
                    <a:p>
                      <a:pPr>
                        <a:lnSpc>
                          <a:spcPct val="100000"/>
                        </a:lnSpc>
                        <a:spcAft>
                          <a:spcPts val="600"/>
                        </a:spcAft>
                      </a:pPr>
                      <a:r>
                        <a:rPr lang="de-DE" sz="1800" b="1">
                          <a:effectLst/>
                          <a:latin typeface="Verdana"/>
                          <a:ea typeface="Calibri"/>
                          <a:cs typeface="Times New Roman"/>
                        </a:rPr>
                        <a:t>7.9.3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Verleihende Institution oder Fakultät</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Universität Leipzig</a:t>
                      </a:r>
                    </a:p>
                  </a:txBody>
                  <a:tcPr marL="68580" marR="68580" marT="0" marB="0" anchor="ctr"/>
                </a:tc>
              </a:tr>
              <a:tr h="1054952">
                <a:tc>
                  <a:txBody>
                    <a:bodyPr/>
                    <a:lstStyle/>
                    <a:p>
                      <a:pPr>
                        <a:lnSpc>
                          <a:spcPct val="100000"/>
                        </a:lnSpc>
                        <a:spcAft>
                          <a:spcPts val="600"/>
                        </a:spcAft>
                      </a:pPr>
                      <a:r>
                        <a:rPr lang="de-DE" sz="1800" b="1">
                          <a:solidFill>
                            <a:srgbClr val="000000"/>
                          </a:solidFill>
                          <a:effectLst/>
                          <a:latin typeface="Verdana"/>
                          <a:ea typeface="Times New Roman"/>
                          <a:cs typeface="Arial"/>
                        </a:rPr>
                        <a:t>7.9.4</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Jahr, in dem der Grad verliehen wurde</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2006</a:t>
                      </a: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a:t>Beispiel</a:t>
            </a: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285069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Hochschulschriftenvermerk </a:t>
            </a:r>
            <a:r>
              <a:rPr lang="de-DE"/>
              <a:t>bei </a:t>
            </a:r>
            <a:r>
              <a:rPr lang="de-DE" smtClean="0"/>
              <a:t>Verlagsausgaben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Hochschulschriftenvermerk bei </a:t>
            </a:r>
            <a:r>
              <a:rPr lang="de-DE" dirty="0"/>
              <a:t>echten Hochschulschriften </a:t>
            </a:r>
            <a:r>
              <a:rPr lang="de-DE" u="sng" dirty="0" smtClean="0"/>
              <a:t>und</a:t>
            </a:r>
            <a:r>
              <a:rPr lang="de-DE" dirty="0" smtClean="0"/>
              <a:t> Verlagsausgaben</a:t>
            </a:r>
          </a:p>
          <a:p>
            <a:endParaRPr lang="de-DE" dirty="0" smtClean="0"/>
          </a:p>
          <a:p>
            <a:r>
              <a:rPr lang="de-DE" dirty="0" smtClean="0"/>
              <a:t>Wenn </a:t>
            </a:r>
            <a:r>
              <a:rPr lang="de-DE" dirty="0"/>
              <a:t>Angaben </a:t>
            </a:r>
            <a:r>
              <a:rPr lang="de-DE" dirty="0" smtClean="0"/>
              <a:t>in Informationsquelle </a:t>
            </a:r>
            <a:r>
              <a:rPr lang="de-DE" dirty="0"/>
              <a:t>nicht </a:t>
            </a:r>
            <a:r>
              <a:rPr lang="de-DE" dirty="0" smtClean="0"/>
              <a:t>vollständig, optional möglich einzelne </a:t>
            </a:r>
            <a:r>
              <a:rPr lang="de-DE" dirty="0"/>
              <a:t>Elemente </a:t>
            </a:r>
            <a:r>
              <a:rPr lang="de-DE" dirty="0" smtClean="0"/>
              <a:t>wegzulassen bzw</a:t>
            </a:r>
            <a:r>
              <a:rPr lang="de-DE" dirty="0"/>
              <a:t>. </a:t>
            </a:r>
            <a:r>
              <a:rPr lang="de-DE" dirty="0" smtClean="0"/>
              <a:t>Angaben </a:t>
            </a:r>
            <a:r>
              <a:rPr lang="de-DE" dirty="0"/>
              <a:t>von der Beschreibung der echten Hochschulschrift oder aus anderen Informationsquellen </a:t>
            </a:r>
            <a:r>
              <a:rPr lang="de-DE" dirty="0" smtClean="0"/>
              <a:t>zu übernehmen.</a:t>
            </a:r>
          </a:p>
          <a:p>
            <a:endParaRPr lang="de-DE" dirty="0"/>
          </a:p>
          <a:p>
            <a:r>
              <a:rPr lang="de-DE" dirty="0" smtClean="0"/>
              <a:t>Bisherige einleitende Wendungen </a:t>
            </a:r>
            <a:r>
              <a:rPr lang="de-DE" dirty="0"/>
              <a:t>„</a:t>
            </a:r>
            <a:r>
              <a:rPr lang="de-DE" dirty="0" err="1"/>
              <a:t>Zugl</a:t>
            </a:r>
            <a:r>
              <a:rPr lang="de-DE" dirty="0"/>
              <a:t>.“, „Teilw. </a:t>
            </a:r>
            <a:r>
              <a:rPr lang="de-DE" dirty="0" err="1"/>
              <a:t>zugl</a:t>
            </a:r>
            <a:r>
              <a:rPr lang="de-DE" dirty="0"/>
              <a:t>.“, „</a:t>
            </a:r>
            <a:r>
              <a:rPr lang="de-DE" dirty="0" err="1"/>
              <a:t>Vollst</a:t>
            </a:r>
            <a:r>
              <a:rPr lang="de-DE" dirty="0"/>
              <a:t>. </a:t>
            </a:r>
            <a:r>
              <a:rPr lang="de-DE" dirty="0" err="1"/>
              <a:t>zugl</a:t>
            </a:r>
            <a:r>
              <a:rPr lang="de-DE" dirty="0"/>
              <a:t>.“ </a:t>
            </a:r>
            <a:r>
              <a:rPr lang="de-DE" dirty="0" smtClean="0"/>
              <a:t>entfallen</a:t>
            </a:r>
            <a:endParaRPr lang="de-DE" dirty="0"/>
          </a:p>
          <a:p>
            <a:endParaRPr lang="de-DE" dirty="0"/>
          </a:p>
          <a:p>
            <a:endParaRPr lang="de-DE" dirty="0"/>
          </a:p>
          <a:p>
            <a:pPr lvl="0"/>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8061235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
            </a:r>
            <a:br>
              <a:rPr lang="de-DE" smtClean="0"/>
            </a:br>
            <a:r>
              <a:rPr lang="de-DE" smtClean="0"/>
              <a:t>Anmerkung zur Manifestation</a:t>
            </a:r>
            <a:br>
              <a:rPr lang="de-DE" smtClean="0"/>
            </a:br>
            <a:r>
              <a:rPr lang="de-DE" smtClean="0"/>
              <a:t>(RDA 2.17)</a:t>
            </a:r>
            <a:br>
              <a:rPr lang="de-DE"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3.02.08</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13" name="Fußzeilenplatzhalter 12"/>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2693280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a:t>
            </a:r>
            <a:endParaRPr lang="de-DE" dirty="0"/>
          </a:p>
        </p:txBody>
      </p:sp>
      <p:sp>
        <p:nvSpPr>
          <p:cNvPr id="3" name="Textplatzhalter 2"/>
          <p:cNvSpPr>
            <a:spLocks noGrp="1"/>
          </p:cNvSpPr>
          <p:nvPr>
            <p:ph type="body" sz="quarter" idx="13"/>
          </p:nvPr>
        </p:nvSpPr>
        <p:spPr/>
        <p:txBody>
          <a:bodyPr/>
          <a:lstStyle/>
          <a:p>
            <a:endParaRPr lang="de-DE" smtClean="0"/>
          </a:p>
          <a:p>
            <a:r>
              <a:rPr lang="de-DE" smtClean="0"/>
              <a:t>eine Anmerkung zur Manifestation ist ein Kommentar, der (zusätzliche) Informationen über Merkmale der Manifestation liefert </a:t>
            </a:r>
          </a:p>
          <a:p>
            <a:r>
              <a:rPr lang="de-DE" smtClean="0"/>
              <a:t>zu fast allen Merkmalen der Manifestation gibt es eine „eigene“ Anmerkung</a:t>
            </a:r>
          </a:p>
          <a:p>
            <a:endParaRPr lang="de-DE" smtClean="0"/>
          </a:p>
          <a:p>
            <a:r>
              <a:rPr lang="de-DE" smtClean="0"/>
              <a:t>Beispiele:</a:t>
            </a:r>
          </a:p>
          <a:p>
            <a:pPr lvl="1"/>
            <a:r>
              <a:rPr lang="de-DE" smtClean="0"/>
              <a:t>Anmerkung zum Titel</a:t>
            </a:r>
          </a:p>
          <a:p>
            <a:pPr lvl="1"/>
            <a:r>
              <a:rPr lang="de-DE" smtClean="0"/>
              <a:t>Anmerkung zur Verantwortlichkeitsangabe</a:t>
            </a:r>
          </a:p>
          <a:p>
            <a:pPr lvl="1"/>
            <a:r>
              <a:rPr lang="de-DE" smtClean="0"/>
              <a:t>Anmerkung zum Ausgabevermerk</a:t>
            </a:r>
          </a:p>
          <a:p>
            <a:pPr lvl="1"/>
            <a:r>
              <a:rPr lang="de-DE" smtClean="0"/>
              <a:t>etc.</a:t>
            </a:r>
          </a:p>
          <a:p>
            <a:pPr lvl="1"/>
            <a:endParaRPr lang="de-DE" dirty="0"/>
          </a:p>
        </p:txBody>
      </p:sp>
      <p:sp>
        <p:nvSpPr>
          <p:cNvPr id="4" name="Fußzeilenplatzhalter 3"/>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dirty="0"/>
          </a:p>
        </p:txBody>
      </p:sp>
    </p:spTree>
    <p:extLst>
      <p:ext uri="{BB962C8B-B14F-4D97-AF65-F5344CB8AC3E}">
        <p14:creationId xmlns:p14="http://schemas.microsoft.com/office/powerpoint/2010/main" val="48748297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und Erfassung</a:t>
            </a:r>
            <a:endParaRPr lang="de-DE" dirty="0"/>
          </a:p>
        </p:txBody>
      </p:sp>
      <p:sp>
        <p:nvSpPr>
          <p:cNvPr id="3" name="Textplatzhalter 2"/>
          <p:cNvSpPr>
            <a:spLocks noGrp="1"/>
          </p:cNvSpPr>
          <p:nvPr>
            <p:ph type="body" sz="quarter" idx="13"/>
          </p:nvPr>
        </p:nvSpPr>
        <p:spPr/>
        <p:txBody>
          <a:bodyPr/>
          <a:lstStyle/>
          <a:p>
            <a:endParaRPr lang="de-DE" smtClean="0"/>
          </a:p>
          <a:p>
            <a:r>
              <a:rPr lang="de-DE" smtClean="0"/>
              <a:t>Informationsquellen</a:t>
            </a:r>
          </a:p>
          <a:p>
            <a:pPr lvl="1"/>
            <a:r>
              <a:rPr lang="de-DE" smtClean="0"/>
              <a:t>Informationen zur Anmerkung können beliebigen Quelle entnommen werden</a:t>
            </a:r>
          </a:p>
          <a:p>
            <a:pPr lvl="1"/>
            <a:endParaRPr lang="de-DE" smtClean="0"/>
          </a:p>
          <a:p>
            <a:r>
              <a:rPr lang="de-DE" smtClean="0"/>
              <a:t>Anmerkungs-“Text“</a:t>
            </a:r>
          </a:p>
          <a:p>
            <a:pPr lvl="1"/>
            <a:r>
              <a:rPr lang="de-DE" smtClean="0"/>
              <a:t>Keine strukturierte, festgelegte Form für den Text der Anmerkung</a:t>
            </a:r>
            <a:br>
              <a:rPr lang="de-DE" smtClean="0"/>
            </a:br>
            <a:r>
              <a:rPr lang="de-DE" smtClean="0">
                <a:sym typeface="Wingdings" pitchFamily="2" charset="2"/>
              </a:rPr>
              <a:t> freie Formulierung!</a:t>
            </a:r>
          </a:p>
          <a:p>
            <a:pPr lvl="1"/>
            <a:endParaRPr lang="de-DE" smtClean="0">
              <a:sym typeface="Wingdings" pitchFamily="2" charset="2"/>
            </a:endParaRPr>
          </a:p>
          <a:p>
            <a:r>
              <a:rPr lang="de-DE" smtClean="0"/>
              <a:t>Grundsätzlich: Erfassung in der Sprache, die die Agentur bevorzugt </a:t>
            </a:r>
            <a:r>
              <a:rPr lang="de-DE" smtClean="0">
                <a:sym typeface="Wingdings" pitchFamily="2" charset="2"/>
              </a:rPr>
              <a:t> Deutsch</a:t>
            </a:r>
          </a:p>
          <a:p>
            <a:endParaRPr lang="de-DE" smtClean="0"/>
          </a:p>
          <a:p>
            <a:endParaRPr lang="de-DE" smtClean="0"/>
          </a:p>
          <a:p>
            <a:endParaRPr lang="de-DE" dirty="0"/>
          </a:p>
        </p:txBody>
      </p:sp>
      <p:sp>
        <p:nvSpPr>
          <p:cNvPr id="4" name="Fußzeilenplatzhalter 3"/>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dirty="0"/>
          </a:p>
        </p:txBody>
      </p:sp>
    </p:spTree>
    <p:extLst>
      <p:ext uri="{BB962C8B-B14F-4D97-AF65-F5344CB8AC3E}">
        <p14:creationId xmlns:p14="http://schemas.microsoft.com/office/powerpoint/2010/main" val="169783288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Erfassung der Gesamttitelangabe bei einzelnen Einheiten und bei fortlaufenden Ressourcen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3.02.06</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78335451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2536" y="183778"/>
            <a:ext cx="7487816" cy="508918"/>
          </a:xfrm>
        </p:spPr>
        <p:txBody>
          <a:bodyPr/>
          <a:lstStyle/>
          <a:p>
            <a:r>
              <a:rPr lang="de-DE" dirty="0" smtClean="0"/>
              <a:t>Monografien: Gesamttitelangabe</a:t>
            </a:r>
            <a:endParaRPr lang="de-DE" dirty="0"/>
          </a:p>
        </p:txBody>
      </p:sp>
      <p:sp>
        <p:nvSpPr>
          <p:cNvPr id="3" name="Textplatzhalter 2"/>
          <p:cNvSpPr>
            <a:spLocks noGrp="1"/>
          </p:cNvSpPr>
          <p:nvPr>
            <p:ph type="body" sz="quarter" idx="13"/>
          </p:nvPr>
        </p:nvSpPr>
        <p:spPr/>
        <p:txBody>
          <a:bodyPr/>
          <a:lstStyle/>
          <a:p>
            <a:pPr>
              <a:buNone/>
            </a:pPr>
            <a:r>
              <a:rPr lang="de-DE" dirty="0" smtClean="0"/>
              <a:t>Wann wird eine Gesamttitelangabe erfasst?</a:t>
            </a:r>
          </a:p>
          <a:p>
            <a:pPr>
              <a:buNone/>
            </a:pPr>
            <a:endParaRPr lang="de-DE" dirty="0"/>
          </a:p>
          <a:p>
            <a:pPr>
              <a:buNone/>
            </a:pPr>
            <a:r>
              <a:rPr lang="de-DE" dirty="0" smtClean="0"/>
              <a:t>Ist </a:t>
            </a:r>
            <a:r>
              <a:rPr lang="de-DE" dirty="0"/>
              <a:t>eine Monografie als Teil einer Reihe </a:t>
            </a:r>
            <a:r>
              <a:rPr lang="de-DE" dirty="0" smtClean="0"/>
              <a:t>erschienen, dann </a:t>
            </a:r>
            <a:r>
              <a:rPr lang="de-DE" dirty="0"/>
              <a:t>werden die Angaben zur Reihe in der Gesamttitelangabe erfasst. </a:t>
            </a:r>
            <a:r>
              <a:rPr lang="de-DE" dirty="0" smtClean="0"/>
              <a:t/>
            </a:r>
            <a:br>
              <a:rPr lang="de-DE" dirty="0" smtClean="0"/>
            </a:br>
            <a:endParaRPr lang="de-DE" dirty="0" smtClean="0"/>
          </a:p>
          <a:p>
            <a:pPr>
              <a:buNone/>
            </a:pPr>
            <a:r>
              <a:rPr lang="de-DE" dirty="0" smtClean="0"/>
              <a:t>Informationsquellen sind:</a:t>
            </a:r>
          </a:p>
          <a:p>
            <a:pPr marL="457200" indent="-457200">
              <a:buAutoNum type="alphaLcParenR"/>
            </a:pPr>
            <a:r>
              <a:rPr lang="de-DE" dirty="0" smtClean="0"/>
              <a:t>die </a:t>
            </a:r>
            <a:r>
              <a:rPr lang="de-DE" dirty="0"/>
              <a:t>Titelseite der Reihe </a:t>
            </a:r>
            <a:endParaRPr lang="de-DE" dirty="0" smtClean="0"/>
          </a:p>
          <a:p>
            <a:pPr marL="457200" indent="-457200">
              <a:buAutoNum type="alphaLcParenR"/>
            </a:pPr>
            <a:r>
              <a:rPr lang="de-DE" dirty="0" smtClean="0"/>
              <a:t>eine andere </a:t>
            </a:r>
            <a:r>
              <a:rPr lang="de-DE" dirty="0"/>
              <a:t>Quelle innerhalb der </a:t>
            </a:r>
            <a:r>
              <a:rPr lang="de-DE" dirty="0" smtClean="0"/>
              <a:t>Ressource</a:t>
            </a:r>
          </a:p>
          <a:p>
            <a:pPr marL="457200" indent="-457200">
              <a:buAutoNum type="alphaLcParenR"/>
            </a:pPr>
            <a:r>
              <a:rPr lang="de-DE" dirty="0" smtClean="0"/>
              <a:t>eine der anderen </a:t>
            </a:r>
            <a:r>
              <a:rPr lang="de-DE" dirty="0"/>
              <a:t>Informationsquellen, die unter 2.2.4 RDA vorgeschrieben sind (z.B. Begleitmaterial, oder Verzeichnis des Buchhandels)</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4554695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buNone/>
            </a:pPr>
            <a:r>
              <a:rPr lang="de-DE" dirty="0" smtClean="0"/>
              <a:t>Art der Beschreibung</a:t>
            </a:r>
          </a:p>
          <a:p>
            <a:pPr>
              <a:buNone/>
            </a:pPr>
            <a:endParaRPr lang="de-DE" dirty="0"/>
          </a:p>
          <a:p>
            <a:r>
              <a:rPr lang="de-DE" dirty="0" smtClean="0"/>
              <a:t>Gezählte </a:t>
            </a:r>
            <a:r>
              <a:rPr lang="de-DE" dirty="0"/>
              <a:t>monografische Reihen können hierarchisch beschrieben </a:t>
            </a:r>
            <a:r>
              <a:rPr lang="de-DE" dirty="0" smtClean="0"/>
              <a:t>werden</a:t>
            </a:r>
          </a:p>
          <a:p>
            <a:r>
              <a:rPr lang="de-DE" dirty="0" smtClean="0"/>
              <a:t>Es ist aber auch eine rein analytische Beschreibung der Teile möglich, ggf. auch ohne eigene Beschreibung der monografischen Reihe</a:t>
            </a:r>
          </a:p>
          <a:p>
            <a:r>
              <a:rPr lang="de-DE" dirty="0" smtClean="0"/>
              <a:t>Teile ungezählter monografischer Reihen werden immer analytisch beschrieben. Die Reihe erhält keine eigene Aufnahme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a:spLocks noGrp="1"/>
          </p:cNvSpPr>
          <p:nvPr>
            <p:ph type="title"/>
          </p:nvPr>
        </p:nvSpPr>
        <p:spPr>
          <a:xfrm>
            <a:off x="252536" y="183778"/>
            <a:ext cx="8063880" cy="508918"/>
          </a:xfrm>
        </p:spPr>
        <p:txBody>
          <a:bodyPr/>
          <a:lstStyle/>
          <a:p>
            <a:r>
              <a:rPr lang="de-DE" dirty="0" smtClean="0"/>
              <a:t>Monografien: Gesamttitelangabe</a:t>
            </a:r>
            <a:endParaRPr lang="de-DE" dirty="0"/>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41255591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buNone/>
            </a:pPr>
            <a:r>
              <a:rPr lang="de-DE" dirty="0" smtClean="0"/>
              <a:t>Beschreibung der Gesamttitelangabe</a:t>
            </a:r>
            <a:br>
              <a:rPr lang="de-DE" dirty="0" smtClean="0"/>
            </a:br>
            <a:endParaRPr lang="de-DE" dirty="0" smtClean="0"/>
          </a:p>
          <a:p>
            <a:pPr>
              <a:buNone/>
            </a:pPr>
            <a:r>
              <a:rPr lang="de-DE" dirty="0" smtClean="0"/>
              <a:t>Die Elemente werden übertragen</a:t>
            </a:r>
          </a:p>
          <a:p>
            <a:pPr>
              <a:buNone/>
            </a:pPr>
            <a:endParaRPr lang="de-DE" dirty="0" smtClean="0"/>
          </a:p>
          <a:p>
            <a:pPr>
              <a:buNone/>
            </a:pPr>
            <a:r>
              <a:rPr lang="de-DE" dirty="0" smtClean="0"/>
              <a:t>Standardelemente sind:</a:t>
            </a:r>
            <a:endParaRPr lang="de-DE" dirty="0"/>
          </a:p>
          <a:p>
            <a:r>
              <a:rPr lang="de-DE" dirty="0"/>
              <a:t>Haupttitel der Reihe </a:t>
            </a:r>
            <a:endParaRPr lang="de-DE" dirty="0" smtClean="0"/>
          </a:p>
          <a:p>
            <a:r>
              <a:rPr lang="de-DE" dirty="0"/>
              <a:t>Zählung innerhalb der </a:t>
            </a:r>
            <a:r>
              <a:rPr lang="de-DE" dirty="0" smtClean="0"/>
              <a:t>Reihe</a:t>
            </a:r>
          </a:p>
          <a:p>
            <a:r>
              <a:rPr lang="de-DE" dirty="0"/>
              <a:t>Haupttitel der </a:t>
            </a:r>
            <a:r>
              <a:rPr lang="de-DE" dirty="0" smtClean="0"/>
              <a:t>Unterreihe</a:t>
            </a:r>
          </a:p>
          <a:p>
            <a:r>
              <a:rPr lang="de-DE" dirty="0"/>
              <a:t>Zählung innerhalb der Unterreihe</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a:spLocks noGrp="1"/>
          </p:cNvSpPr>
          <p:nvPr>
            <p:ph type="title"/>
          </p:nvPr>
        </p:nvSpPr>
        <p:spPr>
          <a:xfrm>
            <a:off x="252536" y="183778"/>
            <a:ext cx="8423920" cy="508918"/>
          </a:xfrm>
        </p:spPr>
        <p:txBody>
          <a:bodyPr/>
          <a:lstStyle/>
          <a:p>
            <a:r>
              <a:rPr lang="de-DE" dirty="0" smtClean="0"/>
              <a:t>Monografien: Gesamttitelangabe</a:t>
            </a:r>
            <a:endParaRPr lang="de-DE" dirty="0"/>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6766276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xfrm>
            <a:off x="251520" y="183778"/>
            <a:ext cx="8640960" cy="508918"/>
          </a:xfrm>
        </p:spPr>
        <p:txBody>
          <a:bodyPr/>
          <a:lstStyle/>
          <a:p>
            <a:r>
              <a:rPr lang="de-DE" dirty="0" smtClean="0"/>
              <a:t>Beispiel 25, Monografische Reihe - Teil</a:t>
            </a:r>
            <a:endParaRPr lang="de-DE" dirty="0"/>
          </a:p>
        </p:txBody>
      </p:sp>
      <p:pic>
        <p:nvPicPr>
          <p:cNvPr id="2" name="Grafik 1"/>
          <p:cNvPicPr>
            <a:picLocks noChangeAspect="1"/>
          </p:cNvPicPr>
          <p:nvPr/>
        </p:nvPicPr>
        <p:blipFill rotWithShape="1">
          <a:blip r:embed="rId3" cstate="print">
            <a:extLst>
              <a:ext uri="{28A0092B-C50C-407E-A947-70E740481C1C}">
                <a14:useLocalDpi xmlns:a14="http://schemas.microsoft.com/office/drawing/2010/main" val="0"/>
              </a:ext>
            </a:extLst>
          </a:blip>
          <a:srcRect l="17010" t="6528" r="21499" b="62462"/>
          <a:stretch/>
        </p:blipFill>
        <p:spPr>
          <a:xfrm rot="5400000">
            <a:off x="267404" y="2182363"/>
            <a:ext cx="4162048" cy="2968540"/>
          </a:xfrm>
          <a:prstGeom prst="rect">
            <a:avLst/>
          </a:prstGeom>
          <a:ln w="3175">
            <a:solidFill>
              <a:schemeClr val="tx1"/>
            </a:solidFill>
          </a:ln>
        </p:spPr>
      </p:pic>
      <p:pic>
        <p:nvPicPr>
          <p:cNvPr id="8" name="Grafik 7"/>
          <p:cNvPicPr>
            <a:picLocks noChangeAspect="1"/>
          </p:cNvPicPr>
          <p:nvPr/>
        </p:nvPicPr>
        <p:blipFill rotWithShape="1">
          <a:blip r:embed="rId4" cstate="print">
            <a:extLst>
              <a:ext uri="{28A0092B-C50C-407E-A947-70E740481C1C}">
                <a14:useLocalDpi xmlns:a14="http://schemas.microsoft.com/office/drawing/2010/main" val="0"/>
              </a:ext>
            </a:extLst>
          </a:blip>
          <a:srcRect l="4681" t="15270" r="72443" b="76858"/>
          <a:stretch/>
        </p:blipFill>
        <p:spPr>
          <a:xfrm>
            <a:off x="4918981" y="3463127"/>
            <a:ext cx="3058127" cy="744046"/>
          </a:xfrm>
          <a:prstGeom prst="rect">
            <a:avLst/>
          </a:prstGeom>
          <a:ln w="3175">
            <a:solidFill>
              <a:schemeClr val="tx1"/>
            </a:solidFill>
          </a:ln>
        </p:spPr>
      </p:pic>
      <p:pic>
        <p:nvPicPr>
          <p:cNvPr id="11" name="Grafik 10"/>
          <p:cNvPicPr>
            <a:picLocks noChangeAspect="1"/>
          </p:cNvPicPr>
          <p:nvPr/>
        </p:nvPicPr>
        <p:blipFill rotWithShape="1">
          <a:blip r:embed="rId4" cstate="print">
            <a:extLst>
              <a:ext uri="{28A0092B-C50C-407E-A947-70E740481C1C}">
                <a14:useLocalDpi xmlns:a14="http://schemas.microsoft.com/office/drawing/2010/main" val="0"/>
              </a:ext>
            </a:extLst>
          </a:blip>
          <a:srcRect l="6525" t="72847" r="73262" b="13461"/>
          <a:stretch/>
        </p:blipFill>
        <p:spPr>
          <a:xfrm>
            <a:off x="4932040" y="4282973"/>
            <a:ext cx="3058127" cy="1464684"/>
          </a:xfrm>
          <a:prstGeom prst="rect">
            <a:avLst/>
          </a:prstGeom>
          <a:ln w="3175">
            <a:solidFill>
              <a:schemeClr val="tx1"/>
            </a:solidFill>
          </a:ln>
        </p:spPr>
      </p:pic>
      <p:sp>
        <p:nvSpPr>
          <p:cNvPr id="9" name="Textfeld 8"/>
          <p:cNvSpPr txBox="1"/>
          <p:nvPr/>
        </p:nvSpPr>
        <p:spPr>
          <a:xfrm>
            <a:off x="519704" y="1052352"/>
            <a:ext cx="143982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 </a:t>
            </a:r>
          </a:p>
        </p:txBody>
      </p:sp>
      <p:sp>
        <p:nvSpPr>
          <p:cNvPr id="3" name="Textfeld 2"/>
          <p:cNvSpPr txBox="1"/>
          <p:nvPr/>
        </p:nvSpPr>
        <p:spPr>
          <a:xfrm>
            <a:off x="864158" y="1052352"/>
            <a:ext cx="1340432" cy="369332"/>
          </a:xfrm>
          <a:prstGeom prst="rect">
            <a:avLst/>
          </a:prstGeom>
          <a:no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7" name="Textfeld 6"/>
          <p:cNvSpPr txBox="1"/>
          <p:nvPr/>
        </p:nvSpPr>
        <p:spPr>
          <a:xfrm>
            <a:off x="5004386" y="2924944"/>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Textfeld 3"/>
          <p:cNvSpPr txBox="1"/>
          <p:nvPr/>
        </p:nvSpPr>
        <p:spPr>
          <a:xfrm>
            <a:off x="4918981" y="2708920"/>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12"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209167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ISBN, ISMN, ISSN, URN und DOI </a:t>
            </a:r>
            <a:br>
              <a:rPr lang="de-DE" dirty="0" smtClean="0"/>
            </a:br>
            <a:r>
              <a:rPr lang="de-DE" dirty="0" smtClean="0"/>
              <a:t>(RDA 2.15.1.4)</a:t>
            </a:r>
            <a:endParaRPr lang="de-DE" dirty="0"/>
          </a:p>
        </p:txBody>
      </p:sp>
      <p:sp>
        <p:nvSpPr>
          <p:cNvPr id="3" name="Textplatzhalter 2"/>
          <p:cNvSpPr>
            <a:spLocks noGrp="1"/>
          </p:cNvSpPr>
          <p:nvPr>
            <p:ph type="body" sz="quarter" idx="13"/>
          </p:nvPr>
        </p:nvSpPr>
        <p:spPr>
          <a:xfrm>
            <a:off x="251520" y="1052736"/>
            <a:ext cx="8640960" cy="5328592"/>
          </a:xfrm>
        </p:spPr>
        <p:txBody>
          <a:bodyPr/>
          <a:lstStyle/>
          <a:p>
            <a:r>
              <a:rPr lang="de-DE" dirty="0" smtClean="0"/>
              <a:t>Erfassung der </a:t>
            </a:r>
            <a:r>
              <a:rPr lang="de-DE" dirty="0" err="1" smtClean="0"/>
              <a:t>Identifikatoren</a:t>
            </a:r>
            <a:endParaRPr lang="de-DE" dirty="0" smtClean="0"/>
          </a:p>
          <a:p>
            <a:pPr lvl="1"/>
            <a:r>
              <a:rPr lang="de-DE" dirty="0" smtClean="0"/>
              <a:t>ISBN, ISMN, ISSN, URN und DOI werden nach einem vorgeschriebenen Anzeigeformat erfasst*</a:t>
            </a:r>
          </a:p>
          <a:p>
            <a:pPr lvl="1"/>
            <a:r>
              <a:rPr lang="de-DE" dirty="0" smtClean="0"/>
              <a:t>bei ISBN, ISMN und ISSN wird die Art des </a:t>
            </a:r>
            <a:r>
              <a:rPr lang="de-DE" dirty="0" err="1" smtClean="0"/>
              <a:t>Identifikators</a:t>
            </a:r>
            <a:r>
              <a:rPr lang="de-DE" dirty="0" smtClean="0"/>
              <a:t>  vorangestellt</a:t>
            </a:r>
          </a:p>
          <a:p>
            <a:pPr lvl="1"/>
            <a:endParaRPr lang="de-DE" dirty="0" smtClean="0"/>
          </a:p>
          <a:p>
            <a:endParaRPr lang="de-DE" dirty="0"/>
          </a:p>
        </p:txBody>
      </p:sp>
      <p:graphicFrame>
        <p:nvGraphicFramePr>
          <p:cNvPr id="13" name="Tabelle 12"/>
          <p:cNvGraphicFramePr>
            <a:graphicFrameLocks noGrp="1"/>
          </p:cNvGraphicFramePr>
          <p:nvPr>
            <p:extLst>
              <p:ext uri="{D42A27DB-BD31-4B8C-83A1-F6EECF244321}">
                <p14:modId xmlns:p14="http://schemas.microsoft.com/office/powerpoint/2010/main" val="1548989193"/>
              </p:ext>
            </p:extLst>
          </p:nvPr>
        </p:nvGraphicFramePr>
        <p:xfrm>
          <a:off x="755576" y="3307885"/>
          <a:ext cx="7416824" cy="1057219"/>
        </p:xfrm>
        <a:graphic>
          <a:graphicData uri="http://schemas.openxmlformats.org/drawingml/2006/table">
            <a:tbl>
              <a:tblPr firstRow="1" bandRow="1">
                <a:tableStyleId>{5C22544A-7EE6-4342-B048-85BDC9FD1C3A}</a:tableStyleId>
              </a:tblPr>
              <a:tblGrid>
                <a:gridCol w="892766"/>
                <a:gridCol w="2952994"/>
                <a:gridCol w="3571064"/>
              </a:tblGrid>
              <a:tr h="4582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8964">
                <a:tc>
                  <a:txBody>
                    <a:bodyPr/>
                    <a:lstStyle/>
                    <a:p>
                      <a:pPr>
                        <a:lnSpc>
                          <a:spcPts val="1300"/>
                        </a:lnSpc>
                        <a:spcAft>
                          <a:spcPts val="600"/>
                        </a:spcAft>
                      </a:pPr>
                      <a:r>
                        <a:rPr lang="de-DE" sz="1800" b="1" dirty="0" smtClean="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endPar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a:lnSpc>
                          <a:spcPts val="1300"/>
                        </a:lnSpc>
                        <a:spcAft>
                          <a:spcPts val="600"/>
                        </a:spcAft>
                      </a:pP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ISBN </a:t>
                      </a:r>
                      <a:r>
                        <a:rPr lang="de-DE" sz="1800"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978-3-462-04573-4</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1739634703"/>
              </p:ext>
            </p:extLst>
          </p:nvPr>
        </p:nvGraphicFramePr>
        <p:xfrm>
          <a:off x="755576" y="5175101"/>
          <a:ext cx="7416824" cy="1057219"/>
        </p:xfrm>
        <a:graphic>
          <a:graphicData uri="http://schemas.openxmlformats.org/drawingml/2006/table">
            <a:tbl>
              <a:tblPr firstRow="1" bandRow="1">
                <a:tableStyleId>{5C22544A-7EE6-4342-B048-85BDC9FD1C3A}</a:tableStyleId>
              </a:tblPr>
              <a:tblGrid>
                <a:gridCol w="892766"/>
                <a:gridCol w="2952994"/>
                <a:gridCol w="3571064"/>
              </a:tblGrid>
              <a:tr h="4582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8964">
                <a:tc>
                  <a:txBody>
                    <a:bodyPr/>
                    <a:lstStyle/>
                    <a:p>
                      <a:pPr>
                        <a:lnSpc>
                          <a:spcPts val="1300"/>
                        </a:lnSpc>
                        <a:spcAft>
                          <a:spcPts val="600"/>
                        </a:spcAft>
                      </a:pPr>
                      <a:r>
                        <a:rPr lang="de-DE" sz="1800" b="1" dirty="0" smtClean="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ISBN 0-123-04245-X</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Textfeld 9"/>
          <p:cNvSpPr txBox="1"/>
          <p:nvPr/>
        </p:nvSpPr>
        <p:spPr>
          <a:xfrm>
            <a:off x="755576" y="2877152"/>
            <a:ext cx="5328592" cy="369332"/>
          </a:xfrm>
          <a:prstGeom prst="rect">
            <a:avLst/>
          </a:prstGeom>
          <a:solidFill>
            <a:schemeClr val="bg1"/>
          </a:solidFill>
          <a:ln w="12700">
            <a:solidFill>
              <a:schemeClr val="tx1"/>
            </a:solidFill>
          </a:ln>
        </p:spPr>
        <p:txBody>
          <a:bodyPr wrap="square" rtlCol="0">
            <a:spAutoFit/>
          </a:bodyPr>
          <a:lstStyle/>
          <a:p>
            <a:r>
              <a:rPr lang="de-DE" i="1" dirty="0" smtClean="0">
                <a:latin typeface="Verdana" panose="020B0604030504040204" pitchFamily="34" charset="0"/>
                <a:ea typeface="Verdana" panose="020B0604030504040204" pitchFamily="34" charset="0"/>
                <a:cs typeface="Verdana" panose="020B0604030504040204" pitchFamily="34" charset="0"/>
              </a:rPr>
              <a:t>In der Ressource: </a:t>
            </a:r>
            <a:r>
              <a:rPr lang="de-DE" dirty="0" smtClean="0">
                <a:latin typeface="Verdana" panose="020B0604030504040204" pitchFamily="34" charset="0"/>
                <a:ea typeface="Verdana" panose="020B0604030504040204" pitchFamily="34" charset="0"/>
                <a:cs typeface="Verdana" panose="020B0604030504040204" pitchFamily="34" charset="0"/>
              </a:rPr>
              <a:t>ISBN 978-3-462-04573-4</a:t>
            </a:r>
          </a:p>
        </p:txBody>
      </p:sp>
      <p:sp>
        <p:nvSpPr>
          <p:cNvPr id="11" name="Textfeld 10"/>
          <p:cNvSpPr txBox="1"/>
          <p:nvPr/>
        </p:nvSpPr>
        <p:spPr>
          <a:xfrm>
            <a:off x="755576" y="4748045"/>
            <a:ext cx="4752528" cy="369332"/>
          </a:xfrm>
          <a:prstGeom prst="rect">
            <a:avLst/>
          </a:prstGeom>
          <a:solidFill>
            <a:schemeClr val="bg1"/>
          </a:solidFill>
          <a:ln>
            <a:solidFill>
              <a:schemeClr val="tx1"/>
            </a:solidFill>
          </a:ln>
        </p:spPr>
        <p:txBody>
          <a:bodyPr wrap="square" rtlCol="0">
            <a:spAutoFit/>
          </a:bodyPr>
          <a:lstStyle/>
          <a:p>
            <a:r>
              <a:rPr lang="de-DE" i="1" dirty="0" smtClean="0">
                <a:latin typeface="Verdana" panose="020B0604030504040204" pitchFamily="34" charset="0"/>
                <a:ea typeface="Verdana" panose="020B0604030504040204" pitchFamily="34" charset="0"/>
                <a:cs typeface="Verdana" panose="020B0604030504040204" pitchFamily="34" charset="0"/>
              </a:rPr>
              <a:t>In der Ressource: </a:t>
            </a:r>
            <a:r>
              <a:rPr lang="de-DE" dirty="0" smtClean="0">
                <a:latin typeface="Verdana" panose="020B0604030504040204" pitchFamily="34" charset="0"/>
                <a:ea typeface="Verdana" panose="020B0604030504040204" pitchFamily="34" charset="0"/>
                <a:cs typeface="Verdana" panose="020B0604030504040204" pitchFamily="34" charset="0"/>
              </a:rPr>
              <a:t>ISBN 0 123 04245 X</a:t>
            </a:r>
          </a:p>
        </p:txBody>
      </p:sp>
      <p:sp>
        <p:nvSpPr>
          <p:cNvPr id="12" name="Foliennummernplatzhalter 11"/>
          <p:cNvSpPr>
            <a:spLocks noGrp="1"/>
          </p:cNvSpPr>
          <p:nvPr>
            <p:ph type="sldNum" sz="quarter" idx="4"/>
          </p:nvPr>
        </p:nvSpPr>
        <p:spPr/>
        <p:txBody>
          <a:bodyPr/>
          <a:lstStyle/>
          <a:p>
            <a:fld id="{8A6690F1-7CA1-4166-A522-500460961984}" type="slidenum">
              <a:rPr lang="de-DE" smtClean="0"/>
              <a:pPr/>
              <a:t>6</a:t>
            </a:fld>
            <a:endParaRPr lang="de-DE"/>
          </a:p>
        </p:txBody>
      </p:sp>
      <p:sp>
        <p:nvSpPr>
          <p:cNvPr id="14" name="Fußzeilenplatzhalter 13"/>
          <p:cNvSpPr>
            <a:spLocks noGrp="1"/>
          </p:cNvSpPr>
          <p:nvPr>
            <p:ph type="ftr" sz="quarter" idx="14"/>
          </p:nvPr>
        </p:nvSpPr>
        <p:spPr>
          <a:xfrm>
            <a:off x="467544" y="6376243"/>
            <a:ext cx="7992888"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62800697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 25, Monografische Reihe - Teil</a:t>
            </a: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646616753"/>
              </p:ext>
            </p:extLst>
          </p:nvPr>
        </p:nvGraphicFramePr>
        <p:xfrm>
          <a:off x="215515" y="1844826"/>
          <a:ext cx="8424937" cy="2520278"/>
        </p:xfrm>
        <a:graphic>
          <a:graphicData uri="http://schemas.openxmlformats.org/drawingml/2006/table">
            <a:tbl>
              <a:tblPr firstRow="1" bandRow="1">
                <a:tableStyleId>{5C22544A-7EE6-4342-B048-85BDC9FD1C3A}</a:tableStyleId>
              </a:tblPr>
              <a:tblGrid>
                <a:gridCol w="1584176"/>
                <a:gridCol w="3240360"/>
                <a:gridCol w="3600401"/>
              </a:tblGrid>
              <a:tr h="37603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80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Bestsellermarketing</a:t>
                      </a:r>
                      <a:endParaRPr lang="de-DE" sz="1800" dirty="0">
                        <a:latin typeface="Verdana" pitchFamily="34" charset="0"/>
                        <a:ea typeface="Verdana" pitchFamily="34" charset="0"/>
                        <a:cs typeface="Verdana" pitchFamily="34" charset="0"/>
                      </a:endParaRPr>
                    </a:p>
                  </a:txBody>
                  <a:tcPr/>
                </a:tc>
              </a:tr>
              <a:tr h="7430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2.12.2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 der Reihe</a:t>
                      </a:r>
                      <a:endParaRPr lang="de-DE" sz="1800" b="1" dirty="0">
                        <a:latin typeface="Verdana" pitchFamily="34" charset="0"/>
                        <a:ea typeface="Verdana" pitchFamily="34" charset="0"/>
                        <a:cs typeface="Verdana"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Reihe Geisteswissenschaften </a:t>
                      </a:r>
                      <a:endParaRPr lang="de-DE" sz="1800" dirty="0">
                        <a:latin typeface="Verdana" pitchFamily="34" charset="0"/>
                        <a:ea typeface="Verdana" pitchFamily="34" charset="0"/>
                        <a:cs typeface="Verdana" pitchFamily="34" charset="0"/>
                      </a:endParaRPr>
                    </a:p>
                  </a:txBody>
                  <a:tcPr/>
                </a:tc>
              </a:tr>
              <a:tr h="7430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2.12.9</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Zählung</a:t>
                      </a:r>
                      <a:r>
                        <a:rPr lang="de-DE" sz="1800" b="1" baseline="0" dirty="0" smtClean="0">
                          <a:latin typeface="Verdana" pitchFamily="34" charset="0"/>
                          <a:ea typeface="Verdana" pitchFamily="34" charset="0"/>
                          <a:cs typeface="Verdana" pitchFamily="34" charset="0"/>
                        </a:rPr>
                        <a:t> innerhalb der Reihe</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Band 1</a:t>
                      </a:r>
                      <a:endParaRPr lang="de-DE" sz="1800" dirty="0">
                        <a:latin typeface="Verdana" pitchFamily="34" charset="0"/>
                        <a:ea typeface="Verdana" pitchFamily="34" charset="0"/>
                        <a:cs typeface="Verdana" pitchFamily="34" charset="0"/>
                      </a:endParaRPr>
                    </a:p>
                  </a:txBody>
                  <a:tcPr/>
                </a:tc>
              </a:tr>
            </a:tbl>
          </a:graphicData>
        </a:graphic>
      </p:graphicFrame>
      <p:sp>
        <p:nvSpPr>
          <p:cNvPr id="10" name="Textfeld 9"/>
          <p:cNvSpPr txBox="1"/>
          <p:nvPr/>
        </p:nvSpPr>
        <p:spPr>
          <a:xfrm>
            <a:off x="179512" y="4365104"/>
            <a:ext cx="8496944"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 </a:t>
            </a:r>
            <a:endParaRPr lang="de-DE" sz="1600" dirty="0">
              <a:latin typeface="Verdana" pitchFamily="34" charset="0"/>
              <a:ea typeface="Verdana" pitchFamily="34" charset="0"/>
              <a:cs typeface="Verdana" pitchFamily="34" charset="0"/>
            </a:endParaRPr>
          </a:p>
        </p:txBody>
      </p:sp>
      <p:sp>
        <p:nvSpPr>
          <p:cNvPr id="8"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5144683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2536" y="183778"/>
            <a:ext cx="8783960" cy="508918"/>
          </a:xfrm>
        </p:spPr>
        <p:txBody>
          <a:bodyPr/>
          <a:lstStyle/>
          <a:p>
            <a:r>
              <a:rPr lang="de-DE" dirty="0" smtClean="0"/>
              <a:t>Fortlaufende Ressourcen: Gesamttitelangabe</a:t>
            </a:r>
            <a:endParaRPr lang="de-DE" dirty="0"/>
          </a:p>
        </p:txBody>
      </p:sp>
      <p:sp>
        <p:nvSpPr>
          <p:cNvPr id="3" name="Textplatzhalter 2"/>
          <p:cNvSpPr>
            <a:spLocks noGrp="1"/>
          </p:cNvSpPr>
          <p:nvPr>
            <p:ph type="body" sz="quarter" idx="13"/>
          </p:nvPr>
        </p:nvSpPr>
        <p:spPr/>
        <p:txBody>
          <a:bodyPr/>
          <a:lstStyle/>
          <a:p>
            <a:pPr>
              <a:buNone/>
            </a:pPr>
            <a:r>
              <a:rPr lang="de-DE" dirty="0" smtClean="0"/>
              <a:t>Wann wird eine Gesamttitelangabe erfasst?</a:t>
            </a:r>
          </a:p>
          <a:p>
            <a:pPr>
              <a:buNone/>
            </a:pPr>
            <a:endParaRPr lang="de-DE" dirty="0" smtClean="0"/>
          </a:p>
          <a:p>
            <a:r>
              <a:rPr lang="de-DE" sz="2000" dirty="0" smtClean="0"/>
              <a:t>Auf der Titelseite ist - neben </a:t>
            </a:r>
            <a:r>
              <a:rPr lang="de-DE" sz="2000" dirty="0"/>
              <a:t>dem Haupttitel einer fortlaufenden </a:t>
            </a:r>
            <a:r>
              <a:rPr lang="de-DE" sz="2000" dirty="0" smtClean="0"/>
              <a:t>Ressource - der </a:t>
            </a:r>
            <a:r>
              <a:rPr lang="de-DE" sz="2000" dirty="0"/>
              <a:t>Haupttitel einer </a:t>
            </a:r>
            <a:r>
              <a:rPr lang="de-DE" sz="2000" u="sng" dirty="0">
                <a:solidFill>
                  <a:srgbClr val="0070C0"/>
                </a:solidFill>
              </a:rPr>
              <a:t>ungezählten monografischen Reihe</a:t>
            </a:r>
            <a:r>
              <a:rPr lang="de-DE" sz="2000" dirty="0">
                <a:solidFill>
                  <a:srgbClr val="0070C0"/>
                </a:solidFill>
              </a:rPr>
              <a:t> </a:t>
            </a:r>
            <a:r>
              <a:rPr lang="de-DE" sz="2000" dirty="0" smtClean="0"/>
              <a:t>aufgeführt</a:t>
            </a:r>
          </a:p>
          <a:p>
            <a:pPr marL="0" indent="0">
              <a:buNone/>
            </a:pPr>
            <a:endParaRPr lang="de-DE" sz="2000" dirty="0" smtClean="0"/>
          </a:p>
          <a:p>
            <a:pPr marL="0" indent="0">
              <a:buNone/>
            </a:pPr>
            <a:r>
              <a:rPr lang="de-DE" sz="2000" u="sng" dirty="0" smtClean="0"/>
              <a:t>Informationsquellen</a:t>
            </a:r>
            <a:r>
              <a:rPr lang="de-DE" sz="2000" dirty="0" smtClean="0"/>
              <a:t> </a:t>
            </a:r>
            <a:r>
              <a:rPr lang="de-DE" sz="2000" dirty="0"/>
              <a:t>für den ungezählten Gesamttitel:</a:t>
            </a:r>
          </a:p>
          <a:p>
            <a:r>
              <a:rPr lang="de-DE" sz="2000" dirty="0"/>
              <a:t>Titelseite der Reihe</a:t>
            </a:r>
          </a:p>
          <a:p>
            <a:r>
              <a:rPr lang="de-DE" sz="2000" dirty="0"/>
              <a:t>Andere Quelle innerhalb der Ressource</a:t>
            </a:r>
          </a:p>
          <a:p>
            <a:r>
              <a:rPr lang="de-DE" sz="2000" dirty="0"/>
              <a:t>Begleitmaterial etc.</a:t>
            </a:r>
          </a:p>
          <a:p>
            <a:endParaRPr lang="de-DE" sz="2000" dirty="0"/>
          </a:p>
          <a:p>
            <a:r>
              <a:rPr lang="de-DE" sz="1800" dirty="0" smtClean="0"/>
              <a:t>Erfassung des ungezählten Gesamttitels in der Gesamttitelangabe der Beschreibung für die fortlaufende Ressource </a:t>
            </a:r>
          </a:p>
          <a:p>
            <a:endParaRPr lang="de-DE" sz="2000" dirty="0" smtClean="0">
              <a:solidFill>
                <a:srgbClr val="FF0000"/>
              </a:solidFill>
            </a:endParaRPr>
          </a:p>
          <a:p>
            <a:r>
              <a:rPr lang="de-DE" sz="1800" dirty="0" smtClean="0">
                <a:solidFill>
                  <a:srgbClr val="FF0000"/>
                </a:solidFill>
              </a:rPr>
              <a:t>Eine eigene Beschreibung erfolgt nicht !!</a:t>
            </a:r>
            <a:endParaRPr lang="de-DE" sz="1800" dirty="0">
              <a:solidFill>
                <a:srgbClr val="FF0000"/>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81925866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8312" y="6376988"/>
            <a:ext cx="6407943" cy="365125"/>
          </a:xfrm>
        </p:spPr>
        <p:txBody>
          <a:bodyPr/>
          <a:lstStyle/>
          <a:p>
            <a:pPr>
              <a:defRPr/>
            </a:pPr>
            <a:r>
              <a:rPr lang="de-DE" smtClean="0"/>
              <a:t>AG RDA Schulungsunterlagen | RDA kompakt | Stand: 31.07.2015 | CC BY-NC-SA</a:t>
            </a:r>
            <a:endParaRPr lang="de-DE" dirty="0"/>
          </a:p>
        </p:txBody>
      </p:sp>
      <p:sp>
        <p:nvSpPr>
          <p:cNvPr id="6"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8369955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3" name="Fußzeilenplatzhalter 2"/>
          <p:cNvSpPr>
            <a:spLocks noGrp="1"/>
          </p:cNvSpPr>
          <p:nvPr>
            <p:ph type="ftr" sz="quarter" idx="14"/>
          </p:nvPr>
        </p:nvSpPr>
        <p:spPr>
          <a:xfrm>
            <a:off x="468312" y="6376988"/>
            <a:ext cx="6479951"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04829007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werden</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53831665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717109241"/>
              </p:ext>
            </p:extLst>
          </p:nvPr>
        </p:nvGraphicFramePr>
        <p:xfrm>
          <a:off x="359569" y="4975328"/>
          <a:ext cx="8424861" cy="1117968"/>
        </p:xfrm>
        <a:graphic>
          <a:graphicData uri="http://schemas.openxmlformats.org/drawingml/2006/table">
            <a:tbl>
              <a:tblPr firstRow="1" bandRow="1">
                <a:tableStyleId>{5C22544A-7EE6-4342-B048-85BDC9FD1C3A}</a:tableStyleId>
              </a:tblPr>
              <a:tblGrid>
                <a:gridCol w="1465193"/>
                <a:gridCol w="3540883"/>
                <a:gridCol w="3418785"/>
              </a:tblGrid>
              <a:tr h="4169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6407943"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249257177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79111550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220976982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6" name="Fußzeilenplatzhalter 5"/>
          <p:cNvSpPr>
            <a:spLocks noGrp="1"/>
          </p:cNvSpPr>
          <p:nvPr>
            <p:ph type="ftr" sz="quarter" idx="14"/>
          </p:nvPr>
        </p:nvSpPr>
        <p:spPr>
          <a:xfrm>
            <a:off x="468312" y="6376988"/>
            <a:ext cx="6695976"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68</a:t>
            </a:fld>
            <a:endParaRPr lang="de-DE"/>
          </a:p>
        </p:txBody>
      </p:sp>
    </p:spTree>
    <p:extLst>
      <p:ext uri="{BB962C8B-B14F-4D97-AF65-F5344CB8AC3E}">
        <p14:creationId xmlns:p14="http://schemas.microsoft.com/office/powerpoint/2010/main" val="143996600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14230958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ISBN, ISMN, ISSN, URN und DOI</a:t>
            </a:r>
            <a:br>
              <a:rPr lang="de-DE" dirty="0" smtClean="0"/>
            </a:br>
            <a:r>
              <a:rPr lang="de-DE" dirty="0" smtClean="0"/>
              <a:t>(RDA 2.15.1.4)</a:t>
            </a:r>
            <a:endParaRPr lang="de-DE" dirty="0"/>
          </a:p>
        </p:txBody>
      </p:sp>
      <p:sp>
        <p:nvSpPr>
          <p:cNvPr id="3" name="Textplatzhalter 2"/>
          <p:cNvSpPr>
            <a:spLocks noGrp="1"/>
          </p:cNvSpPr>
          <p:nvPr>
            <p:ph type="body" sz="quarter" idx="13"/>
          </p:nvPr>
        </p:nvSpPr>
        <p:spPr>
          <a:xfrm>
            <a:off x="251520" y="1268760"/>
            <a:ext cx="8640960" cy="5184576"/>
          </a:xfrm>
        </p:spPr>
        <p:txBody>
          <a:bodyPr/>
          <a:lstStyle/>
          <a:p>
            <a:r>
              <a:rPr lang="de-DE" dirty="0" smtClean="0"/>
              <a:t>Erfassung der </a:t>
            </a:r>
            <a:r>
              <a:rPr lang="de-DE" dirty="0" err="1" smtClean="0"/>
              <a:t>Identifikatoren</a:t>
            </a:r>
            <a:endParaRPr lang="de-DE" dirty="0" smtClean="0"/>
          </a:p>
          <a:p>
            <a:pPr lvl="1"/>
            <a:r>
              <a:rPr lang="de-DE" dirty="0" smtClean="0"/>
              <a:t>beim URN beginnt die Erfassung direkt mit dem </a:t>
            </a:r>
            <a:r>
              <a:rPr lang="de-DE" dirty="0" err="1" smtClean="0"/>
              <a:t>Identifikator</a:t>
            </a:r>
            <a:endParaRPr lang="de-DE" dirty="0" smtClean="0"/>
          </a:p>
          <a:p>
            <a:pPr lvl="1"/>
            <a:endParaRPr lang="de-DE" dirty="0" smtClean="0"/>
          </a:p>
          <a:p>
            <a:pPr lvl="1"/>
            <a:endParaRPr lang="de-DE" dirty="0" smtClean="0"/>
          </a:p>
          <a:p>
            <a:pPr lvl="1"/>
            <a:endParaRPr lang="de-DE" dirty="0" smtClean="0"/>
          </a:p>
          <a:p>
            <a:pPr lvl="1"/>
            <a:endParaRPr lang="de-DE" dirty="0" smtClean="0"/>
          </a:p>
          <a:p>
            <a:pPr lvl="1"/>
            <a:endParaRPr lang="de-DE" dirty="0" smtClean="0"/>
          </a:p>
          <a:p>
            <a:pPr lvl="1"/>
            <a:r>
              <a:rPr lang="de-DE" dirty="0" smtClean="0"/>
              <a:t>beim DOI entfällt die Erfassung des Anzeige-Präfix „</a:t>
            </a:r>
            <a:r>
              <a:rPr lang="de-DE" dirty="0" err="1" smtClean="0"/>
              <a:t>doi</a:t>
            </a:r>
            <a:r>
              <a:rPr lang="de-DE" dirty="0" smtClean="0"/>
              <a:t>:“</a:t>
            </a:r>
          </a:p>
          <a:p>
            <a:pPr lvl="1"/>
            <a:endParaRPr lang="de-DE" dirty="0" smtClean="0"/>
          </a:p>
          <a:p>
            <a:pPr lvl="1"/>
            <a:endParaRPr lang="de-DE" dirty="0" smtClean="0"/>
          </a:p>
          <a:p>
            <a:endParaRPr lang="de-DE" dirty="0"/>
          </a:p>
        </p:txBody>
      </p:sp>
      <p:pic>
        <p:nvPicPr>
          <p:cNvPr id="12" name="Grafik 11"/>
          <p:cNvPicPr>
            <a:picLocks noChangeAspect="1"/>
          </p:cNvPicPr>
          <p:nvPr/>
        </p:nvPicPr>
        <p:blipFill>
          <a:blip r:embed="rId3" cstate="print"/>
          <a:stretch>
            <a:fillRect/>
          </a:stretch>
        </p:blipFill>
        <p:spPr>
          <a:xfrm>
            <a:off x="755650" y="2360455"/>
            <a:ext cx="6297714" cy="823031"/>
          </a:xfrm>
          <a:prstGeom prst="rect">
            <a:avLst/>
          </a:prstGeom>
          <a:ln>
            <a:solidFill>
              <a:schemeClr val="tx1"/>
            </a:solidFill>
          </a:ln>
        </p:spPr>
      </p:pic>
      <p:graphicFrame>
        <p:nvGraphicFramePr>
          <p:cNvPr id="14" name="Tabelle 13"/>
          <p:cNvGraphicFramePr>
            <a:graphicFrameLocks noGrp="1"/>
          </p:cNvGraphicFramePr>
          <p:nvPr>
            <p:extLst>
              <p:ext uri="{D42A27DB-BD31-4B8C-83A1-F6EECF244321}">
                <p14:modId xmlns:p14="http://schemas.microsoft.com/office/powerpoint/2010/main" val="2074087547"/>
              </p:ext>
            </p:extLst>
          </p:nvPr>
        </p:nvGraphicFramePr>
        <p:xfrm>
          <a:off x="755650" y="3227758"/>
          <a:ext cx="7416823" cy="924629"/>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urn:nbn:de:swb:90-455977</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graphicFrame>
        <p:nvGraphicFramePr>
          <p:cNvPr id="15" name="Tabelle 14"/>
          <p:cNvGraphicFramePr>
            <a:graphicFrameLocks noGrp="1"/>
          </p:cNvGraphicFramePr>
          <p:nvPr>
            <p:extLst>
              <p:ext uri="{D42A27DB-BD31-4B8C-83A1-F6EECF244321}">
                <p14:modId xmlns:p14="http://schemas.microsoft.com/office/powerpoint/2010/main" val="3844118597"/>
              </p:ext>
            </p:extLst>
          </p:nvPr>
        </p:nvGraphicFramePr>
        <p:xfrm>
          <a:off x="743202" y="5299467"/>
          <a:ext cx="7416823" cy="936104"/>
        </p:xfrm>
        <a:graphic>
          <a:graphicData uri="http://schemas.openxmlformats.org/drawingml/2006/table">
            <a:tbl>
              <a:tblPr firstRow="1" bandRow="1">
                <a:tableStyleId>{5C22544A-7EE6-4342-B048-85BDC9FD1C3A}</a:tableStyleId>
              </a:tblPr>
              <a:tblGrid>
                <a:gridCol w="868637"/>
                <a:gridCol w="2806365"/>
                <a:gridCol w="3741821"/>
              </a:tblGrid>
              <a:tr h="38942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6677">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l" defTabSz="914400" rtl="0" eaLnBrk="1" latinLnBrk="0" hangingPunct="1">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10.5445/KSP/1000044645</a:t>
                      </a:r>
                      <a:endParaRPr lang="de-DE"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
        <p:nvSpPr>
          <p:cNvPr id="16" name="Textfeld 15"/>
          <p:cNvSpPr txBox="1"/>
          <p:nvPr/>
        </p:nvSpPr>
        <p:spPr>
          <a:xfrm>
            <a:off x="755576" y="4581128"/>
            <a:ext cx="4464496" cy="646331"/>
          </a:xfrm>
          <a:prstGeom prst="rect">
            <a:avLst/>
          </a:prstGeom>
          <a:solidFill>
            <a:schemeClr val="bg1"/>
          </a:solidFill>
          <a:ln w="19050">
            <a:solidFill>
              <a:schemeClr val="bg1">
                <a:lumMod val="50000"/>
              </a:schemeClr>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Metadaten des Publikationsservers:</a:t>
            </a:r>
          </a:p>
          <a:p>
            <a:r>
              <a:rPr lang="de-DE" dirty="0" smtClean="0">
                <a:latin typeface="Verdana" panose="020B0604030504040204" pitchFamily="34" charset="0"/>
                <a:ea typeface="Verdana" panose="020B0604030504040204" pitchFamily="34" charset="0"/>
                <a:cs typeface="Verdana" panose="020B0604030504040204" pitchFamily="34" charset="0"/>
              </a:rPr>
              <a:t>doi:10.5445/KSP/1000044645</a:t>
            </a:r>
          </a:p>
        </p:txBody>
      </p:sp>
      <p:sp>
        <p:nvSpPr>
          <p:cNvPr id="10" name="Foliennummernplatzhalter 9"/>
          <p:cNvSpPr>
            <a:spLocks noGrp="1"/>
          </p:cNvSpPr>
          <p:nvPr>
            <p:ph type="sldNum" sz="quarter" idx="4"/>
          </p:nvPr>
        </p:nvSpPr>
        <p:spPr/>
        <p:txBody>
          <a:bodyPr/>
          <a:lstStyle/>
          <a:p>
            <a:fld id="{8A6690F1-7CA1-4166-A522-500460961984}" type="slidenum">
              <a:rPr lang="de-DE" smtClean="0"/>
              <a:pPr/>
              <a:t>7</a:t>
            </a:fld>
            <a:endParaRPr lang="de-DE"/>
          </a:p>
        </p:txBody>
      </p:sp>
      <p:sp>
        <p:nvSpPr>
          <p:cNvPr id="11" name="Fußzeilenplatzhalter 10"/>
          <p:cNvSpPr>
            <a:spLocks noGrp="1"/>
          </p:cNvSpPr>
          <p:nvPr>
            <p:ph type="ftr" sz="quarter" idx="14"/>
          </p:nvPr>
        </p:nvSpPr>
        <p:spPr>
          <a:xfrm>
            <a:off x="467544" y="6376243"/>
            <a:ext cx="806489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47746470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364680016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71</a:t>
            </a:fld>
            <a:endParaRPr lang="de-DE"/>
          </a:p>
        </p:txBody>
      </p:sp>
    </p:spTree>
    <p:extLst>
      <p:ext uri="{BB962C8B-B14F-4D97-AF65-F5344CB8AC3E}">
        <p14:creationId xmlns:p14="http://schemas.microsoft.com/office/powerpoint/2010/main" val="229038422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72</a:t>
            </a:fld>
            <a:endParaRPr lang="de-DE"/>
          </a:p>
        </p:txBody>
      </p:sp>
    </p:spTree>
    <p:extLst>
      <p:ext uri="{BB962C8B-B14F-4D97-AF65-F5344CB8AC3E}">
        <p14:creationId xmlns:p14="http://schemas.microsoft.com/office/powerpoint/2010/main" val="420790142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3913553661"/>
              </p:ext>
            </p:extLst>
          </p:nvPr>
        </p:nvGraphicFramePr>
        <p:xfrm>
          <a:off x="539552" y="3253553"/>
          <a:ext cx="7920880" cy="2119663"/>
        </p:xfrm>
        <a:graphic>
          <a:graphicData uri="http://schemas.openxmlformats.org/drawingml/2006/table">
            <a:tbl>
              <a:tblPr firstRow="1" bandRow="1">
                <a:tableStyleId>{5C22544A-7EE6-4342-B048-85BDC9FD1C3A}</a:tableStyleId>
              </a:tblPr>
              <a:tblGrid>
                <a:gridCol w="864096"/>
                <a:gridCol w="2376264"/>
                <a:gridCol w="4680520"/>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6335935"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40420792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74</a:t>
            </a:fld>
            <a:endParaRPr lang="de-DE"/>
          </a:p>
        </p:txBody>
      </p:sp>
    </p:spTree>
    <p:extLst>
      <p:ext uri="{BB962C8B-B14F-4D97-AF65-F5344CB8AC3E}">
        <p14:creationId xmlns:p14="http://schemas.microsoft.com/office/powerpoint/2010/main" val="41366708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245920628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581349964"/>
              </p:ext>
            </p:extLst>
          </p:nvPr>
        </p:nvGraphicFramePr>
        <p:xfrm>
          <a:off x="539552" y="1772816"/>
          <a:ext cx="7920880" cy="2740972"/>
        </p:xfrm>
        <a:graphic>
          <a:graphicData uri="http://schemas.openxmlformats.org/drawingml/2006/table">
            <a:tbl>
              <a:tblPr firstRow="1" bandRow="1">
                <a:tableStyleId>{5C22544A-7EE6-4342-B048-85BDC9FD1C3A}</a:tableStyleId>
              </a:tblPr>
              <a:tblGrid>
                <a:gridCol w="1080120"/>
                <a:gridCol w="3528392"/>
                <a:gridCol w="3312368"/>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335935"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406295543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77</a:t>
            </a:fld>
            <a:endParaRPr lang="de-DE"/>
          </a:p>
        </p:txBody>
      </p:sp>
    </p:spTree>
    <p:extLst>
      <p:ext uri="{BB962C8B-B14F-4D97-AF65-F5344CB8AC3E}">
        <p14:creationId xmlns:p14="http://schemas.microsoft.com/office/powerpoint/2010/main" val="94995024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4206348325"/>
              </p:ext>
            </p:extLst>
          </p:nvPr>
        </p:nvGraphicFramePr>
        <p:xfrm>
          <a:off x="539552" y="1556792"/>
          <a:ext cx="7920880" cy="3652282"/>
        </p:xfrm>
        <a:graphic>
          <a:graphicData uri="http://schemas.openxmlformats.org/drawingml/2006/table">
            <a:tbl>
              <a:tblPr firstRow="1" bandRow="1">
                <a:tableStyleId>{5C22544A-7EE6-4342-B048-85BDC9FD1C3A}</a:tableStyleId>
              </a:tblPr>
              <a:tblGrid>
                <a:gridCol w="1008112"/>
                <a:gridCol w="2952328"/>
                <a:gridCol w="3960440"/>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335935"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256661770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79</a:t>
            </a:fld>
            <a:endParaRPr lang="de-DE"/>
          </a:p>
        </p:txBody>
      </p:sp>
    </p:spTree>
    <p:extLst>
      <p:ext uri="{BB962C8B-B14F-4D97-AF65-F5344CB8AC3E}">
        <p14:creationId xmlns:p14="http://schemas.microsoft.com/office/powerpoint/2010/main" val="17178828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Sonstige </a:t>
            </a:r>
            <a:r>
              <a:rPr lang="de-DE" dirty="0" err="1" smtClean="0"/>
              <a:t>Identifikatoren</a:t>
            </a:r>
            <a:r>
              <a:rPr lang="de-DE" dirty="0" smtClean="0"/>
              <a:t> (RDA 2.15.1.4)</a:t>
            </a:r>
            <a:endParaRPr lang="de-DE" dirty="0"/>
          </a:p>
        </p:txBody>
      </p:sp>
      <p:sp>
        <p:nvSpPr>
          <p:cNvPr id="3" name="Textplatzhalter 2"/>
          <p:cNvSpPr>
            <a:spLocks noGrp="1"/>
          </p:cNvSpPr>
          <p:nvPr>
            <p:ph type="body" sz="quarter" idx="13"/>
          </p:nvPr>
        </p:nvSpPr>
        <p:spPr/>
        <p:txBody>
          <a:bodyPr/>
          <a:lstStyle/>
          <a:p>
            <a:r>
              <a:rPr lang="de-DE" dirty="0" smtClean="0"/>
              <a:t>Erfassung der </a:t>
            </a:r>
            <a:r>
              <a:rPr lang="de-DE" dirty="0" err="1" smtClean="0"/>
              <a:t>Identifikatoren</a:t>
            </a:r>
            <a:endParaRPr lang="de-DE" dirty="0" smtClean="0"/>
          </a:p>
          <a:p>
            <a:pPr lvl="1"/>
            <a:r>
              <a:rPr lang="de-DE" dirty="0" smtClean="0"/>
              <a:t>es gibt für den </a:t>
            </a:r>
            <a:r>
              <a:rPr lang="de-DE" dirty="0" err="1" smtClean="0"/>
              <a:t>Identifikator</a:t>
            </a:r>
            <a:r>
              <a:rPr lang="de-DE" dirty="0" smtClean="0"/>
              <a:t> kein vorgeschriebenes Anzeigeformat*</a:t>
            </a:r>
          </a:p>
          <a:p>
            <a:pPr lvl="1"/>
            <a:r>
              <a:rPr lang="de-DE" dirty="0" smtClean="0"/>
              <a:t>die Art des </a:t>
            </a:r>
            <a:r>
              <a:rPr lang="de-DE" dirty="0" err="1" smtClean="0"/>
              <a:t>Identifikators</a:t>
            </a:r>
            <a:r>
              <a:rPr lang="de-DE" dirty="0" smtClean="0"/>
              <a:t> oder der Name der Agentur wird vorangestellt</a:t>
            </a:r>
          </a:p>
          <a:p>
            <a:pPr lvl="1"/>
            <a:endParaRPr lang="de-DE" dirty="0" smtClean="0"/>
          </a:p>
          <a:p>
            <a:pPr lvl="1"/>
            <a:endParaRPr lang="de-DE" dirty="0" smtClean="0"/>
          </a:p>
          <a:p>
            <a:pPr lvl="1"/>
            <a:endParaRPr lang="de-DE" dirty="0" smtClean="0"/>
          </a:p>
          <a:p>
            <a:pPr lvl="1"/>
            <a:endParaRPr lang="de-DE" dirty="0" smtClean="0"/>
          </a:p>
          <a:p>
            <a:pPr lvl="1"/>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2662822922"/>
              </p:ext>
            </p:extLst>
          </p:nvPr>
        </p:nvGraphicFramePr>
        <p:xfrm>
          <a:off x="755650" y="3558399"/>
          <a:ext cx="7416823" cy="924629"/>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ISO/FDIS 13611:2014(E)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p:cNvPicPr>
            <a:picLocks noChangeAspect="1"/>
          </p:cNvPicPr>
          <p:nvPr/>
        </p:nvPicPr>
        <p:blipFill>
          <a:blip r:embed="rId3" cstate="print"/>
          <a:stretch>
            <a:fillRect/>
          </a:stretch>
        </p:blipFill>
        <p:spPr>
          <a:xfrm>
            <a:off x="755650" y="2977074"/>
            <a:ext cx="5419814" cy="493819"/>
          </a:xfrm>
          <a:prstGeom prst="rect">
            <a:avLst/>
          </a:prstGeom>
          <a:ln>
            <a:solidFill>
              <a:schemeClr val="tx1"/>
            </a:solidFill>
          </a:ln>
        </p:spPr>
      </p:pic>
      <p:sp>
        <p:nvSpPr>
          <p:cNvPr id="8" name="Foliennummernplatzhalter 7"/>
          <p:cNvSpPr>
            <a:spLocks noGrp="1"/>
          </p:cNvSpPr>
          <p:nvPr>
            <p:ph type="sldNum" sz="quarter" idx="4"/>
          </p:nvPr>
        </p:nvSpPr>
        <p:spPr/>
        <p:txBody>
          <a:bodyPr/>
          <a:lstStyle/>
          <a:p>
            <a:fld id="{8A6690F1-7CA1-4166-A522-500460961984}" type="slidenum">
              <a:rPr lang="de-DE" smtClean="0"/>
              <a:pPr/>
              <a:t>8</a:t>
            </a:fld>
            <a:endParaRPr lang="de-DE"/>
          </a:p>
        </p:txBody>
      </p:sp>
      <p:sp>
        <p:nvSpPr>
          <p:cNvPr id="10" name="Fußzeilenplatzhalter 9"/>
          <p:cNvSpPr>
            <a:spLocks noGrp="1"/>
          </p:cNvSpPr>
          <p:nvPr>
            <p:ph type="ftr" sz="quarter" idx="14"/>
          </p:nvPr>
        </p:nvSpPr>
        <p:spPr>
          <a:xfrm>
            <a:off x="467544" y="6376243"/>
            <a:ext cx="7992888"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69373988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626388145"/>
              </p:ext>
            </p:extLst>
          </p:nvPr>
        </p:nvGraphicFramePr>
        <p:xfrm>
          <a:off x="539552" y="2564904"/>
          <a:ext cx="7920880" cy="3169980"/>
        </p:xfrm>
        <a:graphic>
          <a:graphicData uri="http://schemas.openxmlformats.org/drawingml/2006/table">
            <a:tbl>
              <a:tblPr firstRow="1" bandRow="1">
                <a:tableStyleId>{5C22544A-7EE6-4342-B048-85BDC9FD1C3A}</a:tableStyleId>
              </a:tblPr>
              <a:tblGrid>
                <a:gridCol w="1008112"/>
                <a:gridCol w="3168352"/>
                <a:gridCol w="3744416"/>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Sonstige</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Herausgebendes</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Organ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145892563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2.07</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81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47468444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Warum Beziehungen?</a:t>
            </a:r>
            <a:endParaRPr lang="de-DE" dirty="0"/>
          </a:p>
        </p:txBody>
      </p:sp>
      <p:sp>
        <p:nvSpPr>
          <p:cNvPr id="3" name="Textplatzhalter 2"/>
          <p:cNvSpPr>
            <a:spLocks noGrp="1"/>
          </p:cNvSpPr>
          <p:nvPr>
            <p:ph type="body" sz="quarter" idx="13"/>
          </p:nvPr>
        </p:nvSpPr>
        <p:spPr/>
        <p:txBody>
          <a:bodyPr wrap="square"/>
          <a:lstStyle/>
          <a:p>
            <a:pPr>
              <a:buNone/>
            </a:pPr>
            <a:r>
              <a:rPr lang="de-DE" dirty="0" smtClean="0"/>
              <a:t>Ziele lt. RDA 0.4.2.1 </a:t>
            </a:r>
          </a:p>
          <a:p>
            <a:r>
              <a:rPr lang="de-DE" dirty="0" smtClean="0"/>
              <a:t>eine Ressource zu finden und zu identifizieren sowie</a:t>
            </a:r>
          </a:p>
          <a:p>
            <a:r>
              <a:rPr lang="de-DE" dirty="0" smtClean="0"/>
              <a:t>die zu ihr in Beziehung stehenden Werke, Expressionen, Manifestationen, Exemplare und Personen, Familien oder Körperschaften zu finden</a:t>
            </a:r>
          </a:p>
          <a:p>
            <a:endParaRPr lang="de-DE" dirty="0" smtClean="0">
              <a:solidFill>
                <a:schemeClr val="bg1">
                  <a:lumMod val="50000"/>
                </a:schemeClr>
              </a:solidFill>
            </a:endParaRP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128122325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 bestehen aus</a:t>
            </a:r>
            <a:endParaRPr lang="de-DE" dirty="0"/>
          </a:p>
        </p:txBody>
      </p:sp>
      <p:sp>
        <p:nvSpPr>
          <p:cNvPr id="3" name="Textplatzhalter 2"/>
          <p:cNvSpPr>
            <a:spLocks noGrp="1"/>
          </p:cNvSpPr>
          <p:nvPr>
            <p:ph type="body" sz="quarter" idx="13"/>
          </p:nvPr>
        </p:nvSpPr>
        <p:spPr/>
        <p:txBody>
          <a:bodyPr wrap="square"/>
          <a:lstStyle/>
          <a:p>
            <a:r>
              <a:rPr lang="de-DE" dirty="0" smtClean="0"/>
              <a:t>den in Beziehung stehendenden Entitäten</a:t>
            </a:r>
          </a:p>
          <a:p>
            <a:r>
              <a:rPr lang="de-DE" dirty="0" smtClean="0"/>
              <a:t>Beziehungskennzeichnungen, die die Art der Beziehung zwischen den Entitäten spezifizieren</a:t>
            </a:r>
          </a:p>
          <a:p>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83</a:t>
            </a:fld>
            <a:endParaRPr lang="de-DE"/>
          </a:p>
        </p:txBody>
      </p:sp>
    </p:spTree>
    <p:extLst>
      <p:ext uri="{BB962C8B-B14F-4D97-AF65-F5344CB8AC3E}">
        <p14:creationId xmlns:p14="http://schemas.microsoft.com/office/powerpoint/2010/main" val="256852384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Welche Beziehungen gibt es?</a:t>
            </a:r>
            <a:endParaRPr lang="de-DE" dirty="0"/>
          </a:p>
        </p:txBody>
      </p:sp>
      <p:sp>
        <p:nvSpPr>
          <p:cNvPr id="3" name="Textplatzhalter 2"/>
          <p:cNvSpPr>
            <a:spLocks noGrp="1"/>
          </p:cNvSpPr>
          <p:nvPr>
            <p:ph type="body" sz="quarter" idx="13"/>
          </p:nvPr>
        </p:nvSpPr>
        <p:spPr/>
        <p:txBody>
          <a:bodyPr wrap="square"/>
          <a:lstStyle/>
          <a:p>
            <a:r>
              <a:rPr lang="de-DE" dirty="0" smtClean="0"/>
              <a:t>Primärbeziehungen zwischen Werk, Expression, Manifestation und Exemplar (RDA 17)</a:t>
            </a:r>
          </a:p>
          <a:p>
            <a:r>
              <a:rPr lang="de-DE" dirty="0" smtClean="0"/>
              <a:t>Beziehungen zu Personen, Familien und Körperschaften, die mit einer Ressource in Verbindung stehen (RDA 18-22)</a:t>
            </a:r>
          </a:p>
          <a:p>
            <a:r>
              <a:rPr lang="de-DE" dirty="0" smtClean="0">
                <a:solidFill>
                  <a:schemeClr val="bg1">
                    <a:lumMod val="50000"/>
                  </a:schemeClr>
                </a:solidFill>
              </a:rPr>
              <a:t>Beziehungen zu Begriffen, Gegenständen, Ereignissen und Orten (RDA 23)</a:t>
            </a:r>
          </a:p>
          <a:p>
            <a:r>
              <a:rPr lang="de-DE" dirty="0" smtClean="0"/>
              <a:t>Beziehungen zwischen Werken, Expressionen, Manifestationen oder Exemplaren (RDA 24-28)</a:t>
            </a:r>
          </a:p>
          <a:p>
            <a:r>
              <a:rPr lang="de-DE" dirty="0" smtClean="0">
                <a:solidFill>
                  <a:schemeClr val="bg1">
                    <a:lumMod val="50000"/>
                  </a:schemeClr>
                </a:solidFill>
              </a:rPr>
              <a:t>Beziehungen zwischen Personen, Familien und Körperschaften (RDA 29-32)</a:t>
            </a:r>
          </a:p>
          <a:p>
            <a:r>
              <a:rPr lang="de-DE" dirty="0" smtClean="0">
                <a:solidFill>
                  <a:schemeClr val="bg1">
                    <a:lumMod val="50000"/>
                  </a:schemeClr>
                </a:solidFill>
              </a:rPr>
              <a:t>Beziehungen zwischen Begriffen, Gegenständen, Ereignissen und Orten (RDA 33-37)</a:t>
            </a: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84</a:t>
            </a:fld>
            <a:endParaRPr lang="de-DE"/>
          </a:p>
        </p:txBody>
      </p:sp>
    </p:spTree>
    <p:extLst>
      <p:ext uri="{BB962C8B-B14F-4D97-AF65-F5344CB8AC3E}">
        <p14:creationId xmlns:p14="http://schemas.microsoft.com/office/powerpoint/2010/main" val="116763993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Welche Beziehungskennzeichnungen gibt es?</a:t>
            </a:r>
            <a:endParaRPr lang="de-DE" dirty="0"/>
          </a:p>
        </p:txBody>
      </p:sp>
      <p:sp>
        <p:nvSpPr>
          <p:cNvPr id="3" name="Textplatzhalter 2"/>
          <p:cNvSpPr>
            <a:spLocks noGrp="1"/>
          </p:cNvSpPr>
          <p:nvPr>
            <p:ph type="body" sz="quarter" idx="13"/>
          </p:nvPr>
        </p:nvSpPr>
        <p:spPr/>
        <p:txBody>
          <a:bodyPr wrap="square"/>
          <a:lstStyle/>
          <a:p>
            <a:r>
              <a:rPr lang="de-DE" dirty="0" smtClean="0"/>
              <a:t>Anhang I: Beziehungskennzeichnungen für Beziehungen zwischen einer Ressource und Personen, Familien und Körperschaften, die mit ihr in Verbindung stehen</a:t>
            </a:r>
          </a:p>
          <a:p>
            <a:r>
              <a:rPr lang="de-DE" dirty="0" smtClean="0"/>
              <a:t>Anhang J: Beziehungskennzeichnungen für Beziehungen zwischen Werken, Expressionen, Manifestationen und Exemplaren</a:t>
            </a:r>
          </a:p>
          <a:p>
            <a:r>
              <a:rPr lang="de-DE" dirty="0" smtClean="0">
                <a:solidFill>
                  <a:schemeClr val="bg1">
                    <a:lumMod val="50000"/>
                  </a:schemeClr>
                </a:solidFill>
              </a:rPr>
              <a:t>Anhang K: Beziehungskennzeichnungen für Beziehungen zwischen Personen, Familien und Körperschaften</a:t>
            </a:r>
          </a:p>
          <a:p>
            <a:pPr>
              <a:buNone/>
            </a:pPr>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349987471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r>
              <a:rPr lang="de-DE" dirty="0" smtClean="0"/>
              <a:t>normierten Sucheinstieg und/oder </a:t>
            </a:r>
            <a:r>
              <a:rPr lang="de-DE" dirty="0" err="1" smtClean="0"/>
              <a:t>Identifikator</a:t>
            </a:r>
            <a:r>
              <a:rPr lang="de-DE" dirty="0" smtClean="0"/>
              <a:t> erfassen</a:t>
            </a:r>
          </a:p>
          <a:p>
            <a:r>
              <a:rPr lang="de-DE" dirty="0" smtClean="0"/>
              <a:t>in bestimmten Fällen auch in Form einer strukturierten oder unstrukturierten Beschreibung erfassen</a:t>
            </a:r>
          </a:p>
          <a:p>
            <a:endParaRPr lang="de-DE" dirty="0" smtClean="0"/>
          </a:p>
          <a:p>
            <a:pPr marL="0" indent="0">
              <a:buNone/>
            </a:pPr>
            <a:endParaRPr lang="de-DE" dirty="0" smtClean="0"/>
          </a:p>
          <a:p>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86</a:t>
            </a:fld>
            <a:endParaRPr lang="de-DE"/>
          </a:p>
        </p:txBody>
      </p:sp>
    </p:spTree>
    <p:extLst>
      <p:ext uri="{BB962C8B-B14F-4D97-AF65-F5344CB8AC3E}">
        <p14:creationId xmlns:p14="http://schemas.microsoft.com/office/powerpoint/2010/main" val="382468527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a:t>
            </a:r>
            <a:endParaRPr lang="de-DE" dirty="0"/>
          </a:p>
        </p:txBody>
      </p:sp>
      <p:sp>
        <p:nvSpPr>
          <p:cNvPr id="3" name="Textplatzhalter 2"/>
          <p:cNvSpPr>
            <a:spLocks noGrp="1"/>
          </p:cNvSpPr>
          <p:nvPr>
            <p:ph type="body" sz="quarter" idx="13"/>
          </p:nvPr>
        </p:nvSpPr>
        <p:spPr/>
        <p:txBody>
          <a:bodyPr wrap="square"/>
          <a:lstStyle/>
          <a:p>
            <a:r>
              <a:rPr lang="de-DE" dirty="0" smtClean="0"/>
              <a:t>Textstring und/oder Code erfassen</a:t>
            </a:r>
          </a:p>
          <a:p>
            <a:r>
              <a:rPr lang="de-DE" dirty="0" smtClean="0"/>
              <a:t>Textstring immer mit großem Anfangsbuchstaben erfassen</a:t>
            </a:r>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37136956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17.0 </a:t>
            </a:r>
          </a:p>
          <a:p>
            <a:r>
              <a:rPr lang="de-DE" dirty="0" smtClean="0"/>
              <a:t>FRBR-Gruppe 1</a:t>
            </a: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grpSp>
        <p:nvGrpSpPr>
          <p:cNvPr id="6" name="Gruppieren 77"/>
          <p:cNvGrpSpPr/>
          <p:nvPr/>
        </p:nvGrpSpPr>
        <p:grpSpPr>
          <a:xfrm>
            <a:off x="359963" y="2420888"/>
            <a:ext cx="8424075" cy="2881313"/>
            <a:chOff x="395536" y="2131863"/>
            <a:chExt cx="8424075" cy="2881313"/>
          </a:xfrm>
        </p:grpSpPr>
        <p:sp>
          <p:nvSpPr>
            <p:cNvPr id="7" name="AutoShape 6"/>
            <p:cNvSpPr>
              <a:spLocks noChangeArrowheads="1"/>
            </p:cNvSpPr>
            <p:nvPr/>
          </p:nvSpPr>
          <p:spPr bwMode="auto">
            <a:xfrm>
              <a:off x="611436" y="2131863"/>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2772024" y="2995463"/>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4788149" y="3716188"/>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7091611" y="4292451"/>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Line 14"/>
            <p:cNvSpPr>
              <a:spLocks noChangeShapeType="1"/>
            </p:cNvSpPr>
            <p:nvPr/>
          </p:nvSpPr>
          <p:spPr bwMode="auto">
            <a:xfrm>
              <a:off x="395536" y="3212951"/>
              <a:ext cx="2376488"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2" name="Line 15"/>
            <p:cNvSpPr>
              <a:spLocks noChangeShapeType="1"/>
            </p:cNvSpPr>
            <p:nvPr/>
          </p:nvSpPr>
          <p:spPr bwMode="auto">
            <a:xfrm>
              <a:off x="395536" y="2565251"/>
              <a:ext cx="0" cy="647700"/>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3" name="Line 16"/>
            <p:cNvSpPr>
              <a:spLocks noChangeShapeType="1"/>
            </p:cNvSpPr>
            <p:nvPr/>
          </p:nvSpPr>
          <p:spPr bwMode="auto">
            <a:xfrm>
              <a:off x="395536" y="2565251"/>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17"/>
            <p:cNvSpPr>
              <a:spLocks noChangeShapeType="1"/>
            </p:cNvSpPr>
            <p:nvPr/>
          </p:nvSpPr>
          <p:spPr bwMode="auto">
            <a:xfrm>
              <a:off x="395536" y="3212951"/>
              <a:ext cx="2232025"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5" name="Line 18"/>
            <p:cNvSpPr>
              <a:spLocks noChangeShapeType="1"/>
            </p:cNvSpPr>
            <p:nvPr/>
          </p:nvSpPr>
          <p:spPr bwMode="auto">
            <a:xfrm>
              <a:off x="2556124" y="3932088"/>
              <a:ext cx="2232025"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19"/>
            <p:cNvSpPr>
              <a:spLocks noChangeShapeType="1"/>
            </p:cNvSpPr>
            <p:nvPr/>
          </p:nvSpPr>
          <p:spPr bwMode="auto">
            <a:xfrm>
              <a:off x="2556124" y="3573313"/>
              <a:ext cx="0" cy="358775"/>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20"/>
            <p:cNvSpPr>
              <a:spLocks noChangeShapeType="1"/>
            </p:cNvSpPr>
            <p:nvPr/>
          </p:nvSpPr>
          <p:spPr bwMode="auto">
            <a:xfrm>
              <a:off x="2556124" y="3573313"/>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8" name="Line 22"/>
            <p:cNvSpPr>
              <a:spLocks noChangeShapeType="1"/>
            </p:cNvSpPr>
            <p:nvPr/>
          </p:nvSpPr>
          <p:spPr bwMode="auto">
            <a:xfrm>
              <a:off x="4572249" y="4724251"/>
              <a:ext cx="2519362"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9" name="Line 23"/>
            <p:cNvSpPr>
              <a:spLocks noChangeShapeType="1"/>
            </p:cNvSpPr>
            <p:nvPr/>
          </p:nvSpPr>
          <p:spPr bwMode="auto">
            <a:xfrm>
              <a:off x="4572249" y="4292451"/>
              <a:ext cx="0" cy="431800"/>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25"/>
            <p:cNvSpPr>
              <a:spLocks noChangeShapeType="1"/>
            </p:cNvSpPr>
            <p:nvPr/>
          </p:nvSpPr>
          <p:spPr bwMode="auto">
            <a:xfrm>
              <a:off x="4572249" y="4292451"/>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1" name="Line 26"/>
            <p:cNvSpPr>
              <a:spLocks noChangeShapeType="1"/>
            </p:cNvSpPr>
            <p:nvPr/>
          </p:nvSpPr>
          <p:spPr bwMode="auto">
            <a:xfrm>
              <a:off x="2556124" y="3932088"/>
              <a:ext cx="2087562"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2" name="Line 27"/>
            <p:cNvSpPr>
              <a:spLocks noChangeShapeType="1"/>
            </p:cNvSpPr>
            <p:nvPr/>
          </p:nvSpPr>
          <p:spPr bwMode="auto">
            <a:xfrm>
              <a:off x="4859586" y="4724251"/>
              <a:ext cx="2087563"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Text Box 28"/>
            <p:cNvSpPr txBox="1">
              <a:spLocks noChangeArrowheads="1"/>
            </p:cNvSpPr>
            <p:nvPr/>
          </p:nvSpPr>
          <p:spPr bwMode="auto">
            <a:xfrm>
              <a:off x="712242" y="3212951"/>
              <a:ext cx="1238250"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realisiert</a:t>
              </a:r>
            </a:p>
          </p:txBody>
        </p:sp>
        <p:sp>
          <p:nvSpPr>
            <p:cNvPr id="24" name="Text Box 30"/>
            <p:cNvSpPr txBox="1">
              <a:spLocks noChangeArrowheads="1"/>
            </p:cNvSpPr>
            <p:nvPr/>
          </p:nvSpPr>
          <p:spPr bwMode="auto">
            <a:xfrm>
              <a:off x="2793455" y="3986907"/>
              <a:ext cx="1397000"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verkörpert</a:t>
              </a:r>
            </a:p>
          </p:txBody>
        </p:sp>
        <p:sp>
          <p:nvSpPr>
            <p:cNvPr id="25" name="Text Box 31"/>
            <p:cNvSpPr txBox="1">
              <a:spLocks noChangeArrowheads="1"/>
            </p:cNvSpPr>
            <p:nvPr/>
          </p:nvSpPr>
          <p:spPr bwMode="auto">
            <a:xfrm>
              <a:off x="5199583" y="4708376"/>
              <a:ext cx="725488"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ein</a:t>
              </a:r>
            </a:p>
          </p:txBody>
        </p:sp>
      </p:grpSp>
    </p:spTree>
    <p:extLst>
      <p:ext uri="{BB962C8B-B14F-4D97-AF65-F5344CB8AC3E}">
        <p14:creationId xmlns:p14="http://schemas.microsoft.com/office/powerpoint/2010/main" val="60624452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18.0, 19.0, 20.0, 21.0, 22.0</a:t>
            </a:r>
          </a:p>
          <a:p>
            <a:r>
              <a:rPr lang="de-DE" dirty="0" smtClean="0"/>
              <a:t>FRBR-Gruppe 2 zu FRBR-Gruppe 1</a:t>
            </a:r>
            <a:endParaRPr lang="de-DE" sz="1800" dirty="0" smtClean="0"/>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grpSp>
        <p:nvGrpSpPr>
          <p:cNvPr id="26" name="Gruppieren 25"/>
          <p:cNvGrpSpPr/>
          <p:nvPr/>
        </p:nvGrpSpPr>
        <p:grpSpPr>
          <a:xfrm>
            <a:off x="935546" y="1916832"/>
            <a:ext cx="7272908" cy="4032448"/>
            <a:chOff x="899492" y="1124744"/>
            <a:chExt cx="7272908" cy="5112568"/>
          </a:xfrm>
        </p:grpSpPr>
        <p:sp>
          <p:nvSpPr>
            <p:cNvPr id="27" name="Line 22"/>
            <p:cNvSpPr>
              <a:spLocks noChangeShapeType="1"/>
            </p:cNvSpPr>
            <p:nvPr/>
          </p:nvSpPr>
          <p:spPr bwMode="auto">
            <a:xfrm flipV="1">
              <a:off x="3275981" y="3068959"/>
              <a:ext cx="10795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8" name="Line 49"/>
            <p:cNvSpPr>
              <a:spLocks noChangeShapeType="1"/>
            </p:cNvSpPr>
            <p:nvPr/>
          </p:nvSpPr>
          <p:spPr bwMode="auto">
            <a:xfrm>
              <a:off x="4283968" y="3861172"/>
              <a:ext cx="0" cy="647948"/>
            </a:xfrm>
            <a:prstGeom prst="line">
              <a:avLst/>
            </a:prstGeom>
            <a:noFill/>
            <a:ln w="9525">
              <a:solidFill>
                <a:schemeClr val="tx1"/>
              </a:solidFill>
              <a:round/>
              <a:headEnd/>
              <a:tailEnd/>
            </a:ln>
          </p:spPr>
          <p:txBody>
            <a:bodyPr/>
            <a:lstStyle/>
            <a:p>
              <a:endParaRPr lang="de-DE"/>
            </a:p>
          </p:txBody>
        </p:sp>
        <p:grpSp>
          <p:nvGrpSpPr>
            <p:cNvPr id="29" name="Gruppieren 38"/>
            <p:cNvGrpSpPr/>
            <p:nvPr/>
          </p:nvGrpSpPr>
          <p:grpSpPr>
            <a:xfrm>
              <a:off x="899492" y="1124744"/>
              <a:ext cx="7272908" cy="5112568"/>
              <a:chOff x="899492" y="1124744"/>
              <a:chExt cx="7272908" cy="5112568"/>
            </a:xfrm>
          </p:grpSpPr>
          <p:sp>
            <p:nvSpPr>
              <p:cNvPr id="30" name="Line 14"/>
              <p:cNvSpPr>
                <a:spLocks noChangeShapeType="1"/>
              </p:cNvSpPr>
              <p:nvPr/>
            </p:nvSpPr>
            <p:spPr bwMode="auto">
              <a:xfrm>
                <a:off x="899492" y="1484784"/>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1" name="Line 18"/>
              <p:cNvSpPr>
                <a:spLocks noChangeShapeType="1"/>
              </p:cNvSpPr>
              <p:nvPr/>
            </p:nvSpPr>
            <p:spPr bwMode="auto">
              <a:xfrm>
                <a:off x="1978992" y="2276872"/>
                <a:ext cx="7921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2" name="Rectangle 28"/>
              <p:cNvSpPr>
                <a:spLocks noChangeArrowheads="1"/>
              </p:cNvSpPr>
              <p:nvPr/>
            </p:nvSpPr>
            <p:spPr bwMode="auto">
              <a:xfrm>
                <a:off x="6155705" y="4292054"/>
                <a:ext cx="2016695" cy="1945258"/>
              </a:xfrm>
              <a:prstGeom prst="rect">
                <a:avLst/>
              </a:prstGeom>
              <a:noFill/>
              <a:ln w="9525">
                <a:solidFill>
                  <a:schemeClr val="tx1"/>
                </a:solidFill>
                <a:miter lim="800000"/>
                <a:headEnd/>
                <a:tailEnd/>
              </a:ln>
            </p:spPr>
            <p:txBody>
              <a:bodyPr wrap="none" anchor="ctr"/>
              <a:lstStyle/>
              <a:p>
                <a:endParaRPr lang="de-DE"/>
              </a:p>
            </p:txBody>
          </p:sp>
          <p:sp>
            <p:nvSpPr>
              <p:cNvPr id="33" name="Rectangle 29"/>
              <p:cNvSpPr>
                <a:spLocks noChangeArrowheads="1"/>
              </p:cNvSpPr>
              <p:nvPr/>
            </p:nvSpPr>
            <p:spPr bwMode="auto">
              <a:xfrm>
                <a:off x="6372051" y="4423831"/>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Person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4" name="Rectangle 31"/>
              <p:cNvSpPr>
                <a:spLocks noChangeArrowheads="1"/>
              </p:cNvSpPr>
              <p:nvPr/>
            </p:nvSpPr>
            <p:spPr bwMode="auto">
              <a:xfrm>
                <a:off x="6372051" y="5641446"/>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a:latin typeface="Verdana" panose="020B0604030504040204" pitchFamily="34" charset="0"/>
                    <a:ea typeface="Verdana" panose="020B0604030504040204" pitchFamily="34" charset="0"/>
                    <a:cs typeface="Verdana" panose="020B0604030504040204" pitchFamily="34" charset="0"/>
                  </a:rPr>
                  <a:t>Körperschaft</a:t>
                </a:r>
              </a:p>
            </p:txBody>
          </p:sp>
          <p:sp>
            <p:nvSpPr>
              <p:cNvPr id="35" name="Line 33"/>
              <p:cNvSpPr>
                <a:spLocks noChangeShapeType="1"/>
              </p:cNvSpPr>
              <p:nvPr/>
            </p:nvSpPr>
            <p:spPr bwMode="auto">
              <a:xfrm flipH="1">
                <a:off x="899492" y="1484784"/>
                <a:ext cx="670" cy="4392488"/>
              </a:xfrm>
              <a:prstGeom prst="line">
                <a:avLst/>
              </a:prstGeom>
              <a:noFill/>
              <a:ln w="9525">
                <a:solidFill>
                  <a:schemeClr val="tx1"/>
                </a:solidFill>
                <a:round/>
                <a:headEnd/>
                <a:tailEnd/>
              </a:ln>
            </p:spPr>
            <p:txBody>
              <a:bodyPr/>
              <a:lstStyle/>
              <a:p>
                <a:endParaRPr lang="de-DE"/>
              </a:p>
            </p:txBody>
          </p:sp>
          <p:sp>
            <p:nvSpPr>
              <p:cNvPr id="36" name="Line 34"/>
              <p:cNvSpPr>
                <a:spLocks noChangeShapeType="1"/>
              </p:cNvSpPr>
              <p:nvPr/>
            </p:nvSpPr>
            <p:spPr bwMode="auto">
              <a:xfrm>
                <a:off x="899492" y="5877272"/>
                <a:ext cx="5256213" cy="0"/>
              </a:xfrm>
              <a:prstGeom prst="line">
                <a:avLst/>
              </a:prstGeom>
              <a:noFill/>
              <a:ln w="9525">
                <a:solidFill>
                  <a:schemeClr val="tx1"/>
                </a:solidFill>
                <a:round/>
                <a:headEnd/>
                <a:tailEnd type="triangle" w="med" len="med"/>
              </a:ln>
            </p:spPr>
            <p:txBody>
              <a:bodyPr/>
              <a:lstStyle/>
              <a:p>
                <a:endParaRPr lang="de-DE"/>
              </a:p>
            </p:txBody>
          </p:sp>
          <p:sp>
            <p:nvSpPr>
              <p:cNvPr id="37" name="Line 38"/>
              <p:cNvSpPr>
                <a:spLocks noChangeShapeType="1"/>
              </p:cNvSpPr>
              <p:nvPr/>
            </p:nvSpPr>
            <p:spPr bwMode="auto">
              <a:xfrm>
                <a:off x="1978992" y="5445472"/>
                <a:ext cx="4176713" cy="0"/>
              </a:xfrm>
              <a:prstGeom prst="line">
                <a:avLst/>
              </a:prstGeom>
              <a:noFill/>
              <a:ln w="9525">
                <a:solidFill>
                  <a:schemeClr val="tx1"/>
                </a:solidFill>
                <a:round/>
                <a:headEnd/>
                <a:tailEnd type="triangle" w="med" len="med"/>
              </a:ln>
            </p:spPr>
            <p:txBody>
              <a:bodyPr/>
              <a:lstStyle/>
              <a:p>
                <a:endParaRPr lang="de-DE"/>
              </a:p>
            </p:txBody>
          </p:sp>
          <p:sp>
            <p:nvSpPr>
              <p:cNvPr id="38" name="Line 39"/>
              <p:cNvSpPr>
                <a:spLocks noChangeShapeType="1"/>
              </p:cNvSpPr>
              <p:nvPr/>
            </p:nvSpPr>
            <p:spPr bwMode="auto">
              <a:xfrm>
                <a:off x="1978992" y="2276872"/>
                <a:ext cx="0" cy="3168600"/>
              </a:xfrm>
              <a:prstGeom prst="line">
                <a:avLst/>
              </a:prstGeom>
              <a:noFill/>
              <a:ln w="9525">
                <a:solidFill>
                  <a:schemeClr val="tx1"/>
                </a:solidFill>
                <a:round/>
                <a:headEnd/>
                <a:tailEnd/>
              </a:ln>
            </p:spPr>
            <p:txBody>
              <a:bodyPr/>
              <a:lstStyle/>
              <a:p>
                <a:endParaRPr lang="de-DE"/>
              </a:p>
            </p:txBody>
          </p:sp>
          <p:sp>
            <p:nvSpPr>
              <p:cNvPr id="39" name="Line 42"/>
              <p:cNvSpPr>
                <a:spLocks noChangeShapeType="1"/>
              </p:cNvSpPr>
              <p:nvPr/>
            </p:nvSpPr>
            <p:spPr bwMode="auto">
              <a:xfrm>
                <a:off x="3275980" y="5014515"/>
                <a:ext cx="2879725" cy="0"/>
              </a:xfrm>
              <a:prstGeom prst="line">
                <a:avLst/>
              </a:prstGeom>
              <a:noFill/>
              <a:ln w="9525">
                <a:solidFill>
                  <a:schemeClr val="tx1"/>
                </a:solidFill>
                <a:round/>
                <a:headEnd/>
                <a:tailEnd type="triangle" w="med" len="med"/>
              </a:ln>
            </p:spPr>
            <p:txBody>
              <a:bodyPr/>
              <a:lstStyle/>
              <a:p>
                <a:endParaRPr lang="de-DE"/>
              </a:p>
            </p:txBody>
          </p:sp>
          <p:sp>
            <p:nvSpPr>
              <p:cNvPr id="40" name="Line 43"/>
              <p:cNvSpPr>
                <a:spLocks noChangeShapeType="1"/>
              </p:cNvSpPr>
              <p:nvPr/>
            </p:nvSpPr>
            <p:spPr bwMode="auto">
              <a:xfrm>
                <a:off x="3275980" y="3068959"/>
                <a:ext cx="0" cy="1945555"/>
              </a:xfrm>
              <a:prstGeom prst="line">
                <a:avLst/>
              </a:prstGeom>
              <a:noFill/>
              <a:ln w="9525">
                <a:solidFill>
                  <a:schemeClr val="tx1"/>
                </a:solidFill>
                <a:round/>
                <a:headEnd/>
                <a:tailEnd/>
              </a:ln>
            </p:spPr>
            <p:txBody>
              <a:bodyPr/>
              <a:lstStyle/>
              <a:p>
                <a:endParaRPr lang="de-DE"/>
              </a:p>
            </p:txBody>
          </p:sp>
          <p:sp>
            <p:nvSpPr>
              <p:cNvPr id="41" name="Line 47"/>
              <p:cNvSpPr>
                <a:spLocks noChangeShapeType="1"/>
              </p:cNvSpPr>
              <p:nvPr/>
            </p:nvSpPr>
            <p:spPr bwMode="auto">
              <a:xfrm>
                <a:off x="4284042" y="3854351"/>
                <a:ext cx="1800721" cy="6697"/>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42" name="Line 50"/>
              <p:cNvSpPr>
                <a:spLocks noChangeShapeType="1"/>
              </p:cNvSpPr>
              <p:nvPr/>
            </p:nvSpPr>
            <p:spPr bwMode="auto">
              <a:xfrm>
                <a:off x="4284042" y="4509120"/>
                <a:ext cx="1871663" cy="0"/>
              </a:xfrm>
              <a:prstGeom prst="line">
                <a:avLst/>
              </a:prstGeom>
              <a:noFill/>
              <a:ln w="9525">
                <a:solidFill>
                  <a:schemeClr val="tx1"/>
                </a:solidFill>
                <a:round/>
                <a:headEnd/>
                <a:tailEnd type="triangle" w="med" len="med"/>
              </a:ln>
            </p:spPr>
            <p:txBody>
              <a:bodyPr/>
              <a:lstStyle/>
              <a:p>
                <a:endParaRPr lang="de-DE"/>
              </a:p>
            </p:txBody>
          </p:sp>
          <p:sp>
            <p:nvSpPr>
              <p:cNvPr id="43" name="Text Box 52"/>
              <p:cNvSpPr txBox="1">
                <a:spLocks noChangeArrowheads="1"/>
              </p:cNvSpPr>
              <p:nvPr/>
            </p:nvSpPr>
            <p:spPr bwMode="auto">
              <a:xfrm>
                <a:off x="899592" y="5572472"/>
                <a:ext cx="3671887"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geschaffen von</a:t>
                </a:r>
              </a:p>
            </p:txBody>
          </p:sp>
          <p:sp>
            <p:nvSpPr>
              <p:cNvPr id="44" name="Text Box 53"/>
              <p:cNvSpPr txBox="1">
                <a:spLocks noChangeArrowheads="1"/>
              </p:cNvSpPr>
              <p:nvPr/>
            </p:nvSpPr>
            <p:spPr bwMode="auto">
              <a:xfrm>
                <a:off x="1978992" y="5140424"/>
                <a:ext cx="3671888"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realisiert von</a:t>
                </a:r>
              </a:p>
            </p:txBody>
          </p:sp>
          <p:sp>
            <p:nvSpPr>
              <p:cNvPr id="45" name="Text Box 54"/>
              <p:cNvSpPr txBox="1">
                <a:spLocks noChangeArrowheads="1"/>
              </p:cNvSpPr>
              <p:nvPr/>
            </p:nvSpPr>
            <p:spPr bwMode="auto">
              <a:xfrm>
                <a:off x="3275856" y="4708376"/>
                <a:ext cx="1799431"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erstellt von</a:t>
                </a:r>
              </a:p>
            </p:txBody>
          </p:sp>
          <p:sp>
            <p:nvSpPr>
              <p:cNvPr id="46" name="Text Box 55"/>
              <p:cNvSpPr txBox="1">
                <a:spLocks noChangeArrowheads="1"/>
              </p:cNvSpPr>
              <p:nvPr/>
            </p:nvSpPr>
            <p:spPr bwMode="auto">
              <a:xfrm>
                <a:off x="4283968" y="4132312"/>
                <a:ext cx="1800225"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im Besitz von</a:t>
                </a:r>
              </a:p>
            </p:txBody>
          </p:sp>
          <p:sp>
            <p:nvSpPr>
              <p:cNvPr id="47" name="Rectangle 29"/>
              <p:cNvSpPr>
                <a:spLocks noChangeArrowheads="1"/>
              </p:cNvSpPr>
              <p:nvPr/>
            </p:nvSpPr>
            <p:spPr bwMode="auto">
              <a:xfrm>
                <a:off x="6372051" y="5020734"/>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Familie</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8" name="AutoShape 6"/>
              <p:cNvSpPr>
                <a:spLocks noChangeArrowheads="1"/>
              </p:cNvSpPr>
              <p:nvPr/>
            </p:nvSpPr>
            <p:spPr bwMode="auto">
              <a:xfrm>
                <a:off x="1128384" y="112474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9" name="AutoShape 7"/>
              <p:cNvSpPr>
                <a:spLocks noChangeArrowheads="1"/>
              </p:cNvSpPr>
              <p:nvPr/>
            </p:nvSpPr>
            <p:spPr bwMode="auto">
              <a:xfrm>
                <a:off x="2770535" y="1916832"/>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0" name="AutoShape 8"/>
              <p:cNvSpPr>
                <a:spLocks noChangeArrowheads="1"/>
              </p:cNvSpPr>
              <p:nvPr/>
            </p:nvSpPr>
            <p:spPr bwMode="auto">
              <a:xfrm>
                <a:off x="4355976" y="2708920"/>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1" name="AutoShape 9"/>
              <p:cNvSpPr>
                <a:spLocks noChangeArrowheads="1"/>
              </p:cNvSpPr>
              <p:nvPr/>
            </p:nvSpPr>
            <p:spPr bwMode="auto">
              <a:xfrm>
                <a:off x="6084763" y="350036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grpSp>
      </p:grpSp>
    </p:spTree>
    <p:extLst>
      <p:ext uri="{BB962C8B-B14F-4D97-AF65-F5344CB8AC3E}">
        <p14:creationId xmlns:p14="http://schemas.microsoft.com/office/powerpoint/2010/main" val="2886979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Falsche </a:t>
            </a:r>
            <a:r>
              <a:rPr lang="de-DE" dirty="0" err="1" smtClean="0"/>
              <a:t>Identifikatoren</a:t>
            </a:r>
            <a:r>
              <a:rPr lang="de-DE" dirty="0" smtClean="0"/>
              <a:t> (RDA 2.15.1.6)</a:t>
            </a:r>
            <a:endParaRPr lang="de-DE" dirty="0"/>
          </a:p>
        </p:txBody>
      </p:sp>
      <p:sp>
        <p:nvSpPr>
          <p:cNvPr id="3" name="Textplatzhalter 2"/>
          <p:cNvSpPr>
            <a:spLocks noGrp="1"/>
          </p:cNvSpPr>
          <p:nvPr>
            <p:ph type="body" sz="quarter" idx="13"/>
          </p:nvPr>
        </p:nvSpPr>
        <p:spPr/>
        <p:txBody>
          <a:bodyPr/>
          <a:lstStyle/>
          <a:p>
            <a:r>
              <a:rPr lang="de-DE" dirty="0" smtClean="0"/>
              <a:t>ist der </a:t>
            </a:r>
            <a:r>
              <a:rPr lang="de-DE" dirty="0" err="1" smtClean="0"/>
              <a:t>Identifikator</a:t>
            </a:r>
            <a:r>
              <a:rPr lang="de-DE" dirty="0" smtClean="0"/>
              <a:t> falsch, kommt hinter die Nummer eine entsprechende Erläuterung: (ungültig) oder (falsch)</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822885780"/>
              </p:ext>
            </p:extLst>
          </p:nvPr>
        </p:nvGraphicFramePr>
        <p:xfrm>
          <a:off x="755650" y="2564615"/>
          <a:ext cx="7089275" cy="1101185"/>
        </p:xfrm>
        <a:graphic>
          <a:graphicData uri="http://schemas.openxmlformats.org/drawingml/2006/table">
            <a:tbl>
              <a:tblPr firstRow="1" bandRow="1">
                <a:tableStyleId>{5C22544A-7EE6-4342-B048-85BDC9FD1C3A}</a:tableStyleId>
              </a:tblPr>
              <a:tblGrid>
                <a:gridCol w="1008112"/>
                <a:gridCol w="2880320"/>
                <a:gridCol w="320084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ISBN 12-381550-9 (ungültig)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Rechteck 10"/>
          <p:cNvSpPr/>
          <p:nvPr/>
        </p:nvSpPr>
        <p:spPr>
          <a:xfrm>
            <a:off x="755650" y="2132856"/>
            <a:ext cx="4536430" cy="369332"/>
          </a:xfrm>
          <a:prstGeom prst="rect">
            <a:avLst/>
          </a:prstGeom>
          <a:ln>
            <a:solidFill>
              <a:schemeClr val="tx1"/>
            </a:solidFill>
          </a:ln>
        </p:spPr>
        <p:txBody>
          <a:bodyPr wrap="square">
            <a:spAutoFit/>
          </a:bodyPr>
          <a:lstStyle/>
          <a:p>
            <a:r>
              <a:rPr lang="de-DE" i="1" dirty="0" smtClean="0">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srgbClr val="000000"/>
                </a:solidFill>
                <a:latin typeface="Verdana" panose="020B0604030504040204" pitchFamily="34" charset="0"/>
                <a:ea typeface="Verdana" panose="020B0604030504040204" pitchFamily="34" charset="0"/>
                <a:cs typeface="Verdana" panose="020B0604030504040204" pitchFamily="34" charset="0"/>
              </a:rPr>
              <a:t>ISBN </a:t>
            </a:r>
            <a:r>
              <a:rPr lang="de-DE" dirty="0">
                <a:latin typeface="Verdana" panose="020B0604030504040204" pitchFamily="34" charset="0"/>
                <a:ea typeface="Calibri" panose="020F0502020204030204" pitchFamily="34" charset="0"/>
                <a:cs typeface="Times New Roman" panose="02020603050405020304" pitchFamily="18" charset="0"/>
              </a:rPr>
              <a:t>12-381550-9</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588951593"/>
              </p:ext>
            </p:extLst>
          </p:nvPr>
        </p:nvGraphicFramePr>
        <p:xfrm>
          <a:off x="755576" y="4416047"/>
          <a:ext cx="7089275" cy="1101185"/>
        </p:xfrm>
        <a:graphic>
          <a:graphicData uri="http://schemas.openxmlformats.org/drawingml/2006/table">
            <a:tbl>
              <a:tblPr firstRow="1" bandRow="1">
                <a:tableStyleId>{5C22544A-7EE6-4342-B048-85BDC9FD1C3A}</a:tableStyleId>
              </a:tblPr>
              <a:tblGrid>
                <a:gridCol w="1008112"/>
                <a:gridCol w="2880320"/>
                <a:gridCol w="320084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ISSN 170-6632 (falsch)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Rechteck 8"/>
          <p:cNvSpPr/>
          <p:nvPr/>
        </p:nvSpPr>
        <p:spPr>
          <a:xfrm>
            <a:off x="755576" y="3984288"/>
            <a:ext cx="4536430" cy="369332"/>
          </a:xfrm>
          <a:prstGeom prst="rect">
            <a:avLst/>
          </a:prstGeom>
          <a:ln>
            <a:solidFill>
              <a:schemeClr val="tx1"/>
            </a:solidFill>
          </a:ln>
        </p:spPr>
        <p:txBody>
          <a:bodyPr wrap="square">
            <a:spAutoFit/>
          </a:bodyPr>
          <a:lstStyle/>
          <a:p>
            <a:r>
              <a:rPr lang="de-DE" i="1" dirty="0" smtClean="0">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srgbClr val="000000"/>
                </a:solidFill>
                <a:latin typeface="Verdana" panose="020B0604030504040204" pitchFamily="34" charset="0"/>
                <a:ea typeface="Verdana" panose="020B0604030504040204" pitchFamily="34" charset="0"/>
                <a:cs typeface="Verdana" panose="020B0604030504040204" pitchFamily="34" charset="0"/>
              </a:rPr>
              <a:t>ISSN </a:t>
            </a:r>
            <a:r>
              <a:rPr lang="de-DE" dirty="0" smtClean="0">
                <a:latin typeface="Verdana" panose="020B0604030504040204" pitchFamily="34" charset="0"/>
                <a:ea typeface="Verdana" panose="020B0604030504040204" pitchFamily="34" charset="0"/>
                <a:cs typeface="Times New Roman" panose="02020603050405020304" pitchFamily="18" charset="0"/>
              </a:rPr>
              <a:t>170-6632</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9</a:t>
            </a:fld>
            <a:endParaRPr lang="de-DE"/>
          </a:p>
        </p:txBody>
      </p:sp>
      <p:sp>
        <p:nvSpPr>
          <p:cNvPr id="12" name="Fußzeilenplatzhalter 11"/>
          <p:cNvSpPr>
            <a:spLocks noGrp="1"/>
          </p:cNvSpPr>
          <p:nvPr>
            <p:ph type="ftr" sz="quarter" idx="14"/>
          </p:nvPr>
        </p:nvSpPr>
        <p:spPr>
          <a:xfrm>
            <a:off x="467544" y="6376243"/>
            <a:ext cx="7992888"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46189119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24.0, 25.0, 26.0, 27.0, 28.0</a:t>
            </a:r>
          </a:p>
          <a:p>
            <a:r>
              <a:rPr lang="de-DE" dirty="0" smtClean="0"/>
              <a:t>FRBR-Gruppe 1 zu FRBR-Gruppe 1</a:t>
            </a:r>
            <a:endParaRPr lang="de-DE" sz="1800" dirty="0" smtClean="0"/>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a:p>
        </p:txBody>
      </p:sp>
      <p:pic>
        <p:nvPicPr>
          <p:cNvPr id="52" name="Grafik 10"/>
          <p:cNvPicPr/>
          <p:nvPr/>
        </p:nvPicPr>
        <p:blipFill rotWithShape="1">
          <a:blip r:embed="rId2" cstate="print">
            <a:extLst>
              <a:ext uri="{28A0092B-C50C-407E-A947-70E740481C1C}">
                <a14:useLocalDpi xmlns:a14="http://schemas.microsoft.com/office/drawing/2010/main" val="0"/>
              </a:ext>
            </a:extLst>
          </a:blip>
          <a:srcRect l="42314" t="34427" r="27273" b="27047"/>
          <a:stretch/>
        </p:blipFill>
        <p:spPr bwMode="auto">
          <a:xfrm>
            <a:off x="791580" y="1916832"/>
            <a:ext cx="7560840" cy="41764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1090462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Arten der Beschreibung</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91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14485091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Arten der Beschreibung – RDA 1.5</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RDA </a:t>
            </a:r>
            <a:r>
              <a:rPr lang="de-DE"/>
              <a:t>1.5 nennt drei Arten, eine Ressource zu beschreiben</a:t>
            </a:r>
            <a:r>
              <a:rPr lang="de-DE" smtClean="0"/>
              <a:t>:</a:t>
            </a:r>
          </a:p>
          <a:p>
            <a:endParaRPr lang="de-DE"/>
          </a:p>
          <a:p>
            <a:endParaRPr lang="de-DE"/>
          </a:p>
          <a:p>
            <a:pPr lvl="1"/>
            <a:r>
              <a:rPr lang="de-DE"/>
              <a:t>umfassende </a:t>
            </a:r>
            <a:r>
              <a:rPr lang="de-DE" smtClean="0"/>
              <a:t>Beschreibung (RDA 1.5.2)</a:t>
            </a:r>
          </a:p>
          <a:p>
            <a:pPr lvl="0"/>
            <a:endParaRPr lang="de-DE"/>
          </a:p>
          <a:p>
            <a:pPr lvl="1"/>
            <a:r>
              <a:rPr lang="de-DE"/>
              <a:t>analytische </a:t>
            </a:r>
            <a:r>
              <a:rPr lang="de-DE" smtClean="0"/>
              <a:t>Beschreibung (RDA 1.5.3)</a:t>
            </a:r>
          </a:p>
          <a:p>
            <a:pPr lvl="0"/>
            <a:endParaRPr lang="de-DE"/>
          </a:p>
          <a:p>
            <a:pPr lvl="1"/>
            <a:r>
              <a:rPr lang="de-DE"/>
              <a:t>hierarchische </a:t>
            </a:r>
            <a:r>
              <a:rPr lang="de-DE" smtClean="0"/>
              <a:t>Beschreibung (RDA 1.5.4)</a:t>
            </a: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16609642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Umfassende </a:t>
            </a:r>
            <a:r>
              <a:rPr lang="de-DE"/>
              <a:t>Beschreibung </a:t>
            </a:r>
            <a:r>
              <a:rPr lang="de-DE" smtClean="0"/>
              <a:t>- RDA 1.5.2</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Beschreibung </a:t>
            </a:r>
            <a:r>
              <a:rPr lang="de-DE"/>
              <a:t>der </a:t>
            </a:r>
            <a:r>
              <a:rPr lang="de-DE" smtClean="0"/>
              <a:t>Gesamtressource </a:t>
            </a:r>
            <a:br>
              <a:rPr lang="de-DE" smtClean="0"/>
            </a:br>
            <a:r>
              <a:rPr lang="de-DE" smtClean="0"/>
              <a:t>unter </a:t>
            </a:r>
            <a:r>
              <a:rPr lang="de-DE"/>
              <a:t>Einbeziehung aller </a:t>
            </a:r>
            <a:r>
              <a:rPr lang="de-DE" smtClean="0"/>
              <a:t>Teile</a:t>
            </a:r>
            <a:endParaRPr lang="de-DE"/>
          </a:p>
          <a:p>
            <a:pPr lvl="0"/>
            <a:endParaRPr lang="de-DE" smtClean="0"/>
          </a:p>
          <a:p>
            <a:r>
              <a:rPr lang="de-DE" smtClean="0"/>
              <a:t>Gesamtressource kann bestehen aus:</a:t>
            </a:r>
          </a:p>
          <a:p>
            <a:endParaRPr lang="de-DE" smtClean="0"/>
          </a:p>
          <a:p>
            <a:pPr lvl="1"/>
            <a:r>
              <a:rPr lang="de-DE" smtClean="0"/>
              <a:t>einzelner, physischen </a:t>
            </a:r>
            <a:r>
              <a:rPr lang="de-DE"/>
              <a:t>Einheit, aber </a:t>
            </a:r>
            <a:r>
              <a:rPr lang="de-DE" smtClean="0"/>
              <a:t>mehreren inhaltlichen Teilen (</a:t>
            </a:r>
            <a:r>
              <a:rPr lang="de-DE"/>
              <a:t>z. B. eine </a:t>
            </a:r>
            <a:r>
              <a:rPr lang="de-DE" smtClean="0"/>
              <a:t>Festschrift)</a:t>
            </a:r>
            <a:br>
              <a:rPr lang="de-DE" smtClean="0"/>
            </a:br>
            <a:r>
              <a:rPr lang="de-DE" smtClean="0"/>
              <a:t/>
            </a:r>
            <a:br>
              <a:rPr lang="de-DE" smtClean="0"/>
            </a:br>
            <a:r>
              <a:rPr lang="de-DE" smtClean="0"/>
              <a:t>oder</a:t>
            </a:r>
            <a:br>
              <a:rPr lang="de-DE" smtClean="0"/>
            </a:br>
            <a:endParaRPr lang="de-DE" smtClean="0"/>
          </a:p>
          <a:p>
            <a:pPr lvl="1"/>
            <a:r>
              <a:rPr lang="de-DE" smtClean="0"/>
              <a:t>mehreren, physischen </a:t>
            </a:r>
            <a:r>
              <a:rPr lang="de-DE"/>
              <a:t>Einheiten </a:t>
            </a:r>
            <a:r>
              <a:rPr lang="de-DE" smtClean="0"/>
              <a:t>(</a:t>
            </a:r>
            <a:r>
              <a:rPr lang="de-DE"/>
              <a:t>z. B. eine mehrteilige Monografie oder eine fortlaufende Ressource</a:t>
            </a:r>
            <a:r>
              <a:rPr lang="de-DE" smtClean="0"/>
              <a:t>)</a:t>
            </a: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93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124744"/>
            <a:ext cx="2171700"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934825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Analytische </a:t>
            </a:r>
            <a:r>
              <a:rPr lang="de-DE"/>
              <a:t>Beschreibung </a:t>
            </a:r>
            <a:r>
              <a:rPr lang="de-DE" smtClean="0"/>
              <a:t>- RDA 1.5.3</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separate Beschreibung einzelner </a:t>
            </a:r>
            <a:br>
              <a:rPr lang="de-DE" smtClean="0"/>
            </a:br>
            <a:r>
              <a:rPr lang="de-DE" smtClean="0"/>
              <a:t>Teile </a:t>
            </a:r>
            <a:r>
              <a:rPr lang="de-DE"/>
              <a:t>einer größeren </a:t>
            </a:r>
            <a:r>
              <a:rPr lang="de-DE" smtClean="0"/>
              <a:t>Ressource</a:t>
            </a:r>
          </a:p>
          <a:p>
            <a:endParaRPr lang="de-DE" smtClean="0"/>
          </a:p>
          <a:p>
            <a:r>
              <a:rPr lang="de-DE" smtClean="0"/>
              <a:t>einzelner Teil kann sein:</a:t>
            </a:r>
            <a:br>
              <a:rPr lang="de-DE" smtClean="0"/>
            </a:br>
            <a:endParaRPr lang="de-DE" smtClean="0"/>
          </a:p>
          <a:p>
            <a:pPr lvl="1"/>
            <a:r>
              <a:rPr lang="de-DE" smtClean="0"/>
              <a:t>inhaltlicher </a:t>
            </a:r>
            <a:r>
              <a:rPr lang="de-DE"/>
              <a:t>Teil einer einzelnen physischen Einheit </a:t>
            </a:r>
            <a:r>
              <a:rPr lang="de-DE" smtClean="0"/>
              <a:t/>
            </a:r>
            <a:br>
              <a:rPr lang="de-DE" smtClean="0"/>
            </a:br>
            <a:r>
              <a:rPr lang="de-DE" smtClean="0"/>
              <a:t>(</a:t>
            </a:r>
            <a:r>
              <a:rPr lang="de-DE"/>
              <a:t>z. B. ein Beitrag in einer Festschrift oder ein Artikel </a:t>
            </a:r>
            <a:r>
              <a:rPr lang="de-DE" smtClean="0"/>
              <a:t/>
            </a:r>
            <a:br>
              <a:rPr lang="de-DE" smtClean="0"/>
            </a:br>
            <a:r>
              <a:rPr lang="de-DE" smtClean="0"/>
              <a:t>in </a:t>
            </a:r>
            <a:r>
              <a:rPr lang="de-DE"/>
              <a:t>einem Zeitschriftenheft</a:t>
            </a:r>
            <a:r>
              <a:rPr lang="de-DE" smtClean="0"/>
              <a:t>)</a:t>
            </a:r>
            <a:br>
              <a:rPr lang="de-DE" smtClean="0"/>
            </a:br>
            <a:r>
              <a:rPr lang="de-DE" smtClean="0"/>
              <a:t/>
            </a:r>
            <a:br>
              <a:rPr lang="de-DE" smtClean="0"/>
            </a:br>
            <a:r>
              <a:rPr lang="de-DE" smtClean="0"/>
              <a:t>oder</a:t>
            </a:r>
          </a:p>
          <a:p>
            <a:pPr lvl="1"/>
            <a:endParaRPr lang="de-DE"/>
          </a:p>
          <a:p>
            <a:pPr lvl="1"/>
            <a:r>
              <a:rPr lang="de-DE" smtClean="0"/>
              <a:t>physischer </a:t>
            </a:r>
            <a:r>
              <a:rPr lang="de-DE"/>
              <a:t>Teil </a:t>
            </a:r>
            <a:r>
              <a:rPr lang="de-DE" smtClean="0"/>
              <a:t>einer aus </a:t>
            </a:r>
            <a:r>
              <a:rPr lang="de-DE"/>
              <a:t>mehreren physischen Einheiten bestehenden Ressource </a:t>
            </a:r>
            <a:r>
              <a:rPr lang="de-DE" smtClean="0"/>
              <a:t>(</a:t>
            </a:r>
            <a:r>
              <a:rPr lang="de-DE"/>
              <a:t>z. B. ein Band einer mehrteiligen Monografie oder ein Heft einer fortlaufenden Ressource</a:t>
            </a:r>
            <a:r>
              <a:rPr lang="de-DE" smtClean="0"/>
              <a:t>)</a:t>
            </a:r>
            <a:endParaRPr lang="de-DE"/>
          </a:p>
          <a:p>
            <a:pPr marL="0" indent="0">
              <a:buNone/>
            </a:pP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94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764704"/>
            <a:ext cx="22098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844824"/>
            <a:ext cx="2238375"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025487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700808"/>
            <a:ext cx="3495675"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de-DE" smtClean="0"/>
              <a:t>Hierarchische </a:t>
            </a:r>
            <a:r>
              <a:rPr lang="de-DE"/>
              <a:t>Beschreibung </a:t>
            </a:r>
            <a:r>
              <a:rPr lang="de-DE" smtClean="0"/>
              <a:t>- RDA 1.5.4</a:t>
            </a:r>
            <a:endParaRPr lang="de-DE" dirty="0"/>
          </a:p>
        </p:txBody>
      </p:sp>
      <p:sp>
        <p:nvSpPr>
          <p:cNvPr id="3" name="Textplatzhalter 2"/>
          <p:cNvSpPr>
            <a:spLocks noGrp="1"/>
          </p:cNvSpPr>
          <p:nvPr>
            <p:ph type="body" sz="quarter" idx="13"/>
          </p:nvPr>
        </p:nvSpPr>
        <p:spPr/>
        <p:txBody>
          <a:bodyPr wrap="square"/>
          <a:lstStyle/>
          <a:p>
            <a:endParaRPr lang="de-DE" smtClean="0"/>
          </a:p>
          <a:p>
            <a:r>
              <a:rPr lang="de-DE"/>
              <a:t>Kombination einer </a:t>
            </a:r>
            <a:r>
              <a:rPr lang="de-DE" smtClean="0"/>
              <a:t>umfassenden</a:t>
            </a:r>
            <a:br>
              <a:rPr lang="de-DE" smtClean="0"/>
            </a:br>
            <a:r>
              <a:rPr lang="de-DE" smtClean="0"/>
              <a:t>Beschreibung </a:t>
            </a:r>
            <a:r>
              <a:rPr lang="de-DE"/>
              <a:t>des Ganzen mit </a:t>
            </a:r>
            <a:r>
              <a:rPr lang="de-DE" smtClean="0"/>
              <a:t/>
            </a:r>
            <a:br>
              <a:rPr lang="de-DE" smtClean="0"/>
            </a:br>
            <a:r>
              <a:rPr lang="de-DE" smtClean="0"/>
              <a:t>analytischen Beschreibungen </a:t>
            </a:r>
            <a:br>
              <a:rPr lang="de-DE" smtClean="0"/>
            </a:br>
            <a:r>
              <a:rPr lang="de-DE" smtClean="0"/>
              <a:t>der Teile</a:t>
            </a:r>
          </a:p>
          <a:p>
            <a:endParaRPr lang="de-DE" smtClean="0"/>
          </a:p>
          <a:p>
            <a:r>
              <a:rPr lang="de-DE" smtClean="0"/>
              <a:t>gilt </a:t>
            </a:r>
            <a:r>
              <a:rPr lang="de-DE"/>
              <a:t>nach RDA 1.5.4 D-A-CH als </a:t>
            </a:r>
            <a:r>
              <a:rPr lang="de-DE" smtClean="0"/>
              <a:t/>
            </a:r>
            <a:br>
              <a:rPr lang="de-DE" smtClean="0"/>
            </a:br>
            <a:r>
              <a:rPr lang="de-DE" u="sng" smtClean="0"/>
              <a:t>eine</a:t>
            </a:r>
            <a:r>
              <a:rPr lang="de-DE" smtClean="0"/>
              <a:t> Beschreibung – d. h. die</a:t>
            </a:r>
            <a:br>
              <a:rPr lang="de-DE" smtClean="0"/>
            </a:br>
            <a:r>
              <a:rPr lang="de-DE" smtClean="0"/>
              <a:t>Standardelemente sind nicht </a:t>
            </a:r>
            <a:br>
              <a:rPr lang="de-DE" smtClean="0"/>
            </a:br>
            <a:r>
              <a:rPr lang="de-DE" smtClean="0"/>
              <a:t>zwingend in umfassender </a:t>
            </a:r>
            <a:br>
              <a:rPr lang="de-DE" smtClean="0"/>
            </a:br>
            <a:r>
              <a:rPr lang="de-DE" smtClean="0"/>
              <a:t>Beschreibung </a:t>
            </a:r>
            <a:r>
              <a:rPr lang="de-DE" u="sng" smtClean="0"/>
              <a:t>und</a:t>
            </a:r>
            <a:r>
              <a:rPr lang="de-DE" smtClean="0"/>
              <a:t> analytischen </a:t>
            </a:r>
            <a:br>
              <a:rPr lang="de-DE" smtClean="0"/>
            </a:br>
            <a:r>
              <a:rPr lang="de-DE" smtClean="0"/>
              <a:t>Beschreibungen gedoppelt zu </a:t>
            </a:r>
            <a:br>
              <a:rPr lang="de-DE" smtClean="0"/>
            </a:br>
            <a:r>
              <a:rPr lang="de-DE" smtClean="0"/>
              <a:t>erfassen</a:t>
            </a:r>
          </a:p>
          <a:p>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95</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00017815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700808"/>
            <a:ext cx="3495675"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de-DE" smtClean="0"/>
              <a:t>Hierarchische </a:t>
            </a:r>
            <a:r>
              <a:rPr lang="de-DE"/>
              <a:t>Beschreibung </a:t>
            </a:r>
            <a:r>
              <a:rPr lang="de-DE" smtClean="0"/>
              <a:t>- RDA 1.5.4</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a:p>
          <a:p>
            <a:pPr marL="0" indent="0">
              <a:buNone/>
            </a:pPr>
            <a:endParaRPr lang="de-DE" smtClean="0"/>
          </a:p>
          <a:p>
            <a:r>
              <a:rPr lang="de-DE" smtClean="0"/>
              <a:t>in Verbundumgebungen </a:t>
            </a:r>
            <a:br>
              <a:rPr lang="de-DE" smtClean="0"/>
            </a:br>
            <a:r>
              <a:rPr lang="de-DE" smtClean="0"/>
              <a:t>können bereits vorhandene, </a:t>
            </a:r>
            <a:br>
              <a:rPr lang="de-DE" smtClean="0"/>
            </a:br>
            <a:r>
              <a:rPr lang="de-DE" smtClean="0"/>
              <a:t>umfassende Beschreibungen </a:t>
            </a:r>
            <a:br>
              <a:rPr lang="de-DE" smtClean="0"/>
            </a:br>
            <a:r>
              <a:rPr lang="de-DE" smtClean="0"/>
              <a:t>und analytische Beschreibungen </a:t>
            </a:r>
            <a:br>
              <a:rPr lang="de-DE" smtClean="0"/>
            </a:br>
            <a:r>
              <a:rPr lang="de-DE" smtClean="0"/>
              <a:t>der </a:t>
            </a:r>
            <a:r>
              <a:rPr lang="de-DE"/>
              <a:t>Teile für </a:t>
            </a:r>
            <a:r>
              <a:rPr lang="de-DE" smtClean="0"/>
              <a:t>eine hierarchische </a:t>
            </a:r>
            <a:br>
              <a:rPr lang="de-DE" smtClean="0"/>
            </a:br>
            <a:r>
              <a:rPr lang="de-DE" smtClean="0"/>
              <a:t>Beschreibung nachgenutzt </a:t>
            </a:r>
            <a:r>
              <a:rPr lang="de-DE"/>
              <a:t>und </a:t>
            </a:r>
            <a:r>
              <a:rPr lang="de-DE" smtClean="0"/>
              <a:t/>
            </a:r>
            <a:br>
              <a:rPr lang="de-DE" smtClean="0"/>
            </a:br>
            <a:r>
              <a:rPr lang="de-DE" smtClean="0"/>
              <a:t>zusammengefügt werden</a:t>
            </a:r>
            <a:endParaRPr lang="de-DE"/>
          </a:p>
          <a:p>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96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61777762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Informationsquellen</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RDA </a:t>
            </a:r>
            <a:r>
              <a:rPr lang="de-DE"/>
              <a:t>2.1 „Grundlage für die Identifizierung einer Ressource“ regelt, welche Informationsquelle für die Identifizierung und Beschreibung einer Ressource zu wählen </a:t>
            </a:r>
            <a:r>
              <a:rPr lang="de-DE" smtClean="0"/>
              <a:t>ist</a:t>
            </a:r>
          </a:p>
          <a:p>
            <a:endParaRPr lang="de-DE" smtClean="0"/>
          </a:p>
          <a:p>
            <a:r>
              <a:rPr lang="de-DE" smtClean="0"/>
              <a:t>jeweils abhängig </a:t>
            </a:r>
            <a:r>
              <a:rPr lang="de-DE"/>
              <a:t>von </a:t>
            </a:r>
            <a:r>
              <a:rPr lang="de-DE" smtClean="0"/>
              <a:t>Art </a:t>
            </a:r>
            <a:r>
              <a:rPr lang="de-DE"/>
              <a:t>der Beschreibung, die erstellt werden soll, und von </a:t>
            </a:r>
            <a:r>
              <a:rPr lang="de-DE" smtClean="0"/>
              <a:t>Erscheinungsweise </a:t>
            </a:r>
            <a:r>
              <a:rPr lang="de-DE"/>
              <a:t>der Ressource, die beschrieben werden soll</a:t>
            </a:r>
            <a:r>
              <a:rPr lang="de-DE" smtClean="0"/>
              <a:t>.</a:t>
            </a:r>
          </a:p>
          <a:p>
            <a:endParaRPr lang="de-DE"/>
          </a:p>
          <a:p>
            <a:r>
              <a:rPr lang="de-DE" smtClean="0"/>
              <a:t>weiterführende Informationen: </a:t>
            </a:r>
            <a:br>
              <a:rPr lang="de-DE" smtClean="0"/>
            </a:br>
            <a:r>
              <a:rPr lang="de-DE" smtClean="0"/>
              <a:t>Modul </a:t>
            </a:r>
            <a:r>
              <a:rPr lang="de-DE"/>
              <a:t>2, Teil 5 - </a:t>
            </a:r>
            <a:r>
              <a:rPr lang="de-DE" smtClean="0"/>
              <a:t>Informationsquellen</a:t>
            </a: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97</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075079546"/>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W</a:t>
            </a:r>
            <a:r>
              <a:rPr lang="de-DE" smtClean="0"/>
              <a:t>elche </a:t>
            </a:r>
            <a:r>
              <a:rPr lang="de-DE"/>
              <a:t>Art der </a:t>
            </a:r>
            <a:r>
              <a:rPr lang="de-DE" smtClean="0"/>
              <a:t>Beschreibung?</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r>
              <a:rPr lang="de-DE"/>
              <a:t>Die </a:t>
            </a:r>
            <a:r>
              <a:rPr lang="de-DE" smtClean="0"/>
              <a:t>Entscheidung für Art </a:t>
            </a:r>
            <a:r>
              <a:rPr lang="de-DE"/>
              <a:t>der </a:t>
            </a:r>
            <a:r>
              <a:rPr lang="de-DE" smtClean="0"/>
              <a:t>Beschreibung </a:t>
            </a:r>
            <a:br>
              <a:rPr lang="de-DE" smtClean="0"/>
            </a:br>
            <a:endParaRPr lang="de-DE" smtClean="0"/>
          </a:p>
          <a:p>
            <a:pPr lvl="1"/>
            <a:r>
              <a:rPr lang="de-DE"/>
              <a:t>in welchen Fällen </a:t>
            </a:r>
            <a:r>
              <a:rPr lang="de-DE" smtClean="0"/>
              <a:t/>
            </a:r>
            <a:br>
              <a:rPr lang="de-DE" smtClean="0"/>
            </a:br>
            <a:endParaRPr lang="de-DE"/>
          </a:p>
          <a:p>
            <a:pPr lvl="1"/>
            <a:r>
              <a:rPr lang="de-DE" smtClean="0"/>
              <a:t>ob / welche / wie </a:t>
            </a:r>
            <a:r>
              <a:rPr lang="de-DE"/>
              <a:t>viele Teile einer Ressource </a:t>
            </a:r>
            <a:r>
              <a:rPr lang="de-DE" smtClean="0"/>
              <a:t/>
            </a:r>
            <a:br>
              <a:rPr lang="de-DE" smtClean="0"/>
            </a:br>
            <a:r>
              <a:rPr lang="de-DE" smtClean="0"/>
              <a:t>analytisch </a:t>
            </a:r>
            <a:r>
              <a:rPr lang="de-DE"/>
              <a:t>beschrieben </a:t>
            </a:r>
            <a:r>
              <a:rPr lang="de-DE" smtClean="0"/>
              <a:t>werden</a:t>
            </a:r>
          </a:p>
          <a:p>
            <a:pPr marL="57150" indent="0">
              <a:buNone/>
            </a:pPr>
            <a:r>
              <a:rPr lang="de-DE" smtClean="0"/>
              <a:t/>
            </a:r>
            <a:br>
              <a:rPr lang="de-DE" smtClean="0"/>
            </a:br>
            <a:r>
              <a:rPr lang="de-DE" smtClean="0"/>
              <a:t>   fällt in das Ermessen der erschließenden Institution.</a:t>
            </a:r>
            <a:endParaRPr lang="de-DE"/>
          </a:p>
          <a:p>
            <a:pPr lvl="1"/>
            <a:endParaRPr lang="de-DE"/>
          </a:p>
          <a:p>
            <a:pPr marL="457200" lvl="1" indent="0">
              <a:buNone/>
            </a:pP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98</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72338173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Weiterführende Informationen</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weiterführende Informationen zur Beschreibung </a:t>
            </a:r>
            <a:r>
              <a:rPr lang="de-DE"/>
              <a:t>verschiedenster Arten von Ressourcen finden Sie in den </a:t>
            </a:r>
            <a:r>
              <a:rPr lang="de-DE" smtClean="0"/>
              <a:t>folgenden Schulungsunterlagen:</a:t>
            </a:r>
          </a:p>
          <a:p>
            <a:endParaRPr lang="de-DE" smtClean="0"/>
          </a:p>
          <a:p>
            <a:pPr lvl="1"/>
            <a:r>
              <a:rPr lang="de-DE" smtClean="0"/>
              <a:t>Modul </a:t>
            </a:r>
            <a:r>
              <a:rPr lang="de-DE"/>
              <a:t>5A, Teil </a:t>
            </a:r>
            <a:r>
              <a:rPr lang="de-DE" smtClean="0"/>
              <a:t>1 - Mehrteilige </a:t>
            </a:r>
            <a:r>
              <a:rPr lang="de-DE"/>
              <a:t>Monografien, </a:t>
            </a:r>
            <a:r>
              <a:rPr lang="de-DE" smtClean="0"/>
              <a:t>						    Medienkombinationen</a:t>
            </a:r>
          </a:p>
          <a:p>
            <a:pPr lvl="1"/>
            <a:r>
              <a:rPr lang="de-DE" smtClean="0"/>
              <a:t>Modul </a:t>
            </a:r>
            <a:r>
              <a:rPr lang="de-DE"/>
              <a:t>5A, Teil 2 </a:t>
            </a:r>
            <a:r>
              <a:rPr lang="de-DE" smtClean="0"/>
              <a:t>– Zusammenstellungen</a:t>
            </a:r>
          </a:p>
          <a:p>
            <a:pPr lvl="1"/>
            <a:r>
              <a:rPr lang="de-DE" smtClean="0"/>
              <a:t>Modul </a:t>
            </a:r>
            <a:r>
              <a:rPr lang="de-DE"/>
              <a:t>5A, Teil 3 - Begleitmaterial</a:t>
            </a:r>
          </a:p>
          <a:p>
            <a:pPr lvl="1"/>
            <a:r>
              <a:rPr lang="de-DE" smtClean="0"/>
              <a:t>Modul </a:t>
            </a:r>
            <a:r>
              <a:rPr lang="de-DE"/>
              <a:t>5A, Teil 4 - Integrierende Ressourcen</a:t>
            </a:r>
          </a:p>
          <a:p>
            <a:pPr lvl="1"/>
            <a:r>
              <a:rPr lang="de-DE" smtClean="0"/>
              <a:t>Modul </a:t>
            </a:r>
            <a:r>
              <a:rPr lang="de-DE"/>
              <a:t>5A, Teil 6 - Bände von monografischen Reihen</a:t>
            </a:r>
          </a:p>
          <a:p>
            <a:pPr lvl="1"/>
            <a:r>
              <a:rPr lang="de-DE" smtClean="0"/>
              <a:t>Modul </a:t>
            </a:r>
            <a:r>
              <a:rPr lang="de-DE"/>
              <a:t>5B</a:t>
            </a:r>
          </a:p>
        </p:txBody>
      </p:sp>
      <p:sp>
        <p:nvSpPr>
          <p:cNvPr id="5" name="Foliennummernplatzhalter 4"/>
          <p:cNvSpPr>
            <a:spLocks noGrp="1"/>
          </p:cNvSpPr>
          <p:nvPr>
            <p:ph type="sldNum" sz="quarter" idx="4"/>
          </p:nvPr>
        </p:nvSpPr>
        <p:spPr/>
        <p:txBody>
          <a:bodyPr/>
          <a:lstStyle/>
          <a:p>
            <a:fld id="{8A6690F1-7CA1-4166-A522-500460961984}" type="slidenum">
              <a:rPr lang="de-DE" smtClean="0"/>
              <a:pPr/>
              <a:t>99</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04495429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6292</Words>
  <Application>Microsoft Office PowerPoint</Application>
  <PresentationFormat>Bildschirmpräsentation (4:3)</PresentationFormat>
  <Paragraphs>1426</Paragraphs>
  <Slides>116</Slides>
  <Notes>35</Notes>
  <HiddenSlides>0</HiddenSlides>
  <MMClips>0</MMClips>
  <ScaleCrop>false</ScaleCrop>
  <HeadingPairs>
    <vt:vector size="4" baseType="variant">
      <vt:variant>
        <vt:lpstr>Design</vt:lpstr>
      </vt:variant>
      <vt:variant>
        <vt:i4>1</vt:i4>
      </vt:variant>
      <vt:variant>
        <vt:lpstr>Folientitel</vt:lpstr>
      </vt:variant>
      <vt:variant>
        <vt:i4>116</vt:i4>
      </vt:variant>
    </vt:vector>
  </HeadingPairs>
  <TitlesOfParts>
    <vt:vector size="117" baseType="lpstr">
      <vt:lpstr>Larissa</vt:lpstr>
      <vt:lpstr>Schulungsunterlagen der AG RDA</vt:lpstr>
      <vt:lpstr>RDA kompakt Teil 3/5</vt:lpstr>
      <vt:lpstr> Identifikator (RDA 2.15) </vt:lpstr>
      <vt:lpstr>Definition (RDA 2.15.1.1)</vt:lpstr>
      <vt:lpstr>Informationsquellen (RDA 2.15.1.2)</vt:lpstr>
      <vt:lpstr>ISBN, ISMN, ISSN, URN und DOI  (RDA 2.15.1.4)</vt:lpstr>
      <vt:lpstr>ISBN, ISMN, ISSN, URN und DOI (RDA 2.15.1.4)</vt:lpstr>
      <vt:lpstr>Sonstige Identifikatoren (RDA 2.15.1.4)</vt:lpstr>
      <vt:lpstr>Falsche Identifikatoren (RDA 2.15.1.6)</vt:lpstr>
      <vt:lpstr>Erläuterung (RDA 2.15.1.7)</vt:lpstr>
      <vt:lpstr>Inhaltstyp / Medientyp / Datenträgertyp   IMD-Typen </vt:lpstr>
      <vt:lpstr>Inhaltstyp / Medientyp / Datenträgertyp</vt:lpstr>
      <vt:lpstr>Definition</vt:lpstr>
      <vt:lpstr>Definition</vt:lpstr>
      <vt:lpstr>Definition</vt:lpstr>
      <vt:lpstr>Beispiele</vt:lpstr>
      <vt:lpstr>Anwendungsrichtlinien zu den IMD-Typen</vt:lpstr>
      <vt:lpstr>Beschreibung der Datenträger (RDA 3)</vt:lpstr>
      <vt:lpstr>Beschreibung der Datenträger</vt:lpstr>
      <vt:lpstr>Umfang (RDA 3.4)</vt:lpstr>
      <vt:lpstr>Umfang (RDA 3.4)</vt:lpstr>
      <vt:lpstr>Umfang (RDA 3.4)</vt:lpstr>
      <vt:lpstr>Umfang (RDA 3.4)</vt:lpstr>
      <vt:lpstr>Umfang von Text (RDA 3.4.5)</vt:lpstr>
      <vt:lpstr>Umfang von Text (RDA 3.4.5)</vt:lpstr>
      <vt:lpstr>Umfang von besonderen Materialien</vt:lpstr>
      <vt:lpstr>Beschreibung der Datenträger</vt:lpstr>
      <vt:lpstr>Zugangsinformation URL </vt:lpstr>
      <vt:lpstr>URL</vt:lpstr>
      <vt:lpstr>Beschreibung des Inhalts</vt:lpstr>
      <vt:lpstr>Allgemeine Information Kapitel 7</vt:lpstr>
      <vt:lpstr>Art des Inhalts (RDA 7.2)</vt:lpstr>
      <vt:lpstr>Inhaltlicher Bezugsrahmen (RDA 7.3)</vt:lpstr>
      <vt:lpstr>Zielgruppe (RDA 7.7)</vt:lpstr>
      <vt:lpstr>Zielgruppe (RDA 7.7)</vt:lpstr>
      <vt:lpstr>Zusammenfassung des Inhalts (RDA 7.10)</vt:lpstr>
      <vt:lpstr>Aufzeichnungsort und Aufzeichnungsdatum (RDA 7.11)</vt:lpstr>
      <vt:lpstr>Sprache des Inhalts (RDA 7.12)</vt:lpstr>
      <vt:lpstr>Form der Notation (RDA 7.13)</vt:lpstr>
      <vt:lpstr>Barrierefreier Inhalt (RDA 7.14)</vt:lpstr>
      <vt:lpstr>Illustrierender Inhalt (RDA 7.15)</vt:lpstr>
      <vt:lpstr>Ergänzender Inhalt (RDA 7.16)</vt:lpstr>
      <vt:lpstr>Farbinhalt (RDA 7.17)</vt:lpstr>
      <vt:lpstr>Bildformat (RDA 7.19)</vt:lpstr>
      <vt:lpstr>Dauer (RDA 7.22)</vt:lpstr>
      <vt:lpstr>Hochschulschriften</vt:lpstr>
      <vt:lpstr>Grundsätzliches</vt:lpstr>
      <vt:lpstr>Standardelement</vt:lpstr>
      <vt:lpstr>Inhalt des Hochschulschriftenvermerks</vt:lpstr>
      <vt:lpstr>Beispiel</vt:lpstr>
      <vt:lpstr>Hochschulschriftenvermerk bei Verlagsausgaben</vt:lpstr>
      <vt:lpstr> Anmerkung zur Manifestation (RDA 2.17) </vt:lpstr>
      <vt:lpstr>Definition</vt:lpstr>
      <vt:lpstr>Informationsquellen und Erfassung</vt:lpstr>
      <vt:lpstr>Erfassung der Gesamttitelangabe bei einzelnen Einheiten und bei fortlaufenden Ressourcen</vt:lpstr>
      <vt:lpstr>Monografien: Gesamttitelangabe</vt:lpstr>
      <vt:lpstr>Monografien: Gesamttitelangabe</vt:lpstr>
      <vt:lpstr>Monografien: Gesamttitelangabe</vt:lpstr>
      <vt:lpstr>Beispiel 25, Monografische Reihe - Teil</vt:lpstr>
      <vt:lpstr>Beispiel 25, Monografische Reihe - Teil</vt:lpstr>
      <vt:lpstr>Fortlaufende Ressourcen: Gesamttitelangabe</vt:lpstr>
      <vt:lpstr>Behandlung der Werkebene </vt:lpstr>
      <vt:lpstr>Grundsätzliches</vt:lpstr>
      <vt:lpstr>Titel des Werks</vt:lpstr>
      <vt:lpstr>Sprache und Schrift des Titels des Werks -1-</vt:lpstr>
      <vt:lpstr>Groß-und Kleinschreibung, Symbole etc.</vt:lpstr>
      <vt:lpstr>Bevorzugter Titel des Werks</vt:lpstr>
      <vt:lpstr>Bestimmung des bevorzugten Titels</vt:lpstr>
      <vt:lpstr>Sprache des bevorzugten Titels -1- </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 hat keinen geistigen Schöpfer</vt:lpstr>
      <vt:lpstr>Werk hat keinen geistigen Schöpfer</vt:lpstr>
      <vt:lpstr>Beziehungen </vt:lpstr>
      <vt:lpstr>Warum Beziehungen?</vt:lpstr>
      <vt:lpstr>Beziehungen bestehen aus</vt:lpstr>
      <vt:lpstr>Welche Beziehungen gibt es?</vt:lpstr>
      <vt:lpstr>Welche Beziehungskennzeichnungen gibt es?</vt:lpstr>
      <vt:lpstr>Erfassen der Beziehung</vt:lpstr>
      <vt:lpstr>Erfassen der Beziehungskennzeichnung</vt:lpstr>
      <vt:lpstr>Geltungsbereich</vt:lpstr>
      <vt:lpstr>Geltungsbereich</vt:lpstr>
      <vt:lpstr>Geltungsbereich</vt:lpstr>
      <vt:lpstr>Arten der Beschreibung </vt:lpstr>
      <vt:lpstr>Arten der Beschreibung – RDA 1.5</vt:lpstr>
      <vt:lpstr>Umfassende Beschreibung - RDA 1.5.2</vt:lpstr>
      <vt:lpstr>Analytische Beschreibung - RDA 1.5.3</vt:lpstr>
      <vt:lpstr>Hierarchische Beschreibung - RDA 1.5.4</vt:lpstr>
      <vt:lpstr>Hierarchische Beschreibung - RDA 1.5.4</vt:lpstr>
      <vt:lpstr>Informationsquellen</vt:lpstr>
      <vt:lpstr>Welche Art der Beschreibung?</vt:lpstr>
      <vt:lpstr>Weiterführende Informationen</vt:lpstr>
      <vt:lpstr>Abgrenzung von Publikationen verschiedener Erscheinungsweisen</vt:lpstr>
      <vt:lpstr>Definitionen </vt:lpstr>
      <vt:lpstr>Definitionen </vt:lpstr>
      <vt:lpstr>Definitionen </vt:lpstr>
      <vt:lpstr>Abgrenzung fortlaufende Ressource -  Monografie</vt:lpstr>
      <vt:lpstr>Kein geplanter bzw. geplanter Abschluss </vt:lpstr>
      <vt:lpstr>Kein geplanter bzw. geplanter Abschluss </vt:lpstr>
      <vt:lpstr>Vorliegen einer Zählung </vt:lpstr>
      <vt:lpstr>Vorliegen einer Zählung </vt:lpstr>
      <vt:lpstr>Abgrenzung paralleler Ausgaben </vt:lpstr>
      <vt:lpstr>Erscheinungsfrequenz</vt:lpstr>
      <vt:lpstr>Abgrenzung Zeitschrift – monografische Reihe </vt:lpstr>
      <vt:lpstr>Abgrenzung Zeitschrift – monografische Reihe</vt:lpstr>
      <vt:lpstr>Abgrenzung Zeitschrift – monografische Reihe</vt:lpstr>
      <vt:lpstr>Abgrenzung Zeitschrift – monografische Reihe</vt:lpstr>
      <vt:lpstr>Abgrenzung Zeitschrift – monografische Reihe</vt:lpstr>
      <vt:lpstr>Abgrenzung fortlaufende Ressource – Monografie – Integrierende Ressource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119</cp:revision>
  <dcterms:created xsi:type="dcterms:W3CDTF">2014-02-18T07:01:40Z</dcterms:created>
  <dcterms:modified xsi:type="dcterms:W3CDTF">2015-09-21T10:00:02Z</dcterms:modified>
</cp:coreProperties>
</file>