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7"/>
  </p:notesMasterIdLst>
  <p:handoutMasterIdLst>
    <p:handoutMasterId r:id="rId138"/>
  </p:handoutMasterIdLst>
  <p:sldIdLst>
    <p:sldId id="285" r:id="rId2"/>
    <p:sldId id="259" r:id="rId3"/>
    <p:sldId id="477" r:id="rId4"/>
    <p:sldId id="383" r:id="rId5"/>
    <p:sldId id="384" r:id="rId6"/>
    <p:sldId id="536" r:id="rId7"/>
    <p:sldId id="537" r:id="rId8"/>
    <p:sldId id="538" r:id="rId9"/>
    <p:sldId id="539" r:id="rId10"/>
    <p:sldId id="540" r:id="rId11"/>
    <p:sldId id="541" r:id="rId12"/>
    <p:sldId id="542" r:id="rId13"/>
    <p:sldId id="543" r:id="rId14"/>
    <p:sldId id="544" r:id="rId15"/>
    <p:sldId id="545" r:id="rId16"/>
    <p:sldId id="547" r:id="rId17"/>
    <p:sldId id="548" r:id="rId18"/>
    <p:sldId id="478" r:id="rId19"/>
    <p:sldId id="392" r:id="rId20"/>
    <p:sldId id="393" r:id="rId21"/>
    <p:sldId id="394" r:id="rId22"/>
    <p:sldId id="395" r:id="rId23"/>
    <p:sldId id="396" r:id="rId24"/>
    <p:sldId id="397" r:id="rId25"/>
    <p:sldId id="398" r:id="rId26"/>
    <p:sldId id="399" r:id="rId27"/>
    <p:sldId id="400" r:id="rId28"/>
    <p:sldId id="401" r:id="rId29"/>
    <p:sldId id="402" r:id="rId30"/>
    <p:sldId id="403" r:id="rId31"/>
    <p:sldId id="532" r:id="rId32"/>
    <p:sldId id="533" r:id="rId33"/>
    <p:sldId id="534" r:id="rId34"/>
    <p:sldId id="535" r:id="rId35"/>
    <p:sldId id="404" r:id="rId36"/>
    <p:sldId id="405" r:id="rId37"/>
    <p:sldId id="406" r:id="rId38"/>
    <p:sldId id="407" r:id="rId39"/>
    <p:sldId id="408" r:id="rId40"/>
    <p:sldId id="409" r:id="rId41"/>
    <p:sldId id="410" r:id="rId42"/>
    <p:sldId id="411" r:id="rId43"/>
    <p:sldId id="412" r:id="rId44"/>
    <p:sldId id="413" r:id="rId45"/>
    <p:sldId id="414" r:id="rId46"/>
    <p:sldId id="415" r:id="rId47"/>
    <p:sldId id="416" r:id="rId48"/>
    <p:sldId id="497" r:id="rId49"/>
    <p:sldId id="498" r:id="rId50"/>
    <p:sldId id="499" r:id="rId51"/>
    <p:sldId id="500" r:id="rId52"/>
    <p:sldId id="501" r:id="rId53"/>
    <p:sldId id="502" r:id="rId54"/>
    <p:sldId id="503" r:id="rId55"/>
    <p:sldId id="504" r:id="rId56"/>
    <p:sldId id="505" r:id="rId57"/>
    <p:sldId id="417" r:id="rId58"/>
    <p:sldId id="418" r:id="rId59"/>
    <p:sldId id="419" r:id="rId60"/>
    <p:sldId id="420" r:id="rId61"/>
    <p:sldId id="421" r:id="rId62"/>
    <p:sldId id="422" r:id="rId63"/>
    <p:sldId id="423" r:id="rId64"/>
    <p:sldId id="424" r:id="rId65"/>
    <p:sldId id="479" r:id="rId66"/>
    <p:sldId id="480" r:id="rId67"/>
    <p:sldId id="481" r:id="rId68"/>
    <p:sldId id="482" r:id="rId69"/>
    <p:sldId id="483" r:id="rId70"/>
    <p:sldId id="484" r:id="rId71"/>
    <p:sldId id="485" r:id="rId72"/>
    <p:sldId id="486" r:id="rId73"/>
    <p:sldId id="546" r:id="rId74"/>
    <p:sldId id="487" r:id="rId75"/>
    <p:sldId id="488" r:id="rId76"/>
    <p:sldId id="489" r:id="rId77"/>
    <p:sldId id="490" r:id="rId78"/>
    <p:sldId id="491" r:id="rId79"/>
    <p:sldId id="492" r:id="rId80"/>
    <p:sldId id="493" r:id="rId81"/>
    <p:sldId id="494" r:id="rId82"/>
    <p:sldId id="495" r:id="rId83"/>
    <p:sldId id="496" r:id="rId84"/>
    <p:sldId id="441" r:id="rId85"/>
    <p:sldId id="442" r:id="rId86"/>
    <p:sldId id="443" r:id="rId87"/>
    <p:sldId id="444" r:id="rId88"/>
    <p:sldId id="445" r:id="rId89"/>
    <p:sldId id="446" r:id="rId90"/>
    <p:sldId id="447" r:id="rId91"/>
    <p:sldId id="506" r:id="rId92"/>
    <p:sldId id="448" r:id="rId93"/>
    <p:sldId id="507" r:id="rId94"/>
    <p:sldId id="508" r:id="rId95"/>
    <p:sldId id="509" r:id="rId96"/>
    <p:sldId id="510" r:id="rId97"/>
    <p:sldId id="511" r:id="rId98"/>
    <p:sldId id="449" r:id="rId99"/>
    <p:sldId id="512" r:id="rId100"/>
    <p:sldId id="513" r:id="rId101"/>
    <p:sldId id="514" r:id="rId102"/>
    <p:sldId id="515" r:id="rId103"/>
    <p:sldId id="516" r:id="rId104"/>
    <p:sldId id="517" r:id="rId105"/>
    <p:sldId id="518" r:id="rId106"/>
    <p:sldId id="519" r:id="rId107"/>
    <p:sldId id="520" r:id="rId108"/>
    <p:sldId id="521" r:id="rId109"/>
    <p:sldId id="522" r:id="rId110"/>
    <p:sldId id="523" r:id="rId111"/>
    <p:sldId id="524" r:id="rId112"/>
    <p:sldId id="525" r:id="rId113"/>
    <p:sldId id="526" r:id="rId114"/>
    <p:sldId id="527" r:id="rId115"/>
    <p:sldId id="528" r:id="rId116"/>
    <p:sldId id="529" r:id="rId117"/>
    <p:sldId id="530" r:id="rId118"/>
    <p:sldId id="531" r:id="rId119"/>
    <p:sldId id="460" r:id="rId120"/>
    <p:sldId id="461" r:id="rId121"/>
    <p:sldId id="462" r:id="rId122"/>
    <p:sldId id="463" r:id="rId123"/>
    <p:sldId id="464" r:id="rId124"/>
    <p:sldId id="465" r:id="rId125"/>
    <p:sldId id="466" r:id="rId126"/>
    <p:sldId id="467" r:id="rId127"/>
    <p:sldId id="468" r:id="rId128"/>
    <p:sldId id="469" r:id="rId129"/>
    <p:sldId id="470" r:id="rId130"/>
    <p:sldId id="471" r:id="rId131"/>
    <p:sldId id="472" r:id="rId132"/>
    <p:sldId id="473" r:id="rId133"/>
    <p:sldId id="474" r:id="rId134"/>
    <p:sldId id="475" r:id="rId135"/>
    <p:sldId id="476" r:id="rId13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ufalino, Cinzia" initials="B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7699" autoAdjust="0"/>
  </p:normalViewPr>
  <p:slideViewPr>
    <p:cSldViewPr>
      <p:cViewPr varScale="1">
        <p:scale>
          <a:sx n="79" d="100"/>
          <a:sy n="79" d="100"/>
        </p:scale>
        <p:origin x="-1133" y="-7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16.05.2017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16.05.2017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dass überwiegend nicht</a:t>
            </a:r>
            <a:r>
              <a:rPr lang="de-DE" baseline="0" dirty="0" smtClean="0"/>
              <a:t> zum Standardelemente-Set gehörig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801859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mtClean="0"/>
              <a:t>RDA 6.9.1.3 führt in Tabelle 6.1 die verschiedenen Termini auf</a:t>
            </a:r>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4097489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113824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29401752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62</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Leider ist hier etwas Theorie notwendig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63</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64</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68</a:t>
            </a:fld>
            <a:endParaRPr lang="de-DE" altLang="de-DE"/>
          </a:p>
        </p:txBody>
      </p:sp>
    </p:spTree>
    <p:extLst>
      <p:ext uri="{BB962C8B-B14F-4D97-AF65-F5344CB8AC3E}">
        <p14:creationId xmlns:p14="http://schemas.microsoft.com/office/powerpoint/2010/main" val="4191430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80</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81</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ea typeface="Verdana" pitchFamily="34" charset="0"/>
                <a:cs typeface="Verdana" pitchFamily="34" charset="0"/>
              </a:rPr>
              <a:t>RDA 4.6.1.3 D-A-CH regelt, was bei mehreren vorliegenden URLs zu tun ist: </a:t>
            </a:r>
          </a:p>
          <a:p>
            <a:endParaRPr lang="de-DE" sz="1200" dirty="0" smtClean="0">
              <a:latin typeface="Verdana" pitchFamily="34" charset="0"/>
              <a:ea typeface="Verdana" pitchFamily="34" charset="0"/>
              <a:cs typeface="Verdana" pitchFamily="34" charset="0"/>
            </a:endParaRPr>
          </a:p>
          <a:p>
            <a:r>
              <a:rPr lang="de-DE" sz="1200" dirty="0" smtClean="0">
                <a:latin typeface="Verdana" pitchFamily="34" charset="0"/>
                <a:ea typeface="Verdana" pitchFamily="34" charset="0"/>
                <a:cs typeface="Verdana" pitchFamily="34" charset="0"/>
              </a:rPr>
              <a:t>Liegen mehrere URLs für eine elektronische Ressource vor, wird zwischen URLs, die der Manifestation zuzuordnen sind, und solchen, die dem Exemplar zuzuordnen sind, unterschieden:</a:t>
            </a:r>
          </a:p>
          <a:p>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den Zugang zu einer elektronischen Ressource für alle Anwender einheitlich gewährt (ggf. nach Lizenzierung), ist ein Merkmal der Manifestation und wird in der Beschreibung der Manifestation erfasst.</a:t>
            </a:r>
          </a:p>
          <a:p>
            <a:pPr marL="176213" lvl="0" indent="-176213">
              <a:buFont typeface="Arial" pitchFamily="34" charset="0"/>
              <a:buChar char="•"/>
            </a:pPr>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für einen bestimmten Anwender einen individuell definierten Zugang zu einer Ressource ermöglicht (i. d. R. nach Lizenzierung oder durch eine kontrollierte Zugangsbeschränkung), ist ein Merkmal des Exemplars und wird in der Beschreibung des Exemplars erfasst. Ausnahmen von diesem Prinzip können über Verbundfestlegungen geregelt werden (z. B. zur Bereitstellung bestimmter maschineller Serviceleistungen).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121</a:t>
            </a:fld>
            <a:endParaRPr lang="de-DE"/>
          </a:p>
        </p:txBody>
      </p:sp>
    </p:spTree>
    <p:extLst>
      <p:ext uri="{BB962C8B-B14F-4D97-AF65-F5344CB8AC3E}">
        <p14:creationId xmlns:p14="http://schemas.microsoft.com/office/powerpoint/2010/main" val="2007251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Umfang setzt sich zusammen aus der Anzahl („2“) und dem Plural des Datenträgertyps</a:t>
            </a:r>
            <a:r>
              <a:rPr lang="de-DE" baseline="0" dirty="0" smtClean="0"/>
              <a:t> </a:t>
            </a:r>
            <a:r>
              <a:rPr lang="de-DE" baseline="0" smtClean="0"/>
              <a:t>(„Audiokassetten“).</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6</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Umfang bei fortlaufenden</a:t>
            </a:r>
            <a:r>
              <a:rPr lang="de-DE" baseline="0" dirty="0" smtClean="0"/>
              <a:t> Ressourcen besteht nur aus der Pluralform des Datenträgertyps. Die Anzahl der Einheiten wird nicht angegeben. Die Angabe des Umfangs ist fakultativ.</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8</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Statt des relativ unspezifischen Begriffs Audiodisk wird der spezifischer</a:t>
            </a:r>
            <a:r>
              <a:rPr lang="de-DE" baseline="0" dirty="0" smtClean="0"/>
              <a:t> Datenträger CD verwendet, um den Umfang anzugeben. </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12</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a:t>
            </a:r>
          </a:p>
          <a:p>
            <a:r>
              <a:rPr lang="de-DE" dirty="0" smtClean="0"/>
              <a:t>RDA kennt nur sehr wenige Abkürzungen. Die metrischen</a:t>
            </a:r>
            <a:r>
              <a:rPr lang="de-DE" baseline="0" dirty="0" smtClean="0"/>
              <a:t> Einheiten werden aber meist abgekürzt. Dazu gehören mm, cm, m für die Längeneinheiten, und h, min, s für die Zeiteinheiten. </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16</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ea typeface="Verdana" pitchFamily="34" charset="0"/>
                <a:cs typeface="Verdana" pitchFamily="34" charset="0"/>
              </a:rPr>
              <a:t>RDA 4.6.1.3 D-A-CH regelt, was bei mehreren vorliegenden URLs zu tun ist: </a:t>
            </a:r>
          </a:p>
          <a:p>
            <a:endParaRPr lang="de-DE" sz="1200" dirty="0" smtClean="0">
              <a:latin typeface="Verdana" pitchFamily="34" charset="0"/>
              <a:ea typeface="Verdana" pitchFamily="34" charset="0"/>
              <a:cs typeface="Verdana" pitchFamily="34" charset="0"/>
            </a:endParaRPr>
          </a:p>
          <a:p>
            <a:r>
              <a:rPr lang="de-DE" sz="1200" dirty="0" smtClean="0">
                <a:latin typeface="Verdana" pitchFamily="34" charset="0"/>
                <a:ea typeface="Verdana" pitchFamily="34" charset="0"/>
                <a:cs typeface="Verdana" pitchFamily="34" charset="0"/>
              </a:rPr>
              <a:t>Liegen mehrere URLs für eine elektronische Ressource vor, wird zwischen URLs, die der Manifestation zuzuordnen sind, und solchen, die dem Exemplar zuzuordnen sind, unterschieden:</a:t>
            </a:r>
          </a:p>
          <a:p>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den Zugang zu einer elektronischen Ressource für alle Anwender einheitlich gewährt (ggf. nach Lizenzierung), ist ein Merkmal der Manifestation und wird in der Beschreibung der Manifestation erfasst.</a:t>
            </a:r>
          </a:p>
          <a:p>
            <a:pPr marL="176213" lvl="0" indent="-176213">
              <a:buFont typeface="Arial" pitchFamily="34" charset="0"/>
              <a:buChar char="•"/>
            </a:pPr>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für einen bestimmten Anwender einen individuell definierten Zugang zu einer Ressource ermöglicht (i. d. R. nach Lizenzierung oder durch eine kontrollierte Zugangsbeschränkung), ist ein Merkmal des Exemplars und wird in der Beschreibung des Exemplars erfasst. Ausnahmen von diesem Prinzip können über Verbundfestlegungen geregelt werden (z. B. zur Bereitstellung bestimmter maschineller Serviceleistungen).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Autofit/>
          </a:bodyPr>
          <a:lstStyle/>
          <a:p>
            <a:r>
              <a:rPr lang="de-DE" sz="1000" dirty="0" smtClean="0">
                <a:latin typeface="Verdana" pitchFamily="34" charset="0"/>
                <a:ea typeface="Verdana" pitchFamily="34" charset="0"/>
                <a:cs typeface="Verdana" pitchFamily="34" charset="0"/>
              </a:rPr>
              <a:t>Für URLs, die der Manifestation zuzuordnen sind, wird empfohlen:</a:t>
            </a:r>
          </a:p>
          <a:p>
            <a:endParaRPr lang="de-DE" sz="1000" dirty="0" smtClean="0">
              <a:latin typeface="Verdana" pitchFamily="34" charset="0"/>
              <a:ea typeface="Verdana" pitchFamily="34" charset="0"/>
              <a:cs typeface="Verdana" pitchFamily="34" charset="0"/>
            </a:endParaRP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neben der eigentlichen Zugangs-URL eine Adresse zu einer </a:t>
            </a:r>
            <a:r>
              <a:rPr lang="de-DE" sz="1000" dirty="0" err="1" smtClean="0">
                <a:latin typeface="Verdana" pitchFamily="34" charset="0"/>
                <a:ea typeface="Verdana" pitchFamily="34" charset="0"/>
                <a:cs typeface="Verdana" pitchFamily="34" charset="0"/>
              </a:rPr>
              <a:t>Frontdoor</a:t>
            </a:r>
            <a:r>
              <a:rPr lang="de-DE" sz="1000" dirty="0" smtClean="0">
                <a:latin typeface="Verdana" pitchFamily="34" charset="0"/>
                <a:ea typeface="Verdana" pitchFamily="34" charset="0"/>
                <a:cs typeface="Verdana" pitchFamily="34" charset="0"/>
              </a:rPr>
              <a:t> zur Ressource existiert, werden beide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mehrere Server verteilt ist und für jeden Server eine eigene Zugangs-URL gilt,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verschiedene URLs zur Unterscheidung verschiedener Lizenzzierungszeiträume oder von </a:t>
            </a:r>
            <a:r>
              <a:rPr lang="de-DE" sz="1000" dirty="0" err="1" smtClean="0">
                <a:latin typeface="Verdana" pitchFamily="34" charset="0"/>
                <a:ea typeface="Verdana" pitchFamily="34" charset="0"/>
                <a:cs typeface="Verdana" pitchFamily="34" charset="0"/>
              </a:rPr>
              <a:t>Moving</a:t>
            </a:r>
            <a:r>
              <a:rPr lang="de-DE" sz="1000" dirty="0" smtClean="0">
                <a:latin typeface="Verdana" pitchFamily="34" charset="0"/>
                <a:ea typeface="Verdana" pitchFamily="34" charset="0"/>
                <a:cs typeface="Verdana" pitchFamily="34" charset="0"/>
              </a:rPr>
              <a:t> Walls gelten,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einem Spiegelserver vollständig reproduziert wurde, wird  neben der Zugangs-URL zum Original der Ressource auch die URL des Spiegelservers als Merkmal der Manifestation angegeben, sofern es sich dabei um einen allgemeingültigen Zugang handelt. Steht die Reproduktion des Spiegelservers ausschließlich der lokalen Nutzung für einen bestimmten Anwenderkreis zur Verfügung, wird die Zugangs-URL zur Reproduktion auf dem Spiegelserver als Merkmal des Exemplars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inhaltlich identische elektronische Ressourcen auf Plattformen unterschiedlicher Betreiber mit unterschiedlichen Lizenzmodellen und unterschiedlicher Rechteverwaltung vorliegen, wird die Manifestationen einzeln oder in Anbieter-neutralen Beschreibungen je nach den Vorgaben des Verbundes oder der Bibliothek erfasst und je nach Vorgehensweise die jeweils zutreffende(n) URL(s) zugeordnet.</a:t>
            </a:r>
          </a:p>
          <a:p>
            <a:pPr marL="265113" lvl="0" indent="-265113">
              <a:buFont typeface="Arial" pitchFamily="34" charset="0"/>
              <a:buChar char="•"/>
            </a:pPr>
            <a:endParaRPr lang="de-DE" sz="1000" dirty="0" smtClean="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Qualifizierende Angaben zu allen URLs wie Lizenzangaben, Gültigkeitszeiträume, Herkunftskodierungen, Bemerkungen u. ä. werden bei Bedarf ebenfalls nach den Vorgaben des Verbundes oder der Bibliothek erfasst.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RDA kompakt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Manche Datenträgertypen werden </a:t>
            </a:r>
            <a:r>
              <a:rPr lang="de-DE" b="1" dirty="0" smtClean="0"/>
              <a:t>nicht</a:t>
            </a:r>
            <a:r>
              <a:rPr lang="de-DE" dirty="0" smtClean="0"/>
              <a:t> als Art der Einheit für die Erfassung des Umfangs genutzt</a:t>
            </a:r>
          </a:p>
          <a:p>
            <a:pPr>
              <a:buNone/>
            </a:pPr>
            <a:r>
              <a:rPr lang="de-DE" dirty="0" smtClean="0">
                <a:sym typeface="Wingdings" pitchFamily="2" charset="2"/>
              </a:rPr>
              <a:t>	</a:t>
            </a:r>
          </a:p>
          <a:p>
            <a:pPr lvl="1">
              <a:buNone/>
            </a:pPr>
            <a:r>
              <a:rPr lang="de-DE" dirty="0" smtClean="0">
                <a:sym typeface="Wingdings" pitchFamily="2" charset="2"/>
              </a:rPr>
              <a:t> </a:t>
            </a:r>
            <a:r>
              <a:rPr lang="de-DE" sz="2400" dirty="0" smtClean="0"/>
              <a:t>anstatt des erfassten Datenträgertyps wird eine spezifischere Bezeichnung verwendet, diese wird aus der Liste in RDA 3.4.1.3 D-A-CH ausgewählt .</a:t>
            </a:r>
          </a:p>
        </p:txBody>
      </p:sp>
      <p:sp>
        <p:nvSpPr>
          <p:cNvPr id="6" name="Fußzeilenplatzhalter 5"/>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10</a:t>
            </a:fld>
            <a:endParaRPr lang="de-DE" dirty="0"/>
          </a:p>
        </p:txBody>
      </p:sp>
    </p:spTree>
    <p:extLst>
      <p:ext uri="{BB962C8B-B14F-4D97-AF65-F5344CB8AC3E}">
        <p14:creationId xmlns:p14="http://schemas.microsoft.com/office/powerpoint/2010/main" val="357639697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84982"/>
          </a:xfrm>
        </p:spPr>
        <p:txBody>
          <a:bodyPr/>
          <a:lstStyle/>
          <a:p>
            <a:r>
              <a:rPr lang="de-DE" dirty="0" smtClean="0"/>
              <a:t>Standardelemente - Sonstige Person, Familie oder Körperschaft</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pPr>
              <a:buNone/>
            </a:pPr>
            <a:r>
              <a:rPr lang="de-DE" dirty="0" smtClean="0"/>
              <a:t>RDA 19.3</a:t>
            </a:r>
          </a:p>
          <a:p>
            <a:r>
              <a:rPr lang="de-DE" dirty="0" smtClean="0"/>
              <a:t>sonstige Person, Familie oder Körperschaft, die mit einem </a:t>
            </a:r>
            <a:r>
              <a:rPr lang="de-DE" b="1" dirty="0" smtClean="0"/>
              <a:t>Werk</a:t>
            </a:r>
            <a:r>
              <a:rPr lang="de-DE" dirty="0" smtClean="0"/>
              <a:t> in Verbindung steht, ist nur in einigen speziellen Fällen (bspw. bei bestimmten juristischen Werken oder Filmwerken) Standardelement, wenn diese Person, Familie oder Körperschaft verwendet wird, um den normierten Sucheinstieg zu bilden, der das Werk repräsentiert</a:t>
            </a:r>
          </a:p>
          <a:p>
            <a:endParaRPr lang="de-DE" dirty="0" smtClean="0"/>
          </a:p>
          <a:p>
            <a:pPr>
              <a:buNone/>
            </a:pPr>
            <a:endParaRPr lang="de-DE" dirty="0" smtClean="0"/>
          </a:p>
          <a:p>
            <a:pPr lvl="1">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100</a:t>
            </a:fld>
            <a:endParaRPr lang="de-DE"/>
          </a:p>
        </p:txBody>
      </p:sp>
    </p:spTree>
    <p:extLst>
      <p:ext uri="{BB962C8B-B14F-4D97-AF65-F5344CB8AC3E}">
        <p14:creationId xmlns:p14="http://schemas.microsoft.com/office/powerpoint/2010/main" val="6545945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Mitwirkender</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20.2.1.3 D-A-CH</a:t>
            </a:r>
          </a:p>
          <a:p>
            <a:r>
              <a:rPr lang="de-DE" dirty="0" smtClean="0"/>
              <a:t>wenn sie in der bevorzugten Informationsquelle erwähnt sind und zur Realisierung einen bedeutenden Teil beigetragen haben (Die Entscheidung dazu liegt im Ermessen des Katalogisierenden.)</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101</a:t>
            </a:fld>
            <a:endParaRPr lang="de-DE"/>
          </a:p>
        </p:txBody>
      </p:sp>
    </p:spTree>
    <p:extLst>
      <p:ext uri="{BB962C8B-B14F-4D97-AF65-F5344CB8AC3E}">
        <p14:creationId xmlns:p14="http://schemas.microsoft.com/office/powerpoint/2010/main" val="1284666142"/>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Beziehungskennzeichnung</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Erfassen der Beziehungskennzeichnung ist </a:t>
            </a:r>
            <a:r>
              <a:rPr lang="de-DE" b="1" dirty="0" smtClean="0"/>
              <a:t>kein</a:t>
            </a:r>
            <a:r>
              <a:rPr lang="de-DE" dirty="0" smtClean="0"/>
              <a:t> Standardelement.</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102</a:t>
            </a:fld>
            <a:endParaRPr lang="de-DE"/>
          </a:p>
        </p:txBody>
      </p:sp>
    </p:spTree>
    <p:extLst>
      <p:ext uri="{BB962C8B-B14F-4D97-AF65-F5344CB8AC3E}">
        <p14:creationId xmlns:p14="http://schemas.microsoft.com/office/powerpoint/2010/main" val="40159471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18.4</a:t>
            </a:r>
          </a:p>
          <a:p>
            <a:r>
              <a:rPr lang="de-DE" dirty="0" smtClean="0"/>
              <a:t>normierten Sucheinstieg und/oder </a:t>
            </a:r>
            <a:r>
              <a:rPr lang="de-DE" dirty="0" err="1" smtClean="0"/>
              <a:t>Identifikator</a:t>
            </a:r>
            <a:r>
              <a:rPr lang="de-DE" dirty="0" smtClean="0"/>
              <a:t> erfassen</a:t>
            </a:r>
          </a:p>
          <a:p>
            <a:r>
              <a:rPr lang="de-DE" dirty="0" smtClean="0"/>
              <a:t>Beziehungen der FRBR-Gruppe 2 zu FRBR-Gruppe 1 können </a:t>
            </a:r>
            <a:r>
              <a:rPr lang="de-DE" b="1" dirty="0" smtClean="0"/>
              <a:t>nicht</a:t>
            </a:r>
            <a:r>
              <a:rPr lang="de-DE" dirty="0" smtClean="0"/>
              <a:t> in Form einer Beschreibung erfasst werden.</a:t>
            </a:r>
          </a:p>
          <a:p>
            <a:r>
              <a:rPr lang="de-DE" dirty="0" smtClean="0"/>
              <a:t>Es wird jeweils nur eine Beziehung erfasst, für die aber mehrere Beziehungskennzeichnungen vergeben werden können (RDA 18.4.1 D-A-CH).</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103</a:t>
            </a:fld>
            <a:endParaRPr lang="de-DE"/>
          </a:p>
        </p:txBody>
      </p:sp>
    </p:spTree>
    <p:extLst>
      <p:ext uri="{BB962C8B-B14F-4D97-AF65-F5344CB8AC3E}">
        <p14:creationId xmlns:p14="http://schemas.microsoft.com/office/powerpoint/2010/main" val="44492493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Beziehungskennzeichnung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18.5.1.3 D-A-CH </a:t>
            </a:r>
          </a:p>
          <a:p>
            <a:r>
              <a:rPr lang="de-DE" dirty="0" smtClean="0"/>
              <a:t>Textstring und/oder Code erfassen</a:t>
            </a:r>
          </a:p>
          <a:p>
            <a:r>
              <a:rPr lang="de-DE" dirty="0" smtClean="0"/>
              <a:t>Textstring immer mit großem Anfangsbuchstaben erfassen</a:t>
            </a:r>
          </a:p>
          <a:p>
            <a:r>
              <a:rPr lang="de-DE" dirty="0" smtClean="0"/>
              <a:t>Erfassung empfohlen</a:t>
            </a:r>
          </a:p>
          <a:p>
            <a:r>
              <a:rPr lang="de-DE" dirty="0" smtClean="0"/>
              <a:t>so spezifisch wie möglich erfassen</a:t>
            </a:r>
          </a:p>
          <a:p>
            <a:r>
              <a:rPr lang="de-DE" dirty="0" smtClean="0"/>
              <a:t>selbst geprägte Beziehungskennzeichnungen sind nicht zulässig; gibt es keine passende oder besteht Unsicherheit über die genaue Funktion der Person, Familie oder Körperschaft, so wird stattdessen der Elementnamen als Beziehungskennzeichnung (also z. B. „geistiger Schöpfer“ oder „Mitwirkender“) vergeben</a:t>
            </a:r>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104</a:t>
            </a:fld>
            <a:endParaRPr lang="de-DE"/>
          </a:p>
        </p:txBody>
      </p:sp>
    </p:spTree>
    <p:extLst>
      <p:ext uri="{BB962C8B-B14F-4D97-AF65-F5344CB8AC3E}">
        <p14:creationId xmlns:p14="http://schemas.microsoft.com/office/powerpoint/2010/main" val="161142150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Erfassen der Beziehungskennzeichnung - Anhang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pPr>
              <a:buNone/>
            </a:pPr>
            <a:r>
              <a:rPr lang="de-DE" dirty="0" smtClean="0"/>
              <a:t>RDA-Anhang I </a:t>
            </a:r>
          </a:p>
          <a:p>
            <a:r>
              <a:rPr lang="de-DE" dirty="0" smtClean="0"/>
              <a:t>Liste der Beziehungskennzeichnungen sowie deren Definition</a:t>
            </a:r>
          </a:p>
          <a:p>
            <a:r>
              <a:rPr lang="de-DE" dirty="0" smtClean="0"/>
              <a:t>gegliedert nach den FRBR-Ebenen der Gruppe 1 (Werk, Expression, Manifestation, Exemplar)</a:t>
            </a:r>
          </a:p>
          <a:p>
            <a:pPr>
              <a:buNone/>
            </a:pP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105</a:t>
            </a:fld>
            <a:endParaRPr lang="de-DE"/>
          </a:p>
        </p:txBody>
      </p:sp>
    </p:spTree>
    <p:extLst>
      <p:ext uri="{BB962C8B-B14F-4D97-AF65-F5344CB8AC3E}">
        <p14:creationId xmlns:p14="http://schemas.microsoft.com/office/powerpoint/2010/main" val="302789691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106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740150228"/>
              </p:ext>
            </p:extLst>
          </p:nvPr>
        </p:nvGraphicFramePr>
        <p:xfrm>
          <a:off x="359736" y="1342256"/>
          <a:ext cx="8424528" cy="3017520"/>
        </p:xfrm>
        <a:graphic>
          <a:graphicData uri="http://schemas.openxmlformats.org/drawingml/2006/table">
            <a:tbl>
              <a:tblPr firstRow="1" bandRow="1">
                <a:tableStyleId>{5C22544A-7EE6-4342-B048-85BDC9FD1C3A}</a:tableStyleId>
              </a:tblPr>
              <a:tblGrid>
                <a:gridCol w="2268048"/>
                <a:gridCol w="2052160"/>
                <a:gridCol w="2052160"/>
                <a:gridCol w="2052160"/>
              </a:tblGrid>
              <a:tr h="4194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Werk</a:t>
                      </a:r>
                    </a:p>
                    <a:p>
                      <a:r>
                        <a:rPr lang="de-DE" b="1" dirty="0" smtClean="0">
                          <a:latin typeface="Verdana" panose="020B0604030504040204" pitchFamily="34" charset="0"/>
                          <a:ea typeface="Verdana" panose="020B0604030504040204" pitchFamily="34" charset="0"/>
                          <a:cs typeface="Verdana" panose="020B0604030504040204" pitchFamily="34" charset="0"/>
                        </a:rPr>
                        <a:t>RDA I.2</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Expression</a:t>
                      </a:r>
                    </a:p>
                    <a:p>
                      <a:r>
                        <a:rPr lang="de-DE" dirty="0" smtClean="0">
                          <a:latin typeface="Verdana" panose="020B0604030504040204" pitchFamily="34" charset="0"/>
                          <a:ea typeface="Verdana" panose="020B0604030504040204" pitchFamily="34" charset="0"/>
                          <a:cs typeface="Verdana" panose="020B0604030504040204" pitchFamily="34" charset="0"/>
                        </a:rPr>
                        <a:t>RDA I.3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Manifestation</a:t>
                      </a:r>
                    </a:p>
                    <a:p>
                      <a:r>
                        <a:rPr lang="de-DE" dirty="0" smtClean="0">
                          <a:latin typeface="Verdana" panose="020B0604030504040204" pitchFamily="34" charset="0"/>
                          <a:ea typeface="Verdana" panose="020B0604030504040204" pitchFamily="34" charset="0"/>
                          <a:cs typeface="Verdana" panose="020B0604030504040204" pitchFamily="34" charset="0"/>
                        </a:rPr>
                        <a:t>RDA I.4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Exemplar</a:t>
                      </a:r>
                    </a:p>
                    <a:p>
                      <a:r>
                        <a:rPr lang="de-DE" dirty="0" smtClean="0">
                          <a:latin typeface="Verdana" panose="020B0604030504040204" pitchFamily="34" charset="0"/>
                          <a:ea typeface="Verdana" panose="020B0604030504040204" pitchFamily="34" charset="0"/>
                          <a:cs typeface="Verdana" panose="020B0604030504040204" pitchFamily="34" charset="0"/>
                        </a:rPr>
                        <a:t>RDA I.5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0000">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I.2.1</a:t>
                      </a:r>
                    </a:p>
                    <a:p>
                      <a:pPr>
                        <a:lnSpc>
                          <a:spcPct val="100000"/>
                        </a:lnSpc>
                        <a:spcBef>
                          <a:spcPts val="600"/>
                        </a:spcBef>
                        <a:spcAft>
                          <a:spcPts val="600"/>
                        </a:spcAft>
                      </a:pPr>
                      <a:r>
                        <a:rPr lang="de-DE" b="0" baseline="0" dirty="0" smtClean="0">
                          <a:latin typeface="Verdana" panose="020B0604030504040204" pitchFamily="34" charset="0"/>
                          <a:ea typeface="Verdana" panose="020B0604030504040204" pitchFamily="34" charset="0"/>
                          <a:cs typeface="Verdana" panose="020B0604030504040204" pitchFamily="34" charset="0"/>
                        </a:rPr>
                        <a:t>Geistige Schöpfer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RDA</a:t>
                      </a:r>
                      <a:r>
                        <a:rPr lang="de-DE" sz="1800" b="0" kern="1200" baseline="0" dirty="0" smtClean="0">
                          <a:solidFill>
                            <a:schemeClr val="dk1"/>
                          </a:solidFill>
                          <a:latin typeface="Verdana" pitchFamily="34" charset="0"/>
                          <a:ea typeface="Verdana" pitchFamily="34" charset="0"/>
                          <a:cs typeface="Verdana" pitchFamily="34" charset="0"/>
                        </a:rPr>
                        <a:t> I.3.1</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baseline="0" dirty="0" smtClean="0">
                          <a:solidFill>
                            <a:schemeClr val="dk1"/>
                          </a:solidFill>
                          <a:latin typeface="Verdana" pitchFamily="34" charset="0"/>
                          <a:ea typeface="Verdana" pitchFamily="34" charset="0"/>
                          <a:cs typeface="Verdana" pitchFamily="34" charset="0"/>
                        </a:rPr>
                        <a:t>Mitwirkende</a:t>
                      </a:r>
                      <a:endParaRPr lang="de-DE" sz="1800" b="0" kern="1200" dirty="0" smtClean="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RDA I.4.1</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Hersteller</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RDA I.5.1</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Eigentümer</a:t>
                      </a:r>
                    </a:p>
                  </a:txBody>
                  <a:tcPr anchor="ctr"/>
                </a:tc>
              </a:tr>
              <a:tr h="360000">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I.2.2</a:t>
                      </a:r>
                    </a:p>
                    <a:p>
                      <a:pPr>
                        <a:lnSpc>
                          <a:spcPct val="100000"/>
                        </a:lnSpc>
                        <a:spcBef>
                          <a:spcPts val="600"/>
                        </a:spcBef>
                        <a:spcAft>
                          <a:spcPts val="600"/>
                        </a:spcAft>
                      </a:pPr>
                      <a:r>
                        <a:rPr lang="de-DE" b="0" baseline="0" dirty="0" smtClean="0">
                          <a:latin typeface="Verdana" panose="020B0604030504040204" pitchFamily="34" charset="0"/>
                          <a:ea typeface="Verdana" panose="020B0604030504040204" pitchFamily="34" charset="0"/>
                          <a:cs typeface="Verdana" panose="020B0604030504040204" pitchFamily="34" charset="0"/>
                        </a:rPr>
                        <a:t>Sonstige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endParaRPr lang="de-DE" sz="1800" b="0" kern="1200" dirty="0" smtClean="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RDA I.4.2</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Verlage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RDA I.5.2</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Sonstige</a:t>
                      </a:r>
                    </a:p>
                  </a:txBody>
                  <a:tcPr anchor="ctr"/>
                </a:tc>
              </a:tr>
              <a:tr h="468000">
                <a:tc>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endParaRPr lang="de-DE" sz="1800" b="0"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RDA I.4.3</a:t>
                      </a:r>
                    </a:p>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Vertriebe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endParaRPr lang="de-DE" sz="1800" dirty="0" smtClean="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940966"/>
          </a:xfrm>
        </p:spPr>
        <p:txBody>
          <a:bodyPr/>
          <a:lstStyle/>
          <a:p>
            <a:r>
              <a:rPr lang="de-DE" dirty="0" smtClean="0"/>
              <a:t>Erfassen der Beziehungskennzeichnung - Gruppen</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18435247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107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720894944"/>
              </p:ext>
            </p:extLst>
          </p:nvPr>
        </p:nvGraphicFramePr>
        <p:xfrm>
          <a:off x="359736" y="1340768"/>
          <a:ext cx="8424528" cy="166336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3832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Verfasser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2" name="Titel 1"/>
          <p:cNvSpPr>
            <a:spLocks noGrp="1"/>
          </p:cNvSpPr>
          <p:nvPr>
            <p:ph type="title"/>
          </p:nvPr>
        </p:nvSpPr>
        <p:spPr>
          <a:xfrm>
            <a:off x="251520" y="399802"/>
            <a:ext cx="8640960" cy="508918"/>
          </a:xfrm>
        </p:spPr>
        <p:txBody>
          <a:bodyPr/>
          <a:lstStyle/>
          <a:p>
            <a:r>
              <a:rPr lang="de-DE" dirty="0"/>
              <a:t>Beziehung zu einem geistigen Schöpfer - Person - Beispiel</a:t>
            </a:r>
          </a:p>
        </p:txBody>
      </p:sp>
    </p:spTree>
    <p:extLst>
      <p:ext uri="{BB962C8B-B14F-4D97-AF65-F5344CB8AC3E}">
        <p14:creationId xmlns:p14="http://schemas.microsoft.com/office/powerpoint/2010/main" val="6353158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108</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graphicFrame>
        <p:nvGraphicFramePr>
          <p:cNvPr id="11" name="Tabelle 10"/>
          <p:cNvGraphicFramePr>
            <a:graphicFrameLocks noGrp="1"/>
          </p:cNvGraphicFramePr>
          <p:nvPr/>
        </p:nvGraphicFramePr>
        <p:xfrm>
          <a:off x="359736" y="1340768"/>
          <a:ext cx="8424528" cy="1920240"/>
        </p:xfrm>
        <a:graphic>
          <a:graphicData uri="http://schemas.openxmlformats.org/drawingml/2006/table">
            <a:tbl>
              <a:tblPr firstRow="1" bandRow="1">
                <a:tableStyleId>{5C22544A-7EE6-4342-B048-85BDC9FD1C3A}</a:tableStyleId>
              </a:tblPr>
              <a:tblGrid>
                <a:gridCol w="1008112"/>
                <a:gridCol w="936104"/>
                <a:gridCol w="3672000"/>
                <a:gridCol w="280831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r>
                        <a:rPr lang="de-DE" sz="1800" b="0" kern="1200" dirty="0" smtClean="0">
                          <a:solidFill>
                            <a:schemeClr val="dk1"/>
                          </a:solidFill>
                          <a:latin typeface="Verdana" pitchFamily="34" charset="0"/>
                          <a:ea typeface="+mn-ea"/>
                          <a:cs typeface="+mn-cs"/>
                        </a:rPr>
                        <a:t>Hamburgische Investitions- und Förderbank</a:t>
                      </a:r>
                      <a:endParaRPr lang="de-DE" sz="1800" b="0" dirty="0">
                        <a:latin typeface="Verdana" pitchFamily="34" charset="0"/>
                        <a:ea typeface="Verdana" pitchFamily="34" charset="0"/>
                        <a:cs typeface="Verdana" pitchFamily="34" charset="0"/>
                      </a:endParaRPr>
                    </a:p>
                  </a:txBody>
                  <a:tcPr anchor="ctr"/>
                </a:tc>
              </a:tr>
              <a:tr h="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Verfasser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2" name="Titel 1"/>
          <p:cNvSpPr>
            <a:spLocks noGrp="1"/>
          </p:cNvSpPr>
          <p:nvPr>
            <p:ph type="title"/>
          </p:nvPr>
        </p:nvSpPr>
        <p:spPr>
          <a:xfrm>
            <a:off x="251520" y="399802"/>
            <a:ext cx="8640960" cy="508918"/>
          </a:xfrm>
        </p:spPr>
        <p:txBody>
          <a:bodyPr/>
          <a:lstStyle/>
          <a:p>
            <a:r>
              <a:rPr lang="de-DE" dirty="0"/>
              <a:t>Beziehung zu einem geistigen Schöpfer - Körperschaft - Beispiel</a:t>
            </a:r>
          </a:p>
        </p:txBody>
      </p:sp>
    </p:spTree>
    <p:extLst>
      <p:ext uri="{BB962C8B-B14F-4D97-AF65-F5344CB8AC3E}">
        <p14:creationId xmlns:p14="http://schemas.microsoft.com/office/powerpoint/2010/main" val="235381640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109</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937332433"/>
              </p:ext>
            </p:extLst>
          </p:nvPr>
        </p:nvGraphicFramePr>
        <p:xfrm>
          <a:off x="359736" y="1004704"/>
          <a:ext cx="8424528" cy="1920240"/>
        </p:xfrm>
        <a:graphic>
          <a:graphicData uri="http://schemas.openxmlformats.org/drawingml/2006/table">
            <a:tbl>
              <a:tblPr firstRow="1" bandRow="1">
                <a:tableStyleId>{5C22544A-7EE6-4342-B048-85BDC9FD1C3A}</a:tableStyleId>
              </a:tblPr>
              <a:tblGrid>
                <a:gridCol w="1008112"/>
                <a:gridCol w="936104"/>
                <a:gridCol w="3672000"/>
                <a:gridCol w="2808312"/>
              </a:tblGrid>
              <a:tr h="27843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777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Sonstige Person, die mit einem Werk in Beziehung steht</a:t>
                      </a:r>
                    </a:p>
                  </a:txBody>
                  <a:tcPr anchor="ctr"/>
                </a:tc>
                <a:tc>
                  <a:txBody>
                    <a:bodyPr/>
                    <a:lstStyle/>
                    <a:p>
                      <a:r>
                        <a:rPr lang="de-DE" sz="1800" kern="1200" dirty="0" smtClean="0">
                          <a:solidFill>
                            <a:schemeClr val="dk1"/>
                          </a:solidFill>
                          <a:latin typeface="Verdana" pitchFamily="34" charset="0"/>
                          <a:ea typeface="+mn-ea"/>
                          <a:cs typeface="+mn-cs"/>
                        </a:rPr>
                        <a:t>Russell, David O.,1958-</a:t>
                      </a:r>
                      <a:endParaRPr lang="de-DE" sz="1800" dirty="0">
                        <a:latin typeface="Verdana" pitchFamily="34" charset="0"/>
                        <a:ea typeface="Verdana" pitchFamily="34" charset="0"/>
                        <a:cs typeface="Verdana" pitchFamily="34" charset="0"/>
                      </a:endParaRPr>
                    </a:p>
                  </a:txBody>
                  <a:tcPr anchor="ctr"/>
                </a:tc>
              </a:tr>
              <a:tr h="27843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Filmregisseur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3" name="Titel 2"/>
          <p:cNvSpPr>
            <a:spLocks noGrp="1"/>
          </p:cNvSpPr>
          <p:nvPr>
            <p:ph type="title"/>
          </p:nvPr>
        </p:nvSpPr>
        <p:spPr/>
        <p:txBody>
          <a:bodyPr/>
          <a:lstStyle/>
          <a:p>
            <a:r>
              <a:rPr lang="de-DE" dirty="0"/>
              <a:t>Beziehung zu einer sonstigen Person - Beispiel</a:t>
            </a:r>
          </a:p>
        </p:txBody>
      </p:sp>
    </p:spTree>
    <p:extLst>
      <p:ext uri="{BB962C8B-B14F-4D97-AF65-F5344CB8AC3E}">
        <p14:creationId xmlns:p14="http://schemas.microsoft.com/office/powerpoint/2010/main" val="35888774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Erfasster Datenträgertyp = Audiodisk</a:t>
            </a:r>
          </a:p>
          <a:p>
            <a:endParaRPr lang="de-DE" dirty="0" smtClean="0"/>
          </a:p>
          <a:p>
            <a:pPr>
              <a:buNone/>
            </a:pPr>
            <a:r>
              <a:rPr lang="de-DE" dirty="0" smtClean="0">
                <a:sym typeface="Wingdings" pitchFamily="2" charset="2"/>
              </a:rPr>
              <a:t> mögliche Bezeichnungen für die Art der Einheit beim Erfassen des Umfangs:</a:t>
            </a:r>
          </a:p>
          <a:p>
            <a:pPr lvl="1"/>
            <a:r>
              <a:rPr lang="de-DE" dirty="0" err="1" smtClean="0"/>
              <a:t>Blu</a:t>
            </a:r>
            <a:r>
              <a:rPr lang="de-DE" dirty="0" smtClean="0"/>
              <a:t>-Ray Audio</a:t>
            </a:r>
          </a:p>
          <a:p>
            <a:pPr lvl="1"/>
            <a:r>
              <a:rPr lang="de-DE" dirty="0" smtClean="0"/>
              <a:t>CD</a:t>
            </a:r>
          </a:p>
          <a:p>
            <a:pPr lvl="1"/>
            <a:r>
              <a:rPr lang="de-DE" dirty="0" err="1" smtClean="0"/>
              <a:t>DualDisc</a:t>
            </a:r>
            <a:endParaRPr lang="de-DE" dirty="0" smtClean="0"/>
          </a:p>
          <a:p>
            <a:pPr lvl="1"/>
            <a:r>
              <a:rPr lang="de-DE" dirty="0" smtClean="0"/>
              <a:t>DVD-Audio</a:t>
            </a:r>
          </a:p>
          <a:p>
            <a:pPr lvl="1"/>
            <a:r>
              <a:rPr lang="de-DE" dirty="0" smtClean="0"/>
              <a:t>Schallplatte </a:t>
            </a:r>
          </a:p>
          <a:p>
            <a:pPr lvl="1"/>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11</a:t>
            </a:fld>
            <a:endParaRPr lang="de-DE" dirty="0"/>
          </a:p>
        </p:txBody>
      </p:sp>
    </p:spTree>
    <p:extLst>
      <p:ext uri="{BB962C8B-B14F-4D97-AF65-F5344CB8AC3E}">
        <p14:creationId xmlns:p14="http://schemas.microsoft.com/office/powerpoint/2010/main" val="28036663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22691798"/>
              </p:ext>
            </p:extLst>
          </p:nvPr>
        </p:nvGraphicFramePr>
        <p:xfrm>
          <a:off x="359736" y="1340768"/>
          <a:ext cx="8424528" cy="166336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Mitwirkender</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a:lnSpc>
                          <a:spcPct val="100000"/>
                        </a:lnSpc>
                      </a:pPr>
                      <a:r>
                        <a:rPr lang="de-DE" sz="1800" b="0" dirty="0" smtClean="0">
                          <a:latin typeface="Verdana" pitchFamily="34" charset="0"/>
                          <a:ea typeface="Verdana" pitchFamily="34" charset="0"/>
                          <a:cs typeface="Verdana" pitchFamily="34" charset="0"/>
                        </a:rPr>
                        <a:t>Herausgeber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2006534308"/>
              </p:ext>
            </p:extLst>
          </p:nvPr>
        </p:nvGraphicFramePr>
        <p:xfrm>
          <a:off x="359736" y="3606694"/>
          <a:ext cx="8424528" cy="1406482"/>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Mitwirkender</a:t>
                      </a:r>
                    </a:p>
                  </a:txBody>
                  <a:tcPr anchor="ctr"/>
                </a:tc>
                <a:tc>
                  <a:txBody>
                    <a:bodyPr/>
                    <a:lstStyle/>
                    <a:p>
                      <a:pPr>
                        <a:lnSpc>
                          <a:spcPct val="100000"/>
                        </a:lnSpc>
                      </a:pPr>
                      <a:r>
                        <a:rPr lang="de-DE" sz="1800" kern="1200" dirty="0" smtClean="0">
                          <a:solidFill>
                            <a:schemeClr val="dk1"/>
                          </a:solidFill>
                          <a:latin typeface="Verdana" pitchFamily="34" charset="0"/>
                          <a:ea typeface="+mn-ea"/>
                          <a:cs typeface="+mn-cs"/>
                        </a:rPr>
                        <a:t>Gräfe, Ursula, 1956-</a:t>
                      </a:r>
                      <a:endParaRPr lang="de-DE" sz="1800" dirty="0">
                        <a:latin typeface="Verdana" pitchFamily="34" charset="0"/>
                        <a:ea typeface="Verdana" pitchFamily="34" charset="0"/>
                        <a:cs typeface="Verdana"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a:lnSpc>
                          <a:spcPct val="100000"/>
                        </a:lnSpc>
                      </a:pPr>
                      <a:r>
                        <a:rPr lang="de-DE" sz="1800" b="0" dirty="0" smtClean="0">
                          <a:latin typeface="Verdana" pitchFamily="34" charset="0"/>
                          <a:ea typeface="Verdana" pitchFamily="34" charset="0"/>
                          <a:cs typeface="Verdana" pitchFamily="34" charset="0"/>
                        </a:rPr>
                        <a:t>Übersetzer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2" name="Titel 1"/>
          <p:cNvSpPr>
            <a:spLocks noGrp="1"/>
          </p:cNvSpPr>
          <p:nvPr>
            <p:ph type="title"/>
          </p:nvPr>
        </p:nvSpPr>
        <p:spPr>
          <a:xfrm>
            <a:off x="251520" y="399802"/>
            <a:ext cx="8640960" cy="508918"/>
          </a:xfrm>
        </p:spPr>
        <p:txBody>
          <a:bodyPr/>
          <a:lstStyle/>
          <a:p>
            <a:r>
              <a:rPr lang="de-DE" dirty="0"/>
              <a:t>Beziehung zu einem Mitwirkenden - Person - Beispiele</a:t>
            </a:r>
          </a:p>
        </p:txBody>
      </p:sp>
    </p:spTree>
    <p:extLst>
      <p:ext uri="{BB962C8B-B14F-4D97-AF65-F5344CB8AC3E}">
        <p14:creationId xmlns:p14="http://schemas.microsoft.com/office/powerpoint/2010/main" val="294661213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111</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graphicFrame>
        <p:nvGraphicFramePr>
          <p:cNvPr id="8" name="Tabelle 7"/>
          <p:cNvGraphicFramePr>
            <a:graphicFrameLocks noGrp="1"/>
          </p:cNvGraphicFramePr>
          <p:nvPr/>
        </p:nvGraphicFramePr>
        <p:xfrm>
          <a:off x="359736" y="1340768"/>
          <a:ext cx="8424528" cy="3963930"/>
        </p:xfrm>
        <a:graphic>
          <a:graphicData uri="http://schemas.openxmlformats.org/drawingml/2006/table">
            <a:tbl>
              <a:tblPr firstRow="1" bandRow="1">
                <a:tableStyleId>{5C22544A-7EE6-4342-B048-85BDC9FD1C3A}</a:tableStyleId>
              </a:tblPr>
              <a:tblGrid>
                <a:gridCol w="1008112"/>
                <a:gridCol w="936104"/>
                <a:gridCol w="3672000"/>
                <a:gridCol w="2808312"/>
              </a:tblGrid>
              <a:tr h="27843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7770">
                <a:tc>
                  <a:txBody>
                    <a:bodyPr/>
                    <a:lstStyle/>
                    <a:p>
                      <a:pPr>
                        <a:lnSpc>
                          <a:spcPts val="1600"/>
                        </a:lnSpc>
                        <a:spcBef>
                          <a:spcPts val="600"/>
                        </a:spcBef>
                        <a:spcAft>
                          <a:spcPts val="600"/>
                        </a:spcAft>
                      </a:pPr>
                      <a:r>
                        <a:rPr lang="de-DE" b="1" dirty="0" smtClean="0">
                          <a:latin typeface="Verdana" pitchFamily="34" charset="0"/>
                          <a:ea typeface="Verdana" panose="020B0604030504040204" pitchFamily="34" charset="0"/>
                          <a:cs typeface="Verdana" panose="020B0604030504040204" pitchFamily="34" charset="0"/>
                        </a:rPr>
                        <a:t>W</a:t>
                      </a:r>
                      <a:endParaRPr lang="de-DE" b="1"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baseline="0" dirty="0" err="1" smtClean="0">
                          <a:solidFill>
                            <a:schemeClr val="dk1"/>
                          </a:solidFill>
                          <a:latin typeface="Verdana" pitchFamily="34" charset="0"/>
                          <a:ea typeface="+mn-ea"/>
                          <a:cs typeface="+mn-cs"/>
                        </a:rPr>
                        <a:t>Lennemann</a:t>
                      </a:r>
                      <a:r>
                        <a:rPr lang="de-DE" sz="1800" kern="1200" baseline="0" dirty="0" smtClean="0">
                          <a:solidFill>
                            <a:schemeClr val="dk1"/>
                          </a:solidFill>
                          <a:latin typeface="Verdana" pitchFamily="34" charset="0"/>
                          <a:ea typeface="+mn-ea"/>
                          <a:cs typeface="+mn-cs"/>
                        </a:rPr>
                        <a:t>, Peter, 1948- 	</a:t>
                      </a:r>
                    </a:p>
                  </a:txBody>
                  <a:tcPr anchor="ctr"/>
                </a:tc>
              </a:tr>
              <a:tr h="397770">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W</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r h="397770">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W</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baseline="0" dirty="0" smtClean="0">
                          <a:latin typeface="Verdana" pitchFamily="34" charset="0"/>
                          <a:ea typeface="Verdana" pitchFamily="34" charset="0"/>
                          <a:cs typeface="Verdana" pitchFamily="34" charset="0"/>
                        </a:rPr>
                        <a:t>19.3</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Sonstige Person, die mit einem Werk in Beziehung steht</a:t>
                      </a:r>
                    </a:p>
                  </a:txBody>
                  <a:tcPr anchor="ctr"/>
                </a:tc>
                <a:tc>
                  <a:txBody>
                    <a:bodyPr/>
                    <a:lstStyle/>
                    <a:p>
                      <a:r>
                        <a:rPr lang="de-DE" sz="1800" kern="1200" baseline="0" dirty="0" err="1" smtClean="0">
                          <a:solidFill>
                            <a:schemeClr val="dk1"/>
                          </a:solidFill>
                          <a:latin typeface="Verdana" pitchFamily="34" charset="0"/>
                          <a:ea typeface="+mn-ea"/>
                          <a:cs typeface="+mn-cs"/>
                        </a:rPr>
                        <a:t>Lennemann</a:t>
                      </a:r>
                      <a:r>
                        <a:rPr lang="de-DE" sz="1800" kern="1200" baseline="0" dirty="0" smtClean="0">
                          <a:solidFill>
                            <a:schemeClr val="dk1"/>
                          </a:solidFill>
                          <a:latin typeface="Verdana" pitchFamily="34" charset="0"/>
                          <a:ea typeface="+mn-ea"/>
                          <a:cs typeface="+mn-cs"/>
                        </a:rPr>
                        <a:t>, Peter, 1948- </a:t>
                      </a:r>
                    </a:p>
                  </a:txBody>
                  <a:tcPr anchor="ctr"/>
                </a:tc>
              </a:tr>
              <a:tr h="278439">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W</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kern="1200" baseline="0" dirty="0" smtClean="0">
                          <a:solidFill>
                            <a:schemeClr val="dk1"/>
                          </a:solidFill>
                          <a:latin typeface="Verdana" pitchFamily="34" charset="0"/>
                          <a:ea typeface="+mn-ea"/>
                          <a:cs typeface="+mn-cs"/>
                        </a:rPr>
                        <a:t>Produzent </a:t>
                      </a:r>
                    </a:p>
                  </a:txBody>
                  <a:tcPr anchor="ctr"/>
                </a:tc>
              </a:tr>
              <a:tr h="278439">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E</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Mitwirkender</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baseline="0" dirty="0" err="1" smtClean="0">
                          <a:solidFill>
                            <a:schemeClr val="dk1"/>
                          </a:solidFill>
                          <a:latin typeface="Verdana" pitchFamily="34" charset="0"/>
                          <a:ea typeface="+mn-ea"/>
                          <a:cs typeface="+mn-cs"/>
                        </a:rPr>
                        <a:t>Lennemann</a:t>
                      </a:r>
                      <a:r>
                        <a:rPr lang="de-DE" sz="1800" kern="1200" baseline="0" dirty="0" smtClean="0">
                          <a:solidFill>
                            <a:schemeClr val="dk1"/>
                          </a:solidFill>
                          <a:latin typeface="Verdana" pitchFamily="34" charset="0"/>
                          <a:ea typeface="+mn-ea"/>
                          <a:cs typeface="+mn-cs"/>
                        </a:rPr>
                        <a:t>, Peter, 1948- </a:t>
                      </a:r>
                    </a:p>
                  </a:txBody>
                  <a:tcPr anchor="ctr"/>
                </a:tc>
              </a:tr>
              <a:tr h="278439">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E</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kern="1200" baseline="0" dirty="0" smtClean="0">
                          <a:solidFill>
                            <a:schemeClr val="dk1"/>
                          </a:solidFill>
                          <a:latin typeface="Verdana" pitchFamily="34" charset="0"/>
                          <a:ea typeface="+mn-ea"/>
                          <a:cs typeface="+mn-cs"/>
                        </a:rPr>
                        <a:t>Tonmeister</a:t>
                      </a:r>
                    </a:p>
                  </a:txBody>
                  <a:tcPr anchor="ctr"/>
                </a:tc>
              </a:tr>
            </a:tbl>
          </a:graphicData>
        </a:graphic>
      </p:graphicFrame>
      <p:sp>
        <p:nvSpPr>
          <p:cNvPr id="2" name="Titel 1"/>
          <p:cNvSpPr>
            <a:spLocks noGrp="1"/>
          </p:cNvSpPr>
          <p:nvPr>
            <p:ph type="title"/>
          </p:nvPr>
        </p:nvSpPr>
        <p:spPr>
          <a:xfrm>
            <a:off x="251520" y="399802"/>
            <a:ext cx="8640960" cy="508918"/>
          </a:xfrm>
        </p:spPr>
        <p:txBody>
          <a:bodyPr/>
          <a:lstStyle/>
          <a:p>
            <a:r>
              <a:rPr lang="de-DE" dirty="0"/>
              <a:t>Beziehung zu einer Person - drei Beziehungskennzeichnungen - Beispiel</a:t>
            </a:r>
          </a:p>
        </p:txBody>
      </p:sp>
    </p:spTree>
    <p:extLst>
      <p:ext uri="{BB962C8B-B14F-4D97-AF65-F5344CB8AC3E}">
        <p14:creationId xmlns:p14="http://schemas.microsoft.com/office/powerpoint/2010/main" val="650870173"/>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512168"/>
          </a:xfrm>
        </p:spPr>
        <p:txBody>
          <a:bodyPr/>
          <a:lstStyle/>
          <a:p>
            <a:pPr algn="ctr"/>
            <a:r>
              <a:rPr lang="de-DE" dirty="0" smtClean="0"/>
              <a:t>Beziehungen zwischen Werken, Expressionen, Manifestationen oder Exemplaren</a:t>
            </a: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112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62537732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24.0, 25.0, 26.0, 27.0, 28.0</a:t>
            </a:r>
          </a:p>
          <a:p>
            <a:r>
              <a:rPr lang="de-DE" dirty="0" smtClean="0"/>
              <a:t>FRBR-Gruppe 1 zu FRBR-Gruppe 1</a:t>
            </a:r>
            <a:endParaRPr lang="de-DE" sz="1800" dirty="0" smtClean="0"/>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113</a:t>
            </a:fld>
            <a:endParaRPr lang="de-DE"/>
          </a:p>
        </p:txBody>
      </p:sp>
      <p:pic>
        <p:nvPicPr>
          <p:cNvPr id="52" name="Grafik 10"/>
          <p:cNvPicPr/>
          <p:nvPr/>
        </p:nvPicPr>
        <p:blipFill rotWithShape="1">
          <a:blip r:embed="rId2" cstate="print">
            <a:extLst>
              <a:ext uri="{28A0092B-C50C-407E-A947-70E740481C1C}">
                <a14:useLocalDpi xmlns:a14="http://schemas.microsoft.com/office/drawing/2010/main" val="0"/>
              </a:ext>
            </a:extLst>
          </a:blip>
          <a:srcRect l="42314" t="34427" r="27273" b="27047"/>
          <a:stretch/>
        </p:blipFill>
        <p:spPr bwMode="auto">
          <a:xfrm>
            <a:off x="791580" y="1916832"/>
            <a:ext cx="7560840" cy="41764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8779071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24.3 </a:t>
            </a:r>
          </a:p>
          <a:p>
            <a:r>
              <a:rPr lang="de-DE" dirty="0" smtClean="0"/>
              <a:t>Das Erfassen von </a:t>
            </a:r>
            <a:r>
              <a:rPr lang="de-DE" b="1" dirty="0" smtClean="0"/>
              <a:t>Beziehungen</a:t>
            </a:r>
            <a:r>
              <a:rPr lang="de-DE" dirty="0" smtClean="0"/>
              <a:t> zwischen miteinander in Beziehung stehenden </a:t>
            </a:r>
            <a:r>
              <a:rPr lang="de-DE" b="1" dirty="0" smtClean="0"/>
              <a:t>Werken, Expressionen und Exemplaren</a:t>
            </a:r>
            <a:r>
              <a:rPr lang="de-DE" dirty="0" smtClean="0"/>
              <a:t> ist </a:t>
            </a:r>
            <a:r>
              <a:rPr lang="de-DE" b="1" dirty="0" smtClean="0"/>
              <a:t>nicht</a:t>
            </a:r>
            <a:r>
              <a:rPr lang="de-DE" dirty="0" smtClean="0"/>
              <a:t> erforderlich.</a:t>
            </a:r>
          </a:p>
          <a:p>
            <a:pPr>
              <a:buNone/>
            </a:pPr>
            <a:r>
              <a:rPr lang="de-DE" dirty="0" smtClean="0"/>
              <a:t>RDA 27.1 D-A-CH</a:t>
            </a:r>
          </a:p>
          <a:p>
            <a:r>
              <a:rPr lang="de-DE" dirty="0" smtClean="0"/>
              <a:t>Zusatzelement bei der Reproduktion einer Manifestation in einer anderen physischen Form (auf einem anderen Datenträger oder als Online-Ressource)</a:t>
            </a:r>
          </a:p>
          <a:p>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114</a:t>
            </a:fld>
            <a:endParaRPr lang="de-DE"/>
          </a:p>
        </p:txBody>
      </p:sp>
    </p:spTree>
    <p:extLst>
      <p:ext uri="{BB962C8B-B14F-4D97-AF65-F5344CB8AC3E}">
        <p14:creationId xmlns:p14="http://schemas.microsoft.com/office/powerpoint/2010/main" val="3820140909"/>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115</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608574574"/>
              </p:ext>
            </p:extLst>
          </p:nvPr>
        </p:nvGraphicFramePr>
        <p:xfrm>
          <a:off x="298600" y="2246176"/>
          <a:ext cx="8546800" cy="2406960"/>
        </p:xfrm>
        <a:graphic>
          <a:graphicData uri="http://schemas.openxmlformats.org/drawingml/2006/table">
            <a:tbl>
              <a:tblPr firstRow="1" bandRow="1">
                <a:tableStyleId>{5C22544A-7EE6-4342-B048-85BDC9FD1C3A}</a:tableStyleId>
              </a:tblPr>
              <a:tblGrid>
                <a:gridCol w="1465200"/>
                <a:gridCol w="2135200"/>
                <a:gridCol w="4946400"/>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Lenk, Friederike. 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itel 1"/>
          <p:cNvSpPr txBox="1">
            <a:spLocks/>
          </p:cNvSpPr>
          <p:nvPr/>
        </p:nvSpPr>
        <p:spPr>
          <a:xfrm>
            <a:off x="251520" y="1263898"/>
            <a:ext cx="8640960" cy="79695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Teil 1 - Ursprüngliche Ressource</a:t>
            </a:r>
            <a:br>
              <a:rPr kumimoji="0" lang="de-DE" sz="2400" b="0" i="0" u="none" strike="noStrike" kern="1200" cap="none" spc="0" normalizeH="0" noProof="0" dirty="0" smtClean="0">
                <a:ln>
                  <a:noFill/>
                </a:ln>
                <a:effectLst/>
                <a:uLnTx/>
                <a:uFillTx/>
                <a:latin typeface="Verdana" panose="020B0604030504040204" pitchFamily="34" charset="0"/>
                <a:ea typeface="+mj-ea"/>
                <a:cs typeface="+mj-cs"/>
              </a:rPr>
            </a:br>
            <a:r>
              <a:rPr lang="de-DE" sz="2400" noProof="0" dirty="0" smtClean="0">
                <a:latin typeface="Verdana" panose="020B0604030504040204" pitchFamily="34" charset="0"/>
                <a:ea typeface="+mj-ea"/>
                <a:cs typeface="+mj-cs"/>
              </a:rPr>
              <a:t>S</a:t>
            </a: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trukturierte Beschreibung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sp>
        <p:nvSpPr>
          <p:cNvPr id="2" name="Titel 1"/>
          <p:cNvSpPr>
            <a:spLocks noGrp="1"/>
          </p:cNvSpPr>
          <p:nvPr>
            <p:ph type="title"/>
          </p:nvPr>
        </p:nvSpPr>
        <p:spPr>
          <a:xfrm>
            <a:off x="251520" y="399802"/>
            <a:ext cx="8640960" cy="508918"/>
          </a:xfrm>
        </p:spPr>
        <p:txBody>
          <a:bodyPr/>
          <a:lstStyle/>
          <a:p>
            <a:r>
              <a:rPr lang="de-DE" dirty="0"/>
              <a:t>In Beziehung stehendes Werk - Begleitende Beziehung - Beispiel</a:t>
            </a:r>
          </a:p>
        </p:txBody>
      </p:sp>
    </p:spTree>
    <p:extLst>
      <p:ext uri="{BB962C8B-B14F-4D97-AF65-F5344CB8AC3E}">
        <p14:creationId xmlns:p14="http://schemas.microsoft.com/office/powerpoint/2010/main" val="1710843509"/>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116</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11" name="Titel 1"/>
          <p:cNvSpPr txBox="1">
            <a:spLocks/>
          </p:cNvSpPr>
          <p:nvPr/>
        </p:nvSpPr>
        <p:spPr>
          <a:xfrm>
            <a:off x="251520" y="1263898"/>
            <a:ext cx="8640960" cy="79695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Teil 2 - Ergänzung</a:t>
            </a:r>
            <a:br>
              <a:rPr kumimoji="0" lang="de-DE" sz="2400" b="0" i="0" u="none" strike="noStrike" kern="1200" cap="none" spc="0" normalizeH="0" noProof="0" dirty="0" smtClean="0">
                <a:ln>
                  <a:noFill/>
                </a:ln>
                <a:effectLst/>
                <a:uLnTx/>
                <a:uFillTx/>
                <a:latin typeface="Verdana" panose="020B0604030504040204" pitchFamily="34" charset="0"/>
                <a:ea typeface="+mj-ea"/>
                <a:cs typeface="+mj-cs"/>
              </a:rPr>
            </a:b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Strukturierte Beschreibung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graphicFrame>
        <p:nvGraphicFramePr>
          <p:cNvPr id="10" name="Tabelle 9"/>
          <p:cNvGraphicFramePr>
            <a:graphicFrameLocks noGrp="1"/>
          </p:cNvGraphicFramePr>
          <p:nvPr>
            <p:extLst>
              <p:ext uri="{D42A27DB-BD31-4B8C-83A1-F6EECF244321}">
                <p14:modId xmlns:p14="http://schemas.microsoft.com/office/powerpoint/2010/main" val="507551872"/>
              </p:ext>
            </p:extLst>
          </p:nvPr>
        </p:nvGraphicFramePr>
        <p:xfrm>
          <a:off x="298600" y="2246176"/>
          <a:ext cx="8546800" cy="2406960"/>
        </p:xfrm>
        <a:graphic>
          <a:graphicData uri="http://schemas.openxmlformats.org/drawingml/2006/table">
            <a:tbl>
              <a:tblPr firstRow="1" bandRow="1">
                <a:tableStyleId>{5C22544A-7EE6-4342-B048-85BDC9FD1C3A}</a:tableStyleId>
              </a:tblPr>
              <a:tblGrid>
                <a:gridCol w="1465200"/>
                <a:gridCol w="2135200"/>
                <a:gridCol w="4946400"/>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Ergänzung zu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Heindl, Peter. Das Verfahren vor der Schlichtungsstelle</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itel 1"/>
          <p:cNvSpPr>
            <a:spLocks noGrp="1"/>
          </p:cNvSpPr>
          <p:nvPr>
            <p:ph type="title"/>
          </p:nvPr>
        </p:nvSpPr>
        <p:spPr>
          <a:xfrm>
            <a:off x="251520" y="399802"/>
            <a:ext cx="8640960" cy="508918"/>
          </a:xfrm>
        </p:spPr>
        <p:txBody>
          <a:bodyPr/>
          <a:lstStyle/>
          <a:p>
            <a:r>
              <a:rPr lang="de-DE" dirty="0"/>
              <a:t>In Beziehung stehendes Werk - Begleitende Beziehung - Beispiel</a:t>
            </a:r>
          </a:p>
        </p:txBody>
      </p:sp>
    </p:spTree>
    <p:extLst>
      <p:ext uri="{BB962C8B-B14F-4D97-AF65-F5344CB8AC3E}">
        <p14:creationId xmlns:p14="http://schemas.microsoft.com/office/powerpoint/2010/main" val="238522904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117</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11" name="Titel 1"/>
          <p:cNvSpPr txBox="1">
            <a:spLocks/>
          </p:cNvSpPr>
          <p:nvPr/>
        </p:nvSpPr>
        <p:spPr>
          <a:xfrm>
            <a:off x="251520" y="1263898"/>
            <a:ext cx="8640960" cy="1012974"/>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Unstrukturierte Beschreibung ohne Beziehungskennzeichnung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graphicFrame>
        <p:nvGraphicFramePr>
          <p:cNvPr id="12" name="Tabelle 11"/>
          <p:cNvGraphicFramePr>
            <a:graphicFrameLocks noGrp="1"/>
          </p:cNvGraphicFramePr>
          <p:nvPr>
            <p:extLst>
              <p:ext uri="{D42A27DB-BD31-4B8C-83A1-F6EECF244321}">
                <p14:modId xmlns:p14="http://schemas.microsoft.com/office/powerpoint/2010/main" val="1979267283"/>
              </p:ext>
            </p:extLst>
          </p:nvPr>
        </p:nvGraphicFramePr>
        <p:xfrm>
          <a:off x="359533" y="2414672"/>
          <a:ext cx="8424935" cy="1014328"/>
        </p:xfrm>
        <a:graphic>
          <a:graphicData uri="http://schemas.openxmlformats.org/drawingml/2006/table">
            <a:tbl>
              <a:tblPr firstRow="1" bandRow="1">
                <a:tableStyleId>{5C22544A-7EE6-4342-B048-85BDC9FD1C3A}</a:tableStyleId>
              </a:tblPr>
              <a:tblGrid>
                <a:gridCol w="1296144"/>
                <a:gridCol w="3709976"/>
                <a:gridCol w="341881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Expression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auch als Hörbuch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itel 1"/>
          <p:cNvSpPr>
            <a:spLocks noGrp="1"/>
          </p:cNvSpPr>
          <p:nvPr>
            <p:ph type="title"/>
          </p:nvPr>
        </p:nvSpPr>
        <p:spPr>
          <a:xfrm>
            <a:off x="251520" y="399802"/>
            <a:ext cx="8640960" cy="508918"/>
          </a:xfrm>
        </p:spPr>
        <p:txBody>
          <a:bodyPr/>
          <a:lstStyle/>
          <a:p>
            <a:r>
              <a:rPr lang="de-DE" dirty="0"/>
              <a:t>In Beziehung stehende Expression - Abgeleitete Beziehung - Beispiel</a:t>
            </a:r>
          </a:p>
        </p:txBody>
      </p:sp>
    </p:spTree>
    <p:extLst>
      <p:ext uri="{BB962C8B-B14F-4D97-AF65-F5344CB8AC3E}">
        <p14:creationId xmlns:p14="http://schemas.microsoft.com/office/powerpoint/2010/main" val="876704428"/>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118</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11" name="Titel 1"/>
          <p:cNvSpPr txBox="1">
            <a:spLocks/>
          </p:cNvSpPr>
          <p:nvPr/>
        </p:nvSpPr>
        <p:spPr>
          <a:xfrm>
            <a:off x="251520" y="1263898"/>
            <a:ext cx="8640960" cy="652934"/>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Strukturierte Beschreibung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graphicFrame>
        <p:nvGraphicFramePr>
          <p:cNvPr id="10" name="Tabelle 9"/>
          <p:cNvGraphicFramePr>
            <a:graphicFrameLocks noGrp="1"/>
          </p:cNvGraphicFramePr>
          <p:nvPr>
            <p:extLst>
              <p:ext uri="{D42A27DB-BD31-4B8C-83A1-F6EECF244321}">
                <p14:modId xmlns:p14="http://schemas.microsoft.com/office/powerpoint/2010/main" val="3154465195"/>
              </p:ext>
            </p:extLst>
          </p:nvPr>
        </p:nvGraphicFramePr>
        <p:xfrm>
          <a:off x="359533" y="2060848"/>
          <a:ext cx="8424935" cy="2045580"/>
        </p:xfrm>
        <a:graphic>
          <a:graphicData uri="http://schemas.openxmlformats.org/drawingml/2006/table">
            <a:tbl>
              <a:tblPr firstRow="1" bandRow="1">
                <a:tableStyleId>{5C22544A-7EE6-4342-B048-85BDC9FD1C3A}</a:tableStyleId>
              </a:tblPr>
              <a:tblGrid>
                <a:gridCol w="1465206"/>
                <a:gridCol w="3540914"/>
                <a:gridCol w="3418815"/>
              </a:tblGrid>
              <a:tr h="39294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517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374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Fußnote</a:t>
                      </a:r>
                      <a:r>
                        <a:rPr lang="de-DE" baseline="0" dirty="0" smtClean="0">
                          <a:latin typeface="Verdana" panose="020B0604030504040204" pitchFamily="34" charset="0"/>
                          <a:ea typeface="Verdana" panose="020B0604030504040204" pitchFamily="34" charset="0"/>
                          <a:cs typeface="Verdana" panose="020B0604030504040204" pitchFamily="34" charset="0"/>
                        </a:rPr>
                        <a:t> einer Ethnologin zu Totem und Tabu / Margaret Mead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itel 1"/>
          <p:cNvSpPr>
            <a:spLocks noGrp="1"/>
          </p:cNvSpPr>
          <p:nvPr>
            <p:ph type="title"/>
          </p:nvPr>
        </p:nvSpPr>
        <p:spPr>
          <a:xfrm>
            <a:off x="251520" y="399802"/>
            <a:ext cx="8640960" cy="508918"/>
          </a:xfrm>
        </p:spPr>
        <p:txBody>
          <a:bodyPr/>
          <a:lstStyle/>
          <a:p>
            <a:r>
              <a:rPr lang="de-DE" dirty="0"/>
              <a:t>In Beziehung stehende Manifestation - Teil-Ganzes-Beziehung - Beispiel</a:t>
            </a:r>
          </a:p>
        </p:txBody>
      </p:sp>
    </p:spTree>
    <p:extLst>
      <p:ext uri="{BB962C8B-B14F-4D97-AF65-F5344CB8AC3E}">
        <p14:creationId xmlns:p14="http://schemas.microsoft.com/office/powerpoint/2010/main" val="2602622896"/>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a:t>Abgrenzung von Publikationen verschiedener </a:t>
            </a:r>
            <a:r>
              <a:rPr lang="de-DE" dirty="0" smtClean="0"/>
              <a:t>Erscheinungsweisen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119</a:t>
            </a:fld>
            <a:endParaRPr lang="de-DE"/>
          </a:p>
        </p:txBody>
      </p:sp>
    </p:spTree>
    <p:extLst>
      <p:ext uri="{BB962C8B-B14F-4D97-AF65-F5344CB8AC3E}">
        <p14:creationId xmlns:p14="http://schemas.microsoft.com/office/powerpoint/2010/main" val="18832127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einzelne Einheit: ein Hörbuch auf vier CDs</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329808681"/>
              </p:ext>
            </p:extLst>
          </p:nvPr>
        </p:nvGraphicFramePr>
        <p:xfrm>
          <a:off x="755576" y="2420888"/>
          <a:ext cx="7416823" cy="2466344"/>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audio</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Audiodisk</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4 CDs</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Gesprochenes</a:t>
                      </a:r>
                      <a:r>
                        <a:rPr lang="de-DE" sz="1800" baseline="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Wort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12</a:t>
            </a:fld>
            <a:endParaRPr lang="de-DE" dirty="0"/>
          </a:p>
        </p:txBody>
      </p:sp>
    </p:spTree>
    <p:extLst>
      <p:ext uri="{BB962C8B-B14F-4D97-AF65-F5344CB8AC3E}">
        <p14:creationId xmlns:p14="http://schemas.microsoft.com/office/powerpoint/2010/main" val="20631815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Definitionen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Laut RDA drei verschiedene Arten von Ressourcen:</a:t>
            </a:r>
          </a:p>
          <a:p>
            <a:pPr lvl="1"/>
            <a:r>
              <a:rPr lang="de-DE" dirty="0"/>
              <a:t>Monografien, </a:t>
            </a:r>
          </a:p>
          <a:p>
            <a:pPr lvl="1"/>
            <a:r>
              <a:rPr lang="de-DE" dirty="0"/>
              <a:t>fortlaufende Ressourcen und </a:t>
            </a:r>
          </a:p>
          <a:p>
            <a:pPr lvl="1"/>
            <a:r>
              <a:rPr lang="de-DE" dirty="0"/>
              <a:t>integrierende Ressourcen.</a:t>
            </a:r>
          </a:p>
          <a:p>
            <a:pPr marL="0" indent="0">
              <a:buNone/>
            </a:pPr>
            <a:r>
              <a:rPr lang="de-DE" dirty="0"/>
              <a:t> </a:t>
            </a:r>
          </a:p>
          <a:p>
            <a:r>
              <a:rPr lang="de-DE" b="1" dirty="0"/>
              <a:t>Definitionen</a:t>
            </a:r>
            <a:r>
              <a:rPr lang="de-DE" dirty="0"/>
              <a:t> laut RDA-Glossar:</a:t>
            </a:r>
          </a:p>
          <a:p>
            <a:endParaRPr lang="de-DE" dirty="0"/>
          </a:p>
          <a:p>
            <a:r>
              <a:rPr lang="de-DE" dirty="0"/>
              <a:t>Monografie:</a:t>
            </a:r>
            <a:br>
              <a:rPr lang="de-DE" dirty="0"/>
            </a:br>
            <a:r>
              <a:rPr lang="de-DE" dirty="0"/>
              <a:t/>
            </a:r>
            <a:br>
              <a:rPr lang="de-DE" dirty="0"/>
            </a:br>
            <a:r>
              <a:rPr lang="de-DE" dirty="0"/>
              <a:t>Eine Ressource, die in einem Teil abgeschlossen ist oder die innerhalb einer begrenzten Anzahl von Teilen abgeschlossen werden soll</a:t>
            </a:r>
            <a:r>
              <a:rPr lang="de-DE" dirty="0" smtClean="0"/>
              <a:t>.</a:t>
            </a:r>
            <a:endParaRPr lang="de-DE" dirty="0"/>
          </a:p>
          <a:p>
            <a:pPr marL="0" indent="0">
              <a:buNone/>
            </a:pPr>
            <a:r>
              <a:rPr lang="de-DE" dirty="0"/>
              <a:t> </a:t>
            </a:r>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120</a:t>
            </a:fld>
            <a:endParaRPr lang="de-DE" dirty="0"/>
          </a:p>
        </p:txBody>
      </p:sp>
      <p:sp>
        <p:nvSpPr>
          <p:cNvPr id="11"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4176585242"/>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Definitionen </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a:t>Fortlaufende Ressource:</a:t>
            </a:r>
            <a:br>
              <a:rPr lang="de-DE" dirty="0"/>
            </a:br>
            <a:r>
              <a:rPr lang="de-DE" dirty="0"/>
              <a:t/>
            </a:r>
            <a:br>
              <a:rPr lang="de-DE" dirty="0"/>
            </a:br>
            <a:r>
              <a:rPr lang="de-DE" dirty="0"/>
              <a:t>Eine Ressource, die in aufeinanderfolgenden Teilen erscheint, die normalerweise eine Zählung haben, und die kein vorherbestimmtes Ende hat (z. B. eine Zeitschrift, eine monografische Reihe oder eine Zeitung). Dazu gehören Ressourcen, die Eigenschaften von fortlaufenden Ressourcen aufweisen, wie aufeinander folgende Ausgaben, Zählung und Erscheinungsfrequenz, deren Dauer jedoch begrenzt ist (z. B. Newsletter zu Ereignissen) oder Reproduktionen von fortlaufenden Ressourcen.</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121</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4031743586"/>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Definitionen </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a:t>Integrierende Ressource:</a:t>
            </a:r>
            <a:br>
              <a:rPr lang="de-DE" dirty="0"/>
            </a:br>
            <a:r>
              <a:rPr lang="de-DE" dirty="0"/>
              <a:t/>
            </a:r>
            <a:br>
              <a:rPr lang="de-DE" dirty="0"/>
            </a:br>
            <a:r>
              <a:rPr lang="de-DE" dirty="0"/>
              <a:t>Eine Ressource, die durch Aktualisierungen ergänzt oder verändert wird, die nicht getrennt bleiben, sondern in das Ganze integriert werden (z. B. ein Handbuch in Loseblattform, das durch Austausch von Seiten aktualisiert wird, eine Web-Site, die kontinuierlich aktualisiert wird).</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122</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710666482"/>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56984" cy="868958"/>
          </a:xfrm>
        </p:spPr>
        <p:txBody>
          <a:bodyPr/>
          <a:lstStyle/>
          <a:p>
            <a:r>
              <a:rPr lang="de-DE" smtClean="0"/>
              <a:t>Abgrenzung </a:t>
            </a:r>
            <a:r>
              <a:rPr lang="de-DE"/>
              <a:t>fortlaufende </a:t>
            </a:r>
            <a:r>
              <a:rPr lang="de-DE" smtClean="0"/>
              <a:t>Ressource -  Monografie</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a:t>Prüfkriterien für Abgrenzung zwischen fortlaufenden Ressourcen und Monografien:</a:t>
            </a:r>
          </a:p>
          <a:p>
            <a:pPr marL="0" indent="0">
              <a:buNone/>
            </a:pPr>
            <a:endParaRPr lang="de-DE" dirty="0"/>
          </a:p>
          <a:p>
            <a:pPr marL="914400" lvl="1" indent="-457200">
              <a:buFont typeface="+mj-lt"/>
              <a:buAutoNum type="arabicPeriod"/>
            </a:pPr>
            <a:r>
              <a:rPr lang="de-DE" dirty="0"/>
              <a:t>kein geplanter bzw. geplanter Abschluss (Hauptkriterium)</a:t>
            </a:r>
          </a:p>
          <a:p>
            <a:pPr marL="914400" lvl="1" indent="-457200">
              <a:buFont typeface="+mj-lt"/>
              <a:buAutoNum type="arabicPeriod"/>
            </a:pPr>
            <a:r>
              <a:rPr lang="de-DE" dirty="0"/>
              <a:t>Zählung</a:t>
            </a:r>
          </a:p>
          <a:p>
            <a:pPr marL="914400" lvl="1" indent="-457200">
              <a:buFont typeface="+mj-lt"/>
              <a:buAutoNum type="arabicPeriod"/>
            </a:pPr>
            <a:r>
              <a:rPr lang="de-DE" dirty="0"/>
              <a:t>Erscheinungsfrequenz</a:t>
            </a:r>
          </a:p>
          <a:p>
            <a:pPr lvl="1">
              <a:buFont typeface="Symbol" panose="05050102010706020507" pitchFamily="18" charset="2"/>
              <a:buChar char="-"/>
            </a:pPr>
            <a:endParaRPr lang="de-DE" dirty="0"/>
          </a:p>
          <a:p>
            <a:pPr lvl="1"/>
            <a:r>
              <a:rPr lang="de-DE" dirty="0"/>
              <a:t>im Zweifel: Behandlung als Monografie</a:t>
            </a:r>
          </a:p>
          <a:p>
            <a:pPr lvl="1">
              <a:buFont typeface="Symbol" panose="05050102010706020507" pitchFamily="18" charset="2"/>
              <a:buChar char="-"/>
            </a:pPr>
            <a:endParaRPr lang="de-DE" dirty="0"/>
          </a:p>
          <a:p>
            <a:pPr lvl="1">
              <a:buFont typeface="Symbol" panose="05050102010706020507" pitchFamily="18" charset="2"/>
              <a:buChar char="-"/>
            </a:pPr>
            <a:endParaRPr lang="de-DE" dirty="0"/>
          </a:p>
          <a:p>
            <a:pPr marL="0" indent="0">
              <a:buNone/>
            </a:pPr>
            <a:endParaRPr lang="de-DE"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123</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51360144"/>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geplanter bzw. geplanter </a:t>
            </a:r>
            <a:r>
              <a:rPr lang="de-DE" dirty="0"/>
              <a:t>Abschluss </a:t>
            </a:r>
          </a:p>
        </p:txBody>
      </p:sp>
      <p:sp>
        <p:nvSpPr>
          <p:cNvPr id="3" name="Textplatzhalter 2"/>
          <p:cNvSpPr>
            <a:spLocks noGrp="1"/>
          </p:cNvSpPr>
          <p:nvPr>
            <p:ph type="body" sz="quarter" idx="13"/>
          </p:nvPr>
        </p:nvSpPr>
        <p:spPr/>
        <p:txBody>
          <a:bodyPr wrap="square"/>
          <a:lstStyle/>
          <a:p>
            <a:endParaRPr lang="de-DE" dirty="0" smtClean="0"/>
          </a:p>
          <a:p>
            <a:r>
              <a:rPr lang="de-DE" dirty="0"/>
              <a:t>kein geplanter bzw. geplanter Abschluss ist Hauptkriterium für die Unterscheidung zwischen fortlaufender Ressource und Monografie</a:t>
            </a:r>
          </a:p>
          <a:p>
            <a:pPr lvl="1"/>
            <a:r>
              <a:rPr lang="de-DE" dirty="0"/>
              <a:t>Informationsquelle:</a:t>
            </a:r>
            <a:br>
              <a:rPr lang="de-DE" dirty="0"/>
            </a:br>
            <a:r>
              <a:rPr lang="de-DE" dirty="0"/>
              <a:t>Ressource selbst oder aus anderen Quellen entnommen bzw. ermittelt</a:t>
            </a:r>
          </a:p>
          <a:p>
            <a:pPr marL="457200" lvl="1" indent="0">
              <a:buNone/>
            </a:pPr>
            <a:endParaRPr lang="de-DE" strike="sngStrike" dirty="0"/>
          </a:p>
          <a:p>
            <a:r>
              <a:rPr lang="de-DE" dirty="0"/>
              <a:t>geplanter Abschluss:</a:t>
            </a:r>
          </a:p>
          <a:p>
            <a:pPr lvl="1"/>
            <a:r>
              <a:rPr lang="de-DE" dirty="0"/>
              <a:t>Anzahl der Teile ist festgelegt oder </a:t>
            </a:r>
          </a:p>
          <a:p>
            <a:pPr lvl="1"/>
            <a:r>
              <a:rPr lang="de-DE" dirty="0"/>
              <a:t>die zeitliche Dauer des Erscheinens ist festgelegt oder </a:t>
            </a:r>
          </a:p>
          <a:p>
            <a:pPr lvl="1"/>
            <a:r>
              <a:rPr lang="de-DE" dirty="0"/>
              <a:t>aufgrund des Themas bzw. des Inhalts der Ressource ist davon auszugehen, dass die Ressource irgendwann abgeschlossen ist</a:t>
            </a:r>
          </a:p>
          <a:p>
            <a:pPr marL="457200" lvl="1" indent="0">
              <a:buNone/>
            </a:pPr>
            <a:r>
              <a:rPr lang="de-DE" sz="2400" dirty="0">
                <a:sym typeface="Wingdings" panose="05000000000000000000" pitchFamily="2" charset="2"/>
              </a:rPr>
              <a:t> Monografie</a:t>
            </a:r>
            <a:endParaRPr lang="de-DE" sz="2400"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124</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65867962"/>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a:t>
            </a:r>
            <a:r>
              <a:rPr lang="de-DE" dirty="0"/>
              <a:t>geplanter </a:t>
            </a:r>
            <a:r>
              <a:rPr lang="de-DE" dirty="0" smtClean="0"/>
              <a:t>bzw. geplanter Abschluss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kein geplanter Abschluss:</a:t>
            </a:r>
          </a:p>
          <a:p>
            <a:pPr marL="0" lvl="1" indent="0">
              <a:buNone/>
            </a:pPr>
            <a:r>
              <a:rPr lang="de-DE" sz="2400" dirty="0">
                <a:sym typeface="Wingdings"/>
              </a:rPr>
              <a:t>     </a:t>
            </a:r>
            <a:r>
              <a:rPr lang="de-DE" sz="2400" dirty="0"/>
              <a:t>fortlaufende Ressource</a:t>
            </a:r>
          </a:p>
          <a:p>
            <a:pPr marL="0" indent="0">
              <a:buNone/>
            </a:pPr>
            <a:endParaRPr lang="de-DE" sz="1800" dirty="0"/>
          </a:p>
          <a:p>
            <a:r>
              <a:rPr lang="de-DE" dirty="0"/>
              <a:t>Kein geplanter Abschluss wird auch angenommen, wenn Haupttitel auf fortlaufende Veröffentlichung hindeutet oder ein fortlaufender Bezug möglich ist.</a:t>
            </a:r>
          </a:p>
          <a:p>
            <a:pPr lvl="1">
              <a:buFont typeface="Wingdings"/>
              <a:buChar char="à"/>
            </a:pPr>
            <a:r>
              <a:rPr lang="de-DE" sz="2400" dirty="0"/>
              <a:t> fortlaufende Ressource</a:t>
            </a:r>
          </a:p>
          <a:p>
            <a:pPr marL="457200" lvl="1" indent="0">
              <a:buNone/>
            </a:pPr>
            <a:endParaRPr lang="de-DE" sz="2400" dirty="0"/>
          </a:p>
          <a:p>
            <a:pPr marL="0" indent="0">
              <a:buNone/>
            </a:pPr>
            <a:endParaRPr lang="de-DE" dirty="0"/>
          </a:p>
          <a:p>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125</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894367726"/>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Vorliegen </a:t>
            </a:r>
            <a:r>
              <a:rPr lang="de-DE" dirty="0"/>
              <a:t>einer </a:t>
            </a:r>
            <a:r>
              <a:rPr lang="de-DE" dirty="0" smtClean="0"/>
              <a:t>Zählung </a:t>
            </a:r>
            <a:endParaRPr lang="de-DE" dirty="0"/>
          </a:p>
        </p:txBody>
      </p:sp>
      <p:sp>
        <p:nvSpPr>
          <p:cNvPr id="3" name="Textplatzhalter 2"/>
          <p:cNvSpPr>
            <a:spLocks noGrp="1"/>
          </p:cNvSpPr>
          <p:nvPr>
            <p:ph type="body" sz="quarter" idx="13"/>
          </p:nvPr>
        </p:nvSpPr>
        <p:spPr/>
        <p:txBody>
          <a:bodyPr wrap="square"/>
          <a:lstStyle/>
          <a:p>
            <a:r>
              <a:rPr lang="de-DE" dirty="0"/>
              <a:t>Informationsquelle für eine Zählung: </a:t>
            </a:r>
            <a:br>
              <a:rPr lang="de-DE" dirty="0"/>
            </a:br>
            <a:r>
              <a:rPr lang="de-DE" dirty="0"/>
              <a:t>nur die Ressource selbst!</a:t>
            </a:r>
            <a:br>
              <a:rPr lang="de-DE" dirty="0"/>
            </a:br>
            <a:endParaRPr lang="de-DE" dirty="0"/>
          </a:p>
          <a:p>
            <a:r>
              <a:rPr lang="de-DE" dirty="0"/>
              <a:t>Zählung muss nicht in jedem Teil der Ressource vorkommen </a:t>
            </a:r>
            <a:br>
              <a:rPr lang="de-DE" dirty="0"/>
            </a:br>
            <a:endParaRPr lang="de-DE" dirty="0"/>
          </a:p>
          <a:p>
            <a:r>
              <a:rPr lang="de-DE" dirty="0"/>
              <a:t>Zählung kann numerisch, alphabetisch, alphanumerisch und/oder chronologisch sein</a:t>
            </a:r>
          </a:p>
          <a:p>
            <a:pPr marL="0" indent="0">
              <a:buNone/>
            </a:pPr>
            <a:r>
              <a:rPr lang="de-DE" dirty="0"/>
              <a:t/>
            </a:r>
            <a:br>
              <a:rPr lang="de-DE" dirty="0"/>
            </a:br>
            <a:endParaRPr lang="de-DE" dirty="0"/>
          </a:p>
          <a:p>
            <a:pPr marL="0" indent="0">
              <a:buNone/>
            </a:pPr>
            <a:r>
              <a:rPr lang="de-DE" sz="2000" dirty="0"/>
              <a:t>Hinweis: Erscheinungs-, Copyright-, Herstellungs- und Vertriebsdaten allein gelten nicht als Zählung </a:t>
            </a:r>
          </a:p>
          <a:p>
            <a:pPr marL="0" indent="0">
              <a:buNone/>
            </a:pPr>
            <a:r>
              <a:rPr lang="de-DE" sz="2000" dirty="0" smtClean="0"/>
              <a:t> </a:t>
            </a:r>
            <a:endParaRPr lang="de-DE" sz="2000"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126</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981961694"/>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Vorliegen </a:t>
            </a:r>
            <a:r>
              <a:rPr lang="de-DE" dirty="0"/>
              <a:t>einer </a:t>
            </a:r>
            <a:r>
              <a:rPr lang="de-DE" dirty="0" smtClean="0"/>
              <a:t>Zählung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Auflagen-, Stand- oder Versionszählung: </a:t>
            </a:r>
            <a:br>
              <a:rPr lang="de-DE" dirty="0"/>
            </a:br>
            <a:r>
              <a:rPr lang="de-DE" dirty="0"/>
              <a:t>sofern Ressource keine weitere Zählung aufweist</a:t>
            </a:r>
            <a:br>
              <a:rPr lang="de-DE" dirty="0"/>
            </a:br>
            <a:r>
              <a:rPr lang="de-DE" dirty="0"/>
              <a:t> </a:t>
            </a:r>
            <a:r>
              <a:rPr lang="de-DE" dirty="0">
                <a:sym typeface="Wingdings"/>
              </a:rPr>
              <a:t> keine f</a:t>
            </a:r>
            <a:r>
              <a:rPr lang="de-DE" dirty="0"/>
              <a:t>ortlaufende Ressource</a:t>
            </a:r>
            <a:br>
              <a:rPr lang="de-DE" dirty="0"/>
            </a:br>
            <a:endParaRPr lang="de-DE" dirty="0"/>
          </a:p>
          <a:p>
            <a:r>
              <a:rPr lang="de-DE" dirty="0"/>
              <a:t>Auflagen-, Stand- oder Versionszählung und zusätzlich kein geplanter Abschluss und Erscheinungsfrequenz in der Ressource selbst </a:t>
            </a:r>
            <a:br>
              <a:rPr lang="de-DE" dirty="0"/>
            </a:br>
            <a:r>
              <a:rPr lang="de-DE" dirty="0"/>
              <a:t> </a:t>
            </a:r>
            <a:r>
              <a:rPr lang="de-DE" dirty="0">
                <a:sym typeface="Wingdings"/>
              </a:rPr>
              <a:t> f</a:t>
            </a:r>
            <a:r>
              <a:rPr lang="de-DE" dirty="0"/>
              <a:t>ortlaufende Ressource</a:t>
            </a:r>
            <a:br>
              <a:rPr lang="de-DE" dirty="0"/>
            </a:br>
            <a:endParaRPr lang="de-DE" dirty="0"/>
          </a:p>
          <a:p>
            <a:r>
              <a:rPr lang="de-DE" dirty="0"/>
              <a:t>Auflagen-, Stand- oder Versionszählung und weitere Zählung</a:t>
            </a:r>
            <a:endParaRPr lang="de-DE" dirty="0">
              <a:sym typeface="Wingdings"/>
            </a:endParaRPr>
          </a:p>
          <a:p>
            <a:pPr marL="0" indent="0">
              <a:buNone/>
            </a:pPr>
            <a:r>
              <a:rPr lang="de-DE" dirty="0">
                <a:sym typeface="Wingdings"/>
              </a:rPr>
              <a:t>     f</a:t>
            </a:r>
            <a:r>
              <a:rPr lang="de-DE" dirty="0"/>
              <a:t>ortlaufende Ressource</a:t>
            </a:r>
            <a:r>
              <a:rPr lang="de-DE" dirty="0"/>
              <a:t/>
            </a:r>
            <a:br>
              <a:rPr lang="de-DE" dirty="0"/>
            </a:b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127</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325101724"/>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Abgrenzung paralleler Ausgaben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parallele Sprach- oder Regionalausgaben eines Verlages mit Auflagenzählung </a:t>
            </a:r>
          </a:p>
          <a:p>
            <a:pPr marL="400050" lvl="1" indent="0">
              <a:buNone/>
            </a:pPr>
            <a:r>
              <a:rPr lang="de-DE" dirty="0"/>
              <a:t/>
            </a:r>
            <a:br>
              <a:rPr lang="de-DE" dirty="0"/>
            </a:br>
            <a:r>
              <a:rPr lang="de-DE" sz="2400" dirty="0">
                <a:sym typeface="Wingdings" panose="05000000000000000000" pitchFamily="2" charset="2"/>
              </a:rPr>
              <a:t> i</a:t>
            </a:r>
            <a:r>
              <a:rPr lang="de-DE" sz="2400" dirty="0"/>
              <a:t>m Allgemeinen einheitlich Abgrenzung </a:t>
            </a:r>
            <a:br>
              <a:rPr lang="de-DE" sz="2400" dirty="0"/>
            </a:br>
            <a:r>
              <a:rPr lang="de-DE" sz="2400" dirty="0"/>
              <a:t>Die Entscheidung richtet sich dabei nach der überwiegend auftretenden Abgrenzung.</a:t>
            </a:r>
            <a:endParaRPr lang="de-DE" sz="2400"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128</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926045843"/>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Erscheinungsfrequenz</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Informationsquelle: Ressource selbst oder aus einer anderen Quellen entnommen bzw. ermittelt</a:t>
            </a:r>
          </a:p>
          <a:p>
            <a:endParaRPr lang="de-DE" sz="2000" dirty="0"/>
          </a:p>
          <a:p>
            <a:r>
              <a:rPr lang="de-DE" dirty="0"/>
              <a:t>Ausnahme: bei Auflagen, Stand- oder Versionszählungen nur Ressource selbst</a:t>
            </a:r>
          </a:p>
          <a:p>
            <a:endParaRPr lang="de-DE" sz="2000" dirty="0"/>
          </a:p>
          <a:p>
            <a:r>
              <a:rPr lang="de-DE" dirty="0"/>
              <a:t>kann auch aus der Abfolge der Teile ermittelt werden</a:t>
            </a:r>
          </a:p>
          <a:p>
            <a:endParaRPr lang="de-DE" sz="2000" dirty="0"/>
          </a:p>
          <a:p>
            <a:r>
              <a:rPr lang="de-DE" dirty="0"/>
              <a:t>entsprechende Hinweise im Haupttitel </a:t>
            </a:r>
          </a:p>
          <a:p>
            <a:endParaRPr lang="de-DE" sz="2000" dirty="0"/>
          </a:p>
          <a:p>
            <a:r>
              <a:rPr lang="de-DE" dirty="0"/>
              <a:t>Erscheinungsfrequenz kann auch unregelmäßig sein</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129</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5668783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pPr marL="0" indent="0">
              <a:buNone/>
            </a:pPr>
            <a:r>
              <a:rPr lang="de-DE" i="1" dirty="0" smtClean="0"/>
              <a:t>Hinweis: die weiteren Folien betreffen nur noch einzelne Einheiten</a:t>
            </a:r>
          </a:p>
          <a:p>
            <a:pPr marL="0" indent="0">
              <a:buNone/>
            </a:pPr>
            <a:endParaRPr lang="de-DE" i="1" dirty="0" smtClean="0"/>
          </a:p>
          <a:p>
            <a:r>
              <a:rPr lang="de-DE" dirty="0" smtClean="0"/>
              <a:t>Ressource besteht aus Text:</a:t>
            </a:r>
            <a:br>
              <a:rPr lang="de-DE" dirty="0" smtClean="0"/>
            </a:br>
            <a:r>
              <a:rPr lang="de-DE" dirty="0" smtClean="0">
                <a:sym typeface="Wingdings" pitchFamily="2" charset="2"/>
              </a:rPr>
              <a:t> Abweichung von der Grundregel</a:t>
            </a:r>
            <a:br>
              <a:rPr lang="de-DE" dirty="0" smtClean="0">
                <a:sym typeface="Wingdings" pitchFamily="2" charset="2"/>
              </a:rPr>
            </a:br>
            <a:r>
              <a:rPr lang="de-DE" dirty="0" smtClean="0">
                <a:sym typeface="Wingdings" pitchFamily="2" charset="2"/>
              </a:rPr>
              <a:t>„Datenträgertyp = Art der Einheit“</a:t>
            </a:r>
          </a:p>
          <a:p>
            <a:endParaRPr lang="de-DE" dirty="0" smtClean="0">
              <a:sym typeface="Wingdings" pitchFamily="2" charset="2"/>
            </a:endParaRPr>
          </a:p>
          <a:p>
            <a:r>
              <a:rPr lang="de-DE" dirty="0" smtClean="0">
                <a:sym typeface="Wingdings" pitchFamily="2" charset="2"/>
              </a:rPr>
              <a:t>Der Umfang wird entweder in Seiten, Blättern oder Spalten (oder einer Kombination dieser) angegeben (RDA 3.4.5.2)</a:t>
            </a:r>
            <a:r>
              <a:rPr lang="de-DE" dirty="0" smtClean="0"/>
              <a:t/>
            </a:r>
            <a:br>
              <a:rPr lang="de-DE" dirty="0" smtClean="0"/>
            </a:br>
            <a:endParaRPr lang="de-DE" dirty="0" smtClean="0"/>
          </a:p>
          <a:p>
            <a:endParaRPr lang="de-DE" dirty="0" smtClean="0">
              <a:sym typeface="Wingdings" pitchFamily="2" charset="2"/>
            </a:endParaRPr>
          </a:p>
        </p:txBody>
      </p:sp>
      <p:sp>
        <p:nvSpPr>
          <p:cNvPr id="6" name="Fußzeilenplatzhalter 5"/>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360775653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Abgrenzung Zeitschrift – monografische Reihe </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a:t>Definition monografische Reihe:</a:t>
            </a:r>
            <a:br>
              <a:rPr lang="de-DE" dirty="0"/>
            </a:br>
            <a:r>
              <a:rPr lang="de-DE" dirty="0"/>
              <a:t/>
            </a:r>
            <a:br>
              <a:rPr lang="de-DE" dirty="0"/>
            </a:br>
            <a:r>
              <a:rPr lang="de-DE" dirty="0"/>
              <a:t>Als monografische Reihe wird eine fortlaufende Ressource bezeichnet, deren einzelne Teile in der Regel unabhängige Titel haben und im Allgemeinen nicht regelmäßig erscheinen.</a:t>
            </a:r>
          </a:p>
          <a:p>
            <a:endParaRPr lang="de-DE" dirty="0"/>
          </a:p>
          <a:p>
            <a:r>
              <a:rPr lang="de-DE" dirty="0"/>
              <a:t>Eine monografische Reihe kann ungezählt oder gezählt vorkommen.</a:t>
            </a:r>
          </a:p>
          <a:p>
            <a:pPr marL="0" indent="0">
              <a:buNone/>
            </a:pPr>
            <a:endParaRPr lang="de-DE" dirty="0"/>
          </a:p>
          <a:p>
            <a:r>
              <a:rPr lang="de-DE" dirty="0"/>
              <a:t>Nur eine gezählte monografische Reihe erhält eine eigenständige Beschreibung.</a:t>
            </a:r>
          </a:p>
          <a:p>
            <a:pPr marL="0" indent="0">
              <a:buNone/>
            </a:pP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130</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514832806"/>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wrap="square"/>
          <a:lstStyle/>
          <a:p>
            <a:pPr marL="0" indent="0">
              <a:buNone/>
            </a:pPr>
            <a:r>
              <a:rPr lang="de-DE" dirty="0"/>
              <a:t>Kein unabhängiger Titel liegt vor, wenn</a:t>
            </a:r>
          </a:p>
          <a:p>
            <a:pPr lvl="0"/>
            <a:r>
              <a:rPr lang="de-DE" dirty="0"/>
              <a:t>die einzelnen Teile stets oder überwiegend nur zusammen mit dem Titel der Reihe aussagekräftig sind.</a:t>
            </a:r>
          </a:p>
          <a:p>
            <a:pPr lvl="0"/>
            <a:r>
              <a:rPr lang="de-DE" dirty="0"/>
              <a:t>als Titel des Teils nur der Titel des Leitartikels oder des ersten Beitrags oder einer Themengeschichte angegeben ist.</a:t>
            </a:r>
          </a:p>
          <a:p>
            <a:pPr lvl="0"/>
            <a:r>
              <a:rPr lang="de-DE" dirty="0"/>
              <a:t>Teile vorliegen, bei denen ein Schwerpunktthema angegeben ist (Themenhefte)</a:t>
            </a:r>
          </a:p>
          <a:p>
            <a:pPr lvl="0"/>
            <a:r>
              <a:rPr lang="de-DE" dirty="0"/>
              <a:t>nur ein Kopftitel vorliegt. </a:t>
            </a:r>
          </a:p>
          <a:p>
            <a:pPr marL="914400" lvl="2" indent="0">
              <a:buNone/>
            </a:pPr>
            <a:r>
              <a:rPr lang="de-DE" dirty="0"/>
              <a:t>Ein Kopftitel liegt vor, wenn</a:t>
            </a:r>
          </a:p>
          <a:p>
            <a:pPr lvl="2"/>
            <a:r>
              <a:rPr lang="de-DE" dirty="0"/>
              <a:t>nach dem Titel Text folgt</a:t>
            </a:r>
          </a:p>
          <a:p>
            <a:pPr lvl="2"/>
            <a:r>
              <a:rPr lang="de-DE" dirty="0"/>
              <a:t>nach dem Titel Abstracts angegeben werden</a:t>
            </a:r>
          </a:p>
          <a:p>
            <a:pPr lvl="2"/>
            <a:r>
              <a:rPr lang="de-DE" dirty="0"/>
              <a:t>nach dem Titel das Inhaltsverzeichnis oder Teile davon folgen.</a:t>
            </a:r>
          </a:p>
          <a:p>
            <a:pPr marL="0" indent="0">
              <a:buNone/>
            </a:pPr>
            <a:endParaRPr lang="de-DE" dirty="0"/>
          </a:p>
          <a:p>
            <a:pPr marL="0" indent="0">
              <a:buNone/>
            </a:pPr>
            <a:endParaRPr lang="de-DE" dirty="0" smtClean="0"/>
          </a:p>
        </p:txBody>
      </p:sp>
      <p:sp>
        <p:nvSpPr>
          <p:cNvPr id="7"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131</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837445966"/>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dirty="0" smtClean="0">
              <a:ea typeface="Verdana" pitchFamily="34" charset="0"/>
              <a:cs typeface="Verdana" pitchFamily="34" charset="0"/>
            </a:endParaRPr>
          </a:p>
          <a:p>
            <a:pPr marL="457200" indent="-457200">
              <a:buNone/>
            </a:pPr>
            <a:endParaRPr lang="de-DE" dirty="0" smtClean="0">
              <a:ea typeface="Verdana" pitchFamily="34" charset="0"/>
              <a:cs typeface="Verdana" pitchFamily="34" charset="0"/>
            </a:endParaRPr>
          </a:p>
          <a:p>
            <a:r>
              <a:rPr lang="de-DE" dirty="0">
                <a:ea typeface="Verdana" pitchFamily="34" charset="0"/>
                <a:cs typeface="Verdana" pitchFamily="34" charset="0"/>
              </a:rPr>
              <a:t>Wenn zusätzlich zu unabhängigen Titeln </a:t>
            </a:r>
            <a:r>
              <a:rPr lang="de-DE" u="sng" dirty="0">
                <a:ea typeface="Verdana" pitchFamily="34" charset="0"/>
                <a:cs typeface="Verdana" pitchFamily="34" charset="0"/>
              </a:rPr>
              <a:t>Zeitschriftenkriterien</a:t>
            </a:r>
            <a:r>
              <a:rPr lang="de-DE" dirty="0">
                <a:ea typeface="Verdana" pitchFamily="34" charset="0"/>
                <a:cs typeface="Verdana" pitchFamily="34" charset="0"/>
              </a:rPr>
              <a:t> vorliegen:</a:t>
            </a:r>
          </a:p>
          <a:p>
            <a:pPr marL="857250" lvl="1" indent="-457200"/>
            <a:r>
              <a:rPr lang="de-DE" dirty="0">
                <a:ea typeface="Verdana" pitchFamily="34" charset="0"/>
                <a:cs typeface="Verdana" pitchFamily="34" charset="0"/>
              </a:rPr>
              <a:t>Angaben zur regelmäßigen Erscheinungsfrequenz und/oder</a:t>
            </a:r>
            <a:endParaRPr lang="de-DE" i="1" dirty="0">
              <a:solidFill>
                <a:srgbClr val="00B050"/>
              </a:solidFill>
              <a:ea typeface="Verdana" pitchFamily="34" charset="0"/>
              <a:cs typeface="Verdana" pitchFamily="34" charset="0"/>
            </a:endParaRPr>
          </a:p>
          <a:p>
            <a:pPr marL="857250" lvl="1" indent="-457200"/>
            <a:r>
              <a:rPr lang="de-DE" dirty="0">
                <a:ea typeface="Verdana" pitchFamily="34" charset="0"/>
                <a:cs typeface="Verdana" pitchFamily="34" charset="0"/>
              </a:rPr>
              <a:t>Postzeitungsnummer</a:t>
            </a:r>
          </a:p>
          <a:p>
            <a:pPr marL="0" indent="0">
              <a:buNone/>
            </a:pPr>
            <a:r>
              <a:rPr lang="de-DE" dirty="0">
                <a:ea typeface="Verdana" pitchFamily="34" charset="0"/>
                <a:cs typeface="Verdana" pitchFamily="34" charset="0"/>
              </a:rPr>
              <a:t>    	</a:t>
            </a:r>
            <a:r>
              <a:rPr lang="de-DE" sz="2000" i="1" dirty="0">
                <a:ea typeface="Verdana" pitchFamily="34" charset="0"/>
                <a:cs typeface="Verdana" pitchFamily="34" charset="0"/>
              </a:rPr>
              <a:t>und/oder</a:t>
            </a:r>
          </a:p>
          <a:p>
            <a:pPr marL="857250" lvl="1" indent="-457200"/>
            <a:r>
              <a:rPr lang="de-DE" dirty="0">
                <a:ea typeface="Verdana" pitchFamily="34" charset="0"/>
                <a:cs typeface="Verdana" pitchFamily="34" charset="0"/>
              </a:rPr>
              <a:t>Abonnementpreis</a:t>
            </a:r>
          </a:p>
          <a:p>
            <a:pPr marL="400050" lvl="1" indent="0">
              <a:buNone/>
            </a:pPr>
            <a:endParaRPr lang="de-DE" dirty="0">
              <a:ea typeface="Verdana" pitchFamily="34" charset="0"/>
              <a:cs typeface="Verdana" pitchFamily="34" charset="0"/>
            </a:endParaRPr>
          </a:p>
          <a:p>
            <a:pPr marL="400050" lvl="1" indent="0">
              <a:buNone/>
            </a:pPr>
            <a:r>
              <a:rPr lang="de-DE" sz="2400" dirty="0">
                <a:ea typeface="Verdana" pitchFamily="34" charset="0"/>
                <a:cs typeface="Verdana" pitchFamily="34" charset="0"/>
                <a:sym typeface="Wingdings" panose="05000000000000000000" pitchFamily="2" charset="2"/>
              </a:rPr>
              <a:t>  Zeitschrift</a:t>
            </a:r>
            <a:endParaRPr lang="de-DE" sz="2400" dirty="0">
              <a:ea typeface="Verdana" pitchFamily="34" charset="0"/>
              <a:cs typeface="Verdana" pitchFamily="34" charset="0"/>
            </a:endParaRPr>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132</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11"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Tree>
    <p:extLst>
      <p:ext uri="{BB962C8B-B14F-4D97-AF65-F5344CB8AC3E}">
        <p14:creationId xmlns:p14="http://schemas.microsoft.com/office/powerpoint/2010/main" val="590866043"/>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mtClean="0"/>
          </a:p>
          <a:p>
            <a:pPr marL="0" indent="0">
              <a:buNone/>
            </a:pPr>
            <a:r>
              <a:rPr lang="de-DE" b="1" smtClean="0"/>
              <a:t>Beispiel </a:t>
            </a:r>
            <a:r>
              <a:rPr lang="de-DE" b="1"/>
              <a:t>monografische </a:t>
            </a:r>
            <a:r>
              <a:rPr lang="de-DE" b="1" smtClean="0"/>
              <a:t>Reihe:</a:t>
            </a:r>
          </a:p>
          <a:p>
            <a:pPr marL="0" indent="0">
              <a:buNone/>
            </a:pPr>
            <a:endParaRPr lang="de-DE" dirty="0"/>
          </a:p>
          <a:p>
            <a:pPr marL="0" indent="0">
              <a:buNone/>
            </a:pPr>
            <a:r>
              <a:rPr lang="de-DE" smtClean="0"/>
              <a:t>Titelseite:</a:t>
            </a:r>
            <a:r>
              <a:rPr lang="de-DE" smtClean="0">
                <a:ea typeface="Verdana" panose="020B0604030504040204" pitchFamily="34" charset="0"/>
                <a:cs typeface="Verdana" panose="020B0604030504040204" pitchFamily="34" charset="0"/>
              </a:rPr>
              <a:t>        		     Rückseite </a:t>
            </a:r>
            <a:r>
              <a:rPr lang="de-DE" dirty="0" smtClean="0">
                <a:ea typeface="Verdana" panose="020B0604030504040204" pitchFamily="34" charset="0"/>
                <a:cs typeface="Verdana" panose="020B0604030504040204" pitchFamily="34" charset="0"/>
              </a:rPr>
              <a:t>der Titelseite</a:t>
            </a:r>
            <a:r>
              <a:rPr lang="de-DE" dirty="0">
                <a:ea typeface="Verdana" panose="020B0604030504040204" pitchFamily="34" charset="0"/>
                <a:cs typeface="Verdana" panose="020B0604030504040204" pitchFamily="34" charset="0"/>
              </a:rPr>
              <a:t>:</a:t>
            </a:r>
          </a:p>
          <a:p>
            <a:endParaRPr lang="de-DE" dirty="0"/>
          </a:p>
        </p:txBody>
      </p:sp>
      <p:pic>
        <p:nvPicPr>
          <p:cNvPr id="6" name="Grafik 5"/>
          <p:cNvPicPr>
            <a:picLocks noChangeAspect="1"/>
          </p:cNvPicPr>
          <p:nvPr/>
        </p:nvPicPr>
        <p:blipFill rotWithShape="1">
          <a:blip r:embed="rId2" cstate="print">
            <a:extLst>
              <a:ext uri="{28A0092B-C50C-407E-A947-70E740481C1C}">
                <a14:useLocalDpi xmlns:a14="http://schemas.microsoft.com/office/drawing/2010/main" val="0"/>
              </a:ext>
            </a:extLst>
          </a:blip>
          <a:srcRect l="27581" t="6792" r="32604" b="63339"/>
          <a:stretch/>
        </p:blipFill>
        <p:spPr>
          <a:xfrm rot="5400000">
            <a:off x="391300" y="2497132"/>
            <a:ext cx="3680880" cy="3960440"/>
          </a:xfrm>
          <a:prstGeom prst="rect">
            <a:avLst/>
          </a:prstGeom>
          <a:ln w="3175">
            <a:solidFill>
              <a:schemeClr val="tx1"/>
            </a:solidFill>
          </a:ln>
        </p:spPr>
      </p:pic>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l="4681" t="15270" r="72443" b="76858"/>
          <a:stretch/>
        </p:blipFill>
        <p:spPr>
          <a:xfrm>
            <a:off x="4490918" y="2636911"/>
            <a:ext cx="4248472" cy="1033658"/>
          </a:xfrm>
          <a:prstGeom prst="rect">
            <a:avLst/>
          </a:prstGeom>
          <a:ln w="3175">
            <a:solidFill>
              <a:schemeClr val="tx1"/>
            </a:solidFill>
          </a:ln>
        </p:spPr>
      </p:pic>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6525" t="72847" r="73262" b="13461"/>
          <a:stretch/>
        </p:blipFill>
        <p:spPr>
          <a:xfrm>
            <a:off x="4490918" y="4301568"/>
            <a:ext cx="4257546" cy="2016224"/>
          </a:xfrm>
          <a:prstGeom prst="rect">
            <a:avLst/>
          </a:prstGeom>
          <a:ln w="3175">
            <a:solidFill>
              <a:schemeClr val="tx1"/>
            </a:solidFill>
          </a:ln>
        </p:spPr>
      </p:pic>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133</a:t>
            </a:fld>
            <a:endParaRPr lang="de-DE" dirty="0"/>
          </a:p>
        </p:txBody>
      </p:sp>
      <p:sp>
        <p:nvSpPr>
          <p:cNvPr id="12"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13"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Tree>
    <p:extLst>
      <p:ext uri="{BB962C8B-B14F-4D97-AF65-F5344CB8AC3E}">
        <p14:creationId xmlns:p14="http://schemas.microsoft.com/office/powerpoint/2010/main" val="3018865016"/>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z="1800" smtClean="0"/>
          </a:p>
          <a:p>
            <a:pPr marL="0" indent="0">
              <a:buNone/>
            </a:pPr>
            <a:endParaRPr lang="de-DE"/>
          </a:p>
          <a:p>
            <a:pPr marL="0" indent="0">
              <a:buNone/>
            </a:pPr>
            <a:r>
              <a:rPr lang="de-DE" smtClean="0"/>
              <a:t>Beispiel: </a:t>
            </a:r>
            <a:br>
              <a:rPr lang="de-DE" smtClean="0"/>
            </a:br>
            <a:r>
              <a:rPr lang="de-DE" smtClean="0"/>
              <a:t>Kopftitel</a:t>
            </a:r>
            <a:endParaRPr lang="de-DE"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124744"/>
            <a:ext cx="6466843" cy="5134647"/>
          </a:xfrm>
          <a:prstGeom prst="rect">
            <a:avLst/>
          </a:prstGeom>
          <a:ln/>
        </p:spPr>
        <p:style>
          <a:lnRef idx="1">
            <a:schemeClr val="dk1"/>
          </a:lnRef>
          <a:fillRef idx="2">
            <a:schemeClr val="dk1"/>
          </a:fillRef>
          <a:effectRef idx="1">
            <a:schemeClr val="dk1"/>
          </a:effectRef>
          <a:fontRef idx="minor">
            <a:schemeClr val="dk1"/>
          </a:fontRef>
        </p:style>
      </p:pic>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134</a:t>
            </a:fld>
            <a:endParaRPr lang="de-DE" dirty="0"/>
          </a:p>
        </p:txBody>
      </p:sp>
      <p:sp>
        <p:nvSpPr>
          <p:cNvPr id="10"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11"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Tree>
    <p:extLst>
      <p:ext uri="{BB962C8B-B14F-4D97-AF65-F5344CB8AC3E}">
        <p14:creationId xmlns:p14="http://schemas.microsoft.com/office/powerpoint/2010/main" val="1036799138"/>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Abgrenzung </a:t>
            </a:r>
            <a:r>
              <a:rPr lang="de-DE" dirty="0"/>
              <a:t>fortlaufende </a:t>
            </a:r>
            <a:r>
              <a:rPr lang="de-DE" dirty="0" smtClean="0"/>
              <a:t>Ressource – </a:t>
            </a:r>
            <a:r>
              <a:rPr lang="de-DE" dirty="0"/>
              <a:t>Monografie – Integrierende </a:t>
            </a:r>
            <a:r>
              <a:rPr lang="de-DE" dirty="0" smtClean="0"/>
              <a:t>Ressource</a:t>
            </a:r>
            <a:endParaRPr lang="de-DE" dirty="0"/>
          </a:p>
        </p:txBody>
      </p:sp>
      <p:sp>
        <p:nvSpPr>
          <p:cNvPr id="3" name="Textplatzhalter 2"/>
          <p:cNvSpPr>
            <a:spLocks noGrp="1"/>
          </p:cNvSpPr>
          <p:nvPr>
            <p:ph type="body" sz="quarter" idx="13"/>
          </p:nvPr>
        </p:nvSpPr>
        <p:spPr>
          <a:xfrm>
            <a:off x="251520" y="1412776"/>
            <a:ext cx="8640960" cy="4968552"/>
          </a:xfrm>
        </p:spPr>
        <p:txBody>
          <a:bodyPr wrap="square"/>
          <a:lstStyle/>
          <a:p>
            <a:r>
              <a:rPr lang="de-DE" dirty="0"/>
              <a:t>Integrierende Ressourcen sind in Abgrenzung zu monografischen und fortlaufenden Ressourcen durch eine integrierende Erscheinungsweise gekennzeichnet.</a:t>
            </a:r>
          </a:p>
          <a:p>
            <a:r>
              <a:rPr lang="de-DE" dirty="0"/>
              <a:t>Werden die Nachlieferungen/Aktualisierungen in die Ressource eingepflegt und sind als einzelne Teile nicht mehr erkennbar: </a:t>
            </a:r>
          </a:p>
          <a:p>
            <a:pPr marL="400050" lvl="1" indent="0">
              <a:buNone/>
            </a:pPr>
            <a:r>
              <a:rPr lang="de-DE" dirty="0"/>
              <a:t/>
            </a:r>
            <a:br>
              <a:rPr lang="de-DE" dirty="0"/>
            </a:br>
            <a:r>
              <a:rPr lang="de-DE" sz="2400" dirty="0">
                <a:ea typeface="Verdana" pitchFamily="34" charset="0"/>
                <a:cs typeface="Verdana" pitchFamily="34" charset="0"/>
                <a:sym typeface="Wingdings" pitchFamily="2" charset="2"/>
              </a:rPr>
              <a:t></a:t>
            </a:r>
            <a:r>
              <a:rPr lang="de-DE" sz="2400" dirty="0"/>
              <a:t> integrierende Ressource</a:t>
            </a:r>
          </a:p>
          <a:p>
            <a:endParaRPr lang="de-DE" dirty="0"/>
          </a:p>
          <a:p>
            <a:r>
              <a:rPr lang="de-DE"/>
              <a:t>Beispiele für integrierende Ressourcen: Datenbanken, Websites, Loseblatt-Sammlungen, Datenträger mit kumulierendem Gesamtinhalt</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135</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5444654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(Einzelband mit 586 gezählten Seiten):</a:t>
            </a:r>
            <a:br>
              <a:rPr lang="de-DE" dirty="0" smtClean="0"/>
            </a:br>
            <a:endParaRPr lang="de-DE" dirty="0" smtClean="0"/>
          </a:p>
          <a:p>
            <a:endParaRPr lang="de-DE" dirty="0" smtClean="0">
              <a:sym typeface="Wingdings" pitchFamily="2" charset="2"/>
            </a:endParaRPr>
          </a:p>
        </p:txBody>
      </p:sp>
      <p:graphicFrame>
        <p:nvGraphicFramePr>
          <p:cNvPr id="8" name="Tabelle 7"/>
          <p:cNvGraphicFramePr>
            <a:graphicFrameLocks noGrp="1"/>
          </p:cNvGraphicFramePr>
          <p:nvPr>
            <p:extLst>
              <p:ext uri="{D42A27DB-BD31-4B8C-83A1-F6EECF244321}">
                <p14:modId xmlns:p14="http://schemas.microsoft.com/office/powerpoint/2010/main" val="2801335068"/>
              </p:ext>
            </p:extLst>
          </p:nvPr>
        </p:nvGraphicFramePr>
        <p:xfrm>
          <a:off x="755576" y="2420888"/>
          <a:ext cx="7416823" cy="2466344"/>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benutzen </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Band</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586 Seiten</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3476372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r>
              <a:rPr lang="de-DE" dirty="0" smtClean="0">
                <a:sym typeface="Wingdings" pitchFamily="2" charset="2"/>
              </a:rPr>
              <a:t>Beispiel: Einzelband (z. B. Bachelorarbeit) mit Blatt-Zählung und anschließendem römisch paginierten Anhang</a:t>
            </a:r>
          </a:p>
          <a:p>
            <a:endParaRPr lang="de-DE" dirty="0">
              <a:sym typeface="Wingdings" pitchFamily="2" charset="2"/>
            </a:endParaRPr>
          </a:p>
          <a:p>
            <a:endParaRPr lang="de-DE" dirty="0" smtClean="0">
              <a:sym typeface="Wingdings" pitchFamily="2" charset="2"/>
            </a:endParaRPr>
          </a:p>
          <a:p>
            <a:endParaRPr lang="de-DE" dirty="0" smtClean="0">
              <a:sym typeface="Wingdings" pitchFamily="2" charset="2"/>
            </a:endParaRPr>
          </a:p>
          <a:p>
            <a:endParaRPr lang="de-DE" dirty="0" smtClean="0">
              <a:sym typeface="Wingdings" pitchFamily="2" charset="2"/>
            </a:endParaRPr>
          </a:p>
          <a:p>
            <a:endParaRPr lang="de-DE" dirty="0" smtClean="0">
              <a:sym typeface="Wingdings" pitchFamily="2" charset="2"/>
            </a:endParaRPr>
          </a:p>
          <a:p>
            <a:endParaRPr lang="de-DE" dirty="0" smtClean="0">
              <a:sym typeface="Wingdings" pitchFamily="2" charset="2"/>
            </a:endParaRPr>
          </a:p>
          <a:p>
            <a:pPr marL="0" indent="0">
              <a:buNone/>
            </a:pPr>
            <a:endParaRPr lang="de-DE" dirty="0" smtClean="0">
              <a:sym typeface="Wingdings" pitchFamily="2" charset="2"/>
            </a:endParaRPr>
          </a:p>
          <a:p>
            <a:r>
              <a:rPr lang="de-DE" dirty="0" smtClean="0">
                <a:sym typeface="Wingdings" pitchFamily="2" charset="2"/>
              </a:rPr>
              <a:t>Achtung: römische Ziffern werden entsprechend der Vorlage groß oder klein übernommen (RDA 3.4.5.2 D-A-CH)</a:t>
            </a:r>
          </a:p>
        </p:txBody>
      </p:sp>
      <p:graphicFrame>
        <p:nvGraphicFramePr>
          <p:cNvPr id="9" name="Tabelle 8"/>
          <p:cNvGraphicFramePr>
            <a:graphicFrameLocks noGrp="1"/>
          </p:cNvGraphicFramePr>
          <p:nvPr>
            <p:extLst>
              <p:ext uri="{D42A27DB-BD31-4B8C-83A1-F6EECF244321}">
                <p14:modId xmlns:p14="http://schemas.microsoft.com/office/powerpoint/2010/main" val="4225650902"/>
              </p:ext>
            </p:extLst>
          </p:nvPr>
        </p:nvGraphicFramePr>
        <p:xfrm>
          <a:off x="755650" y="2132856"/>
          <a:ext cx="7416823" cy="2466344"/>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benutzen </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Band</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96</a:t>
                      </a:r>
                      <a:r>
                        <a:rPr lang="de-DE" sz="1800" b="0" baseline="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Blätter, </a:t>
                      </a:r>
                      <a:r>
                        <a:rPr lang="de-DE" sz="1800" b="0" baseline="0" dirty="0" err="1"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xxvii</a:t>
                      </a:r>
                      <a:r>
                        <a:rPr lang="de-DE" sz="1800" b="0" baseline="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Seiten</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15</a:t>
            </a:fld>
            <a:endParaRPr lang="de-DE" dirty="0"/>
          </a:p>
        </p:txBody>
      </p:sp>
    </p:spTree>
    <p:extLst>
      <p:ext uri="{BB962C8B-B14F-4D97-AF65-F5344CB8AC3E}">
        <p14:creationId xmlns:p14="http://schemas.microsoft.com/office/powerpoint/2010/main" val="1089904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Beschreibung der Datenträger</a:t>
            </a:r>
            <a:endParaRPr lang="de-DE" dirty="0"/>
          </a:p>
        </p:txBody>
      </p:sp>
      <p:sp>
        <p:nvSpPr>
          <p:cNvPr id="4" name="Textplatzhalter 3"/>
          <p:cNvSpPr>
            <a:spLocks noGrp="1"/>
          </p:cNvSpPr>
          <p:nvPr>
            <p:ph type="body" sz="quarter" idx="4294967295"/>
          </p:nvPr>
        </p:nvSpPr>
        <p:spPr>
          <a:xfrm>
            <a:off x="250825" y="838800"/>
            <a:ext cx="8640000" cy="5472000"/>
          </a:xfrm>
          <a:prstGeom prst="rect">
            <a:avLst/>
          </a:prstGeom>
        </p:spPr>
        <p:txBody>
          <a:bodyPr/>
          <a:lstStyle/>
          <a:p>
            <a:pPr marL="0" indent="0">
              <a:buNone/>
            </a:pPr>
            <a:r>
              <a:rPr lang="de-DE" dirty="0" smtClean="0"/>
              <a:t>Elemente aus RDA 3, die zwar keine Pflicht sind, aber gegebenenfalls sinnvoll für die Beschreibung sind u. a. (Auswahl):</a:t>
            </a:r>
            <a:br>
              <a:rPr lang="de-DE" dirty="0" smtClean="0"/>
            </a:br>
            <a:endParaRPr lang="de-DE" dirty="0" smtClean="0"/>
          </a:p>
          <a:p>
            <a:r>
              <a:rPr lang="de-DE" dirty="0" smtClean="0"/>
              <a:t>Maße (RDA 3.5)</a:t>
            </a:r>
          </a:p>
          <a:p>
            <a:pPr lvl="1"/>
            <a:r>
              <a:rPr lang="de-DE" dirty="0" smtClean="0"/>
              <a:t>Werden i. A. in cm erfasst und auf volle Zahlen gerundet</a:t>
            </a:r>
          </a:p>
          <a:p>
            <a:pPr lvl="1"/>
            <a:r>
              <a:rPr lang="de-DE" dirty="0" smtClean="0"/>
              <a:t>Z. B. „18 cm“ (das Buch misst in Wirklichkeit 17,2 cm)</a:t>
            </a:r>
          </a:p>
          <a:p>
            <a:pPr lvl="1"/>
            <a:endParaRPr lang="de-DE" dirty="0" smtClean="0"/>
          </a:p>
          <a:p>
            <a:r>
              <a:rPr lang="de-DE" dirty="0" smtClean="0"/>
              <a:t>Geräte- oder Systemanforderungen (RDA 3.20)</a:t>
            </a:r>
          </a:p>
          <a:p>
            <a:pPr lvl="1"/>
            <a:r>
              <a:rPr lang="de-DE" dirty="0" smtClean="0"/>
              <a:t>Diese werden gemäß RDA 3.20.1.3 D-A-CH direkt von der Informationsquelle übernommen</a:t>
            </a:r>
          </a:p>
          <a:p>
            <a:pPr lvl="1"/>
            <a:endParaRPr lang="de-DE" dirty="0" smtClean="0"/>
          </a:p>
          <a:p>
            <a:r>
              <a:rPr lang="de-DE" dirty="0" smtClean="0"/>
              <a:t>Eigenschaft einer digitalen Datei (RDA 3.19)</a:t>
            </a:r>
          </a:p>
          <a:p>
            <a:pPr lvl="1"/>
            <a:r>
              <a:rPr lang="de-DE" dirty="0" smtClean="0"/>
              <a:t>Darunter fällt u. a. der Dateityp, Regionalcode eines Films…</a:t>
            </a:r>
            <a:endParaRPr lang="de-DE" dirty="0"/>
          </a:p>
        </p:txBody>
      </p:sp>
      <p:sp>
        <p:nvSpPr>
          <p:cNvPr id="6" name="Fußzeilenplatzhalter 6"/>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7" name="Foliennummernplatzhalter 8"/>
          <p:cNvSpPr>
            <a:spLocks noGrp="1"/>
          </p:cNvSpPr>
          <p:nvPr>
            <p:ph type="sldNum" sz="quarter" idx="4"/>
          </p:nvPr>
        </p:nvSpPr>
        <p:spPr>
          <a:xfrm>
            <a:off x="7236296" y="6376243"/>
            <a:ext cx="1450504" cy="365125"/>
          </a:xfrm>
        </p:spPr>
        <p:txBody>
          <a:bodyPr/>
          <a:lstStyle/>
          <a:p>
            <a:fld id="{8A6690F1-7CA1-4166-A522-500460961984}" type="slidenum">
              <a:rPr lang="de-DE" smtClean="0"/>
              <a:pPr/>
              <a:t>16</a:t>
            </a:fld>
            <a:endParaRPr lang="de-DE" dirty="0"/>
          </a:p>
        </p:txBody>
      </p:sp>
    </p:spTree>
    <p:extLst>
      <p:ext uri="{BB962C8B-B14F-4D97-AF65-F5344CB8AC3E}">
        <p14:creationId xmlns:p14="http://schemas.microsoft.com/office/powerpoint/2010/main" val="2174464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Zugangsinformation URL</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3.02.10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a:xfrm>
            <a:off x="8244408" y="6376243"/>
            <a:ext cx="442392" cy="365125"/>
          </a:xfrm>
        </p:spPr>
        <p:txBody>
          <a:bodyPr/>
          <a:lstStyle/>
          <a:p>
            <a:fld id="{8A6690F1-7CA1-4166-A522-500460961984}" type="slidenum">
              <a:rPr lang="de-DE" smtClean="0"/>
              <a:pPr/>
              <a:t>17</a:t>
            </a:fld>
            <a:endParaRPr lang="de-DE"/>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1190462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URL</a:t>
            </a:r>
            <a:endParaRPr lang="de-DE" dirty="0"/>
          </a:p>
        </p:txBody>
      </p:sp>
      <p:sp>
        <p:nvSpPr>
          <p:cNvPr id="3" name="Textplatzhalter 2"/>
          <p:cNvSpPr>
            <a:spLocks noGrp="1"/>
          </p:cNvSpPr>
          <p:nvPr>
            <p:ph type="body" sz="quarter" idx="13"/>
          </p:nvPr>
        </p:nvSpPr>
        <p:spPr/>
        <p:txBody>
          <a:bodyPr wrap="square"/>
          <a:lstStyle/>
          <a:p>
            <a:r>
              <a:rPr lang="de-DE" dirty="0" smtClean="0"/>
              <a:t>Informationsquellen: beliebig</a:t>
            </a:r>
          </a:p>
          <a:p>
            <a:endParaRPr lang="de-DE" dirty="0" smtClean="0"/>
          </a:p>
          <a:p>
            <a:r>
              <a:rPr lang="de-DE" dirty="0" smtClean="0"/>
              <a:t>Bei mehreren URLs möglichst alle allgemeingültigen erfassen (RDA 4.6.1.3 D-A-CH)</a:t>
            </a:r>
          </a:p>
          <a:p>
            <a:endParaRPr lang="de-DE" dirty="0" smtClean="0"/>
          </a:p>
          <a:p>
            <a:r>
              <a:rPr lang="de-DE" dirty="0" smtClean="0"/>
              <a:t>Falls die Ressource kostenfrei verfügbar ist, kann dies durch ein Attribut zur URL kenntlich gemacht werden. Beispiel:</a:t>
            </a:r>
          </a:p>
          <a:p>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170185696"/>
              </p:ext>
            </p:extLst>
          </p:nvPr>
        </p:nvGraphicFramePr>
        <p:xfrm>
          <a:off x="323528" y="4437112"/>
          <a:ext cx="8424935" cy="1782926"/>
        </p:xfrm>
        <a:graphic>
          <a:graphicData uri="http://schemas.openxmlformats.org/drawingml/2006/table">
            <a:tbl>
              <a:tblPr firstRow="1" bandRow="1">
                <a:tableStyleId>{5C22544A-7EE6-4342-B048-85BDC9FD1C3A}</a:tableStyleId>
              </a:tblPr>
              <a:tblGrid>
                <a:gridCol w="936104"/>
                <a:gridCol w="3240360"/>
                <a:gridCol w="424847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Zugangsbeschränkung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Kostenfrei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Uniform </a:t>
                      </a:r>
                      <a:r>
                        <a:rPr lang="de-DE" b="1" dirty="0" err="1" smtClean="0">
                          <a:latin typeface="Verdana" panose="020B0604030504040204" pitchFamily="34" charset="0"/>
                          <a:ea typeface="Verdana" panose="020B0604030504040204" pitchFamily="34" charset="0"/>
                          <a:cs typeface="Verdana" panose="020B0604030504040204" pitchFamily="34" charset="0"/>
                        </a:rPr>
                        <a:t>Resource</a:t>
                      </a:r>
                      <a:r>
                        <a:rPr lang="de-DE" b="1" baseline="0" dirty="0" smtClean="0">
                          <a:latin typeface="Verdana" panose="020B0604030504040204" pitchFamily="34" charset="0"/>
                          <a:ea typeface="Verdana" panose="020B0604030504040204" pitchFamily="34" charset="0"/>
                          <a:cs typeface="Verdana" panose="020B0604030504040204" pitchFamily="34" charset="0"/>
                        </a:rPr>
                        <a:t> Locator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http://publikationen.ub.uni-frankfurt.de/volltexte/2011/8927/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39536450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des Inhalts</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3.03.01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19</a:t>
            </a:fld>
            <a:endParaRPr lang="de-DE"/>
          </a:p>
        </p:txBody>
      </p:sp>
      <p:sp>
        <p:nvSpPr>
          <p:cNvPr id="7" name="Fußzeilenplatzhalter 5"/>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41062529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RDA kompakt</a:t>
            </a:r>
            <a:br>
              <a:rPr lang="de-DE" dirty="0" smtClean="0"/>
            </a:br>
            <a:r>
              <a:rPr lang="de-DE" dirty="0" smtClean="0"/>
              <a:t>Teil 3/5</a:t>
            </a:r>
            <a:endParaRPr lang="de-DE" dirty="0"/>
          </a:p>
        </p:txBody>
      </p:sp>
      <p:sp>
        <p:nvSpPr>
          <p:cNvPr id="9"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a:xfrm>
            <a:off x="8100392" y="6376243"/>
            <a:ext cx="586408" cy="365125"/>
          </a:xfrm>
        </p:spPr>
        <p:txBody>
          <a:bodyPr/>
          <a:lstStyle/>
          <a:p>
            <a:fld id="{8A6690F1-7CA1-4166-A522-500460961984}" type="slidenum">
              <a:rPr lang="de-DE" smtClean="0"/>
              <a:pPr/>
              <a:t>2</a:t>
            </a:fld>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 Information Kapitel 7</a:t>
            </a:r>
            <a:endParaRPr lang="de-DE" dirty="0"/>
          </a:p>
        </p:txBody>
      </p:sp>
      <p:sp>
        <p:nvSpPr>
          <p:cNvPr id="3" name="Textplatzhalter 2"/>
          <p:cNvSpPr>
            <a:spLocks noGrp="1"/>
          </p:cNvSpPr>
          <p:nvPr>
            <p:ph type="body" sz="quarter" idx="13"/>
          </p:nvPr>
        </p:nvSpPr>
        <p:spPr/>
        <p:txBody>
          <a:bodyPr wrap="square"/>
          <a:lstStyle/>
          <a:p>
            <a:r>
              <a:rPr lang="de-DE" dirty="0" smtClean="0"/>
              <a:t>Erfassung von beschreibenden Merkmalen des intellektuellen oder künstlerischen Inhalts</a:t>
            </a:r>
          </a:p>
          <a:p>
            <a:r>
              <a:rPr lang="de-DE" dirty="0"/>
              <a:t>v</a:t>
            </a:r>
            <a:r>
              <a:rPr lang="de-DE" dirty="0" smtClean="0"/>
              <a:t>erwendet, um die Benutzeranforderungen bezüglich des Inhalts zu erfüllen</a:t>
            </a:r>
          </a:p>
          <a:p>
            <a:pPr lvl="1"/>
            <a:r>
              <a:rPr lang="de-DE" dirty="0" smtClean="0"/>
              <a:t>(z. B. Art des Inhalts, Zielgruppe, Sprache)</a:t>
            </a:r>
          </a:p>
          <a:p>
            <a:r>
              <a:rPr lang="de-DE" dirty="0" smtClean="0"/>
              <a:t>Informationsquellen:</a:t>
            </a:r>
          </a:p>
          <a:p>
            <a:pPr lvl="1"/>
            <a:r>
              <a:rPr lang="de-DE" dirty="0" smtClean="0"/>
              <a:t>die Ressource selbst</a:t>
            </a:r>
          </a:p>
          <a:p>
            <a:pPr lvl="1"/>
            <a:r>
              <a:rPr lang="de-DE" dirty="0" smtClean="0"/>
              <a:t>Quellen außerhalb der Ressource</a:t>
            </a:r>
          </a:p>
        </p:txBody>
      </p:sp>
      <p:sp>
        <p:nvSpPr>
          <p:cNvPr id="4" name="Fußzeilenplatzhalter 3"/>
          <p:cNvSpPr>
            <a:spLocks noGrp="1"/>
          </p:cNvSpPr>
          <p:nvPr>
            <p:ph type="ftr" sz="quarter" idx="14"/>
          </p:nvPr>
        </p:nvSpPr>
        <p:spPr>
          <a:xfrm>
            <a:off x="467544" y="6376243"/>
            <a:ext cx="8136904"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9406777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 des Inhalts (RDA 7.2)</a:t>
            </a:r>
            <a:endParaRPr lang="de-DE" dirty="0"/>
          </a:p>
        </p:txBody>
      </p:sp>
      <p:sp>
        <p:nvSpPr>
          <p:cNvPr id="3" name="Textplatzhalter 2"/>
          <p:cNvSpPr>
            <a:spLocks noGrp="1"/>
          </p:cNvSpPr>
          <p:nvPr>
            <p:ph type="body" sz="quarter" idx="13"/>
          </p:nvPr>
        </p:nvSpPr>
        <p:spPr>
          <a:xfrm>
            <a:off x="251520" y="836712"/>
            <a:ext cx="8640960" cy="864096"/>
          </a:xfrm>
        </p:spPr>
        <p:txBody>
          <a:bodyPr/>
          <a:lstStyle/>
          <a:p>
            <a:r>
              <a:rPr lang="de-DE" dirty="0" smtClean="0"/>
              <a:t>Art des Inhalts wird erfasst, wenn zur Abgrenzung oder eindeutigen Identifizierung notwendig </a:t>
            </a:r>
            <a:endParaRPr lang="de-DE" sz="1800" dirty="0"/>
          </a:p>
        </p:txBody>
      </p:sp>
      <p:sp>
        <p:nvSpPr>
          <p:cNvPr id="6" name="Rechteck 5"/>
          <p:cNvSpPr/>
          <p:nvPr/>
        </p:nvSpPr>
        <p:spPr>
          <a:xfrm>
            <a:off x="611560" y="1916832"/>
            <a:ext cx="7848872" cy="677108"/>
          </a:xfrm>
          <a:prstGeom prst="rect">
            <a:avLst/>
          </a:prstGeom>
        </p:spPr>
        <p:txBody>
          <a:bodyPr wrap="square">
            <a:spAutoFit/>
          </a:bodyPr>
          <a:lstStyle/>
          <a:p>
            <a:r>
              <a:rPr lang="de-DE" sz="2400" dirty="0">
                <a:latin typeface="Verdana" panose="020B0604030504040204" pitchFamily="34" charset="0"/>
                <a:ea typeface="Verdana" panose="020B0604030504040204" pitchFamily="34" charset="0"/>
                <a:cs typeface="Verdana" panose="020B0604030504040204" pitchFamily="34" charset="0"/>
              </a:rPr>
              <a:t>Liste nach RDA 7.2 D-A-CH:</a:t>
            </a:r>
          </a:p>
          <a:p>
            <a:endParaRPr lang="de-DE" sz="1400" dirty="0"/>
          </a:p>
        </p:txBody>
      </p:sp>
      <p:sp>
        <p:nvSpPr>
          <p:cNvPr id="4" name="Fußzeilenplatzhalter 3"/>
          <p:cNvSpPr>
            <a:spLocks noGrp="1"/>
          </p:cNvSpPr>
          <p:nvPr>
            <p:ph type="ftr" sz="quarter" idx="14"/>
          </p:nvPr>
        </p:nvSpPr>
        <p:spPr>
          <a:xfrm>
            <a:off x="467544" y="6376243"/>
            <a:ext cx="8208912"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8" name="Rechteck 7"/>
          <p:cNvSpPr/>
          <p:nvPr/>
        </p:nvSpPr>
        <p:spPr>
          <a:xfrm>
            <a:off x="611560" y="2613576"/>
            <a:ext cx="7641976" cy="3456384"/>
          </a:xfrm>
          <a:prstGeom prst="rect">
            <a:avLst/>
          </a:prstGeom>
        </p:spPr>
        <p:txBody>
          <a:bodyPr wrap="square" numCol="2">
            <a:spAutoFit/>
          </a:bodyPr>
          <a:lstStyle/>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Ausstellungskatalog</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a:latin typeface="Verdana" panose="020B0604030504040204" pitchFamily="34" charset="0"/>
                <a:ea typeface="Verdana" panose="020B0604030504040204" pitchFamily="34" charset="0"/>
                <a:cs typeface="Verdana" panose="020B0604030504040204" pitchFamily="34" charset="0"/>
              </a:rPr>
              <a:t>Autobiografie</a:t>
            </a:r>
          </a:p>
          <a:p>
            <a:pPr marL="742950" lvl="1" indent="-285750">
              <a:buFont typeface="Symbol" panose="05050102010706020507" pitchFamily="18" charset="2"/>
              <a:buChar char="-"/>
            </a:pPr>
            <a:r>
              <a:rPr lang="de-DE" sz="2000" dirty="0">
                <a:latin typeface="Verdana" panose="020B0604030504040204" pitchFamily="34" charset="0"/>
                <a:ea typeface="Verdana" panose="020B0604030504040204" pitchFamily="34" charset="0"/>
                <a:cs typeface="Verdana" panose="020B0604030504040204" pitchFamily="34" charset="0"/>
              </a:rPr>
              <a:t>Bibliografie</a:t>
            </a:r>
          </a:p>
          <a:p>
            <a:pPr marL="742950" lvl="1" indent="-285750">
              <a:buFont typeface="Symbol" panose="05050102010706020507" pitchFamily="18" charset="2"/>
              <a:buChar char="-"/>
            </a:pPr>
            <a:r>
              <a:rPr lang="de-DE" sz="2000" dirty="0">
                <a:latin typeface="Verdana" panose="020B0604030504040204" pitchFamily="34" charset="0"/>
                <a:ea typeface="Verdana" panose="020B0604030504040204" pitchFamily="34" charset="0"/>
                <a:cs typeface="Verdana" panose="020B0604030504040204" pitchFamily="34" charset="0"/>
              </a:rPr>
              <a:t>Bildband</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Biografie</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Comic</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Festschrift</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Hochschulschrift</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lvl="1"/>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000" dirty="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Hörbuch</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Konferenzschrift</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Monografische Reihe</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Schulbuch</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Website</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Zeitschrift</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Zeitung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148434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55393483"/>
              </p:ext>
            </p:extLst>
          </p:nvPr>
        </p:nvGraphicFramePr>
        <p:xfrm>
          <a:off x="395536" y="2708920"/>
          <a:ext cx="8107088" cy="2968973"/>
        </p:xfrm>
        <a:graphic>
          <a:graphicData uri="http://schemas.openxmlformats.org/drawingml/2006/table">
            <a:tbl>
              <a:tblPr firstRow="1" bandRow="1">
                <a:tableStyleId>{5C22544A-7EE6-4342-B048-85BDC9FD1C3A}</a:tableStyleId>
              </a:tblPr>
              <a:tblGrid>
                <a:gridCol w="1409928"/>
                <a:gridCol w="3407326"/>
                <a:gridCol w="3289834"/>
              </a:tblGrid>
              <a:tr h="35637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42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Glas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810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Inhaltlicher Bezugsrahmen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Basiert auf Beiträgen, die in den Jahren</a:t>
                      </a:r>
                      <a:r>
                        <a:rPr lang="de-DE" baseline="0" dirty="0" smtClean="0">
                          <a:latin typeface="Verdana" panose="020B0604030504040204" pitchFamily="34" charset="0"/>
                          <a:ea typeface="Verdana" panose="020B0604030504040204" pitchFamily="34" charset="0"/>
                          <a:cs typeface="Verdana" panose="020B0604030504040204" pitchFamily="34" charset="0"/>
                        </a:rPr>
                        <a:t> von 2007 bis 2013 in der Fachzeitschrift „Detail“ erschienen sind.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1532">
                <a:tc grid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Haupttitel zu unspezifisch, daher für eindeutige Abgrenzung als notwendig erachtet.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Inhaltlicher Bezugsrahmen (RDA 7.3)</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c</a:t>
            </a:r>
            <a:r>
              <a:rPr lang="de-DE" sz="2400" dirty="0" smtClean="0">
                <a:latin typeface="Verdana" panose="020B0604030504040204" pitchFamily="34" charset="0"/>
                <a:ea typeface="Verdana" panose="020B0604030504040204" pitchFamily="34" charset="0"/>
                <a:cs typeface="Verdana" panose="020B0604030504040204" pitchFamily="34" charset="0"/>
              </a:rPr>
              <a:t>hronologischer oder geographischer Bezugsrahmen</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a:t>
            </a:r>
          </a:p>
        </p:txBody>
      </p:sp>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30.11.2016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39028226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Zielgruppe (RDA 7.7)</a:t>
            </a:r>
            <a:endParaRPr lang="de-DE" dirty="0"/>
          </a:p>
        </p:txBody>
      </p:sp>
      <p:sp>
        <p:nvSpPr>
          <p:cNvPr id="3" name="Textplatzhalter 2"/>
          <p:cNvSpPr>
            <a:spLocks noGrp="1"/>
          </p:cNvSpPr>
          <p:nvPr>
            <p:ph type="body" sz="quarter" idx="13"/>
          </p:nvPr>
        </p:nvSpPr>
        <p:spPr/>
        <p:txBody>
          <a:bodyPr wrap="square"/>
          <a:lstStyle/>
          <a:p>
            <a:r>
              <a:rPr lang="de-DE" dirty="0" smtClean="0"/>
              <a:t>definiert durch die Altersgruppe, die Bildungsstufe, die Art der Behinderung </a:t>
            </a:r>
            <a:r>
              <a:rPr lang="de-DE" dirty="0"/>
              <a:t>o</a:t>
            </a:r>
            <a:r>
              <a:rPr lang="de-DE" dirty="0" smtClean="0"/>
              <a:t>der eine andere Kategorisierung</a:t>
            </a:r>
          </a:p>
          <a:p>
            <a:pPr lvl="1"/>
            <a:r>
              <a:rPr lang="de-DE" dirty="0"/>
              <a:t>n</a:t>
            </a:r>
            <a:r>
              <a:rPr lang="de-DE" dirty="0" smtClean="0"/>
              <a:t>ormierte Liste in RDA 7.7.1.3 D-A-CH</a:t>
            </a:r>
          </a:p>
          <a:p>
            <a:pPr lvl="2"/>
            <a:r>
              <a:rPr lang="de-DE" sz="1800" dirty="0" smtClean="0"/>
              <a:t>Jugend</a:t>
            </a:r>
          </a:p>
          <a:p>
            <a:pPr lvl="2"/>
            <a:r>
              <a:rPr lang="de-DE" sz="1800" dirty="0" smtClean="0"/>
              <a:t>Kind</a:t>
            </a:r>
          </a:p>
          <a:p>
            <a:pPr lvl="2"/>
            <a:r>
              <a:rPr lang="de-DE" sz="1800" dirty="0" smtClean="0"/>
              <a:t>Lehrer</a:t>
            </a:r>
          </a:p>
          <a:p>
            <a:pPr lvl="2"/>
            <a:r>
              <a:rPr lang="de-DE" sz="1800" dirty="0" smtClean="0"/>
              <a:t>Leseanfänger</a:t>
            </a:r>
          </a:p>
          <a:p>
            <a:pPr lvl="2"/>
            <a:r>
              <a:rPr lang="de-DE" sz="1800" dirty="0" smtClean="0"/>
              <a:t>Schüler</a:t>
            </a:r>
          </a:p>
          <a:p>
            <a:pPr lvl="2"/>
            <a:r>
              <a:rPr lang="de-DE" sz="1800" dirty="0" smtClean="0"/>
              <a:t>Sehbehinderter</a:t>
            </a:r>
          </a:p>
          <a:p>
            <a:pPr lvl="2"/>
            <a:r>
              <a:rPr lang="de-DE" sz="1800" dirty="0" smtClean="0"/>
              <a:t>Vorschulkind</a:t>
            </a:r>
          </a:p>
          <a:p>
            <a:pPr lvl="1"/>
            <a:r>
              <a:rPr lang="de-DE" dirty="0"/>
              <a:t>n</a:t>
            </a:r>
            <a:r>
              <a:rPr lang="de-DE" dirty="0" smtClean="0"/>
              <a:t>äher erläutert:</a:t>
            </a:r>
          </a:p>
          <a:p>
            <a:pPr lvl="2"/>
            <a:r>
              <a:rPr lang="de-DE" dirty="0" smtClean="0"/>
              <a:t>Kind = 1-12 Jahre</a:t>
            </a:r>
          </a:p>
          <a:p>
            <a:pPr lvl="2"/>
            <a:r>
              <a:rPr lang="de-DE" dirty="0" smtClean="0"/>
              <a:t>Jugend = 12-15 Jahre</a:t>
            </a:r>
          </a:p>
          <a:p>
            <a:pPr lvl="2"/>
            <a:r>
              <a:rPr lang="de-DE" dirty="0" smtClean="0"/>
              <a:t>Vorschulkind = 3-6 Jahre</a:t>
            </a:r>
          </a:p>
          <a:p>
            <a:pPr lvl="2"/>
            <a:r>
              <a:rPr lang="de-DE" dirty="0" smtClean="0"/>
              <a:t>Schüler = Grundschule bis Abitur</a:t>
            </a:r>
            <a:endParaRPr lang="de-DE" dirty="0"/>
          </a:p>
        </p:txBody>
      </p:sp>
      <p:sp>
        <p:nvSpPr>
          <p:cNvPr id="4" name="Fußzeilenplatzhalter 3"/>
          <p:cNvSpPr>
            <a:spLocks noGrp="1"/>
          </p:cNvSpPr>
          <p:nvPr>
            <p:ph type="ftr" sz="quarter" idx="14"/>
          </p:nvPr>
        </p:nvSpPr>
        <p:spPr>
          <a:xfrm>
            <a:off x="467544" y="6376243"/>
            <a:ext cx="835292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21358178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Zielgruppe (RDA 7.7)</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409701238"/>
              </p:ext>
            </p:extLst>
          </p:nvPr>
        </p:nvGraphicFramePr>
        <p:xfrm>
          <a:off x="395536" y="1190145"/>
          <a:ext cx="8280919" cy="1093335"/>
        </p:xfrm>
        <a:graphic>
          <a:graphicData uri="http://schemas.openxmlformats.org/drawingml/2006/table">
            <a:tbl>
              <a:tblPr firstRow="1" bandRow="1">
                <a:tableStyleId>{5C22544A-7EE6-4342-B048-85BDC9FD1C3A}</a:tableStyleId>
              </a:tblPr>
              <a:tblGrid>
                <a:gridCol w="1440159"/>
                <a:gridCol w="2880321"/>
                <a:gridCol w="3960439"/>
              </a:tblGrid>
              <a:tr h="36003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293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Sehbehinderter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16024">
                <a:tc gridSpan="3">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Hinweis in der Ressource: in großer Schrift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055645245"/>
              </p:ext>
            </p:extLst>
          </p:nvPr>
        </p:nvGraphicFramePr>
        <p:xfrm>
          <a:off x="395536" y="5517232"/>
          <a:ext cx="8280920" cy="792088"/>
        </p:xfrm>
        <a:graphic>
          <a:graphicData uri="http://schemas.openxmlformats.org/drawingml/2006/table">
            <a:tbl>
              <a:tblPr firstRow="1" bandRow="1">
                <a:tableStyleId>{5C22544A-7EE6-4342-B048-85BDC9FD1C3A}</a:tableStyleId>
              </a:tblPr>
              <a:tblGrid>
                <a:gridCol w="1281219"/>
                <a:gridCol w="2989510"/>
                <a:gridCol w="4010191"/>
              </a:tblGrid>
              <a:tr h="14973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FSK ab 12 freigegeben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Rechteck 7"/>
          <p:cNvSpPr/>
          <p:nvPr/>
        </p:nvSpPr>
        <p:spPr>
          <a:xfrm>
            <a:off x="251520" y="764704"/>
            <a:ext cx="6606480" cy="400110"/>
          </a:xfrm>
          <a:prstGeom prst="rect">
            <a:avLst/>
          </a:prstGeom>
        </p:spPr>
        <p:txBody>
          <a:bodyPr wrap="square">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Beispiele: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33748660"/>
              </p:ext>
            </p:extLst>
          </p:nvPr>
        </p:nvGraphicFramePr>
        <p:xfrm>
          <a:off x="395536" y="4437112"/>
          <a:ext cx="8280920" cy="786368"/>
        </p:xfrm>
        <a:graphic>
          <a:graphicData uri="http://schemas.openxmlformats.org/drawingml/2006/table">
            <a:tbl>
              <a:tblPr firstRow="1" bandRow="1">
                <a:tableStyleId>{5C22544A-7EE6-4342-B048-85BDC9FD1C3A}</a:tableStyleId>
              </a:tblPr>
              <a:tblGrid>
                <a:gridCol w="1281219"/>
                <a:gridCol w="2989510"/>
                <a:gridCol w="401019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Vorschulkind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3402359253"/>
              </p:ext>
            </p:extLst>
          </p:nvPr>
        </p:nvGraphicFramePr>
        <p:xfrm>
          <a:off x="395536" y="2564904"/>
          <a:ext cx="8280920" cy="1584176"/>
        </p:xfrm>
        <a:graphic>
          <a:graphicData uri="http://schemas.openxmlformats.org/drawingml/2006/table">
            <a:tbl>
              <a:tblPr firstRow="1" bandRow="1">
                <a:tableStyleId>{5C22544A-7EE6-4342-B048-85BDC9FD1C3A}</a:tableStyleId>
              </a:tblPr>
              <a:tblGrid>
                <a:gridCol w="1248138"/>
                <a:gridCol w="3045672"/>
                <a:gridCol w="3987110"/>
              </a:tblGrid>
              <a:tr h="1211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Art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Hörbuch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Sehbehinderter</a:t>
                      </a:r>
                    </a:p>
                  </a:txBody>
                  <a:tcPr anchor="ctr"/>
                </a:tc>
              </a:tr>
              <a:tr h="360040">
                <a:tc grid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Beispiel</a:t>
                      </a:r>
                      <a:r>
                        <a:rPr lang="de-DE" b="0" baseline="0" dirty="0" smtClean="0">
                          <a:latin typeface="Verdana" panose="020B0604030504040204" pitchFamily="34" charset="0"/>
                          <a:ea typeface="Verdana" panose="020B0604030504040204" pitchFamily="34" charset="0"/>
                          <a:cs typeface="Verdana" panose="020B0604030504040204" pitchFamily="34" charset="0"/>
                        </a:rPr>
                        <a:t> für ein Blindenhörbuch</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8280920" cy="365125"/>
          </a:xfrm>
        </p:spPr>
        <p:txBody>
          <a:bodyPr/>
          <a:lstStyle/>
          <a:p>
            <a:r>
              <a:rPr lang="de-DE" smtClean="0"/>
              <a:t>AG RDA Schulungsunterlagen | RDA kompakt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9961904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44742363"/>
              </p:ext>
            </p:extLst>
          </p:nvPr>
        </p:nvGraphicFramePr>
        <p:xfrm>
          <a:off x="395537" y="2708920"/>
          <a:ext cx="8352927" cy="2784861"/>
        </p:xfrm>
        <a:graphic>
          <a:graphicData uri="http://schemas.openxmlformats.org/drawingml/2006/table">
            <a:tbl>
              <a:tblPr firstRow="1" bandRow="1">
                <a:tableStyleId>{5C22544A-7EE6-4342-B048-85BDC9FD1C3A}</a:tableStyleId>
              </a:tblPr>
              <a:tblGrid>
                <a:gridCol w="1336275"/>
                <a:gridCol w="2803228"/>
                <a:gridCol w="421342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Die Stadt Merseburg und ihre Papier- und Mühlengeschichte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Zusammenfassung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Es werden mehrere Mühlen mit ihren unterschiedlichen Benennungen aufgeführt und über die Geschichte der Buntpapierfabrik Merseburg berichtet.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Zusammenfassung des Inhalts (RDA 7.10)</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ein Abstract, eine Zusammenfassung, eine Synopse usw.</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a:t>
            </a:r>
          </a:p>
        </p:txBody>
      </p:sp>
      <p:sp>
        <p:nvSpPr>
          <p:cNvPr id="5" name="Fußzeilenplatzhalter 4"/>
          <p:cNvSpPr>
            <a:spLocks noGrp="1"/>
          </p:cNvSpPr>
          <p:nvPr>
            <p:ph type="ftr" sz="quarter" idx="14"/>
          </p:nvPr>
        </p:nvSpPr>
        <p:spPr>
          <a:xfrm>
            <a:off x="467544" y="6376243"/>
            <a:ext cx="8424936" cy="365125"/>
          </a:xfrm>
        </p:spPr>
        <p:txBody>
          <a:bodyPr/>
          <a:lstStyle/>
          <a:p>
            <a:r>
              <a:rPr lang="de-DE" smtClean="0"/>
              <a:t>AG RDA Schulungsunterlagen | RDA kompakt | Stand: 30.11.2016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41092620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8828144"/>
              </p:ext>
            </p:extLst>
          </p:nvPr>
        </p:nvGraphicFramePr>
        <p:xfrm>
          <a:off x="395536" y="3140968"/>
          <a:ext cx="8280920" cy="864095"/>
        </p:xfrm>
        <a:graphic>
          <a:graphicData uri="http://schemas.openxmlformats.org/drawingml/2006/table">
            <a:tbl>
              <a:tblPr firstRow="1" bandRow="1">
                <a:tableStyleId>{5C22544A-7EE6-4342-B048-85BDC9FD1C3A}</a:tableStyleId>
              </a:tblPr>
              <a:tblGrid>
                <a:gridCol w="1248138"/>
                <a:gridCol w="3016334"/>
                <a:gridCol w="4016448"/>
              </a:tblGrid>
              <a:tr h="30172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9833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Aufzeichnungsort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Waldbühne,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8640"/>
            <a:ext cx="8640960" cy="792088"/>
          </a:xfrm>
        </p:spPr>
        <p:txBody>
          <a:bodyPr/>
          <a:lstStyle/>
          <a:p>
            <a:r>
              <a:rPr lang="de-DE" dirty="0" smtClean="0"/>
              <a:t>Aufzeichnungsort und Aufzeichnungsdatum (RDA 7.11)</a:t>
            </a:r>
            <a:endParaRPr lang="de-DE" dirty="0"/>
          </a:p>
        </p:txBody>
      </p:sp>
      <p:sp>
        <p:nvSpPr>
          <p:cNvPr id="3" name="Textfeld 2"/>
          <p:cNvSpPr txBox="1"/>
          <p:nvPr/>
        </p:nvSpPr>
        <p:spPr>
          <a:xfrm>
            <a:off x="251520" y="980728"/>
            <a:ext cx="8251104" cy="1938992"/>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Ort und Datum, die mit der Aufzeichnung (Aufnahme, Film usw.) des Inhalts einer Ressource in Verbindung stehen.</a:t>
            </a:r>
          </a:p>
          <a:p>
            <a:pPr marL="342900" indent="-342900">
              <a:buFont typeface="Arial" panose="020B0604020202020204"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p>
        </p:txBody>
      </p:sp>
      <p:graphicFrame>
        <p:nvGraphicFramePr>
          <p:cNvPr id="8" name="Tabelle 7"/>
          <p:cNvGraphicFramePr>
            <a:graphicFrameLocks noGrp="1"/>
          </p:cNvGraphicFramePr>
          <p:nvPr>
            <p:extLst>
              <p:ext uri="{D42A27DB-BD31-4B8C-83A1-F6EECF244321}">
                <p14:modId xmlns:p14="http://schemas.microsoft.com/office/powerpoint/2010/main" val="3142241608"/>
              </p:ext>
            </p:extLst>
          </p:nvPr>
        </p:nvGraphicFramePr>
        <p:xfrm>
          <a:off x="395536" y="4293096"/>
          <a:ext cx="8280920" cy="864096"/>
        </p:xfrm>
        <a:graphic>
          <a:graphicData uri="http://schemas.openxmlformats.org/drawingml/2006/table">
            <a:tbl>
              <a:tblPr firstRow="1" bandRow="1">
                <a:tableStyleId>{5C22544A-7EE6-4342-B048-85BDC9FD1C3A}</a:tableStyleId>
              </a:tblPr>
              <a:tblGrid>
                <a:gridCol w="1248138"/>
                <a:gridCol w="3016334"/>
                <a:gridCol w="4016448"/>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9833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Aufzeichnungsdatum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22.-23. </a:t>
                      </a:r>
                      <a:r>
                        <a:rPr lang="de-DE" smtClean="0">
                          <a:latin typeface="Verdana" panose="020B0604030504040204" pitchFamily="34" charset="0"/>
                          <a:ea typeface="Verdana" panose="020B0604030504040204" pitchFamily="34" charset="0"/>
                          <a:cs typeface="Verdana" panose="020B0604030504040204" pitchFamily="34" charset="0"/>
                        </a:rPr>
                        <a:t>April 1977</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805337080"/>
              </p:ext>
            </p:extLst>
          </p:nvPr>
        </p:nvGraphicFramePr>
        <p:xfrm>
          <a:off x="395536" y="5445224"/>
          <a:ext cx="8280920" cy="792088"/>
        </p:xfrm>
        <a:graphic>
          <a:graphicData uri="http://schemas.openxmlformats.org/drawingml/2006/table">
            <a:tbl>
              <a:tblPr firstRow="1" bandRow="1">
                <a:tableStyleId>{5C22544A-7EE6-4342-B048-85BDC9FD1C3A}</a:tableStyleId>
              </a:tblPr>
              <a:tblGrid>
                <a:gridCol w="1248138"/>
                <a:gridCol w="3016334"/>
                <a:gridCol w="4016448"/>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Aufzeichnungsdatum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2002 September 13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42845545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527710104"/>
              </p:ext>
            </p:extLst>
          </p:nvPr>
        </p:nvGraphicFramePr>
        <p:xfrm>
          <a:off x="395536" y="2636912"/>
          <a:ext cx="8136904" cy="1409708"/>
        </p:xfrm>
        <a:graphic>
          <a:graphicData uri="http://schemas.openxmlformats.org/drawingml/2006/table">
            <a:tbl>
              <a:tblPr firstRow="1" bandRow="1">
                <a:tableStyleId>{5C22544A-7EE6-4342-B048-85BDC9FD1C3A}</a:tableStyleId>
              </a:tblPr>
              <a:tblGrid>
                <a:gridCol w="1248138"/>
                <a:gridCol w="2712302"/>
                <a:gridCol w="417646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Russischer und sorbischer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2207">
                <a:tc grid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Titel liegt sorbisch vor. Der Inhaltstext ist sorbisch und russisch.</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Sprache des Inhalts (RDA 7.12)</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e</a:t>
            </a:r>
            <a:r>
              <a:rPr lang="de-DE" sz="2400" dirty="0" smtClean="0">
                <a:latin typeface="Verdana" panose="020B0604030504040204" pitchFamily="34" charset="0"/>
                <a:ea typeface="Verdana" panose="020B0604030504040204" pitchFamily="34" charset="0"/>
                <a:cs typeface="Verdana" panose="020B0604030504040204" pitchFamily="34" charset="0"/>
              </a:rPr>
              <a:t>ine Sprache, die verwendet wird, um den Inhalt einer Ressource auszudrücken</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p>
        </p:txBody>
      </p:sp>
      <p:graphicFrame>
        <p:nvGraphicFramePr>
          <p:cNvPr id="8" name="Tabelle 7"/>
          <p:cNvGraphicFramePr>
            <a:graphicFrameLocks noGrp="1"/>
          </p:cNvGraphicFramePr>
          <p:nvPr>
            <p:extLst>
              <p:ext uri="{D42A27DB-BD31-4B8C-83A1-F6EECF244321}">
                <p14:modId xmlns:p14="http://schemas.microsoft.com/office/powerpoint/2010/main" val="2777939150"/>
              </p:ext>
            </p:extLst>
          </p:nvPr>
        </p:nvGraphicFramePr>
        <p:xfrm>
          <a:off x="395536" y="4293096"/>
          <a:ext cx="8136904" cy="1729242"/>
        </p:xfrm>
        <a:graphic>
          <a:graphicData uri="http://schemas.openxmlformats.org/drawingml/2006/table">
            <a:tbl>
              <a:tblPr firstRow="1" bandRow="1">
                <a:tableStyleId>{5C22544A-7EE6-4342-B048-85BDC9FD1C3A}</a:tableStyleId>
              </a:tblPr>
              <a:tblGrid>
                <a:gridCol w="1248138"/>
                <a:gridCol w="2784310"/>
                <a:gridCol w="410445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Tschechischer Text. Deutsche und englische Zusammenfassung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gridSpan="3">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Titel und Sprache des Inhalts sind tschechisch. Hinweis auf die englische und deutsche Zusammenfassung.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30.11.2016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7384636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Notation (RDA 7.13)</a:t>
            </a:r>
            <a:endParaRPr lang="de-DE" dirty="0"/>
          </a:p>
        </p:txBody>
      </p:sp>
      <p:sp>
        <p:nvSpPr>
          <p:cNvPr id="3" name="Textplatzhalter 2"/>
          <p:cNvSpPr>
            <a:spLocks noGrp="1"/>
          </p:cNvSpPr>
          <p:nvPr>
            <p:ph type="body" sz="quarter" idx="13"/>
          </p:nvPr>
        </p:nvSpPr>
        <p:spPr/>
        <p:txBody>
          <a:bodyPr wrap="square"/>
          <a:lstStyle/>
          <a:p>
            <a:r>
              <a:rPr lang="de-DE" dirty="0" smtClean="0"/>
              <a:t>Inhalt wird durch Zeichen und/oder Symbole ausgedrückt </a:t>
            </a:r>
          </a:p>
          <a:p>
            <a:pPr marL="0" indent="0">
              <a:buNone/>
            </a:pPr>
            <a:endParaRPr lang="de-DE" dirty="0" smtClean="0"/>
          </a:p>
          <a:p>
            <a:r>
              <a:rPr lang="de-DE" dirty="0" smtClean="0"/>
              <a:t>Schrift (RDA 7.13.2)</a:t>
            </a:r>
          </a:p>
          <a:p>
            <a:pPr lvl="1"/>
            <a:r>
              <a:rPr lang="de-DE" dirty="0" smtClean="0"/>
              <a:t>Zusatzelement im deutschsprachigen Raum für nicht-</a:t>
            </a:r>
            <a:r>
              <a:rPr lang="de-DE" dirty="0"/>
              <a:t>l</a:t>
            </a:r>
            <a:r>
              <a:rPr lang="de-DE" dirty="0" smtClean="0"/>
              <a:t>ateinische Schriften</a:t>
            </a:r>
          </a:p>
          <a:p>
            <a:r>
              <a:rPr lang="de-DE" dirty="0" smtClean="0"/>
              <a:t>Erfassen von Schriften (RDA 7.13.2.3)</a:t>
            </a:r>
          </a:p>
          <a:p>
            <a:pPr lvl="1"/>
            <a:r>
              <a:rPr lang="de-DE" dirty="0" smtClean="0"/>
              <a:t>textliche Begriffe</a:t>
            </a:r>
          </a:p>
          <a:p>
            <a:pPr lvl="1"/>
            <a:r>
              <a:rPr lang="de-DE" dirty="0"/>
              <a:t>o</a:t>
            </a:r>
            <a:r>
              <a:rPr lang="de-DE" dirty="0" smtClean="0"/>
              <a:t>der 4-Buchstaben-Kodierungen nach ISO 15924</a:t>
            </a:r>
          </a:p>
          <a:p>
            <a:r>
              <a:rPr lang="de-DE" dirty="0" smtClean="0"/>
              <a:t>Details zu Schriften (RDA 7.13.2.4)</a:t>
            </a:r>
          </a:p>
          <a:p>
            <a:pPr lvl="1"/>
            <a:r>
              <a:rPr lang="de-DE" dirty="0"/>
              <a:t>w</a:t>
            </a:r>
            <a:r>
              <a:rPr lang="de-DE" dirty="0" smtClean="0"/>
              <a:t>ird erfasst, wenn für die Identifizierung oder Abgrenzung wichtig</a:t>
            </a:r>
          </a:p>
        </p:txBody>
      </p:sp>
      <p:sp>
        <p:nvSpPr>
          <p:cNvPr id="4" name="Fußzeilenplatzhalter 3"/>
          <p:cNvSpPr>
            <a:spLocks noGrp="1"/>
          </p:cNvSpPr>
          <p:nvPr>
            <p:ph type="ftr" sz="quarter" idx="14"/>
          </p:nvPr>
        </p:nvSpPr>
        <p:spPr>
          <a:xfrm>
            <a:off x="467544" y="6376243"/>
            <a:ext cx="8208912"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2296149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314246942"/>
              </p:ext>
            </p:extLst>
          </p:nvPr>
        </p:nvGraphicFramePr>
        <p:xfrm>
          <a:off x="395536" y="2708920"/>
          <a:ext cx="8136904" cy="1047501"/>
        </p:xfrm>
        <a:graphic>
          <a:graphicData uri="http://schemas.openxmlformats.org/drawingml/2006/table">
            <a:tbl>
              <a:tblPr firstRow="1" bandRow="1">
                <a:tableStyleId>{5C22544A-7EE6-4342-B048-85BDC9FD1C3A}</a:tableStyleId>
              </a:tblPr>
              <a:tblGrid>
                <a:gridCol w="1248138"/>
                <a:gridCol w="3016334"/>
                <a:gridCol w="3872432"/>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Barrierefreier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Geschlossene Untertitel für Hörgeschädigte auf deutsch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Barrierefreier Inhalt (RDA 7.14)</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Inhalt, der diejenigen mit einer Sinnesschädigung zum besseren Verständnis von Inhalt unterstützt</a:t>
            </a:r>
          </a:p>
          <a:p>
            <a:endParaRPr lang="de-DE" sz="2400" dirty="0" smtClean="0"/>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3740832308"/>
              </p:ext>
            </p:extLst>
          </p:nvPr>
        </p:nvGraphicFramePr>
        <p:xfrm>
          <a:off x="395536" y="3933056"/>
          <a:ext cx="8136904" cy="1047501"/>
        </p:xfrm>
        <a:graphic>
          <a:graphicData uri="http://schemas.openxmlformats.org/drawingml/2006/table">
            <a:tbl>
              <a:tblPr firstRow="1" bandRow="1">
                <a:tableStyleId>{5C22544A-7EE6-4342-B048-85BDC9FD1C3A}</a:tableStyleId>
              </a:tblPr>
              <a:tblGrid>
                <a:gridCol w="1248138"/>
                <a:gridCol w="3016334"/>
                <a:gridCol w="3872432"/>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Barrierefreier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Untertitel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4" name="Tabelle 3"/>
          <p:cNvGraphicFramePr>
            <a:graphicFrameLocks noGrp="1"/>
          </p:cNvGraphicFramePr>
          <p:nvPr>
            <p:extLst>
              <p:ext uri="{D42A27DB-BD31-4B8C-83A1-F6EECF244321}">
                <p14:modId xmlns:p14="http://schemas.microsoft.com/office/powerpoint/2010/main" val="653417644"/>
              </p:ext>
            </p:extLst>
          </p:nvPr>
        </p:nvGraphicFramePr>
        <p:xfrm>
          <a:off x="395536" y="5157192"/>
          <a:ext cx="8136904" cy="1066800"/>
        </p:xfrm>
        <a:graphic>
          <a:graphicData uri="http://schemas.openxmlformats.org/drawingml/2006/table">
            <a:tbl>
              <a:tblPr firstRow="1" bandRow="1">
                <a:tableStyleId>{5C22544A-7EE6-4342-B048-85BDC9FD1C3A}</a:tableStyleId>
              </a:tblPr>
              <a:tblGrid>
                <a:gridCol w="1248138"/>
                <a:gridCol w="3016334"/>
                <a:gridCol w="3872432"/>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Barrierefreier</a:t>
                      </a:r>
                      <a:r>
                        <a:rPr lang="de-DE" baseline="0" dirty="0" smtClean="0">
                          <a:latin typeface="Verdana" panose="020B0604030504040204" pitchFamily="34" charset="0"/>
                          <a:ea typeface="Verdana" panose="020B0604030504040204" pitchFamily="34" charset="0"/>
                          <a:cs typeface="Verdana" panose="020B0604030504040204" pitchFamily="34" charset="0"/>
                        </a:rPr>
                        <a:t>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Offen unterlegt in amerikanischer Gebärdensprache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6059290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a:t>Beschreibung der Datenträger</a:t>
            </a:r>
            <a:br>
              <a:rPr lang="de-DE" dirty="0"/>
            </a:br>
            <a:r>
              <a:rPr lang="de-DE" dirty="0"/>
              <a:t>(RDA 3)</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3.02.09</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a:xfrm>
            <a:off x="8244408" y="6376243"/>
            <a:ext cx="442392" cy="365125"/>
          </a:xfrm>
        </p:spPr>
        <p:txBody>
          <a:bodyPr/>
          <a:lstStyle/>
          <a:p>
            <a:fld id="{8A6690F1-7CA1-4166-A522-500460961984}" type="slidenum">
              <a:rPr lang="de-DE" smtClean="0"/>
              <a:pPr/>
              <a:t>3</a:t>
            </a:fld>
            <a:endParaRPr lang="de-DE"/>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5751828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 (RDA 7.15)</a:t>
            </a:r>
            <a:endParaRPr lang="de-DE" dirty="0"/>
          </a:p>
        </p:txBody>
      </p:sp>
      <p:sp>
        <p:nvSpPr>
          <p:cNvPr id="3" name="Textplatzhalter 2"/>
          <p:cNvSpPr>
            <a:spLocks noGrp="1"/>
          </p:cNvSpPr>
          <p:nvPr>
            <p:ph type="body" sz="quarter" idx="13"/>
          </p:nvPr>
        </p:nvSpPr>
        <p:spPr/>
        <p:txBody>
          <a:bodyPr wrap="square"/>
          <a:lstStyle/>
          <a:p>
            <a:r>
              <a:rPr lang="de-DE" dirty="0" smtClean="0"/>
              <a:t>Standardelement, Angabe gemäß der Grundregel  (RDA 7.15.1.3)</a:t>
            </a:r>
          </a:p>
          <a:p>
            <a:endParaRPr lang="de-DE" dirty="0"/>
          </a:p>
          <a:p>
            <a:r>
              <a:rPr lang="de-DE" dirty="0" smtClean="0"/>
              <a:t>Inhalt, der dazu konzipiert ist, den primären Inhalt einer Ressource zu illustrieren                          (RDA 7.15.1.3 D-A-CH)</a:t>
            </a:r>
          </a:p>
          <a:p>
            <a:pPr lvl="1"/>
            <a:r>
              <a:rPr lang="de-DE" dirty="0" smtClean="0"/>
              <a:t>Erfassung nur vorgesehen als Ergänzung des primären Inhalts</a:t>
            </a:r>
          </a:p>
          <a:p>
            <a:pPr lvl="1"/>
            <a:r>
              <a:rPr lang="de-DE" dirty="0" smtClean="0"/>
              <a:t>keine Erfassung, wenn ein wesentlicher Teil aus Bildern etc. besteht</a:t>
            </a:r>
          </a:p>
          <a:p>
            <a:pPr lvl="2"/>
            <a:r>
              <a:rPr lang="de-DE" sz="1800" dirty="0"/>
              <a:t>n</a:t>
            </a:r>
            <a:r>
              <a:rPr lang="de-DE" sz="1800" dirty="0" smtClean="0"/>
              <a:t>ach RDA 7.2 wird ein Begriff aus der normierten Liste  in RDA 7.2.1.3 D-A-CH gewählt</a:t>
            </a:r>
          </a:p>
          <a:p>
            <a:pPr lvl="2"/>
            <a:r>
              <a:rPr lang="de-DE" sz="1800" dirty="0"/>
              <a:t>e</a:t>
            </a:r>
            <a:r>
              <a:rPr lang="de-DE" sz="1800" dirty="0" smtClean="0"/>
              <a:t>rfassen Sie zusätzliches „unbewegtes Bild“ als Inhaltstyp nach RDA 6.9</a:t>
            </a:r>
          </a:p>
          <a:p>
            <a:pPr lvl="1"/>
            <a:endParaRPr lang="de-DE" dirty="0" smtClean="0"/>
          </a:p>
          <a:p>
            <a:pPr marL="457200" lvl="1" indent="0">
              <a:buNone/>
            </a:pPr>
            <a:endParaRPr lang="de-DE" dirty="0" smtClean="0"/>
          </a:p>
        </p:txBody>
      </p:sp>
      <p:sp>
        <p:nvSpPr>
          <p:cNvPr id="4" name="Fußzeilenplatzhalter 3"/>
          <p:cNvSpPr>
            <a:spLocks noGrp="1"/>
          </p:cNvSpPr>
          <p:nvPr>
            <p:ph type="ftr" sz="quarter" idx="14"/>
          </p:nvPr>
        </p:nvSpPr>
        <p:spPr>
          <a:xfrm>
            <a:off x="467544" y="6376243"/>
            <a:ext cx="835292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3034589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 (RDA 7.15)</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14058722"/>
              </p:ext>
            </p:extLst>
          </p:nvPr>
        </p:nvGraphicFramePr>
        <p:xfrm>
          <a:off x="395537" y="1514120"/>
          <a:ext cx="8136903" cy="1711756"/>
        </p:xfrm>
        <a:graphic>
          <a:graphicData uri="http://schemas.openxmlformats.org/drawingml/2006/table">
            <a:tbl>
              <a:tblPr firstRow="1" bandRow="1">
                <a:tableStyleId>{5C22544A-7EE6-4342-B048-85BDC9FD1C3A}</a:tableStyleId>
              </a:tblPr>
              <a:tblGrid>
                <a:gridCol w="1280011"/>
                <a:gridCol w="2947267"/>
                <a:gridCol w="3909625"/>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29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2998">
                <a:tc grid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Weniger als 40 % Abbildungen.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374480040"/>
              </p:ext>
            </p:extLst>
          </p:nvPr>
        </p:nvGraphicFramePr>
        <p:xfrm>
          <a:off x="395536" y="3861048"/>
          <a:ext cx="8136904" cy="1800200"/>
        </p:xfrm>
        <a:graphic>
          <a:graphicData uri="http://schemas.openxmlformats.org/drawingml/2006/table">
            <a:tbl>
              <a:tblPr firstRow="1" bandRow="1">
                <a:tableStyleId>{5C22544A-7EE6-4342-B048-85BDC9FD1C3A}</a:tableStyleId>
              </a:tblPr>
              <a:tblGrid>
                <a:gridCol w="1296144"/>
                <a:gridCol w="3024336"/>
                <a:gridCol w="3816424"/>
              </a:tblGrid>
              <a:tr h="14973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Diagramme, Illustrationen, Karten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52699">
                <a:tc gridSpan="3">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Ein Reiseführer enthält Abbildungen, Karten und Diagramme (Höhenprofile).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Rechteck 8"/>
          <p:cNvSpPr/>
          <p:nvPr/>
        </p:nvSpPr>
        <p:spPr>
          <a:xfrm>
            <a:off x="251520" y="764704"/>
            <a:ext cx="5575439" cy="461665"/>
          </a:xfrm>
          <a:prstGeom prst="rect">
            <a:avLst/>
          </a:prstGeom>
        </p:spPr>
        <p:txBody>
          <a:bodyPr wrap="square">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8352928" cy="365125"/>
          </a:xfrm>
        </p:spPr>
        <p:txBody>
          <a:bodyPr/>
          <a:lstStyle/>
          <a:p>
            <a:r>
              <a:rPr lang="de-DE" smtClean="0"/>
              <a:t>AG RDA Schulungsunterlagen | RDA kompakt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8967668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44704311"/>
              </p:ext>
            </p:extLst>
          </p:nvPr>
        </p:nvGraphicFramePr>
        <p:xfrm>
          <a:off x="395536" y="2420888"/>
          <a:ext cx="8107088" cy="1729242"/>
        </p:xfrm>
        <a:graphic>
          <a:graphicData uri="http://schemas.openxmlformats.org/drawingml/2006/table">
            <a:tbl>
              <a:tblPr firstRow="1" bandRow="1">
                <a:tableStyleId>{5C22544A-7EE6-4342-B048-85BDC9FD1C3A}</a:tableStyleId>
              </a:tblPr>
              <a:tblGrid>
                <a:gridCol w="1409928"/>
                <a:gridCol w="3407326"/>
                <a:gridCol w="328983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 Diagramme, 45 Illustrationen,</a:t>
                      </a:r>
                      <a:r>
                        <a:rPr lang="de-DE" baseline="0" dirty="0" smtClean="0">
                          <a:latin typeface="Verdana" panose="020B0604030504040204" pitchFamily="34" charset="0"/>
                          <a:ea typeface="Verdana" panose="020B0604030504040204" pitchFamily="34" charset="0"/>
                          <a:cs typeface="Verdana" panose="020B0604030504040204" pitchFamily="34" charset="0"/>
                        </a:rPr>
                        <a:t> Karten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gridSpan="3">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Die Anzahl wird angegeben, wenn sie einfach zu ermitteln ist. (Anzahl lt.</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Vorlage)</a:t>
                      </a:r>
                    </a:p>
                  </a:txBody>
                  <a:tcPr anchor="ctr"/>
                </a:tc>
                <a:tc hMerge="1">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Illustrierender Inhalt (RDA 7.15)</a:t>
            </a:r>
            <a:endParaRPr lang="de-DE" dirty="0"/>
          </a:p>
        </p:txBody>
      </p:sp>
      <p:sp>
        <p:nvSpPr>
          <p:cNvPr id="3" name="Textfeld 2"/>
          <p:cNvSpPr txBox="1"/>
          <p:nvPr/>
        </p:nvSpPr>
        <p:spPr>
          <a:xfrm>
            <a:off x="251520" y="836712"/>
            <a:ext cx="8251104" cy="461665"/>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w</a:t>
            </a:r>
            <a:r>
              <a:rPr lang="de-DE" sz="2400" dirty="0" smtClean="0">
                <a:latin typeface="Verdana" panose="020B0604030504040204" pitchFamily="34" charset="0"/>
                <a:ea typeface="Verdana" panose="020B0604030504040204" pitchFamily="34" charset="0"/>
                <a:cs typeface="Verdana" panose="020B0604030504040204" pitchFamily="34" charset="0"/>
              </a:rPr>
              <a:t>eiteres Beispiel:</a:t>
            </a:r>
          </a:p>
        </p:txBody>
      </p:sp>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30.11.2016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28193779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 (RDA 7.15)</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28814860"/>
              </p:ext>
            </p:extLst>
          </p:nvPr>
        </p:nvGraphicFramePr>
        <p:xfrm>
          <a:off x="395535" y="1514120"/>
          <a:ext cx="8136904" cy="3972152"/>
        </p:xfrm>
        <a:graphic>
          <a:graphicData uri="http://schemas.openxmlformats.org/drawingml/2006/table">
            <a:tbl>
              <a:tblPr firstRow="1" bandRow="1">
                <a:tableStyleId>{5C22544A-7EE6-4342-B048-85BDC9FD1C3A}</a:tableStyleId>
              </a:tblPr>
              <a:tblGrid>
                <a:gridCol w="1472565"/>
                <a:gridCol w="3390628"/>
                <a:gridCol w="3273711"/>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29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29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unbewegtes Bild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299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Art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Bildband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29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Notenbeispiele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2998">
                <a:tc gridSpan="3">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der Ressource sind mindestens 40 % Abbildungen, die von ebenso hoher Bedeutung sind wie der Text, sowie zusätzliche Notenbeispiele.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Rechteck 8"/>
          <p:cNvSpPr/>
          <p:nvPr/>
        </p:nvSpPr>
        <p:spPr>
          <a:xfrm>
            <a:off x="251520" y="764704"/>
            <a:ext cx="5575439" cy="461665"/>
          </a:xfrm>
          <a:prstGeom prst="rect">
            <a:avLst/>
          </a:prstGeom>
        </p:spPr>
        <p:txBody>
          <a:bodyPr wrap="square">
            <a:spAutoFit/>
          </a:bodyPr>
          <a:lstStyle/>
          <a:p>
            <a:pPr marL="800100" lvl="1" indent="-342900">
              <a:buFont typeface="Arial" panose="020B0604020202020204" pitchFamily="34" charset="0"/>
              <a:buChar char="•"/>
            </a:pPr>
            <a:r>
              <a:rPr lang="de-DE" sz="2400" dirty="0" smtClean="0"/>
              <a:t>Beispiel für Bildband:</a:t>
            </a:r>
            <a:endParaRPr lang="de-DE" sz="2400" dirty="0"/>
          </a:p>
        </p:txBody>
      </p:sp>
      <p:sp>
        <p:nvSpPr>
          <p:cNvPr id="4" name="Fußzeilenplatzhalter 3"/>
          <p:cNvSpPr>
            <a:spLocks noGrp="1"/>
          </p:cNvSpPr>
          <p:nvPr>
            <p:ph type="ftr" sz="quarter" idx="14"/>
          </p:nvPr>
        </p:nvSpPr>
        <p:spPr>
          <a:xfrm>
            <a:off x="467544" y="6376243"/>
            <a:ext cx="8280920" cy="365125"/>
          </a:xfrm>
        </p:spPr>
        <p:txBody>
          <a:bodyPr/>
          <a:lstStyle/>
          <a:p>
            <a:r>
              <a:rPr lang="de-DE" smtClean="0"/>
              <a:t>AG RDA Schulungsunterlagen | RDA kompakt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26837922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23528" y="836712"/>
            <a:ext cx="8640960" cy="1008112"/>
          </a:xfrm>
        </p:spPr>
        <p:txBody>
          <a:bodyPr/>
          <a:lstStyle/>
          <a:p>
            <a:r>
              <a:rPr lang="de-DE" dirty="0"/>
              <a:t>Erweiterte Liste der zu verwendenden Begriffe in RDA 7.15.1.3 + RDA 7.15.1.3 D-A-CH</a:t>
            </a:r>
          </a:p>
        </p:txBody>
      </p:sp>
      <p:sp>
        <p:nvSpPr>
          <p:cNvPr id="4" name="Titel 1"/>
          <p:cNvSpPr>
            <a:spLocks noGrp="1"/>
          </p:cNvSpPr>
          <p:nvPr>
            <p:ph type="title"/>
          </p:nvPr>
        </p:nvSpPr>
        <p:spPr/>
        <p:txBody>
          <a:bodyPr/>
          <a:lstStyle/>
          <a:p>
            <a:r>
              <a:rPr lang="de-DE" dirty="0" smtClean="0"/>
              <a:t>Illustrierender Inhalt (RDA 7.15)</a:t>
            </a:r>
            <a:endParaRPr lang="de-DE" dirty="0"/>
          </a:p>
        </p:txBody>
      </p:sp>
      <p:sp>
        <p:nvSpPr>
          <p:cNvPr id="5" name="Rechteck 4"/>
          <p:cNvSpPr/>
          <p:nvPr/>
        </p:nvSpPr>
        <p:spPr>
          <a:xfrm>
            <a:off x="647056" y="2276872"/>
            <a:ext cx="7560840" cy="1938992"/>
          </a:xfrm>
          <a:prstGeom prst="rect">
            <a:avLst/>
          </a:prstGeom>
        </p:spPr>
        <p:txBody>
          <a:bodyPr wrap="square">
            <a:spAutoFit/>
          </a:bodyPr>
          <a:lstStyle/>
          <a:p>
            <a:pPr lvl="1"/>
            <a:r>
              <a:rPr lang="de-DE" sz="2000" dirty="0" smtClean="0">
                <a:latin typeface="Verdana" panose="020B0604030504040204" pitchFamily="34" charset="0"/>
                <a:ea typeface="Verdana" panose="020B0604030504040204" pitchFamily="34" charset="0"/>
                <a:cs typeface="Verdana" panose="020B0604030504040204" pitchFamily="34" charset="0"/>
              </a:rPr>
              <a:t>Buchmalereien</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r>
              <a:rPr lang="de-DE" sz="2000" dirty="0">
                <a:latin typeface="Verdana" panose="020B0604030504040204" pitchFamily="34" charset="0"/>
                <a:ea typeface="Verdana" panose="020B0604030504040204" pitchFamily="34" charset="0"/>
                <a:cs typeface="Verdana" panose="020B0604030504040204" pitchFamily="34" charset="0"/>
              </a:rPr>
              <a:t>Diagramme</a:t>
            </a:r>
          </a:p>
          <a:p>
            <a:pPr lvl="1"/>
            <a:r>
              <a:rPr lang="de-DE" sz="2000" dirty="0">
                <a:latin typeface="Verdana" panose="020B0604030504040204" pitchFamily="34" charset="0"/>
                <a:ea typeface="Verdana" panose="020B0604030504040204" pitchFamily="34" charset="0"/>
                <a:cs typeface="Verdana" panose="020B0604030504040204" pitchFamily="34" charset="0"/>
              </a:rPr>
              <a:t>Faksimiles</a:t>
            </a:r>
          </a:p>
          <a:p>
            <a:pPr lvl="1"/>
            <a:r>
              <a:rPr lang="de-DE" sz="2000" dirty="0">
                <a:latin typeface="Verdana" panose="020B0604030504040204" pitchFamily="34" charset="0"/>
                <a:ea typeface="Verdana" panose="020B0604030504040204" pitchFamily="34" charset="0"/>
                <a:cs typeface="Verdana" panose="020B0604030504040204" pitchFamily="34" charset="0"/>
              </a:rPr>
              <a:t>Formulare</a:t>
            </a:r>
          </a:p>
          <a:p>
            <a:pPr lvl="1"/>
            <a:r>
              <a:rPr lang="de-DE" sz="2000" dirty="0">
                <a:latin typeface="Verdana" panose="020B0604030504040204" pitchFamily="34" charset="0"/>
                <a:ea typeface="Verdana" panose="020B0604030504040204" pitchFamily="34" charset="0"/>
                <a:cs typeface="Verdana" panose="020B0604030504040204" pitchFamily="34" charset="0"/>
              </a:rPr>
              <a:t>Fotografien</a:t>
            </a:r>
          </a:p>
          <a:p>
            <a:pPr lvl="1"/>
            <a:r>
              <a:rPr lang="de-DE" sz="2000" dirty="0">
                <a:latin typeface="Verdana" panose="020B0604030504040204" pitchFamily="34" charset="0"/>
                <a:ea typeface="Verdana" panose="020B0604030504040204" pitchFamily="34" charset="0"/>
                <a:cs typeface="Verdana" panose="020B0604030504040204" pitchFamily="34" charset="0"/>
              </a:rPr>
              <a:t>Genealogische </a:t>
            </a:r>
            <a:r>
              <a:rPr lang="de-DE" sz="2000" dirty="0" smtClean="0">
                <a:latin typeface="Verdana" panose="020B0604030504040204" pitchFamily="34" charset="0"/>
                <a:ea typeface="Verdana" panose="020B0604030504040204" pitchFamily="34" charset="0"/>
                <a:cs typeface="Verdana" panose="020B0604030504040204" pitchFamily="34" charset="0"/>
              </a:rPr>
              <a:t>Tafeln</a:t>
            </a:r>
          </a:p>
        </p:txBody>
      </p:sp>
      <p:sp>
        <p:nvSpPr>
          <p:cNvPr id="6" name="Rechteck 5"/>
          <p:cNvSpPr/>
          <p:nvPr/>
        </p:nvSpPr>
        <p:spPr>
          <a:xfrm>
            <a:off x="3923928" y="2276872"/>
            <a:ext cx="4392488" cy="1938992"/>
          </a:xfrm>
          <a:prstGeom prst="rect">
            <a:avLst/>
          </a:prstGeom>
        </p:spPr>
        <p:txBody>
          <a:bodyPr wrap="square">
            <a:spAutoFit/>
          </a:bodyPr>
          <a:lstStyle/>
          <a:p>
            <a:pPr lvl="1"/>
            <a:r>
              <a:rPr lang="de-DE" sz="2000" dirty="0" smtClean="0">
                <a:latin typeface="Verdana" panose="020B0604030504040204" pitchFamily="34" charset="0"/>
                <a:ea typeface="Verdana" panose="020B0604030504040204" pitchFamily="34" charset="0"/>
                <a:cs typeface="Verdana" panose="020B0604030504040204" pitchFamily="34" charset="0"/>
              </a:rPr>
              <a:t>Karten</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r>
              <a:rPr lang="de-DE" sz="2000" dirty="0">
                <a:latin typeface="Verdana" panose="020B0604030504040204" pitchFamily="34" charset="0"/>
                <a:ea typeface="Verdana" panose="020B0604030504040204" pitchFamily="34" charset="0"/>
                <a:cs typeface="Verdana" panose="020B0604030504040204" pitchFamily="34" charset="0"/>
              </a:rPr>
              <a:t>Muster</a:t>
            </a:r>
          </a:p>
          <a:p>
            <a:pPr lvl="1"/>
            <a:r>
              <a:rPr lang="de-DE" sz="2000" dirty="0">
                <a:latin typeface="Verdana" panose="020B0604030504040204" pitchFamily="34" charset="0"/>
                <a:ea typeface="Verdana" panose="020B0604030504040204" pitchFamily="34" charset="0"/>
                <a:cs typeface="Verdana" panose="020B0604030504040204" pitchFamily="34" charset="0"/>
              </a:rPr>
              <a:t>Notenbeispiele</a:t>
            </a:r>
          </a:p>
          <a:p>
            <a:pPr lvl="1"/>
            <a:r>
              <a:rPr lang="de-DE" sz="2000" dirty="0">
                <a:latin typeface="Verdana" panose="020B0604030504040204" pitchFamily="34" charset="0"/>
                <a:ea typeface="Verdana" panose="020B0604030504040204" pitchFamily="34" charset="0"/>
                <a:cs typeface="Verdana" panose="020B0604030504040204" pitchFamily="34" charset="0"/>
              </a:rPr>
              <a:t>Pläne</a:t>
            </a:r>
          </a:p>
          <a:p>
            <a:pPr lvl="1"/>
            <a:r>
              <a:rPr lang="de-DE" sz="2000" dirty="0">
                <a:latin typeface="Verdana" panose="020B0604030504040204" pitchFamily="34" charset="0"/>
                <a:ea typeface="Verdana" panose="020B0604030504040204" pitchFamily="34" charset="0"/>
                <a:cs typeface="Verdana" panose="020B0604030504040204" pitchFamily="34" charset="0"/>
              </a:rPr>
              <a:t>Porträts</a:t>
            </a:r>
          </a:p>
          <a:p>
            <a:pPr lvl="1"/>
            <a:r>
              <a:rPr lang="de-DE" sz="2000" dirty="0">
                <a:latin typeface="Verdana" panose="020B0604030504040204" pitchFamily="34" charset="0"/>
                <a:ea typeface="Verdana" panose="020B0604030504040204" pitchFamily="34" charset="0"/>
                <a:cs typeface="Verdana" panose="020B0604030504040204" pitchFamily="34" charset="0"/>
              </a:rPr>
              <a:t>Wappen</a:t>
            </a:r>
          </a:p>
        </p:txBody>
      </p:sp>
      <p:sp>
        <p:nvSpPr>
          <p:cNvPr id="8" name="Fußzeilenplatzhalter 7"/>
          <p:cNvSpPr>
            <a:spLocks noGrp="1"/>
          </p:cNvSpPr>
          <p:nvPr>
            <p:ph type="ftr" sz="quarter" idx="14"/>
          </p:nvPr>
        </p:nvSpPr>
        <p:spPr>
          <a:xfrm>
            <a:off x="467544" y="6376243"/>
            <a:ext cx="8280920" cy="365125"/>
          </a:xfrm>
        </p:spPr>
        <p:txBody>
          <a:bodyPr/>
          <a:lstStyle/>
          <a:p>
            <a:r>
              <a:rPr lang="de-DE" smtClean="0"/>
              <a:t>AG RDA Schulungsunterlagen | RDA kompakt | Stand: 30.11.2016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37313631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77907162"/>
              </p:ext>
            </p:extLst>
          </p:nvPr>
        </p:nvGraphicFramePr>
        <p:xfrm>
          <a:off x="395536" y="2420888"/>
          <a:ext cx="8280920" cy="1047501"/>
        </p:xfrm>
        <a:graphic>
          <a:graphicData uri="http://schemas.openxmlformats.org/drawingml/2006/table">
            <a:tbl>
              <a:tblPr firstRow="1" bandRow="1">
                <a:tableStyleId>{5C22544A-7EE6-4342-B048-85BDC9FD1C3A}</a:tableStyleId>
              </a:tblPr>
              <a:tblGrid>
                <a:gridCol w="1224136"/>
                <a:gridCol w="2952328"/>
                <a:gridCol w="410445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Discografie: Seite 254-256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Ergänzender Inhalt (RDA 7.16)</a:t>
            </a:r>
            <a:endParaRPr lang="de-DE" dirty="0"/>
          </a:p>
        </p:txBody>
      </p:sp>
      <p:sp>
        <p:nvSpPr>
          <p:cNvPr id="3" name="Textfeld 2"/>
          <p:cNvSpPr txBox="1"/>
          <p:nvPr/>
        </p:nvSpPr>
        <p:spPr>
          <a:xfrm>
            <a:off x="251520" y="836712"/>
            <a:ext cx="8251104" cy="144655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Inhalt, der den primären Inhalt ergänzt</a:t>
            </a:r>
          </a:p>
          <a:p>
            <a:pPr marL="800100" lvl="1" indent="-34290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In RDA 7.16 D-A-CH finden Sie weitere Beispiele</a:t>
            </a:r>
          </a:p>
          <a:p>
            <a:pPr lvl="1"/>
            <a:endParaRPr lang="de-DE" sz="20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1126284672"/>
              </p:ext>
            </p:extLst>
          </p:nvPr>
        </p:nvGraphicFramePr>
        <p:xfrm>
          <a:off x="395536" y="3789040"/>
          <a:ext cx="8280920" cy="1047501"/>
        </p:xfrm>
        <a:graphic>
          <a:graphicData uri="http://schemas.openxmlformats.org/drawingml/2006/table">
            <a:tbl>
              <a:tblPr firstRow="1" bandRow="1">
                <a:tableStyleId>{5C22544A-7EE6-4342-B048-85BDC9FD1C3A}</a:tableStyleId>
              </a:tblPr>
              <a:tblGrid>
                <a:gridCol w="1248138"/>
                <a:gridCol w="2928326"/>
                <a:gridCol w="410445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Index</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4" name="Tabelle 3"/>
          <p:cNvGraphicFramePr>
            <a:graphicFrameLocks noGrp="1"/>
          </p:cNvGraphicFramePr>
          <p:nvPr>
            <p:extLst>
              <p:ext uri="{D42A27DB-BD31-4B8C-83A1-F6EECF244321}">
                <p14:modId xmlns:p14="http://schemas.microsoft.com/office/powerpoint/2010/main" val="2474601381"/>
              </p:ext>
            </p:extLst>
          </p:nvPr>
        </p:nvGraphicFramePr>
        <p:xfrm>
          <a:off x="395536" y="5085184"/>
          <a:ext cx="8280919" cy="1047501"/>
        </p:xfrm>
        <a:graphic>
          <a:graphicData uri="http://schemas.openxmlformats.org/drawingml/2006/table">
            <a:tbl>
              <a:tblPr firstRow="1" bandRow="1">
                <a:tableStyleId>{5C22544A-7EE6-4342-B048-85BDC9FD1C3A}</a:tableStyleId>
              </a:tblPr>
              <a:tblGrid>
                <a:gridCol w="1224136"/>
                <a:gridCol w="2952328"/>
                <a:gridCol w="4104455"/>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Literaturangaben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35</a:t>
            </a:fld>
            <a:endParaRPr lang="de-DE"/>
          </a:p>
        </p:txBody>
      </p:sp>
      <p:sp>
        <p:nvSpPr>
          <p:cNvPr id="11" name="Fußzeilenplatzhalter 5"/>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7614747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23081461"/>
              </p:ext>
            </p:extLst>
          </p:nvPr>
        </p:nvGraphicFramePr>
        <p:xfrm>
          <a:off x="395536" y="3211926"/>
          <a:ext cx="8107088" cy="2017274"/>
        </p:xfrm>
        <a:graphic>
          <a:graphicData uri="http://schemas.openxmlformats.org/drawingml/2006/table">
            <a:tbl>
              <a:tblPr firstRow="1" bandRow="1">
                <a:tableStyleId>{5C22544A-7EE6-4342-B048-85BDC9FD1C3A}</a:tableStyleId>
              </a:tblPr>
              <a:tblGrid>
                <a:gridCol w="1409928"/>
                <a:gridCol w="3407326"/>
                <a:gridCol w="328983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0973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772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Farbinhalt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farbig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grid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Die Illustrationen</a:t>
                      </a:r>
                      <a:r>
                        <a:rPr lang="de-DE" b="0" baseline="0" dirty="0" smtClean="0">
                          <a:latin typeface="Verdana" panose="020B0604030504040204" pitchFamily="34" charset="0"/>
                          <a:ea typeface="Verdana" panose="020B0604030504040204" pitchFamily="34" charset="0"/>
                          <a:cs typeface="Verdana" panose="020B0604030504040204" pitchFamily="34" charset="0"/>
                        </a:rPr>
                        <a:t> sind farbig.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Farbinhalt (RDA 7.17)</a:t>
            </a:r>
            <a:endParaRPr lang="de-DE" dirty="0"/>
          </a:p>
        </p:txBody>
      </p:sp>
      <p:sp>
        <p:nvSpPr>
          <p:cNvPr id="3" name="Textfeld 2"/>
          <p:cNvSpPr txBox="1"/>
          <p:nvPr/>
        </p:nvSpPr>
        <p:spPr>
          <a:xfrm>
            <a:off x="251520" y="836712"/>
            <a:ext cx="8251104" cy="1938992"/>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das Vorhandensein von Farbe, Tönung usw.</a:t>
            </a:r>
          </a:p>
          <a:p>
            <a:pPr marL="342900" indent="-342900">
              <a:buFont typeface="Arial" panose="020B0604020202020204"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a</a:t>
            </a:r>
            <a:r>
              <a:rPr lang="de-DE" sz="2400" dirty="0" smtClean="0">
                <a:latin typeface="Verdana" panose="020B0604030504040204" pitchFamily="34" charset="0"/>
                <a:ea typeface="Verdana" panose="020B0604030504040204" pitchFamily="34" charset="0"/>
                <a:cs typeface="Verdana" panose="020B0604030504040204" pitchFamily="34" charset="0"/>
              </a:rPr>
              <a:t>uch spezielle Farben (einschließlich Schwarz und Weiß)</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30.11.2016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762816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51192605"/>
              </p:ext>
            </p:extLst>
          </p:nvPr>
        </p:nvGraphicFramePr>
        <p:xfrm>
          <a:off x="323528" y="2708920"/>
          <a:ext cx="8208912" cy="3504569"/>
        </p:xfrm>
        <a:graphic>
          <a:graphicData uri="http://schemas.openxmlformats.org/drawingml/2006/table">
            <a:tbl>
              <a:tblPr firstRow="1" bandRow="1">
                <a:tableStyleId>{5C22544A-7EE6-4342-B048-85BDC9FD1C3A}</a:tableStyleId>
              </a:tblPr>
              <a:tblGrid>
                <a:gridCol w="1427636"/>
                <a:gridCol w="3450122"/>
                <a:gridCol w="3331154"/>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Bildformat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Vollbild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84903">
                <a:tc>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Bildformat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Breitbild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70387">
                <a:tc>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Bildformat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gemischt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Bildformat (RDA 7.19)</a:t>
            </a:r>
            <a:endParaRPr lang="de-DE" dirty="0"/>
          </a:p>
        </p:txBody>
      </p:sp>
      <p:sp>
        <p:nvSpPr>
          <p:cNvPr id="3" name="Textfeld 2"/>
          <p:cNvSpPr txBox="1"/>
          <p:nvPr/>
        </p:nvSpPr>
        <p:spPr>
          <a:xfrm>
            <a:off x="251520" y="836712"/>
            <a:ext cx="8568952"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Verhältnis von Höhe zu Breite eines bewegten Bildes</a:t>
            </a:r>
          </a:p>
          <a:p>
            <a:pPr marL="342900" indent="-342900">
              <a:buFont typeface="Arial" panose="020B0604020202020204"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aus normierte Liste (ein oder mehrere):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22395462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Dauer (RDA 7.22)</a:t>
            </a:r>
            <a:endParaRPr lang="de-DE" dirty="0"/>
          </a:p>
        </p:txBody>
      </p:sp>
      <p:sp>
        <p:nvSpPr>
          <p:cNvPr id="3" name="Textplatzhalter 2"/>
          <p:cNvSpPr>
            <a:spLocks noGrp="1"/>
          </p:cNvSpPr>
          <p:nvPr>
            <p:ph type="body" sz="quarter" idx="13"/>
          </p:nvPr>
        </p:nvSpPr>
        <p:spPr/>
        <p:txBody>
          <a:bodyPr wrap="square"/>
          <a:lstStyle/>
          <a:p>
            <a:r>
              <a:rPr lang="de-DE" dirty="0" smtClean="0"/>
              <a:t>Zeitangabe des Inhalts einer Ressource</a:t>
            </a:r>
          </a:p>
          <a:p>
            <a:pPr lvl="1"/>
            <a:r>
              <a:rPr lang="de-DE" dirty="0" smtClean="0"/>
              <a:t>Wiedergabezeit</a:t>
            </a:r>
          </a:p>
          <a:p>
            <a:pPr lvl="1"/>
            <a:r>
              <a:rPr lang="de-DE" dirty="0" smtClean="0"/>
              <a:t>Laufzeit</a:t>
            </a:r>
          </a:p>
          <a:p>
            <a:pPr lvl="1"/>
            <a:r>
              <a:rPr lang="de-DE" dirty="0" smtClean="0"/>
              <a:t>Aufführungszeit (bei Noten oder Bewegungsnotation)</a:t>
            </a:r>
          </a:p>
          <a:p>
            <a:pPr lvl="1"/>
            <a:endParaRPr lang="de-DE" dirty="0"/>
          </a:p>
          <a:p>
            <a:r>
              <a:rPr lang="de-DE" dirty="0" smtClean="0"/>
              <a:t>die Zeitangaben werden nach RDA Anhang B        D-A-CH abgekürzt</a:t>
            </a:r>
          </a:p>
        </p:txBody>
      </p:sp>
      <p:sp>
        <p:nvSpPr>
          <p:cNvPr id="5"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38</a:t>
            </a:fld>
            <a:endParaRPr lang="de-DE"/>
          </a:p>
        </p:txBody>
      </p:sp>
      <p:sp>
        <p:nvSpPr>
          <p:cNvPr id="6"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2311319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Hochschulschriften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3.03.02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25882607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Beschreibung der Datenträger</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pPr>
              <a:spcBef>
                <a:spcPts val="2400"/>
              </a:spcBef>
              <a:buFont typeface="Arial" pitchFamily="34" charset="0"/>
              <a:buNone/>
            </a:pPr>
            <a:r>
              <a:rPr lang="de-DE" dirty="0" smtClean="0"/>
              <a:t>RDA 3 </a:t>
            </a:r>
            <a:r>
              <a:rPr lang="de-DE" dirty="0" smtClean="0">
                <a:ea typeface="Verdana" pitchFamily="34" charset="0"/>
                <a:cs typeface="Verdana" pitchFamily="34" charset="0"/>
              </a:rPr>
              <a:t>enthält:</a:t>
            </a:r>
          </a:p>
          <a:p>
            <a:pPr>
              <a:spcBef>
                <a:spcPts val="2400"/>
              </a:spcBef>
            </a:pPr>
            <a:r>
              <a:rPr lang="de-DE" dirty="0" smtClean="0">
                <a:ea typeface="Verdana" pitchFamily="34" charset="0"/>
                <a:cs typeface="Verdana" pitchFamily="34" charset="0"/>
              </a:rPr>
              <a:t>Physische Eigenschaften des Datenträgers</a:t>
            </a:r>
          </a:p>
          <a:p>
            <a:pPr>
              <a:spcBef>
                <a:spcPts val="2400"/>
              </a:spcBef>
            </a:pPr>
            <a:r>
              <a:rPr lang="de-DE" dirty="0" smtClean="0">
                <a:ea typeface="Verdana" pitchFamily="34" charset="0"/>
                <a:cs typeface="Verdana" pitchFamily="34" charset="0"/>
              </a:rPr>
              <a:t>Formatierung </a:t>
            </a:r>
            <a:r>
              <a:rPr lang="de-DE" dirty="0" smtClean="0"/>
              <a:t>und Kodierung der Informationen, die </a:t>
            </a:r>
            <a:r>
              <a:rPr lang="de-DE" dirty="0" smtClean="0">
                <a:ea typeface="Verdana" pitchFamily="34" charset="0"/>
                <a:cs typeface="Verdana" pitchFamily="34" charset="0"/>
              </a:rPr>
              <a:t>auf dem Datenträger gespeichert sind</a:t>
            </a:r>
          </a:p>
          <a:p>
            <a:pPr>
              <a:spcBef>
                <a:spcPts val="2400"/>
              </a:spcBef>
              <a:buFont typeface="Arial" pitchFamily="34" charset="0"/>
              <a:buNone/>
            </a:pPr>
            <a:r>
              <a:rPr lang="de-DE" dirty="0" smtClean="0">
                <a:ea typeface="Verdana" pitchFamily="34" charset="0"/>
                <a:cs typeface="Verdana" pitchFamily="34" charset="0"/>
              </a:rPr>
              <a:t>Standardelemente </a:t>
            </a:r>
            <a:r>
              <a:rPr lang="de-DE" dirty="0" smtClean="0"/>
              <a:t>in RDA Kapitel 3:</a:t>
            </a:r>
          </a:p>
          <a:p>
            <a:pPr lvl="1"/>
            <a:r>
              <a:rPr lang="de-DE" dirty="0" smtClean="0"/>
              <a:t>Medientyp (RDA 3.2)</a:t>
            </a:r>
          </a:p>
          <a:p>
            <a:pPr lvl="1"/>
            <a:r>
              <a:rPr lang="de-DE" dirty="0" smtClean="0"/>
              <a:t>Datenträgertyp (RDA 3.3)</a:t>
            </a:r>
          </a:p>
          <a:p>
            <a:pPr lvl="1"/>
            <a:r>
              <a:rPr lang="de-DE" dirty="0" smtClean="0"/>
              <a:t>Umfang (RDA 3.4) (</a:t>
            </a:r>
            <a:r>
              <a:rPr lang="de-DE" i="1" dirty="0" smtClean="0"/>
              <a:t>unter bestimmten Bedingungen)</a:t>
            </a:r>
            <a:endParaRPr lang="en-US" dirty="0" smtClean="0"/>
          </a:p>
          <a:p>
            <a:pPr lvl="1">
              <a:buNone/>
            </a:pPr>
            <a:endParaRPr lang="de-DE" dirty="0" smtClean="0">
              <a:sym typeface="Wingdings" pitchFamily="2" charset="2"/>
            </a:endParaRPr>
          </a:p>
          <a:p>
            <a:pPr lvl="1">
              <a:buNone/>
            </a:pPr>
            <a:r>
              <a:rPr lang="de-DE" dirty="0" smtClean="0">
                <a:sym typeface="Wingdings" pitchFamily="2" charset="2"/>
              </a:rPr>
              <a:t> </a:t>
            </a:r>
            <a:r>
              <a:rPr lang="de-DE" sz="2400" dirty="0" smtClean="0">
                <a:sym typeface="Wingdings" pitchFamily="2" charset="2"/>
              </a:rPr>
              <a:t>Medientyp und Datenträgertyp wurden in </a:t>
            </a:r>
            <a:r>
              <a:rPr lang="de-DE" sz="2400" dirty="0" smtClean="0">
                <a:solidFill>
                  <a:srgbClr val="FF0000"/>
                </a:solidFill>
                <a:sym typeface="Wingdings" pitchFamily="2" charset="2"/>
              </a:rPr>
              <a:t>Modul 2, IMD-Elemente </a:t>
            </a:r>
            <a:r>
              <a:rPr lang="de-DE" sz="2400" dirty="0" smtClean="0">
                <a:sym typeface="Wingdings" pitchFamily="2" charset="2"/>
              </a:rPr>
              <a:t>behandelt</a:t>
            </a:r>
            <a:endParaRPr lang="de-DE" sz="2400" dirty="0"/>
          </a:p>
        </p:txBody>
      </p:sp>
      <p:sp>
        <p:nvSpPr>
          <p:cNvPr id="6" name="Fußzeilenplatzhalter 5"/>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a:t>
            </a:fld>
            <a:endParaRPr lang="de-DE" dirty="0"/>
          </a:p>
        </p:txBody>
      </p:sp>
    </p:spTree>
    <p:extLst>
      <p:ext uri="{BB962C8B-B14F-4D97-AF65-F5344CB8AC3E}">
        <p14:creationId xmlns:p14="http://schemas.microsoft.com/office/powerpoint/2010/main" val="26098464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Grundsätzliches</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 </a:t>
            </a:r>
            <a:r>
              <a:rPr lang="de-DE" dirty="0"/>
              <a:t>Werk, das zur </a:t>
            </a:r>
            <a:r>
              <a:rPr lang="de-DE" b="1" dirty="0"/>
              <a:t>Erlangung eines akademischen Grades</a:t>
            </a:r>
            <a:r>
              <a:rPr lang="de-DE" dirty="0"/>
              <a:t> präsentiert </a:t>
            </a:r>
            <a:r>
              <a:rPr lang="de-DE" dirty="0" smtClean="0"/>
              <a:t>wird</a:t>
            </a:r>
          </a:p>
          <a:p>
            <a:endParaRPr lang="de-DE" dirty="0" smtClean="0"/>
          </a:p>
          <a:p>
            <a:r>
              <a:rPr lang="de-DE" dirty="0" smtClean="0"/>
              <a:t>Angabe </a:t>
            </a:r>
            <a:r>
              <a:rPr lang="de-DE" dirty="0"/>
              <a:t>des Hochschulschriftenvermerks </a:t>
            </a:r>
            <a:r>
              <a:rPr lang="de-DE" dirty="0" smtClean="0"/>
              <a:t>durch </a:t>
            </a:r>
            <a:r>
              <a:rPr lang="de-DE" dirty="0"/>
              <a:t>die </a:t>
            </a:r>
            <a:r>
              <a:rPr lang="de-DE" dirty="0" smtClean="0"/>
              <a:t/>
            </a:r>
            <a:br>
              <a:rPr lang="de-DE" dirty="0" smtClean="0"/>
            </a:br>
            <a:r>
              <a:rPr lang="de-DE" dirty="0" err="1" smtClean="0"/>
              <a:t>RDA</a:t>
            </a:r>
            <a:r>
              <a:rPr lang="de-DE" dirty="0" smtClean="0"/>
              <a:t> </a:t>
            </a:r>
            <a:r>
              <a:rPr lang="de-DE" dirty="0"/>
              <a:t>7.9 D-A-CH </a:t>
            </a:r>
            <a:r>
              <a:rPr lang="de-DE" dirty="0" smtClean="0"/>
              <a:t>geregelt</a:t>
            </a:r>
          </a:p>
          <a:p>
            <a:endParaRPr lang="de-DE" dirty="0"/>
          </a:p>
          <a:p>
            <a:r>
              <a:rPr lang="de-DE" dirty="0" smtClean="0"/>
              <a:t>in </a:t>
            </a:r>
            <a:r>
              <a:rPr lang="de-DE" dirty="0"/>
              <a:t>der deutschsprachigen </a:t>
            </a:r>
            <a:r>
              <a:rPr lang="de-DE" dirty="0" smtClean="0"/>
              <a:t>Praxis:</a:t>
            </a:r>
            <a:br>
              <a:rPr lang="de-DE" dirty="0" smtClean="0"/>
            </a:br>
            <a:r>
              <a:rPr lang="de-DE" dirty="0" smtClean="0"/>
              <a:t/>
            </a:r>
            <a:br>
              <a:rPr lang="de-DE" dirty="0" smtClean="0"/>
            </a:br>
            <a:r>
              <a:rPr lang="de-DE" dirty="0" smtClean="0"/>
              <a:t>Charakter </a:t>
            </a:r>
            <a:r>
              <a:rPr lang="de-DE" dirty="0"/>
              <a:t>der Hochschulschrift </a:t>
            </a:r>
            <a:r>
              <a:rPr lang="de-DE" dirty="0" smtClean="0"/>
              <a:t>anstelle </a:t>
            </a:r>
            <a:br>
              <a:rPr lang="de-DE" dirty="0" smtClean="0"/>
            </a:br>
            <a:r>
              <a:rPr lang="de-DE" dirty="0" smtClean="0"/>
              <a:t>des </a:t>
            </a:r>
            <a:r>
              <a:rPr lang="de-DE" dirty="0"/>
              <a:t>genauen akademischen Grads </a:t>
            </a:r>
            <a:endParaRPr lang="de-DE" dirty="0" smtClean="0"/>
          </a:p>
        </p:txBody>
      </p:sp>
      <p:sp>
        <p:nvSpPr>
          <p:cNvPr id="6"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22629772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Standardelement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als Zusatzelement erforderlich, wenn </a:t>
            </a:r>
            <a:r>
              <a:rPr lang="de-DE" dirty="0" smtClean="0"/>
              <a:t>zutreffend</a:t>
            </a:r>
          </a:p>
          <a:p>
            <a:endParaRPr lang="de-DE" dirty="0"/>
          </a:p>
          <a:p>
            <a:r>
              <a:rPr lang="de-DE" dirty="0"/>
              <a:t>Bei Alten Drucken </a:t>
            </a:r>
            <a:r>
              <a:rPr lang="de-DE" dirty="0" smtClean="0"/>
              <a:t>Verzicht auf den Hochschulschriftenvermerk möglich</a:t>
            </a:r>
            <a:br>
              <a:rPr lang="de-DE" dirty="0" smtClean="0"/>
            </a:br>
            <a:r>
              <a:rPr lang="de-DE" dirty="0" smtClean="0"/>
              <a:t>(insbesondere </a:t>
            </a:r>
            <a:r>
              <a:rPr lang="de-DE" dirty="0"/>
              <a:t>wenn keine Universität </a:t>
            </a:r>
            <a:r>
              <a:rPr lang="de-DE" dirty="0" smtClean="0"/>
              <a:t>oder </a:t>
            </a:r>
            <a:r>
              <a:rPr lang="de-DE" dirty="0"/>
              <a:t>Fakultät genannt </a:t>
            </a:r>
            <a:r>
              <a:rPr lang="de-DE" dirty="0" smtClean="0"/>
              <a:t>ist).</a:t>
            </a:r>
            <a:endParaRPr lang="de-DE" dirty="0"/>
          </a:p>
          <a:p>
            <a:endParaRPr lang="de-DE" dirty="0" smtClean="0"/>
          </a:p>
          <a:p>
            <a:endParaRPr lang="de-DE" dirty="0"/>
          </a:p>
          <a:p>
            <a:r>
              <a:rPr lang="de-DE" dirty="0" smtClean="0"/>
              <a:t>Informationen können aus </a:t>
            </a:r>
            <a:r>
              <a:rPr lang="de-DE" dirty="0"/>
              <a:t>einer beliebigen Quelle entnommen werden.</a:t>
            </a:r>
          </a:p>
          <a:p>
            <a:endParaRPr lang="de-DE" dirty="0" smtClean="0"/>
          </a:p>
        </p:txBody>
      </p:sp>
      <p:sp>
        <p:nvSpPr>
          <p:cNvPr id="7" name="Titel 1"/>
          <p:cNvSpPr txBox="1">
            <a:spLocks/>
          </p:cNvSpPr>
          <p:nvPr/>
        </p:nvSpPr>
        <p:spPr>
          <a:xfrm>
            <a:off x="403920" y="386104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mtClean="0"/>
              <a:t>Informationsquellen</a:t>
            </a:r>
            <a:endParaRPr lang="de-DE"/>
          </a:p>
        </p:txBody>
      </p:sp>
      <p:sp>
        <p:nvSpPr>
          <p:cNvPr id="9"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8"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31475994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Inhalt </a:t>
            </a:r>
            <a:r>
              <a:rPr lang="de-DE"/>
              <a:t>des </a:t>
            </a:r>
            <a:r>
              <a:rPr lang="de-DE" smtClean="0"/>
              <a:t>Hochschulschriftenvermerks</a:t>
            </a:r>
            <a:endParaRPr lang="de-DE" dirty="0"/>
          </a:p>
        </p:txBody>
      </p:sp>
      <p:sp>
        <p:nvSpPr>
          <p:cNvPr id="3" name="Textplatzhalter 2"/>
          <p:cNvSpPr>
            <a:spLocks noGrp="1"/>
          </p:cNvSpPr>
          <p:nvPr>
            <p:ph type="body" sz="quarter" idx="13"/>
          </p:nvPr>
        </p:nvSpPr>
        <p:spPr/>
        <p:txBody>
          <a:bodyPr wrap="square"/>
          <a:lstStyle/>
          <a:p>
            <a:pPr lvl="0"/>
            <a:r>
              <a:rPr lang="de-DE" b="1" dirty="0" smtClean="0"/>
              <a:t>Charakter </a:t>
            </a:r>
            <a:r>
              <a:rPr lang="de-DE" b="1" dirty="0"/>
              <a:t>der Hochschulschrift</a:t>
            </a:r>
            <a:r>
              <a:rPr lang="de-DE" dirty="0"/>
              <a:t> (wenn </a:t>
            </a:r>
            <a:r>
              <a:rPr lang="de-DE" dirty="0" smtClean="0"/>
              <a:t>aus </a:t>
            </a:r>
            <a:r>
              <a:rPr lang="de-DE" dirty="0"/>
              <a:t>der Vorlage zu </a:t>
            </a:r>
            <a:r>
              <a:rPr lang="de-DE" dirty="0" smtClean="0"/>
              <a:t>ermitteln) </a:t>
            </a:r>
          </a:p>
          <a:p>
            <a:pPr lvl="0"/>
            <a:r>
              <a:rPr lang="de-DE" b="1" dirty="0" smtClean="0"/>
              <a:t>Name </a:t>
            </a:r>
            <a:r>
              <a:rPr lang="de-DE" b="1" dirty="0"/>
              <a:t>der Institution </a:t>
            </a:r>
            <a:r>
              <a:rPr lang="de-DE" dirty="0"/>
              <a:t>oder (optional)</a:t>
            </a:r>
            <a:r>
              <a:rPr lang="de-DE" b="1" dirty="0"/>
              <a:t> der Fakultät</a:t>
            </a:r>
            <a:r>
              <a:rPr lang="de-DE" dirty="0"/>
              <a:t>, die den Grad verliehen hat </a:t>
            </a:r>
            <a:r>
              <a:rPr lang="de-DE" dirty="0" smtClean="0"/>
              <a:t/>
            </a:r>
            <a:br>
              <a:rPr lang="de-DE" dirty="0" smtClean="0"/>
            </a:br>
            <a:r>
              <a:rPr lang="de-DE" dirty="0" smtClean="0"/>
              <a:t>(RDA 7.9.3)</a:t>
            </a:r>
          </a:p>
          <a:p>
            <a:pPr lvl="0"/>
            <a:r>
              <a:rPr lang="de-DE" b="1" dirty="0" smtClean="0"/>
              <a:t>Jahr</a:t>
            </a:r>
            <a:r>
              <a:rPr lang="de-DE" dirty="0"/>
              <a:t>, in dem der Grad verliehen </a:t>
            </a:r>
            <a:r>
              <a:rPr lang="de-DE" dirty="0" smtClean="0"/>
              <a:t>wurde (RDA 7.9.4)</a:t>
            </a:r>
          </a:p>
          <a:p>
            <a:pPr lvl="0"/>
            <a:endParaRPr lang="de-DE" dirty="0"/>
          </a:p>
          <a:p>
            <a:r>
              <a:rPr lang="de-DE" dirty="0"/>
              <a:t>in der genannten </a:t>
            </a:r>
            <a:r>
              <a:rPr lang="de-DE" dirty="0" smtClean="0"/>
              <a:t>Reihenfolge</a:t>
            </a:r>
          </a:p>
          <a:p>
            <a:r>
              <a:rPr lang="de-DE" dirty="0" smtClean="0"/>
              <a:t>fehlende </a:t>
            </a:r>
            <a:r>
              <a:rPr lang="de-DE" dirty="0"/>
              <a:t>Angaben müssen nicht recherchiert </a:t>
            </a:r>
            <a:r>
              <a:rPr lang="de-DE" dirty="0" smtClean="0"/>
              <a:t>werden</a:t>
            </a:r>
          </a:p>
          <a:p>
            <a:r>
              <a:rPr lang="de-DE" dirty="0" smtClean="0"/>
              <a:t>Kein akademischer </a:t>
            </a:r>
            <a:r>
              <a:rPr lang="de-DE" dirty="0"/>
              <a:t>Grad (der Rang, der als Bestätigung für wissenschaftliche Leistungen verliehen wird) (RDA 7.9.2</a:t>
            </a:r>
            <a:r>
              <a:rPr lang="de-DE" dirty="0" smtClean="0"/>
              <a:t>)</a:t>
            </a:r>
            <a:endParaRPr lang="de-DE" dirty="0"/>
          </a:p>
          <a:p>
            <a:endParaRPr lang="de-DE" dirty="0"/>
          </a:p>
        </p:txBody>
      </p:sp>
      <p:sp>
        <p:nvSpPr>
          <p:cNvPr id="6"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10381846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069197644"/>
              </p:ext>
            </p:extLst>
          </p:nvPr>
        </p:nvGraphicFramePr>
        <p:xfrm>
          <a:off x="395536" y="1268760"/>
          <a:ext cx="8424935" cy="4032448"/>
        </p:xfrm>
        <a:graphic>
          <a:graphicData uri="http://schemas.openxmlformats.org/drawingml/2006/table">
            <a:tbl>
              <a:tblPr firstRow="1" bandRow="1">
                <a:tableStyleId>{5C22544A-7EE6-4342-B048-85BDC9FD1C3A}</a:tableStyleId>
              </a:tblPr>
              <a:tblGrid>
                <a:gridCol w="1224136"/>
                <a:gridCol w="3528392"/>
                <a:gridCol w="3672407"/>
              </a:tblGrid>
              <a:tr h="649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3480">
                <a:tc>
                  <a:txBody>
                    <a:bodyPr/>
                    <a:lstStyle/>
                    <a:p>
                      <a:pPr>
                        <a:lnSpc>
                          <a:spcPct val="100000"/>
                        </a:lnSpc>
                        <a:spcAft>
                          <a:spcPts val="600"/>
                        </a:spcAft>
                      </a:pPr>
                      <a:r>
                        <a:rPr lang="de-DE" sz="1800" b="1">
                          <a:effectLst/>
                          <a:latin typeface="Verdana"/>
                          <a:ea typeface="Calibri"/>
                          <a:cs typeface="Times New Roman"/>
                        </a:rPr>
                        <a:t>7.9.2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Akademischer Grad </a:t>
                      </a:r>
                      <a:r>
                        <a:rPr lang="de-DE" sz="1800" b="1" smtClean="0">
                          <a:effectLst/>
                          <a:latin typeface="Verdana"/>
                          <a:ea typeface="Calibri"/>
                          <a:cs typeface="Times New Roman"/>
                        </a:rPr>
                        <a:t/>
                      </a:r>
                      <a:br>
                        <a:rPr lang="de-DE" sz="1800" b="1" smtClean="0">
                          <a:effectLst/>
                          <a:latin typeface="Verdana"/>
                          <a:ea typeface="Calibri"/>
                          <a:cs typeface="Times New Roman"/>
                        </a:rPr>
                      </a:br>
                      <a:r>
                        <a:rPr lang="de-DE" sz="1800" b="1" smtClean="0">
                          <a:effectLst/>
                          <a:latin typeface="Verdana"/>
                          <a:ea typeface="Calibri"/>
                          <a:cs typeface="Times New Roman"/>
                        </a:rPr>
                        <a:t>(</a:t>
                      </a:r>
                      <a:r>
                        <a:rPr lang="de-DE" sz="1800" b="1">
                          <a:effectLst/>
                          <a:latin typeface="Verdana"/>
                          <a:ea typeface="Calibri"/>
                          <a:cs typeface="Times New Roman"/>
                        </a:rPr>
                        <a:t>als Charakter der Hochschulschrift)</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Dissertation</a:t>
                      </a:r>
                    </a:p>
                  </a:txBody>
                  <a:tcPr marL="68580" marR="68580" marT="0" marB="0" anchor="ctr"/>
                </a:tc>
              </a:tr>
              <a:tr h="1054952">
                <a:tc>
                  <a:txBody>
                    <a:bodyPr/>
                    <a:lstStyle/>
                    <a:p>
                      <a:pPr>
                        <a:lnSpc>
                          <a:spcPct val="100000"/>
                        </a:lnSpc>
                        <a:spcAft>
                          <a:spcPts val="600"/>
                        </a:spcAft>
                      </a:pPr>
                      <a:r>
                        <a:rPr lang="de-DE" sz="1800" b="1">
                          <a:effectLst/>
                          <a:latin typeface="Verdana"/>
                          <a:ea typeface="Calibri"/>
                          <a:cs typeface="Times New Roman"/>
                        </a:rPr>
                        <a:t>7.9.3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Verleihende Institution oder Fakultät</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Universität Leipzig</a:t>
                      </a:r>
                    </a:p>
                  </a:txBody>
                  <a:tcPr marL="68580" marR="68580" marT="0" marB="0" anchor="ctr"/>
                </a:tc>
              </a:tr>
              <a:tr h="1054952">
                <a:tc>
                  <a:txBody>
                    <a:bodyPr/>
                    <a:lstStyle/>
                    <a:p>
                      <a:pPr>
                        <a:lnSpc>
                          <a:spcPct val="100000"/>
                        </a:lnSpc>
                        <a:spcAft>
                          <a:spcPts val="600"/>
                        </a:spcAft>
                      </a:pPr>
                      <a:r>
                        <a:rPr lang="de-DE" sz="1800" b="1">
                          <a:solidFill>
                            <a:srgbClr val="000000"/>
                          </a:solidFill>
                          <a:effectLst/>
                          <a:latin typeface="Verdana"/>
                          <a:ea typeface="Times New Roman"/>
                          <a:cs typeface="Arial"/>
                        </a:rPr>
                        <a:t>7.9.4</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Jahr, in dem der Grad verliehen wurde</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2006</a:t>
                      </a: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a:t>Beispiel</a:t>
            </a:r>
          </a:p>
        </p:txBody>
      </p:sp>
      <p:sp>
        <p:nvSpPr>
          <p:cNvPr id="8"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2285069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Hochschulschriftenvermerk </a:t>
            </a:r>
            <a:r>
              <a:rPr lang="de-DE"/>
              <a:t>bei </a:t>
            </a:r>
            <a:r>
              <a:rPr lang="de-DE" smtClean="0"/>
              <a:t>Verlagsausgaben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Hochschulschriftenvermerk bei </a:t>
            </a:r>
            <a:r>
              <a:rPr lang="de-DE" dirty="0"/>
              <a:t>echten Hochschulschriften </a:t>
            </a:r>
            <a:r>
              <a:rPr lang="de-DE" u="sng" dirty="0" smtClean="0"/>
              <a:t>und</a:t>
            </a:r>
            <a:r>
              <a:rPr lang="de-DE" dirty="0" smtClean="0"/>
              <a:t> Verlagsausgaben</a:t>
            </a:r>
          </a:p>
          <a:p>
            <a:endParaRPr lang="de-DE" dirty="0" smtClean="0"/>
          </a:p>
          <a:p>
            <a:r>
              <a:rPr lang="de-DE" dirty="0" smtClean="0"/>
              <a:t>Wenn </a:t>
            </a:r>
            <a:r>
              <a:rPr lang="de-DE" dirty="0"/>
              <a:t>Angaben </a:t>
            </a:r>
            <a:r>
              <a:rPr lang="de-DE" dirty="0" smtClean="0"/>
              <a:t>in Informationsquelle </a:t>
            </a:r>
            <a:r>
              <a:rPr lang="de-DE" dirty="0"/>
              <a:t>nicht </a:t>
            </a:r>
            <a:r>
              <a:rPr lang="de-DE" dirty="0" smtClean="0"/>
              <a:t>vollständig, optional möglich einzelne </a:t>
            </a:r>
            <a:r>
              <a:rPr lang="de-DE" dirty="0"/>
              <a:t>Elemente </a:t>
            </a:r>
            <a:r>
              <a:rPr lang="de-DE" dirty="0" smtClean="0"/>
              <a:t>wegzulassen bzw</a:t>
            </a:r>
            <a:r>
              <a:rPr lang="de-DE" dirty="0"/>
              <a:t>. </a:t>
            </a:r>
            <a:r>
              <a:rPr lang="de-DE" dirty="0" smtClean="0"/>
              <a:t>Angaben </a:t>
            </a:r>
            <a:r>
              <a:rPr lang="de-DE" dirty="0"/>
              <a:t>von der Beschreibung der echten Hochschulschrift oder aus anderen Informationsquellen </a:t>
            </a:r>
            <a:r>
              <a:rPr lang="de-DE" dirty="0" smtClean="0"/>
              <a:t>zu übernehmen.</a:t>
            </a:r>
          </a:p>
          <a:p>
            <a:endParaRPr lang="de-DE" dirty="0"/>
          </a:p>
          <a:p>
            <a:r>
              <a:rPr lang="de-DE" dirty="0" smtClean="0"/>
              <a:t>Bisherige einleitende Wendungen </a:t>
            </a:r>
            <a:r>
              <a:rPr lang="de-DE" dirty="0"/>
              <a:t>„</a:t>
            </a:r>
            <a:r>
              <a:rPr lang="de-DE" dirty="0" err="1"/>
              <a:t>Zugl</a:t>
            </a:r>
            <a:r>
              <a:rPr lang="de-DE" dirty="0"/>
              <a:t>.“, „Teilw. </a:t>
            </a:r>
            <a:r>
              <a:rPr lang="de-DE" dirty="0" err="1"/>
              <a:t>zugl</a:t>
            </a:r>
            <a:r>
              <a:rPr lang="de-DE" dirty="0"/>
              <a:t>.“, „</a:t>
            </a:r>
            <a:r>
              <a:rPr lang="de-DE" dirty="0" err="1"/>
              <a:t>Vollst</a:t>
            </a:r>
            <a:r>
              <a:rPr lang="de-DE" dirty="0"/>
              <a:t>. </a:t>
            </a:r>
            <a:r>
              <a:rPr lang="de-DE" dirty="0" err="1"/>
              <a:t>zugl</a:t>
            </a:r>
            <a:r>
              <a:rPr lang="de-DE" dirty="0"/>
              <a:t>.“ </a:t>
            </a:r>
            <a:r>
              <a:rPr lang="de-DE" dirty="0" smtClean="0"/>
              <a:t>entfallen</a:t>
            </a:r>
            <a:endParaRPr lang="de-DE" dirty="0"/>
          </a:p>
          <a:p>
            <a:pPr lvl="0"/>
            <a:endParaRPr lang="de-DE" dirty="0" smtClean="0"/>
          </a:p>
        </p:txBody>
      </p:sp>
      <p:sp>
        <p:nvSpPr>
          <p:cNvPr id="6"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8061235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
            </a:r>
            <a:br>
              <a:rPr lang="de-DE" smtClean="0"/>
            </a:br>
            <a:r>
              <a:rPr lang="de-DE" smtClean="0"/>
              <a:t>Anmerkung zur Manifestation</a:t>
            </a:r>
            <a:br>
              <a:rPr lang="de-DE" smtClean="0"/>
            </a:br>
            <a:r>
              <a:rPr lang="de-DE" smtClean="0"/>
              <a:t>(RDA 2.17)</a:t>
            </a:r>
            <a:br>
              <a:rPr lang="de-DE"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3.02.08</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Fußzeilenplatzhalter 12"/>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326932804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a:t>
            </a:r>
            <a:endParaRPr lang="de-DE" dirty="0"/>
          </a:p>
        </p:txBody>
      </p:sp>
      <p:sp>
        <p:nvSpPr>
          <p:cNvPr id="3" name="Textplatzhalter 2"/>
          <p:cNvSpPr>
            <a:spLocks noGrp="1"/>
          </p:cNvSpPr>
          <p:nvPr>
            <p:ph type="body" sz="quarter" idx="13"/>
          </p:nvPr>
        </p:nvSpPr>
        <p:spPr/>
        <p:txBody>
          <a:bodyPr/>
          <a:lstStyle/>
          <a:p>
            <a:endParaRPr lang="de-DE" smtClean="0"/>
          </a:p>
          <a:p>
            <a:r>
              <a:rPr lang="de-DE" smtClean="0"/>
              <a:t>eine Anmerkung zur Manifestation ist ein Kommentar, der (zusätzliche) Informationen über Merkmale der Manifestation liefert </a:t>
            </a:r>
          </a:p>
          <a:p>
            <a:r>
              <a:rPr lang="de-DE" smtClean="0"/>
              <a:t>zu fast allen Merkmalen der Manifestation gibt es eine „eigene“ Anmerkung</a:t>
            </a:r>
          </a:p>
          <a:p>
            <a:endParaRPr lang="de-DE" smtClean="0"/>
          </a:p>
          <a:p>
            <a:r>
              <a:rPr lang="de-DE" smtClean="0"/>
              <a:t>Beispiele:</a:t>
            </a:r>
          </a:p>
          <a:p>
            <a:pPr lvl="1"/>
            <a:r>
              <a:rPr lang="de-DE" smtClean="0"/>
              <a:t>Anmerkung zum Titel</a:t>
            </a:r>
          </a:p>
          <a:p>
            <a:pPr lvl="1"/>
            <a:r>
              <a:rPr lang="de-DE" smtClean="0"/>
              <a:t>Anmerkung zur Verantwortlichkeitsangabe</a:t>
            </a:r>
          </a:p>
          <a:p>
            <a:pPr lvl="1"/>
            <a:r>
              <a:rPr lang="de-DE" smtClean="0"/>
              <a:t>Anmerkung zum Ausgabevermerk</a:t>
            </a:r>
          </a:p>
          <a:p>
            <a:pPr lvl="1"/>
            <a:r>
              <a:rPr lang="de-DE" smtClean="0"/>
              <a:t>etc.</a:t>
            </a:r>
          </a:p>
          <a:p>
            <a:pPr lvl="1"/>
            <a:endParaRPr lang="de-DE" dirty="0"/>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dirty="0"/>
          </a:p>
        </p:txBody>
      </p:sp>
    </p:spTree>
    <p:extLst>
      <p:ext uri="{BB962C8B-B14F-4D97-AF65-F5344CB8AC3E}">
        <p14:creationId xmlns:p14="http://schemas.microsoft.com/office/powerpoint/2010/main" val="4874829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und Erfassung</a:t>
            </a:r>
            <a:endParaRPr lang="de-DE" dirty="0"/>
          </a:p>
        </p:txBody>
      </p:sp>
      <p:sp>
        <p:nvSpPr>
          <p:cNvPr id="3" name="Textplatzhalter 2"/>
          <p:cNvSpPr>
            <a:spLocks noGrp="1"/>
          </p:cNvSpPr>
          <p:nvPr>
            <p:ph type="body" sz="quarter" idx="13"/>
          </p:nvPr>
        </p:nvSpPr>
        <p:spPr/>
        <p:txBody>
          <a:bodyPr/>
          <a:lstStyle/>
          <a:p>
            <a:endParaRPr lang="de-DE" smtClean="0"/>
          </a:p>
          <a:p>
            <a:r>
              <a:rPr lang="de-DE" smtClean="0"/>
              <a:t>Informationsquellen</a:t>
            </a:r>
          </a:p>
          <a:p>
            <a:pPr lvl="1"/>
            <a:r>
              <a:rPr lang="de-DE" smtClean="0"/>
              <a:t>Informationen zur Anmerkung können beliebigen Quelle entnommen werden</a:t>
            </a:r>
          </a:p>
          <a:p>
            <a:pPr lvl="1"/>
            <a:endParaRPr lang="de-DE" smtClean="0"/>
          </a:p>
          <a:p>
            <a:r>
              <a:rPr lang="de-DE" smtClean="0"/>
              <a:t>Anmerkungs-“Text“</a:t>
            </a:r>
          </a:p>
          <a:p>
            <a:pPr lvl="1"/>
            <a:r>
              <a:rPr lang="de-DE" smtClean="0"/>
              <a:t>Keine strukturierte, festgelegte Form für den Text der Anmerkung</a:t>
            </a:r>
            <a:br>
              <a:rPr lang="de-DE" smtClean="0"/>
            </a:br>
            <a:r>
              <a:rPr lang="de-DE" smtClean="0">
                <a:sym typeface="Wingdings" pitchFamily="2" charset="2"/>
              </a:rPr>
              <a:t> freie Formulierung!</a:t>
            </a:r>
          </a:p>
          <a:p>
            <a:pPr lvl="1"/>
            <a:endParaRPr lang="de-DE" smtClean="0">
              <a:sym typeface="Wingdings" pitchFamily="2" charset="2"/>
            </a:endParaRPr>
          </a:p>
          <a:p>
            <a:r>
              <a:rPr lang="de-DE" smtClean="0"/>
              <a:t>Grundsätzlich: Erfassung in der Sprache, die die Agentur bevorzugt </a:t>
            </a:r>
            <a:r>
              <a:rPr lang="de-DE" smtClean="0">
                <a:sym typeface="Wingdings" pitchFamily="2" charset="2"/>
              </a:rPr>
              <a:t> Deutsch</a:t>
            </a:r>
          </a:p>
          <a:p>
            <a:endParaRPr lang="de-DE" smtClean="0"/>
          </a:p>
          <a:p>
            <a:endParaRPr lang="de-DE" smtClean="0"/>
          </a:p>
          <a:p>
            <a:endParaRPr lang="de-DE" dirty="0"/>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dirty="0"/>
          </a:p>
        </p:txBody>
      </p:sp>
    </p:spTree>
    <p:extLst>
      <p:ext uri="{BB962C8B-B14F-4D97-AF65-F5344CB8AC3E}">
        <p14:creationId xmlns:p14="http://schemas.microsoft.com/office/powerpoint/2010/main" val="169783288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Arten der Beschreibung</a:t>
            </a:r>
            <a:br>
              <a:rPr lang="de-DE" sz="280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48</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97991392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Arten der Beschreibung – RDA 1.5</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RDA </a:t>
            </a:r>
            <a:r>
              <a:rPr lang="de-DE"/>
              <a:t>1.5 nennt drei Arten, eine Ressource zu beschreiben</a:t>
            </a:r>
            <a:r>
              <a:rPr lang="de-DE" smtClean="0"/>
              <a:t>:</a:t>
            </a:r>
          </a:p>
          <a:p>
            <a:endParaRPr lang="de-DE"/>
          </a:p>
          <a:p>
            <a:endParaRPr lang="de-DE"/>
          </a:p>
          <a:p>
            <a:pPr lvl="1"/>
            <a:r>
              <a:rPr lang="de-DE"/>
              <a:t>umfassende </a:t>
            </a:r>
            <a:r>
              <a:rPr lang="de-DE" smtClean="0"/>
              <a:t>Beschreibung (RDA 1.5.2)</a:t>
            </a:r>
          </a:p>
          <a:p>
            <a:pPr lvl="0"/>
            <a:endParaRPr lang="de-DE"/>
          </a:p>
          <a:p>
            <a:pPr lvl="1"/>
            <a:r>
              <a:rPr lang="de-DE"/>
              <a:t>analytische </a:t>
            </a:r>
            <a:r>
              <a:rPr lang="de-DE" smtClean="0"/>
              <a:t>Beschreibung (RDA 1.5.3)</a:t>
            </a:r>
          </a:p>
          <a:p>
            <a:pPr lvl="0"/>
            <a:endParaRPr lang="de-DE"/>
          </a:p>
          <a:p>
            <a:pPr lvl="1"/>
            <a:r>
              <a:rPr lang="de-DE"/>
              <a:t>hierarchische </a:t>
            </a:r>
            <a:r>
              <a:rPr lang="de-DE" smtClean="0"/>
              <a:t>Beschreibung (RDA 1.5.4)</a:t>
            </a: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179879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a:t>
            </a:fld>
            <a:endParaRPr lang="de-DE" dirty="0"/>
          </a:p>
        </p:txBody>
      </p:sp>
      <p:sp>
        <p:nvSpPr>
          <p:cNvPr id="8" name="Textplatzhalter 4"/>
          <p:cNvSpPr>
            <a:spLocks noGrp="1"/>
          </p:cNvSpPr>
          <p:nvPr>
            <p:ph type="body" sz="quarter" idx="4294967295"/>
          </p:nvPr>
        </p:nvSpPr>
        <p:spPr>
          <a:xfrm>
            <a:off x="250825" y="838800"/>
            <a:ext cx="8640000" cy="5472000"/>
          </a:xfrm>
          <a:prstGeom prst="rect">
            <a:avLst/>
          </a:prstGeom>
        </p:spPr>
        <p:txBody>
          <a:bodyPr/>
          <a:lstStyle/>
          <a:p>
            <a:pPr>
              <a:spcBef>
                <a:spcPts val="2400"/>
              </a:spcBef>
              <a:buFont typeface="Arial" pitchFamily="34" charset="0"/>
              <a:buNone/>
            </a:pPr>
            <a:r>
              <a:rPr lang="de-DE" dirty="0" smtClean="0">
                <a:ea typeface="Verdana" pitchFamily="34" charset="0"/>
                <a:cs typeface="Verdana" pitchFamily="34" charset="0"/>
              </a:rPr>
              <a:t>Erfassung</a:t>
            </a:r>
            <a:r>
              <a:rPr lang="de-DE" dirty="0" smtClean="0"/>
              <a:t> </a:t>
            </a:r>
            <a:r>
              <a:rPr lang="de-DE" dirty="0" smtClean="0">
                <a:ea typeface="Verdana" pitchFamily="34" charset="0"/>
                <a:cs typeface="Verdana" pitchFamily="34" charset="0"/>
              </a:rPr>
              <a:t>des Umfangs (RDA 3.4.1.3):</a:t>
            </a:r>
          </a:p>
          <a:p>
            <a:pPr>
              <a:spcBef>
                <a:spcPts val="2400"/>
              </a:spcBef>
            </a:pPr>
            <a:r>
              <a:rPr lang="de-DE" dirty="0" smtClean="0">
                <a:ea typeface="Verdana" pitchFamily="34" charset="0"/>
                <a:cs typeface="Verdana" pitchFamily="34" charset="0"/>
              </a:rPr>
              <a:t>Angabe der </a:t>
            </a:r>
            <a:r>
              <a:rPr lang="de-DE" i="1" dirty="0" smtClean="0">
                <a:ea typeface="Verdana" pitchFamily="34" charset="0"/>
                <a:cs typeface="Verdana" pitchFamily="34" charset="0"/>
              </a:rPr>
              <a:t>Anzahl</a:t>
            </a:r>
            <a:r>
              <a:rPr lang="de-DE" dirty="0" smtClean="0">
                <a:ea typeface="Verdana" pitchFamily="34" charset="0"/>
                <a:cs typeface="Verdana" pitchFamily="34" charset="0"/>
              </a:rPr>
              <a:t> und der </a:t>
            </a:r>
            <a:r>
              <a:rPr lang="de-DE" i="1" dirty="0" smtClean="0">
                <a:ea typeface="Verdana" pitchFamily="34" charset="0"/>
                <a:cs typeface="Verdana" pitchFamily="34" charset="0"/>
              </a:rPr>
              <a:t>Art</a:t>
            </a:r>
            <a:r>
              <a:rPr lang="de-DE" dirty="0" smtClean="0">
                <a:ea typeface="Verdana" pitchFamily="34" charset="0"/>
                <a:cs typeface="Verdana" pitchFamily="34" charset="0"/>
              </a:rPr>
              <a:t> der Einheiten</a:t>
            </a:r>
          </a:p>
          <a:p>
            <a:pPr>
              <a:spcBef>
                <a:spcPts val="2400"/>
              </a:spcBef>
            </a:pPr>
            <a:r>
              <a:rPr lang="de-DE" dirty="0" smtClean="0">
                <a:ea typeface="Verdana" pitchFamily="34" charset="0"/>
                <a:cs typeface="Verdana" pitchFamily="34" charset="0"/>
              </a:rPr>
              <a:t>Art der Einheit = zutreffender Begriff aus der Liste der Datenträgertypen (RDA 3.3.1.3)</a:t>
            </a:r>
          </a:p>
          <a:p>
            <a:pPr>
              <a:spcBef>
                <a:spcPts val="2400"/>
              </a:spcBef>
            </a:pPr>
            <a:r>
              <a:rPr lang="de-DE" dirty="0" smtClean="0">
                <a:ea typeface="Verdana" pitchFamily="34" charset="0"/>
                <a:cs typeface="Verdana" pitchFamily="34" charset="0"/>
              </a:rPr>
              <a:t>Fortlaufende Ressourcen: </a:t>
            </a:r>
          </a:p>
          <a:p>
            <a:pPr lvl="1"/>
            <a:r>
              <a:rPr lang="de-DE" sz="2400" dirty="0" smtClean="0">
                <a:ea typeface="Verdana" pitchFamily="34" charset="0"/>
                <a:cs typeface="Verdana" pitchFamily="34" charset="0"/>
              </a:rPr>
              <a:t>Die Erfassung der </a:t>
            </a:r>
            <a:r>
              <a:rPr lang="de-DE" dirty="0" smtClean="0"/>
              <a:t>Art der Einheiten und die Anzahl der Einheiten ist </a:t>
            </a:r>
            <a:r>
              <a:rPr lang="de-DE" dirty="0" smtClean="0">
                <a:solidFill>
                  <a:srgbClr val="C00000"/>
                </a:solidFill>
              </a:rPr>
              <a:t>fakultativ</a:t>
            </a:r>
            <a:endParaRPr lang="de-DE" dirty="0">
              <a:solidFill>
                <a:srgbClr val="C00000"/>
              </a:solidFill>
            </a:endParaRPr>
          </a:p>
        </p:txBody>
      </p:sp>
    </p:spTree>
    <p:extLst>
      <p:ext uri="{BB962C8B-B14F-4D97-AF65-F5344CB8AC3E}">
        <p14:creationId xmlns:p14="http://schemas.microsoft.com/office/powerpoint/2010/main" val="42660652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Umfassende </a:t>
            </a:r>
            <a:r>
              <a:rPr lang="de-DE"/>
              <a:t>Beschreibung </a:t>
            </a:r>
            <a:r>
              <a:rPr lang="de-DE" smtClean="0"/>
              <a:t>- RDA 1.5.2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Beschreibung </a:t>
            </a:r>
            <a:r>
              <a:rPr lang="de-DE" dirty="0"/>
              <a:t>der </a:t>
            </a:r>
            <a:r>
              <a:rPr lang="de-DE" dirty="0" smtClean="0"/>
              <a:t>Gesamtressource </a:t>
            </a:r>
            <a:br>
              <a:rPr lang="de-DE" dirty="0" smtClean="0"/>
            </a:br>
            <a:r>
              <a:rPr lang="de-DE" dirty="0" smtClean="0"/>
              <a:t>unter </a:t>
            </a:r>
            <a:r>
              <a:rPr lang="de-DE" dirty="0"/>
              <a:t>Einbeziehung aller </a:t>
            </a:r>
            <a:r>
              <a:rPr lang="de-DE" dirty="0" smtClean="0"/>
              <a:t>Teile</a:t>
            </a:r>
            <a:endParaRPr lang="de-DE" dirty="0"/>
          </a:p>
          <a:p>
            <a:pPr lvl="0"/>
            <a:endParaRPr lang="de-DE" dirty="0" smtClean="0"/>
          </a:p>
          <a:p>
            <a:r>
              <a:rPr lang="de-DE" dirty="0" smtClean="0"/>
              <a:t>Gesamtressource kann bestehen aus:</a:t>
            </a:r>
          </a:p>
          <a:p>
            <a:endParaRPr lang="de-DE" dirty="0" smtClean="0"/>
          </a:p>
          <a:p>
            <a:pPr lvl="1"/>
            <a:r>
              <a:rPr lang="de-DE" dirty="0" smtClean="0"/>
              <a:t>einzelner, physischen </a:t>
            </a:r>
            <a:r>
              <a:rPr lang="de-DE" dirty="0"/>
              <a:t>Einheit, aber </a:t>
            </a:r>
            <a:r>
              <a:rPr lang="de-DE" dirty="0" smtClean="0"/>
              <a:t>mehreren inhaltlichen Teilen (</a:t>
            </a:r>
            <a:r>
              <a:rPr lang="de-DE" dirty="0"/>
              <a:t>z. B. eine </a:t>
            </a:r>
            <a:r>
              <a:rPr lang="de-DE" dirty="0" smtClean="0"/>
              <a:t>Festschrift)</a:t>
            </a:r>
            <a:br>
              <a:rPr lang="de-DE" dirty="0" smtClean="0"/>
            </a:br>
            <a:r>
              <a:rPr lang="de-DE" dirty="0" smtClean="0"/>
              <a:t/>
            </a:r>
            <a:br>
              <a:rPr lang="de-DE" dirty="0" smtClean="0"/>
            </a:br>
            <a:r>
              <a:rPr lang="de-DE" dirty="0" smtClean="0"/>
              <a:t>oder</a:t>
            </a:r>
            <a:br>
              <a:rPr lang="de-DE" dirty="0" smtClean="0"/>
            </a:br>
            <a:endParaRPr lang="de-DE" dirty="0" smtClean="0"/>
          </a:p>
          <a:p>
            <a:pPr lvl="1"/>
            <a:r>
              <a:rPr lang="de-DE" dirty="0" smtClean="0"/>
              <a:t>mehreren, physischen </a:t>
            </a:r>
            <a:r>
              <a:rPr lang="de-DE" dirty="0"/>
              <a:t>Einheiten </a:t>
            </a:r>
            <a:r>
              <a:rPr lang="de-DE" dirty="0" smtClean="0"/>
              <a:t>(</a:t>
            </a:r>
            <a:r>
              <a:rPr lang="de-DE" dirty="0"/>
              <a:t>z. B. eine mehrteilige Monografie oder eine fortlaufende Ressource</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124744"/>
            <a:ext cx="2171700"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892699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Analytische </a:t>
            </a:r>
            <a:r>
              <a:rPr lang="de-DE"/>
              <a:t>Beschreibung </a:t>
            </a:r>
            <a:r>
              <a:rPr lang="de-DE" smtClean="0"/>
              <a:t>- RDA 1.5.3</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separate Beschreibung einzelner </a:t>
            </a:r>
            <a:br>
              <a:rPr lang="de-DE" smtClean="0"/>
            </a:br>
            <a:r>
              <a:rPr lang="de-DE" smtClean="0"/>
              <a:t>Teile </a:t>
            </a:r>
            <a:r>
              <a:rPr lang="de-DE"/>
              <a:t>einer größeren </a:t>
            </a:r>
            <a:r>
              <a:rPr lang="de-DE" smtClean="0"/>
              <a:t>Ressource</a:t>
            </a:r>
          </a:p>
          <a:p>
            <a:endParaRPr lang="de-DE" smtClean="0"/>
          </a:p>
          <a:p>
            <a:r>
              <a:rPr lang="de-DE" smtClean="0"/>
              <a:t>einzelner Teil kann sein:</a:t>
            </a:r>
            <a:br>
              <a:rPr lang="de-DE" smtClean="0"/>
            </a:br>
            <a:endParaRPr lang="de-DE" smtClean="0"/>
          </a:p>
          <a:p>
            <a:pPr lvl="1"/>
            <a:r>
              <a:rPr lang="de-DE" smtClean="0"/>
              <a:t>inhaltlicher </a:t>
            </a:r>
            <a:r>
              <a:rPr lang="de-DE"/>
              <a:t>Teil einer einzelnen physischen Einheit </a:t>
            </a:r>
            <a:r>
              <a:rPr lang="de-DE" smtClean="0"/>
              <a:t/>
            </a:r>
            <a:br>
              <a:rPr lang="de-DE" smtClean="0"/>
            </a:br>
            <a:r>
              <a:rPr lang="de-DE" smtClean="0"/>
              <a:t>(</a:t>
            </a:r>
            <a:r>
              <a:rPr lang="de-DE"/>
              <a:t>z. B. ein Beitrag in einer Festschrift oder ein Artikel </a:t>
            </a:r>
            <a:r>
              <a:rPr lang="de-DE" smtClean="0"/>
              <a:t/>
            </a:r>
            <a:br>
              <a:rPr lang="de-DE" smtClean="0"/>
            </a:br>
            <a:r>
              <a:rPr lang="de-DE" smtClean="0"/>
              <a:t>in </a:t>
            </a:r>
            <a:r>
              <a:rPr lang="de-DE"/>
              <a:t>einem Zeitschriftenheft</a:t>
            </a:r>
            <a:r>
              <a:rPr lang="de-DE" smtClean="0"/>
              <a:t>)</a:t>
            </a:r>
            <a:br>
              <a:rPr lang="de-DE" smtClean="0"/>
            </a:br>
            <a:r>
              <a:rPr lang="de-DE" smtClean="0"/>
              <a:t/>
            </a:r>
            <a:br>
              <a:rPr lang="de-DE" smtClean="0"/>
            </a:br>
            <a:r>
              <a:rPr lang="de-DE" smtClean="0"/>
              <a:t>oder</a:t>
            </a:r>
          </a:p>
          <a:p>
            <a:pPr lvl="1"/>
            <a:endParaRPr lang="de-DE"/>
          </a:p>
          <a:p>
            <a:pPr lvl="1"/>
            <a:r>
              <a:rPr lang="de-DE" smtClean="0"/>
              <a:t>physischer </a:t>
            </a:r>
            <a:r>
              <a:rPr lang="de-DE"/>
              <a:t>Teil </a:t>
            </a:r>
            <a:r>
              <a:rPr lang="de-DE" smtClean="0"/>
              <a:t>einer aus </a:t>
            </a:r>
            <a:r>
              <a:rPr lang="de-DE"/>
              <a:t>mehreren physischen Einheiten bestehenden Ressource </a:t>
            </a:r>
            <a:r>
              <a:rPr lang="de-DE" smtClean="0"/>
              <a:t>(</a:t>
            </a:r>
            <a:r>
              <a:rPr lang="de-DE"/>
              <a:t>z. B. ein Band einer mehrteiligen Monografie oder ein Heft einer fortlaufenden Ressource</a:t>
            </a:r>
            <a:r>
              <a:rPr lang="de-DE" smtClean="0"/>
              <a:t>)</a:t>
            </a:r>
            <a:endParaRPr lang="de-DE"/>
          </a:p>
          <a:p>
            <a:pPr marL="0" indent="0">
              <a:buNone/>
            </a:pP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764704"/>
            <a:ext cx="22098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844824"/>
            <a:ext cx="2238375"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85377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700808"/>
            <a:ext cx="3495675"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de-DE" smtClean="0"/>
              <a:t>Hierarchische </a:t>
            </a:r>
            <a:r>
              <a:rPr lang="de-DE"/>
              <a:t>Beschreibung </a:t>
            </a:r>
            <a:r>
              <a:rPr lang="de-DE" smtClean="0"/>
              <a:t>- RDA 1.5.4</a:t>
            </a:r>
            <a:endParaRPr lang="de-DE" dirty="0"/>
          </a:p>
        </p:txBody>
      </p:sp>
      <p:sp>
        <p:nvSpPr>
          <p:cNvPr id="3" name="Textplatzhalter 2"/>
          <p:cNvSpPr>
            <a:spLocks noGrp="1"/>
          </p:cNvSpPr>
          <p:nvPr>
            <p:ph type="body" sz="quarter" idx="13"/>
          </p:nvPr>
        </p:nvSpPr>
        <p:spPr/>
        <p:txBody>
          <a:bodyPr wrap="square"/>
          <a:lstStyle/>
          <a:p>
            <a:endParaRPr lang="de-DE" smtClean="0"/>
          </a:p>
          <a:p>
            <a:r>
              <a:rPr lang="de-DE"/>
              <a:t>Kombination einer </a:t>
            </a:r>
            <a:r>
              <a:rPr lang="de-DE" smtClean="0"/>
              <a:t>umfassenden</a:t>
            </a:r>
            <a:br>
              <a:rPr lang="de-DE" smtClean="0"/>
            </a:br>
            <a:r>
              <a:rPr lang="de-DE" smtClean="0"/>
              <a:t>Beschreibung </a:t>
            </a:r>
            <a:r>
              <a:rPr lang="de-DE"/>
              <a:t>des Ganzen mit </a:t>
            </a:r>
            <a:r>
              <a:rPr lang="de-DE" smtClean="0"/>
              <a:t/>
            </a:r>
            <a:br>
              <a:rPr lang="de-DE" smtClean="0"/>
            </a:br>
            <a:r>
              <a:rPr lang="de-DE" smtClean="0"/>
              <a:t>analytischen Beschreibungen </a:t>
            </a:r>
            <a:br>
              <a:rPr lang="de-DE" smtClean="0"/>
            </a:br>
            <a:r>
              <a:rPr lang="de-DE" smtClean="0"/>
              <a:t>der Teile</a:t>
            </a:r>
          </a:p>
          <a:p>
            <a:endParaRPr lang="de-DE" smtClean="0"/>
          </a:p>
          <a:p>
            <a:r>
              <a:rPr lang="de-DE" smtClean="0"/>
              <a:t>gilt </a:t>
            </a:r>
            <a:r>
              <a:rPr lang="de-DE"/>
              <a:t>nach RDA 1.5.4 D-A-CH als </a:t>
            </a:r>
            <a:r>
              <a:rPr lang="de-DE" smtClean="0"/>
              <a:t/>
            </a:r>
            <a:br>
              <a:rPr lang="de-DE" smtClean="0"/>
            </a:br>
            <a:r>
              <a:rPr lang="de-DE" u="sng" smtClean="0"/>
              <a:t>eine</a:t>
            </a:r>
            <a:r>
              <a:rPr lang="de-DE" smtClean="0"/>
              <a:t> Beschreibung – d. h. die</a:t>
            </a:r>
            <a:br>
              <a:rPr lang="de-DE" smtClean="0"/>
            </a:br>
            <a:r>
              <a:rPr lang="de-DE" smtClean="0"/>
              <a:t>Standardelemente sind nicht </a:t>
            </a:r>
            <a:br>
              <a:rPr lang="de-DE" smtClean="0"/>
            </a:br>
            <a:r>
              <a:rPr lang="de-DE" smtClean="0"/>
              <a:t>zwingend in umfassender </a:t>
            </a:r>
            <a:br>
              <a:rPr lang="de-DE" smtClean="0"/>
            </a:br>
            <a:r>
              <a:rPr lang="de-DE" smtClean="0"/>
              <a:t>Beschreibung </a:t>
            </a:r>
            <a:r>
              <a:rPr lang="de-DE" u="sng" smtClean="0"/>
              <a:t>und</a:t>
            </a:r>
            <a:r>
              <a:rPr lang="de-DE" smtClean="0"/>
              <a:t> analytischen </a:t>
            </a:r>
            <a:br>
              <a:rPr lang="de-DE" smtClean="0"/>
            </a:br>
            <a:r>
              <a:rPr lang="de-DE" smtClean="0"/>
              <a:t>Beschreibungen gedoppelt zu </a:t>
            </a:r>
            <a:br>
              <a:rPr lang="de-DE" smtClean="0"/>
            </a:br>
            <a:r>
              <a:rPr lang="de-DE" smtClean="0"/>
              <a:t>erfassen</a:t>
            </a:r>
          </a:p>
          <a:p>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38787072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700808"/>
            <a:ext cx="3495675"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de-DE" smtClean="0"/>
              <a:t>Hierarchische </a:t>
            </a:r>
            <a:r>
              <a:rPr lang="de-DE"/>
              <a:t>Beschreibung </a:t>
            </a:r>
            <a:r>
              <a:rPr lang="de-DE" smtClean="0"/>
              <a:t>- RDA 1.5.4</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a:p>
          <a:p>
            <a:pPr marL="0" indent="0">
              <a:buNone/>
            </a:pPr>
            <a:endParaRPr lang="de-DE" smtClean="0"/>
          </a:p>
          <a:p>
            <a:r>
              <a:rPr lang="de-DE" smtClean="0"/>
              <a:t>in Verbundumgebungen </a:t>
            </a:r>
            <a:br>
              <a:rPr lang="de-DE" smtClean="0"/>
            </a:br>
            <a:r>
              <a:rPr lang="de-DE" smtClean="0"/>
              <a:t>können bereits vorhandene, </a:t>
            </a:r>
            <a:br>
              <a:rPr lang="de-DE" smtClean="0"/>
            </a:br>
            <a:r>
              <a:rPr lang="de-DE" smtClean="0"/>
              <a:t>umfassende Beschreibungen </a:t>
            </a:r>
            <a:br>
              <a:rPr lang="de-DE" smtClean="0"/>
            </a:br>
            <a:r>
              <a:rPr lang="de-DE" smtClean="0"/>
              <a:t>und analytische Beschreibungen </a:t>
            </a:r>
            <a:br>
              <a:rPr lang="de-DE" smtClean="0"/>
            </a:br>
            <a:r>
              <a:rPr lang="de-DE" smtClean="0"/>
              <a:t>der </a:t>
            </a:r>
            <a:r>
              <a:rPr lang="de-DE"/>
              <a:t>Teile für </a:t>
            </a:r>
            <a:r>
              <a:rPr lang="de-DE" smtClean="0"/>
              <a:t>eine hierarchische </a:t>
            </a:r>
            <a:br>
              <a:rPr lang="de-DE" smtClean="0"/>
            </a:br>
            <a:r>
              <a:rPr lang="de-DE" smtClean="0"/>
              <a:t>Beschreibung nachgenutzt </a:t>
            </a:r>
            <a:r>
              <a:rPr lang="de-DE"/>
              <a:t>und </a:t>
            </a:r>
            <a:r>
              <a:rPr lang="de-DE" smtClean="0"/>
              <a:t/>
            </a:r>
            <a:br>
              <a:rPr lang="de-DE" smtClean="0"/>
            </a:br>
            <a:r>
              <a:rPr lang="de-DE" smtClean="0"/>
              <a:t>zusammengefügt werden</a:t>
            </a:r>
            <a:endParaRPr lang="de-DE"/>
          </a:p>
          <a:p>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69404226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Informationsquellen</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RDA </a:t>
            </a:r>
            <a:r>
              <a:rPr lang="de-DE"/>
              <a:t>2.1 „Grundlage für die Identifizierung einer Ressource“ regelt, welche Informationsquelle für die Identifizierung und Beschreibung einer Ressource zu wählen </a:t>
            </a:r>
            <a:r>
              <a:rPr lang="de-DE" smtClean="0"/>
              <a:t>ist</a:t>
            </a:r>
          </a:p>
          <a:p>
            <a:endParaRPr lang="de-DE" smtClean="0"/>
          </a:p>
          <a:p>
            <a:r>
              <a:rPr lang="de-DE" smtClean="0"/>
              <a:t>jeweils abhängig </a:t>
            </a:r>
            <a:r>
              <a:rPr lang="de-DE"/>
              <a:t>von </a:t>
            </a:r>
            <a:r>
              <a:rPr lang="de-DE" smtClean="0"/>
              <a:t>Art </a:t>
            </a:r>
            <a:r>
              <a:rPr lang="de-DE"/>
              <a:t>der Beschreibung, die erstellt werden soll, und von </a:t>
            </a:r>
            <a:r>
              <a:rPr lang="de-DE" smtClean="0"/>
              <a:t>Erscheinungsweise </a:t>
            </a:r>
            <a:r>
              <a:rPr lang="de-DE"/>
              <a:t>der Ressource, die beschrieben werden soll</a:t>
            </a:r>
            <a:r>
              <a:rPr lang="de-DE" smtClean="0"/>
              <a:t>.</a:t>
            </a:r>
          </a:p>
          <a:p>
            <a:endParaRPr lang="de-DE"/>
          </a:p>
          <a:p>
            <a:r>
              <a:rPr lang="de-DE" smtClean="0"/>
              <a:t>weiterführende Informationen: </a:t>
            </a:r>
            <a:br>
              <a:rPr lang="de-DE" smtClean="0"/>
            </a:br>
            <a:r>
              <a:rPr lang="de-DE" smtClean="0"/>
              <a:t>Modul </a:t>
            </a:r>
            <a:r>
              <a:rPr lang="de-DE"/>
              <a:t>2, Teil 5 - </a:t>
            </a:r>
            <a:r>
              <a:rPr lang="de-DE" smtClean="0"/>
              <a:t>Informationsquellen</a:t>
            </a: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9064374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W</a:t>
            </a:r>
            <a:r>
              <a:rPr lang="de-DE" smtClean="0"/>
              <a:t>elche </a:t>
            </a:r>
            <a:r>
              <a:rPr lang="de-DE"/>
              <a:t>Art der </a:t>
            </a:r>
            <a:r>
              <a:rPr lang="de-DE" smtClean="0"/>
              <a:t>Beschreibung?</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r>
              <a:rPr lang="de-DE"/>
              <a:t>Die </a:t>
            </a:r>
            <a:r>
              <a:rPr lang="de-DE" smtClean="0"/>
              <a:t>Entscheidung für Art </a:t>
            </a:r>
            <a:r>
              <a:rPr lang="de-DE"/>
              <a:t>der </a:t>
            </a:r>
            <a:r>
              <a:rPr lang="de-DE" smtClean="0"/>
              <a:t>Beschreibung </a:t>
            </a:r>
            <a:br>
              <a:rPr lang="de-DE" smtClean="0"/>
            </a:br>
            <a:endParaRPr lang="de-DE" smtClean="0"/>
          </a:p>
          <a:p>
            <a:pPr lvl="1"/>
            <a:r>
              <a:rPr lang="de-DE"/>
              <a:t>in welchen Fällen </a:t>
            </a:r>
            <a:r>
              <a:rPr lang="de-DE" smtClean="0"/>
              <a:t/>
            </a:r>
            <a:br>
              <a:rPr lang="de-DE" smtClean="0"/>
            </a:br>
            <a:endParaRPr lang="de-DE"/>
          </a:p>
          <a:p>
            <a:pPr lvl="1"/>
            <a:r>
              <a:rPr lang="de-DE" smtClean="0"/>
              <a:t>ob / welche / wie </a:t>
            </a:r>
            <a:r>
              <a:rPr lang="de-DE"/>
              <a:t>viele Teile einer Ressource </a:t>
            </a:r>
            <a:r>
              <a:rPr lang="de-DE" smtClean="0"/>
              <a:t/>
            </a:r>
            <a:br>
              <a:rPr lang="de-DE" smtClean="0"/>
            </a:br>
            <a:r>
              <a:rPr lang="de-DE" smtClean="0"/>
              <a:t>analytisch </a:t>
            </a:r>
            <a:r>
              <a:rPr lang="de-DE"/>
              <a:t>beschrieben </a:t>
            </a:r>
            <a:r>
              <a:rPr lang="de-DE" smtClean="0"/>
              <a:t>werden</a:t>
            </a:r>
          </a:p>
          <a:p>
            <a:pPr marL="57150" indent="0">
              <a:buNone/>
            </a:pPr>
            <a:r>
              <a:rPr lang="de-DE" smtClean="0"/>
              <a:t/>
            </a:r>
            <a:br>
              <a:rPr lang="de-DE" smtClean="0"/>
            </a:br>
            <a:r>
              <a:rPr lang="de-DE" smtClean="0"/>
              <a:t>   fällt in das Ermessen der erschließenden Institution.</a:t>
            </a:r>
            <a:endParaRPr lang="de-DE"/>
          </a:p>
          <a:p>
            <a:pPr lvl="1"/>
            <a:endParaRPr lang="de-DE"/>
          </a:p>
          <a:p>
            <a:pPr marL="457200" lvl="1" indent="0">
              <a:buNone/>
            </a:pP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0676350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Weiterführende Informationen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weiterführende Informationen zur Beschreibung </a:t>
            </a:r>
            <a:r>
              <a:rPr lang="de-DE" dirty="0"/>
              <a:t>verschiedenster Arten von Ressourcen finden Sie in den </a:t>
            </a:r>
            <a:r>
              <a:rPr lang="de-DE" dirty="0" smtClean="0"/>
              <a:t>folgenden Schulungsunterlagen:</a:t>
            </a:r>
          </a:p>
          <a:p>
            <a:endParaRPr lang="de-DE" dirty="0" smtClean="0"/>
          </a:p>
          <a:p>
            <a:pPr lvl="1"/>
            <a:r>
              <a:rPr lang="de-DE" dirty="0" smtClean="0"/>
              <a:t>Modul </a:t>
            </a:r>
            <a:r>
              <a:rPr lang="de-DE" dirty="0"/>
              <a:t>5A, Teil </a:t>
            </a:r>
            <a:r>
              <a:rPr lang="de-DE" dirty="0" smtClean="0"/>
              <a:t>1 - Mehrteilige </a:t>
            </a:r>
            <a:r>
              <a:rPr lang="de-DE" dirty="0"/>
              <a:t>Monografien, </a:t>
            </a:r>
            <a:r>
              <a:rPr lang="de-DE" dirty="0" smtClean="0"/>
              <a:t>						    Medienkombinationen</a:t>
            </a:r>
          </a:p>
          <a:p>
            <a:pPr lvl="1"/>
            <a:r>
              <a:rPr lang="de-DE" dirty="0" smtClean="0"/>
              <a:t>Modul </a:t>
            </a:r>
            <a:r>
              <a:rPr lang="de-DE" dirty="0"/>
              <a:t>5A, Teil 2 </a:t>
            </a:r>
            <a:r>
              <a:rPr lang="de-DE" dirty="0" smtClean="0"/>
              <a:t>– Zusammenstellungen</a:t>
            </a:r>
          </a:p>
          <a:p>
            <a:pPr lvl="1"/>
            <a:r>
              <a:rPr lang="de-DE" dirty="0" smtClean="0"/>
              <a:t>Modul </a:t>
            </a:r>
            <a:r>
              <a:rPr lang="de-DE" dirty="0"/>
              <a:t>5A, Teil 3 - Begleitmaterial</a:t>
            </a:r>
          </a:p>
          <a:p>
            <a:pPr lvl="1"/>
            <a:r>
              <a:rPr lang="de-DE" dirty="0" smtClean="0"/>
              <a:t>Modul </a:t>
            </a:r>
            <a:r>
              <a:rPr lang="de-DE" dirty="0"/>
              <a:t>5A, Teil 4 - Integrierende Ressourcen</a:t>
            </a:r>
          </a:p>
          <a:p>
            <a:pPr lvl="1"/>
            <a:r>
              <a:rPr lang="de-DE" dirty="0" smtClean="0"/>
              <a:t>Modul </a:t>
            </a:r>
            <a:r>
              <a:rPr lang="de-DE" dirty="0"/>
              <a:t>5A, Teil 6 </a:t>
            </a:r>
            <a:r>
              <a:rPr lang="de-DE"/>
              <a:t>- </a:t>
            </a:r>
            <a:r>
              <a:rPr lang="de-DE" smtClean="0"/>
              <a:t>Bildbände</a:t>
            </a:r>
            <a:endParaRPr lang="de-DE" dirty="0"/>
          </a:p>
          <a:p>
            <a:pPr lvl="1"/>
            <a:r>
              <a:rPr lang="de-DE" dirty="0" smtClean="0"/>
              <a:t>Modul </a:t>
            </a:r>
            <a:r>
              <a:rPr lang="de-DE" dirty="0"/>
              <a:t>5B</a:t>
            </a:r>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38119356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Erfassung der Gesamttitelangabe bei einzelnen Einheiten und bei fortlaufenden Ressourcen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3.02.06</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78335451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2536" y="183778"/>
            <a:ext cx="7487816" cy="508918"/>
          </a:xfrm>
        </p:spPr>
        <p:txBody>
          <a:bodyPr/>
          <a:lstStyle/>
          <a:p>
            <a:r>
              <a:rPr lang="de-DE" dirty="0" smtClean="0"/>
              <a:t>Monografien: Gesamttitelangabe</a:t>
            </a:r>
            <a:endParaRPr lang="de-DE" dirty="0"/>
          </a:p>
        </p:txBody>
      </p:sp>
      <p:sp>
        <p:nvSpPr>
          <p:cNvPr id="3" name="Textplatzhalter 2"/>
          <p:cNvSpPr>
            <a:spLocks noGrp="1"/>
          </p:cNvSpPr>
          <p:nvPr>
            <p:ph type="body" sz="quarter" idx="13"/>
          </p:nvPr>
        </p:nvSpPr>
        <p:spPr/>
        <p:txBody>
          <a:bodyPr/>
          <a:lstStyle/>
          <a:p>
            <a:pPr>
              <a:buNone/>
            </a:pPr>
            <a:r>
              <a:rPr lang="de-DE" dirty="0"/>
              <a:t>Wann wird eine Gesamttitelangabe erfasst?</a:t>
            </a:r>
          </a:p>
          <a:p>
            <a:pPr>
              <a:buNone/>
            </a:pPr>
            <a:endParaRPr lang="de-DE" dirty="0"/>
          </a:p>
          <a:p>
            <a:pPr>
              <a:buNone/>
            </a:pPr>
            <a:r>
              <a:rPr lang="de-DE" dirty="0"/>
              <a:t>Ist eine Monografie als Teil einer Reihe erschienen, dann werden die Angaben zur Reihe in der Gesamttitelangabe erfasst. </a:t>
            </a:r>
            <a:br>
              <a:rPr lang="de-DE" dirty="0"/>
            </a:br>
            <a:endParaRPr lang="de-DE" dirty="0"/>
          </a:p>
          <a:p>
            <a:pPr>
              <a:buNone/>
            </a:pPr>
            <a:r>
              <a:rPr lang="de-DE" dirty="0"/>
              <a:t>Informationsquellen sind:</a:t>
            </a:r>
          </a:p>
          <a:p>
            <a:pPr marL="457200" indent="-457200">
              <a:buAutoNum type="alphaLcParenR"/>
            </a:pPr>
            <a:r>
              <a:rPr lang="de-DE" dirty="0"/>
              <a:t>die Titelseite der Reihe </a:t>
            </a:r>
          </a:p>
          <a:p>
            <a:pPr marL="457200" indent="-457200">
              <a:buAutoNum type="alphaLcParenR"/>
            </a:pPr>
            <a:r>
              <a:rPr lang="de-DE" dirty="0"/>
              <a:t>eine andere Quelle innerhalb der Ressource</a:t>
            </a:r>
          </a:p>
          <a:p>
            <a:pPr marL="457200" indent="-457200">
              <a:buAutoNum type="alphaLcParenR"/>
            </a:pPr>
            <a:r>
              <a:rPr lang="de-DE" dirty="0"/>
              <a:t>eine der anderen Informationsquellen, die unter 2.2.4 RDA vorgeschrieben sind (z. B. Begleitmaterial, oder Verzeichnis des Buchhandels)</a:t>
            </a:r>
          </a:p>
        </p:txBody>
      </p:sp>
      <p:sp>
        <p:nvSpPr>
          <p:cNvPr id="7"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4554695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a:buNone/>
            </a:pPr>
            <a:r>
              <a:rPr lang="de-DE" dirty="0"/>
              <a:t>Art der Beschreibung</a:t>
            </a:r>
          </a:p>
          <a:p>
            <a:pPr>
              <a:buNone/>
            </a:pPr>
            <a:endParaRPr lang="de-DE" dirty="0"/>
          </a:p>
          <a:p>
            <a:r>
              <a:rPr lang="de-DE" dirty="0"/>
              <a:t>Gezählte monografische Reihen können hierarchisch beschrieben werden</a:t>
            </a:r>
          </a:p>
          <a:p>
            <a:r>
              <a:rPr lang="de-DE" dirty="0"/>
              <a:t>Es ist aber auch eine rein analytische Beschreibung der Teile möglich, ggf. auch ohne eigene Beschreibung der monografischen Reihe</a:t>
            </a:r>
          </a:p>
          <a:p>
            <a:r>
              <a:rPr lang="de-DE" dirty="0"/>
              <a:t>Teile ungezählter monografischer Reihen werden immer analytisch beschrieben. Die Reihe erhält keine eigene Aufnahme</a:t>
            </a:r>
          </a:p>
        </p:txBody>
      </p:sp>
      <p:sp>
        <p:nvSpPr>
          <p:cNvPr id="8" name="Titel 1"/>
          <p:cNvSpPr>
            <a:spLocks noGrp="1"/>
          </p:cNvSpPr>
          <p:nvPr>
            <p:ph type="title"/>
          </p:nvPr>
        </p:nvSpPr>
        <p:spPr>
          <a:xfrm>
            <a:off x="252536" y="183778"/>
            <a:ext cx="8063880" cy="508918"/>
          </a:xfrm>
        </p:spPr>
        <p:txBody>
          <a:bodyPr/>
          <a:lstStyle/>
          <a:p>
            <a:r>
              <a:rPr lang="de-DE" dirty="0" smtClean="0"/>
              <a:t>Monografien: Gesamttitelangabe</a:t>
            </a:r>
            <a:endParaRPr lang="de-DE" dirty="0"/>
          </a:p>
        </p:txBody>
      </p:sp>
      <p:sp>
        <p:nvSpPr>
          <p:cNvPr id="7"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14125559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eine Box mit Kassetten</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32564756"/>
              </p:ext>
            </p:extLst>
          </p:nvPr>
        </p:nvGraphicFramePr>
        <p:xfrm>
          <a:off x="684327"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audio</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Audiokassette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2 Audiokassetten</a:t>
                      </a:r>
                      <a:endParaRPr lang="de-DE" sz="18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gesprochenes Wort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6</a:t>
            </a:fld>
            <a:endParaRPr lang="de-DE" dirty="0"/>
          </a:p>
        </p:txBody>
      </p:sp>
    </p:spTree>
    <p:extLst>
      <p:ext uri="{BB962C8B-B14F-4D97-AF65-F5344CB8AC3E}">
        <p14:creationId xmlns:p14="http://schemas.microsoft.com/office/powerpoint/2010/main" val="34955172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a:buNone/>
            </a:pPr>
            <a:r>
              <a:rPr lang="de-DE" dirty="0"/>
              <a:t>Beschreibung der Gesamttitelangabe</a:t>
            </a:r>
            <a:br>
              <a:rPr lang="de-DE" dirty="0"/>
            </a:br>
            <a:endParaRPr lang="de-DE" dirty="0"/>
          </a:p>
          <a:p>
            <a:pPr>
              <a:buNone/>
            </a:pPr>
            <a:r>
              <a:rPr lang="de-DE" dirty="0"/>
              <a:t>Die Elemente werden übertragen</a:t>
            </a:r>
          </a:p>
          <a:p>
            <a:pPr>
              <a:buNone/>
            </a:pPr>
            <a:endParaRPr lang="de-DE" dirty="0"/>
          </a:p>
          <a:p>
            <a:pPr>
              <a:buNone/>
            </a:pPr>
            <a:r>
              <a:rPr lang="de-DE" dirty="0"/>
              <a:t>Standardelemente sind:</a:t>
            </a:r>
          </a:p>
          <a:p>
            <a:r>
              <a:rPr lang="de-DE" dirty="0"/>
              <a:t>Haupttitel der Reihe </a:t>
            </a:r>
          </a:p>
          <a:p>
            <a:r>
              <a:rPr lang="de-DE" dirty="0"/>
              <a:t>Zählung innerhalb der Reihe</a:t>
            </a:r>
          </a:p>
          <a:p>
            <a:r>
              <a:rPr lang="de-DE" dirty="0"/>
              <a:t>Haupttitel der Unterreihe</a:t>
            </a:r>
          </a:p>
          <a:p>
            <a:r>
              <a:rPr lang="de-DE" dirty="0"/>
              <a:t>Zählung innerhalb der Unterreihe</a:t>
            </a:r>
          </a:p>
        </p:txBody>
      </p:sp>
      <p:sp>
        <p:nvSpPr>
          <p:cNvPr id="8" name="Titel 1"/>
          <p:cNvSpPr>
            <a:spLocks noGrp="1"/>
          </p:cNvSpPr>
          <p:nvPr>
            <p:ph type="title"/>
          </p:nvPr>
        </p:nvSpPr>
        <p:spPr>
          <a:xfrm>
            <a:off x="252536" y="183778"/>
            <a:ext cx="8423920" cy="508918"/>
          </a:xfrm>
        </p:spPr>
        <p:txBody>
          <a:bodyPr/>
          <a:lstStyle/>
          <a:p>
            <a:r>
              <a:rPr lang="de-DE" dirty="0" smtClean="0"/>
              <a:t>Monografien: Gesamttitelangabe</a:t>
            </a:r>
            <a:endParaRPr lang="de-DE" dirty="0"/>
          </a:p>
        </p:txBody>
      </p:sp>
      <p:sp>
        <p:nvSpPr>
          <p:cNvPr id="7"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67662760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xfrm>
            <a:off x="251520" y="183778"/>
            <a:ext cx="8640960" cy="508918"/>
          </a:xfrm>
        </p:spPr>
        <p:txBody>
          <a:bodyPr/>
          <a:lstStyle/>
          <a:p>
            <a:r>
              <a:rPr lang="de-DE" dirty="0" smtClean="0"/>
              <a:t>Beispiel 25, Monografische Reihe - Teil</a:t>
            </a:r>
            <a:endParaRPr lang="de-DE" dirty="0"/>
          </a:p>
        </p:txBody>
      </p:sp>
      <p:pic>
        <p:nvPicPr>
          <p:cNvPr id="2" name="Grafik 1"/>
          <p:cNvPicPr>
            <a:picLocks noChangeAspect="1"/>
          </p:cNvPicPr>
          <p:nvPr/>
        </p:nvPicPr>
        <p:blipFill rotWithShape="1">
          <a:blip r:embed="rId3" cstate="print">
            <a:extLst>
              <a:ext uri="{28A0092B-C50C-407E-A947-70E740481C1C}">
                <a14:useLocalDpi xmlns:a14="http://schemas.microsoft.com/office/drawing/2010/main" val="0"/>
              </a:ext>
            </a:extLst>
          </a:blip>
          <a:srcRect l="17010" t="6528" r="21499" b="62462"/>
          <a:stretch/>
        </p:blipFill>
        <p:spPr>
          <a:xfrm rot="5400000">
            <a:off x="267404" y="2182363"/>
            <a:ext cx="4162048" cy="2968540"/>
          </a:xfrm>
          <a:prstGeom prst="rect">
            <a:avLst/>
          </a:prstGeom>
          <a:ln w="3175">
            <a:solidFill>
              <a:schemeClr val="tx1"/>
            </a:solidFill>
          </a:ln>
        </p:spPr>
      </p:pic>
      <p:pic>
        <p:nvPicPr>
          <p:cNvPr id="8" name="Grafik 7"/>
          <p:cNvPicPr>
            <a:picLocks noChangeAspect="1"/>
          </p:cNvPicPr>
          <p:nvPr/>
        </p:nvPicPr>
        <p:blipFill rotWithShape="1">
          <a:blip r:embed="rId4" cstate="print">
            <a:extLst>
              <a:ext uri="{28A0092B-C50C-407E-A947-70E740481C1C}">
                <a14:useLocalDpi xmlns:a14="http://schemas.microsoft.com/office/drawing/2010/main" val="0"/>
              </a:ext>
            </a:extLst>
          </a:blip>
          <a:srcRect l="4681" t="15270" r="72443" b="76858"/>
          <a:stretch/>
        </p:blipFill>
        <p:spPr>
          <a:xfrm>
            <a:off x="4918981" y="3463127"/>
            <a:ext cx="3058127" cy="744046"/>
          </a:xfrm>
          <a:prstGeom prst="rect">
            <a:avLst/>
          </a:prstGeom>
          <a:ln w="3175">
            <a:solidFill>
              <a:schemeClr val="tx1"/>
            </a:solidFill>
          </a:ln>
        </p:spPr>
      </p:pic>
      <p:pic>
        <p:nvPicPr>
          <p:cNvPr id="11" name="Grafik 10"/>
          <p:cNvPicPr>
            <a:picLocks noChangeAspect="1"/>
          </p:cNvPicPr>
          <p:nvPr/>
        </p:nvPicPr>
        <p:blipFill rotWithShape="1">
          <a:blip r:embed="rId4" cstate="print">
            <a:extLst>
              <a:ext uri="{28A0092B-C50C-407E-A947-70E740481C1C}">
                <a14:useLocalDpi xmlns:a14="http://schemas.microsoft.com/office/drawing/2010/main" val="0"/>
              </a:ext>
            </a:extLst>
          </a:blip>
          <a:srcRect l="6525" t="72847" r="73262" b="13461"/>
          <a:stretch/>
        </p:blipFill>
        <p:spPr>
          <a:xfrm>
            <a:off x="4932040" y="4282973"/>
            <a:ext cx="3058127" cy="1464684"/>
          </a:xfrm>
          <a:prstGeom prst="rect">
            <a:avLst/>
          </a:prstGeom>
          <a:ln w="3175">
            <a:solidFill>
              <a:schemeClr val="tx1"/>
            </a:solidFill>
          </a:ln>
        </p:spPr>
      </p:pic>
      <p:sp>
        <p:nvSpPr>
          <p:cNvPr id="9" name="Textfeld 8"/>
          <p:cNvSpPr txBox="1"/>
          <p:nvPr/>
        </p:nvSpPr>
        <p:spPr>
          <a:xfrm>
            <a:off x="519704" y="1052352"/>
            <a:ext cx="143982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 </a:t>
            </a:r>
          </a:p>
        </p:txBody>
      </p:sp>
      <p:sp>
        <p:nvSpPr>
          <p:cNvPr id="3" name="Textfeld 2"/>
          <p:cNvSpPr txBox="1"/>
          <p:nvPr/>
        </p:nvSpPr>
        <p:spPr>
          <a:xfrm>
            <a:off x="864158" y="1052352"/>
            <a:ext cx="1340432" cy="369332"/>
          </a:xfrm>
          <a:prstGeom prst="rect">
            <a:avLst/>
          </a:prstGeom>
          <a:no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7" name="Textfeld 6"/>
          <p:cNvSpPr txBox="1"/>
          <p:nvPr/>
        </p:nvSpPr>
        <p:spPr>
          <a:xfrm>
            <a:off x="5004386" y="2924944"/>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Textfeld 3"/>
          <p:cNvSpPr txBox="1"/>
          <p:nvPr/>
        </p:nvSpPr>
        <p:spPr>
          <a:xfrm>
            <a:off x="4918981" y="2708920"/>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13"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12"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120916772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 25, Monografische Reihe - Teil</a:t>
            </a:r>
          </a:p>
        </p:txBody>
      </p:sp>
      <p:graphicFrame>
        <p:nvGraphicFramePr>
          <p:cNvPr id="7" name="Tabelle 6"/>
          <p:cNvGraphicFramePr>
            <a:graphicFrameLocks noGrp="1"/>
          </p:cNvGraphicFramePr>
          <p:nvPr>
            <p:extLst>
              <p:ext uri="{D42A27DB-BD31-4B8C-83A1-F6EECF244321}">
                <p14:modId xmlns:p14="http://schemas.microsoft.com/office/powerpoint/2010/main" val="1646616753"/>
              </p:ext>
            </p:extLst>
          </p:nvPr>
        </p:nvGraphicFramePr>
        <p:xfrm>
          <a:off x="215515" y="1844826"/>
          <a:ext cx="8424937" cy="2520278"/>
        </p:xfrm>
        <a:graphic>
          <a:graphicData uri="http://schemas.openxmlformats.org/drawingml/2006/table">
            <a:tbl>
              <a:tblPr firstRow="1" bandRow="1">
                <a:tableStyleId>{5C22544A-7EE6-4342-B048-85BDC9FD1C3A}</a:tableStyleId>
              </a:tblPr>
              <a:tblGrid>
                <a:gridCol w="1584176"/>
                <a:gridCol w="3240360"/>
                <a:gridCol w="3600401"/>
              </a:tblGrid>
              <a:tr h="37603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80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Bestsellermarketing</a:t>
                      </a:r>
                      <a:endParaRPr lang="de-DE" sz="1800" dirty="0">
                        <a:latin typeface="Verdana" pitchFamily="34" charset="0"/>
                        <a:ea typeface="Verdana" pitchFamily="34" charset="0"/>
                        <a:cs typeface="Verdana" pitchFamily="34" charset="0"/>
                      </a:endParaRPr>
                    </a:p>
                  </a:txBody>
                  <a:tcPr/>
                </a:tc>
              </a:tr>
              <a:tr h="7430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2.12.2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 der Reihe</a:t>
                      </a:r>
                      <a:endParaRPr lang="de-DE" sz="1800" b="1" dirty="0">
                        <a:latin typeface="Verdana" pitchFamily="34" charset="0"/>
                        <a:ea typeface="Verdana" pitchFamily="34" charset="0"/>
                        <a:cs typeface="Verdana"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Reihe Geisteswissenschaften </a:t>
                      </a:r>
                      <a:endParaRPr lang="de-DE" sz="1800" dirty="0">
                        <a:latin typeface="Verdana" pitchFamily="34" charset="0"/>
                        <a:ea typeface="Verdana" pitchFamily="34" charset="0"/>
                        <a:cs typeface="Verdana" pitchFamily="34" charset="0"/>
                      </a:endParaRPr>
                    </a:p>
                  </a:txBody>
                  <a:tcPr/>
                </a:tc>
              </a:tr>
              <a:tr h="7430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2.12.9</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Zählung</a:t>
                      </a:r>
                      <a:r>
                        <a:rPr lang="de-DE" sz="1800" b="1" baseline="0" dirty="0" smtClean="0">
                          <a:latin typeface="Verdana" pitchFamily="34" charset="0"/>
                          <a:ea typeface="Verdana" pitchFamily="34" charset="0"/>
                          <a:cs typeface="Verdana" pitchFamily="34" charset="0"/>
                        </a:rPr>
                        <a:t> innerhalb der Reihe</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Band 1</a:t>
                      </a:r>
                      <a:endParaRPr lang="de-DE" sz="1800" dirty="0">
                        <a:latin typeface="Verdana" pitchFamily="34" charset="0"/>
                        <a:ea typeface="Verdana" pitchFamily="34" charset="0"/>
                        <a:cs typeface="Verdana" pitchFamily="34" charset="0"/>
                      </a:endParaRPr>
                    </a:p>
                  </a:txBody>
                  <a:tcPr/>
                </a:tc>
              </a:tr>
            </a:tbl>
          </a:graphicData>
        </a:graphic>
      </p:graphicFrame>
      <p:sp>
        <p:nvSpPr>
          <p:cNvPr id="10" name="Textfeld 9"/>
          <p:cNvSpPr txBox="1"/>
          <p:nvPr/>
        </p:nvSpPr>
        <p:spPr>
          <a:xfrm>
            <a:off x="179512" y="4365104"/>
            <a:ext cx="8496944"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 </a:t>
            </a:r>
            <a:endParaRPr lang="de-DE" sz="1600" dirty="0">
              <a:latin typeface="Verdana" pitchFamily="34" charset="0"/>
              <a:ea typeface="Verdana" pitchFamily="34" charset="0"/>
              <a:cs typeface="Verdana" pitchFamily="34" charset="0"/>
            </a:endParaRPr>
          </a:p>
        </p:txBody>
      </p:sp>
      <p:sp>
        <p:nvSpPr>
          <p:cNvPr id="9"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8"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25144683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2536" y="183778"/>
            <a:ext cx="8783960" cy="508918"/>
          </a:xfrm>
        </p:spPr>
        <p:txBody>
          <a:bodyPr/>
          <a:lstStyle/>
          <a:p>
            <a:r>
              <a:rPr lang="de-DE" dirty="0" smtClean="0"/>
              <a:t>Fortlaufende Ressourcen: Gesamttitelangabe</a:t>
            </a:r>
            <a:endParaRPr lang="de-DE" dirty="0"/>
          </a:p>
        </p:txBody>
      </p:sp>
      <p:sp>
        <p:nvSpPr>
          <p:cNvPr id="3" name="Textplatzhalter 2"/>
          <p:cNvSpPr>
            <a:spLocks noGrp="1"/>
          </p:cNvSpPr>
          <p:nvPr>
            <p:ph type="body" sz="quarter" idx="13"/>
          </p:nvPr>
        </p:nvSpPr>
        <p:spPr/>
        <p:txBody>
          <a:bodyPr/>
          <a:lstStyle/>
          <a:p>
            <a:pPr>
              <a:buNone/>
            </a:pPr>
            <a:r>
              <a:rPr lang="de-DE" dirty="0" smtClean="0"/>
              <a:t>Wann wird eine Gesamttitelangabe erfasst? (RDA 12 und RDA 12.1.6.1 D-A-CH)</a:t>
            </a:r>
          </a:p>
          <a:p>
            <a:pPr>
              <a:buNone/>
            </a:pPr>
            <a:endParaRPr lang="de-DE" sz="1600" dirty="0" smtClean="0"/>
          </a:p>
          <a:p>
            <a:r>
              <a:rPr lang="de-DE" sz="2000" dirty="0" smtClean="0"/>
              <a:t>Auf der Titelseite ist - neben dem Haupttitel einer fortlaufenden Ressource - der Haupttitel einer </a:t>
            </a:r>
            <a:r>
              <a:rPr lang="de-DE" sz="2000" u="sng" dirty="0" smtClean="0">
                <a:solidFill>
                  <a:srgbClr val="0070C0"/>
                </a:solidFill>
              </a:rPr>
              <a:t>ungezählten monografischen Reihe</a:t>
            </a:r>
            <a:r>
              <a:rPr lang="de-DE" sz="2000" dirty="0" smtClean="0">
                <a:solidFill>
                  <a:srgbClr val="0070C0"/>
                </a:solidFill>
              </a:rPr>
              <a:t> </a:t>
            </a:r>
            <a:r>
              <a:rPr lang="de-DE" sz="2000" dirty="0" smtClean="0"/>
              <a:t>aufgeführt</a:t>
            </a:r>
          </a:p>
          <a:p>
            <a:pPr marL="0" indent="0">
              <a:buNone/>
            </a:pPr>
            <a:endParaRPr lang="de-DE" sz="1500" dirty="0" smtClean="0"/>
          </a:p>
          <a:p>
            <a:pPr marL="0" indent="0">
              <a:buNone/>
            </a:pPr>
            <a:r>
              <a:rPr lang="de-DE" sz="2000" u="sng" dirty="0" smtClean="0"/>
              <a:t>Informationsquellen</a:t>
            </a:r>
            <a:r>
              <a:rPr lang="de-DE" sz="2000" dirty="0" smtClean="0"/>
              <a:t> für den ungezählten Gesamttitel:</a:t>
            </a:r>
          </a:p>
          <a:p>
            <a:r>
              <a:rPr lang="de-DE" sz="2000" dirty="0" smtClean="0"/>
              <a:t>Titelseite der Reihe</a:t>
            </a:r>
          </a:p>
          <a:p>
            <a:r>
              <a:rPr lang="de-DE" sz="2000" dirty="0" smtClean="0"/>
              <a:t>Andere Quelle innerhalb der Ressource</a:t>
            </a:r>
          </a:p>
          <a:p>
            <a:r>
              <a:rPr lang="de-DE" sz="2000" dirty="0" smtClean="0"/>
              <a:t>Begleitmaterial etc.</a:t>
            </a:r>
          </a:p>
          <a:p>
            <a:endParaRPr lang="de-DE" sz="1500" dirty="0" smtClean="0"/>
          </a:p>
          <a:p>
            <a:r>
              <a:rPr lang="de-DE" sz="1800" dirty="0" smtClean="0"/>
              <a:t>Erfassung des ungezählten Gesamttitels in der Gesamttitelangabe der Beschreibung für die fortlaufende Ressource </a:t>
            </a:r>
          </a:p>
          <a:p>
            <a:endParaRPr lang="de-DE" sz="2000" dirty="0" smtClean="0">
              <a:solidFill>
                <a:srgbClr val="FF0000"/>
              </a:solidFill>
            </a:endParaRPr>
          </a:p>
          <a:p>
            <a:r>
              <a:rPr lang="de-DE" sz="1800" dirty="0" smtClean="0">
                <a:solidFill>
                  <a:srgbClr val="FF0000"/>
                </a:solidFill>
              </a:rPr>
              <a:t>Eine eigene Beschreibung </a:t>
            </a:r>
            <a:r>
              <a:rPr lang="de-DE" sz="1800" smtClean="0">
                <a:solidFill>
                  <a:srgbClr val="FF0000"/>
                </a:solidFill>
              </a:rPr>
              <a:t>erfolgt nicht!!</a:t>
            </a:r>
            <a:endParaRPr lang="de-DE" sz="1800" dirty="0">
              <a:solidFill>
                <a:srgbClr val="FF0000"/>
              </a:solidFill>
            </a:endParaRPr>
          </a:p>
        </p:txBody>
      </p:sp>
      <p:sp>
        <p:nvSpPr>
          <p:cNvPr id="7" name="Fußzeilenplatzhalter 4"/>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181925866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8312" y="6376988"/>
            <a:ext cx="6407943" cy="365125"/>
          </a:xfrm>
        </p:spPr>
        <p:txBody>
          <a:bodyPr/>
          <a:lstStyle/>
          <a:p>
            <a:pPr>
              <a:defRPr/>
            </a:pPr>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168369955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1500" dirty="0" smtClean="0"/>
          </a:p>
          <a:p>
            <a:r>
              <a:rPr lang="de-DE" altLang="de-DE" dirty="0" smtClean="0"/>
              <a:t>nicht identisch mit dem bisherigen Einheitssachtitel, der nur in bestimmten Fällen vergeben wurde</a:t>
            </a:r>
          </a:p>
          <a:p>
            <a:endParaRPr lang="de-DE" altLang="de-DE" sz="1500" dirty="0" smtClean="0"/>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3" name="Fußzeilenplatzhalter 2"/>
          <p:cNvSpPr>
            <a:spLocks noGrp="1"/>
          </p:cNvSpPr>
          <p:nvPr>
            <p:ph type="ftr" sz="quarter" idx="14"/>
          </p:nvPr>
        </p:nvSpPr>
        <p:spPr>
          <a:xfrm>
            <a:off x="468312" y="6376988"/>
            <a:ext cx="6479951"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104829007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entnommen werden</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53831665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Verbundes/der Institution</a:t>
            </a:r>
          </a:p>
          <a:p>
            <a:endParaRPr lang="de-DE" dirty="0"/>
          </a:p>
          <a:p>
            <a:r>
              <a:rPr lang="de-DE" dirty="0" smtClean="0"/>
              <a:t>Beispiel zusammengesetzte Beschreibung:</a:t>
            </a:r>
            <a:br>
              <a:rPr lang="de-DE" dirty="0" smtClean="0"/>
            </a:br>
            <a:r>
              <a:rPr lang="de-DE" dirty="0" smtClean="0"/>
              <a:t>Informationsquelle: </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717109241"/>
              </p:ext>
            </p:extLst>
          </p:nvPr>
        </p:nvGraphicFramePr>
        <p:xfrm>
          <a:off x="359569" y="4975328"/>
          <a:ext cx="8424861" cy="1117968"/>
        </p:xfrm>
        <a:graphic>
          <a:graphicData uri="http://schemas.openxmlformats.org/drawingml/2006/table">
            <a:tbl>
              <a:tblPr firstRow="1" bandRow="1">
                <a:tableStyleId>{5C22544A-7EE6-4342-B048-85BDC9FD1C3A}</a:tableStyleId>
              </a:tblPr>
              <a:tblGrid>
                <a:gridCol w="1465193"/>
                <a:gridCol w="3540883"/>
                <a:gridCol w="3418785"/>
              </a:tblGrid>
              <a:tr h="41691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96738">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6407943"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249257177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68</a:t>
            </a:fld>
            <a:endParaRPr lang="de-DE"/>
          </a:p>
        </p:txBody>
      </p:sp>
    </p:spTree>
    <p:extLst>
      <p:ext uri="{BB962C8B-B14F-4D97-AF65-F5344CB8AC3E}">
        <p14:creationId xmlns:p14="http://schemas.microsoft.com/office/powerpoint/2010/main" val="79111550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22097698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einzelne Einheit: eine Datei, die online verfügbar ist</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041629567"/>
              </p:ext>
            </p:extLst>
          </p:nvPr>
        </p:nvGraphicFramePr>
        <p:xfrm>
          <a:off x="683568"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375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Computermedien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Online-Ressource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1 Online-Ressource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Computerdaten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7</a:t>
            </a:fld>
            <a:endParaRPr lang="de-DE" dirty="0"/>
          </a:p>
        </p:txBody>
      </p:sp>
    </p:spTree>
    <p:extLst>
      <p:ext uri="{BB962C8B-B14F-4D97-AF65-F5344CB8AC3E}">
        <p14:creationId xmlns:p14="http://schemas.microsoft.com/office/powerpoint/2010/main" val="338304720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6" name="Fußzeilenplatzhalter 5"/>
          <p:cNvSpPr>
            <a:spLocks noGrp="1"/>
          </p:cNvSpPr>
          <p:nvPr>
            <p:ph type="ftr" sz="quarter" idx="14"/>
          </p:nvPr>
        </p:nvSpPr>
        <p:spPr>
          <a:xfrm>
            <a:off x="468312" y="6376988"/>
            <a:ext cx="6695976"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43996600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71</a:t>
            </a:fld>
            <a:endParaRPr lang="de-DE"/>
          </a:p>
        </p:txBody>
      </p:sp>
    </p:spTree>
    <p:extLst>
      <p:ext uri="{BB962C8B-B14F-4D97-AF65-F5344CB8AC3E}">
        <p14:creationId xmlns:p14="http://schemas.microsoft.com/office/powerpoint/2010/main" val="142309587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72</a:t>
            </a:fld>
            <a:endParaRPr lang="de-DE"/>
          </a:p>
        </p:txBody>
      </p:sp>
    </p:spTree>
    <p:extLst>
      <p:ext uri="{BB962C8B-B14F-4D97-AF65-F5344CB8AC3E}">
        <p14:creationId xmlns:p14="http://schemas.microsoft.com/office/powerpoint/2010/main" val="364680016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a:t>Titelvarianten in einer nichtlateinischen Schrift können in einem Werknormdatensatz der GND derzeit nicht erfasst werden, da die Unterfelder „Feldzuordnung“, „Schriftcode“ und „Sprachencode“ im Datenfeld für den abweichenden Titel aktuell nicht zugelassen sind. Des Weiteren ist derzeit keine Modellierung des originalsprachlichen, nichtlateinischen Titels mit dem bevorzugten Namen des geistigen Schöpfers in Originalschrift implementiert. Eine Vorgehensweise hierzu wird demnächst abgestimmt</a:t>
            </a:r>
          </a:p>
          <a:p>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RDA kompakt | Stand: 30.11.2016 | CC BY-NC-SA</a:t>
            </a:r>
            <a:endParaRPr lang="de-DE" dirty="0"/>
          </a:p>
        </p:txBody>
      </p:sp>
      <p:sp>
        <p:nvSpPr>
          <p:cNvPr id="7" name="Foliennummernplatzhalter 3"/>
          <p:cNvSpPr>
            <a:spLocks noGrp="1"/>
          </p:cNvSpPr>
          <p:nvPr>
            <p:ph type="sldNum" sz="quarter" idx="4"/>
          </p:nvPr>
        </p:nvSpPr>
        <p:spPr>
          <a:xfrm>
            <a:off x="7236296" y="6376243"/>
            <a:ext cx="1450504" cy="365125"/>
          </a:xfrm>
        </p:spPr>
        <p:txBody>
          <a:bodyPr/>
          <a:lstStyle/>
          <a:p>
            <a:fld id="{8A6690F1-7CA1-4166-A522-500460961984}" type="slidenum">
              <a:rPr lang="de-DE" smtClean="0"/>
              <a:pPr/>
              <a:t>73</a:t>
            </a:fld>
            <a:endParaRPr lang="de-DE"/>
          </a:p>
        </p:txBody>
      </p:sp>
    </p:spTree>
    <p:extLst>
      <p:ext uri="{BB962C8B-B14F-4D97-AF65-F5344CB8AC3E}">
        <p14:creationId xmlns:p14="http://schemas.microsoft.com/office/powerpoint/2010/main" val="103052228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556792"/>
            <a:ext cx="8640960" cy="4464496"/>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pPr marL="0" indent="0">
              <a:buNone/>
            </a:pP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74</a:t>
            </a:fld>
            <a:endParaRPr lang="de-DE"/>
          </a:p>
        </p:txBody>
      </p:sp>
    </p:spTree>
    <p:extLst>
      <p:ext uri="{BB962C8B-B14F-4D97-AF65-F5344CB8AC3E}">
        <p14:creationId xmlns:p14="http://schemas.microsoft.com/office/powerpoint/2010/main" val="229038422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484784"/>
            <a:ext cx="8640960" cy="4320480"/>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75</a:t>
            </a:fld>
            <a:endParaRPr lang="de-DE"/>
          </a:p>
        </p:txBody>
      </p:sp>
    </p:spTree>
    <p:extLst>
      <p:ext uri="{BB962C8B-B14F-4D97-AF65-F5344CB8AC3E}">
        <p14:creationId xmlns:p14="http://schemas.microsoft.com/office/powerpoint/2010/main" val="420790142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graphicFrame>
        <p:nvGraphicFramePr>
          <p:cNvPr id="6" name="Tabelle 5"/>
          <p:cNvGraphicFramePr>
            <a:graphicFrameLocks noGrp="1"/>
          </p:cNvGraphicFramePr>
          <p:nvPr>
            <p:extLst>
              <p:ext uri="{D42A27DB-BD31-4B8C-83A1-F6EECF244321}">
                <p14:modId xmlns:p14="http://schemas.microsoft.com/office/powerpoint/2010/main" val="1312752123"/>
              </p:ext>
            </p:extLst>
          </p:nvPr>
        </p:nvGraphicFramePr>
        <p:xfrm>
          <a:off x="539552" y="3253553"/>
          <a:ext cx="7920880" cy="2471622"/>
        </p:xfrm>
        <a:graphic>
          <a:graphicData uri="http://schemas.openxmlformats.org/drawingml/2006/table">
            <a:tbl>
              <a:tblPr firstRow="1" bandRow="1">
                <a:tableStyleId>{5C22544A-7EE6-4342-B048-85BDC9FD1C3A}</a:tableStyleId>
              </a:tblPr>
              <a:tblGrid>
                <a:gridCol w="864096"/>
                <a:gridCol w="2376264"/>
                <a:gridCol w="4680520"/>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6335935"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76</a:t>
            </a:fld>
            <a:endParaRPr lang="de-DE"/>
          </a:p>
        </p:txBody>
      </p:sp>
    </p:spTree>
    <p:extLst>
      <p:ext uri="{BB962C8B-B14F-4D97-AF65-F5344CB8AC3E}">
        <p14:creationId xmlns:p14="http://schemas.microsoft.com/office/powerpoint/2010/main" val="40420792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77</a:t>
            </a:fld>
            <a:endParaRPr lang="de-DE"/>
          </a:p>
        </p:txBody>
      </p:sp>
    </p:spTree>
    <p:extLst>
      <p:ext uri="{BB962C8B-B14F-4D97-AF65-F5344CB8AC3E}">
        <p14:creationId xmlns:p14="http://schemas.microsoft.com/office/powerpoint/2010/main" val="41366708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245920628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391723691"/>
              </p:ext>
            </p:extLst>
          </p:nvPr>
        </p:nvGraphicFramePr>
        <p:xfrm>
          <a:off x="539552" y="1772816"/>
          <a:ext cx="7920880" cy="3025452"/>
        </p:xfrm>
        <a:graphic>
          <a:graphicData uri="http://schemas.openxmlformats.org/drawingml/2006/table">
            <a:tbl>
              <a:tblPr firstRow="1" bandRow="1">
                <a:tableStyleId>{5C22544A-7EE6-4342-B048-85BDC9FD1C3A}</a:tableStyleId>
              </a:tblPr>
              <a:tblGrid>
                <a:gridCol w="1080120"/>
                <a:gridCol w="3528392"/>
                <a:gridCol w="3312368"/>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335935"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79</a:t>
            </a:fld>
            <a:endParaRPr lang="de-DE"/>
          </a:p>
        </p:txBody>
      </p:sp>
    </p:spTree>
    <p:extLst>
      <p:ext uri="{BB962C8B-B14F-4D97-AF65-F5344CB8AC3E}">
        <p14:creationId xmlns:p14="http://schemas.microsoft.com/office/powerpoint/2010/main" val="4062955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fortlaufende Ressource: eine Druck-Ausgabe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950520351"/>
              </p:ext>
            </p:extLst>
          </p:nvPr>
        </p:nvGraphicFramePr>
        <p:xfrm>
          <a:off x="683568" y="2492896"/>
          <a:ext cx="7416823" cy="2421380"/>
        </p:xfrm>
        <a:graphic>
          <a:graphicData uri="http://schemas.openxmlformats.org/drawingml/2006/table">
            <a:tbl>
              <a:tblPr firstRow="1" bandRow="1">
                <a:tableStyleId>{5C22544A-7EE6-4342-B048-85BDC9FD1C3A}</a:tableStyleId>
              </a:tblPr>
              <a:tblGrid>
                <a:gridCol w="868637"/>
                <a:gridCol w="2806365"/>
                <a:gridCol w="3741821"/>
              </a:tblGrid>
              <a:tr h="1375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benutzen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Band</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Bände</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a:t>
            </a:fld>
            <a:endParaRPr lang="de-DE" dirty="0"/>
          </a:p>
        </p:txBody>
      </p:sp>
    </p:spTree>
    <p:extLst>
      <p:ext uri="{BB962C8B-B14F-4D97-AF65-F5344CB8AC3E}">
        <p14:creationId xmlns:p14="http://schemas.microsoft.com/office/powerpoint/2010/main" val="45902813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94995024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282941559"/>
              </p:ext>
            </p:extLst>
          </p:nvPr>
        </p:nvGraphicFramePr>
        <p:xfrm>
          <a:off x="539552" y="1556792"/>
          <a:ext cx="7920880" cy="4572805"/>
        </p:xfrm>
        <a:graphic>
          <a:graphicData uri="http://schemas.openxmlformats.org/drawingml/2006/table">
            <a:tbl>
              <a:tblPr firstRow="1" bandRow="1">
                <a:tableStyleId>{5C22544A-7EE6-4342-B048-85BDC9FD1C3A}</a:tableStyleId>
              </a:tblPr>
              <a:tblGrid>
                <a:gridCol w="1008112"/>
                <a:gridCol w="2952328"/>
                <a:gridCol w="3960440"/>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Hector, Bernhard,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335935"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81</a:t>
            </a:fld>
            <a:endParaRPr lang="de-DE"/>
          </a:p>
        </p:txBody>
      </p:sp>
    </p:spTree>
    <p:extLst>
      <p:ext uri="{BB962C8B-B14F-4D97-AF65-F5344CB8AC3E}">
        <p14:creationId xmlns:p14="http://schemas.microsoft.com/office/powerpoint/2010/main" val="256661770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82</a:t>
            </a:fld>
            <a:endParaRPr lang="de-DE"/>
          </a:p>
        </p:txBody>
      </p:sp>
    </p:spTree>
    <p:extLst>
      <p:ext uri="{BB962C8B-B14F-4D97-AF65-F5344CB8AC3E}">
        <p14:creationId xmlns:p14="http://schemas.microsoft.com/office/powerpoint/2010/main" val="171788286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pPr marL="0" indent="0">
              <a:buNone/>
            </a:pPr>
            <a:r>
              <a:rPr lang="de-DE" dirty="0" smtClean="0"/>
              <a:t>Beispiel: </a:t>
            </a:r>
          </a:p>
          <a:p>
            <a:pPr marL="355600" indent="0">
              <a:buNone/>
            </a:pPr>
            <a:r>
              <a:rPr lang="de-DE" dirty="0" smtClean="0"/>
              <a:t>Verantwortlichkeitsangabe: Herausgeber: Junge Journalisten Saar e.V.</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075532410"/>
              </p:ext>
            </p:extLst>
          </p:nvPr>
        </p:nvGraphicFramePr>
        <p:xfrm>
          <a:off x="539552" y="2276872"/>
          <a:ext cx="7920880" cy="3749100"/>
        </p:xfrm>
        <a:graphic>
          <a:graphicData uri="http://schemas.openxmlformats.org/drawingml/2006/table">
            <a:tbl>
              <a:tblPr firstRow="1" bandRow="1">
                <a:tableStyleId>{5C22544A-7EE6-4342-B048-85BDC9FD1C3A}</a:tableStyleId>
              </a:tblPr>
              <a:tblGrid>
                <a:gridCol w="1008112"/>
                <a:gridCol w="3168352"/>
                <a:gridCol w="3744416"/>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Herausgebendes</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Organ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83</a:t>
            </a:fld>
            <a:endParaRPr lang="de-DE"/>
          </a:p>
        </p:txBody>
      </p:sp>
    </p:spTree>
    <p:extLst>
      <p:ext uri="{BB962C8B-B14F-4D97-AF65-F5344CB8AC3E}">
        <p14:creationId xmlns:p14="http://schemas.microsoft.com/office/powerpoint/2010/main" val="145892563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2.07</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84</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47468444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Warum Beziehungen?</a:t>
            </a:r>
            <a:endParaRPr lang="de-DE" dirty="0"/>
          </a:p>
        </p:txBody>
      </p:sp>
      <p:sp>
        <p:nvSpPr>
          <p:cNvPr id="3" name="Textplatzhalter 2"/>
          <p:cNvSpPr>
            <a:spLocks noGrp="1"/>
          </p:cNvSpPr>
          <p:nvPr>
            <p:ph type="body" sz="quarter" idx="13"/>
          </p:nvPr>
        </p:nvSpPr>
        <p:spPr/>
        <p:txBody>
          <a:bodyPr wrap="square"/>
          <a:lstStyle/>
          <a:p>
            <a:pPr>
              <a:buNone/>
            </a:pPr>
            <a:r>
              <a:rPr lang="de-DE" dirty="0" smtClean="0"/>
              <a:t>Ziele lt. RDA 0.4.2.1 </a:t>
            </a:r>
          </a:p>
          <a:p>
            <a:r>
              <a:rPr lang="de-DE" dirty="0" smtClean="0"/>
              <a:t>eine Ressource zu finden und zu identifizieren sowie</a:t>
            </a:r>
          </a:p>
          <a:p>
            <a:r>
              <a:rPr lang="de-DE" dirty="0" smtClean="0"/>
              <a:t>die zu ihr in Beziehung stehenden Werke, Expressionen, Manifestationen, Exemplare und Personen, Familien oder Körperschaften zu finden</a:t>
            </a:r>
          </a:p>
          <a:p>
            <a:endParaRPr lang="de-DE" dirty="0" smtClean="0">
              <a:solidFill>
                <a:schemeClr val="bg1">
                  <a:lumMod val="50000"/>
                </a:schemeClr>
              </a:solidFill>
            </a:endParaRP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spTree>
    <p:extLst>
      <p:ext uri="{BB962C8B-B14F-4D97-AF65-F5344CB8AC3E}">
        <p14:creationId xmlns:p14="http://schemas.microsoft.com/office/powerpoint/2010/main" val="128122325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 bestehen aus</a:t>
            </a:r>
            <a:endParaRPr lang="de-DE" dirty="0"/>
          </a:p>
        </p:txBody>
      </p:sp>
      <p:sp>
        <p:nvSpPr>
          <p:cNvPr id="3" name="Textplatzhalter 2"/>
          <p:cNvSpPr>
            <a:spLocks noGrp="1"/>
          </p:cNvSpPr>
          <p:nvPr>
            <p:ph type="body" sz="quarter" idx="13"/>
          </p:nvPr>
        </p:nvSpPr>
        <p:spPr/>
        <p:txBody>
          <a:bodyPr wrap="square"/>
          <a:lstStyle/>
          <a:p>
            <a:r>
              <a:rPr lang="de-DE" dirty="0" smtClean="0"/>
              <a:t>den in Beziehung stehendenden Entitäten</a:t>
            </a:r>
          </a:p>
          <a:p>
            <a:r>
              <a:rPr lang="de-DE" dirty="0" smtClean="0"/>
              <a:t>Beziehungskennzeichnungen, die die Art der Beziehung zwischen den Entitäten spezifizieren</a:t>
            </a:r>
          </a:p>
          <a:p>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86</a:t>
            </a:fld>
            <a:endParaRPr lang="de-DE"/>
          </a:p>
        </p:txBody>
      </p:sp>
    </p:spTree>
    <p:extLst>
      <p:ext uri="{BB962C8B-B14F-4D97-AF65-F5344CB8AC3E}">
        <p14:creationId xmlns:p14="http://schemas.microsoft.com/office/powerpoint/2010/main" val="256852384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Welche Beziehungen gibt es?</a:t>
            </a:r>
            <a:endParaRPr lang="de-DE" dirty="0"/>
          </a:p>
        </p:txBody>
      </p:sp>
      <p:sp>
        <p:nvSpPr>
          <p:cNvPr id="3" name="Textplatzhalter 2"/>
          <p:cNvSpPr>
            <a:spLocks noGrp="1"/>
          </p:cNvSpPr>
          <p:nvPr>
            <p:ph type="body" sz="quarter" idx="13"/>
          </p:nvPr>
        </p:nvSpPr>
        <p:spPr/>
        <p:txBody>
          <a:bodyPr wrap="square"/>
          <a:lstStyle/>
          <a:p>
            <a:r>
              <a:rPr lang="de-DE" dirty="0" smtClean="0"/>
              <a:t>Primärbeziehungen zwischen Werk, Expression, Manifestation und Exemplar (RDA 17)</a:t>
            </a:r>
          </a:p>
          <a:p>
            <a:r>
              <a:rPr lang="de-DE" dirty="0" smtClean="0"/>
              <a:t>Beziehungen zu Personen, Familien und Körperschaften, die mit einer Ressource in Verbindung stehen (RDA 18-22)</a:t>
            </a:r>
          </a:p>
          <a:p>
            <a:r>
              <a:rPr lang="de-DE" dirty="0" smtClean="0">
                <a:solidFill>
                  <a:schemeClr val="bg1">
                    <a:lumMod val="50000"/>
                  </a:schemeClr>
                </a:solidFill>
              </a:rPr>
              <a:t>Beziehungen zu Begriffen, Gegenständen, Ereignissen und Orten (RDA 23)</a:t>
            </a:r>
          </a:p>
          <a:p>
            <a:r>
              <a:rPr lang="de-DE" dirty="0" smtClean="0"/>
              <a:t>Beziehungen zwischen Werken, Expressionen, Manifestationen oder Exemplaren (RDA 24-28)</a:t>
            </a:r>
          </a:p>
          <a:p>
            <a:r>
              <a:rPr lang="de-DE" dirty="0" smtClean="0">
                <a:solidFill>
                  <a:schemeClr val="bg1">
                    <a:lumMod val="50000"/>
                  </a:schemeClr>
                </a:solidFill>
              </a:rPr>
              <a:t>Beziehungen zwischen Personen, Familien und Körperschaften (RDA 29-32)</a:t>
            </a:r>
          </a:p>
          <a:p>
            <a:r>
              <a:rPr lang="de-DE" dirty="0" smtClean="0">
                <a:solidFill>
                  <a:schemeClr val="bg1">
                    <a:lumMod val="50000"/>
                  </a:schemeClr>
                </a:solidFill>
              </a:rPr>
              <a:t>Beziehungen zwischen Begriffen, Gegenständen, Ereignissen und Orten (RDA 33-37)</a:t>
            </a: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extLst>
      <p:ext uri="{BB962C8B-B14F-4D97-AF65-F5344CB8AC3E}">
        <p14:creationId xmlns:p14="http://schemas.microsoft.com/office/powerpoint/2010/main" val="116763993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Welche Beziehungskennzeichnungen gibt es?</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sp>
        <p:nvSpPr>
          <p:cNvPr id="8" name="Textplatzhalter 2"/>
          <p:cNvSpPr>
            <a:spLocks noGrp="1"/>
          </p:cNvSpPr>
          <p:nvPr>
            <p:ph type="body" sz="quarter" idx="13"/>
          </p:nvPr>
        </p:nvSpPr>
        <p:spPr>
          <a:xfrm>
            <a:off x="251520" y="836712"/>
            <a:ext cx="8640960" cy="5472608"/>
          </a:xfrm>
        </p:spPr>
        <p:txBody>
          <a:bodyPr wrap="square"/>
          <a:lstStyle/>
          <a:p>
            <a:r>
              <a:rPr lang="de-DE" sz="2200" dirty="0" smtClean="0"/>
              <a:t>Anhang I: Beziehungskennzeichnungen für Beziehungen zwischen einer Ressource und Personen, Familien und Körperschaften, die mit ihr in Verbindung stehen</a:t>
            </a:r>
          </a:p>
          <a:p>
            <a:r>
              <a:rPr lang="de-DE" sz="2200" dirty="0" smtClean="0"/>
              <a:t>Anhang J: Beziehungskennzeichnungen für Beziehungen zwischen Werken, Expressionen, Manifestationen und Exemplaren</a:t>
            </a:r>
          </a:p>
          <a:p>
            <a:r>
              <a:rPr lang="de-DE" sz="2200" dirty="0" smtClean="0">
                <a:solidFill>
                  <a:schemeClr val="bg1">
                    <a:lumMod val="50000"/>
                  </a:schemeClr>
                </a:solidFill>
              </a:rPr>
              <a:t>Anhang K: Beziehungskennzeichnungen für Beziehungen zwischen Personen, Familien und Körperschaften</a:t>
            </a:r>
          </a:p>
          <a:p>
            <a:r>
              <a:rPr lang="de-DE" sz="2200" dirty="0" smtClean="0">
                <a:solidFill>
                  <a:schemeClr val="bg1">
                    <a:lumMod val="50000"/>
                  </a:schemeClr>
                </a:solidFill>
              </a:rPr>
              <a:t>Anhang L: Beziehungskennzeichnungen für Beziehungen zwischen Begriffen, Gegenständen, Ereignissen und </a:t>
            </a:r>
            <a:r>
              <a:rPr lang="de-DE" sz="2200" dirty="0" err="1" smtClean="0">
                <a:solidFill>
                  <a:schemeClr val="bg1">
                    <a:lumMod val="50000"/>
                  </a:schemeClr>
                </a:solidFill>
              </a:rPr>
              <a:t>Geografika</a:t>
            </a:r>
            <a:endParaRPr lang="de-DE" sz="2200" dirty="0" smtClean="0">
              <a:solidFill>
                <a:schemeClr val="bg1">
                  <a:lumMod val="50000"/>
                </a:schemeClr>
              </a:solidFill>
            </a:endParaRPr>
          </a:p>
          <a:p>
            <a:r>
              <a:rPr lang="de-DE" sz="2200" dirty="0" smtClean="0">
                <a:solidFill>
                  <a:schemeClr val="bg1">
                    <a:lumMod val="50000"/>
                  </a:schemeClr>
                </a:solidFill>
              </a:rPr>
              <a:t>Anhang M: Beziehungskennzeichnungen für Themen-Beziehungen</a:t>
            </a:r>
          </a:p>
          <a:p>
            <a:endParaRPr lang="de-DE" dirty="0" smtClean="0">
              <a:solidFill>
                <a:schemeClr val="bg1">
                  <a:lumMod val="50000"/>
                </a:schemeClr>
              </a:solidFill>
            </a:endParaRPr>
          </a:p>
          <a:p>
            <a:endParaRPr lang="de-DE" dirty="0" smtClean="0">
              <a:solidFill>
                <a:schemeClr val="bg1">
                  <a:lumMod val="50000"/>
                </a:schemeClr>
              </a:solidFill>
            </a:endParaRPr>
          </a:p>
          <a:p>
            <a:pPr>
              <a:buNone/>
            </a:pPr>
            <a:endParaRPr lang="de-DE" dirty="0" smtClean="0"/>
          </a:p>
          <a:p>
            <a:pPr lvl="1"/>
            <a:endParaRPr lang="de-DE" sz="1800" dirty="0" smtClean="0"/>
          </a:p>
        </p:txBody>
      </p:sp>
    </p:spTree>
    <p:extLst>
      <p:ext uri="{BB962C8B-B14F-4D97-AF65-F5344CB8AC3E}">
        <p14:creationId xmlns:p14="http://schemas.microsoft.com/office/powerpoint/2010/main" val="349987471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r>
              <a:rPr lang="de-DE" dirty="0" smtClean="0"/>
              <a:t>normierten Sucheinstieg und/oder </a:t>
            </a:r>
            <a:r>
              <a:rPr lang="de-DE" dirty="0" err="1" smtClean="0"/>
              <a:t>Identifikator</a:t>
            </a:r>
            <a:r>
              <a:rPr lang="de-DE" dirty="0" smtClean="0"/>
              <a:t> erfassen</a:t>
            </a:r>
          </a:p>
          <a:p>
            <a:r>
              <a:rPr lang="de-DE" dirty="0" smtClean="0"/>
              <a:t>in bestimmten Fällen auch in Form einer strukturierten oder unstrukturierten Beschreibung erfassen</a:t>
            </a:r>
          </a:p>
          <a:p>
            <a:endParaRPr lang="de-DE" dirty="0" smtClean="0"/>
          </a:p>
          <a:p>
            <a:pPr marL="0" indent="0">
              <a:buNone/>
            </a:pPr>
            <a:endParaRPr lang="de-DE" dirty="0" smtClean="0"/>
          </a:p>
          <a:p>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a:p>
        </p:txBody>
      </p:sp>
    </p:spTree>
    <p:extLst>
      <p:ext uri="{BB962C8B-B14F-4D97-AF65-F5344CB8AC3E}">
        <p14:creationId xmlns:p14="http://schemas.microsoft.com/office/powerpoint/2010/main" val="38246852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fortlaufende Ressource: eine Online-Ausgabe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223899782"/>
              </p:ext>
            </p:extLst>
          </p:nvPr>
        </p:nvGraphicFramePr>
        <p:xfrm>
          <a:off x="683569"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375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Computermedien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Online-Ressource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Online-Ressource</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9</a:t>
            </a:fld>
            <a:endParaRPr lang="de-DE" dirty="0"/>
          </a:p>
        </p:txBody>
      </p:sp>
    </p:spTree>
    <p:extLst>
      <p:ext uri="{BB962C8B-B14F-4D97-AF65-F5344CB8AC3E}">
        <p14:creationId xmlns:p14="http://schemas.microsoft.com/office/powerpoint/2010/main" val="273019962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Beziehungskennzeichnung</a:t>
            </a:r>
            <a:endParaRPr lang="de-DE" dirty="0"/>
          </a:p>
        </p:txBody>
      </p:sp>
      <p:sp>
        <p:nvSpPr>
          <p:cNvPr id="3" name="Textplatzhalter 2"/>
          <p:cNvSpPr>
            <a:spLocks noGrp="1"/>
          </p:cNvSpPr>
          <p:nvPr>
            <p:ph type="body" sz="quarter" idx="13"/>
          </p:nvPr>
        </p:nvSpPr>
        <p:spPr/>
        <p:txBody>
          <a:bodyPr wrap="square"/>
          <a:lstStyle/>
          <a:p>
            <a:r>
              <a:rPr lang="de-DE" dirty="0" smtClean="0"/>
              <a:t>Textstring und/oder Code erfassen</a:t>
            </a:r>
          </a:p>
          <a:p>
            <a:r>
              <a:rPr lang="de-DE" dirty="0" smtClean="0"/>
              <a:t>Textstring immer mit großem Anfangsbuchstaben erfassen</a:t>
            </a:r>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90</a:t>
            </a:fld>
            <a:endParaRPr lang="de-DE"/>
          </a:p>
        </p:txBody>
      </p:sp>
    </p:spTree>
    <p:extLst>
      <p:ext uri="{BB962C8B-B14F-4D97-AF65-F5344CB8AC3E}">
        <p14:creationId xmlns:p14="http://schemas.microsoft.com/office/powerpoint/2010/main" val="371369569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Primärbeziehungen zwischen einem Werk, einer Expression, einer Manifestation und einem Exemplar</a:t>
            </a:r>
          </a:p>
        </p:txBody>
      </p:sp>
      <p:sp>
        <p:nvSpPr>
          <p:cNvPr id="8" name="Foliennummernplatzhalter 7"/>
          <p:cNvSpPr>
            <a:spLocks noGrp="1"/>
          </p:cNvSpPr>
          <p:nvPr>
            <p:ph type="sldNum" sz="quarter" idx="4"/>
          </p:nvPr>
        </p:nvSpPr>
        <p:spPr/>
        <p:txBody>
          <a:bodyPr/>
          <a:lstStyle/>
          <a:p>
            <a:fld id="{8A6690F1-7CA1-4166-A522-500460961984}" type="slidenum">
              <a:rPr lang="de-DE" smtClean="0"/>
              <a:pPr/>
              <a:t>91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13725415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17.0 </a:t>
            </a:r>
          </a:p>
          <a:p>
            <a:r>
              <a:rPr lang="de-DE" dirty="0" smtClean="0"/>
              <a:t>FRBR-Gruppe 1</a:t>
            </a: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92</a:t>
            </a:fld>
            <a:endParaRPr lang="de-DE"/>
          </a:p>
        </p:txBody>
      </p:sp>
      <p:grpSp>
        <p:nvGrpSpPr>
          <p:cNvPr id="6" name="Gruppieren 77"/>
          <p:cNvGrpSpPr/>
          <p:nvPr/>
        </p:nvGrpSpPr>
        <p:grpSpPr>
          <a:xfrm>
            <a:off x="359963" y="2420888"/>
            <a:ext cx="8424075" cy="2881313"/>
            <a:chOff x="395536" y="2131863"/>
            <a:chExt cx="8424075" cy="2881313"/>
          </a:xfrm>
        </p:grpSpPr>
        <p:sp>
          <p:nvSpPr>
            <p:cNvPr id="7" name="AutoShape 6"/>
            <p:cNvSpPr>
              <a:spLocks noChangeArrowheads="1"/>
            </p:cNvSpPr>
            <p:nvPr/>
          </p:nvSpPr>
          <p:spPr bwMode="auto">
            <a:xfrm>
              <a:off x="611436" y="2131863"/>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2772024" y="2995463"/>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4788149" y="3716188"/>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7091611" y="4292451"/>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Line 14"/>
            <p:cNvSpPr>
              <a:spLocks noChangeShapeType="1"/>
            </p:cNvSpPr>
            <p:nvPr/>
          </p:nvSpPr>
          <p:spPr bwMode="auto">
            <a:xfrm>
              <a:off x="395536" y="3212951"/>
              <a:ext cx="2376488"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2" name="Line 15"/>
            <p:cNvSpPr>
              <a:spLocks noChangeShapeType="1"/>
            </p:cNvSpPr>
            <p:nvPr/>
          </p:nvSpPr>
          <p:spPr bwMode="auto">
            <a:xfrm>
              <a:off x="395536" y="2565251"/>
              <a:ext cx="0" cy="647700"/>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3" name="Line 16"/>
            <p:cNvSpPr>
              <a:spLocks noChangeShapeType="1"/>
            </p:cNvSpPr>
            <p:nvPr/>
          </p:nvSpPr>
          <p:spPr bwMode="auto">
            <a:xfrm>
              <a:off x="395536" y="2565251"/>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4" name="Line 17"/>
            <p:cNvSpPr>
              <a:spLocks noChangeShapeType="1"/>
            </p:cNvSpPr>
            <p:nvPr/>
          </p:nvSpPr>
          <p:spPr bwMode="auto">
            <a:xfrm>
              <a:off x="395536" y="3212951"/>
              <a:ext cx="2232025"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5" name="Line 18"/>
            <p:cNvSpPr>
              <a:spLocks noChangeShapeType="1"/>
            </p:cNvSpPr>
            <p:nvPr/>
          </p:nvSpPr>
          <p:spPr bwMode="auto">
            <a:xfrm>
              <a:off x="2556124" y="3932088"/>
              <a:ext cx="2232025"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19"/>
            <p:cNvSpPr>
              <a:spLocks noChangeShapeType="1"/>
            </p:cNvSpPr>
            <p:nvPr/>
          </p:nvSpPr>
          <p:spPr bwMode="auto">
            <a:xfrm>
              <a:off x="2556124" y="3573313"/>
              <a:ext cx="0" cy="358775"/>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20"/>
            <p:cNvSpPr>
              <a:spLocks noChangeShapeType="1"/>
            </p:cNvSpPr>
            <p:nvPr/>
          </p:nvSpPr>
          <p:spPr bwMode="auto">
            <a:xfrm>
              <a:off x="2556124" y="3573313"/>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8" name="Line 22"/>
            <p:cNvSpPr>
              <a:spLocks noChangeShapeType="1"/>
            </p:cNvSpPr>
            <p:nvPr/>
          </p:nvSpPr>
          <p:spPr bwMode="auto">
            <a:xfrm>
              <a:off x="4572249" y="4724251"/>
              <a:ext cx="2519362"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9" name="Line 23"/>
            <p:cNvSpPr>
              <a:spLocks noChangeShapeType="1"/>
            </p:cNvSpPr>
            <p:nvPr/>
          </p:nvSpPr>
          <p:spPr bwMode="auto">
            <a:xfrm>
              <a:off x="4572249" y="4292451"/>
              <a:ext cx="0" cy="431800"/>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25"/>
            <p:cNvSpPr>
              <a:spLocks noChangeShapeType="1"/>
            </p:cNvSpPr>
            <p:nvPr/>
          </p:nvSpPr>
          <p:spPr bwMode="auto">
            <a:xfrm>
              <a:off x="4572249" y="4292451"/>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1" name="Line 26"/>
            <p:cNvSpPr>
              <a:spLocks noChangeShapeType="1"/>
            </p:cNvSpPr>
            <p:nvPr/>
          </p:nvSpPr>
          <p:spPr bwMode="auto">
            <a:xfrm>
              <a:off x="2556124" y="3932088"/>
              <a:ext cx="2087562"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2" name="Line 27"/>
            <p:cNvSpPr>
              <a:spLocks noChangeShapeType="1"/>
            </p:cNvSpPr>
            <p:nvPr/>
          </p:nvSpPr>
          <p:spPr bwMode="auto">
            <a:xfrm>
              <a:off x="4859586" y="4724251"/>
              <a:ext cx="2087563"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3" name="Text Box 28"/>
            <p:cNvSpPr txBox="1">
              <a:spLocks noChangeArrowheads="1"/>
            </p:cNvSpPr>
            <p:nvPr/>
          </p:nvSpPr>
          <p:spPr bwMode="auto">
            <a:xfrm>
              <a:off x="712242" y="3212951"/>
              <a:ext cx="1238250"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realisiert</a:t>
              </a:r>
            </a:p>
          </p:txBody>
        </p:sp>
        <p:sp>
          <p:nvSpPr>
            <p:cNvPr id="24" name="Text Box 30"/>
            <p:cNvSpPr txBox="1">
              <a:spLocks noChangeArrowheads="1"/>
            </p:cNvSpPr>
            <p:nvPr/>
          </p:nvSpPr>
          <p:spPr bwMode="auto">
            <a:xfrm>
              <a:off x="2793455" y="3986907"/>
              <a:ext cx="1397000"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verkörpert</a:t>
              </a:r>
            </a:p>
          </p:txBody>
        </p:sp>
        <p:sp>
          <p:nvSpPr>
            <p:cNvPr id="25" name="Text Box 31"/>
            <p:cNvSpPr txBox="1">
              <a:spLocks noChangeArrowheads="1"/>
            </p:cNvSpPr>
            <p:nvPr/>
          </p:nvSpPr>
          <p:spPr bwMode="auto">
            <a:xfrm>
              <a:off x="5199583" y="4708376"/>
              <a:ext cx="725488"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ein</a:t>
              </a:r>
            </a:p>
          </p:txBody>
        </p:sp>
      </p:grpSp>
    </p:spTree>
    <p:extLst>
      <p:ext uri="{BB962C8B-B14F-4D97-AF65-F5344CB8AC3E}">
        <p14:creationId xmlns:p14="http://schemas.microsoft.com/office/powerpoint/2010/main" val="60624452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a:t>
            </a:r>
            <a:endParaRPr lang="de-DE" dirty="0"/>
          </a:p>
        </p:txBody>
      </p:sp>
      <p:sp>
        <p:nvSpPr>
          <p:cNvPr id="3" name="Textplatzhalter 2"/>
          <p:cNvSpPr>
            <a:spLocks noGrp="1"/>
          </p:cNvSpPr>
          <p:nvPr>
            <p:ph type="body" sz="quarter" idx="13"/>
          </p:nvPr>
        </p:nvSpPr>
        <p:spPr/>
        <p:txBody>
          <a:bodyPr wrap="square"/>
          <a:lstStyle/>
          <a:p>
            <a:r>
              <a:rPr lang="de-DE" dirty="0" smtClean="0"/>
              <a:t>in der Manifestation verkörpertes Werk</a:t>
            </a:r>
            <a:br>
              <a:rPr lang="de-DE" dirty="0" smtClean="0"/>
            </a:br>
            <a:r>
              <a:rPr lang="de-DE" dirty="0" smtClean="0"/>
              <a:t>RDA 17.8</a:t>
            </a:r>
          </a:p>
          <a:p>
            <a:pPr lvl="1"/>
            <a:r>
              <a:rPr lang="de-DE" sz="1800" dirty="0" smtClean="0"/>
              <a:t>das in der Manifestation verkörperte Werk</a:t>
            </a:r>
          </a:p>
          <a:p>
            <a:pPr lvl="1"/>
            <a:r>
              <a:rPr lang="de-DE" sz="1800" dirty="0" smtClean="0"/>
              <a:t>bei mehreren Werken in einer Manifestation, das hauptsächliche oder zuerst genannte Werk</a:t>
            </a:r>
          </a:p>
          <a:p>
            <a:r>
              <a:rPr lang="de-DE" dirty="0" smtClean="0"/>
              <a:t>in der Manifestation verkörperte Expression</a:t>
            </a:r>
            <a:br>
              <a:rPr lang="de-DE" dirty="0" smtClean="0"/>
            </a:br>
            <a:r>
              <a:rPr lang="de-DE" dirty="0" smtClean="0"/>
              <a:t>RDA 17.10</a:t>
            </a:r>
          </a:p>
          <a:p>
            <a:pPr lvl="1"/>
            <a:r>
              <a:rPr lang="de-DE" sz="1800" dirty="0" smtClean="0"/>
              <a:t>bei mehreren Expressionen eines Werks, die in der Manifestation verkörperte Expression</a:t>
            </a:r>
          </a:p>
          <a:p>
            <a:pPr lvl="1"/>
            <a:r>
              <a:rPr lang="de-DE" sz="1800" dirty="0" smtClean="0"/>
              <a:t>bei mehreren Expressionen in einer Manifestation,  die hauptsächliche oder die zuerst genannte Expression</a:t>
            </a:r>
            <a:endParaRPr lang="de-DE" sz="2400" dirty="0" smtClean="0"/>
          </a:p>
          <a:p>
            <a:pPr lvl="1">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93</a:t>
            </a:fld>
            <a:endParaRPr lang="de-DE"/>
          </a:p>
        </p:txBody>
      </p:sp>
    </p:spTree>
    <p:extLst>
      <p:ext uri="{BB962C8B-B14F-4D97-AF65-F5344CB8AC3E}">
        <p14:creationId xmlns:p14="http://schemas.microsoft.com/office/powerpoint/2010/main" val="117496763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17.4-17.10</a:t>
            </a:r>
          </a:p>
          <a:p>
            <a:r>
              <a:rPr lang="de-DE" dirty="0" smtClean="0"/>
              <a:t>Primärbeziehungen zwischen Werk, Expression und Manifestation werden im D-A-CH-Bereich als zusammengesetzte Beschreibung in einem Datensatz erfasst.</a:t>
            </a:r>
          </a:p>
          <a:p>
            <a:pPr marL="342900" lvl="1" indent="-342900">
              <a:buFont typeface="Arial" panose="020B0604020202020204" pitchFamily="34" charset="0"/>
              <a:buChar char="•"/>
            </a:pPr>
            <a:r>
              <a:rPr lang="de-DE" sz="2400" dirty="0" smtClean="0"/>
              <a:t>Zusätzlich kann mit Hilfe eines normierten Sucheinstiegs und/oder </a:t>
            </a:r>
            <a:r>
              <a:rPr lang="de-DE" sz="2400" dirty="0" err="1" smtClean="0"/>
              <a:t>Identifikators</a:t>
            </a:r>
            <a:r>
              <a:rPr lang="de-DE" sz="2400" dirty="0" smtClean="0"/>
              <a:t> eine Beziehung zu einem Werktitelsatz in der GND hergestellt werden.</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94</a:t>
            </a:fld>
            <a:endParaRPr lang="de-DE"/>
          </a:p>
        </p:txBody>
      </p:sp>
    </p:spTree>
    <p:extLst>
      <p:ext uri="{BB962C8B-B14F-4D97-AF65-F5344CB8AC3E}">
        <p14:creationId xmlns:p14="http://schemas.microsoft.com/office/powerpoint/2010/main" val="39730459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603699214"/>
              </p:ext>
            </p:extLst>
          </p:nvPr>
        </p:nvGraphicFramePr>
        <p:xfrm>
          <a:off x="359736" y="1700808"/>
          <a:ext cx="8424528" cy="449800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19.2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smtClean="0">
                        <a:latin typeface="Verdana" pitchFamily="34" charset="0"/>
                        <a:ea typeface="Verdana" pitchFamily="34" charset="0"/>
                        <a:cs typeface="Verdana"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18.5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Verfasser</a:t>
                      </a:r>
                    </a:p>
                  </a:txBody>
                  <a:tcPr anchor="ct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Vor der Zeit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6.9</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Inhaltstyp</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Text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6.11</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Sprache der Expression</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err="1" smtClean="0">
                          <a:latin typeface="Verdana" pitchFamily="34" charset="0"/>
                          <a:ea typeface="Verdana" pitchFamily="34" charset="0"/>
                          <a:cs typeface="Verdana" pitchFamily="34" charset="0"/>
                        </a:rPr>
                        <a:t>ger</a:t>
                      </a:r>
                      <a:endParaRPr lang="de-DE" sz="1800" dirty="0" smtClean="0">
                        <a:latin typeface="Verdana" pitchFamily="34" charset="0"/>
                        <a:ea typeface="Verdana" pitchFamily="34" charset="0"/>
                        <a:cs typeface="Verdana" pitchFamily="34" charset="0"/>
                      </a:endParaRP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Haupttitel</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Vor der Zeit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2.3.4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Titelzusatz</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Korrekturen</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Christoph Hein</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marR="0" indent="-34290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smtClean="0">
                        <a:latin typeface="Verdana" pitchFamily="34" charset="0"/>
                        <a:ea typeface="Verdana" pitchFamily="34" charset="0"/>
                        <a:cs typeface="Verdana" pitchFamily="34" charset="0"/>
                      </a:endParaRPr>
                    </a:p>
                  </a:txBody>
                  <a:tcPr anchor="ctr"/>
                </a:tc>
                <a:tc>
                  <a:txBody>
                    <a:bodyPr/>
                    <a:lstStyle/>
                    <a:p>
                      <a:pPr marL="342900" marR="0" indent="-34290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Ausgabebezeichnung</a:t>
                      </a:r>
                    </a:p>
                  </a:txBody>
                  <a:tcPr anchor="ctr"/>
                </a:tc>
                <a:tc>
                  <a:txBody>
                    <a:bodyPr/>
                    <a:lstStyle/>
                    <a:p>
                      <a:pPr marL="342900" indent="-34290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Erste Auflage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Zusammengesetzte Beschreibung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10" name="Textplatzhalter 2"/>
          <p:cNvSpPr>
            <a:spLocks noGrp="1"/>
          </p:cNvSpPr>
          <p:nvPr>
            <p:ph type="body" sz="quarter" idx="13"/>
          </p:nvPr>
        </p:nvSpPr>
        <p:spPr>
          <a:xfrm>
            <a:off x="251520" y="836712"/>
            <a:ext cx="8640960" cy="576064"/>
          </a:xfrm>
        </p:spPr>
        <p:txBody>
          <a:bodyPr wrap="square"/>
          <a:lstStyle/>
          <a:p>
            <a:pPr>
              <a:buNone/>
            </a:pPr>
            <a:r>
              <a:rPr lang="de-DE" sz="2400" dirty="0" smtClean="0"/>
              <a:t>Teil 1</a:t>
            </a:r>
          </a:p>
        </p:txBody>
      </p:sp>
    </p:spTree>
    <p:extLst>
      <p:ext uri="{BB962C8B-B14F-4D97-AF65-F5344CB8AC3E}">
        <p14:creationId xmlns:p14="http://schemas.microsoft.com/office/powerpoint/2010/main" val="104793595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1406642"/>
              </p:ext>
            </p:extLst>
          </p:nvPr>
        </p:nvGraphicFramePr>
        <p:xfrm>
          <a:off x="359736" y="1649344"/>
          <a:ext cx="8424528" cy="4114800"/>
        </p:xfrm>
        <a:graphic>
          <a:graphicData uri="http://schemas.openxmlformats.org/drawingml/2006/table">
            <a:tbl>
              <a:tblPr firstRow="1" bandRow="1">
                <a:tableStyleId>{5C22544A-7EE6-4342-B048-85BDC9FD1C3A}</a:tableStyleId>
              </a:tblPr>
              <a:tblGrid>
                <a:gridCol w="1008112"/>
                <a:gridCol w="936104"/>
                <a:gridCol w="3672000"/>
                <a:gridCol w="2808312"/>
              </a:tblGrid>
              <a:tr h="4194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Erscheinungsort</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Verlagsname</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Insel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2.8.6</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Erscheinungsdatum</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2013</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einzelne Einheit</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ISBN 978-3-462-04573-4</a:t>
                      </a:r>
                    </a:p>
                  </a:txBody>
                  <a:tcPr anchor="ctr"/>
                </a:tc>
              </a:tr>
              <a:tr h="468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Medientyp</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ohne Hilfsmittel zu benutzen</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3.3</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Datenträgertyp</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3.4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Umfang</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186 Seiten</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Zusammengesetzte Beschreibung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smtClean="0"/>
          </a:p>
        </p:txBody>
      </p:sp>
      <p:sp>
        <p:nvSpPr>
          <p:cNvPr id="8" name="Textplatzhalter 2"/>
          <p:cNvSpPr>
            <a:spLocks noGrp="1"/>
          </p:cNvSpPr>
          <p:nvPr>
            <p:ph type="body" sz="quarter" idx="13"/>
          </p:nvPr>
        </p:nvSpPr>
        <p:spPr>
          <a:xfrm>
            <a:off x="251520" y="836712"/>
            <a:ext cx="8640960" cy="576064"/>
          </a:xfrm>
        </p:spPr>
        <p:txBody>
          <a:bodyPr wrap="square"/>
          <a:lstStyle/>
          <a:p>
            <a:pPr>
              <a:buNone/>
            </a:pPr>
            <a:r>
              <a:rPr lang="de-DE" sz="2400" dirty="0" smtClean="0"/>
              <a:t>Teil 2</a:t>
            </a:r>
          </a:p>
        </p:txBody>
      </p:sp>
    </p:spTree>
    <p:extLst>
      <p:ext uri="{BB962C8B-B14F-4D97-AF65-F5344CB8AC3E}">
        <p14:creationId xmlns:p14="http://schemas.microsoft.com/office/powerpoint/2010/main" val="73992203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656184"/>
          </a:xfrm>
        </p:spPr>
        <p:txBody>
          <a:bodyPr/>
          <a:lstStyle/>
          <a:p>
            <a:pPr algn="ctr"/>
            <a:r>
              <a:rPr lang="de-DE" dirty="0" smtClean="0"/>
              <a:t>Beziehungen zu Personen, Familien und Körperschaften, die mit einer Ressource in Verbindung stehen</a:t>
            </a: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97</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53170003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18.0, 19.0, 20.0, 21.0, 22.0</a:t>
            </a:r>
          </a:p>
          <a:p>
            <a:r>
              <a:rPr lang="de-DE" dirty="0" smtClean="0"/>
              <a:t>FRBR-Gruppe 2 zu FRBR-Gruppe 1</a:t>
            </a:r>
            <a:endParaRPr lang="de-DE" sz="1800" dirty="0" smtClean="0"/>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98</a:t>
            </a:fld>
            <a:endParaRPr lang="de-DE"/>
          </a:p>
        </p:txBody>
      </p:sp>
      <p:grpSp>
        <p:nvGrpSpPr>
          <p:cNvPr id="26" name="Gruppieren 25"/>
          <p:cNvGrpSpPr/>
          <p:nvPr/>
        </p:nvGrpSpPr>
        <p:grpSpPr>
          <a:xfrm>
            <a:off x="935546" y="1916832"/>
            <a:ext cx="7272908" cy="4032448"/>
            <a:chOff x="899492" y="1124744"/>
            <a:chExt cx="7272908" cy="5112568"/>
          </a:xfrm>
        </p:grpSpPr>
        <p:sp>
          <p:nvSpPr>
            <p:cNvPr id="27" name="Line 22"/>
            <p:cNvSpPr>
              <a:spLocks noChangeShapeType="1"/>
            </p:cNvSpPr>
            <p:nvPr/>
          </p:nvSpPr>
          <p:spPr bwMode="auto">
            <a:xfrm flipV="1">
              <a:off x="3275981" y="3068959"/>
              <a:ext cx="10795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8" name="Line 49"/>
            <p:cNvSpPr>
              <a:spLocks noChangeShapeType="1"/>
            </p:cNvSpPr>
            <p:nvPr/>
          </p:nvSpPr>
          <p:spPr bwMode="auto">
            <a:xfrm>
              <a:off x="4283968" y="3861172"/>
              <a:ext cx="0" cy="647948"/>
            </a:xfrm>
            <a:prstGeom prst="line">
              <a:avLst/>
            </a:prstGeom>
            <a:noFill/>
            <a:ln w="9525">
              <a:solidFill>
                <a:schemeClr val="tx1"/>
              </a:solidFill>
              <a:round/>
              <a:headEnd/>
              <a:tailEnd/>
            </a:ln>
          </p:spPr>
          <p:txBody>
            <a:bodyPr/>
            <a:lstStyle/>
            <a:p>
              <a:endParaRPr lang="de-DE"/>
            </a:p>
          </p:txBody>
        </p:sp>
        <p:grpSp>
          <p:nvGrpSpPr>
            <p:cNvPr id="29" name="Gruppieren 38"/>
            <p:cNvGrpSpPr/>
            <p:nvPr/>
          </p:nvGrpSpPr>
          <p:grpSpPr>
            <a:xfrm>
              <a:off x="899492" y="1124744"/>
              <a:ext cx="7272908" cy="5112568"/>
              <a:chOff x="899492" y="1124744"/>
              <a:chExt cx="7272908" cy="5112568"/>
            </a:xfrm>
          </p:grpSpPr>
          <p:sp>
            <p:nvSpPr>
              <p:cNvPr id="30" name="Line 14"/>
              <p:cNvSpPr>
                <a:spLocks noChangeShapeType="1"/>
              </p:cNvSpPr>
              <p:nvPr/>
            </p:nvSpPr>
            <p:spPr bwMode="auto">
              <a:xfrm>
                <a:off x="899492" y="1484784"/>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1" name="Line 18"/>
              <p:cNvSpPr>
                <a:spLocks noChangeShapeType="1"/>
              </p:cNvSpPr>
              <p:nvPr/>
            </p:nvSpPr>
            <p:spPr bwMode="auto">
              <a:xfrm>
                <a:off x="1978992" y="2276872"/>
                <a:ext cx="7921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2" name="Rectangle 28"/>
              <p:cNvSpPr>
                <a:spLocks noChangeArrowheads="1"/>
              </p:cNvSpPr>
              <p:nvPr/>
            </p:nvSpPr>
            <p:spPr bwMode="auto">
              <a:xfrm>
                <a:off x="6155705" y="4292054"/>
                <a:ext cx="2016695" cy="1945258"/>
              </a:xfrm>
              <a:prstGeom prst="rect">
                <a:avLst/>
              </a:prstGeom>
              <a:noFill/>
              <a:ln w="9525">
                <a:solidFill>
                  <a:schemeClr val="tx1"/>
                </a:solidFill>
                <a:miter lim="800000"/>
                <a:headEnd/>
                <a:tailEnd/>
              </a:ln>
            </p:spPr>
            <p:txBody>
              <a:bodyPr wrap="none" anchor="ctr"/>
              <a:lstStyle/>
              <a:p>
                <a:endParaRPr lang="de-DE"/>
              </a:p>
            </p:txBody>
          </p:sp>
          <p:sp>
            <p:nvSpPr>
              <p:cNvPr id="33" name="Rectangle 29"/>
              <p:cNvSpPr>
                <a:spLocks noChangeArrowheads="1"/>
              </p:cNvSpPr>
              <p:nvPr/>
            </p:nvSpPr>
            <p:spPr bwMode="auto">
              <a:xfrm>
                <a:off x="6372051" y="4423831"/>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Person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4" name="Rectangle 31"/>
              <p:cNvSpPr>
                <a:spLocks noChangeArrowheads="1"/>
              </p:cNvSpPr>
              <p:nvPr/>
            </p:nvSpPr>
            <p:spPr bwMode="auto">
              <a:xfrm>
                <a:off x="6372051" y="5641446"/>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a:latin typeface="Verdana" panose="020B0604030504040204" pitchFamily="34" charset="0"/>
                    <a:ea typeface="Verdana" panose="020B0604030504040204" pitchFamily="34" charset="0"/>
                    <a:cs typeface="Verdana" panose="020B0604030504040204" pitchFamily="34" charset="0"/>
                  </a:rPr>
                  <a:t>Körperschaft</a:t>
                </a:r>
              </a:p>
            </p:txBody>
          </p:sp>
          <p:sp>
            <p:nvSpPr>
              <p:cNvPr id="35" name="Line 33"/>
              <p:cNvSpPr>
                <a:spLocks noChangeShapeType="1"/>
              </p:cNvSpPr>
              <p:nvPr/>
            </p:nvSpPr>
            <p:spPr bwMode="auto">
              <a:xfrm flipH="1">
                <a:off x="899492" y="1484784"/>
                <a:ext cx="670" cy="4392488"/>
              </a:xfrm>
              <a:prstGeom prst="line">
                <a:avLst/>
              </a:prstGeom>
              <a:noFill/>
              <a:ln w="9525">
                <a:solidFill>
                  <a:schemeClr val="tx1"/>
                </a:solidFill>
                <a:round/>
                <a:headEnd/>
                <a:tailEnd/>
              </a:ln>
            </p:spPr>
            <p:txBody>
              <a:bodyPr/>
              <a:lstStyle/>
              <a:p>
                <a:endParaRPr lang="de-DE"/>
              </a:p>
            </p:txBody>
          </p:sp>
          <p:sp>
            <p:nvSpPr>
              <p:cNvPr id="36" name="Line 34"/>
              <p:cNvSpPr>
                <a:spLocks noChangeShapeType="1"/>
              </p:cNvSpPr>
              <p:nvPr/>
            </p:nvSpPr>
            <p:spPr bwMode="auto">
              <a:xfrm>
                <a:off x="899492" y="5877272"/>
                <a:ext cx="5256213" cy="0"/>
              </a:xfrm>
              <a:prstGeom prst="line">
                <a:avLst/>
              </a:prstGeom>
              <a:noFill/>
              <a:ln w="9525">
                <a:solidFill>
                  <a:schemeClr val="tx1"/>
                </a:solidFill>
                <a:round/>
                <a:headEnd/>
                <a:tailEnd type="triangle" w="med" len="med"/>
              </a:ln>
            </p:spPr>
            <p:txBody>
              <a:bodyPr/>
              <a:lstStyle/>
              <a:p>
                <a:endParaRPr lang="de-DE"/>
              </a:p>
            </p:txBody>
          </p:sp>
          <p:sp>
            <p:nvSpPr>
              <p:cNvPr id="37" name="Line 38"/>
              <p:cNvSpPr>
                <a:spLocks noChangeShapeType="1"/>
              </p:cNvSpPr>
              <p:nvPr/>
            </p:nvSpPr>
            <p:spPr bwMode="auto">
              <a:xfrm>
                <a:off x="1978992" y="5445472"/>
                <a:ext cx="4176713" cy="0"/>
              </a:xfrm>
              <a:prstGeom prst="line">
                <a:avLst/>
              </a:prstGeom>
              <a:noFill/>
              <a:ln w="9525">
                <a:solidFill>
                  <a:schemeClr val="tx1"/>
                </a:solidFill>
                <a:round/>
                <a:headEnd/>
                <a:tailEnd type="triangle" w="med" len="med"/>
              </a:ln>
            </p:spPr>
            <p:txBody>
              <a:bodyPr/>
              <a:lstStyle/>
              <a:p>
                <a:endParaRPr lang="de-DE"/>
              </a:p>
            </p:txBody>
          </p:sp>
          <p:sp>
            <p:nvSpPr>
              <p:cNvPr id="38" name="Line 39"/>
              <p:cNvSpPr>
                <a:spLocks noChangeShapeType="1"/>
              </p:cNvSpPr>
              <p:nvPr/>
            </p:nvSpPr>
            <p:spPr bwMode="auto">
              <a:xfrm>
                <a:off x="1978992" y="2276872"/>
                <a:ext cx="0" cy="3168600"/>
              </a:xfrm>
              <a:prstGeom prst="line">
                <a:avLst/>
              </a:prstGeom>
              <a:noFill/>
              <a:ln w="9525">
                <a:solidFill>
                  <a:schemeClr val="tx1"/>
                </a:solidFill>
                <a:round/>
                <a:headEnd/>
                <a:tailEnd/>
              </a:ln>
            </p:spPr>
            <p:txBody>
              <a:bodyPr/>
              <a:lstStyle/>
              <a:p>
                <a:endParaRPr lang="de-DE"/>
              </a:p>
            </p:txBody>
          </p:sp>
          <p:sp>
            <p:nvSpPr>
              <p:cNvPr id="39" name="Line 42"/>
              <p:cNvSpPr>
                <a:spLocks noChangeShapeType="1"/>
              </p:cNvSpPr>
              <p:nvPr/>
            </p:nvSpPr>
            <p:spPr bwMode="auto">
              <a:xfrm>
                <a:off x="3275980" y="5014515"/>
                <a:ext cx="2879725" cy="0"/>
              </a:xfrm>
              <a:prstGeom prst="line">
                <a:avLst/>
              </a:prstGeom>
              <a:noFill/>
              <a:ln w="9525">
                <a:solidFill>
                  <a:schemeClr val="tx1"/>
                </a:solidFill>
                <a:round/>
                <a:headEnd/>
                <a:tailEnd type="triangle" w="med" len="med"/>
              </a:ln>
            </p:spPr>
            <p:txBody>
              <a:bodyPr/>
              <a:lstStyle/>
              <a:p>
                <a:endParaRPr lang="de-DE"/>
              </a:p>
            </p:txBody>
          </p:sp>
          <p:sp>
            <p:nvSpPr>
              <p:cNvPr id="40" name="Line 43"/>
              <p:cNvSpPr>
                <a:spLocks noChangeShapeType="1"/>
              </p:cNvSpPr>
              <p:nvPr/>
            </p:nvSpPr>
            <p:spPr bwMode="auto">
              <a:xfrm>
                <a:off x="3275980" y="3068959"/>
                <a:ext cx="0" cy="1945555"/>
              </a:xfrm>
              <a:prstGeom prst="line">
                <a:avLst/>
              </a:prstGeom>
              <a:noFill/>
              <a:ln w="9525">
                <a:solidFill>
                  <a:schemeClr val="tx1"/>
                </a:solidFill>
                <a:round/>
                <a:headEnd/>
                <a:tailEnd/>
              </a:ln>
            </p:spPr>
            <p:txBody>
              <a:bodyPr/>
              <a:lstStyle/>
              <a:p>
                <a:endParaRPr lang="de-DE"/>
              </a:p>
            </p:txBody>
          </p:sp>
          <p:sp>
            <p:nvSpPr>
              <p:cNvPr id="41" name="Line 47"/>
              <p:cNvSpPr>
                <a:spLocks noChangeShapeType="1"/>
              </p:cNvSpPr>
              <p:nvPr/>
            </p:nvSpPr>
            <p:spPr bwMode="auto">
              <a:xfrm>
                <a:off x="4284042" y="3854351"/>
                <a:ext cx="1800721" cy="6697"/>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42" name="Line 50"/>
              <p:cNvSpPr>
                <a:spLocks noChangeShapeType="1"/>
              </p:cNvSpPr>
              <p:nvPr/>
            </p:nvSpPr>
            <p:spPr bwMode="auto">
              <a:xfrm>
                <a:off x="4284042" y="4509120"/>
                <a:ext cx="1871663" cy="0"/>
              </a:xfrm>
              <a:prstGeom prst="line">
                <a:avLst/>
              </a:prstGeom>
              <a:noFill/>
              <a:ln w="9525">
                <a:solidFill>
                  <a:schemeClr val="tx1"/>
                </a:solidFill>
                <a:round/>
                <a:headEnd/>
                <a:tailEnd type="triangle" w="med" len="med"/>
              </a:ln>
            </p:spPr>
            <p:txBody>
              <a:bodyPr/>
              <a:lstStyle/>
              <a:p>
                <a:endParaRPr lang="de-DE"/>
              </a:p>
            </p:txBody>
          </p:sp>
          <p:sp>
            <p:nvSpPr>
              <p:cNvPr id="43" name="Text Box 52"/>
              <p:cNvSpPr txBox="1">
                <a:spLocks noChangeArrowheads="1"/>
              </p:cNvSpPr>
              <p:nvPr/>
            </p:nvSpPr>
            <p:spPr bwMode="auto">
              <a:xfrm>
                <a:off x="899592" y="5572472"/>
                <a:ext cx="3671887"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geschaffen von</a:t>
                </a:r>
              </a:p>
            </p:txBody>
          </p:sp>
          <p:sp>
            <p:nvSpPr>
              <p:cNvPr id="44" name="Text Box 53"/>
              <p:cNvSpPr txBox="1">
                <a:spLocks noChangeArrowheads="1"/>
              </p:cNvSpPr>
              <p:nvPr/>
            </p:nvSpPr>
            <p:spPr bwMode="auto">
              <a:xfrm>
                <a:off x="1978992" y="5140424"/>
                <a:ext cx="3671888"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realisiert von</a:t>
                </a:r>
              </a:p>
            </p:txBody>
          </p:sp>
          <p:sp>
            <p:nvSpPr>
              <p:cNvPr id="45" name="Text Box 54"/>
              <p:cNvSpPr txBox="1">
                <a:spLocks noChangeArrowheads="1"/>
              </p:cNvSpPr>
              <p:nvPr/>
            </p:nvSpPr>
            <p:spPr bwMode="auto">
              <a:xfrm>
                <a:off x="3275856" y="4708376"/>
                <a:ext cx="1799431"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erstellt von</a:t>
                </a:r>
              </a:p>
            </p:txBody>
          </p:sp>
          <p:sp>
            <p:nvSpPr>
              <p:cNvPr id="46" name="Text Box 55"/>
              <p:cNvSpPr txBox="1">
                <a:spLocks noChangeArrowheads="1"/>
              </p:cNvSpPr>
              <p:nvPr/>
            </p:nvSpPr>
            <p:spPr bwMode="auto">
              <a:xfrm>
                <a:off x="4283968" y="4132312"/>
                <a:ext cx="1800225"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im Besitz von</a:t>
                </a:r>
              </a:p>
            </p:txBody>
          </p:sp>
          <p:sp>
            <p:nvSpPr>
              <p:cNvPr id="47" name="Rectangle 29"/>
              <p:cNvSpPr>
                <a:spLocks noChangeArrowheads="1"/>
              </p:cNvSpPr>
              <p:nvPr/>
            </p:nvSpPr>
            <p:spPr bwMode="auto">
              <a:xfrm>
                <a:off x="6372051" y="5020734"/>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Familie</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8" name="AutoShape 6"/>
              <p:cNvSpPr>
                <a:spLocks noChangeArrowheads="1"/>
              </p:cNvSpPr>
              <p:nvPr/>
            </p:nvSpPr>
            <p:spPr bwMode="auto">
              <a:xfrm>
                <a:off x="1128384" y="1124744"/>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9" name="AutoShape 7"/>
              <p:cNvSpPr>
                <a:spLocks noChangeArrowheads="1"/>
              </p:cNvSpPr>
              <p:nvPr/>
            </p:nvSpPr>
            <p:spPr bwMode="auto">
              <a:xfrm>
                <a:off x="2770535" y="1916832"/>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0" name="AutoShape 8"/>
              <p:cNvSpPr>
                <a:spLocks noChangeArrowheads="1"/>
              </p:cNvSpPr>
              <p:nvPr/>
            </p:nvSpPr>
            <p:spPr bwMode="auto">
              <a:xfrm>
                <a:off x="4355976" y="2708920"/>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1" name="AutoShape 9"/>
              <p:cNvSpPr>
                <a:spLocks noChangeArrowheads="1"/>
              </p:cNvSpPr>
              <p:nvPr/>
            </p:nvSpPr>
            <p:spPr bwMode="auto">
              <a:xfrm>
                <a:off x="6084763" y="350036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grpSp>
      </p:grpSp>
    </p:spTree>
    <p:extLst>
      <p:ext uri="{BB962C8B-B14F-4D97-AF65-F5344CB8AC3E}">
        <p14:creationId xmlns:p14="http://schemas.microsoft.com/office/powerpoint/2010/main" val="288697918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Geistiger Schöpfer</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19.2 D-A-CH </a:t>
            </a:r>
          </a:p>
          <a:p>
            <a:r>
              <a:rPr lang="de-DE" dirty="0" smtClean="0"/>
              <a:t>der erste oder der hauptverantwortliche geistige Schöpfer für das </a:t>
            </a:r>
            <a:r>
              <a:rPr lang="de-DE" b="1" dirty="0" smtClean="0"/>
              <a:t>Werk</a:t>
            </a:r>
            <a:endParaRPr lang="de-DE" dirty="0" smtClean="0"/>
          </a:p>
          <a:p>
            <a:pPr marL="342900" lvl="1" indent="-342900">
              <a:buFont typeface="Arial" panose="020B0604020202020204" pitchFamily="34" charset="0"/>
              <a:buChar char="•"/>
            </a:pPr>
            <a:r>
              <a:rPr lang="de-DE" sz="2400" dirty="0" smtClean="0"/>
              <a:t>weitere hauptverantwortliche geistige Schöpfer werden nach Möglichkeit angegeben</a:t>
            </a:r>
          </a:p>
          <a:p>
            <a:pPr marL="342900" lvl="1" indent="-342900">
              <a:buFont typeface="Arial" panose="020B0604020202020204" pitchFamily="34" charset="0"/>
              <a:buChar char="•"/>
            </a:pPr>
            <a:r>
              <a:rPr lang="de-DE" sz="2400" dirty="0" smtClean="0"/>
              <a:t>es können auch alle geistigen Schöpfer angegeben werden</a:t>
            </a:r>
          </a:p>
          <a:p>
            <a:pPr marL="342900" lvl="1" indent="-342900">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99</a:t>
            </a:fld>
            <a:endParaRPr lang="de-DE"/>
          </a:p>
        </p:txBody>
      </p:sp>
    </p:spTree>
    <p:extLst>
      <p:ext uri="{BB962C8B-B14F-4D97-AF65-F5344CB8AC3E}">
        <p14:creationId xmlns:p14="http://schemas.microsoft.com/office/powerpoint/2010/main" val="1422849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6963</Words>
  <Application>Microsoft Office PowerPoint</Application>
  <PresentationFormat>Bildschirmpräsentation (4:3)</PresentationFormat>
  <Paragraphs>1663</Paragraphs>
  <Slides>135</Slides>
  <Notes>33</Notes>
  <HiddenSlides>0</HiddenSlides>
  <MMClips>0</MMClips>
  <ScaleCrop>false</ScaleCrop>
  <HeadingPairs>
    <vt:vector size="4" baseType="variant">
      <vt:variant>
        <vt:lpstr>Design</vt:lpstr>
      </vt:variant>
      <vt:variant>
        <vt:i4>1</vt:i4>
      </vt:variant>
      <vt:variant>
        <vt:lpstr>Folientitel</vt:lpstr>
      </vt:variant>
      <vt:variant>
        <vt:i4>135</vt:i4>
      </vt:variant>
    </vt:vector>
  </HeadingPairs>
  <TitlesOfParts>
    <vt:vector size="136" baseType="lpstr">
      <vt:lpstr>Larissa</vt:lpstr>
      <vt:lpstr>Schulungsunterlagen der AG RDA</vt:lpstr>
      <vt:lpstr>RDA kompakt Teil 3/5</vt:lpstr>
      <vt:lpstr>Beschreibung der Datenträger (RDA 3)</vt:lpstr>
      <vt:lpstr>Beschreibung der Datenträger</vt:lpstr>
      <vt:lpstr>Umfang (RDA 3.4)</vt:lpstr>
      <vt:lpstr>Umfang (RDA 3.4)</vt:lpstr>
      <vt:lpstr>Umfang (RDA 3.4)</vt:lpstr>
      <vt:lpstr>Umfang (RDA 3.4)</vt:lpstr>
      <vt:lpstr>Umfang (RDA 3.4)</vt:lpstr>
      <vt:lpstr>Umfang (RDA 3.4)</vt:lpstr>
      <vt:lpstr>Umfang (RDA 3.4)</vt:lpstr>
      <vt:lpstr>Umfang (RDA 3.4)</vt:lpstr>
      <vt:lpstr>Umfang von Text (RDA 3.4.5)</vt:lpstr>
      <vt:lpstr>Umfang von Text (RDA 3.4.5)</vt:lpstr>
      <vt:lpstr>Umfang von Text (RDA 3.4.5)</vt:lpstr>
      <vt:lpstr>Beschreibung der Datenträger</vt:lpstr>
      <vt:lpstr>Zugangsinformation URL </vt:lpstr>
      <vt:lpstr>URL</vt:lpstr>
      <vt:lpstr>Beschreibung des Inhalts</vt:lpstr>
      <vt:lpstr>Allgemeine Information Kapitel 7</vt:lpstr>
      <vt:lpstr>Art des Inhalts (RDA 7.2)</vt:lpstr>
      <vt:lpstr>Inhaltlicher Bezugsrahmen (RDA 7.3)</vt:lpstr>
      <vt:lpstr>Zielgruppe (RDA 7.7)</vt:lpstr>
      <vt:lpstr>Zielgruppe (RDA 7.7)</vt:lpstr>
      <vt:lpstr>Zusammenfassung des Inhalts (RDA 7.10)</vt:lpstr>
      <vt:lpstr>Aufzeichnungsort und Aufzeichnungsdatum (RDA 7.11)</vt:lpstr>
      <vt:lpstr>Sprache des Inhalts (RDA 7.12)</vt:lpstr>
      <vt:lpstr>Form der Notation (RDA 7.13)</vt:lpstr>
      <vt:lpstr>Barrierefreier Inhalt (RDA 7.14)</vt:lpstr>
      <vt:lpstr>Illustrierender Inhalt (RDA 7.15)</vt:lpstr>
      <vt:lpstr>Illustrierender Inhalt (RDA 7.15)</vt:lpstr>
      <vt:lpstr>Illustrierender Inhalt (RDA 7.15)</vt:lpstr>
      <vt:lpstr>Illustrierender Inhalt (RDA 7.15)</vt:lpstr>
      <vt:lpstr>Illustrierender Inhalt (RDA 7.15)</vt:lpstr>
      <vt:lpstr>Ergänzender Inhalt (RDA 7.16)</vt:lpstr>
      <vt:lpstr>Farbinhalt (RDA 7.17)</vt:lpstr>
      <vt:lpstr>Bildformat (RDA 7.19)</vt:lpstr>
      <vt:lpstr>Dauer (RDA 7.22)</vt:lpstr>
      <vt:lpstr>Hochschulschriften</vt:lpstr>
      <vt:lpstr>Grundsätzliches</vt:lpstr>
      <vt:lpstr>Standardelement</vt:lpstr>
      <vt:lpstr>Inhalt des Hochschulschriftenvermerks</vt:lpstr>
      <vt:lpstr>Beispiel</vt:lpstr>
      <vt:lpstr>Hochschulschriftenvermerk bei Verlagsausgaben</vt:lpstr>
      <vt:lpstr> Anmerkung zur Manifestation (RDA 2.17) </vt:lpstr>
      <vt:lpstr>Definition</vt:lpstr>
      <vt:lpstr>Informationsquellen und Erfassung</vt:lpstr>
      <vt:lpstr>Arten der Beschreibung </vt:lpstr>
      <vt:lpstr>Arten der Beschreibung – RDA 1.5</vt:lpstr>
      <vt:lpstr>Umfassende Beschreibung - RDA 1.5.2</vt:lpstr>
      <vt:lpstr>Analytische Beschreibung - RDA 1.5.3</vt:lpstr>
      <vt:lpstr>Hierarchische Beschreibung - RDA 1.5.4</vt:lpstr>
      <vt:lpstr>Hierarchische Beschreibung - RDA 1.5.4</vt:lpstr>
      <vt:lpstr>Informationsquellen</vt:lpstr>
      <vt:lpstr>Welche Art der Beschreibung?</vt:lpstr>
      <vt:lpstr>Weiterführende Informationen</vt:lpstr>
      <vt:lpstr>Erfassung der Gesamttitelangabe bei einzelnen Einheiten und bei fortlaufenden Ressourcen</vt:lpstr>
      <vt:lpstr>Monografien: Gesamttitelangabe</vt:lpstr>
      <vt:lpstr>Monografien: Gesamttitelangabe</vt:lpstr>
      <vt:lpstr>Monografien: Gesamttitelangabe</vt:lpstr>
      <vt:lpstr>Beispiel 25, Monografische Reihe - Teil</vt:lpstr>
      <vt:lpstr>Beispiel 25, Monografische Reihe - Teil</vt:lpstr>
      <vt:lpstr>Fortlaufende Ressourcen: Gesamttitelangabe</vt:lpstr>
      <vt:lpstr>Behandlung der Werkebene </vt:lpstr>
      <vt:lpstr>Grundsätzliches</vt:lpstr>
      <vt:lpstr>Titel des Werks</vt:lpstr>
      <vt:lpstr>Sprache und Schrift des Titels des Werks </vt:lpstr>
      <vt:lpstr>Groß-und Kleinschreibung, Symbole etc.</vt:lpstr>
      <vt:lpstr>Bevorzugter Titel des Werks</vt:lpstr>
      <vt:lpstr>Bestimmung des bevorzugten Titels</vt:lpstr>
      <vt:lpstr>Sprache des bevorzugten Titels  </vt:lpstr>
      <vt:lpstr>Abweichender Titel des Werks</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 hat keinen geistigen Schöpfer</vt:lpstr>
      <vt:lpstr>Werk hat keinen geistigen Schöpfer</vt:lpstr>
      <vt:lpstr>Beziehungen </vt:lpstr>
      <vt:lpstr>Warum Beziehungen?</vt:lpstr>
      <vt:lpstr>Beziehungen bestehen aus</vt:lpstr>
      <vt:lpstr>Welche Beziehungen gibt es?</vt:lpstr>
      <vt:lpstr>Welche Beziehungskennzeichnungen gibt es?</vt:lpstr>
      <vt:lpstr>Erfassen der Beziehung</vt:lpstr>
      <vt:lpstr>Erfassen der Beziehungskennzeichnung</vt:lpstr>
      <vt:lpstr>Primärbeziehungen zwischen einem Werk, einer Expression, einer Manifestation und einem Exemplar</vt:lpstr>
      <vt:lpstr>Geltungsbereich</vt:lpstr>
      <vt:lpstr>Standardelemente</vt:lpstr>
      <vt:lpstr>Erfassen der Beziehung</vt:lpstr>
      <vt:lpstr>Zusammengesetzte Beschreibung - Beispiel</vt:lpstr>
      <vt:lpstr>Zusammengesetzte Beschreibung - Beispiel</vt:lpstr>
      <vt:lpstr>Beziehungen zu Personen, Familien und Körperschaften, die mit einer Ressource in Verbindung stehen</vt:lpstr>
      <vt:lpstr>Geltungsbereich</vt:lpstr>
      <vt:lpstr>Standardelemente - Geistiger Schöpfer</vt:lpstr>
      <vt:lpstr>Standardelemente - Sonstige Person, Familie oder Körperschaft</vt:lpstr>
      <vt:lpstr>Standardelemente - Mitwirkender</vt:lpstr>
      <vt:lpstr>Standardelemente - Beziehungskennzeichnung</vt:lpstr>
      <vt:lpstr>Erfassen der Beziehung</vt:lpstr>
      <vt:lpstr>Erfassen der Beziehungskennzeichnung</vt:lpstr>
      <vt:lpstr>Erfassen der Beziehungskennzeichnung - Anhang</vt:lpstr>
      <vt:lpstr>Erfassen der Beziehungskennzeichnung - Gruppen</vt:lpstr>
      <vt:lpstr>Beziehung zu einem geistigen Schöpfer - Person - Beispiel</vt:lpstr>
      <vt:lpstr>Beziehung zu einem geistigen Schöpfer - Körperschaft - Beispiel</vt:lpstr>
      <vt:lpstr>Beziehung zu einer sonstigen Person - Beispiel</vt:lpstr>
      <vt:lpstr>Beziehung zu einem Mitwirkenden - Person - Beispiele</vt:lpstr>
      <vt:lpstr>Beziehung zu einer Person - drei Beziehungskennzeichnungen - Beispiel</vt:lpstr>
      <vt:lpstr>Beziehungen zwischen Werken, Expressionen, Manifestationen oder Exemplaren</vt:lpstr>
      <vt:lpstr>Geltungsbereich</vt:lpstr>
      <vt:lpstr>Standardelemente</vt:lpstr>
      <vt:lpstr>In Beziehung stehendes Werk - Begleitende Beziehung - Beispiel</vt:lpstr>
      <vt:lpstr>In Beziehung stehendes Werk - Begleitende Beziehung - Beispiel</vt:lpstr>
      <vt:lpstr>In Beziehung stehende Expression - Abgeleitete Beziehung - Beispiel</vt:lpstr>
      <vt:lpstr>In Beziehung stehende Manifestation - Teil-Ganzes-Beziehung - Beispiel</vt:lpstr>
      <vt:lpstr>Abgrenzung von Publikationen verschiedener Erscheinungsweisen</vt:lpstr>
      <vt:lpstr>Definitionen </vt:lpstr>
      <vt:lpstr>Definitionen </vt:lpstr>
      <vt:lpstr>Definitionen </vt:lpstr>
      <vt:lpstr>Abgrenzung fortlaufende Ressource -  Monografie</vt:lpstr>
      <vt:lpstr>Kein geplanter bzw. geplanter Abschluss </vt:lpstr>
      <vt:lpstr>Kein geplanter bzw. geplanter Abschluss </vt:lpstr>
      <vt:lpstr>Vorliegen einer Zählung </vt:lpstr>
      <vt:lpstr>Vorliegen einer Zählung </vt:lpstr>
      <vt:lpstr>Abgrenzung paralleler Ausgaben </vt:lpstr>
      <vt:lpstr>Erscheinungsfrequenz</vt:lpstr>
      <vt:lpstr>Abgrenzung Zeitschrift – monografische Reihe </vt:lpstr>
      <vt:lpstr>Abgrenzung Zeitschrift – monografische Reihe</vt:lpstr>
      <vt:lpstr>Abgrenzung Zeitschrift – monografische Reihe</vt:lpstr>
      <vt:lpstr>Abgrenzung Zeitschrift – monografische Reihe</vt:lpstr>
      <vt:lpstr>Abgrenzung Zeitschrift – monografische Reihe</vt:lpstr>
      <vt:lpstr>Abgrenzung fortlaufende Ressource – Monografie – Integrierende Ressource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153</cp:revision>
  <dcterms:created xsi:type="dcterms:W3CDTF">2014-02-18T07:01:40Z</dcterms:created>
  <dcterms:modified xsi:type="dcterms:W3CDTF">2017-05-16T15:34:37Z</dcterms:modified>
</cp:coreProperties>
</file>