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5"/>
  </p:notesMasterIdLst>
  <p:handoutMasterIdLst>
    <p:handoutMasterId r:id="rId176"/>
  </p:handoutMasterIdLst>
  <p:sldIdLst>
    <p:sldId id="285" r:id="rId2"/>
    <p:sldId id="472" r:id="rId3"/>
    <p:sldId id="414" r:id="rId4"/>
    <p:sldId id="415" r:id="rId5"/>
    <p:sldId id="416" r:id="rId6"/>
    <p:sldId id="417" r:id="rId7"/>
    <p:sldId id="527" r:id="rId8"/>
    <p:sldId id="418" r:id="rId9"/>
    <p:sldId id="419" r:id="rId10"/>
    <p:sldId id="420" r:id="rId11"/>
    <p:sldId id="421" r:id="rId12"/>
    <p:sldId id="577" r:id="rId13"/>
    <p:sldId id="544" r:id="rId14"/>
    <p:sldId id="545" r:id="rId15"/>
    <p:sldId id="546" r:id="rId16"/>
    <p:sldId id="547" r:id="rId17"/>
    <p:sldId id="548" r:id="rId18"/>
    <p:sldId id="578" r:id="rId19"/>
    <p:sldId id="579" r:id="rId20"/>
    <p:sldId id="580" r:id="rId21"/>
    <p:sldId id="581" r:id="rId22"/>
    <p:sldId id="582" r:id="rId23"/>
    <p:sldId id="583" r:id="rId24"/>
    <p:sldId id="584" r:id="rId25"/>
    <p:sldId id="585" r:id="rId26"/>
    <p:sldId id="586" r:id="rId27"/>
    <p:sldId id="587" r:id="rId28"/>
    <p:sldId id="588" r:id="rId29"/>
    <p:sldId id="589" r:id="rId30"/>
    <p:sldId id="590" r:id="rId31"/>
    <p:sldId id="549" r:id="rId32"/>
    <p:sldId id="550" r:id="rId33"/>
    <p:sldId id="553" r:id="rId34"/>
    <p:sldId id="554" r:id="rId35"/>
    <p:sldId id="555" r:id="rId36"/>
    <p:sldId id="558" r:id="rId37"/>
    <p:sldId id="559" r:id="rId38"/>
    <p:sldId id="562" r:id="rId39"/>
    <p:sldId id="565" r:id="rId40"/>
    <p:sldId id="566" r:id="rId41"/>
    <p:sldId id="569" r:id="rId42"/>
    <p:sldId id="570" r:id="rId43"/>
    <p:sldId id="574" r:id="rId44"/>
    <p:sldId id="575" r:id="rId45"/>
    <p:sldId id="576" r:id="rId46"/>
    <p:sldId id="428" r:id="rId47"/>
    <p:sldId id="597" r:id="rId48"/>
    <p:sldId id="598" r:id="rId49"/>
    <p:sldId id="429" r:id="rId50"/>
    <p:sldId id="599" r:id="rId51"/>
    <p:sldId id="430" r:id="rId52"/>
    <p:sldId id="432" r:id="rId53"/>
    <p:sldId id="433" r:id="rId54"/>
    <p:sldId id="434" r:id="rId55"/>
    <p:sldId id="435" r:id="rId56"/>
    <p:sldId id="436" r:id="rId57"/>
    <p:sldId id="437" r:id="rId58"/>
    <p:sldId id="438" r:id="rId59"/>
    <p:sldId id="600" r:id="rId60"/>
    <p:sldId id="439" r:id="rId61"/>
    <p:sldId id="440" r:id="rId62"/>
    <p:sldId id="441" r:id="rId63"/>
    <p:sldId id="526" r:id="rId64"/>
    <p:sldId id="442" r:id="rId65"/>
    <p:sldId id="591" r:id="rId66"/>
    <p:sldId id="592" r:id="rId67"/>
    <p:sldId id="593" r:id="rId68"/>
    <p:sldId id="594" r:id="rId69"/>
    <p:sldId id="595" r:id="rId70"/>
    <p:sldId id="596" r:id="rId71"/>
    <p:sldId id="601" r:id="rId72"/>
    <p:sldId id="443" r:id="rId73"/>
    <p:sldId id="444" r:id="rId74"/>
    <p:sldId id="445" r:id="rId75"/>
    <p:sldId id="446" r:id="rId76"/>
    <p:sldId id="602" r:id="rId77"/>
    <p:sldId id="603" r:id="rId78"/>
    <p:sldId id="447" r:id="rId79"/>
    <p:sldId id="449" r:id="rId80"/>
    <p:sldId id="450" r:id="rId81"/>
    <p:sldId id="451" r:id="rId82"/>
    <p:sldId id="452" r:id="rId83"/>
    <p:sldId id="453" r:id="rId84"/>
    <p:sldId id="454" r:id="rId85"/>
    <p:sldId id="455" r:id="rId86"/>
    <p:sldId id="457" r:id="rId87"/>
    <p:sldId id="458" r:id="rId88"/>
    <p:sldId id="459" r:id="rId89"/>
    <p:sldId id="460" r:id="rId90"/>
    <p:sldId id="461" r:id="rId91"/>
    <p:sldId id="462" r:id="rId92"/>
    <p:sldId id="463" r:id="rId93"/>
    <p:sldId id="464" r:id="rId94"/>
    <p:sldId id="465" r:id="rId95"/>
    <p:sldId id="466" r:id="rId96"/>
    <p:sldId id="467" r:id="rId97"/>
    <p:sldId id="468" r:id="rId98"/>
    <p:sldId id="469" r:id="rId99"/>
    <p:sldId id="470" r:id="rId100"/>
    <p:sldId id="471" r:id="rId101"/>
    <p:sldId id="473" r:id="rId102"/>
    <p:sldId id="474" r:id="rId103"/>
    <p:sldId id="475" r:id="rId104"/>
    <p:sldId id="476" r:id="rId105"/>
    <p:sldId id="477" r:id="rId106"/>
    <p:sldId id="478" r:id="rId107"/>
    <p:sldId id="479" r:id="rId108"/>
    <p:sldId id="480" r:id="rId109"/>
    <p:sldId id="481" r:id="rId110"/>
    <p:sldId id="482" r:id="rId111"/>
    <p:sldId id="483" r:id="rId112"/>
    <p:sldId id="484" r:id="rId113"/>
    <p:sldId id="485" r:id="rId114"/>
    <p:sldId id="486" r:id="rId115"/>
    <p:sldId id="487" r:id="rId116"/>
    <p:sldId id="488" r:id="rId117"/>
    <p:sldId id="489" r:id="rId118"/>
    <p:sldId id="490" r:id="rId119"/>
    <p:sldId id="491" r:id="rId120"/>
    <p:sldId id="492" r:id="rId121"/>
    <p:sldId id="493" r:id="rId122"/>
    <p:sldId id="494" r:id="rId123"/>
    <p:sldId id="495" r:id="rId124"/>
    <p:sldId id="496" r:id="rId125"/>
    <p:sldId id="497" r:id="rId126"/>
    <p:sldId id="498" r:id="rId127"/>
    <p:sldId id="499" r:id="rId128"/>
    <p:sldId id="500" r:id="rId129"/>
    <p:sldId id="501" r:id="rId130"/>
    <p:sldId id="502" r:id="rId131"/>
    <p:sldId id="503" r:id="rId132"/>
    <p:sldId id="504" r:id="rId133"/>
    <p:sldId id="505" r:id="rId134"/>
    <p:sldId id="506" r:id="rId135"/>
    <p:sldId id="507" r:id="rId136"/>
    <p:sldId id="508" r:id="rId137"/>
    <p:sldId id="509" r:id="rId138"/>
    <p:sldId id="510" r:id="rId139"/>
    <p:sldId id="511" r:id="rId140"/>
    <p:sldId id="512" r:id="rId141"/>
    <p:sldId id="513" r:id="rId142"/>
    <p:sldId id="514" r:id="rId143"/>
    <p:sldId id="515" r:id="rId144"/>
    <p:sldId id="516" r:id="rId145"/>
    <p:sldId id="517" r:id="rId146"/>
    <p:sldId id="604" r:id="rId147"/>
    <p:sldId id="518" r:id="rId148"/>
    <p:sldId id="519" r:id="rId149"/>
    <p:sldId id="605" r:id="rId150"/>
    <p:sldId id="606" r:id="rId151"/>
    <p:sldId id="607" r:id="rId152"/>
    <p:sldId id="608" r:id="rId153"/>
    <p:sldId id="520" r:id="rId154"/>
    <p:sldId id="521" r:id="rId155"/>
    <p:sldId id="522" r:id="rId156"/>
    <p:sldId id="523" r:id="rId157"/>
    <p:sldId id="524" r:id="rId158"/>
    <p:sldId id="525" r:id="rId159"/>
    <p:sldId id="529" r:id="rId160"/>
    <p:sldId id="530" r:id="rId161"/>
    <p:sldId id="531" r:id="rId162"/>
    <p:sldId id="532" r:id="rId163"/>
    <p:sldId id="533" r:id="rId164"/>
    <p:sldId id="534" r:id="rId165"/>
    <p:sldId id="535" r:id="rId166"/>
    <p:sldId id="536" r:id="rId167"/>
    <p:sldId id="537" r:id="rId168"/>
    <p:sldId id="538" r:id="rId169"/>
    <p:sldId id="539" r:id="rId170"/>
    <p:sldId id="540" r:id="rId171"/>
    <p:sldId id="541" r:id="rId172"/>
    <p:sldId id="542" r:id="rId173"/>
    <p:sldId id="543" r:id="rId17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85421" autoAdjust="0"/>
  </p:normalViewPr>
  <p:slideViewPr>
    <p:cSldViewPr>
      <p:cViewPr varScale="1">
        <p:scale>
          <a:sx n="77" d="100"/>
          <a:sy n="77" d="100"/>
        </p:scale>
        <p:origin x="-1157" y="-82"/>
      </p:cViewPr>
      <p:guideLst>
        <p:guide orient="horz" pos="2160"/>
        <p:guide pos="2880"/>
      </p:guideLst>
    </p:cSldViewPr>
  </p:slideViewPr>
  <p:outlineViewPr>
    <p:cViewPr>
      <p:scale>
        <a:sx n="33" d="100"/>
        <a:sy n="33" d="100"/>
      </p:scale>
      <p:origin x="58" y="606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notesMaster" Target="notesMasters/notesMaster1.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pitchFamily="34" charset="0"/>
              <a:cs typeface="Arial" pitchFamily="34"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2631F39-B66A-44EF-86E5-1C28C1FCCDEB}" type="slidenum">
              <a:rPr lang="de-DE" altLang="de-DE" smtClean="0"/>
              <a:pPr fontAlgn="base">
                <a:spcBef>
                  <a:spcPct val="0"/>
                </a:spcBef>
                <a:spcAft>
                  <a:spcPct val="0"/>
                </a:spcAft>
                <a:defRPr/>
              </a:pPr>
              <a:t>46</a:t>
            </a:fld>
            <a:endParaRPr lang="de-DE" alt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r>
              <a:rPr lang="de-DE" altLang="de-DE" smtClean="0"/>
              <a:t>Die Informationsquellen dienen dazu, die für die Identifizierung der Ressource relevanten Angaben zu finden. </a:t>
            </a:r>
          </a:p>
          <a:p>
            <a:pPr marL="171450" indent="-171450">
              <a:buFontTx/>
              <a:buChar char="•"/>
            </a:pPr>
            <a:r>
              <a:rPr lang="de-DE" altLang="de-DE" smtClean="0"/>
              <a:t>Die Informationsquellen beziehen sich zum einen auf die Materialart der Ressource; dieser Themenbereich betrifft also auch Inhalte, für die es Spezialschulungen gibt, wie etwa Musikalien und Alte Drucke bzw. den Bereich der fortlaufenden Ressourcen, für den es mit Modul 5B eine eigene Schulung gibt. Zum anderen ist die Art der Beschreibung (umfassend, analytisch oder hierarchisch) entscheidend.</a:t>
            </a:r>
          </a:p>
        </p:txBody>
      </p:sp>
      <p:sp>
        <p:nvSpPr>
          <p:cNvPr id="4" name="Foliennummernplatzhalter 3"/>
          <p:cNvSpPr>
            <a:spLocks noGrp="1"/>
          </p:cNvSpPr>
          <p:nvPr>
            <p:ph type="sldNum" sz="quarter" idx="5"/>
          </p:nvPr>
        </p:nvSpPr>
        <p:spPr/>
        <p:txBody>
          <a:bodyPr/>
          <a:lstStyle/>
          <a:p>
            <a:pPr>
              <a:defRPr/>
            </a:pPr>
            <a:fld id="{77F3C984-F32A-4CC6-BC04-553A5771FE72}" type="slidenum">
              <a:rPr lang="de-DE" smtClean="0"/>
              <a:pPr>
                <a:defRPr/>
              </a:pPr>
              <a:t>47</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RDA unterscheidet drei Arten der Beschreibung von Ressourcen:</a:t>
            </a:r>
          </a:p>
          <a:p>
            <a:r>
              <a:rPr lang="de-DE" altLang="de-DE" smtClean="0"/>
              <a:t>die umfassende Beschreibung, </a:t>
            </a:r>
          </a:p>
          <a:p>
            <a:r>
              <a:rPr lang="de-DE" altLang="de-DE" smtClean="0"/>
              <a:t>die analytische Beschreibung und </a:t>
            </a:r>
          </a:p>
          <a:p>
            <a:r>
              <a:rPr lang="de-DE" altLang="de-DE" smtClean="0"/>
              <a:t>die hierarchische Beschreibung. </a:t>
            </a:r>
          </a:p>
          <a:p>
            <a:r>
              <a:rPr lang="de-DE" altLang="de-DE" smtClean="0"/>
              <a:t>Sie werden ausführlich in RDA-Kapitel 1.5 behandelt. Gemäß RDA 2.1.1 ist entscheidend, ob eine umfassende oder eine analytische Beschreibung erstellt wird, da jeweils andere Richtlinien für die Wahl der Informationsquellen gelten.</a:t>
            </a:r>
            <a:br>
              <a:rPr lang="de-DE" altLang="de-DE" smtClean="0"/>
            </a:br>
            <a:r>
              <a:rPr lang="de-DE" altLang="de-DE" smtClean="0"/>
              <a:t>Und auch die Erscheinungsweise der Ressource (RDA 1.1.13) spielt eine Rolle.</a:t>
            </a:r>
          </a:p>
        </p:txBody>
      </p:sp>
      <p:sp>
        <p:nvSpPr>
          <p:cNvPr id="4" name="Foliennummernplatzhalter 3"/>
          <p:cNvSpPr>
            <a:spLocks noGrp="1"/>
          </p:cNvSpPr>
          <p:nvPr>
            <p:ph type="sldNum" sz="quarter" idx="5"/>
          </p:nvPr>
        </p:nvSpPr>
        <p:spPr/>
        <p:txBody>
          <a:bodyPr/>
          <a:lstStyle/>
          <a:p>
            <a:pPr>
              <a:defRPr/>
            </a:pPr>
            <a:fld id="{07EE15F8-9899-4102-AC9F-EDBD2016EA0B}" type="slidenum">
              <a:rPr lang="de-DE" smtClean="0"/>
              <a:pPr>
                <a:defRPr/>
              </a:pPr>
              <a:t>48</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Gemäß RDA 2.2.1 sollen bei der Auswahl der Informationsquelle die Bestimmungen</a:t>
            </a:r>
          </a:p>
          <a:p>
            <a:r>
              <a:rPr lang="de-DE" altLang="de-DE" smtClean="0"/>
              <a:t>für die bevorzugte Informationsquelle (s. Punkt 5), </a:t>
            </a:r>
          </a:p>
          <a:p>
            <a:r>
              <a:rPr lang="de-DE" altLang="de-DE" smtClean="0"/>
              <a:t>für mehrere bevorzugte Informationsquellen (s. Punkt 6) und </a:t>
            </a:r>
          </a:p>
          <a:p>
            <a:r>
              <a:rPr lang="de-DE" altLang="de-DE" smtClean="0"/>
              <a:t>für sonstige Informationsquellen (s. Punkt 7)</a:t>
            </a:r>
          </a:p>
          <a:p>
            <a:r>
              <a:rPr lang="de-DE" altLang="de-DE" smtClean="0"/>
              <a:t>angewendet werden. Und zwar für alle Elemente aus RDA-Kapitel 2, sofern bei dem jeweiligen Element keine anderen Bestimmungen zu Informationsquellen angewendet werden müssen.</a:t>
            </a:r>
            <a:br>
              <a:rPr lang="de-DE" altLang="de-DE" smtClean="0"/>
            </a:br>
            <a:r>
              <a:rPr lang="de-DE" altLang="de-DE" smtClean="0"/>
              <a:t>Die Bestimmungen für die drei Arten von Informationsquellen werden im Folgenden genauer behandelt.</a:t>
            </a:r>
          </a:p>
        </p:txBody>
      </p:sp>
      <p:sp>
        <p:nvSpPr>
          <p:cNvPr id="4" name="Foliennummernplatzhalter 3"/>
          <p:cNvSpPr>
            <a:spLocks noGrp="1"/>
          </p:cNvSpPr>
          <p:nvPr>
            <p:ph type="sldNum" sz="quarter" idx="5"/>
          </p:nvPr>
        </p:nvSpPr>
        <p:spPr/>
        <p:txBody>
          <a:bodyPr/>
          <a:lstStyle/>
          <a:p>
            <a:pPr>
              <a:defRPr/>
            </a:pPr>
            <a:fld id="{BA8A11F6-3FD3-4AED-B7A0-2BAE8E956A1E}" type="slidenum">
              <a:rPr lang="de-DE" smtClean="0"/>
              <a:pPr>
                <a:defRPr/>
              </a:pPr>
              <a:t>49</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Als bevorzugte Informationsquelle ist eine Quelle zu wählen, die Teil der Ressource selbst ist und die geeignet ist für die Art der Beschreibung und das Präsentationsformat. Die Art der Beschreibung meint umfassende oder analytische Beschreibung. Mit Präsentationsformat ist gemeint, wie sich eine Ressource darstellt, um welchen Typ es sich handelt, z. B. ein Buch, eine digitalisierte Zeitschrift, eine Videodisk oder eine Audio-CD. Darauf wird im Anschluss genauer eingegangen.</a:t>
            </a:r>
          </a:p>
        </p:txBody>
      </p:sp>
      <p:sp>
        <p:nvSpPr>
          <p:cNvPr id="4" name="Foliennummernplatzhalter 3"/>
          <p:cNvSpPr>
            <a:spLocks noGrp="1"/>
          </p:cNvSpPr>
          <p:nvPr>
            <p:ph type="sldNum" sz="quarter" idx="5"/>
          </p:nvPr>
        </p:nvSpPr>
        <p:spPr/>
        <p:txBody>
          <a:bodyPr/>
          <a:lstStyle/>
          <a:p>
            <a:pPr>
              <a:defRPr/>
            </a:pPr>
            <a:fld id="{01F858E5-ED88-4901-BBD7-ABDE2D3814A3}" type="slidenum">
              <a:rPr lang="de-DE" smtClean="0"/>
              <a:pPr>
                <a:defRPr/>
              </a:pPr>
              <a:t>50</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Zunächst noch zur Klärung, was als Teil der Ressource selbst gilt: </a:t>
            </a:r>
          </a:p>
          <a:p>
            <a:pPr marL="628650" lvl="1" indent="-171450">
              <a:buFontTx/>
              <a:buChar char="•"/>
            </a:pPr>
            <a:r>
              <a:rPr lang="de-DE" altLang="de-DE" smtClean="0"/>
              <a:t>Als Teil der Ressource selbst gelten das Speichermedium, z. B. Papier oder Film, und ein Gehäuse, das integraler Bestandteil ist, z. B. eine Kassette. </a:t>
            </a:r>
          </a:p>
          <a:p>
            <a:pPr marL="628650" lvl="1" indent="-171450">
              <a:buFontTx/>
              <a:buChar char="•"/>
            </a:pPr>
            <a:r>
              <a:rPr lang="de-DE" altLang="de-DE" smtClean="0"/>
              <a:t>Bei einer umfassenden Beschreibung der Ressource als Ganzes, gilt auch das Begleitmaterial als Teil der Ressource selbst. Ein Booklet oder eine Schachtel ist also als Bestandteil der Ressource selbst anzusehen, wenn für die Ressource als Ganzes eine umfassende Beschreibung angelegt wird. </a:t>
            </a:r>
          </a:p>
          <a:p>
            <a:pPr marL="628650" lvl="1" indent="-171450">
              <a:buFontTx/>
              <a:buChar char="•"/>
            </a:pPr>
            <a:r>
              <a:rPr lang="de-DE" altLang="de-DE" smtClean="0"/>
              <a:t>Dagegen ist das Begleitmaterial als Quelle außerhalb der Ressource anzusehen, wenn eine analytische Beschreibung von einem oder mehreren Bestandteilen einer Ressource erstellt wird.</a:t>
            </a:r>
          </a:p>
          <a:p>
            <a:pPr marL="628650" lvl="1" indent="-171450">
              <a:buFontTx/>
              <a:buChar char="•"/>
            </a:pPr>
            <a:r>
              <a:rPr lang="de-DE" altLang="de-DE" smtClean="0"/>
              <a:t>Ein Behältnis, das mit der Ressource erscheint, ist Teil der Ressource selbst, d. h. die Original-Schachtel eines Spiels oder die Original-Hülle einer DVD sind Bestandteil der Ressource selbst.</a:t>
            </a:r>
          </a:p>
          <a:p>
            <a:pPr marL="628650" lvl="1" indent="-171450">
              <a:buFontTx/>
              <a:buChar char="•"/>
            </a:pPr>
            <a:r>
              <a:rPr lang="de-DE" altLang="de-DE" smtClean="0"/>
              <a:t>Erscheint das Behältnis allerdings nicht als Teil der Ressource, so handelt es sich um eine Quelle außerhalb der Ressource. Dies wäre etwa bei einer Schachtel oder Kiste, die der Besitzer gemacht hat, der Fall.</a:t>
            </a:r>
          </a:p>
        </p:txBody>
      </p:sp>
      <p:sp>
        <p:nvSpPr>
          <p:cNvPr id="4" name="Foliennummernplatzhalter 3"/>
          <p:cNvSpPr>
            <a:spLocks noGrp="1"/>
          </p:cNvSpPr>
          <p:nvPr>
            <p:ph type="sldNum" sz="quarter" idx="5"/>
          </p:nvPr>
        </p:nvSpPr>
        <p:spPr/>
        <p:txBody>
          <a:bodyPr/>
          <a:lstStyle/>
          <a:p>
            <a:pPr>
              <a:defRPr/>
            </a:pPr>
            <a:fld id="{5E0D0AA2-9B71-442D-9AD8-4F6C6918038F}" type="slidenum">
              <a:rPr lang="de-DE" smtClean="0"/>
              <a:pPr>
                <a:defRPr/>
              </a:pPr>
              <a:t>51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Als bevorzugte Informationsquelle gilt für diese Fälle die Titelseite, das Titelblatt oder die Titelkarte oder eben ein Bild davon, also z. B. die digitalisierte Titelseite, das digitalisierte Titelblatt oder die digitalisierte Titelkarte (RDA 2.2.2.2).</a:t>
            </a:r>
            <a:br>
              <a:rPr lang="de-DE" altLang="de-DE" smtClean="0"/>
            </a:br>
            <a:endParaRPr lang="de-DE" altLang="de-DE" smtClean="0"/>
          </a:p>
          <a:p>
            <a:r>
              <a:rPr lang="de-DE" altLang="de-DE" smtClean="0"/>
              <a:t>Gibt es keine solche Titelseite etc., dann sollen ein Buchdeckel oder ein Schutzumschlag, eine Beschriftung, ein Impressum, ein Kolophon oder wieder jeweils ein Bild davon, sofern sie einen Titel enthalten, als bevorzugte Informationsquelle verwendet werden. Und zwar in der hier genannten Reihenfolge. </a:t>
            </a:r>
          </a:p>
          <a:p>
            <a:r>
              <a:rPr lang="de-DE" altLang="de-DE" smtClean="0"/>
              <a:t> </a:t>
            </a:r>
          </a:p>
          <a:p>
            <a:r>
              <a:rPr lang="de-DE" altLang="de-DE" smtClean="0"/>
              <a:t>Für alte Drucke gibt es eine andere Regelung: </a:t>
            </a:r>
          </a:p>
          <a:p>
            <a:r>
              <a:rPr lang="de-DE" altLang="de-DE" smtClean="0"/>
              <a:t> </a:t>
            </a:r>
          </a:p>
          <a:p>
            <a:pPr marL="628650" lvl="1" indent="-171450">
              <a:buFontTx/>
              <a:buChar char="•"/>
            </a:pPr>
            <a:r>
              <a:rPr lang="de-DE" altLang="de-DE" smtClean="0"/>
              <a:t>Wenn keine der genannten Quellen einen Titel hat, ist die bevorzugte Informationsquelle eine andere Quelle innerhalb der Ressource, die einen Titel hat, wobei eine Quelle zu bevorzugen ist, in der die Informationen förmlich präsentiert sind. </a:t>
            </a:r>
          </a:p>
          <a:p>
            <a:pPr marL="628650" lvl="1" indent="-171450">
              <a:buFontTx/>
              <a:buChar char="•"/>
            </a:pPr>
            <a:r>
              <a:rPr lang="de-DE" altLang="de-DE" smtClean="0"/>
              <a:t>Wenn die Ressource keine der genannten Quellen hat, also keinen Buchdeckel etc., dann soll als bevorzugte Informationsquelle eine Quelle herangezogen werden, die Teil der Ressource selbst ist, wobei wieder eine zu bevorzugen ist, in der die Informationen förmlich präsentiert sind.</a:t>
            </a:r>
          </a:p>
        </p:txBody>
      </p:sp>
      <p:sp>
        <p:nvSpPr>
          <p:cNvPr id="4" name="Foliennummernplatzhalter 3"/>
          <p:cNvSpPr>
            <a:spLocks noGrp="1"/>
          </p:cNvSpPr>
          <p:nvPr>
            <p:ph type="sldNum" sz="quarter" idx="5"/>
          </p:nvPr>
        </p:nvSpPr>
        <p:spPr/>
        <p:txBody>
          <a:bodyPr/>
          <a:lstStyle/>
          <a:p>
            <a:pPr>
              <a:defRPr/>
            </a:pPr>
            <a:fld id="{B3DBBFC8-9E23-4ADC-9836-E430C2F0AFDA}" type="slidenum">
              <a:rPr lang="de-DE" smtClean="0"/>
              <a:pPr>
                <a:defRPr/>
              </a:pPr>
              <a:t>52</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Hierzu gehören z. B. ein Film, eine Videodisk oder eine MPEG-Video-Datei (RDA 2.2.2.3). </a:t>
            </a:r>
          </a:p>
          <a:p>
            <a:r>
              <a:rPr lang="de-DE" altLang="de-DE" smtClean="0"/>
              <a:t> </a:t>
            </a:r>
          </a:p>
          <a:p>
            <a:r>
              <a:rPr lang="de-DE" altLang="de-DE" smtClean="0"/>
              <a:t>In diesen Fällen ist die bevorzugte Informationsquelle ein Etikett mit einem Titel, das dauerhaft auf die Ressource aufgedruckt oder darauf befestigt ist, ausgenommen Etiketten auf begleitendem Textmaterial oder einem Behältnis (RDA 2.2.2.3 D-A-CH). </a:t>
            </a:r>
          </a:p>
          <a:p>
            <a:r>
              <a:rPr lang="de-DE" altLang="de-DE" smtClean="0"/>
              <a:t> </a:t>
            </a:r>
          </a:p>
          <a:p>
            <a:r>
              <a:rPr lang="de-DE" altLang="de-DE" smtClean="0"/>
              <a:t>Weitergehende Bestimmungen, unterteilt in materielle und Online-Ressourcen, sind in RDA 2.2.2.3.1 bzw. RDA 2.2.2.3.2 zu finden und werden teilweise auch in der Spezialschulung für Musik-Ressourcen (Modul 6) behandelt.</a:t>
            </a:r>
          </a:p>
        </p:txBody>
      </p:sp>
      <p:sp>
        <p:nvSpPr>
          <p:cNvPr id="4" name="Foliennummernplatzhalter 3"/>
          <p:cNvSpPr>
            <a:spLocks noGrp="1"/>
          </p:cNvSpPr>
          <p:nvPr>
            <p:ph type="sldNum" sz="quarter" idx="5"/>
          </p:nvPr>
        </p:nvSpPr>
        <p:spPr/>
        <p:txBody>
          <a:bodyPr/>
          <a:lstStyle/>
          <a:p>
            <a:pPr>
              <a:defRPr/>
            </a:pPr>
            <a:fld id="{6B1580F9-EC86-448C-B66D-73943B7C50A8}" type="slidenum">
              <a:rPr lang="de-DE" smtClean="0"/>
              <a:pPr>
                <a:defRPr/>
              </a:pPr>
              <a:t>53</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RDA 2.2.2.4: Hierunter fallen alle Ressourcen, die weder aus einer oder mehreren Seiten etc. oder Bildern davon, noch aus bewegten Bildern bestehen. Das sind z. B. Audio-CDs, Audio-DVDs, MP3-Musikdateien und Objekte. </a:t>
            </a:r>
          </a:p>
          <a:p>
            <a:r>
              <a:rPr lang="de-DE" altLang="de-DE" smtClean="0"/>
              <a:t> </a:t>
            </a:r>
          </a:p>
          <a:p>
            <a:r>
              <a:rPr lang="de-DE" altLang="de-DE" smtClean="0"/>
              <a:t>Die Richtlinien zur Auswahl der bevorzugten Informationsquellen für materielle und Online-Ressourcen sind in RDA 2.2.2.4.1 bzw. RDA 2.2.2.4.2 zu finden und werden teilweise auch in der Spezialschulung für Musik-Ressourcen (Modul 6) behandelt.</a:t>
            </a:r>
          </a:p>
        </p:txBody>
      </p:sp>
      <p:sp>
        <p:nvSpPr>
          <p:cNvPr id="4" name="Foliennummernplatzhalter 3"/>
          <p:cNvSpPr>
            <a:spLocks noGrp="1"/>
          </p:cNvSpPr>
          <p:nvPr>
            <p:ph type="sldNum" sz="quarter" idx="5"/>
          </p:nvPr>
        </p:nvSpPr>
        <p:spPr/>
        <p:txBody>
          <a:bodyPr/>
          <a:lstStyle/>
          <a:p>
            <a:pPr>
              <a:defRPr/>
            </a:pPr>
            <a:fld id="{DE12A3A9-E36D-408E-95FF-361B8EB59550}" type="slidenum">
              <a:rPr lang="de-DE" smtClean="0"/>
              <a:pPr>
                <a:defRPr/>
              </a:pPr>
              <a:t>54</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Zusammenfassend kann man für die Präsentationsformate sagen: </a:t>
            </a:r>
          </a:p>
          <a:p>
            <a:r>
              <a:rPr lang="de-DE" altLang="de-DE" smtClean="0"/>
              <a:t>Die bevorzugte Informationsquelle bei Printmedien und printbasierten Derivaten ist –wenn vorhanden– die Titelseite, das Titelblatt oder die Titelkarte. </a:t>
            </a:r>
          </a:p>
          <a:p>
            <a:r>
              <a:rPr lang="de-DE" altLang="de-DE" smtClean="0"/>
              <a:t> </a:t>
            </a:r>
          </a:p>
          <a:p>
            <a:r>
              <a:rPr lang="de-DE" altLang="de-DE" smtClean="0"/>
              <a:t>Für Ressourcen, die aus bewegten Bildern bestehen, ist ein Etikett, das dauerhaft auf der Ressource aufgedruckt ist oder darauf befestigt ist, als bevorzugte Informationsquelle anzusehen. </a:t>
            </a:r>
            <a:br>
              <a:rPr lang="de-DE" altLang="de-DE" smtClean="0"/>
            </a:br>
            <a:r>
              <a:rPr lang="de-DE" altLang="de-DE" smtClean="0"/>
              <a:t>Gibt es kein solches Etikett oder ist dort kein Titel genannt, zählen das Behältnis oder das Begleitmaterial.</a:t>
            </a:r>
          </a:p>
        </p:txBody>
      </p:sp>
      <p:sp>
        <p:nvSpPr>
          <p:cNvPr id="4" name="Foliennummernplatzhalter 3"/>
          <p:cNvSpPr>
            <a:spLocks noGrp="1"/>
          </p:cNvSpPr>
          <p:nvPr>
            <p:ph type="sldNum" sz="quarter" idx="5"/>
          </p:nvPr>
        </p:nvSpPr>
        <p:spPr/>
        <p:txBody>
          <a:bodyPr/>
          <a:lstStyle/>
          <a:p>
            <a:pPr>
              <a:defRPr/>
            </a:pPr>
            <a:fld id="{FB860978-ED41-4626-894B-58F09F1210DD}" type="slidenum">
              <a:rPr lang="de-DE" smtClean="0"/>
              <a:pPr>
                <a:defRPr/>
              </a:pPr>
              <a:t>55</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Gibt es nach diesen Regelungen mehrere Informationsquellen, die als bevorzugte Informationsquellen gelten, ist die erste dieser Quellen zu verwenden, es sei denn, es handelt sich um </a:t>
            </a:r>
          </a:p>
          <a:p>
            <a:pPr lvl="1"/>
            <a:r>
              <a:rPr lang="de-DE" altLang="de-DE" smtClean="0"/>
              <a:t>bevorzugte Informationsquellen in verschiedenen Sprachen oder Schriften, </a:t>
            </a:r>
          </a:p>
          <a:p>
            <a:pPr lvl="1"/>
            <a:r>
              <a:rPr lang="de-DE" altLang="de-DE" smtClean="0"/>
              <a:t>bevorzugte Informationsquellen mit verschiedenen Datumsangaben oder </a:t>
            </a:r>
          </a:p>
          <a:p>
            <a:pPr lvl="1"/>
            <a:r>
              <a:rPr lang="de-DE" altLang="de-DE" smtClean="0"/>
              <a:t>bevorzugte Informationsquellen für die Reproduktion und das Original (RDA 2.2.3). </a:t>
            </a:r>
          </a:p>
          <a:p>
            <a:pPr lvl="1"/>
            <a:r>
              <a:rPr lang="de-DE" altLang="de-DE" smtClean="0">
                <a:sym typeface="Wingdings" pitchFamily="2" charset="2"/>
              </a:rPr>
              <a:t> </a:t>
            </a:r>
            <a:r>
              <a:rPr lang="de-DE" altLang="de-DE" smtClean="0"/>
              <a:t>Für diese Fälle gibt es genauere Vorgaben.</a:t>
            </a:r>
          </a:p>
        </p:txBody>
      </p:sp>
      <p:sp>
        <p:nvSpPr>
          <p:cNvPr id="4" name="Foliennummernplatzhalter 3"/>
          <p:cNvSpPr>
            <a:spLocks noGrp="1"/>
          </p:cNvSpPr>
          <p:nvPr>
            <p:ph type="sldNum" sz="quarter" idx="5"/>
          </p:nvPr>
        </p:nvSpPr>
        <p:spPr/>
        <p:txBody>
          <a:bodyPr/>
          <a:lstStyle/>
          <a:p>
            <a:pPr>
              <a:defRPr/>
            </a:pPr>
            <a:fld id="{A50E3B30-7831-48A6-8530-0CF282D874F3}" type="slidenum">
              <a:rPr lang="de-DE" smtClean="0"/>
              <a:pPr>
                <a:defRPr/>
              </a:pPr>
              <a:t>56</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79958DCE-1AB4-4CB2-A245-5B713A85DF96}" type="slidenum">
              <a:rPr lang="de-DE" smtClean="0"/>
              <a:pPr>
                <a:defRPr/>
              </a:pPr>
              <a:t>57</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RDA 2.2.3.2 regelt den Fall, dass die Ressource mehrere bevorzugte Informationsquellen enthält, die verschiedene Datumsangaben enthalten. Dann ist die Quelle mit dem spätesten Datum heranzuziehen.</a:t>
            </a:r>
          </a:p>
          <a:p>
            <a:r>
              <a:rPr lang="de-DE" altLang="de-DE" smtClean="0"/>
              <a:t>Diese Regelung gilt aber nur, wenn es sich nicht um eine mehrteilige Monografie oder fortlaufende Ressource handelt, denn für diese Erscheinungsweisen gelten spezifische Regelungen.</a:t>
            </a:r>
          </a:p>
          <a:p>
            <a:endParaRPr lang="de-DE" altLang="de-DE" smtClean="0"/>
          </a:p>
          <a:p>
            <a:r>
              <a:rPr lang="de-DE" altLang="de-DE" smtClean="0"/>
              <a:t>RDA 2.2.3.3 geht speziell auf den Fall Faksimiles und Reproduktionen ein. Es ist gut möglich, dass sowohl die Reproduktion als auch das Original eine bevorzuge Informationsquelle enthalten. Dann ist bei der Beschreibung der Reproduktion die Quelle für die Reproduktion zu verwenden.</a:t>
            </a:r>
          </a:p>
          <a:p>
            <a:endParaRPr lang="de-DE" altLang="de-DE" smtClean="0"/>
          </a:p>
        </p:txBody>
      </p:sp>
      <p:sp>
        <p:nvSpPr>
          <p:cNvPr id="4" name="Foliennummernplatzhalter 3"/>
          <p:cNvSpPr>
            <a:spLocks noGrp="1"/>
          </p:cNvSpPr>
          <p:nvPr>
            <p:ph type="sldNum" sz="quarter" idx="5"/>
          </p:nvPr>
        </p:nvSpPr>
        <p:spPr/>
        <p:txBody>
          <a:bodyPr/>
          <a:lstStyle/>
          <a:p>
            <a:pPr>
              <a:defRPr/>
            </a:pPr>
            <a:fld id="{C77B231B-2C8D-4232-AB6B-C6188E6BBECD}" type="slidenum">
              <a:rPr lang="de-DE" smtClean="0"/>
              <a:pPr>
                <a:defRPr/>
              </a:pPr>
              <a:t>58</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Im Kapitel RDA 2.2.4 „Sonstige Informationsquellen“ sind wichtige Hinweise darüber zu finden, woher man für die Identifizierung notwendige Informationen nehmen kann, wenn diese Informationen nicht in einer Quelle, die Teil der Ressource selbst ist, erscheinen.</a:t>
            </a:r>
          </a:p>
          <a:p>
            <a:r>
              <a:rPr lang="de-DE" altLang="de-DE" smtClean="0"/>
              <a:t>Folgende Reihenfolge ist dann zu beachten:</a:t>
            </a:r>
          </a:p>
          <a:p>
            <a:r>
              <a:rPr lang="de-DE" altLang="de-DE" smtClean="0"/>
              <a:t>Zunächst Begleitmaterial, das nicht als Teil der Ressource behandelt wird (s. Punkt 5.1 dieser Schulungsunterlage).</a:t>
            </a:r>
          </a:p>
          <a:p>
            <a:r>
              <a:rPr lang="de-DE" altLang="de-DE" smtClean="0"/>
              <a:t>Dann sonstige veröffentlichte Beschreibungen der Ressource. Hier wären z. B. Verlagswebsites oder Werbeanzeigen denkbar.</a:t>
            </a:r>
          </a:p>
          <a:p>
            <a:r>
              <a:rPr lang="de-DE" altLang="de-DE" smtClean="0"/>
              <a:t>Als nächstes ein Behältnis, das nicht mit der Ressource selbst erscheint wie z. B. die in Punkt 5.1 schon angesprochene Schachtel oder Kiste, die der Besitzer angefertigt hat.</a:t>
            </a:r>
          </a:p>
          <a:p>
            <a:r>
              <a:rPr lang="de-DE" altLang="de-DE" smtClean="0"/>
              <a:t>Zuletzt eine sonstige Quelle. Hier sind insbesondere Nachschlagewerke gemeint.</a:t>
            </a:r>
          </a:p>
          <a:p>
            <a:r>
              <a:rPr lang="de-DE" altLang="de-DE" smtClean="0"/>
              <a:t>Aus diesen sehr weit gefassten Quellen können die für die Identifizierung notwendigen Angaben entnommen werden. </a:t>
            </a:r>
          </a:p>
          <a:p>
            <a:r>
              <a:rPr lang="de-DE" altLang="de-DE" smtClean="0"/>
              <a:t>Es muss aber beim Erfassen beachtet werden, ob für das jeweilige Element die Methode des </a:t>
            </a:r>
            <a:r>
              <a:rPr lang="de-DE" altLang="de-DE" i="1" smtClean="0"/>
              <a:t>Übertragens</a:t>
            </a:r>
            <a:r>
              <a:rPr lang="de-DE" altLang="de-DE" smtClean="0"/>
              <a:t> der Angaben vorgeschrieben ist. Denn dann muss gekennzeichnet werden, dass die Informationen aus einer Quelle außerhalb der Ressource ermittelt wurden, und zwar durch Verwendung von eckigen Klammern (RDA 2.2.4 D-A-CH).</a:t>
            </a:r>
          </a:p>
          <a:p>
            <a:r>
              <a:rPr lang="de-DE" altLang="de-DE" smtClean="0"/>
              <a:t>Keine eckigen Klammern müssen gesetzt werden, wenn es sich um eine Ressource handelt, die normalerweise keine identifizierenden Informationen enthält, so wie es bei einer Fotografie oder einem Gegenstand der Fall ist. Ansonsten sind eckige Klammern zu setzen.</a:t>
            </a:r>
          </a:p>
        </p:txBody>
      </p:sp>
      <p:sp>
        <p:nvSpPr>
          <p:cNvPr id="4" name="Foliennummernplatzhalter 3"/>
          <p:cNvSpPr>
            <a:spLocks noGrp="1"/>
          </p:cNvSpPr>
          <p:nvPr>
            <p:ph type="sldNum" sz="quarter" idx="5"/>
          </p:nvPr>
        </p:nvSpPr>
        <p:spPr/>
        <p:txBody>
          <a:bodyPr/>
          <a:lstStyle/>
          <a:p>
            <a:pPr>
              <a:defRPr/>
            </a:pPr>
            <a:fld id="{E9F43492-02FC-4ADD-8C55-BE58D10820B2}" type="slidenum">
              <a:rPr lang="de-DE" smtClean="0"/>
              <a:pPr>
                <a:defRPr/>
              </a:pPr>
              <a:t>59</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Die Regelwerksstelle RDA 2.2.4 listet alle ggf. eckig zu klammernden Elemente auf. Von den Oberbegriffen her sind dies Titel, Verantwortlichkeitsangabe, Ausgabevermerk, Zählung von fortlaufenden Ressourcen, Entstehungsangabe, Veröffentlichungsangabe, Vertriebsangabe, Herstellungsangabe und Gesamttitelangabe.</a:t>
            </a:r>
            <a:br>
              <a:rPr lang="de-DE" altLang="de-DE" smtClean="0"/>
            </a:br>
            <a:r>
              <a:rPr lang="de-DE" altLang="de-DE" smtClean="0"/>
              <a:t>Diese Auflistung ist also von zentraler Bedeutung um zu wissen, welche Angaben in eckige Klammern zu setzen sind.</a:t>
            </a:r>
          </a:p>
        </p:txBody>
      </p:sp>
      <p:sp>
        <p:nvSpPr>
          <p:cNvPr id="4" name="Foliennummernplatzhalter 3"/>
          <p:cNvSpPr>
            <a:spLocks noGrp="1"/>
          </p:cNvSpPr>
          <p:nvPr>
            <p:ph type="sldNum" sz="quarter" idx="5"/>
          </p:nvPr>
        </p:nvSpPr>
        <p:spPr/>
        <p:txBody>
          <a:bodyPr/>
          <a:lstStyle/>
          <a:p>
            <a:pPr>
              <a:defRPr/>
            </a:pPr>
            <a:fld id="{28EE5353-C72F-435D-AA21-3B79F01FB382}" type="slidenum">
              <a:rPr lang="de-DE" smtClean="0"/>
              <a:pPr>
                <a:defRPr/>
              </a:pPr>
              <a:t>60</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Kapitel 1 stehen</a:t>
            </a:r>
            <a:r>
              <a:rPr lang="de-DE" baseline="0" dirty="0" smtClean="0"/>
              <a:t> Grundprinzipien zur Beschreibung der </a:t>
            </a:r>
            <a:r>
              <a:rPr lang="de-DE" b="1" baseline="0" dirty="0" smtClean="0"/>
              <a:t>Manifestation</a:t>
            </a:r>
            <a:r>
              <a:rPr lang="de-DE" baseline="0" dirty="0" smtClean="0"/>
              <a:t>.</a:t>
            </a:r>
          </a:p>
          <a:p>
            <a:endParaRPr lang="de-DE" dirty="0" smtClean="0"/>
          </a:p>
          <a:p>
            <a:r>
              <a:rPr lang="de-DE" dirty="0" smtClean="0"/>
              <a:t>In RDA 1.4 befindet sich eine Liste der Elemente, die in der </a:t>
            </a:r>
            <a:r>
              <a:rPr lang="de-DE" b="1" dirty="0" smtClean="0"/>
              <a:t>Schrift</a:t>
            </a:r>
            <a:r>
              <a:rPr lang="de-DE" dirty="0" smtClean="0"/>
              <a:t> und in der </a:t>
            </a:r>
            <a:r>
              <a:rPr lang="de-DE" b="1" dirty="0" smtClean="0"/>
              <a:t>Sprache</a:t>
            </a:r>
            <a:r>
              <a:rPr lang="de-DE" dirty="0" smtClean="0"/>
              <a:t> erfasst werden, in der die zu katalogisierende Ressource vorliegt.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Alle anderen Elemente (z. B. Anmerkungen) werden auf Deutsch und in lateinischer Schrift erfasst. (Ausnahmeregel</a:t>
            </a:r>
            <a:r>
              <a:rPr lang="de-DE" baseline="0" dirty="0" smtClean="0"/>
              <a:t> zu den Anmerkungen folgt später, RDA 1.10)</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[Hinweis: „Entstehungsangabe“ = Entstehungsort und Jahr bei nicht veröffentlichten Ressourcen (z. B. Handschriften oder Gemälden)]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Beschreibung der Manifestation gelten für einige Elemente besondere Regeln für ihre Wiedergabe. Diese Elemente werden „übertragen“, um eine möglichst vorlagegetreue Beschreibung der Ressource herzustellen. </a:t>
            </a:r>
          </a:p>
          <a:p>
            <a:r>
              <a:rPr lang="de-DE" dirty="0" smtClean="0"/>
              <a:t>Übertragen ist eine besondere Form der Erfassung. Einzelheiten zum „Übertragen“ sind in RDA 1.7 und RDA 1.7 D-A-CH geregelt.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Es gibt Elemente, bei denen das erste Wort immer mit einem Gro</a:t>
            </a:r>
            <a:r>
              <a:rPr lang="de-DE" dirty="0" smtClean="0"/>
              <a:t>ß</a:t>
            </a:r>
            <a:r>
              <a:rPr lang="de-CH" kern="1200" dirty="0" err="1" smtClean="0">
                <a:solidFill>
                  <a:schemeClr val="tx1"/>
                </a:solidFill>
                <a:effectLst/>
                <a:latin typeface="+mn-lt"/>
                <a:ea typeface="+mn-ea"/>
                <a:cs typeface="+mn-cs"/>
              </a:rPr>
              <a:t>buchstaben</a:t>
            </a:r>
            <a:r>
              <a:rPr lang="de-CH" kern="1200" dirty="0" smtClean="0">
                <a:solidFill>
                  <a:schemeClr val="tx1"/>
                </a:solidFill>
                <a:effectLst/>
                <a:latin typeface="+mn-lt"/>
                <a:ea typeface="+mn-ea"/>
                <a:cs typeface="+mn-cs"/>
              </a:rPr>
              <a:t> beginnt: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latin typeface="+mn-lt"/>
                <a:ea typeface="+mn-ea"/>
                <a:cs typeface="+mn-cs"/>
              </a:rPr>
              <a:t>Haupttitel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Paralleltitel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Alternativtitel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Ausgabebezeichnung</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Zählung fortlaufender Ressourcen</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jede Anmerkung</a:t>
            </a:r>
            <a:endParaRPr lang="de-DE" kern="1200" dirty="0" smtClean="0">
              <a:solidFill>
                <a:schemeClr val="tx1"/>
              </a:solidFill>
              <a:latin typeface="+mn-lt"/>
              <a:ea typeface="+mn-ea"/>
              <a:cs typeface="+mn-cs"/>
            </a:endParaRPr>
          </a:p>
          <a:p>
            <a:pPr lvl="0"/>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DE" dirty="0" smtClean="0"/>
              <a:t>Für alle anderen Elemente (z. B. de</a:t>
            </a:r>
            <a:r>
              <a:rPr lang="de-DE" b="0" dirty="0" smtClean="0"/>
              <a:t>n</a:t>
            </a:r>
            <a:r>
              <a:rPr lang="de-DE" dirty="0" smtClean="0"/>
              <a:t> Titelzusatz) gilt auch am Anfang eines Elements die normale Groß-/Kleinschreibung.</a:t>
            </a:r>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18391403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Zeichensetzung (RDA 1.7.3 D-A-CH, RDA D.1.2)</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Die Zeichensetzung wird in der Regel übertragen, wie sie in der Quelle erscheint.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Anführungszeichen und Klammern umschließen den Textteil ohne Leerzeichen.</a:t>
            </a:r>
          </a:p>
          <a:p>
            <a:pPr lvl="0"/>
            <a:r>
              <a:rPr lang="de-CH" kern="1200" dirty="0" smtClean="0">
                <a:solidFill>
                  <a:schemeClr val="tx1"/>
                </a:solidFill>
                <a:effectLst/>
                <a:latin typeface="+mn-lt"/>
                <a:ea typeface="+mn-ea"/>
                <a:cs typeface="+mn-cs"/>
              </a:rPr>
              <a:t>Typographische Ausprägungen (z. B. Anführungszeichen als » «) werden nicht nachgebildet.</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Eckige Klammern werden durch runde Klammern ersetzt.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1934944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CH" kern="1200" dirty="0" smtClean="0">
                <a:solidFill>
                  <a:schemeClr val="tx1"/>
                </a:solidFill>
                <a:effectLst/>
                <a:latin typeface="+mn-lt"/>
                <a:ea typeface="+mn-ea"/>
                <a:cs typeface="+mn-cs"/>
              </a:rPr>
              <a:t>Einem Satzzeichen folgt in der Regel ein Leerzeichen. </a:t>
            </a:r>
            <a:br>
              <a:rPr lang="de-CH" kern="1200" dirty="0" smtClean="0">
                <a:solidFill>
                  <a:schemeClr val="tx1"/>
                </a:solidFill>
                <a:effectLst/>
                <a:latin typeface="+mn-lt"/>
                <a:ea typeface="+mn-ea"/>
                <a:cs typeface="+mn-cs"/>
              </a:rPr>
            </a:br>
            <a:r>
              <a:rPr lang="de-CH" kern="1200" dirty="0" smtClean="0">
                <a:solidFill>
                  <a:schemeClr val="tx1"/>
                </a:solidFill>
                <a:effectLst/>
                <a:latin typeface="+mn-lt"/>
                <a:ea typeface="+mn-ea"/>
                <a:cs typeface="+mn-cs"/>
              </a:rPr>
              <a:t>Es gelten folgende Ausnahmen:</a:t>
            </a:r>
          </a:p>
          <a:p>
            <a:pPr>
              <a:buFont typeface="Arial" pitchFamily="34" charset="0"/>
              <a:buChar char="•"/>
            </a:pPr>
            <a:r>
              <a:rPr lang="de-CH" kern="1200" dirty="0" smtClean="0">
                <a:solidFill>
                  <a:schemeClr val="tx1"/>
                </a:solidFill>
                <a:effectLst/>
                <a:latin typeface="+mn-lt"/>
                <a:ea typeface="+mn-ea"/>
                <a:cs typeface="+mn-cs"/>
              </a:rPr>
              <a:t> Es wird kein Leerzeichen erfasst nach Abkürzungen, denen ein weiteres Satzzeichen, eine Klammer oder ein Anführungszeichen folgt.</a:t>
            </a:r>
          </a:p>
          <a:p>
            <a:pPr>
              <a:buFont typeface="Arial" pitchFamily="34" charset="0"/>
              <a:buChar char="•"/>
            </a:pPr>
            <a:r>
              <a:rPr lang="de-CH" kern="1200" dirty="0" smtClean="0">
                <a:solidFill>
                  <a:schemeClr val="tx1"/>
                </a:solidFill>
                <a:effectLst/>
                <a:latin typeface="+mn-lt"/>
                <a:ea typeface="+mn-ea"/>
                <a:cs typeface="+mn-cs"/>
              </a:rPr>
              <a:t> Es wird kein Leerzeichen erfasst, wenn mehrere Abkürzungen aus Einzelbuchstaben aufeinander folgen.</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Bei folgenden Satzzeichen wird weder vorher noch nachher ein Leerzeichen gesetzt:</a:t>
            </a:r>
          </a:p>
          <a:p>
            <a:pPr>
              <a:buFont typeface="Arial" pitchFamily="34" charset="0"/>
              <a:buChar char="•"/>
            </a:pPr>
            <a:r>
              <a:rPr lang="de-CH" kern="1200" dirty="0" smtClean="0">
                <a:solidFill>
                  <a:schemeClr val="tx1"/>
                </a:solidFill>
                <a:effectLst/>
                <a:latin typeface="+mn-lt"/>
                <a:ea typeface="+mn-ea"/>
                <a:cs typeface="+mn-cs"/>
              </a:rPr>
              <a:t>   Apostroph (nach geltender Rechtschreibung der jeweiligen Sprache)</a:t>
            </a:r>
          </a:p>
          <a:p>
            <a:pPr>
              <a:buFont typeface="Arial" pitchFamily="34" charset="0"/>
              <a:buChar char="•"/>
            </a:pPr>
            <a:r>
              <a:rPr lang="de-CH" kern="1200" dirty="0" smtClean="0">
                <a:solidFill>
                  <a:schemeClr val="tx1"/>
                </a:solidFill>
                <a:effectLst/>
                <a:latin typeface="+mn-lt"/>
                <a:ea typeface="+mn-ea"/>
                <a:cs typeface="+mn-cs"/>
              </a:rPr>
              <a:t>   Schrägstrich</a:t>
            </a:r>
          </a:p>
          <a:p>
            <a:pPr>
              <a:buFont typeface="Arial" pitchFamily="34" charset="0"/>
              <a:buChar char="•"/>
            </a:pPr>
            <a:r>
              <a:rPr lang="de-CH" kern="1200" dirty="0" smtClean="0">
                <a:solidFill>
                  <a:schemeClr val="tx1"/>
                </a:solidFill>
                <a:effectLst/>
                <a:latin typeface="+mn-lt"/>
                <a:ea typeface="+mn-ea"/>
                <a:cs typeface="+mn-cs"/>
              </a:rPr>
              <a:t>   Bindestrich</a:t>
            </a:r>
          </a:p>
          <a:p>
            <a:pPr>
              <a:buFont typeface="Arial" pitchFamily="34" charset="0"/>
              <a:buChar char="•"/>
            </a:pPr>
            <a:r>
              <a:rPr lang="de-CH" kern="1200" dirty="0" smtClean="0">
                <a:solidFill>
                  <a:schemeClr val="tx1"/>
                </a:solidFill>
                <a:effectLst/>
                <a:latin typeface="+mn-lt"/>
                <a:ea typeface="+mn-ea"/>
                <a:cs typeface="+mn-cs"/>
              </a:rPr>
              <a:t>   Strich für "bis«</a:t>
            </a:r>
          </a:p>
          <a:p>
            <a:r>
              <a:rPr lang="de-CH" kern="1200" dirty="0" smtClean="0">
                <a:solidFill>
                  <a:schemeClr val="tx1"/>
                </a:solidFill>
                <a:effectLst/>
                <a:latin typeface="+mn-lt"/>
                <a:ea typeface="+mn-ea"/>
                <a:cs typeface="+mn-cs"/>
              </a:rPr>
              <a:t>Bei folgenden Strichen wird aber ein Leerzeichen vorher und nachher gesetzt:</a:t>
            </a:r>
          </a:p>
          <a:p>
            <a:pPr>
              <a:buFont typeface="Arial" pitchFamily="34" charset="0"/>
              <a:buChar char="•"/>
            </a:pPr>
            <a:r>
              <a:rPr lang="de-CH" kern="1200" dirty="0" smtClean="0">
                <a:solidFill>
                  <a:schemeClr val="tx1"/>
                </a:solidFill>
                <a:effectLst/>
                <a:latin typeface="+mn-lt"/>
                <a:ea typeface="+mn-ea"/>
                <a:cs typeface="+mn-cs"/>
              </a:rPr>
              <a:t>  </a:t>
            </a:r>
            <a:r>
              <a:rPr lang="de-CH" dirty="0" smtClean="0"/>
              <a:t>Gedankenstrich</a:t>
            </a:r>
          </a:p>
          <a:p>
            <a:pPr>
              <a:buFont typeface="Arial" pitchFamily="34" charset="0"/>
              <a:buChar char="•"/>
            </a:pPr>
            <a:r>
              <a:rPr lang="de-CH" dirty="0" smtClean="0"/>
              <a:t>  Streckenstrich</a:t>
            </a:r>
          </a:p>
          <a:p>
            <a:pPr>
              <a:buFont typeface="Arial" pitchFamily="34" charset="0"/>
              <a:buChar char="•"/>
            </a:pPr>
            <a:r>
              <a:rPr lang="de-CH" dirty="0" smtClean="0"/>
              <a:t>  Strich für "gegen</a:t>
            </a:r>
          </a:p>
          <a:p>
            <a:r>
              <a:rPr lang="de-CH" kern="1200" dirty="0" smtClean="0">
                <a:solidFill>
                  <a:schemeClr val="tx1"/>
                </a:solidFill>
                <a:effectLst/>
                <a:latin typeface="+mn-lt"/>
                <a:ea typeface="+mn-ea"/>
                <a:cs typeface="+mn-cs"/>
              </a:rPr>
              <a:t>  </a:t>
            </a:r>
          </a:p>
          <a:p>
            <a:r>
              <a:rPr lang="de-CH" kern="1200" dirty="0" smtClean="0">
                <a:solidFill>
                  <a:schemeClr val="tx1"/>
                </a:solidFill>
                <a:effectLst/>
                <a:latin typeface="+mn-lt"/>
                <a:ea typeface="+mn-ea"/>
                <a:cs typeface="+mn-cs"/>
              </a:rPr>
              <a:t>Vor und nach Auslassungspunkten werden Leerzeichen gesetzt, ein weiteres Satzzeichen wird jedoch ohne Leerzeichen angefügt.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Für alle Arten von Strichen (ohne Schrägstrich) wird der auf der Tastatur vorhandene kurze Strich (Bindestrich) verwendet.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27134724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Interpunktion darf weggelassen, ergänzt oder geändert werden, wenn die exakte Übernahme zu schlechter Lesbarkeit führt oder missverständlich wäre. So z.B. wenn jedes Wort des Titels in einer separaten Zeile steht und keine Zeichensetzung erfolgt ist, oder die Namen der Verantwortlichen jeweils auf einer separaten Zeile stehen und nicht durch Kommas abgetrennt sind.</a:t>
            </a:r>
          </a:p>
          <a:p>
            <a:endParaRPr lang="de-CH" b="1" kern="1200" dirty="0" smtClean="0">
              <a:solidFill>
                <a:schemeClr val="tx1"/>
              </a:solidFill>
              <a:effectLst/>
              <a:latin typeface="+mn-lt"/>
              <a:ea typeface="+mn-ea"/>
              <a:cs typeface="+mn-cs"/>
            </a:endParaRPr>
          </a:p>
          <a:p>
            <a:endParaRPr lang="de-CH" b="1" kern="1200" dirty="0" smtClean="0">
              <a:solidFill>
                <a:schemeClr val="tx1"/>
              </a:solidFill>
              <a:effectLst/>
              <a:latin typeface="+mn-lt"/>
              <a:ea typeface="+mn-ea"/>
              <a:cs typeface="+mn-cs"/>
            </a:endParaRPr>
          </a:p>
          <a:p>
            <a:r>
              <a:rPr lang="de-CH" kern="1200" dirty="0" smtClean="0">
                <a:solidFill>
                  <a:schemeClr val="tx1"/>
                </a:solidFill>
                <a:latin typeface="+mn-lt"/>
                <a:ea typeface="+mn-ea"/>
                <a:cs typeface="+mn-cs"/>
              </a:rPr>
              <a:t>Die Richtlinie für die Zeichensetzung zur Anzeige </a:t>
            </a:r>
            <a:r>
              <a:rPr lang="de-CH" kern="1200" dirty="0" err="1" smtClean="0">
                <a:solidFill>
                  <a:schemeClr val="tx1"/>
                </a:solidFill>
                <a:latin typeface="+mn-lt"/>
                <a:ea typeface="+mn-ea"/>
                <a:cs typeface="+mn-cs"/>
              </a:rPr>
              <a:t>gemä</a:t>
            </a:r>
            <a:r>
              <a:rPr lang="de-DE" dirty="0" smtClean="0"/>
              <a:t>ß</a:t>
            </a:r>
            <a:r>
              <a:rPr lang="de-CH" kern="1200" dirty="0" smtClean="0">
                <a:solidFill>
                  <a:schemeClr val="tx1"/>
                </a:solidFill>
                <a:latin typeface="+mn-lt"/>
                <a:ea typeface="+mn-ea"/>
                <a:cs typeface="+mn-cs"/>
              </a:rPr>
              <a:t> ISBD sind in RDA Anhang D.1.2 festgehalten</a:t>
            </a:r>
            <a:r>
              <a:rPr lang="de-CH" kern="1200" dirty="0" smtClean="0">
                <a:solidFill>
                  <a:schemeClr val="tx1"/>
                </a:solidFill>
                <a:effectLst/>
                <a:latin typeface="+mn-lt"/>
                <a:ea typeface="+mn-ea"/>
                <a:cs typeface="+mn-cs"/>
              </a:rPr>
              <a:t>.</a:t>
            </a: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 Komposita werden Bindestriche nicht ergänzt. Ist allerdings der Bereich rechercherelevant, sollte das Kompositum als Gesamtheit </a:t>
            </a:r>
            <a:r>
              <a:rPr lang="de-CH" kern="1200" dirty="0" err="1" smtClean="0">
                <a:solidFill>
                  <a:schemeClr val="tx1"/>
                </a:solidFill>
                <a:effectLst/>
                <a:latin typeface="+mn-lt"/>
                <a:ea typeface="+mn-ea"/>
                <a:cs typeface="+mn-cs"/>
              </a:rPr>
              <a:t>suchbar</a:t>
            </a:r>
            <a:r>
              <a:rPr lang="de-CH" kern="1200" dirty="0" smtClean="0">
                <a:solidFill>
                  <a:schemeClr val="tx1"/>
                </a:solidFill>
                <a:effectLst/>
                <a:latin typeface="+mn-lt"/>
                <a:ea typeface="+mn-ea"/>
                <a:cs typeface="+mn-cs"/>
              </a:rPr>
              <a:t> sein.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für</a:t>
            </a:r>
            <a:r>
              <a:rPr lang="de-CH" b="1" kern="1200" baseline="0" dirty="0" smtClean="0">
                <a:solidFill>
                  <a:schemeClr val="tx1"/>
                </a:solidFill>
                <a:effectLst/>
                <a:latin typeface="+mn-lt"/>
                <a:ea typeface="+mn-ea"/>
                <a:cs typeface="+mn-cs"/>
              </a:rPr>
              <a:t> Komposita</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Erfassung abweichender Titel: </a:t>
            </a:r>
            <a:r>
              <a:rPr lang="de-CH" kern="1200" dirty="0" smtClean="0">
                <a:solidFill>
                  <a:schemeClr val="tx1"/>
                </a:solidFill>
                <a:effectLst/>
                <a:latin typeface="+mn-lt"/>
                <a:ea typeface="+mn-ea"/>
                <a:cs typeface="+mn-cs"/>
              </a:rPr>
              <a:t>Die Johanniter-Kapelle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extLst>
      <p:ext uri="{BB962C8B-B14F-4D97-AF65-F5344CB8AC3E}">
        <p14:creationId xmlns:p14="http://schemas.microsoft.com/office/powerpoint/2010/main" val="29920477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Diakritische Zeichen (RDA 1.7.4 D-A-CH)</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Diakritische Zeichen, wie z.B. Akzente, werden übertragen wie sie in der Informationsquelle erscheinen. Sofern entsprechende Sprachkenntnisse vorhanden sind, können fehlende diakritische Zeichen ergänzt werden.</a:t>
            </a:r>
          </a:p>
          <a:p>
            <a:endParaRPr lang="de-CH" b="1" kern="1200" dirty="0" smtClean="0">
              <a:solidFill>
                <a:schemeClr val="tx1"/>
              </a:solidFill>
              <a:effectLst/>
              <a:latin typeface="+mn-lt"/>
              <a:ea typeface="+mn-ea"/>
              <a:cs typeface="+mn-cs"/>
            </a:endParaRPr>
          </a:p>
          <a:p>
            <a:r>
              <a:rPr lang="de-CH" b="1" dirty="0" smtClean="0"/>
              <a:t>Beispiel s. Folie</a:t>
            </a:r>
            <a:endParaRPr lang="de-CH"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24133721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Symbole (RDA 1.7.5)</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Soweit es möglich ist, werden Symbole und andere Zeichen vorlagegemäß wiedergegeben. Bei Bedarf können weitere Formen als abweichende Titel erfasst werden.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Vertritt ein Zeichen ein Wort (z.B. §, %, &amp;) steht ein Leerzeichen davor bzw. danach.</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The $100 </a:t>
            </a:r>
            <a:r>
              <a:rPr lang="de-CH" kern="1200" dirty="0" err="1" smtClean="0">
                <a:solidFill>
                  <a:schemeClr val="tx1"/>
                </a:solidFill>
                <a:effectLst/>
                <a:latin typeface="+mn-lt"/>
                <a:ea typeface="+mn-ea"/>
                <a:cs typeface="+mn-cs"/>
              </a:rPr>
              <a:t>startup</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en-US" kern="1200" dirty="0" smtClean="0">
                <a:solidFill>
                  <a:schemeClr val="tx1"/>
                </a:solidFill>
                <a:effectLst/>
                <a:latin typeface="+mn-lt"/>
                <a:ea typeface="+mn-ea"/>
                <a:cs typeface="+mn-cs"/>
              </a:rPr>
              <a:t>The $ 100 startup</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Abweichende Titel: </a:t>
            </a:r>
            <a:r>
              <a:rPr lang="en-US" kern="1200" dirty="0" smtClean="0">
                <a:solidFill>
                  <a:schemeClr val="tx1"/>
                </a:solidFill>
                <a:effectLst/>
                <a:latin typeface="+mn-lt"/>
                <a:ea typeface="+mn-ea"/>
                <a:cs typeface="+mn-cs"/>
              </a:rPr>
              <a:t>The one hundred dollar startup</a:t>
            </a:r>
            <a:br>
              <a:rPr lang="en-US" kern="1200" dirty="0" smtClean="0">
                <a:solidFill>
                  <a:schemeClr val="tx1"/>
                </a:solidFill>
                <a:effectLst/>
                <a:latin typeface="+mn-lt"/>
                <a:ea typeface="+mn-ea"/>
                <a:cs typeface="+mn-cs"/>
              </a:rPr>
            </a:br>
            <a:r>
              <a:rPr lang="en-US" kern="1200" dirty="0" smtClean="0">
                <a:solidFill>
                  <a:schemeClr val="tx1"/>
                </a:solidFill>
                <a:effectLst/>
                <a:latin typeface="+mn-lt"/>
                <a:ea typeface="+mn-ea"/>
                <a:cs typeface="+mn-cs"/>
              </a:rPr>
              <a:t>                                  The hundred dollar startup</a:t>
            </a: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11127662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000" kern="1200" dirty="0" smtClean="0">
                <a:solidFill>
                  <a:schemeClr val="tx1"/>
                </a:solidFill>
                <a:effectLst/>
                <a:latin typeface="+mn-lt"/>
                <a:ea typeface="+mn-ea"/>
                <a:cs typeface="+mn-cs"/>
              </a:rPr>
              <a:t>Kann das Zeichen nicht erfasst werden, ersetzt das gesprochene/geschriebene Äquivalent in eckigen Klammern in der Sprache der Vorlage das Zeichen. Bei unbekannten Sprachen wird ein deutsches Äquivalent verwendet.</a:t>
            </a:r>
          </a:p>
          <a:p>
            <a:endParaRPr lang="de-CH" sz="1000" b="1" kern="1200" dirty="0" smtClean="0">
              <a:solidFill>
                <a:schemeClr val="tx1"/>
              </a:solidFill>
              <a:effectLst/>
              <a:latin typeface="+mn-lt"/>
              <a:ea typeface="+mn-ea"/>
              <a:cs typeface="+mn-cs"/>
            </a:endParaRPr>
          </a:p>
          <a:p>
            <a:r>
              <a:rPr lang="en-US" sz="1000" kern="1200" dirty="0" err="1" smtClean="0">
                <a:solidFill>
                  <a:schemeClr val="tx1"/>
                </a:solidFill>
                <a:effectLst/>
                <a:latin typeface="+mn-lt"/>
                <a:ea typeface="+mn-ea"/>
                <a:cs typeface="+mn-cs"/>
              </a:rPr>
              <a:t>Weitere</a:t>
            </a:r>
            <a:r>
              <a:rPr lang="en-US" sz="1000" kern="1200" dirty="0" smtClean="0">
                <a:solidFill>
                  <a:schemeClr val="tx1"/>
                </a:solidFill>
                <a:effectLst/>
                <a:latin typeface="+mn-lt"/>
                <a:ea typeface="+mn-ea"/>
                <a:cs typeface="+mn-cs"/>
              </a:rPr>
              <a:t> </a:t>
            </a:r>
            <a:r>
              <a:rPr lang="en-US" sz="1000" kern="1200" dirty="0" err="1" smtClean="0">
                <a:solidFill>
                  <a:schemeClr val="tx1"/>
                </a:solidFill>
                <a:effectLst/>
                <a:latin typeface="+mn-lt"/>
                <a:ea typeface="+mn-ea"/>
                <a:cs typeface="+mn-cs"/>
              </a:rPr>
              <a:t>Beispiele</a:t>
            </a:r>
            <a:r>
              <a:rPr lang="en-US" sz="1000" kern="1200" baseline="0" dirty="0" smtClean="0">
                <a:solidFill>
                  <a:schemeClr val="tx1"/>
                </a:solidFill>
                <a:effectLst/>
                <a:latin typeface="+mn-lt"/>
                <a:ea typeface="+mn-ea"/>
                <a:cs typeface="+mn-cs"/>
              </a:rPr>
              <a:t>, die in der </a:t>
            </a:r>
            <a:r>
              <a:rPr lang="en-US" sz="1000" kern="1200" baseline="0" dirty="0" err="1" smtClean="0">
                <a:solidFill>
                  <a:schemeClr val="tx1"/>
                </a:solidFill>
                <a:effectLst/>
                <a:latin typeface="+mn-lt"/>
                <a:ea typeface="+mn-ea"/>
                <a:cs typeface="+mn-cs"/>
              </a:rPr>
              <a:t>Folie</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nicht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berücksichtigt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sind</a:t>
            </a:r>
            <a:r>
              <a:rPr lang="en-US" sz="1000" kern="1200" baseline="0" dirty="0" smtClean="0">
                <a:solidFill>
                  <a:schemeClr val="tx1"/>
                </a:solidFill>
                <a:effectLst/>
                <a:latin typeface="+mn-lt"/>
                <a:ea typeface="+mn-ea"/>
                <a:cs typeface="+mn-cs"/>
              </a:rPr>
              <a:t>:</a:t>
            </a:r>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
            </a:r>
            <a:br>
              <a:rPr lang="en-US" sz="1000"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Besteht ein Titel nur aus einem Zeichen oder Symbol oder aus einem oder mehreren Satzzeichen, sind diese auf jeden Fall durch ein ausgeschriebenes Äquivalent zu ersetzen.</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 Informationsquelle: </a:t>
            </a:r>
            <a:r>
              <a:rPr lang="de-CH" sz="10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de-CH" sz="1000" b="1" kern="1200" dirty="0" smtClean="0">
                <a:solidFill>
                  <a:schemeClr val="tx1"/>
                </a:solidFill>
                <a:effectLst/>
                <a:latin typeface="+mn-lt"/>
                <a:ea typeface="+mn-ea"/>
                <a:cs typeface="+mn-cs"/>
              </a:rPr>
              <a:t>Erfassung Haupttitel: </a:t>
            </a:r>
            <a:r>
              <a:rPr lang="de-CH" sz="1000" kern="1200" dirty="0" smtClean="0">
                <a:solidFill>
                  <a:schemeClr val="tx1"/>
                </a:solidFill>
                <a:effectLst/>
                <a:latin typeface="+mn-lt"/>
                <a:ea typeface="+mn-ea"/>
                <a:cs typeface="+mn-cs"/>
              </a:rPr>
              <a:t>[Copyright] </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Erfassung abweichender Titel: </a:t>
            </a:r>
            <a:r>
              <a:rPr lang="de-CH" sz="1000" kern="1200" dirty="0" smtClean="0">
                <a:solidFill>
                  <a:schemeClr val="tx1"/>
                </a:solidFill>
                <a:effectLst/>
                <a:latin typeface="+mn-lt"/>
                <a:ea typeface="+mn-ea"/>
                <a:cs typeface="+mn-cs"/>
              </a:rPr>
              <a:t>c</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 </a:t>
            </a:r>
            <a:r>
              <a:rPr lang="de-CH" sz="1000" kern="1200" dirty="0" smtClean="0">
                <a:solidFill>
                  <a:schemeClr val="tx1"/>
                </a:solidFill>
                <a:effectLst/>
                <a:latin typeface="+mn-lt"/>
                <a:ea typeface="+mn-ea"/>
                <a:cs typeface="+mn-cs"/>
              </a:rPr>
              <a:t>Der Titel bestellt nur aus dem Copyright-Symbol</a:t>
            </a:r>
          </a:p>
          <a:p>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Anstelle des Symbols oder Zeichens kann ein anderes existierendes Ersatzzeichen (Buchstabe) verwendet werden, wenn es nicht zu Veränderung oder Verlust der Verständlichkeit führt.</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Informationsquelle: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a:t>
            </a:r>
            <a:r>
              <a:rPr lang="de-DE" sz="1000" kern="1200" dirty="0" smtClean="0">
                <a:solidFill>
                  <a:schemeClr val="tx1"/>
                </a:solidFill>
                <a:effectLst/>
                <a:latin typeface="+mn-lt"/>
                <a:ea typeface="+mn-ea"/>
                <a:cs typeface="+mn-cs"/>
              </a:rPr>
              <a:t>[</a:t>
            </a:r>
            <a:r>
              <a:rPr lang="de-DE" sz="1000" kern="1200" dirty="0" err="1" smtClean="0">
                <a:solidFill>
                  <a:schemeClr val="tx1"/>
                </a:solidFill>
                <a:effectLst/>
                <a:latin typeface="+mn-lt"/>
                <a:ea typeface="+mn-ea"/>
                <a:cs typeface="+mn-cs"/>
              </a:rPr>
              <a:t>ecology</a:t>
            </a:r>
            <a:r>
              <a:rPr lang="de-DE" sz="1000" kern="1200" dirty="0" smtClean="0">
                <a:solidFill>
                  <a:schemeClr val="tx1"/>
                </a:solidFill>
                <a:effectLst/>
                <a:latin typeface="+mn-lt"/>
                <a:ea typeface="+mn-ea"/>
                <a:cs typeface="+mn-cs"/>
              </a:rPr>
              <a:t> Symbol] </a:t>
            </a:r>
            <a:r>
              <a:rPr lang="de-DE" sz="1000" kern="1200" dirty="0" err="1" smtClean="0">
                <a:solidFill>
                  <a:schemeClr val="tx1"/>
                </a:solidFill>
                <a:effectLst/>
                <a:latin typeface="+mn-lt"/>
                <a:ea typeface="+mn-ea"/>
                <a:cs typeface="+mn-cs"/>
              </a:rPr>
              <a:t>pages</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Haupttitel: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-O </a:t>
            </a:r>
            <a:r>
              <a:rPr lang="de-CH" sz="1000" kern="1200" dirty="0" err="1" smtClean="0">
                <a:solidFill>
                  <a:schemeClr val="tx1"/>
                </a:solidFill>
                <a:effectLst/>
                <a:latin typeface="+mn-lt"/>
                <a:ea typeface="+mn-ea"/>
                <a:cs typeface="+mn-cs"/>
              </a:rPr>
              <a:t>pages</a:t>
            </a:r>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abweichende Titel: </a:t>
            </a:r>
            <a:br>
              <a:rPr lang="de-CH" sz="1000" b="1"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Yellow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-e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Yell-ecology</a:t>
            </a:r>
            <a:r>
              <a:rPr lang="de-CH" sz="1000" kern="1200" dirty="0" smtClean="0">
                <a:solidFill>
                  <a:schemeClr val="tx1"/>
                </a:solidFill>
                <a:effectLst/>
                <a:latin typeface="+mn-lt"/>
                <a:ea typeface="+mn-ea"/>
                <a:cs typeface="+mn-cs"/>
              </a:rPr>
              <a:t> </a:t>
            </a:r>
            <a:r>
              <a:rPr lang="de-CH" sz="1000" kern="1200" dirty="0" err="1" smtClean="0">
                <a:solidFill>
                  <a:schemeClr val="tx1"/>
                </a:solidFill>
                <a:effectLst/>
                <a:latin typeface="+mn-lt"/>
                <a:ea typeface="+mn-ea"/>
                <a:cs typeface="+mn-cs"/>
              </a:rPr>
              <a:t>pages</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a:t>
            </a:r>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Im Titel erscheint nach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 das </a:t>
            </a:r>
            <a:r>
              <a:rPr lang="de-CH" sz="1000" kern="1200" dirty="0" err="1" smtClean="0">
                <a:solidFill>
                  <a:schemeClr val="tx1"/>
                </a:solidFill>
                <a:effectLst/>
                <a:latin typeface="+mn-lt"/>
                <a:ea typeface="+mn-ea"/>
                <a:cs typeface="+mn-cs"/>
              </a:rPr>
              <a:t>ecology</a:t>
            </a:r>
            <a:r>
              <a:rPr lang="de-CH" sz="1000" kern="1200" dirty="0" smtClean="0">
                <a:solidFill>
                  <a:schemeClr val="tx1"/>
                </a:solidFill>
                <a:effectLst/>
                <a:latin typeface="+mn-lt"/>
                <a:ea typeface="+mn-ea"/>
                <a:cs typeface="+mn-cs"/>
              </a:rPr>
              <a:t> Symbol</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16877971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a:t>
            </a:r>
          </a:p>
          <a:p>
            <a:r>
              <a:rPr lang="de-CH" sz="1200" kern="1200" dirty="0" smtClean="0">
                <a:solidFill>
                  <a:schemeClr val="tx1"/>
                </a:solidFill>
                <a:effectLst/>
                <a:latin typeface="+mn-lt"/>
                <a:ea typeface="+mn-ea"/>
                <a:cs typeface="+mn-cs"/>
              </a:rPr>
              <a:t>Ein Symbol/Zeichen ausserhalb von einem Titel oder einer Verantwortlichkeitsangabe (z.B. im Verlagsnamen) kann ohne Kenntlichmachung (z.B. durch eckige Klammern oder eine Anmerkung) sinnvoll textuell wiedergegeben werden, wenn es sich nur um ein Designelement handelt.</a:t>
            </a:r>
          </a:p>
          <a:p>
            <a:endParaRPr lang="de-CH"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4076187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Abstand zwischen Initialen und Akronymen (RDA 1.7.6)</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Initialen und Akronyme (mit oder ohne Punkte) werden immer ohne Abstände geschrieben, auch wenn in der Informationsquelle Spatien erscheinen.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42321188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Abkürzungen (RDA 1.7.8, RDA Anhang B D-A-CH)</a:t>
            </a:r>
          </a:p>
          <a:p>
            <a:endParaRPr lang="de-CH" kern="1200" dirty="0" smtClean="0">
              <a:solidFill>
                <a:schemeClr val="tx1"/>
              </a:solidFill>
              <a:effectLst/>
              <a:latin typeface="+mn-lt"/>
              <a:ea typeface="+mn-ea"/>
              <a:cs typeface="+mn-cs"/>
            </a:endParaRPr>
          </a:p>
          <a:p>
            <a:r>
              <a:rPr lang="de-CH" dirty="0" smtClean="0"/>
              <a:t>Übertragene Elemente werden nur abgekürzt erfasst, wenn sie abgekürzt in der Informationsquelle stehen.</a:t>
            </a:r>
          </a:p>
          <a:p>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Alle anderen Elemente werden im Allgemeinen nicht abgekürzt. Ausnahmen sind in RDA B.5 definiert, ergänzt durch die Liste verwendbarer Abkürzungen (RDA B.7 D-A-CH).</a:t>
            </a: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Generell wird</a:t>
            </a:r>
            <a:r>
              <a:rPr lang="de-CH" kern="1200" baseline="0" dirty="0" smtClean="0">
                <a:solidFill>
                  <a:schemeClr val="tx1"/>
                </a:solidFill>
                <a:latin typeface="+mn-lt"/>
                <a:ea typeface="+mn-ea"/>
                <a:cs typeface="+mn-cs"/>
              </a:rPr>
              <a:t> fast nichts mehr abgekürzt. Unter die im Anhang B.5 genannten Ausnahmen fallen z. B. die Maßangaben oder die Dauer von Filmen oder Tonaufnahmen.</a:t>
            </a:r>
            <a:endParaRPr lang="de-DE"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16040925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Fehler (RDA 1.7.9, RDA 2.3.1.4)</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ein bestimmtes Element nichts anderes angegeben, werden Fehler oder ein falsch geschriebenes Wort wie in der Informationsquelle übertragen. Wenn es für die Identifizierung oder den Zugriff wichtig ist, wird eine Anmerkung erfasst, die den Fehler korrigiert.</a:t>
            </a:r>
          </a:p>
          <a:p>
            <a:r>
              <a:rPr lang="de-CH" kern="1200" dirty="0" smtClean="0">
                <a:solidFill>
                  <a:schemeClr val="tx1"/>
                </a:solidFill>
                <a:effectLst/>
                <a:latin typeface="+mn-lt"/>
                <a:ea typeface="+mn-ea"/>
                <a:cs typeface="+mn-cs"/>
              </a:rPr>
              <a:t>Erscheint der Fehler allerdings in einem Titel und eine korrigierte Form wird zur Identifizierung oder den Zugriff als wichtig angesehen, wird die korrigierte Form des Titels als abweichender Titel erfasst.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Eine Ausnahme bilden die Haupttitel von fortlaufenden oder integrierenden Ressourcen (RDA 2.3.1.4). Hier wird der Tippfehler im Haupttitel korrigiert und eine Anmerkung erfasst, die den Titel wiedergibt, wie er in der Informationsquelle erscheint.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20680351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In übertragenen Elementen werden Zahlen so übernommen, wie sie in der Informationsquelle erscheinen.</a:t>
            </a:r>
          </a:p>
          <a:p>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38181717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Bein Erfassen von Zahlen gelten spezifische Richtlinien für die folgenden Elemente:</a:t>
            </a:r>
          </a:p>
          <a:p>
            <a:r>
              <a:rPr lang="de-CH" dirty="0" smtClean="0"/>
              <a:t>- Bezeichnung (alphanumerisch oder chronologisch) der ersten/letzten Ausgabe oder des ersten/letzten Teils der Folge</a:t>
            </a:r>
          </a:p>
          <a:p>
            <a:r>
              <a:rPr lang="de-CH" dirty="0" smtClean="0"/>
              <a:t>- Entstehungs-, Erscheinungs-, Vertriebs-, Herstellungs- und Copyrightdatum</a:t>
            </a:r>
          </a:p>
          <a:p>
            <a:r>
              <a:rPr lang="de-CH" dirty="0" smtClean="0"/>
              <a:t>- Zählung innerhalb der Reihe/Unterreihe</a:t>
            </a:r>
          </a:p>
          <a:p>
            <a:r>
              <a:rPr lang="de-CH" dirty="0" smtClean="0"/>
              <a:t>- Jahr der Verleihung des Grades</a:t>
            </a:r>
          </a:p>
          <a:p>
            <a:endParaRPr lang="de-CH" dirty="0" smtClean="0"/>
          </a:p>
          <a:p>
            <a:r>
              <a:rPr lang="de-CH" dirty="0" smtClean="0"/>
              <a:t>Für diese Elemente gelten folgende Richtlinien:</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3149003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Form der Ziffern (RDA 1.8.2 D-A-CH)</a:t>
            </a:r>
          </a:p>
          <a:p>
            <a:endParaRPr lang="de-CH" dirty="0" smtClean="0"/>
          </a:p>
          <a:p>
            <a:r>
              <a:rPr lang="de-CH" dirty="0" smtClean="0"/>
              <a:t>Als Ziffern geschriebene</a:t>
            </a:r>
            <a:r>
              <a:rPr lang="de-CH" baseline="0" dirty="0" smtClean="0"/>
              <a:t> Zahlen </a:t>
            </a:r>
            <a:r>
              <a:rPr lang="de-CH" dirty="0" smtClean="0"/>
              <a:t>werden in Form von arabischen Ziffern erfasst.</a:t>
            </a:r>
          </a:p>
          <a:p>
            <a:endParaRPr lang="de-CH" dirty="0" smtClean="0"/>
          </a:p>
          <a:p>
            <a:r>
              <a:rPr lang="de-CH" b="0" dirty="0" smtClean="0"/>
              <a:t>Zahlen, die als Wörter geschrieben sind (RDA 1.8.3)</a:t>
            </a:r>
          </a:p>
          <a:p>
            <a:endParaRPr lang="de-CH" dirty="0" smtClean="0"/>
          </a:p>
          <a:p>
            <a:r>
              <a:rPr lang="de-CH" dirty="0" smtClean="0"/>
              <a:t>Als Wörter geschriebene Zahlen werden durch arabische Ziffern ersetzt.</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23600525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Anmerkungen (RDA 1.10)</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t>Anmerkungen werden in Deutsch erfasst. Namen, Titel oder Zitate (in Anführungszeichen gesetzt) werden in Anmerkungen in der Sprache der Quelle, der sie entnommen sind angegeben (RDA 1.4 Ausnahme). </a:t>
            </a:r>
            <a:r>
              <a:rPr lang="de-CH" sz="1200" kern="1200" dirty="0" smtClean="0">
                <a:solidFill>
                  <a:schemeClr val="tx1"/>
                </a:solidFill>
                <a:latin typeface="+mn-lt"/>
                <a:ea typeface="+mn-ea"/>
                <a:cs typeface="+mn-cs"/>
              </a:rPr>
              <a:t> Sofern das </a:t>
            </a:r>
            <a:r>
              <a:rPr lang="de-DE" sz="1200" kern="1200" dirty="0" smtClean="0">
                <a:solidFill>
                  <a:schemeClr val="tx1"/>
                </a:solidFill>
                <a:latin typeface="+mn-lt"/>
                <a:ea typeface="+mn-ea"/>
                <a:cs typeface="+mn-cs"/>
              </a:rPr>
              <a:t>Zitat nicht der bevorzugten Informationsquelle entnommen wurde, wird noch die Quelle des Zitats hinzugefügt.</a:t>
            </a:r>
          </a:p>
          <a:p>
            <a:endParaRPr lang="de-CH" dirty="0" smtClean="0"/>
          </a:p>
          <a:p>
            <a:r>
              <a:rPr lang="de-CH" dirty="0" smtClean="0"/>
              <a:t>Ist die Quelle in nichtlateinischer Schrift, werden Namen, Titel oder Zitate in transliterierter Form erfasst (RDA 1.4 Alternative D-A-CH zur Ausnahme). </a:t>
            </a:r>
          </a:p>
          <a:p>
            <a:r>
              <a:rPr lang="de-CH" dirty="0" smtClean="0"/>
              <a:t>Für die Großschreibung in Anmerkungen gelten die oben unter RDA 1.7.2 erläuterten Bestimmungen.</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105</a:t>
            </a:fld>
            <a:endParaRPr lang="de-DE"/>
          </a:p>
        </p:txBody>
      </p:sp>
    </p:spTree>
    <p:extLst>
      <p:ext uri="{BB962C8B-B14F-4D97-AF65-F5344CB8AC3E}">
        <p14:creationId xmlns:p14="http://schemas.microsoft.com/office/powerpoint/2010/main" val="13265097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118</a:t>
            </a:fld>
            <a:endParaRPr lang="de-DE"/>
          </a:p>
        </p:txBody>
      </p:sp>
    </p:spTree>
    <p:extLst>
      <p:ext uri="{BB962C8B-B14F-4D97-AF65-F5344CB8AC3E}">
        <p14:creationId xmlns:p14="http://schemas.microsoft.com/office/powerpoint/2010/main" val="244001450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Auch für fortlaufende</a:t>
            </a:r>
            <a:r>
              <a:rPr lang="de-DE" baseline="0" dirty="0" smtClean="0"/>
              <a:t> Ressourcen kann das Erscheinungsjahr so geschätzt werden.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141</a:t>
            </a:fld>
            <a:endParaRPr lang="de-DE"/>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142</a:t>
            </a:fld>
            <a:endParaRPr lang="de-DE"/>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sowohl für einzelne</a:t>
            </a:r>
            <a:r>
              <a:rPr lang="de-DE" baseline="0" dirty="0" smtClean="0"/>
              <a:t> als auch fortlaufende Ressourcen.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143</a:t>
            </a:fld>
            <a:endParaRPr lang="de-DE"/>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144</a:t>
            </a:fld>
            <a:endParaRPr lang="de-DE"/>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145</a:t>
            </a:fld>
            <a:endParaRPr lang="de-DE"/>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sz="1200" kern="1200" dirty="0" smtClean="0">
                <a:solidFill>
                  <a:schemeClr val="tx1"/>
                </a:solidFill>
                <a:latin typeface="+mn-lt"/>
                <a:ea typeface="+mn-ea"/>
                <a:cs typeface="+mn-cs"/>
              </a:rPr>
              <a:t>Häufig kommt es vor, dass Verlagsnamen in Verbindung mit einem Logo oder nur als Logo auf der bevorzugten Informationsquelle angegeben werden. In diesen Fällen sollte gemäß RDA 2.8.4.3 D-A-CH zunächst geprüft werden, ob das Logo eine sinnvoll übertragbare textliche Form des Verlagsnamens enthält. </a:t>
            </a:r>
          </a:p>
          <a:p>
            <a:r>
              <a:rPr lang="de-DE" sz="1200" kern="1200" dirty="0" smtClean="0">
                <a:solidFill>
                  <a:schemeClr val="tx1"/>
                </a:solidFill>
                <a:latin typeface="+mn-lt"/>
                <a:ea typeface="+mn-ea"/>
                <a:cs typeface="+mn-cs"/>
              </a:rPr>
              <a:t>Liegt lediglich ein Logo vor, wird der Verlagsname aus diesem übertragen. Liegen ein Logo und der Verlagsname nebeneinander vor, so wird der ausgeschriebene Verlagsname übertragen. Korrespondieren aber die Angaben aus Logo und ausgeschriebenen Verlagsnamen nicht, so sollte die vollständige Angabe übernommen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147</a:t>
            </a:fld>
            <a:endParaRPr lang="de-DE"/>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Für Nationalbibliotheken ist die Angabe der D-A-CH-Verlage verpflichtend.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148</a:t>
            </a:fld>
            <a:endParaRPr lang="de-DE"/>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Angabe auf der Titelseite wurde bereits als Verantwortlichkeitsangabe</a:t>
            </a:r>
            <a:r>
              <a:rPr lang="de-DE" baseline="0" dirty="0" smtClean="0"/>
              <a:t> interpretiert. Die Angabe im Impressum kann als Verlagsname übertragen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152</a:t>
            </a:fld>
            <a:endParaRPr lang="de-DE"/>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153</a:t>
            </a:fld>
            <a:endParaRPr lang="de-DE"/>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154</a:t>
            </a:fld>
            <a:endParaRPr lang="de-DE"/>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155</a:t>
            </a:fld>
            <a:endParaRPr lang="de-DE"/>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Für Nationalbibliotheken ist die Angabe der D-A-CH-Orte verpflichtend.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158</a:t>
            </a:fld>
            <a:endParaRPr lang="de-DE"/>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spcAft>
                <a:spcPts val="600"/>
              </a:spcAft>
            </a:pPr>
            <a:r>
              <a:rPr lang="de-DE" sz="1000" dirty="0" smtClean="0">
                <a:latin typeface="Verdana" pitchFamily="34" charset="0"/>
                <a:ea typeface="Verdana" pitchFamily="34" charset="0"/>
                <a:cs typeface="Verdana" pitchFamily="34" charset="0"/>
              </a:rPr>
              <a:t>Erläuterung zu EAN und UPC:</a:t>
            </a:r>
          </a:p>
          <a:p>
            <a:r>
              <a:rPr lang="de-DE" sz="1000" dirty="0" smtClean="0">
                <a:latin typeface="Verdana" pitchFamily="34" charset="0"/>
                <a:ea typeface="Verdana" pitchFamily="34" charset="0"/>
                <a:cs typeface="Verdana" pitchFamily="34" charset="0"/>
              </a:rPr>
              <a:t>Bei EAN und UPC handelt es sich um international unverwechselbare Produktkennzeichnungen für Handelsartikel in Form eines Strichcodes. Die Codes unterscheiden sich in Länge und Struktur.</a:t>
            </a:r>
          </a:p>
          <a:p>
            <a:r>
              <a:rPr lang="de-DE" sz="1000" dirty="0" smtClean="0">
                <a:latin typeface="Verdana" pitchFamily="34" charset="0"/>
                <a:ea typeface="Verdana" pitchFamily="34" charset="0"/>
                <a:cs typeface="Verdana" pitchFamily="34" charset="0"/>
              </a:rPr>
              <a:t>Die EAN (= European </a:t>
            </a:r>
            <a:r>
              <a:rPr lang="de-DE" sz="1000" dirty="0" err="1" smtClean="0">
                <a:latin typeface="Verdana" pitchFamily="34" charset="0"/>
                <a:ea typeface="Verdana" pitchFamily="34" charset="0"/>
                <a:cs typeface="Verdana" pitchFamily="34" charset="0"/>
              </a:rPr>
              <a:t>Article</a:t>
            </a:r>
            <a:r>
              <a:rPr lang="de-DE" sz="1000" dirty="0" smtClean="0">
                <a:latin typeface="Verdana" pitchFamily="34" charset="0"/>
                <a:ea typeface="Verdana" pitchFamily="34" charset="0"/>
                <a:cs typeface="Verdana" pitchFamily="34" charset="0"/>
              </a:rPr>
              <a:t> </a:t>
            </a:r>
            <a:r>
              <a:rPr lang="de-DE" sz="1000" dirty="0" err="1" smtClean="0">
                <a:latin typeface="Verdana" pitchFamily="34" charset="0"/>
                <a:ea typeface="Verdana" pitchFamily="34" charset="0"/>
                <a:cs typeface="Verdana" pitchFamily="34" charset="0"/>
              </a:rPr>
              <a:t>Number</a:t>
            </a:r>
            <a:r>
              <a:rPr lang="de-DE" sz="1000" dirty="0" smtClean="0">
                <a:latin typeface="Verdana" pitchFamily="34" charset="0"/>
                <a:ea typeface="Verdana" pitchFamily="34" charset="0"/>
                <a:cs typeface="Verdana" pitchFamily="34" charset="0"/>
              </a:rPr>
              <a:t>) besteht aus insgesamt dreizehn Ziffern zu drei Teilen: einer einzelnen Ziffer vorn gefolgt von zwei sechsstelligen Ziffernblöcken (Beispiel: 9 790001 200882).</a:t>
            </a:r>
          </a:p>
          <a:p>
            <a:r>
              <a:rPr lang="de-DE" sz="1000" dirty="0" smtClean="0">
                <a:latin typeface="Verdana" pitchFamily="34" charset="0"/>
                <a:ea typeface="Verdana" pitchFamily="34" charset="0"/>
                <a:cs typeface="Verdana" pitchFamily="34" charset="0"/>
              </a:rPr>
              <a:t>Der UPC (= Universal </a:t>
            </a:r>
            <a:r>
              <a:rPr lang="de-DE" sz="1000" dirty="0" err="1" smtClean="0">
                <a:latin typeface="Verdana" pitchFamily="34" charset="0"/>
                <a:ea typeface="Verdana" pitchFamily="34" charset="0"/>
                <a:cs typeface="Verdana" pitchFamily="34" charset="0"/>
              </a:rPr>
              <a:t>Product</a:t>
            </a:r>
            <a:r>
              <a:rPr lang="de-DE" sz="1000" dirty="0" smtClean="0">
                <a:latin typeface="Verdana" pitchFamily="34" charset="0"/>
                <a:ea typeface="Verdana" pitchFamily="34" charset="0"/>
                <a:cs typeface="Verdana" pitchFamily="34" charset="0"/>
              </a:rPr>
              <a:t> Code) besteht aus insgesamt zwölf Ziffern zu vier Teilen: jeweils einer einzelnen Ziffer vorn und hinten, die zwei fünfstellige Ziffernblöcke einrahmen (Beispiel: 6 02547 26088 8).</a:t>
            </a:r>
            <a:endParaRPr lang="de-DE" sz="1000" dirty="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160</a:t>
            </a:fld>
            <a:endParaRPr lang="de-DE"/>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dirty="0" smtClean="0">
                <a:latin typeface="Verdana" pitchFamily="34" charset="0"/>
                <a:ea typeface="Verdana" pitchFamily="34" charset="0"/>
                <a:cs typeface="Verdana" pitchFamily="34" charset="0"/>
              </a:rPr>
              <a:t>* mit einem „vorgeschriebenen Anzeigeformat“ (Formulierung aus dem RDA-</a:t>
            </a:r>
            <a:r>
              <a:rPr lang="de-DE" sz="1000" dirty="0" err="1" smtClean="0">
                <a:latin typeface="Verdana" pitchFamily="34" charset="0"/>
                <a:ea typeface="Verdana" pitchFamily="34" charset="0"/>
                <a:cs typeface="Verdana" pitchFamily="34" charset="0"/>
              </a:rPr>
              <a:t>Toolkit</a:t>
            </a:r>
            <a:r>
              <a:rPr lang="de-DE" sz="1000" dirty="0" smtClean="0">
                <a:latin typeface="Verdana" pitchFamily="34" charset="0"/>
                <a:ea typeface="Verdana" pitchFamily="34" charset="0"/>
                <a:cs typeface="Verdana" pitchFamily="34" charset="0"/>
              </a:rPr>
              <a:t>) ist eine - oft internationale  - i.d.R. verbindlich vorgeschriebene Form gemeint, in der der betreffende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normalerweise dargestellt wird.</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Eine ISBN beispielsweise wird mit Bindestrichen an bestimmten Position zwischen den Ziffern dargestellt. Bei einer ISSN werden die acht Ziffern durch einen Bindestrich in zwei „Vierer-Gruppen“ unterteilt. Analog haben auch einige weitere </a:t>
            </a:r>
            <a:r>
              <a:rPr lang="de-DE" sz="1000" dirty="0" err="1" smtClean="0">
                <a:latin typeface="Verdana" pitchFamily="34" charset="0"/>
                <a:ea typeface="Verdana" pitchFamily="34" charset="0"/>
                <a:cs typeface="Verdana" pitchFamily="34" charset="0"/>
              </a:rPr>
              <a:t>Identifikatoren</a:t>
            </a:r>
            <a:r>
              <a:rPr lang="de-DE" sz="1000" dirty="0" smtClean="0">
                <a:latin typeface="Verdana" pitchFamily="34" charset="0"/>
                <a:ea typeface="Verdana" pitchFamily="34" charset="0"/>
                <a:cs typeface="Verdana" pitchFamily="34" charset="0"/>
              </a:rPr>
              <a:t> eine vorgeschriebene Form.</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162</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latin typeface="Verdana" pitchFamily="34" charset="0"/>
                <a:ea typeface="Verdana" pitchFamily="34" charset="0"/>
                <a:cs typeface="Verdana" pitchFamily="34" charset="0"/>
              </a:rPr>
              <a:t>Hinweis: Das Anzeige-Präfix „</a:t>
            </a:r>
            <a:r>
              <a:rPr lang="de-DE" sz="1000" kern="1200" dirty="0" err="1" smtClean="0">
                <a:solidFill>
                  <a:schemeClr val="tx1"/>
                </a:solidFill>
                <a:latin typeface="Verdana" pitchFamily="34" charset="0"/>
                <a:ea typeface="Verdana" pitchFamily="34" charset="0"/>
                <a:cs typeface="Verdana" pitchFamily="34" charset="0"/>
              </a:rPr>
              <a:t>doi</a:t>
            </a:r>
            <a:r>
              <a:rPr lang="de-DE" sz="1000" kern="1200" dirty="0" smtClean="0">
                <a:solidFill>
                  <a:schemeClr val="tx1"/>
                </a:solidFill>
                <a:latin typeface="Verdana" pitchFamily="34" charset="0"/>
                <a:ea typeface="Verdana" pitchFamily="34" charset="0"/>
                <a:cs typeface="Verdana" pitchFamily="34" charset="0"/>
              </a:rPr>
              <a:t>:“ wird nicht erfasst; es gehört nicht zum offiziellen, vorgeschriebenen Format für einen DOI. Es müsste nur dann angegeben werden, wenn aus dem Kontext nicht klar hervorgeht, dass es sich um einen DOI handelt.</a:t>
            </a:r>
            <a:endParaRPr lang="de-DE" sz="1000" dirty="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163</a:t>
            </a:fld>
            <a:endParaRPr lang="de-DE"/>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dirty="0" smtClean="0">
                <a:latin typeface="Verdana" pitchFamily="34" charset="0"/>
                <a:ea typeface="Verdana" pitchFamily="34" charset="0"/>
                <a:cs typeface="Verdana" pitchFamily="34" charset="0"/>
              </a:rPr>
              <a:t>* mit einem „vorgeschriebenen Anzeigeformat“ (Formulierung aus dem RDA-</a:t>
            </a:r>
            <a:r>
              <a:rPr lang="de-DE" sz="1000" dirty="0" err="1" smtClean="0">
                <a:latin typeface="Verdana" pitchFamily="34" charset="0"/>
                <a:ea typeface="Verdana" pitchFamily="34" charset="0"/>
                <a:cs typeface="Verdana" pitchFamily="34" charset="0"/>
              </a:rPr>
              <a:t>Toolkit</a:t>
            </a:r>
            <a:r>
              <a:rPr lang="de-DE" sz="1000" dirty="0" smtClean="0">
                <a:latin typeface="Verdana" pitchFamily="34" charset="0"/>
                <a:ea typeface="Verdana" pitchFamily="34" charset="0"/>
                <a:cs typeface="Verdana" pitchFamily="34" charset="0"/>
              </a:rPr>
              <a:t>) ist eine oft internationale (verbindlich) vorgeschriebene Form gemeint, in der der betreffende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normalerweise dargestellt wird.</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Eine ISBN beispielsweise wird i.d.R. mit Bindestrichen an bestimmten Position zwischen den Ziffern dargestellt. Bei einer ISSN werden die acht Ziffern durch einen Bindestrich in zwei „Vierer-Gruppen“ unterteilt. Analog haben auch einige weitere </a:t>
            </a:r>
            <a:r>
              <a:rPr lang="de-DE" sz="1000" dirty="0" err="1" smtClean="0">
                <a:latin typeface="Verdana" pitchFamily="34" charset="0"/>
                <a:ea typeface="Verdana" pitchFamily="34" charset="0"/>
                <a:cs typeface="Verdana" pitchFamily="34" charset="0"/>
              </a:rPr>
              <a:t>Identifikatoren</a:t>
            </a:r>
            <a:r>
              <a:rPr lang="de-DE" sz="1000" dirty="0" smtClean="0">
                <a:latin typeface="Verdana" pitchFamily="34" charset="0"/>
                <a:ea typeface="Verdana" pitchFamily="34" charset="0"/>
                <a:cs typeface="Verdana" pitchFamily="34" charset="0"/>
              </a:rPr>
              <a:t> eine vorgeschriebene Form.</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Hinweis zum Beispiel: ISO/FDIS gehört in diesem Fall zum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selbst, deshalb wird hinter ISO/FDIS kein Doppelpunkt erfasst. </a:t>
            </a:r>
          </a:p>
          <a:p>
            <a:pPr>
              <a:buFont typeface="Arial" charset="0"/>
              <a:buChar char="•"/>
            </a:pPr>
            <a:endParaRPr lang="de-DE" sz="1000" dirty="0" smtClean="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164</a:t>
            </a:fld>
            <a:endParaRPr lang="de-DE"/>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165</a:t>
            </a:fld>
            <a:endParaRPr lang="de-DE"/>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166</a:t>
            </a:fld>
            <a:endParaRPr lang="de-DE"/>
          </a:p>
        </p:txBody>
      </p:sp>
    </p:spTree>
    <p:extLst>
      <p:ext uri="{BB962C8B-B14F-4D97-AF65-F5344CB8AC3E}">
        <p14:creationId xmlns:p14="http://schemas.microsoft.com/office/powerpoint/2010/main" val="73924315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167</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kompakt | Stand: 30.11.016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41.tmp"/></Relationships>
</file>

<file path=ppt/slides/_rels/slide106.xml.rels><?xml version="1.0" encoding="UTF-8" standalone="yes"?>
<Relationships xmlns="http://schemas.openxmlformats.org/package/2006/relationships"><Relationship Id="rId3" Type="http://schemas.openxmlformats.org/officeDocument/2006/relationships/image" Target="../media/image43.tmp"/><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image" Target="../media/image44.tmp"/><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image" Target="../media/image46.tmp"/><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2" Type="http://schemas.openxmlformats.org/officeDocument/2006/relationships/image" Target="../media/image47.tmp"/><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image" Target="../media/image48.tmp"/><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image" Target="../media/image53.tmp"/><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16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16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access.rdatoolkit.org/rdachp6-de_rda6-3421.html"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access.rdatoolkit.org/rdachp3-de_rda3-2035.html" TargetMode="External"/><Relationship Id="rId1" Type="http://schemas.openxmlformats.org/officeDocument/2006/relationships/slideLayout" Target="../slideLayouts/slideLayout1.xml"/></Relationships>
</file>

<file path=ppt/slides/_rels/slide17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access.rdatoolkit.org/rdachp3-de_rda3-2058.html" TargetMode="External"/><Relationship Id="rId1" Type="http://schemas.openxmlformats.org/officeDocument/2006/relationships/slideLayout" Target="../slideLayouts/slideLayout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5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868958"/>
          </a:xfrm>
        </p:spPr>
        <p:txBody>
          <a:bodyPr/>
          <a:lstStyle/>
          <a:p>
            <a:r>
              <a:rPr lang="de-DE" dirty="0" smtClean="0"/>
              <a:t>Wiederholung: FRBR-Ebenen und Primärbeziehungen</a:t>
            </a:r>
            <a:endParaRPr lang="de-DE" dirty="0"/>
          </a:p>
        </p:txBody>
      </p:sp>
      <p:sp>
        <p:nvSpPr>
          <p:cNvPr id="6" name="Textfeld 5"/>
          <p:cNvSpPr txBox="1"/>
          <p:nvPr/>
        </p:nvSpPr>
        <p:spPr>
          <a:xfrm>
            <a:off x="611560" y="1340768"/>
            <a:ext cx="2376264" cy="461665"/>
          </a:xfrm>
          <a:prstGeom prst="rect">
            <a:avLst/>
          </a:prstGeom>
          <a:noFill/>
          <a:ln w="38100">
            <a:solidFill>
              <a:schemeClr val="accent2"/>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Werk</a:t>
            </a:r>
            <a:endParaRPr lang="de-DE" sz="2400" dirty="0">
              <a:latin typeface="Verdana" pitchFamily="34" charset="0"/>
              <a:ea typeface="Verdana" pitchFamily="34" charset="0"/>
              <a:cs typeface="Verdana" pitchFamily="34" charset="0"/>
            </a:endParaRPr>
          </a:p>
        </p:txBody>
      </p:sp>
      <p:sp>
        <p:nvSpPr>
          <p:cNvPr id="7" name="Textfeld 6"/>
          <p:cNvSpPr txBox="1"/>
          <p:nvPr/>
        </p:nvSpPr>
        <p:spPr>
          <a:xfrm>
            <a:off x="611560" y="2540901"/>
            <a:ext cx="2376264" cy="461665"/>
          </a:xfrm>
          <a:prstGeom prst="rect">
            <a:avLst/>
          </a:prstGeom>
          <a:noFill/>
          <a:ln w="38100">
            <a:solidFill>
              <a:schemeClr val="accent4"/>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Expression</a:t>
            </a:r>
            <a:endParaRPr lang="de-DE" sz="2400" dirty="0">
              <a:latin typeface="Verdana" pitchFamily="34" charset="0"/>
              <a:ea typeface="Verdana" pitchFamily="34" charset="0"/>
              <a:cs typeface="Verdana" pitchFamily="34" charset="0"/>
            </a:endParaRPr>
          </a:p>
        </p:txBody>
      </p:sp>
      <p:sp>
        <p:nvSpPr>
          <p:cNvPr id="8" name="Textfeld 7"/>
          <p:cNvSpPr txBox="1"/>
          <p:nvPr/>
        </p:nvSpPr>
        <p:spPr>
          <a:xfrm>
            <a:off x="611560" y="3741034"/>
            <a:ext cx="2376264" cy="461665"/>
          </a:xfrm>
          <a:prstGeom prst="rect">
            <a:avLst/>
          </a:prstGeom>
          <a:noFill/>
          <a:ln w="38100">
            <a:solidFill>
              <a:schemeClr val="accent3"/>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Manifestation</a:t>
            </a:r>
            <a:endParaRPr lang="de-DE" sz="2400" dirty="0">
              <a:latin typeface="Verdana" pitchFamily="34" charset="0"/>
              <a:ea typeface="Verdana" pitchFamily="34" charset="0"/>
              <a:cs typeface="Verdana" pitchFamily="34" charset="0"/>
            </a:endParaRPr>
          </a:p>
        </p:txBody>
      </p:sp>
      <p:sp>
        <p:nvSpPr>
          <p:cNvPr id="9" name="Textfeld 8"/>
          <p:cNvSpPr txBox="1"/>
          <p:nvPr/>
        </p:nvSpPr>
        <p:spPr>
          <a:xfrm>
            <a:off x="611560" y="4941168"/>
            <a:ext cx="2376264" cy="461665"/>
          </a:xfrm>
          <a:prstGeom prst="rect">
            <a:avLst/>
          </a:prstGeom>
          <a:noFill/>
          <a:ln w="38100">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Exemplar</a:t>
            </a:r>
            <a:endParaRPr lang="de-DE" sz="2400" dirty="0">
              <a:latin typeface="Verdana" pitchFamily="34" charset="0"/>
              <a:ea typeface="Verdana" pitchFamily="34" charset="0"/>
              <a:cs typeface="Verdana" pitchFamily="34" charset="0"/>
            </a:endParaRPr>
          </a:p>
        </p:txBody>
      </p:sp>
      <p:sp>
        <p:nvSpPr>
          <p:cNvPr id="10" name="Textfeld 9"/>
          <p:cNvSpPr txBox="1"/>
          <p:nvPr/>
        </p:nvSpPr>
        <p:spPr>
          <a:xfrm>
            <a:off x="1907704" y="1844824"/>
            <a:ext cx="1156086"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realisiert </a:t>
            </a:r>
          </a:p>
          <a:p>
            <a:r>
              <a:rPr lang="de-DE" sz="1600" dirty="0" smtClean="0">
                <a:latin typeface="Verdana" pitchFamily="34" charset="0"/>
                <a:ea typeface="Verdana" pitchFamily="34" charset="0"/>
                <a:cs typeface="Verdana" pitchFamily="34" charset="0"/>
              </a:rPr>
              <a:t>durch</a:t>
            </a:r>
            <a:endParaRPr lang="de-DE" sz="1600" dirty="0">
              <a:latin typeface="Verdana" pitchFamily="34" charset="0"/>
              <a:ea typeface="Verdana" pitchFamily="34" charset="0"/>
              <a:cs typeface="Verdana" pitchFamily="34" charset="0"/>
            </a:endParaRPr>
          </a:p>
        </p:txBody>
      </p:sp>
      <p:sp>
        <p:nvSpPr>
          <p:cNvPr id="11" name="Textfeld 10"/>
          <p:cNvSpPr txBox="1"/>
          <p:nvPr/>
        </p:nvSpPr>
        <p:spPr>
          <a:xfrm>
            <a:off x="1907704" y="3077867"/>
            <a:ext cx="1340239"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verkörpert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sp>
        <p:nvSpPr>
          <p:cNvPr id="12" name="Textfeld 11"/>
          <p:cNvSpPr txBox="1"/>
          <p:nvPr/>
        </p:nvSpPr>
        <p:spPr>
          <a:xfrm>
            <a:off x="1907704" y="4287745"/>
            <a:ext cx="143821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beispielhaft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cxnSp>
        <p:nvCxnSpPr>
          <p:cNvPr id="14" name="Gerade Verbindung mit Pfeil 13"/>
          <p:cNvCxnSpPr>
            <a:stCxn id="6" idx="2"/>
            <a:endCxn id="7" idx="0"/>
          </p:cNvCxnSpPr>
          <p:nvPr/>
        </p:nvCxnSpPr>
        <p:spPr>
          <a:xfrm>
            <a:off x="1799692" y="1802433"/>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stCxn id="7" idx="2"/>
            <a:endCxn id="8" idx="0"/>
          </p:cNvCxnSpPr>
          <p:nvPr/>
        </p:nvCxnSpPr>
        <p:spPr>
          <a:xfrm>
            <a:off x="1799692" y="3002566"/>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8" idx="2"/>
            <a:endCxn id="9" idx="0"/>
          </p:cNvCxnSpPr>
          <p:nvPr/>
        </p:nvCxnSpPr>
        <p:spPr>
          <a:xfrm>
            <a:off x="1799692" y="4202699"/>
            <a:ext cx="0" cy="73846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3923928" y="1268760"/>
            <a:ext cx="4968552" cy="4893647"/>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Werk</a:t>
            </a:r>
          </a:p>
          <a:p>
            <a:r>
              <a:rPr lang="de-DE" sz="1600" dirty="0" smtClean="0">
                <a:latin typeface="Verdana" pitchFamily="34" charset="0"/>
                <a:ea typeface="Verdana" pitchFamily="34" charset="0"/>
                <a:cs typeface="Verdana" pitchFamily="34" charset="0"/>
              </a:rPr>
              <a:t>Intellektuelle/künstlerische Schöpfung</a:t>
            </a:r>
          </a:p>
          <a:p>
            <a:endParaRPr lang="de-DE" sz="2000" dirty="0" smtClean="0">
              <a:latin typeface="Verdana" pitchFamily="34" charset="0"/>
              <a:ea typeface="Verdana" pitchFamily="34" charset="0"/>
              <a:cs typeface="Verdana" pitchFamily="34" charset="0"/>
            </a:endParaRP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Expression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Intellektuelle/künstlerische Realisierung eines Werks</a:t>
            </a: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Manifestation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Physische Verkörperung einer Expression</a:t>
            </a:r>
          </a:p>
          <a:p>
            <a:endParaRPr lang="de-DE" sz="2400" dirty="0" smtClean="0">
              <a:latin typeface="Verdana" pitchFamily="34" charset="0"/>
              <a:ea typeface="Verdana" pitchFamily="34" charset="0"/>
              <a:cs typeface="Verdana" pitchFamily="34" charset="0"/>
            </a:endParaRPr>
          </a:p>
          <a:p>
            <a:endParaRPr lang="de-DE" sz="16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Exemplar</a:t>
            </a:r>
          </a:p>
          <a:p>
            <a:r>
              <a:rPr lang="de-DE" sz="1600" dirty="0" smtClean="0">
                <a:latin typeface="Verdana" pitchFamily="34" charset="0"/>
                <a:ea typeface="Verdana" pitchFamily="34" charset="0"/>
                <a:cs typeface="Verdana" pitchFamily="34" charset="0"/>
              </a:rPr>
              <a:t>Einzelnes Stück einer Manifestation</a:t>
            </a:r>
          </a:p>
          <a:p>
            <a:endParaRPr lang="de-DE" sz="2400" dirty="0" smtClean="0">
              <a:latin typeface="Verdana" pitchFamily="34" charset="0"/>
              <a:ea typeface="Verdana" pitchFamily="34" charset="0"/>
              <a:cs typeface="Verdana" pitchFamily="34" charset="0"/>
            </a:endParaRPr>
          </a:p>
        </p:txBody>
      </p:sp>
      <p:sp>
        <p:nvSpPr>
          <p:cNvPr id="22" name="Fußzeilenplatzhalter 21"/>
          <p:cNvSpPr>
            <a:spLocks noGrp="1"/>
          </p:cNvSpPr>
          <p:nvPr>
            <p:ph type="ftr" sz="quarter" idx="14"/>
          </p:nvPr>
        </p:nvSpPr>
        <p:spPr>
          <a:xfrm>
            <a:off x="467544" y="6376243"/>
            <a:ext cx="7920880" cy="365125"/>
          </a:xfrm>
        </p:spPr>
        <p:txBody>
          <a:bodyPr/>
          <a:lstStyle/>
          <a:p>
            <a:r>
              <a:rPr lang="de-DE" smtClean="0"/>
              <a:t>AG RDA Schulungsunterlagen | RDA kompakt | Stand: 30.11.016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96527882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12" name="Foliennummernplatzhalter 11"/>
          <p:cNvSpPr>
            <a:spLocks noGrp="1"/>
          </p:cNvSpPr>
          <p:nvPr>
            <p:ph type="sldNum" sz="quarter" idx="4"/>
          </p:nvPr>
        </p:nvSpPr>
        <p:spPr/>
        <p:txBody>
          <a:bodyPr/>
          <a:lstStyle/>
          <a:p>
            <a:fld id="{8A6690F1-7CA1-4166-A522-500460961984}" type="slidenum">
              <a:rPr lang="de-DE" smtClean="0"/>
              <a:pPr/>
              <a:t>100</a:t>
            </a:fld>
            <a:endParaRPr lang="de-DE"/>
          </a:p>
        </p:txBody>
      </p:sp>
      <p:sp>
        <p:nvSpPr>
          <p:cNvPr id="13" name="Fußzeilenplatzhalter 12"/>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736973173"/>
              </p:ext>
            </p:extLst>
          </p:nvPr>
        </p:nvGraphicFramePr>
        <p:xfrm>
          <a:off x="395536" y="1412776"/>
          <a:ext cx="8424935" cy="193799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1461318431"/>
              </p:ext>
            </p:extLst>
          </p:nvPr>
        </p:nvGraphicFramePr>
        <p:xfrm>
          <a:off x="395536" y="3717033"/>
          <a:ext cx="8424935" cy="2312463"/>
        </p:xfrm>
        <a:graphic>
          <a:graphicData uri="http://schemas.openxmlformats.org/drawingml/2006/table">
            <a:tbl>
              <a:tblPr firstRow="1" bandRow="1">
                <a:tableStyleId>{5C22544A-7EE6-4342-B048-85BDC9FD1C3A}</a:tableStyleId>
              </a:tblPr>
              <a:tblGrid>
                <a:gridCol w="1465206"/>
                <a:gridCol w="2711258"/>
                <a:gridCol w="4248471"/>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98669414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2232248"/>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a:t>Verantwortlichkeitsangabe</a:t>
            </a:r>
            <a:br>
              <a:rPr lang="de-DE" dirty="0"/>
            </a:br>
            <a:r>
              <a:rPr lang="de-DE" dirty="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101</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47793298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Merkmal einer Manifestation (RDA 0.6.2)</a:t>
            </a:r>
          </a:p>
          <a:p>
            <a:endParaRPr lang="de-DE" dirty="0"/>
          </a:p>
          <a:p>
            <a:r>
              <a:rPr lang="de-DE" dirty="0"/>
              <a:t>Dient der Identifizierung oder der Bestimmung der Funktion von Personen, Familien oder 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102</a:t>
            </a:fld>
            <a:endParaRPr lang="de-DE"/>
          </a:p>
        </p:txBody>
      </p:sp>
    </p:spTree>
    <p:extLst>
      <p:ext uri="{BB962C8B-B14F-4D97-AF65-F5344CB8AC3E}">
        <p14:creationId xmlns:p14="http://schemas.microsoft.com/office/powerpoint/2010/main" val="308705132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t>Sie kann vorkommen in Verbindung mit:</a:t>
            </a:r>
          </a:p>
          <a:p>
            <a:pPr marL="0" indent="0">
              <a:buNone/>
            </a:pPr>
            <a:endParaRPr lang="de-DE" dirty="0"/>
          </a:p>
          <a:p>
            <a:r>
              <a:rPr lang="de-DE" dirty="0"/>
              <a:t>Einem Haupttitel</a:t>
            </a:r>
          </a:p>
          <a:p>
            <a:endParaRPr lang="de-DE" dirty="0"/>
          </a:p>
          <a:p>
            <a:r>
              <a:rPr lang="de-DE" dirty="0"/>
              <a:t>Einer Ausgabebezeichnung bzw. einer Ausgabebezeichnung einer näher erläuterten Überarbeitung</a:t>
            </a:r>
          </a:p>
          <a:p>
            <a:endParaRPr lang="de-DE" dirty="0"/>
          </a:p>
          <a:p>
            <a:r>
              <a:rPr lang="de-DE" dirty="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103</a:t>
            </a:fld>
            <a:endParaRPr lang="de-DE"/>
          </a:p>
        </p:txBody>
      </p:sp>
    </p:spTree>
    <p:extLst>
      <p:ext uri="{BB962C8B-B14F-4D97-AF65-F5344CB8AC3E}">
        <p14:creationId xmlns:p14="http://schemas.microsoft.com/office/powerpoint/2010/main" val="5505605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a:t>Vorlagegemäßes Übertragen</a:t>
            </a:r>
          </a:p>
          <a:p>
            <a:endParaRPr lang="de-DE" dirty="0"/>
          </a:p>
          <a:p>
            <a:r>
              <a:rPr lang="de-DE" dirty="0"/>
              <a:t>Dabei Beachtung der Regeln für Groß- und Kleinschreibung, Zeichensetzung usw. (RDA 1.7 und RDA 1.7 D-A-CH)</a:t>
            </a:r>
          </a:p>
          <a:p>
            <a:endParaRPr lang="de-DE" dirty="0"/>
          </a:p>
          <a:p>
            <a:r>
              <a:rPr lang="de-DE" dirty="0"/>
              <a:t>Nach Möglichkeit keine Kürzung (RDA 2.4.1.4 D-A-CH zur optionalen Weglassung)</a:t>
            </a:r>
          </a:p>
          <a:p>
            <a:endParaRPr lang="de-DE" dirty="0"/>
          </a:p>
          <a:p>
            <a:r>
              <a:rPr lang="de-DE" dirty="0"/>
              <a:t>Personen als Herausgeber von fortlaufenden Ressourcen nur, wenn dies der Identifizierung des Werkes dient (RDA 2.4.1.4 Ausnahme</a:t>
            </a:r>
            <a:r>
              <a:rPr lang="de-DE" dirty="0" smtClean="0"/>
              <a: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104</a:t>
            </a:fld>
            <a:endParaRPr lang="de-DE"/>
          </a:p>
        </p:txBody>
      </p:sp>
    </p:spTree>
    <p:extLst>
      <p:ext uri="{BB962C8B-B14F-4D97-AF65-F5344CB8AC3E}">
        <p14:creationId xmlns:p14="http://schemas.microsoft.com/office/powerpoint/2010/main" val="5574093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86251002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326187948"/>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105</a:t>
            </a:fld>
            <a:endParaRPr lang="de-DE"/>
          </a:p>
        </p:txBody>
      </p:sp>
    </p:spTree>
    <p:extLst>
      <p:ext uri="{BB962C8B-B14F-4D97-AF65-F5344CB8AC3E}">
        <p14:creationId xmlns:p14="http://schemas.microsoft.com/office/powerpoint/2010/main" val="420622246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30.11.016 | CC BY-NC-SA</a:t>
            </a:r>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Erfassen allgemein </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3634137339"/>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142997940"/>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106</a:t>
            </a:fld>
            <a:endParaRPr lang="de-DE"/>
          </a:p>
        </p:txBody>
      </p:sp>
    </p:spTree>
    <p:extLst>
      <p:ext uri="{BB962C8B-B14F-4D97-AF65-F5344CB8AC3E}">
        <p14:creationId xmlns:p14="http://schemas.microsoft.com/office/powerpoint/2010/main" val="312500976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Mehrere Personen usw. in einer Angabe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a:t>Werden als </a:t>
            </a:r>
            <a:r>
              <a:rPr lang="de-DE" b="1" dirty="0"/>
              <a:t>eine </a:t>
            </a:r>
            <a:r>
              <a:rPr lang="de-DE" dirty="0"/>
              <a:t>Angabe erfasst, auch wenn die Personen, Familien oder Körperschaften unterschiedliche Funktionen ausüben</a:t>
            </a:r>
            <a:endParaRPr lang="de-DE" b="1" dirty="0"/>
          </a:p>
          <a:p>
            <a:endParaRPr lang="de-DE" dirty="0"/>
          </a:p>
          <a:p>
            <a:r>
              <a:rPr lang="de-DE" dirty="0"/>
              <a:t>Bei bis zu 3 Personen, Familien oder Körperschaften  werden grundsätzlich alle erfasst</a:t>
            </a:r>
          </a:p>
          <a:p>
            <a:pPr marL="0" indent="0">
              <a:buNone/>
            </a:pPr>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107</a:t>
            </a:fld>
            <a:endParaRPr lang="de-DE"/>
          </a:p>
        </p:txBody>
      </p:sp>
    </p:spTree>
    <p:extLst>
      <p:ext uri="{BB962C8B-B14F-4D97-AF65-F5344CB8AC3E}">
        <p14:creationId xmlns:p14="http://schemas.microsoft.com/office/powerpoint/2010/main" val="114675069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646640112"/>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413676590"/>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108</a:t>
            </a:fld>
            <a:endParaRPr lang="de-DE"/>
          </a:p>
        </p:txBody>
      </p:sp>
    </p:spTree>
    <p:extLst>
      <p:ext uri="{BB962C8B-B14F-4D97-AF65-F5344CB8AC3E}">
        <p14:creationId xmlns:p14="http://schemas.microsoft.com/office/powerpoint/2010/main" val="148287599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RDA kompakt | Stand: 30.11.016 | CC BY-NC-SA</a:t>
            </a:r>
            <a:endParaRPr lang="de-DE"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a:t>Trennung der einzelnen Personen durch Komma, wenn keine verbindenden Wendungen oder andere Satzzeichen vorhanden</a:t>
            </a:r>
          </a:p>
          <a:p>
            <a:endParaRPr lang="de-DE" dirty="0"/>
          </a:p>
          <a:p>
            <a:r>
              <a:rPr lang="de-DE" dirty="0"/>
              <a:t>Zur Verdeutlichung auch andere Satzzeichen möglich, z. B.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mtClean="0"/>
              <a:pPr/>
              <a:t>109</a:t>
            </a:fld>
            <a:endParaRPr lang="de-DE"/>
          </a:p>
        </p:txBody>
      </p:sp>
    </p:spTree>
    <p:extLst>
      <p:ext uri="{BB962C8B-B14F-4D97-AF65-F5344CB8AC3E}">
        <p14:creationId xmlns:p14="http://schemas.microsoft.com/office/powerpoint/2010/main" val="31288780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Primärbeziehungen (Beziehungen zwischen Werk, Expression und Manifestation) werden durch die zusammengesetzte Beschreibung hergestellt</a:t>
            </a:r>
          </a:p>
          <a:p>
            <a:endParaRPr lang="de-DE" dirty="0" smtClean="0"/>
          </a:p>
          <a:p>
            <a:r>
              <a:rPr lang="de-DE" dirty="0" smtClean="0"/>
              <a:t>Beziehungen zu Personen, Körperschaften, Familien werden durch Links/Ident-Nr. zu Normdaten hergestellt</a:t>
            </a:r>
            <a:endParaRPr lang="de-DE" dirty="0"/>
          </a:p>
        </p:txBody>
      </p:sp>
      <p:sp>
        <p:nvSpPr>
          <p:cNvPr id="7" name="Fußzeilenplatzhalter 6"/>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17803726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a:t>Mindestens die 1. Person, Familie oder Körperschaft muss angegeben werden, weitere Personen, Familien oder Körperschaften können weggelassen werden (RDA 2.4.1.5 Optionale Weglassung)</a:t>
            </a:r>
          </a:p>
          <a:p>
            <a:pPr marL="0" indent="0">
              <a:buNone/>
            </a:pPr>
            <a:endParaRPr lang="de-DE" dirty="0"/>
          </a:p>
          <a:p>
            <a:r>
              <a:rPr lang="de-DE" dirty="0"/>
              <a:t>Weglassung möglichst nur bei umfangreichen Aufzählungen (RDA 2.4.1.5 D-A-CH zur optionalen Weglassung)</a:t>
            </a:r>
          </a:p>
          <a:p>
            <a:pPr marL="457200" lvl="1" indent="0">
              <a:buNone/>
            </a:pPr>
            <a:endParaRPr lang="de-DE" dirty="0"/>
          </a:p>
          <a:p>
            <a:r>
              <a:rPr lang="de-DE" dirty="0"/>
              <a:t>Verschiedene Möglichkeiten der Weglassung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110</a:t>
            </a:fld>
            <a:endParaRPr lang="de-DE"/>
          </a:p>
        </p:txBody>
      </p:sp>
    </p:spTree>
    <p:extLst>
      <p:ext uri="{BB962C8B-B14F-4D97-AF65-F5344CB8AC3E}">
        <p14:creationId xmlns:p14="http://schemas.microsoft.com/office/powerpoint/2010/main" val="188139613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Mehrere Verantwortlichkeitsangaben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Beispielsweise für geistigen Schöpfer und für Herausgeber</a:t>
            </a:r>
          </a:p>
          <a:p>
            <a:endParaRPr lang="de-DE" dirty="0"/>
          </a:p>
          <a:p>
            <a:r>
              <a:rPr lang="de-DE" dirty="0"/>
              <a:t>Regelungen zur Erfassung als Standardelement bei jeweiliger Verantwortlichkeitsangabe</a:t>
            </a:r>
          </a:p>
          <a:p>
            <a:endParaRPr lang="de-DE" dirty="0"/>
          </a:p>
          <a:p>
            <a:r>
              <a:rPr lang="de-DE" dirty="0"/>
              <a:t>Reihenfolge der Erfassung nach Reihenfolge, Layout oder Typografie der Informationsquelle</a:t>
            </a:r>
          </a:p>
          <a:p>
            <a:endParaRPr lang="de-DE" dirty="0"/>
          </a:p>
          <a:p>
            <a:r>
              <a:rPr lang="de-DE" dirty="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111</a:t>
            </a:fld>
            <a:endParaRPr lang="de-DE"/>
          </a:p>
        </p:txBody>
      </p:sp>
    </p:spTree>
    <p:extLst>
      <p:ext uri="{BB962C8B-B14F-4D97-AF65-F5344CB8AC3E}">
        <p14:creationId xmlns:p14="http://schemas.microsoft.com/office/powerpoint/2010/main" val="191257798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RDA kompakt | Stand: 30.11.016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094749528"/>
              </p:ext>
            </p:extLst>
          </p:nvPr>
        </p:nvGraphicFramePr>
        <p:xfrm>
          <a:off x="271810" y="3645024"/>
          <a:ext cx="8424935" cy="22279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112</a:t>
            </a:fld>
            <a:endParaRPr lang="de-DE"/>
          </a:p>
        </p:txBody>
      </p:sp>
    </p:spTree>
    <p:extLst>
      <p:ext uri="{BB962C8B-B14F-4D97-AF65-F5344CB8AC3E}">
        <p14:creationId xmlns:p14="http://schemas.microsoft.com/office/powerpoint/2010/main" val="189264574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RDA kompakt | Stand: 30.11.016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930258776"/>
              </p:ext>
            </p:extLst>
          </p:nvPr>
        </p:nvGraphicFramePr>
        <p:xfrm>
          <a:off x="324162" y="3356992"/>
          <a:ext cx="8424935" cy="1748541"/>
        </p:xfrm>
        <a:graphic>
          <a:graphicData uri="http://schemas.openxmlformats.org/drawingml/2006/table">
            <a:tbl>
              <a:tblPr firstRow="1" bandRow="1">
                <a:tableStyleId>{5C22544A-7EE6-4342-B048-85BDC9FD1C3A}</a:tableStyleId>
              </a:tblPr>
              <a:tblGrid>
                <a:gridCol w="863462"/>
                <a:gridCol w="3384376"/>
                <a:gridCol w="4177097"/>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113</a:t>
            </a:fld>
            <a:endParaRPr lang="de-DE"/>
          </a:p>
        </p:txBody>
      </p:sp>
    </p:spTree>
    <p:extLst>
      <p:ext uri="{BB962C8B-B14F-4D97-AF65-F5344CB8AC3E}">
        <p14:creationId xmlns:p14="http://schemas.microsoft.com/office/powerpoint/2010/main" val="94035783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a:t>Bei mehreren ist nur eine Verantwortlichkeitsangabe  Standardelement</a:t>
            </a:r>
          </a:p>
          <a:p>
            <a:r>
              <a:rPr lang="de-DE" dirty="0"/>
              <a:t>Reihenfolge für die wichtigste Verantwortlichkeits-angabe (RDA 2.4.2.3 D-A-CH):</a:t>
            </a:r>
          </a:p>
          <a:p>
            <a:pPr lvl="1"/>
            <a:r>
              <a:rPr lang="de-DE" dirty="0"/>
              <a:t>Verantwortlichkeitsangabe, die den geistigen Schöpfer nennt</a:t>
            </a:r>
          </a:p>
          <a:p>
            <a:pPr lvl="1"/>
            <a:r>
              <a:rPr lang="de-DE" dirty="0"/>
              <a:t>Verantwortlichkeitsangabe, die den Herausgeber nennt</a:t>
            </a:r>
          </a:p>
          <a:p>
            <a:pPr lvl="1"/>
            <a:r>
              <a:rPr lang="de-DE" dirty="0"/>
              <a:t>Die hervorgehobene oder zuerst genannte Verantwortlichkeitsangabe</a:t>
            </a:r>
          </a:p>
          <a:p>
            <a:r>
              <a:rPr lang="de-DE" dirty="0"/>
              <a:t>Außerdem möglichst immer eine Verantwortlich-</a:t>
            </a:r>
            <a:r>
              <a:rPr lang="de-DE" dirty="0" err="1"/>
              <a:t>keitsangabe</a:t>
            </a:r>
            <a:r>
              <a:rPr lang="de-DE" dirty="0"/>
              <a:t> oder Anmerkung erfassen, wenn eine Beziehung angelegt wird (RDA 2.4.2.3 D-A-CH)</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114</a:t>
            </a:fld>
            <a:endParaRPr lang="de-DE"/>
          </a:p>
        </p:txBody>
      </p:sp>
    </p:spTree>
    <p:extLst>
      <p:ext uri="{BB962C8B-B14F-4D97-AF65-F5344CB8AC3E}">
        <p14:creationId xmlns:p14="http://schemas.microsoft.com/office/powerpoint/2010/main" val="1659477409"/>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a:t>Abweichende Namensformen</a:t>
            </a:r>
          </a:p>
          <a:p>
            <a:endParaRPr lang="de-DE" dirty="0"/>
          </a:p>
          <a:p>
            <a:r>
              <a:rPr lang="de-DE" dirty="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115</a:t>
            </a:fld>
            <a:endParaRPr lang="de-DE"/>
          </a:p>
        </p:txBody>
      </p:sp>
    </p:spTree>
    <p:extLst>
      <p:ext uri="{BB962C8B-B14F-4D97-AF65-F5344CB8AC3E}">
        <p14:creationId xmlns:p14="http://schemas.microsoft.com/office/powerpoint/2010/main" val="86501108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457144447"/>
              </p:ext>
            </p:extLst>
          </p:nvPr>
        </p:nvGraphicFramePr>
        <p:xfrm>
          <a:off x="611560" y="3501008"/>
          <a:ext cx="7848872" cy="2020827"/>
        </p:xfrm>
        <a:graphic>
          <a:graphicData uri="http://schemas.openxmlformats.org/drawingml/2006/table">
            <a:tbl>
              <a:tblPr firstRow="1" bandRow="1">
                <a:tableStyleId>{5C22544A-7EE6-4342-B048-85BDC9FD1C3A}</a:tableStyleId>
              </a:tblPr>
              <a:tblGrid>
                <a:gridCol w="1008112"/>
                <a:gridCol w="3888432"/>
                <a:gridCol w="2952328"/>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116</a:t>
            </a:fld>
            <a:endParaRPr lang="de-DE"/>
          </a:p>
        </p:txBody>
      </p:sp>
    </p:spTree>
    <p:extLst>
      <p:ext uri="{BB962C8B-B14F-4D97-AF65-F5344CB8AC3E}">
        <p14:creationId xmlns:p14="http://schemas.microsoft.com/office/powerpoint/2010/main" val="79682966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2232248"/>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a:t>Ausgabevermerk</a:t>
            </a:r>
            <a:br>
              <a:rPr lang="de-DE" dirty="0"/>
            </a:br>
            <a:r>
              <a:rPr lang="de-DE" dirty="0"/>
              <a:t>(RDA 2.5)</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117</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106832574"/>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332656"/>
            <a:ext cx="8784976" cy="508918"/>
          </a:xfrm>
        </p:spPr>
        <p:txBody>
          <a:bodyPr/>
          <a:lstStyle/>
          <a:p>
            <a:r>
              <a:rPr lang="de-DE" dirty="0" smtClean="0"/>
              <a:t>Ausgabevermerk, Geltungsbereich </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pPr marL="400050"/>
            <a:endParaRPr lang="de-DE" dirty="0" smtClean="0"/>
          </a:p>
          <a:p>
            <a:pPr marL="400050"/>
            <a:r>
              <a:rPr lang="de-DE" dirty="0" smtClean="0"/>
              <a:t>Ausgabevermerk ist die zusammenfassende Bezeichnung für:</a:t>
            </a:r>
          </a:p>
          <a:p>
            <a:pPr marL="400050"/>
            <a:endParaRPr lang="de-DE" dirty="0" smtClean="0"/>
          </a:p>
          <a:p>
            <a:pPr marL="400050"/>
            <a:r>
              <a:rPr lang="de-DE" dirty="0" smtClean="0"/>
              <a:t>Ausgabebezeichnung </a:t>
            </a:r>
          </a:p>
          <a:p>
            <a:pPr marL="800100" lvl="1"/>
            <a:r>
              <a:rPr lang="de-DE" dirty="0" smtClean="0"/>
              <a:t>Beispiel: 1. Auflage</a:t>
            </a:r>
          </a:p>
          <a:p>
            <a:pPr marL="400050"/>
            <a:r>
              <a:rPr lang="de-DE" dirty="0" smtClean="0"/>
              <a:t>Ausgabebezeichnung </a:t>
            </a:r>
            <a:r>
              <a:rPr lang="de-DE" dirty="0"/>
              <a:t>einer näher erläuterten </a:t>
            </a:r>
            <a:r>
              <a:rPr lang="de-DE" dirty="0" smtClean="0"/>
              <a:t>Überarbeitung</a:t>
            </a:r>
          </a:p>
          <a:p>
            <a:pPr marL="800100" lvl="1"/>
            <a:r>
              <a:rPr lang="de-DE" dirty="0" smtClean="0"/>
              <a:t>Beispiel: 2. korrigierter Druck (als zusätzliche Angabe zur 1. Auflage)</a:t>
            </a:r>
          </a:p>
          <a:p>
            <a:r>
              <a:rPr lang="de-DE" dirty="0" smtClean="0"/>
              <a:t>Verantwortlichkeitsangaben, die sich auf die Ausgabe beziehen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118</a:t>
            </a:fld>
            <a:endParaRPr lang="de-DE"/>
          </a:p>
        </p:txBody>
      </p:sp>
    </p:spTree>
    <p:extLst>
      <p:ext uri="{BB962C8B-B14F-4D97-AF65-F5344CB8AC3E}">
        <p14:creationId xmlns:p14="http://schemas.microsoft.com/office/powerpoint/2010/main" val="2429713893"/>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Ausgabebezeichnung und Ausgabebezeichnung einer näher erläuterten Überarbeitung sind Standardelemente</a:t>
            </a:r>
          </a:p>
          <a:p>
            <a:endParaRPr lang="de-DE" dirty="0" smtClean="0"/>
          </a:p>
          <a:p>
            <a:r>
              <a:rPr lang="de-DE" dirty="0" smtClean="0"/>
              <a:t>Weitere Angaben sind optional</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119</a:t>
            </a:fld>
            <a:endParaRPr lang="de-DE"/>
          </a:p>
        </p:txBody>
      </p:sp>
    </p:spTree>
    <p:extLst>
      <p:ext uri="{BB962C8B-B14F-4D97-AF65-F5344CB8AC3E}">
        <p14:creationId xmlns:p14="http://schemas.microsoft.com/office/powerpoint/2010/main" val="34009453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Beispiele für eine erste RDA-Aufnahme</a:t>
            </a:r>
            <a:endParaRPr lang="de-DE" sz="2800"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12</a:t>
            </a:fld>
            <a:endParaRPr lang="de-DE"/>
          </a:p>
        </p:txBody>
      </p:sp>
      <p:sp>
        <p:nvSpPr>
          <p:cNvPr id="7" name="Fußzeilenplatzhalter 6"/>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577613320"/>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Ausgabebezeichnung (RDA 2.5.2.2):</a:t>
            </a:r>
          </a:p>
          <a:p>
            <a:pPr lvl="1"/>
            <a:r>
              <a:rPr lang="de-DE" dirty="0" smtClean="0"/>
              <a:t>Dieselbe Quelle wie für den Haupttitel</a:t>
            </a:r>
          </a:p>
          <a:p>
            <a:pPr lvl="1"/>
            <a:endParaRPr lang="de-DE" dirty="0" smtClean="0"/>
          </a:p>
          <a:p>
            <a:r>
              <a:rPr lang="de-DE" dirty="0" smtClean="0"/>
              <a:t>Ausgabebezeichnung einer näher erläuterten Überarbeitung (RDA 2.5.6.2)</a:t>
            </a:r>
            <a:r>
              <a:rPr lang="de-DE" sz="2600" dirty="0" smtClean="0"/>
              <a:t>:</a:t>
            </a:r>
          </a:p>
          <a:p>
            <a:pPr lvl="1"/>
            <a:r>
              <a:rPr lang="de-DE" sz="2200" dirty="0" smtClean="0"/>
              <a:t>Dieselbe Quelle </a:t>
            </a:r>
            <a:r>
              <a:rPr lang="de-DE" sz="2200" smtClean="0"/>
              <a:t>wie für die </a:t>
            </a:r>
            <a:r>
              <a:rPr lang="de-DE" sz="2200" dirty="0" smtClean="0"/>
              <a:t>Ausgabebezeichnung</a:t>
            </a:r>
          </a:p>
          <a:p>
            <a:pPr lvl="1"/>
            <a:endParaRPr lang="de-DE" sz="2200" dirty="0"/>
          </a:p>
          <a:p>
            <a:r>
              <a:rPr lang="de-DE" dirty="0" smtClean="0"/>
              <a:t>Danach für beide:</a:t>
            </a:r>
          </a:p>
          <a:p>
            <a:pPr lvl="1"/>
            <a:r>
              <a:rPr lang="de-DE" dirty="0" smtClean="0"/>
              <a:t>Eine andere Quelle in der Ressource</a:t>
            </a:r>
          </a:p>
          <a:p>
            <a:pPr lvl="1"/>
            <a:r>
              <a:rPr lang="de-DE" dirty="0" smtClean="0"/>
              <a:t>Eine andere Informationsquelle</a:t>
            </a:r>
          </a:p>
          <a:p>
            <a:pPr lvl="2"/>
            <a:r>
              <a:rPr lang="de-DE" sz="1800" dirty="0"/>
              <a:t>Informationsquellen von außerhalb der Ressource werden eckig geklammert (RDA 2.2.4 D-A-CH)</a:t>
            </a:r>
          </a:p>
          <a:p>
            <a:pPr lvl="2"/>
            <a:endParaRPr lang="de-DE" dirty="0"/>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120</a:t>
            </a:fld>
            <a:endParaRPr lang="de-DE"/>
          </a:p>
        </p:txBody>
      </p:sp>
    </p:spTree>
    <p:extLst>
      <p:ext uri="{BB962C8B-B14F-4D97-AF65-F5344CB8AC3E}">
        <p14:creationId xmlns:p14="http://schemas.microsoft.com/office/powerpoint/2010/main" val="138595043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12968" cy="508918"/>
          </a:xfrm>
        </p:spPr>
        <p:txBody>
          <a:bodyPr/>
          <a:lstStyle/>
          <a:p>
            <a:r>
              <a:rPr lang="de-DE" dirty="0" smtClean="0"/>
              <a:t>Erfassen von Ausgabevermerken </a:t>
            </a:r>
            <a:endParaRPr lang="de-DE" dirty="0"/>
          </a:p>
        </p:txBody>
      </p:sp>
      <p:sp>
        <p:nvSpPr>
          <p:cNvPr id="3" name="Textplatzhalter 2"/>
          <p:cNvSpPr>
            <a:spLocks noGrp="1"/>
          </p:cNvSpPr>
          <p:nvPr>
            <p:ph type="body" sz="quarter" idx="13"/>
          </p:nvPr>
        </p:nvSpPr>
        <p:spPr/>
        <p:txBody>
          <a:bodyPr wrap="square"/>
          <a:lstStyle/>
          <a:p>
            <a:r>
              <a:rPr lang="de-DE" dirty="0"/>
              <a:t>Vorlagegemäßes Übertragen</a:t>
            </a:r>
          </a:p>
          <a:p>
            <a:endParaRPr lang="de-DE" dirty="0"/>
          </a:p>
          <a:p>
            <a:r>
              <a:rPr lang="de-DE" dirty="0"/>
              <a:t>Dabei Beachtung der Regeln für Groß- und Kleinschreibung, Zeichensetzung usw. (RDA 1.7 und RDA 1.7 </a:t>
            </a:r>
            <a:r>
              <a:rPr lang="de-DE" dirty="0" smtClean="0"/>
              <a:t>D-A-CH)</a:t>
            </a:r>
          </a:p>
          <a:p>
            <a:endParaRPr lang="de-DE" sz="1800" dirty="0"/>
          </a:p>
          <a:p>
            <a:r>
              <a:rPr lang="de-DE" dirty="0" smtClean="0"/>
              <a:t>Fingierung möglich, wenn</a:t>
            </a:r>
          </a:p>
          <a:p>
            <a:pPr lvl="1"/>
            <a:r>
              <a:rPr lang="de-DE" dirty="0" smtClean="0"/>
              <a:t>keine Ausgabebezeichnung genannt ist </a:t>
            </a:r>
            <a:r>
              <a:rPr lang="de-DE" b="1" dirty="0" smtClean="0"/>
              <a:t>und</a:t>
            </a:r>
          </a:p>
          <a:p>
            <a:pPr lvl="1"/>
            <a:r>
              <a:rPr lang="de-DE" dirty="0"/>
              <a:t>s</a:t>
            </a:r>
            <a:r>
              <a:rPr lang="de-DE" dirty="0" smtClean="0"/>
              <a:t>ignifikante Änderungen gegenüber anderen Ausgaben bekannt sind (RDA 2.5.1.4 + RDA 2.5.1.4 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121</a:t>
            </a:fld>
            <a:endParaRPr lang="de-DE"/>
          </a:p>
        </p:txBody>
      </p:sp>
    </p:spTree>
    <p:extLst>
      <p:ext uri="{BB962C8B-B14F-4D97-AF65-F5344CB8AC3E}">
        <p14:creationId xmlns:p14="http://schemas.microsoft.com/office/powerpoint/2010/main" val="162268832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Ausgabebezeichnung </a:t>
            </a:r>
          </a:p>
        </p:txBody>
      </p:sp>
      <p:sp>
        <p:nvSpPr>
          <p:cNvPr id="3" name="Textplatzhalter 2"/>
          <p:cNvSpPr>
            <a:spLocks noGrp="1"/>
          </p:cNvSpPr>
          <p:nvPr>
            <p:ph type="body" sz="quarter" idx="13"/>
          </p:nvPr>
        </p:nvSpPr>
        <p:spPr/>
        <p:txBody>
          <a:bodyPr/>
          <a:lstStyle/>
          <a:p>
            <a:r>
              <a:rPr lang="de-DE" dirty="0" smtClean="0"/>
              <a:t>besteht </a:t>
            </a:r>
            <a:r>
              <a:rPr lang="de-DE" dirty="0"/>
              <a:t>in der Regel aus Wörtern wie Auflage, Edition, Release o. ä</a:t>
            </a:r>
            <a:r>
              <a:rPr lang="de-DE" dirty="0" smtClean="0"/>
              <a:t>.</a:t>
            </a:r>
          </a:p>
          <a:p>
            <a:r>
              <a:rPr lang="de-DE" dirty="0"/>
              <a:t>und/oder einer Angabe, die einen Unterschied anzeigt </a:t>
            </a:r>
            <a:endParaRPr lang="de-DE" dirty="0" smtClean="0"/>
          </a:p>
          <a:p>
            <a:pPr marL="0" indent="0">
              <a:buNone/>
            </a:pPr>
            <a:endParaRPr lang="de-DE" dirty="0"/>
          </a:p>
          <a:p>
            <a:pPr lvl="1"/>
            <a:r>
              <a:rPr lang="de-DE" dirty="0"/>
              <a:t>im Inhalt, z. B. </a:t>
            </a:r>
            <a:r>
              <a:rPr lang="de-DE" dirty="0" err="1"/>
              <a:t>Preliminary</a:t>
            </a:r>
            <a:r>
              <a:rPr lang="de-DE" dirty="0"/>
              <a:t> </a:t>
            </a:r>
            <a:r>
              <a:rPr lang="de-DE" dirty="0" err="1"/>
              <a:t>version</a:t>
            </a:r>
            <a:r>
              <a:rPr lang="de-DE" dirty="0" smtClean="0"/>
              <a:t>,</a:t>
            </a:r>
            <a:br>
              <a:rPr lang="de-DE" dirty="0" smtClean="0"/>
            </a:br>
            <a:endParaRPr lang="de-DE" dirty="0"/>
          </a:p>
          <a:p>
            <a:pPr lvl="1"/>
            <a:r>
              <a:rPr lang="de-DE" dirty="0"/>
              <a:t>in der geografischen Abdeckung, z. B. International </a:t>
            </a:r>
            <a:r>
              <a:rPr lang="de-DE" dirty="0" err="1"/>
              <a:t>edition</a:t>
            </a:r>
            <a:r>
              <a:rPr lang="de-DE" dirty="0"/>
              <a:t>, Ausgabe für Baden-Württemberg</a:t>
            </a:r>
            <a:r>
              <a:rPr lang="de-DE" dirty="0" smtClean="0"/>
              <a:t>,</a:t>
            </a:r>
            <a:br>
              <a:rPr lang="de-DE" dirty="0" smtClean="0"/>
            </a:br>
            <a:endParaRPr lang="de-DE" dirty="0"/>
          </a:p>
          <a:p>
            <a:pPr lvl="1"/>
            <a:r>
              <a:rPr lang="de-DE" dirty="0"/>
              <a:t>in der Sprache, z. B. Deutsche Erstausgabe, First American </a:t>
            </a:r>
            <a:r>
              <a:rPr lang="de-DE" dirty="0" err="1"/>
              <a:t>edition</a:t>
            </a:r>
            <a:r>
              <a:rPr lang="de-DE" dirty="0"/>
              <a:t>, </a:t>
            </a:r>
            <a:r>
              <a:rPr lang="de-DE" dirty="0" smtClean="0"/>
              <a:t/>
            </a:r>
            <a:br>
              <a:rPr lang="de-DE" dirty="0" smtClean="0"/>
            </a:br>
            <a:endParaRPr lang="de-DE" dirty="0"/>
          </a:p>
          <a:p>
            <a:pPr lvl="1"/>
            <a:r>
              <a:rPr lang="de-DE" dirty="0"/>
              <a:t>in der Zielgruppe, z. B. Schulausgabe</a:t>
            </a:r>
            <a:r>
              <a:rPr lang="de-DE"/>
              <a:t>, </a:t>
            </a:r>
            <a:r>
              <a:rPr lang="de-DE" smtClean="0"/>
              <a:t>Studienausgabe</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6840760"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122</a:t>
            </a:fld>
            <a:endParaRPr lang="de-DE"/>
          </a:p>
        </p:txBody>
      </p:sp>
    </p:spTree>
    <p:extLst>
      <p:ext uri="{BB962C8B-B14F-4D97-AF65-F5344CB8AC3E}">
        <p14:creationId xmlns:p14="http://schemas.microsoft.com/office/powerpoint/2010/main" val="401423116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Ausgabebezeichnung </a:t>
            </a:r>
          </a:p>
        </p:txBody>
      </p:sp>
      <p:sp>
        <p:nvSpPr>
          <p:cNvPr id="3" name="Textplatzhalter 2"/>
          <p:cNvSpPr>
            <a:spLocks noGrp="1"/>
          </p:cNvSpPr>
          <p:nvPr>
            <p:ph type="body" sz="quarter" idx="13"/>
          </p:nvPr>
        </p:nvSpPr>
        <p:spPr/>
        <p:txBody>
          <a:bodyPr/>
          <a:lstStyle/>
          <a:p>
            <a:pPr lvl="0"/>
            <a:r>
              <a:rPr lang="de-DE" dirty="0" smtClean="0"/>
              <a:t>kann </a:t>
            </a:r>
            <a:r>
              <a:rPr lang="de-DE" dirty="0"/>
              <a:t>außerdem </a:t>
            </a:r>
            <a:r>
              <a:rPr lang="de-DE" dirty="0" smtClean="0"/>
              <a:t>Folgendes </a:t>
            </a:r>
            <a:r>
              <a:rPr lang="de-DE" dirty="0"/>
              <a:t>anzeigen:</a:t>
            </a:r>
            <a:br>
              <a:rPr lang="de-DE" dirty="0"/>
            </a:br>
            <a:endParaRPr lang="de-DE" dirty="0"/>
          </a:p>
          <a:p>
            <a:pPr lvl="1"/>
            <a:r>
              <a:rPr lang="de-DE" dirty="0"/>
              <a:t>ein bestimmtes Format, z. B. Big </a:t>
            </a:r>
            <a:r>
              <a:rPr lang="de-DE" dirty="0" err="1"/>
              <a:t>book</a:t>
            </a:r>
            <a:r>
              <a:rPr lang="de-DE" dirty="0"/>
              <a:t> </a:t>
            </a:r>
            <a:r>
              <a:rPr lang="de-DE" dirty="0" err="1"/>
              <a:t>edition</a:t>
            </a:r>
            <a:r>
              <a:rPr lang="de-DE" dirty="0"/>
              <a:t>, Ausgabe in Großdruck</a:t>
            </a:r>
            <a:r>
              <a:rPr lang="de-DE" dirty="0" smtClean="0"/>
              <a:t>,</a:t>
            </a:r>
            <a:br>
              <a:rPr lang="de-DE" dirty="0" smtClean="0"/>
            </a:br>
            <a:endParaRPr lang="de-DE" dirty="0"/>
          </a:p>
          <a:p>
            <a:pPr lvl="1"/>
            <a:r>
              <a:rPr lang="de-DE" dirty="0"/>
              <a:t>ein unterschiedliches Datum, das mit dem Inhalt in Verbindung steht, z. B. Stand: Oktober 1981</a:t>
            </a:r>
            <a:r>
              <a:rPr lang="de-DE" dirty="0" smtClean="0"/>
              <a:t>,</a:t>
            </a:r>
            <a:br>
              <a:rPr lang="de-DE" dirty="0" smtClean="0"/>
            </a:br>
            <a:endParaRPr lang="de-DE" dirty="0"/>
          </a:p>
          <a:p>
            <a:pPr lvl="1"/>
            <a:r>
              <a:rPr lang="de-DE" dirty="0"/>
              <a:t>eine bestimmte Stimmlage bzw. ein bestimmtes Format bei </a:t>
            </a:r>
            <a:r>
              <a:rPr lang="de-DE" dirty="0" smtClean="0"/>
              <a:t>Noten</a:t>
            </a:r>
            <a:r>
              <a:rPr lang="de-DE" dirty="0"/>
              <a:t>, z. B. </a:t>
            </a:r>
            <a:r>
              <a:rPr lang="de-DE" dirty="0" smtClean="0"/>
              <a:t>Klavierauszug </a:t>
            </a:r>
            <a:endParaRPr lang="de-DE" dirty="0"/>
          </a:p>
          <a:p>
            <a:pPr lvl="1"/>
            <a:endParaRPr lang="de-DE" dirty="0" smtClean="0"/>
          </a:p>
          <a:p>
            <a:r>
              <a:rPr lang="de-DE" dirty="0" smtClean="0"/>
              <a:t>auch </a:t>
            </a:r>
            <a:r>
              <a:rPr lang="de-DE" dirty="0"/>
              <a:t>Lizenzausgaben werden in der Ausgabe-bezeichnung erfasst, wenn der Begriff „Lizenz“ mit einer Angabe wie „Ausgabe“ oder „Edition“ kombiniert ist (RDA 2.5.2.1 D-A-CH)</a:t>
            </a:r>
          </a:p>
          <a:p>
            <a:pPr lvl="1"/>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123</a:t>
            </a:fld>
            <a:endParaRPr lang="de-DE"/>
          </a:p>
        </p:txBody>
      </p:sp>
    </p:spTree>
    <p:extLst>
      <p:ext uri="{BB962C8B-B14F-4D97-AF65-F5344CB8AC3E}">
        <p14:creationId xmlns:p14="http://schemas.microsoft.com/office/powerpoint/2010/main" val="171533422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939234821"/>
              </p:ext>
            </p:extLst>
          </p:nvPr>
        </p:nvGraphicFramePr>
        <p:xfrm>
          <a:off x="432480" y="2132856"/>
          <a:ext cx="8315984" cy="993661"/>
        </p:xfrm>
        <a:graphic>
          <a:graphicData uri="http://schemas.openxmlformats.org/drawingml/2006/table">
            <a:tbl>
              <a:tblPr firstRow="1" bandRow="1">
                <a:tableStyleId>{5C22544A-7EE6-4342-B048-85BDC9FD1C3A}</a:tableStyleId>
              </a:tblPr>
              <a:tblGrid>
                <a:gridCol w="1478397"/>
                <a:gridCol w="3262491"/>
                <a:gridCol w="3575096"/>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Zweite</a:t>
                      </a:r>
                      <a:r>
                        <a:rPr lang="de-DE" baseline="0" dirty="0" smtClean="0">
                          <a:latin typeface="Verdana" panose="020B0604030504040204" pitchFamily="34" charset="0"/>
                          <a:ea typeface="Verdana" panose="020B0604030504040204" pitchFamily="34" charset="0"/>
                          <a:cs typeface="Verdana" panose="020B0604030504040204" pitchFamily="34" charset="0"/>
                        </a:rPr>
                        <a:t>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785257047"/>
              </p:ext>
            </p:extLst>
          </p:nvPr>
        </p:nvGraphicFramePr>
        <p:xfrm>
          <a:off x="467542" y="4653136"/>
          <a:ext cx="8352929" cy="993661"/>
        </p:xfrm>
        <a:graphic>
          <a:graphicData uri="http://schemas.openxmlformats.org/drawingml/2006/table">
            <a:tbl>
              <a:tblPr firstRow="1" bandRow="1">
                <a:tableStyleId>{5C22544A-7EE6-4342-B048-85BDC9FD1C3A}</a:tableStyleId>
              </a:tblPr>
              <a:tblGrid>
                <a:gridCol w="1484965"/>
                <a:gridCol w="3276985"/>
                <a:gridCol w="3590979"/>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Zweisprachige</a:t>
                      </a:r>
                      <a:r>
                        <a:rPr lang="de-DE" baseline="0" dirty="0" smtClean="0">
                          <a:latin typeface="Verdana" panose="020B0604030504040204" pitchFamily="34" charset="0"/>
                          <a:ea typeface="Verdana" panose="020B0604030504040204" pitchFamily="34" charset="0"/>
                          <a:cs typeface="Verdana" panose="020B0604030504040204" pitchFamily="34" charset="0"/>
                        </a:rPr>
                        <a:t> 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11560" y="1194626"/>
            <a:ext cx="2968438" cy="565416"/>
          </a:xfrm>
          <a:prstGeom prst="rect">
            <a:avLst/>
          </a:prstGeom>
          <a:ln w="3175">
            <a:solidFill>
              <a:schemeClr val="tx1"/>
            </a:solidFill>
          </a:ln>
        </p:spPr>
      </p:pic>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1" y="3429001"/>
            <a:ext cx="4248472" cy="765492"/>
          </a:xfrm>
          <a:prstGeom prst="rect">
            <a:avLst/>
          </a:prstGeom>
          <a:ln>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124</a:t>
            </a:fld>
            <a:endParaRPr lang="de-DE"/>
          </a:p>
        </p:txBody>
      </p:sp>
    </p:spTree>
    <p:extLst>
      <p:ext uri="{BB962C8B-B14F-4D97-AF65-F5344CB8AC3E}">
        <p14:creationId xmlns:p14="http://schemas.microsoft.com/office/powerpoint/2010/main" val="3662707744"/>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540597192"/>
              </p:ext>
            </p:extLst>
          </p:nvPr>
        </p:nvGraphicFramePr>
        <p:xfrm>
          <a:off x="496703" y="3933056"/>
          <a:ext cx="8323768" cy="993661"/>
        </p:xfrm>
        <a:graphic>
          <a:graphicData uri="http://schemas.openxmlformats.org/drawingml/2006/table">
            <a:tbl>
              <a:tblPr firstRow="1" bandRow="1">
                <a:tableStyleId>{5C22544A-7EE6-4342-B048-85BDC9FD1C3A}</a:tableStyleId>
              </a:tblPr>
              <a:tblGrid>
                <a:gridCol w="1479781"/>
                <a:gridCol w="3265545"/>
                <a:gridCol w="357844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153" y="942342"/>
            <a:ext cx="1904190" cy="711202"/>
          </a:xfrm>
          <a:prstGeom prst="rect">
            <a:avLst/>
          </a:prstGeom>
          <a:ln w="3175">
            <a:solidFill>
              <a:schemeClr val="tx1"/>
            </a:solidFill>
          </a:ln>
        </p:spPr>
      </p:pic>
      <p:sp>
        <p:nvSpPr>
          <p:cNvPr id="11" name="Textfeld 10"/>
          <p:cNvSpPr txBox="1"/>
          <p:nvPr/>
        </p:nvSpPr>
        <p:spPr>
          <a:xfrm>
            <a:off x="359966" y="942342"/>
            <a:ext cx="2267416"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Titelseite:</a:t>
            </a:r>
          </a:p>
        </p:txBody>
      </p:sp>
      <p:sp>
        <p:nvSpPr>
          <p:cNvPr id="12" name="Textfeld 11"/>
          <p:cNvSpPr txBox="1"/>
          <p:nvPr/>
        </p:nvSpPr>
        <p:spPr>
          <a:xfrm>
            <a:off x="359966" y="1772816"/>
            <a:ext cx="3924921"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 Titelseite:</a:t>
            </a:r>
          </a:p>
        </p:txBody>
      </p:sp>
      <p:sp>
        <p:nvSpPr>
          <p:cNvPr id="14" name="Textfeld 13"/>
          <p:cNvSpPr txBox="1"/>
          <p:nvPr/>
        </p:nvSpPr>
        <p:spPr>
          <a:xfrm>
            <a:off x="401358" y="5132835"/>
            <a:ext cx="8139472" cy="923330"/>
          </a:xfrm>
          <a:prstGeom prst="rect">
            <a:avLst/>
          </a:prstGeom>
          <a:solidFill>
            <a:schemeClr val="bg1"/>
          </a:solidFill>
          <a:ln>
            <a:noFill/>
          </a:ln>
        </p:spPr>
        <p:txBody>
          <a:bodyPr wrap="none" rtlCol="0">
            <a:spAutoFit/>
          </a:bodyPr>
          <a:lstStyle/>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Titelseite hat als Informationsquelle bei der Ausgabebezeichnung</a:t>
            </a:r>
          </a:p>
          <a:p>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   Vorrang vor anderen Quellen</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Ausführliche Formulierung bei Bedarf zusätzlich als Anmerkung</a:t>
            </a:r>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966" y="2175221"/>
            <a:ext cx="6593584" cy="132578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125</a:t>
            </a:fld>
            <a:endParaRPr lang="de-DE"/>
          </a:p>
        </p:txBody>
      </p:sp>
    </p:spTree>
    <p:extLst>
      <p:ext uri="{BB962C8B-B14F-4D97-AF65-F5344CB8AC3E}">
        <p14:creationId xmlns:p14="http://schemas.microsoft.com/office/powerpoint/2010/main" val="22818676"/>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 einer näher erläuterten Überarbeitung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253816997"/>
              </p:ext>
            </p:extLst>
          </p:nvPr>
        </p:nvGraphicFramePr>
        <p:xfrm>
          <a:off x="295391" y="2420888"/>
          <a:ext cx="8352928" cy="2304256"/>
        </p:xfrm>
        <a:graphic>
          <a:graphicData uri="http://schemas.openxmlformats.org/drawingml/2006/table">
            <a:tbl>
              <a:tblPr firstRow="1" bandRow="1">
                <a:tableStyleId>{5C22544A-7EE6-4342-B048-85BDC9FD1C3A}</a:tableStyleId>
              </a:tblPr>
              <a:tblGrid>
                <a:gridCol w="1484965"/>
                <a:gridCol w="3276985"/>
                <a:gridCol w="3590978"/>
              </a:tblGrid>
              <a:tr h="38763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429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Second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736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 einer näher erläuterten</a:t>
                      </a:r>
                      <a:r>
                        <a:rPr lang="de-DE" b="1" baseline="0" dirty="0" smtClean="0">
                          <a:latin typeface="Verdana" panose="020B0604030504040204" pitchFamily="34" charset="0"/>
                          <a:ea typeface="Verdana" panose="020B0604030504040204" pitchFamily="34" charset="0"/>
                          <a:cs typeface="Verdana" panose="020B0604030504040204" pitchFamily="34" charset="0"/>
                        </a:rPr>
                        <a:t> Überarbeitung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corrected</a:t>
                      </a:r>
                      <a:r>
                        <a:rPr lang="de-DE" dirty="0" smtClean="0">
                          <a:latin typeface="Verdana" panose="020B0604030504040204" pitchFamily="34" charset="0"/>
                          <a:ea typeface="Verdana" panose="020B0604030504040204" pitchFamily="34" charset="0"/>
                          <a:cs typeface="Verdana" panose="020B0604030504040204" pitchFamily="34" charset="0"/>
                        </a:rPr>
                        <a:t> 2nd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printing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216" y="1124744"/>
            <a:ext cx="3202526" cy="1152128"/>
          </a:xfrm>
          <a:prstGeom prst="rect">
            <a:avLst/>
          </a:prstGeom>
          <a:ln w="3175">
            <a:solidFill>
              <a:schemeClr val="tx1"/>
            </a:solidFill>
          </a:ln>
        </p:spPr>
      </p:pic>
      <p:sp>
        <p:nvSpPr>
          <p:cNvPr id="10" name="Textfeld 9"/>
          <p:cNvSpPr txBox="1"/>
          <p:nvPr/>
        </p:nvSpPr>
        <p:spPr>
          <a:xfrm>
            <a:off x="295391" y="5157192"/>
            <a:ext cx="8730532" cy="923330"/>
          </a:xfrm>
          <a:prstGeom prst="rect">
            <a:avLst/>
          </a:prstGeom>
          <a:solidFill>
            <a:schemeClr val="bg1"/>
          </a:solidFill>
          <a:ln>
            <a:noFill/>
          </a:ln>
        </p:spPr>
        <p:txBody>
          <a:bodyPr wrap="none" rtlCol="0">
            <a:spAutoFit/>
          </a:bodyPr>
          <a:lstStyle/>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Es sind 2 Bezeichnungen vorhanden</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Daher: Erfassen von „</a:t>
            </a:r>
            <a:r>
              <a:rPr lang="de-DE" dirty="0" err="1" smtClean="0">
                <a:latin typeface="Verdana" panose="020B0604030504040204" pitchFamily="34" charset="0"/>
                <a:ea typeface="Verdana" panose="020B0604030504040204" pitchFamily="34" charset="0"/>
                <a:cs typeface="Verdana" panose="020B0604030504040204" pitchFamily="34" charset="0"/>
              </a:rPr>
              <a:t>corrected</a:t>
            </a:r>
            <a:r>
              <a:rPr lang="de-DE" dirty="0" smtClean="0">
                <a:latin typeface="Verdana" panose="020B0604030504040204" pitchFamily="34" charset="0"/>
                <a:ea typeface="Verdana" panose="020B0604030504040204" pitchFamily="34" charset="0"/>
                <a:cs typeface="Verdana" panose="020B0604030504040204" pitchFamily="34" charset="0"/>
              </a:rPr>
              <a:t> 2nd </a:t>
            </a:r>
            <a:r>
              <a:rPr lang="de-DE" dirty="0" err="1" smtClean="0">
                <a:latin typeface="Verdana" panose="020B0604030504040204" pitchFamily="34" charset="0"/>
                <a:ea typeface="Verdana" panose="020B0604030504040204" pitchFamily="34" charset="0"/>
                <a:cs typeface="Verdana" panose="020B0604030504040204" pitchFamily="34" charset="0"/>
              </a:rPr>
              <a:t>printing</a:t>
            </a:r>
            <a:r>
              <a:rPr lang="de-DE" dirty="0" smtClean="0">
                <a:latin typeface="Verdana" panose="020B0604030504040204" pitchFamily="34" charset="0"/>
                <a:ea typeface="Verdana" panose="020B0604030504040204" pitchFamily="34" charset="0"/>
                <a:cs typeface="Verdana" panose="020B0604030504040204" pitchFamily="34" charset="0"/>
              </a:rPr>
              <a:t>“ als Ausgabebezeichnung </a:t>
            </a:r>
          </a:p>
          <a:p>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   einer näher erläuterten Überarbeitung (RDA 2.5.6.3 D-A-CH)</a:t>
            </a:r>
          </a:p>
        </p:txBody>
      </p:sp>
      <p:sp>
        <p:nvSpPr>
          <p:cNvPr id="3" name="Foliennummernplatzhalter 2"/>
          <p:cNvSpPr>
            <a:spLocks noGrp="1"/>
          </p:cNvSpPr>
          <p:nvPr>
            <p:ph type="sldNum" sz="quarter" idx="4"/>
          </p:nvPr>
        </p:nvSpPr>
        <p:spPr/>
        <p:txBody>
          <a:bodyPr/>
          <a:lstStyle/>
          <a:p>
            <a:fld id="{8A6690F1-7CA1-4166-A522-500460961984}" type="slidenum">
              <a:rPr lang="de-DE" smtClean="0"/>
              <a:pPr/>
              <a:t>126</a:t>
            </a:fld>
            <a:endParaRPr lang="de-DE"/>
          </a:p>
        </p:txBody>
      </p:sp>
    </p:spTree>
    <p:extLst>
      <p:ext uri="{BB962C8B-B14F-4D97-AF65-F5344CB8AC3E}">
        <p14:creationId xmlns:p14="http://schemas.microsoft.com/office/powerpoint/2010/main" val="350856701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Veröffentlichungsangabe/Vertriebsangabe/</a:t>
            </a:r>
            <a:br>
              <a:rPr lang="de-DE" sz="2800" dirty="0" smtClean="0"/>
            </a:br>
            <a:r>
              <a:rPr lang="de-DE" sz="2800" dirty="0" smtClean="0"/>
              <a:t>Herstellungsangabe/Copyrightdatum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127</a:t>
            </a:fld>
            <a:endParaRPr lang="de-DE"/>
          </a:p>
        </p:txBody>
      </p:sp>
    </p:spTree>
    <p:extLst>
      <p:ext uri="{BB962C8B-B14F-4D97-AF65-F5344CB8AC3E}">
        <p14:creationId xmlns:p14="http://schemas.microsoft.com/office/powerpoint/2010/main" val="2166141839"/>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a:t>
            </a:r>
            <a:r>
              <a:rPr lang="de-DE" dirty="0"/>
              <a:t>(RDA 2.8.2)</a:t>
            </a:r>
            <a:endParaRPr lang="de-DE" sz="1800" dirty="0"/>
          </a:p>
          <a:p>
            <a:endParaRPr lang="de-DE" dirty="0"/>
          </a:p>
          <a:p>
            <a:r>
              <a:rPr lang="de-DE" dirty="0"/>
              <a:t>Verlagsname (RDA 2.8.4)</a:t>
            </a:r>
          </a:p>
          <a:p>
            <a:endParaRPr lang="de-DE" dirty="0"/>
          </a:p>
          <a:p>
            <a:r>
              <a:rPr lang="de-DE" dirty="0"/>
              <a:t>Erscheinungsdatum (RDA 2.8.6)</a:t>
            </a:r>
          </a:p>
          <a:p>
            <a:endParaRPr lang="de-DE" dirty="0"/>
          </a:p>
          <a:p>
            <a:pPr>
              <a:buNone/>
            </a:pPr>
            <a:endParaRPr lang="de-DE" dirty="0"/>
          </a:p>
          <a:p>
            <a:pPr marL="0" indent="0">
              <a:buNone/>
            </a:pPr>
            <a:r>
              <a:rPr lang="de-DE" dirty="0"/>
              <a:t>Elemente der Veröffentlichungsangabe </a:t>
            </a:r>
          </a:p>
          <a:p>
            <a:pPr marL="0" indent="0">
              <a:buNone/>
            </a:pPr>
            <a:r>
              <a:rPr lang="de-DE" dirty="0"/>
              <a:t>-&gt; Standardelemente.</a:t>
            </a:r>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128</a:t>
            </a:fld>
            <a:endParaRPr lang="de-DE"/>
          </a:p>
        </p:txBody>
      </p:sp>
    </p:spTree>
    <p:extLst>
      <p:ext uri="{BB962C8B-B14F-4D97-AF65-F5344CB8AC3E}">
        <p14:creationId xmlns:p14="http://schemas.microsoft.com/office/powerpoint/2010/main" val="351354309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a:t>Vertriebsort (RDA 2.9.2)</a:t>
            </a:r>
            <a:endParaRPr lang="de-DE" sz="1800" dirty="0"/>
          </a:p>
          <a:p>
            <a:endParaRPr lang="de-DE" dirty="0"/>
          </a:p>
          <a:p>
            <a:r>
              <a:rPr lang="de-DE" dirty="0"/>
              <a:t>Vertriebsname (RDA 2.9.4)</a:t>
            </a:r>
          </a:p>
          <a:p>
            <a:endParaRPr lang="de-DE" dirty="0"/>
          </a:p>
          <a:p>
            <a:r>
              <a:rPr lang="de-DE" dirty="0"/>
              <a:t>Vertriebsdatum (RDA 2.9.6)</a:t>
            </a:r>
          </a:p>
          <a:p>
            <a:endParaRPr lang="de-DE" dirty="0"/>
          </a:p>
          <a:p>
            <a:pPr>
              <a:buNone/>
            </a:pPr>
            <a:endParaRPr lang="de-DE" dirty="0"/>
          </a:p>
          <a:p>
            <a:pPr marL="0" indent="0">
              <a:buNone/>
            </a:pPr>
            <a:r>
              <a:rPr lang="de-DE" dirty="0"/>
              <a:t>Elemente der Vertriebsangabe: </a:t>
            </a:r>
          </a:p>
          <a:p>
            <a:pPr marL="0" indent="0">
              <a:buNone/>
            </a:pPr>
            <a:r>
              <a:rPr lang="de-DE" dirty="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129</a:t>
            </a:fld>
            <a:endParaRPr lang="de-DE"/>
          </a:p>
        </p:txBody>
      </p:sp>
    </p:spTree>
    <p:extLst>
      <p:ext uri="{BB962C8B-B14F-4D97-AF65-F5344CB8AC3E}">
        <p14:creationId xmlns:p14="http://schemas.microsoft.com/office/powerpoint/2010/main" val="1577522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Beispiel einzelne Einheit: 3.01 Vor der Zeit / Christoph Hein</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1268760"/>
            <a:ext cx="2443503" cy="5040560"/>
          </a:xfrm>
          <a:prstGeom prst="rect">
            <a:avLst/>
          </a:prstGeom>
          <a:ln w="12700">
            <a:solidFill>
              <a:schemeClr val="tx1"/>
            </a:solidFill>
          </a:ln>
        </p:spPr>
      </p:pic>
      <p:pic>
        <p:nvPicPr>
          <p:cNvPr id="1026" name="Picture 2"/>
          <p:cNvPicPr>
            <a:picLocks noChangeAspect="1" noChangeArrowheads="1"/>
          </p:cNvPicPr>
          <p:nvPr/>
        </p:nvPicPr>
        <p:blipFill>
          <a:blip r:embed="rId3" cstate="print"/>
          <a:srcRect/>
          <a:stretch>
            <a:fillRect/>
          </a:stretch>
        </p:blipFill>
        <p:spPr bwMode="auto">
          <a:xfrm>
            <a:off x="4699992" y="1484784"/>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13</a:t>
            </a:fld>
            <a:endParaRPr lang="de-DE"/>
          </a:p>
        </p:txBody>
      </p:sp>
      <p:sp>
        <p:nvSpPr>
          <p:cNvPr id="13" name="Fußzeilenplatzhalter 12"/>
          <p:cNvSpPr>
            <a:spLocks noGrp="1"/>
          </p:cNvSpPr>
          <p:nvPr>
            <p:ph type="ftr" sz="quarter" idx="14"/>
          </p:nvPr>
        </p:nvSpPr>
        <p:spPr>
          <a:xfrm>
            <a:off x="467544" y="6376243"/>
            <a:ext cx="795292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14552699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a:t>Herstellungsort (RDA 2.10.2)</a:t>
            </a:r>
            <a:endParaRPr lang="de-DE" sz="1800" dirty="0"/>
          </a:p>
          <a:p>
            <a:endParaRPr lang="de-DE" dirty="0"/>
          </a:p>
          <a:p>
            <a:r>
              <a:rPr lang="de-DE" dirty="0"/>
              <a:t>Herstellername (RDA 2.10.4)</a:t>
            </a:r>
          </a:p>
          <a:p>
            <a:endParaRPr lang="de-DE" dirty="0"/>
          </a:p>
          <a:p>
            <a:r>
              <a:rPr lang="de-DE" dirty="0"/>
              <a:t>Herstellungsdatum (RDA 2.10.6)</a:t>
            </a:r>
          </a:p>
          <a:p>
            <a:endParaRPr lang="de-DE" dirty="0"/>
          </a:p>
          <a:p>
            <a:pPr>
              <a:buNone/>
            </a:pPr>
            <a:endParaRPr lang="de-DE" dirty="0"/>
          </a:p>
          <a:p>
            <a:pPr marL="0" indent="0">
              <a:buNone/>
            </a:pPr>
            <a:r>
              <a:rPr lang="de-DE" dirty="0"/>
              <a:t>Elemente der Herstellungsangabe: </a:t>
            </a:r>
          </a:p>
          <a:p>
            <a:pPr marL="0" indent="0">
              <a:buNone/>
            </a:pPr>
            <a:r>
              <a:rPr lang="de-DE" dirty="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130</a:t>
            </a:fld>
            <a:endParaRPr lang="de-DE"/>
          </a:p>
        </p:txBody>
      </p:sp>
    </p:spTree>
    <p:extLst>
      <p:ext uri="{BB962C8B-B14F-4D97-AF65-F5344CB8AC3E}">
        <p14:creationId xmlns:p14="http://schemas.microsoft.com/office/powerpoint/2010/main" val="366252419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Informationsquellen für das Erscheinungsdatum in dieser Reihenfolge:</a:t>
            </a:r>
          </a:p>
          <a:p>
            <a:endParaRPr lang="de-DE" dirty="0"/>
          </a:p>
          <a:p>
            <a:pPr marL="971550" lvl="1" indent="-514350">
              <a:buFont typeface="+mj-lt"/>
              <a:buAutoNum type="romanLcPeriod"/>
            </a:pPr>
            <a:r>
              <a:rPr lang="de-DE" dirty="0"/>
              <a:t>Gleiche Quelle, aus der der Haupttitel entnommen wurde</a:t>
            </a:r>
          </a:p>
          <a:p>
            <a:pPr marL="971550" lvl="1" indent="-514350">
              <a:buFont typeface="+mj-lt"/>
              <a:buAutoNum type="romanLcPeriod"/>
            </a:pPr>
            <a:r>
              <a:rPr lang="de-DE" dirty="0"/>
              <a:t>Andere Quelle innerhalb der Ressource</a:t>
            </a:r>
          </a:p>
          <a:p>
            <a:pPr marL="971550" lvl="1" indent="-514350">
              <a:buFont typeface="+mj-lt"/>
              <a:buAutoNum type="romanLcPeriod"/>
            </a:pPr>
            <a:r>
              <a:rPr lang="de-DE" dirty="0"/>
              <a:t>Andere Quelle außerhalb der Ressource (dann muss das Erscheinungsdatum eckig geklammert werden)</a:t>
            </a:r>
          </a:p>
          <a:p>
            <a:pPr marL="57150" indent="0">
              <a:buNone/>
            </a:pPr>
            <a:endParaRPr lang="de-DE" dirty="0" smtClean="0"/>
          </a:p>
          <a:p>
            <a:pPr marL="355600" indent="-298450"/>
            <a:endParaRPr lang="de-DE" dirty="0" smtClean="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131</a:t>
            </a:fld>
            <a:endParaRPr lang="de-DE"/>
          </a:p>
        </p:txBody>
      </p:sp>
    </p:spTree>
    <p:extLst>
      <p:ext uri="{BB962C8B-B14F-4D97-AF65-F5344CB8AC3E}">
        <p14:creationId xmlns:p14="http://schemas.microsoft.com/office/powerpoint/2010/main" val="1503610345"/>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Erfassung des Erscheinungsdatums: einzelne Einheit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Das Erscheinungsdatum wird erfasst, wie es auf der Informationsquelle erscheint</a:t>
            </a:r>
          </a:p>
          <a:p>
            <a:endParaRPr lang="de-DE" dirty="0"/>
          </a:p>
          <a:p>
            <a:r>
              <a:rPr lang="de-DE" dirty="0"/>
              <a:t>Beispiel: </a:t>
            </a:r>
          </a:p>
          <a:p>
            <a:pPr>
              <a:buNone/>
            </a:pPr>
            <a:r>
              <a:rPr lang="de-DE" dirty="0"/>
              <a:t>	In der Ressource: 1. Auflage September 2006</a:t>
            </a:r>
          </a:p>
        </p:txBody>
      </p:sp>
      <p:graphicFrame>
        <p:nvGraphicFramePr>
          <p:cNvPr id="6" name="Tabelle 5"/>
          <p:cNvGraphicFramePr>
            <a:graphicFrameLocks noGrp="1"/>
          </p:cNvGraphicFramePr>
          <p:nvPr>
            <p:extLst>
              <p:ext uri="{D42A27DB-BD31-4B8C-83A1-F6EECF244321}">
                <p14:modId xmlns:p14="http://schemas.microsoft.com/office/powerpoint/2010/main" val="4049073418"/>
              </p:ext>
            </p:extLst>
          </p:nvPr>
        </p:nvGraphicFramePr>
        <p:xfrm>
          <a:off x="683568" y="3933056"/>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132</a:t>
            </a:fld>
            <a:endParaRPr lang="de-DE"/>
          </a:p>
        </p:txBody>
      </p:sp>
    </p:spTree>
    <p:extLst>
      <p:ext uri="{BB962C8B-B14F-4D97-AF65-F5344CB8AC3E}">
        <p14:creationId xmlns:p14="http://schemas.microsoft.com/office/powerpoint/2010/main" val="1320216921"/>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Erfassung des Erscheinungsdatums: fortlaufende Ressource</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a:t>Beispiel für fortlaufende Ressourcen: </a:t>
            </a:r>
          </a:p>
          <a:p>
            <a:pPr>
              <a:buNone/>
            </a:pPr>
            <a:r>
              <a:rPr lang="de-DE" dirty="0"/>
              <a:t>	</a:t>
            </a:r>
          </a:p>
          <a:p>
            <a:pPr>
              <a:buNone/>
            </a:pPr>
            <a:r>
              <a:rPr lang="de-DE" dirty="0"/>
              <a:t>	In der Ressource: Mai 2000</a:t>
            </a:r>
          </a:p>
        </p:txBody>
      </p:sp>
      <p:graphicFrame>
        <p:nvGraphicFramePr>
          <p:cNvPr id="6" name="Tabelle 5"/>
          <p:cNvGraphicFramePr>
            <a:graphicFrameLocks noGrp="1"/>
          </p:cNvGraphicFramePr>
          <p:nvPr>
            <p:extLst>
              <p:ext uri="{D42A27DB-BD31-4B8C-83A1-F6EECF244321}">
                <p14:modId xmlns:p14="http://schemas.microsoft.com/office/powerpoint/2010/main" val="1228094016"/>
              </p:ext>
            </p:extLst>
          </p:nvPr>
        </p:nvGraphicFramePr>
        <p:xfrm>
          <a:off x="683568" y="3140968"/>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Mai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133</a:t>
            </a:fld>
            <a:endParaRPr lang="de-DE"/>
          </a:p>
        </p:txBody>
      </p:sp>
    </p:spTree>
    <p:extLst>
      <p:ext uri="{BB962C8B-B14F-4D97-AF65-F5344CB8AC3E}">
        <p14:creationId xmlns:p14="http://schemas.microsoft.com/office/powerpoint/2010/main" val="2494287460"/>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r>
              <a:rPr lang="de-DE" dirty="0"/>
              <a:t>Nach RDA 1.8.2 wird das Erscheinungsdatum in arabischen Ziffern angegeben</a:t>
            </a:r>
          </a:p>
          <a:p>
            <a:endParaRPr lang="de-DE" dirty="0"/>
          </a:p>
          <a:p>
            <a:r>
              <a:rPr lang="de-DE" dirty="0"/>
              <a:t>Beispiel:</a:t>
            </a:r>
            <a:r>
              <a:rPr lang="de-DE" dirty="0">
                <a:solidFill>
                  <a:srgbClr val="FF0000"/>
                </a:solidFill>
              </a:rPr>
              <a:t> </a:t>
            </a:r>
            <a:r>
              <a:rPr lang="de-DE" dirty="0"/>
              <a:t>In der Ressource:</a:t>
            </a:r>
          </a:p>
          <a:p>
            <a:pPr lvl="1"/>
            <a:endParaRPr lang="de-DE" dirty="0"/>
          </a:p>
          <a:p>
            <a:pPr lvl="1"/>
            <a:r>
              <a:rPr lang="de-DE" dirty="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2821284240"/>
              </p:ext>
            </p:extLst>
          </p:nvPr>
        </p:nvGraphicFramePr>
        <p:xfrm>
          <a:off x="683568" y="33569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54021159"/>
              </p:ext>
            </p:extLst>
          </p:nvPr>
        </p:nvGraphicFramePr>
        <p:xfrm>
          <a:off x="683568" y="51571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
        <p:nvSpPr>
          <p:cNvPr id="10" name="Fußzeilenplatzhalter 9"/>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134</a:t>
            </a:fld>
            <a:endParaRPr lang="de-DE"/>
          </a:p>
        </p:txBody>
      </p:sp>
    </p:spTree>
    <p:extLst>
      <p:ext uri="{BB962C8B-B14F-4D97-AF65-F5344CB8AC3E}">
        <p14:creationId xmlns:p14="http://schemas.microsoft.com/office/powerpoint/2010/main" val="1695587427"/>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Beispiel:</a:t>
            </a:r>
            <a:r>
              <a:rPr lang="de-DE" dirty="0">
                <a:solidFill>
                  <a:srgbClr val="FF0000"/>
                </a:solidFill>
              </a:rPr>
              <a:t> </a:t>
            </a:r>
          </a:p>
          <a:p>
            <a:pPr>
              <a:buNone/>
            </a:pPr>
            <a:r>
              <a:rPr lang="de-DE" dirty="0">
                <a:solidFill>
                  <a:srgbClr val="FF0000"/>
                </a:solidFill>
              </a:rPr>
              <a:t>	</a:t>
            </a:r>
            <a:r>
              <a:rPr lang="de-DE" dirty="0"/>
              <a:t>In der Ressource auf der Titelseite:</a:t>
            </a:r>
          </a:p>
          <a:p>
            <a:pPr lvl="1"/>
            <a:endParaRPr lang="de-DE" dirty="0"/>
          </a:p>
          <a:p>
            <a:pPr lvl="1"/>
            <a:r>
              <a:rPr lang="de-DE" dirty="0"/>
              <a:t>Einzelne Einheit:</a:t>
            </a:r>
          </a:p>
          <a:p>
            <a:pPr lvl="1"/>
            <a:endParaRPr lang="de-DE" dirty="0" smtClean="0"/>
          </a:p>
          <a:p>
            <a:pPr lvl="1"/>
            <a:endParaRPr lang="de-DE" dirty="0" smtClean="0"/>
          </a:p>
          <a:p>
            <a:pPr lvl="1"/>
            <a:endParaRPr lang="de-DE" dirty="0" smtClean="0"/>
          </a:p>
          <a:p>
            <a:pPr lvl="1"/>
            <a:endParaRPr lang="de-DE" dirty="0" smtClean="0"/>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956424529"/>
              </p:ext>
            </p:extLst>
          </p:nvPr>
        </p:nvGraphicFramePr>
        <p:xfrm>
          <a:off x="683568" y="3068960"/>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191945850"/>
              </p:ext>
            </p:extLst>
          </p:nvPr>
        </p:nvGraphicFramePr>
        <p:xfrm>
          <a:off x="683568" y="4941168"/>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6300192" y="1772816"/>
            <a:ext cx="1800200" cy="369332"/>
          </a:xfrm>
          <a:prstGeom prst="rect">
            <a:avLst/>
          </a:prstGeom>
          <a:solidFill>
            <a:schemeClr val="bg1"/>
          </a:solidFill>
          <a:ln>
            <a:solidFill>
              <a:schemeClr val="tx1"/>
            </a:solidFill>
          </a:ln>
        </p:spPr>
        <p:txBody>
          <a:bodyPr wrap="square" rtlCol="0">
            <a:spAutoFit/>
          </a:bodyPr>
          <a:lstStyle/>
          <a:p>
            <a:r>
              <a:rPr lang="de-DE" dirty="0" smtClean="0">
                <a:latin typeface="Aharoni" pitchFamily="2" charset="-79"/>
                <a:cs typeface="Aharoni" pitchFamily="2" charset="-79"/>
              </a:rPr>
              <a:t>ZWEITAUSEND</a:t>
            </a:r>
            <a:endParaRPr lang="de-DE" dirty="0" smtClean="0">
              <a:latin typeface="Aharoni" pitchFamily="2" charset="-79"/>
              <a:ea typeface="Verdana" panose="020B0604030504040204" pitchFamily="34" charset="0"/>
              <a:cs typeface="Aharoni" pitchFamily="2" charset="-79"/>
            </a:endParaRPr>
          </a:p>
        </p:txBody>
      </p:sp>
      <p:sp>
        <p:nvSpPr>
          <p:cNvPr id="10" name="Fußzeilenplatzhalter 9"/>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135</a:t>
            </a:fld>
            <a:endParaRPr lang="de-DE"/>
          </a:p>
        </p:txBody>
      </p:sp>
    </p:spTree>
    <p:extLst>
      <p:ext uri="{BB962C8B-B14F-4D97-AF65-F5344CB8AC3E}">
        <p14:creationId xmlns:p14="http://schemas.microsoft.com/office/powerpoint/2010/main" val="220120708"/>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Zahlen-/Ziffern-/Druckleisten gehören zur Herstellungsangabe!</a:t>
            </a:r>
          </a:p>
          <a:p>
            <a:endParaRPr lang="de-DE" dirty="0"/>
          </a:p>
          <a:p>
            <a:r>
              <a:rPr lang="de-DE" dirty="0"/>
              <a:t>Beispiel:</a:t>
            </a:r>
          </a:p>
          <a:p>
            <a:endParaRPr lang="de-DE" dirty="0" smtClean="0"/>
          </a:p>
          <a:p>
            <a:endParaRPr lang="de-DE" dirty="0" smtClean="0"/>
          </a:p>
          <a:p>
            <a:pPr>
              <a:buNone/>
            </a:pPr>
            <a:r>
              <a:rPr lang="de-DE" dirty="0" smtClean="0"/>
              <a:t>	</a:t>
            </a:r>
          </a:p>
          <a:p>
            <a:pPr>
              <a:buNone/>
            </a:pPr>
            <a:r>
              <a:rPr lang="de-DE" dirty="0" smtClean="0"/>
              <a:t>	</a:t>
            </a:r>
            <a:r>
              <a:rPr lang="de-DE" dirty="0"/>
              <a:t>„2014“ gilt als Herstellungsjahr. Es wird nicht als Erscheinungsdatum berücksichtigt. </a:t>
            </a:r>
          </a:p>
          <a:p>
            <a:endParaRPr lang="de-DE" dirty="0" smtClean="0"/>
          </a:p>
          <a:p>
            <a:endParaRPr lang="de-DE" dirty="0" smtClean="0"/>
          </a:p>
        </p:txBody>
      </p:sp>
      <p:sp>
        <p:nvSpPr>
          <p:cNvPr id="4" name="Textfeld 3"/>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
        <p:nvSpPr>
          <p:cNvPr id="5" name="Fußzeilenplatzhalter 4"/>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136</a:t>
            </a:fld>
            <a:endParaRPr lang="de-DE"/>
          </a:p>
        </p:txBody>
      </p:sp>
    </p:spTree>
    <p:extLst>
      <p:ext uri="{BB962C8B-B14F-4D97-AF65-F5344CB8AC3E}">
        <p14:creationId xmlns:p14="http://schemas.microsoft.com/office/powerpoint/2010/main" val="37935671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Erscheinungsdatum (RDA 2.8.6.6 D-A-CH und RDA 2.8.6.5 D-A-CH)</a:t>
            </a:r>
            <a:endParaRPr lang="de-DE" dirty="0"/>
          </a:p>
        </p:txBody>
      </p:sp>
      <p:sp>
        <p:nvSpPr>
          <p:cNvPr id="3" name="Textplatzhalter 2"/>
          <p:cNvSpPr>
            <a:spLocks noGrp="1"/>
          </p:cNvSpPr>
          <p:nvPr>
            <p:ph type="body" sz="quarter" idx="13"/>
          </p:nvPr>
        </p:nvSpPr>
        <p:spPr>
          <a:xfrm>
            <a:off x="251520" y="1340768"/>
            <a:ext cx="8640960" cy="4968552"/>
          </a:xfrm>
        </p:spPr>
        <p:txBody>
          <a:bodyPr/>
          <a:lstStyle/>
          <a:p>
            <a:r>
              <a:rPr lang="de-DE" dirty="0"/>
              <a:t>Wenn Erscheinungsdatum aus Informationsquellen nicht ermittelbar: </a:t>
            </a:r>
          </a:p>
          <a:p>
            <a:endParaRPr lang="de-DE" dirty="0"/>
          </a:p>
          <a:p>
            <a:pPr>
              <a:buNone/>
            </a:pPr>
            <a:r>
              <a:rPr lang="de-DE" dirty="0"/>
              <a:t>	-&gt; 	</a:t>
            </a:r>
            <a:r>
              <a:rPr lang="de-DE" b="1" dirty="0"/>
              <a:t>Erscheinungsdatum aus anderen Quellen 	ermitteln bzw. schätzen </a:t>
            </a:r>
            <a:r>
              <a:rPr lang="de-DE" dirty="0"/>
              <a:t>(eckig klammern)</a:t>
            </a:r>
          </a:p>
          <a:p>
            <a:pPr>
              <a:buNone/>
            </a:pPr>
            <a:endParaRPr lang="de-DE" dirty="0"/>
          </a:p>
          <a:p>
            <a:pPr>
              <a:buNone/>
            </a:pPr>
            <a:r>
              <a:rPr lang="de-DE" dirty="0"/>
              <a:t>	-&gt;	NICHT: [Erscheinungsdatum nicht ermittelbar]</a:t>
            </a:r>
          </a:p>
          <a:p>
            <a:pPr lvl="2">
              <a:buNone/>
            </a:pPr>
            <a:endParaRPr lang="de-DE" b="1" dirty="0"/>
          </a:p>
          <a:p>
            <a:pPr lvl="2">
              <a:buNone/>
            </a:pPr>
            <a:endParaRPr lang="de-DE" dirty="0"/>
          </a:p>
          <a:p>
            <a:pPr lvl="2">
              <a:buNone/>
            </a:pPr>
            <a:endParaRPr lang="de-DE" dirty="0"/>
          </a:p>
          <a:p>
            <a:pPr marL="0" lvl="2" indent="0">
              <a:buNone/>
            </a:pPr>
            <a:r>
              <a:rPr lang="de-DE" dirty="0"/>
              <a:t>(für einzelne Einheiten s. RDA 2.8.6.6 D-A-CH)</a:t>
            </a:r>
          </a:p>
          <a:p>
            <a:pPr marL="0" lvl="2" indent="0">
              <a:buNone/>
            </a:pPr>
            <a:r>
              <a:rPr lang="de-DE" dirty="0"/>
              <a:t>(für fortlaufende Ressourcen s. RDA 2.8.6.5 D-A-CH)</a:t>
            </a:r>
          </a:p>
          <a:p>
            <a:pPr marL="0" lvl="2" indent="0">
              <a:buNone/>
            </a:pPr>
            <a:r>
              <a:rPr lang="de-DE" dirty="0"/>
              <a:t>(</a:t>
            </a:r>
            <a:r>
              <a:rPr lang="fr-FR" dirty="0" err="1"/>
              <a:t>für</a:t>
            </a:r>
            <a:r>
              <a:rPr lang="fr-FR" dirty="0"/>
              <a:t> </a:t>
            </a:r>
            <a:r>
              <a:rPr lang="fr-FR" dirty="0" err="1"/>
              <a:t>Musik</a:t>
            </a:r>
            <a:r>
              <a:rPr lang="fr-FR" dirty="0"/>
              <a:t>-Ton-</a:t>
            </a:r>
            <a:r>
              <a:rPr lang="fr-FR" dirty="0" err="1"/>
              <a:t>Ressourcen</a:t>
            </a:r>
            <a:r>
              <a:rPr lang="fr-FR" dirty="0"/>
              <a:t> s. RDA 2.11.1.3 D-A-CH)</a:t>
            </a:r>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137</a:t>
            </a:fld>
            <a:endParaRPr lang="de-DE"/>
          </a:p>
        </p:txBody>
      </p:sp>
    </p:spTree>
    <p:extLst>
      <p:ext uri="{BB962C8B-B14F-4D97-AF65-F5344CB8AC3E}">
        <p14:creationId xmlns:p14="http://schemas.microsoft.com/office/powerpoint/2010/main" val="1100298099"/>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Zum Schätzen des Erscheinungsdatums 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a:t>
            </a:r>
            <a:br>
              <a:rPr lang="de-DE" dirty="0" smtClean="0"/>
            </a:br>
            <a:r>
              <a:rPr lang="de-DE" dirty="0" smtClean="0"/>
              <a:t>z. B. Datum des Vorworts, Verlagsankündigung auf Website (notfalls wird ein Zeitraum geschätzt)</a:t>
            </a:r>
          </a:p>
          <a:p>
            <a:pPr marL="355600" indent="-298450"/>
            <a:endParaRPr lang="de-DE" dirty="0" smtClean="0"/>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138</a:t>
            </a:fld>
            <a:endParaRPr lang="de-DE"/>
          </a:p>
        </p:txBody>
      </p:sp>
    </p:spTree>
    <p:extLst>
      <p:ext uri="{BB962C8B-B14F-4D97-AF65-F5344CB8AC3E}">
        <p14:creationId xmlns:p14="http://schemas.microsoft.com/office/powerpoint/2010/main" val="1463500666"/>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pic>
        <p:nvPicPr>
          <p:cNvPr id="6"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628201163"/>
              </p:ext>
            </p:extLst>
          </p:nvPr>
        </p:nvGraphicFramePr>
        <p:xfrm>
          <a:off x="3779912" y="1340768"/>
          <a:ext cx="5256584" cy="1632232"/>
        </p:xfrm>
        <a:graphic>
          <a:graphicData uri="http://schemas.openxmlformats.org/drawingml/2006/table">
            <a:tbl>
              <a:tblPr firstRow="1" bandRow="1">
                <a:tableStyleId>{5C22544A-7EE6-4342-B048-85BDC9FD1C3A}</a:tableStyleId>
              </a:tblPr>
              <a:tblGrid>
                <a:gridCol w="914189"/>
                <a:gridCol w="2830227"/>
                <a:gridCol w="15121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67944" y="3140968"/>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139</a:t>
            </a:fld>
            <a:endParaRPr lang="de-DE"/>
          </a:p>
        </p:txBody>
      </p:sp>
    </p:spTree>
    <p:extLst>
      <p:ext uri="{BB962C8B-B14F-4D97-AF65-F5344CB8AC3E}">
        <p14:creationId xmlns:p14="http://schemas.microsoft.com/office/powerpoint/2010/main" val="34426192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Beispiel fortlaufende Ressource: 3.08 Jahresbericht / IFB Hamburg</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Textfeld 7"/>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14</a:t>
            </a:fld>
            <a:endParaRPr lang="de-DE"/>
          </a:p>
        </p:txBody>
      </p:sp>
      <p:sp>
        <p:nvSpPr>
          <p:cNvPr id="10" name="Fußzeilenplatzhalter 9"/>
          <p:cNvSpPr>
            <a:spLocks noGrp="1"/>
          </p:cNvSpPr>
          <p:nvPr>
            <p:ph type="ftr" sz="quarter" idx="14"/>
          </p:nvPr>
        </p:nvSpPr>
        <p:spPr>
          <a:xfrm>
            <a:off x="467544" y="6376243"/>
            <a:ext cx="8064896"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522866647"/>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644965785"/>
              </p:ext>
            </p:extLst>
          </p:nvPr>
        </p:nvGraphicFramePr>
        <p:xfrm>
          <a:off x="467544" y="2492896"/>
          <a:ext cx="7200000" cy="1008112"/>
        </p:xfrm>
        <a:graphic>
          <a:graphicData uri="http://schemas.openxmlformats.org/drawingml/2006/table">
            <a:tbl>
              <a:tblPr firstRow="1" bandRow="1">
                <a:tableStyleId>{5C22544A-7EE6-4342-B048-85BDC9FD1C3A}</a:tableStyleId>
              </a:tblPr>
              <a:tblGrid>
                <a:gridCol w="1296144"/>
                <a:gridCol w="3024336"/>
                <a:gridCol w="28795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2"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140</a:t>
            </a:fld>
            <a:endParaRPr lang="de-DE"/>
          </a:p>
        </p:txBody>
      </p:sp>
    </p:spTree>
    <p:extLst>
      <p:ext uri="{BB962C8B-B14F-4D97-AF65-F5344CB8AC3E}">
        <p14:creationId xmlns:p14="http://schemas.microsoft.com/office/powerpoint/2010/main" val="3556781853"/>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endParaRPr lang="de-DE" dirty="0" smtClean="0"/>
          </a:p>
          <a:p>
            <a:pPr marL="0" indent="0">
              <a:buNone/>
            </a:pPr>
            <a:r>
              <a:rPr lang="de-DE" dirty="0"/>
              <a:t>Beispiel </a:t>
            </a:r>
            <a:r>
              <a:rPr lang="de-DE" b="1" dirty="0"/>
              <a:t>einzelne Einheit</a:t>
            </a:r>
            <a:r>
              <a:rPr lang="de-DE" dirty="0"/>
              <a:t>: </a:t>
            </a:r>
          </a:p>
          <a:p>
            <a:pPr marL="0" indent="0">
              <a:buNone/>
            </a:pPr>
            <a:r>
              <a:rPr lang="de-DE" dirty="0"/>
              <a:t>Erscheinungsjahr in der Ressource nicht genannt. Aus dem Vorwort : </a:t>
            </a:r>
            <a:endParaRPr lang="de-DE" dirty="0" smtClean="0"/>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09988887"/>
              </p:ext>
            </p:extLst>
          </p:nvPr>
        </p:nvGraphicFramePr>
        <p:xfrm>
          <a:off x="467544" y="3789040"/>
          <a:ext cx="7200800" cy="100811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467544" y="2708920"/>
            <a:ext cx="5771429" cy="533333"/>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141</a:t>
            </a:fld>
            <a:endParaRPr lang="de-DE"/>
          </a:p>
        </p:txBody>
      </p:sp>
    </p:spTree>
    <p:extLst>
      <p:ext uri="{BB962C8B-B14F-4D97-AF65-F5344CB8AC3E}">
        <p14:creationId xmlns:p14="http://schemas.microsoft.com/office/powerpoint/2010/main" val="142914635"/>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r>
              <a:rPr lang="de-DE" b="1" dirty="0" smtClean="0"/>
              <a:t>Fortlaufende Ressource</a:t>
            </a:r>
            <a:r>
              <a:rPr lang="de-DE" dirty="0" smtClean="0"/>
              <a:t>:</a:t>
            </a:r>
          </a:p>
          <a:p>
            <a:pPr marL="0" indent="0">
              <a:buNone/>
            </a:pPr>
            <a:r>
              <a:rPr lang="de-DE" dirty="0"/>
              <a:t>Chronologische Bezeichnung aus der Zählung als ermitteltes Erscheinungsdatum erfassen.</a:t>
            </a:r>
          </a:p>
          <a:p>
            <a:pPr marL="0" indent="0">
              <a:buNone/>
            </a:pPr>
            <a:endParaRPr lang="de-DE" dirty="0" smtClean="0"/>
          </a:p>
          <a:p>
            <a:pPr marL="0" indent="0">
              <a:buNone/>
            </a:pPr>
            <a:r>
              <a:rPr lang="de-DE" dirty="0" smtClean="0"/>
              <a:t>Beispiel :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212055848"/>
              </p:ext>
            </p:extLst>
          </p:nvPr>
        </p:nvGraphicFramePr>
        <p:xfrm>
          <a:off x="467544" y="3284984"/>
          <a:ext cx="7200800" cy="163223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1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142</a:t>
            </a:fld>
            <a:endParaRPr lang="de-DE"/>
          </a:p>
        </p:txBody>
      </p:sp>
    </p:spTree>
    <p:extLst>
      <p:ext uri="{BB962C8B-B14F-4D97-AF65-F5344CB8AC3E}">
        <p14:creationId xmlns:p14="http://schemas.microsoft.com/office/powerpoint/2010/main" val="1069585433"/>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p>
        </p:txBody>
      </p:sp>
      <p:sp>
        <p:nvSpPr>
          <p:cNvPr id="3" name="Textplatzhalter 2"/>
          <p:cNvSpPr>
            <a:spLocks noGrp="1"/>
          </p:cNvSpPr>
          <p:nvPr>
            <p:ph type="body" sz="quarter" idx="13"/>
          </p:nvPr>
        </p:nvSpPr>
        <p:spPr/>
        <p:txBody>
          <a:bodyPr/>
          <a:lstStyle/>
          <a:p>
            <a:pPr>
              <a:buNone/>
            </a:pPr>
            <a:endParaRPr lang="de-DE" dirty="0" smtClean="0"/>
          </a:p>
          <a:p>
            <a:endParaRPr lang="de-DE" dirty="0" smtClean="0"/>
          </a:p>
          <a:p>
            <a:r>
              <a:rPr lang="de-DE" dirty="0"/>
              <a:t>Informationsquellen für den Verlagsnamen in dieser Reihenfolge:</a:t>
            </a:r>
          </a:p>
          <a:p>
            <a:endParaRPr lang="de-DE" dirty="0"/>
          </a:p>
          <a:p>
            <a:pPr marL="971550" lvl="1" indent="-514350">
              <a:buFont typeface="+mj-lt"/>
              <a:buAutoNum type="romanLcPeriod"/>
            </a:pPr>
            <a:r>
              <a:rPr lang="de-DE" dirty="0"/>
              <a:t>Gleiche Quelle, aus der der Haupttitel entnommen wurde</a:t>
            </a:r>
          </a:p>
          <a:p>
            <a:pPr marL="971550" lvl="1" indent="-514350">
              <a:buFont typeface="+mj-lt"/>
              <a:buAutoNum type="romanLcPeriod"/>
            </a:pPr>
            <a:r>
              <a:rPr lang="de-DE" dirty="0"/>
              <a:t>Andere Quelle innerhalb der Ressource</a:t>
            </a:r>
          </a:p>
          <a:p>
            <a:pPr marL="971550" lvl="1" indent="-514350">
              <a:buFont typeface="+mj-lt"/>
              <a:buAutoNum type="romanLcPeriod"/>
            </a:pPr>
            <a:r>
              <a:rPr lang="de-DE" dirty="0"/>
              <a:t>Andere Quelle außerhalb der Ressource (dann muss der Verlagsname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143</a:t>
            </a:fld>
            <a:endParaRPr lang="de-DE"/>
          </a:p>
        </p:txBody>
      </p:sp>
    </p:spTree>
    <p:extLst>
      <p:ext uri="{BB962C8B-B14F-4D97-AF65-F5344CB8AC3E}">
        <p14:creationId xmlns:p14="http://schemas.microsoft.com/office/powerpoint/2010/main" val="4259140658"/>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a:t>Verlagsname nicht ermittelbar</a:t>
            </a:r>
          </a:p>
          <a:p>
            <a:endParaRPr lang="de-DE" dirty="0"/>
          </a:p>
          <a:p>
            <a:pPr>
              <a:buNone/>
            </a:pPr>
            <a:r>
              <a:rPr lang="de-DE" dirty="0"/>
              <a:t>-&gt; es wird erfasst: „[Verlag nicht ermittelbar]“</a:t>
            </a:r>
          </a:p>
          <a:p>
            <a:pPr>
              <a:buNone/>
            </a:pPr>
            <a:endParaRPr lang="de-DE" dirty="0" smtClean="0"/>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144</a:t>
            </a:fld>
            <a:endParaRPr lang="de-DE"/>
          </a:p>
        </p:txBody>
      </p:sp>
    </p:spTree>
    <p:extLst>
      <p:ext uri="{BB962C8B-B14F-4D97-AF65-F5344CB8AC3E}">
        <p14:creationId xmlns:p14="http://schemas.microsoft.com/office/powerpoint/2010/main" val="1479584863"/>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Verlagsname übertragen wie auf der bevorzugten Quelle</a:t>
            </a:r>
          </a:p>
          <a:p>
            <a:endParaRPr lang="de-DE" dirty="0"/>
          </a:p>
          <a:p>
            <a:r>
              <a:rPr lang="de-DE" dirty="0"/>
              <a:t>Regeln der Groß- und Kleinschreibung sowie der Interpunktion werden angewandt (-&gt;Modul 2)</a:t>
            </a:r>
          </a:p>
          <a:p>
            <a:endParaRPr lang="de-DE" dirty="0"/>
          </a:p>
          <a:p>
            <a:r>
              <a:rPr lang="de-DE" dirty="0"/>
              <a:t>Zeichensetzung wird aus Vorlage übernommen</a:t>
            </a:r>
          </a:p>
          <a:p>
            <a:endParaRPr lang="de-DE" dirty="0"/>
          </a:p>
          <a:p>
            <a:r>
              <a:rPr lang="de-DE" dirty="0"/>
              <a:t>Typografische Gestaltungsmittel als Trennzeichen können weggelassen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145</a:t>
            </a:fld>
            <a:endParaRPr lang="de-DE" dirty="0"/>
          </a:p>
        </p:txBody>
      </p:sp>
    </p:spTree>
    <p:extLst>
      <p:ext uri="{BB962C8B-B14F-4D97-AF65-F5344CB8AC3E}">
        <p14:creationId xmlns:p14="http://schemas.microsoft.com/office/powerpoint/2010/main" val="3980809191"/>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als Logo angegeben</a:t>
            </a:r>
            <a:endParaRPr lang="de-DE" dirty="0"/>
          </a:p>
        </p:txBody>
      </p:sp>
      <p:sp>
        <p:nvSpPr>
          <p:cNvPr id="3" name="Textplatzhalter 2"/>
          <p:cNvSpPr>
            <a:spLocks noGrp="1"/>
          </p:cNvSpPr>
          <p:nvPr>
            <p:ph type="body" sz="quarter" idx="13"/>
          </p:nvPr>
        </p:nvSpPr>
        <p:spPr/>
        <p:txBody>
          <a:bodyPr/>
          <a:lstStyle/>
          <a:p>
            <a:pPr marL="354013" indent="-354013">
              <a:buFont typeface="+mj-lt"/>
              <a:buAutoNum type="romanLcPeriod"/>
            </a:pPr>
            <a:endParaRPr lang="de-DE" dirty="0" smtClean="0"/>
          </a:p>
          <a:p>
            <a:pPr marL="354013" indent="-354013">
              <a:buFont typeface="+mj-lt"/>
              <a:buAutoNum type="romanLcPeriod"/>
            </a:pPr>
            <a:r>
              <a:rPr lang="de-DE" dirty="0"/>
              <a:t>Nur Logo liegt vor </a:t>
            </a:r>
          </a:p>
          <a:p>
            <a:pPr marL="754063" lvl="1" indent="-354013">
              <a:buNone/>
            </a:pPr>
            <a:r>
              <a:rPr lang="de-DE" dirty="0">
                <a:sym typeface="Wingdings" pitchFamily="2" charset="2"/>
              </a:rPr>
              <a:t>	</a:t>
            </a:r>
            <a:r>
              <a:rPr lang="de-DE" dirty="0"/>
              <a:t>Verlagsname aus Logo übertragen. </a:t>
            </a:r>
          </a:p>
          <a:p>
            <a:pPr marL="354013" indent="-354013">
              <a:buFont typeface="+mj-lt"/>
              <a:buAutoNum type="romanLcPeriod"/>
            </a:pPr>
            <a:endParaRPr lang="de-DE" dirty="0"/>
          </a:p>
          <a:p>
            <a:pPr marL="354013" indent="-354013">
              <a:buFont typeface="+mj-lt"/>
              <a:buAutoNum type="romanLcPeriod"/>
            </a:pPr>
            <a:r>
              <a:rPr lang="de-DE" dirty="0"/>
              <a:t>Logo und Verlagsname liegen nebeneinander vor</a:t>
            </a:r>
          </a:p>
          <a:p>
            <a:pPr marL="754063" lvl="1" indent="-354013">
              <a:buNone/>
            </a:pPr>
            <a:r>
              <a:rPr lang="de-DE" dirty="0">
                <a:sym typeface="Wingdings" pitchFamily="2" charset="2"/>
              </a:rPr>
              <a:t>	</a:t>
            </a:r>
            <a:r>
              <a:rPr lang="de-DE" dirty="0"/>
              <a:t>Ausgeschriebenen Verlagsnamen übertragen</a:t>
            </a:r>
          </a:p>
          <a:p>
            <a:pPr marL="354013" indent="-354013">
              <a:buFont typeface="+mj-lt"/>
              <a:buAutoNum type="romanLcPeriod"/>
            </a:pPr>
            <a:endParaRPr lang="de-DE" dirty="0"/>
          </a:p>
          <a:p>
            <a:pPr marL="354013" indent="-354013">
              <a:buFont typeface="+mj-lt"/>
              <a:buAutoNum type="romanLcPeriod"/>
            </a:pPr>
            <a:r>
              <a:rPr lang="de-DE" dirty="0"/>
              <a:t>Korrespondieren Angaben aus Logo und ausgeschriebenen Verlagsnamen nicht</a:t>
            </a:r>
          </a:p>
          <a:p>
            <a:pPr marL="754063" lvl="1" indent="-354013">
              <a:buFont typeface="Wingdings"/>
              <a:buChar char="à"/>
            </a:pPr>
            <a:r>
              <a:rPr lang="de-DE" dirty="0"/>
              <a:t>vollständige Angabe übernehmen</a:t>
            </a:r>
          </a:p>
          <a:p>
            <a:pPr marL="754063" lvl="1" indent="-354013">
              <a:buFont typeface="Wingdings"/>
              <a:buChar char="à"/>
            </a:pPr>
            <a:endParaRPr lang="de-DE" dirty="0"/>
          </a:p>
          <a:p>
            <a:pPr marL="354013" indent="-354013">
              <a:buNone/>
            </a:pPr>
            <a:r>
              <a:rPr lang="de-DE" dirty="0"/>
              <a:t>Im Zweifelsfall vollständige Angabe übernehmen. </a:t>
            </a:r>
          </a:p>
        </p:txBody>
      </p:sp>
      <p:sp>
        <p:nvSpPr>
          <p:cNvPr id="7"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146</a:t>
            </a:fld>
            <a:endParaRPr lang="de-DE" dirty="0"/>
          </a:p>
        </p:txBody>
      </p:sp>
    </p:spTree>
    <p:extLst>
      <p:ext uri="{BB962C8B-B14F-4D97-AF65-F5344CB8AC3E}">
        <p14:creationId xmlns:p14="http://schemas.microsoft.com/office/powerpoint/2010/main" val="808300222"/>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3317729752"/>
              </p:ext>
            </p:extLst>
          </p:nvPr>
        </p:nvGraphicFramePr>
        <p:xfrm>
          <a:off x="395536" y="2996952"/>
          <a:ext cx="8208912" cy="1008112"/>
        </p:xfrm>
        <a:graphic>
          <a:graphicData uri="http://schemas.openxmlformats.org/drawingml/2006/table">
            <a:tbl>
              <a:tblPr firstRow="1" bandRow="1">
                <a:tableStyleId>{5C22544A-7EE6-4342-B048-85BDC9FD1C3A}</a:tableStyleId>
              </a:tblPr>
              <a:tblGrid>
                <a:gridCol w="1080120"/>
                <a:gridCol w="2016224"/>
                <a:gridCol w="51125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147</a:t>
            </a:fld>
            <a:endParaRPr lang="de-DE"/>
          </a:p>
        </p:txBody>
      </p:sp>
    </p:spTree>
    <p:extLst>
      <p:ext uri="{BB962C8B-B14F-4D97-AF65-F5344CB8AC3E}">
        <p14:creationId xmlns:p14="http://schemas.microsoft.com/office/powerpoint/2010/main" val="3991497987"/>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Mehrere Verlage</a:t>
            </a:r>
            <a:endParaRPr lang="de-DE" dirty="0"/>
          </a:p>
        </p:txBody>
      </p:sp>
      <p:sp>
        <p:nvSpPr>
          <p:cNvPr id="3" name="Textplatzhalter 2"/>
          <p:cNvSpPr>
            <a:spLocks noGrp="1"/>
          </p:cNvSpPr>
          <p:nvPr>
            <p:ph type="body" sz="quarter" idx="13"/>
          </p:nvPr>
        </p:nvSpPr>
        <p:spPr/>
        <p:txBody>
          <a:bodyPr/>
          <a:lstStyle/>
          <a:p>
            <a:r>
              <a:rPr lang="de-DE" dirty="0"/>
              <a:t>Sind in Ressource mehrere Verlage angegeben:</a:t>
            </a:r>
          </a:p>
          <a:p>
            <a:pPr>
              <a:buNone/>
            </a:pPr>
            <a:r>
              <a:rPr lang="de-DE" dirty="0">
                <a:sym typeface="Wingdings" pitchFamily="2" charset="2"/>
              </a:rPr>
              <a:t>	 erster/typografisch hervorgehobener Verlag Standardelement</a:t>
            </a:r>
          </a:p>
          <a:p>
            <a:pPr>
              <a:buNone/>
            </a:pPr>
            <a:r>
              <a:rPr lang="de-DE" dirty="0">
                <a:sym typeface="Wingdings" pitchFamily="2" charset="2"/>
              </a:rPr>
              <a:t>	 weitere Verlage dürfen erfasst werden</a:t>
            </a:r>
          </a:p>
          <a:p>
            <a:pPr>
              <a:buNone/>
            </a:pPr>
            <a:endParaRPr lang="de-DE" dirty="0" smtClean="0">
              <a:sym typeface="Wingdings" pitchFamily="2" charset="2"/>
            </a:endParaRPr>
          </a:p>
          <a:p>
            <a:r>
              <a:rPr lang="de-DE" dirty="0" smtClean="0"/>
              <a:t>Beispiel: </a:t>
            </a:r>
            <a:endParaRPr lang="de-DE" dirty="0"/>
          </a:p>
        </p:txBody>
      </p:sp>
      <p:sp>
        <p:nvSpPr>
          <p:cNvPr id="4" name="Textfeld 3"/>
          <p:cNvSpPr txBox="1"/>
          <p:nvPr/>
        </p:nvSpPr>
        <p:spPr>
          <a:xfrm>
            <a:off x="2339752" y="2708920"/>
            <a:ext cx="2592288" cy="1197420"/>
          </a:xfrm>
          <a:prstGeom prst="rect">
            <a:avLst/>
          </a:prstGeom>
          <a:solidFill>
            <a:schemeClr val="bg1"/>
          </a:solidFill>
          <a:ln>
            <a:solidFill>
              <a:schemeClr val="tx1"/>
            </a:solidFill>
          </a:ln>
        </p:spPr>
        <p:txBody>
          <a:bodyPr wrap="square" lIns="144000" tIns="108000" rIns="144000" bIns="72000" rtlCol="0">
            <a:spAutoFit/>
          </a:bodyPr>
          <a:lstStyle/>
          <a:p>
            <a:r>
              <a:rPr lang="de-DE" sz="2400" dirty="0" smtClean="0">
                <a:latin typeface="Shonar Bangla" pitchFamily="34" charset="0"/>
                <a:ea typeface="Verdana" panose="020B0604030504040204" pitchFamily="34" charset="0"/>
                <a:cs typeface="Shonar Bangla" pitchFamily="34" charset="0"/>
              </a:rPr>
              <a:t>Akademischer Verlag</a:t>
            </a:r>
          </a:p>
          <a:p>
            <a:r>
              <a:rPr lang="de-DE" sz="2400" dirty="0" smtClean="0">
                <a:latin typeface="Shonar Bangla" pitchFamily="34" charset="0"/>
                <a:ea typeface="Verdana" panose="020B0604030504040204" pitchFamily="34" charset="0"/>
                <a:cs typeface="Shonar Bangla" pitchFamily="34" charset="0"/>
              </a:rPr>
              <a:t>Gärkeller Verlag</a:t>
            </a:r>
          </a:p>
          <a:p>
            <a:r>
              <a:rPr lang="de-DE" dirty="0" smtClean="0">
                <a:latin typeface="Shonar Bangla" pitchFamily="34" charset="0"/>
                <a:ea typeface="Verdana" panose="020B0604030504040204" pitchFamily="34" charset="0"/>
                <a:cs typeface="Shonar Bangla" pitchFamily="34" charset="0"/>
              </a:rPr>
              <a:t>München</a:t>
            </a:r>
          </a:p>
        </p:txBody>
      </p:sp>
      <p:graphicFrame>
        <p:nvGraphicFramePr>
          <p:cNvPr id="6" name="Tabelle 5"/>
          <p:cNvGraphicFramePr>
            <a:graphicFrameLocks noGrp="1"/>
          </p:cNvGraphicFramePr>
          <p:nvPr>
            <p:extLst>
              <p:ext uri="{D42A27DB-BD31-4B8C-83A1-F6EECF244321}">
                <p14:modId xmlns:p14="http://schemas.microsoft.com/office/powerpoint/2010/main" val="4009822103"/>
              </p:ext>
            </p:extLst>
          </p:nvPr>
        </p:nvGraphicFramePr>
        <p:xfrm>
          <a:off x="467544" y="4293096"/>
          <a:ext cx="8208912" cy="1440160"/>
        </p:xfrm>
        <a:graphic>
          <a:graphicData uri="http://schemas.openxmlformats.org/drawingml/2006/table">
            <a:tbl>
              <a:tblPr firstRow="1" bandRow="1">
                <a:tableStyleId>{5C22544A-7EE6-4342-B048-85BDC9FD1C3A}</a:tableStyleId>
              </a:tblPr>
              <a:tblGrid>
                <a:gridCol w="1427637"/>
                <a:gridCol w="2748827"/>
                <a:gridCol w="4032448"/>
              </a:tblGrid>
              <a:tr h="432048">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Akademischer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Verlagsname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Gärkeller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148</a:t>
            </a:fld>
            <a:endParaRPr lang="de-DE"/>
          </a:p>
        </p:txBody>
      </p:sp>
    </p:spTree>
    <p:extLst>
      <p:ext uri="{BB962C8B-B14F-4D97-AF65-F5344CB8AC3E}">
        <p14:creationId xmlns:p14="http://schemas.microsoft.com/office/powerpoint/2010/main" val="84867230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r>
              <a:rPr lang="de-DE" dirty="0"/>
              <a:t>Bei </a:t>
            </a:r>
            <a:r>
              <a:rPr lang="de-DE" dirty="0" err="1"/>
              <a:t>Imprints</a:t>
            </a:r>
            <a:r>
              <a:rPr lang="de-DE" dirty="0"/>
              <a:t> in der Regel nur den Namen des </a:t>
            </a:r>
            <a:r>
              <a:rPr lang="de-DE" dirty="0" err="1"/>
              <a:t>Imprints</a:t>
            </a:r>
            <a:r>
              <a:rPr lang="de-DE" dirty="0"/>
              <a:t> erfassen</a:t>
            </a:r>
          </a:p>
          <a:p>
            <a:endParaRPr lang="de-DE" dirty="0"/>
          </a:p>
          <a:p>
            <a:r>
              <a:rPr lang="de-DE" dirty="0"/>
              <a:t>Name des </a:t>
            </a:r>
            <a:r>
              <a:rPr lang="de-DE" dirty="0" err="1"/>
              <a:t>Imprints</a:t>
            </a:r>
            <a:r>
              <a:rPr lang="de-DE" dirty="0"/>
              <a:t> im Zusammenhang mit dem Namen des Verlagshauses genannt?</a:t>
            </a:r>
          </a:p>
          <a:p>
            <a:pPr lvl="1"/>
            <a:r>
              <a:rPr lang="de-DE" dirty="0"/>
              <a:t>In der Regel nur Imprint nennen</a:t>
            </a:r>
          </a:p>
          <a:p>
            <a:pPr lvl="1"/>
            <a:r>
              <a:rPr lang="de-DE" dirty="0"/>
              <a:t>Im Ermessen der Katalogisierenden, ob stattdessen die gesamte Angabe übertragen wird</a:t>
            </a:r>
          </a:p>
        </p:txBody>
      </p:sp>
      <p:sp>
        <p:nvSpPr>
          <p:cNvPr id="6"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149</a:t>
            </a:fld>
            <a:endParaRPr lang="de-DE"/>
          </a:p>
        </p:txBody>
      </p:sp>
    </p:spTree>
    <p:extLst>
      <p:ext uri="{BB962C8B-B14F-4D97-AF65-F5344CB8AC3E}">
        <p14:creationId xmlns:p14="http://schemas.microsoft.com/office/powerpoint/2010/main" val="814567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Informationsquellen</a:t>
            </a:r>
            <a:endParaRPr lang="de-DE" dirty="0"/>
          </a:p>
        </p:txBody>
      </p:sp>
      <p:sp>
        <p:nvSpPr>
          <p:cNvPr id="3" name="Textplatzhalter 2"/>
          <p:cNvSpPr>
            <a:spLocks noGrp="1"/>
          </p:cNvSpPr>
          <p:nvPr>
            <p:ph type="body" sz="quarter" idx="13"/>
          </p:nvPr>
        </p:nvSpPr>
        <p:spPr>
          <a:xfrm>
            <a:off x="251520" y="1412776"/>
            <a:ext cx="8640960" cy="4896544"/>
          </a:xfrm>
        </p:spPr>
        <p:txBody>
          <a:bodyPr/>
          <a:lstStyle/>
          <a:p>
            <a:pPr marL="0" indent="0">
              <a:buNone/>
            </a:pPr>
            <a:r>
              <a:rPr lang="de-DE" dirty="0" smtClean="0"/>
              <a:t>Im Fall unseres Buches/unserer Zeitschrift gilt nach RDA 2.2.2.2: </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Bevorzugte Informationsquelle ist die Titelseite</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Existiert keine Titelseite, dann wird in dieser Reihenfolge konsultiert:</a:t>
            </a:r>
          </a:p>
          <a:p>
            <a:pPr marL="1314450" lvl="2" indent="-514350">
              <a:buFont typeface="+mj-lt"/>
              <a:buAutoNum type="romanLcPeriod"/>
            </a:pPr>
            <a:r>
              <a:rPr lang="de-DE" sz="2000" dirty="0" smtClean="0"/>
              <a:t>Buchdeckel oder ein Schutzumschlag</a:t>
            </a:r>
          </a:p>
          <a:p>
            <a:pPr marL="1314450" lvl="2" indent="-514350">
              <a:buFont typeface="+mj-lt"/>
              <a:buAutoNum type="romanLcPeriod"/>
            </a:pPr>
            <a:r>
              <a:rPr lang="de-DE" sz="2000" dirty="0" smtClean="0"/>
              <a:t>eine Beschriftung</a:t>
            </a:r>
          </a:p>
          <a:p>
            <a:pPr marL="1314450" lvl="2" indent="-514350">
              <a:buFont typeface="+mj-lt"/>
              <a:buAutoNum type="romanLcPeriod"/>
            </a:pPr>
            <a:r>
              <a:rPr lang="de-DE" sz="2000" dirty="0" smtClean="0"/>
              <a:t>ein Impressum</a:t>
            </a:r>
          </a:p>
          <a:p>
            <a:pPr marL="1314450" lvl="2" indent="-514350">
              <a:buFont typeface="+mj-lt"/>
              <a:buAutoNum type="romanLcPeriod"/>
            </a:pPr>
            <a:r>
              <a:rPr lang="de-DE" sz="2000" dirty="0" smtClean="0"/>
              <a:t>ein </a:t>
            </a:r>
            <a:r>
              <a:rPr lang="de-DE" sz="2000" dirty="0" err="1" smtClean="0"/>
              <a:t>Kolophon</a:t>
            </a:r>
            <a:endParaRPr lang="de-DE" sz="2000"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15</a:t>
            </a:fld>
            <a:endParaRPr lang="de-DE"/>
          </a:p>
        </p:txBody>
      </p:sp>
      <p:sp>
        <p:nvSpPr>
          <p:cNvPr id="9" name="Fußzeilenplatzhalter 8"/>
          <p:cNvSpPr>
            <a:spLocks noGrp="1"/>
          </p:cNvSpPr>
          <p:nvPr>
            <p:ph type="ftr" sz="quarter" idx="14"/>
          </p:nvPr>
        </p:nvSpPr>
        <p:spPr>
          <a:xfrm>
            <a:off x="467544" y="6376243"/>
            <a:ext cx="8064896"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929330564"/>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Beispiel:</a:t>
            </a:r>
            <a:endParaRPr lang="de-DE" dirty="0"/>
          </a:p>
        </p:txBody>
      </p:sp>
      <p:sp>
        <p:nvSpPr>
          <p:cNvPr id="6" name="Textfeld 5"/>
          <p:cNvSpPr txBox="1"/>
          <p:nvPr/>
        </p:nvSpPr>
        <p:spPr>
          <a:xfrm>
            <a:off x="755576" y="1988840"/>
            <a:ext cx="4320480" cy="369332"/>
          </a:xfrm>
          <a:prstGeom prst="rect">
            <a:avLst/>
          </a:prstGeom>
          <a:solidFill>
            <a:schemeClr val="bg1"/>
          </a:solidFill>
          <a:ln>
            <a:solidFill>
              <a:schemeClr val="tx1"/>
            </a:solidFill>
          </a:ln>
        </p:spPr>
        <p:txBody>
          <a:bodyPr wrap="square" rtlCol="0">
            <a:spAutoFit/>
          </a:bodyPr>
          <a:lstStyle/>
          <a:p>
            <a:pPr algn="ctr"/>
            <a:r>
              <a:rPr lang="de-DE" dirty="0" err="1" smtClean="0">
                <a:latin typeface="Arial Narrow" pitchFamily="34" charset="0"/>
              </a:rPr>
              <a:t>BirCom</a:t>
            </a:r>
            <a:r>
              <a:rPr lang="de-DE" dirty="0" smtClean="0">
                <a:latin typeface="Arial Narrow" pitchFamily="34" charset="0"/>
              </a:rPr>
              <a:t>, ein </a:t>
            </a:r>
            <a:r>
              <a:rPr lang="de-DE" dirty="0" err="1" smtClean="0">
                <a:latin typeface="Arial Narrow" pitchFamily="34" charset="0"/>
              </a:rPr>
              <a:t>Imprint</a:t>
            </a:r>
            <a:r>
              <a:rPr lang="de-DE" dirty="0" smtClean="0">
                <a:latin typeface="Arial Narrow" pitchFamily="34" charset="0"/>
              </a:rPr>
              <a:t> des </a:t>
            </a:r>
            <a:r>
              <a:rPr lang="de-DE" dirty="0" err="1" smtClean="0">
                <a:latin typeface="Arial Narrow" pitchFamily="34" charset="0"/>
              </a:rPr>
              <a:t>Birkhäuser</a:t>
            </a:r>
            <a:r>
              <a:rPr lang="de-DE" dirty="0" smtClean="0">
                <a:latin typeface="Arial Narrow" pitchFamily="34" charset="0"/>
              </a:rPr>
              <a:t> Verlags</a:t>
            </a:r>
            <a:endParaRPr lang="de-DE" dirty="0" smtClean="0">
              <a:latin typeface="Arial Narrow"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2395033166"/>
              </p:ext>
            </p:extLst>
          </p:nvPr>
        </p:nvGraphicFramePr>
        <p:xfrm>
          <a:off x="467544" y="2924944"/>
          <a:ext cx="8208912" cy="1944216"/>
        </p:xfrm>
        <a:graphic>
          <a:graphicData uri="http://schemas.openxmlformats.org/drawingml/2006/table">
            <a:tbl>
              <a:tblPr firstRow="1" bandRow="1">
                <a:tableStyleId>{5C22544A-7EE6-4342-B048-85BDC9FD1C3A}</a:tableStyleId>
              </a:tblPr>
              <a:tblGrid>
                <a:gridCol w="864096"/>
                <a:gridCol w="1944216"/>
                <a:gridCol w="5400600"/>
              </a:tblGrid>
              <a:tr h="432048">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BirCom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gridSpan="3">
                  <a:txBody>
                    <a:bodyPr/>
                    <a:lstStyle/>
                    <a:p>
                      <a:pPr>
                        <a:lnSpc>
                          <a:spcPct val="100000"/>
                        </a:lnSpc>
                        <a:spcBef>
                          <a:spcPts val="600"/>
                        </a:spcBef>
                        <a:spcAft>
                          <a:spcPts val="600"/>
                        </a:spcAft>
                      </a:pPr>
                      <a:r>
                        <a:rPr lang="de-DE" b="0" i="1" dirty="0" smtClean="0">
                          <a:latin typeface="Verdana" panose="020B0604030504040204" pitchFamily="34" charset="0"/>
                          <a:ea typeface="Verdana" panose="020B0604030504040204" pitchFamily="34" charset="0"/>
                          <a:cs typeface="Verdana" panose="020B0604030504040204" pitchFamily="34" charset="0"/>
                        </a:rPr>
                        <a:t>oder</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BirCom</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baseline="0" dirty="0" smtClean="0">
                          <a:latin typeface="Verdana" panose="020B0604030504040204" pitchFamily="34" charset="0"/>
                          <a:ea typeface="Verdana" panose="020B0604030504040204" pitchFamily="34" charset="0"/>
                          <a:cs typeface="Verdana" panose="020B0604030504040204" pitchFamily="34" charset="0"/>
                        </a:rPr>
                        <a:t> ein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Imprint</a:t>
                      </a:r>
                      <a:r>
                        <a:rPr lang="de-DE" b="0" baseline="0" dirty="0" smtClean="0">
                          <a:latin typeface="Verdana" panose="020B0604030504040204" pitchFamily="34" charset="0"/>
                          <a:ea typeface="Verdana" panose="020B0604030504040204" pitchFamily="34" charset="0"/>
                          <a:cs typeface="Verdana" panose="020B0604030504040204" pitchFamily="34" charset="0"/>
                        </a:rPr>
                        <a:t> des </a:t>
                      </a:r>
                      <a:r>
                        <a:rPr lang="de-DE" b="0" baseline="0" dirty="0" err="1" smtClean="0">
                          <a:latin typeface="Verdana" panose="020B0604030504040204" pitchFamily="34" charset="0"/>
                          <a:ea typeface="Verdana" panose="020B0604030504040204" pitchFamily="34" charset="0"/>
                          <a:cs typeface="Verdana" panose="020B0604030504040204" pitchFamily="34" charset="0"/>
                        </a:rPr>
                        <a:t>Birkhäuser</a:t>
                      </a:r>
                      <a:r>
                        <a:rPr lang="de-DE" b="0" baseline="0" dirty="0" smtClean="0">
                          <a:latin typeface="Verdana" panose="020B0604030504040204" pitchFamily="34" charset="0"/>
                          <a:ea typeface="Verdana" panose="020B0604030504040204" pitchFamily="34" charset="0"/>
                          <a:cs typeface="Verdana" panose="020B0604030504040204" pitchFamily="34" charset="0"/>
                        </a:rPr>
                        <a:t> Verlags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150</a:t>
            </a:fld>
            <a:endParaRPr lang="de-DE"/>
          </a:p>
        </p:txBody>
      </p:sp>
    </p:spTree>
    <p:extLst>
      <p:ext uri="{BB962C8B-B14F-4D97-AF65-F5344CB8AC3E}">
        <p14:creationId xmlns:p14="http://schemas.microsoft.com/office/powerpoint/2010/main" val="280488924"/>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a:t>Liegt Angabe vor, die als Verlagsname interpretiert werden kann </a:t>
            </a:r>
            <a:r>
              <a:rPr lang="de-DE" dirty="0">
                <a:sym typeface="Wingdings" pitchFamily="2" charset="2"/>
              </a:rPr>
              <a:t> </a:t>
            </a:r>
            <a:r>
              <a:rPr lang="de-DE" dirty="0"/>
              <a:t>diese als Verlag übertragen</a:t>
            </a:r>
          </a:p>
          <a:p>
            <a:endParaRPr lang="de-DE" dirty="0"/>
          </a:p>
          <a:p>
            <a:r>
              <a:rPr lang="de-DE" dirty="0"/>
              <a:t>Gibt es keine explizite Angabe, dann Selbstverlag in der Form angegeben, wie an anderer Stelle in der Ressource genannt</a:t>
            </a:r>
          </a:p>
          <a:p>
            <a:pPr lvl="1"/>
            <a:r>
              <a:rPr lang="de-DE" dirty="0" smtClean="0"/>
              <a:t>Z. B</a:t>
            </a:r>
            <a:r>
              <a:rPr lang="de-DE" dirty="0"/>
              <a:t>. in der Verantwortlichkeitsangabe</a:t>
            </a:r>
          </a:p>
          <a:p>
            <a:endParaRPr lang="de-DE" dirty="0"/>
          </a:p>
          <a:p>
            <a:r>
              <a:rPr lang="de-DE" dirty="0"/>
              <a:t>In diesen Fällen Verlagsangabe eckig klammern </a:t>
            </a:r>
          </a:p>
          <a:p>
            <a:endParaRPr lang="de-DE" dirty="0"/>
          </a:p>
          <a:p>
            <a:r>
              <a:rPr lang="de-DE" dirty="0"/>
              <a:t>Es werden keine Angaben wie "Selbstverlag" o. ä. hinzugefügt.</a:t>
            </a:r>
          </a:p>
          <a:p>
            <a:endParaRPr lang="de-DE" dirty="0"/>
          </a:p>
        </p:txBody>
      </p:sp>
      <p:sp>
        <p:nvSpPr>
          <p:cNvPr id="6"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151</a:t>
            </a:fld>
            <a:endParaRPr lang="de-DE"/>
          </a:p>
        </p:txBody>
      </p:sp>
    </p:spTree>
    <p:extLst>
      <p:ext uri="{BB962C8B-B14F-4D97-AF65-F5344CB8AC3E}">
        <p14:creationId xmlns:p14="http://schemas.microsoft.com/office/powerpoint/2010/main" val="1140389554"/>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feld 13"/>
          <p:cNvSpPr txBox="1"/>
          <p:nvPr/>
        </p:nvSpPr>
        <p:spPr>
          <a:xfrm>
            <a:off x="467544" y="1403484"/>
            <a:ext cx="324036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Titelseite:</a:t>
            </a:r>
          </a:p>
        </p:txBody>
      </p:sp>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a:t>
            </a:r>
          </a:p>
          <a:p>
            <a:endParaRPr lang="de-DE" dirty="0" smtClean="0"/>
          </a:p>
          <a:p>
            <a:endParaRPr lang="de-DE" dirty="0"/>
          </a:p>
        </p:txBody>
      </p:sp>
      <p:grpSp>
        <p:nvGrpSpPr>
          <p:cNvPr id="13" name="Gruppieren 12"/>
          <p:cNvGrpSpPr/>
          <p:nvPr/>
        </p:nvGrpSpPr>
        <p:grpSpPr>
          <a:xfrm>
            <a:off x="467544" y="1772816"/>
            <a:ext cx="3096344" cy="1440160"/>
            <a:chOff x="467544" y="1772816"/>
            <a:chExt cx="3096344" cy="1440160"/>
          </a:xfrm>
        </p:grpSpPr>
        <p:pic>
          <p:nvPicPr>
            <p:cNvPr id="1026" name="Picture 2"/>
            <p:cNvPicPr>
              <a:picLocks noChangeAspect="1" noChangeArrowheads="1"/>
            </p:cNvPicPr>
            <p:nvPr/>
          </p:nvPicPr>
          <p:blipFill>
            <a:blip r:embed="rId3" cstate="print"/>
            <a:srcRect/>
            <a:stretch>
              <a:fillRect/>
            </a:stretch>
          </p:blipFill>
          <p:spPr bwMode="auto">
            <a:xfrm>
              <a:off x="683568" y="1988840"/>
              <a:ext cx="2273300" cy="42068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755576" y="2420888"/>
              <a:ext cx="1084263" cy="212725"/>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123728" y="2708920"/>
              <a:ext cx="1219200" cy="292100"/>
            </a:xfrm>
            <a:prstGeom prst="rect">
              <a:avLst/>
            </a:prstGeom>
            <a:noFill/>
            <a:ln w="9525">
              <a:noFill/>
              <a:miter lim="800000"/>
              <a:headEnd/>
              <a:tailEnd/>
            </a:ln>
          </p:spPr>
        </p:pic>
        <p:sp>
          <p:nvSpPr>
            <p:cNvPr id="11" name="Rechteck 10"/>
            <p:cNvSpPr/>
            <p:nvPr/>
          </p:nvSpPr>
          <p:spPr>
            <a:xfrm>
              <a:off x="467544" y="1772816"/>
              <a:ext cx="3096344" cy="14401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029" name="Picture 5"/>
          <p:cNvPicPr>
            <a:picLocks noChangeAspect="1" noChangeArrowheads="1"/>
          </p:cNvPicPr>
          <p:nvPr/>
        </p:nvPicPr>
        <p:blipFill>
          <a:blip r:embed="rId6" cstate="print"/>
          <a:srcRect/>
          <a:stretch>
            <a:fillRect/>
          </a:stretch>
        </p:blipFill>
        <p:spPr bwMode="auto">
          <a:xfrm>
            <a:off x="4437161" y="1810965"/>
            <a:ext cx="2151063" cy="969963"/>
          </a:xfrm>
          <a:prstGeom prst="rect">
            <a:avLst/>
          </a:prstGeom>
          <a:noFill/>
          <a:ln w="9525">
            <a:solidFill>
              <a:schemeClr val="tx1"/>
            </a:solidFill>
            <a:miter lim="800000"/>
            <a:headEnd/>
            <a:tailEnd/>
          </a:ln>
        </p:spPr>
      </p:pic>
      <p:sp>
        <p:nvSpPr>
          <p:cNvPr id="16" name="Textfeld 15"/>
          <p:cNvSpPr txBox="1"/>
          <p:nvPr/>
        </p:nvSpPr>
        <p:spPr>
          <a:xfrm>
            <a:off x="4211960" y="1403484"/>
            <a:ext cx="3528392"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Titelrückseite:</a:t>
            </a:r>
          </a:p>
        </p:txBody>
      </p:sp>
      <p:graphicFrame>
        <p:nvGraphicFramePr>
          <p:cNvPr id="17" name="Tabelle 16"/>
          <p:cNvGraphicFramePr>
            <a:graphicFrameLocks noGrp="1"/>
          </p:cNvGraphicFramePr>
          <p:nvPr>
            <p:extLst>
              <p:ext uri="{D42A27DB-BD31-4B8C-83A1-F6EECF244321}">
                <p14:modId xmlns:p14="http://schemas.microsoft.com/office/powerpoint/2010/main" val="1226573345"/>
              </p:ext>
            </p:extLst>
          </p:nvPr>
        </p:nvGraphicFramePr>
        <p:xfrm>
          <a:off x="467544" y="3717032"/>
          <a:ext cx="8208912" cy="2156560"/>
        </p:xfrm>
        <a:graphic>
          <a:graphicData uri="http://schemas.openxmlformats.org/drawingml/2006/table">
            <a:tbl>
              <a:tblPr firstRow="1" bandRow="1">
                <a:tableStyleId>{5C22544A-7EE6-4342-B048-85BDC9FD1C3A}</a:tableStyleId>
              </a:tblPr>
              <a:tblGrid>
                <a:gridCol w="936104"/>
                <a:gridCol w="3240360"/>
                <a:gridCol w="4032448"/>
              </a:tblGrid>
              <a:tr h="314173">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t>
                      </a: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IFB Hamburg, Hamburgische Investitions-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1064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Hamburgische Investitions-</a:t>
                      </a:r>
                      <a:r>
                        <a:rPr lang="de-DE" b="0" baseline="0" dirty="0" smtClean="0">
                          <a:latin typeface="Verdana" panose="020B0604030504040204" pitchFamily="34" charset="0"/>
                          <a:ea typeface="Verdana" panose="020B0604030504040204" pitchFamily="34" charset="0"/>
                          <a:cs typeface="Verdana" panose="020B0604030504040204" pitchFamily="34" charset="0"/>
                        </a:rPr>
                        <a:t>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9" name="Fußzeilenplatzhalter 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
        <p:nvSpPr>
          <p:cNvPr id="2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152</a:t>
            </a:fld>
            <a:endParaRPr lang="de-DE"/>
          </a:p>
        </p:txBody>
      </p:sp>
    </p:spTree>
    <p:extLst>
      <p:ext uri="{BB962C8B-B14F-4D97-AF65-F5344CB8AC3E}">
        <p14:creationId xmlns:p14="http://schemas.microsoft.com/office/powerpoint/2010/main" val="2022995025"/>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a:t>Achtung: </a:t>
            </a:r>
          </a:p>
          <a:p>
            <a:r>
              <a:rPr lang="de-DE" dirty="0"/>
              <a:t>Vertriebs- und Herstellername dürfen nicht als ermittelter Verlagsname erfasst werden!</a:t>
            </a:r>
          </a:p>
          <a:p>
            <a:r>
              <a:rPr lang="de-DE" dirty="0"/>
              <a:t>Sie werden im Rahmen der Vertriebs- bzw. Herstellungsangabe erfasst.</a:t>
            </a:r>
          </a:p>
          <a:p>
            <a:endParaRPr lang="de-DE" dirty="0"/>
          </a:p>
          <a:p>
            <a:pPr>
              <a:buNone/>
            </a:pPr>
            <a:r>
              <a:rPr lang="de-DE" b="1" dirty="0"/>
              <a:t>Aber:</a:t>
            </a:r>
          </a:p>
          <a:p>
            <a:r>
              <a:rPr lang="de-DE" dirty="0"/>
              <a:t>Falls nicht zu erkennen ist, ob es sich um einen Verlag oder Vertrieb handelt, wird angenommen, dass es sich um einen Verlag handelt. (RDA 2.8.4.1 D-A-CH)</a:t>
            </a:r>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153</a:t>
            </a:fld>
            <a:endParaRPr lang="de-DE"/>
          </a:p>
        </p:txBody>
      </p:sp>
    </p:spTree>
    <p:extLst>
      <p:ext uri="{BB962C8B-B14F-4D97-AF65-F5344CB8AC3E}">
        <p14:creationId xmlns:p14="http://schemas.microsoft.com/office/powerpoint/2010/main" val="2716820733"/>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836712"/>
            <a:ext cx="8784976" cy="5472608"/>
          </a:xfrm>
        </p:spPr>
        <p:txBody>
          <a:bodyPr/>
          <a:lstStyle/>
          <a:p>
            <a:endParaRPr lang="de-DE" dirty="0" smtClean="0"/>
          </a:p>
          <a:p>
            <a:r>
              <a:rPr lang="de-DE" dirty="0"/>
              <a:t>Informationsquellen für den Erscheinungsort in dieser Reihenfolge:</a:t>
            </a:r>
          </a:p>
          <a:p>
            <a:endParaRPr lang="de-DE" dirty="0"/>
          </a:p>
          <a:p>
            <a:pPr marL="971550" lvl="1" indent="-514350">
              <a:buFont typeface="+mj-lt"/>
              <a:buAutoNum type="romanLcPeriod"/>
            </a:pPr>
            <a:r>
              <a:rPr lang="de-DE" dirty="0"/>
              <a:t>Gleiche Quelle, aus der der Verlagsname entnommen wurde</a:t>
            </a:r>
          </a:p>
          <a:p>
            <a:pPr marL="971550" lvl="1" indent="-514350">
              <a:buFont typeface="+mj-lt"/>
              <a:buAutoNum type="romanLcPeriod"/>
            </a:pPr>
            <a:r>
              <a:rPr lang="de-DE" dirty="0"/>
              <a:t>Andere Quelle innerhalb der Ressource</a:t>
            </a:r>
          </a:p>
          <a:p>
            <a:pPr marL="971550" lvl="1" indent="-514350">
              <a:buFont typeface="+mj-lt"/>
              <a:buAutoNum type="romanLcPeriod"/>
            </a:pPr>
            <a:r>
              <a:rPr lang="de-DE" dirty="0"/>
              <a:t>Andere Quelle außerhalb der Ressource (dann muss der Erscheinungsort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154</a:t>
            </a:fld>
            <a:endParaRPr lang="de-DE"/>
          </a:p>
        </p:txBody>
      </p:sp>
    </p:spTree>
    <p:extLst>
      <p:ext uri="{BB962C8B-B14F-4D97-AF65-F5344CB8AC3E}">
        <p14:creationId xmlns:p14="http://schemas.microsoft.com/office/powerpoint/2010/main" val="2177578105"/>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Erscheinungsort nicht ermittelbar</a:t>
            </a:r>
          </a:p>
          <a:p>
            <a:endParaRPr lang="de-DE" dirty="0"/>
          </a:p>
          <a:p>
            <a:pPr>
              <a:buNone/>
            </a:pPr>
            <a:r>
              <a:rPr lang="de-DE" dirty="0"/>
              <a:t>-&gt; wahrscheinlichen Erscheinungsort oder größere geographische Einheit erfassen (in eckigen Klammern)</a:t>
            </a:r>
          </a:p>
          <a:p>
            <a:pPr>
              <a:buNone/>
            </a:pPr>
            <a:endParaRPr lang="de-DE" dirty="0"/>
          </a:p>
          <a:p>
            <a:pPr>
              <a:buNone/>
            </a:pPr>
            <a:r>
              <a:rPr lang="de-DE" dirty="0"/>
              <a:t>-&gt; nur, wenn dies nicht möglich: </a:t>
            </a:r>
          </a:p>
          <a:p>
            <a:pPr>
              <a:buNone/>
            </a:pPr>
            <a:r>
              <a:rPr lang="de-DE" dirty="0"/>
              <a:t>	„[Erscheinungsort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155</a:t>
            </a:fld>
            <a:endParaRPr lang="de-DE"/>
          </a:p>
        </p:txBody>
      </p:sp>
    </p:spTree>
    <p:extLst>
      <p:ext uri="{BB962C8B-B14F-4D97-AF65-F5344CB8AC3E}">
        <p14:creationId xmlns:p14="http://schemas.microsoft.com/office/powerpoint/2010/main" val="3086464982"/>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Erscheinungsort übertragen wie auf der bevorzugten Quelle</a:t>
            </a:r>
          </a:p>
          <a:p>
            <a:endParaRPr lang="de-DE" dirty="0"/>
          </a:p>
          <a:p>
            <a:r>
              <a:rPr lang="de-DE" dirty="0"/>
              <a:t>Regeln der Groß- und Kleinschreibung sowie der Interpunktion werden angewandt (-&gt;Modul 2)</a:t>
            </a:r>
          </a:p>
          <a:p>
            <a:endParaRPr lang="de-DE" dirty="0"/>
          </a:p>
          <a:p>
            <a:r>
              <a:rPr lang="de-DE" dirty="0"/>
              <a:t>In der Informationsquelle enthaltene übergeordnete </a:t>
            </a:r>
            <a:r>
              <a:rPr lang="de-DE" dirty="0" err="1"/>
              <a:t>Geografika</a:t>
            </a:r>
            <a:r>
              <a:rPr lang="de-DE" dirty="0"/>
              <a:t> werden übernommen</a:t>
            </a:r>
          </a:p>
          <a:p>
            <a:endParaRPr lang="de-DE" dirty="0"/>
          </a:p>
          <a:p>
            <a:r>
              <a:rPr lang="de-DE" dirty="0"/>
              <a:t>Bei mehreren Erscheinungsorten: typographisch hervorgehobener bzw. erster Erscheinungsort Standardelement</a:t>
            </a:r>
          </a:p>
        </p:txBody>
      </p:sp>
      <p:sp>
        <p:nvSpPr>
          <p:cNvPr id="6" name="Fußzeilenplatzhalter 5"/>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156</a:t>
            </a:fld>
            <a:endParaRPr lang="de-DE"/>
          </a:p>
        </p:txBody>
      </p:sp>
    </p:spTree>
    <p:extLst>
      <p:ext uri="{BB962C8B-B14F-4D97-AF65-F5344CB8AC3E}">
        <p14:creationId xmlns:p14="http://schemas.microsoft.com/office/powerpoint/2010/main" val="1210702134"/>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464049593"/>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Freiburg i. 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44617819"/>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7"/>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157</a:t>
            </a:fld>
            <a:endParaRPr lang="de-DE"/>
          </a:p>
        </p:txBody>
      </p:sp>
    </p:spTree>
    <p:extLst>
      <p:ext uri="{BB962C8B-B14F-4D97-AF65-F5344CB8AC3E}">
        <p14:creationId xmlns:p14="http://schemas.microsoft.com/office/powerpoint/2010/main" val="433486892"/>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r>
              <a:rPr lang="de-DE" dirty="0" smtClean="0"/>
              <a:t>Auf der Titelseite: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84307869"/>
              </p:ext>
            </p:extLst>
          </p:nvPr>
        </p:nvGraphicFramePr>
        <p:xfrm>
          <a:off x="611560" y="1844824"/>
          <a:ext cx="7200800" cy="350459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Heidelberg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New York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Tokyo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Springer-Verlag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3923928" y="908720"/>
            <a:ext cx="3672408" cy="619039"/>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158</a:t>
            </a:fld>
            <a:endParaRPr lang="de-DE"/>
          </a:p>
        </p:txBody>
      </p:sp>
    </p:spTree>
    <p:extLst>
      <p:ext uri="{BB962C8B-B14F-4D97-AF65-F5344CB8AC3E}">
        <p14:creationId xmlns:p14="http://schemas.microsoft.com/office/powerpoint/2010/main" val="4200915056"/>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
            </a:r>
            <a:br>
              <a:rPr lang="de-DE" dirty="0" smtClean="0"/>
            </a:br>
            <a:r>
              <a:rPr lang="de-DE" dirty="0" err="1" smtClean="0"/>
              <a:t>Identifikator</a:t>
            </a:r>
            <a:r>
              <a:rPr lang="de-DE" dirty="0" smtClean="0"/>
              <a:t/>
            </a:r>
            <a:br>
              <a:rPr lang="de-DE" dirty="0" smtClean="0"/>
            </a:br>
            <a:r>
              <a:rPr lang="de-DE" dirty="0" smtClean="0"/>
              <a:t>(RDA 2.15)</a:t>
            </a:r>
            <a:br>
              <a:rPr lang="de-DE"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159</a:t>
            </a:fld>
            <a:endParaRPr lang="de-DE"/>
          </a:p>
        </p:txBody>
      </p:sp>
      <p:sp>
        <p:nvSpPr>
          <p:cNvPr id="7" name="Fußzeilenplatzhalter 6"/>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1168530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79208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rotWithShape="1">
          <a:blip r:embed="rId2" cstate="print"/>
          <a:srcRect b="2120"/>
          <a:stretch/>
        </p:blipFill>
        <p:spPr>
          <a:xfrm>
            <a:off x="1187624" y="1196751"/>
            <a:ext cx="2583132" cy="5215623"/>
          </a:xfrm>
          <a:prstGeom prst="rect">
            <a:avLst/>
          </a:prstGeom>
          <a:ln w="12700">
            <a:solidFill>
              <a:schemeClr val="tx1"/>
            </a:solidFill>
          </a:ln>
        </p:spPr>
      </p:pic>
      <p:sp>
        <p:nvSpPr>
          <p:cNvPr id="10" name="Rechteck 9"/>
          <p:cNvSpPr/>
          <p:nvPr/>
        </p:nvSpPr>
        <p:spPr>
          <a:xfrm>
            <a:off x="1331640" y="1288010"/>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2051720" y="2060848"/>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p:cNvSpPr/>
          <p:nvPr/>
        </p:nvSpPr>
        <p:spPr>
          <a:xfrm>
            <a:off x="1547664" y="1686550"/>
            <a:ext cx="1944216"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2051720" y="6093296"/>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6588224" y="1364649"/>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4699992" y="1341650"/>
            <a:ext cx="3200400" cy="2562225"/>
          </a:xfrm>
          <a:prstGeom prst="rect">
            <a:avLst/>
          </a:prstGeom>
          <a:noFill/>
          <a:ln w="12700">
            <a:solidFill>
              <a:schemeClr val="tx1"/>
            </a:solidFill>
            <a:miter lim="800000"/>
            <a:headEnd/>
            <a:tailEnd/>
          </a:ln>
        </p:spPr>
      </p:pic>
      <p:sp>
        <p:nvSpPr>
          <p:cNvPr id="15" name="Rechteck 14"/>
          <p:cNvSpPr/>
          <p:nvPr/>
        </p:nvSpPr>
        <p:spPr>
          <a:xfrm>
            <a:off x="5671370" y="1360018"/>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391450" y="1566417"/>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5508104" y="3645024"/>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6588224" y="1364651"/>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oliennummernplatzhalter 21"/>
          <p:cNvSpPr>
            <a:spLocks noGrp="1"/>
          </p:cNvSpPr>
          <p:nvPr>
            <p:ph type="sldNum" sz="quarter" idx="4"/>
          </p:nvPr>
        </p:nvSpPr>
        <p:spPr/>
        <p:txBody>
          <a:bodyPr/>
          <a:lstStyle/>
          <a:p>
            <a:fld id="{8A6690F1-7CA1-4166-A522-500460961984}" type="slidenum">
              <a:rPr lang="de-DE" smtClean="0"/>
              <a:pPr/>
              <a:t>16</a:t>
            </a:fld>
            <a:endParaRPr lang="de-DE"/>
          </a:p>
        </p:txBody>
      </p:sp>
      <p:sp>
        <p:nvSpPr>
          <p:cNvPr id="25" name="Fußzeilenplatzhalter 24"/>
          <p:cNvSpPr>
            <a:spLocks noGrp="1"/>
          </p:cNvSpPr>
          <p:nvPr>
            <p:ph type="ftr" sz="quarter" idx="14"/>
          </p:nvPr>
        </p:nvSpPr>
        <p:spPr>
          <a:xfrm>
            <a:off x="467544" y="6376243"/>
            <a:ext cx="795292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741874883"/>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(RDA 2.15.1.1)</a:t>
            </a:r>
            <a:endParaRPr lang="de-DE" dirty="0"/>
          </a:p>
        </p:txBody>
      </p:sp>
      <p:sp>
        <p:nvSpPr>
          <p:cNvPr id="3" name="Textplatzhalter 2"/>
          <p:cNvSpPr>
            <a:spLocks noGrp="1"/>
          </p:cNvSpPr>
          <p:nvPr>
            <p:ph type="body" sz="quarter" idx="13"/>
          </p:nvPr>
        </p:nvSpPr>
        <p:spPr/>
        <p:txBody>
          <a:bodyPr/>
          <a:lstStyle/>
          <a:p>
            <a:r>
              <a:rPr lang="de-DE" dirty="0" smtClean="0"/>
              <a:t>Zeichenfolge, die eine Manifestation eindeutig von anderen unterscheidet </a:t>
            </a:r>
          </a:p>
          <a:p>
            <a:pPr lvl="1"/>
            <a:r>
              <a:rPr lang="de-DE" dirty="0" smtClean="0"/>
              <a:t>ISBN, ISMN, ISSN</a:t>
            </a:r>
          </a:p>
          <a:p>
            <a:pPr lvl="1"/>
            <a:r>
              <a:rPr lang="de-DE" smtClean="0"/>
              <a:t>URN, DOI und Handle</a:t>
            </a:r>
            <a:endParaRPr lang="de-DE" dirty="0" smtClean="0"/>
          </a:p>
          <a:p>
            <a:pPr lvl="1"/>
            <a:r>
              <a:rPr lang="de-DE" dirty="0" smtClean="0"/>
              <a:t>EAN und UPC</a:t>
            </a:r>
          </a:p>
          <a:p>
            <a:pPr lvl="1"/>
            <a:r>
              <a:rPr lang="de-DE" dirty="0" smtClean="0"/>
              <a:t>Nummern von  Verlagen, Vertrieben, Amtsdruckschriften-Agenturen, Dokumenten-Clearingstellen und Archiven usw. </a:t>
            </a:r>
          </a:p>
          <a:p>
            <a:pPr lvl="1"/>
            <a:r>
              <a:rPr lang="de-DE" dirty="0" smtClean="0"/>
              <a:t>Fingerprints, Musik-</a:t>
            </a:r>
            <a:r>
              <a:rPr lang="de-DE" dirty="0" err="1" smtClean="0"/>
              <a:t>Bestellnr</a:t>
            </a:r>
            <a:r>
              <a:rPr lang="de-DE" dirty="0" smtClean="0"/>
              <a:t>. und </a:t>
            </a:r>
            <a:r>
              <a:rPr lang="de-DE" dirty="0" err="1" smtClean="0"/>
              <a:t>Druckplattennr</a:t>
            </a:r>
            <a:r>
              <a:rPr lang="de-DE" dirty="0" smtClean="0"/>
              <a:t>.</a:t>
            </a:r>
          </a:p>
          <a:p>
            <a:r>
              <a:rPr lang="de-DE" dirty="0" smtClean="0"/>
              <a:t>Der </a:t>
            </a:r>
            <a:r>
              <a:rPr lang="de-DE" dirty="0" err="1" smtClean="0"/>
              <a:t>Identifikator</a:t>
            </a:r>
            <a:r>
              <a:rPr lang="de-DE" dirty="0" smtClean="0"/>
              <a:t> für die Manifestation ist ein Standardelement.</a:t>
            </a:r>
          </a:p>
          <a:p>
            <a:r>
              <a:rPr lang="de-DE" dirty="0" smtClean="0"/>
              <a:t>Im Gegensatz zu URNs wird die URL in RDA 4.6 als „Zugangsinformation“ behandelt.</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160</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768931908"/>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(RDA 2.15.1.2)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pPr>
              <a:buNone/>
            </a:pPr>
            <a:endParaRPr lang="de-DE" dirty="0" smtClean="0"/>
          </a:p>
          <a:p>
            <a:r>
              <a:rPr lang="de-DE" dirty="0" smtClean="0"/>
              <a:t>Informationsquellen</a:t>
            </a:r>
          </a:p>
          <a:p>
            <a:pPr lvl="1"/>
            <a:r>
              <a:rPr lang="de-DE" dirty="0" err="1" smtClean="0"/>
              <a:t>Identifikatoren</a:t>
            </a:r>
            <a:r>
              <a:rPr lang="de-DE" dirty="0" smtClean="0"/>
              <a:t> werden einer beliebigen Quelle entnommen</a:t>
            </a:r>
          </a:p>
          <a:p>
            <a:pPr lvl="1"/>
            <a:r>
              <a:rPr lang="de-DE" dirty="0" smtClean="0"/>
              <a:t>Achtung: </a:t>
            </a:r>
            <a:r>
              <a:rPr lang="de-DE" dirty="0" err="1" smtClean="0"/>
              <a:t>Identifikatoren</a:t>
            </a:r>
            <a:r>
              <a:rPr lang="de-DE" dirty="0" smtClean="0"/>
              <a:t> aus einer Quelle außerhalb der Ressource werden nicht gekennzeichnet</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161</a:t>
            </a:fld>
            <a:endParaRPr lang="de-DE"/>
          </a:p>
        </p:txBody>
      </p:sp>
      <p:sp>
        <p:nvSpPr>
          <p:cNvPr id="7" name="Fußzeilenplatzhalter 6"/>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535564587"/>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ISBN, ISMN, ISSN, URN und DOI </a:t>
            </a:r>
            <a:br>
              <a:rPr lang="de-DE" dirty="0" smtClean="0"/>
            </a:br>
            <a:r>
              <a:rPr lang="de-DE" dirty="0" smtClean="0"/>
              <a:t>(RDA 2.15.1.4)</a:t>
            </a:r>
            <a:endParaRPr lang="de-DE" dirty="0"/>
          </a:p>
        </p:txBody>
      </p:sp>
      <p:sp>
        <p:nvSpPr>
          <p:cNvPr id="3" name="Textplatzhalter 2"/>
          <p:cNvSpPr>
            <a:spLocks noGrp="1"/>
          </p:cNvSpPr>
          <p:nvPr>
            <p:ph type="body" sz="quarter" idx="13"/>
          </p:nvPr>
        </p:nvSpPr>
        <p:spPr>
          <a:xfrm>
            <a:off x="251520" y="1052736"/>
            <a:ext cx="8640960" cy="5328592"/>
          </a:xfrm>
        </p:spPr>
        <p:txBody>
          <a:bodyPr/>
          <a:lstStyle/>
          <a:p>
            <a:r>
              <a:rPr lang="de-DE" dirty="0" smtClean="0"/>
              <a:t>Erfassung der </a:t>
            </a:r>
            <a:r>
              <a:rPr lang="de-DE" dirty="0" err="1" smtClean="0"/>
              <a:t>Identifikatoren</a:t>
            </a:r>
            <a:endParaRPr lang="de-DE" dirty="0" smtClean="0"/>
          </a:p>
          <a:p>
            <a:pPr lvl="1"/>
            <a:r>
              <a:rPr lang="de-DE" dirty="0" smtClean="0"/>
              <a:t>ISBN, ISMN, ISSN, URN und DOI werden nach einem vorgeschriebenen Anzeigeformat erfasst*</a:t>
            </a:r>
          </a:p>
          <a:p>
            <a:pPr lvl="1"/>
            <a:r>
              <a:rPr lang="de-DE" dirty="0" smtClean="0"/>
              <a:t>bei ISBN, ISMN und ISSN wird die Art des </a:t>
            </a:r>
            <a:r>
              <a:rPr lang="de-DE" dirty="0" err="1" smtClean="0"/>
              <a:t>Identifikators</a:t>
            </a:r>
            <a:r>
              <a:rPr lang="de-DE" dirty="0" smtClean="0"/>
              <a:t>  vorangestellt</a:t>
            </a:r>
          </a:p>
          <a:p>
            <a:pPr lvl="1"/>
            <a:endParaRPr lang="de-DE" dirty="0" smtClean="0"/>
          </a:p>
          <a:p>
            <a:endParaRPr lang="de-DE" dirty="0"/>
          </a:p>
        </p:txBody>
      </p:sp>
      <p:graphicFrame>
        <p:nvGraphicFramePr>
          <p:cNvPr id="13" name="Tabelle 12"/>
          <p:cNvGraphicFramePr>
            <a:graphicFrameLocks noGrp="1"/>
          </p:cNvGraphicFramePr>
          <p:nvPr>
            <p:extLst>
              <p:ext uri="{D42A27DB-BD31-4B8C-83A1-F6EECF244321}">
                <p14:modId xmlns:p14="http://schemas.microsoft.com/office/powerpoint/2010/main" val="3384771263"/>
              </p:ext>
            </p:extLst>
          </p:nvPr>
        </p:nvGraphicFramePr>
        <p:xfrm>
          <a:off x="755576" y="3307885"/>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a:t>
                      </a:r>
                      <a:r>
                        <a:rPr lang="de-DE" sz="1800"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978-3-462-04573-4</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314835905"/>
              </p:ext>
            </p:extLst>
          </p:nvPr>
        </p:nvGraphicFramePr>
        <p:xfrm>
          <a:off x="755576" y="5175101"/>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0-123-04245-X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755576" y="2877152"/>
            <a:ext cx="5328592" cy="369332"/>
          </a:xfrm>
          <a:prstGeom prst="rect">
            <a:avLst/>
          </a:prstGeom>
          <a:solidFill>
            <a:schemeClr val="bg1"/>
          </a:solidFill>
          <a:ln w="12700">
            <a:solidFill>
              <a:schemeClr val="tx1"/>
            </a:solidFill>
          </a:ln>
        </p:spPr>
        <p:txBody>
          <a:bodyPr wrap="square" rtlCol="0">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smtClean="0">
                <a:latin typeface="Verdana" panose="020B0604030504040204" pitchFamily="34" charset="0"/>
                <a:ea typeface="Verdana" panose="020B0604030504040204" pitchFamily="34" charset="0"/>
                <a:cs typeface="Verdana" panose="020B0604030504040204" pitchFamily="34" charset="0"/>
              </a:rPr>
              <a:t>ISBN 978-3-462-04573-4</a:t>
            </a:r>
          </a:p>
        </p:txBody>
      </p:sp>
      <p:sp>
        <p:nvSpPr>
          <p:cNvPr id="11" name="Textfeld 10"/>
          <p:cNvSpPr txBox="1"/>
          <p:nvPr/>
        </p:nvSpPr>
        <p:spPr>
          <a:xfrm>
            <a:off x="755576" y="4748045"/>
            <a:ext cx="4752528" cy="369332"/>
          </a:xfrm>
          <a:prstGeom prst="rect">
            <a:avLst/>
          </a:prstGeom>
          <a:solidFill>
            <a:schemeClr val="bg1"/>
          </a:solidFill>
          <a:ln>
            <a:solidFill>
              <a:schemeClr val="tx1"/>
            </a:solidFill>
          </a:ln>
        </p:spPr>
        <p:txBody>
          <a:bodyPr wrap="square" rtlCol="0">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smtClean="0">
                <a:latin typeface="Verdana" panose="020B0604030504040204" pitchFamily="34" charset="0"/>
                <a:ea typeface="Verdana" panose="020B0604030504040204" pitchFamily="34" charset="0"/>
                <a:cs typeface="Verdana" panose="020B0604030504040204" pitchFamily="34" charset="0"/>
              </a:rPr>
              <a:t>ISBN 0 123 04245 X</a:t>
            </a:r>
          </a:p>
        </p:txBody>
      </p:sp>
      <p:sp>
        <p:nvSpPr>
          <p:cNvPr id="12" name="Foliennummernplatzhalter 11"/>
          <p:cNvSpPr>
            <a:spLocks noGrp="1"/>
          </p:cNvSpPr>
          <p:nvPr>
            <p:ph type="sldNum" sz="quarter" idx="4"/>
          </p:nvPr>
        </p:nvSpPr>
        <p:spPr/>
        <p:txBody>
          <a:bodyPr/>
          <a:lstStyle/>
          <a:p>
            <a:fld id="{8A6690F1-7CA1-4166-A522-500460961984}" type="slidenum">
              <a:rPr lang="de-DE" smtClean="0"/>
              <a:pPr/>
              <a:t>162</a:t>
            </a:fld>
            <a:endParaRPr lang="de-DE"/>
          </a:p>
        </p:txBody>
      </p:sp>
      <p:sp>
        <p:nvSpPr>
          <p:cNvPr id="14" name="Fußzeilenplatzhalter 13"/>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965189396"/>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ISBN, ISMN, ISSN, URN und DOI</a:t>
            </a:r>
            <a:br>
              <a:rPr lang="de-DE" dirty="0" smtClean="0"/>
            </a:br>
            <a:r>
              <a:rPr lang="de-DE" dirty="0" smtClean="0"/>
              <a:t>(RDA 2.15.1.4)</a:t>
            </a:r>
            <a:endParaRPr lang="de-DE" dirty="0"/>
          </a:p>
        </p:txBody>
      </p:sp>
      <p:sp>
        <p:nvSpPr>
          <p:cNvPr id="3" name="Textplatzhalter 2"/>
          <p:cNvSpPr>
            <a:spLocks noGrp="1"/>
          </p:cNvSpPr>
          <p:nvPr>
            <p:ph type="body" sz="quarter" idx="13"/>
          </p:nvPr>
        </p:nvSpPr>
        <p:spPr>
          <a:xfrm>
            <a:off x="251520" y="1268760"/>
            <a:ext cx="8640960" cy="5184576"/>
          </a:xfrm>
        </p:spPr>
        <p:txBody>
          <a:bodyPr/>
          <a:lstStyle/>
          <a:p>
            <a:r>
              <a:rPr lang="de-DE" dirty="0" smtClean="0"/>
              <a:t>Erfassung der </a:t>
            </a:r>
            <a:r>
              <a:rPr lang="de-DE" dirty="0" err="1" smtClean="0"/>
              <a:t>Identifikatoren</a:t>
            </a:r>
            <a:endParaRPr lang="de-DE" dirty="0" smtClean="0"/>
          </a:p>
          <a:p>
            <a:pPr lvl="1"/>
            <a:r>
              <a:rPr lang="de-DE" dirty="0" smtClean="0"/>
              <a:t>beim URN beginnt die Erfassung direkt mit dem </a:t>
            </a:r>
            <a:r>
              <a:rPr lang="de-DE" dirty="0" err="1" smtClean="0"/>
              <a:t>Identifikator</a:t>
            </a:r>
            <a:endParaRPr lang="de-DE" dirty="0" smtClean="0"/>
          </a:p>
          <a:p>
            <a:pPr lvl="1"/>
            <a:endParaRPr lang="de-DE" dirty="0" smtClean="0"/>
          </a:p>
          <a:p>
            <a:pPr lvl="1"/>
            <a:endParaRPr lang="de-DE" dirty="0" smtClean="0"/>
          </a:p>
          <a:p>
            <a:pPr lvl="1"/>
            <a:endParaRPr lang="de-DE" dirty="0" smtClean="0"/>
          </a:p>
          <a:p>
            <a:pPr lvl="1"/>
            <a:endParaRPr lang="de-DE" dirty="0" smtClean="0"/>
          </a:p>
          <a:p>
            <a:pPr lvl="1"/>
            <a:endParaRPr lang="de-DE" dirty="0" smtClean="0"/>
          </a:p>
          <a:p>
            <a:pPr lvl="1"/>
            <a:r>
              <a:rPr lang="de-DE" dirty="0" smtClean="0"/>
              <a:t>beim DOI entfällt die Erfassung des Anzeige-Präfix „</a:t>
            </a:r>
            <a:r>
              <a:rPr lang="de-DE" dirty="0" err="1" smtClean="0"/>
              <a:t>doi</a:t>
            </a:r>
            <a:r>
              <a:rPr lang="de-DE" dirty="0" smtClean="0"/>
              <a:t>:“</a:t>
            </a:r>
          </a:p>
          <a:p>
            <a:pPr lvl="1"/>
            <a:endParaRPr lang="de-DE" dirty="0" smtClean="0"/>
          </a:p>
          <a:p>
            <a:pPr lvl="1"/>
            <a:endParaRPr lang="de-DE" dirty="0" smtClean="0"/>
          </a:p>
          <a:p>
            <a:endParaRPr lang="de-DE" dirty="0"/>
          </a:p>
        </p:txBody>
      </p:sp>
      <p:pic>
        <p:nvPicPr>
          <p:cNvPr id="12" name="Grafik 11"/>
          <p:cNvPicPr>
            <a:picLocks noChangeAspect="1"/>
          </p:cNvPicPr>
          <p:nvPr/>
        </p:nvPicPr>
        <p:blipFill>
          <a:blip r:embed="rId3" cstate="print"/>
          <a:stretch>
            <a:fillRect/>
          </a:stretch>
        </p:blipFill>
        <p:spPr>
          <a:xfrm>
            <a:off x="755650" y="2360455"/>
            <a:ext cx="6297714" cy="823031"/>
          </a:xfrm>
          <a:prstGeom prst="rect">
            <a:avLst/>
          </a:prstGeom>
          <a:ln>
            <a:solidFill>
              <a:schemeClr val="tx1"/>
            </a:solidFill>
          </a:ln>
        </p:spPr>
      </p:pic>
      <p:graphicFrame>
        <p:nvGraphicFramePr>
          <p:cNvPr id="14" name="Tabelle 13"/>
          <p:cNvGraphicFramePr>
            <a:graphicFrameLocks noGrp="1"/>
          </p:cNvGraphicFramePr>
          <p:nvPr>
            <p:extLst>
              <p:ext uri="{D42A27DB-BD31-4B8C-83A1-F6EECF244321}">
                <p14:modId xmlns:p14="http://schemas.microsoft.com/office/powerpoint/2010/main" val="3373146072"/>
              </p:ext>
            </p:extLst>
          </p:nvPr>
        </p:nvGraphicFramePr>
        <p:xfrm>
          <a:off x="755650" y="3227758"/>
          <a:ext cx="7416823" cy="924629"/>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urn:nbn:de:swb:90-455977</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15" name="Tabelle 14"/>
          <p:cNvGraphicFramePr>
            <a:graphicFrameLocks noGrp="1"/>
          </p:cNvGraphicFramePr>
          <p:nvPr>
            <p:extLst>
              <p:ext uri="{D42A27DB-BD31-4B8C-83A1-F6EECF244321}">
                <p14:modId xmlns:p14="http://schemas.microsoft.com/office/powerpoint/2010/main" val="182647811"/>
              </p:ext>
            </p:extLst>
          </p:nvPr>
        </p:nvGraphicFramePr>
        <p:xfrm>
          <a:off x="743202" y="5299467"/>
          <a:ext cx="7416823" cy="936104"/>
        </p:xfrm>
        <a:graphic>
          <a:graphicData uri="http://schemas.openxmlformats.org/drawingml/2006/table">
            <a:tbl>
              <a:tblPr firstRow="1" bandRow="1">
                <a:tableStyleId>{5C22544A-7EE6-4342-B048-85BDC9FD1C3A}</a:tableStyleId>
              </a:tblPr>
              <a:tblGrid>
                <a:gridCol w="868637"/>
                <a:gridCol w="2806365"/>
                <a:gridCol w="3741821"/>
              </a:tblGrid>
              <a:tr h="38942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6677">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l" defTabSz="914400" rtl="0" eaLnBrk="1" latinLnBrk="0" hangingPunct="1">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10.5445/KSP/1000044645</a:t>
                      </a:r>
                      <a:endParaRPr lang="de-DE"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
        <p:nvSpPr>
          <p:cNvPr id="16" name="Textfeld 15"/>
          <p:cNvSpPr txBox="1"/>
          <p:nvPr/>
        </p:nvSpPr>
        <p:spPr>
          <a:xfrm>
            <a:off x="755576" y="4581128"/>
            <a:ext cx="4464496" cy="646331"/>
          </a:xfrm>
          <a:prstGeom prst="rect">
            <a:avLst/>
          </a:prstGeom>
          <a:solidFill>
            <a:schemeClr val="bg1"/>
          </a:solidFill>
          <a:ln w="19050">
            <a:solidFill>
              <a:schemeClr val="bg1">
                <a:lumMod val="50000"/>
              </a:schemeClr>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Metadaten des Publikationsservers:</a:t>
            </a:r>
          </a:p>
          <a:p>
            <a:r>
              <a:rPr lang="de-DE" dirty="0" smtClean="0">
                <a:latin typeface="Verdana" panose="020B0604030504040204" pitchFamily="34" charset="0"/>
                <a:ea typeface="Verdana" panose="020B0604030504040204" pitchFamily="34" charset="0"/>
                <a:cs typeface="Verdana" panose="020B0604030504040204" pitchFamily="34" charset="0"/>
              </a:rPr>
              <a:t>doi:10.5445/KSP/1000044645</a:t>
            </a:r>
          </a:p>
        </p:txBody>
      </p:sp>
      <p:sp>
        <p:nvSpPr>
          <p:cNvPr id="10" name="Foliennummernplatzhalter 9"/>
          <p:cNvSpPr>
            <a:spLocks noGrp="1"/>
          </p:cNvSpPr>
          <p:nvPr>
            <p:ph type="sldNum" sz="quarter" idx="4"/>
          </p:nvPr>
        </p:nvSpPr>
        <p:spPr/>
        <p:txBody>
          <a:bodyPr/>
          <a:lstStyle/>
          <a:p>
            <a:fld id="{8A6690F1-7CA1-4166-A522-500460961984}" type="slidenum">
              <a:rPr lang="de-DE" smtClean="0"/>
              <a:pPr/>
              <a:t>163</a:t>
            </a:fld>
            <a:endParaRPr lang="de-DE"/>
          </a:p>
        </p:txBody>
      </p:sp>
      <p:sp>
        <p:nvSpPr>
          <p:cNvPr id="11" name="Fußzeilenplatzhalter 10"/>
          <p:cNvSpPr>
            <a:spLocks noGrp="1"/>
          </p:cNvSpPr>
          <p:nvPr>
            <p:ph type="ftr" sz="quarter" idx="14"/>
          </p:nvPr>
        </p:nvSpPr>
        <p:spPr>
          <a:xfrm>
            <a:off x="467544" y="6376243"/>
            <a:ext cx="8064896"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245403493"/>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Sonstige </a:t>
            </a:r>
            <a:r>
              <a:rPr lang="de-DE" dirty="0" err="1" smtClean="0"/>
              <a:t>Identifikatoren</a:t>
            </a:r>
            <a:r>
              <a:rPr lang="de-DE" dirty="0" smtClean="0"/>
              <a:t> (RDA 2.15.1.4)</a:t>
            </a:r>
            <a:endParaRPr lang="de-DE" dirty="0"/>
          </a:p>
        </p:txBody>
      </p:sp>
      <p:sp>
        <p:nvSpPr>
          <p:cNvPr id="3" name="Textplatzhalter 2"/>
          <p:cNvSpPr>
            <a:spLocks noGrp="1"/>
          </p:cNvSpPr>
          <p:nvPr>
            <p:ph type="body" sz="quarter" idx="13"/>
          </p:nvPr>
        </p:nvSpPr>
        <p:spPr/>
        <p:txBody>
          <a:bodyPr/>
          <a:lstStyle/>
          <a:p>
            <a:r>
              <a:rPr lang="de-DE" dirty="0" smtClean="0"/>
              <a:t>Erfassung der </a:t>
            </a:r>
            <a:r>
              <a:rPr lang="de-DE" dirty="0" err="1" smtClean="0"/>
              <a:t>Identifikatoren</a:t>
            </a:r>
            <a:endParaRPr lang="de-DE" dirty="0" smtClean="0"/>
          </a:p>
          <a:p>
            <a:pPr lvl="1"/>
            <a:r>
              <a:rPr lang="de-DE" dirty="0" smtClean="0"/>
              <a:t>es gibt für den </a:t>
            </a:r>
            <a:r>
              <a:rPr lang="de-DE" dirty="0" err="1" smtClean="0"/>
              <a:t>Identifikator</a:t>
            </a:r>
            <a:r>
              <a:rPr lang="de-DE" dirty="0" smtClean="0"/>
              <a:t> kein vorgeschriebenes Anzeigeformat*</a:t>
            </a:r>
          </a:p>
          <a:p>
            <a:pPr lvl="1"/>
            <a:r>
              <a:rPr lang="de-DE" dirty="0" smtClean="0"/>
              <a:t>die Art des </a:t>
            </a:r>
            <a:r>
              <a:rPr lang="de-DE" dirty="0" err="1" smtClean="0"/>
              <a:t>Identifikators</a:t>
            </a:r>
            <a:r>
              <a:rPr lang="de-DE" dirty="0" smtClean="0"/>
              <a:t> oder der Name der Agentur wird vorangestellt</a:t>
            </a:r>
          </a:p>
          <a:p>
            <a:pPr lvl="1"/>
            <a:endParaRPr lang="de-DE" dirty="0" smtClean="0"/>
          </a:p>
          <a:p>
            <a:pPr lvl="1"/>
            <a:endParaRPr lang="de-DE" dirty="0" smtClean="0"/>
          </a:p>
          <a:p>
            <a:pPr lvl="1"/>
            <a:endParaRPr lang="de-DE" dirty="0" smtClean="0"/>
          </a:p>
          <a:p>
            <a:pPr lvl="1"/>
            <a:endParaRPr lang="de-DE" dirty="0" smtClean="0"/>
          </a:p>
          <a:p>
            <a:pPr lvl="1"/>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756743140"/>
              </p:ext>
            </p:extLst>
          </p:nvPr>
        </p:nvGraphicFramePr>
        <p:xfrm>
          <a:off x="755650" y="3558399"/>
          <a:ext cx="7416823" cy="1022729"/>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20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ISO/FDIS 13611:2014(E)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p:cNvPicPr>
            <a:picLocks noChangeAspect="1"/>
          </p:cNvPicPr>
          <p:nvPr/>
        </p:nvPicPr>
        <p:blipFill>
          <a:blip r:embed="rId3" cstate="print"/>
          <a:stretch>
            <a:fillRect/>
          </a:stretch>
        </p:blipFill>
        <p:spPr>
          <a:xfrm>
            <a:off x="755650" y="2977074"/>
            <a:ext cx="5419814" cy="493819"/>
          </a:xfrm>
          <a:prstGeom prst="rect">
            <a:avLst/>
          </a:prstGeom>
          <a:ln>
            <a:solidFill>
              <a:schemeClr val="tx1"/>
            </a:solidFill>
          </a:ln>
        </p:spPr>
      </p:pic>
      <p:sp>
        <p:nvSpPr>
          <p:cNvPr id="8" name="Foliennummernplatzhalter 7"/>
          <p:cNvSpPr>
            <a:spLocks noGrp="1"/>
          </p:cNvSpPr>
          <p:nvPr>
            <p:ph type="sldNum" sz="quarter" idx="4"/>
          </p:nvPr>
        </p:nvSpPr>
        <p:spPr/>
        <p:txBody>
          <a:bodyPr/>
          <a:lstStyle/>
          <a:p>
            <a:fld id="{8A6690F1-7CA1-4166-A522-500460961984}" type="slidenum">
              <a:rPr lang="de-DE" smtClean="0"/>
              <a:pPr/>
              <a:t>164</a:t>
            </a:fld>
            <a:endParaRPr lang="de-DE"/>
          </a:p>
        </p:txBody>
      </p:sp>
      <p:sp>
        <p:nvSpPr>
          <p:cNvPr id="10" name="Fußzeilenplatzhalter 9"/>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395414975"/>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Falsche </a:t>
            </a:r>
            <a:r>
              <a:rPr lang="de-DE" dirty="0" err="1" smtClean="0"/>
              <a:t>Identifikatoren</a:t>
            </a:r>
            <a:r>
              <a:rPr lang="de-DE" dirty="0" smtClean="0"/>
              <a:t> (RDA 2.15.1.6)</a:t>
            </a:r>
            <a:endParaRPr lang="de-DE" dirty="0"/>
          </a:p>
        </p:txBody>
      </p:sp>
      <p:sp>
        <p:nvSpPr>
          <p:cNvPr id="3" name="Textplatzhalter 2"/>
          <p:cNvSpPr>
            <a:spLocks noGrp="1"/>
          </p:cNvSpPr>
          <p:nvPr>
            <p:ph type="body" sz="quarter" idx="13"/>
          </p:nvPr>
        </p:nvSpPr>
        <p:spPr/>
        <p:txBody>
          <a:bodyPr/>
          <a:lstStyle/>
          <a:p>
            <a:r>
              <a:rPr lang="de-DE" dirty="0" smtClean="0"/>
              <a:t>ist der </a:t>
            </a:r>
            <a:r>
              <a:rPr lang="de-DE" dirty="0" err="1" smtClean="0"/>
              <a:t>Identifikator</a:t>
            </a:r>
            <a:r>
              <a:rPr lang="de-DE" dirty="0" smtClean="0"/>
              <a:t> falsch, kommt hinter die Nummer eine entsprechende Erläuterung: (ungültig) oder (falsch)</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65007446"/>
              </p:ext>
            </p:extLst>
          </p:nvPr>
        </p:nvGraphicFramePr>
        <p:xfrm>
          <a:off x="755650" y="2564615"/>
          <a:ext cx="7416751" cy="1101185"/>
        </p:xfrm>
        <a:graphic>
          <a:graphicData uri="http://schemas.openxmlformats.org/drawingml/2006/table">
            <a:tbl>
              <a:tblPr firstRow="1" bandRow="1">
                <a:tableStyleId>{5C22544A-7EE6-4342-B048-85BDC9FD1C3A}</a:tableStyleId>
              </a:tblPr>
              <a:tblGrid>
                <a:gridCol w="1054680"/>
                <a:gridCol w="3013371"/>
                <a:gridCol w="334870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ISBN </a:t>
                      </a:r>
                      <a:r>
                        <a:rPr lang="de-DE" smtClean="0">
                          <a:latin typeface="Verdana" panose="020B0604030504040204" pitchFamily="34" charset="0"/>
                          <a:ea typeface="Calibri" panose="020F0502020204030204" pitchFamily="34" charset="0"/>
                          <a:cs typeface="Times New Roman" panose="02020603050405020304" pitchFamily="18" charset="0"/>
                        </a:rPr>
                        <a:t>0-87068-430-2 </a:t>
                      </a:r>
                      <a:r>
                        <a:rPr lang="de-DE" dirty="0" smtClean="0">
                          <a:latin typeface="Verdana" panose="020B0604030504040204" pitchFamily="34" charset="0"/>
                          <a:ea typeface="Verdana" panose="020B0604030504040204" pitchFamily="34" charset="0"/>
                          <a:cs typeface="Verdana" panose="020B0604030504040204" pitchFamily="34" charset="0"/>
                        </a:rPr>
                        <a:t>(ungültig)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Rechteck 10"/>
          <p:cNvSpPr/>
          <p:nvPr/>
        </p:nvSpPr>
        <p:spPr>
          <a:xfrm>
            <a:off x="755650" y="2132856"/>
            <a:ext cx="6552654" cy="369332"/>
          </a:xfrm>
          <a:prstGeom prst="rect">
            <a:avLst/>
          </a:prstGeom>
          <a:ln>
            <a:solidFill>
              <a:schemeClr val="tx1"/>
            </a:solidFill>
          </a:ln>
        </p:spPr>
        <p:txBody>
          <a:bodyPr wrap="square">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a:solidFill>
                  <a:srgbClr val="000000"/>
                </a:solidFill>
                <a:latin typeface="Verdana" panose="020B0604030504040204" pitchFamily="34" charset="0"/>
                <a:ea typeface="Verdana" panose="020B0604030504040204" pitchFamily="34" charset="0"/>
                <a:cs typeface="Verdana" panose="020B0604030504040204" pitchFamily="34" charset="0"/>
              </a:rPr>
              <a:t>ISBN </a:t>
            </a:r>
            <a:r>
              <a:rPr lang="de-DE" dirty="0">
                <a:latin typeface="Verdana" panose="020B0604030504040204" pitchFamily="34" charset="0"/>
                <a:ea typeface="Calibri" panose="020F0502020204030204" pitchFamily="34" charset="0"/>
                <a:cs typeface="Times New Roman" panose="02020603050405020304" pitchFamily="18" charset="0"/>
              </a:rPr>
              <a:t>0-87068-430-2</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69311869"/>
              </p:ext>
            </p:extLst>
          </p:nvPr>
        </p:nvGraphicFramePr>
        <p:xfrm>
          <a:off x="755576" y="4416047"/>
          <a:ext cx="7416824" cy="1101185"/>
        </p:xfrm>
        <a:graphic>
          <a:graphicData uri="http://schemas.openxmlformats.org/drawingml/2006/table">
            <a:tbl>
              <a:tblPr firstRow="1" bandRow="1">
                <a:tableStyleId>{5C22544A-7EE6-4342-B048-85BDC9FD1C3A}</a:tableStyleId>
              </a:tblPr>
              <a:tblGrid>
                <a:gridCol w="1054690"/>
                <a:gridCol w="3013401"/>
                <a:gridCol w="334873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ISSN 170-6632 (falsch)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755576" y="3984288"/>
            <a:ext cx="4536430" cy="369332"/>
          </a:xfrm>
          <a:prstGeom prst="rect">
            <a:avLst/>
          </a:prstGeom>
          <a:ln>
            <a:solidFill>
              <a:schemeClr val="tx1"/>
            </a:solidFill>
          </a:ln>
        </p:spPr>
        <p:txBody>
          <a:bodyPr wrap="square">
            <a:spAutoFit/>
          </a:bodyPr>
          <a:lstStyle/>
          <a:p>
            <a:r>
              <a:rPr lang="de-DE" i="1" dirty="0" smtClean="0">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ISSN </a:t>
            </a:r>
            <a:r>
              <a:rPr lang="de-DE" dirty="0" smtClean="0">
                <a:latin typeface="Verdana" panose="020B0604030504040204" pitchFamily="34" charset="0"/>
                <a:ea typeface="Verdana" panose="020B0604030504040204" pitchFamily="34" charset="0"/>
                <a:cs typeface="Times New Roman" panose="02020603050405020304" pitchFamily="18" charset="0"/>
              </a:rPr>
              <a:t>170-6632</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165</a:t>
            </a:fld>
            <a:endParaRPr lang="de-DE"/>
          </a:p>
        </p:txBody>
      </p:sp>
      <p:sp>
        <p:nvSpPr>
          <p:cNvPr id="12" name="Fußzeilenplatzhalter 11"/>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177409062"/>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Erläuterung (RDA 2.15.1.7)</a:t>
            </a:r>
            <a:endParaRPr lang="de-DE" dirty="0"/>
          </a:p>
        </p:txBody>
      </p:sp>
      <p:sp>
        <p:nvSpPr>
          <p:cNvPr id="3" name="Textplatzhalter 2"/>
          <p:cNvSpPr>
            <a:spLocks noGrp="1"/>
          </p:cNvSpPr>
          <p:nvPr>
            <p:ph type="body" sz="quarter" idx="13"/>
          </p:nvPr>
        </p:nvSpPr>
        <p:spPr/>
        <p:txBody>
          <a:bodyPr/>
          <a:lstStyle/>
          <a:p>
            <a:r>
              <a:rPr lang="de-DE" dirty="0" smtClean="0"/>
              <a:t>wenn es mehrere </a:t>
            </a:r>
            <a:r>
              <a:rPr lang="de-DE" dirty="0" err="1" smtClean="0"/>
              <a:t>Identifikatoren</a:t>
            </a:r>
            <a:r>
              <a:rPr lang="de-DE" dirty="0" smtClean="0"/>
              <a:t> gibt, muss der erste als Standardelement erfasst werden; weitere können angegeben werden</a:t>
            </a:r>
          </a:p>
          <a:p>
            <a:r>
              <a:rPr lang="de-DE" dirty="0" smtClean="0"/>
              <a:t>bei </a:t>
            </a:r>
            <a:r>
              <a:rPr lang="de-DE" dirty="0" err="1" smtClean="0"/>
              <a:t>Identifikatoren</a:t>
            </a:r>
            <a:r>
              <a:rPr lang="de-DE" dirty="0" smtClean="0"/>
              <a:t> gleichen Typs wird eine Erläuterung ergänzt (z. B. </a:t>
            </a:r>
            <a:r>
              <a:rPr lang="de-DE" dirty="0" err="1" smtClean="0"/>
              <a:t>Bindeart</a:t>
            </a:r>
            <a:r>
              <a:rPr lang="de-DE" dirty="0" smtClean="0"/>
              <a:t>)</a:t>
            </a:r>
          </a:p>
          <a:p>
            <a:r>
              <a:rPr lang="de-DE" dirty="0" smtClean="0"/>
              <a:t>die </a:t>
            </a:r>
            <a:r>
              <a:rPr lang="de-DE" dirty="0" err="1" smtClean="0"/>
              <a:t>Bindeart</a:t>
            </a:r>
            <a:r>
              <a:rPr lang="de-DE" dirty="0" smtClean="0"/>
              <a:t> kann auch bei nur einem </a:t>
            </a:r>
            <a:r>
              <a:rPr lang="de-DE" dirty="0" err="1" smtClean="0"/>
              <a:t>Identifikator</a:t>
            </a:r>
            <a:r>
              <a:rPr lang="de-DE" dirty="0" smtClean="0"/>
              <a:t> erfasst werden</a:t>
            </a:r>
          </a:p>
          <a:p>
            <a:pPr lvl="1"/>
            <a:endParaRPr lang="de-DE" dirty="0" smtClean="0"/>
          </a:p>
          <a:p>
            <a:pPr lvl="1"/>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587415930"/>
              </p:ext>
            </p:extLst>
          </p:nvPr>
        </p:nvGraphicFramePr>
        <p:xfrm>
          <a:off x="776993" y="4759254"/>
          <a:ext cx="7942729" cy="1550066"/>
        </p:xfrm>
        <a:graphic>
          <a:graphicData uri="http://schemas.openxmlformats.org/drawingml/2006/table">
            <a:tbl>
              <a:tblPr firstRow="1" bandRow="1">
                <a:tableStyleId>{5C22544A-7EE6-4342-B048-85BDC9FD1C3A}</a:tableStyleId>
              </a:tblPr>
              <a:tblGrid>
                <a:gridCol w="932961"/>
                <a:gridCol w="2783349"/>
                <a:gridCol w="4226419"/>
              </a:tblGrid>
              <a:tr h="3777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8359">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smtClean="0">
                          <a:latin typeface="Verdana" panose="020B0604030504040204" pitchFamily="34" charset="0"/>
                          <a:ea typeface="Calibri" panose="020F0502020204030204" pitchFamily="34" charset="0"/>
                          <a:cs typeface="Times New Roman" panose="02020603050405020304" pitchFamily="18" charset="0"/>
                        </a:rPr>
                        <a:t>ISBN </a:t>
                      </a:r>
                      <a:r>
                        <a:rPr lang="de-DE" smtClean="0">
                          <a:latin typeface="Verdana" panose="020B0604030504040204" pitchFamily="34" charset="0"/>
                          <a:ea typeface="Times New Roman" panose="02020603050405020304" pitchFamily="18" charset="0"/>
                          <a:cs typeface="Times New Roman" panose="02020603050405020304" pitchFamily="18" charset="0"/>
                        </a:rPr>
                        <a:t>978-1-783-26461-2 (pbk)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3963">
                <a:tc>
                  <a:txBody>
                    <a:bodyPr/>
                    <a:lstStyle/>
                    <a:p>
                      <a:pPr>
                        <a:lnSpc>
                          <a:spcPts val="1300"/>
                        </a:lnSpc>
                        <a:spcAft>
                          <a:spcPts val="600"/>
                        </a:spcAft>
                      </a:pPr>
                      <a:endPar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ts val="1300"/>
                        </a:lnSpc>
                        <a:spcAft>
                          <a:spcPts val="600"/>
                        </a:spcAft>
                      </a:pPr>
                      <a:r>
                        <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ts val="1300"/>
                        </a:lnSpc>
                        <a:spcAft>
                          <a:spcPts val="600"/>
                        </a:spcAft>
                      </a:pPr>
                      <a:r>
                        <a:rPr lang="de-DE" sz="1800" b="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Times New Roman" panose="02020603050405020304" pitchFamily="18" charset="0"/>
                          <a:cs typeface="Times New Roman" panose="02020603050405020304" pitchFamily="18" charset="0"/>
                        </a:rPr>
                        <a:t>ISBN 978-1-783-26460-5 (</a:t>
                      </a:r>
                      <a:r>
                        <a:rPr lang="de-DE" dirty="0" err="1" smtClean="0">
                          <a:latin typeface="Verdana" panose="020B0604030504040204" pitchFamily="34" charset="0"/>
                          <a:ea typeface="Times New Roman" panose="02020603050405020304" pitchFamily="18" charset="0"/>
                          <a:cs typeface="Times New Roman" panose="02020603050405020304" pitchFamily="18" charset="0"/>
                        </a:rPr>
                        <a:t>hbk</a:t>
                      </a:r>
                      <a:r>
                        <a:rPr lang="de-DE" dirty="0" smtClean="0">
                          <a:latin typeface="Verdana" panose="020B0604030504040204" pitchFamily="34" charset="0"/>
                          <a:ea typeface="Times New Roman" panose="02020603050405020304" pitchFamily="18" charset="0"/>
                          <a:cs typeface="Times New Roman" panose="02020603050405020304" pitchFamily="18"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Rechteck 6"/>
          <p:cNvSpPr/>
          <p:nvPr/>
        </p:nvSpPr>
        <p:spPr>
          <a:xfrm>
            <a:off x="755650" y="3618159"/>
            <a:ext cx="3858923" cy="1077218"/>
          </a:xfrm>
          <a:prstGeom prst="rect">
            <a:avLst/>
          </a:prstGeom>
          <a:ln>
            <a:solidFill>
              <a:schemeClr val="tx1"/>
            </a:solidFill>
          </a:ln>
        </p:spPr>
        <p:txBody>
          <a:bodyPr wrap="square" anchor="b" anchorCtr="0">
            <a:spAutoFit/>
          </a:bodyPr>
          <a:lstStyle/>
          <a:p>
            <a:r>
              <a:rPr lang="de-DE" i="1" dirty="0" smtClean="0">
                <a:latin typeface="Verdana" panose="020B0604030504040204" pitchFamily="34" charset="0"/>
                <a:ea typeface="Calibri" panose="020F0502020204030204" pitchFamily="34" charset="0"/>
                <a:cs typeface="Times New Roman" panose="02020603050405020304" pitchFamily="18" charset="0"/>
              </a:rPr>
              <a:t>In der Ressource:</a:t>
            </a:r>
          </a:p>
          <a:p>
            <a:r>
              <a:rPr lang="de-DE" dirty="0" smtClean="0">
                <a:latin typeface="Verdana" panose="020B0604030504040204" pitchFamily="34" charset="0"/>
                <a:ea typeface="Calibri" panose="020F0502020204030204" pitchFamily="34" charset="0"/>
                <a:cs typeface="Times New Roman" panose="02020603050405020304" pitchFamily="18" charset="0"/>
              </a:rPr>
              <a:t>ISBN </a:t>
            </a:r>
            <a:r>
              <a:rPr lang="de-DE" dirty="0">
                <a:latin typeface="Verdana" panose="020B0604030504040204" pitchFamily="34" charset="0"/>
                <a:ea typeface="Times New Roman" panose="02020603050405020304" pitchFamily="18" charset="0"/>
                <a:cs typeface="Times New Roman" panose="02020603050405020304" pitchFamily="18" charset="0"/>
              </a:rPr>
              <a:t>978-1-783-26461-2 </a:t>
            </a:r>
            <a:r>
              <a:rPr lang="de-DE" dirty="0" err="1">
                <a:latin typeface="Verdana" panose="020B0604030504040204" pitchFamily="34" charset="0"/>
                <a:ea typeface="Times New Roman" panose="02020603050405020304" pitchFamily="18" charset="0"/>
                <a:cs typeface="Times New Roman" panose="02020603050405020304" pitchFamily="18" charset="0"/>
              </a:rPr>
              <a:t>pbk</a:t>
            </a:r>
            <a:r>
              <a:rPr lang="de-DE" dirty="0" smtClean="0">
                <a:latin typeface="Verdana" panose="020B0604030504040204" pitchFamily="34" charset="0"/>
                <a:ea typeface="Times New Roman" panose="02020603050405020304" pitchFamily="18" charset="0"/>
                <a:cs typeface="Times New Roman" panose="02020603050405020304" pitchFamily="18" charset="0"/>
              </a:rPr>
              <a:t>.</a:t>
            </a:r>
          </a:p>
          <a:p>
            <a:r>
              <a:rPr lang="de-DE" dirty="0" smtClean="0">
                <a:latin typeface="Verdana" panose="020B0604030504040204" pitchFamily="34" charset="0"/>
                <a:ea typeface="Times New Roman" panose="02020603050405020304" pitchFamily="18" charset="0"/>
                <a:cs typeface="Times New Roman" panose="02020603050405020304" pitchFamily="18" charset="0"/>
              </a:rPr>
              <a:t>ISBN </a:t>
            </a:r>
            <a:r>
              <a:rPr lang="de-DE" dirty="0">
                <a:latin typeface="Verdana" panose="020B0604030504040204" pitchFamily="34" charset="0"/>
                <a:ea typeface="Times New Roman" panose="02020603050405020304" pitchFamily="18" charset="0"/>
                <a:cs typeface="Times New Roman" panose="02020603050405020304" pitchFamily="18" charset="0"/>
              </a:rPr>
              <a:t>978-1-783-26460-5 </a:t>
            </a:r>
            <a:r>
              <a:rPr lang="de-DE" dirty="0" err="1">
                <a:latin typeface="Verdana" panose="020B0604030504040204" pitchFamily="34" charset="0"/>
                <a:ea typeface="Times New Roman" panose="02020603050405020304" pitchFamily="18" charset="0"/>
                <a:cs typeface="Times New Roman" panose="02020603050405020304" pitchFamily="18" charset="0"/>
              </a:rPr>
              <a:t>hbk</a:t>
            </a:r>
            <a:r>
              <a:rPr lang="de-DE" dirty="0">
                <a:latin typeface="Verdana" panose="020B0604030504040204" pitchFamily="34" charset="0"/>
                <a:ea typeface="Times New Roman" panose="02020603050405020304" pitchFamily="18" charset="0"/>
                <a:cs typeface="Times New Roman" panose="02020603050405020304" pitchFamily="18" charset="0"/>
              </a:rPr>
              <a:t>.</a:t>
            </a:r>
            <a:r>
              <a:rPr lang="de-DE" sz="2800" dirty="0">
                <a:latin typeface="Times New Roman" panose="02020603050405020304" pitchFamily="18" charset="0"/>
                <a:ea typeface="Times New Roman" panose="02020603050405020304" pitchFamily="18" charset="0"/>
              </a:rPr>
              <a:t> </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166</a:t>
            </a:fld>
            <a:endParaRPr lang="de-DE"/>
          </a:p>
        </p:txBody>
      </p:sp>
      <p:sp>
        <p:nvSpPr>
          <p:cNvPr id="9" name="Fußzeilenplatzhalter 8"/>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045189164"/>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872208"/>
          </a:xfrm>
        </p:spPr>
        <p:txBody>
          <a:bodyPr/>
          <a:lstStyle/>
          <a:p>
            <a:pPr algn="ctr"/>
            <a:r>
              <a:rPr lang="de-DE" dirty="0" smtClean="0"/>
              <a:t>Inhaltstyp / Medientyp / Datenträgertyp </a:t>
            </a:r>
            <a:br>
              <a:rPr lang="de-DE" dirty="0" smtClean="0"/>
            </a:br>
            <a:r>
              <a:rPr lang="de-DE" dirty="0"/>
              <a:t/>
            </a:r>
            <a:br>
              <a:rPr lang="de-DE" dirty="0"/>
            </a:br>
            <a:r>
              <a:rPr lang="de-DE" b="1" dirty="0" smtClean="0"/>
              <a:t>IMD-Typen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167</a:t>
            </a:fld>
            <a:endParaRPr lang="de-DE" dirty="0"/>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334813070"/>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 Medientyp / Datenträgertyp</a:t>
            </a:r>
            <a:endParaRPr lang="de-DE" dirty="0"/>
          </a:p>
        </p:txBody>
      </p:sp>
      <p:sp>
        <p:nvSpPr>
          <p:cNvPr id="3" name="Textplatzhalter 2"/>
          <p:cNvSpPr>
            <a:spLocks noGrp="1"/>
          </p:cNvSpPr>
          <p:nvPr>
            <p:ph type="body" sz="quarter" idx="13"/>
          </p:nvPr>
        </p:nvSpPr>
        <p:spPr>
          <a:xfrm>
            <a:off x="251520" y="1124744"/>
            <a:ext cx="8784976" cy="5472608"/>
          </a:xfrm>
        </p:spPr>
        <p:txBody>
          <a:bodyPr wrap="square"/>
          <a:lstStyle/>
          <a:p>
            <a:r>
              <a:rPr lang="de-DE" dirty="0" smtClean="0"/>
              <a:t>IMD-Typen als Standardelemente</a:t>
            </a:r>
          </a:p>
          <a:p>
            <a:pPr lvl="1"/>
            <a:r>
              <a:rPr lang="de-DE" sz="1800" dirty="0" smtClean="0"/>
              <a:t>Erfassung der IMD-Typen in </a:t>
            </a:r>
            <a:r>
              <a:rPr lang="de-DE" sz="1800" u="sng" dirty="0" smtClean="0"/>
              <a:t>allen</a:t>
            </a:r>
            <a:r>
              <a:rPr lang="de-DE" sz="1800" dirty="0" smtClean="0"/>
              <a:t> Beschreibungen</a:t>
            </a:r>
          </a:p>
          <a:p>
            <a:pPr lvl="1"/>
            <a:r>
              <a:rPr lang="de-DE" sz="1800" dirty="0" smtClean="0"/>
              <a:t>Kategorisierung der Ressourcen</a:t>
            </a:r>
          </a:p>
          <a:p>
            <a:pPr lvl="1"/>
            <a:r>
              <a:rPr lang="de-DE" sz="1800" dirty="0" smtClean="0"/>
              <a:t>Basis für Generieren von Icons, Filtern oder Facettierungen</a:t>
            </a:r>
          </a:p>
          <a:p>
            <a:pPr lvl="1"/>
            <a:endParaRPr lang="de-DE" dirty="0"/>
          </a:p>
          <a:p>
            <a:pPr marL="0" lvl="1" indent="358775">
              <a:buFont typeface="Arial" panose="020B0604020202020204" pitchFamily="34" charset="0"/>
              <a:buChar char="•"/>
            </a:pPr>
            <a:r>
              <a:rPr lang="de-DE" sz="2400" dirty="0" smtClean="0"/>
              <a:t>Normiertes Vokabular in deutscher Sprache</a:t>
            </a:r>
          </a:p>
          <a:p>
            <a:pPr lvl="1"/>
            <a:r>
              <a:rPr lang="de-DE" sz="1800" dirty="0"/>
              <a:t>Erfassung </a:t>
            </a:r>
            <a:r>
              <a:rPr lang="de-DE" sz="1800" dirty="0" smtClean="0"/>
              <a:t>je nach Format als Text und/oder Code</a:t>
            </a:r>
            <a:endParaRPr lang="de-DE" sz="1800" dirty="0"/>
          </a:p>
          <a:p>
            <a:pPr marL="0" lvl="1" indent="358775">
              <a:buFont typeface="Arial" panose="020B0604020202020204" pitchFamily="34" charset="0"/>
              <a:buChar char="•"/>
            </a:pPr>
            <a:endParaRPr lang="de-DE" sz="2400" dirty="0"/>
          </a:p>
          <a:p>
            <a:pPr marL="0" lvl="1" indent="358775">
              <a:buFont typeface="Arial" panose="020B0604020202020204" pitchFamily="34" charset="0"/>
              <a:buChar char="•"/>
            </a:pPr>
            <a:r>
              <a:rPr lang="de-DE" sz="2400" dirty="0" smtClean="0"/>
              <a:t>Reihenfolge </a:t>
            </a:r>
            <a:r>
              <a:rPr lang="de-DE" sz="1800" b="1" dirty="0" smtClean="0"/>
              <a:t>6.9</a:t>
            </a:r>
            <a:r>
              <a:rPr lang="de-DE" sz="1800" dirty="0" smtClean="0"/>
              <a:t> Inhaltstyp </a:t>
            </a:r>
            <a:r>
              <a:rPr lang="de-DE" sz="1800" dirty="0" smtClean="0">
                <a:sym typeface="Wingdings" panose="05000000000000000000" pitchFamily="2" charset="2"/>
              </a:rPr>
              <a:t></a:t>
            </a:r>
            <a:r>
              <a:rPr lang="de-DE" sz="1800" dirty="0" smtClean="0"/>
              <a:t> </a:t>
            </a:r>
            <a:r>
              <a:rPr lang="de-DE" sz="1800" b="1" dirty="0" smtClean="0"/>
              <a:t>3.2</a:t>
            </a:r>
            <a:r>
              <a:rPr lang="de-DE" sz="1800" dirty="0" smtClean="0"/>
              <a:t> Medientyp </a:t>
            </a:r>
            <a:r>
              <a:rPr lang="de-DE" sz="1800" dirty="0" smtClean="0">
                <a:sym typeface="Wingdings" panose="05000000000000000000" pitchFamily="2" charset="2"/>
              </a:rPr>
              <a:t></a:t>
            </a:r>
            <a:r>
              <a:rPr lang="de-DE" sz="1800" dirty="0" smtClean="0"/>
              <a:t> </a:t>
            </a:r>
            <a:r>
              <a:rPr lang="de-DE" sz="1800" b="1" dirty="0" smtClean="0"/>
              <a:t>3.3</a:t>
            </a:r>
            <a:r>
              <a:rPr lang="de-DE" sz="1800" dirty="0" smtClean="0"/>
              <a:t> Datenträgertyp</a:t>
            </a:r>
          </a:p>
          <a:p>
            <a:pPr lvl="1"/>
            <a:r>
              <a:rPr lang="de-DE" sz="1800" dirty="0" smtClean="0"/>
              <a:t>von der Expression (6.9) zur Manifestation (3.2, 3.3) absteigend</a:t>
            </a:r>
            <a:endParaRPr lang="de-DE" sz="1800" dirty="0"/>
          </a:p>
          <a:p>
            <a:pPr lvl="1"/>
            <a:r>
              <a:rPr lang="de-DE" sz="1800" dirty="0" smtClean="0"/>
              <a:t>international: Content-/Media-/Carrier-Type (CMC)</a:t>
            </a:r>
            <a:endParaRPr lang="de-DE" sz="1800" dirty="0"/>
          </a:p>
          <a:p>
            <a:pPr lvl="1"/>
            <a:r>
              <a:rPr lang="de-DE" sz="1800" dirty="0" smtClean="0"/>
              <a:t>Feldabfolge in den Erfassungsformaten MARC 21, PICA, </a:t>
            </a:r>
            <a:r>
              <a:rPr lang="de-DE" sz="1800" dirty="0" err="1" smtClean="0"/>
              <a:t>Aleph</a:t>
            </a:r>
            <a:endParaRPr lang="de-DE" sz="1800" dirty="0"/>
          </a:p>
          <a:p>
            <a:pPr marL="0" lvl="1" indent="0">
              <a:buNone/>
            </a:pPr>
            <a:endParaRPr lang="de-DE" sz="1800"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168</a:t>
            </a:fld>
            <a:endParaRPr lang="de-DE" dirty="0"/>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061093195"/>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6.9 Inhaltstyp    </a:t>
            </a:r>
            <a:r>
              <a:rPr lang="de-DE" sz="1800" i="1" dirty="0" smtClean="0">
                <a:solidFill>
                  <a:srgbClr val="0070C0"/>
                </a:solidFill>
              </a:rPr>
              <a:t>Merkmal der Expression</a:t>
            </a:r>
          </a:p>
          <a:p>
            <a:pPr marL="457200" lvl="1" indent="0">
              <a:buNone/>
            </a:pPr>
            <a:endParaRPr lang="de-DE" dirty="0" smtClean="0"/>
          </a:p>
          <a:p>
            <a:pPr marL="457200" lvl="1" indent="0">
              <a:buNone/>
            </a:pPr>
            <a:r>
              <a:rPr lang="de-DE" dirty="0" smtClean="0"/>
              <a:t>Der Inhaltstyp gibt wieder, in welcher Form der Kommunikation der Inhalt einer Ressource ausgedrückt und mit welchem menschlichen Sinn (Sehen, Hören, Tasten …) der Inhalt wahrgenommen wird.</a:t>
            </a:r>
          </a:p>
          <a:p>
            <a:pPr marL="0" lvl="1" indent="0">
              <a:buNone/>
            </a:pPr>
            <a:endParaRPr lang="de-DE" dirty="0" smtClean="0"/>
          </a:p>
          <a:p>
            <a:r>
              <a:rPr lang="de-DE" dirty="0" smtClean="0"/>
              <a:t>Termini der </a:t>
            </a:r>
            <a:r>
              <a:rPr lang="de-DE" dirty="0" smtClean="0">
                <a:hlinkClick r:id="rId2"/>
              </a:rPr>
              <a:t>Liste 6.9.1.3</a:t>
            </a:r>
            <a:r>
              <a:rPr lang="de-DE" dirty="0" smtClean="0"/>
              <a:t>         </a:t>
            </a:r>
            <a:r>
              <a:rPr lang="de-DE" i="1" dirty="0" smtClean="0"/>
              <a:t>Auswahl</a:t>
            </a:r>
            <a:endParaRPr lang="de-DE" i="1" dirty="0"/>
          </a:p>
          <a:p>
            <a:pPr marL="447675" lvl="1" indent="0">
              <a:buNone/>
            </a:pPr>
            <a:endParaRPr lang="de-DE" sz="800" dirty="0" smtClean="0"/>
          </a:p>
          <a:p>
            <a:pPr marL="447675" lvl="1" indent="0" algn="just">
              <a:buNone/>
            </a:pPr>
            <a:r>
              <a:rPr lang="de-DE" dirty="0" smtClean="0"/>
              <a:t>aufgeführte Musik | Bewegungsnotation | Computerdaten | Computerprogramm | </a:t>
            </a:r>
            <a:r>
              <a:rPr lang="de-DE" dirty="0"/>
              <a:t>dreidimensionale </a:t>
            </a:r>
            <a:r>
              <a:rPr lang="de-DE" dirty="0" smtClean="0"/>
              <a:t>Form | </a:t>
            </a:r>
            <a:r>
              <a:rPr lang="de-DE" dirty="0"/>
              <a:t>dreidimensionales bewegtes </a:t>
            </a:r>
            <a:r>
              <a:rPr lang="de-DE" dirty="0" smtClean="0"/>
              <a:t>Bild | Geräusche |      gesprochenes Wort | kartografisches Bild | Noten |            taktile </a:t>
            </a:r>
            <a:r>
              <a:rPr lang="de-DE" dirty="0"/>
              <a:t>dreidimensionale </a:t>
            </a:r>
            <a:r>
              <a:rPr lang="de-DE" dirty="0" smtClean="0"/>
              <a:t>Form | taktiler Text | </a:t>
            </a:r>
            <a:r>
              <a:rPr lang="de-DE" dirty="0"/>
              <a:t>taktiles </a:t>
            </a:r>
            <a:r>
              <a:rPr lang="de-DE" dirty="0" smtClean="0"/>
              <a:t>Bild | Text  |  unbewegtes Bild   | zweidimensionales </a:t>
            </a:r>
            <a:r>
              <a:rPr lang="de-DE" dirty="0"/>
              <a:t>bewegtes </a:t>
            </a:r>
            <a:r>
              <a:rPr lang="de-DE" dirty="0" smtClean="0"/>
              <a:t>Bild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169</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13491" y="3264122"/>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6813189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a:xfrm>
            <a:off x="251520" y="1196752"/>
            <a:ext cx="8640960" cy="5112568"/>
          </a:xfrm>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r>
              <a:rPr lang="de-DE" dirty="0" smtClean="0"/>
              <a:t>Haupttitel und Verantwortlichkeitsangabe möglichst aus der bevorzugten Informationsquelle entnehmen (RDA 2.3.1.4, 2.4.1.4)</a:t>
            </a:r>
          </a:p>
          <a:p>
            <a:r>
              <a:rPr lang="de-DE" dirty="0" smtClean="0"/>
              <a:t>Titelzusatz der </a:t>
            </a:r>
            <a:r>
              <a:rPr lang="de-DE" u="sng" dirty="0" smtClean="0"/>
              <a:t>gleichen</a:t>
            </a:r>
            <a:r>
              <a:rPr lang="de-DE" dirty="0" smtClean="0"/>
              <a:t> Informationsquelle entnehmen wie Haupttitel (RDA 2.3.4.2)</a:t>
            </a:r>
          </a:p>
        </p:txBody>
      </p:sp>
      <p:graphicFrame>
        <p:nvGraphicFramePr>
          <p:cNvPr id="7" name="Tabelle 6"/>
          <p:cNvGraphicFramePr>
            <a:graphicFrameLocks noGrp="1"/>
          </p:cNvGraphicFramePr>
          <p:nvPr>
            <p:extLst>
              <p:ext uri="{D42A27DB-BD31-4B8C-83A1-F6EECF244321}">
                <p14:modId xmlns:p14="http://schemas.microsoft.com/office/powerpoint/2010/main" val="142619739"/>
              </p:ext>
            </p:extLst>
          </p:nvPr>
        </p:nvGraphicFramePr>
        <p:xfrm>
          <a:off x="251520" y="1844824"/>
          <a:ext cx="8280920" cy="1678908"/>
        </p:xfrm>
        <a:graphic>
          <a:graphicData uri="http://schemas.openxmlformats.org/drawingml/2006/table">
            <a:tbl>
              <a:tblPr firstRow="1" bandRow="1">
                <a:tableStyleId>{5C22544A-7EE6-4342-B048-85BDC9FD1C3A}</a:tableStyleId>
              </a:tblPr>
              <a:tblGrid>
                <a:gridCol w="936104"/>
                <a:gridCol w="3888432"/>
                <a:gridCol w="3456384"/>
              </a:tblGrid>
              <a:tr h="36576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17</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52165102"/>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3.2 Medientyp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Medientyp drückt die Kategorie von Gerät aus, das erforderlich ist, um die Ressource anzuschauen, abzuspielen oder laufen zu lassen.</a:t>
            </a:r>
          </a:p>
          <a:p>
            <a:pPr marL="0" lvl="1" indent="0">
              <a:buNone/>
            </a:pPr>
            <a:endParaRPr lang="de-DE" sz="1800" dirty="0" smtClean="0"/>
          </a:p>
          <a:p>
            <a:r>
              <a:rPr lang="de-DE" dirty="0" smtClean="0"/>
              <a:t>Termini der </a:t>
            </a:r>
            <a:r>
              <a:rPr lang="de-DE" dirty="0" smtClean="0">
                <a:hlinkClick r:id="rId2"/>
              </a:rPr>
              <a:t>Liste 3.2.1.3</a:t>
            </a:r>
            <a:r>
              <a:rPr lang="de-DE" dirty="0" smtClean="0"/>
              <a:t>    </a:t>
            </a:r>
            <a:endParaRPr lang="de-DE" dirty="0"/>
          </a:p>
          <a:p>
            <a:pPr marL="985838" lvl="1" indent="0">
              <a:buNone/>
            </a:pPr>
            <a:r>
              <a:rPr lang="de-DE" dirty="0"/>
              <a:t>| </a:t>
            </a:r>
            <a:r>
              <a:rPr lang="de-DE" dirty="0" smtClean="0"/>
              <a:t>audio</a:t>
            </a:r>
          </a:p>
          <a:p>
            <a:pPr marL="985838" lvl="1" indent="0">
              <a:buNone/>
            </a:pPr>
            <a:r>
              <a:rPr lang="de-DE" dirty="0"/>
              <a:t>| </a:t>
            </a:r>
            <a:r>
              <a:rPr lang="de-DE" dirty="0" smtClean="0"/>
              <a:t>Computermedien</a:t>
            </a:r>
          </a:p>
          <a:p>
            <a:pPr marL="985838" lvl="1" indent="0">
              <a:buNone/>
            </a:pPr>
            <a:r>
              <a:rPr lang="de-DE" dirty="0"/>
              <a:t>| </a:t>
            </a:r>
            <a:r>
              <a:rPr lang="de-DE" dirty="0" smtClean="0"/>
              <a:t>Mikroform</a:t>
            </a:r>
          </a:p>
          <a:p>
            <a:pPr marL="985838" lvl="1" indent="0">
              <a:buNone/>
            </a:pPr>
            <a:r>
              <a:rPr lang="de-DE" dirty="0"/>
              <a:t>| </a:t>
            </a:r>
            <a:r>
              <a:rPr lang="de-DE" dirty="0" smtClean="0"/>
              <a:t>mikroskopisch</a:t>
            </a:r>
          </a:p>
          <a:p>
            <a:pPr marL="985838" lvl="1" indent="0">
              <a:buNone/>
            </a:pPr>
            <a:r>
              <a:rPr lang="de-DE" dirty="0"/>
              <a:t>| </a:t>
            </a:r>
            <a:r>
              <a:rPr lang="de-DE" dirty="0" smtClean="0"/>
              <a:t>ohne Hilfsmittel zu benutzen</a:t>
            </a:r>
          </a:p>
          <a:p>
            <a:pPr marL="985838" lvl="1" indent="0">
              <a:buNone/>
            </a:pPr>
            <a:r>
              <a:rPr lang="de-DE" dirty="0"/>
              <a:t>| </a:t>
            </a:r>
            <a:r>
              <a:rPr lang="de-DE" dirty="0" smtClean="0"/>
              <a:t>projizierbar</a:t>
            </a:r>
          </a:p>
          <a:p>
            <a:pPr marL="985838" lvl="1" indent="0">
              <a:buNone/>
            </a:pPr>
            <a:r>
              <a:rPr lang="de-DE" dirty="0"/>
              <a:t>| </a:t>
            </a:r>
            <a:r>
              <a:rPr lang="de-DE" dirty="0" smtClean="0"/>
              <a:t>stereografisch</a:t>
            </a:r>
          </a:p>
          <a:p>
            <a:pPr marL="985838" lvl="1" indent="0">
              <a:buNone/>
            </a:pPr>
            <a:r>
              <a:rPr lang="de-DE" dirty="0"/>
              <a:t>| </a:t>
            </a:r>
            <a:r>
              <a:rPr lang="de-DE" dirty="0" smtClean="0"/>
              <a:t>video</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170</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977150"/>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311343841"/>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107504" y="836712"/>
            <a:ext cx="9036496" cy="5472608"/>
          </a:xfrm>
        </p:spPr>
        <p:txBody>
          <a:bodyPr wrap="square"/>
          <a:lstStyle/>
          <a:p>
            <a:r>
              <a:rPr lang="de-DE" b="1" dirty="0" smtClean="0"/>
              <a:t>3.3 Datenträgertyp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Datenträgertyp kategorisiert das Format des Speichermediums und das Gehäuse eines Datenträgers </a:t>
            </a:r>
          </a:p>
          <a:p>
            <a:pPr marL="457200" lvl="1" indent="0">
              <a:buNone/>
            </a:pPr>
            <a:r>
              <a:rPr lang="de-DE" dirty="0" smtClean="0"/>
              <a:t>in Kombination mit der Art des erforderlichen Geräts.</a:t>
            </a:r>
          </a:p>
          <a:p>
            <a:pPr marL="0" lvl="1" indent="0">
              <a:buNone/>
            </a:pPr>
            <a:endParaRPr lang="de-DE" sz="1800" dirty="0" smtClean="0"/>
          </a:p>
          <a:p>
            <a:r>
              <a:rPr lang="de-DE" dirty="0" smtClean="0"/>
              <a:t>Termini der </a:t>
            </a:r>
            <a:r>
              <a:rPr lang="de-DE" dirty="0" smtClean="0">
                <a:hlinkClick r:id="rId2"/>
              </a:rPr>
              <a:t>Liste 3.3.1.3</a:t>
            </a:r>
            <a:r>
              <a:rPr lang="de-DE" dirty="0" smtClean="0"/>
              <a:t>          </a:t>
            </a:r>
            <a:r>
              <a:rPr lang="de-DE" i="1" dirty="0" smtClean="0"/>
              <a:t>Auswahl</a:t>
            </a:r>
            <a:endParaRPr lang="de-DE" i="1" dirty="0"/>
          </a:p>
          <a:p>
            <a:pPr marL="0" lvl="1" indent="0">
              <a:buNone/>
            </a:pPr>
            <a:endParaRPr lang="de-DE" sz="800" dirty="0" smtClean="0"/>
          </a:p>
          <a:p>
            <a:pPr marL="0" lvl="1" indent="0">
              <a:buNone/>
            </a:pPr>
            <a:r>
              <a:rPr lang="de-DE" sz="1800" i="1" dirty="0" smtClean="0"/>
              <a:t>Datenträger, die ohne Hilfsmittel zu benutzen sind</a:t>
            </a:r>
            <a:r>
              <a:rPr lang="de-DE" sz="1800" dirty="0" smtClean="0"/>
              <a:t>: </a:t>
            </a:r>
            <a:r>
              <a:rPr lang="de-DE" sz="1800" b="1" dirty="0" smtClean="0"/>
              <a:t>Band | Blatt | Karte </a:t>
            </a:r>
            <a:r>
              <a:rPr lang="de-DE" sz="1800" dirty="0" smtClean="0"/>
              <a:t>…</a:t>
            </a:r>
          </a:p>
          <a:p>
            <a:pPr marL="0" lvl="1" indent="0">
              <a:buNone/>
            </a:pPr>
            <a:r>
              <a:rPr lang="de-DE" sz="1800" i="1" dirty="0" smtClean="0"/>
              <a:t>Datenträger für Computermedien</a:t>
            </a:r>
            <a:r>
              <a:rPr lang="de-DE" sz="1800" dirty="0" smtClean="0"/>
              <a:t>: </a:t>
            </a:r>
            <a:r>
              <a:rPr lang="de-DE" sz="1800" b="1" dirty="0"/>
              <a:t>Online-Ressource | </a:t>
            </a:r>
            <a:r>
              <a:rPr lang="de-DE" sz="1800" b="1" dirty="0" smtClean="0"/>
              <a:t>Computerdisk </a:t>
            </a:r>
            <a:r>
              <a:rPr lang="de-DE" sz="1800" dirty="0" smtClean="0"/>
              <a:t>…</a:t>
            </a:r>
          </a:p>
          <a:p>
            <a:pPr marL="0" lvl="1" indent="0">
              <a:buNone/>
            </a:pPr>
            <a:r>
              <a:rPr lang="de-DE" sz="1800" i="1" dirty="0" smtClean="0"/>
              <a:t>Datenträger für Mikroformen</a:t>
            </a:r>
            <a:r>
              <a:rPr lang="de-DE" sz="1800" dirty="0" smtClean="0"/>
              <a:t>: </a:t>
            </a:r>
            <a:r>
              <a:rPr lang="de-DE" sz="1800" b="1" dirty="0"/>
              <a:t>Mikrofiche | </a:t>
            </a:r>
            <a:r>
              <a:rPr lang="de-DE" sz="1800" b="1" dirty="0" smtClean="0"/>
              <a:t>Mikrofilmrolle </a:t>
            </a:r>
            <a:r>
              <a:rPr lang="de-DE" sz="1800" dirty="0" smtClean="0"/>
              <a:t>…</a:t>
            </a:r>
            <a:endParaRPr lang="de-DE" sz="1800" i="1" dirty="0" smtClean="0"/>
          </a:p>
          <a:p>
            <a:pPr marL="0" lvl="1" indent="0">
              <a:buNone/>
            </a:pPr>
            <a:r>
              <a:rPr lang="de-DE" sz="1800" i="1" dirty="0" smtClean="0"/>
              <a:t>Datenträger für projizierbare Bilder</a:t>
            </a:r>
            <a:r>
              <a:rPr lang="de-DE" sz="1800" dirty="0" smtClean="0"/>
              <a:t>: </a:t>
            </a:r>
            <a:r>
              <a:rPr lang="de-DE" sz="1800" b="1" dirty="0"/>
              <a:t>Dia | Filmrolle | </a:t>
            </a:r>
            <a:r>
              <a:rPr lang="de-DE" sz="1800" b="1" dirty="0" smtClean="0"/>
              <a:t>Overheadfolie </a:t>
            </a:r>
            <a:r>
              <a:rPr lang="de-DE" sz="1800" dirty="0" smtClean="0"/>
              <a:t>…</a:t>
            </a:r>
          </a:p>
          <a:p>
            <a:pPr marL="0" lvl="1" indent="0">
              <a:buNone/>
            </a:pPr>
            <a:r>
              <a:rPr lang="de-DE" sz="1800" i="1" dirty="0" smtClean="0"/>
              <a:t>Tonträger</a:t>
            </a:r>
            <a:r>
              <a:rPr lang="de-DE" sz="1800" dirty="0" smtClean="0"/>
              <a:t>: </a:t>
            </a:r>
            <a:r>
              <a:rPr lang="de-DE" sz="1800" b="1" dirty="0"/>
              <a:t>Audiodisk | </a:t>
            </a:r>
            <a:r>
              <a:rPr lang="de-DE" sz="1800" b="1" dirty="0" smtClean="0"/>
              <a:t>Audiokassette</a:t>
            </a:r>
            <a:r>
              <a:rPr lang="de-DE" sz="1800" b="1" dirty="0"/>
              <a:t> | </a:t>
            </a:r>
            <a:r>
              <a:rPr lang="de-DE" sz="1800" b="1" dirty="0" smtClean="0"/>
              <a:t>Tonbandspule</a:t>
            </a:r>
            <a:r>
              <a:rPr lang="de-DE" sz="1800" dirty="0" smtClean="0"/>
              <a:t> …</a:t>
            </a:r>
          </a:p>
          <a:p>
            <a:pPr marL="0" lvl="1" indent="0">
              <a:buNone/>
            </a:pPr>
            <a:r>
              <a:rPr lang="de-DE" sz="1800" i="1" dirty="0" smtClean="0"/>
              <a:t>Videodatenträger</a:t>
            </a:r>
            <a:r>
              <a:rPr lang="de-DE" sz="1800" dirty="0" smtClean="0"/>
              <a:t>: </a:t>
            </a:r>
            <a:r>
              <a:rPr lang="de-DE" sz="1800" b="1" dirty="0"/>
              <a:t>Videodisk | </a:t>
            </a:r>
            <a:r>
              <a:rPr lang="de-DE" sz="1800" b="1" dirty="0" smtClean="0"/>
              <a:t>Videokassette </a:t>
            </a:r>
            <a:r>
              <a:rPr lang="de-DE" sz="1800" dirty="0" smtClean="0"/>
              <a:t>…</a:t>
            </a: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171</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027908"/>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122978300"/>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172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85912620"/>
              </p:ext>
            </p:extLst>
          </p:nvPr>
        </p:nvGraphicFramePr>
        <p:xfrm>
          <a:off x="2483768" y="1052737"/>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07504" y="1047637"/>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Einbändige Monografie </a:t>
            </a:r>
            <a:r>
              <a:rPr lang="de-DE" sz="1200" dirty="0" smtClean="0">
                <a:latin typeface="Verdana" panose="020B0604030504040204" pitchFamily="34" charset="0"/>
                <a:ea typeface="Verdana" panose="020B0604030504040204" pitchFamily="34" charset="0"/>
                <a:cs typeface="Verdana" panose="020B0604030504040204" pitchFamily="34" charset="0"/>
              </a:rPr>
              <a:t>oder</a:t>
            </a:r>
          </a:p>
          <a:p>
            <a:r>
              <a:rPr lang="de-DE" dirty="0" smtClean="0">
                <a:latin typeface="Verdana" panose="020B0604030504040204" pitchFamily="34" charset="0"/>
                <a:ea typeface="Verdana" panose="020B0604030504040204" pitchFamily="34" charset="0"/>
                <a:cs typeface="Verdana" panose="020B0604030504040204" pitchFamily="34" charset="0"/>
              </a:rPr>
              <a:t>Fortlaufende Ressource</a:t>
            </a:r>
          </a:p>
          <a:p>
            <a:endParaRPr lang="de-DE" sz="800"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in gedruckter Form </a:t>
            </a:r>
          </a:p>
          <a:p>
            <a:r>
              <a:rPr lang="de-DE" sz="1400" i="1" dirty="0" smtClean="0">
                <a:latin typeface="Verdana" panose="020B0604030504040204" pitchFamily="34" charset="0"/>
                <a:ea typeface="Verdana" panose="020B0604030504040204" pitchFamily="34" charset="0"/>
                <a:cs typeface="Verdana" panose="020B0604030504040204" pitchFamily="34" charset="0"/>
              </a:rPr>
              <a:t>nur Text </a:t>
            </a:r>
          </a:p>
          <a:p>
            <a:r>
              <a:rPr lang="de-DE" sz="1400" i="1" dirty="0" smtClean="0">
                <a:latin typeface="Verdana" panose="020B0604030504040204" pitchFamily="34" charset="0"/>
                <a:ea typeface="Verdana" panose="020B0604030504040204" pitchFamily="34" charset="0"/>
                <a:cs typeface="Verdana" panose="020B0604030504040204" pitchFamily="34" charset="0"/>
              </a:rPr>
              <a:t>ohne Abbildungen</a:t>
            </a:r>
          </a:p>
        </p:txBody>
      </p:sp>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sp>
        <p:nvSpPr>
          <p:cNvPr id="10" name="Textfeld 9"/>
          <p:cNvSpPr txBox="1"/>
          <p:nvPr/>
        </p:nvSpPr>
        <p:spPr>
          <a:xfrm>
            <a:off x="113819" y="3645024"/>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Online-Zeitschrift</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überwiegend Text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(fortlaufende Ressource)</a:t>
            </a:r>
          </a:p>
        </p:txBody>
      </p:sp>
      <p:graphicFrame>
        <p:nvGraphicFramePr>
          <p:cNvPr id="11" name="Tabelle 10"/>
          <p:cNvGraphicFramePr>
            <a:graphicFrameLocks noGrp="1"/>
          </p:cNvGraphicFramePr>
          <p:nvPr>
            <p:extLst>
              <p:ext uri="{D42A27DB-BD31-4B8C-83A1-F6EECF244321}">
                <p14:modId xmlns:p14="http://schemas.microsoft.com/office/powerpoint/2010/main" val="2315970213"/>
              </p:ext>
            </p:extLst>
          </p:nvPr>
        </p:nvGraphicFramePr>
        <p:xfrm>
          <a:off x="2483768" y="3645024"/>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Online-Ressource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00942310"/>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Anwendungsrichtlinien zu den IMD-Typen</a:t>
            </a:r>
            <a:endParaRPr lang="de-DE" dirty="0"/>
          </a:p>
        </p:txBody>
      </p:sp>
      <p:sp>
        <p:nvSpPr>
          <p:cNvPr id="3" name="Textplatzhalter 2"/>
          <p:cNvSpPr>
            <a:spLocks noGrp="1"/>
          </p:cNvSpPr>
          <p:nvPr>
            <p:ph type="body" sz="quarter" idx="13"/>
          </p:nvPr>
        </p:nvSpPr>
        <p:spPr>
          <a:xfrm>
            <a:off x="107504" y="862266"/>
            <a:ext cx="9036496" cy="5591070"/>
          </a:xfrm>
        </p:spPr>
        <p:txBody>
          <a:bodyPr wrap="square"/>
          <a:lstStyle/>
          <a:p>
            <a:r>
              <a:rPr lang="de-DE" sz="1800" b="1" dirty="0" smtClean="0"/>
              <a:t>Inhaltstyp</a:t>
            </a:r>
            <a:r>
              <a:rPr lang="de-DE" sz="1800" dirty="0" smtClean="0"/>
              <a:t>  		RDA 6.9.1.3 D-A-CH</a:t>
            </a:r>
          </a:p>
          <a:p>
            <a:r>
              <a:rPr lang="de-DE" sz="1800" b="1" dirty="0" smtClean="0"/>
              <a:t>Medientyp</a:t>
            </a:r>
            <a:r>
              <a:rPr lang="de-DE" sz="1800" dirty="0" smtClean="0"/>
              <a:t>  		RDA 3.2.1.3 D-A-CH</a:t>
            </a:r>
            <a:endParaRPr lang="de-DE" sz="1800" dirty="0"/>
          </a:p>
          <a:p>
            <a:r>
              <a:rPr lang="de-DE" sz="1800" b="1" dirty="0" smtClean="0"/>
              <a:t>Datenträgertyp</a:t>
            </a:r>
            <a:r>
              <a:rPr lang="de-DE" sz="1800" dirty="0" smtClean="0"/>
              <a:t>  		RDA 3.3.1.3 D-A-CH</a:t>
            </a:r>
            <a:endParaRPr lang="de-DE" sz="1800" dirty="0"/>
          </a:p>
          <a:p>
            <a:pPr marL="358775" lvl="1" indent="0">
              <a:buNone/>
            </a:pPr>
            <a:endParaRPr lang="de-DE" sz="1200" dirty="0" smtClean="0"/>
          </a:p>
          <a:p>
            <a:pPr marL="358775" lvl="1" indent="0">
              <a:buNone/>
            </a:pPr>
            <a:r>
              <a:rPr lang="de-DE" dirty="0" smtClean="0"/>
              <a:t>Die IMD-Typen werden nur für die </a:t>
            </a:r>
            <a:r>
              <a:rPr lang="de-DE" u="sng" dirty="0" smtClean="0"/>
              <a:t>Hauptkomponente</a:t>
            </a:r>
            <a:r>
              <a:rPr lang="de-DE" dirty="0"/>
              <a:t> </a:t>
            </a:r>
            <a:r>
              <a:rPr lang="de-DE" dirty="0" smtClean="0"/>
              <a:t>erfasst, </a:t>
            </a:r>
          </a:p>
          <a:p>
            <a:pPr marL="358775" lvl="1" indent="0">
              <a:buNone/>
            </a:pPr>
            <a:r>
              <a:rPr lang="de-DE" dirty="0" smtClean="0"/>
              <a:t>jedoch nicht für </a:t>
            </a:r>
            <a:r>
              <a:rPr lang="de-DE" u="sng" dirty="0" smtClean="0"/>
              <a:t>Begleitmaterial</a:t>
            </a:r>
            <a:r>
              <a:rPr lang="de-DE" dirty="0" smtClean="0"/>
              <a:t>.</a:t>
            </a:r>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r>
              <a:rPr lang="de-DE" dirty="0" smtClean="0">
                <a:sym typeface="Wingdings" panose="05000000000000000000" pitchFamily="2" charset="2"/>
              </a:rPr>
              <a:t>    </a:t>
            </a:r>
            <a:endParaRPr lang="de-DE" sz="800" dirty="0" smtClean="0">
              <a:sym typeface="Wingdings" panose="05000000000000000000" pitchFamily="2" charset="2"/>
            </a:endParaRPr>
          </a:p>
          <a:p>
            <a:pPr marL="358775" lvl="1" indent="0">
              <a:buNone/>
            </a:pPr>
            <a:r>
              <a:rPr lang="de-DE" b="1" dirty="0" smtClean="0">
                <a:sym typeface="Wingdings" panose="05000000000000000000" pitchFamily="2" charset="2"/>
              </a:rPr>
              <a:t>  </a:t>
            </a:r>
            <a:r>
              <a:rPr lang="de-DE" b="1" dirty="0" smtClean="0">
                <a:solidFill>
                  <a:srgbClr val="FF0000"/>
                </a:solidFill>
                <a:sym typeface="Wingdings" panose="05000000000000000000" pitchFamily="2" charset="2"/>
              </a:rPr>
              <a:t> Keine Erfassung von IMD-Typen für das Booklet!</a:t>
            </a:r>
            <a:endParaRPr lang="de-DE" b="1" dirty="0" smtClean="0">
              <a:solidFill>
                <a:srgbClr val="FF0000"/>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173</a:t>
            </a:fld>
            <a:endParaRPr lang="de-DE" dirty="0"/>
          </a:p>
        </p:txBody>
      </p:sp>
      <p:sp>
        <p:nvSpPr>
          <p:cNvPr id="10" name="Textfeld 9"/>
          <p:cNvSpPr txBox="1"/>
          <p:nvPr/>
        </p:nvSpPr>
        <p:spPr>
          <a:xfrm>
            <a:off x="125942" y="3429000"/>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Roman als Hörbuch</a:t>
            </a:r>
            <a:endParaRPr lang="de-DE" i="1" dirty="0" smtClean="0">
              <a:latin typeface="Verdana" panose="020B0604030504040204" pitchFamily="34" charset="0"/>
              <a:ea typeface="Verdana" panose="020B0604030504040204" pitchFamily="34" charset="0"/>
              <a:cs typeface="Verdana" panose="020B0604030504040204" pitchFamily="34" charset="0"/>
            </a:endParaRPr>
          </a:p>
          <a:p>
            <a:endParaRPr lang="de-DE" sz="1400" i="1"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mit Booklet </a:t>
            </a:r>
            <a:r>
              <a:rPr lang="de-DE" sz="1200" i="1" dirty="0" smtClean="0">
                <a:latin typeface="Verdana" panose="020B0604030504040204" pitchFamily="34" charset="0"/>
                <a:ea typeface="Verdana" panose="020B0604030504040204" pitchFamily="34" charset="0"/>
                <a:cs typeface="Verdana" panose="020B0604030504040204" pitchFamily="34" charset="0"/>
              </a:rPr>
              <a:t>(16 Seiten)</a:t>
            </a:r>
          </a:p>
          <a:p>
            <a:endParaRPr lang="de-DE" sz="1400" dirty="0">
              <a:latin typeface="Verdana" panose="020B0604030504040204" pitchFamily="34" charset="0"/>
              <a:ea typeface="Verdana" panose="020B0604030504040204" pitchFamily="34" charset="0"/>
              <a:cs typeface="Verdana" panose="020B0604030504040204" pitchFamily="34" charset="0"/>
            </a:endParaRPr>
          </a:p>
          <a:p>
            <a:endParaRPr lang="de-DE" sz="16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(einzelne Einheit)</a:t>
            </a:r>
          </a:p>
        </p:txBody>
      </p:sp>
      <p:graphicFrame>
        <p:nvGraphicFramePr>
          <p:cNvPr id="12" name="Tabelle 11"/>
          <p:cNvGraphicFramePr>
            <a:graphicFrameLocks noGrp="1"/>
          </p:cNvGraphicFramePr>
          <p:nvPr>
            <p:extLst>
              <p:ext uri="{D42A27DB-BD31-4B8C-83A1-F6EECF244321}">
                <p14:modId xmlns:p14="http://schemas.microsoft.com/office/powerpoint/2010/main" val="927433808"/>
              </p:ext>
            </p:extLst>
          </p:nvPr>
        </p:nvGraphicFramePr>
        <p:xfrm>
          <a:off x="2483768" y="3440386"/>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gesprochenes Wort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6" name="Rechteck 5"/>
          <p:cNvSpPr/>
          <p:nvPr/>
        </p:nvSpPr>
        <p:spPr>
          <a:xfrm>
            <a:off x="455058" y="2897740"/>
            <a:ext cx="1170513" cy="400110"/>
          </a:xfrm>
          <a:prstGeom prst="rect">
            <a:avLst/>
          </a:prstGeom>
        </p:spPr>
        <p:txBody>
          <a:bodyPr wrap="none">
            <a:spAutoFit/>
          </a:bodyPr>
          <a:lstStyle/>
          <a:p>
            <a:r>
              <a:rPr lang="de-DE" sz="2000" i="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Beispiel</a:t>
            </a:r>
            <a:endParaRPr lang="de-DE" sz="2000" i="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1"/>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961966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fik 18" descr="Vor_der_Zeit_Titelseite.jpg"/>
          <p:cNvPicPr>
            <a:picLocks noChangeAspect="1"/>
          </p:cNvPicPr>
          <p:nvPr/>
        </p:nvPicPr>
        <p:blipFill>
          <a:blip r:embed="rId2" cstate="print"/>
          <a:stretch>
            <a:fillRect/>
          </a:stretch>
        </p:blipFill>
        <p:spPr>
          <a:xfrm>
            <a:off x="1187624" y="1268760"/>
            <a:ext cx="2443503" cy="5040560"/>
          </a:xfrm>
          <a:prstGeom prst="rect">
            <a:avLst/>
          </a:prstGeom>
          <a:ln w="12700">
            <a:solidFill>
              <a:schemeClr val="tx1"/>
            </a:solidFill>
          </a:ln>
        </p:spPr>
      </p:pic>
      <p:sp>
        <p:nvSpPr>
          <p:cNvPr id="2" name="Titel 1"/>
          <p:cNvSpPr>
            <a:spLocks noGrp="1"/>
          </p:cNvSpPr>
          <p:nvPr>
            <p:ph type="title"/>
          </p:nvPr>
        </p:nvSpPr>
        <p:spPr>
          <a:xfrm>
            <a:off x="251520" y="260648"/>
            <a:ext cx="8640960" cy="792088"/>
          </a:xfrm>
        </p:spPr>
        <p:txBody>
          <a:bodyPr/>
          <a:lstStyle/>
          <a:p>
            <a:r>
              <a:rPr lang="de-DE" dirty="0" smtClean="0"/>
              <a:t>Beschreibung der Manifestation: einzelne Einheit</a:t>
            </a:r>
            <a:endParaRPr lang="de-DE" dirty="0"/>
          </a:p>
        </p:txBody>
      </p:sp>
      <p:sp>
        <p:nvSpPr>
          <p:cNvPr id="14" name="Rechteck 13"/>
          <p:cNvSpPr/>
          <p:nvPr/>
        </p:nvSpPr>
        <p:spPr>
          <a:xfrm>
            <a:off x="1979712"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6588224" y="1427032"/>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4699992" y="1367933"/>
            <a:ext cx="3200400" cy="2562225"/>
          </a:xfrm>
          <a:prstGeom prst="rect">
            <a:avLst/>
          </a:prstGeom>
          <a:noFill/>
          <a:ln w="12700">
            <a:solidFill>
              <a:schemeClr val="tx1"/>
            </a:solidFill>
            <a:miter lim="800000"/>
            <a:headEnd/>
            <a:tailEnd/>
          </a:ln>
        </p:spPr>
      </p:pic>
      <p:sp>
        <p:nvSpPr>
          <p:cNvPr id="15" name="Rechteck 14"/>
          <p:cNvSpPr/>
          <p:nvPr/>
        </p:nvSpPr>
        <p:spPr>
          <a:xfrm>
            <a:off x="5671370" y="1422401"/>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391450" y="1628800"/>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3" name="Rechteck 22"/>
          <p:cNvSpPr/>
          <p:nvPr/>
        </p:nvSpPr>
        <p:spPr>
          <a:xfrm>
            <a:off x="6588224" y="1427034"/>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oliennummernplatzhalter 12"/>
          <p:cNvSpPr>
            <a:spLocks noGrp="1"/>
          </p:cNvSpPr>
          <p:nvPr>
            <p:ph type="sldNum" sz="quarter" idx="4"/>
          </p:nvPr>
        </p:nvSpPr>
        <p:spPr/>
        <p:txBody>
          <a:bodyPr/>
          <a:lstStyle/>
          <a:p>
            <a:fld id="{8A6690F1-7CA1-4166-A522-500460961984}" type="slidenum">
              <a:rPr lang="de-DE" smtClean="0"/>
              <a:pPr/>
              <a:t>18</a:t>
            </a:fld>
            <a:endParaRPr lang="de-DE"/>
          </a:p>
        </p:txBody>
      </p:sp>
      <p:sp>
        <p:nvSpPr>
          <p:cNvPr id="18" name="Fußzeilenplatzhalter 17"/>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5452943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a:xfrm>
            <a:off x="251520" y="1196752"/>
            <a:ext cx="8640960" cy="5184576"/>
          </a:xfrm>
        </p:spPr>
        <p:txBody>
          <a:bodyPr/>
          <a:lstStyle/>
          <a:p>
            <a:pPr>
              <a:buNone/>
            </a:pPr>
            <a:r>
              <a:rPr lang="de-DE" dirty="0" smtClean="0"/>
              <a:t>Ausgabebezeichnung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Ausgabebezeichnungen nicht abkürzen!</a:t>
            </a:r>
          </a:p>
          <a:p>
            <a:r>
              <a:rPr lang="de-DE" dirty="0" smtClean="0"/>
              <a:t>Verlagsname übernehmen, wie er auf der bevorzugten Informationsquelle steht, d. h. </a:t>
            </a:r>
          </a:p>
          <a:p>
            <a:pPr lvl="1"/>
            <a:r>
              <a:rPr lang="de-DE" dirty="0" smtClean="0"/>
              <a:t>es wird KEIN Bindestrich ergänzt</a:t>
            </a:r>
          </a:p>
          <a:p>
            <a:pPr lvl="1"/>
            <a:r>
              <a:rPr lang="de-DE" dirty="0" smtClean="0"/>
              <a:t>das Wort Verlag wird NICHT abgekürzt!</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07139449"/>
              </p:ext>
            </p:extLst>
          </p:nvPr>
        </p:nvGraphicFramePr>
        <p:xfrm>
          <a:off x="251520" y="1700810"/>
          <a:ext cx="8496944" cy="2016222"/>
        </p:xfrm>
        <a:graphic>
          <a:graphicData uri="http://schemas.openxmlformats.org/drawingml/2006/table">
            <a:tbl>
              <a:tblPr firstRow="1" bandRow="1">
                <a:tableStyleId>{5C22544A-7EE6-4342-B048-85BDC9FD1C3A}</a:tableStyleId>
              </a:tblPr>
              <a:tblGrid>
                <a:gridCol w="1345349"/>
                <a:gridCol w="3703559"/>
                <a:gridCol w="3448036"/>
              </a:tblGrid>
              <a:tr h="39195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19</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368246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kompakt</a:t>
            </a:r>
            <a:br>
              <a:rPr lang="de-DE" dirty="0" smtClean="0"/>
            </a:br>
            <a:r>
              <a:rPr lang="de-DE" dirty="0" smtClean="0"/>
              <a:t>Teil 2/5</a:t>
            </a:r>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dirty="0"/>
          </a:p>
        </p:txBody>
      </p:sp>
    </p:spTree>
    <p:extLst>
      <p:ext uri="{BB962C8B-B14F-4D97-AF65-F5344CB8AC3E}">
        <p14:creationId xmlns:p14="http://schemas.microsoft.com/office/powerpoint/2010/main" val="3398087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792088"/>
          </a:xfrm>
        </p:spPr>
        <p:txBody>
          <a:bodyPr/>
          <a:lstStyle/>
          <a:p>
            <a:r>
              <a:rPr lang="de-DE" dirty="0" smtClean="0"/>
              <a:t>Beschreibung der Manifestation: einzelne Einheit</a:t>
            </a:r>
            <a:endParaRPr lang="de-DE" dirty="0"/>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2"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20</a:t>
            </a:fld>
            <a:endParaRPr lang="de-DE"/>
          </a:p>
        </p:txBody>
      </p:sp>
      <p:sp>
        <p:nvSpPr>
          <p:cNvPr id="11" name="Fußzeilenplatzhalter 10"/>
          <p:cNvSpPr>
            <a:spLocks noGrp="1"/>
          </p:cNvSpPr>
          <p:nvPr>
            <p:ph type="ftr" sz="quarter" idx="14"/>
          </p:nvPr>
        </p:nvSpPr>
        <p:spPr>
          <a:xfrm>
            <a:off x="467544" y="6376243"/>
            <a:ext cx="7952928" cy="365125"/>
          </a:xfrm>
        </p:spPr>
        <p:txBody>
          <a:bodyPr/>
          <a:lstStyle/>
          <a:p>
            <a:r>
              <a:rPr lang="de-DE" smtClean="0"/>
              <a:t>AG RDA Schulungsunterlagen | RDA kompakt | Stand: 30.11.016 | CC BY-NC-SA</a:t>
            </a:r>
            <a:endParaRPr lang="de-DE" dirty="0"/>
          </a:p>
        </p:txBody>
      </p:sp>
      <p:pic>
        <p:nvPicPr>
          <p:cNvPr id="12" name="Grafik 11" descr="Vor_der_Zeit_Titelseite.jpg"/>
          <p:cNvPicPr>
            <a:picLocks noChangeAspect="1"/>
          </p:cNvPicPr>
          <p:nvPr/>
        </p:nvPicPr>
        <p:blipFill>
          <a:blip r:embed="rId3" cstate="print"/>
          <a:stretch>
            <a:fillRect/>
          </a:stretch>
        </p:blipFill>
        <p:spPr>
          <a:xfrm>
            <a:off x="1187624" y="1268760"/>
            <a:ext cx="2443503" cy="5040560"/>
          </a:xfrm>
          <a:prstGeom prst="rect">
            <a:avLst/>
          </a:prstGeom>
          <a:ln w="12700">
            <a:solidFill>
              <a:schemeClr val="tx1"/>
            </a:solidFill>
          </a:ln>
        </p:spPr>
      </p:pic>
    </p:spTree>
    <p:extLst>
      <p:ext uri="{BB962C8B-B14F-4D97-AF65-F5344CB8AC3E}">
        <p14:creationId xmlns:p14="http://schemas.microsoft.com/office/powerpoint/2010/main" val="7421136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a:xfrm>
            <a:off x="251520" y="1196752"/>
            <a:ext cx="8640960" cy="5112568"/>
          </a:xfrm>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 es handelt sich um eine einzelne Einheit (RDA 2.13) </a:t>
            </a:r>
            <a:endParaRPr lang="de-DE" strike="sngStrike" dirty="0" smtClean="0"/>
          </a:p>
          <a:p>
            <a:pPr marL="342000" indent="-342000"/>
            <a:r>
              <a:rPr lang="de-DE" dirty="0" err="1" smtClean="0"/>
              <a:t>Identifikator</a:t>
            </a:r>
            <a:r>
              <a:rPr lang="de-DE" dirty="0" smtClean="0"/>
              <a:t> kann z. B. auch sein: </a:t>
            </a:r>
          </a:p>
          <a:p>
            <a:pPr marL="342000" indent="-342000">
              <a:buNone/>
            </a:pPr>
            <a:r>
              <a:rPr lang="de-DE" dirty="0" smtClean="0"/>
              <a:t>	URN, ISSN, Produktnummern …</a:t>
            </a:r>
          </a:p>
        </p:txBody>
      </p:sp>
      <p:graphicFrame>
        <p:nvGraphicFramePr>
          <p:cNvPr id="7" name="Tabelle 6"/>
          <p:cNvGraphicFramePr>
            <a:graphicFrameLocks noGrp="1"/>
          </p:cNvGraphicFramePr>
          <p:nvPr>
            <p:extLst>
              <p:ext uri="{D42A27DB-BD31-4B8C-83A1-F6EECF244321}">
                <p14:modId xmlns:p14="http://schemas.microsoft.com/office/powerpoint/2010/main" val="734115747"/>
              </p:ext>
            </p:extLst>
          </p:nvPr>
        </p:nvGraphicFramePr>
        <p:xfrm>
          <a:off x="251520" y="2200304"/>
          <a:ext cx="8496945" cy="1588736"/>
        </p:xfrm>
        <a:graphic>
          <a:graphicData uri="http://schemas.openxmlformats.org/drawingml/2006/table">
            <a:tbl>
              <a:tblPr firstRow="1" bandRow="1">
                <a:tableStyleId>{5C22544A-7EE6-4342-B048-85BDC9FD1C3A}</a:tableStyleId>
              </a:tblPr>
              <a:tblGrid>
                <a:gridCol w="1345349"/>
                <a:gridCol w="2975131"/>
                <a:gridCol w="4176465"/>
              </a:tblGrid>
              <a:tr h="358629">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Einzelne Einheit</a:t>
                      </a:r>
                      <a:endParaRPr lang="de-DE" sz="1800"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ISBN 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21</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5047185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792088"/>
          </a:xfrm>
        </p:spPr>
        <p:txBody>
          <a:bodyPr/>
          <a:lstStyle/>
          <a:p>
            <a:r>
              <a:rPr lang="de-DE" dirty="0" smtClean="0"/>
              <a:t>Beschreibung der Manifestation: einzelne Einheit</a:t>
            </a:r>
            <a:endParaRPr lang="de-DE" dirty="0"/>
          </a:p>
        </p:txBody>
      </p:sp>
      <p:pic>
        <p:nvPicPr>
          <p:cNvPr id="1026" name="Picture 2"/>
          <p:cNvPicPr>
            <a:picLocks noChangeAspect="1" noChangeArrowheads="1"/>
          </p:cNvPicPr>
          <p:nvPr/>
        </p:nvPicPr>
        <p:blipFill>
          <a:blip r:embed="rId2" cstate="print"/>
          <a:srcRect/>
          <a:stretch>
            <a:fillRect/>
          </a:stretch>
        </p:blipFill>
        <p:spPr bwMode="auto">
          <a:xfrm>
            <a:off x="4699992" y="1407885"/>
            <a:ext cx="3200400" cy="2562225"/>
          </a:xfrm>
          <a:prstGeom prst="rect">
            <a:avLst/>
          </a:prstGeom>
          <a:noFill/>
          <a:ln w="12700">
            <a:solidFill>
              <a:schemeClr val="tx1"/>
            </a:solidFill>
            <a:miter lim="800000"/>
            <a:headEnd/>
            <a:tailEnd/>
          </a:ln>
        </p:spPr>
      </p:pic>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oliennummernplatzhalter 9"/>
          <p:cNvSpPr>
            <a:spLocks noGrp="1"/>
          </p:cNvSpPr>
          <p:nvPr>
            <p:ph type="sldNum" sz="quarter" idx="4"/>
          </p:nvPr>
        </p:nvSpPr>
        <p:spPr/>
        <p:txBody>
          <a:bodyPr/>
          <a:lstStyle/>
          <a:p>
            <a:fld id="{8A6690F1-7CA1-4166-A522-500460961984}" type="slidenum">
              <a:rPr lang="de-DE" smtClean="0"/>
              <a:pPr/>
              <a:t>22</a:t>
            </a:fld>
            <a:endParaRPr lang="de-DE"/>
          </a:p>
        </p:txBody>
      </p:sp>
      <p:sp>
        <p:nvSpPr>
          <p:cNvPr id="11" name="Fußzeilenplatzhalter 10"/>
          <p:cNvSpPr>
            <a:spLocks noGrp="1"/>
          </p:cNvSpPr>
          <p:nvPr>
            <p:ph type="ftr" sz="quarter" idx="14"/>
          </p:nvPr>
        </p:nvSpPr>
        <p:spPr>
          <a:xfrm>
            <a:off x="467544" y="6376243"/>
            <a:ext cx="7952928" cy="365125"/>
          </a:xfrm>
        </p:spPr>
        <p:txBody>
          <a:bodyPr/>
          <a:lstStyle/>
          <a:p>
            <a:r>
              <a:rPr lang="de-DE" smtClean="0"/>
              <a:t>AG RDA Schulungsunterlagen | RDA kompakt | Stand: 30.11.016 | CC BY-NC-SA</a:t>
            </a:r>
            <a:endParaRPr lang="de-DE" dirty="0"/>
          </a:p>
        </p:txBody>
      </p:sp>
      <p:pic>
        <p:nvPicPr>
          <p:cNvPr id="12" name="Grafik 11" descr="Vor_der_Zeit_Titelseite.jpg"/>
          <p:cNvPicPr>
            <a:picLocks noChangeAspect="1"/>
          </p:cNvPicPr>
          <p:nvPr/>
        </p:nvPicPr>
        <p:blipFill>
          <a:blip r:embed="rId3" cstate="print"/>
          <a:stretch>
            <a:fillRect/>
          </a:stretch>
        </p:blipFill>
        <p:spPr>
          <a:xfrm>
            <a:off x="1187624" y="1268760"/>
            <a:ext cx="2443503" cy="5040560"/>
          </a:xfrm>
          <a:prstGeom prst="rect">
            <a:avLst/>
          </a:prstGeom>
          <a:ln w="12700">
            <a:solidFill>
              <a:schemeClr val="tx1"/>
            </a:solidFill>
          </a:ln>
        </p:spPr>
      </p:pic>
    </p:spTree>
    <p:extLst>
      <p:ext uri="{BB962C8B-B14F-4D97-AF65-F5344CB8AC3E}">
        <p14:creationId xmlns:p14="http://schemas.microsoft.com/office/powerpoint/2010/main" val="19349512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einzelne Einheit </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marL="0" indent="0">
              <a:buNone/>
            </a:pPr>
            <a:r>
              <a:rPr lang="de-DE" dirty="0" smtClean="0"/>
              <a:t>Beschreibung des Datenträgers</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r>
              <a:rPr lang="de-DE" dirty="0" smtClean="0"/>
              <a:t>Begriffe für Medientyp und Datenträgertyp sind fest vorgegeben</a:t>
            </a:r>
          </a:p>
          <a:p>
            <a:pPr marL="341313" indent="-341313"/>
            <a:r>
              <a:rPr lang="de-DE" dirty="0" smtClean="0"/>
              <a:t>letzte gezählte Seite im Buch </a:t>
            </a:r>
          </a:p>
          <a:p>
            <a:pPr marL="341313" indent="-341313">
              <a:buNone/>
            </a:pPr>
            <a:r>
              <a:rPr lang="de-DE" dirty="0" smtClean="0"/>
              <a:t>	-&gt; Grundlage für den Umfang</a:t>
            </a:r>
          </a:p>
          <a:p>
            <a:pPr marL="341313" indent="-341313"/>
            <a:r>
              <a:rPr lang="de-DE" dirty="0" smtClean="0"/>
              <a:t>Begriffe wie Seiten, Blatt… nicht abkürzen!</a:t>
            </a:r>
          </a:p>
        </p:txBody>
      </p:sp>
      <p:graphicFrame>
        <p:nvGraphicFramePr>
          <p:cNvPr id="7" name="Tabelle 6"/>
          <p:cNvGraphicFramePr>
            <a:graphicFrameLocks noGrp="1"/>
          </p:cNvGraphicFramePr>
          <p:nvPr>
            <p:extLst>
              <p:ext uri="{D42A27DB-BD31-4B8C-83A1-F6EECF244321}">
                <p14:modId xmlns:p14="http://schemas.microsoft.com/office/powerpoint/2010/main" val="3692178053"/>
              </p:ext>
            </p:extLst>
          </p:nvPr>
        </p:nvGraphicFramePr>
        <p:xfrm>
          <a:off x="251520" y="1844824"/>
          <a:ext cx="8496945" cy="1979103"/>
        </p:xfrm>
        <a:graphic>
          <a:graphicData uri="http://schemas.openxmlformats.org/drawingml/2006/table">
            <a:tbl>
              <a:tblPr firstRow="1" bandRow="1">
                <a:tableStyleId>{5C22544A-7EE6-4342-B048-85BDC9FD1C3A}</a:tableStyleId>
              </a:tblPr>
              <a:tblGrid>
                <a:gridCol w="936104"/>
                <a:gridCol w="2808312"/>
                <a:gridCol w="4752529"/>
              </a:tblGrid>
              <a:tr h="33087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23</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6563733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Vor_der_Zeit_Titelseite.jpg"/>
          <p:cNvPicPr>
            <a:picLocks noChangeAspect="1"/>
          </p:cNvPicPr>
          <p:nvPr/>
        </p:nvPicPr>
        <p:blipFill>
          <a:blip r:embed="rId2" cstate="print"/>
          <a:stretch>
            <a:fillRect/>
          </a:stretch>
        </p:blipFill>
        <p:spPr>
          <a:xfrm>
            <a:off x="1187624" y="1268760"/>
            <a:ext cx="2443503" cy="5040560"/>
          </a:xfrm>
          <a:prstGeom prst="rect">
            <a:avLst/>
          </a:prstGeom>
          <a:ln w="12700">
            <a:solidFill>
              <a:schemeClr val="tx1"/>
            </a:solidFill>
          </a:ln>
        </p:spPr>
      </p:pic>
      <p:sp>
        <p:nvSpPr>
          <p:cNvPr id="2" name="Titel 1"/>
          <p:cNvSpPr>
            <a:spLocks noGrp="1"/>
          </p:cNvSpPr>
          <p:nvPr>
            <p:ph type="title"/>
          </p:nvPr>
        </p:nvSpPr>
        <p:spPr>
          <a:xfrm>
            <a:off x="251520" y="183778"/>
            <a:ext cx="8640960" cy="940966"/>
          </a:xfrm>
        </p:spPr>
        <p:txBody>
          <a:bodyPr/>
          <a:lstStyle/>
          <a:p>
            <a:r>
              <a:rPr lang="de-DE" dirty="0" smtClean="0"/>
              <a:t>Beschreibung des Werks und der Expression: einzelne Einheit</a:t>
            </a:r>
            <a:endParaRPr lang="de-DE" dirty="0"/>
          </a:p>
        </p:txBody>
      </p:sp>
      <p:sp>
        <p:nvSpPr>
          <p:cNvPr id="13" name="Rechteck 12"/>
          <p:cNvSpPr/>
          <p:nvPr/>
        </p:nvSpPr>
        <p:spPr>
          <a:xfrm>
            <a:off x="1437267" y="1693643"/>
            <a:ext cx="1944216"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4952020" y="1670258"/>
            <a:ext cx="3200400" cy="2562225"/>
          </a:xfrm>
          <a:prstGeom prst="rect">
            <a:avLst/>
          </a:prstGeom>
          <a:noFill/>
          <a:ln w="12700">
            <a:solidFill>
              <a:schemeClr val="tx1"/>
            </a:solidFill>
            <a:miter lim="800000"/>
            <a:headEnd/>
            <a:tailEnd/>
          </a:ln>
        </p:spPr>
      </p:pic>
      <p:sp>
        <p:nvSpPr>
          <p:cNvPr id="12" name="Textfeld 11"/>
          <p:cNvSpPr txBox="1"/>
          <p:nvPr/>
        </p:nvSpPr>
        <p:spPr>
          <a:xfrm>
            <a:off x="5076056" y="4509120"/>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1" name="Rechteck 20"/>
          <p:cNvSpPr/>
          <p:nvPr/>
        </p:nvSpPr>
        <p:spPr>
          <a:xfrm>
            <a:off x="5148064" y="5032426"/>
            <a:ext cx="2808312" cy="50405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14"/>
          <p:cNvSpPr>
            <a:spLocks noGrp="1"/>
          </p:cNvSpPr>
          <p:nvPr>
            <p:ph type="sldNum" sz="quarter" idx="4"/>
          </p:nvPr>
        </p:nvSpPr>
        <p:spPr/>
        <p:txBody>
          <a:bodyPr/>
          <a:lstStyle/>
          <a:p>
            <a:fld id="{8A6690F1-7CA1-4166-A522-500460961984}" type="slidenum">
              <a:rPr lang="de-DE" smtClean="0"/>
              <a:pPr/>
              <a:t>24</a:t>
            </a:fld>
            <a:endParaRPr lang="de-DE"/>
          </a:p>
        </p:txBody>
      </p:sp>
      <p:sp>
        <p:nvSpPr>
          <p:cNvPr id="17" name="Fußzeilenplatzhalter 16"/>
          <p:cNvSpPr>
            <a:spLocks noGrp="1"/>
          </p:cNvSpPr>
          <p:nvPr>
            <p:ph type="ftr" sz="quarter" idx="14"/>
          </p:nvPr>
        </p:nvSpPr>
        <p:spPr>
          <a:xfrm>
            <a:off x="467544" y="6376243"/>
            <a:ext cx="795292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5032588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des Werks und der Expression: einzelne Einheit</a:t>
            </a:r>
            <a:endParaRPr lang="de-DE" dirty="0"/>
          </a:p>
        </p:txBody>
      </p:sp>
      <p:sp>
        <p:nvSpPr>
          <p:cNvPr id="3" name="Textplatzhalter 2"/>
          <p:cNvSpPr>
            <a:spLocks noGrp="1"/>
          </p:cNvSpPr>
          <p:nvPr>
            <p:ph type="body" sz="quarter" idx="13"/>
          </p:nvPr>
        </p:nvSpPr>
        <p:spPr>
          <a:xfrm>
            <a:off x="251520" y="1268760"/>
            <a:ext cx="8640960" cy="5040560"/>
          </a:xfrm>
        </p:spPr>
        <p:txBody>
          <a:bodyPr/>
          <a:lstStyle/>
          <a:p>
            <a:pPr marL="0" lvl="0" indent="0">
              <a:buNone/>
              <a:defRPr/>
            </a:pPr>
            <a:r>
              <a:rPr lang="de-DE" dirty="0" smtClean="0"/>
              <a:t>Werktitel, Inhaltstyp, Sprache</a:t>
            </a:r>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342000" indent="-342000">
              <a:defRPr/>
            </a:pPr>
            <a:r>
              <a:rPr lang="de-DE" dirty="0" smtClean="0"/>
              <a:t>Der Werkstitel entspricht hier dem Titel der Manifestation. </a:t>
            </a:r>
          </a:p>
          <a:p>
            <a:pPr marL="342000" indent="-342000">
              <a:defRPr/>
            </a:pPr>
            <a:r>
              <a:rPr lang="de-DE" dirty="0" smtClean="0">
                <a:ea typeface="Verdana" pitchFamily="34" charset="0"/>
                <a:cs typeface="Verdana" pitchFamily="34" charset="0"/>
              </a:rPr>
              <a:t>Inhaltstyp und Sprache gehören zur Expressionsebene</a:t>
            </a:r>
            <a:endParaRPr lang="de-DE" dirty="0" smtClean="0"/>
          </a:p>
          <a:p>
            <a:pPr marL="341313" lvl="0" indent="-341313">
              <a:defRPr/>
            </a:pPr>
            <a:r>
              <a:rPr lang="de-DE" dirty="0" smtClean="0"/>
              <a:t>Die Begriffe für den Inhaltstyp sind fest vorgegeben</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969220125"/>
              </p:ext>
            </p:extLst>
          </p:nvPr>
        </p:nvGraphicFramePr>
        <p:xfrm>
          <a:off x="251520" y="1844824"/>
          <a:ext cx="8424937" cy="2128133"/>
        </p:xfrm>
        <a:graphic>
          <a:graphicData uri="http://schemas.openxmlformats.org/drawingml/2006/table">
            <a:tbl>
              <a:tblPr firstRow="1" bandRow="1">
                <a:tableStyleId>{5C22544A-7EE6-4342-B048-85BDC9FD1C3A}</a:tableStyleId>
              </a:tblPr>
              <a:tblGrid>
                <a:gridCol w="1333948"/>
                <a:gridCol w="3861430"/>
                <a:gridCol w="3229559"/>
              </a:tblGrid>
              <a:tr h="39214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9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5546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nchor="ct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25</a:t>
            </a:fld>
            <a:endParaRPr lang="de-DE"/>
          </a:p>
        </p:txBody>
      </p:sp>
      <p:sp>
        <p:nvSpPr>
          <p:cNvPr id="9" name="Fußzeilenplatzhalter 8"/>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9905916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feld 11"/>
          <p:cNvSpPr txBox="1"/>
          <p:nvPr/>
        </p:nvSpPr>
        <p:spPr>
          <a:xfrm>
            <a:off x="5076056" y="4509120"/>
            <a:ext cx="3024336" cy="1323439"/>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a:t>
            </a:r>
          </a:p>
          <a:p>
            <a:r>
              <a:rPr lang="de-DE" sz="1600" dirty="0" smtClean="0">
                <a:latin typeface="Verdana" pitchFamily="34" charset="0"/>
                <a:ea typeface="Verdana" pitchFamily="34" charset="0"/>
                <a:cs typeface="Verdana" pitchFamily="34" charset="0"/>
              </a:rPr>
              <a:t>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 name="Titel 1"/>
          <p:cNvSpPr>
            <a:spLocks noGrp="1"/>
          </p:cNvSpPr>
          <p:nvPr>
            <p:ph type="title"/>
          </p:nvPr>
        </p:nvSpPr>
        <p:spPr>
          <a:xfrm>
            <a:off x="251520" y="183778"/>
            <a:ext cx="8640960" cy="940966"/>
          </a:xfrm>
        </p:spPr>
        <p:txBody>
          <a:bodyPr/>
          <a:lstStyle/>
          <a:p>
            <a:r>
              <a:rPr lang="de-DE" dirty="0" smtClean="0"/>
              <a:t>Beschreibung der Beziehungen: einzelne Einheit</a:t>
            </a:r>
            <a:endParaRPr lang="de-DE" dirty="0"/>
          </a:p>
        </p:txBody>
      </p:sp>
      <p:sp>
        <p:nvSpPr>
          <p:cNvPr id="13" name="Rechteck 12"/>
          <p:cNvSpPr/>
          <p:nvPr/>
        </p:nvSpPr>
        <p:spPr>
          <a:xfrm>
            <a:off x="5148064" y="4797152"/>
            <a:ext cx="2880320"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2" cstate="print"/>
          <a:srcRect/>
          <a:stretch>
            <a:fillRect/>
          </a:stretch>
        </p:blipFill>
        <p:spPr bwMode="auto">
          <a:xfrm>
            <a:off x="4988024" y="1772816"/>
            <a:ext cx="3200400" cy="2562225"/>
          </a:xfrm>
          <a:prstGeom prst="rect">
            <a:avLst/>
          </a:prstGeom>
          <a:noFill/>
          <a:ln w="12700">
            <a:solidFill>
              <a:schemeClr val="tx1"/>
            </a:solidFill>
            <a:miter lim="800000"/>
            <a:headEnd/>
            <a:tailEnd/>
          </a:ln>
        </p:spPr>
      </p:pic>
      <p:sp>
        <p:nvSpPr>
          <p:cNvPr id="14" name="Foliennummernplatzhalter 13"/>
          <p:cNvSpPr>
            <a:spLocks noGrp="1"/>
          </p:cNvSpPr>
          <p:nvPr>
            <p:ph type="sldNum" sz="quarter" idx="4"/>
          </p:nvPr>
        </p:nvSpPr>
        <p:spPr/>
        <p:txBody>
          <a:bodyPr/>
          <a:lstStyle/>
          <a:p>
            <a:fld id="{8A6690F1-7CA1-4166-A522-500460961984}" type="slidenum">
              <a:rPr lang="de-DE" smtClean="0"/>
              <a:pPr/>
              <a:t>26</a:t>
            </a:fld>
            <a:endParaRPr lang="de-DE"/>
          </a:p>
        </p:txBody>
      </p:sp>
      <p:sp>
        <p:nvSpPr>
          <p:cNvPr id="15" name="Fußzeilenplatzhalter 14"/>
          <p:cNvSpPr>
            <a:spLocks noGrp="1"/>
          </p:cNvSpPr>
          <p:nvPr>
            <p:ph type="ftr" sz="quarter" idx="14"/>
          </p:nvPr>
        </p:nvSpPr>
        <p:spPr>
          <a:xfrm>
            <a:off x="467544" y="6376243"/>
            <a:ext cx="7952928" cy="365125"/>
          </a:xfrm>
        </p:spPr>
        <p:txBody>
          <a:bodyPr/>
          <a:lstStyle/>
          <a:p>
            <a:r>
              <a:rPr lang="de-DE" smtClean="0"/>
              <a:t>AG RDA Schulungsunterlagen | RDA kompakt | Stand: 30.11.016 | CC BY-NC-SA</a:t>
            </a:r>
            <a:endParaRPr lang="de-DE" dirty="0"/>
          </a:p>
        </p:txBody>
      </p:sp>
      <p:pic>
        <p:nvPicPr>
          <p:cNvPr id="10" name="Grafik 9" descr="Vor_der_Zeit_Titelseite.jpg"/>
          <p:cNvPicPr>
            <a:picLocks noChangeAspect="1"/>
          </p:cNvPicPr>
          <p:nvPr/>
        </p:nvPicPr>
        <p:blipFill>
          <a:blip r:embed="rId3" cstate="print"/>
          <a:stretch>
            <a:fillRect/>
          </a:stretch>
        </p:blipFill>
        <p:spPr>
          <a:xfrm>
            <a:off x="1187624" y="1268760"/>
            <a:ext cx="2443503" cy="5040560"/>
          </a:xfrm>
          <a:prstGeom prst="rect">
            <a:avLst/>
          </a:prstGeom>
          <a:ln w="12700">
            <a:solidFill>
              <a:schemeClr val="tx1"/>
            </a:solidFill>
          </a:ln>
        </p:spPr>
      </p:pic>
    </p:spTree>
    <p:extLst>
      <p:ext uri="{BB962C8B-B14F-4D97-AF65-F5344CB8AC3E}">
        <p14:creationId xmlns:p14="http://schemas.microsoft.com/office/powerpoint/2010/main" val="18106181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Beziehungen: einzelne  Einheit</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r>
              <a:rPr lang="de-DE" dirty="0" smtClean="0"/>
              <a:t>Beziehung 17.8: durch Verwendung der zusammengesetzten Beschreibung bereits ausgedrückt (muss nicht ausdrücklich erfasst werden)</a:t>
            </a:r>
          </a:p>
        </p:txBody>
      </p:sp>
      <p:graphicFrame>
        <p:nvGraphicFramePr>
          <p:cNvPr id="7" name="Tabelle 6"/>
          <p:cNvGraphicFramePr>
            <a:graphicFrameLocks noGrp="1"/>
          </p:cNvGraphicFramePr>
          <p:nvPr>
            <p:extLst>
              <p:ext uri="{D42A27DB-BD31-4B8C-83A1-F6EECF244321}">
                <p14:modId xmlns:p14="http://schemas.microsoft.com/office/powerpoint/2010/main" val="254002271"/>
              </p:ext>
            </p:extLst>
          </p:nvPr>
        </p:nvGraphicFramePr>
        <p:xfrm>
          <a:off x="251520" y="1484784"/>
          <a:ext cx="8496944" cy="2603852"/>
        </p:xfrm>
        <a:graphic>
          <a:graphicData uri="http://schemas.openxmlformats.org/drawingml/2006/table">
            <a:tbl>
              <a:tblPr firstRow="1" bandRow="1">
                <a:tableStyleId>{5C22544A-7EE6-4342-B048-85BDC9FD1C3A}</a:tableStyleId>
              </a:tblPr>
              <a:tblGrid>
                <a:gridCol w="1345349"/>
                <a:gridCol w="3703559"/>
                <a:gridCol w="3448036"/>
              </a:tblGrid>
              <a:tr h="39745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3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645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645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27</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109984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Zusammenfassung Bsp. 3.01 Vor der Zeit / Christoph Hein</a:t>
            </a:r>
            <a:endParaRPr lang="de-DE" dirty="0"/>
          </a:p>
        </p:txBody>
      </p:sp>
      <p:pic>
        <p:nvPicPr>
          <p:cNvPr id="1026" name="Picture 2"/>
          <p:cNvPicPr>
            <a:picLocks noChangeAspect="1" noChangeArrowheads="1"/>
          </p:cNvPicPr>
          <p:nvPr/>
        </p:nvPicPr>
        <p:blipFill>
          <a:blip r:embed="rId3" cstate="print"/>
          <a:srcRect/>
          <a:stretch>
            <a:fillRect/>
          </a:stretch>
        </p:blipFill>
        <p:spPr bwMode="auto">
          <a:xfrm>
            <a:off x="4699992" y="1484784"/>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52928" cy="365125"/>
          </a:xfrm>
        </p:spPr>
        <p:txBody>
          <a:bodyPr/>
          <a:lstStyle/>
          <a:p>
            <a:r>
              <a:rPr lang="de-DE" smtClean="0"/>
              <a:t>AG RDA Schulungsunterlagen | RDA kompakt | Stand: 30.11.016 | CC BY-NC-SA</a:t>
            </a:r>
            <a:endParaRPr lang="de-DE"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28</a:t>
            </a:fld>
            <a:endParaRPr lang="de-DE"/>
          </a:p>
        </p:txBody>
      </p:sp>
      <p:pic>
        <p:nvPicPr>
          <p:cNvPr id="11" name="Grafik 10" descr="Vor_der_Zeit_Titelseite.jpg"/>
          <p:cNvPicPr>
            <a:picLocks noChangeAspect="1"/>
          </p:cNvPicPr>
          <p:nvPr/>
        </p:nvPicPr>
        <p:blipFill>
          <a:blip r:embed="rId4" cstate="print"/>
          <a:stretch>
            <a:fillRect/>
          </a:stretch>
        </p:blipFill>
        <p:spPr>
          <a:xfrm>
            <a:off x="1187624" y="1268760"/>
            <a:ext cx="2443503" cy="5040560"/>
          </a:xfrm>
          <a:prstGeom prst="rect">
            <a:avLst/>
          </a:prstGeom>
          <a:ln w="12700">
            <a:solidFill>
              <a:schemeClr val="tx1"/>
            </a:solidFill>
          </a:ln>
        </p:spPr>
      </p:pic>
    </p:spTree>
    <p:extLst>
      <p:ext uri="{BB962C8B-B14F-4D97-AF65-F5344CB8AC3E}">
        <p14:creationId xmlns:p14="http://schemas.microsoft.com/office/powerpoint/2010/main" val="7332560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Zusammenfassung Bsp. 3.01</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589111905"/>
              </p:ext>
            </p:extLst>
          </p:nvPr>
        </p:nvGraphicFramePr>
        <p:xfrm>
          <a:off x="251520" y="1268760"/>
          <a:ext cx="8280920" cy="4507568"/>
        </p:xfrm>
        <a:graphic>
          <a:graphicData uri="http://schemas.openxmlformats.org/drawingml/2006/table">
            <a:tbl>
              <a:tblPr firstRow="1" bandRow="1">
                <a:tableStyleId>{5C22544A-7EE6-4342-B048-85BDC9FD1C3A}</a:tableStyleId>
              </a:tblPr>
              <a:tblGrid>
                <a:gridCol w="936104"/>
                <a:gridCol w="3888432"/>
                <a:gridCol w="3456384"/>
              </a:tblGrid>
              <a:tr h="36576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Einzelne Einheit</a:t>
                      </a:r>
                      <a:endParaRPr lang="de-DE" sz="1800" kern="1200" dirty="0">
                        <a:solidFill>
                          <a:schemeClr val="dk1"/>
                        </a:solidFill>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29</a:t>
            </a:fld>
            <a:endParaRPr lang="de-DE"/>
          </a:p>
        </p:txBody>
      </p:sp>
      <p:sp>
        <p:nvSpPr>
          <p:cNvPr id="8" name="Fußzeilenplatzhalter 7"/>
          <p:cNvSpPr>
            <a:spLocks noGrp="1"/>
          </p:cNvSpPr>
          <p:nvPr>
            <p:ph type="ftr" sz="quarter" idx="14"/>
          </p:nvPr>
        </p:nvSpPr>
        <p:spPr>
          <a:xfrm>
            <a:off x="467544" y="6376243"/>
            <a:ext cx="8064896"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492638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a:t>
            </a:fld>
            <a:endParaRPr lang="de-DE"/>
          </a:p>
        </p:txBody>
      </p:sp>
      <p:sp>
        <p:nvSpPr>
          <p:cNvPr id="6" name="Titel 1"/>
          <p:cNvSpPr txBox="1">
            <a:spLocks/>
          </p:cNvSpPr>
          <p:nvPr/>
        </p:nvSpPr>
        <p:spPr>
          <a:xfrm>
            <a:off x="547936" y="2717304"/>
            <a:ext cx="82296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pPr algn="ctr"/>
            <a:r>
              <a:rPr lang="de-DE" altLang="de-DE" dirty="0" smtClean="0"/>
              <a:t>Das Standardelemente-Set</a:t>
            </a:r>
            <a:endParaRPr lang="de-DE" dirty="0"/>
          </a:p>
        </p:txBody>
      </p:sp>
    </p:spTree>
    <p:extLst>
      <p:ext uri="{BB962C8B-B14F-4D97-AF65-F5344CB8AC3E}">
        <p14:creationId xmlns:p14="http://schemas.microsoft.com/office/powerpoint/2010/main" val="32334789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251520" y="1268760"/>
          <a:ext cx="8280000" cy="452120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30</a:t>
            </a:fld>
            <a:endParaRPr lang="de-DE"/>
          </a:p>
        </p:txBody>
      </p:sp>
      <p:sp>
        <p:nvSpPr>
          <p:cNvPr id="8" name="Fußzeilenplatzhalter 7"/>
          <p:cNvSpPr>
            <a:spLocks noGrp="1"/>
          </p:cNvSpPr>
          <p:nvPr>
            <p:ph type="ftr" sz="quarter" idx="14"/>
          </p:nvPr>
        </p:nvSpPr>
        <p:spPr>
          <a:xfrm>
            <a:off x="467544" y="6376243"/>
            <a:ext cx="7920880" cy="365125"/>
          </a:xfrm>
        </p:spPr>
        <p:txBody>
          <a:bodyPr/>
          <a:lstStyle/>
          <a:p>
            <a:r>
              <a:rPr lang="de-DE" smtClean="0"/>
              <a:t>AG RDA Schulungsunterlagen | RDA kompakt | Stand: 30.11.016 | CC BY-NC-SA</a:t>
            </a:r>
            <a:endParaRPr lang="de-DE" dirty="0"/>
          </a:p>
        </p:txBody>
      </p:sp>
      <p:sp>
        <p:nvSpPr>
          <p:cNvPr id="9" name="Titel 1"/>
          <p:cNvSpPr>
            <a:spLocks noGrp="1"/>
          </p:cNvSpPr>
          <p:nvPr>
            <p:ph type="title"/>
          </p:nvPr>
        </p:nvSpPr>
        <p:spPr>
          <a:xfrm>
            <a:off x="251520" y="188640"/>
            <a:ext cx="8640960" cy="508918"/>
          </a:xfrm>
        </p:spPr>
        <p:txBody>
          <a:bodyPr/>
          <a:lstStyle/>
          <a:p>
            <a:r>
              <a:rPr lang="de-DE" dirty="0" smtClean="0"/>
              <a:t>Zusammenfassung Bsp. 3.01</a:t>
            </a:r>
            <a:endParaRPr lang="de-DE" dirty="0"/>
          </a:p>
        </p:txBody>
      </p:sp>
    </p:spTree>
    <p:extLst>
      <p:ext uri="{BB962C8B-B14F-4D97-AF65-F5344CB8AC3E}">
        <p14:creationId xmlns:p14="http://schemas.microsoft.com/office/powerpoint/2010/main" val="8711103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755576" y="3789040"/>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971600" y="4456776"/>
            <a:ext cx="115212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1152128"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5220072" y="4096736"/>
            <a:ext cx="172819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60365"/>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feld 18"/>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20" name="Rechteck 19"/>
          <p:cNvSpPr/>
          <p:nvPr/>
        </p:nvSpPr>
        <p:spPr>
          <a:xfrm>
            <a:off x="5220072" y="5445224"/>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oliennummernplatzhalter 20"/>
          <p:cNvSpPr>
            <a:spLocks noGrp="1"/>
          </p:cNvSpPr>
          <p:nvPr>
            <p:ph type="sldNum" sz="quarter" idx="4"/>
          </p:nvPr>
        </p:nvSpPr>
        <p:spPr/>
        <p:txBody>
          <a:bodyPr/>
          <a:lstStyle/>
          <a:p>
            <a:fld id="{8A6690F1-7CA1-4166-A522-500460961984}" type="slidenum">
              <a:rPr lang="de-DE" smtClean="0"/>
              <a:pPr/>
              <a:t>31</a:t>
            </a:fld>
            <a:endParaRPr lang="de-DE"/>
          </a:p>
        </p:txBody>
      </p:sp>
      <p:sp>
        <p:nvSpPr>
          <p:cNvPr id="22" name="Fußzeilenplatzhalter 21"/>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6650875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420903676"/>
              </p:ext>
            </p:extLst>
          </p:nvPr>
        </p:nvGraphicFramePr>
        <p:xfrm>
          <a:off x="251520" y="1907768"/>
          <a:ext cx="8280001" cy="1881272"/>
        </p:xfrm>
        <a:graphic>
          <a:graphicData uri="http://schemas.openxmlformats.org/drawingml/2006/table">
            <a:tbl>
              <a:tblPr firstRow="1" bandRow="1">
                <a:tableStyleId>{5C22544A-7EE6-4342-B048-85BDC9FD1C3A}</a:tableStyleId>
              </a:tblPr>
              <a:tblGrid>
                <a:gridCol w="871583"/>
                <a:gridCol w="2944841"/>
                <a:gridCol w="4463577"/>
              </a:tblGrid>
              <a:tr h="365760">
                <a:tc>
                  <a:txBody>
                    <a:bodyPr/>
                    <a:lstStyle/>
                    <a:p>
                      <a:pPr marL="0" algn="l" defTabSz="914400" rtl="0" eaLnBrk="1" latinLnBrk="0" hangingPunct="1"/>
                      <a:r>
                        <a:rPr lang="de-DE" sz="1800" b="1" kern="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Element</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Erfassung</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solidFill>
                            <a:schemeClr val="tx1"/>
                          </a:solidFill>
                          <a:latin typeface="Verdana" pitchFamily="34" charset="0"/>
                          <a:ea typeface="Verdana" pitchFamily="34" charset="0"/>
                          <a:cs typeface="Verdana" pitchFamily="34" charset="0"/>
                        </a:rPr>
                        <a:t>2.3.2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Haupttitel</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2.3.4</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Titelzusatz</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Zahlen,</a:t>
                      </a:r>
                      <a:r>
                        <a:rPr lang="de-DE" sz="1800" baseline="0" dirty="0" smtClean="0">
                          <a:solidFill>
                            <a:schemeClr val="tx1"/>
                          </a:solidFill>
                          <a:latin typeface="Verdana" pitchFamily="34" charset="0"/>
                          <a:ea typeface="Verdana" pitchFamily="34" charset="0"/>
                          <a:cs typeface="Verdana" pitchFamily="34" charset="0"/>
                        </a:rPr>
                        <a:t> Daten, Fakten</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2.4.2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Verantwortlichkeits-</a:t>
                      </a:r>
                      <a:r>
                        <a:rPr lang="de-DE" sz="1800" b="1" dirty="0" err="1" smtClean="0">
                          <a:solidFill>
                            <a:schemeClr val="tx1"/>
                          </a:solidFill>
                          <a:latin typeface="Verdana" pitchFamily="34" charset="0"/>
                          <a:ea typeface="Verdana" pitchFamily="34" charset="0"/>
                          <a:cs typeface="Verdana" pitchFamily="34" charset="0"/>
                        </a:rPr>
                        <a:t>angabe</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800" dirty="0">
                        <a:solidFill>
                          <a:schemeClr val="tx1"/>
                        </a:solidFill>
                        <a:latin typeface="Verdana" pitchFamily="34" charset="0"/>
                        <a:ea typeface="Verdana" pitchFamily="34" charset="0"/>
                        <a:cs typeface="Verdana" pitchFamily="34" charset="0"/>
                      </a:endParaRPr>
                    </a:p>
                  </a:txBody>
                  <a:tcP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32</a:t>
            </a:fld>
            <a:endParaRPr lang="de-DE"/>
          </a:p>
        </p:txBody>
      </p:sp>
      <p:sp>
        <p:nvSpPr>
          <p:cNvPr id="11" name="Fußzeilenplatzhalter 10"/>
          <p:cNvSpPr>
            <a:spLocks noGrp="1"/>
          </p:cNvSpPr>
          <p:nvPr>
            <p:ph type="ftr" sz="quarter" idx="14"/>
          </p:nvPr>
        </p:nvSpPr>
        <p:spPr>
          <a:xfrm>
            <a:off x="467544" y="6376243"/>
            <a:ext cx="79208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6312547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2454272" y="3903560"/>
            <a:ext cx="43204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64807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50740"/>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33</a:t>
            </a:fld>
            <a:endParaRPr lang="de-DE"/>
          </a:p>
        </p:txBody>
      </p:sp>
      <p:sp>
        <p:nvSpPr>
          <p:cNvPr id="20" name="Fußzeilenplatzhalter 19"/>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0615322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a:xfrm>
            <a:off x="251520" y="1268760"/>
            <a:ext cx="8640960" cy="5040560"/>
          </a:xfrm>
        </p:spPr>
        <p:txBody>
          <a:bodyPr/>
          <a:lstStyle/>
          <a:p>
            <a:pPr>
              <a:buNone/>
            </a:pPr>
            <a:endParaRPr lang="de-DE" dirty="0" smtClean="0"/>
          </a:p>
          <a:p>
            <a:pPr>
              <a:buNone/>
            </a:pPr>
            <a:endParaRPr lang="de-DE" dirty="0" smtClean="0"/>
          </a:p>
          <a:p>
            <a:pPr marL="0" indent="0">
              <a:buNone/>
            </a:pPr>
            <a:r>
              <a:rPr lang="de-DE" sz="2800" dirty="0" smtClean="0"/>
              <a:t>Weitere Informationen zur Erfassung des Ausgabevermerks bei fortlaufenden Ressourcen siehe </a:t>
            </a:r>
            <a:r>
              <a:rPr lang="de-DE" sz="2800" u="sng" dirty="0" smtClean="0"/>
              <a:t>Modul 5B </a:t>
            </a:r>
            <a:r>
              <a:rPr lang="de-DE" sz="2800" dirty="0" smtClean="0"/>
              <a:t>.</a:t>
            </a:r>
            <a:endParaRPr lang="de-DE" sz="2800" dirty="0" smtClean="0">
              <a:solidFill>
                <a:srgbClr val="7030A0"/>
              </a:solidFill>
            </a:endParaRP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pPr>
              <a:buNone/>
            </a:pPr>
            <a:endParaRPr lang="de-DE" dirty="0" smtClean="0"/>
          </a:p>
          <a:p>
            <a:pPr>
              <a:buNone/>
            </a:pP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34</a:t>
            </a:fld>
            <a:endParaRPr lang="de-DE"/>
          </a:p>
        </p:txBody>
      </p:sp>
      <p:sp>
        <p:nvSpPr>
          <p:cNvPr id="9" name="Fußzeilenplatzhalter 8"/>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9548652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Ressourcen</a:t>
            </a:r>
            <a:endParaRPr lang="de-DE" dirty="0"/>
          </a:p>
        </p:txBody>
      </p:sp>
      <p:sp>
        <p:nvSpPr>
          <p:cNvPr id="3" name="Textplatzhalter 2"/>
          <p:cNvSpPr>
            <a:spLocks noGrp="1"/>
          </p:cNvSpPr>
          <p:nvPr>
            <p:ph type="body" sz="quarter" idx="13"/>
          </p:nvPr>
        </p:nvSpPr>
        <p:spPr>
          <a:xfrm>
            <a:off x="251520" y="1196752"/>
            <a:ext cx="8640960" cy="5112568"/>
          </a:xfrm>
        </p:spPr>
        <p:txBody>
          <a:bodyPr/>
          <a:lstStyle/>
          <a:p>
            <a:pPr>
              <a:buNone/>
            </a:pPr>
            <a:r>
              <a:rPr lang="de-DE" dirty="0" smtClean="0"/>
              <a:t>Zählung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a:p>
            <a:r>
              <a:rPr lang="de-DE" dirty="0" smtClean="0"/>
              <a:t>Zählung/Veröffentlichungsangabe: erfassen Sie die Angaben, wie sie in der Informationsquelle vorkommen</a:t>
            </a:r>
          </a:p>
          <a:p>
            <a:pPr lvl="0"/>
            <a:r>
              <a:rPr lang="de-DE" dirty="0" smtClean="0"/>
              <a:t>Erscheinungsdatum: Anfangsdatum oder Anfangs- und Enddatum  </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760844543"/>
              </p:ext>
            </p:extLst>
          </p:nvPr>
        </p:nvGraphicFramePr>
        <p:xfrm>
          <a:off x="251520" y="1844824"/>
          <a:ext cx="8424936" cy="2250235"/>
        </p:xfrm>
        <a:graphic>
          <a:graphicData uri="http://schemas.openxmlformats.org/drawingml/2006/table">
            <a:tbl>
              <a:tblPr firstRow="1" bandRow="1">
                <a:tableStyleId>{5C22544A-7EE6-4342-B048-85BDC9FD1C3A}</a:tableStyleId>
              </a:tblPr>
              <a:tblGrid>
                <a:gridCol w="1112728"/>
                <a:gridCol w="3179222"/>
                <a:gridCol w="4132986"/>
              </a:tblGrid>
              <a:tr h="39195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chemeClr val="tx1"/>
                          </a:solidFill>
                          <a:latin typeface="Verdana" pitchFamily="34" charset="0"/>
                          <a:ea typeface="Verdana" pitchFamily="34" charset="0"/>
                          <a:cs typeface="Verdana" pitchFamily="34" charset="0"/>
                        </a:rPr>
                        <a:t>2013-</a:t>
                      </a:r>
                      <a:endParaRPr lang="de-DE" dirty="0">
                        <a:solidFill>
                          <a:schemeClr val="tx1"/>
                        </a:solidFill>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Hamburg</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Hamburgische Investitions- und Förderbank</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Juni 2014-</a:t>
                      </a:r>
                      <a:endParaRPr lang="de-DE" dirty="0">
                        <a:solidFill>
                          <a:schemeClr val="tx1"/>
                        </a:solidFill>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35</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2254225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0" name="Rechteck 9"/>
          <p:cNvSpPr/>
          <p:nvPr/>
        </p:nvSpPr>
        <p:spPr>
          <a:xfrm>
            <a:off x="5229697" y="5435599"/>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oliennummernplatzhalter 16"/>
          <p:cNvSpPr>
            <a:spLocks noGrp="1"/>
          </p:cNvSpPr>
          <p:nvPr>
            <p:ph type="sldNum" sz="quarter" idx="4"/>
          </p:nvPr>
        </p:nvSpPr>
        <p:spPr/>
        <p:txBody>
          <a:bodyPr/>
          <a:lstStyle/>
          <a:p>
            <a:fld id="{8A6690F1-7CA1-4166-A522-500460961984}" type="slidenum">
              <a:rPr lang="de-DE" smtClean="0"/>
              <a:pPr/>
              <a:t>36</a:t>
            </a:fld>
            <a:endParaRPr lang="de-DE"/>
          </a:p>
        </p:txBody>
      </p:sp>
      <p:sp>
        <p:nvSpPr>
          <p:cNvPr id="18" name="Fußzeilenplatzhalter 17"/>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2096175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a:xfrm>
            <a:off x="251520" y="1412776"/>
            <a:ext cx="8640960" cy="4896544"/>
          </a:xfrm>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a:t>
            </a:r>
          </a:p>
          <a:p>
            <a:pPr marL="342000" indent="-342000">
              <a:buNone/>
            </a:pPr>
            <a:r>
              <a:rPr lang="de-DE" dirty="0" smtClean="0"/>
              <a:t>	Vgl. auch die Hinweise zur Abgrenzung in Modul 2</a:t>
            </a:r>
            <a:endParaRPr lang="de-DE" dirty="0" smtClean="0">
              <a:solidFill>
                <a:srgbClr val="FF0000"/>
              </a:solidFill>
            </a:endParaRPr>
          </a:p>
          <a:p>
            <a:pPr marL="342000" indent="-34200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533705969"/>
              </p:ext>
            </p:extLst>
          </p:nvPr>
        </p:nvGraphicFramePr>
        <p:xfrm>
          <a:off x="251520" y="2420888"/>
          <a:ext cx="8496945" cy="1588736"/>
        </p:xfrm>
        <a:graphic>
          <a:graphicData uri="http://schemas.openxmlformats.org/drawingml/2006/table">
            <a:tbl>
              <a:tblPr firstRow="1" bandRow="1">
                <a:tableStyleId>{5C22544A-7EE6-4342-B048-85BDC9FD1C3A}</a:tableStyleId>
              </a:tblPr>
              <a:tblGrid>
                <a:gridCol w="1345349"/>
                <a:gridCol w="2903123"/>
                <a:gridCol w="4248473"/>
              </a:tblGrid>
              <a:tr h="358629">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Fortlaufende </a:t>
                      </a:r>
                      <a:r>
                        <a:rPr lang="de-DE" sz="1800" kern="1200" baseline="0" dirty="0" smtClean="0">
                          <a:solidFill>
                            <a:schemeClr val="dk1"/>
                          </a:solidFill>
                          <a:latin typeface="Verdana" pitchFamily="34" charset="0"/>
                          <a:ea typeface="Verdana" pitchFamily="34" charset="0"/>
                          <a:cs typeface="Verdana" pitchFamily="34" charset="0"/>
                        </a:rPr>
                        <a:t>Ressource</a:t>
                      </a:r>
                      <a:endParaRPr lang="de-DE" sz="1800"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tx1"/>
                          </a:solidFill>
                          <a:latin typeface="Verdana" pitchFamily="34" charset="0"/>
                          <a:ea typeface="Verdana" pitchFamily="34" charset="0"/>
                          <a:cs typeface="Verdana" pitchFamily="34" charset="0"/>
                        </a:rPr>
                        <a:t>ISSN 1234-5678</a:t>
                      </a:r>
                      <a:endParaRPr lang="de-DE" sz="18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37</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9426271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marL="0" indent="0">
              <a:buNone/>
            </a:pPr>
            <a:r>
              <a:rPr lang="de-DE" dirty="0" smtClean="0"/>
              <a:t>Beschreibung des Datenträgers</a:t>
            </a:r>
            <a:endParaRPr lang="de-DE" i="1"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0" indent="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4070743485"/>
              </p:ext>
            </p:extLst>
          </p:nvPr>
        </p:nvGraphicFramePr>
        <p:xfrm>
          <a:off x="251520" y="2109976"/>
          <a:ext cx="8496945" cy="2039104"/>
        </p:xfrm>
        <a:graphic>
          <a:graphicData uri="http://schemas.openxmlformats.org/drawingml/2006/table">
            <a:tbl>
              <a:tblPr firstRow="1" bandRow="1">
                <a:tableStyleId>{5C22544A-7EE6-4342-B048-85BDC9FD1C3A}</a:tableStyleId>
              </a:tblPr>
              <a:tblGrid>
                <a:gridCol w="864096"/>
                <a:gridCol w="3240360"/>
                <a:gridCol w="4392489"/>
              </a:tblGrid>
              <a:tr h="50977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Umfang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Bände</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38</a:t>
            </a:fld>
            <a:endParaRPr lang="de-DE"/>
          </a:p>
        </p:txBody>
      </p:sp>
      <p:sp>
        <p:nvSpPr>
          <p:cNvPr id="11" name="Fußzeilenplatzhalter 10"/>
          <p:cNvSpPr>
            <a:spLocks noGrp="1"/>
          </p:cNvSpPr>
          <p:nvPr>
            <p:ph type="ftr" sz="quarter" idx="14"/>
          </p:nvPr>
        </p:nvSpPr>
        <p:spPr>
          <a:xfrm>
            <a:off x="467544" y="6376243"/>
            <a:ext cx="8064896"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9375363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des Werks und der Expression: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951936" y="3831552"/>
            <a:ext cx="1512168"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oliennummernplatzhalter 15"/>
          <p:cNvSpPr>
            <a:spLocks noGrp="1"/>
          </p:cNvSpPr>
          <p:nvPr>
            <p:ph type="sldNum" sz="quarter" idx="4"/>
          </p:nvPr>
        </p:nvSpPr>
        <p:spPr/>
        <p:txBody>
          <a:bodyPr/>
          <a:lstStyle/>
          <a:p>
            <a:fld id="{8A6690F1-7CA1-4166-A522-500460961984}" type="slidenum">
              <a:rPr lang="de-DE" smtClean="0"/>
              <a:pPr/>
              <a:t>39</a:t>
            </a:fld>
            <a:endParaRPr lang="de-DE"/>
          </a:p>
        </p:txBody>
      </p:sp>
      <p:sp>
        <p:nvSpPr>
          <p:cNvPr id="17" name="Fußzeilenplatzhalter 16"/>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936321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Element</a:t>
            </a:r>
            <a:r>
              <a:rPr lang="de-DE" dirty="0" smtClean="0"/>
              <a:t> ist z. B.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7041952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des Werks und der Expression: fortlaufende Ressourcen</a:t>
            </a:r>
            <a:endParaRPr lang="de-DE" dirty="0"/>
          </a:p>
        </p:txBody>
      </p:sp>
      <p:sp>
        <p:nvSpPr>
          <p:cNvPr id="3" name="Textplatzhalter 2"/>
          <p:cNvSpPr>
            <a:spLocks noGrp="1"/>
          </p:cNvSpPr>
          <p:nvPr>
            <p:ph type="body" sz="quarter" idx="13"/>
          </p:nvPr>
        </p:nvSpPr>
        <p:spPr>
          <a:xfrm>
            <a:off x="251520" y="1412776"/>
            <a:ext cx="8640960" cy="4896544"/>
          </a:xfrm>
        </p:spPr>
        <p:txBody>
          <a:bodyPr/>
          <a:lstStyle/>
          <a:p>
            <a:pPr lvl="0">
              <a:buNone/>
            </a:pPr>
            <a:r>
              <a:rPr lang="de-DE" dirty="0" smtClean="0"/>
              <a:t>Werktitel, Inhaltstyp, Sprache</a:t>
            </a:r>
          </a:p>
          <a:p>
            <a:endParaRPr lang="de-DE"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lvl="0"/>
            <a:r>
              <a:rPr lang="de-DE" dirty="0" smtClean="0">
                <a:ea typeface="Verdana" pitchFamily="34" charset="0"/>
                <a:cs typeface="Verdana" pitchFamily="34" charset="0"/>
              </a:rPr>
              <a:t>Inhaltstyp und Sprache gehören zur Expressionsebene</a:t>
            </a:r>
          </a:p>
          <a:p>
            <a:r>
              <a:rPr lang="de-DE" dirty="0" smtClean="0">
                <a:ea typeface="Verdana" pitchFamily="34" charset="0"/>
                <a:cs typeface="Verdana" pitchFamily="34" charset="0"/>
              </a:rPr>
              <a:t>Weitere Hinweise zur Erfassung von Werken und Expressionen werden in </a:t>
            </a:r>
            <a:r>
              <a:rPr lang="de-DE" u="sng" dirty="0" smtClean="0">
                <a:ea typeface="Verdana" pitchFamily="34" charset="0"/>
                <a:cs typeface="Verdana" pitchFamily="34" charset="0"/>
              </a:rPr>
              <a:t>Modul 5B vermittelt</a:t>
            </a:r>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10933585"/>
              </p:ext>
            </p:extLst>
          </p:nvPr>
        </p:nvGraphicFramePr>
        <p:xfrm>
          <a:off x="395536" y="2060848"/>
          <a:ext cx="7957391" cy="2081402"/>
        </p:xfrm>
        <a:graphic>
          <a:graphicData uri="http://schemas.openxmlformats.org/drawingml/2006/table">
            <a:tbl>
              <a:tblPr firstRow="1" bandRow="1">
                <a:tableStyleId>{5C22544A-7EE6-4342-B048-85BDC9FD1C3A}</a:tableStyleId>
              </a:tblPr>
              <a:tblGrid>
                <a:gridCol w="1259919"/>
                <a:gridCol w="2916545"/>
                <a:gridCol w="3780927"/>
              </a:tblGrid>
              <a:tr h="33087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a:t>
                      </a:r>
                      <a:r>
                        <a:rPr lang="de-DE" sz="1800" b="1" baseline="0" dirty="0" smtClean="0">
                          <a:latin typeface="Verdana" pitchFamily="34" charset="0"/>
                          <a:ea typeface="Verdana" pitchFamily="34" charset="0"/>
                          <a:cs typeface="Verdana" pitchFamily="34" charset="0"/>
                        </a:rPr>
                        <a:t> Titel für das 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Jahresbericht …</a:t>
                      </a:r>
                      <a:endParaRPr lang="de-DE" sz="1800" dirty="0">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40</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7173674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Beziehungen: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2513264" y="5425560"/>
            <a:ext cx="1224136" cy="324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oliennummernplatzhalter 15"/>
          <p:cNvSpPr>
            <a:spLocks noGrp="1"/>
          </p:cNvSpPr>
          <p:nvPr>
            <p:ph type="sldNum" sz="quarter" idx="4"/>
          </p:nvPr>
        </p:nvSpPr>
        <p:spPr/>
        <p:txBody>
          <a:bodyPr/>
          <a:lstStyle/>
          <a:p>
            <a:fld id="{8A6690F1-7CA1-4166-A522-500460961984}" type="slidenum">
              <a:rPr lang="de-DE" smtClean="0"/>
              <a:pPr/>
              <a:t>41</a:t>
            </a:fld>
            <a:endParaRPr lang="de-DE"/>
          </a:p>
        </p:txBody>
      </p:sp>
      <p:sp>
        <p:nvSpPr>
          <p:cNvPr id="17" name="Fußzeilenplatzhalter 16"/>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2173180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Beschreibung der Beziehungen: fortlaufende Ressource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899358836"/>
              </p:ext>
            </p:extLst>
          </p:nvPr>
        </p:nvGraphicFramePr>
        <p:xfrm>
          <a:off x="251520" y="1633344"/>
          <a:ext cx="8568952" cy="2550569"/>
        </p:xfrm>
        <a:graphic>
          <a:graphicData uri="http://schemas.openxmlformats.org/drawingml/2006/table">
            <a:tbl>
              <a:tblPr firstRow="1" bandRow="1">
                <a:tableStyleId>{5C22544A-7EE6-4342-B048-85BDC9FD1C3A}</a:tableStyleId>
              </a:tblPr>
              <a:tblGrid>
                <a:gridCol w="1181138"/>
                <a:gridCol w="3251508"/>
                <a:gridCol w="4136306"/>
              </a:tblGrid>
              <a:tr h="39646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0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Hamburgische Investitions- und Förderbank. </a:t>
                      </a:r>
                      <a:r>
                        <a:rPr lang="de-DE" sz="180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599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Hamburgische Investitions- und Förderbank</a:t>
                      </a:r>
                      <a:endParaRPr lang="de-DE" sz="1800" dirty="0">
                        <a:latin typeface="Verdana" pitchFamily="34" charset="0"/>
                        <a:ea typeface="Verdana" pitchFamily="34" charset="0"/>
                        <a:cs typeface="Verdana" pitchFamily="34" charset="0"/>
                      </a:endParaRPr>
                    </a:p>
                  </a:txBody>
                  <a:tcPr/>
                </a:tc>
              </a:tr>
              <a:tr h="599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42</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6916768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4"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43</a:t>
            </a:fld>
            <a:endParaRPr lang="de-DE"/>
          </a:p>
        </p:txBody>
      </p:sp>
      <p:sp>
        <p:nvSpPr>
          <p:cNvPr id="14" name="Titel 1"/>
          <p:cNvSpPr>
            <a:spLocks noGrp="1"/>
          </p:cNvSpPr>
          <p:nvPr>
            <p:ph type="title"/>
          </p:nvPr>
        </p:nvSpPr>
        <p:spPr>
          <a:xfrm>
            <a:off x="251520" y="188640"/>
            <a:ext cx="8640960" cy="508918"/>
          </a:xfrm>
        </p:spPr>
        <p:txBody>
          <a:bodyPr/>
          <a:lstStyle/>
          <a:p>
            <a:r>
              <a:rPr lang="de-DE" dirty="0" smtClean="0"/>
              <a:t>Zusammenfassung Bsp. 3.08</a:t>
            </a:r>
            <a:endParaRPr lang="de-DE" dirty="0"/>
          </a:p>
        </p:txBody>
      </p:sp>
    </p:spTree>
    <p:extLst>
      <p:ext uri="{BB962C8B-B14F-4D97-AF65-F5344CB8AC3E}">
        <p14:creationId xmlns:p14="http://schemas.microsoft.com/office/powerpoint/2010/main" val="5777648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4"/>
          </p:nvPr>
        </p:nvSpPr>
        <p:spPr/>
        <p:txBody>
          <a:bodyPr/>
          <a:lstStyle/>
          <a:p>
            <a:fld id="{8A6690F1-7CA1-4166-A522-500460961984}" type="slidenum">
              <a:rPr lang="de-DE" smtClean="0"/>
              <a:pPr/>
              <a:t>44</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smtClean="0"/>
              <a:t>AG RDA Schulungsunterlagen | RDA kompakt | Stand: 30.11.016 | CC BY-NC-SA</a:t>
            </a:r>
            <a:endParaRPr lang="de-DE" dirty="0"/>
          </a:p>
        </p:txBody>
      </p:sp>
      <p:sp>
        <p:nvSpPr>
          <p:cNvPr id="9" name="Titel 1"/>
          <p:cNvSpPr>
            <a:spLocks noGrp="1"/>
          </p:cNvSpPr>
          <p:nvPr>
            <p:ph type="title"/>
          </p:nvPr>
        </p:nvSpPr>
        <p:spPr>
          <a:xfrm>
            <a:off x="251520" y="188640"/>
            <a:ext cx="8640960" cy="508918"/>
          </a:xfrm>
        </p:spPr>
        <p:txBody>
          <a:bodyPr/>
          <a:lstStyle/>
          <a:p>
            <a:r>
              <a:rPr lang="de-DE" dirty="0" smtClean="0"/>
              <a:t>Zusammenfassung Bsp. 3.08</a:t>
            </a:r>
            <a:endParaRPr lang="de-DE" dirty="0"/>
          </a:p>
        </p:txBody>
      </p:sp>
      <p:graphicFrame>
        <p:nvGraphicFramePr>
          <p:cNvPr id="6" name="Tabelle 5"/>
          <p:cNvGraphicFramePr>
            <a:graphicFrameLocks noGrp="1"/>
          </p:cNvGraphicFramePr>
          <p:nvPr/>
        </p:nvGraphicFramePr>
        <p:xfrm>
          <a:off x="251520" y="1124744"/>
          <a:ext cx="8280000" cy="505968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solidFill>
                            <a:schemeClr val="tx1"/>
                          </a:solidFill>
                          <a:latin typeface="Verdana" pitchFamily="34" charset="0"/>
                          <a:ea typeface="Verdana" pitchFamily="34" charset="0"/>
                          <a:cs typeface="Verdana" pitchFamily="34" charset="0"/>
                        </a:rPr>
                        <a:t>2.3.2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Haupttitel</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2.3.4</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Titelzusatz</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Zahlen,</a:t>
                      </a:r>
                      <a:r>
                        <a:rPr lang="de-DE" sz="1800" baseline="0" dirty="0" smtClean="0">
                          <a:solidFill>
                            <a:schemeClr val="tx1"/>
                          </a:solidFill>
                          <a:latin typeface="Verdana" pitchFamily="34" charset="0"/>
                          <a:ea typeface="Verdana" pitchFamily="34" charset="0"/>
                          <a:cs typeface="Verdana" pitchFamily="34" charset="0"/>
                        </a:rPr>
                        <a:t> Daten, Fakten</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2.4.2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Verantwortlichkeitsangabe</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2.6.3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Chronologische Bezeichnung (Zählung)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chemeClr val="tx1"/>
                          </a:solidFill>
                          <a:latin typeface="Verdana" pitchFamily="34" charset="0"/>
                          <a:ea typeface="Verdana" pitchFamily="34" charset="0"/>
                          <a:cs typeface="Verdana" pitchFamily="34" charset="0"/>
                        </a:rPr>
                        <a:t>2013-</a:t>
                      </a:r>
                      <a:endParaRPr lang="de-DE" dirty="0">
                        <a:solidFill>
                          <a:schemeClr val="tx1"/>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Hamburg</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Hamburgische Investitions- und Förderbank</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Juni 2014-</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Fortlaufende Ressource</a:t>
                      </a:r>
                      <a:endParaRPr lang="de-DE" sz="1800" kern="1200" dirty="0">
                        <a:solidFill>
                          <a:schemeClr val="dk1"/>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tx1"/>
                          </a:solidFill>
                          <a:latin typeface="Verdana" pitchFamily="34" charset="0"/>
                          <a:ea typeface="Verdana" pitchFamily="34" charset="0"/>
                          <a:cs typeface="Verdana" pitchFamily="34" charset="0"/>
                        </a:rPr>
                        <a:t>ISSN 1234-5678</a:t>
                      </a:r>
                      <a:endParaRPr lang="de-DE" sz="18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9112093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251520" y="980728"/>
          <a:ext cx="8280000" cy="505968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Umfang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Bände</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a:t>
                      </a:r>
                      <a:r>
                        <a:rPr lang="de-DE" sz="1800" b="1" baseline="0" dirty="0" smtClean="0">
                          <a:latin typeface="Verdana" pitchFamily="34" charset="0"/>
                          <a:ea typeface="Verdana" pitchFamily="34" charset="0"/>
                          <a:cs typeface="Verdana" pitchFamily="34" charset="0"/>
                        </a:rPr>
                        <a:t> Titel für das 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Jahresbericht …</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Hamburgische Investitions- und Förderbank. Jahresbericht …</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Hamburgische Investitions- und Förderbank</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45</a:t>
            </a:fld>
            <a:endParaRPr lang="de-DE"/>
          </a:p>
        </p:txBody>
      </p:sp>
      <p:sp>
        <p:nvSpPr>
          <p:cNvPr id="8" name="Fußzeilenplatzhalter 7"/>
          <p:cNvSpPr>
            <a:spLocks noGrp="1"/>
          </p:cNvSpPr>
          <p:nvPr>
            <p:ph type="ftr" sz="quarter" idx="14"/>
          </p:nvPr>
        </p:nvSpPr>
        <p:spPr>
          <a:xfrm>
            <a:off x="467544" y="6376243"/>
            <a:ext cx="7920880" cy="365125"/>
          </a:xfrm>
        </p:spPr>
        <p:txBody>
          <a:bodyPr/>
          <a:lstStyle/>
          <a:p>
            <a:r>
              <a:rPr lang="de-DE" smtClean="0"/>
              <a:t>AG RDA Schulungsunterlagen | RDA kompakt | Stand: 30.11.016 | CC BY-NC-SA</a:t>
            </a:r>
            <a:endParaRPr lang="de-DE" dirty="0"/>
          </a:p>
        </p:txBody>
      </p:sp>
      <p:sp>
        <p:nvSpPr>
          <p:cNvPr id="9" name="Titel 1"/>
          <p:cNvSpPr>
            <a:spLocks noGrp="1"/>
          </p:cNvSpPr>
          <p:nvPr>
            <p:ph type="title"/>
          </p:nvPr>
        </p:nvSpPr>
        <p:spPr>
          <a:xfrm>
            <a:off x="251520" y="188640"/>
            <a:ext cx="8640960" cy="508918"/>
          </a:xfrm>
        </p:spPr>
        <p:txBody>
          <a:bodyPr/>
          <a:lstStyle/>
          <a:p>
            <a:r>
              <a:rPr lang="de-DE" dirty="0" smtClean="0"/>
              <a:t>Zusammenfassung Bsp. 3.08</a:t>
            </a:r>
            <a:endParaRPr lang="de-DE" dirty="0"/>
          </a:p>
        </p:txBody>
      </p:sp>
    </p:spTree>
    <p:extLst>
      <p:ext uri="{BB962C8B-B14F-4D97-AF65-F5344CB8AC3E}">
        <p14:creationId xmlns:p14="http://schemas.microsoft.com/office/powerpoint/2010/main" val="29667634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dirty="0" smtClean="0"/>
              <a:t>Informationsquellen</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46</a:t>
            </a:fld>
            <a:endParaRPr lang="de-DE" dirty="0"/>
          </a:p>
        </p:txBody>
      </p:sp>
      <p:sp>
        <p:nvSpPr>
          <p:cNvPr id="6"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051473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pPr marL="0" indent="0" eaLnBrk="1" hangingPunct="1">
              <a:buFont typeface="Arial" charset="0"/>
              <a:buNone/>
              <a:defRPr/>
            </a:pPr>
            <a:endParaRPr lang="de-DE" altLang="de-DE" dirty="0" smtClean="0"/>
          </a:p>
          <a:p>
            <a:pPr eaLnBrk="1" hangingPunct="1">
              <a:buFont typeface="Arial" charset="0"/>
              <a:buChar char="•"/>
              <a:defRPr/>
            </a:pPr>
            <a:r>
              <a:rPr lang="de-DE" altLang="de-DE" dirty="0" smtClean="0"/>
              <a:t>stellen die, für die Identifizierung der Ressource, relevanten Angaben</a:t>
            </a:r>
          </a:p>
          <a:p>
            <a:pPr marL="0" indent="0" eaLnBrk="1" hangingPunct="1">
              <a:buFont typeface="Arial" charset="0"/>
              <a:buNone/>
              <a:defRPr/>
            </a:pPr>
            <a:endParaRPr lang="de-DE" altLang="de-DE" dirty="0" smtClean="0"/>
          </a:p>
          <a:p>
            <a:pPr eaLnBrk="1" hangingPunct="1">
              <a:buFont typeface="Arial" charset="0"/>
              <a:buChar char="•"/>
              <a:defRPr/>
            </a:pPr>
            <a:r>
              <a:rPr lang="de-DE" altLang="de-DE" dirty="0" smtClean="0"/>
              <a:t>unterscheiden sich je nach </a:t>
            </a:r>
          </a:p>
          <a:p>
            <a:pPr lvl="1" eaLnBrk="1" hangingPunct="1">
              <a:buFont typeface="Arial" charset="0"/>
              <a:buChar char="–"/>
              <a:defRPr/>
            </a:pPr>
            <a:r>
              <a:rPr lang="de-DE" altLang="de-DE" sz="2400" dirty="0" smtClean="0"/>
              <a:t>Materialart der Ressource, z. B. Musikalien oder Alte Drucke oder</a:t>
            </a:r>
          </a:p>
          <a:p>
            <a:pPr lvl="1" eaLnBrk="1" hangingPunct="1">
              <a:buFont typeface="Arial" charset="0"/>
              <a:buChar char="–"/>
              <a:defRPr/>
            </a:pPr>
            <a:r>
              <a:rPr lang="de-DE" altLang="de-DE" sz="2400" dirty="0" smtClean="0"/>
              <a:t>Art der Beschreibung, also umfassend, analytisch, hierarchisch</a:t>
            </a:r>
          </a:p>
          <a:p>
            <a:pPr lvl="1" eaLnBrk="1" hangingPunct="1">
              <a:buFont typeface="Arial" charset="0"/>
              <a:buChar char="–"/>
              <a:defRPr/>
            </a:pPr>
            <a:endParaRPr lang="de-DE" altLang="de-DE" sz="2400" dirty="0"/>
          </a:p>
          <a:p>
            <a:pPr eaLnBrk="1" hangingPunct="1">
              <a:defRPr/>
            </a:pPr>
            <a:r>
              <a:rPr lang="de-DE" altLang="de-DE" dirty="0" smtClean="0"/>
              <a:t>zu jedem RDA-Element gibt es spezielle Regelungen</a:t>
            </a:r>
            <a:endParaRPr lang="de-DE" altLang="de-DE" dirty="0"/>
          </a:p>
        </p:txBody>
      </p:sp>
      <p:sp>
        <p:nvSpPr>
          <p:cNvPr id="7" name="Foliennummernplatzhalter 3"/>
          <p:cNvSpPr>
            <a:spLocks noGrp="1"/>
          </p:cNvSpPr>
          <p:nvPr>
            <p:ph type="sldNum" sz="quarter" idx="4"/>
          </p:nvPr>
        </p:nvSpPr>
        <p:spPr>
          <a:xfrm>
            <a:off x="7236296" y="6376243"/>
            <a:ext cx="1450504" cy="365125"/>
          </a:xfrm>
        </p:spPr>
        <p:txBody>
          <a:bodyPr/>
          <a:lstStyle/>
          <a:p>
            <a:fld id="{8A6690F1-7CA1-4166-A522-500460961984}" type="slidenum">
              <a:rPr lang="de-DE" smtClean="0"/>
              <a:pPr/>
              <a:t>47</a:t>
            </a:fld>
            <a:endParaRPr lang="de-DE" dirty="0"/>
          </a:p>
        </p:txBody>
      </p:sp>
      <p:sp>
        <p:nvSpPr>
          <p:cNvPr id="8"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
        <p:nvSpPr>
          <p:cNvPr id="10"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smtClean="0">
                <a:solidFill>
                  <a:srgbClr val="376092"/>
                </a:solidFill>
              </a:rPr>
              <a:t>Grundlegendes zu Informationsquellen</a:t>
            </a:r>
            <a:endParaRPr lang="de-DE" altLang="de-DE" sz="2800" dirty="0">
              <a:solidFill>
                <a:srgbClr val="376092"/>
              </a:solidFill>
            </a:endParaRPr>
          </a:p>
        </p:txBody>
      </p:sp>
    </p:spTree>
    <p:extLst>
      <p:ext uri="{BB962C8B-B14F-4D97-AF65-F5344CB8AC3E}">
        <p14:creationId xmlns:p14="http://schemas.microsoft.com/office/powerpoint/2010/main" val="20689196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5651" y="404664"/>
            <a:ext cx="8532813" cy="508000"/>
          </a:xfrm>
        </p:spPr>
        <p:txBody>
          <a:bodyPr rtlCol="0">
            <a:noAutofit/>
          </a:bodyPr>
          <a:lstStyle/>
          <a:p>
            <a:pPr eaLnBrk="1" fontAlgn="auto" hangingPunct="1">
              <a:spcAft>
                <a:spcPts val="0"/>
              </a:spcAft>
              <a:defRPr/>
            </a:pPr>
            <a:r>
              <a:rPr lang="de-DE" dirty="0">
                <a:solidFill>
                  <a:srgbClr val="376092"/>
                </a:solidFill>
                <a:ea typeface="+mn-ea"/>
                <a:cs typeface="+mn-cs"/>
              </a:rPr>
              <a:t>Informationsquellen für die verschiedenen Arten der Beschreibung</a:t>
            </a:r>
          </a:p>
        </p:txBody>
      </p:sp>
      <p:sp>
        <p:nvSpPr>
          <p:cNvPr id="7171" name="Textplatzhalter 2"/>
          <p:cNvSpPr>
            <a:spLocks noGrp="1"/>
          </p:cNvSpPr>
          <p:nvPr>
            <p:ph type="body" sz="quarter" idx="13"/>
          </p:nvPr>
        </p:nvSpPr>
        <p:spPr>
          <a:xfrm>
            <a:off x="250825" y="1412677"/>
            <a:ext cx="8642350" cy="5040659"/>
          </a:xfrm>
        </p:spPr>
        <p:txBody>
          <a:bodyPr/>
          <a:lstStyle/>
          <a:p>
            <a:pPr eaLnBrk="1" hangingPunct="1">
              <a:buFont typeface="Arial" charset="0"/>
              <a:buChar char="•"/>
              <a:defRPr/>
            </a:pPr>
            <a:r>
              <a:rPr lang="de-DE" altLang="de-DE" dirty="0" smtClean="0"/>
              <a:t>laut RDA 1.5:</a:t>
            </a:r>
          </a:p>
          <a:p>
            <a:pPr lvl="1" eaLnBrk="1" hangingPunct="1">
              <a:buFont typeface="Symbol" panose="05050102010706020507" pitchFamily="18" charset="2"/>
              <a:buChar char="-"/>
              <a:defRPr/>
            </a:pPr>
            <a:r>
              <a:rPr lang="de-DE" altLang="de-DE" sz="2400" dirty="0" smtClean="0"/>
              <a:t>umfassende Beschreibung</a:t>
            </a:r>
          </a:p>
          <a:p>
            <a:pPr lvl="1" eaLnBrk="1" hangingPunct="1">
              <a:buFont typeface="Symbol" panose="05050102010706020507" pitchFamily="18" charset="2"/>
              <a:buChar char="-"/>
              <a:defRPr/>
            </a:pPr>
            <a:r>
              <a:rPr lang="de-DE" altLang="de-DE" sz="2400" dirty="0" smtClean="0"/>
              <a:t>analytische Beschreibung</a:t>
            </a:r>
          </a:p>
          <a:p>
            <a:pPr lvl="1" eaLnBrk="1" hangingPunct="1">
              <a:buFont typeface="Symbol" panose="05050102010706020507" pitchFamily="18" charset="2"/>
              <a:buChar char="-"/>
              <a:defRPr/>
            </a:pPr>
            <a:r>
              <a:rPr lang="de-DE" altLang="de-DE" sz="2400" dirty="0" smtClean="0"/>
              <a:t>hierarchische Beschreibung</a:t>
            </a:r>
          </a:p>
          <a:p>
            <a:pPr lvl="1" eaLnBrk="1" hangingPunct="1">
              <a:buFont typeface="Arial" charset="0"/>
              <a:buChar char="–"/>
              <a:defRPr/>
            </a:pPr>
            <a:endParaRPr lang="de-DE" altLang="de-DE" dirty="0" smtClean="0"/>
          </a:p>
          <a:p>
            <a:pPr eaLnBrk="1" hangingPunct="1">
              <a:buFont typeface="Arial" charset="0"/>
              <a:buChar char="•"/>
              <a:defRPr/>
            </a:pPr>
            <a:r>
              <a:rPr lang="de-DE" altLang="de-DE" dirty="0" smtClean="0"/>
              <a:t>es gelten je nach </a:t>
            </a:r>
            <a:r>
              <a:rPr lang="de-DE" altLang="de-DE" b="1" dirty="0" smtClean="0"/>
              <a:t>Beschreibungsart</a:t>
            </a:r>
            <a:r>
              <a:rPr lang="de-DE" altLang="de-DE" dirty="0" smtClean="0"/>
              <a:t> unterschiedliche Informationsquellen (RDA 2.1.1)</a:t>
            </a:r>
          </a:p>
          <a:p>
            <a:pPr eaLnBrk="1" hangingPunct="1">
              <a:buFont typeface="Arial" charset="0"/>
              <a:buChar char="•"/>
              <a:defRPr/>
            </a:pPr>
            <a:endParaRPr lang="de-DE" altLang="de-DE" dirty="0" smtClean="0"/>
          </a:p>
          <a:p>
            <a:pPr eaLnBrk="1" hangingPunct="1">
              <a:buFont typeface="Arial" charset="0"/>
              <a:buChar char="•"/>
              <a:defRPr/>
            </a:pPr>
            <a:r>
              <a:rPr lang="de-DE" altLang="de-DE" dirty="0" smtClean="0"/>
              <a:t>die </a:t>
            </a:r>
            <a:r>
              <a:rPr lang="de-DE" altLang="de-DE" b="1" dirty="0" smtClean="0"/>
              <a:t>Erscheinungsweise</a:t>
            </a:r>
            <a:r>
              <a:rPr lang="de-DE" altLang="de-DE" dirty="0" smtClean="0"/>
              <a:t> der Ressource wirkt sich ebenfalls auf die Wahl der Informationsquelle aus     (RDA 1.1.3)</a:t>
            </a:r>
          </a:p>
        </p:txBody>
      </p:sp>
      <p:sp>
        <p:nvSpPr>
          <p:cNvPr id="7" name="Foliennummernplatzhalter 3"/>
          <p:cNvSpPr>
            <a:spLocks noGrp="1"/>
          </p:cNvSpPr>
          <p:nvPr>
            <p:ph type="sldNum" sz="quarter" idx="4"/>
          </p:nvPr>
        </p:nvSpPr>
        <p:spPr>
          <a:xfrm>
            <a:off x="7236296" y="6376243"/>
            <a:ext cx="1450504" cy="365125"/>
          </a:xfrm>
        </p:spPr>
        <p:txBody>
          <a:bodyPr/>
          <a:lstStyle/>
          <a:p>
            <a:fld id="{8A6690F1-7CA1-4166-A522-500460961984}" type="slidenum">
              <a:rPr lang="de-DE" smtClean="0"/>
              <a:pPr/>
              <a:t>48</a:t>
            </a:fld>
            <a:endParaRPr lang="de-DE" dirty="0"/>
          </a:p>
        </p:txBody>
      </p:sp>
      <p:sp>
        <p:nvSpPr>
          <p:cNvPr id="8"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1210768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Bestimmungen zu Auswahl der Informationsquelle (RDA 2.2.1):</a:t>
            </a:r>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Bevorzugte Informationsquelle </a:t>
            </a:r>
          </a:p>
          <a:p>
            <a:pPr marL="514350" indent="-457200" eaLnBrk="1" hangingPunct="1">
              <a:buFont typeface="Arial" charset="0"/>
              <a:buChar char="•"/>
              <a:defRPr/>
            </a:pPr>
            <a:r>
              <a:rPr lang="de-DE" altLang="de-DE" dirty="0" smtClean="0"/>
              <a:t>Mehrere bevorzugte Informationsquellen </a:t>
            </a:r>
          </a:p>
          <a:p>
            <a:pPr marL="514350" indent="-457200" eaLnBrk="1" hangingPunct="1">
              <a:buFont typeface="Arial" charset="0"/>
              <a:buChar char="•"/>
              <a:defRPr/>
            </a:pPr>
            <a:r>
              <a:rPr lang="de-DE" altLang="de-DE" dirty="0" smtClean="0"/>
              <a:t>Sonstige Informationsquellen</a:t>
            </a:r>
          </a:p>
          <a:p>
            <a:pPr marL="514350" indent="-457200" eaLnBrk="1" hangingPunct="1">
              <a:buFont typeface="Arial" charset="0"/>
              <a:buChar char="•"/>
              <a:defRPr/>
            </a:pPr>
            <a:endParaRPr lang="de-DE" altLang="de-DE" dirty="0"/>
          </a:p>
          <a:p>
            <a:pPr marL="57150" indent="0" eaLnBrk="1" hangingPunct="1">
              <a:buFont typeface="Arial" charset="0"/>
              <a:buNone/>
              <a:defRPr/>
            </a:pPr>
            <a:r>
              <a:rPr lang="de-DE" altLang="de-DE" dirty="0" smtClean="0"/>
              <a:t>Diese Bestimmungen gelten für alle Elemente aus RDA-Kapitel 2 (mit Ausnahmen).</a:t>
            </a:r>
          </a:p>
          <a:p>
            <a:pPr marL="57150" indent="0" eaLnBrk="1" hangingPunct="1">
              <a:buFont typeface="Arial" charset="0"/>
              <a:buNone/>
              <a:defRPr/>
            </a:pPr>
            <a:endParaRPr lang="de-DE" altLang="de-DE" sz="2800" dirty="0" smtClean="0"/>
          </a:p>
        </p:txBody>
      </p:sp>
      <p:sp>
        <p:nvSpPr>
          <p:cNvPr id="16388"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Informationsquellen allgemein</a:t>
            </a:r>
          </a:p>
        </p:txBody>
      </p:sp>
      <p:sp>
        <p:nvSpPr>
          <p:cNvPr id="2" name="Foliennummernplatzhalter 1"/>
          <p:cNvSpPr>
            <a:spLocks noGrp="1"/>
          </p:cNvSpPr>
          <p:nvPr>
            <p:ph type="sldNum" sz="quarter" idx="4"/>
          </p:nvPr>
        </p:nvSpPr>
        <p:spPr/>
        <p:txBody>
          <a:bodyPr/>
          <a:lstStyle/>
          <a:p>
            <a:fld id="{8A6690F1-7CA1-4166-A522-500460961984}" type="slidenum">
              <a:rPr lang="de-DE" smtClean="0"/>
              <a:pPr/>
              <a:t>49</a:t>
            </a:fld>
            <a:endParaRPr lang="de-DE"/>
          </a:p>
        </p:txBody>
      </p:sp>
      <p:sp>
        <p:nvSpPr>
          <p:cNvPr id="6"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7714231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420630600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dirty="0" smtClean="0"/>
          </a:p>
          <a:p>
            <a:pPr marL="57150" indent="0" eaLnBrk="1" hangingPunct="1">
              <a:buFont typeface="Arial" charset="0"/>
              <a:buNone/>
              <a:defRPr/>
            </a:pPr>
            <a:r>
              <a:rPr lang="de-DE" altLang="de-DE" dirty="0" smtClean="0"/>
              <a:t>Zur bevorzugten Informationsquelle wird gewählt, wenn (RDA 2.2.2.1):</a:t>
            </a:r>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Teil der Ressource selbst</a:t>
            </a:r>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geeignet für Art der Beschreibung (umfassend/analytisch) und passendes Präsentationsformat</a:t>
            </a:r>
          </a:p>
        </p:txBody>
      </p:sp>
      <p:sp>
        <p:nvSpPr>
          <p:cNvPr id="17412"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9" name="Foliennummernplatzhalter 1"/>
          <p:cNvSpPr>
            <a:spLocks noGrp="1"/>
          </p:cNvSpPr>
          <p:nvPr>
            <p:ph type="sldNum" sz="quarter" idx="4"/>
          </p:nvPr>
        </p:nvSpPr>
        <p:spPr>
          <a:xfrm>
            <a:off x="7236296" y="6376243"/>
            <a:ext cx="1450504" cy="365125"/>
          </a:xfrm>
        </p:spPr>
        <p:txBody>
          <a:bodyPr/>
          <a:lstStyle/>
          <a:p>
            <a:fld id="{8A6690F1-7CA1-4166-A522-500460961984}" type="slidenum">
              <a:rPr lang="de-DE" smtClean="0"/>
              <a:pPr/>
              <a:t>50</a:t>
            </a:fld>
            <a:endParaRPr lang="de-DE"/>
          </a:p>
        </p:txBody>
      </p:sp>
      <p:sp>
        <p:nvSpPr>
          <p:cNvPr id="10"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9698618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sz="2800" dirty="0" smtClean="0"/>
              <a:t>Teil der Ressource selbst</a:t>
            </a:r>
          </a:p>
          <a:p>
            <a:pPr marL="57150" indent="0" eaLnBrk="1" hangingPunct="1">
              <a:buFont typeface="Arial" charset="0"/>
              <a:buNone/>
              <a:defRPr/>
            </a:pPr>
            <a:endParaRPr lang="de-DE" altLang="de-DE" sz="2800" dirty="0" smtClean="0"/>
          </a:p>
          <a:p>
            <a:pPr marL="514350" indent="-457200" eaLnBrk="1" hangingPunct="1">
              <a:buFont typeface="Arial" charset="0"/>
              <a:buChar char="•"/>
              <a:defRPr/>
            </a:pPr>
            <a:r>
              <a:rPr lang="de-DE" altLang="de-DE" dirty="0" smtClean="0"/>
              <a:t>Speichermedium</a:t>
            </a:r>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Begleitmaterial </a:t>
            </a:r>
          </a:p>
          <a:p>
            <a:pPr marL="57150" indent="0" eaLnBrk="1" hangingPunct="1">
              <a:buFont typeface="Arial" charset="0"/>
              <a:buNone/>
              <a:defRPr/>
            </a:pPr>
            <a:r>
              <a:rPr lang="de-DE" altLang="de-DE" dirty="0" smtClean="0"/>
              <a:t>    (umfassende Beschreibung)</a:t>
            </a:r>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Behältnis</a:t>
            </a:r>
          </a:p>
        </p:txBody>
      </p:sp>
      <p:pic>
        <p:nvPicPr>
          <p:cNvPr id="18436" name="Picture 8" descr="C:\Users\clausing\AppData\Local\Microsoft\Windows\Temporary Internet Files\Content.IE5\HR08RJZ0\white-cardboard-packaging-box[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3175" y="3244850"/>
            <a:ext cx="235267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pic>
        <p:nvPicPr>
          <p:cNvPr id="18438" name="Picture 6" descr="C:\Users\clausing\AppData\Local\Microsoft\Windows\Temporary Internet Files\Content.IE5\HR08RJZ0\USB[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5825" y="1431925"/>
            <a:ext cx="1347788"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eck 1"/>
          <p:cNvSpPr/>
          <p:nvPr/>
        </p:nvSpPr>
        <p:spPr>
          <a:xfrm>
            <a:off x="7497986" y="3527509"/>
            <a:ext cx="1097868" cy="1243140"/>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t>Booklet</a:t>
            </a:r>
          </a:p>
        </p:txBody>
      </p:sp>
      <p:pic>
        <p:nvPicPr>
          <p:cNvPr id="18440" name="Picture 12" descr="C:\Users\clausing\AppData\Local\Temp\book-25155_12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1449388"/>
            <a:ext cx="1808162"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3" descr="C:\Users\clausing\AppData\Local\Temp\film-reel-147631_128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1663" y="1617663"/>
            <a:ext cx="11557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13" descr="C:\Users\clausing\AppData\Local\Temp\cd-cover-642140_128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3213" y="5054600"/>
            <a:ext cx="1597025"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4" descr="C:\Users\clausing\AppData\Local\Temp\box-149481_128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6975" y="5229225"/>
            <a:ext cx="1000125"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liennummernplatzhalter 2"/>
          <p:cNvSpPr>
            <a:spLocks noGrp="1"/>
          </p:cNvSpPr>
          <p:nvPr>
            <p:ph type="sldNum" sz="quarter" idx="4"/>
          </p:nvPr>
        </p:nvSpPr>
        <p:spPr/>
        <p:txBody>
          <a:bodyPr/>
          <a:lstStyle/>
          <a:p>
            <a:fld id="{8A6690F1-7CA1-4166-A522-500460961984}" type="slidenum">
              <a:rPr lang="de-DE" smtClean="0"/>
              <a:pPr/>
              <a:t>51</a:t>
            </a:fld>
            <a:endParaRPr lang="de-DE"/>
          </a:p>
        </p:txBody>
      </p:sp>
      <p:sp>
        <p:nvSpPr>
          <p:cNvPr id="15"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971820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dirty="0"/>
          </a:p>
          <a:p>
            <a:pPr marL="571500" indent="-514350" eaLnBrk="1" hangingPunct="1">
              <a:buFont typeface="+mj-lt"/>
              <a:buAutoNum type="alphaLcParenR"/>
              <a:defRPr/>
            </a:pPr>
            <a:r>
              <a:rPr lang="de-DE" altLang="de-DE" dirty="0" smtClean="0"/>
              <a:t>Ressourcen, die aus einer oder mehreren Seiten, Blättern, Bögen oder Karten bzw. aus Bildern davon bestehen</a:t>
            </a:r>
          </a:p>
          <a:p>
            <a:pPr marL="57150" indent="0" eaLnBrk="1" hangingPunct="1">
              <a:buFont typeface="Arial" charset="0"/>
              <a:buNone/>
              <a:defRPr/>
            </a:pPr>
            <a:endParaRPr lang="de-DE" altLang="de-DE" sz="2800" dirty="0" smtClean="0"/>
          </a:p>
          <a:p>
            <a:pPr marL="971550" lvl="1" indent="-514350" eaLnBrk="1" hangingPunct="1">
              <a:buFont typeface="+mj-lt"/>
              <a:buAutoNum type="arabicPeriod"/>
              <a:defRPr/>
            </a:pPr>
            <a:r>
              <a:rPr lang="de-DE" altLang="de-DE" sz="2400" dirty="0" smtClean="0"/>
              <a:t>Titelseite, Titelblatt, Titelkarte </a:t>
            </a:r>
            <a:r>
              <a:rPr lang="de-DE" altLang="de-DE" sz="2400" dirty="0"/>
              <a:t>(</a:t>
            </a:r>
            <a:r>
              <a:rPr lang="de-DE" altLang="de-DE" sz="2400" dirty="0" smtClean="0"/>
              <a:t>auch digitalisiert) (RDA 2.2.2.2)</a:t>
            </a:r>
          </a:p>
          <a:p>
            <a:pPr marL="971550" lvl="1" indent="-514350" eaLnBrk="1" hangingPunct="1">
              <a:buFont typeface="+mj-lt"/>
              <a:buAutoNum type="arabicPeriod"/>
              <a:defRPr/>
            </a:pPr>
            <a:endParaRPr lang="de-DE" altLang="de-DE" sz="2400" dirty="0"/>
          </a:p>
          <a:p>
            <a:pPr marL="971550" lvl="1" indent="-514350" eaLnBrk="1" hangingPunct="1">
              <a:buFont typeface="+mj-lt"/>
              <a:buAutoNum type="arabicPeriod"/>
              <a:defRPr/>
            </a:pPr>
            <a:r>
              <a:rPr lang="de-DE" altLang="de-DE" sz="2400" dirty="0" smtClean="0"/>
              <a:t>Wenn keine Titelseite vorhanden, aber ein Titel:</a:t>
            </a:r>
          </a:p>
          <a:p>
            <a:pPr marL="457200" lvl="1" indent="0" eaLnBrk="1" hangingPunct="1">
              <a:buFont typeface="Arial" charset="0"/>
              <a:buNone/>
              <a:defRPr/>
            </a:pPr>
            <a:r>
              <a:rPr lang="de-DE" altLang="de-DE" sz="2400" dirty="0"/>
              <a:t>	</a:t>
            </a:r>
            <a:r>
              <a:rPr lang="de-DE" altLang="de-DE" sz="2400" dirty="0" smtClean="0"/>
              <a:t>Buchdeckel, Schutzumschlag, Beschriftung, 	Impressum, </a:t>
            </a:r>
            <a:r>
              <a:rPr lang="de-DE" altLang="de-DE" sz="2400" dirty="0" err="1" smtClean="0"/>
              <a:t>Kolophon</a:t>
            </a:r>
            <a:r>
              <a:rPr lang="de-DE" altLang="de-DE" sz="2400" dirty="0" smtClean="0"/>
              <a:t> (in dieser Reihenfolge)</a:t>
            </a:r>
            <a:endParaRPr lang="de-DE" altLang="de-DE" sz="2400" dirty="0"/>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1508"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2" name="Foliennummernplatzhalter 1"/>
          <p:cNvSpPr>
            <a:spLocks noGrp="1"/>
          </p:cNvSpPr>
          <p:nvPr>
            <p:ph type="sldNum" sz="quarter" idx="4"/>
          </p:nvPr>
        </p:nvSpPr>
        <p:spPr/>
        <p:txBody>
          <a:bodyPr/>
          <a:lstStyle/>
          <a:p>
            <a:fld id="{8A6690F1-7CA1-4166-A522-500460961984}" type="slidenum">
              <a:rPr lang="de-DE" smtClean="0"/>
              <a:pPr/>
              <a:t>52</a:t>
            </a:fld>
            <a:endParaRPr lang="de-DE"/>
          </a:p>
        </p:txBody>
      </p:sp>
      <p:sp>
        <p:nvSpPr>
          <p:cNvPr id="6"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7358853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sz="2800" dirty="0"/>
          </a:p>
          <a:p>
            <a:pPr marL="571500" indent="-514350" eaLnBrk="1" hangingPunct="1">
              <a:buFont typeface="+mj-lt"/>
              <a:buAutoNum type="alphaLcParenR" startAt="2"/>
              <a:defRPr/>
            </a:pPr>
            <a:r>
              <a:rPr lang="de-DE" altLang="de-DE" dirty="0" smtClean="0"/>
              <a:t>Ressourcen, die aus bewegten Bildern bestehen (RDA 2.2.2.3)</a:t>
            </a:r>
          </a:p>
          <a:p>
            <a:pPr marL="571500" indent="-514350" eaLnBrk="1" hangingPunct="1">
              <a:buFont typeface="+mj-lt"/>
              <a:buAutoNum type="alphaLcParenR" startAt="2"/>
              <a:defRPr/>
            </a:pPr>
            <a:endParaRPr lang="de-DE" altLang="de-DE" sz="2800" dirty="0"/>
          </a:p>
          <a:p>
            <a:pPr marL="57150" indent="0" eaLnBrk="1" hangingPunct="1">
              <a:buFont typeface="Arial" charset="0"/>
              <a:buNone/>
              <a:defRPr/>
            </a:pPr>
            <a:endParaRPr lang="de-DE" altLang="de-DE" sz="2800" dirty="0" smtClean="0"/>
          </a:p>
          <a:p>
            <a:pPr marL="514350" indent="-457200" eaLnBrk="1" hangingPunct="1">
              <a:buFont typeface="Arial" charset="0"/>
              <a:buChar char="•"/>
              <a:defRPr/>
            </a:pPr>
            <a:r>
              <a:rPr lang="de-DE" altLang="de-DE" dirty="0" smtClean="0"/>
              <a:t>Informationsquelle: Etikett mit einem Titel</a:t>
            </a:r>
            <a:r>
              <a:rPr lang="de-DE" altLang="de-DE" sz="2800" dirty="0" smtClean="0"/>
              <a:t> </a:t>
            </a:r>
          </a:p>
          <a:p>
            <a:pPr marL="914400" lvl="1" indent="-457200" eaLnBrk="1" hangingPunct="1">
              <a:buFont typeface="Arial" charset="0"/>
              <a:buChar char="–"/>
              <a:defRPr/>
            </a:pPr>
            <a:r>
              <a:rPr lang="de-DE" altLang="de-DE" dirty="0" smtClean="0"/>
              <a:t>dauerhaft aufgedruckt oder auf Ressource befestigt</a:t>
            </a:r>
          </a:p>
          <a:p>
            <a:pPr marL="914400" lvl="1" indent="-457200" eaLnBrk="1" hangingPunct="1">
              <a:buFont typeface="Arial" charset="0"/>
              <a:buChar char="–"/>
              <a:defRPr/>
            </a:pPr>
            <a:r>
              <a:rPr lang="de-DE" altLang="de-DE" dirty="0" smtClean="0"/>
              <a:t>nicht von begleitendem Textmaterial oder Behältnis </a:t>
            </a:r>
          </a:p>
          <a:p>
            <a:pPr marL="457200" lvl="1" indent="0" eaLnBrk="1" hangingPunct="1">
              <a:buFont typeface="Arial" charset="0"/>
              <a:buNone/>
              <a:defRPr/>
            </a:pPr>
            <a:r>
              <a:rPr lang="de-DE" altLang="de-DE" dirty="0"/>
              <a:t>	(RDA 2.2.2.3 D-A-CH</a:t>
            </a:r>
            <a:r>
              <a:rPr lang="de-DE" altLang="de-DE" dirty="0" smtClean="0"/>
              <a:t>)</a:t>
            </a:r>
          </a:p>
          <a:p>
            <a:pPr eaLnBrk="1" hangingPunct="1">
              <a:buFont typeface="Arial" charset="0"/>
              <a:buChar char="•"/>
              <a:defRPr/>
            </a:pPr>
            <a:r>
              <a:rPr lang="de-DE" altLang="de-DE" dirty="0" smtClean="0"/>
              <a:t>detailliertere Bestimmungen zu materiellen und Online Ressourcen siehe RDA 2.2.2.3.1 und RDA 2.2.2.3.2</a:t>
            </a:r>
            <a:endParaRPr lang="de-DE" altLang="de-DE" dirty="0"/>
          </a:p>
          <a:p>
            <a:pPr marL="457200" lvl="1" indent="0" eaLnBrk="1" hangingPunct="1">
              <a:buFont typeface="Arial" charset="0"/>
              <a:buNone/>
              <a:defRPr/>
            </a:pPr>
            <a:endParaRPr lang="de-DE" altLang="de-DE" dirty="0" smtClean="0"/>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2532"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pic>
        <p:nvPicPr>
          <p:cNvPr id="22533" name="Picture 3" descr="C:\Users\clausing\AppData\Local\Temp\film-reel-147631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2732088"/>
            <a:ext cx="792162"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4" descr="C:\Users\clausing\AppData\Local\Temp\disc-146678_12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2671763"/>
            <a:ext cx="1008062"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5" descr="C:\Users\clausing\AppData\Local\Temp\video-24530_12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2730500"/>
            <a:ext cx="1728787"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liennummernplatzhalter 1"/>
          <p:cNvSpPr>
            <a:spLocks noGrp="1"/>
          </p:cNvSpPr>
          <p:nvPr>
            <p:ph type="sldNum" sz="quarter" idx="4"/>
          </p:nvPr>
        </p:nvSpPr>
        <p:spPr/>
        <p:txBody>
          <a:bodyPr/>
          <a:lstStyle/>
          <a:p>
            <a:fld id="{8A6690F1-7CA1-4166-A522-500460961984}" type="slidenum">
              <a:rPr lang="de-DE" smtClean="0"/>
              <a:pPr/>
              <a:t>53</a:t>
            </a:fld>
            <a:endParaRPr lang="de-DE"/>
          </a:p>
        </p:txBody>
      </p:sp>
      <p:sp>
        <p:nvSpPr>
          <p:cNvPr id="11"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83166682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dirty="0" smtClean="0"/>
          </a:p>
          <a:p>
            <a:pPr marL="571500" indent="-514350" eaLnBrk="1" hangingPunct="1">
              <a:buFont typeface="+mj-lt"/>
              <a:buAutoNum type="alphaLcParenR" startAt="3"/>
              <a:defRPr/>
            </a:pPr>
            <a:r>
              <a:rPr lang="de-DE" altLang="de-DE" dirty="0" smtClean="0"/>
              <a:t>sonstige Ressourcen (RDA 2.2.2.4)</a:t>
            </a:r>
          </a:p>
          <a:p>
            <a:pPr marL="57150" indent="0" eaLnBrk="1" hangingPunct="1">
              <a:buFont typeface="Arial" charset="0"/>
              <a:buNone/>
              <a:defRPr/>
            </a:pPr>
            <a:endParaRPr lang="de-DE" altLang="de-DE" dirty="0" smtClean="0"/>
          </a:p>
          <a:p>
            <a:pPr marL="914400" lvl="1" indent="-457200" eaLnBrk="1" hangingPunct="1">
              <a:buFont typeface="Arial" charset="0"/>
              <a:buChar char="–"/>
              <a:defRPr/>
            </a:pPr>
            <a:r>
              <a:rPr lang="de-DE" altLang="de-DE" sz="2400" dirty="0" smtClean="0"/>
              <a:t>Ressourcen, die weder aus einer oder mehreren Seiten etc., noch aus bewegten Bildern bestehen</a:t>
            </a:r>
          </a:p>
          <a:p>
            <a:pPr marL="914400" lvl="1" indent="-457200" eaLnBrk="1" hangingPunct="1">
              <a:buFont typeface="Arial" charset="0"/>
              <a:buChar char="–"/>
              <a:defRPr/>
            </a:pPr>
            <a:endParaRPr lang="de-DE" altLang="de-DE" sz="2400" dirty="0"/>
          </a:p>
          <a:p>
            <a:pPr marL="914400" lvl="1" indent="-457200" eaLnBrk="1" hangingPunct="1">
              <a:buFont typeface="Arial" charset="0"/>
              <a:buChar char="–"/>
              <a:defRPr/>
            </a:pPr>
            <a:endParaRPr lang="de-DE" altLang="de-DE" sz="2400" dirty="0" smtClean="0"/>
          </a:p>
          <a:p>
            <a:pPr marL="914400" lvl="1" indent="-457200" eaLnBrk="1" hangingPunct="1">
              <a:buFont typeface="Arial" charset="0"/>
              <a:buChar char="–"/>
              <a:defRPr/>
            </a:pPr>
            <a:endParaRPr lang="de-DE" altLang="de-DE" sz="2400" dirty="0"/>
          </a:p>
          <a:p>
            <a:pPr eaLnBrk="1" hangingPunct="1">
              <a:buFont typeface="Arial" charset="0"/>
              <a:buChar char="•"/>
              <a:defRPr/>
            </a:pPr>
            <a:r>
              <a:rPr lang="de-DE" altLang="de-DE" dirty="0"/>
              <a:t>detailliertere Bestimmungen zu materiellen und Online Ressourcen siehe RDA </a:t>
            </a:r>
            <a:r>
              <a:rPr lang="de-DE" altLang="de-DE" dirty="0" smtClean="0"/>
              <a:t>2.2.2.4.1 </a:t>
            </a:r>
            <a:r>
              <a:rPr lang="de-DE" altLang="de-DE" dirty="0"/>
              <a:t>und RDA </a:t>
            </a:r>
            <a:r>
              <a:rPr lang="de-DE" altLang="de-DE" dirty="0" smtClean="0"/>
              <a:t>2.2.2.4.2</a:t>
            </a:r>
            <a:endParaRPr lang="de-DE" altLang="de-DE" dirty="0"/>
          </a:p>
          <a:p>
            <a:pPr marL="914400" lvl="1" indent="-457200" eaLnBrk="1" hangingPunct="1">
              <a:buFont typeface="Arial" charset="0"/>
              <a:buChar char="–"/>
              <a:defRPr/>
            </a:pPr>
            <a:endParaRPr lang="de-DE" altLang="de-DE" sz="2400" dirty="0" smtClean="0"/>
          </a:p>
          <a:p>
            <a:pPr marL="514350" indent="-457200" eaLnBrk="1" hangingPunct="1">
              <a:buFont typeface="Arial" charset="0"/>
              <a:buChar char="•"/>
              <a:defRPr/>
            </a:pPr>
            <a:endParaRPr lang="de-DE" altLang="de-DE" sz="2800" dirty="0" smtClean="0"/>
          </a:p>
          <a:p>
            <a:pPr marL="57150" indent="0" eaLnBrk="1" hangingPunct="1">
              <a:buFont typeface="Arial" charset="0"/>
              <a:buNone/>
              <a:defRPr/>
            </a:pPr>
            <a:endParaRPr lang="de-DE" altLang="de-DE" sz="2800" dirty="0" smtClean="0"/>
          </a:p>
        </p:txBody>
      </p:sp>
      <p:sp>
        <p:nvSpPr>
          <p:cNvPr id="23556"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pic>
        <p:nvPicPr>
          <p:cNvPr id="23557" name="Picture 2" descr="C:\Users\clausing\AppData\Local\Temp\cd-158817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9188" y="3816350"/>
            <a:ext cx="1277937"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3" descr="C:\Users\clausing\AppData\Local\Temp\mp3-player-8609_12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2575" y="3816350"/>
            <a:ext cx="2006600"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4" descr="C:\Users\clausing\AppData\Local\Temp\toy-208708_128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3150" y="3600450"/>
            <a:ext cx="217805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liennummernplatzhalter 1"/>
          <p:cNvSpPr>
            <a:spLocks noGrp="1"/>
          </p:cNvSpPr>
          <p:nvPr>
            <p:ph type="sldNum" sz="quarter" idx="4"/>
          </p:nvPr>
        </p:nvSpPr>
        <p:spPr/>
        <p:txBody>
          <a:bodyPr/>
          <a:lstStyle/>
          <a:p>
            <a:fld id="{8A6690F1-7CA1-4166-A522-500460961984}" type="slidenum">
              <a:rPr lang="de-DE" smtClean="0"/>
              <a:pPr/>
              <a:t>54</a:t>
            </a:fld>
            <a:endParaRPr lang="de-DE"/>
          </a:p>
        </p:txBody>
      </p:sp>
      <p:sp>
        <p:nvSpPr>
          <p:cNvPr id="9"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0036584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dirty="0" smtClean="0"/>
          </a:p>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Fazit:</a:t>
            </a:r>
          </a:p>
          <a:p>
            <a:pPr marL="514350" indent="-457200" eaLnBrk="1" hangingPunct="1">
              <a:buFont typeface="Arial" charset="0"/>
              <a:buChar char="•"/>
              <a:defRPr/>
            </a:pPr>
            <a:r>
              <a:rPr lang="de-DE" altLang="de-DE" dirty="0" smtClean="0"/>
              <a:t>Printmedien oder deren </a:t>
            </a:r>
            <a:r>
              <a:rPr lang="de-DE" altLang="de-DE" dirty="0" err="1" smtClean="0"/>
              <a:t>Digitalisate</a:t>
            </a:r>
            <a:r>
              <a:rPr lang="de-DE" altLang="de-DE" dirty="0" smtClean="0"/>
              <a:t>: 					Titelseite, Titelblatt oder Titelkarte</a:t>
            </a:r>
          </a:p>
          <a:p>
            <a:pPr marL="514350" indent="-457200" eaLnBrk="1" hangingPunct="1">
              <a:buFont typeface="Arial" charset="0"/>
              <a:buChar char="•"/>
              <a:defRPr/>
            </a:pPr>
            <a:endParaRPr lang="de-DE" altLang="de-DE" dirty="0"/>
          </a:p>
          <a:p>
            <a:pPr marL="514350" indent="-457200" eaLnBrk="1" hangingPunct="1">
              <a:buFont typeface="Arial" charset="0"/>
              <a:buChar char="•"/>
              <a:defRPr/>
            </a:pPr>
            <a:r>
              <a:rPr lang="de-DE" altLang="de-DE" dirty="0" smtClean="0"/>
              <a:t>Ressourcen, die aus bewegten Bildern bestehen:</a:t>
            </a:r>
          </a:p>
          <a:p>
            <a:pPr marL="971550" lvl="1" indent="-514350" eaLnBrk="1" hangingPunct="1">
              <a:buFont typeface="+mj-lt"/>
              <a:buAutoNum type="arabicPeriod"/>
              <a:defRPr/>
            </a:pPr>
            <a:r>
              <a:rPr lang="de-DE" altLang="de-DE" sz="2400" dirty="0" smtClean="0"/>
              <a:t>Etikett</a:t>
            </a:r>
          </a:p>
          <a:p>
            <a:pPr marL="971550" lvl="1" indent="-514350" eaLnBrk="1" hangingPunct="1">
              <a:buFont typeface="+mj-lt"/>
              <a:buAutoNum type="arabicPeriod"/>
              <a:defRPr/>
            </a:pPr>
            <a:r>
              <a:rPr lang="de-DE" altLang="de-DE" sz="2400" dirty="0" smtClean="0"/>
              <a:t>Behältnis oder Begleitmaterial</a:t>
            </a:r>
          </a:p>
          <a:p>
            <a:pPr marL="57150" indent="0" eaLnBrk="1" hangingPunct="1">
              <a:buFont typeface="Arial" charset="0"/>
              <a:buNone/>
              <a:defRPr/>
            </a:pPr>
            <a:endParaRPr lang="de-DE" altLang="de-DE" sz="2800" dirty="0" smtClean="0"/>
          </a:p>
        </p:txBody>
      </p:sp>
      <p:sp>
        <p:nvSpPr>
          <p:cNvPr id="24580"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10" name="Pfeil nach rechts 9"/>
          <p:cNvSpPr/>
          <p:nvPr/>
        </p:nvSpPr>
        <p:spPr>
          <a:xfrm>
            <a:off x="1209675" y="3141663"/>
            <a:ext cx="488950" cy="241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 name="Foliennummernplatzhalter 1"/>
          <p:cNvSpPr>
            <a:spLocks noGrp="1"/>
          </p:cNvSpPr>
          <p:nvPr>
            <p:ph type="sldNum" sz="quarter" idx="4"/>
          </p:nvPr>
        </p:nvSpPr>
        <p:spPr/>
        <p:txBody>
          <a:bodyPr/>
          <a:lstStyle/>
          <a:p>
            <a:fld id="{8A6690F1-7CA1-4166-A522-500460961984}" type="slidenum">
              <a:rPr lang="de-DE" smtClean="0"/>
              <a:pPr/>
              <a:t>55</a:t>
            </a:fld>
            <a:endParaRPr lang="de-DE"/>
          </a:p>
        </p:txBody>
      </p:sp>
      <p:sp>
        <p:nvSpPr>
          <p:cNvPr id="8"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1209540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Gibt es nach den Regelungen aus RDA 2.2.2 mehrere bevorzugte Informationsquellen,</a:t>
            </a:r>
          </a:p>
          <a:p>
            <a:pPr marL="57150" indent="0" eaLnBrk="1" hangingPunct="1">
              <a:buFont typeface="Arial" charset="0"/>
              <a:buNone/>
              <a:defRPr/>
            </a:pPr>
            <a:r>
              <a:rPr lang="de-DE" altLang="de-DE" dirty="0" smtClean="0"/>
              <a:t>nutzt man </a:t>
            </a:r>
            <a:r>
              <a:rPr lang="de-DE" altLang="de-DE" dirty="0" smtClean="0">
                <a:solidFill>
                  <a:srgbClr val="0070C0"/>
                </a:solidFill>
              </a:rPr>
              <a:t>die erste dieser Quellen</a:t>
            </a:r>
            <a:r>
              <a:rPr lang="de-DE" altLang="de-DE" dirty="0" smtClean="0"/>
              <a:t>.</a:t>
            </a:r>
          </a:p>
          <a:p>
            <a:pPr marL="57150" indent="0" eaLnBrk="1" hangingPunct="1">
              <a:buFont typeface="Arial" charset="0"/>
              <a:buNone/>
              <a:defRPr/>
            </a:pPr>
            <a:endParaRPr lang="de-DE" altLang="de-DE" dirty="0"/>
          </a:p>
          <a:p>
            <a:pPr marL="57150" indent="0" eaLnBrk="1" hangingPunct="1">
              <a:buFont typeface="Arial" charset="0"/>
              <a:buNone/>
              <a:defRPr/>
            </a:pPr>
            <a:r>
              <a:rPr lang="de-DE" altLang="de-DE" dirty="0" smtClean="0"/>
              <a:t>Außer es handelt sich um bevorzugte Informationsquellen:</a:t>
            </a:r>
          </a:p>
          <a:p>
            <a:pPr marL="571500" indent="-514350" eaLnBrk="1" hangingPunct="1">
              <a:buFont typeface="+mj-lt"/>
              <a:buAutoNum type="alphaLcParenR"/>
              <a:defRPr/>
            </a:pPr>
            <a:r>
              <a:rPr lang="de-DE" altLang="de-DE" dirty="0" smtClean="0"/>
              <a:t>in verschiedenen Sprachen oder Schriften</a:t>
            </a:r>
          </a:p>
          <a:p>
            <a:pPr marL="571500" indent="-514350" eaLnBrk="1" hangingPunct="1">
              <a:buFont typeface="+mj-lt"/>
              <a:buAutoNum type="alphaLcParenR"/>
              <a:defRPr/>
            </a:pPr>
            <a:r>
              <a:rPr lang="de-DE" altLang="de-DE" dirty="0" smtClean="0"/>
              <a:t>mit verschiedenen Datumsangaben</a:t>
            </a:r>
          </a:p>
          <a:p>
            <a:pPr marL="571500" indent="-514350" eaLnBrk="1" hangingPunct="1">
              <a:buFont typeface="+mj-lt"/>
              <a:buAutoNum type="alphaLcParenR"/>
              <a:defRPr/>
            </a:pPr>
            <a:r>
              <a:rPr lang="de-DE" altLang="de-DE" dirty="0" smtClean="0"/>
              <a:t>für die Reproduktion und das Original</a:t>
            </a:r>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5604" name="Titel 1"/>
          <p:cNvSpPr txBox="1">
            <a:spLocks/>
          </p:cNvSpPr>
          <p:nvPr/>
        </p:nvSpPr>
        <p:spPr bwMode="auto">
          <a:xfrm>
            <a:off x="179388" y="188913"/>
            <a:ext cx="8964612" cy="79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Foliennummernplatzhalter 1"/>
          <p:cNvSpPr>
            <a:spLocks noGrp="1"/>
          </p:cNvSpPr>
          <p:nvPr>
            <p:ph type="sldNum" sz="quarter" idx="4"/>
          </p:nvPr>
        </p:nvSpPr>
        <p:spPr/>
        <p:txBody>
          <a:bodyPr/>
          <a:lstStyle/>
          <a:p>
            <a:fld id="{8A6690F1-7CA1-4166-A522-500460961984}" type="slidenum">
              <a:rPr lang="de-DE" smtClean="0"/>
              <a:pPr/>
              <a:t>56</a:t>
            </a:fld>
            <a:endParaRPr lang="de-DE"/>
          </a:p>
        </p:txBody>
      </p:sp>
      <p:sp>
        <p:nvSpPr>
          <p:cNvPr id="6"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4579864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0" indent="-514350" eaLnBrk="1" hangingPunct="1">
              <a:buFont typeface="+mj-lt"/>
              <a:buAutoNum type="alphaLcParenR"/>
              <a:defRPr/>
            </a:pPr>
            <a:endParaRPr lang="de-DE" altLang="de-DE" b="1" dirty="0" smtClean="0"/>
          </a:p>
          <a:p>
            <a:pPr marL="571500" indent="-514350" eaLnBrk="1" hangingPunct="1">
              <a:buFont typeface="+mj-lt"/>
              <a:buAutoNum type="alphaLcParenR"/>
              <a:defRPr/>
            </a:pPr>
            <a:r>
              <a:rPr lang="de-DE" altLang="de-DE" b="1" dirty="0" smtClean="0"/>
              <a:t>Bevorzugte Informationsquellen in verschiedenen Sprachen oder Schriften</a:t>
            </a:r>
          </a:p>
          <a:p>
            <a:pPr marL="57150" indent="0" eaLnBrk="1" hangingPunct="1">
              <a:buFont typeface="Arial" charset="0"/>
              <a:buNone/>
              <a:defRPr/>
            </a:pPr>
            <a:endParaRPr lang="de-DE" altLang="de-DE" sz="2800" dirty="0"/>
          </a:p>
          <a:p>
            <a:pPr marL="457200" lvl="1"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9700" name="Titel 1"/>
          <p:cNvSpPr txBox="1">
            <a:spLocks/>
          </p:cNvSpPr>
          <p:nvPr/>
        </p:nvSpPr>
        <p:spPr bwMode="auto">
          <a:xfrm>
            <a:off x="179388" y="188912"/>
            <a:ext cx="8964612" cy="7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Rechteck 1"/>
          <p:cNvSpPr/>
          <p:nvPr/>
        </p:nvSpPr>
        <p:spPr>
          <a:xfrm>
            <a:off x="1427163" y="2188394"/>
            <a:ext cx="6265862" cy="360363"/>
          </a:xfrm>
          <a:prstGeom prst="rect">
            <a:avLst/>
          </a:prstGeom>
          <a:solidFill>
            <a:schemeClr val="accent5">
              <a:lumMod val="20000"/>
              <a:lumOff val="80000"/>
            </a:schemeClr>
          </a:solidFill>
          <a:ln>
            <a:solidFill>
              <a:schemeClr val="tx1"/>
            </a:solidFill>
          </a:ln>
        </p:spPr>
        <p:style>
          <a:lnRef idx="1">
            <a:schemeClr val="dk1"/>
          </a:lnRef>
          <a:fillRef idx="2">
            <a:schemeClr val="dk1"/>
          </a:fillRef>
          <a:effectRef idx="1">
            <a:schemeClr val="dk1"/>
          </a:effectRef>
          <a:fontRef idx="minor">
            <a:schemeClr val="dk1"/>
          </a:fontRef>
        </p:style>
        <p:txBody>
          <a:bodyPr anchor="ctr"/>
          <a:lstStyle/>
          <a:p>
            <a:pPr algn="ctr">
              <a:defRPr/>
            </a:pPr>
            <a:r>
              <a:rPr lang="de-DE" dirty="0"/>
              <a:t>1. Sprache und Schrift der Ressource</a:t>
            </a:r>
          </a:p>
        </p:txBody>
      </p:sp>
      <p:sp>
        <p:nvSpPr>
          <p:cNvPr id="8" name="Rechteck 7"/>
          <p:cNvSpPr/>
          <p:nvPr/>
        </p:nvSpPr>
        <p:spPr>
          <a:xfrm>
            <a:off x="1430338" y="3484811"/>
            <a:ext cx="6264275" cy="377825"/>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dirty="0"/>
              <a:t>3. Sprache und Schrift der enthaltenen Übersetzung</a:t>
            </a:r>
          </a:p>
        </p:txBody>
      </p:sp>
      <p:sp>
        <p:nvSpPr>
          <p:cNvPr id="9" name="Rechteck 8"/>
          <p:cNvSpPr/>
          <p:nvPr/>
        </p:nvSpPr>
        <p:spPr>
          <a:xfrm>
            <a:off x="1427163" y="2764731"/>
            <a:ext cx="6265862" cy="512762"/>
          </a:xfrm>
          <a:prstGeom prst="rect">
            <a:avLst/>
          </a:prstGeom>
          <a:solidFill>
            <a:schemeClr val="accent5">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de-DE" dirty="0"/>
              <a:t>2. Sprache und Schrift des überwiegenden Inhalts der Ressource</a:t>
            </a:r>
          </a:p>
        </p:txBody>
      </p:sp>
      <p:sp>
        <p:nvSpPr>
          <p:cNvPr id="10" name="Rechteck 9"/>
          <p:cNvSpPr/>
          <p:nvPr/>
        </p:nvSpPr>
        <p:spPr>
          <a:xfrm>
            <a:off x="1427163" y="4060875"/>
            <a:ext cx="6265862" cy="376238"/>
          </a:xfrm>
          <a:prstGeom prst="rect">
            <a:avLst/>
          </a:prstGeom>
          <a:solidFill>
            <a:schemeClr val="accent5">
              <a:lumMod val="20000"/>
              <a:lumOff val="80000"/>
            </a:schemeClr>
          </a:solidFill>
          <a:ln>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de-DE" dirty="0"/>
              <a:t>4. Originalsprache  und -schrift</a:t>
            </a:r>
          </a:p>
        </p:txBody>
      </p:sp>
      <p:sp>
        <p:nvSpPr>
          <p:cNvPr id="11" name="Rechteck 10"/>
          <p:cNvSpPr/>
          <p:nvPr/>
        </p:nvSpPr>
        <p:spPr>
          <a:xfrm>
            <a:off x="1430338" y="4636939"/>
            <a:ext cx="6264275" cy="376238"/>
          </a:xfrm>
          <a:prstGeom prst="rect">
            <a:avLst/>
          </a:prstGeom>
          <a:solidFill>
            <a:schemeClr val="accent5">
              <a:lumMod val="20000"/>
              <a:lumOff val="80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anchor="ctr"/>
          <a:lstStyle/>
          <a:p>
            <a:pPr algn="ctr">
              <a:defRPr/>
            </a:pPr>
            <a:r>
              <a:rPr lang="de-DE" dirty="0"/>
              <a:t>5. zuerst vorkommende Quelle (Leserichtung)</a:t>
            </a:r>
          </a:p>
        </p:txBody>
      </p:sp>
      <p:sp>
        <p:nvSpPr>
          <p:cNvPr id="12" name="Rechteck 11"/>
          <p:cNvSpPr/>
          <p:nvPr/>
        </p:nvSpPr>
        <p:spPr>
          <a:xfrm>
            <a:off x="1427163" y="5268813"/>
            <a:ext cx="6264275" cy="376238"/>
          </a:xfrm>
          <a:prstGeom prst="rect">
            <a:avLst/>
          </a:prstGeom>
          <a:solidFill>
            <a:schemeClr val="accent5">
              <a:lumMod val="20000"/>
              <a:lumOff val="8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de-DE" dirty="0"/>
              <a:t>6. Kehrdruck </a:t>
            </a:r>
            <a:r>
              <a:rPr lang="de-DE" dirty="0">
                <a:sym typeface="Wingdings" panose="05000000000000000000" pitchFamily="2" charset="2"/>
              </a:rPr>
              <a:t></a:t>
            </a:r>
            <a:r>
              <a:rPr lang="de-DE" dirty="0"/>
              <a:t> deutsch</a:t>
            </a:r>
          </a:p>
        </p:txBody>
      </p:sp>
      <p:sp>
        <p:nvSpPr>
          <p:cNvPr id="13" name="Rechteck 12"/>
          <p:cNvSpPr/>
          <p:nvPr/>
        </p:nvSpPr>
        <p:spPr>
          <a:xfrm>
            <a:off x="1430338" y="5861075"/>
            <a:ext cx="6264275" cy="376237"/>
          </a:xfrm>
          <a:prstGeom prst="rect">
            <a:avLst/>
          </a:prstGeom>
          <a:solidFill>
            <a:schemeClr val="accent5">
              <a:lumMod val="20000"/>
              <a:lumOff val="80000"/>
            </a:schemeClr>
          </a:solidFill>
          <a:ln>
            <a:solidFill>
              <a:schemeClr val="tx1"/>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de-DE" dirty="0"/>
              <a:t>7. beliebige Quelle</a:t>
            </a:r>
          </a:p>
        </p:txBody>
      </p:sp>
      <p:cxnSp>
        <p:nvCxnSpPr>
          <p:cNvPr id="4" name="Gerade Verbindung mit Pfeil 3"/>
          <p:cNvCxnSpPr>
            <a:stCxn id="2" idx="2"/>
            <a:endCxn id="9" idx="0"/>
          </p:cNvCxnSpPr>
          <p:nvPr/>
        </p:nvCxnSpPr>
        <p:spPr>
          <a:xfrm>
            <a:off x="4560094" y="2548757"/>
            <a:ext cx="0" cy="2159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9" idx="2"/>
            <a:endCxn id="8" idx="0"/>
          </p:cNvCxnSpPr>
          <p:nvPr/>
        </p:nvCxnSpPr>
        <p:spPr>
          <a:xfrm>
            <a:off x="4560094" y="3277493"/>
            <a:ext cx="2382" cy="2073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8" idx="2"/>
            <a:endCxn id="10" idx="0"/>
          </p:cNvCxnSpPr>
          <p:nvPr/>
        </p:nvCxnSpPr>
        <p:spPr>
          <a:xfrm flipH="1">
            <a:off x="4560094" y="3862636"/>
            <a:ext cx="2382" cy="1982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stCxn id="10" idx="2"/>
            <a:endCxn id="11" idx="0"/>
          </p:cNvCxnSpPr>
          <p:nvPr/>
        </p:nvCxnSpPr>
        <p:spPr>
          <a:xfrm>
            <a:off x="4560094" y="4437113"/>
            <a:ext cx="2382" cy="199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Gerade Verbindung mit Pfeil 27"/>
          <p:cNvCxnSpPr>
            <a:stCxn id="11" idx="2"/>
            <a:endCxn id="12" idx="0"/>
          </p:cNvCxnSpPr>
          <p:nvPr/>
        </p:nvCxnSpPr>
        <p:spPr>
          <a:xfrm flipH="1">
            <a:off x="4559301" y="5013177"/>
            <a:ext cx="3175" cy="2556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Gerade Verbindung mit Pfeil 49"/>
          <p:cNvCxnSpPr>
            <a:stCxn id="12" idx="2"/>
            <a:endCxn id="13" idx="0"/>
          </p:cNvCxnSpPr>
          <p:nvPr/>
        </p:nvCxnSpPr>
        <p:spPr>
          <a:xfrm>
            <a:off x="4559301" y="5645051"/>
            <a:ext cx="3175"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4"/>
          </p:nvPr>
        </p:nvSpPr>
        <p:spPr/>
        <p:txBody>
          <a:bodyPr/>
          <a:lstStyle/>
          <a:p>
            <a:fld id="{8A6690F1-7CA1-4166-A522-500460961984}" type="slidenum">
              <a:rPr lang="de-DE" smtClean="0"/>
              <a:pPr/>
              <a:t>57</a:t>
            </a:fld>
            <a:endParaRPr lang="de-DE"/>
          </a:p>
        </p:txBody>
      </p:sp>
      <p:sp>
        <p:nvSpPr>
          <p:cNvPr id="19"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8112021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11" grpId="0" animBg="1"/>
      <p:bldP spid="12" grpId="0" animBg="1"/>
      <p:bldP spid="13"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0" indent="-514350" eaLnBrk="1" hangingPunct="1">
              <a:buFont typeface="+mj-lt"/>
              <a:buAutoNum type="alphaLcParenR" startAt="2"/>
              <a:defRPr/>
            </a:pPr>
            <a:endParaRPr lang="de-DE" altLang="de-DE" b="1" dirty="0" smtClean="0"/>
          </a:p>
          <a:p>
            <a:pPr marL="571500" indent="-514350" eaLnBrk="1" hangingPunct="1">
              <a:buFont typeface="+mj-lt"/>
              <a:buAutoNum type="alphaLcParenR" startAt="2"/>
              <a:defRPr/>
            </a:pPr>
            <a:r>
              <a:rPr lang="de-DE" altLang="de-DE" b="1" dirty="0" smtClean="0"/>
              <a:t>Bevorzugte Informationsquellen mit verschiedenen Datumsangaben</a:t>
            </a:r>
          </a:p>
          <a:p>
            <a:pPr marL="457200" lvl="1" indent="0" eaLnBrk="1" hangingPunct="1">
              <a:buFont typeface="Arial" charset="0"/>
              <a:buNone/>
              <a:defRPr/>
            </a:pPr>
            <a:endParaRPr lang="de-DE" altLang="de-DE" dirty="0"/>
          </a:p>
          <a:p>
            <a:pPr lvl="1" eaLnBrk="1" hangingPunct="1">
              <a:buFont typeface="Arial" pitchFamily="34" charset="0"/>
              <a:buChar char="•"/>
              <a:defRPr/>
            </a:pPr>
            <a:r>
              <a:rPr lang="de-DE" altLang="de-DE" sz="2400" dirty="0" smtClean="0"/>
              <a:t>nach RDA 2.2.3.2: </a:t>
            </a:r>
            <a:r>
              <a:rPr lang="de-DE" altLang="de-DE" sz="2400" dirty="0" smtClean="0">
                <a:solidFill>
                  <a:srgbClr val="0070C0"/>
                </a:solidFill>
              </a:rPr>
              <a:t>Quelle mit dem spätesten 					Datum</a:t>
            </a:r>
          </a:p>
          <a:p>
            <a:pPr marL="457200" lvl="1" indent="0" eaLnBrk="1" hangingPunct="1">
              <a:buFont typeface="Arial" charset="0"/>
              <a:buNone/>
              <a:defRPr/>
            </a:pPr>
            <a:endParaRPr lang="de-DE" altLang="de-DE" sz="2400" dirty="0" smtClean="0"/>
          </a:p>
          <a:p>
            <a:pPr lvl="1" eaLnBrk="1" hangingPunct="1">
              <a:buFont typeface="Arial" pitchFamily="34" charset="0"/>
              <a:buChar char="•"/>
              <a:defRPr/>
            </a:pPr>
            <a:r>
              <a:rPr lang="de-DE" altLang="de-DE" sz="2400" dirty="0" smtClean="0"/>
              <a:t>spezielle Regelungen für mehrteilige Monografien und fortlaufende Ressourcen</a:t>
            </a:r>
          </a:p>
          <a:p>
            <a:pPr marL="457200" lvl="1" indent="0" eaLnBrk="1" hangingPunct="1">
              <a:buFont typeface="Arial" charset="0"/>
              <a:buNone/>
              <a:defRPr/>
            </a:pPr>
            <a:endParaRPr lang="de-DE" altLang="de-DE" sz="2400" b="1" dirty="0" smtClean="0"/>
          </a:p>
          <a:p>
            <a:pPr marL="571500" indent="-514350" eaLnBrk="1" hangingPunct="1">
              <a:buFont typeface="+mj-lt"/>
              <a:buAutoNum type="alphaLcParenR" startAt="3"/>
              <a:defRPr/>
            </a:pPr>
            <a:r>
              <a:rPr lang="de-DE" altLang="de-DE" b="1" dirty="0"/>
              <a:t>Bevorzugte </a:t>
            </a:r>
            <a:r>
              <a:rPr lang="de-DE" altLang="de-DE" b="1" dirty="0" smtClean="0"/>
              <a:t>Informationsquelle </a:t>
            </a:r>
            <a:r>
              <a:rPr lang="de-DE" altLang="de-DE" b="1" dirty="0"/>
              <a:t>für die </a:t>
            </a:r>
            <a:r>
              <a:rPr lang="de-DE" altLang="de-DE" b="1" dirty="0" smtClean="0"/>
              <a:t>Reproduktion</a:t>
            </a:r>
            <a:endParaRPr lang="de-DE" altLang="de-DE" sz="2800" dirty="0"/>
          </a:p>
          <a:p>
            <a:pPr lvl="1" eaLnBrk="1" hangingPunct="1">
              <a:buFont typeface="Arial" pitchFamily="34" charset="0"/>
              <a:buChar char="•"/>
              <a:defRPr/>
            </a:pPr>
            <a:r>
              <a:rPr lang="de-DE" altLang="de-DE" sz="2400" dirty="0"/>
              <a:t>nach RDA 2.2.3.3</a:t>
            </a:r>
            <a:r>
              <a:rPr lang="de-DE" altLang="de-DE" sz="2400" dirty="0" smtClean="0"/>
              <a:t>:  </a:t>
            </a:r>
            <a:r>
              <a:rPr lang="de-DE" altLang="de-DE" sz="2400" dirty="0" smtClean="0">
                <a:solidFill>
                  <a:srgbClr val="0070C0"/>
                </a:solidFill>
              </a:rPr>
              <a:t>Quelle </a:t>
            </a:r>
            <a:r>
              <a:rPr lang="de-DE" altLang="de-DE" sz="2400" dirty="0">
                <a:solidFill>
                  <a:srgbClr val="0070C0"/>
                </a:solidFill>
              </a:rPr>
              <a:t>für die Reproduktion</a:t>
            </a:r>
          </a:p>
          <a:p>
            <a:pPr marL="57150" indent="0" eaLnBrk="1" hangingPunct="1">
              <a:buFont typeface="Arial" charset="0"/>
              <a:buNone/>
              <a:defRPr/>
            </a:pPr>
            <a:endParaRPr lang="de-DE" altLang="de-DE" sz="2800" dirty="0" smtClean="0"/>
          </a:p>
        </p:txBody>
      </p:sp>
      <p:sp>
        <p:nvSpPr>
          <p:cNvPr id="30724" name="Titel 1"/>
          <p:cNvSpPr txBox="1">
            <a:spLocks/>
          </p:cNvSpPr>
          <p:nvPr/>
        </p:nvSpPr>
        <p:spPr bwMode="auto">
          <a:xfrm>
            <a:off x="179388" y="188912"/>
            <a:ext cx="8964612" cy="7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Foliennummernplatzhalter 1"/>
          <p:cNvSpPr>
            <a:spLocks noGrp="1"/>
          </p:cNvSpPr>
          <p:nvPr>
            <p:ph type="sldNum" sz="quarter" idx="4"/>
          </p:nvPr>
        </p:nvSpPr>
        <p:spPr/>
        <p:txBody>
          <a:bodyPr/>
          <a:lstStyle/>
          <a:p>
            <a:fld id="{8A6690F1-7CA1-4166-A522-500460961984}" type="slidenum">
              <a:rPr lang="de-DE" smtClean="0"/>
              <a:pPr/>
              <a:t>58</a:t>
            </a:fld>
            <a:endParaRPr lang="de-DE"/>
          </a:p>
        </p:txBody>
      </p:sp>
      <p:sp>
        <p:nvSpPr>
          <p:cNvPr id="6"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243804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Falls in der Ressource keine Informationen enthalten sind, die zur Identifizierung der Ressource dienen.</a:t>
            </a:r>
          </a:p>
          <a:p>
            <a:pPr marL="57150" indent="0" eaLnBrk="1" hangingPunct="1">
              <a:buFont typeface="Arial" charset="0"/>
              <a:buNone/>
              <a:defRPr/>
            </a:pPr>
            <a:endParaRPr lang="de-DE" altLang="de-DE" dirty="0"/>
          </a:p>
          <a:p>
            <a:pPr marL="57150" indent="0" eaLnBrk="1" hangingPunct="1">
              <a:buFont typeface="Arial" charset="0"/>
              <a:buNone/>
              <a:defRPr/>
            </a:pPr>
            <a:r>
              <a:rPr lang="de-DE" altLang="de-DE" dirty="0" smtClean="0"/>
              <a:t>Reihenfolge nach RDA 2.2.4:</a:t>
            </a:r>
          </a:p>
          <a:p>
            <a:pPr marL="514350" indent="-457200" eaLnBrk="1" hangingPunct="1">
              <a:buFont typeface="+mj-lt"/>
              <a:buAutoNum type="arabicPeriod"/>
              <a:defRPr/>
            </a:pPr>
            <a:r>
              <a:rPr lang="de-DE" altLang="de-DE" sz="2000" dirty="0" smtClean="0"/>
              <a:t>Begleitmaterial, das nicht als Teil der Ressource gilt.</a:t>
            </a:r>
          </a:p>
          <a:p>
            <a:pPr marL="514350" indent="-457200" eaLnBrk="1" hangingPunct="1">
              <a:buFont typeface="+mj-lt"/>
              <a:buAutoNum type="arabicPeriod"/>
              <a:defRPr/>
            </a:pPr>
            <a:r>
              <a:rPr lang="de-DE" altLang="de-DE" sz="2000" dirty="0" smtClean="0"/>
              <a:t>sonstige veröffentlichte Beschreibungen der Ressource, z. B. Werbeanzeigen.</a:t>
            </a:r>
          </a:p>
          <a:p>
            <a:pPr marL="514350" indent="-457200" eaLnBrk="1" hangingPunct="1">
              <a:buFont typeface="+mj-lt"/>
              <a:buAutoNum type="arabicPeriod"/>
              <a:defRPr/>
            </a:pPr>
            <a:r>
              <a:rPr lang="de-DE" altLang="de-DE" sz="2000" dirty="0" smtClean="0"/>
              <a:t>Behältnis, das nicht mit der Ressource selbst erscheint, z. B. selbstgebastelte Kiste.</a:t>
            </a:r>
          </a:p>
          <a:p>
            <a:pPr marL="514350" indent="-457200" eaLnBrk="1" hangingPunct="1">
              <a:buFont typeface="+mj-lt"/>
              <a:buAutoNum type="arabicPeriod"/>
              <a:defRPr/>
            </a:pPr>
            <a:r>
              <a:rPr lang="de-DE" altLang="de-DE" sz="2000" dirty="0" smtClean="0"/>
              <a:t>sonstige Quelle, z. B. Nachschlagewerke.</a:t>
            </a:r>
          </a:p>
          <a:p>
            <a:pPr marL="57150" indent="0" eaLnBrk="1" hangingPunct="1">
              <a:buFont typeface="Arial" charset="0"/>
              <a:buNone/>
              <a:defRPr/>
            </a:pPr>
            <a:endParaRPr lang="de-DE" altLang="de-DE" sz="1600" dirty="0"/>
          </a:p>
          <a:p>
            <a:pPr marL="514350" indent="-457200" eaLnBrk="1" hangingPunct="1">
              <a:buFont typeface="Arial" charset="0"/>
              <a:buChar char="•"/>
              <a:defRPr/>
            </a:pPr>
            <a:r>
              <a:rPr lang="de-DE" altLang="de-DE" dirty="0" smtClean="0"/>
              <a:t>Anzeige ermittelter Informationen durch </a:t>
            </a:r>
            <a:r>
              <a:rPr lang="de-DE" altLang="de-DE" dirty="0" smtClean="0">
                <a:solidFill>
                  <a:srgbClr val="0070C0"/>
                </a:solidFill>
              </a:rPr>
              <a:t>eckige Klammern</a:t>
            </a:r>
            <a:r>
              <a:rPr lang="de-DE" altLang="de-DE" dirty="0" smtClean="0"/>
              <a:t>, außer bei Ressourcen, die keine identifizierenden Informationen enthalten können, wie z. B. Fotografien. (RDA 2.2.4 D-A-CH)</a:t>
            </a:r>
          </a:p>
        </p:txBody>
      </p:sp>
      <p:sp>
        <p:nvSpPr>
          <p:cNvPr id="31748" name="Titel 1"/>
          <p:cNvSpPr txBox="1">
            <a:spLocks/>
          </p:cNvSpPr>
          <p:nvPr/>
        </p:nvSpPr>
        <p:spPr bwMode="auto">
          <a:xfrm>
            <a:off x="179388" y="188913"/>
            <a:ext cx="89646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a:solidFill>
                  <a:srgbClr val="376092"/>
                </a:solidFill>
              </a:rPr>
              <a:t>Sonstige Informationsquellen (RDA 2.2.4)</a:t>
            </a:r>
          </a:p>
        </p:txBody>
      </p:sp>
      <p:sp>
        <p:nvSpPr>
          <p:cNvPr id="7"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
        <p:nvSpPr>
          <p:cNvPr id="8" name="Foliennummernplatzhalter 1"/>
          <p:cNvSpPr>
            <a:spLocks noGrp="1"/>
          </p:cNvSpPr>
          <p:nvPr>
            <p:ph type="sldNum" sz="quarter" idx="4"/>
          </p:nvPr>
        </p:nvSpPr>
        <p:spPr>
          <a:xfrm>
            <a:off x="7236296" y="6376243"/>
            <a:ext cx="1450504" cy="365125"/>
          </a:xfrm>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3648334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6865325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platzhalter 2"/>
          <p:cNvSpPr>
            <a:spLocks noGrp="1"/>
          </p:cNvSpPr>
          <p:nvPr>
            <p:ph type="body" sz="quarter" idx="13"/>
          </p:nvPr>
        </p:nvSpPr>
        <p:spPr>
          <a:xfrm>
            <a:off x="201613" y="836613"/>
            <a:ext cx="8547100" cy="5472112"/>
          </a:xfrm>
        </p:spPr>
        <p:txBody>
          <a:bodyPr/>
          <a:lstStyle/>
          <a:p>
            <a:pPr marL="0" indent="0">
              <a:buFont typeface="Arial" pitchFamily="34" charset="0"/>
              <a:buNone/>
            </a:pPr>
            <a:r>
              <a:rPr lang="de-DE" altLang="de-DE" dirty="0" smtClean="0"/>
              <a:t>Angaben zu folgenden Elementen müssen mit eckigen Klammern gekennzeichnet werden, wenn sie ermittelt wurden:</a:t>
            </a:r>
          </a:p>
          <a:p>
            <a:pPr marL="0" indent="0">
              <a:buFont typeface="Arial" pitchFamily="34" charset="0"/>
              <a:buNone/>
            </a:pPr>
            <a:endParaRPr lang="de-DE" altLang="de-DE" sz="2000" dirty="0" smtClean="0"/>
          </a:p>
          <a:p>
            <a:pPr lvl="1">
              <a:buFont typeface="Arial" pitchFamily="34" charset="0"/>
              <a:buChar char="•"/>
            </a:pPr>
            <a:r>
              <a:rPr lang="de-DE" altLang="de-DE" dirty="0" smtClean="0"/>
              <a:t>Titel</a:t>
            </a:r>
          </a:p>
          <a:p>
            <a:pPr lvl="1">
              <a:buFont typeface="Arial" pitchFamily="34" charset="0"/>
              <a:buChar char="•"/>
            </a:pPr>
            <a:r>
              <a:rPr lang="de-DE" altLang="de-DE" dirty="0" smtClean="0"/>
              <a:t>Verantwortlichkeitsangabe</a:t>
            </a:r>
          </a:p>
          <a:p>
            <a:pPr lvl="1">
              <a:buFont typeface="Arial" pitchFamily="34" charset="0"/>
              <a:buChar char="•"/>
            </a:pPr>
            <a:r>
              <a:rPr lang="de-DE" altLang="de-DE" dirty="0" smtClean="0"/>
              <a:t>Ausgabevermerk</a:t>
            </a:r>
          </a:p>
          <a:p>
            <a:pPr lvl="1">
              <a:buFont typeface="Arial" pitchFamily="34" charset="0"/>
              <a:buChar char="•"/>
            </a:pPr>
            <a:r>
              <a:rPr lang="de-DE" altLang="de-DE" dirty="0" smtClean="0"/>
              <a:t>Zählung von fortlaufenden Ressourcen</a:t>
            </a:r>
          </a:p>
          <a:p>
            <a:pPr lvl="1">
              <a:buFont typeface="Arial" pitchFamily="34" charset="0"/>
              <a:buChar char="•"/>
            </a:pPr>
            <a:r>
              <a:rPr lang="de-DE" altLang="de-DE" dirty="0" smtClean="0"/>
              <a:t>Entstehungsangabe</a:t>
            </a:r>
          </a:p>
          <a:p>
            <a:pPr lvl="1">
              <a:buFont typeface="Arial" pitchFamily="34" charset="0"/>
              <a:buChar char="•"/>
            </a:pPr>
            <a:r>
              <a:rPr lang="de-DE" altLang="de-DE" dirty="0" smtClean="0"/>
              <a:t>Veröffentlichungsangabe</a:t>
            </a:r>
          </a:p>
          <a:p>
            <a:pPr lvl="1">
              <a:buFont typeface="Arial" pitchFamily="34" charset="0"/>
              <a:buChar char="•"/>
            </a:pPr>
            <a:r>
              <a:rPr lang="de-DE" altLang="de-DE" dirty="0" smtClean="0"/>
              <a:t>Vertriebsangabe</a:t>
            </a:r>
          </a:p>
          <a:p>
            <a:pPr lvl="1">
              <a:buFont typeface="Arial" pitchFamily="34" charset="0"/>
              <a:buChar char="•"/>
            </a:pPr>
            <a:r>
              <a:rPr lang="de-DE" altLang="de-DE" dirty="0" smtClean="0"/>
              <a:t>Herstellungsangabe</a:t>
            </a:r>
          </a:p>
          <a:p>
            <a:pPr lvl="1">
              <a:buFont typeface="Arial" pitchFamily="34" charset="0"/>
              <a:buChar char="•"/>
            </a:pPr>
            <a:r>
              <a:rPr lang="de-DE" altLang="de-DE" dirty="0" smtClean="0"/>
              <a:t>Gesamttitelangabe</a:t>
            </a:r>
          </a:p>
          <a:p>
            <a:pPr marL="0" indent="0">
              <a:buFont typeface="Arial" pitchFamily="34" charset="0"/>
              <a:buNone/>
            </a:pPr>
            <a:endParaRPr lang="de-DE" altLang="de-DE" sz="2000" dirty="0" smtClean="0"/>
          </a:p>
          <a:p>
            <a:pPr marL="0" indent="0" algn="ctr">
              <a:buFont typeface="Arial" pitchFamily="34" charset="0"/>
              <a:buNone/>
            </a:pPr>
            <a:r>
              <a:rPr lang="de-DE" altLang="de-DE" sz="2000" dirty="0" smtClean="0"/>
              <a:t>Unterelemente siehe RDA 2.2.4</a:t>
            </a:r>
          </a:p>
        </p:txBody>
      </p:sp>
      <p:sp>
        <p:nvSpPr>
          <p:cNvPr id="32772" name="Titel 1"/>
          <p:cNvSpPr txBox="1">
            <a:spLocks/>
          </p:cNvSpPr>
          <p:nvPr/>
        </p:nvSpPr>
        <p:spPr bwMode="auto">
          <a:xfrm>
            <a:off x="179388" y="188913"/>
            <a:ext cx="89646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Sonstige Informationsquellen (RDA 2.2.4)</a:t>
            </a:r>
          </a:p>
        </p:txBody>
      </p:sp>
      <p:sp>
        <p:nvSpPr>
          <p:cNvPr id="2" name="Foliennummernplatzhalter 1"/>
          <p:cNvSpPr>
            <a:spLocks noGrp="1"/>
          </p:cNvSpPr>
          <p:nvPr>
            <p:ph type="sldNum" sz="quarter" idx="4"/>
          </p:nvPr>
        </p:nvSpPr>
        <p:spPr/>
        <p:txBody>
          <a:bodyPr/>
          <a:lstStyle/>
          <a:p>
            <a:fld id="{8A6690F1-7CA1-4166-A522-500460961984}" type="slidenum">
              <a:rPr lang="de-DE" smtClean="0"/>
              <a:pPr/>
              <a:t>60</a:t>
            </a:fld>
            <a:endParaRPr lang="de-DE"/>
          </a:p>
        </p:txBody>
      </p:sp>
      <p:sp>
        <p:nvSpPr>
          <p:cNvPr id="6" name="Fußzeilenplatzhalter 15"/>
          <p:cNvSpPr>
            <a:spLocks noGrp="1"/>
          </p:cNvSpPr>
          <p:nvPr>
            <p:ph type="ftr" sz="quarter" idx="14"/>
          </p:nvPr>
        </p:nvSpPr>
        <p:spPr>
          <a:xfrm>
            <a:off x="467544" y="6376243"/>
            <a:ext cx="6120680"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38773328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Grundwissen aus Kapitel 1 zum Erfassen und Übertragen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61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62606916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(RDA 1.4)</a:t>
            </a:r>
            <a:endParaRPr lang="de-DE" dirty="0"/>
          </a:p>
        </p:txBody>
      </p:sp>
      <p:sp>
        <p:nvSpPr>
          <p:cNvPr id="3" name="Textplatzhalter 2"/>
          <p:cNvSpPr>
            <a:spLocks noGrp="1"/>
          </p:cNvSpPr>
          <p:nvPr>
            <p:ph type="body" sz="quarter" idx="13"/>
          </p:nvPr>
        </p:nvSpPr>
        <p:spPr/>
        <p:txBody>
          <a:bodyPr wrap="square"/>
          <a:lstStyle/>
          <a:p>
            <a:r>
              <a:rPr lang="de-DE" dirty="0"/>
              <a:t>In der </a:t>
            </a:r>
            <a:r>
              <a:rPr lang="de-DE" b="1" dirty="0"/>
              <a:t>Schrift</a:t>
            </a:r>
            <a:r>
              <a:rPr lang="de-DE" dirty="0"/>
              <a:t> und der </a:t>
            </a:r>
            <a:r>
              <a:rPr lang="de-DE" b="1" dirty="0"/>
              <a:t>Sprache</a:t>
            </a:r>
            <a:r>
              <a:rPr lang="de-DE" dirty="0"/>
              <a:t> der zu katalogisierenden Ressource werden erfasst:</a:t>
            </a:r>
          </a:p>
          <a:p>
            <a:pPr lvl="1"/>
            <a:r>
              <a:rPr lang="de-DE" dirty="0"/>
              <a:t>alle Titel und alle Titelzusätze</a:t>
            </a:r>
          </a:p>
          <a:p>
            <a:pPr lvl="1"/>
            <a:r>
              <a:rPr lang="de-DE" dirty="0"/>
              <a:t>alle Verantwortlichkeitsangaben</a:t>
            </a:r>
          </a:p>
          <a:p>
            <a:pPr lvl="1"/>
            <a:r>
              <a:rPr lang="de-DE" dirty="0"/>
              <a:t>alle Bestandteile des Ausgabevermerks</a:t>
            </a:r>
          </a:p>
          <a:p>
            <a:pPr lvl="1"/>
            <a:r>
              <a:rPr lang="de-DE" dirty="0"/>
              <a:t>alle Bestandteile der Zählung von fortlaufenden Ressourcen</a:t>
            </a:r>
          </a:p>
          <a:p>
            <a:pPr lvl="1"/>
            <a:r>
              <a:rPr lang="de-DE" dirty="0"/>
              <a:t>alle Bestandteile der Entstehungs-, Veröffentlichungs-, Vertriebs- und Herstellungsangaben</a:t>
            </a:r>
          </a:p>
          <a:p>
            <a:pPr lvl="1"/>
            <a:r>
              <a:rPr lang="de-DE" dirty="0"/>
              <a:t>Gesamttitel und </a:t>
            </a:r>
            <a:r>
              <a:rPr lang="de-CH" dirty="0"/>
              <a:t>Begleittext der Zählung </a:t>
            </a:r>
            <a:r>
              <a:rPr lang="de-DE" dirty="0"/>
              <a:t>innerhalb der Gesamttitelangabe</a:t>
            </a:r>
          </a:p>
          <a:p>
            <a:pPr lvl="1"/>
            <a:endParaRPr lang="de-DE" dirty="0"/>
          </a:p>
          <a:p>
            <a:r>
              <a:rPr lang="de-DE" dirty="0"/>
              <a:t>Alle anderen Elemente (z. B. Anmerkungen) werden auf Deutsch und in lateinischer Schrift erfasst. (Ausnahme </a:t>
            </a:r>
            <a:r>
              <a:rPr lang="de-DE" dirty="0">
                <a:sym typeface="Wingdings" pitchFamily="2" charset="2"/>
              </a:rPr>
              <a:t></a:t>
            </a:r>
            <a:r>
              <a:rPr lang="de-DE" dirty="0"/>
              <a:t>RDA 1.10)</a:t>
            </a:r>
          </a:p>
          <a:p>
            <a:pPr marL="457200" lvl="1" indent="0">
              <a:buNone/>
            </a:pPr>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45451424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a:t>„Übertragen“: eine besondere Form der Erfassung, um eine möglichst vorlagegetreue Beschreibung der Ressource zu erstellen</a:t>
            </a:r>
          </a:p>
          <a:p>
            <a:endParaRPr lang="de-DE" dirty="0"/>
          </a:p>
          <a:p>
            <a:r>
              <a:rPr lang="de-DE" dirty="0"/>
              <a:t>Folgende Elemente werden „übertragen“:</a:t>
            </a:r>
          </a:p>
          <a:p>
            <a:pPr lvl="1"/>
            <a:r>
              <a:rPr lang="de-DE" dirty="0"/>
              <a:t>alle Titel und Titelzusätze</a:t>
            </a:r>
          </a:p>
          <a:p>
            <a:pPr lvl="1"/>
            <a:r>
              <a:rPr lang="de-DE" dirty="0"/>
              <a:t>alle Verantwortlichkeitsangaben</a:t>
            </a:r>
          </a:p>
          <a:p>
            <a:pPr lvl="1"/>
            <a:r>
              <a:rPr lang="de-DE" dirty="0"/>
              <a:t>alle Bestandteile des Ausgabenvermerks</a:t>
            </a:r>
          </a:p>
          <a:p>
            <a:pPr lvl="1"/>
            <a:r>
              <a:rPr lang="de-DE" dirty="0"/>
              <a:t>Entstehungs-, Erscheinungs-, Vertriebs- und Herstellungsorte</a:t>
            </a:r>
          </a:p>
          <a:p>
            <a:pPr lvl="1"/>
            <a:r>
              <a:rPr lang="de-DE" dirty="0"/>
              <a:t>Erzeuger-, Verlags-, Vertriebs- und Herstellungsnamen</a:t>
            </a:r>
          </a:p>
          <a:p>
            <a:pPr lvl="1"/>
            <a:r>
              <a:rPr lang="de-DE" dirty="0"/>
              <a:t>alle Bestandteile der Gesamttitelangabe (außer der Bandzählung)</a:t>
            </a:r>
          </a:p>
          <a:p>
            <a:pPr marL="0" indent="0">
              <a:buNone/>
            </a:pPr>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81678618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Großschreibung (RDA 1.7.2)</a:t>
            </a:r>
          </a:p>
        </p:txBody>
      </p:sp>
      <p:sp>
        <p:nvSpPr>
          <p:cNvPr id="3" name="Textplatzhalter 2"/>
          <p:cNvSpPr>
            <a:spLocks noGrp="1"/>
          </p:cNvSpPr>
          <p:nvPr>
            <p:ph type="body" sz="quarter" idx="13"/>
          </p:nvPr>
        </p:nvSpPr>
        <p:spPr/>
        <p:txBody>
          <a:bodyPr wrap="square"/>
          <a:lstStyle/>
          <a:p>
            <a:r>
              <a:rPr lang="de-DE" sz="2600" dirty="0" smtClean="0"/>
              <a:t>Elemente, </a:t>
            </a:r>
            <a:r>
              <a:rPr lang="de-CH" sz="2600" dirty="0" smtClean="0"/>
              <a:t>bei denen das erste Wort immer mit einem Gro</a:t>
            </a:r>
            <a:r>
              <a:rPr lang="de-DE" sz="2800" dirty="0" err="1" smtClean="0"/>
              <a:t>ßb</a:t>
            </a:r>
            <a:r>
              <a:rPr lang="de-CH" sz="2600" dirty="0" err="1" smtClean="0"/>
              <a:t>uchstaben</a:t>
            </a:r>
            <a:r>
              <a:rPr lang="de-CH" sz="2600" dirty="0" smtClean="0"/>
              <a:t> beginnt:</a:t>
            </a:r>
          </a:p>
          <a:p>
            <a:pPr lvl="1"/>
            <a:r>
              <a:rPr lang="de-CH" dirty="0" smtClean="0"/>
              <a:t>Haupttitel</a:t>
            </a:r>
          </a:p>
          <a:p>
            <a:pPr lvl="1"/>
            <a:r>
              <a:rPr lang="de-CH" dirty="0" smtClean="0"/>
              <a:t>Paralleltitel</a:t>
            </a:r>
          </a:p>
          <a:p>
            <a:pPr lvl="1"/>
            <a:r>
              <a:rPr lang="de-CH" dirty="0" smtClean="0"/>
              <a:t>Alternativtitel</a:t>
            </a:r>
          </a:p>
          <a:p>
            <a:pPr lvl="1"/>
            <a:r>
              <a:rPr lang="de-CH" dirty="0" smtClean="0"/>
              <a:t>Ausgabebezeichnung</a:t>
            </a:r>
          </a:p>
          <a:p>
            <a:pPr lvl="1"/>
            <a:r>
              <a:rPr lang="de-CH" dirty="0" smtClean="0"/>
              <a:t>Zählung fortlaufender Ressourcen</a:t>
            </a:r>
          </a:p>
          <a:p>
            <a:pPr lvl="1"/>
            <a:r>
              <a:rPr lang="de-CH" dirty="0" smtClean="0"/>
              <a:t>jede Anmerkung</a:t>
            </a:r>
          </a:p>
          <a:p>
            <a:pPr lvl="1"/>
            <a:endParaRPr lang="de-CH" dirty="0" smtClean="0"/>
          </a:p>
          <a:p>
            <a:r>
              <a:rPr lang="de-CH" dirty="0" smtClean="0"/>
              <a:t>Für alle anderen Elemente gilt normale Schreibweise</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31142283"/>
              </p:ext>
            </p:extLst>
          </p:nvPr>
        </p:nvGraphicFramePr>
        <p:xfrm>
          <a:off x="683568" y="5013176"/>
          <a:ext cx="7920880" cy="1162878"/>
        </p:xfrm>
        <a:graphic>
          <a:graphicData uri="http://schemas.openxmlformats.org/drawingml/2006/table">
            <a:tbl>
              <a:tblPr firstRow="1" bandRow="1">
                <a:tableStyleId>{5C22544A-7EE6-4342-B048-85BDC9FD1C3A}</a:tableStyleId>
              </a:tblPr>
              <a:tblGrid>
                <a:gridCol w="3312368"/>
                <a:gridCol w="4608512"/>
              </a:tblGrid>
              <a:tr h="3399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b="0" dirty="0" smtClean="0">
                          <a:latin typeface="Verdana" pitchFamily="34" charset="0"/>
                          <a:ea typeface="Verdana" pitchFamily="34" charset="0"/>
                          <a:cs typeface="Verdana" pitchFamily="34" charset="0"/>
                        </a:rPr>
                        <a:t>Informationsquelle</a:t>
                      </a: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6918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Die Urkräfte unseres Planeten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Haupttitel: 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Titelzusatz:</a:t>
                      </a:r>
                      <a:r>
                        <a:rPr lang="de-CH" sz="1600" baseline="0" dirty="0" smtClean="0">
                          <a:latin typeface="Verdana" pitchFamily="34" charset="0"/>
                          <a:ea typeface="Verdana" pitchFamily="34" charset="0"/>
                          <a:cs typeface="Verdana" pitchFamily="34" charset="0"/>
                        </a:rPr>
                        <a:t> d</a:t>
                      </a:r>
                      <a:r>
                        <a:rPr lang="de-CH" sz="1600" dirty="0" smtClean="0">
                          <a:latin typeface="Verdana" pitchFamily="34" charset="0"/>
                          <a:ea typeface="Verdana" pitchFamily="34" charset="0"/>
                          <a:cs typeface="Verdana" pitchFamily="34" charset="0"/>
                        </a:rPr>
                        <a:t>ie Urkräfte unseres Planeten</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92377762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Zeichensetzung in der Regel übernehmen</a:t>
            </a:r>
          </a:p>
          <a:p>
            <a:endParaRPr lang="de-CH" sz="2600" dirty="0"/>
          </a:p>
          <a:p>
            <a:endParaRPr lang="de-CH" sz="2600" dirty="0" smtClean="0"/>
          </a:p>
          <a:p>
            <a:endParaRPr lang="de-CH" sz="2600" dirty="0"/>
          </a:p>
          <a:p>
            <a:r>
              <a:rPr lang="de-CH" dirty="0" smtClean="0"/>
              <a:t>Ausnahmen</a:t>
            </a:r>
          </a:p>
          <a:p>
            <a:pPr lvl="1"/>
            <a:r>
              <a:rPr lang="de-CH" dirty="0" smtClean="0"/>
              <a:t>Anführungszeichen als » « nicht nachbilden</a:t>
            </a:r>
          </a:p>
          <a:p>
            <a:pPr marL="457200" lvl="1" indent="0">
              <a:buNone/>
            </a:pPr>
            <a:endParaRPr lang="de-CH" sz="2200" dirty="0" smtClean="0"/>
          </a:p>
          <a:p>
            <a:endParaRPr lang="de-CH" sz="2600" dirty="0" smtClean="0"/>
          </a:p>
          <a:p>
            <a:endParaRPr lang="de-CH" sz="2600" dirty="0"/>
          </a:p>
          <a:p>
            <a:pPr lvl="1"/>
            <a:endParaRPr lang="de-CH" dirty="0"/>
          </a:p>
          <a:p>
            <a:pPr lvl="1"/>
            <a:r>
              <a:rPr lang="de-CH" dirty="0"/>
              <a:t>e</a:t>
            </a:r>
            <a:r>
              <a:rPr lang="de-CH" dirty="0" smtClean="0"/>
              <a:t>ckige </a:t>
            </a:r>
            <a:r>
              <a:rPr lang="de-CH" dirty="0"/>
              <a:t>Klammern durch runde ersetzen</a:t>
            </a:r>
          </a:p>
          <a:p>
            <a:pPr marL="457200" lvl="1" indent="0">
              <a:buNone/>
            </a:pPr>
            <a:endParaRPr lang="de-CH" sz="22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a:t>
            </a:r>
            <a:r>
              <a:rPr lang="de-DE" dirty="0" smtClean="0"/>
              <a:t>1.7.3)</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724659095"/>
              </p:ext>
            </p:extLst>
          </p:nvPr>
        </p:nvGraphicFramePr>
        <p:xfrm>
          <a:off x="683568" y="1484784"/>
          <a:ext cx="7740860" cy="101092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CH" sz="1800" b="0" dirty="0" smtClean="0">
                          <a:latin typeface="Verdana" pitchFamily="34" charset="0"/>
                          <a:ea typeface="Verdana" pitchFamily="34" charset="0"/>
                          <a:cs typeface="Verdana" pitchFamily="34" charset="0"/>
                        </a:rPr>
                        <a:t>Informationsquelle</a:t>
                      </a:r>
                      <a:endParaRPr lang="de-CH" sz="1800" b="0" dirty="0">
                        <a:latin typeface="Verdana" pitchFamily="34" charset="0"/>
                        <a:ea typeface="Verdana" pitchFamily="34" charset="0"/>
                        <a:cs typeface="Verdana" pitchFamily="34" charset="0"/>
                      </a:endParaRPr>
                    </a:p>
                  </a:txBody>
                  <a:tcPr/>
                </a:tc>
                <a:tc>
                  <a:txBody>
                    <a:bodyPr/>
                    <a:lstStyle/>
                    <a:p>
                      <a:r>
                        <a:rPr lang="de-CH" sz="1800" b="0" dirty="0" smtClean="0">
                          <a:latin typeface="Verdana" pitchFamily="34" charset="0"/>
                          <a:ea typeface="Verdana" pitchFamily="34" charset="0"/>
                          <a:cs typeface="Verdana" pitchFamily="34" charset="0"/>
                        </a:rPr>
                        <a:t>Erfassung Haupttitel</a:t>
                      </a:r>
                      <a:endParaRPr lang="de-CH" sz="18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3757125395"/>
              </p:ext>
            </p:extLst>
          </p:nvPr>
        </p:nvGraphicFramePr>
        <p:xfrm>
          <a:off x="755576" y="3789040"/>
          <a:ext cx="7776424" cy="977760"/>
        </p:xfrm>
        <a:graphic>
          <a:graphicData uri="http://schemas.openxmlformats.org/drawingml/2006/table">
            <a:tbl>
              <a:tblPr firstRow="1" bandRow="1">
                <a:tableStyleId>{5C22544A-7EE6-4342-B048-85BDC9FD1C3A}</a:tableStyleId>
              </a:tblPr>
              <a:tblGrid>
                <a:gridCol w="3816424"/>
                <a:gridCol w="3960000"/>
              </a:tblGrid>
              <a:tr h="31698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61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CH" sz="1800" kern="1200" dirty="0" smtClean="0">
                          <a:solidFill>
                            <a:schemeClr val="dk1"/>
                          </a:solidFill>
                          <a:effectLst/>
                          <a:latin typeface="Verdana" pitchFamily="34" charset="0"/>
                          <a:ea typeface="Verdana" pitchFamily="34" charset="0"/>
                          <a:cs typeface="Verdana" pitchFamily="34" charset="0"/>
                        </a:rPr>
                        <a: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mn-lt"/>
                          <a:ea typeface="+mn-ea"/>
                          <a:cs typeface="+mn-cs"/>
                        </a:rPr>
                        <a:t>„</a:t>
                      </a: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DE" sz="1800" kern="1200" dirty="0" smtClean="0">
                          <a:solidFill>
                            <a:schemeClr val="dk1"/>
                          </a:solidFill>
                          <a:effectLst/>
                          <a:latin typeface="+mn-lt"/>
                          <a:ea typeface="+mn-ea"/>
                          <a:cs typeface="+mn-cs"/>
                        </a:rPr>
                        <a: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2250684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Ausnahmen (Fortsetzung)</a:t>
            </a:r>
          </a:p>
          <a:p>
            <a:pPr lvl="1"/>
            <a:r>
              <a:rPr lang="de-CH" dirty="0"/>
              <a:t>nur kurzen Strich (Bindestrich) verwenden, auch für z. B. Gedankenstrich</a:t>
            </a:r>
          </a:p>
          <a:p>
            <a:pPr lvl="1"/>
            <a:r>
              <a:rPr lang="de-CH" dirty="0"/>
              <a:t>Strich für «bis» ohne Leerzeichen davor und dahinter</a:t>
            </a:r>
          </a:p>
          <a:p>
            <a:pPr lvl="1"/>
            <a:r>
              <a:rPr lang="de-CH" dirty="0"/>
              <a:t>Abkürzungen aus mehreren Einzelbuchstaben ohne Leerzeichen schreiben</a:t>
            </a:r>
          </a:p>
          <a:p>
            <a:pPr lvl="1"/>
            <a:endParaRPr lang="de-CH" sz="2200" dirty="0" smtClean="0"/>
          </a:p>
          <a:p>
            <a:pPr lvl="1"/>
            <a:endParaRPr lang="de-CH" sz="2200" dirty="0" smtClean="0"/>
          </a:p>
          <a:p>
            <a:pPr lvl="1"/>
            <a:endParaRPr lang="de-CH" sz="2200" dirty="0"/>
          </a:p>
          <a:p>
            <a:pPr lvl="1"/>
            <a:r>
              <a:rPr lang="de-CH" dirty="0" smtClean="0"/>
              <a:t>kein Leerzeichen vor und hinter Schrägstrich</a:t>
            </a:r>
          </a:p>
          <a:p>
            <a:pPr marL="0" indent="0">
              <a:buNone/>
            </a:pPr>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620547921"/>
              </p:ext>
            </p:extLst>
          </p:nvPr>
        </p:nvGraphicFramePr>
        <p:xfrm>
          <a:off x="1043608" y="3191376"/>
          <a:ext cx="7416824" cy="741680"/>
        </p:xfrm>
        <a:graphic>
          <a:graphicData uri="http://schemas.openxmlformats.org/drawingml/2006/table">
            <a:tbl>
              <a:tblPr firstRow="1" bandRow="1">
                <a:tableStyleId>{5C22544A-7EE6-4342-B048-85BDC9FD1C3A}</a:tableStyleId>
              </a:tblPr>
              <a:tblGrid>
                <a:gridCol w="2736304"/>
                <a:gridCol w="4680520"/>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Erscheinungsort</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a:t>
                      </a:r>
                      <a:r>
                        <a:rPr lang="de-CH" baseline="0" dirty="0" smtClean="0">
                          <a:latin typeface="Verdana" pitchFamily="34" charset="0"/>
                          <a:ea typeface="Verdana" pitchFamily="34" charset="0"/>
                          <a:cs typeface="Verdana" pitchFamily="34" charset="0"/>
                        </a:rPr>
                        <a:t> a. M.</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 a.M.</a:t>
                      </a:r>
                    </a:p>
                  </a:txBody>
                  <a:tcPr/>
                </a:tc>
              </a:tr>
            </a:tbl>
          </a:graphicData>
        </a:graphic>
      </p:graphicFrame>
    </p:spTree>
    <p:extLst>
      <p:ext uri="{BB962C8B-B14F-4D97-AF65-F5344CB8AC3E}">
        <p14:creationId xmlns:p14="http://schemas.microsoft.com/office/powerpoint/2010/main" val="38775844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Interpunktion ergänzen, weglassen oder ändern, wenn exakte Übernahme zu schlechter Lesbarkeit oder Missverständnissen führt</a:t>
            </a:r>
          </a:p>
          <a:p>
            <a:endParaRPr lang="de-CH" sz="2600" dirty="0"/>
          </a:p>
          <a:p>
            <a:endParaRPr lang="de-CH" sz="2600" dirty="0" smtClean="0"/>
          </a:p>
          <a:p>
            <a:endParaRPr lang="de-CH" sz="2600" dirty="0"/>
          </a:p>
          <a:p>
            <a:endParaRPr lang="de-CH" sz="2600" dirty="0" smtClean="0"/>
          </a:p>
          <a:p>
            <a:endParaRPr lang="de-CH" sz="2600" dirty="0"/>
          </a:p>
          <a:p>
            <a:endParaRPr lang="de-CH" dirty="0" smtClean="0"/>
          </a:p>
          <a:p>
            <a:r>
              <a:rPr lang="de-CH" dirty="0" smtClean="0"/>
              <a:t>Bindestriche bei Komposita nicht ergänzen</a:t>
            </a:r>
          </a:p>
          <a:p>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3" name="Tabelle 2"/>
          <p:cNvGraphicFramePr>
            <a:graphicFrameLocks noGrp="1"/>
          </p:cNvGraphicFramePr>
          <p:nvPr>
            <p:extLst>
              <p:ext uri="{D42A27DB-BD31-4B8C-83A1-F6EECF244321}">
                <p14:modId xmlns:p14="http://schemas.microsoft.com/office/powerpoint/2010/main" val="2473677220"/>
              </p:ext>
            </p:extLst>
          </p:nvPr>
        </p:nvGraphicFramePr>
        <p:xfrm>
          <a:off x="683568" y="2132856"/>
          <a:ext cx="7632848" cy="1828800"/>
        </p:xfrm>
        <a:graphic>
          <a:graphicData uri="http://schemas.openxmlformats.org/drawingml/2006/table">
            <a:tbl>
              <a:tblPr firstRow="1" bandRow="1">
                <a:tableStyleId>{5C22544A-7EE6-4342-B048-85BDC9FD1C3A}</a:tableStyleId>
              </a:tblPr>
              <a:tblGrid>
                <a:gridCol w="3744416"/>
                <a:gridCol w="388843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Verantwortlichkeitsangabe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Ilse Orth</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Markus Hänsel</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 Ilse Orth, 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Markus Hänsel</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50546505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Diakritische Zeichen übertragen, wie in Informationsquelle vorgegeben</a:t>
            </a:r>
          </a:p>
          <a:p>
            <a:r>
              <a:rPr lang="de-CH" dirty="0" smtClean="0"/>
              <a:t>Fehlende diakritische Zeichen können bei entsprechender Sprachkenntnis ergänzt werden</a:t>
            </a:r>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Diakritische </a:t>
            </a:r>
            <a:r>
              <a:rPr lang="de-DE" dirty="0"/>
              <a:t>Zeichen (RDA </a:t>
            </a:r>
            <a:r>
              <a:rPr lang="de-DE" dirty="0" smtClean="0"/>
              <a:t>1.7.4)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456265285"/>
              </p:ext>
            </p:extLst>
          </p:nvPr>
        </p:nvGraphicFramePr>
        <p:xfrm>
          <a:off x="683568" y="2708920"/>
          <a:ext cx="7740860" cy="1285240"/>
        </p:xfrm>
        <a:graphic>
          <a:graphicData uri="http://schemas.openxmlformats.org/drawingml/2006/table">
            <a:tbl>
              <a:tblPr firstRow="1" bandRow="1">
                <a:tableStyleId>{5C22544A-7EE6-4342-B048-85BDC9FD1C3A}</a:tableStyleId>
              </a:tblPr>
              <a:tblGrid>
                <a:gridCol w="3816424"/>
                <a:gridCol w="3924436"/>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MONOPHASEES DE L'ARTERE NORD-EST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monophasées de l'artère Nord-Est</a:t>
                      </a:r>
                      <a:endParaRPr lang="de-CH" dirty="0" smtClean="0">
                        <a:latin typeface="Verdana" pitchFamily="34" charset="0"/>
                        <a:ea typeface="Verdana" pitchFamily="34" charset="0"/>
                        <a:cs typeface="Verdana" pitchFamily="34" charset="0"/>
                      </a:endParaRPr>
                    </a:p>
                    <a:p>
                      <a:endParaRPr lang="de-CH"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7385076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Symbole soweit möglich vorlagegemäß wiedergeben</a:t>
            </a:r>
          </a:p>
          <a:p>
            <a:endParaRPr lang="de-CH" dirty="0" smtClean="0"/>
          </a:p>
          <a:p>
            <a:r>
              <a:rPr lang="de-CH" dirty="0" smtClean="0"/>
              <a:t>Bei Bedarf weitere Formen als abweichende Titel  erfassen</a:t>
            </a:r>
          </a:p>
          <a:p>
            <a:endParaRPr lang="de-CH" sz="2600" dirty="0"/>
          </a:p>
          <a:p>
            <a:endParaRPr lang="de-CH" sz="2600" dirty="0" smtClean="0"/>
          </a:p>
          <a:p>
            <a:endParaRPr lang="de-CH" sz="2600" dirty="0"/>
          </a:p>
          <a:p>
            <a:endParaRPr lang="de-CH" sz="2600" dirty="0" smtClean="0"/>
          </a:p>
          <a:p>
            <a:pPr marL="0" indent="0">
              <a:buNone/>
            </a:pPr>
            <a:endParaRPr lang="de-CH" sz="2600" dirty="0" smtClean="0"/>
          </a:p>
          <a:p>
            <a:endParaRPr lang="de-CH" sz="2600" dirty="0"/>
          </a:p>
          <a:p>
            <a:endParaRPr lang="de-CH" sz="2600" dirty="0" smtClean="0"/>
          </a:p>
          <a:p>
            <a:endParaRPr lang="de-CH" sz="2600" dirty="0"/>
          </a:p>
          <a:p>
            <a:endParaRPr lang="de-CH" sz="2600" dirty="0" smtClean="0"/>
          </a:p>
          <a:p>
            <a:endParaRPr lang="de-CH" sz="2600" dirty="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a:t>
            </a:r>
            <a:r>
              <a:rPr lang="de-DE" dirty="0" smtClean="0"/>
              <a:t>1.7.5)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85456793"/>
              </p:ext>
            </p:extLst>
          </p:nvPr>
        </p:nvGraphicFramePr>
        <p:xfrm>
          <a:off x="683568" y="2708920"/>
          <a:ext cx="7740860" cy="1010920"/>
        </p:xfrm>
        <a:graphic>
          <a:graphicData uri="http://schemas.openxmlformats.org/drawingml/2006/table">
            <a:tbl>
              <a:tblPr firstRow="1" bandRow="1">
                <a:tableStyleId>{5C22544A-7EE6-4342-B048-85BDC9FD1C3A}</a:tableStyleId>
              </a:tblPr>
              <a:tblGrid>
                <a:gridCol w="2592288"/>
                <a:gridCol w="514857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smtClean="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aseline="0"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Advent,</a:t>
                      </a:r>
                      <a:r>
                        <a:rPr lang="de-CH" sz="1800" kern="1200" baseline="0" dirty="0" smtClean="0">
                          <a:solidFill>
                            <a:schemeClr val="dk1"/>
                          </a:solidFill>
                          <a:effectLst/>
                          <a:latin typeface="Verdana" pitchFamily="34" charset="0"/>
                          <a:ea typeface="Verdana" pitchFamily="34" charset="0"/>
                          <a:cs typeface="Verdana" pitchFamily="34" charset="0"/>
                        </a:rPr>
                        <a:t> Advent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478003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a:stretch>
            <a:fillRect/>
          </a:stretch>
        </p:blipFill>
        <p:spPr>
          <a:xfrm>
            <a:off x="1691680" y="3140968"/>
            <a:ext cx="6049595" cy="1427212"/>
          </a:xfrm>
          <a:prstGeom prst="rect">
            <a:avLst/>
          </a:prstGeom>
        </p:spPr>
      </p:pic>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4180934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Symbol in der Sprache der Vorlage beschreiben oder Ersatzzeichen (Buchstabe) verwenden, wenn Wiedergabe nicht </a:t>
            </a:r>
            <a:r>
              <a:rPr lang="de-CH" dirty="0" smtClean="0"/>
              <a:t>möglich</a:t>
            </a:r>
          </a:p>
          <a:p>
            <a:endParaRPr lang="de-CH" dirty="0" smtClean="0"/>
          </a:p>
          <a:p>
            <a:endParaRPr lang="de-CH" dirty="0" smtClean="0"/>
          </a:p>
          <a:p>
            <a:endParaRPr lang="de-CH" dirty="0" smtClean="0"/>
          </a:p>
          <a:p>
            <a:endParaRPr lang="de-CH" dirty="0" smtClean="0"/>
          </a:p>
          <a:p>
            <a:endParaRPr lang="de-CH" dirty="0" smtClean="0"/>
          </a:p>
          <a:p>
            <a:endParaRPr lang="de-CH" dirty="0"/>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73300137"/>
              </p:ext>
            </p:extLst>
          </p:nvPr>
        </p:nvGraphicFramePr>
        <p:xfrm>
          <a:off x="755576" y="2276872"/>
          <a:ext cx="7740860" cy="1559560"/>
        </p:xfrm>
        <a:graphic>
          <a:graphicData uri="http://schemas.openxmlformats.org/drawingml/2006/table">
            <a:tbl>
              <a:tblPr firstRow="1" bandRow="1">
                <a:tableStyleId>{5C22544A-7EE6-4342-B048-85BDC9FD1C3A}</a:tableStyleId>
              </a:tblPr>
              <a:tblGrid>
                <a:gridCol w="2448272"/>
                <a:gridCol w="5292588"/>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Der </a:t>
                      </a:r>
                      <a:r>
                        <a:rPr lang="de-CH" sz="1800" kern="1200" dirty="0" smtClean="0">
                          <a:solidFill>
                            <a:schemeClr val="dk1"/>
                          </a:solidFill>
                          <a:effectLst/>
                          <a:latin typeface="Verdana" pitchFamily="34" charset="0"/>
                          <a:ea typeface="Verdana" pitchFamily="34" charset="0"/>
                          <a:cs typeface="Verdana" pitchFamily="34" charset="0"/>
                          <a:sym typeface="Webdings" panose="05030102010509060703" pitchFamily="18" charset="2"/>
                        </a:rPr>
                        <a:t> </a:t>
                      </a:r>
                      <a:r>
                        <a:rPr lang="de-CH" sz="1800" kern="1200" dirty="0" smtClean="0">
                          <a:solidFill>
                            <a:schemeClr val="dk1"/>
                          </a:solidFill>
                          <a:effectLst/>
                          <a:latin typeface="Verdana" pitchFamily="34" charset="0"/>
                          <a:ea typeface="Verdana" pitchFamily="34" charset="0"/>
                          <a:cs typeface="Verdana" pitchFamily="34" charset="0"/>
                        </a:rPr>
                        <a:t>zum Prado</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Der [Schlüssel]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Der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Anmerkung: Auf der Titelseite erscheint [Schlüssel] als bildliche Darstellung</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61858242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Spezialfall</a:t>
            </a:r>
            <a:br>
              <a:rPr lang="de-CH" dirty="0" smtClean="0"/>
            </a:br>
            <a:endParaRPr lang="de-CH" dirty="0" smtClean="0"/>
          </a:p>
          <a:p>
            <a:pPr marL="457200" lvl="1" indent="0">
              <a:buNone/>
            </a:pPr>
            <a:r>
              <a:rPr lang="de-CH" dirty="0" smtClean="0"/>
              <a:t>Ein Symbol/Zeichen ausserhalb von</a:t>
            </a:r>
          </a:p>
          <a:p>
            <a:pPr lvl="1">
              <a:buFontTx/>
              <a:buChar char="-"/>
            </a:pPr>
            <a:r>
              <a:rPr lang="de-CH" dirty="0" smtClean="0"/>
              <a:t>Titel</a:t>
            </a:r>
          </a:p>
          <a:p>
            <a:pPr lvl="1">
              <a:buFontTx/>
              <a:buChar char="-"/>
            </a:pPr>
            <a:r>
              <a:rPr lang="de-CH" dirty="0" smtClean="0"/>
              <a:t>Verantwortlichkeitsangabe</a:t>
            </a:r>
          </a:p>
          <a:p>
            <a:pPr marL="457200" lvl="1" indent="0">
              <a:buNone/>
            </a:pPr>
            <a:r>
              <a:rPr lang="de-CH" dirty="0" smtClean="0"/>
              <a:t>kann sinnvoll textuell wiedergegeben werden, wenn es sich um ein Designelement handelt</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Auf die Kenntlichmachung z. B. durch eckige Klammern oder eine Anmerkung wird verzichtet</a:t>
            </a:r>
          </a:p>
          <a:p>
            <a:pPr marL="457200" lvl="1" indent="0">
              <a:buNone/>
            </a:pPr>
            <a:endParaRPr lang="de-CH" dirty="0" smtClean="0"/>
          </a:p>
          <a:p>
            <a:pPr marL="457200" lvl="1" indent="0">
              <a:buNone/>
            </a:pPr>
            <a:endParaRPr lang="de-CH" sz="2200" dirty="0" smtClean="0"/>
          </a:p>
          <a:p>
            <a:pPr marL="0" indent="0">
              <a:buNone/>
            </a:pPr>
            <a:endParaRPr lang="de-CH" dirty="0" smtClean="0"/>
          </a:p>
          <a:p>
            <a:pPr marL="0" indent="0">
              <a:buNone/>
            </a:pPr>
            <a:endParaRPr lang="de-CH" sz="2800" dirty="0"/>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graphicFrame>
        <p:nvGraphicFramePr>
          <p:cNvPr id="8" name="Tabelle 7"/>
          <p:cNvGraphicFramePr>
            <a:graphicFrameLocks noGrp="1"/>
          </p:cNvGraphicFramePr>
          <p:nvPr>
            <p:extLst>
              <p:ext uri="{D42A27DB-BD31-4B8C-83A1-F6EECF244321}">
                <p14:modId xmlns:p14="http://schemas.microsoft.com/office/powerpoint/2010/main" val="1914126773"/>
              </p:ext>
            </p:extLst>
          </p:nvPr>
        </p:nvGraphicFramePr>
        <p:xfrm>
          <a:off x="701570" y="3598218"/>
          <a:ext cx="7740860" cy="1005840"/>
        </p:xfrm>
        <a:graphic>
          <a:graphicData uri="http://schemas.openxmlformats.org/drawingml/2006/table">
            <a:tbl>
              <a:tblPr firstRow="1" bandRow="1">
                <a:tableStyleId>{5C22544A-7EE6-4342-B048-85BDC9FD1C3A}</a:tableStyleId>
              </a:tblPr>
              <a:tblGrid>
                <a:gridCol w="3600400"/>
                <a:gridCol w="4140460"/>
              </a:tblGrid>
              <a:tr h="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Verlagsname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Tulipan Verlag</a:t>
                      </a:r>
                      <a:br>
                        <a:rPr lang="de-CH" sz="1800" kern="1200" dirty="0" smtClean="0">
                          <a:solidFill>
                            <a:schemeClr val="dk1"/>
                          </a:solidFill>
                          <a:latin typeface="Verdana" pitchFamily="34" charset="0"/>
                          <a:ea typeface="Verdana" pitchFamily="34" charset="0"/>
                          <a:cs typeface="Verdana" pitchFamily="34" charset="0"/>
                        </a:rPr>
                      </a:b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pic>
        <p:nvPicPr>
          <p:cNvPr id="10" name="Grafik 9"/>
          <p:cNvPicPr/>
          <p:nvPr/>
        </p:nvPicPr>
        <p:blipFill>
          <a:blip r:embed="rId3"/>
          <a:stretch>
            <a:fillRect/>
          </a:stretch>
        </p:blipFill>
        <p:spPr>
          <a:xfrm>
            <a:off x="755576" y="3965883"/>
            <a:ext cx="2448272" cy="638175"/>
          </a:xfrm>
          <a:prstGeom prst="rect">
            <a:avLst/>
          </a:prstGeom>
        </p:spPr>
      </p:pic>
      <p:sp>
        <p:nvSpPr>
          <p:cNvPr id="11"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71</a:t>
            </a:fld>
            <a:endParaRPr lang="de-DE" dirty="0"/>
          </a:p>
        </p:txBody>
      </p:sp>
    </p:spTree>
    <p:extLst>
      <p:ext uri="{BB962C8B-B14F-4D97-AF65-F5344CB8AC3E}">
        <p14:creationId xmlns:p14="http://schemas.microsoft.com/office/powerpoint/2010/main" val="410046682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Initialen und Akronyme (mit oder ohne Punkte) immer ohne Abstände erfassen</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Initialen und </a:t>
            </a:r>
            <a:r>
              <a:rPr lang="de-DE" dirty="0"/>
              <a:t>Akronyme (RDA </a:t>
            </a:r>
            <a:r>
              <a:rPr lang="de-DE" dirty="0" smtClean="0"/>
              <a:t>1.7.6)</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4008743949"/>
              </p:ext>
            </p:extLst>
          </p:nvPr>
        </p:nvGraphicFramePr>
        <p:xfrm>
          <a:off x="683568" y="1844824"/>
          <a:ext cx="7740860" cy="1285240"/>
        </p:xfrm>
        <a:graphic>
          <a:graphicData uri="http://schemas.openxmlformats.org/drawingml/2006/table">
            <a:tbl>
              <a:tblPr firstRow="1" bandRow="1">
                <a:tableStyleId>{5C22544A-7EE6-4342-B048-85BDC9FD1C3A}</a:tableStyleId>
              </a:tblPr>
              <a:tblGrid>
                <a:gridCol w="3672408"/>
                <a:gridCol w="4068452"/>
              </a:tblGrid>
              <a:tr h="370840">
                <a:tc>
                  <a:txBody>
                    <a:bodyPr/>
                    <a:lstStyle/>
                    <a:p>
                      <a:r>
                        <a:rPr lang="de-CH" sz="1800" b="0" kern="1200" dirty="0" smtClean="0">
                          <a:solidFill>
                            <a:schemeClr val="lt1"/>
                          </a:solidFill>
                          <a:latin typeface="Verdana" pitchFamily="34" charset="0"/>
                          <a:ea typeface="Verdana" pitchFamily="34" charset="0"/>
                          <a:cs typeface="Verdana" pitchFamily="34" charset="0"/>
                        </a:rPr>
                        <a:t>Informationsquelle</a:t>
                      </a:r>
                      <a:endParaRPr lang="de-CH" sz="1800" b="0" kern="1200" dirty="0">
                        <a:solidFill>
                          <a:schemeClr val="lt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b="0" dirty="0" smtClean="0">
                          <a:latin typeface="Verdana" pitchFamily="34" charset="0"/>
                          <a:ea typeface="Verdana" pitchFamily="34" charset="0"/>
                          <a:cs typeface="Verdana" pitchFamily="34" charset="0"/>
                        </a:rPr>
                        <a:t>Erfassung Haupttitel</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 L. 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A.L.A.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p>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02429334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Übertragene Elemente werden nur abgekürzt, wenn sie abgekürzt in der Informationsquelle stehen</a:t>
            </a:r>
          </a:p>
          <a:p>
            <a:endParaRPr lang="de-CH" dirty="0" smtClean="0"/>
          </a:p>
          <a:p>
            <a:r>
              <a:rPr lang="de-CH" dirty="0" smtClean="0"/>
              <a:t>Alle anderen Elemente werden im Allgemeinen nicht abgekürzt</a:t>
            </a:r>
          </a:p>
          <a:p>
            <a:pPr lvl="1"/>
            <a:r>
              <a:rPr lang="de-CH" sz="2200" dirty="0" smtClean="0"/>
              <a:t>Ausnahmen: RDA Anhang B.5 (+ Liste in RDA Anhang B.7 D-A-CH)</a:t>
            </a:r>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
        <p:nvSpPr>
          <p:cNvPr id="9" name="Titel 1"/>
          <p:cNvSpPr>
            <a:spLocks noGrp="1"/>
          </p:cNvSpPr>
          <p:nvPr>
            <p:ph type="title"/>
          </p:nvPr>
        </p:nvSpPr>
        <p:spPr>
          <a:xfrm>
            <a:off x="251520" y="183778"/>
            <a:ext cx="8640960" cy="508918"/>
          </a:xfrm>
        </p:spPr>
        <p:txBody>
          <a:bodyPr/>
          <a:lstStyle/>
          <a:p>
            <a:r>
              <a:rPr lang="de-DE" dirty="0"/>
              <a:t>Abkürzungen (RDA </a:t>
            </a:r>
            <a:r>
              <a:rPr lang="de-DE" dirty="0" smtClean="0"/>
              <a:t>1.7.8)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34853789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In der Regel Fehler wie in Informationsquelle übertragen</a:t>
            </a:r>
          </a:p>
          <a:p>
            <a:r>
              <a:rPr lang="de-CH" dirty="0"/>
              <a:t>Fehler korrigieren, wenn für Identifizierung und Zugriff wichtig</a:t>
            </a:r>
          </a:p>
          <a:p>
            <a:pPr lvl="1"/>
            <a:r>
              <a:rPr lang="de-CH" dirty="0"/>
              <a:t>Haupttitel mit Fehler, korrigierte Form als abweichenden Titel erfassen</a:t>
            </a:r>
          </a:p>
          <a:p>
            <a:pPr lvl="1"/>
            <a:endParaRPr lang="de-CH" sz="2200" dirty="0" smtClean="0"/>
          </a:p>
          <a:p>
            <a:pPr lvl="1"/>
            <a:endParaRPr lang="de-CH" sz="2200" dirty="0" smtClean="0"/>
          </a:p>
          <a:p>
            <a:pPr lvl="1"/>
            <a:endParaRPr lang="de-CH" sz="2200" dirty="0"/>
          </a:p>
          <a:p>
            <a:pPr lvl="1"/>
            <a:endParaRPr lang="de-CH" sz="2200" dirty="0"/>
          </a:p>
          <a:p>
            <a:r>
              <a:rPr lang="de-CH" dirty="0"/>
              <a:t>Ausnahme fortlaufende und integrierende Ressourcen</a:t>
            </a:r>
          </a:p>
          <a:p>
            <a:pPr lvl="1"/>
            <a:r>
              <a:rPr lang="de-CH" dirty="0"/>
              <a:t>Haupttitel in korrigierter Form</a:t>
            </a:r>
          </a:p>
          <a:p>
            <a:pPr lvl="1"/>
            <a:r>
              <a:rPr lang="de-CH" dirty="0"/>
              <a:t>Anmerkung, die Titel wie in Informationsquelle </a:t>
            </a:r>
            <a:r>
              <a:rPr lang="de-CH" dirty="0" smtClean="0"/>
              <a:t>wiedergibt</a:t>
            </a: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
        <p:nvSpPr>
          <p:cNvPr id="9" name="Titel 1"/>
          <p:cNvSpPr>
            <a:spLocks noGrp="1"/>
          </p:cNvSpPr>
          <p:nvPr>
            <p:ph type="title"/>
          </p:nvPr>
        </p:nvSpPr>
        <p:spPr>
          <a:xfrm>
            <a:off x="251520" y="183778"/>
            <a:ext cx="8640960" cy="508918"/>
          </a:xfrm>
        </p:spPr>
        <p:txBody>
          <a:bodyPr/>
          <a:lstStyle/>
          <a:p>
            <a:r>
              <a:rPr lang="de-DE" dirty="0"/>
              <a:t>Fehler (RDA </a:t>
            </a:r>
            <a:r>
              <a:rPr lang="de-DE" dirty="0" smtClean="0"/>
              <a:t>1.7.9)</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94229043"/>
              </p:ext>
            </p:extLst>
          </p:nvPr>
        </p:nvGraphicFramePr>
        <p:xfrm>
          <a:off x="683568" y="3356992"/>
          <a:ext cx="7560840" cy="1193800"/>
        </p:xfrm>
        <a:graphic>
          <a:graphicData uri="http://schemas.openxmlformats.org/drawingml/2006/table">
            <a:tbl>
              <a:tblPr firstRow="1" bandRow="1">
                <a:tableStyleId>{5C22544A-7EE6-4342-B048-85BDC9FD1C3A}</a:tableStyleId>
              </a:tblPr>
              <a:tblGrid>
                <a:gridCol w="2160240"/>
                <a:gridCol w="540060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Verdana" pitchFamily="34" charset="0"/>
                          <a:ea typeface="Verdana" pitchFamily="34" charset="0"/>
                          <a:cs typeface="Verdana" pitchFamily="34" charset="0"/>
                        </a:rPr>
                        <a:t>An </a:t>
                      </a:r>
                      <a:r>
                        <a:rPr lang="en-US" sz="1600" kern="1200" dirty="0" err="1" smtClean="0">
                          <a:solidFill>
                            <a:schemeClr val="dk1"/>
                          </a:solidFill>
                          <a:effectLst/>
                          <a:latin typeface="Verdana" pitchFamily="34" charset="0"/>
                          <a:ea typeface="Verdana" pitchFamily="34" charset="0"/>
                          <a:cs typeface="Verdana" pitchFamily="34" charset="0"/>
                        </a:rPr>
                        <a:t>Introdution</a:t>
                      </a:r>
                      <a:r>
                        <a:rPr lang="en-US" sz="1600" kern="1200" dirty="0" smtClean="0">
                          <a:solidFill>
                            <a:schemeClr val="dk1"/>
                          </a:solidFill>
                          <a:effectLst/>
                          <a:latin typeface="Verdana" pitchFamily="34" charset="0"/>
                          <a:ea typeface="Verdana" pitchFamily="34" charset="0"/>
                          <a:cs typeface="Verdana" pitchFamily="34" charset="0"/>
                        </a:rPr>
                        <a:t> to Wavelet Analysis</a:t>
                      </a:r>
                      <a:endParaRPr lang="de-CH" sz="1600" dirty="0" smtClean="0">
                        <a:latin typeface="Verdana" pitchFamily="34" charset="0"/>
                        <a:ea typeface="Verdana" pitchFamily="34" charset="0"/>
                        <a:cs typeface="Verdana" pitchFamily="34" charset="0"/>
                      </a:endParaRPr>
                    </a:p>
                  </a:txBody>
                  <a:tcPr/>
                </a:tc>
                <a:tc>
                  <a:txBody>
                    <a:bodyPr/>
                    <a:lstStyle/>
                    <a:p>
                      <a:r>
                        <a:rPr lang="de-CH" sz="1600" dirty="0" smtClean="0">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Abweichender 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introduction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164354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Zahlen, in Ziffern oder Wörtern (RDA 1.8)</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Zahlen </a:t>
            </a:r>
            <a:r>
              <a:rPr lang="de-DE" dirty="0"/>
              <a:t>werden in </a:t>
            </a:r>
            <a:r>
              <a:rPr lang="de-DE" b="1" dirty="0"/>
              <a:t>übertragenen</a:t>
            </a:r>
            <a:r>
              <a:rPr lang="de-DE" dirty="0"/>
              <a:t> Elementen so übernommen, wie sie in der Informationsquelle </a:t>
            </a:r>
            <a:r>
              <a:rPr lang="de-DE" dirty="0" smtClean="0"/>
              <a:t>erscheinen</a:t>
            </a:r>
            <a:br>
              <a:rPr lang="de-DE" dirty="0" smtClean="0"/>
            </a:br>
            <a:endParaRPr lang="de-DE" dirty="0" smtClean="0"/>
          </a:p>
          <a:p>
            <a:endParaRPr lang="de-DE" dirty="0" smtClean="0"/>
          </a:p>
          <a:p>
            <a:endParaRPr lang="de-DE" dirty="0" smtClean="0"/>
          </a:p>
          <a:p>
            <a:endParaRPr lang="de-DE" dirty="0" smtClean="0"/>
          </a:p>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81450058"/>
              </p:ext>
            </p:extLst>
          </p:nvPr>
        </p:nvGraphicFramePr>
        <p:xfrm>
          <a:off x="683568" y="2972544"/>
          <a:ext cx="7848872" cy="1752600"/>
        </p:xfrm>
        <a:graphic>
          <a:graphicData uri="http://schemas.openxmlformats.org/drawingml/2006/table">
            <a:tbl>
              <a:tblPr firstRow="1" bandRow="1">
                <a:tableStyleId>{5C22544A-7EE6-4342-B048-85BDC9FD1C3A}</a:tableStyleId>
              </a:tblPr>
              <a:tblGrid>
                <a:gridCol w="3240360"/>
                <a:gridCol w="4608512"/>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Haupttitel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smtClean="0">
                        <a:latin typeface="Verdana" pitchFamily="34" charset="0"/>
                        <a:ea typeface="Verdana" pitchFamily="34" charset="0"/>
                        <a:cs typeface="Verdana" pitchFamily="34" charset="0"/>
                      </a:endParaRPr>
                    </a:p>
                    <a:p>
                      <a:endParaRPr lang="de-DE" dirty="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Ausgabebezeichnung</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spTree>
    <p:extLst>
      <p:ext uri="{BB962C8B-B14F-4D97-AF65-F5344CB8AC3E}">
        <p14:creationId xmlns:p14="http://schemas.microsoft.com/office/powerpoint/2010/main" val="113481632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DE" dirty="0"/>
              <a:t>Beim Erfassen von Zahlen gelten für folgende Elemente spezifische Richtlinien</a:t>
            </a:r>
          </a:p>
          <a:p>
            <a:pPr lvl="1"/>
            <a:r>
              <a:rPr lang="de-CH" dirty="0"/>
              <a:t>Bezeichnung (alphanumerisch oder chronologisch) der ersten/letzten Ausgabe oder des ersten/letzten</a:t>
            </a:r>
            <a:br>
              <a:rPr lang="de-CH" dirty="0"/>
            </a:br>
            <a:r>
              <a:rPr lang="de-CH" dirty="0"/>
              <a:t>Teils der Folge</a:t>
            </a:r>
            <a:endParaRPr lang="de-DE" dirty="0"/>
          </a:p>
          <a:p>
            <a:pPr lvl="1"/>
            <a:r>
              <a:rPr lang="de-CH" dirty="0"/>
              <a:t>Entstehungs-, Erscheinungs-, Vertriebs-, Herstellungs- und Copyrightdatum</a:t>
            </a:r>
          </a:p>
          <a:p>
            <a:pPr lvl="1"/>
            <a:r>
              <a:rPr lang="de-CH" dirty="0"/>
              <a:t>Zählung innerhalb der Reihe/Unterreihe</a:t>
            </a:r>
          </a:p>
          <a:p>
            <a:pPr lvl="1"/>
            <a:r>
              <a:rPr lang="de-CH" dirty="0"/>
              <a:t>Jahr der Verleihung des Grades</a:t>
            </a:r>
          </a:p>
          <a:p>
            <a:endParaRPr lang="de-CH" dirty="0"/>
          </a:p>
          <a:p>
            <a:r>
              <a:rPr lang="de-DE" dirty="0"/>
              <a:t>Die folgenden zwei Folien erläutern die spezifischen Richtlinien</a:t>
            </a:r>
          </a:p>
          <a:p>
            <a:endParaRPr lang="de-DE" dirty="0" smtClean="0"/>
          </a:p>
          <a:p>
            <a:endParaRPr lang="de-DE" dirty="0" smtClean="0"/>
          </a:p>
          <a:p>
            <a:endParaRPr lang="de-DE" dirty="0" smtClean="0"/>
          </a:p>
          <a:p>
            <a:endParaRPr lang="de-DE" dirty="0" smtClean="0"/>
          </a:p>
        </p:txBody>
      </p:sp>
      <p:sp>
        <p:nvSpPr>
          <p:cNvPr id="6"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76</a:t>
            </a:fld>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52899539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CH" dirty="0" smtClean="0"/>
              <a:t>Als Ziffern geschriebene Zahlen werden </a:t>
            </a:r>
            <a:r>
              <a:rPr lang="de-CH" dirty="0"/>
              <a:t>in Form von arabischen Ziffern </a:t>
            </a:r>
            <a:r>
              <a:rPr lang="de-CH" dirty="0" smtClean="0"/>
              <a:t>erfasst</a:t>
            </a:r>
          </a:p>
          <a:p>
            <a:endParaRPr lang="de-CH" dirty="0"/>
          </a:p>
          <a:p>
            <a:endParaRPr lang="de-CH" dirty="0" smtClean="0"/>
          </a:p>
          <a:p>
            <a:endParaRPr lang="de-CH" dirty="0"/>
          </a:p>
          <a:p>
            <a:endParaRPr lang="de-CH" dirty="0" smtClean="0"/>
          </a:p>
          <a:p>
            <a:endParaRPr lang="de-CH" dirty="0"/>
          </a:p>
          <a:p>
            <a:r>
              <a:rPr lang="de-CH" dirty="0"/>
              <a:t>Als Wörter geschriebene Zahlen werden durch arabische Ziffern ersetzt</a:t>
            </a:r>
          </a:p>
          <a:p>
            <a:pPr marL="0" indent="0">
              <a:buNone/>
            </a:pP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2374494412"/>
              </p:ext>
            </p:extLst>
          </p:nvPr>
        </p:nvGraphicFramePr>
        <p:xfrm>
          <a:off x="683568" y="1945640"/>
          <a:ext cx="7848872" cy="1483360"/>
        </p:xfrm>
        <a:graphic>
          <a:graphicData uri="http://schemas.openxmlformats.org/drawingml/2006/table">
            <a:tbl>
              <a:tblPr firstRow="1" bandRow="1">
                <a:tableStyleId>{5C22544A-7EE6-4342-B048-85BDC9FD1C3A}</a:tableStyleId>
              </a:tblPr>
              <a:tblGrid>
                <a:gridCol w="3096344"/>
                <a:gridCol w="4752528"/>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innerhalb Reihe</a:t>
                      </a:r>
                      <a:endParaRPr lang="de-DE" b="0" dirty="0">
                        <a:latin typeface="Verdana" pitchFamily="34" charset="0"/>
                        <a:ea typeface="Verdana" pitchFamily="34" charset="0"/>
                        <a:cs typeface="Verdana" pitchFamily="34" charset="0"/>
                      </a:endParaRPr>
                    </a:p>
                  </a:txBody>
                  <a:tcPr/>
                </a:tc>
              </a:tr>
              <a:tr h="370840">
                <a:tc>
                  <a:txBody>
                    <a:bodyPr/>
                    <a:lstStyle/>
                    <a:p>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3</a:t>
                      </a:r>
                      <a:endParaRPr lang="de-DE" dirty="0" smtClean="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Erscheinungsdatum</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MCMLXXVII</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1977</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516325298"/>
              </p:ext>
            </p:extLst>
          </p:nvPr>
        </p:nvGraphicFramePr>
        <p:xfrm>
          <a:off x="611560" y="4969976"/>
          <a:ext cx="7978487" cy="741680"/>
        </p:xfrm>
        <a:graphic>
          <a:graphicData uri="http://schemas.openxmlformats.org/drawingml/2006/table">
            <a:tbl>
              <a:tblPr firstRow="1" bandRow="1">
                <a:tableStyleId>{5C22544A-7EE6-4342-B048-85BDC9FD1C3A}</a:tableStyleId>
              </a:tblPr>
              <a:tblGrid>
                <a:gridCol w="3226487"/>
                <a:gridCol w="4752000"/>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für den ersten Teil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band eins,</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heft</a:t>
                      </a:r>
                      <a:r>
                        <a:rPr lang="de-CH" baseline="0" dirty="0" smtClean="0">
                          <a:latin typeface="Verdana" panose="020B0604030504040204" pitchFamily="34" charset="0"/>
                          <a:ea typeface="Verdana" panose="020B0604030504040204" pitchFamily="34" charset="0"/>
                          <a:cs typeface="Verdana" panose="020B0604030504040204" pitchFamily="34" charset="0"/>
                        </a:rPr>
                        <a:t> eins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Band 1, Heft 1</a:t>
                      </a:r>
                      <a:endParaRPr lang="de-DE" dirty="0" smtClean="0">
                        <a:latin typeface="Verdana" pitchFamily="34" charset="0"/>
                        <a:ea typeface="Verdana" pitchFamily="34" charset="0"/>
                        <a:cs typeface="Verdana" pitchFamily="34" charset="0"/>
                      </a:endParaRPr>
                    </a:p>
                  </a:txBody>
                  <a:tcPr>
                    <a:solidFill>
                      <a:srgbClr val="D0D8E8"/>
                    </a:solidFill>
                  </a:tcPr>
                </a:tc>
              </a:tr>
            </a:tbl>
          </a:graphicData>
        </a:graphic>
      </p:graphicFrame>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77</a:t>
            </a:fld>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90998657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Anmerkungen (RDA 1.10, RDA 1.4)</a:t>
            </a:r>
            <a:endParaRPr lang="de-DE" dirty="0"/>
          </a:p>
        </p:txBody>
      </p:sp>
      <p:sp>
        <p:nvSpPr>
          <p:cNvPr id="3" name="Textplatzhalter 2"/>
          <p:cNvSpPr>
            <a:spLocks noGrp="1"/>
          </p:cNvSpPr>
          <p:nvPr>
            <p:ph type="body" sz="quarter" idx="13"/>
          </p:nvPr>
        </p:nvSpPr>
        <p:spPr/>
        <p:txBody>
          <a:bodyPr/>
          <a:lstStyle/>
          <a:p>
            <a:r>
              <a:rPr lang="de-DE" dirty="0"/>
              <a:t>Anmerkungen werden in Deutsch erfasst</a:t>
            </a:r>
          </a:p>
          <a:p>
            <a:r>
              <a:rPr lang="de-DE" dirty="0"/>
              <a:t>Namen, Titel oder Zitate  </a:t>
            </a:r>
          </a:p>
          <a:p>
            <a:pPr lvl="1"/>
            <a:r>
              <a:rPr lang="de-DE" dirty="0"/>
              <a:t>in der Sprache der Informationsquelle</a:t>
            </a:r>
          </a:p>
          <a:p>
            <a:pPr lvl="1"/>
            <a:r>
              <a:rPr lang="de-DE" dirty="0"/>
              <a:t>bei nichtlateinischer Schrift </a:t>
            </a:r>
            <a:br>
              <a:rPr lang="de-DE" dirty="0"/>
            </a:br>
            <a:r>
              <a:rPr lang="de-DE" dirty="0">
                <a:sym typeface="Wingdings" pitchFamily="2" charset="2"/>
              </a:rPr>
              <a:t></a:t>
            </a:r>
            <a:r>
              <a:rPr lang="de-DE" dirty="0"/>
              <a:t> in transliterierter Form</a:t>
            </a:r>
          </a:p>
          <a:p>
            <a:pPr lvl="1">
              <a:buNone/>
            </a:pPr>
            <a:r>
              <a:rPr lang="de-DE" dirty="0">
                <a:sym typeface="Wingdings" pitchFamily="2" charset="2"/>
              </a:rPr>
              <a:t>	 fakultativ </a:t>
            </a:r>
            <a:r>
              <a:rPr lang="de-DE" i="1" dirty="0">
                <a:sym typeface="Wingdings" pitchFamily="2" charset="2"/>
              </a:rPr>
              <a:t>zusätzlich</a:t>
            </a:r>
            <a:r>
              <a:rPr lang="de-DE" dirty="0">
                <a:sym typeface="Wingdings" pitchFamily="2" charset="2"/>
              </a:rPr>
              <a:t> eine Anmerkung in Originalschrift</a:t>
            </a:r>
            <a:endParaRPr lang="de-DE" dirty="0"/>
          </a:p>
          <a:p>
            <a:endParaRPr lang="de-DE" dirty="0"/>
          </a:p>
          <a:p>
            <a:pPr>
              <a:buNone/>
            </a:pPr>
            <a:r>
              <a:rPr lang="de-DE" dirty="0"/>
              <a:t>	Beispiel:</a:t>
            </a:r>
          </a:p>
          <a:p>
            <a:pPr>
              <a:buNone/>
            </a:pPr>
            <a:r>
              <a:rPr lang="de-CH" dirty="0"/>
              <a:t>	"</a:t>
            </a:r>
            <a:r>
              <a:rPr lang="de-CH" dirty="0" err="1"/>
              <a:t>Published</a:t>
            </a:r>
            <a:r>
              <a:rPr lang="de-CH" dirty="0"/>
              <a:t> </a:t>
            </a:r>
            <a:r>
              <a:rPr lang="de-CH" dirty="0" err="1"/>
              <a:t>for</a:t>
            </a:r>
            <a:r>
              <a:rPr lang="de-CH" dirty="0"/>
              <a:t> </a:t>
            </a:r>
            <a:r>
              <a:rPr lang="de-CH" dirty="0" err="1"/>
              <a:t>the</a:t>
            </a:r>
            <a:r>
              <a:rPr lang="de-CH" dirty="0"/>
              <a:t> Royal Institute </a:t>
            </a:r>
            <a:r>
              <a:rPr lang="de-CH" dirty="0" err="1"/>
              <a:t>of</a:t>
            </a:r>
            <a:r>
              <a:rPr lang="de-CH" dirty="0"/>
              <a:t> Public Administration"</a:t>
            </a:r>
          </a:p>
          <a:p>
            <a:pPr lvl="1">
              <a:buNone/>
            </a:pPr>
            <a:endParaRPr lang="de-DE" dirty="0" smtClean="0"/>
          </a:p>
          <a:p>
            <a:pPr lvl="1">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295498163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2232248"/>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79</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845173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4" name="Rechteck 3"/>
          <p:cNvSpPr/>
          <p:nvPr/>
        </p:nvSpPr>
        <p:spPr>
          <a:xfrm>
            <a:off x="539552" y="4365104"/>
            <a:ext cx="8280920"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30.11.016 | CC BY-NC-SA</a:t>
            </a:r>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2749957641"/>
              </p:ext>
            </p:extLst>
          </p:nvPr>
        </p:nvGraphicFramePr>
        <p:xfrm>
          <a:off x="1043608" y="1988840"/>
          <a:ext cx="6768753" cy="2312275"/>
        </p:xfrm>
        <a:graphic>
          <a:graphicData uri="http://schemas.openxmlformats.org/drawingml/2006/table">
            <a:tbl>
              <a:tblPr firstRow="1" bandRow="1">
                <a:tableStyleId>{5C22544A-7EE6-4342-B048-85BDC9FD1C3A}</a:tableStyleId>
              </a:tblPr>
              <a:tblGrid>
                <a:gridCol w="1054413"/>
                <a:gridCol w="2677079"/>
                <a:gridCol w="3037261"/>
              </a:tblGrid>
              <a:tr h="361026">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nchor="ct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nchor="ctr"/>
                </a:tc>
              </a:tr>
              <a:tr h="61936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Kassel</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Fulda</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66645">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Wiesbaden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6" name="Foliennummernplatzhalter 5"/>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1760938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3" name="Textplatzhalter 2"/>
          <p:cNvSpPr>
            <a:spLocks noGrp="1"/>
          </p:cNvSpPr>
          <p:nvPr>
            <p:ph type="body" sz="quarter" idx="13"/>
          </p:nvPr>
        </p:nvSpPr>
        <p:spPr/>
        <p:txBody>
          <a:bodyPr wrap="square"/>
          <a:lstStyle/>
          <a:p>
            <a:r>
              <a:rPr lang="de-DE" dirty="0"/>
              <a:t>Bezeichnen eine Ressource: Wort, Zeichen oder Gruppe von Wörtern/Zeichen (RDA 2.3.1.1)</a:t>
            </a:r>
          </a:p>
          <a:p>
            <a:pPr lvl="1"/>
            <a:r>
              <a:rPr lang="de-DE" dirty="0"/>
              <a:t>Mottos, Segensformeln, Widmungen u. ä. werden weggelassen (RDA 2.3.1.1 D-A-CH)</a:t>
            </a:r>
          </a:p>
          <a:p>
            <a:pPr marL="358775" lvl="1" indent="-358775">
              <a:buFont typeface="Arial" pitchFamily="34" charset="0"/>
              <a:buChar char="•"/>
            </a:pPr>
            <a:r>
              <a:rPr lang="de-DE" sz="2400" dirty="0"/>
              <a:t>Titelarten</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80</a:t>
            </a:fld>
            <a:endParaRPr lang="de-DE"/>
          </a:p>
        </p:txBody>
      </p:sp>
      <p:sp>
        <p:nvSpPr>
          <p:cNvPr id="10" name="Fußzeilenplatzhalter 9"/>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647684814"/>
              </p:ext>
            </p:extLst>
          </p:nvPr>
        </p:nvGraphicFramePr>
        <p:xfrm>
          <a:off x="323528"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6682653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a:t>Informationsquellen: spezifische Bestimmungen für jede </a:t>
            </a:r>
            <a:r>
              <a:rPr lang="de-DE" sz="2400" dirty="0" err="1"/>
              <a:t>Titelart</a:t>
            </a:r>
            <a:r>
              <a:rPr lang="de-DE" sz="2400" dirty="0"/>
              <a:t> (RDA 2.3.1.2)</a:t>
            </a:r>
          </a:p>
          <a:p>
            <a:pPr marL="358775" lvl="1" indent="-358775">
              <a:buFont typeface="Arial" pitchFamily="34" charset="0"/>
              <a:buChar char="•"/>
            </a:pPr>
            <a:endParaRPr lang="de-DE" sz="2400" dirty="0"/>
          </a:p>
          <a:p>
            <a:pPr marL="358775" lvl="1" indent="-358775">
              <a:buFont typeface="Arial" pitchFamily="34" charset="0"/>
              <a:buChar char="•"/>
            </a:pPr>
            <a:r>
              <a:rPr lang="de-DE" sz="2400" dirty="0"/>
              <a:t>Erfassung so wie der Titel in der Informationsquelle erscheint (RDA 2.3.1.4 + RDA 2.3.1.4 D-A-CH)</a:t>
            </a:r>
          </a:p>
          <a:p>
            <a:pPr marL="758825" lvl="2" indent="-358775">
              <a:buFont typeface="Symbol" pitchFamily="18" charset="2"/>
              <a:buChar char="-"/>
            </a:pPr>
            <a:r>
              <a:rPr lang="de-DE" sz="2000" dirty="0"/>
              <a:t>Allgemeine Richtlinien zum Übertragen beachten (RDA 1.7)</a:t>
            </a:r>
          </a:p>
          <a:p>
            <a:pPr marL="358775" lvl="1" indent="-358775">
              <a:buNone/>
            </a:pPr>
            <a:r>
              <a:rPr lang="de-DE" sz="2400" dirty="0"/>
              <a:t>Beispiele 1:</a:t>
            </a:r>
          </a:p>
        </p:txBody>
      </p:sp>
      <p:sp>
        <p:nvSpPr>
          <p:cNvPr id="9" name="Foliennummernplatzhalter 8"/>
          <p:cNvSpPr>
            <a:spLocks noGrp="1"/>
          </p:cNvSpPr>
          <p:nvPr>
            <p:ph type="sldNum" sz="quarter" idx="4"/>
          </p:nvPr>
        </p:nvSpPr>
        <p:spPr/>
        <p:txBody>
          <a:bodyPr/>
          <a:lstStyle/>
          <a:p>
            <a:fld id="{8A6690F1-7CA1-4166-A522-500460961984}" type="slidenum">
              <a:rPr lang="de-DE" smtClean="0"/>
              <a:pPr/>
              <a:t>81</a:t>
            </a:fld>
            <a:endParaRPr lang="de-DE"/>
          </a:p>
        </p:txBody>
      </p:sp>
      <p:sp>
        <p:nvSpPr>
          <p:cNvPr id="10" name="Fußzeilenplatzhalter 9"/>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64300002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61671342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a:t>Erfassung so wie der Titel in der Informationsquelle erscheint (RDA 2.3.1.4 + RDA 2.3.1.4 D-A-CH)</a:t>
            </a:r>
          </a:p>
          <a:p>
            <a:pPr marL="758825" lvl="2" indent="-358775">
              <a:buFont typeface="Symbol" pitchFamily="18" charset="2"/>
              <a:buChar char="-"/>
            </a:pPr>
            <a:r>
              <a:rPr lang="de-DE" sz="2000" dirty="0"/>
              <a:t>Auch mit Fehlern (Ausnahme: offensichtliche Tipp-/Druckfehler im Haupttitel einer fortlaufenden oder integrierenden Ressource)</a:t>
            </a:r>
          </a:p>
          <a:p>
            <a:pPr marL="758825" lvl="2" indent="-358775">
              <a:buFont typeface="Symbol" pitchFamily="18" charset="2"/>
              <a:buChar char="-"/>
            </a:pPr>
            <a:endParaRPr lang="de-DE" sz="2000" dirty="0"/>
          </a:p>
          <a:p>
            <a:pPr marL="358775" lvl="1" indent="-358775">
              <a:buNone/>
            </a:pPr>
            <a:r>
              <a:rPr lang="de-DE" sz="2400" dirty="0"/>
              <a:t>Beispiele 4:</a:t>
            </a:r>
            <a:endParaRPr lang="de-DE" dirty="0"/>
          </a:p>
          <a:p>
            <a:endParaRPr lang="de-DE" dirty="0" smtClean="0"/>
          </a:p>
        </p:txBody>
      </p:sp>
      <p:sp>
        <p:nvSpPr>
          <p:cNvPr id="9" name="Foliennummernplatzhalter 8"/>
          <p:cNvSpPr>
            <a:spLocks noGrp="1"/>
          </p:cNvSpPr>
          <p:nvPr>
            <p:ph type="sldNum" sz="quarter" idx="4"/>
          </p:nvPr>
        </p:nvSpPr>
        <p:spPr/>
        <p:txBody>
          <a:bodyPr/>
          <a:lstStyle/>
          <a:p>
            <a:fld id="{8A6690F1-7CA1-4166-A522-500460961984}" type="slidenum">
              <a:rPr lang="de-DE" smtClean="0"/>
              <a:pPr/>
              <a:t>82</a:t>
            </a:fld>
            <a:endParaRPr lang="de-DE"/>
          </a:p>
        </p:txBody>
      </p:sp>
      <p:sp>
        <p:nvSpPr>
          <p:cNvPr id="10" name="Fußzeilenplatzhalter 9"/>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979733428"/>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4463051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r>
              <a:rPr lang="de-DE" dirty="0"/>
              <a:t>Hauptsächliche Bezeichnung einer Ressource (RDA 2.3.2.1)</a:t>
            </a:r>
          </a:p>
          <a:p>
            <a:endParaRPr lang="de-DE" dirty="0"/>
          </a:p>
          <a:p>
            <a:r>
              <a:rPr lang="de-DE" dirty="0"/>
              <a:t>Informationsquellen (RDA 2.3.2.2)</a:t>
            </a:r>
          </a:p>
          <a:p>
            <a:pPr lvl="1"/>
            <a:r>
              <a:rPr lang="de-DE" dirty="0"/>
              <a:t>Bevorzugte Informationsquelle: s. RDA 2.2.2.-2.2.3 </a:t>
            </a:r>
            <a:r>
              <a:rPr lang="de-DE" dirty="0">
                <a:solidFill>
                  <a:schemeClr val="accent1">
                    <a:lumMod val="75000"/>
                  </a:schemeClr>
                </a:solidFill>
              </a:rPr>
              <a:t>(in Modul 2)</a:t>
            </a:r>
          </a:p>
          <a:p>
            <a:pPr lvl="1"/>
            <a:r>
              <a:rPr lang="de-DE" dirty="0"/>
              <a:t>Ressource ohne Titel:</a:t>
            </a:r>
          </a:p>
          <a:p>
            <a:pPr lvl="2"/>
            <a:r>
              <a:rPr lang="de-DE" sz="1800" dirty="0"/>
              <a:t>Textanfang als Titel (RDA 2.3.2.10 D-A-CH)</a:t>
            </a:r>
          </a:p>
          <a:p>
            <a:pPr lvl="2"/>
            <a:r>
              <a:rPr lang="de-DE" sz="1800" dirty="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a:t>Wenn kein Titel ermittelbar, wird der Haupttitel fingiert in von der Agentur bevorzugter Sprache und Schrift (RDA 2.3.2.11 + RDA 2.3.2.11 D-A-CH).</a:t>
            </a:r>
          </a:p>
        </p:txBody>
      </p:sp>
      <p:sp>
        <p:nvSpPr>
          <p:cNvPr id="8" name="Foliennummernplatzhalter 7"/>
          <p:cNvSpPr>
            <a:spLocks noGrp="1"/>
          </p:cNvSpPr>
          <p:nvPr>
            <p:ph type="sldNum" sz="quarter" idx="4"/>
          </p:nvPr>
        </p:nvSpPr>
        <p:spPr/>
        <p:txBody>
          <a:bodyPr/>
          <a:lstStyle/>
          <a:p>
            <a:fld id="{8A6690F1-7CA1-4166-A522-500460961984}" type="slidenum">
              <a:rPr lang="de-DE" smtClean="0"/>
              <a:pPr/>
              <a:t>83</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89009851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r>
              <a:rPr lang="de-DE" sz="2000" dirty="0" smtClean="0"/>
              <a:t>Titel in mehreren Sprachen/Schriften in der Informationsquelle (RDA 2.3.2.4</a:t>
            </a:r>
            <a:r>
              <a:rPr lang="de-DE" sz="2000" spc="-100" dirty="0"/>
              <a:t> + RDA 2.3.2.4 </a:t>
            </a:r>
            <a:r>
              <a:rPr lang="de-DE" sz="2000" spc="-100" dirty="0" smtClean="0"/>
              <a:t>D-A-CH)</a:t>
            </a:r>
            <a:endParaRPr lang="de-DE" sz="2000" dirty="0" smtClean="0"/>
          </a:p>
          <a:p>
            <a:pPr lvl="1"/>
            <a:r>
              <a:rPr lang="de-DE" dirty="0"/>
              <a:t>Inhalt geschrieben/gesprochen/gesungen:</a:t>
            </a:r>
          </a:p>
          <a:p>
            <a:pPr lvl="2"/>
            <a:r>
              <a:rPr lang="de-DE" dirty="0"/>
              <a:t>Haupttitel in der Sprache oder Schrift, in welcher der Hauptinhalt der Ressource ist</a:t>
            </a:r>
          </a:p>
          <a:p>
            <a:pPr lvl="2"/>
            <a:r>
              <a:rPr lang="de-DE" dirty="0"/>
              <a:t>Haupttitel anhand Reihenfolge, Layout, Typografie, wenn der Hauptinhalt nicht in einer einzigen Sprache/Schrift ist</a:t>
            </a:r>
          </a:p>
          <a:p>
            <a:pPr lvl="2"/>
            <a:r>
              <a:rPr lang="de-DE" dirty="0"/>
              <a:t>Fortl./integrierende Ressource: hervorgehobener bzw. zuerst genannter Titel = Haupttitel</a:t>
            </a:r>
          </a:p>
          <a:p>
            <a:pPr lvl="1"/>
            <a:r>
              <a:rPr lang="de-DE" dirty="0"/>
              <a:t>Anderer Inhalt:</a:t>
            </a:r>
          </a:p>
          <a:p>
            <a:pPr lvl="2"/>
            <a:r>
              <a:rPr lang="de-DE" dirty="0"/>
              <a:t>Haupttitel anhand Reihenfolge, Layout, Typografie</a:t>
            </a:r>
          </a:p>
          <a:p>
            <a:r>
              <a:rPr lang="de-DE" sz="2000" dirty="0"/>
              <a:t>Titel in mehreren Formen und in einer Sprache/ Schrift in der Informationsquelle (RDA 2.3.2.5)</a:t>
            </a:r>
          </a:p>
          <a:p>
            <a:pPr lvl="1"/>
            <a:r>
              <a:rPr lang="de-DE" dirty="0"/>
              <a:t>Haupttitel anhand Reihenfolge, Layout, Typografie</a:t>
            </a:r>
          </a:p>
          <a:p>
            <a:pPr lvl="1"/>
            <a:r>
              <a:rPr lang="de-DE" dirty="0"/>
              <a:t>Im Zweifelsfall: umfassendster Titel = Haupttitel</a:t>
            </a:r>
          </a:p>
          <a:p>
            <a:pPr lvl="1"/>
            <a:r>
              <a:rPr lang="de-DE" dirty="0"/>
              <a:t>Fortl./integrierende Ressource: Titel in vollständiger Form + Kurzform: Vollständige Form = Haupttitel</a:t>
            </a:r>
          </a:p>
        </p:txBody>
      </p:sp>
      <p:sp>
        <p:nvSpPr>
          <p:cNvPr id="8" name="Foliennummernplatzhalter 7"/>
          <p:cNvSpPr>
            <a:spLocks noGrp="1"/>
          </p:cNvSpPr>
          <p:nvPr>
            <p:ph type="sldNum" sz="quarter" idx="4"/>
          </p:nvPr>
        </p:nvSpPr>
        <p:spPr/>
        <p:txBody>
          <a:bodyPr/>
          <a:lstStyle/>
          <a:p>
            <a:fld id="{8A6690F1-7CA1-4166-A522-500460961984}" type="slidenum">
              <a:rPr lang="de-DE" smtClean="0"/>
              <a:pPr/>
              <a:t>84</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68668967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85</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11"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Ausnahme Ressource ohne übergeordneten Titel: Haupttitel der Teile werden getrennt erfasst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Tree>
    <p:extLst>
      <p:ext uri="{BB962C8B-B14F-4D97-AF65-F5344CB8AC3E}">
        <p14:creationId xmlns:p14="http://schemas.microsoft.com/office/powerpoint/2010/main" val="172489609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86</a:t>
            </a:fld>
            <a:endParaRPr lang="de-DE"/>
          </a:p>
        </p:txBody>
      </p:sp>
      <p:sp>
        <p:nvSpPr>
          <p:cNvPr id="15" name="Fußzeilenplatzhalter 14"/>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12" name="Textfeld 11"/>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13" name="Tabelle 12"/>
          <p:cNvGraphicFramePr>
            <a:graphicFrameLocks noGrp="1"/>
          </p:cNvGraphicFramePr>
          <p:nvPr>
            <p:extLst>
              <p:ext uri="{D42A27DB-BD31-4B8C-83A1-F6EECF244321}">
                <p14:modId xmlns:p14="http://schemas.microsoft.com/office/powerpoint/2010/main" val="1318628648"/>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6" name="Textfeld 15"/>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17" name="Tabelle 16"/>
          <p:cNvGraphicFramePr>
            <a:graphicFrameLocks noGrp="1"/>
          </p:cNvGraphicFramePr>
          <p:nvPr>
            <p:extLst>
              <p:ext uri="{D42A27DB-BD31-4B8C-83A1-F6EECF244321}">
                <p14:modId xmlns:p14="http://schemas.microsoft.com/office/powerpoint/2010/main" val="233565108"/>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Textfeld 17"/>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9" name="Tabelle 18"/>
          <p:cNvGraphicFramePr>
            <a:graphicFrameLocks noGrp="1"/>
          </p:cNvGraphicFramePr>
          <p:nvPr>
            <p:extLst>
              <p:ext uri="{D42A27DB-BD31-4B8C-83A1-F6EECF244321}">
                <p14:modId xmlns:p14="http://schemas.microsoft.com/office/powerpoint/2010/main" val="1364886148"/>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77508593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87</a:t>
            </a:fld>
            <a:endParaRPr lang="de-DE"/>
          </a:p>
        </p:txBody>
      </p:sp>
      <p:sp>
        <p:nvSpPr>
          <p:cNvPr id="13" name="Fußzeilenplatzhalter 12"/>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17" name="Textfeld 16"/>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18" name="Tabelle 17"/>
          <p:cNvGraphicFramePr>
            <a:graphicFrameLocks noGrp="1"/>
          </p:cNvGraphicFramePr>
          <p:nvPr>
            <p:extLst>
              <p:ext uri="{D42A27DB-BD31-4B8C-83A1-F6EECF244321}">
                <p14:modId xmlns:p14="http://schemas.microsoft.com/office/powerpoint/2010/main" val="750703687"/>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9" name="Textfeld 18"/>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20" name="Tabelle 19"/>
          <p:cNvGraphicFramePr>
            <a:graphicFrameLocks noGrp="1"/>
          </p:cNvGraphicFramePr>
          <p:nvPr>
            <p:extLst>
              <p:ext uri="{D42A27DB-BD31-4B8C-83A1-F6EECF244321}">
                <p14:modId xmlns:p14="http://schemas.microsoft.com/office/powerpoint/2010/main" val="3447872220"/>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18709740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3" name="Textplatzhalter 2"/>
          <p:cNvSpPr>
            <a:spLocks noGrp="1"/>
          </p:cNvSpPr>
          <p:nvPr>
            <p:ph type="body" sz="quarter" idx="13"/>
          </p:nvPr>
        </p:nvSpPr>
        <p:spPr/>
        <p:txBody>
          <a:bodyPr wrap="square"/>
          <a:lstStyle/>
          <a:p>
            <a:pPr algn="just"/>
            <a:r>
              <a:rPr lang="de-DE" dirty="0"/>
              <a:t>Haupttitel in anderer Sprache und/oder Schrift (RDA 2.3.3.1)</a:t>
            </a:r>
          </a:p>
          <a:p>
            <a:pPr algn="just"/>
            <a:r>
              <a:rPr lang="de-DE" dirty="0"/>
              <a:t>Informationsquellen (RDA 2.3.3.2) </a:t>
            </a:r>
          </a:p>
          <a:p>
            <a:pPr lvl="1"/>
            <a:r>
              <a:rPr lang="de-DE" dirty="0"/>
              <a:t>Beliebige Quellen innerhalb der Ressource</a:t>
            </a:r>
          </a:p>
          <a:p>
            <a:pPr lvl="1"/>
            <a:r>
              <a:rPr lang="de-DE" dirty="0"/>
              <a:t>Aus derselben Quelle außerhalb der Ressource, aus der der Haupttitel stammt</a:t>
            </a:r>
          </a:p>
          <a:p>
            <a:pPr marL="358775" lvl="1" indent="-358775">
              <a:buFont typeface="Arial" pitchFamily="34" charset="0"/>
              <a:buChar char="•"/>
            </a:pPr>
            <a:r>
              <a:rPr lang="de-DE" sz="2400" dirty="0"/>
              <a:t>Erfassung nach den Grundregeln (RDA 2.3.3.3), d. h. so wie der Titel in der Informationsquelle erscheint (s. RDA 2.3.1)</a:t>
            </a:r>
          </a:p>
          <a:p>
            <a:pPr lvl="1"/>
            <a:r>
              <a:rPr lang="de-DE" dirty="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88</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20812133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3" name="Textplatzhalter 2"/>
          <p:cNvSpPr>
            <a:spLocks noGrp="1"/>
          </p:cNvSpPr>
          <p:nvPr>
            <p:ph type="body" sz="quarter" idx="13"/>
          </p:nvPr>
        </p:nvSpPr>
        <p:spPr/>
        <p:txBody>
          <a:bodyPr wrap="square"/>
          <a:lstStyle/>
          <a:p>
            <a:pPr lvl="1"/>
            <a:r>
              <a:rPr lang="de-DE" dirty="0"/>
              <a:t>Versionsnummer/Jahr als Angabe zum Stand einer Software oder einer elektronischen Ressource = Teil eines Paralleltitels, wenn durch das Layout begründet (RDA 2.3.3.3 D-A-CH mit Verweis auf 2.3.2.7 D-A-CH / RDA 2.5.2.3 D-A-CH)</a:t>
            </a:r>
          </a:p>
          <a:p>
            <a:pPr lvl="1"/>
            <a:r>
              <a:rPr lang="de-DE" dirty="0"/>
              <a:t>Alternativtitel = Teil eines Paralleltitels. Das erste Wort eines Alternativtitels wird großgeschrieben (RDA 2.3.3.3 D-A-CH mit Verweis auf RDA 2.3.2.7 D-A-CH).</a:t>
            </a:r>
          </a:p>
          <a:p>
            <a:pPr lvl="1"/>
            <a:endParaRPr lang="de-DE" dirty="0"/>
          </a:p>
          <a:p>
            <a:r>
              <a:rPr lang="de-DE" dirty="0"/>
              <a:t>Mehrere Paralleltitel</a:t>
            </a:r>
          </a:p>
          <a:p>
            <a:pPr lvl="1"/>
            <a:r>
              <a:rPr lang="de-DE" dirty="0"/>
              <a:t>Nur erster Paralleltitel und ggf. Paralleltitel in deutscher Sprache wird erfasst. Erfassung weiterer Paralleltitel im Ermessen des Katalogisierenden (RDA 2.3.3.3 D-A-CH).</a:t>
            </a:r>
          </a:p>
        </p:txBody>
      </p:sp>
      <p:sp>
        <p:nvSpPr>
          <p:cNvPr id="8" name="Foliennummernplatzhalter 7"/>
          <p:cNvSpPr>
            <a:spLocks noGrp="1"/>
          </p:cNvSpPr>
          <p:nvPr>
            <p:ph type="sldNum" sz="quarter" idx="4"/>
          </p:nvPr>
        </p:nvSpPr>
        <p:spPr/>
        <p:txBody>
          <a:bodyPr/>
          <a:lstStyle/>
          <a:p>
            <a:fld id="{8A6690F1-7CA1-4166-A522-500460961984}" type="slidenum">
              <a:rPr lang="de-DE" smtClean="0"/>
              <a:pPr/>
              <a:t>89</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3462647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420888"/>
            <a:ext cx="8229600" cy="1512168"/>
          </a:xfrm>
        </p:spPr>
        <p:txBody>
          <a:bodyPr/>
          <a:lstStyle/>
          <a:p>
            <a:pPr algn="ctr"/>
            <a:r>
              <a:rPr lang="de-DE" dirty="0" smtClean="0"/>
              <a:t>Zusammengesetzte Beschreibung und erste Titelaufnahme nach RDA für eine einzelne Einheit und eine fortlaufende Ressource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920880" cy="365125"/>
          </a:xfrm>
        </p:spPr>
        <p:txBody>
          <a:bodyPr/>
          <a:lstStyle/>
          <a:p>
            <a:r>
              <a:rPr lang="de-DE" smtClean="0"/>
              <a:t>AG RDA Schulungsunterlagen | RDA kompakt | Stand: 30.11.016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70739727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p>
        </p:txBody>
      </p:sp>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90</a:t>
            </a:fld>
            <a:endParaRPr lang="de-DE"/>
          </a:p>
        </p:txBody>
      </p:sp>
      <p:sp>
        <p:nvSpPr>
          <p:cNvPr id="12" name="Fußzeilenplatzhalter 11"/>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646945207"/>
              </p:ext>
            </p:extLst>
          </p:nvPr>
        </p:nvGraphicFramePr>
        <p:xfrm>
          <a:off x="3995936" y="1561336"/>
          <a:ext cx="5040561" cy="3523848"/>
        </p:xfrm>
        <a:graphic>
          <a:graphicData uri="http://schemas.openxmlformats.org/drawingml/2006/table">
            <a:tbl>
              <a:tblPr firstRow="1" bandRow="1">
                <a:tableStyleId>{5C22544A-7EE6-4342-B048-85BDC9FD1C3A}</a:tableStyleId>
              </a:tblPr>
              <a:tblGrid>
                <a:gridCol w="949670"/>
                <a:gridCol w="1426594"/>
                <a:gridCol w="2664297"/>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6688353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a:t>
            </a:r>
            <a:endParaRPr lang="de-DE" dirty="0"/>
          </a:p>
        </p:txBody>
      </p:sp>
      <p:sp>
        <p:nvSpPr>
          <p:cNvPr id="3" name="Textplatzhalter 2"/>
          <p:cNvSpPr>
            <a:spLocks noGrp="1"/>
          </p:cNvSpPr>
          <p:nvPr>
            <p:ph type="body" sz="quarter" idx="13"/>
          </p:nvPr>
        </p:nvSpPr>
        <p:spPr/>
        <p:txBody>
          <a:bodyPr wrap="square"/>
          <a:lstStyle/>
          <a:p>
            <a:pPr algn="just"/>
            <a:r>
              <a:rPr lang="de-DE" dirty="0"/>
              <a:t>Information, die mit Haupttitel in Verbindung steht, und Charakter, Inhalte, Ziele oder Motivation der Ressource oder Anlass der Entstehung, Veröffentlichung usw. der Ressource angibt (RDA 2.3.4.1)</a:t>
            </a:r>
          </a:p>
          <a:p>
            <a:pPr lvl="1" algn="just"/>
            <a:r>
              <a:rPr lang="de-DE" dirty="0"/>
              <a:t>Z. B. Untertitel, Erläuterungen und Ergänzungen</a:t>
            </a:r>
          </a:p>
          <a:p>
            <a:pPr lvl="1" algn="just"/>
            <a:r>
              <a:rPr lang="de-DE" dirty="0"/>
              <a:t>Keine Variationen des Haupttitels, z. B. Titel auf Rücken von Buch oder CD-/DVD-Hülle, Umschlag oder Buchdeckel.</a:t>
            </a:r>
          </a:p>
          <a:p>
            <a:pPr lvl="1" algn="just">
              <a:buNone/>
            </a:pPr>
            <a:endParaRPr lang="de-DE" dirty="0"/>
          </a:p>
          <a:p>
            <a:pPr algn="just"/>
            <a:r>
              <a:rPr lang="de-DE" dirty="0"/>
              <a:t>Informationsquellen (RDA 2.3.4.2) </a:t>
            </a:r>
          </a:p>
          <a:p>
            <a:pPr lvl="1"/>
            <a:r>
              <a:rPr lang="de-DE" dirty="0"/>
              <a:t>Quelle für Haupttitel = Quelle für Titelzusatz</a:t>
            </a:r>
          </a:p>
          <a:p>
            <a:pPr lvl="1"/>
            <a:r>
              <a:rPr lang="de-DE" dirty="0"/>
              <a:t>Titelzusätze werden i. A. nicht ermittelt. Für eine kartografische Ressource/Ressource aus bewegten Bildern können Titelzusätze bei Bedarf ermittelt werden (RDA 2.3.4.1).</a:t>
            </a:r>
          </a:p>
        </p:txBody>
      </p:sp>
      <p:sp>
        <p:nvSpPr>
          <p:cNvPr id="8" name="Foliennummernplatzhalter 7"/>
          <p:cNvSpPr>
            <a:spLocks noGrp="1"/>
          </p:cNvSpPr>
          <p:nvPr>
            <p:ph type="sldNum" sz="quarter" idx="4"/>
          </p:nvPr>
        </p:nvSpPr>
        <p:spPr/>
        <p:txBody>
          <a:bodyPr/>
          <a:lstStyle/>
          <a:p>
            <a:fld id="{8A6690F1-7CA1-4166-A522-500460961984}" type="slidenum">
              <a:rPr lang="de-DE" smtClean="0"/>
              <a:pPr/>
              <a:t>91</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74864292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8" name="Grafik 7" descr="Katalogisierung_nach_den_Rak-WB_Titelseite.jpg"/>
          <p:cNvPicPr>
            <a:picLocks noChangeAspect="1"/>
          </p:cNvPicPr>
          <p:nvPr/>
        </p:nvPicPr>
        <p:blipFill>
          <a:blip r:embed="rId2"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3"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sp>
        <p:nvSpPr>
          <p:cNvPr id="13" name="Foliennummernplatzhalter 12"/>
          <p:cNvSpPr>
            <a:spLocks noGrp="1"/>
          </p:cNvSpPr>
          <p:nvPr>
            <p:ph type="sldNum" sz="quarter" idx="4"/>
          </p:nvPr>
        </p:nvSpPr>
        <p:spPr/>
        <p:txBody>
          <a:bodyPr/>
          <a:lstStyle/>
          <a:p>
            <a:fld id="{8A6690F1-7CA1-4166-A522-500460961984}" type="slidenum">
              <a:rPr lang="de-DE" smtClean="0"/>
              <a:pPr/>
              <a:t>92</a:t>
            </a:fld>
            <a:endParaRPr lang="de-DE"/>
          </a:p>
        </p:txBody>
      </p:sp>
      <p:sp>
        <p:nvSpPr>
          <p:cNvPr id="14" name="Fußzeilenplatzhalter 13"/>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3792555081"/>
              </p:ext>
            </p:extLst>
          </p:nvPr>
        </p:nvGraphicFramePr>
        <p:xfrm>
          <a:off x="3419872" y="1412776"/>
          <a:ext cx="5616624" cy="2319554"/>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2174877931"/>
              </p:ext>
            </p:extLst>
          </p:nvPr>
        </p:nvGraphicFramePr>
        <p:xfrm>
          <a:off x="3419872" y="4149080"/>
          <a:ext cx="5616624" cy="1669779"/>
        </p:xfrm>
        <a:graphic>
          <a:graphicData uri="http://schemas.openxmlformats.org/drawingml/2006/table">
            <a:tbl>
              <a:tblPr firstRow="1" bandRow="1">
                <a:tableStyleId>{5C22544A-7EE6-4342-B048-85BDC9FD1C3A}</a:tableStyleId>
              </a:tblPr>
              <a:tblGrid>
                <a:gridCol w="1080119"/>
                <a:gridCol w="1800201"/>
                <a:gridCol w="2736304"/>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80310851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a:t>
            </a:r>
            <a:endParaRPr lang="de-DE" dirty="0"/>
          </a:p>
        </p:txBody>
      </p:sp>
      <p:sp>
        <p:nvSpPr>
          <p:cNvPr id="3" name="Textplatzhalter 2"/>
          <p:cNvSpPr>
            <a:spLocks noGrp="1"/>
          </p:cNvSpPr>
          <p:nvPr>
            <p:ph type="body" sz="quarter" idx="13"/>
          </p:nvPr>
        </p:nvSpPr>
        <p:spPr/>
        <p:txBody>
          <a:bodyPr wrap="square"/>
          <a:lstStyle/>
          <a:p>
            <a:pPr algn="just"/>
            <a:r>
              <a:rPr lang="de-DE" dirty="0"/>
              <a:t>Titelzusatz in anderer Sprache und/oder Schrift als die, die im Element Titelzusatz erfasst wird</a:t>
            </a:r>
          </a:p>
          <a:p>
            <a:pPr lvl="1" algn="just"/>
            <a:endParaRPr lang="de-DE" dirty="0"/>
          </a:p>
          <a:p>
            <a:pPr algn="just"/>
            <a:r>
              <a:rPr lang="de-DE" dirty="0"/>
              <a:t>Informationsquellen (RDA 2.3.5.2) </a:t>
            </a:r>
          </a:p>
          <a:p>
            <a:pPr lvl="1"/>
            <a:r>
              <a:rPr lang="de-DE" dirty="0"/>
              <a:t>Quelle für Paralleltitel = Quelle für entsprechenden parallelen Titelzusatz</a:t>
            </a:r>
          </a:p>
          <a:p>
            <a:pPr lvl="1"/>
            <a:r>
              <a:rPr lang="de-DE" dirty="0"/>
              <a:t>Quelle für Haupttitel = Quelle für parallelen Titelzusatz, wenn kein entsprechender Paralleltitel vorliegt</a:t>
            </a:r>
          </a:p>
          <a:p>
            <a:pPr lvl="1"/>
            <a:endParaRPr lang="de-DE" dirty="0"/>
          </a:p>
          <a:p>
            <a:pPr marL="358775" lvl="1" indent="-358775">
              <a:buFont typeface="Arial" pitchFamily="34" charset="0"/>
              <a:buChar char="•"/>
            </a:pPr>
            <a:r>
              <a:rPr lang="de-DE" sz="2400" dirty="0"/>
              <a:t>Erfassung nach den Grundregeln (RDA 2.3.5.3), d. h. so wie der Titel in der Informationsquelle erscheint (s. RDA 2.3.1)</a:t>
            </a:r>
            <a:endParaRPr lang="de-DE" dirty="0"/>
          </a:p>
          <a:p>
            <a:pPr marL="758825" lvl="2" indent="-358775">
              <a:buFont typeface="Symbol" pitchFamily="18" charset="2"/>
              <a:buChar char="-"/>
            </a:pPr>
            <a:r>
              <a:rPr lang="de-DE" sz="2000" dirty="0"/>
              <a:t>Erstes Wort/Abkürzung des ersten Worts wird i. A. kleingeschrieben, außer RDA A.10-A.55 bzw. RDA B geben Großschreibung vor (s. RDA A.4.1</a:t>
            </a:r>
            <a:r>
              <a:rPr lang="de-DE" sz="2000" dirty="0" smtClean="0"/>
              <a:t>).</a:t>
            </a:r>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93</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424889987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94</a:t>
            </a:fld>
            <a:endParaRPr lang="de-DE"/>
          </a:p>
        </p:txBody>
      </p:sp>
      <p:sp>
        <p:nvSpPr>
          <p:cNvPr id="11" name="Fußzeilenplatzhalter 10"/>
          <p:cNvSpPr>
            <a:spLocks noGrp="1"/>
          </p:cNvSpPr>
          <p:nvPr>
            <p:ph type="ftr" sz="quarter" idx="14"/>
          </p:nvPr>
        </p:nvSpPr>
        <p:spPr/>
        <p:txBody>
          <a:bodyPr/>
          <a:lstStyle/>
          <a:p>
            <a:r>
              <a:rPr lang="de-DE" smtClean="0"/>
              <a:t>AG RDA Schulungsunterlagen | RDA kompakt | Stand: 30.11.016 | CC BY-NC-SA</a:t>
            </a:r>
            <a:endParaRPr lang="de-DE" dirty="0"/>
          </a:p>
        </p:txBody>
      </p:sp>
      <p:sp>
        <p:nvSpPr>
          <p:cNvPr id="8" name="Textfeld 7"/>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0335978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2396721450"/>
              </p:ext>
            </p:extLst>
          </p:nvPr>
        </p:nvGraphicFramePr>
        <p:xfrm>
          <a:off x="395536" y="1340768"/>
          <a:ext cx="8424935" cy="4968551"/>
        </p:xfrm>
        <a:graphic>
          <a:graphicData uri="http://schemas.openxmlformats.org/drawingml/2006/table">
            <a:tbl>
              <a:tblPr firstRow="1" bandRow="1">
                <a:tableStyleId>{5C22544A-7EE6-4342-B048-85BDC9FD1C3A}</a:tableStyleId>
              </a:tblPr>
              <a:tblGrid>
                <a:gridCol w="936104"/>
                <a:gridCol w="2592288"/>
                <a:gridCol w="4896543"/>
              </a:tblGrid>
              <a:tr h="4726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Die Windrose</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sz="1800" kern="1200" dirty="0" smtClean="0">
                          <a:solidFill>
                            <a:schemeClr val="dk1"/>
                          </a:solidFill>
                          <a:latin typeface="Verdana" pitchFamily="34" charset="0"/>
                          <a:ea typeface="Verdana" pitchFamily="34" charset="0"/>
                          <a:cs typeface="Verdana" pitchFamily="34" charset="0"/>
                        </a:rPr>
                        <a:t>La rosa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95</a:t>
            </a:fld>
            <a:endParaRPr lang="de-DE"/>
          </a:p>
        </p:txBody>
      </p:sp>
      <p:sp>
        <p:nvSpPr>
          <p:cNvPr id="11" name="Fußzeilenplatzhalter 10"/>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0687586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3" name="Textplatzhalter 2"/>
          <p:cNvSpPr>
            <a:spLocks noGrp="1"/>
          </p:cNvSpPr>
          <p:nvPr>
            <p:ph type="body" sz="quarter" idx="13"/>
          </p:nvPr>
        </p:nvSpPr>
        <p:spPr/>
        <p:txBody>
          <a:bodyPr wrap="square"/>
          <a:lstStyle/>
          <a:p>
            <a:pPr algn="just"/>
            <a:r>
              <a:rPr lang="de-DE" dirty="0"/>
              <a:t>Titel, der von Haupttitel, Paralleltitel, Titelzusätzen, parallelen Titelzusätzen, früheren Haupttiteln, späteren Haupttiteln, Key-</a:t>
            </a:r>
            <a:r>
              <a:rPr lang="de-DE" dirty="0" err="1"/>
              <a:t>Titles</a:t>
            </a:r>
            <a:r>
              <a:rPr lang="de-DE" dirty="0"/>
              <a:t> oder Kurztiteln abweicht.</a:t>
            </a:r>
          </a:p>
          <a:p>
            <a:pPr algn="just"/>
            <a:endParaRPr lang="de-DE" dirty="0"/>
          </a:p>
          <a:p>
            <a:pPr algn="just">
              <a:spcBef>
                <a:spcPts val="200"/>
              </a:spcBef>
            </a:pPr>
            <a:r>
              <a:rPr lang="de-DE" dirty="0"/>
              <a:t>Standardelement nur für fortlaufende Ressourcen und integrierende Ressourcen, für andere im Ermessen des Katalogisierenden</a:t>
            </a:r>
          </a:p>
          <a:p>
            <a:pPr algn="just">
              <a:spcBef>
                <a:spcPts val="200"/>
              </a:spcBef>
            </a:pPr>
            <a:endParaRPr lang="de-DE" dirty="0"/>
          </a:p>
          <a:p>
            <a:pPr algn="just">
              <a:spcBef>
                <a:spcPts val="200"/>
              </a:spcBef>
            </a:pPr>
            <a:r>
              <a:rPr lang="de-DE" dirty="0"/>
              <a:t>Informationsquellen (RDA 2.3.6.2) </a:t>
            </a:r>
          </a:p>
          <a:p>
            <a:pPr lvl="1">
              <a:spcBef>
                <a:spcPts val="200"/>
              </a:spcBef>
            </a:pPr>
            <a:r>
              <a:rPr lang="de-DE" dirty="0"/>
              <a:t>Beliebige Quellen</a:t>
            </a:r>
          </a:p>
          <a:p>
            <a:pPr lvl="1">
              <a:spcBef>
                <a:spcPts val="200"/>
              </a:spcBef>
            </a:pPr>
            <a:endParaRPr lang="de-DE" sz="1800" dirty="0"/>
          </a:p>
          <a:p>
            <a:pPr marL="342900" lvl="1" indent="-342900">
              <a:spcBef>
                <a:spcPts val="200"/>
              </a:spcBef>
              <a:buFont typeface="Arial" panose="020B0604020202020204" pitchFamily="34" charset="0"/>
              <a:buChar char="•"/>
            </a:pPr>
            <a:r>
              <a:rPr lang="de-DE" sz="2400" dirty="0"/>
              <a:t>Erfassung nach den Grundregeln (RDA 2.3.6.3), d. h. so wie der Titel in der Informationsquelle erscheint (s. RDA 2.3.1</a:t>
            </a:r>
            <a:r>
              <a:rPr lang="de-DE" sz="2400" dirty="0" smtClean="0"/>
              <a:t>)</a:t>
            </a:r>
            <a:endParaRPr lang="de-DE" sz="22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96</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186439838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a:t>
            </a:r>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1" name="Foliennummernplatzhalter 10"/>
          <p:cNvSpPr>
            <a:spLocks noGrp="1"/>
          </p:cNvSpPr>
          <p:nvPr>
            <p:ph type="sldNum" sz="quarter" idx="4"/>
          </p:nvPr>
        </p:nvSpPr>
        <p:spPr/>
        <p:txBody>
          <a:bodyPr/>
          <a:lstStyle/>
          <a:p>
            <a:fld id="{8A6690F1-7CA1-4166-A522-500460961984}" type="slidenum">
              <a:rPr lang="de-DE" smtClean="0"/>
              <a:pPr/>
              <a:t>97</a:t>
            </a:fld>
            <a:endParaRPr lang="de-DE"/>
          </a:p>
        </p:txBody>
      </p:sp>
      <p:sp>
        <p:nvSpPr>
          <p:cNvPr id="12" name="Fußzeilenplatzhalter 11"/>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651561648"/>
              </p:ext>
            </p:extLst>
          </p:nvPr>
        </p:nvGraphicFramePr>
        <p:xfrm>
          <a:off x="395536" y="1412777"/>
          <a:ext cx="8424935" cy="1517838"/>
        </p:xfrm>
        <a:graphic>
          <a:graphicData uri="http://schemas.openxmlformats.org/drawingml/2006/table">
            <a:tbl>
              <a:tblPr firstRow="1" bandRow="1">
                <a:tableStyleId>{5C22544A-7EE6-4342-B048-85BDC9FD1C3A}</a:tableStyleId>
              </a:tblPr>
              <a:tblGrid>
                <a:gridCol w="1465206"/>
                <a:gridCol w="2639250"/>
                <a:gridCol w="4320479"/>
              </a:tblGrid>
              <a:tr h="3600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979248491"/>
              </p:ext>
            </p:extLst>
          </p:nvPr>
        </p:nvGraphicFramePr>
        <p:xfrm>
          <a:off x="395536" y="3068961"/>
          <a:ext cx="8424935" cy="1728191"/>
        </p:xfrm>
        <a:graphic>
          <a:graphicData uri="http://schemas.openxmlformats.org/drawingml/2006/table">
            <a:tbl>
              <a:tblPr firstRow="1" bandRow="1">
                <a:tableStyleId>{5C22544A-7EE6-4342-B048-85BDC9FD1C3A}</a:tableStyleId>
              </a:tblPr>
              <a:tblGrid>
                <a:gridCol w="1465206"/>
                <a:gridCol w="2639250"/>
                <a:gridCol w="4320479"/>
              </a:tblGrid>
              <a:tr h="39876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3" name="Tabelle 12"/>
          <p:cNvGraphicFramePr>
            <a:graphicFrameLocks noGrp="1"/>
          </p:cNvGraphicFramePr>
          <p:nvPr>
            <p:extLst>
              <p:ext uri="{D42A27DB-BD31-4B8C-83A1-F6EECF244321}">
                <p14:modId xmlns:p14="http://schemas.microsoft.com/office/powerpoint/2010/main" val="3098996794"/>
              </p:ext>
            </p:extLst>
          </p:nvPr>
        </p:nvGraphicFramePr>
        <p:xfrm>
          <a:off x="395536" y="5041210"/>
          <a:ext cx="8424935" cy="1196102"/>
        </p:xfrm>
        <a:graphic>
          <a:graphicData uri="http://schemas.openxmlformats.org/drawingml/2006/table">
            <a:tbl>
              <a:tblPr firstRow="1" bandRow="1">
                <a:tableStyleId>{5C22544A-7EE6-4342-B048-85BDC9FD1C3A}</a:tableStyleId>
              </a:tblPr>
              <a:tblGrid>
                <a:gridCol w="1465206"/>
                <a:gridCol w="2639250"/>
                <a:gridCol w="4320479"/>
              </a:tblGrid>
              <a:tr h="3647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Ernst-Moritz-Arndt-Buch</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49941443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3" name="Foliennummernplatzhalter 12"/>
          <p:cNvSpPr>
            <a:spLocks noGrp="1"/>
          </p:cNvSpPr>
          <p:nvPr>
            <p:ph type="sldNum" sz="quarter" idx="4"/>
          </p:nvPr>
        </p:nvSpPr>
        <p:spPr/>
        <p:txBody>
          <a:bodyPr/>
          <a:lstStyle/>
          <a:p>
            <a:fld id="{8A6690F1-7CA1-4166-A522-500460961984}" type="slidenum">
              <a:rPr lang="de-DE" smtClean="0"/>
              <a:pPr/>
              <a:t>98</a:t>
            </a:fld>
            <a:endParaRPr lang="de-DE"/>
          </a:p>
        </p:txBody>
      </p:sp>
      <p:sp>
        <p:nvSpPr>
          <p:cNvPr id="14" name="Fußzeilenplatzhalter 13"/>
          <p:cNvSpPr>
            <a:spLocks noGrp="1"/>
          </p:cNvSpPr>
          <p:nvPr>
            <p:ph type="ftr" sz="quarter" idx="14"/>
          </p:nvPr>
        </p:nvSpPr>
        <p:spPr/>
        <p:txBody>
          <a:bodyPr/>
          <a:lstStyle/>
          <a:p>
            <a:r>
              <a:rPr lang="de-DE" smtClean="0"/>
              <a:t>AG RDA Schulungsunterlagen | RDA kompakt | Stand: 30.11.016 | CC BY-NC-SA</a:t>
            </a:r>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88832288"/>
              </p:ext>
            </p:extLst>
          </p:nvPr>
        </p:nvGraphicFramePr>
        <p:xfrm>
          <a:off x="395536" y="1412776"/>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588283883"/>
              </p:ext>
            </p:extLst>
          </p:nvPr>
        </p:nvGraphicFramePr>
        <p:xfrm>
          <a:off x="395536" y="3284985"/>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5" name="Tabelle 14"/>
          <p:cNvGraphicFramePr>
            <a:graphicFrameLocks noGrp="1"/>
          </p:cNvGraphicFramePr>
          <p:nvPr>
            <p:extLst>
              <p:ext uri="{D42A27DB-BD31-4B8C-83A1-F6EECF244321}">
                <p14:modId xmlns:p14="http://schemas.microsoft.com/office/powerpoint/2010/main" val="1451028772"/>
              </p:ext>
            </p:extLst>
          </p:nvPr>
        </p:nvGraphicFramePr>
        <p:xfrm>
          <a:off x="395536" y="4869161"/>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13325433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a:t>
            </a:r>
            <a:endParaRPr lang="de-DE" dirty="0"/>
          </a:p>
        </p:txBody>
      </p:sp>
      <p:sp>
        <p:nvSpPr>
          <p:cNvPr id="3" name="Textplatzhalter 2"/>
          <p:cNvSpPr>
            <a:spLocks noGrp="1"/>
          </p:cNvSpPr>
          <p:nvPr>
            <p:ph type="body" sz="quarter" idx="13"/>
          </p:nvPr>
        </p:nvSpPr>
        <p:spPr/>
        <p:txBody>
          <a:bodyPr wrap="square"/>
          <a:lstStyle/>
          <a:p>
            <a:pPr algn="just"/>
            <a:r>
              <a:rPr lang="de-DE" dirty="0"/>
              <a:t>Angabe über</a:t>
            </a:r>
          </a:p>
          <a:p>
            <a:pPr lvl="1" algn="just"/>
            <a:r>
              <a:rPr lang="de-DE" dirty="0"/>
              <a:t>Quelle eines Titels (z. B. wenn ermittelt)</a:t>
            </a:r>
          </a:p>
          <a:p>
            <a:pPr lvl="1" algn="just"/>
            <a:r>
              <a:rPr lang="de-DE" dirty="0"/>
              <a:t>Datum, an welchem ein Titel angezeigt wurde (nicht gemeint ist das Datum, an dem eine Online-Ressource gesichtet wurde, um sie zu beschreiben)</a:t>
            </a:r>
          </a:p>
          <a:p>
            <a:pPr lvl="1" algn="just"/>
            <a:r>
              <a:rPr lang="de-DE" dirty="0"/>
              <a:t>Abweichungen in Titeln</a:t>
            </a:r>
          </a:p>
          <a:p>
            <a:pPr lvl="1" algn="just"/>
            <a:r>
              <a:rPr lang="de-DE" dirty="0"/>
              <a:t>Ungenauigkeiten, Streichungen usw. in Titeln</a:t>
            </a:r>
          </a:p>
          <a:p>
            <a:pPr lvl="1" algn="just"/>
            <a:r>
              <a:rPr lang="de-DE" dirty="0"/>
              <a:t>andere Informationen, die sich auf einen Titel beziehen</a:t>
            </a:r>
          </a:p>
          <a:p>
            <a:pPr algn="just"/>
            <a:r>
              <a:rPr lang="de-DE" dirty="0"/>
              <a:t>Informationsquellen (RDA 2.17.2.2) </a:t>
            </a:r>
          </a:p>
          <a:p>
            <a:pPr lvl="1"/>
            <a:r>
              <a:rPr lang="de-DE" dirty="0"/>
              <a:t>Beliebige Quellen</a:t>
            </a:r>
          </a:p>
          <a:p>
            <a:r>
              <a:rPr lang="de-DE" dirty="0"/>
              <a:t>Erstellung nach den allgemeinen Richtlinien für Anmerkungen (s. RDA 1.10)</a:t>
            </a:r>
          </a:p>
          <a:p>
            <a:pPr lvl="1"/>
            <a:r>
              <a:rPr lang="de-DE" spc="-50" dirty="0"/>
              <a:t>Groß-/Kleinschreibung im Deutschen: neueste Auflage "Duden, Die deutsche Rechtschreibung" (s. RDA 1.10.2 D-A-CH).</a:t>
            </a:r>
          </a:p>
          <a:p>
            <a:pPr lvl="1"/>
            <a:r>
              <a:rPr lang="de-DE" spc="-50" dirty="0"/>
              <a:t>Groß-/Kleinschreibung sonstige: Anhang A (s. RDA 1.10.2</a:t>
            </a:r>
            <a:r>
              <a:rPr lang="de-DE" spc="-50" dirty="0" smtClean="0"/>
              <a:t>)</a:t>
            </a:r>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99</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30.11.016 | CC BY-NC-SA</a:t>
            </a:r>
            <a:endParaRPr lang="de-DE" dirty="0"/>
          </a:p>
        </p:txBody>
      </p:sp>
    </p:spTree>
    <p:extLst>
      <p:ext uri="{BB962C8B-B14F-4D97-AF65-F5344CB8AC3E}">
        <p14:creationId xmlns:p14="http://schemas.microsoft.com/office/powerpoint/2010/main" val="56891644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12063</Words>
  <Application>Microsoft Office PowerPoint</Application>
  <PresentationFormat>Bildschirmpräsentation (4:3)</PresentationFormat>
  <Paragraphs>2788</Paragraphs>
  <Slides>173</Slides>
  <Notes>74</Notes>
  <HiddenSlides>0</HiddenSlides>
  <MMClips>0</MMClips>
  <ScaleCrop>false</ScaleCrop>
  <HeadingPairs>
    <vt:vector size="4" baseType="variant">
      <vt:variant>
        <vt:lpstr>Design</vt:lpstr>
      </vt:variant>
      <vt:variant>
        <vt:i4>1</vt:i4>
      </vt:variant>
      <vt:variant>
        <vt:lpstr>Folientitel</vt:lpstr>
      </vt:variant>
      <vt:variant>
        <vt:i4>173</vt:i4>
      </vt:variant>
    </vt:vector>
  </HeadingPairs>
  <TitlesOfParts>
    <vt:vector size="174" baseType="lpstr">
      <vt:lpstr>Larissa</vt:lpstr>
      <vt:lpstr>Schulungsunterlagen der AG RDA</vt:lpstr>
      <vt:lpstr>RDA kompakt Teil 2/5</vt:lpstr>
      <vt:lpstr>PowerPoint-Präsentation</vt:lpstr>
      <vt:lpstr>Grundsätzliches</vt:lpstr>
      <vt:lpstr>Grundsätzliches</vt:lpstr>
      <vt:lpstr>Kennzeichnung im Toolkit   </vt:lpstr>
      <vt:lpstr>Kennzeichnung im Toolkit</vt:lpstr>
      <vt:lpstr>Anwendung der Standardelemente </vt:lpstr>
      <vt:lpstr>Zusammengesetzte Beschreibung und erste Titelaufnahme nach RDA für eine einzelne Einheit und eine fortlaufende Ressource</vt:lpstr>
      <vt:lpstr>Wiederholung: FRBR-Ebenen und Primärbeziehungen</vt:lpstr>
      <vt:lpstr>Zusammengesetzte Beschreibung</vt:lpstr>
      <vt:lpstr>Beispiele für eine erste RDA-Aufnahme</vt:lpstr>
      <vt:lpstr>Beispiel einzelne Einheit: 3.01 Vor der Zeit / Christoph Hein</vt:lpstr>
      <vt:lpstr>Beispiel fortlaufende Ressource: 3.08 Jahresbericht / IFB Hamburg</vt:lpstr>
      <vt:lpstr>Beschreibung der Manifestation: Informationsquellen</vt:lpstr>
      <vt:lpstr>Beschreibung der Manifestation: einzelne Einheit</vt:lpstr>
      <vt:lpstr>Beschreibung der Manifestation: einzelne Einheit</vt:lpstr>
      <vt:lpstr>Beschreibung der Manifestation: einzelne Einheit</vt:lpstr>
      <vt:lpstr>Beschreibung der Manifestation: einzelne Einheit</vt:lpstr>
      <vt:lpstr>Beschreibung der Manifestation: einzelne Einheit</vt:lpstr>
      <vt:lpstr>Beschreibung der Manifestation: einzelne Einheit</vt:lpstr>
      <vt:lpstr>Beschreibung der Manifestation: einzelne Einheit</vt:lpstr>
      <vt:lpstr>Beschreibung der Manifestation: einzelne Einheit </vt:lpstr>
      <vt:lpstr>Beschreibung des Werks und der Expression: einzelne Einheit</vt:lpstr>
      <vt:lpstr>Beschreibung des Werks und der Expression: einzelne Einheit</vt:lpstr>
      <vt:lpstr>Beschreibung der Beziehungen: einzelne Einheit</vt:lpstr>
      <vt:lpstr>Beschreibung der Beziehungen: einzelne  Einheit</vt:lpstr>
      <vt:lpstr>Zusammenfassung Bsp. 3.01 Vor der Zeit / Christoph Hein</vt:lpstr>
      <vt:lpstr>Zusammenfassung Bsp. 3.01</vt:lpstr>
      <vt:lpstr>Zusammenfassung Bsp. 3.01</vt:lpstr>
      <vt:lpstr>Beschreibung der Manifestation: fortlaufende Ressource</vt:lpstr>
      <vt:lpstr>Beschreibung der Manifestation: fortlaufende Ressource</vt:lpstr>
      <vt:lpstr>Beschreibung der Manifestation: fortlaufende Ressource</vt:lpstr>
      <vt:lpstr>Beschreibung der Manifestation: fortlaufende Ressource</vt:lpstr>
      <vt:lpstr>Beschreibung der Manifestation: fortlaufende Ressourcen</vt:lpstr>
      <vt:lpstr>Beschreibung der Manifestation: fortlaufende Ressource</vt:lpstr>
      <vt:lpstr>Beschreibung der Manifestation: fortlaufende Ressource</vt:lpstr>
      <vt:lpstr>Beschreibung der Manifestation: fortlaufende Ressource</vt:lpstr>
      <vt:lpstr>Beschreibung des Werks und der Expression: fortlaufende Ressource</vt:lpstr>
      <vt:lpstr>Beschreibung des Werks und der Expression: fortlaufende Ressourcen</vt:lpstr>
      <vt:lpstr>Beschreibung der Beziehungen: fortlaufende Ressource</vt:lpstr>
      <vt:lpstr>Beschreibung der Beziehungen: fortlaufende Ressource</vt:lpstr>
      <vt:lpstr>Zusammenfassung Bsp. 3.08</vt:lpstr>
      <vt:lpstr>Zusammenfassung Bsp. 3.08</vt:lpstr>
      <vt:lpstr>Zusammenfassung Bsp. 3.08</vt:lpstr>
      <vt:lpstr>Informationsquellen </vt:lpstr>
      <vt:lpstr>PowerPoint-Präsentation</vt:lpstr>
      <vt:lpstr>Informationsquellen für die verschiedenen Arten der Beschreibung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Grundwissen aus Kapitel 1 zum Erfassen und Übertragen </vt:lpstr>
      <vt:lpstr>Sprache und Schrift (RDA 1.4)</vt:lpstr>
      <vt:lpstr>Erfassen und Übertragen (RDA 1.7)</vt:lpstr>
      <vt:lpstr>Großschreibung (RDA 1.7.2)</vt:lpstr>
      <vt:lpstr>Zeichensetzung (RDA 1.7.3)</vt:lpstr>
      <vt:lpstr>Zeichensetzung (RDA 1.7.3)</vt:lpstr>
      <vt:lpstr>Zeichensetzung (RDA 1.7.3)</vt:lpstr>
      <vt:lpstr>Diakritische Zeichen (RDA 1.7.4)</vt:lpstr>
      <vt:lpstr>Symbole (RDA 1.7.5)</vt:lpstr>
      <vt:lpstr>Symbole (RDA 1.7.5)</vt:lpstr>
      <vt:lpstr>Symbole (RDA 1.7.5)</vt:lpstr>
      <vt:lpstr>Initialen und Akronyme (RDA 1.7.6)</vt:lpstr>
      <vt:lpstr>Abkürzungen (RDA 1.7.8)</vt:lpstr>
      <vt:lpstr>Fehler (RDA 1.7.9)</vt:lpstr>
      <vt:lpstr>Zahlen, in Ziffern oder Wörtern (RDA 1.8)</vt:lpstr>
      <vt:lpstr>Zahlen, in Ziffern oder Wörtern (RDA 1.8)</vt:lpstr>
      <vt:lpstr>Zahlen, in Ziffern oder Wörtern (RDA 1.8)</vt:lpstr>
      <vt:lpstr>Anmerkungen (RDA 1.10, RDA 1.4)</vt:lpstr>
      <vt:lpstr>Beschreibung der Manifestation  Titel (RDA 2.3) </vt:lpstr>
      <vt:lpstr>Titel: Grundregeln</vt:lpstr>
      <vt:lpstr>Titel: Grundregeln </vt:lpstr>
      <vt:lpstr>Titel: Grundregeln</vt:lpstr>
      <vt:lpstr>Titel: Haupttitel (Standardelement)</vt:lpstr>
      <vt:lpstr>Titel: Haupttitel (Standardelement)</vt:lpstr>
      <vt:lpstr>Titel: Haupttitel (Standardelement)</vt:lpstr>
      <vt:lpstr>Titel: Haupttitel (Standardelement)</vt:lpstr>
      <vt:lpstr>Titel: Haupttitel (Standardelement) </vt:lpstr>
      <vt:lpstr>Titel: Paralleltitel (Standardelement) </vt:lpstr>
      <vt:lpstr>Titel: Paralleltitel (Standardelement) </vt:lpstr>
      <vt:lpstr>Titel: Paralleltitel (Standardelement) </vt:lpstr>
      <vt:lpstr>Titel: Titelzusatz (Standardelement) </vt:lpstr>
      <vt:lpstr>Titel: Titelzusatz (Standardelement) </vt:lpstr>
      <vt:lpstr>Titel: Paralleler Titelzusatz </vt:lpstr>
      <vt:lpstr>Titel: Paralleler Titelzusatz </vt:lpstr>
      <vt:lpstr>Titel: Paralleler Titelzusatz </vt:lpstr>
      <vt:lpstr>Titel: Abweichender Titel (Standardelement fR/iR) </vt:lpstr>
      <vt:lpstr>Titel: Abweichender Titel (Standardelement fR/iR) </vt:lpstr>
      <vt:lpstr>Titel: Abweichender Titel (Standardelement fR/iR) </vt:lpstr>
      <vt:lpstr>Titel: Anmerkung zum Titel </vt:lpstr>
      <vt:lpstr>Titel: Anmerkung zum Titel </vt:lpstr>
      <vt:lpstr>Beschreibung der Manifestation  Verantwortlichkeitsangabe (RDA 2.4) </vt:lpstr>
      <vt:lpstr>Grundsätzliches </vt:lpstr>
      <vt:lpstr>Grundsätzliches </vt:lpstr>
      <vt:lpstr>Erfassen allgemein </vt:lpstr>
      <vt:lpstr>Erfassen allgemein </vt:lpstr>
      <vt:lpstr>Erfassen allgemein </vt:lpstr>
      <vt:lpstr>Mehrere Personen usw. in einer Angabe </vt:lpstr>
      <vt:lpstr>Mehrere Personen usw. in einer Angabe </vt:lpstr>
      <vt:lpstr>Satzzeichen innerhalb der Verantwortlichkeits-angabe (RDA 2.4.1.5 D-A-CH) </vt:lpstr>
      <vt:lpstr>Mehr als 3 Personen usw. in einer Angabe </vt:lpstr>
      <vt:lpstr>Mehrere Verantwortlichkeitsangaben </vt:lpstr>
      <vt:lpstr>Mehrere Verantwortlichkeitsangaben </vt:lpstr>
      <vt:lpstr>Mehrere Verantwortlichkeitsangaben </vt:lpstr>
      <vt:lpstr>Verantwortlichkeitsangabe, die sich auf den Haupttitel bezieht </vt:lpstr>
      <vt:lpstr>Anmerkung zur Verantwortlichkeitsangabe </vt:lpstr>
      <vt:lpstr>Anmerkung zur Verantwortlichkeitsangabe </vt:lpstr>
      <vt:lpstr>Beschreibung der Manifestation  Ausgabevermerk (RDA 2.5) </vt:lpstr>
      <vt:lpstr>Ausgabevermerk, Geltungsbereich </vt:lpstr>
      <vt:lpstr>Standardelemente </vt:lpstr>
      <vt:lpstr>Informationsquellen </vt:lpstr>
      <vt:lpstr>Erfassen von Ausgabevermerken </vt:lpstr>
      <vt:lpstr>Ausgabebezeichnung </vt:lpstr>
      <vt:lpstr>Ausgabebezeichnung </vt:lpstr>
      <vt:lpstr>Ausgabebezeichnung </vt:lpstr>
      <vt:lpstr>Ausgabebezeichnung </vt:lpstr>
      <vt:lpstr>Ausgabebezeichnung einer näher erläuterten Überarbeitung </vt:lpstr>
      <vt:lpstr>Veröffentlichungsangabe/Vertriebsangabe/ Herstellungsangabe/Copyrightdatum </vt:lpstr>
      <vt:lpstr>Veröffentlichungsangabe (RDA 2.8)</vt:lpstr>
      <vt:lpstr>Vertriebsangabe (RDA 2.9)</vt:lpstr>
      <vt:lpstr>Herstellungsangabe (RDA 2.10)</vt:lpstr>
      <vt:lpstr>Erscheinungsdatum (RDA 2.8.6)</vt:lpstr>
      <vt:lpstr>Erfassung des Erscheinungsdatums: einzelne Einheit</vt:lpstr>
      <vt:lpstr>Erfassung des Erscheinungsdatums: fortlaufende Ressource</vt:lpstr>
      <vt:lpstr>Erfassung des Erscheinungsdatums</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Erscheinungsdatum (RDA 2.8.6.6 D-A-CH)</vt:lpstr>
      <vt:lpstr>Erscheinungsdatum (RDA 2.8.6.5 D-A-CH)</vt:lpstr>
      <vt:lpstr>Verlagsname (RDA 2.8.4)</vt:lpstr>
      <vt:lpstr>Verlagsname (RDA 2.8.4)</vt:lpstr>
      <vt:lpstr>Erfassung des Verlagsnamens</vt:lpstr>
      <vt:lpstr>Verlagsname als Logo angegeben</vt:lpstr>
      <vt:lpstr>Erfassung des Verlagsnamens - Beispiel</vt:lpstr>
      <vt:lpstr>Mehrere Verlage</vt:lpstr>
      <vt:lpstr>Imprints </vt:lpstr>
      <vt:lpstr>Imprints </vt:lpstr>
      <vt:lpstr>Selbstverlage</vt:lpstr>
      <vt:lpstr>Selbstverlage</vt:lpstr>
      <vt:lpstr>Verlags-/Vertriebs-/Herstellername</vt:lpstr>
      <vt:lpstr>Erscheinungsort (RDA 2.8.2)</vt:lpstr>
      <vt:lpstr>Erscheinungsort (RDA 2.8.2)</vt:lpstr>
      <vt:lpstr>Erfassung des Erscheinungsortes</vt:lpstr>
      <vt:lpstr>Erfassung des Erscheinungsortes - Beispiel</vt:lpstr>
      <vt:lpstr>Erfassung des Erscheinungsortes - Beispiel</vt:lpstr>
      <vt:lpstr> Identifikator (RDA 2.15) </vt:lpstr>
      <vt:lpstr>Definition (RDA 2.15.1.1)</vt:lpstr>
      <vt:lpstr>Informationsquellen (RDA 2.15.1.2)</vt:lpstr>
      <vt:lpstr>ISBN, ISMN, ISSN, URN und DOI  (RDA 2.15.1.4)</vt:lpstr>
      <vt:lpstr>ISBN, ISMN, ISSN, URN und DOI (RDA 2.15.1.4)</vt:lpstr>
      <vt:lpstr>Sonstige Identifikatoren (RDA 2.15.1.4)</vt:lpstr>
      <vt:lpstr>Falsche Identifikatoren (RDA 2.15.1.6)</vt:lpstr>
      <vt:lpstr>Erläuterung (RDA 2.15.1.7)</vt:lpstr>
      <vt:lpstr>Inhaltstyp / Medientyp / Datenträgertyp   IMD-Typen </vt:lpstr>
      <vt:lpstr>Inhaltstyp / Medientyp / Datenträgertyp</vt:lpstr>
      <vt:lpstr>Definition</vt:lpstr>
      <vt:lpstr>Definition</vt:lpstr>
      <vt:lpstr>Definition</vt:lpstr>
      <vt:lpstr>Beispiele</vt:lpstr>
      <vt:lpstr>Anwendungsrichtlinien zu den IMD-Typen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151</cp:revision>
  <dcterms:created xsi:type="dcterms:W3CDTF">2014-02-18T07:01:40Z</dcterms:created>
  <dcterms:modified xsi:type="dcterms:W3CDTF">2017-01-25T13:27:14Z</dcterms:modified>
</cp:coreProperties>
</file>