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5"/>
  </p:notesMasterIdLst>
  <p:handoutMasterIdLst>
    <p:handoutMasterId r:id="rId116"/>
  </p:handoutMasterIdLst>
  <p:sldIdLst>
    <p:sldId id="285" r:id="rId2"/>
    <p:sldId id="472" r:id="rId3"/>
    <p:sldId id="414" r:id="rId4"/>
    <p:sldId id="415" r:id="rId5"/>
    <p:sldId id="416" r:id="rId6"/>
    <p:sldId id="417" r:id="rId7"/>
    <p:sldId id="418" r:id="rId8"/>
    <p:sldId id="419" r:id="rId9"/>
    <p:sldId id="420" r:id="rId10"/>
    <p:sldId id="421" r:id="rId11"/>
    <p:sldId id="422" r:id="rId12"/>
    <p:sldId id="423" r:id="rId13"/>
    <p:sldId id="424" r:id="rId14"/>
    <p:sldId id="425" r:id="rId15"/>
    <p:sldId id="426" r:id="rId16"/>
    <p:sldId id="427" r:id="rId17"/>
    <p:sldId id="428" r:id="rId18"/>
    <p:sldId id="429" r:id="rId19"/>
    <p:sldId id="430" r:id="rId20"/>
    <p:sldId id="431" r:id="rId21"/>
    <p:sldId id="432" r:id="rId22"/>
    <p:sldId id="433" r:id="rId23"/>
    <p:sldId id="434" r:id="rId24"/>
    <p:sldId id="435" r:id="rId25"/>
    <p:sldId id="436" r:id="rId26"/>
    <p:sldId id="437" r:id="rId27"/>
    <p:sldId id="438" r:id="rId28"/>
    <p:sldId id="439" r:id="rId29"/>
    <p:sldId id="440" r:id="rId30"/>
    <p:sldId id="441" r:id="rId31"/>
    <p:sldId id="526" r:id="rId32"/>
    <p:sldId id="442" r:id="rId33"/>
    <p:sldId id="443" r:id="rId34"/>
    <p:sldId id="444" r:id="rId35"/>
    <p:sldId id="445" r:id="rId36"/>
    <p:sldId id="446" r:id="rId37"/>
    <p:sldId id="447" r:id="rId38"/>
    <p:sldId id="449" r:id="rId39"/>
    <p:sldId id="450" r:id="rId40"/>
    <p:sldId id="451" r:id="rId41"/>
    <p:sldId id="452" r:id="rId42"/>
    <p:sldId id="453" r:id="rId43"/>
    <p:sldId id="454" r:id="rId44"/>
    <p:sldId id="455" r:id="rId45"/>
    <p:sldId id="456" r:id="rId46"/>
    <p:sldId id="457" r:id="rId47"/>
    <p:sldId id="458" r:id="rId48"/>
    <p:sldId id="459" r:id="rId49"/>
    <p:sldId id="460" r:id="rId50"/>
    <p:sldId id="461" r:id="rId51"/>
    <p:sldId id="462" r:id="rId52"/>
    <p:sldId id="463" r:id="rId53"/>
    <p:sldId id="464" r:id="rId54"/>
    <p:sldId id="465" r:id="rId55"/>
    <p:sldId id="466" r:id="rId56"/>
    <p:sldId id="467" r:id="rId57"/>
    <p:sldId id="468" r:id="rId58"/>
    <p:sldId id="469" r:id="rId59"/>
    <p:sldId id="470" r:id="rId60"/>
    <p:sldId id="471" r:id="rId61"/>
    <p:sldId id="473" r:id="rId62"/>
    <p:sldId id="474" r:id="rId63"/>
    <p:sldId id="475" r:id="rId64"/>
    <p:sldId id="476" r:id="rId65"/>
    <p:sldId id="477" r:id="rId66"/>
    <p:sldId id="478" r:id="rId67"/>
    <p:sldId id="479" r:id="rId68"/>
    <p:sldId id="480" r:id="rId69"/>
    <p:sldId id="481" r:id="rId70"/>
    <p:sldId id="482" r:id="rId71"/>
    <p:sldId id="483" r:id="rId72"/>
    <p:sldId id="484" r:id="rId73"/>
    <p:sldId id="485" r:id="rId74"/>
    <p:sldId id="486" r:id="rId75"/>
    <p:sldId id="487" r:id="rId76"/>
    <p:sldId id="488" r:id="rId77"/>
    <p:sldId id="489" r:id="rId78"/>
    <p:sldId id="490" r:id="rId79"/>
    <p:sldId id="491" r:id="rId80"/>
    <p:sldId id="492" r:id="rId81"/>
    <p:sldId id="493" r:id="rId82"/>
    <p:sldId id="494" r:id="rId83"/>
    <p:sldId id="495" r:id="rId84"/>
    <p:sldId id="496" r:id="rId85"/>
    <p:sldId id="497" r:id="rId86"/>
    <p:sldId id="498" r:id="rId87"/>
    <p:sldId id="499" r:id="rId88"/>
    <p:sldId id="500" r:id="rId89"/>
    <p:sldId id="501" r:id="rId90"/>
    <p:sldId id="502" r:id="rId91"/>
    <p:sldId id="503" r:id="rId92"/>
    <p:sldId id="504" r:id="rId93"/>
    <p:sldId id="505" r:id="rId94"/>
    <p:sldId id="506" r:id="rId95"/>
    <p:sldId id="507" r:id="rId96"/>
    <p:sldId id="508" r:id="rId97"/>
    <p:sldId id="509" r:id="rId98"/>
    <p:sldId id="510" r:id="rId99"/>
    <p:sldId id="511" r:id="rId100"/>
    <p:sldId id="512" r:id="rId101"/>
    <p:sldId id="513" r:id="rId102"/>
    <p:sldId id="514" r:id="rId103"/>
    <p:sldId id="515" r:id="rId104"/>
    <p:sldId id="516" r:id="rId105"/>
    <p:sldId id="517" r:id="rId106"/>
    <p:sldId id="518" r:id="rId107"/>
    <p:sldId id="519" r:id="rId108"/>
    <p:sldId id="520" r:id="rId109"/>
    <p:sldId id="521" r:id="rId110"/>
    <p:sldId id="522" r:id="rId111"/>
    <p:sldId id="523" r:id="rId112"/>
    <p:sldId id="524" r:id="rId113"/>
    <p:sldId id="525" r:id="rId11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77301" autoAdjust="0"/>
  </p:normalViewPr>
  <p:slideViewPr>
    <p:cSldViewPr>
      <p:cViewPr varScale="1">
        <p:scale>
          <a:sx n="66" d="100"/>
          <a:sy n="66" d="100"/>
        </p:scale>
        <p:origin x="-1517" y="-91"/>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presProps" Target="pres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21.09.2015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21.09.2015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Gemäß RDA 2.2.1 sollen bei der Auswahl der Informationsquelle die Bestimmungen</a:t>
            </a:r>
          </a:p>
          <a:p>
            <a:r>
              <a:rPr lang="de-DE" altLang="de-DE" smtClean="0"/>
              <a:t>für die bevorzugte Informationsquelle (s. Punkt 5), </a:t>
            </a:r>
          </a:p>
          <a:p>
            <a:r>
              <a:rPr lang="de-DE" altLang="de-DE" smtClean="0"/>
              <a:t>für mehrere bevorzugte Informationsquellen (s. Punkt 6) und </a:t>
            </a:r>
          </a:p>
          <a:p>
            <a:r>
              <a:rPr lang="de-DE" altLang="de-DE" smtClean="0"/>
              <a:t>für sonstige Informationsquellen (s. Punkt 7)</a:t>
            </a:r>
          </a:p>
          <a:p>
            <a:r>
              <a:rPr lang="de-DE" altLang="de-DE" smtClean="0"/>
              <a:t>angewendet werden. Und zwar für alle Elemente aus RDA-Kapitel 2, sofern bei dem jeweiligen Element keine anderen Bestimmungen zu Informationsquellen angewendet werden müssen.</a:t>
            </a:r>
            <a:br>
              <a:rPr lang="de-DE" altLang="de-DE" smtClean="0"/>
            </a:br>
            <a:r>
              <a:rPr lang="de-DE" altLang="de-DE" smtClean="0"/>
              <a:t>Die Bestimmungen für die drei Arten von Informationsquellen werden im Folgenden genauer behandelt.</a:t>
            </a:r>
          </a:p>
        </p:txBody>
      </p:sp>
      <p:sp>
        <p:nvSpPr>
          <p:cNvPr id="4" name="Foliennummernplatzhalter 3"/>
          <p:cNvSpPr>
            <a:spLocks noGrp="1"/>
          </p:cNvSpPr>
          <p:nvPr>
            <p:ph type="sldNum" sz="quarter" idx="5"/>
          </p:nvPr>
        </p:nvSpPr>
        <p:spPr/>
        <p:txBody>
          <a:bodyPr/>
          <a:lstStyle/>
          <a:p>
            <a:pPr>
              <a:defRPr/>
            </a:pPr>
            <a:fld id="{BA8A11F6-3FD3-4AED-B7A0-2BAE8E956A1E}" type="slidenum">
              <a:rPr lang="de-DE" smtClean="0"/>
              <a:pPr>
                <a:defRPr/>
              </a:pPr>
              <a:t>18</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Zunächst noch zur Klärung, was als Teil der Ressource selbst gilt: </a:t>
            </a:r>
          </a:p>
          <a:p>
            <a:pPr marL="628650" lvl="1" indent="-171450">
              <a:buFontTx/>
              <a:buChar char="•"/>
            </a:pPr>
            <a:r>
              <a:rPr lang="de-DE" altLang="de-DE" smtClean="0"/>
              <a:t>Als Teil der Ressource selbst gelten das Speichermedium, z. B. Papier oder Film, und ein Gehäuse, das integraler Bestandteil ist, z. B. eine Kassette. </a:t>
            </a:r>
          </a:p>
          <a:p>
            <a:pPr marL="628650" lvl="1" indent="-171450">
              <a:buFontTx/>
              <a:buChar char="•"/>
            </a:pPr>
            <a:r>
              <a:rPr lang="de-DE" altLang="de-DE" smtClean="0"/>
              <a:t>Bei einer umfassenden Beschreibung der Ressource als Ganzes, gilt auch das Begleitmaterial als Teil der Ressource selbst. Ein Booklet oder eine Schachtel ist also als Bestandteil der Ressource selbst anzusehen, wenn für die Ressource als Ganzes eine umfassende Beschreibung angelegt wird. </a:t>
            </a:r>
          </a:p>
          <a:p>
            <a:pPr marL="628650" lvl="1" indent="-171450">
              <a:buFontTx/>
              <a:buChar char="•"/>
            </a:pPr>
            <a:r>
              <a:rPr lang="de-DE" altLang="de-DE" smtClean="0"/>
              <a:t>Dagegen ist das Begleitmaterial als Quelle außerhalb der Ressource anzusehen, wenn eine analytische Beschreibung von einem oder mehreren Bestandteilen einer Ressource erstellt wird.</a:t>
            </a:r>
          </a:p>
          <a:p>
            <a:pPr marL="628650" lvl="1" indent="-171450">
              <a:buFontTx/>
              <a:buChar char="•"/>
            </a:pPr>
            <a:r>
              <a:rPr lang="de-DE" altLang="de-DE" smtClean="0"/>
              <a:t>Ein Behältnis, das mit der Ressource erscheint, ist Teil der Ressource selbst, d. h. die Original-Schachtel eines Spiels oder die Original-Hülle einer DVD sind Bestandteil der Ressource selbst.</a:t>
            </a:r>
          </a:p>
          <a:p>
            <a:pPr marL="628650" lvl="1" indent="-171450">
              <a:buFontTx/>
              <a:buChar char="•"/>
            </a:pPr>
            <a:r>
              <a:rPr lang="de-DE" altLang="de-DE" smtClean="0"/>
              <a:t>Erscheint das Behältnis allerdings nicht als Teil der Ressource, so handelt es sich um eine Quelle außerhalb der Ressource. Dies wäre etwa bei einer Schachtel oder Kiste, die der Besitzer gemacht hat, der Fall.</a:t>
            </a:r>
          </a:p>
        </p:txBody>
      </p:sp>
      <p:sp>
        <p:nvSpPr>
          <p:cNvPr id="4" name="Foliennummernplatzhalter 3"/>
          <p:cNvSpPr>
            <a:spLocks noGrp="1"/>
          </p:cNvSpPr>
          <p:nvPr>
            <p:ph type="sldNum" sz="quarter" idx="5"/>
          </p:nvPr>
        </p:nvSpPr>
        <p:spPr/>
        <p:txBody>
          <a:bodyPr/>
          <a:lstStyle/>
          <a:p>
            <a:pPr>
              <a:defRPr/>
            </a:pPr>
            <a:fld id="{5E0D0AA2-9B71-442D-9AD8-4F6C6918038F}" type="slidenum">
              <a:rPr lang="de-DE" smtClean="0"/>
              <a:pPr>
                <a:defRPr/>
              </a:pPr>
              <a:t>19</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izenplatzhalt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de-DE" altLang="de-DE" dirty="0" smtClean="0"/>
              <a:t>Solche Ressourcen sind beispielsweise </a:t>
            </a:r>
          </a:p>
          <a:p>
            <a:pPr marL="171450" indent="-171450">
              <a:buFont typeface="Arial" panose="020B0604020202020204" pitchFamily="34" charset="0"/>
              <a:buChar char="•"/>
              <a:defRPr/>
            </a:pPr>
            <a:r>
              <a:rPr lang="de-DE" altLang="de-DE" dirty="0" smtClean="0"/>
              <a:t>ein Buch, </a:t>
            </a:r>
          </a:p>
          <a:p>
            <a:pPr marL="171450" indent="-171450">
              <a:buFont typeface="Arial" panose="020B0604020202020204" pitchFamily="34" charset="0"/>
              <a:buChar char="•"/>
              <a:defRPr/>
            </a:pPr>
            <a:r>
              <a:rPr lang="de-DE" altLang="de-DE" dirty="0" smtClean="0"/>
              <a:t>eine Zeitschrift, </a:t>
            </a:r>
          </a:p>
          <a:p>
            <a:pPr marL="171450" indent="-171450">
              <a:buFont typeface="Arial" panose="020B0604020202020204" pitchFamily="34" charset="0"/>
              <a:buChar char="•"/>
              <a:defRPr/>
            </a:pPr>
            <a:r>
              <a:rPr lang="de-DE" altLang="de-DE" dirty="0" smtClean="0"/>
              <a:t>eine Karte, </a:t>
            </a:r>
          </a:p>
          <a:p>
            <a:pPr marL="171450" indent="-171450">
              <a:buFont typeface="Arial" panose="020B0604020202020204" pitchFamily="34" charset="0"/>
              <a:buChar char="•"/>
              <a:defRPr/>
            </a:pPr>
            <a:r>
              <a:rPr lang="de-DE" altLang="de-DE" dirty="0" smtClean="0"/>
              <a:t>ein Plakat, </a:t>
            </a:r>
          </a:p>
          <a:p>
            <a:pPr marL="171450" indent="-171450">
              <a:buFont typeface="Arial" panose="020B0604020202020204" pitchFamily="34" charset="0"/>
              <a:buChar char="•"/>
              <a:defRPr/>
            </a:pPr>
            <a:r>
              <a:rPr lang="de-DE" altLang="de-DE" dirty="0" smtClean="0"/>
              <a:t>ein Set von Lernkarten </a:t>
            </a:r>
          </a:p>
          <a:p>
            <a:pPr marL="171450" indent="-171450">
              <a:buFont typeface="Arial" panose="020B0604020202020204" pitchFamily="34" charset="0"/>
              <a:buChar char="•"/>
              <a:defRPr/>
            </a:pPr>
            <a:r>
              <a:rPr lang="de-DE" altLang="de-DE" dirty="0" smtClean="0"/>
              <a:t>sowie ein digitalisiertes Buch oder </a:t>
            </a:r>
          </a:p>
          <a:p>
            <a:pPr marL="171450" indent="-171450">
              <a:buFont typeface="Arial" panose="020B0604020202020204" pitchFamily="34" charset="0"/>
              <a:buChar char="•"/>
              <a:defRPr/>
            </a:pPr>
            <a:r>
              <a:rPr lang="de-DE" altLang="de-DE" dirty="0" smtClean="0"/>
              <a:t>ein E-Book, </a:t>
            </a:r>
          </a:p>
          <a:p>
            <a:pPr marL="171450" indent="-171450">
              <a:buFont typeface="Arial" panose="020B0604020202020204" pitchFamily="34" charset="0"/>
              <a:buChar char="•"/>
              <a:defRPr/>
            </a:pPr>
            <a:r>
              <a:rPr lang="de-DE" altLang="de-DE" dirty="0" smtClean="0"/>
              <a:t>eine digitalisierte Zeitschrift, </a:t>
            </a:r>
          </a:p>
          <a:p>
            <a:pPr marL="171450" indent="-171450">
              <a:buFont typeface="Arial" panose="020B0604020202020204" pitchFamily="34" charset="0"/>
              <a:buChar char="•"/>
              <a:defRPr/>
            </a:pPr>
            <a:r>
              <a:rPr lang="de-DE" altLang="de-DE" dirty="0" smtClean="0"/>
              <a:t>eine Mikroform-Reproduktion einer Musikpartitur, </a:t>
            </a:r>
          </a:p>
          <a:p>
            <a:pPr marL="171450" indent="-171450">
              <a:buFont typeface="Arial" panose="020B0604020202020204" pitchFamily="34" charset="0"/>
              <a:buChar char="•"/>
              <a:defRPr/>
            </a:pPr>
            <a:r>
              <a:rPr lang="de-DE" altLang="de-DE" dirty="0" smtClean="0"/>
              <a:t>eine PDF-Datei eines Textes oder </a:t>
            </a:r>
          </a:p>
          <a:p>
            <a:pPr marL="171450" indent="-171450">
              <a:buFont typeface="Arial" panose="020B0604020202020204" pitchFamily="34" charset="0"/>
              <a:buChar char="•"/>
              <a:defRPr/>
            </a:pPr>
            <a:r>
              <a:rPr lang="de-DE" altLang="de-DE" dirty="0" smtClean="0"/>
              <a:t>eine JPEG-Bilddatei einer Fotografie. </a:t>
            </a:r>
          </a:p>
        </p:txBody>
      </p:sp>
      <p:sp>
        <p:nvSpPr>
          <p:cNvPr id="4" name="Foliennummernplatzhalter 3"/>
          <p:cNvSpPr>
            <a:spLocks noGrp="1"/>
          </p:cNvSpPr>
          <p:nvPr>
            <p:ph type="sldNum" sz="quarter" idx="5"/>
          </p:nvPr>
        </p:nvSpPr>
        <p:spPr/>
        <p:txBody>
          <a:bodyPr/>
          <a:lstStyle/>
          <a:p>
            <a:pPr>
              <a:defRPr/>
            </a:pPr>
            <a:fld id="{5B4B0C12-C3C1-40CA-87EB-8B1B5EB052CC}" type="slidenum">
              <a:rPr lang="de-DE" smtClean="0"/>
              <a:pPr>
                <a:defRPr/>
              </a:pPr>
              <a:t>20</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Als bevorzugte Informationsquelle gilt für diese Fälle die Titelseite, das Titelblatt oder die Titelkarte oder eben ein Bild davon, also z. B. die digitalisierte Titelseite, das digitalisierte Titelblatt oder die digitalisierte Titelkarte (RDA 2.2.2.2).</a:t>
            </a:r>
            <a:br>
              <a:rPr lang="de-DE" altLang="de-DE" smtClean="0"/>
            </a:br>
            <a:endParaRPr lang="de-DE" altLang="de-DE" smtClean="0"/>
          </a:p>
          <a:p>
            <a:r>
              <a:rPr lang="de-DE" altLang="de-DE" smtClean="0"/>
              <a:t>Gibt es keine solche Titelseite etc., dann sollen ein Buchdeckel oder ein Schutzumschlag, eine Beschriftung, ein Impressum, ein Kolophon oder wieder jeweils ein Bild davon, sofern sie einen Titel enthalten, als bevorzugte Informationsquelle verwendet werden. Und zwar in der hier genannten Reihenfolge. </a:t>
            </a:r>
          </a:p>
          <a:p>
            <a:r>
              <a:rPr lang="de-DE" altLang="de-DE" smtClean="0"/>
              <a:t> </a:t>
            </a:r>
          </a:p>
          <a:p>
            <a:r>
              <a:rPr lang="de-DE" altLang="de-DE" smtClean="0"/>
              <a:t>Für alte Drucke gibt es eine andere Regelung: </a:t>
            </a:r>
          </a:p>
          <a:p>
            <a:r>
              <a:rPr lang="de-DE" altLang="de-DE" smtClean="0"/>
              <a:t> </a:t>
            </a:r>
          </a:p>
          <a:p>
            <a:pPr marL="628650" lvl="1" indent="-171450">
              <a:buFontTx/>
              <a:buChar char="•"/>
            </a:pPr>
            <a:r>
              <a:rPr lang="de-DE" altLang="de-DE" smtClean="0"/>
              <a:t>Wenn keine der genannten Quellen einen Titel hat, ist die bevorzugte Informationsquelle eine andere Quelle innerhalb der Ressource, die einen Titel hat, wobei eine Quelle zu bevorzugen ist, in der die Informationen förmlich präsentiert sind. </a:t>
            </a:r>
          </a:p>
          <a:p>
            <a:pPr marL="628650" lvl="1" indent="-171450">
              <a:buFontTx/>
              <a:buChar char="•"/>
            </a:pPr>
            <a:r>
              <a:rPr lang="de-DE" altLang="de-DE" smtClean="0"/>
              <a:t>Wenn die Ressource keine der genannten Quellen hat, also keinen Buchdeckel etc., dann soll als bevorzugte Informationsquelle eine Quelle herangezogen werden, die Teil der Ressource selbst ist, wobei wieder eine zu bevorzugen ist, in der die Informationen förmlich präsentiert sind.</a:t>
            </a:r>
          </a:p>
        </p:txBody>
      </p:sp>
      <p:sp>
        <p:nvSpPr>
          <p:cNvPr id="4" name="Foliennummernplatzhalter 3"/>
          <p:cNvSpPr>
            <a:spLocks noGrp="1"/>
          </p:cNvSpPr>
          <p:nvPr>
            <p:ph type="sldNum" sz="quarter" idx="5"/>
          </p:nvPr>
        </p:nvSpPr>
        <p:spPr/>
        <p:txBody>
          <a:bodyPr/>
          <a:lstStyle/>
          <a:p>
            <a:pPr>
              <a:defRPr/>
            </a:pPr>
            <a:fld id="{B3DBBFC8-9E23-4ADC-9836-E430C2F0AFDA}" type="slidenum">
              <a:rPr lang="de-DE" smtClean="0"/>
              <a:pPr>
                <a:defRPr/>
              </a:pPr>
              <a:t>21</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Hierzu gehören z. B. ein Film, eine Videodisk oder eine MPEG-Video-Datei (RDA 2.2.2.3). </a:t>
            </a:r>
          </a:p>
          <a:p>
            <a:r>
              <a:rPr lang="de-DE" altLang="de-DE" smtClean="0"/>
              <a:t> </a:t>
            </a:r>
          </a:p>
          <a:p>
            <a:r>
              <a:rPr lang="de-DE" altLang="de-DE" smtClean="0"/>
              <a:t>In diesen Fällen ist die bevorzugte Informationsquelle ein Etikett mit einem Titel, das dauerhaft auf die Ressource aufgedruckt oder darauf befestigt ist, ausgenommen Etiketten auf begleitendem Textmaterial oder einem Behältnis (RDA 2.2.2.3 D-A-CH). </a:t>
            </a:r>
          </a:p>
          <a:p>
            <a:r>
              <a:rPr lang="de-DE" altLang="de-DE" smtClean="0"/>
              <a:t> </a:t>
            </a:r>
          </a:p>
          <a:p>
            <a:r>
              <a:rPr lang="de-DE" altLang="de-DE" smtClean="0"/>
              <a:t>Weitergehende Bestimmungen, unterteilt in materielle und Online-Ressourcen, sind in RDA 2.2.2.3.1 bzw. RDA 2.2.2.3.2 zu finden und werden teilweise auch in der Spezialschulung für Musik-Ressourcen (Modul 6) behandelt.</a:t>
            </a:r>
          </a:p>
        </p:txBody>
      </p:sp>
      <p:sp>
        <p:nvSpPr>
          <p:cNvPr id="4" name="Foliennummernplatzhalter 3"/>
          <p:cNvSpPr>
            <a:spLocks noGrp="1"/>
          </p:cNvSpPr>
          <p:nvPr>
            <p:ph type="sldNum" sz="quarter" idx="5"/>
          </p:nvPr>
        </p:nvSpPr>
        <p:spPr/>
        <p:txBody>
          <a:bodyPr/>
          <a:lstStyle/>
          <a:p>
            <a:pPr>
              <a:defRPr/>
            </a:pPr>
            <a:fld id="{6B1580F9-EC86-448C-B66D-73943B7C50A8}" type="slidenum">
              <a:rPr lang="de-DE" smtClean="0"/>
              <a:pPr>
                <a:defRPr/>
              </a:pPr>
              <a:t>22</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RDA 2.2.2.4: Hierunter fallen alle Ressourcen, die weder aus einer oder mehreren Seiten etc. oder Bildern davon, noch aus bewegten Bildern bestehen. Das sind z. B. Audio-CDs, Audio-DVDs, MP3-Musikdateien und Objekte. </a:t>
            </a:r>
          </a:p>
          <a:p>
            <a:r>
              <a:rPr lang="de-DE" altLang="de-DE" smtClean="0"/>
              <a:t> </a:t>
            </a:r>
          </a:p>
          <a:p>
            <a:r>
              <a:rPr lang="de-DE" altLang="de-DE" smtClean="0"/>
              <a:t>Die Richtlinien zur Auswahl der bevorzugten Informationsquellen für materielle und Online-Ressourcen sind in RDA 2.2.2.4.1 bzw. RDA 2.2.2.4.2 zu finden und werden teilweise auch in der Spezialschulung für Musik-Ressourcen (Modul 6) behandelt.</a:t>
            </a:r>
          </a:p>
        </p:txBody>
      </p:sp>
      <p:sp>
        <p:nvSpPr>
          <p:cNvPr id="4" name="Foliennummernplatzhalter 3"/>
          <p:cNvSpPr>
            <a:spLocks noGrp="1"/>
          </p:cNvSpPr>
          <p:nvPr>
            <p:ph type="sldNum" sz="quarter" idx="5"/>
          </p:nvPr>
        </p:nvSpPr>
        <p:spPr/>
        <p:txBody>
          <a:bodyPr/>
          <a:lstStyle/>
          <a:p>
            <a:pPr>
              <a:defRPr/>
            </a:pPr>
            <a:fld id="{DE12A3A9-E36D-408E-95FF-361B8EB59550}" type="slidenum">
              <a:rPr lang="de-DE" smtClean="0"/>
              <a:pPr>
                <a:defRPr/>
              </a:pPr>
              <a:t>23</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Zusammenfassend kann man für die Präsentationsformate sagen: </a:t>
            </a:r>
          </a:p>
          <a:p>
            <a:r>
              <a:rPr lang="de-DE" altLang="de-DE" smtClean="0"/>
              <a:t>Die bevorzugte Informationsquelle bei Printmedien und printbasierten Derivaten ist –wenn vorhanden– die Titelseite, das Titelblatt oder die Titelkarte. </a:t>
            </a:r>
          </a:p>
          <a:p>
            <a:r>
              <a:rPr lang="de-DE" altLang="de-DE" smtClean="0"/>
              <a:t> </a:t>
            </a:r>
          </a:p>
          <a:p>
            <a:r>
              <a:rPr lang="de-DE" altLang="de-DE" smtClean="0"/>
              <a:t>Für Ressourcen, die aus bewegten Bildern bestehen, ist ein Etikett, das dauerhaft auf der Ressource aufgedruckt ist oder darauf befestigt ist, als bevorzugte Informationsquelle anzusehen. </a:t>
            </a:r>
            <a:br>
              <a:rPr lang="de-DE" altLang="de-DE" smtClean="0"/>
            </a:br>
            <a:r>
              <a:rPr lang="de-DE" altLang="de-DE" smtClean="0"/>
              <a:t>Gibt es kein solches Etikett oder ist dort kein Titel genannt, zählen das Behältnis oder das Begleitmaterial.</a:t>
            </a:r>
          </a:p>
        </p:txBody>
      </p:sp>
      <p:sp>
        <p:nvSpPr>
          <p:cNvPr id="4" name="Foliennummernplatzhalter 3"/>
          <p:cNvSpPr>
            <a:spLocks noGrp="1"/>
          </p:cNvSpPr>
          <p:nvPr>
            <p:ph type="sldNum" sz="quarter" idx="5"/>
          </p:nvPr>
        </p:nvSpPr>
        <p:spPr/>
        <p:txBody>
          <a:bodyPr/>
          <a:lstStyle/>
          <a:p>
            <a:pPr>
              <a:defRPr/>
            </a:pPr>
            <a:fld id="{FB860978-ED41-4626-894B-58F09F1210DD}" type="slidenum">
              <a:rPr lang="de-DE" smtClean="0"/>
              <a:pPr>
                <a:defRPr/>
              </a:pPr>
              <a:t>24</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Gibt es nach diesen Regelungen mehrere Informationsquellen, die als bevorzugte Informationsquellen gelten, ist die erste dieser Quellen zu verwenden, es sei denn, es handelt sich um </a:t>
            </a:r>
          </a:p>
          <a:p>
            <a:pPr lvl="1"/>
            <a:r>
              <a:rPr lang="de-DE" altLang="de-DE" smtClean="0"/>
              <a:t>bevorzugte Informationsquellen in verschiedenen Sprachen oder Schriften, </a:t>
            </a:r>
          </a:p>
          <a:p>
            <a:pPr lvl="1"/>
            <a:r>
              <a:rPr lang="de-DE" altLang="de-DE" smtClean="0"/>
              <a:t>bevorzugte Informationsquellen mit verschiedenen Datumsangaben oder </a:t>
            </a:r>
          </a:p>
          <a:p>
            <a:pPr lvl="1"/>
            <a:r>
              <a:rPr lang="de-DE" altLang="de-DE" smtClean="0"/>
              <a:t>bevorzugte Informationsquellen für die Reproduktion und das Original (RDA 2.2.3). </a:t>
            </a:r>
          </a:p>
          <a:p>
            <a:pPr lvl="1"/>
            <a:r>
              <a:rPr lang="de-DE" altLang="de-DE" smtClean="0">
                <a:sym typeface="Wingdings" pitchFamily="2" charset="2"/>
              </a:rPr>
              <a:t> </a:t>
            </a:r>
            <a:r>
              <a:rPr lang="de-DE" altLang="de-DE" smtClean="0"/>
              <a:t>Für diese Fälle gibt es genauere Vorgaben.</a:t>
            </a:r>
          </a:p>
        </p:txBody>
      </p:sp>
      <p:sp>
        <p:nvSpPr>
          <p:cNvPr id="4" name="Foliennummernplatzhalter 3"/>
          <p:cNvSpPr>
            <a:spLocks noGrp="1"/>
          </p:cNvSpPr>
          <p:nvPr>
            <p:ph type="sldNum" sz="quarter" idx="5"/>
          </p:nvPr>
        </p:nvSpPr>
        <p:spPr/>
        <p:txBody>
          <a:bodyPr/>
          <a:lstStyle/>
          <a:p>
            <a:pPr>
              <a:defRPr/>
            </a:pPr>
            <a:fld id="{A50E3B30-7831-48A6-8530-0CF282D874F3}" type="slidenum">
              <a:rPr lang="de-DE" smtClean="0"/>
              <a:pPr>
                <a:defRPr/>
              </a:pPr>
              <a:t>25</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4" name="Foliennummernplatzhalter 3"/>
          <p:cNvSpPr>
            <a:spLocks noGrp="1"/>
          </p:cNvSpPr>
          <p:nvPr>
            <p:ph type="sldNum" sz="quarter" idx="5"/>
          </p:nvPr>
        </p:nvSpPr>
        <p:spPr/>
        <p:txBody>
          <a:bodyPr/>
          <a:lstStyle/>
          <a:p>
            <a:pPr>
              <a:defRPr/>
            </a:pPr>
            <a:fld id="{79958DCE-1AB4-4CB2-A245-5B713A85DF96}" type="slidenum">
              <a:rPr lang="de-DE" smtClean="0"/>
              <a:pPr>
                <a:defRPr/>
              </a:pPr>
              <a:t>26</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RDA 2.2.3.2 regelt den Fall, dass die Ressource mehrere bevorzugte Informationsquellen enthält, die verschiedene Datumsangaben enthalten. Dann ist die Quelle mit dem spätesten Datum heranzuziehen.</a:t>
            </a:r>
          </a:p>
          <a:p>
            <a:r>
              <a:rPr lang="de-DE" altLang="de-DE" smtClean="0"/>
              <a:t>Diese Regelung gilt aber nur, wenn es sich nicht um eine mehrteilige Monografie oder fortlaufende Ressource handelt, denn für diese Erscheinungsweisen gelten spezifische Regelungen.</a:t>
            </a:r>
          </a:p>
          <a:p>
            <a:endParaRPr lang="de-DE" altLang="de-DE" smtClean="0"/>
          </a:p>
          <a:p>
            <a:r>
              <a:rPr lang="de-DE" altLang="de-DE" smtClean="0"/>
              <a:t>RDA 2.2.3.3 geht speziell auf den Fall Faksimiles und Reproduktionen ein. Es ist gut möglich, dass sowohl die Reproduktion als auch das Original eine bevorzuge Informationsquelle enthalten. Dann ist bei der Beschreibung der Reproduktion die Quelle für die Reproduktion zu verwenden.</a:t>
            </a:r>
          </a:p>
          <a:p>
            <a:endParaRPr lang="de-DE" altLang="de-DE" smtClean="0"/>
          </a:p>
        </p:txBody>
      </p:sp>
      <p:sp>
        <p:nvSpPr>
          <p:cNvPr id="4" name="Foliennummernplatzhalter 3"/>
          <p:cNvSpPr>
            <a:spLocks noGrp="1"/>
          </p:cNvSpPr>
          <p:nvPr>
            <p:ph type="sldNum" sz="quarter" idx="5"/>
          </p:nvPr>
        </p:nvSpPr>
        <p:spPr/>
        <p:txBody>
          <a:bodyPr/>
          <a:lstStyle/>
          <a:p>
            <a:pPr>
              <a:defRPr/>
            </a:pPr>
            <a:fld id="{C77B231B-2C8D-4232-AB6B-C6188E6BBECD}" type="slidenum">
              <a:rPr lang="de-DE" smtClean="0"/>
              <a:pPr>
                <a:defRPr/>
              </a:pPr>
              <a:t>27</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smtClean="0"/>
              <a:t>Die Regelwerksstelle RDA 2.2.4 listet alle ggf. eckig zu klammernden Elemente auf. Von den Oberbegriffen her sind dies Titel, Verantwortlichkeitsangabe, Ausgabevermerk, Zählung von fortlaufenden Ressourcen, Entstehungsangabe, Veröffentlichungsangabe, Vertriebsangabe, Herstellungsangabe und Gesamttitelangabe.</a:t>
            </a:r>
            <a:br>
              <a:rPr lang="de-DE" altLang="de-DE" smtClean="0"/>
            </a:br>
            <a:r>
              <a:rPr lang="de-DE" altLang="de-DE" smtClean="0"/>
              <a:t>Diese Auflistung ist also von zentraler Bedeutung um zu wissen, welche Angaben in eckige Klammern zu setzen sind.</a:t>
            </a:r>
          </a:p>
        </p:txBody>
      </p:sp>
      <p:sp>
        <p:nvSpPr>
          <p:cNvPr id="4" name="Foliennummernplatzhalter 3"/>
          <p:cNvSpPr>
            <a:spLocks noGrp="1"/>
          </p:cNvSpPr>
          <p:nvPr>
            <p:ph type="sldNum" sz="quarter" idx="5"/>
          </p:nvPr>
        </p:nvSpPr>
        <p:spPr/>
        <p:txBody>
          <a:bodyPr/>
          <a:lstStyle/>
          <a:p>
            <a:pPr>
              <a:defRPr/>
            </a:pPr>
            <a:fld id="{28EE5353-C72F-435D-AA21-3B79F01FB382}" type="slidenum">
              <a:rPr lang="de-DE" smtClean="0"/>
              <a:pPr>
                <a:defRPr/>
              </a:pPr>
              <a:t>28</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In Kapitel 1 stehen</a:t>
            </a:r>
            <a:r>
              <a:rPr lang="de-DE" baseline="0" dirty="0" smtClean="0"/>
              <a:t> Grundprinzipien zur Beschreibung der </a:t>
            </a:r>
            <a:r>
              <a:rPr lang="de-DE" b="1" baseline="0" dirty="0" smtClean="0"/>
              <a:t>Manifestation</a:t>
            </a:r>
            <a:r>
              <a:rPr lang="de-DE" baseline="0" dirty="0" smtClean="0"/>
              <a:t>.</a:t>
            </a:r>
          </a:p>
          <a:p>
            <a:endParaRPr lang="de-DE" dirty="0" smtClean="0"/>
          </a:p>
          <a:p>
            <a:r>
              <a:rPr lang="de-DE" dirty="0" smtClean="0"/>
              <a:t>In RDA 1.4 befindet sich eine Liste der Elemente, die in der </a:t>
            </a:r>
            <a:r>
              <a:rPr lang="de-DE" b="1" dirty="0" smtClean="0"/>
              <a:t>Schrift</a:t>
            </a:r>
            <a:r>
              <a:rPr lang="de-DE" dirty="0" smtClean="0"/>
              <a:t> und in der </a:t>
            </a:r>
            <a:r>
              <a:rPr lang="de-DE" b="1" dirty="0" smtClean="0"/>
              <a:t>Sprache</a:t>
            </a:r>
            <a:r>
              <a:rPr lang="de-DE" dirty="0" smtClean="0"/>
              <a:t> erfasst werden, in der die zu katalogisierende Ressource vorliegt.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Alle anderen Elemente (z.B. Anmerkungen) werden auf Deutsch und in lateinischer Schrift erfasst. (Ausnahmeregel</a:t>
            </a:r>
            <a:r>
              <a:rPr lang="de-DE" baseline="0" dirty="0" smtClean="0"/>
              <a:t> zu den Anmerkungen folgt später, RDA 1.10)</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t>[Hinweis: „Entstehungsangabe“ = Entstehungsort und Jahr bei nicht veröffentlichten Ressourcen (z.B. Handschriften oder Gemälden)]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 der Beschreibung der Manifestation gelten für einige Elemente besondere Regeln für ihre Wiedergabe. Diese Elemente werden „übertragen“, um eine möglichst vorlagegetreue Beschreibung der Ressource herzustellen. </a:t>
            </a:r>
          </a:p>
          <a:p>
            <a:r>
              <a:rPr lang="de-DE" dirty="0" smtClean="0"/>
              <a:t>Übertragen ist eine besondere Form der Erfassung. Einzelheiten zum „Übertragen“ sind in RDA 1.7 und RDA 1.7 D-A-CH geregelt.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kern="1200" dirty="0" smtClean="0">
                <a:solidFill>
                  <a:schemeClr val="tx1"/>
                </a:solidFill>
                <a:effectLst/>
                <a:latin typeface="+mn-lt"/>
                <a:ea typeface="+mn-ea"/>
                <a:cs typeface="+mn-cs"/>
              </a:rPr>
              <a:t>Es gibt Elemente, bei denen das erste Wort immer mit einem Gro</a:t>
            </a:r>
            <a:r>
              <a:rPr lang="de-DE" dirty="0" smtClean="0"/>
              <a:t>ß</a:t>
            </a:r>
            <a:r>
              <a:rPr lang="de-CH" kern="1200" dirty="0" err="1" smtClean="0">
                <a:solidFill>
                  <a:schemeClr val="tx1"/>
                </a:solidFill>
                <a:effectLst/>
                <a:latin typeface="+mn-lt"/>
                <a:ea typeface="+mn-ea"/>
                <a:cs typeface="+mn-cs"/>
              </a:rPr>
              <a:t>buchstaben</a:t>
            </a:r>
            <a:r>
              <a:rPr lang="de-CH" kern="1200" dirty="0" smtClean="0">
                <a:solidFill>
                  <a:schemeClr val="tx1"/>
                </a:solidFill>
                <a:effectLst/>
                <a:latin typeface="+mn-lt"/>
                <a:ea typeface="+mn-ea"/>
                <a:cs typeface="+mn-cs"/>
              </a:rPr>
              <a:t> beginnt:</a:t>
            </a:r>
          </a:p>
          <a:p>
            <a:pPr lvl="0"/>
            <a:endParaRPr lang="de-CH" kern="1200" dirty="0" smtClean="0">
              <a:solidFill>
                <a:schemeClr val="tx1"/>
              </a:solidFill>
              <a:effectLst/>
              <a:latin typeface="+mn-lt"/>
              <a:ea typeface="+mn-ea"/>
              <a:cs typeface="+mn-cs"/>
            </a:endParaRPr>
          </a:p>
          <a:p>
            <a:pPr lvl="0"/>
            <a:r>
              <a:rPr lang="de-CH" kern="1200" dirty="0" smtClean="0">
                <a:solidFill>
                  <a:schemeClr val="tx1"/>
                </a:solidFill>
                <a:latin typeface="+mn-lt"/>
                <a:ea typeface="+mn-ea"/>
                <a:cs typeface="+mn-cs"/>
              </a:rPr>
              <a:t>Haupttitel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Paralleltitel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Alternativtitel</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Ausgabebezeichnung</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Zählung fortlaufender Ressourcen</a:t>
            </a:r>
            <a:endParaRPr lang="de-DE" kern="1200" dirty="0" smtClean="0">
              <a:solidFill>
                <a:schemeClr val="tx1"/>
              </a:solidFill>
              <a:latin typeface="+mn-lt"/>
              <a:ea typeface="+mn-ea"/>
              <a:cs typeface="+mn-cs"/>
            </a:endParaRPr>
          </a:p>
          <a:p>
            <a:pPr lvl="0"/>
            <a:r>
              <a:rPr lang="de-CH" kern="1200" dirty="0" smtClean="0">
                <a:solidFill>
                  <a:schemeClr val="tx1"/>
                </a:solidFill>
                <a:latin typeface="+mn-lt"/>
                <a:ea typeface="+mn-ea"/>
                <a:cs typeface="+mn-cs"/>
              </a:rPr>
              <a:t>jede Anmerkung</a:t>
            </a:r>
            <a:endParaRPr lang="de-DE" kern="1200" dirty="0" smtClean="0">
              <a:solidFill>
                <a:schemeClr val="tx1"/>
              </a:solidFill>
              <a:latin typeface="+mn-lt"/>
              <a:ea typeface="+mn-ea"/>
              <a:cs typeface="+mn-cs"/>
            </a:endParaRPr>
          </a:p>
          <a:p>
            <a:pPr lvl="0"/>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a:p>
            <a:r>
              <a:rPr lang="de-DE" dirty="0" smtClean="0"/>
              <a:t>Für alle anderen Elemente (z. B. de</a:t>
            </a:r>
            <a:r>
              <a:rPr lang="de-DE" b="0" dirty="0" smtClean="0"/>
              <a:t>n</a:t>
            </a:r>
            <a:r>
              <a:rPr lang="de-DE" dirty="0" smtClean="0"/>
              <a:t> Titelzusatz) gilt auch am Anfang eines Elements die normale Groß-/Kleinschreibung.</a:t>
            </a:r>
            <a:r>
              <a:rPr lang="de-CH" kern="1200" dirty="0" smtClean="0">
                <a:solidFill>
                  <a:schemeClr val="tx1"/>
                </a:solidFill>
                <a:effectLst/>
                <a:latin typeface="+mn-lt"/>
                <a:ea typeface="+mn-ea"/>
                <a:cs typeface="+mn-cs"/>
              </a:rPr>
              <a:t/>
            </a:r>
            <a:br>
              <a:rPr lang="de-CH" kern="1200" dirty="0" smtClean="0">
                <a:solidFill>
                  <a:schemeClr val="tx1"/>
                </a:solidFill>
                <a:effectLst/>
                <a:latin typeface="+mn-lt"/>
                <a:ea typeface="+mn-ea"/>
                <a:cs typeface="+mn-cs"/>
              </a:rPr>
            </a:br>
            <a:endParaRPr lang="de-CH"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8391403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Abstand zwischen Initialen und Akronymen (RDA 1.7.6)</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Initialen und Akronyme (mit oder ohne Punkte) werden immer ohne Abstände geschrieben, auch wenn in der Informationsquelle Spatien erscheinen.</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a:t>
            </a:r>
            <a:r>
              <a:rPr lang="de-CH" b="1" kern="1200" baseline="0" dirty="0" smtClean="0">
                <a:solidFill>
                  <a:schemeClr val="tx1"/>
                </a:solidFill>
                <a:effectLst/>
                <a:latin typeface="+mn-lt"/>
                <a:ea typeface="+mn-ea"/>
                <a:cs typeface="+mn-cs"/>
              </a:rPr>
              <a:t> s. Folie</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42321188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Abkürzungen (RDA 1.7.8, RDA Anhang B D-A-CH)</a:t>
            </a:r>
          </a:p>
          <a:p>
            <a:endParaRPr lang="de-CH" kern="1200" dirty="0" smtClean="0">
              <a:solidFill>
                <a:schemeClr val="tx1"/>
              </a:solidFill>
              <a:effectLst/>
              <a:latin typeface="+mn-lt"/>
              <a:ea typeface="+mn-ea"/>
              <a:cs typeface="+mn-cs"/>
            </a:endParaRPr>
          </a:p>
          <a:p>
            <a:r>
              <a:rPr lang="de-CH" dirty="0" smtClean="0"/>
              <a:t>Übertragene Elemente werden nur abgekürzt erfasst, wenn sie abgekürzt in der Informationsquelle stehen.</a:t>
            </a:r>
          </a:p>
          <a:p>
            <a:endParaRPr lang="de-CH"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Alle anderen Elemente werden im Allgemeinen nicht abgekürzt. Ausnahmen sind in RDA B.5 definiert, ergänzt durch die Liste verwendbarer Abkürzungen (RDA B.7 D-A-CH).</a:t>
            </a: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latin typeface="+mn-lt"/>
                <a:ea typeface="+mn-ea"/>
                <a:cs typeface="+mn-cs"/>
              </a:rPr>
              <a:t>Generell wird</a:t>
            </a:r>
            <a:r>
              <a:rPr lang="de-CH" kern="1200" baseline="0" dirty="0" smtClean="0">
                <a:solidFill>
                  <a:schemeClr val="tx1"/>
                </a:solidFill>
                <a:latin typeface="+mn-lt"/>
                <a:ea typeface="+mn-ea"/>
                <a:cs typeface="+mn-cs"/>
              </a:rPr>
              <a:t> fast nichts mehr abgekürzt. Unter die im Anhang B.5 genannten Ausnahmen fallen z.B. die Maßangaben oder die Dauer von Filmen oder Tonaufnahmen.</a:t>
            </a:r>
            <a:endParaRPr lang="de-DE"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16040925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b="1" kern="1200" dirty="0" smtClean="0">
                <a:solidFill>
                  <a:schemeClr val="tx1"/>
                </a:solidFill>
                <a:effectLst/>
                <a:latin typeface="+mn-lt"/>
                <a:ea typeface="+mn-ea"/>
                <a:cs typeface="+mn-cs"/>
              </a:rPr>
              <a:t>Fehler (RDA 1.7.9, RDA 2.3.1.4)</a:t>
            </a:r>
            <a:endParaRPr lang="de-CH" kern="1200" dirty="0" smtClean="0">
              <a:solidFill>
                <a:schemeClr val="tx1"/>
              </a:solidFill>
              <a:effectLst/>
              <a:latin typeface="+mn-lt"/>
              <a:ea typeface="+mn-ea"/>
              <a:cs typeface="+mn-cs"/>
            </a:endParaRPr>
          </a:p>
          <a:p>
            <a:r>
              <a:rPr lang="de-CH" kern="1200" dirty="0" smtClean="0">
                <a:solidFill>
                  <a:schemeClr val="tx1"/>
                </a:solidFill>
                <a:effectLst/>
                <a:latin typeface="+mn-lt"/>
                <a:ea typeface="+mn-ea"/>
                <a:cs typeface="+mn-cs"/>
              </a:rPr>
              <a:t>Ist für ein bestimmtes Element nichts anderes angegeben, werden Fehler oder ein falsch geschriebenes Wort wie in der Informationsquelle übertragen. Wenn es für die Identifizierung oder den Zugriff wichtig ist, wird eine Anmerkung erfasst, die den Fehler korrigiert.</a:t>
            </a:r>
          </a:p>
          <a:p>
            <a:r>
              <a:rPr lang="de-CH" kern="1200" dirty="0" smtClean="0">
                <a:solidFill>
                  <a:schemeClr val="tx1"/>
                </a:solidFill>
                <a:effectLst/>
                <a:latin typeface="+mn-lt"/>
                <a:ea typeface="+mn-ea"/>
                <a:cs typeface="+mn-cs"/>
              </a:rPr>
              <a:t>Erscheint der Fehler allerdings in einem Titel und eine korrigierte Form wird zur Identifizierung oder den Zugriff als wichtig angesehen, wird die korrigierte Form des Titels als abweichender Titel erfasst.</a:t>
            </a:r>
          </a:p>
          <a:p>
            <a:endParaRPr lang="de-CH" b="1"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Beispiel s. Folie</a:t>
            </a:r>
            <a:endParaRPr lang="de-CH" kern="1200" dirty="0" smtClean="0">
              <a:solidFill>
                <a:schemeClr val="tx1"/>
              </a:solidFill>
              <a:effectLst/>
              <a:latin typeface="+mn-lt"/>
              <a:ea typeface="+mn-ea"/>
              <a:cs typeface="+mn-cs"/>
            </a:endParaRPr>
          </a:p>
          <a:p>
            <a:r>
              <a:rPr lang="de-CH" b="1" kern="1200" dirty="0" smtClean="0">
                <a:solidFill>
                  <a:schemeClr val="tx1"/>
                </a:solidFill>
                <a:effectLst/>
                <a:latin typeface="+mn-lt"/>
                <a:ea typeface="+mn-ea"/>
                <a:cs typeface="+mn-cs"/>
              </a:rPr>
              <a:t> </a:t>
            </a:r>
            <a:endParaRPr lang="de-CH"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kern="1200" dirty="0" smtClean="0">
                <a:solidFill>
                  <a:schemeClr val="tx1"/>
                </a:solidFill>
                <a:effectLst/>
                <a:latin typeface="+mn-lt"/>
                <a:ea typeface="+mn-ea"/>
                <a:cs typeface="+mn-cs"/>
              </a:rPr>
              <a:t>Eine Ausnahme bilden die Haupttitel von fortlaufenden oder integrierenden Ressourcen (RDA 2.3.1.4). Hier wird der Tippfehler im Haupttitel korrigiert und eine Anmerkung erfasst, die den Titel wiedergibt, wie er in der Informationsquelle erscheint.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20680351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dirty="0" smtClean="0"/>
              <a:t>In übertragenen Elementen werden Zahlen so übernommen, wie sie in der Informationsquelle erscheinen.</a:t>
            </a:r>
          </a:p>
          <a:p>
            <a:endParaRPr lang="de-CH"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38181717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CH" b="0" dirty="0" smtClean="0"/>
              <a:t>Anmerkungen (RDA 1.10)</a:t>
            </a:r>
          </a:p>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t>Anmerkungen werden in Deutsch erfasst. Namen, Titel oder Zitate (in Anführungszeichen gesetzt) werden in Anmerkungen in der Sprache der Quelle, der sie entnommen sind angegeben (RDA 1.4 Ausnahme). </a:t>
            </a:r>
            <a:r>
              <a:rPr lang="de-CH" sz="1200" kern="1200" dirty="0" smtClean="0">
                <a:solidFill>
                  <a:schemeClr val="tx1"/>
                </a:solidFill>
                <a:latin typeface="+mn-lt"/>
                <a:ea typeface="+mn-ea"/>
                <a:cs typeface="+mn-cs"/>
              </a:rPr>
              <a:t> Sofern das </a:t>
            </a:r>
            <a:r>
              <a:rPr lang="de-DE" sz="1200" kern="1200" dirty="0" smtClean="0">
                <a:solidFill>
                  <a:schemeClr val="tx1"/>
                </a:solidFill>
                <a:latin typeface="+mn-lt"/>
                <a:ea typeface="+mn-ea"/>
                <a:cs typeface="+mn-cs"/>
              </a:rPr>
              <a:t>Zitat nicht der bevorzugten Informationsquelle entnommen wurde, wird noch die Quelle des Zitats hinzugefügt.</a:t>
            </a:r>
          </a:p>
          <a:p>
            <a:endParaRPr lang="de-CH" dirty="0" smtClean="0"/>
          </a:p>
          <a:p>
            <a:r>
              <a:rPr lang="de-CH" dirty="0" smtClean="0"/>
              <a:t>Ist die Quelle in nichtlateinischer Schrift, werden Namen, Titel oder Zitate in transliterierter Form erfasst (RDA 1.4 Alternative D-A-CH zur Ausnahme). </a:t>
            </a:r>
          </a:p>
          <a:p>
            <a:r>
              <a:rPr lang="de-CH" dirty="0" smtClean="0"/>
              <a:t>Für die Großschreibung in Anmerkungen gelten die oben unter RDA 1.7.2 erläuterten Bestimmungen.</a:t>
            </a:r>
          </a:p>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13265097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extLst>
      <p:ext uri="{BB962C8B-B14F-4D97-AF65-F5344CB8AC3E}">
        <p14:creationId xmlns:p14="http://schemas.microsoft.com/office/powerpoint/2010/main" val="24400145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Auch für fortlaufende</a:t>
            </a:r>
            <a:r>
              <a:rPr lang="de-DE" baseline="0" dirty="0" smtClean="0"/>
              <a:t> Ressourcen kann das Erscheinungsjahr so geschätzt werden. </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101</a:t>
            </a:fld>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102</a:t>
            </a:fld>
            <a:endParaRPr 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Gilt sowohl für einzelne</a:t>
            </a:r>
            <a:r>
              <a:rPr lang="de-DE" baseline="0" dirty="0" smtClean="0"/>
              <a:t> als auch fortlaufende Ressourcen.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104</a:t>
            </a:fld>
            <a:endParaRPr lang="de-D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105</a:t>
            </a:fld>
            <a:endParaRPr 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106</a:t>
            </a:fld>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Für Nationalbibliotheken ist die Angabe der D-A-CH-Verlage verpflichtend.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107</a:t>
            </a:fld>
            <a:endParaRPr lang="de-DE"/>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108</a:t>
            </a:fld>
            <a:endParaRPr lang="de-DE"/>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109</a:t>
            </a:fld>
            <a:endParaRPr lang="de-DE"/>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110</a:t>
            </a:fld>
            <a:endParaRPr lang="de-DE"/>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Gilt sowohl für einzelne</a:t>
            </a:r>
            <a:r>
              <a:rPr lang="de-DE" baseline="0" dirty="0" smtClean="0"/>
              <a:t> als auch fortlaufende Ressourcen.</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Für Nationalbibliotheken ist die Angabe der D-A-CH-Orte verpflichtend.</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113</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mtClean="0">
              <a:latin typeface="Arial" pitchFamily="34" charset="0"/>
              <a:cs typeface="Arial" pitchFamily="34" charset="0"/>
            </a:endParaRPr>
          </a:p>
        </p:txBody>
      </p:sp>
      <p:sp>
        <p:nvSpPr>
          <p:cNvPr id="17412"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2631F39-B66A-44EF-86E5-1C28C1FCCDEB}" type="slidenum">
              <a:rPr lang="de-DE" altLang="de-DE" smtClean="0"/>
              <a:pPr fontAlgn="base">
                <a:spcBef>
                  <a:spcPct val="0"/>
                </a:spcBef>
                <a:spcAft>
                  <a:spcPct val="0"/>
                </a:spcAft>
                <a:defRPr/>
              </a:pPr>
              <a:t>17</a:t>
            </a:fld>
            <a:endParaRPr lang="de-DE" alt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RDA kompakt | Stand: 31.07.2015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image" Target="../media/image3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41.tmp"/><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42.tmp"/></Relationships>
</file>

<file path=ppt/slides/_rels/slide66.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46.tmp"/><Relationship Id="rId2" Type="http://schemas.openxmlformats.org/officeDocument/2006/relationships/image" Target="../media/image45.tmp"/><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47.tmp"/><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48.tmp"/><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51.tmp"/><Relationship Id="rId2" Type="http://schemas.openxmlformats.org/officeDocument/2006/relationships/image" Target="../media/image50.tmp"/><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53.tmp"/><Relationship Id="rId2" Type="http://schemas.openxmlformats.org/officeDocument/2006/relationships/image" Target="../media/image52.tmp"/><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54.tmp"/><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Zusammengesetzte Beschreibung</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Primärbeziehungen (Beziehungen zwischen Werk, Expression und Manifestation) werden durch die zusammengesetzte Beschreibung hergestellt</a:t>
            </a:r>
          </a:p>
          <a:p>
            <a:endParaRPr lang="de-DE" dirty="0" smtClean="0"/>
          </a:p>
          <a:p>
            <a:r>
              <a:rPr lang="de-DE" dirty="0" smtClean="0"/>
              <a:t>Beziehungen zu Personen, Körperschaften, Familien werden durch Links/Ident-Nr. zu Normdaten hergestellt</a:t>
            </a:r>
            <a:endParaRPr lang="de-DE" dirty="0"/>
          </a:p>
        </p:txBody>
      </p:sp>
      <p:sp>
        <p:nvSpPr>
          <p:cNvPr id="7" name="Fußzeilenplatzhalter 6"/>
          <p:cNvSpPr>
            <a:spLocks noGrp="1"/>
          </p:cNvSpPr>
          <p:nvPr>
            <p:ph type="ftr" sz="quarter" idx="14"/>
          </p:nvPr>
        </p:nvSpPr>
        <p:spPr>
          <a:xfrm>
            <a:off x="467544" y="6376243"/>
            <a:ext cx="7992888" cy="365125"/>
          </a:xfrm>
        </p:spPr>
        <p:txBody>
          <a:bodyPr/>
          <a:lstStyle/>
          <a:p>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17803726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fortlaufende Ressource</a:t>
            </a:r>
            <a:r>
              <a:rPr lang="de-DE" dirty="0" smtClean="0"/>
              <a:t>:</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644965785"/>
              </p:ext>
            </p:extLst>
          </p:nvPr>
        </p:nvGraphicFramePr>
        <p:xfrm>
          <a:off x="467544" y="2492896"/>
          <a:ext cx="7200000" cy="1008112"/>
        </p:xfrm>
        <a:graphic>
          <a:graphicData uri="http://schemas.openxmlformats.org/drawingml/2006/table">
            <a:tbl>
              <a:tblPr firstRow="1" bandRow="1">
                <a:tableStyleId>{5C22544A-7EE6-4342-B048-85BDC9FD1C3A}</a:tableStyleId>
              </a:tblPr>
              <a:tblGrid>
                <a:gridCol w="1296144"/>
                <a:gridCol w="3024336"/>
                <a:gridCol w="28795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52000" y="3856774"/>
            <a:ext cx="8640480" cy="1938992"/>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Fortlaufende Ressource:</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wird nie zusätzlich erfasst (RDA 2.11 D-A-CH)</a:t>
            </a:r>
          </a:p>
        </p:txBody>
      </p:sp>
      <p:pic>
        <p:nvPicPr>
          <p:cNvPr id="1026" name="Picture 2"/>
          <p:cNvPicPr>
            <a:picLocks noChangeAspect="1" noChangeArrowheads="1"/>
          </p:cNvPicPr>
          <p:nvPr/>
        </p:nvPicPr>
        <p:blipFill>
          <a:blip r:embed="rId2" cstate="print"/>
          <a:srcRect/>
          <a:stretch>
            <a:fillRect/>
          </a:stretch>
        </p:blipFill>
        <p:spPr bwMode="auto">
          <a:xfrm>
            <a:off x="395536" y="1700808"/>
            <a:ext cx="8104187" cy="390525"/>
          </a:xfrm>
          <a:prstGeom prst="rect">
            <a:avLst/>
          </a:prstGeom>
          <a:noFill/>
          <a:ln w="9525">
            <a:solidFill>
              <a:schemeClr val="tx1"/>
            </a:solidFill>
            <a:miter lim="800000"/>
            <a:headEnd/>
            <a:tailEnd/>
          </a:ln>
        </p:spPr>
      </p:pic>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100</a:t>
            </a:fld>
            <a:endParaRPr lang="de-DE"/>
          </a:p>
        </p:txBody>
      </p:sp>
    </p:spTree>
    <p:extLst>
      <p:ext uri="{BB962C8B-B14F-4D97-AF65-F5344CB8AC3E}">
        <p14:creationId xmlns:p14="http://schemas.microsoft.com/office/powerpoint/2010/main" val="3556781853"/>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endParaRPr lang="de-DE" dirty="0" smtClean="0"/>
          </a:p>
          <a:p>
            <a:pPr marL="0" indent="0">
              <a:buNone/>
            </a:pPr>
            <a:r>
              <a:rPr lang="de-DE" dirty="0" smtClean="0"/>
              <a:t>Beispiel </a:t>
            </a:r>
            <a:r>
              <a:rPr lang="de-DE" b="1" dirty="0" smtClean="0"/>
              <a:t>einzelne Einheit</a:t>
            </a:r>
            <a:r>
              <a:rPr lang="de-DE" dirty="0" smtClean="0"/>
              <a:t>: </a:t>
            </a:r>
          </a:p>
          <a:p>
            <a:pPr marL="0" indent="0">
              <a:buNone/>
            </a:pPr>
            <a:r>
              <a:rPr lang="de-DE" dirty="0" smtClean="0"/>
              <a:t>Erscheinungsjahr in der Ressource nicht genannt. Aus dem Vorwort: </a:t>
            </a:r>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309988887"/>
              </p:ext>
            </p:extLst>
          </p:nvPr>
        </p:nvGraphicFramePr>
        <p:xfrm>
          <a:off x="467544" y="3789040"/>
          <a:ext cx="7200800" cy="1008112"/>
        </p:xfrm>
        <a:graphic>
          <a:graphicData uri="http://schemas.openxmlformats.org/drawingml/2006/table">
            <a:tbl>
              <a:tblPr firstRow="1" bandRow="1">
                <a:tableStyleId>{5C22544A-7EE6-4342-B048-85BDC9FD1C3A}</a:tableStyleId>
              </a:tblPr>
              <a:tblGrid>
                <a:gridCol w="1252313"/>
                <a:gridCol w="2996159"/>
                <a:gridCol w="295232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[1981?]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467544" y="2708920"/>
            <a:ext cx="5771429" cy="533333"/>
          </a:xfrm>
          <a:prstGeom prst="rect">
            <a:avLst/>
          </a:prstGeom>
          <a:ln>
            <a:solidFill>
              <a:schemeClr val="tx1"/>
            </a:solidFill>
          </a:ln>
        </p:spPr>
      </p:pic>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101</a:t>
            </a:fld>
            <a:endParaRPr lang="de-DE"/>
          </a:p>
        </p:txBody>
      </p:sp>
    </p:spTree>
    <p:extLst>
      <p:ext uri="{BB962C8B-B14F-4D97-AF65-F5344CB8AC3E}">
        <p14:creationId xmlns:p14="http://schemas.microsoft.com/office/powerpoint/2010/main" val="14291463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2.8.6.5 D-A-CH)</a:t>
            </a:r>
            <a:endParaRPr lang="de-DE" dirty="0"/>
          </a:p>
        </p:txBody>
      </p:sp>
      <p:sp>
        <p:nvSpPr>
          <p:cNvPr id="3" name="Textplatzhalter 2"/>
          <p:cNvSpPr>
            <a:spLocks noGrp="1"/>
          </p:cNvSpPr>
          <p:nvPr>
            <p:ph type="body" sz="quarter" idx="13"/>
          </p:nvPr>
        </p:nvSpPr>
        <p:spPr>
          <a:xfrm>
            <a:off x="251520" y="836712"/>
            <a:ext cx="8280920" cy="5472608"/>
          </a:xfrm>
        </p:spPr>
        <p:txBody>
          <a:bodyPr/>
          <a:lstStyle/>
          <a:p>
            <a:pPr marL="0" indent="0">
              <a:buNone/>
            </a:pPr>
            <a:r>
              <a:rPr lang="de-DE" b="1" dirty="0" smtClean="0"/>
              <a:t>Fortlaufende Ressource</a:t>
            </a:r>
            <a:r>
              <a:rPr lang="de-DE" dirty="0" smtClean="0"/>
              <a:t>:</a:t>
            </a:r>
          </a:p>
          <a:p>
            <a:pPr marL="0" indent="0">
              <a:buNone/>
            </a:pPr>
            <a:r>
              <a:rPr lang="de-DE" dirty="0" smtClean="0"/>
              <a:t>Chronologische Bezeichnung aus der Zählung als ermitteltes Erscheinungsdatum erfassen.</a:t>
            </a:r>
          </a:p>
          <a:p>
            <a:pPr marL="0" indent="0">
              <a:buNone/>
            </a:pPr>
            <a:endParaRPr lang="de-DE" dirty="0" smtClean="0"/>
          </a:p>
          <a:p>
            <a:pPr marL="0" indent="0">
              <a:buNone/>
            </a:pPr>
            <a:r>
              <a:rPr lang="de-DE" dirty="0" smtClean="0"/>
              <a:t>Beispiel : </a:t>
            </a:r>
          </a:p>
          <a:p>
            <a:pPr>
              <a:buNone/>
            </a:pPr>
            <a:endParaRPr lang="de-DE" dirty="0" smtClean="0"/>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303663159"/>
              </p:ext>
            </p:extLst>
          </p:nvPr>
        </p:nvGraphicFramePr>
        <p:xfrm>
          <a:off x="467544" y="3284984"/>
          <a:ext cx="7200800" cy="1632232"/>
        </p:xfrm>
        <a:graphic>
          <a:graphicData uri="http://schemas.openxmlformats.org/drawingml/2006/table">
            <a:tbl>
              <a:tblPr firstRow="1" bandRow="1">
                <a:tableStyleId>{5C22544A-7EE6-4342-B048-85BDC9FD1C3A}</a:tableStyleId>
              </a:tblPr>
              <a:tblGrid>
                <a:gridCol w="1252313"/>
                <a:gridCol w="2996159"/>
                <a:gridCol w="295232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1 (1982)-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102</a:t>
            </a:fld>
            <a:endParaRPr lang="de-DE"/>
          </a:p>
        </p:txBody>
      </p:sp>
    </p:spTree>
    <p:extLst>
      <p:ext uri="{BB962C8B-B14F-4D97-AF65-F5344CB8AC3E}">
        <p14:creationId xmlns:p14="http://schemas.microsoft.com/office/powerpoint/2010/main" val="1069585433"/>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p>
        </p:txBody>
      </p:sp>
      <p:sp>
        <p:nvSpPr>
          <p:cNvPr id="3" name="Textplatzhalter 2"/>
          <p:cNvSpPr>
            <a:spLocks noGrp="1"/>
          </p:cNvSpPr>
          <p:nvPr>
            <p:ph type="body" sz="quarter" idx="13"/>
          </p:nvPr>
        </p:nvSpPr>
        <p:spPr/>
        <p:txBody>
          <a:bodyPr/>
          <a:lstStyle/>
          <a:p>
            <a:pPr>
              <a:buNone/>
            </a:pPr>
            <a:endParaRPr lang="de-DE" dirty="0" smtClean="0"/>
          </a:p>
          <a:p>
            <a:endParaRPr lang="de-DE" dirty="0" smtClean="0"/>
          </a:p>
          <a:p>
            <a:r>
              <a:rPr lang="de-DE" dirty="0" smtClean="0"/>
              <a:t>Informationsquellen für den Verlagsnamen in dieser Reihenfolge:</a:t>
            </a:r>
          </a:p>
          <a:p>
            <a:endParaRPr lang="de-DE" dirty="0" smtClean="0"/>
          </a:p>
          <a:p>
            <a:pPr marL="971550" lvl="1" indent="-514350">
              <a:buFont typeface="+mj-lt"/>
              <a:buAutoNum type="romanLcPeriod"/>
            </a:pPr>
            <a:r>
              <a:rPr lang="de-DE" dirty="0" smtClean="0"/>
              <a:t>Gleiche Quelle, aus der der Haupttitel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der Verlagsname eckig geklammert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103</a:t>
            </a:fld>
            <a:endParaRPr lang="de-DE"/>
          </a:p>
        </p:txBody>
      </p:sp>
    </p:spTree>
    <p:extLst>
      <p:ext uri="{BB962C8B-B14F-4D97-AF65-F5344CB8AC3E}">
        <p14:creationId xmlns:p14="http://schemas.microsoft.com/office/powerpoint/2010/main" val="4259140658"/>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Verlagsname nicht ermittelbar</a:t>
            </a:r>
          </a:p>
          <a:p>
            <a:endParaRPr lang="de-DE" dirty="0" smtClean="0"/>
          </a:p>
          <a:p>
            <a:pPr>
              <a:buNone/>
            </a:pPr>
            <a:r>
              <a:rPr lang="de-DE" dirty="0" smtClean="0"/>
              <a:t>-&gt; es wird erfasst: „[Verlag nicht ermittelbar]“</a:t>
            </a:r>
          </a:p>
          <a:p>
            <a:pPr>
              <a:buNone/>
            </a:pPr>
            <a:endParaRPr lang="de-DE" dirty="0" smtClean="0"/>
          </a:p>
          <a:p>
            <a:pPr>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104</a:t>
            </a:fld>
            <a:endParaRPr lang="de-DE"/>
          </a:p>
        </p:txBody>
      </p:sp>
    </p:spTree>
    <p:extLst>
      <p:ext uri="{BB962C8B-B14F-4D97-AF65-F5344CB8AC3E}">
        <p14:creationId xmlns:p14="http://schemas.microsoft.com/office/powerpoint/2010/main" val="147958486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Verlagsname übertragen wie auf der bevorzugten Quelle</a:t>
            </a:r>
          </a:p>
          <a:p>
            <a:endParaRPr lang="de-DE" dirty="0" smtClean="0"/>
          </a:p>
          <a:p>
            <a:r>
              <a:rPr lang="de-DE" dirty="0" smtClean="0"/>
              <a:t>Regeln der Groß- und Kleinschreibung sowie der Interpunktion werden angewandt (-&gt;Modul 2)</a:t>
            </a:r>
          </a:p>
          <a:p>
            <a:endParaRPr lang="de-DE" dirty="0" smtClean="0"/>
          </a:p>
          <a:p>
            <a:r>
              <a:rPr lang="de-DE" dirty="0" smtClean="0"/>
              <a:t>Zeichensetzung wird aus Vorlage übernommen</a:t>
            </a:r>
          </a:p>
          <a:p>
            <a:endParaRPr lang="de-DE" dirty="0" smtClean="0"/>
          </a:p>
          <a:p>
            <a:r>
              <a:rPr lang="de-DE" dirty="0" smtClean="0"/>
              <a:t>Typografische Gestaltungsmittel als Trennzeichen können weggelassen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105</a:t>
            </a:fld>
            <a:endParaRPr lang="de-DE"/>
          </a:p>
        </p:txBody>
      </p:sp>
    </p:spTree>
    <p:extLst>
      <p:ext uri="{BB962C8B-B14F-4D97-AF65-F5344CB8AC3E}">
        <p14:creationId xmlns:p14="http://schemas.microsoft.com/office/powerpoint/2010/main" val="3980809191"/>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Verlagsnamens - Beispiel</a:t>
            </a:r>
            <a:endParaRPr lang="de-DE" dirty="0"/>
          </a:p>
        </p:txBody>
      </p:sp>
      <p:sp>
        <p:nvSpPr>
          <p:cNvPr id="3" name="Textplatzhalter 2"/>
          <p:cNvSpPr>
            <a:spLocks noGrp="1"/>
          </p:cNvSpPr>
          <p:nvPr>
            <p:ph type="body" sz="quarter" idx="13"/>
          </p:nvPr>
        </p:nvSpPr>
        <p:spPr/>
        <p:txBody>
          <a:bodyPr/>
          <a:lstStyle/>
          <a:p>
            <a:pPr>
              <a:buNone/>
            </a:pPr>
            <a:r>
              <a:rPr lang="de-DE" dirty="0" smtClean="0"/>
              <a:t>Auf der Titelseite: </a:t>
            </a:r>
          </a:p>
        </p:txBody>
      </p:sp>
      <p:graphicFrame>
        <p:nvGraphicFramePr>
          <p:cNvPr id="6" name="Tabelle 5"/>
          <p:cNvGraphicFramePr>
            <a:graphicFrameLocks noGrp="1"/>
          </p:cNvGraphicFramePr>
          <p:nvPr>
            <p:extLst>
              <p:ext uri="{D42A27DB-BD31-4B8C-83A1-F6EECF244321}">
                <p14:modId xmlns:p14="http://schemas.microsoft.com/office/powerpoint/2010/main" val="3317729752"/>
              </p:ext>
            </p:extLst>
          </p:nvPr>
        </p:nvGraphicFramePr>
        <p:xfrm>
          <a:off x="395536" y="2996952"/>
          <a:ext cx="8208912" cy="1008112"/>
        </p:xfrm>
        <a:graphic>
          <a:graphicData uri="http://schemas.openxmlformats.org/drawingml/2006/table">
            <a:tbl>
              <a:tblPr firstRow="1" bandRow="1">
                <a:tableStyleId>{5C22544A-7EE6-4342-B048-85BDC9FD1C3A}</a:tableStyleId>
              </a:tblPr>
              <a:tblGrid>
                <a:gridCol w="1080120"/>
                <a:gridCol w="2016224"/>
                <a:gridCol w="51125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Wissenschaftliche Verlagsgesellschaft mbH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7" descr="neu209-12 - Kopie b.tif"/>
          <p:cNvPicPr>
            <a:picLocks noChangeAspect="1"/>
          </p:cNvPicPr>
          <p:nvPr/>
        </p:nvPicPr>
        <p:blipFill>
          <a:blip r:embed="rId3" cstate="print"/>
          <a:srcRect/>
          <a:stretch>
            <a:fillRect/>
          </a:stretch>
        </p:blipFill>
        <p:spPr bwMode="auto">
          <a:xfrm>
            <a:off x="467544" y="1988840"/>
            <a:ext cx="7200401" cy="288032"/>
          </a:xfrm>
          <a:prstGeom prst="rect">
            <a:avLst/>
          </a:prstGeom>
          <a:noFill/>
          <a:ln w="9525">
            <a:solidFill>
              <a:schemeClr val="tx1"/>
            </a:solidFill>
            <a:miter lim="800000"/>
            <a:headEnd/>
            <a:tailEnd/>
          </a:ln>
        </p:spPr>
      </p:pic>
      <p:sp>
        <p:nvSpPr>
          <p:cNvPr id="8" name="Fußzeilenplatzhalter 7"/>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106</a:t>
            </a:fld>
            <a:endParaRPr lang="de-DE"/>
          </a:p>
        </p:txBody>
      </p:sp>
    </p:spTree>
    <p:extLst>
      <p:ext uri="{BB962C8B-B14F-4D97-AF65-F5344CB8AC3E}">
        <p14:creationId xmlns:p14="http://schemas.microsoft.com/office/powerpoint/2010/main" val="3991497987"/>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Mehrere Verlage</a:t>
            </a:r>
            <a:endParaRPr lang="de-DE" dirty="0"/>
          </a:p>
        </p:txBody>
      </p:sp>
      <p:sp>
        <p:nvSpPr>
          <p:cNvPr id="3" name="Textplatzhalter 2"/>
          <p:cNvSpPr>
            <a:spLocks noGrp="1"/>
          </p:cNvSpPr>
          <p:nvPr>
            <p:ph type="body" sz="quarter" idx="13"/>
          </p:nvPr>
        </p:nvSpPr>
        <p:spPr/>
        <p:txBody>
          <a:bodyPr/>
          <a:lstStyle/>
          <a:p>
            <a:r>
              <a:rPr lang="de-DE" dirty="0" smtClean="0"/>
              <a:t>Sind in Ressource mehrere Verlage angegeben:</a:t>
            </a:r>
          </a:p>
          <a:p>
            <a:pPr>
              <a:buNone/>
            </a:pPr>
            <a:r>
              <a:rPr lang="de-DE" dirty="0" smtClean="0">
                <a:sym typeface="Wingdings" pitchFamily="2" charset="2"/>
              </a:rPr>
              <a:t>	 erster/typografisch hervorgehobener Verlag Standardelement</a:t>
            </a:r>
          </a:p>
          <a:p>
            <a:pPr>
              <a:buNone/>
            </a:pPr>
            <a:r>
              <a:rPr lang="de-DE" dirty="0" smtClean="0">
                <a:sym typeface="Wingdings" pitchFamily="2" charset="2"/>
              </a:rPr>
              <a:t>	 weitere Verlage dürfen erfasst werden</a:t>
            </a:r>
          </a:p>
          <a:p>
            <a:pPr>
              <a:buNone/>
            </a:pPr>
            <a:endParaRPr lang="de-DE" dirty="0" smtClean="0">
              <a:sym typeface="Wingdings" pitchFamily="2" charset="2"/>
            </a:endParaRPr>
          </a:p>
          <a:p>
            <a:r>
              <a:rPr lang="de-DE" dirty="0" smtClean="0"/>
              <a:t>Beispiel: </a:t>
            </a:r>
            <a:endParaRPr lang="de-DE" dirty="0"/>
          </a:p>
        </p:txBody>
      </p:sp>
      <p:sp>
        <p:nvSpPr>
          <p:cNvPr id="4" name="Textfeld 3"/>
          <p:cNvSpPr txBox="1"/>
          <p:nvPr/>
        </p:nvSpPr>
        <p:spPr>
          <a:xfrm>
            <a:off x="2339752" y="2708920"/>
            <a:ext cx="2592288" cy="1197420"/>
          </a:xfrm>
          <a:prstGeom prst="rect">
            <a:avLst/>
          </a:prstGeom>
          <a:solidFill>
            <a:schemeClr val="bg1"/>
          </a:solidFill>
          <a:ln>
            <a:solidFill>
              <a:schemeClr val="tx1"/>
            </a:solidFill>
          </a:ln>
        </p:spPr>
        <p:txBody>
          <a:bodyPr wrap="square" lIns="144000" tIns="108000" rIns="144000" bIns="72000" rtlCol="0">
            <a:spAutoFit/>
          </a:bodyPr>
          <a:lstStyle/>
          <a:p>
            <a:r>
              <a:rPr lang="de-DE" sz="2400" dirty="0" smtClean="0">
                <a:latin typeface="Shonar Bangla" pitchFamily="34" charset="0"/>
                <a:ea typeface="Verdana" panose="020B0604030504040204" pitchFamily="34" charset="0"/>
                <a:cs typeface="Shonar Bangla" pitchFamily="34" charset="0"/>
              </a:rPr>
              <a:t>Akademischer Verlag</a:t>
            </a:r>
          </a:p>
          <a:p>
            <a:r>
              <a:rPr lang="de-DE" sz="2400" dirty="0" smtClean="0">
                <a:latin typeface="Shonar Bangla" pitchFamily="34" charset="0"/>
                <a:ea typeface="Verdana" panose="020B0604030504040204" pitchFamily="34" charset="0"/>
                <a:cs typeface="Shonar Bangla" pitchFamily="34" charset="0"/>
              </a:rPr>
              <a:t>Gärkeller Verlag</a:t>
            </a:r>
          </a:p>
          <a:p>
            <a:r>
              <a:rPr lang="de-DE" dirty="0" smtClean="0">
                <a:latin typeface="Shonar Bangla" pitchFamily="34" charset="0"/>
                <a:ea typeface="Verdana" panose="020B0604030504040204" pitchFamily="34" charset="0"/>
                <a:cs typeface="Shonar Bangla" pitchFamily="34" charset="0"/>
              </a:rPr>
              <a:t>München</a:t>
            </a:r>
          </a:p>
        </p:txBody>
      </p:sp>
      <p:graphicFrame>
        <p:nvGraphicFramePr>
          <p:cNvPr id="6" name="Tabelle 5"/>
          <p:cNvGraphicFramePr>
            <a:graphicFrameLocks noGrp="1"/>
          </p:cNvGraphicFramePr>
          <p:nvPr>
            <p:extLst>
              <p:ext uri="{D42A27DB-BD31-4B8C-83A1-F6EECF244321}">
                <p14:modId xmlns:p14="http://schemas.microsoft.com/office/powerpoint/2010/main" val="4009822103"/>
              </p:ext>
            </p:extLst>
          </p:nvPr>
        </p:nvGraphicFramePr>
        <p:xfrm>
          <a:off x="467544" y="4293096"/>
          <a:ext cx="8208912" cy="1440160"/>
        </p:xfrm>
        <a:graphic>
          <a:graphicData uri="http://schemas.openxmlformats.org/drawingml/2006/table">
            <a:tbl>
              <a:tblPr firstRow="1" bandRow="1">
                <a:tableStyleId>{5C22544A-7EE6-4342-B048-85BDC9FD1C3A}</a:tableStyleId>
              </a:tblPr>
              <a:tblGrid>
                <a:gridCol w="1427637"/>
                <a:gridCol w="2748827"/>
                <a:gridCol w="4032448"/>
              </a:tblGrid>
              <a:tr h="432048">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Akademischer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04056">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Verlagsname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Gärkeller Verlag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107</a:t>
            </a:fld>
            <a:endParaRPr lang="de-DE"/>
          </a:p>
        </p:txBody>
      </p:sp>
    </p:spTree>
    <p:extLst>
      <p:ext uri="{BB962C8B-B14F-4D97-AF65-F5344CB8AC3E}">
        <p14:creationId xmlns:p14="http://schemas.microsoft.com/office/powerpoint/2010/main" val="84867230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Verlags-/Vertriebs-/Herstellername</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Achtung: </a:t>
            </a:r>
          </a:p>
          <a:p>
            <a:r>
              <a:rPr lang="de-DE" dirty="0" smtClean="0"/>
              <a:t>Vertriebs- und Herstellername dürfen nicht als ermittelter Verlagsname erfasst werden!</a:t>
            </a:r>
          </a:p>
          <a:p>
            <a:r>
              <a:rPr lang="de-DE" dirty="0" smtClean="0"/>
              <a:t>Sie werden im Rahmen der Vertriebs- bzw. Herstellungsangabe erfasst.</a:t>
            </a:r>
          </a:p>
          <a:p>
            <a:endParaRPr lang="de-DE" dirty="0" smtClean="0"/>
          </a:p>
          <a:p>
            <a:pPr>
              <a:buNone/>
            </a:pPr>
            <a:r>
              <a:rPr lang="de-DE" b="1" dirty="0" smtClean="0"/>
              <a:t>Aber:</a:t>
            </a:r>
          </a:p>
          <a:p>
            <a:r>
              <a:rPr lang="de-DE" dirty="0" smtClean="0"/>
              <a:t>Falls nicht zu erkennen ist, ob es sich um einen Verlag oder Vertrieb handelt, wird angenommen, dass es sich um einen Verlag handelt. (RDA 2.8.4.1 D-A-CH)</a:t>
            </a:r>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108</a:t>
            </a:fld>
            <a:endParaRPr lang="de-DE"/>
          </a:p>
        </p:txBody>
      </p:sp>
    </p:spTree>
    <p:extLst>
      <p:ext uri="{BB962C8B-B14F-4D97-AF65-F5344CB8AC3E}">
        <p14:creationId xmlns:p14="http://schemas.microsoft.com/office/powerpoint/2010/main" val="271682073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Informationsquellen für den Erscheinungsort in dieser Reihenfolge:</a:t>
            </a:r>
          </a:p>
          <a:p>
            <a:endParaRPr lang="de-DE" dirty="0" smtClean="0"/>
          </a:p>
          <a:p>
            <a:pPr marL="971550" lvl="1" indent="-514350">
              <a:buFont typeface="+mj-lt"/>
              <a:buAutoNum type="romanLcPeriod"/>
            </a:pPr>
            <a:r>
              <a:rPr lang="de-DE" dirty="0" smtClean="0"/>
              <a:t>Gleiche Quelle, aus der Verlagsname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der Erscheinungsort eckig geklammert werden)</a:t>
            </a:r>
          </a:p>
          <a:p>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109</a:t>
            </a:fld>
            <a:endParaRPr lang="de-DE"/>
          </a:p>
        </p:txBody>
      </p:sp>
    </p:spTree>
    <p:extLst>
      <p:ext uri="{BB962C8B-B14F-4D97-AF65-F5344CB8AC3E}">
        <p14:creationId xmlns:p14="http://schemas.microsoft.com/office/powerpoint/2010/main" val="2177578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892480" cy="74597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0" name="Rechteck 9"/>
          <p:cNvSpPr/>
          <p:nvPr/>
        </p:nvSpPr>
        <p:spPr>
          <a:xfrm>
            <a:off x="1331640" y="1078634"/>
            <a:ext cx="2376264"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2051720" y="1851472"/>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p:cNvSpPr/>
          <p:nvPr/>
        </p:nvSpPr>
        <p:spPr>
          <a:xfrm>
            <a:off x="1547664" y="1477174"/>
            <a:ext cx="1944216"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2051720" y="5883920"/>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5" name="Rechteck 14"/>
          <p:cNvSpPr/>
          <p:nvPr/>
        </p:nvSpPr>
        <p:spPr>
          <a:xfrm>
            <a:off x="6175426" y="1297635"/>
            <a:ext cx="916854" cy="18714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6895506" y="1504034"/>
            <a:ext cx="432048" cy="14401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012160" y="3582641"/>
            <a:ext cx="165618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9" name="Rechteck 18"/>
          <p:cNvSpPr/>
          <p:nvPr/>
        </p:nvSpPr>
        <p:spPr>
          <a:xfrm>
            <a:off x="4879282" y="4408237"/>
            <a:ext cx="1152128" cy="25915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p:cNvSpPr/>
          <p:nvPr/>
        </p:nvSpPr>
        <p:spPr>
          <a:xfrm>
            <a:off x="7092280" y="1302268"/>
            <a:ext cx="36000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Fußzeilenplatzhalter 24"/>
          <p:cNvSpPr>
            <a:spLocks noGrp="1"/>
          </p:cNvSpPr>
          <p:nvPr>
            <p:ph type="ftr" sz="quarter" idx="14"/>
          </p:nvPr>
        </p:nvSpPr>
        <p:spPr>
          <a:xfrm>
            <a:off x="467544" y="6376243"/>
            <a:ext cx="7848872" cy="365125"/>
          </a:xfrm>
        </p:spPr>
        <p:txBody>
          <a:bodyPr/>
          <a:lstStyle/>
          <a:p>
            <a:r>
              <a:rPr lang="de-DE" smtClean="0"/>
              <a:t>AG RDA Schulungsunterlagen | RDA kompakt |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245656615"/>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nicht ermittelbar</a:t>
            </a:r>
          </a:p>
          <a:p>
            <a:endParaRPr lang="de-DE" dirty="0" smtClean="0"/>
          </a:p>
          <a:p>
            <a:pPr>
              <a:buNone/>
            </a:pPr>
            <a:r>
              <a:rPr lang="de-DE" dirty="0" smtClean="0"/>
              <a:t>-&gt; wahrscheinlichen Erscheinungsort oder größere geographische Einheit erfassen (in eckigen Klammern)</a:t>
            </a:r>
          </a:p>
          <a:p>
            <a:pPr>
              <a:buNone/>
            </a:pPr>
            <a:endParaRPr lang="de-DE" dirty="0" smtClean="0"/>
          </a:p>
          <a:p>
            <a:pPr>
              <a:buNone/>
            </a:pPr>
            <a:r>
              <a:rPr lang="de-DE" dirty="0" smtClean="0"/>
              <a:t>-&gt; nur, wenn dies nicht möglich: </a:t>
            </a:r>
          </a:p>
          <a:p>
            <a:pPr>
              <a:buNone/>
            </a:pPr>
            <a:r>
              <a:rPr lang="de-DE" dirty="0" smtClean="0"/>
              <a:t>	„[Erscheinungsort nicht ermittelbar]“</a:t>
            </a:r>
          </a:p>
          <a:p>
            <a:pPr>
              <a:buNone/>
            </a:pP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110</a:t>
            </a:fld>
            <a:endParaRPr lang="de-DE"/>
          </a:p>
        </p:txBody>
      </p:sp>
    </p:spTree>
    <p:extLst>
      <p:ext uri="{BB962C8B-B14F-4D97-AF65-F5344CB8AC3E}">
        <p14:creationId xmlns:p14="http://schemas.microsoft.com/office/powerpoint/2010/main" val="3086464982"/>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Erscheinungsort übertragen wie auf der bevorzugten Quelle</a:t>
            </a:r>
          </a:p>
          <a:p>
            <a:endParaRPr lang="de-DE" dirty="0" smtClean="0"/>
          </a:p>
          <a:p>
            <a:r>
              <a:rPr lang="de-DE" dirty="0" smtClean="0"/>
              <a:t>Regeln der Groß- und Kleinschreibung sowie der Interpunktion werden angewandt (-&gt;Modul 2)</a:t>
            </a:r>
          </a:p>
          <a:p>
            <a:endParaRPr lang="de-DE" dirty="0" smtClean="0"/>
          </a:p>
          <a:p>
            <a:r>
              <a:rPr lang="de-DE" dirty="0" smtClean="0"/>
              <a:t>In der Informationsquelle enthaltene übergeordnete </a:t>
            </a:r>
            <a:r>
              <a:rPr lang="de-DE" dirty="0" err="1" smtClean="0"/>
              <a:t>Geographika</a:t>
            </a:r>
            <a:r>
              <a:rPr lang="de-DE" dirty="0" smtClean="0"/>
              <a:t> werden übernommen</a:t>
            </a:r>
          </a:p>
          <a:p>
            <a:endParaRPr lang="de-DE" dirty="0" smtClean="0"/>
          </a:p>
          <a:p>
            <a:r>
              <a:rPr lang="de-DE" dirty="0" smtClean="0"/>
              <a:t>Bei mehreren Erscheinungsorten: typographisch hervorgehobener bzw. erster Erscheinungsort Standardelement</a:t>
            </a:r>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111</a:t>
            </a:fld>
            <a:endParaRPr lang="de-DE"/>
          </a:p>
        </p:txBody>
      </p:sp>
    </p:spTree>
    <p:extLst>
      <p:ext uri="{BB962C8B-B14F-4D97-AF65-F5344CB8AC3E}">
        <p14:creationId xmlns:p14="http://schemas.microsoft.com/office/powerpoint/2010/main" val="121070213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Auf der Titelseite: Freiburg i.Br.</a:t>
            </a:r>
          </a:p>
          <a:p>
            <a:endParaRPr lang="de-DE" dirty="0" smtClean="0"/>
          </a:p>
          <a:p>
            <a:endParaRPr lang="de-DE" dirty="0" smtClean="0"/>
          </a:p>
          <a:p>
            <a:endParaRPr lang="de-DE" dirty="0" smtClean="0"/>
          </a:p>
          <a:p>
            <a:endParaRPr lang="de-DE" dirty="0" smtClean="0"/>
          </a:p>
          <a:p>
            <a:r>
              <a:rPr lang="de-DE" dirty="0" smtClean="0"/>
              <a:t>Auf der bevorzugten Informationsquelle: Philadelphia, PA</a:t>
            </a:r>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287627548"/>
              </p:ext>
            </p:extLst>
          </p:nvPr>
        </p:nvGraphicFramePr>
        <p:xfrm>
          <a:off x="683568" y="1844824"/>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Freiburg i.Br.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44617819"/>
              </p:ext>
            </p:extLst>
          </p:nvPr>
        </p:nvGraphicFramePr>
        <p:xfrm>
          <a:off x="683568" y="4509120"/>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Philadelphia, PA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7"/>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112</a:t>
            </a:fld>
            <a:endParaRPr lang="de-DE"/>
          </a:p>
        </p:txBody>
      </p:sp>
    </p:spTree>
    <p:extLst>
      <p:ext uri="{BB962C8B-B14F-4D97-AF65-F5344CB8AC3E}">
        <p14:creationId xmlns:p14="http://schemas.microsoft.com/office/powerpoint/2010/main" val="43348689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Erscheinungsortes - Beispiel</a:t>
            </a:r>
            <a:endParaRPr lang="de-DE" dirty="0"/>
          </a:p>
        </p:txBody>
      </p:sp>
      <p:sp>
        <p:nvSpPr>
          <p:cNvPr id="3" name="Textplatzhalter 2"/>
          <p:cNvSpPr>
            <a:spLocks noGrp="1"/>
          </p:cNvSpPr>
          <p:nvPr>
            <p:ph type="body" sz="quarter" idx="13"/>
          </p:nvPr>
        </p:nvSpPr>
        <p:spPr/>
        <p:txBody>
          <a:bodyPr/>
          <a:lstStyle/>
          <a:p>
            <a:r>
              <a:rPr lang="de-DE" dirty="0" smtClean="0"/>
              <a:t>Auf der Titelseite:</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84307869"/>
              </p:ext>
            </p:extLst>
          </p:nvPr>
        </p:nvGraphicFramePr>
        <p:xfrm>
          <a:off x="611560" y="1844824"/>
          <a:ext cx="7200800" cy="350459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Heidelberg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New York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2.8.2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Tokyo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Springer-Verlag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19.03.png"/>
          <p:cNvPicPr>
            <a:picLocks noChangeAspect="1"/>
          </p:cNvPicPr>
          <p:nvPr/>
        </p:nvPicPr>
        <p:blipFill>
          <a:blip r:embed="rId3" cstate="print"/>
          <a:stretch>
            <a:fillRect/>
          </a:stretch>
        </p:blipFill>
        <p:spPr>
          <a:xfrm>
            <a:off x="3923928" y="908720"/>
            <a:ext cx="3672408" cy="619039"/>
          </a:xfrm>
          <a:prstGeom prst="rect">
            <a:avLst/>
          </a:prstGeom>
          <a:ln>
            <a:solidFill>
              <a:schemeClr val="tx1"/>
            </a:solidFill>
          </a:ln>
        </p:spPr>
      </p:pic>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113</a:t>
            </a:fld>
            <a:endParaRPr lang="de-DE"/>
          </a:p>
        </p:txBody>
      </p:sp>
    </p:spTree>
    <p:extLst>
      <p:ext uri="{BB962C8B-B14F-4D97-AF65-F5344CB8AC3E}">
        <p14:creationId xmlns:p14="http://schemas.microsoft.com/office/powerpoint/2010/main" val="42009150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Rechteck 7"/>
          <p:cNvSpPr/>
          <p:nvPr/>
        </p:nvSpPr>
        <p:spPr>
          <a:xfrm>
            <a:off x="755576" y="3789040"/>
            <a:ext cx="2376264"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971600" y="4456776"/>
            <a:ext cx="1152128"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2555776" y="5445224"/>
            <a:ext cx="1152128"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5220072" y="4096736"/>
            <a:ext cx="1728192"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5229904" y="5560365"/>
            <a:ext cx="432048"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218352" y="4404432"/>
            <a:ext cx="432048" cy="16686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feld 18"/>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20" name="Rechteck 19"/>
          <p:cNvSpPr/>
          <p:nvPr/>
        </p:nvSpPr>
        <p:spPr>
          <a:xfrm>
            <a:off x="5220072" y="5445224"/>
            <a:ext cx="648072"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Fußzeilenplatzhalter 21"/>
          <p:cNvSpPr>
            <a:spLocks noGrp="1"/>
          </p:cNvSpPr>
          <p:nvPr>
            <p:ph type="ftr" sz="quarter" idx="14"/>
          </p:nvPr>
        </p:nvSpPr>
        <p:spPr>
          <a:xfrm>
            <a:off x="467544" y="6376243"/>
            <a:ext cx="7848872" cy="365125"/>
          </a:xfrm>
        </p:spPr>
        <p:txBody>
          <a:bodyPr/>
          <a:lstStyle/>
          <a:p>
            <a:r>
              <a:rPr lang="de-DE" smtClean="0"/>
              <a:t>AG RDA Schulungsunterlagen | RDA kompakt |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30010144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223007979"/>
              </p:ext>
            </p:extLst>
          </p:nvPr>
        </p:nvGraphicFramePr>
        <p:xfrm>
          <a:off x="251520" y="1268760"/>
          <a:ext cx="8280920" cy="4507568"/>
        </p:xfrm>
        <a:graphic>
          <a:graphicData uri="http://schemas.openxmlformats.org/drawingml/2006/table">
            <a:tbl>
              <a:tblPr firstRow="1" bandRow="1">
                <a:tableStyleId>{5C22544A-7EE6-4342-B048-85BDC9FD1C3A}</a:tableStyleId>
              </a:tblPr>
              <a:tblGrid>
                <a:gridCol w="936104"/>
                <a:gridCol w="3888432"/>
                <a:gridCol w="3456384"/>
              </a:tblGrid>
              <a:tr h="36576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Korrekturen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2.4.2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Christoph Hein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Ausgabebezeichnung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Erste Auflage</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Berlin</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Insel Verlag</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2013</a:t>
                      </a:r>
                      <a:endParaRPr lang="de-DE" sz="18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Einzelne Einheit</a:t>
                      </a:r>
                      <a:endParaRPr lang="de-DE" sz="1800" kern="1200" dirty="0">
                        <a:solidFill>
                          <a:schemeClr val="dk1"/>
                        </a:solidFill>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ISBN 978-3-462-04573-4</a:t>
                      </a:r>
                      <a:endParaRPr lang="de-DE" sz="1800" kern="1200" dirty="0">
                        <a:solidFill>
                          <a:schemeClr val="dk1"/>
                        </a:solidFill>
                        <a:latin typeface="Verdana" pitchFamily="34" charset="0"/>
                        <a:ea typeface="Verdana" pitchFamily="34" charset="0"/>
                        <a:cs typeface="Verdana" pitchFamily="34" charset="0"/>
                      </a:endParaRPr>
                    </a:p>
                  </a:txBody>
                  <a:tcPr anchor="ctr"/>
                </a:tc>
              </a:tr>
            </a:tbl>
          </a:graphicData>
        </a:graphic>
      </p:graphicFrame>
      <p:sp>
        <p:nvSpPr>
          <p:cNvPr id="8" name="Fußzeilenplatzhalter 7"/>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2311293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6" name="Tabelle 5"/>
          <p:cNvGraphicFramePr>
            <a:graphicFrameLocks noGrp="1"/>
          </p:cNvGraphicFramePr>
          <p:nvPr/>
        </p:nvGraphicFramePr>
        <p:xfrm>
          <a:off x="251520" y="1268760"/>
          <a:ext cx="8280000" cy="4521200"/>
        </p:xfrm>
        <a:graphic>
          <a:graphicData uri="http://schemas.openxmlformats.org/drawingml/2006/table">
            <a:tbl>
              <a:tblPr firstRow="1" bandRow="1">
                <a:tableStyleId>{5C22544A-7EE6-4342-B048-85BDC9FD1C3A}</a:tableStyleId>
              </a:tblPr>
              <a:tblGrid>
                <a:gridCol w="936000"/>
                <a:gridCol w="3888000"/>
                <a:gridCol w="3456000"/>
              </a:tblGrid>
              <a:tr h="37084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Umfang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186 Seiten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 der Expression</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 </a:t>
                      </a:r>
                      <a:r>
                        <a:rPr lang="de-DE" sz="1800" dirty="0" smtClean="0">
                          <a:latin typeface="Verdana" pitchFamily="34" charset="0"/>
                          <a:ea typeface="Verdana" pitchFamily="34" charset="0"/>
                          <a:cs typeface="Verdana" pitchFamily="34" charset="0"/>
                        </a:rPr>
                        <a:t>Vor der Zeit</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Hein, Christoph,</a:t>
                      </a:r>
                      <a:r>
                        <a:rPr lang="de-DE" sz="1800" baseline="0" dirty="0" smtClean="0">
                          <a:latin typeface="Verdana" pitchFamily="34" charset="0"/>
                          <a:ea typeface="Verdana" pitchFamily="34" charset="0"/>
                          <a:cs typeface="Verdana" pitchFamily="34" charset="0"/>
                        </a:rPr>
                        <a:t> 1944-</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8" name="Fußzeilenplatzhalter 7"/>
          <p:cNvSpPr>
            <a:spLocks noGrp="1"/>
          </p:cNvSpPr>
          <p:nvPr>
            <p:ph type="ftr" sz="quarter" idx="14"/>
          </p:nvPr>
        </p:nvSpPr>
        <p:spPr>
          <a:xfrm>
            <a:off x="467544" y="6376243"/>
            <a:ext cx="7848872" cy="365125"/>
          </a:xfrm>
        </p:spPr>
        <p:txBody>
          <a:bodyPr/>
          <a:lstStyle/>
          <a:p>
            <a:r>
              <a:rPr lang="de-DE" smtClean="0"/>
              <a:t>AG RDA Schulungsunterlagen | RDA kompakt |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31857178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3.08</a:t>
            </a:r>
            <a:endParaRPr lang="de-DE" dirty="0"/>
          </a:p>
        </p:txBody>
      </p:sp>
      <p:graphicFrame>
        <p:nvGraphicFramePr>
          <p:cNvPr id="6" name="Tabelle 5"/>
          <p:cNvGraphicFramePr>
            <a:graphicFrameLocks noGrp="1"/>
          </p:cNvGraphicFramePr>
          <p:nvPr/>
        </p:nvGraphicFramePr>
        <p:xfrm>
          <a:off x="251520" y="1268760"/>
          <a:ext cx="8280000" cy="4790440"/>
        </p:xfrm>
        <a:graphic>
          <a:graphicData uri="http://schemas.openxmlformats.org/drawingml/2006/table">
            <a:tbl>
              <a:tblPr firstRow="1" bandRow="1">
                <a:tableStyleId>{5C22544A-7EE6-4342-B048-85BDC9FD1C3A}</a:tableStyleId>
              </a:tblPr>
              <a:tblGrid>
                <a:gridCol w="936000"/>
                <a:gridCol w="3888000"/>
                <a:gridCol w="3456000"/>
              </a:tblGrid>
              <a:tr h="37084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solidFill>
                            <a:schemeClr val="tx1"/>
                          </a:solidFill>
                          <a:latin typeface="Verdana" pitchFamily="34" charset="0"/>
                          <a:ea typeface="Verdana" pitchFamily="34" charset="0"/>
                          <a:cs typeface="Verdana" pitchFamily="34" charset="0"/>
                        </a:rPr>
                        <a:t>2.3.2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Haupttitel</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Jahresbericht …</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2.3.4</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Titelzusatz</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Zahlen,</a:t>
                      </a:r>
                      <a:r>
                        <a:rPr lang="de-DE" sz="1800" baseline="0" dirty="0" smtClean="0">
                          <a:solidFill>
                            <a:schemeClr val="tx1"/>
                          </a:solidFill>
                          <a:latin typeface="Verdana" pitchFamily="34" charset="0"/>
                          <a:ea typeface="Verdana" pitchFamily="34" charset="0"/>
                          <a:cs typeface="Verdana" pitchFamily="34" charset="0"/>
                        </a:rPr>
                        <a:t> Daten, Fakten</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2.4.2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Verantwortlichkeitsangabe</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IFB Hamburg, Hamburgische Investitions- und Förderbank</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2.6.3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Chronologische Bezeichnung (Zählung)</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chemeClr val="tx1"/>
                          </a:solidFill>
                          <a:latin typeface="Verdana" pitchFamily="34" charset="0"/>
                          <a:ea typeface="Verdana" pitchFamily="34" charset="0"/>
                          <a:cs typeface="Verdana" pitchFamily="34" charset="0"/>
                        </a:rPr>
                        <a:t>2013</a:t>
                      </a:r>
                      <a:endParaRPr lang="de-DE" dirty="0">
                        <a:solidFill>
                          <a:schemeClr val="tx1"/>
                        </a:solidFill>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Hamburg</a:t>
                      </a:r>
                      <a:endParaRPr lang="de-DE" dirty="0">
                        <a:solidFill>
                          <a:schemeClr val="tx1"/>
                        </a:solidFill>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IFB Hamburg</a:t>
                      </a:r>
                      <a:endParaRPr lang="de-DE" dirty="0">
                        <a:solidFill>
                          <a:schemeClr val="tx1"/>
                        </a:solidFill>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tx1"/>
                          </a:solidFill>
                          <a:latin typeface="Verdana" pitchFamily="34" charset="0"/>
                          <a:ea typeface="Verdana" pitchFamily="34" charset="0"/>
                          <a:cs typeface="Verdana" pitchFamily="34" charset="0"/>
                        </a:rPr>
                        <a:t>Juni 2014-</a:t>
                      </a:r>
                      <a:endParaRPr lang="de-DE" dirty="0">
                        <a:solidFill>
                          <a:schemeClr val="tx1"/>
                        </a:solidFill>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Fortlaufende Ressource</a:t>
                      </a:r>
                      <a:endParaRPr lang="de-DE" sz="1800" kern="1200" dirty="0">
                        <a:solidFill>
                          <a:schemeClr val="dk1"/>
                        </a:solidFill>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tx1"/>
                          </a:solidFill>
                          <a:latin typeface="Verdana" pitchFamily="34" charset="0"/>
                          <a:ea typeface="Verdana" pitchFamily="34" charset="0"/>
                          <a:cs typeface="Verdana" pitchFamily="34" charset="0"/>
                        </a:rPr>
                        <a:t>ISSN 1234-5678</a:t>
                      </a:r>
                      <a:endParaRPr lang="de-DE" sz="1800" kern="1200" dirty="0">
                        <a:solidFill>
                          <a:schemeClr val="tx1"/>
                        </a:solidFill>
                        <a:latin typeface="Verdana" pitchFamily="34" charset="0"/>
                        <a:ea typeface="Verdana" pitchFamily="34" charset="0"/>
                        <a:cs typeface="Verdana" pitchFamily="34" charset="0"/>
                      </a:endParaRPr>
                    </a:p>
                  </a:txBody>
                  <a:tcPr anchor="ctr"/>
                </a:tc>
              </a:tr>
            </a:tbl>
          </a:graphicData>
        </a:graphic>
      </p:graphicFrame>
      <p:sp>
        <p:nvSpPr>
          <p:cNvPr id="8" name="Fußzeilenplatzhalter 7"/>
          <p:cNvSpPr>
            <a:spLocks noGrp="1"/>
          </p:cNvSpPr>
          <p:nvPr>
            <p:ph type="ftr" sz="quarter" idx="14"/>
          </p:nvPr>
        </p:nvSpPr>
        <p:spPr>
          <a:xfrm>
            <a:off x="467544" y="6376243"/>
            <a:ext cx="7920880" cy="365125"/>
          </a:xfrm>
        </p:spPr>
        <p:txBody>
          <a:bodyPr/>
          <a:lstStyle/>
          <a:p>
            <a:r>
              <a:rPr lang="de-DE" smtClean="0"/>
              <a:t>AG RDA Schulungsunterlagen | RDA kompakt |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2188339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3.08</a:t>
            </a:r>
            <a:endParaRPr lang="de-DE" dirty="0"/>
          </a:p>
        </p:txBody>
      </p:sp>
      <p:graphicFrame>
        <p:nvGraphicFramePr>
          <p:cNvPr id="6" name="Tabelle 5"/>
          <p:cNvGraphicFramePr>
            <a:graphicFrameLocks noGrp="1"/>
          </p:cNvGraphicFramePr>
          <p:nvPr/>
        </p:nvGraphicFramePr>
        <p:xfrm>
          <a:off x="251520" y="980728"/>
          <a:ext cx="8280000" cy="5059680"/>
        </p:xfrm>
        <a:graphic>
          <a:graphicData uri="http://schemas.openxmlformats.org/drawingml/2006/table">
            <a:tbl>
              <a:tblPr firstRow="1" bandRow="1">
                <a:tableStyleId>{5C22544A-7EE6-4342-B048-85BDC9FD1C3A}</a:tableStyleId>
              </a:tblPr>
              <a:tblGrid>
                <a:gridCol w="936000"/>
                <a:gridCol w="3888000"/>
                <a:gridCol w="3456000"/>
              </a:tblGrid>
              <a:tr h="370840">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ohne Hilfsmittel zu benutzen</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Band</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3.4</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Umfang</a:t>
                      </a:r>
                      <a:endParaRPr lang="de-DE" sz="1800" b="0" dirty="0">
                        <a:latin typeface="Verdana" pitchFamily="34" charset="0"/>
                        <a:ea typeface="Verdana" pitchFamily="34" charset="0"/>
                        <a:cs typeface="Verdana" pitchFamily="34" charset="0"/>
                      </a:endParaRPr>
                    </a:p>
                  </a:txBody>
                  <a:tcPr anchor="ctr"/>
                </a:tc>
                <a:tc>
                  <a:txBody>
                    <a:bodyPr/>
                    <a:lstStyle/>
                    <a:p>
                      <a:r>
                        <a:rPr lang="de-DE" sz="1800" dirty="0" smtClean="0">
                          <a:latin typeface="Verdana" pitchFamily="34" charset="0"/>
                          <a:ea typeface="Verdana" pitchFamily="34" charset="0"/>
                          <a:cs typeface="Verdana" pitchFamily="34" charset="0"/>
                        </a:rPr>
                        <a:t>Bände</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a:t>
                      </a:r>
                      <a:r>
                        <a:rPr lang="de-DE" sz="1800" b="1" baseline="0" dirty="0" smtClean="0">
                          <a:latin typeface="Verdana" pitchFamily="34" charset="0"/>
                          <a:ea typeface="Verdana" pitchFamily="34" charset="0"/>
                          <a:cs typeface="Verdana" pitchFamily="34" charset="0"/>
                        </a:rPr>
                        <a:t> Titel für das 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Jahresbericht …</a:t>
                      </a:r>
                      <a:endParaRPr lang="de-DE" sz="180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Text</a:t>
                      </a:r>
                      <a:endParaRPr lang="de-DE" sz="180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solidFill>
                            <a:schemeClr val="tx1"/>
                          </a:solidFill>
                          <a:latin typeface="Verdana" pitchFamily="34" charset="0"/>
                          <a:ea typeface="Verdana" pitchFamily="34" charset="0"/>
                          <a:cs typeface="Verdana" pitchFamily="34" charset="0"/>
                        </a:rPr>
                        <a:t>Hamburgische Investitions- und Förderbank. Jahresbericht …</a:t>
                      </a:r>
                      <a:endParaRPr lang="de-DE" sz="1800" dirty="0">
                        <a:solidFill>
                          <a:schemeClr val="tx1"/>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Hamburgische Investitions- und Förderbank</a:t>
                      </a:r>
                      <a:endParaRPr lang="de-DE" sz="180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tc>
              </a:tr>
            </a:tbl>
          </a:graphicData>
        </a:graphic>
      </p:graphicFrame>
      <p:sp>
        <p:nvSpPr>
          <p:cNvPr id="8" name="Fußzeilenplatzhalter 7"/>
          <p:cNvSpPr>
            <a:spLocks noGrp="1"/>
          </p:cNvSpPr>
          <p:nvPr>
            <p:ph type="ftr" sz="quarter" idx="14"/>
          </p:nvPr>
        </p:nvSpPr>
        <p:spPr>
          <a:xfrm>
            <a:off x="467544" y="6376243"/>
            <a:ext cx="7848872" cy="365125"/>
          </a:xfrm>
        </p:spPr>
        <p:txBody>
          <a:bodyPr/>
          <a:lstStyle/>
          <a:p>
            <a:r>
              <a:rPr lang="de-DE" smtClean="0"/>
              <a:t>AG RDA Schulungsunterlagen | RDA kompakt |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3346135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eaLnBrk="1" fontAlgn="auto" hangingPunct="1">
              <a:spcAft>
                <a:spcPts val="0"/>
              </a:spcAft>
              <a:defRPr/>
            </a:pPr>
            <a:r>
              <a:rPr lang="de-DE" dirty="0" smtClean="0"/>
              <a:t>Informationsquellen</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2.05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17</a:t>
            </a:fld>
            <a:endParaRPr lang="de-DE"/>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05147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dirty="0" smtClean="0"/>
              <a:t>Bestimmungen zu Auswahl der Informationsquelle (RDA 2.2.1):</a:t>
            </a:r>
          </a:p>
          <a:p>
            <a:pPr marL="57150" indent="0" eaLnBrk="1" hangingPunct="1">
              <a:buFont typeface="Arial" charset="0"/>
              <a:buNone/>
              <a:defRPr/>
            </a:pPr>
            <a:endParaRPr lang="de-DE" altLang="de-DE" dirty="0" smtClean="0"/>
          </a:p>
          <a:p>
            <a:pPr marL="514350" indent="-457200" eaLnBrk="1" hangingPunct="1">
              <a:buFont typeface="Arial" charset="0"/>
              <a:buChar char="•"/>
              <a:defRPr/>
            </a:pPr>
            <a:r>
              <a:rPr lang="de-DE" altLang="de-DE" dirty="0" smtClean="0"/>
              <a:t>Bevorzugte Informationsquelle </a:t>
            </a:r>
          </a:p>
          <a:p>
            <a:pPr marL="514350" indent="-457200" eaLnBrk="1" hangingPunct="1">
              <a:buFont typeface="Arial" charset="0"/>
              <a:buChar char="•"/>
              <a:defRPr/>
            </a:pPr>
            <a:r>
              <a:rPr lang="de-DE" altLang="de-DE" dirty="0" smtClean="0"/>
              <a:t>Mehrere bevorzugte Informationsquellen </a:t>
            </a:r>
          </a:p>
          <a:p>
            <a:pPr marL="514350" indent="-457200" eaLnBrk="1" hangingPunct="1">
              <a:buFont typeface="Arial" charset="0"/>
              <a:buChar char="•"/>
              <a:defRPr/>
            </a:pPr>
            <a:r>
              <a:rPr lang="de-DE" altLang="de-DE" dirty="0" smtClean="0"/>
              <a:t>Sonstige Informationsquellen</a:t>
            </a:r>
          </a:p>
          <a:p>
            <a:pPr marL="514350" indent="-457200" eaLnBrk="1" hangingPunct="1">
              <a:buFont typeface="Arial" charset="0"/>
              <a:buChar char="•"/>
              <a:defRPr/>
            </a:pPr>
            <a:endParaRPr lang="de-DE" altLang="de-DE" dirty="0"/>
          </a:p>
          <a:p>
            <a:pPr marL="57150" indent="0" eaLnBrk="1" hangingPunct="1">
              <a:buFont typeface="Arial" charset="0"/>
              <a:buNone/>
              <a:defRPr/>
            </a:pPr>
            <a:r>
              <a:rPr lang="de-DE" altLang="de-DE" dirty="0" smtClean="0"/>
              <a:t>Diese Bestimmungen gelten für alle Elemente aus RDA-Kapitel 2 (mit Ausnahmen).</a:t>
            </a:r>
          </a:p>
          <a:p>
            <a:pPr marL="57150" indent="0" eaLnBrk="1" hangingPunct="1">
              <a:buFont typeface="Arial" charset="0"/>
              <a:buNone/>
              <a:defRPr/>
            </a:pPr>
            <a:endParaRPr lang="de-DE" altLang="de-DE" sz="2800" dirty="0" smtClean="0"/>
          </a:p>
        </p:txBody>
      </p:sp>
      <p:sp>
        <p:nvSpPr>
          <p:cNvPr id="16388"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Informationsquellen allgemein</a:t>
            </a:r>
          </a:p>
        </p:txBody>
      </p:sp>
      <p:sp>
        <p:nvSpPr>
          <p:cNvPr id="2" name="Foliennummernplatzhalter 1"/>
          <p:cNvSpPr>
            <a:spLocks noGrp="1"/>
          </p:cNvSpPr>
          <p:nvPr>
            <p:ph type="sldNum" sz="quarter" idx="4"/>
          </p:nvPr>
        </p:nvSpPr>
        <p:spPr/>
        <p:txBody>
          <a:bodyPr/>
          <a:lstStyle/>
          <a:p>
            <a:fld id="{8A6690F1-7CA1-4166-A522-500460961984}" type="slidenum">
              <a:rPr lang="de-DE" smtClean="0"/>
              <a:pPr/>
              <a:t>18</a:t>
            </a:fld>
            <a:endParaRPr lang="de-DE"/>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7714231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sz="2800" dirty="0" smtClean="0"/>
              <a:t>Teil der Ressource selbst</a:t>
            </a:r>
          </a:p>
          <a:p>
            <a:pPr marL="57150" indent="0" eaLnBrk="1" hangingPunct="1">
              <a:buFont typeface="Arial" charset="0"/>
              <a:buNone/>
              <a:defRPr/>
            </a:pPr>
            <a:endParaRPr lang="de-DE" altLang="de-DE" sz="2800" dirty="0" smtClean="0"/>
          </a:p>
          <a:p>
            <a:pPr marL="514350" indent="-457200" eaLnBrk="1" hangingPunct="1">
              <a:buFont typeface="Arial" charset="0"/>
              <a:buChar char="•"/>
              <a:defRPr/>
            </a:pPr>
            <a:r>
              <a:rPr lang="de-DE" altLang="de-DE" dirty="0" smtClean="0"/>
              <a:t>Speichermedium</a:t>
            </a:r>
          </a:p>
          <a:p>
            <a:pPr marL="57150" indent="0" eaLnBrk="1" hangingPunct="1">
              <a:buFont typeface="Arial" charset="0"/>
              <a:buNone/>
              <a:defRPr/>
            </a:pPr>
            <a:endParaRPr lang="de-DE" altLang="de-DE" dirty="0" smtClean="0"/>
          </a:p>
          <a:p>
            <a:pPr marL="57150" indent="0" eaLnBrk="1" hangingPunct="1">
              <a:buFont typeface="Arial" charset="0"/>
              <a:buNone/>
              <a:defRPr/>
            </a:pPr>
            <a:endParaRPr lang="de-DE" altLang="de-DE" dirty="0" smtClean="0"/>
          </a:p>
          <a:p>
            <a:pPr marL="514350" indent="-457200" eaLnBrk="1" hangingPunct="1">
              <a:buFont typeface="Arial" charset="0"/>
              <a:buChar char="•"/>
              <a:defRPr/>
            </a:pPr>
            <a:r>
              <a:rPr lang="de-DE" altLang="de-DE" dirty="0" smtClean="0"/>
              <a:t>Begleitmaterial </a:t>
            </a:r>
          </a:p>
          <a:p>
            <a:pPr marL="57150" indent="0" eaLnBrk="1" hangingPunct="1">
              <a:buFont typeface="Arial" charset="0"/>
              <a:buNone/>
              <a:defRPr/>
            </a:pPr>
            <a:r>
              <a:rPr lang="de-DE" altLang="de-DE" dirty="0" smtClean="0"/>
              <a:t>    (umfassende Beschreibung)</a:t>
            </a:r>
          </a:p>
          <a:p>
            <a:pPr marL="57150" indent="0" eaLnBrk="1" hangingPunct="1">
              <a:buFont typeface="Arial" charset="0"/>
              <a:buNone/>
              <a:defRPr/>
            </a:pPr>
            <a:endParaRPr lang="de-DE" altLang="de-DE" dirty="0" smtClean="0"/>
          </a:p>
          <a:p>
            <a:pPr marL="57150" indent="0" eaLnBrk="1" hangingPunct="1">
              <a:buFont typeface="Arial" charset="0"/>
              <a:buNone/>
              <a:defRPr/>
            </a:pPr>
            <a:endParaRPr lang="de-DE" altLang="de-DE" dirty="0" smtClean="0"/>
          </a:p>
          <a:p>
            <a:pPr marL="57150" indent="0" eaLnBrk="1" hangingPunct="1">
              <a:buFont typeface="Arial" charset="0"/>
              <a:buNone/>
              <a:defRPr/>
            </a:pPr>
            <a:endParaRPr lang="de-DE" altLang="de-DE" dirty="0" smtClean="0"/>
          </a:p>
          <a:p>
            <a:pPr marL="514350" indent="-457200" eaLnBrk="1" hangingPunct="1">
              <a:buFont typeface="Arial" charset="0"/>
              <a:buChar char="•"/>
              <a:defRPr/>
            </a:pPr>
            <a:r>
              <a:rPr lang="de-DE" altLang="de-DE" dirty="0" smtClean="0"/>
              <a:t>Behältnis</a:t>
            </a:r>
          </a:p>
        </p:txBody>
      </p:sp>
      <p:pic>
        <p:nvPicPr>
          <p:cNvPr id="18436" name="Picture 8" descr="C:\Users\clausing\AppData\Local\Microsoft\Windows\Temporary Internet Files\Content.IE5\HR08RJZ0\white-cardboard-packaging-box[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3175" y="3244850"/>
            <a:ext cx="2352675"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pic>
        <p:nvPicPr>
          <p:cNvPr id="18438" name="Picture 6" descr="C:\Users\clausing\AppData\Local\Microsoft\Windows\Temporary Internet Files\Content.IE5\HR08RJZ0\USB[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5825" y="1431925"/>
            <a:ext cx="1347788" cy="134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hteck 1"/>
          <p:cNvSpPr/>
          <p:nvPr/>
        </p:nvSpPr>
        <p:spPr>
          <a:xfrm>
            <a:off x="7497986" y="3527509"/>
            <a:ext cx="1097868" cy="1243140"/>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t>Booklet</a:t>
            </a:r>
          </a:p>
        </p:txBody>
      </p:sp>
      <p:pic>
        <p:nvPicPr>
          <p:cNvPr id="18440" name="Picture 12" descr="C:\Users\clausing\AppData\Local\Temp\book-25155_128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9838" y="1449388"/>
            <a:ext cx="1808162"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3" descr="C:\Users\clausing\AppData\Local\Temp\film-reel-147631_1280.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81663" y="1617663"/>
            <a:ext cx="11557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2" name="Picture 13" descr="C:\Users\clausing\AppData\Local\Temp\cd-cover-642140_128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43213" y="5054600"/>
            <a:ext cx="1597025"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4" descr="C:\Users\clausing\AppData\Local\Temp\box-149481_1280.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06975" y="5229225"/>
            <a:ext cx="1000125"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sp>
        <p:nvSpPr>
          <p:cNvPr id="14"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971820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RDA </a:t>
            </a:r>
            <a:r>
              <a:rPr lang="de-DE" dirty="0" smtClean="0"/>
              <a:t>kompakt</a:t>
            </a:r>
            <a:r>
              <a:rPr lang="de-DE" dirty="0" smtClean="0"/>
              <a:t/>
            </a:r>
            <a:br>
              <a:rPr lang="de-DE" dirty="0" smtClean="0"/>
            </a:br>
            <a:r>
              <a:rPr lang="de-DE" dirty="0" smtClean="0"/>
              <a:t>Teil 2/5</a:t>
            </a:r>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a:t>
            </a:r>
            <a:r>
              <a:rPr lang="de-DE" dirty="0" smtClean="0"/>
              <a:t>| RDA k</a:t>
            </a:r>
            <a:r>
              <a:rPr lang="de-DE" dirty="0" smtClean="0"/>
              <a:t>ompakt </a:t>
            </a:r>
            <a:r>
              <a:rPr lang="de-DE" dirty="0" smtClean="0"/>
              <a:t>|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398087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endParaRPr lang="de-DE" altLang="de-DE" dirty="0" smtClean="0"/>
          </a:p>
          <a:p>
            <a:pPr marL="57150" indent="0" eaLnBrk="1" hangingPunct="1">
              <a:buFont typeface="Arial" charset="0"/>
              <a:buNone/>
              <a:defRPr/>
            </a:pPr>
            <a:r>
              <a:rPr lang="de-DE" altLang="de-DE" dirty="0" smtClean="0"/>
              <a:t>Präsentationsformat</a:t>
            </a:r>
          </a:p>
          <a:p>
            <a:pPr marL="57150" indent="0" eaLnBrk="1" hangingPunct="1">
              <a:buFont typeface="Arial" charset="0"/>
              <a:buNone/>
              <a:defRPr/>
            </a:pPr>
            <a:endParaRPr lang="de-DE" altLang="de-DE" dirty="0"/>
          </a:p>
          <a:p>
            <a:pPr marL="571500" indent="-514350" eaLnBrk="1" hangingPunct="1">
              <a:buFont typeface="+mj-lt"/>
              <a:buAutoNum type="alphaLcParenR"/>
              <a:defRPr/>
            </a:pPr>
            <a:r>
              <a:rPr lang="de-DE" altLang="de-DE" dirty="0" smtClean="0"/>
              <a:t>Ressourcen, die aus einer oder mehreren Seiten, Blättern, Bögen oder Karten bzw. aus Bildern davon bestehen</a:t>
            </a:r>
          </a:p>
          <a:p>
            <a:pPr marL="571500" indent="-514350" eaLnBrk="1" hangingPunct="1">
              <a:buFont typeface="+mj-lt"/>
              <a:buAutoNum type="alphaLcParenR"/>
              <a:defRPr/>
            </a:pPr>
            <a:endParaRPr lang="de-DE" altLang="de-DE" sz="2800" dirty="0"/>
          </a:p>
          <a:p>
            <a:pPr marL="57150"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20484"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sp>
        <p:nvSpPr>
          <p:cNvPr id="2" name="Rechteck 1"/>
          <p:cNvSpPr/>
          <p:nvPr/>
        </p:nvSpPr>
        <p:spPr>
          <a:xfrm>
            <a:off x="3417514" y="3425304"/>
            <a:ext cx="1152128" cy="1650876"/>
          </a:xfrm>
          <a:prstGeom prst="rect">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err="1"/>
              <a:t>eBook</a:t>
            </a:r>
            <a:endParaRPr lang="de-DE" dirty="0"/>
          </a:p>
        </p:txBody>
      </p:sp>
      <p:sp>
        <p:nvSpPr>
          <p:cNvPr id="3" name="Abgerundetes Rechteck 2"/>
          <p:cNvSpPr/>
          <p:nvPr/>
        </p:nvSpPr>
        <p:spPr>
          <a:xfrm>
            <a:off x="7211144" y="5076180"/>
            <a:ext cx="914400" cy="914400"/>
          </a:xfrm>
          <a:prstGeom prst="round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t>JPEG</a:t>
            </a:r>
          </a:p>
        </p:txBody>
      </p:sp>
      <p:pic>
        <p:nvPicPr>
          <p:cNvPr id="20487" name="Picture 12" descr="C:\Users\clausing\AppData\Local\Temp\book-25155_128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813" y="3425825"/>
            <a:ext cx="1808162"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12" descr="C:\Users\clausing\AppData\Local\Temp\file-158878_128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1613" y="3221038"/>
            <a:ext cx="1573212" cy="155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13" descr="C:\Users\clausing\AppData\Local\Temp\paris-74064_128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6838" y="4970463"/>
            <a:ext cx="1692275" cy="12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Picture 14" descr="C:\Users\clausing\AppData\Local\Temp\emancipation-156066_1280.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72038" y="4251325"/>
            <a:ext cx="1611312" cy="210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Foliennummernplatzhalter 3"/>
          <p:cNvSpPr>
            <a:spLocks noGrp="1"/>
          </p:cNvSpPr>
          <p:nvPr>
            <p:ph type="sldNum" sz="quarter" idx="4"/>
          </p:nvPr>
        </p:nvSpPr>
        <p:spPr/>
        <p:txBody>
          <a:bodyPr/>
          <a:lstStyle/>
          <a:p>
            <a:fld id="{8A6690F1-7CA1-4166-A522-500460961984}" type="slidenum">
              <a:rPr lang="de-DE" smtClean="0"/>
              <a:pPr/>
              <a:t>20</a:t>
            </a:fld>
            <a:endParaRPr lang="de-DE"/>
          </a:p>
        </p:txBody>
      </p:sp>
      <p:sp>
        <p:nvSpPr>
          <p:cNvPr id="13"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2415325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endParaRPr lang="de-DE" altLang="de-DE" dirty="0" smtClean="0"/>
          </a:p>
          <a:p>
            <a:pPr marL="57150" indent="0" eaLnBrk="1" hangingPunct="1">
              <a:buFont typeface="Arial" charset="0"/>
              <a:buNone/>
              <a:defRPr/>
            </a:pPr>
            <a:r>
              <a:rPr lang="de-DE" altLang="de-DE" dirty="0" smtClean="0"/>
              <a:t>Präsentationsformat</a:t>
            </a:r>
          </a:p>
          <a:p>
            <a:pPr marL="57150" indent="0" eaLnBrk="1" hangingPunct="1">
              <a:buFont typeface="Arial" charset="0"/>
              <a:buNone/>
              <a:defRPr/>
            </a:pPr>
            <a:endParaRPr lang="de-DE" altLang="de-DE" dirty="0"/>
          </a:p>
          <a:p>
            <a:pPr marL="571500" indent="-514350" eaLnBrk="1" hangingPunct="1">
              <a:buFont typeface="+mj-lt"/>
              <a:buAutoNum type="alphaLcParenR"/>
              <a:defRPr/>
            </a:pPr>
            <a:r>
              <a:rPr lang="de-DE" altLang="de-DE" dirty="0" smtClean="0"/>
              <a:t>Ressourcen, die aus einer oder mehreren Seiten, Blättern, Bögen oder Karten bzw. aus Bildern davon bestehen</a:t>
            </a:r>
          </a:p>
          <a:p>
            <a:pPr marL="57150" indent="0" eaLnBrk="1" hangingPunct="1">
              <a:buFont typeface="Arial" charset="0"/>
              <a:buNone/>
              <a:defRPr/>
            </a:pPr>
            <a:endParaRPr lang="de-DE" altLang="de-DE" sz="2800" dirty="0" smtClean="0"/>
          </a:p>
          <a:p>
            <a:pPr marL="971550" lvl="1" indent="-514350" eaLnBrk="1" hangingPunct="1">
              <a:buFont typeface="+mj-lt"/>
              <a:buAutoNum type="arabicPeriod"/>
              <a:defRPr/>
            </a:pPr>
            <a:r>
              <a:rPr lang="de-DE" altLang="de-DE" sz="2400" dirty="0" smtClean="0"/>
              <a:t>Titelseite, Titelblatt, Titelkarte </a:t>
            </a:r>
            <a:r>
              <a:rPr lang="de-DE" altLang="de-DE" sz="2400" dirty="0"/>
              <a:t>(</a:t>
            </a:r>
            <a:r>
              <a:rPr lang="de-DE" altLang="de-DE" sz="2400" dirty="0" smtClean="0"/>
              <a:t>auch digitalisiert) (RDA 2.2.2.2)</a:t>
            </a:r>
          </a:p>
          <a:p>
            <a:pPr marL="971550" lvl="1" indent="-514350" eaLnBrk="1" hangingPunct="1">
              <a:buFont typeface="+mj-lt"/>
              <a:buAutoNum type="arabicPeriod"/>
              <a:defRPr/>
            </a:pPr>
            <a:endParaRPr lang="de-DE" altLang="de-DE" sz="2400" dirty="0"/>
          </a:p>
          <a:p>
            <a:pPr marL="971550" lvl="1" indent="-514350" eaLnBrk="1" hangingPunct="1">
              <a:buFont typeface="+mj-lt"/>
              <a:buAutoNum type="arabicPeriod"/>
              <a:defRPr/>
            </a:pPr>
            <a:r>
              <a:rPr lang="de-DE" altLang="de-DE" sz="2400" dirty="0" smtClean="0"/>
              <a:t>Wenn keine Titelseite vorhanden, aber ein Titel:</a:t>
            </a:r>
          </a:p>
          <a:p>
            <a:pPr marL="457200" lvl="1" indent="0" eaLnBrk="1" hangingPunct="1">
              <a:buFont typeface="Arial" charset="0"/>
              <a:buNone/>
              <a:defRPr/>
            </a:pPr>
            <a:r>
              <a:rPr lang="de-DE" altLang="de-DE" sz="2400" dirty="0"/>
              <a:t>	</a:t>
            </a:r>
            <a:r>
              <a:rPr lang="de-DE" altLang="de-DE" sz="2400" dirty="0" smtClean="0"/>
              <a:t>Buchdeckel, Schutzumschlag, Beschriftung, 	Impressum, </a:t>
            </a:r>
            <a:r>
              <a:rPr lang="de-DE" altLang="de-DE" sz="2400" dirty="0" err="1" smtClean="0"/>
              <a:t>Kolophon</a:t>
            </a:r>
            <a:r>
              <a:rPr lang="de-DE" altLang="de-DE" sz="2400" dirty="0" smtClean="0"/>
              <a:t> (in dieser Reihenfolge)</a:t>
            </a:r>
            <a:endParaRPr lang="de-DE" altLang="de-DE" sz="2400" dirty="0"/>
          </a:p>
          <a:p>
            <a:pPr marL="57150"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21508"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sp>
        <p:nvSpPr>
          <p:cNvPr id="2" name="Foliennummernplatzhalter 1"/>
          <p:cNvSpPr>
            <a:spLocks noGrp="1"/>
          </p:cNvSpPr>
          <p:nvPr>
            <p:ph type="sldNum" sz="quarter" idx="4"/>
          </p:nvPr>
        </p:nvSpPr>
        <p:spPr/>
        <p:txBody>
          <a:bodyPr/>
          <a:lstStyle/>
          <a:p>
            <a:fld id="{8A6690F1-7CA1-4166-A522-500460961984}" type="slidenum">
              <a:rPr lang="de-DE" smtClean="0"/>
              <a:pPr/>
              <a:t>21</a:t>
            </a:fld>
            <a:endParaRPr lang="de-DE"/>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7358853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dirty="0" smtClean="0"/>
              <a:t>Präsentationsformat</a:t>
            </a:r>
          </a:p>
          <a:p>
            <a:pPr marL="57150" indent="0" eaLnBrk="1" hangingPunct="1">
              <a:buFont typeface="Arial" charset="0"/>
              <a:buNone/>
              <a:defRPr/>
            </a:pPr>
            <a:endParaRPr lang="de-DE" altLang="de-DE" sz="2800" dirty="0"/>
          </a:p>
          <a:p>
            <a:pPr marL="571500" indent="-514350" eaLnBrk="1" hangingPunct="1">
              <a:buFont typeface="+mj-lt"/>
              <a:buAutoNum type="alphaLcParenR" startAt="2"/>
              <a:defRPr/>
            </a:pPr>
            <a:r>
              <a:rPr lang="de-DE" altLang="de-DE" dirty="0" smtClean="0"/>
              <a:t>Ressourcen, die aus bewegten Bildern bestehen (RDA 2.2.2.3)</a:t>
            </a:r>
          </a:p>
          <a:p>
            <a:pPr marL="571500" indent="-514350" eaLnBrk="1" hangingPunct="1">
              <a:buFont typeface="+mj-lt"/>
              <a:buAutoNum type="alphaLcParenR" startAt="2"/>
              <a:defRPr/>
            </a:pPr>
            <a:endParaRPr lang="de-DE" altLang="de-DE" sz="2800" dirty="0"/>
          </a:p>
          <a:p>
            <a:pPr marL="57150" indent="0" eaLnBrk="1" hangingPunct="1">
              <a:buFont typeface="Arial" charset="0"/>
              <a:buNone/>
              <a:defRPr/>
            </a:pPr>
            <a:endParaRPr lang="de-DE" altLang="de-DE" sz="2800" dirty="0" smtClean="0"/>
          </a:p>
          <a:p>
            <a:pPr marL="514350" indent="-457200" eaLnBrk="1" hangingPunct="1">
              <a:buFont typeface="Arial" charset="0"/>
              <a:buChar char="•"/>
              <a:defRPr/>
            </a:pPr>
            <a:r>
              <a:rPr lang="de-DE" altLang="de-DE" dirty="0" smtClean="0"/>
              <a:t>Informationsquelle: Etikett mit einem Titel</a:t>
            </a:r>
            <a:r>
              <a:rPr lang="de-DE" altLang="de-DE" sz="2800" dirty="0" smtClean="0"/>
              <a:t> </a:t>
            </a:r>
          </a:p>
          <a:p>
            <a:pPr marL="914400" lvl="1" indent="-457200" eaLnBrk="1" hangingPunct="1">
              <a:buFont typeface="Arial" charset="0"/>
              <a:buChar char="–"/>
              <a:defRPr/>
            </a:pPr>
            <a:r>
              <a:rPr lang="de-DE" altLang="de-DE" dirty="0" smtClean="0"/>
              <a:t>dauerhaft aufgedruckt oder auf Ressource befestigt</a:t>
            </a:r>
          </a:p>
          <a:p>
            <a:pPr marL="914400" lvl="1" indent="-457200" eaLnBrk="1" hangingPunct="1">
              <a:buFont typeface="Arial" charset="0"/>
              <a:buChar char="–"/>
              <a:defRPr/>
            </a:pPr>
            <a:r>
              <a:rPr lang="de-DE" altLang="de-DE" dirty="0" smtClean="0"/>
              <a:t>nicht von begleitendem Textmaterial oder Behältnis </a:t>
            </a:r>
          </a:p>
          <a:p>
            <a:pPr marL="457200" lvl="1" indent="0" eaLnBrk="1" hangingPunct="1">
              <a:buFont typeface="Arial" charset="0"/>
              <a:buNone/>
              <a:defRPr/>
            </a:pPr>
            <a:r>
              <a:rPr lang="de-DE" altLang="de-DE" dirty="0"/>
              <a:t>	(RDA 2.2.2.3 D-A-CH</a:t>
            </a:r>
            <a:r>
              <a:rPr lang="de-DE" altLang="de-DE" dirty="0" smtClean="0"/>
              <a:t>)</a:t>
            </a:r>
          </a:p>
          <a:p>
            <a:pPr eaLnBrk="1" hangingPunct="1">
              <a:buFont typeface="Arial" charset="0"/>
              <a:buChar char="•"/>
              <a:defRPr/>
            </a:pPr>
            <a:r>
              <a:rPr lang="de-DE" altLang="de-DE" dirty="0" smtClean="0"/>
              <a:t>detailliertere Bestimmungen zu materiellen und Online Ressourcen siehe RDA 2.2.2.3.1 und RDA 2.2.2.3.2</a:t>
            </a:r>
            <a:endParaRPr lang="de-DE" altLang="de-DE" dirty="0"/>
          </a:p>
          <a:p>
            <a:pPr marL="457200" lvl="1" indent="0" eaLnBrk="1" hangingPunct="1">
              <a:buFont typeface="Arial" charset="0"/>
              <a:buNone/>
              <a:defRPr/>
            </a:pPr>
            <a:endParaRPr lang="de-DE" altLang="de-DE" dirty="0" smtClean="0"/>
          </a:p>
          <a:p>
            <a:pPr marL="57150"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22532"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pic>
        <p:nvPicPr>
          <p:cNvPr id="22533" name="Picture 3" descr="C:\Users\clausing\AppData\Local\Temp\film-reel-147631_128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2732088"/>
            <a:ext cx="792162"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4" descr="C:\Users\clausing\AppData\Local\Temp\disc-146678_128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2671763"/>
            <a:ext cx="1008062"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5" descr="C:\Users\clausing\AppData\Local\Temp\video-24530_128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3438" y="2730500"/>
            <a:ext cx="1728787"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liennummernplatzhalter 1"/>
          <p:cNvSpPr>
            <a:spLocks noGrp="1"/>
          </p:cNvSpPr>
          <p:nvPr>
            <p:ph type="sldNum" sz="quarter" idx="4"/>
          </p:nvPr>
        </p:nvSpPr>
        <p:spPr/>
        <p:txBody>
          <a:bodyPr/>
          <a:lstStyle/>
          <a:p>
            <a:fld id="{8A6690F1-7CA1-4166-A522-500460961984}" type="slidenum">
              <a:rPr lang="de-DE" smtClean="0"/>
              <a:pPr/>
              <a:t>22</a:t>
            </a:fld>
            <a:endParaRPr lang="de-DE"/>
          </a:p>
        </p:txBody>
      </p:sp>
      <p:sp>
        <p:nvSpPr>
          <p:cNvPr id="10"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8316668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r>
              <a:rPr lang="de-DE" altLang="de-DE" dirty="0" smtClean="0"/>
              <a:t>Präsentationsformat</a:t>
            </a:r>
          </a:p>
          <a:p>
            <a:pPr marL="57150" indent="0" eaLnBrk="1" hangingPunct="1">
              <a:buFont typeface="Arial" charset="0"/>
              <a:buNone/>
              <a:defRPr/>
            </a:pPr>
            <a:endParaRPr lang="de-DE" altLang="de-DE" dirty="0" smtClean="0"/>
          </a:p>
          <a:p>
            <a:pPr marL="571500" indent="-514350" eaLnBrk="1" hangingPunct="1">
              <a:buFont typeface="+mj-lt"/>
              <a:buAutoNum type="alphaLcParenR" startAt="3"/>
              <a:defRPr/>
            </a:pPr>
            <a:r>
              <a:rPr lang="de-DE" altLang="de-DE" dirty="0" smtClean="0"/>
              <a:t>sonstige Ressourcen (RDA 2.2.2.4)</a:t>
            </a:r>
          </a:p>
          <a:p>
            <a:pPr marL="57150" indent="0" eaLnBrk="1" hangingPunct="1">
              <a:buFont typeface="Arial" charset="0"/>
              <a:buNone/>
              <a:defRPr/>
            </a:pPr>
            <a:endParaRPr lang="de-DE" altLang="de-DE" dirty="0" smtClean="0"/>
          </a:p>
          <a:p>
            <a:pPr marL="914400" lvl="1" indent="-457200" eaLnBrk="1" hangingPunct="1">
              <a:buFont typeface="Arial" charset="0"/>
              <a:buChar char="–"/>
              <a:defRPr/>
            </a:pPr>
            <a:r>
              <a:rPr lang="de-DE" altLang="de-DE" sz="2400" dirty="0" smtClean="0"/>
              <a:t>Ressourcen, die weder aus einer oder mehreren Seiten etc., noch aus bewegten Bildern bestehen</a:t>
            </a:r>
          </a:p>
          <a:p>
            <a:pPr marL="914400" lvl="1" indent="-457200" eaLnBrk="1" hangingPunct="1">
              <a:buFont typeface="Arial" charset="0"/>
              <a:buChar char="–"/>
              <a:defRPr/>
            </a:pPr>
            <a:endParaRPr lang="de-DE" altLang="de-DE" sz="2400" dirty="0"/>
          </a:p>
          <a:p>
            <a:pPr marL="914400" lvl="1" indent="-457200" eaLnBrk="1" hangingPunct="1">
              <a:buFont typeface="Arial" charset="0"/>
              <a:buChar char="–"/>
              <a:defRPr/>
            </a:pPr>
            <a:endParaRPr lang="de-DE" altLang="de-DE" sz="2400" dirty="0" smtClean="0"/>
          </a:p>
          <a:p>
            <a:pPr marL="914400" lvl="1" indent="-457200" eaLnBrk="1" hangingPunct="1">
              <a:buFont typeface="Arial" charset="0"/>
              <a:buChar char="–"/>
              <a:defRPr/>
            </a:pPr>
            <a:endParaRPr lang="de-DE" altLang="de-DE" sz="2400" dirty="0"/>
          </a:p>
          <a:p>
            <a:pPr eaLnBrk="1" hangingPunct="1">
              <a:buFont typeface="Arial" charset="0"/>
              <a:buChar char="•"/>
              <a:defRPr/>
            </a:pPr>
            <a:r>
              <a:rPr lang="de-DE" altLang="de-DE" dirty="0"/>
              <a:t>detailliertere Bestimmungen zu materiellen und Online Ressourcen siehe RDA </a:t>
            </a:r>
            <a:r>
              <a:rPr lang="de-DE" altLang="de-DE" dirty="0" smtClean="0"/>
              <a:t>2.2.2.4.1 </a:t>
            </a:r>
            <a:r>
              <a:rPr lang="de-DE" altLang="de-DE" dirty="0"/>
              <a:t>und RDA </a:t>
            </a:r>
            <a:r>
              <a:rPr lang="de-DE" altLang="de-DE" dirty="0" smtClean="0"/>
              <a:t>2.2.2.4.2</a:t>
            </a:r>
            <a:endParaRPr lang="de-DE" altLang="de-DE" dirty="0"/>
          </a:p>
          <a:p>
            <a:pPr marL="914400" lvl="1" indent="-457200" eaLnBrk="1" hangingPunct="1">
              <a:buFont typeface="Arial" charset="0"/>
              <a:buChar char="–"/>
              <a:defRPr/>
            </a:pPr>
            <a:endParaRPr lang="de-DE" altLang="de-DE" sz="2400" dirty="0" smtClean="0"/>
          </a:p>
          <a:p>
            <a:pPr marL="514350" indent="-457200" eaLnBrk="1" hangingPunct="1">
              <a:buFont typeface="Arial" charset="0"/>
              <a:buChar char="•"/>
              <a:defRPr/>
            </a:pPr>
            <a:endParaRPr lang="de-DE" altLang="de-DE" sz="2800" dirty="0" smtClean="0"/>
          </a:p>
          <a:p>
            <a:pPr marL="57150" indent="0" eaLnBrk="1" hangingPunct="1">
              <a:buFont typeface="Arial" charset="0"/>
              <a:buNone/>
              <a:defRPr/>
            </a:pPr>
            <a:endParaRPr lang="de-DE" altLang="de-DE" sz="2800" dirty="0" smtClean="0"/>
          </a:p>
        </p:txBody>
      </p:sp>
      <p:sp>
        <p:nvSpPr>
          <p:cNvPr id="23556"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pic>
        <p:nvPicPr>
          <p:cNvPr id="23557" name="Picture 2" descr="C:\Users\clausing\AppData\Local\Temp\cd-158817_128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9188" y="3816350"/>
            <a:ext cx="1277937"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3" descr="C:\Users\clausing\AppData\Local\Temp\mp3-player-8609_128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2575" y="3816350"/>
            <a:ext cx="2006600"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4" descr="C:\Users\clausing\AppData\Local\Temp\toy-208708_128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3150" y="3600450"/>
            <a:ext cx="2178050"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liennummernplatzhalter 1"/>
          <p:cNvSpPr>
            <a:spLocks noGrp="1"/>
          </p:cNvSpPr>
          <p:nvPr>
            <p:ph type="sldNum" sz="quarter" idx="4"/>
          </p:nvPr>
        </p:nvSpPr>
        <p:spPr/>
        <p:txBody>
          <a:bodyPr/>
          <a:lstStyle/>
          <a:p>
            <a:fld id="{8A6690F1-7CA1-4166-A522-500460961984}" type="slidenum">
              <a:rPr lang="de-DE" smtClean="0"/>
              <a:pPr/>
              <a:t>23</a:t>
            </a:fld>
            <a:endParaRPr lang="de-DE"/>
          </a:p>
        </p:txBody>
      </p:sp>
      <p:sp>
        <p:nvSpPr>
          <p:cNvPr id="10"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0036584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endParaRPr lang="de-DE" altLang="de-DE" dirty="0" smtClean="0"/>
          </a:p>
          <a:p>
            <a:pPr marL="57150" indent="0" eaLnBrk="1" hangingPunct="1">
              <a:buFont typeface="Arial" charset="0"/>
              <a:buNone/>
              <a:defRPr/>
            </a:pPr>
            <a:r>
              <a:rPr lang="de-DE" altLang="de-DE" dirty="0" smtClean="0"/>
              <a:t>Präsentationsformat</a:t>
            </a:r>
          </a:p>
          <a:p>
            <a:pPr marL="57150" indent="0" eaLnBrk="1" hangingPunct="1">
              <a:buFont typeface="Arial" charset="0"/>
              <a:buNone/>
              <a:defRPr/>
            </a:pPr>
            <a:endParaRPr lang="de-DE" altLang="de-DE" sz="2800" dirty="0" smtClean="0"/>
          </a:p>
          <a:p>
            <a:pPr marL="57150" indent="0" eaLnBrk="1" hangingPunct="1">
              <a:buFont typeface="Arial" charset="0"/>
              <a:buNone/>
              <a:defRPr/>
            </a:pPr>
            <a:r>
              <a:rPr lang="de-DE" altLang="de-DE" dirty="0" smtClean="0"/>
              <a:t>Fazit:</a:t>
            </a:r>
          </a:p>
          <a:p>
            <a:pPr marL="514350" indent="-457200" eaLnBrk="1" hangingPunct="1">
              <a:buFont typeface="Arial" charset="0"/>
              <a:buChar char="•"/>
              <a:defRPr/>
            </a:pPr>
            <a:r>
              <a:rPr lang="de-DE" altLang="de-DE" dirty="0" smtClean="0"/>
              <a:t>Printmedien oder deren </a:t>
            </a:r>
            <a:r>
              <a:rPr lang="de-DE" altLang="de-DE" dirty="0" err="1" smtClean="0"/>
              <a:t>Digitalisate</a:t>
            </a:r>
            <a:r>
              <a:rPr lang="de-DE" altLang="de-DE" dirty="0" smtClean="0"/>
              <a:t>: 					Titelseite, Titelblatt oder Titelkarte</a:t>
            </a:r>
          </a:p>
          <a:p>
            <a:pPr marL="514350" indent="-457200" eaLnBrk="1" hangingPunct="1">
              <a:buFont typeface="Arial" charset="0"/>
              <a:buChar char="•"/>
              <a:defRPr/>
            </a:pPr>
            <a:endParaRPr lang="de-DE" altLang="de-DE" dirty="0"/>
          </a:p>
          <a:p>
            <a:pPr marL="514350" indent="-457200" eaLnBrk="1" hangingPunct="1">
              <a:buFont typeface="Arial" charset="0"/>
              <a:buChar char="•"/>
              <a:defRPr/>
            </a:pPr>
            <a:r>
              <a:rPr lang="de-DE" altLang="de-DE" dirty="0" smtClean="0"/>
              <a:t>Ressourcen, die aus bewegten Bildern bestehen:</a:t>
            </a:r>
          </a:p>
          <a:p>
            <a:pPr marL="971550" lvl="1" indent="-514350" eaLnBrk="1" hangingPunct="1">
              <a:buFont typeface="+mj-lt"/>
              <a:buAutoNum type="arabicPeriod"/>
              <a:defRPr/>
            </a:pPr>
            <a:r>
              <a:rPr lang="de-DE" altLang="de-DE" sz="2400" dirty="0" smtClean="0"/>
              <a:t>Etikett</a:t>
            </a:r>
          </a:p>
          <a:p>
            <a:pPr marL="971550" lvl="1" indent="-514350" eaLnBrk="1" hangingPunct="1">
              <a:buFont typeface="+mj-lt"/>
              <a:buAutoNum type="arabicPeriod"/>
              <a:defRPr/>
            </a:pPr>
            <a:r>
              <a:rPr lang="de-DE" altLang="de-DE" sz="2400" dirty="0" smtClean="0"/>
              <a:t>Behältnis oder Begleitmaterial</a:t>
            </a:r>
          </a:p>
          <a:p>
            <a:pPr marL="57150" indent="0" eaLnBrk="1" hangingPunct="1">
              <a:buFont typeface="Arial" charset="0"/>
              <a:buNone/>
              <a:defRPr/>
            </a:pPr>
            <a:endParaRPr lang="de-DE" altLang="de-DE" sz="2800" dirty="0" smtClean="0"/>
          </a:p>
        </p:txBody>
      </p:sp>
      <p:sp>
        <p:nvSpPr>
          <p:cNvPr id="24580" name="Titel 1"/>
          <p:cNvSpPr txBox="1">
            <a:spLocks/>
          </p:cNvSpPr>
          <p:nvPr/>
        </p:nvSpPr>
        <p:spPr bwMode="auto">
          <a:xfrm>
            <a:off x="215652" y="188913"/>
            <a:ext cx="85328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Bevorzugte Informationsquelle (RDA 2.2.2)</a:t>
            </a:r>
          </a:p>
        </p:txBody>
      </p:sp>
      <p:sp>
        <p:nvSpPr>
          <p:cNvPr id="10" name="Pfeil nach rechts 9"/>
          <p:cNvSpPr/>
          <p:nvPr/>
        </p:nvSpPr>
        <p:spPr>
          <a:xfrm>
            <a:off x="1209675" y="3141663"/>
            <a:ext cx="488950" cy="2413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 name="Foliennummernplatzhalter 1"/>
          <p:cNvSpPr>
            <a:spLocks noGrp="1"/>
          </p:cNvSpPr>
          <p:nvPr>
            <p:ph type="sldNum" sz="quarter" idx="4"/>
          </p:nvPr>
        </p:nvSpPr>
        <p:spPr/>
        <p:txBody>
          <a:bodyPr/>
          <a:lstStyle/>
          <a:p>
            <a:fld id="{8A6690F1-7CA1-4166-A522-500460961984}" type="slidenum">
              <a:rPr lang="de-DE" smtClean="0"/>
              <a:pPr/>
              <a:t>24</a:t>
            </a:fld>
            <a:endParaRPr lang="de-DE"/>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1209540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 indent="0" eaLnBrk="1" hangingPunct="1">
              <a:buFont typeface="Arial" charset="0"/>
              <a:buNone/>
              <a:defRPr/>
            </a:pPr>
            <a:endParaRPr lang="de-DE" altLang="de-DE" sz="2800" dirty="0" smtClean="0"/>
          </a:p>
          <a:p>
            <a:pPr marL="57150" indent="0" eaLnBrk="1" hangingPunct="1">
              <a:buFont typeface="Arial" charset="0"/>
              <a:buNone/>
              <a:defRPr/>
            </a:pPr>
            <a:r>
              <a:rPr lang="de-DE" altLang="de-DE" dirty="0" smtClean="0"/>
              <a:t>Gibt es nach den Regelungen aus RDA 2.2.2 mehrere bevorzugte Informationsquellen,</a:t>
            </a:r>
          </a:p>
          <a:p>
            <a:pPr marL="57150" indent="0" eaLnBrk="1" hangingPunct="1">
              <a:buFont typeface="Arial" charset="0"/>
              <a:buNone/>
              <a:defRPr/>
            </a:pPr>
            <a:r>
              <a:rPr lang="de-DE" altLang="de-DE" dirty="0" smtClean="0"/>
              <a:t>nutzt man </a:t>
            </a:r>
            <a:r>
              <a:rPr lang="de-DE" altLang="de-DE" dirty="0" smtClean="0">
                <a:solidFill>
                  <a:srgbClr val="0070C0"/>
                </a:solidFill>
              </a:rPr>
              <a:t>die erste dieser Quellen</a:t>
            </a:r>
            <a:r>
              <a:rPr lang="de-DE" altLang="de-DE" dirty="0" smtClean="0"/>
              <a:t>.</a:t>
            </a:r>
          </a:p>
          <a:p>
            <a:pPr marL="57150" indent="0" eaLnBrk="1" hangingPunct="1">
              <a:buFont typeface="Arial" charset="0"/>
              <a:buNone/>
              <a:defRPr/>
            </a:pPr>
            <a:endParaRPr lang="de-DE" altLang="de-DE" dirty="0"/>
          </a:p>
          <a:p>
            <a:pPr marL="57150" indent="0" eaLnBrk="1" hangingPunct="1">
              <a:buFont typeface="Arial" charset="0"/>
              <a:buNone/>
              <a:defRPr/>
            </a:pPr>
            <a:r>
              <a:rPr lang="de-DE" altLang="de-DE" dirty="0" smtClean="0"/>
              <a:t>Außer es handelt sich um bevorzugte Informationsquellen:</a:t>
            </a:r>
          </a:p>
          <a:p>
            <a:pPr marL="571500" indent="-514350" eaLnBrk="1" hangingPunct="1">
              <a:buFont typeface="+mj-lt"/>
              <a:buAutoNum type="alphaLcParenR"/>
              <a:defRPr/>
            </a:pPr>
            <a:r>
              <a:rPr lang="de-DE" altLang="de-DE" dirty="0" smtClean="0"/>
              <a:t>in verschiedenen Sprachen oder Schriften</a:t>
            </a:r>
          </a:p>
          <a:p>
            <a:pPr marL="571500" indent="-514350" eaLnBrk="1" hangingPunct="1">
              <a:buFont typeface="+mj-lt"/>
              <a:buAutoNum type="alphaLcParenR"/>
              <a:defRPr/>
            </a:pPr>
            <a:r>
              <a:rPr lang="de-DE" altLang="de-DE" dirty="0" smtClean="0"/>
              <a:t>mit verschiedenen Datumsangaben</a:t>
            </a:r>
          </a:p>
          <a:p>
            <a:pPr marL="571500" indent="-514350" eaLnBrk="1" hangingPunct="1">
              <a:buFont typeface="+mj-lt"/>
              <a:buAutoNum type="alphaLcParenR"/>
              <a:defRPr/>
            </a:pPr>
            <a:r>
              <a:rPr lang="de-DE" altLang="de-DE" dirty="0" smtClean="0"/>
              <a:t>für die Reproduktion und das Original</a:t>
            </a:r>
          </a:p>
          <a:p>
            <a:pPr marL="57150"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25604" name="Titel 1"/>
          <p:cNvSpPr txBox="1">
            <a:spLocks/>
          </p:cNvSpPr>
          <p:nvPr/>
        </p:nvSpPr>
        <p:spPr bwMode="auto">
          <a:xfrm>
            <a:off x="179388" y="188912"/>
            <a:ext cx="8964612" cy="86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Mehrere bevorzugte Informationsquellen (RDA 2.2.3)</a:t>
            </a:r>
          </a:p>
        </p:txBody>
      </p:sp>
      <p:sp>
        <p:nvSpPr>
          <p:cNvPr id="2" name="Foliennummernplatzhalter 1"/>
          <p:cNvSpPr>
            <a:spLocks noGrp="1"/>
          </p:cNvSpPr>
          <p:nvPr>
            <p:ph type="sldNum" sz="quarter" idx="4"/>
          </p:nvPr>
        </p:nvSpPr>
        <p:spPr/>
        <p:txBody>
          <a:bodyPr/>
          <a:lstStyle/>
          <a:p>
            <a:fld id="{8A6690F1-7CA1-4166-A522-500460961984}" type="slidenum">
              <a:rPr lang="de-DE" smtClean="0"/>
              <a:pPr/>
              <a:t>25</a:t>
            </a:fld>
            <a:endParaRPr lang="de-DE"/>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457986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0" indent="-514350" eaLnBrk="1" hangingPunct="1">
              <a:buFont typeface="+mj-lt"/>
              <a:buAutoNum type="alphaLcParenR"/>
              <a:defRPr/>
            </a:pPr>
            <a:endParaRPr lang="de-DE" altLang="de-DE" b="1" dirty="0" smtClean="0"/>
          </a:p>
          <a:p>
            <a:pPr marL="571500" indent="-514350" eaLnBrk="1" hangingPunct="1">
              <a:buFont typeface="+mj-lt"/>
              <a:buAutoNum type="alphaLcParenR"/>
              <a:defRPr/>
            </a:pPr>
            <a:r>
              <a:rPr lang="de-DE" altLang="de-DE" b="1" dirty="0" smtClean="0"/>
              <a:t>Bevorzugte Informationsquellen in verschiedenen Sprachen oder Schriften</a:t>
            </a:r>
          </a:p>
          <a:p>
            <a:pPr marL="57150" indent="0" eaLnBrk="1" hangingPunct="1">
              <a:buFont typeface="Arial" charset="0"/>
              <a:buNone/>
              <a:defRPr/>
            </a:pPr>
            <a:endParaRPr lang="de-DE" altLang="de-DE" sz="2800" dirty="0"/>
          </a:p>
          <a:p>
            <a:pPr marL="457200" lvl="1" indent="0" eaLnBrk="1" hangingPunct="1">
              <a:buFont typeface="Arial" charset="0"/>
              <a:buNone/>
              <a:defRPr/>
            </a:pPr>
            <a:endParaRPr lang="de-DE" altLang="de-DE" sz="2800" dirty="0" smtClean="0"/>
          </a:p>
          <a:p>
            <a:pPr marL="57150" indent="0" eaLnBrk="1" hangingPunct="1">
              <a:buFont typeface="Arial" charset="0"/>
              <a:buNone/>
              <a:defRPr/>
            </a:pPr>
            <a:endParaRPr lang="de-DE" altLang="de-DE" sz="2800" dirty="0" smtClean="0"/>
          </a:p>
        </p:txBody>
      </p:sp>
      <p:sp>
        <p:nvSpPr>
          <p:cNvPr id="29700" name="Titel 1"/>
          <p:cNvSpPr txBox="1">
            <a:spLocks/>
          </p:cNvSpPr>
          <p:nvPr/>
        </p:nvSpPr>
        <p:spPr bwMode="auto">
          <a:xfrm>
            <a:off x="179388" y="188912"/>
            <a:ext cx="8964612" cy="79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Mehrere bevorzugte Informationsquellen (RDA 2.2.3)</a:t>
            </a:r>
          </a:p>
        </p:txBody>
      </p:sp>
      <p:sp>
        <p:nvSpPr>
          <p:cNvPr id="2" name="Rechteck 1"/>
          <p:cNvSpPr/>
          <p:nvPr/>
        </p:nvSpPr>
        <p:spPr>
          <a:xfrm>
            <a:off x="1427163" y="2188394"/>
            <a:ext cx="6265862" cy="360363"/>
          </a:xfrm>
          <a:prstGeom prst="rect">
            <a:avLst/>
          </a:prstGeom>
          <a:solidFill>
            <a:schemeClr val="accent5">
              <a:lumMod val="20000"/>
              <a:lumOff val="80000"/>
            </a:schemeClr>
          </a:solidFill>
          <a:ln>
            <a:solidFill>
              <a:schemeClr val="tx1"/>
            </a:solidFill>
          </a:ln>
        </p:spPr>
        <p:style>
          <a:lnRef idx="1">
            <a:schemeClr val="dk1"/>
          </a:lnRef>
          <a:fillRef idx="2">
            <a:schemeClr val="dk1"/>
          </a:fillRef>
          <a:effectRef idx="1">
            <a:schemeClr val="dk1"/>
          </a:effectRef>
          <a:fontRef idx="minor">
            <a:schemeClr val="dk1"/>
          </a:fontRef>
        </p:style>
        <p:txBody>
          <a:bodyPr anchor="ctr"/>
          <a:lstStyle/>
          <a:p>
            <a:pPr algn="ctr">
              <a:defRPr/>
            </a:pPr>
            <a:r>
              <a:rPr lang="de-DE" dirty="0"/>
              <a:t>1. Sprache und Schrift der Ressource</a:t>
            </a:r>
          </a:p>
        </p:txBody>
      </p:sp>
      <p:sp>
        <p:nvSpPr>
          <p:cNvPr id="8" name="Rechteck 7"/>
          <p:cNvSpPr/>
          <p:nvPr/>
        </p:nvSpPr>
        <p:spPr>
          <a:xfrm>
            <a:off x="1430338" y="3484811"/>
            <a:ext cx="6264275" cy="377825"/>
          </a:xfrm>
          <a:prstGeom prst="rect">
            <a:avLst/>
          </a:prstGeom>
          <a:solidFill>
            <a:schemeClr val="accent5">
              <a:lumMod val="20000"/>
              <a:lumOff val="80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r>
              <a:rPr lang="de-DE" dirty="0"/>
              <a:t>3. Sprache und Schrift der enthaltenen Übersetzung</a:t>
            </a:r>
          </a:p>
        </p:txBody>
      </p:sp>
      <p:sp>
        <p:nvSpPr>
          <p:cNvPr id="9" name="Rechteck 8"/>
          <p:cNvSpPr/>
          <p:nvPr/>
        </p:nvSpPr>
        <p:spPr>
          <a:xfrm>
            <a:off x="1427163" y="2764731"/>
            <a:ext cx="6265862" cy="512762"/>
          </a:xfrm>
          <a:prstGeom prst="rect">
            <a:avLst/>
          </a:prstGeom>
          <a:solidFill>
            <a:schemeClr val="accent5">
              <a:lumMod val="20000"/>
              <a:lumOff val="80000"/>
            </a:schemeClr>
          </a:solidFill>
          <a:ln>
            <a:solidFill>
              <a:schemeClr val="tx1"/>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de-DE" dirty="0"/>
              <a:t>2. Sprache und Schrift des überwiegenden Inhalts der Ressource</a:t>
            </a:r>
          </a:p>
        </p:txBody>
      </p:sp>
      <p:sp>
        <p:nvSpPr>
          <p:cNvPr id="10" name="Rechteck 9"/>
          <p:cNvSpPr/>
          <p:nvPr/>
        </p:nvSpPr>
        <p:spPr>
          <a:xfrm>
            <a:off x="1427163" y="4060875"/>
            <a:ext cx="6265862" cy="376238"/>
          </a:xfrm>
          <a:prstGeom prst="rect">
            <a:avLst/>
          </a:prstGeom>
          <a:solidFill>
            <a:schemeClr val="accent5">
              <a:lumMod val="20000"/>
              <a:lumOff val="80000"/>
            </a:schemeClr>
          </a:solidFill>
          <a:ln>
            <a:solidFill>
              <a:schemeClr val="tx1"/>
            </a:solidFill>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de-DE" dirty="0"/>
              <a:t>4. Originalsprache  und -schrift</a:t>
            </a:r>
          </a:p>
        </p:txBody>
      </p:sp>
      <p:sp>
        <p:nvSpPr>
          <p:cNvPr id="11" name="Rechteck 10"/>
          <p:cNvSpPr/>
          <p:nvPr/>
        </p:nvSpPr>
        <p:spPr>
          <a:xfrm>
            <a:off x="1430338" y="4636939"/>
            <a:ext cx="6264275" cy="376238"/>
          </a:xfrm>
          <a:prstGeom prst="rect">
            <a:avLst/>
          </a:prstGeom>
          <a:solidFill>
            <a:schemeClr val="accent5">
              <a:lumMod val="20000"/>
              <a:lumOff val="80000"/>
            </a:schemeClr>
          </a:solidFill>
          <a:ln>
            <a:solidFill>
              <a:schemeClr val="tx1"/>
            </a:solidFill>
          </a:ln>
        </p:spPr>
        <p:style>
          <a:lnRef idx="1">
            <a:schemeClr val="accent4"/>
          </a:lnRef>
          <a:fillRef idx="2">
            <a:schemeClr val="accent4"/>
          </a:fillRef>
          <a:effectRef idx="1">
            <a:schemeClr val="accent4"/>
          </a:effectRef>
          <a:fontRef idx="minor">
            <a:schemeClr val="dk1"/>
          </a:fontRef>
        </p:style>
        <p:txBody>
          <a:bodyPr anchor="ctr"/>
          <a:lstStyle/>
          <a:p>
            <a:pPr algn="ctr">
              <a:defRPr/>
            </a:pPr>
            <a:r>
              <a:rPr lang="de-DE" dirty="0"/>
              <a:t>5. zuerst vorkommende Quelle (Leserichtung)</a:t>
            </a:r>
          </a:p>
        </p:txBody>
      </p:sp>
      <p:sp>
        <p:nvSpPr>
          <p:cNvPr id="12" name="Rechteck 11"/>
          <p:cNvSpPr/>
          <p:nvPr/>
        </p:nvSpPr>
        <p:spPr>
          <a:xfrm>
            <a:off x="1427163" y="5268813"/>
            <a:ext cx="6264275" cy="376238"/>
          </a:xfrm>
          <a:prstGeom prst="rect">
            <a:avLst/>
          </a:prstGeom>
          <a:solidFill>
            <a:schemeClr val="accent5">
              <a:lumMod val="20000"/>
              <a:lumOff val="80000"/>
            </a:schemeClr>
          </a:solidFill>
          <a:ln>
            <a:solidFill>
              <a:schemeClr val="tx1"/>
            </a:solidFill>
          </a:ln>
        </p:spPr>
        <p:style>
          <a:lnRef idx="1">
            <a:schemeClr val="accent5"/>
          </a:lnRef>
          <a:fillRef idx="2">
            <a:schemeClr val="accent5"/>
          </a:fillRef>
          <a:effectRef idx="1">
            <a:schemeClr val="accent5"/>
          </a:effectRef>
          <a:fontRef idx="minor">
            <a:schemeClr val="dk1"/>
          </a:fontRef>
        </p:style>
        <p:txBody>
          <a:bodyPr anchor="ctr"/>
          <a:lstStyle/>
          <a:p>
            <a:pPr algn="ctr">
              <a:defRPr/>
            </a:pPr>
            <a:r>
              <a:rPr lang="de-DE" dirty="0"/>
              <a:t>6. Kehrdruck </a:t>
            </a:r>
            <a:r>
              <a:rPr lang="de-DE" dirty="0">
                <a:sym typeface="Wingdings" panose="05000000000000000000" pitchFamily="2" charset="2"/>
              </a:rPr>
              <a:t></a:t>
            </a:r>
            <a:r>
              <a:rPr lang="de-DE" dirty="0"/>
              <a:t> deutsch</a:t>
            </a:r>
          </a:p>
        </p:txBody>
      </p:sp>
      <p:sp>
        <p:nvSpPr>
          <p:cNvPr id="13" name="Rechteck 12"/>
          <p:cNvSpPr/>
          <p:nvPr/>
        </p:nvSpPr>
        <p:spPr>
          <a:xfrm>
            <a:off x="1430338" y="5861075"/>
            <a:ext cx="6264275" cy="376237"/>
          </a:xfrm>
          <a:prstGeom prst="rect">
            <a:avLst/>
          </a:prstGeom>
          <a:solidFill>
            <a:schemeClr val="accent5">
              <a:lumMod val="20000"/>
              <a:lumOff val="80000"/>
            </a:schemeClr>
          </a:solidFill>
          <a:ln>
            <a:solidFill>
              <a:schemeClr val="tx1"/>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de-DE" dirty="0"/>
              <a:t>7. beliebige Quelle</a:t>
            </a:r>
          </a:p>
        </p:txBody>
      </p:sp>
      <p:cxnSp>
        <p:nvCxnSpPr>
          <p:cNvPr id="4" name="Gerade Verbindung mit Pfeil 3"/>
          <p:cNvCxnSpPr>
            <a:stCxn id="2" idx="2"/>
            <a:endCxn id="9" idx="0"/>
          </p:cNvCxnSpPr>
          <p:nvPr/>
        </p:nvCxnSpPr>
        <p:spPr>
          <a:xfrm>
            <a:off x="4560094" y="2548757"/>
            <a:ext cx="0" cy="2159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a:stCxn id="9" idx="2"/>
            <a:endCxn id="8" idx="0"/>
          </p:cNvCxnSpPr>
          <p:nvPr/>
        </p:nvCxnSpPr>
        <p:spPr>
          <a:xfrm>
            <a:off x="4560094" y="3277493"/>
            <a:ext cx="2382" cy="2073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a:stCxn id="8" idx="2"/>
            <a:endCxn id="10" idx="0"/>
          </p:cNvCxnSpPr>
          <p:nvPr/>
        </p:nvCxnSpPr>
        <p:spPr>
          <a:xfrm flipH="1">
            <a:off x="4560094" y="3862636"/>
            <a:ext cx="2382" cy="19823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a:stCxn id="10" idx="2"/>
            <a:endCxn id="11" idx="0"/>
          </p:cNvCxnSpPr>
          <p:nvPr/>
        </p:nvCxnSpPr>
        <p:spPr>
          <a:xfrm>
            <a:off x="4560094" y="4437113"/>
            <a:ext cx="2382" cy="1998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Gerade Verbindung mit Pfeil 27"/>
          <p:cNvCxnSpPr>
            <a:stCxn id="11" idx="2"/>
            <a:endCxn id="12" idx="0"/>
          </p:cNvCxnSpPr>
          <p:nvPr/>
        </p:nvCxnSpPr>
        <p:spPr>
          <a:xfrm flipH="1">
            <a:off x="4559301" y="5013177"/>
            <a:ext cx="3175" cy="2556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Gerade Verbindung mit Pfeil 49"/>
          <p:cNvCxnSpPr>
            <a:stCxn id="12" idx="2"/>
            <a:endCxn id="13" idx="0"/>
          </p:cNvCxnSpPr>
          <p:nvPr/>
        </p:nvCxnSpPr>
        <p:spPr>
          <a:xfrm>
            <a:off x="4559301" y="5645051"/>
            <a:ext cx="3175"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Foliennummernplatzhalter 2"/>
          <p:cNvSpPr>
            <a:spLocks noGrp="1"/>
          </p:cNvSpPr>
          <p:nvPr>
            <p:ph type="sldNum" sz="quarter" idx="4"/>
          </p:nvPr>
        </p:nvSpPr>
        <p:spPr/>
        <p:txBody>
          <a:bodyPr/>
          <a:lstStyle/>
          <a:p>
            <a:fld id="{8A6690F1-7CA1-4166-A522-500460961984}" type="slidenum">
              <a:rPr lang="de-DE" smtClean="0"/>
              <a:pPr/>
              <a:t>26</a:t>
            </a:fld>
            <a:endParaRPr lang="de-DE"/>
          </a:p>
        </p:txBody>
      </p:sp>
      <p:sp>
        <p:nvSpPr>
          <p:cNvPr id="20"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8112021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P spid="11" grpId="0" animBg="1"/>
      <p:bldP spid="1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01613" y="836613"/>
            <a:ext cx="8547100" cy="5472112"/>
          </a:xfrm>
        </p:spPr>
        <p:txBody>
          <a:bodyPr/>
          <a:lstStyle/>
          <a:p>
            <a:pPr marL="571500" indent="-514350" eaLnBrk="1" hangingPunct="1">
              <a:buFont typeface="+mj-lt"/>
              <a:buAutoNum type="alphaLcParenR" startAt="2"/>
              <a:defRPr/>
            </a:pPr>
            <a:endParaRPr lang="de-DE" altLang="de-DE" b="1" dirty="0" smtClean="0"/>
          </a:p>
          <a:p>
            <a:pPr marL="571500" indent="-514350" eaLnBrk="1" hangingPunct="1">
              <a:buFont typeface="+mj-lt"/>
              <a:buAutoNum type="alphaLcParenR" startAt="2"/>
              <a:defRPr/>
            </a:pPr>
            <a:r>
              <a:rPr lang="de-DE" altLang="de-DE" b="1" dirty="0" smtClean="0"/>
              <a:t>Bevorzugte Informationsquellen mit verschiedenen Datumsangaben</a:t>
            </a:r>
          </a:p>
          <a:p>
            <a:pPr marL="457200" lvl="1" indent="0" eaLnBrk="1" hangingPunct="1">
              <a:buFont typeface="Arial" charset="0"/>
              <a:buNone/>
              <a:defRPr/>
            </a:pPr>
            <a:endParaRPr lang="de-DE" altLang="de-DE" dirty="0"/>
          </a:p>
          <a:p>
            <a:pPr lvl="1" eaLnBrk="1" hangingPunct="1">
              <a:buFont typeface="Arial" pitchFamily="34" charset="0"/>
              <a:buChar char="•"/>
              <a:defRPr/>
            </a:pPr>
            <a:r>
              <a:rPr lang="de-DE" altLang="de-DE" sz="2400" dirty="0" smtClean="0"/>
              <a:t>nach RDA 2.2.3.2: </a:t>
            </a:r>
            <a:r>
              <a:rPr lang="de-DE" altLang="de-DE" sz="2400" dirty="0" smtClean="0">
                <a:solidFill>
                  <a:srgbClr val="0070C0"/>
                </a:solidFill>
              </a:rPr>
              <a:t>Quelle mit dem spätestens 					Datum</a:t>
            </a:r>
          </a:p>
          <a:p>
            <a:pPr marL="457200" lvl="1" indent="0" eaLnBrk="1" hangingPunct="1">
              <a:buFont typeface="Arial" charset="0"/>
              <a:buNone/>
              <a:defRPr/>
            </a:pPr>
            <a:endParaRPr lang="de-DE" altLang="de-DE" sz="2400" dirty="0" smtClean="0"/>
          </a:p>
          <a:p>
            <a:pPr lvl="1" eaLnBrk="1" hangingPunct="1">
              <a:buFont typeface="Arial" pitchFamily="34" charset="0"/>
              <a:buChar char="•"/>
              <a:defRPr/>
            </a:pPr>
            <a:r>
              <a:rPr lang="de-DE" altLang="de-DE" sz="2400" dirty="0" smtClean="0"/>
              <a:t>spezielle Regelungen für mehrteilige Monografien und fortlaufende Ressourcen</a:t>
            </a:r>
          </a:p>
          <a:p>
            <a:pPr marL="457200" lvl="1" indent="0" eaLnBrk="1" hangingPunct="1">
              <a:buFont typeface="Arial" charset="0"/>
              <a:buNone/>
              <a:defRPr/>
            </a:pPr>
            <a:endParaRPr lang="de-DE" altLang="de-DE" sz="2400" b="1" dirty="0" smtClean="0"/>
          </a:p>
          <a:p>
            <a:pPr marL="571500" indent="-514350" eaLnBrk="1" hangingPunct="1">
              <a:buFont typeface="+mj-lt"/>
              <a:buAutoNum type="alphaLcParenR" startAt="3"/>
              <a:defRPr/>
            </a:pPr>
            <a:r>
              <a:rPr lang="de-DE" altLang="de-DE" b="1" dirty="0"/>
              <a:t>Bevorzugte </a:t>
            </a:r>
            <a:r>
              <a:rPr lang="de-DE" altLang="de-DE" b="1" dirty="0" smtClean="0"/>
              <a:t>Informationsquelle </a:t>
            </a:r>
            <a:r>
              <a:rPr lang="de-DE" altLang="de-DE" b="1" dirty="0"/>
              <a:t>für die </a:t>
            </a:r>
            <a:r>
              <a:rPr lang="de-DE" altLang="de-DE" b="1" dirty="0" smtClean="0"/>
              <a:t>Reproduktion</a:t>
            </a:r>
            <a:endParaRPr lang="de-DE" altLang="de-DE" sz="2800" dirty="0"/>
          </a:p>
          <a:p>
            <a:pPr lvl="1" eaLnBrk="1" hangingPunct="1">
              <a:buFont typeface="Arial" pitchFamily="34" charset="0"/>
              <a:buChar char="•"/>
              <a:defRPr/>
            </a:pPr>
            <a:r>
              <a:rPr lang="de-DE" altLang="de-DE" sz="2400" dirty="0"/>
              <a:t>nach RDA 2.2.3.3</a:t>
            </a:r>
            <a:r>
              <a:rPr lang="de-DE" altLang="de-DE" sz="2400" dirty="0" smtClean="0"/>
              <a:t>:  </a:t>
            </a:r>
            <a:r>
              <a:rPr lang="de-DE" altLang="de-DE" sz="2400" dirty="0" smtClean="0">
                <a:solidFill>
                  <a:srgbClr val="0070C0"/>
                </a:solidFill>
              </a:rPr>
              <a:t>Quelle </a:t>
            </a:r>
            <a:r>
              <a:rPr lang="de-DE" altLang="de-DE" sz="2400" dirty="0">
                <a:solidFill>
                  <a:srgbClr val="0070C0"/>
                </a:solidFill>
              </a:rPr>
              <a:t>für die Reproduktion</a:t>
            </a:r>
          </a:p>
          <a:p>
            <a:pPr marL="57150" indent="0" eaLnBrk="1" hangingPunct="1">
              <a:buFont typeface="Arial" charset="0"/>
              <a:buNone/>
              <a:defRPr/>
            </a:pPr>
            <a:endParaRPr lang="de-DE" altLang="de-DE" sz="2800" dirty="0" smtClean="0"/>
          </a:p>
        </p:txBody>
      </p:sp>
      <p:sp>
        <p:nvSpPr>
          <p:cNvPr id="30724" name="Titel 1"/>
          <p:cNvSpPr txBox="1">
            <a:spLocks/>
          </p:cNvSpPr>
          <p:nvPr/>
        </p:nvSpPr>
        <p:spPr bwMode="auto">
          <a:xfrm>
            <a:off x="179388" y="188912"/>
            <a:ext cx="8964612" cy="79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Mehrere bevorzugte Informationsquellen (RDA 2.2.3)</a:t>
            </a:r>
          </a:p>
        </p:txBody>
      </p:sp>
      <p:sp>
        <p:nvSpPr>
          <p:cNvPr id="2" name="Foliennummernplatzhalter 1"/>
          <p:cNvSpPr>
            <a:spLocks noGrp="1"/>
          </p:cNvSpPr>
          <p:nvPr>
            <p:ph type="sldNum" sz="quarter" idx="4"/>
          </p:nvPr>
        </p:nvSpPr>
        <p:spPr/>
        <p:txBody>
          <a:bodyPr/>
          <a:lstStyle/>
          <a:p>
            <a:fld id="{8A6690F1-7CA1-4166-A522-500460961984}" type="slidenum">
              <a:rPr lang="de-DE" smtClean="0"/>
              <a:pPr/>
              <a:t>27</a:t>
            </a:fld>
            <a:endParaRPr lang="de-DE"/>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243804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platzhalter 2"/>
          <p:cNvSpPr>
            <a:spLocks noGrp="1"/>
          </p:cNvSpPr>
          <p:nvPr>
            <p:ph type="body" sz="quarter" idx="13"/>
          </p:nvPr>
        </p:nvSpPr>
        <p:spPr>
          <a:xfrm>
            <a:off x="201613" y="836613"/>
            <a:ext cx="8547100" cy="5472112"/>
          </a:xfrm>
        </p:spPr>
        <p:txBody>
          <a:bodyPr/>
          <a:lstStyle/>
          <a:p>
            <a:pPr marL="0" indent="0">
              <a:buFont typeface="Arial" pitchFamily="34" charset="0"/>
              <a:buNone/>
            </a:pPr>
            <a:r>
              <a:rPr lang="de-DE" altLang="de-DE" dirty="0" smtClean="0"/>
              <a:t>Angaben zu folgenden Elementen müssen mit eckigen Klammern gekennzeichnet werden, wenn sie ermittelt wurden:</a:t>
            </a:r>
          </a:p>
          <a:p>
            <a:pPr marL="0" indent="0">
              <a:buFont typeface="Arial" pitchFamily="34" charset="0"/>
              <a:buNone/>
            </a:pPr>
            <a:endParaRPr lang="de-DE" altLang="de-DE" sz="2000" dirty="0" smtClean="0"/>
          </a:p>
          <a:p>
            <a:pPr lvl="1">
              <a:buFont typeface="Arial" pitchFamily="34" charset="0"/>
              <a:buChar char="•"/>
            </a:pPr>
            <a:r>
              <a:rPr lang="de-DE" altLang="de-DE" dirty="0" smtClean="0"/>
              <a:t>Titel</a:t>
            </a:r>
          </a:p>
          <a:p>
            <a:pPr lvl="1">
              <a:buFont typeface="Arial" pitchFamily="34" charset="0"/>
              <a:buChar char="•"/>
            </a:pPr>
            <a:r>
              <a:rPr lang="de-DE" altLang="de-DE" dirty="0" smtClean="0"/>
              <a:t>Verantwortlichkeitsangabe</a:t>
            </a:r>
          </a:p>
          <a:p>
            <a:pPr lvl="1">
              <a:buFont typeface="Arial" pitchFamily="34" charset="0"/>
              <a:buChar char="•"/>
            </a:pPr>
            <a:r>
              <a:rPr lang="de-DE" altLang="de-DE" dirty="0" smtClean="0"/>
              <a:t>Ausgabevermerk</a:t>
            </a:r>
          </a:p>
          <a:p>
            <a:pPr lvl="1">
              <a:buFont typeface="Arial" pitchFamily="34" charset="0"/>
              <a:buChar char="•"/>
            </a:pPr>
            <a:r>
              <a:rPr lang="de-DE" altLang="de-DE" dirty="0" smtClean="0"/>
              <a:t>Zählung von fortlaufenden Ressourcen</a:t>
            </a:r>
          </a:p>
          <a:p>
            <a:pPr lvl="1">
              <a:buFont typeface="Arial" pitchFamily="34" charset="0"/>
              <a:buChar char="•"/>
            </a:pPr>
            <a:r>
              <a:rPr lang="de-DE" altLang="de-DE" dirty="0" smtClean="0"/>
              <a:t>Entstehungsangabe</a:t>
            </a:r>
          </a:p>
          <a:p>
            <a:pPr lvl="1">
              <a:buFont typeface="Arial" pitchFamily="34" charset="0"/>
              <a:buChar char="•"/>
            </a:pPr>
            <a:r>
              <a:rPr lang="de-DE" altLang="de-DE" dirty="0" smtClean="0"/>
              <a:t>Veröffentlichungsangabe</a:t>
            </a:r>
          </a:p>
          <a:p>
            <a:pPr lvl="1">
              <a:buFont typeface="Arial" pitchFamily="34" charset="0"/>
              <a:buChar char="•"/>
            </a:pPr>
            <a:r>
              <a:rPr lang="de-DE" altLang="de-DE" dirty="0" smtClean="0"/>
              <a:t>Vertriebsangabe</a:t>
            </a:r>
          </a:p>
          <a:p>
            <a:pPr lvl="1">
              <a:buFont typeface="Arial" pitchFamily="34" charset="0"/>
              <a:buChar char="•"/>
            </a:pPr>
            <a:r>
              <a:rPr lang="de-DE" altLang="de-DE" dirty="0" smtClean="0"/>
              <a:t>Herstellungsangabe</a:t>
            </a:r>
          </a:p>
          <a:p>
            <a:pPr lvl="1">
              <a:buFont typeface="Arial" pitchFamily="34" charset="0"/>
              <a:buChar char="•"/>
            </a:pPr>
            <a:r>
              <a:rPr lang="de-DE" altLang="de-DE" dirty="0" smtClean="0"/>
              <a:t>Gesamttitelangabe</a:t>
            </a:r>
          </a:p>
          <a:p>
            <a:pPr marL="0" indent="0">
              <a:buFont typeface="Arial" pitchFamily="34" charset="0"/>
              <a:buNone/>
            </a:pPr>
            <a:endParaRPr lang="de-DE" altLang="de-DE" sz="2000" dirty="0" smtClean="0"/>
          </a:p>
          <a:p>
            <a:pPr marL="0" indent="0" algn="ctr">
              <a:buFont typeface="Arial" pitchFamily="34" charset="0"/>
              <a:buNone/>
            </a:pPr>
            <a:r>
              <a:rPr lang="de-DE" altLang="de-DE" sz="2000" dirty="0" smtClean="0"/>
              <a:t>Unterelemente siehe RDA 2.2.4</a:t>
            </a:r>
          </a:p>
        </p:txBody>
      </p:sp>
      <p:sp>
        <p:nvSpPr>
          <p:cNvPr id="32772" name="Titel 1"/>
          <p:cNvSpPr txBox="1">
            <a:spLocks/>
          </p:cNvSpPr>
          <p:nvPr/>
        </p:nvSpPr>
        <p:spPr bwMode="auto">
          <a:xfrm>
            <a:off x="179388" y="188913"/>
            <a:ext cx="896461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pitchFamily="34" charset="0"/>
              <a:buChar char="•"/>
              <a:defRPr sz="2400">
                <a:solidFill>
                  <a:schemeClr val="tx1"/>
                </a:solidFill>
                <a:latin typeface="Verdana" pitchFamily="34" charset="0"/>
              </a:defRPr>
            </a:lvl1pPr>
            <a:lvl2pPr marL="742950" indent="-285750" eaLnBrk="0" hangingPunct="0">
              <a:spcBef>
                <a:spcPct val="20000"/>
              </a:spcBef>
              <a:buFont typeface="Arial" pitchFamily="34" charset="0"/>
              <a:buChar char="–"/>
              <a:defRPr sz="2000">
                <a:solidFill>
                  <a:schemeClr val="tx1"/>
                </a:solidFill>
                <a:latin typeface="Verdana" pitchFamily="34" charset="0"/>
              </a:defRPr>
            </a:lvl2pPr>
            <a:lvl3pPr marL="1143000" indent="-228600" eaLnBrk="0" hangingPunct="0">
              <a:spcBef>
                <a:spcPct val="20000"/>
              </a:spcBef>
              <a:buFont typeface="Arial" pitchFamily="34" charset="0"/>
              <a:buChar char="•"/>
              <a:defRPr sz="1600">
                <a:solidFill>
                  <a:schemeClr val="tx1"/>
                </a:solidFill>
                <a:latin typeface="Verdana" pitchFamily="34" charset="0"/>
              </a:defRPr>
            </a:lvl3pPr>
            <a:lvl4pPr marL="1600200" indent="-228600" eaLnBrk="0" hangingPunct="0">
              <a:spcBef>
                <a:spcPct val="20000"/>
              </a:spcBef>
              <a:buFont typeface="Arial" pitchFamily="34" charset="0"/>
              <a:buChar char="–"/>
              <a:defRPr sz="1200">
                <a:solidFill>
                  <a:schemeClr val="tx1"/>
                </a:solidFill>
                <a:latin typeface="Verdana" pitchFamily="34" charset="0"/>
              </a:defRPr>
            </a:lvl4pPr>
            <a:lvl5pPr marL="2057400" indent="-228600" eaLnBrk="0" hangingPunct="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800" dirty="0">
                <a:solidFill>
                  <a:srgbClr val="376092"/>
                </a:solidFill>
              </a:rPr>
              <a:t>Sonstige Informationsquellen (RDA 2.2.4)</a:t>
            </a:r>
          </a:p>
        </p:txBody>
      </p:sp>
      <p:sp>
        <p:nvSpPr>
          <p:cNvPr id="2" name="Foliennummernplatzhalter 1"/>
          <p:cNvSpPr>
            <a:spLocks noGrp="1"/>
          </p:cNvSpPr>
          <p:nvPr>
            <p:ph type="sldNum" sz="quarter" idx="4"/>
          </p:nvPr>
        </p:nvSpPr>
        <p:spPr/>
        <p:txBody>
          <a:bodyPr/>
          <a:lstStyle/>
          <a:p>
            <a:fld id="{8A6690F1-7CA1-4166-A522-500460961984}" type="slidenum">
              <a:rPr lang="de-DE" smtClean="0"/>
              <a:pPr/>
              <a:t>28</a:t>
            </a:fld>
            <a:endParaRPr lang="de-DE"/>
          </a:p>
        </p:txBody>
      </p:sp>
      <p:sp>
        <p:nvSpPr>
          <p:cNvPr id="7" name="Fußzeilenplatzhalter 7"/>
          <p:cNvSpPr>
            <a:spLocks noGrp="1"/>
          </p:cNvSpPr>
          <p:nvPr>
            <p:ph type="ftr" sz="quarter" idx="14"/>
          </p:nvPr>
        </p:nvSpPr>
        <p:spPr>
          <a:xfrm>
            <a:off x="467544" y="6376243"/>
            <a:ext cx="5544616"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3877332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Grundwissen aus Kapitel 1 zum Erfassen und Übertragen</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2.06</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29</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626069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3</a:t>
            </a:fld>
            <a:endParaRPr lang="de-DE"/>
          </a:p>
        </p:txBody>
      </p:sp>
      <p:sp>
        <p:nvSpPr>
          <p:cNvPr id="6" name="Titel 1"/>
          <p:cNvSpPr txBox="1">
            <a:spLocks/>
          </p:cNvSpPr>
          <p:nvPr/>
        </p:nvSpPr>
        <p:spPr>
          <a:xfrm>
            <a:off x="547936" y="2717304"/>
            <a:ext cx="82296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pPr algn="ctr"/>
            <a:r>
              <a:rPr lang="de-DE" altLang="de-DE" dirty="0" smtClean="0"/>
              <a:t>Das Standardelemente-Set</a:t>
            </a:r>
            <a:endParaRPr lang="de-DE" dirty="0"/>
          </a:p>
        </p:txBody>
      </p:sp>
    </p:spTree>
    <p:extLst>
      <p:ext uri="{BB962C8B-B14F-4D97-AF65-F5344CB8AC3E}">
        <p14:creationId xmlns:p14="http://schemas.microsoft.com/office/powerpoint/2010/main" val="32334789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(RDA 1.4)</a:t>
            </a:r>
            <a:endParaRPr lang="de-DE" dirty="0"/>
          </a:p>
        </p:txBody>
      </p:sp>
      <p:sp>
        <p:nvSpPr>
          <p:cNvPr id="3" name="Textplatzhalter 2"/>
          <p:cNvSpPr>
            <a:spLocks noGrp="1"/>
          </p:cNvSpPr>
          <p:nvPr>
            <p:ph type="body" sz="quarter" idx="13"/>
          </p:nvPr>
        </p:nvSpPr>
        <p:spPr/>
        <p:txBody>
          <a:bodyPr wrap="square"/>
          <a:lstStyle/>
          <a:p>
            <a:r>
              <a:rPr lang="de-DE" dirty="0" smtClean="0"/>
              <a:t>In der </a:t>
            </a:r>
            <a:r>
              <a:rPr lang="de-DE" b="1" dirty="0" smtClean="0"/>
              <a:t>Schrift</a:t>
            </a:r>
            <a:r>
              <a:rPr lang="de-DE" dirty="0" smtClean="0"/>
              <a:t> und der </a:t>
            </a:r>
            <a:r>
              <a:rPr lang="de-DE" b="1" dirty="0" smtClean="0"/>
              <a:t>Sprache</a:t>
            </a:r>
            <a:r>
              <a:rPr lang="de-DE" dirty="0" smtClean="0"/>
              <a:t> der zu katalogisierenden Ressource werden erfasst:</a:t>
            </a:r>
          </a:p>
          <a:p>
            <a:pPr lvl="1"/>
            <a:r>
              <a:rPr lang="de-DE" dirty="0" smtClean="0"/>
              <a:t>alle Titel und alle Titelzusätze</a:t>
            </a:r>
          </a:p>
          <a:p>
            <a:pPr lvl="1"/>
            <a:r>
              <a:rPr lang="de-DE" dirty="0" smtClean="0"/>
              <a:t>alle Verantwortlichkeitsangaben</a:t>
            </a:r>
          </a:p>
          <a:p>
            <a:pPr lvl="1"/>
            <a:r>
              <a:rPr lang="de-DE" dirty="0" smtClean="0"/>
              <a:t>alle Bestandteile des Ausgabevermerks</a:t>
            </a:r>
          </a:p>
          <a:p>
            <a:pPr lvl="1"/>
            <a:r>
              <a:rPr lang="de-DE" dirty="0" smtClean="0"/>
              <a:t>alle Bestandteile der Zählung von fortlaufenden Ressourcen</a:t>
            </a:r>
          </a:p>
          <a:p>
            <a:pPr lvl="1"/>
            <a:r>
              <a:rPr lang="de-DE" dirty="0" smtClean="0"/>
              <a:t>alle Bestandteile der Entstehungs-, Veröffentlichungs-, Vertriebs- und Herstellungsangaben</a:t>
            </a:r>
          </a:p>
          <a:p>
            <a:pPr lvl="1"/>
            <a:r>
              <a:rPr lang="de-DE" dirty="0" smtClean="0"/>
              <a:t>Gesamttitel und Bandbezeichnung innerhalb der Gesamttitelangabe</a:t>
            </a:r>
          </a:p>
          <a:p>
            <a:pPr lvl="1"/>
            <a:endParaRPr lang="de-DE" dirty="0" smtClean="0"/>
          </a:p>
          <a:p>
            <a:r>
              <a:rPr lang="de-DE" dirty="0" smtClean="0"/>
              <a:t>Alle anderen Elemente (z. B. Anmerkungen) werden auf Deutsch und in lateinischer Schrift erfasst. (Ausnahme </a:t>
            </a:r>
            <a:r>
              <a:rPr lang="de-DE" dirty="0" smtClean="0">
                <a:sym typeface="Wingdings" pitchFamily="2" charset="2"/>
              </a:rPr>
              <a:t></a:t>
            </a:r>
            <a:r>
              <a:rPr lang="de-DE" dirty="0" smtClean="0"/>
              <a:t>RDA 1.10)</a:t>
            </a:r>
          </a:p>
          <a:p>
            <a:pPr lvl="1"/>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4545142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und Übertragen (RDA 1.7)</a:t>
            </a:r>
            <a:endParaRPr lang="de-DE" dirty="0"/>
          </a:p>
        </p:txBody>
      </p:sp>
      <p:sp>
        <p:nvSpPr>
          <p:cNvPr id="3" name="Textplatzhalter 2"/>
          <p:cNvSpPr>
            <a:spLocks noGrp="1"/>
          </p:cNvSpPr>
          <p:nvPr>
            <p:ph type="body" sz="quarter" idx="13"/>
          </p:nvPr>
        </p:nvSpPr>
        <p:spPr/>
        <p:txBody>
          <a:bodyPr wrap="square"/>
          <a:lstStyle/>
          <a:p>
            <a:r>
              <a:rPr lang="de-DE" dirty="0" smtClean="0"/>
              <a:t>„Übertragen“: eine besondere Form der Erfassung, um eine möglichst vorlagegetreue Beschreibung der Ressource zu erstellen</a:t>
            </a:r>
          </a:p>
          <a:p>
            <a:endParaRPr lang="de-DE" dirty="0" smtClean="0"/>
          </a:p>
          <a:p>
            <a:r>
              <a:rPr lang="de-DE" dirty="0" smtClean="0"/>
              <a:t>Folgende Elemente werden „übertragen“:</a:t>
            </a:r>
          </a:p>
          <a:p>
            <a:pPr lvl="1"/>
            <a:r>
              <a:rPr lang="de-DE" dirty="0" smtClean="0"/>
              <a:t>alle Titel und Titelzusätze</a:t>
            </a:r>
          </a:p>
          <a:p>
            <a:pPr lvl="1"/>
            <a:r>
              <a:rPr lang="de-DE" dirty="0" smtClean="0"/>
              <a:t>alle Verantwortlichkeitsangaben</a:t>
            </a:r>
          </a:p>
          <a:p>
            <a:pPr lvl="1"/>
            <a:r>
              <a:rPr lang="de-DE" dirty="0" smtClean="0"/>
              <a:t>alle Bestandteile des Ausgabenvermerks</a:t>
            </a:r>
          </a:p>
          <a:p>
            <a:pPr lvl="1"/>
            <a:r>
              <a:rPr lang="de-DE" dirty="0" smtClean="0"/>
              <a:t>Entstehungs-, Erscheinungs-, Vertriebs- und Herstellungsorte</a:t>
            </a:r>
          </a:p>
          <a:p>
            <a:pPr lvl="1"/>
            <a:r>
              <a:rPr lang="de-DE" dirty="0" smtClean="0"/>
              <a:t>Erzeuger-, Verlags-, Vertriebs- und Herstellungsnamen</a:t>
            </a:r>
          </a:p>
          <a:p>
            <a:pPr lvl="1"/>
            <a:r>
              <a:rPr lang="de-DE" dirty="0" smtClean="0"/>
              <a:t>alle Bestandteile der Gesamttitelangabe (außer der Bandzählung)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8167861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Großschreibung (RDA 1.7.2)</a:t>
            </a:r>
          </a:p>
        </p:txBody>
      </p:sp>
      <p:sp>
        <p:nvSpPr>
          <p:cNvPr id="3" name="Textplatzhalter 2"/>
          <p:cNvSpPr>
            <a:spLocks noGrp="1"/>
          </p:cNvSpPr>
          <p:nvPr>
            <p:ph type="body" sz="quarter" idx="13"/>
          </p:nvPr>
        </p:nvSpPr>
        <p:spPr/>
        <p:txBody>
          <a:bodyPr wrap="square"/>
          <a:lstStyle/>
          <a:p>
            <a:r>
              <a:rPr lang="de-DE" sz="2600" dirty="0" smtClean="0"/>
              <a:t>Elemente, </a:t>
            </a:r>
            <a:r>
              <a:rPr lang="de-CH" sz="2600" dirty="0" smtClean="0"/>
              <a:t>bei denen das erste Wort immer mit einem Gro</a:t>
            </a:r>
            <a:r>
              <a:rPr lang="de-DE" sz="2800" dirty="0" err="1" smtClean="0"/>
              <a:t>ßb</a:t>
            </a:r>
            <a:r>
              <a:rPr lang="de-CH" sz="2600" dirty="0" err="1" smtClean="0"/>
              <a:t>uchstaben</a:t>
            </a:r>
            <a:r>
              <a:rPr lang="de-CH" sz="2600" dirty="0" smtClean="0"/>
              <a:t> beginnt:</a:t>
            </a:r>
          </a:p>
          <a:p>
            <a:pPr lvl="1"/>
            <a:r>
              <a:rPr lang="de-CH" dirty="0" smtClean="0"/>
              <a:t>Haupttitel</a:t>
            </a:r>
          </a:p>
          <a:p>
            <a:pPr lvl="1"/>
            <a:r>
              <a:rPr lang="de-CH" dirty="0" smtClean="0"/>
              <a:t>Paralleltitel</a:t>
            </a:r>
          </a:p>
          <a:p>
            <a:pPr lvl="1"/>
            <a:r>
              <a:rPr lang="de-CH" dirty="0" smtClean="0"/>
              <a:t>Alternativtitel</a:t>
            </a:r>
          </a:p>
          <a:p>
            <a:pPr lvl="1"/>
            <a:r>
              <a:rPr lang="de-CH" dirty="0" smtClean="0"/>
              <a:t>Ausgabebezeichnung</a:t>
            </a:r>
          </a:p>
          <a:p>
            <a:pPr lvl="1"/>
            <a:r>
              <a:rPr lang="de-CH" dirty="0" smtClean="0"/>
              <a:t>Zählung fortlaufender Ressourcen</a:t>
            </a:r>
          </a:p>
          <a:p>
            <a:pPr lvl="1"/>
            <a:r>
              <a:rPr lang="de-CH" dirty="0"/>
              <a:t>j</a:t>
            </a:r>
            <a:r>
              <a:rPr lang="de-CH" dirty="0" smtClean="0"/>
              <a:t>ede Anmerkung</a:t>
            </a:r>
          </a:p>
          <a:p>
            <a:pPr lvl="1"/>
            <a:endParaRPr lang="de-CH" dirty="0" smtClean="0"/>
          </a:p>
          <a:p>
            <a:r>
              <a:rPr lang="de-CH" dirty="0" smtClean="0"/>
              <a:t>Für alle anderen Elemente gilt normale Schreibweise</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31142283"/>
              </p:ext>
            </p:extLst>
          </p:nvPr>
        </p:nvGraphicFramePr>
        <p:xfrm>
          <a:off x="683568" y="5013176"/>
          <a:ext cx="7920880" cy="1162878"/>
        </p:xfrm>
        <a:graphic>
          <a:graphicData uri="http://schemas.openxmlformats.org/drawingml/2006/table">
            <a:tbl>
              <a:tblPr firstRow="1" bandRow="1">
                <a:tableStyleId>{5C22544A-7EE6-4342-B048-85BDC9FD1C3A}</a:tableStyleId>
              </a:tblPr>
              <a:tblGrid>
                <a:gridCol w="3312368"/>
                <a:gridCol w="4608512"/>
              </a:tblGrid>
              <a:tr h="3399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b="0" dirty="0" smtClean="0">
                          <a:latin typeface="Verdana" pitchFamily="34" charset="0"/>
                          <a:ea typeface="Verdana" pitchFamily="34" charset="0"/>
                          <a:cs typeface="Verdana" pitchFamily="34" charset="0"/>
                        </a:rPr>
                        <a:t>Informationsquelle</a:t>
                      </a: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69186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Expedition Erde</a:t>
                      </a: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Die Urkräfte unseres Planeten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Haupttitel: Expedition Erde</a:t>
                      </a: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Titelzusatz:</a:t>
                      </a:r>
                      <a:r>
                        <a:rPr lang="de-CH" sz="1600" baseline="0" dirty="0" smtClean="0">
                          <a:latin typeface="Verdana" pitchFamily="34" charset="0"/>
                          <a:ea typeface="Verdana" pitchFamily="34" charset="0"/>
                          <a:cs typeface="Verdana" pitchFamily="34" charset="0"/>
                        </a:rPr>
                        <a:t> d</a:t>
                      </a:r>
                      <a:r>
                        <a:rPr lang="de-CH" sz="1600" dirty="0" smtClean="0">
                          <a:latin typeface="Verdana" pitchFamily="34" charset="0"/>
                          <a:ea typeface="Verdana" pitchFamily="34" charset="0"/>
                          <a:cs typeface="Verdana" pitchFamily="34" charset="0"/>
                        </a:rPr>
                        <a:t>ie Urkräfte unseres Planeten</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29237776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Initialen und Akronyme (mit oder ohne Punkte) immer ohne Abstände erfassen</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Initialen und </a:t>
            </a:r>
            <a:r>
              <a:rPr lang="de-DE" dirty="0"/>
              <a:t>Akronyme (RDA </a:t>
            </a:r>
            <a:r>
              <a:rPr lang="de-DE" dirty="0" smtClean="0"/>
              <a:t>1.7.6)</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4008743949"/>
              </p:ext>
            </p:extLst>
          </p:nvPr>
        </p:nvGraphicFramePr>
        <p:xfrm>
          <a:off x="683568" y="1844824"/>
          <a:ext cx="7740860" cy="1285240"/>
        </p:xfrm>
        <a:graphic>
          <a:graphicData uri="http://schemas.openxmlformats.org/drawingml/2006/table">
            <a:tbl>
              <a:tblPr firstRow="1" bandRow="1">
                <a:tableStyleId>{5C22544A-7EE6-4342-B048-85BDC9FD1C3A}</a:tableStyleId>
              </a:tblPr>
              <a:tblGrid>
                <a:gridCol w="3672408"/>
                <a:gridCol w="4068452"/>
              </a:tblGrid>
              <a:tr h="370840">
                <a:tc>
                  <a:txBody>
                    <a:bodyPr/>
                    <a:lstStyle/>
                    <a:p>
                      <a:r>
                        <a:rPr lang="de-CH" sz="1800" b="0" kern="1200" dirty="0" smtClean="0">
                          <a:solidFill>
                            <a:schemeClr val="lt1"/>
                          </a:solidFill>
                          <a:latin typeface="Verdana" pitchFamily="34" charset="0"/>
                          <a:ea typeface="Verdana" pitchFamily="34" charset="0"/>
                          <a:cs typeface="Verdana" pitchFamily="34" charset="0"/>
                        </a:rPr>
                        <a:t>Informationsquelle</a:t>
                      </a:r>
                      <a:endParaRPr lang="de-CH" sz="1800" b="0" kern="1200" dirty="0">
                        <a:solidFill>
                          <a:schemeClr val="lt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b="0" dirty="0" smtClean="0">
                          <a:latin typeface="Verdana" pitchFamily="34" charset="0"/>
                          <a:ea typeface="Verdana" pitchFamily="34" charset="0"/>
                          <a:cs typeface="Verdana" pitchFamily="34" charset="0"/>
                        </a:rPr>
                        <a:t>Erfassung Haupttitel</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 L. 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Verdana" pitchFamily="34" charset="0"/>
                          <a:ea typeface="Verdana" pitchFamily="34" charset="0"/>
                          <a:cs typeface="Verdana" pitchFamily="34" charset="0"/>
                        </a:rPr>
                        <a:t>A.L.A. cataloging rules for author and title entries</a:t>
                      </a:r>
                      <a:endParaRPr lang="de-CH" sz="1800" kern="1200" dirty="0" smtClean="0">
                        <a:solidFill>
                          <a:schemeClr val="tx1"/>
                        </a:solidFill>
                        <a:effectLst/>
                        <a:latin typeface="Verdana" pitchFamily="34" charset="0"/>
                        <a:ea typeface="Verdana" pitchFamily="34" charset="0"/>
                        <a:cs typeface="Verdana" pitchFamily="34" charset="0"/>
                      </a:endParaRPr>
                    </a:p>
                    <a:p>
                      <a:endParaRPr lang="de-CH" sz="1800" kern="1200" dirty="0" smtClean="0">
                        <a:solidFill>
                          <a:schemeClr val="tx1"/>
                        </a:solidFill>
                        <a:effectLst/>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0242933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Übertragene Elemente werden nur abgekürzt, wenn sie abgekürzt in der Informationsquelle stehen</a:t>
            </a:r>
          </a:p>
          <a:p>
            <a:endParaRPr lang="de-CH" dirty="0" smtClean="0"/>
          </a:p>
          <a:p>
            <a:r>
              <a:rPr lang="de-CH" dirty="0" smtClean="0"/>
              <a:t>Alle anderen Elemente werden im Allgemeinen nicht abgekürzt</a:t>
            </a:r>
          </a:p>
          <a:p>
            <a:pPr lvl="1"/>
            <a:r>
              <a:rPr lang="de-CH" sz="2200" dirty="0" smtClean="0"/>
              <a:t>Ausnahmen: RDA Anhang B.5 (+ Liste in RDA Anhang B.7 D-A-CH)</a:t>
            </a:r>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9" name="Titel 1"/>
          <p:cNvSpPr>
            <a:spLocks noGrp="1"/>
          </p:cNvSpPr>
          <p:nvPr>
            <p:ph type="title"/>
          </p:nvPr>
        </p:nvSpPr>
        <p:spPr>
          <a:xfrm>
            <a:off x="251520" y="183778"/>
            <a:ext cx="8640960" cy="508918"/>
          </a:xfrm>
        </p:spPr>
        <p:txBody>
          <a:bodyPr/>
          <a:lstStyle/>
          <a:p>
            <a:r>
              <a:rPr lang="de-DE" dirty="0"/>
              <a:t>Abkürzungen (RDA </a:t>
            </a:r>
            <a:r>
              <a:rPr lang="de-DE" dirty="0" smtClean="0"/>
              <a:t>1.7.8)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3485378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CH" dirty="0" smtClean="0"/>
              <a:t>In der Regel Fehler wie in Informationsquelle übertragen</a:t>
            </a:r>
          </a:p>
          <a:p>
            <a:r>
              <a:rPr lang="de-CH" dirty="0" smtClean="0"/>
              <a:t>Fehler korrigieren, wenn für Identifizierung und Zugriff wichtig</a:t>
            </a:r>
          </a:p>
          <a:p>
            <a:pPr lvl="1"/>
            <a:r>
              <a:rPr lang="de-CH" dirty="0" smtClean="0"/>
              <a:t>Haupttitel mit Fehler, korrigierte Form als abweichenden Titel erfassen</a:t>
            </a:r>
          </a:p>
          <a:p>
            <a:pPr lvl="1"/>
            <a:endParaRPr lang="de-CH" sz="2200" dirty="0" smtClean="0"/>
          </a:p>
          <a:p>
            <a:pPr lvl="1"/>
            <a:endParaRPr lang="de-CH" sz="2200" dirty="0" smtClean="0"/>
          </a:p>
          <a:p>
            <a:pPr lvl="1"/>
            <a:endParaRPr lang="de-CH" sz="2200" dirty="0"/>
          </a:p>
          <a:p>
            <a:pPr lvl="1"/>
            <a:endParaRPr lang="de-CH" sz="2200" dirty="0"/>
          </a:p>
          <a:p>
            <a:r>
              <a:rPr lang="de-CH" dirty="0" smtClean="0"/>
              <a:t>Ausnahme fortlaufende und integrierende Ressourcen</a:t>
            </a:r>
          </a:p>
          <a:p>
            <a:pPr lvl="1"/>
            <a:r>
              <a:rPr lang="de-CH" dirty="0" smtClean="0"/>
              <a:t>Haupttitel in korrigierter Form</a:t>
            </a:r>
          </a:p>
          <a:p>
            <a:pPr lvl="1"/>
            <a:r>
              <a:rPr lang="de-CH" dirty="0" smtClean="0"/>
              <a:t>Anmerkung, die Titel wie in Informationsquelle wiedergibt</a:t>
            </a:r>
          </a:p>
          <a:p>
            <a:pPr marL="0" indent="0">
              <a:buNone/>
            </a:pPr>
            <a:endParaRPr lang="de-CH" sz="2600" dirty="0" smtClean="0"/>
          </a:p>
          <a:p>
            <a:endParaRPr lang="de-CH" sz="2600" dirty="0"/>
          </a:p>
          <a:p>
            <a:endParaRPr lang="de-CH" sz="2600" dirty="0" smtClean="0"/>
          </a:p>
          <a:p>
            <a:endParaRPr lang="de-CH" sz="2600" dirty="0"/>
          </a:p>
          <a:p>
            <a:endParaRPr lang="de-CH" sz="2600" dirty="0" smtClean="0"/>
          </a:p>
          <a:p>
            <a:pPr marL="0" indent="0">
              <a:buNone/>
            </a:pPr>
            <a:endParaRPr lang="de-CH" dirty="0" smtClean="0"/>
          </a:p>
          <a:p>
            <a:endParaRPr lang="de-CH" sz="2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
        <p:nvSpPr>
          <p:cNvPr id="9" name="Titel 1"/>
          <p:cNvSpPr>
            <a:spLocks noGrp="1"/>
          </p:cNvSpPr>
          <p:nvPr>
            <p:ph type="title"/>
          </p:nvPr>
        </p:nvSpPr>
        <p:spPr>
          <a:xfrm>
            <a:off x="251520" y="183778"/>
            <a:ext cx="8640960" cy="508918"/>
          </a:xfrm>
        </p:spPr>
        <p:txBody>
          <a:bodyPr/>
          <a:lstStyle/>
          <a:p>
            <a:r>
              <a:rPr lang="de-DE" dirty="0"/>
              <a:t>Fehler (RDA </a:t>
            </a:r>
            <a:r>
              <a:rPr lang="de-DE" dirty="0" smtClean="0"/>
              <a:t>1.7.9)</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94229043"/>
              </p:ext>
            </p:extLst>
          </p:nvPr>
        </p:nvGraphicFramePr>
        <p:xfrm>
          <a:off x="683568" y="3356992"/>
          <a:ext cx="7560840" cy="1193800"/>
        </p:xfrm>
        <a:graphic>
          <a:graphicData uri="http://schemas.openxmlformats.org/drawingml/2006/table">
            <a:tbl>
              <a:tblPr firstRow="1" bandRow="1">
                <a:tableStyleId>{5C22544A-7EE6-4342-B048-85BDC9FD1C3A}</a:tableStyleId>
              </a:tblPr>
              <a:tblGrid>
                <a:gridCol w="2160240"/>
                <a:gridCol w="5400600"/>
              </a:tblGrid>
              <a:tr h="370840">
                <a:tc>
                  <a:txBody>
                    <a:bodyPr/>
                    <a:lstStyle/>
                    <a:p>
                      <a:r>
                        <a:rPr lang="de-CH" sz="1600" b="0" dirty="0" smtClean="0">
                          <a:latin typeface="Verdana" pitchFamily="34" charset="0"/>
                          <a:ea typeface="Verdana" pitchFamily="34" charset="0"/>
                          <a:cs typeface="Verdana" pitchFamily="34" charset="0"/>
                        </a:rPr>
                        <a:t>Informationsquelle</a:t>
                      </a:r>
                      <a:endParaRPr lang="de-CH" sz="1600" b="0" dirty="0">
                        <a:latin typeface="Verdana" pitchFamily="34" charset="0"/>
                        <a:ea typeface="Verdana" pitchFamily="34" charset="0"/>
                        <a:cs typeface="Verdana" pitchFamily="34" charset="0"/>
                      </a:endParaRPr>
                    </a:p>
                  </a:txBody>
                  <a:tcPr/>
                </a:tc>
                <a:tc>
                  <a:txBody>
                    <a:bodyPr/>
                    <a:lstStyle/>
                    <a:p>
                      <a:r>
                        <a:rPr lang="de-CH" sz="1600" b="0" dirty="0" smtClean="0">
                          <a:latin typeface="Verdana" pitchFamily="34" charset="0"/>
                          <a:ea typeface="Verdana" pitchFamily="34" charset="0"/>
                          <a:cs typeface="Verdana" pitchFamily="34" charset="0"/>
                        </a:rPr>
                        <a:t>Erfassung</a:t>
                      </a:r>
                      <a:endParaRPr lang="de-CH" sz="1600" b="0"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Verdana" pitchFamily="34" charset="0"/>
                          <a:ea typeface="Verdana" pitchFamily="34" charset="0"/>
                          <a:cs typeface="Verdana" pitchFamily="34" charset="0"/>
                        </a:rPr>
                        <a:t>An </a:t>
                      </a:r>
                      <a:r>
                        <a:rPr lang="en-US" sz="1600" kern="1200" dirty="0" err="1" smtClean="0">
                          <a:solidFill>
                            <a:schemeClr val="dk1"/>
                          </a:solidFill>
                          <a:effectLst/>
                          <a:latin typeface="Verdana" pitchFamily="34" charset="0"/>
                          <a:ea typeface="Verdana" pitchFamily="34" charset="0"/>
                          <a:cs typeface="Verdana" pitchFamily="34" charset="0"/>
                        </a:rPr>
                        <a:t>Introdution</a:t>
                      </a:r>
                      <a:r>
                        <a:rPr lang="en-US" sz="1600" kern="1200" dirty="0" smtClean="0">
                          <a:solidFill>
                            <a:schemeClr val="dk1"/>
                          </a:solidFill>
                          <a:effectLst/>
                          <a:latin typeface="Verdana" pitchFamily="34" charset="0"/>
                          <a:ea typeface="Verdana" pitchFamily="34" charset="0"/>
                          <a:cs typeface="Verdana" pitchFamily="34" charset="0"/>
                        </a:rPr>
                        <a:t> to Wavelet Analysis</a:t>
                      </a:r>
                      <a:endParaRPr lang="de-CH" sz="1600" dirty="0" smtClean="0">
                        <a:latin typeface="Verdana" pitchFamily="34" charset="0"/>
                        <a:ea typeface="Verdana" pitchFamily="34" charset="0"/>
                        <a:cs typeface="Verdana" pitchFamily="34" charset="0"/>
                      </a:endParaRPr>
                    </a:p>
                  </a:txBody>
                  <a:tcPr/>
                </a:tc>
                <a:tc>
                  <a:txBody>
                    <a:bodyPr/>
                    <a:lstStyle/>
                    <a:p>
                      <a:r>
                        <a:rPr lang="de-CH" sz="1600" dirty="0" smtClean="0">
                          <a:latin typeface="Verdana" pitchFamily="34" charset="0"/>
                          <a:ea typeface="Verdana" pitchFamily="34" charset="0"/>
                          <a:cs typeface="Verdana" pitchFamily="34" charset="0"/>
                        </a:rPr>
                        <a:t>Haupttitel: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CH" sz="1600" dirty="0" smtClean="0">
                          <a:latin typeface="Verdana" pitchFamily="34" charset="0"/>
                          <a:ea typeface="Verdana" pitchFamily="34" charset="0"/>
                          <a:cs typeface="Verdana" pitchFamily="34" charset="0"/>
                        </a:rPr>
                        <a:t>Abweichender Titel: </a:t>
                      </a:r>
                      <a:r>
                        <a:rPr lang="de-CH" sz="1600" kern="1200" dirty="0" smtClean="0">
                          <a:solidFill>
                            <a:schemeClr val="dk1"/>
                          </a:solidFill>
                          <a:effectLst/>
                          <a:latin typeface="Verdana" pitchFamily="34" charset="0"/>
                          <a:ea typeface="Verdana" pitchFamily="34" charset="0"/>
                          <a:cs typeface="Verdana" pitchFamily="34" charset="0"/>
                        </a:rPr>
                        <a:t>An </a:t>
                      </a:r>
                      <a:r>
                        <a:rPr lang="de-CH" sz="1600" kern="1200" dirty="0" err="1" smtClean="0">
                          <a:solidFill>
                            <a:schemeClr val="dk1"/>
                          </a:solidFill>
                          <a:effectLst/>
                          <a:latin typeface="Verdana" pitchFamily="34" charset="0"/>
                          <a:ea typeface="Verdana" pitchFamily="34" charset="0"/>
                          <a:cs typeface="Verdana" pitchFamily="34" charset="0"/>
                        </a:rPr>
                        <a:t>introduction</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to</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wavelet</a:t>
                      </a:r>
                      <a:r>
                        <a:rPr lang="de-CH" sz="1600" kern="1200" dirty="0" smtClean="0">
                          <a:solidFill>
                            <a:schemeClr val="dk1"/>
                          </a:solidFill>
                          <a:effectLst/>
                          <a:latin typeface="Verdana" pitchFamily="34" charset="0"/>
                          <a:ea typeface="Verdana" pitchFamily="34" charset="0"/>
                          <a:cs typeface="Verdana" pitchFamily="34" charset="0"/>
                        </a:rPr>
                        <a:t> </a:t>
                      </a:r>
                      <a:r>
                        <a:rPr lang="de-CH" sz="1600" kern="1200" dirty="0" err="1" smtClean="0">
                          <a:solidFill>
                            <a:schemeClr val="dk1"/>
                          </a:solidFill>
                          <a:effectLst/>
                          <a:latin typeface="Verdana" pitchFamily="34" charset="0"/>
                          <a:ea typeface="Verdana" pitchFamily="34" charset="0"/>
                          <a:cs typeface="Verdana" pitchFamily="34" charset="0"/>
                        </a:rPr>
                        <a:t>analysis</a:t>
                      </a:r>
                      <a:endParaRPr lang="de-CH" sz="1600" dirty="0" smtClean="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416435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Zahlen, in Ziffern oder Wörtern (RDA 1.8)</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Zahlen </a:t>
            </a:r>
            <a:r>
              <a:rPr lang="de-DE" dirty="0"/>
              <a:t>werden in </a:t>
            </a:r>
            <a:r>
              <a:rPr lang="de-DE" b="1" dirty="0"/>
              <a:t>übertragenen</a:t>
            </a:r>
            <a:r>
              <a:rPr lang="de-DE" dirty="0"/>
              <a:t> Elementen so übernommen, wie sie in der Informationsquelle </a:t>
            </a:r>
            <a:r>
              <a:rPr lang="de-DE" dirty="0" smtClean="0"/>
              <a:t>erscheinen</a:t>
            </a:r>
            <a:br>
              <a:rPr lang="de-DE" dirty="0" smtClean="0"/>
            </a:br>
            <a:endParaRPr lang="de-DE" dirty="0" smtClean="0"/>
          </a:p>
          <a:p>
            <a:endParaRPr lang="de-DE" dirty="0" smtClean="0"/>
          </a:p>
          <a:p>
            <a:endParaRPr lang="de-DE" dirty="0" smtClean="0"/>
          </a:p>
          <a:p>
            <a:endParaRPr lang="de-DE" dirty="0" smtClean="0"/>
          </a:p>
          <a:p>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81450058"/>
              </p:ext>
            </p:extLst>
          </p:nvPr>
        </p:nvGraphicFramePr>
        <p:xfrm>
          <a:off x="683568" y="2972544"/>
          <a:ext cx="7848872" cy="1752600"/>
        </p:xfrm>
        <a:graphic>
          <a:graphicData uri="http://schemas.openxmlformats.org/drawingml/2006/table">
            <a:tbl>
              <a:tblPr firstRow="1" bandRow="1">
                <a:tableStyleId>{5C22544A-7EE6-4342-B048-85BDC9FD1C3A}</a:tableStyleId>
              </a:tblPr>
              <a:tblGrid>
                <a:gridCol w="3240360"/>
                <a:gridCol w="4608512"/>
              </a:tblGrid>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Erfassung Haupttitel</a:t>
                      </a:r>
                      <a:endParaRPr lang="de-DE" b="0" dirty="0">
                        <a:latin typeface="Verdana" pitchFamily="34" charset="0"/>
                        <a:ea typeface="Verdana" pitchFamily="34" charset="0"/>
                        <a:cs typeface="Verdana" pitchFamily="34" charset="0"/>
                      </a:endParaRPr>
                    </a:p>
                  </a:txBody>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a:latin typeface="Verdana" pitchFamily="34" charset="0"/>
                        <a:ea typeface="Verdana" pitchFamily="34" charset="0"/>
                        <a:cs typeface="Verdana" pitchFamily="34" charset="0"/>
                      </a:endParaRPr>
                    </a:p>
                  </a:txBody>
                  <a:tcPr>
                    <a:solidFill>
                      <a:srgbClr val="D0D8E8"/>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99 Tatsachen über Ihr Gedächtnis</a:t>
                      </a:r>
                      <a:endParaRPr lang="de-DE" dirty="0" smtClean="0">
                        <a:latin typeface="Verdana" pitchFamily="34" charset="0"/>
                        <a:ea typeface="Verdana" pitchFamily="34" charset="0"/>
                        <a:cs typeface="Verdana" pitchFamily="34" charset="0"/>
                      </a:endParaRPr>
                    </a:p>
                    <a:p>
                      <a:endParaRPr lang="de-DE" dirty="0">
                        <a:latin typeface="Verdana" pitchFamily="34" charset="0"/>
                        <a:ea typeface="Verdana" pitchFamily="34" charset="0"/>
                        <a:cs typeface="Verdana" pitchFamily="34" charset="0"/>
                      </a:endParaRPr>
                    </a:p>
                  </a:txBody>
                  <a:tcPr>
                    <a:solidFill>
                      <a:srgbClr val="D0D8E8"/>
                    </a:solidFill>
                  </a:tcPr>
                </a:tc>
              </a:tr>
              <a:tr h="370840">
                <a:tc>
                  <a:txBody>
                    <a:bodyPr/>
                    <a:lstStyle/>
                    <a:p>
                      <a:r>
                        <a:rPr lang="de-DE" b="0" dirty="0" smtClean="0">
                          <a:solidFill>
                            <a:schemeClr val="bg1"/>
                          </a:solidFill>
                          <a:latin typeface="Verdana" pitchFamily="34" charset="0"/>
                          <a:ea typeface="Verdana" pitchFamily="34" charset="0"/>
                          <a:cs typeface="Verdana" pitchFamily="34" charset="0"/>
                        </a:rPr>
                        <a:t>Informationsquelle</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c>
                  <a:txBody>
                    <a:bodyPr/>
                    <a:lstStyle/>
                    <a:p>
                      <a:r>
                        <a:rPr lang="de-DE" b="0" dirty="0" smtClean="0">
                          <a:solidFill>
                            <a:schemeClr val="bg1"/>
                          </a:solidFill>
                          <a:latin typeface="Verdana" pitchFamily="34" charset="0"/>
                          <a:ea typeface="Verdana" pitchFamily="34" charset="0"/>
                          <a:cs typeface="Verdana" pitchFamily="34" charset="0"/>
                        </a:rPr>
                        <a:t>Erfassung Ausgabebezeichnung</a:t>
                      </a:r>
                      <a:endParaRPr lang="de-DE" b="0" dirty="0">
                        <a:solidFill>
                          <a:schemeClr val="bg1"/>
                        </a:solidFill>
                        <a:latin typeface="Verdana" pitchFamily="34" charset="0"/>
                        <a:ea typeface="Verdana" pitchFamily="34" charset="0"/>
                        <a:cs typeface="Verdana" pitchFamily="34" charset="0"/>
                      </a:endParaRPr>
                    </a:p>
                  </a:txBody>
                  <a:tcPr>
                    <a:solidFill>
                      <a:schemeClr val="accent1"/>
                    </a:solidFill>
                  </a:tcPr>
                </a:tc>
              </a:tr>
              <a:tr h="370840">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a:latin typeface="Verdana" pitchFamily="34" charset="0"/>
                        <a:ea typeface="Verdana" pitchFamily="34" charset="0"/>
                        <a:cs typeface="Verdana" pitchFamily="34" charset="0"/>
                      </a:endParaRPr>
                    </a:p>
                  </a:txBody>
                  <a:tcPr>
                    <a:solidFill>
                      <a:srgbClr val="E9ED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smtClean="0">
                          <a:latin typeface="Verdana" panose="020B0604030504040204" pitchFamily="34" charset="0"/>
                          <a:ea typeface="Verdana" panose="020B0604030504040204" pitchFamily="34" charset="0"/>
                          <a:cs typeface="Verdana" panose="020B0604030504040204" pitchFamily="34" charset="0"/>
                        </a:rPr>
                        <a:t>Zweite Auflage</a:t>
                      </a:r>
                      <a:endParaRPr lang="de-DE" dirty="0" smtClean="0">
                        <a:latin typeface="Verdana" pitchFamily="34" charset="0"/>
                        <a:ea typeface="Verdana" pitchFamily="34" charset="0"/>
                        <a:cs typeface="Verdana" pitchFamily="34" charset="0"/>
                      </a:endParaRPr>
                    </a:p>
                  </a:txBody>
                  <a:tcPr>
                    <a:solidFill>
                      <a:srgbClr val="E9EDF4"/>
                    </a:solidFill>
                  </a:tcPr>
                </a:tc>
              </a:tr>
            </a:tbl>
          </a:graphicData>
        </a:graphic>
      </p:graphicFrame>
    </p:spTree>
    <p:extLst>
      <p:ext uri="{BB962C8B-B14F-4D97-AF65-F5344CB8AC3E}">
        <p14:creationId xmlns:p14="http://schemas.microsoft.com/office/powerpoint/2010/main" val="11348163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Anmerkungen (RDA 1.10, RDA 1.4)</a:t>
            </a:r>
            <a:endParaRPr lang="de-DE" dirty="0"/>
          </a:p>
        </p:txBody>
      </p:sp>
      <p:sp>
        <p:nvSpPr>
          <p:cNvPr id="3" name="Textplatzhalter 2"/>
          <p:cNvSpPr>
            <a:spLocks noGrp="1"/>
          </p:cNvSpPr>
          <p:nvPr>
            <p:ph type="body" sz="quarter" idx="13"/>
          </p:nvPr>
        </p:nvSpPr>
        <p:spPr/>
        <p:txBody>
          <a:bodyPr/>
          <a:lstStyle/>
          <a:p>
            <a:r>
              <a:rPr lang="de-DE" dirty="0" smtClean="0"/>
              <a:t>Anmerkungen werden in Deutsch erfasst</a:t>
            </a:r>
          </a:p>
          <a:p>
            <a:r>
              <a:rPr lang="de-DE" dirty="0" smtClean="0"/>
              <a:t>Namen, Titel oder Zitate  </a:t>
            </a:r>
          </a:p>
          <a:p>
            <a:pPr lvl="1"/>
            <a:r>
              <a:rPr lang="de-DE" dirty="0" smtClean="0"/>
              <a:t>in der Sprache der Informationsquelle</a:t>
            </a:r>
          </a:p>
          <a:p>
            <a:pPr lvl="1"/>
            <a:r>
              <a:rPr lang="de-DE" dirty="0" smtClean="0"/>
              <a:t>bei nicht nichtlateinischer Schrift </a:t>
            </a:r>
            <a:r>
              <a:rPr lang="de-DE" dirty="0" smtClean="0">
                <a:sym typeface="Wingdings" pitchFamily="2" charset="2"/>
              </a:rPr>
              <a:t></a:t>
            </a:r>
            <a:r>
              <a:rPr lang="de-DE" dirty="0" smtClean="0"/>
              <a:t> in transliterierter Form</a:t>
            </a:r>
          </a:p>
          <a:p>
            <a:endParaRPr lang="de-DE" dirty="0" smtClean="0"/>
          </a:p>
          <a:p>
            <a:pPr>
              <a:buNone/>
            </a:pPr>
            <a:r>
              <a:rPr lang="de-DE" dirty="0" smtClean="0"/>
              <a:t>	Beispiel:</a:t>
            </a:r>
          </a:p>
          <a:p>
            <a:pPr>
              <a:buNone/>
            </a:pPr>
            <a:r>
              <a:rPr lang="de-CH" dirty="0" smtClean="0"/>
              <a:t>	"</a:t>
            </a:r>
            <a:r>
              <a:rPr lang="de-CH" dirty="0" err="1" smtClean="0"/>
              <a:t>Published</a:t>
            </a:r>
            <a:r>
              <a:rPr lang="de-CH" dirty="0" smtClean="0"/>
              <a:t> </a:t>
            </a:r>
            <a:r>
              <a:rPr lang="de-CH" dirty="0" err="1" smtClean="0"/>
              <a:t>for</a:t>
            </a:r>
            <a:r>
              <a:rPr lang="de-CH" dirty="0" smtClean="0"/>
              <a:t> </a:t>
            </a:r>
            <a:r>
              <a:rPr lang="de-CH" dirty="0" err="1" smtClean="0"/>
              <a:t>the</a:t>
            </a:r>
            <a:r>
              <a:rPr lang="de-CH" dirty="0" smtClean="0"/>
              <a:t> Royal Institute </a:t>
            </a:r>
            <a:r>
              <a:rPr lang="de-CH" dirty="0" err="1" smtClean="0"/>
              <a:t>of</a:t>
            </a:r>
            <a:r>
              <a:rPr lang="de-CH" dirty="0" smtClean="0"/>
              <a:t> Public Administration"</a:t>
            </a:r>
          </a:p>
          <a:p>
            <a:pPr lvl="1">
              <a:buNone/>
            </a:pPr>
            <a:endParaRPr lang="de-DE" dirty="0" smtClean="0"/>
          </a:p>
          <a:p>
            <a:pPr lvl="1">
              <a:buNone/>
            </a:pP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29549816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2232248"/>
          </a:xfrm>
        </p:spPr>
        <p:txBody>
          <a:bodyPr/>
          <a:lstStyle/>
          <a:p>
            <a:pPr algn="ctr"/>
            <a:r>
              <a:rPr lang="de-DE" sz="2800" dirty="0" smtClean="0"/>
              <a:t>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38</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8451730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3" name="Textplatzhalter 2"/>
          <p:cNvSpPr>
            <a:spLocks noGrp="1"/>
          </p:cNvSpPr>
          <p:nvPr>
            <p:ph type="body" sz="quarter" idx="13"/>
          </p:nvPr>
        </p:nvSpPr>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2083296276"/>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39</a:t>
            </a:fld>
            <a:endParaRPr lang="de-DE"/>
          </a:p>
        </p:txBody>
      </p:sp>
      <p:sp>
        <p:nvSpPr>
          <p:cNvPr id="10" name="Fußzeilenplatzhalter 9"/>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66826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a:t>	</a:t>
            </a:r>
            <a:endParaRPr lang="de-DE" dirty="0" smtClean="0"/>
          </a:p>
        </p:txBody>
      </p:sp>
      <p:sp>
        <p:nvSpPr>
          <p:cNvPr id="6" name="Textplatzhalter 2"/>
          <p:cNvSpPr txBox="1">
            <a:spLocks/>
          </p:cNvSpPr>
          <p:nvPr/>
        </p:nvSpPr>
        <p:spPr>
          <a:xfrm>
            <a:off x="403920" y="989112"/>
            <a:ext cx="8640960" cy="54726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Das Standardelemente-Set ist ein </a:t>
            </a:r>
            <a:r>
              <a:rPr lang="de-DE" dirty="0">
                <a:solidFill>
                  <a:srgbClr val="FF0000"/>
                </a:solidFill>
              </a:rPr>
              <a:t>Mindeststandard</a:t>
            </a:r>
            <a:r>
              <a:rPr lang="de-DE" dirty="0"/>
              <a:t> für die Katalogisierung. </a:t>
            </a:r>
            <a:endParaRPr lang="de-DE" dirty="0" smtClean="0"/>
          </a:p>
          <a:p>
            <a:pPr marL="0" indent="0">
              <a:buNone/>
            </a:pPr>
            <a:endParaRPr lang="de-DE" dirty="0"/>
          </a:p>
          <a:p>
            <a:r>
              <a:rPr lang="de-DE" dirty="0"/>
              <a:t>Das Standardelemente-Set garantiert eine </a:t>
            </a:r>
            <a:r>
              <a:rPr lang="de-DE" dirty="0">
                <a:solidFill>
                  <a:srgbClr val="FF0000"/>
                </a:solidFill>
              </a:rPr>
              <a:t>Einheitlichkeit</a:t>
            </a:r>
            <a:r>
              <a:rPr lang="de-DE" dirty="0"/>
              <a:t> im deutschen Sprachraum und ist notwendig für Datenübernahmen und Datentausch</a:t>
            </a:r>
            <a:r>
              <a:rPr lang="de-DE" dirty="0" smtClean="0"/>
              <a:t>.</a:t>
            </a:r>
          </a:p>
          <a:p>
            <a:endParaRPr lang="de-DE" dirty="0"/>
          </a:p>
          <a:p>
            <a:r>
              <a:rPr lang="de-DE" dirty="0" smtClean="0"/>
              <a:t>Es wird zwischen Standardelementen und weiteren spezifischen Elementen unterschieden.</a:t>
            </a:r>
          </a:p>
          <a:p>
            <a:endParaRPr lang="de-DE" dirty="0"/>
          </a:p>
          <a:p>
            <a:r>
              <a:rPr lang="de-DE" dirty="0" smtClean="0"/>
              <a:t>Ein </a:t>
            </a:r>
            <a:r>
              <a:rPr lang="de-DE" dirty="0" smtClean="0">
                <a:solidFill>
                  <a:srgbClr val="FF0000"/>
                </a:solidFill>
              </a:rPr>
              <a:t>Element</a:t>
            </a:r>
            <a:r>
              <a:rPr lang="de-DE" dirty="0" smtClean="0"/>
              <a:t> ist z. B. </a:t>
            </a:r>
            <a:r>
              <a:rPr lang="de-DE" b="1" dirty="0" smtClean="0"/>
              <a:t>Haupttitel</a:t>
            </a:r>
            <a:r>
              <a:rPr lang="de-DE" dirty="0" smtClean="0"/>
              <a:t> oder </a:t>
            </a:r>
            <a:r>
              <a:rPr lang="de-DE" b="1" dirty="0" smtClean="0"/>
              <a:t>Erscheinungsort</a:t>
            </a:r>
            <a:endParaRPr lang="de-DE" b="1" dirty="0"/>
          </a:p>
          <a:p>
            <a:pPr marL="0" indent="0">
              <a:buFont typeface="Arial" panose="020B0604020202020204" pitchFamily="34" charset="0"/>
              <a:buNone/>
            </a:pPr>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7041952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a:t>
            </a:r>
          </a:p>
          <a:p>
            <a:pPr marL="358775" lvl="1" indent="-358775">
              <a:buNone/>
            </a:pPr>
            <a:r>
              <a:rPr lang="de-DE" sz="2400" dirty="0" smtClean="0"/>
              <a:t>Beispiele 1:</a:t>
            </a:r>
          </a:p>
        </p:txBody>
      </p:sp>
      <p:graphicFrame>
        <p:nvGraphicFramePr>
          <p:cNvPr id="6" name="Tabelle 5"/>
          <p:cNvGraphicFramePr>
            <a:graphicFrameLocks noGrp="1"/>
          </p:cNvGraphicFramePr>
          <p:nvPr>
            <p:extLst>
              <p:ext uri="{D42A27DB-BD31-4B8C-83A1-F6EECF244321}">
                <p14:modId xmlns:p14="http://schemas.microsoft.com/office/powerpoint/2010/main" val="3070184956"/>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40</a:t>
            </a:fld>
            <a:endParaRPr lang="de-DE"/>
          </a:p>
        </p:txBody>
      </p:sp>
      <p:sp>
        <p:nvSpPr>
          <p:cNvPr id="10" name="Fußzeilenplatzhalter 9"/>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6167134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3"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1628710428"/>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
        <p:nvSpPr>
          <p:cNvPr id="9" name="Foliennummernplatzhalter 8"/>
          <p:cNvSpPr>
            <a:spLocks noGrp="1"/>
          </p:cNvSpPr>
          <p:nvPr>
            <p:ph type="sldNum" sz="quarter" idx="4"/>
          </p:nvPr>
        </p:nvSpPr>
        <p:spPr/>
        <p:txBody>
          <a:bodyPr/>
          <a:lstStyle/>
          <a:p>
            <a:fld id="{8A6690F1-7CA1-4166-A522-500460961984}" type="slidenum">
              <a:rPr lang="de-DE" smtClean="0"/>
              <a:pPr/>
              <a:t>41</a:t>
            </a:fld>
            <a:endParaRPr lang="de-DE"/>
          </a:p>
        </p:txBody>
      </p:sp>
      <p:sp>
        <p:nvSpPr>
          <p:cNvPr id="10" name="Fußzeilenplatzhalter 9"/>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463051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a:t>
            </a:r>
            <a:endParaRPr lang="de-DE" dirty="0"/>
          </a:p>
        </p:txBody>
      </p:sp>
      <p:sp>
        <p:nvSpPr>
          <p:cNvPr id="3" name="Textplatzhalter 2"/>
          <p:cNvSpPr>
            <a:spLocks noGrp="1"/>
          </p:cNvSpPr>
          <p:nvPr>
            <p:ph type="body" sz="quarter" idx="13"/>
          </p:nvPr>
        </p:nvSpPr>
        <p:spPr/>
        <p:txBody>
          <a:bodyPr wrap="square"/>
          <a:lstStyle/>
          <a:p>
            <a:r>
              <a:rPr lang="de-DE" dirty="0" smtClean="0"/>
              <a:t>Hauptsächliche Bezeichnung einer Ressource (RDA 2.3.2.1)</a:t>
            </a:r>
          </a:p>
          <a:p>
            <a:endParaRPr lang="de-DE" dirty="0" smtClean="0"/>
          </a:p>
          <a:p>
            <a:r>
              <a:rPr lang="de-DE" dirty="0" smtClean="0"/>
              <a:t>Informationsquellen (RDA 2.3.2.2)</a:t>
            </a:r>
          </a:p>
          <a:p>
            <a:pPr lvl="1"/>
            <a:r>
              <a:rPr lang="de-DE" dirty="0" smtClean="0"/>
              <a:t>Bevorzugte Informationsquelle: s. RDA 2.2.2.-2.2.3 </a:t>
            </a:r>
            <a:r>
              <a:rPr lang="de-DE" dirty="0" smtClean="0">
                <a:solidFill>
                  <a:schemeClr val="accent1">
                    <a:lumMod val="75000"/>
                  </a:schemeClr>
                </a:solidFill>
              </a:rPr>
              <a:t>(in Modul 2)</a:t>
            </a:r>
          </a:p>
          <a:p>
            <a:pPr lvl="1"/>
            <a:r>
              <a:rPr lang="de-DE" dirty="0" smtClean="0"/>
              <a:t>Ressource ohne Titel:</a:t>
            </a:r>
          </a:p>
          <a:p>
            <a:pPr lvl="2"/>
            <a:r>
              <a:rPr lang="de-DE" sz="1800" dirty="0" smtClean="0"/>
              <a:t>Textanfang als Titel (RDA 2.3.1.1 D-A-CH)</a:t>
            </a:r>
          </a:p>
          <a:p>
            <a:pPr lvl="2"/>
            <a:r>
              <a:rPr lang="de-DE" sz="1800" dirty="0" smtClean="0"/>
              <a:t>Wenn Textanfang ungeeignet, sonstige Informationsquellen zum Ermitteln eines Haupttitels (s. RDA 2.2.4): z. B. Werbeflyer, veröffentlichte Rezension, Nachschlagewerk. Ermittelter Haupttitel wird in eckigen Klammern erfasst (RDA 2.2.4 D-A-CH).</a:t>
            </a:r>
          </a:p>
          <a:p>
            <a:pPr lvl="2"/>
            <a:r>
              <a:rPr lang="de-DE" sz="1800" dirty="0" smtClean="0"/>
              <a:t>Wenn kein Titel ermittelbar, wird der Haupttitel fingiert in von der Agentur bevorzugter Sprache und Schrift (RDA 2.3.2.11 + RDA 2.3.2.11 D-A-CH).</a:t>
            </a:r>
          </a:p>
        </p:txBody>
      </p:sp>
      <p:sp>
        <p:nvSpPr>
          <p:cNvPr id="8" name="Foliennummernplatzhalter 7"/>
          <p:cNvSpPr>
            <a:spLocks noGrp="1"/>
          </p:cNvSpPr>
          <p:nvPr>
            <p:ph type="sldNum" sz="quarter" idx="4"/>
          </p:nvPr>
        </p:nvSpPr>
        <p:spPr/>
        <p:txBody>
          <a:bodyPr/>
          <a:lstStyle/>
          <a:p>
            <a:fld id="{8A6690F1-7CA1-4166-A522-500460961984}" type="slidenum">
              <a:rPr lang="de-DE" smtClean="0"/>
              <a:pPr/>
              <a:t>42</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8900985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a:t>
            </a:r>
            <a:endParaRPr lang="de-DE" dirty="0"/>
          </a:p>
        </p:txBody>
      </p:sp>
      <p:sp>
        <p:nvSpPr>
          <p:cNvPr id="3" name="Textplatzhalter 2"/>
          <p:cNvSpPr>
            <a:spLocks noGrp="1"/>
          </p:cNvSpPr>
          <p:nvPr>
            <p:ph type="body" sz="quarter" idx="13"/>
          </p:nvPr>
        </p:nvSpPr>
        <p:spPr/>
        <p:txBody>
          <a:bodyPr wrap="square"/>
          <a:lstStyle/>
          <a:p>
            <a:pPr algn="just"/>
            <a:r>
              <a:rPr lang="de-DE" dirty="0" smtClean="0"/>
              <a:t>Titel in mehreren Sprachen/Schriften in der Informationsquelle (RDA 2.3.2.4)</a:t>
            </a:r>
          </a:p>
          <a:p>
            <a:pPr lvl="1"/>
            <a:r>
              <a:rPr lang="de-DE" dirty="0" smtClean="0"/>
              <a:t>Inhalt geschrieben/gesprochen/gesungen:</a:t>
            </a:r>
          </a:p>
          <a:p>
            <a:pPr lvl="2"/>
            <a:r>
              <a:rPr lang="de-DE" sz="1800" dirty="0" smtClean="0"/>
              <a:t>Haupttitel in der Sprache oder Schrift, die den Hauptinhalt der Ressource ausmacht</a:t>
            </a:r>
          </a:p>
          <a:p>
            <a:pPr lvl="2"/>
            <a:r>
              <a:rPr lang="de-DE" sz="1800" dirty="0" smtClean="0"/>
              <a:t>Haupttitel anhand Reihenfolge, Layout, Typografie, wenn es keinen Hauptinhalt in einer einzelnen Sprache gibt </a:t>
            </a:r>
            <a:r>
              <a:rPr lang="de-DE" sz="1800" dirty="0" smtClean="0">
                <a:solidFill>
                  <a:srgbClr val="FF0000"/>
                </a:solidFill>
              </a:rPr>
              <a:t>(gilt auch bei fortlaufenden Ressourcen)</a:t>
            </a:r>
          </a:p>
          <a:p>
            <a:pPr lvl="1"/>
            <a:r>
              <a:rPr lang="de-DE" dirty="0" smtClean="0"/>
              <a:t>Anderer Inhalt:</a:t>
            </a:r>
          </a:p>
          <a:p>
            <a:pPr lvl="2"/>
            <a:r>
              <a:rPr lang="de-DE" sz="1800" dirty="0" smtClean="0"/>
              <a:t>Haupttitel anhand Reihenfolge, Layout, Typografie</a:t>
            </a:r>
          </a:p>
          <a:p>
            <a:r>
              <a:rPr lang="de-DE" dirty="0" smtClean="0"/>
              <a:t>Titel in mehreren Formen und in einer Sprache/ Schrift in der Informationsquelle (RDA 2.3.2.5)</a:t>
            </a:r>
          </a:p>
          <a:p>
            <a:pPr lvl="1"/>
            <a:r>
              <a:rPr lang="de-DE" dirty="0" smtClean="0"/>
              <a:t>Haupttitel anhand Reihenfolge, Layout, Typografie</a:t>
            </a:r>
          </a:p>
          <a:p>
            <a:pPr lvl="1"/>
            <a:r>
              <a:rPr lang="de-DE" dirty="0" smtClean="0"/>
              <a:t>Im Zweifelsfall: umfassendster Titel = Haupttitel</a:t>
            </a:r>
          </a:p>
          <a:p>
            <a:pPr lvl="1"/>
            <a:r>
              <a:rPr lang="de-DE" dirty="0" smtClean="0"/>
              <a:t>Fortl./integrierende Ressource: Titel in vollständiger Form + Kurzform: Vollständige Form = Haupttitel</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43</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6866896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a:t>
            </a:r>
            <a:endParaRPr lang="de-DE" dirty="0"/>
          </a:p>
        </p:txBody>
      </p:sp>
      <p:sp>
        <p:nvSpPr>
          <p:cNvPr id="3" name="Textplatzhalter 2"/>
          <p:cNvSpPr>
            <a:spLocks noGrp="1"/>
          </p:cNvSpPr>
          <p:nvPr>
            <p:ph type="body" sz="quarter" idx="13"/>
          </p:nvPr>
        </p:nvSpPr>
        <p:spPr/>
        <p:txBody>
          <a:bodyPr wrap="square"/>
          <a:lstStyle/>
          <a:p>
            <a:pPr marL="358775" lvl="1" indent="-358775">
              <a:buFont typeface="Arial" pitchFamily="34" charset="0"/>
              <a:buChar char="•"/>
            </a:pPr>
            <a:r>
              <a:rPr lang="de-DE" sz="2400" dirty="0" smtClean="0"/>
              <a:t>Erfassung nach den Grundregeln (RDA 2.3.2.7), d. h. so wie der Titel in der Informationsquelle erscheint (s. RDA 2.3.1)</a:t>
            </a:r>
          </a:p>
          <a:p>
            <a:pPr lvl="1"/>
            <a:r>
              <a:rPr lang="de-DE" dirty="0" smtClean="0"/>
              <a:t>Mehrere Angaben, die grammatisch verbunden sind (auch Appositionen), bilden zusammen den Haupttitel. Das gilt auch wenn sie auf mehreren Zeilen geschrieben und/oder typografisch voneinander abgehoben sind (RDA 2.3.2.7 D-A-CH).</a:t>
            </a:r>
          </a:p>
          <a:p>
            <a:pPr lvl="1"/>
            <a:r>
              <a:rPr lang="de-DE" dirty="0" smtClean="0"/>
              <a:t>Versionsnummer/Jahr als Angabe zum Stand einer Software oder einer elektronischen Ressource = Teil des Haupttitels, wenn durch das Layout begründet (RDA 2.3.2.7 D-A-CH + RDA 2.5.2.3 D-A-CH)</a:t>
            </a:r>
          </a:p>
          <a:p>
            <a:pPr lvl="1"/>
            <a:r>
              <a:rPr lang="de-DE" dirty="0" smtClean="0"/>
              <a:t>Alternativtitel = Teil des Haupttitels. Das erste Wort eines Alternativtitels wird großgeschrieben (RDA 2.3.2.7 D-A-CH).</a:t>
            </a:r>
          </a:p>
          <a:p>
            <a:pPr>
              <a:buNone/>
            </a:pPr>
            <a:endParaRPr lang="de-DE" dirty="0" smtClean="0"/>
          </a:p>
          <a:p>
            <a:pPr>
              <a:buNone/>
            </a:pPr>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44</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7248960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a:t>
            </a:r>
          </a:p>
        </p:txBody>
      </p:sp>
      <p:sp>
        <p:nvSpPr>
          <p:cNvPr id="7" name="Textfeld 6"/>
          <p:cNvSpPr txBox="1"/>
          <p:nvPr/>
        </p:nvSpPr>
        <p:spPr>
          <a:xfrm>
            <a:off x="2915816" y="1412776"/>
            <a:ext cx="288032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Quellen zur Geschichte</a:t>
            </a:r>
          </a:p>
          <a:p>
            <a:r>
              <a:rPr lang="de-DE" dirty="0" smtClean="0">
                <a:latin typeface="Verdana" pitchFamily="34" charset="0"/>
                <a:ea typeface="Verdana" pitchFamily="34" charset="0"/>
                <a:cs typeface="Verdana" pitchFamily="34" charset="0"/>
              </a:rPr>
              <a:t>Russlands</a:t>
            </a:r>
            <a:endParaRPr lang="de-DE" dirty="0">
              <a:latin typeface="Verdana" pitchFamily="34" charset="0"/>
              <a:ea typeface="Verdana" pitchFamily="34" charset="0"/>
              <a:cs typeface="Verdana"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317107994"/>
              </p:ext>
            </p:extLst>
          </p:nvPr>
        </p:nvGraphicFramePr>
        <p:xfrm>
          <a:off x="251520" y="213285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Quellen</a:t>
                      </a:r>
                      <a:r>
                        <a:rPr lang="de-DE" baseline="0" dirty="0" smtClean="0">
                          <a:latin typeface="Verdana" panose="020B0604030504040204" pitchFamily="34" charset="0"/>
                          <a:ea typeface="Verdana" panose="020B0604030504040204" pitchFamily="34" charset="0"/>
                          <a:cs typeface="Verdana" panose="020B0604030504040204" pitchFamily="34" charset="0"/>
                        </a:rPr>
                        <a:t> zur Geschichte Russlands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2555776" y="3142709"/>
            <a:ext cx="360040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r>
              <a:rPr lang="de-DE" dirty="0" smtClean="0"/>
              <a:t>–</a:t>
            </a:r>
          </a:p>
          <a:p>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p:txBody>
      </p:sp>
      <p:graphicFrame>
        <p:nvGraphicFramePr>
          <p:cNvPr id="10" name="Tabelle 9"/>
          <p:cNvGraphicFramePr>
            <a:graphicFrameLocks noGrp="1"/>
          </p:cNvGraphicFramePr>
          <p:nvPr>
            <p:extLst>
              <p:ext uri="{D42A27DB-BD31-4B8C-83A1-F6EECF244321}">
                <p14:modId xmlns:p14="http://schemas.microsoft.com/office/powerpoint/2010/main" val="1095383650"/>
              </p:ext>
            </p:extLst>
          </p:nvPr>
        </p:nvGraphicFramePr>
        <p:xfrm>
          <a:off x="251519" y="3861048"/>
          <a:ext cx="8640961" cy="825838"/>
        </p:xfrm>
        <a:graphic>
          <a:graphicData uri="http://schemas.openxmlformats.org/drawingml/2006/table">
            <a:tbl>
              <a:tblPr firstRow="1" bandRow="1">
                <a:tableStyleId>{5C22544A-7EE6-4342-B048-85BDC9FD1C3A}</a:tableStyleId>
              </a:tblPr>
              <a:tblGrid>
                <a:gridCol w="1080120"/>
                <a:gridCol w="1584177"/>
                <a:gridCol w="5976664"/>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Nikolai</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Bucharin</a:t>
                      </a:r>
                      <a:r>
                        <a:rPr lang="de-DE" baseline="0" dirty="0" smtClean="0">
                          <a:latin typeface="Verdana" panose="020B0604030504040204" pitchFamily="34" charset="0"/>
                          <a:ea typeface="Verdana" panose="020B0604030504040204" pitchFamily="34" charset="0"/>
                          <a:cs typeface="Verdana" panose="020B0604030504040204" pitchFamily="34" charset="0"/>
                        </a:rPr>
                        <a:t> - 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feld 10"/>
          <p:cNvSpPr txBox="1"/>
          <p:nvPr/>
        </p:nvSpPr>
        <p:spPr>
          <a:xfrm>
            <a:off x="2411760" y="4797152"/>
            <a:ext cx="396044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DAS FRÄULEIN VON SCUDERI</a:t>
            </a:r>
          </a:p>
          <a:p>
            <a:r>
              <a:rPr lang="de-DE" dirty="0" smtClean="0">
                <a:latin typeface="Verdana" pitchFamily="34" charset="0"/>
                <a:ea typeface="Verdana" pitchFamily="34" charset="0"/>
                <a:cs typeface="Verdana" pitchFamily="34" charset="0"/>
              </a:rPr>
              <a:t>und andere Erzählungen</a:t>
            </a:r>
            <a:endParaRPr lang="de-DE"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3604132973"/>
              </p:ext>
            </p:extLst>
          </p:nvPr>
        </p:nvGraphicFramePr>
        <p:xfrm>
          <a:off x="251520" y="5517232"/>
          <a:ext cx="8640961" cy="825838"/>
        </p:xfrm>
        <a:graphic>
          <a:graphicData uri="http://schemas.openxmlformats.org/drawingml/2006/table">
            <a:tbl>
              <a:tblPr firstRow="1" bandRow="1">
                <a:tableStyleId>{5C22544A-7EE6-4342-B048-85BDC9FD1C3A}</a:tableStyleId>
              </a:tblPr>
              <a:tblGrid>
                <a:gridCol w="1080120"/>
                <a:gridCol w="1584176"/>
                <a:gridCol w="5976665"/>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Fräulein von </a:t>
                      </a:r>
                      <a:r>
                        <a:rPr lang="de-DE" dirty="0" err="1" smtClean="0">
                          <a:latin typeface="Verdana" panose="020B0604030504040204" pitchFamily="34" charset="0"/>
                          <a:ea typeface="Verdana" panose="020B0604030504040204" pitchFamily="34" charset="0"/>
                          <a:cs typeface="Verdana" panose="020B0604030504040204" pitchFamily="34" charset="0"/>
                        </a:rPr>
                        <a:t>Scuderi</a:t>
                      </a:r>
                      <a:r>
                        <a:rPr lang="de-DE" dirty="0" smtClean="0">
                          <a:latin typeface="Verdana" panose="020B0604030504040204" pitchFamily="34" charset="0"/>
                          <a:ea typeface="Verdana" panose="020B0604030504040204" pitchFamily="34" charset="0"/>
                          <a:cs typeface="Verdana" panose="020B0604030504040204" pitchFamily="34" charset="0"/>
                        </a:rPr>
                        <a:t> und andere</a:t>
                      </a:r>
                      <a:r>
                        <a:rPr lang="de-DE" baseline="0" dirty="0" smtClean="0">
                          <a:latin typeface="Verdana" panose="020B0604030504040204" pitchFamily="34" charset="0"/>
                          <a:ea typeface="Verdana" panose="020B0604030504040204" pitchFamily="34" charset="0"/>
                          <a:cs typeface="Verdana" panose="020B0604030504040204" pitchFamily="34" charset="0"/>
                        </a:rPr>
                        <a:t> Erzählungen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45</a:t>
            </a:fld>
            <a:endParaRPr lang="de-DE"/>
          </a:p>
        </p:txBody>
      </p:sp>
      <p:sp>
        <p:nvSpPr>
          <p:cNvPr id="16" name="Fußzeilenplatzhalter 15"/>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3085615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1656184" y="1412776"/>
            <a:ext cx="536408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QUADERNI</a:t>
            </a:r>
          </a:p>
          <a:p>
            <a:r>
              <a:rPr lang="de-DE" dirty="0" smtClean="0">
                <a:latin typeface="Verdana" pitchFamily="34" charset="0"/>
                <a:ea typeface="Verdana" pitchFamily="34" charset="0"/>
                <a:cs typeface="Verdana" pitchFamily="34" charset="0"/>
              </a:rPr>
              <a:t>della </a:t>
            </a:r>
            <a:r>
              <a:rPr lang="de-DE" dirty="0" err="1" smtClean="0">
                <a:latin typeface="Verdana" pitchFamily="34" charset="0"/>
                <a:ea typeface="Verdana" pitchFamily="34" charset="0"/>
                <a:cs typeface="Verdana" pitchFamily="34" charset="0"/>
              </a:rPr>
              <a:t>Libera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Università</a:t>
            </a:r>
            <a:r>
              <a:rPr lang="de-DE" dirty="0" smtClean="0">
                <a:latin typeface="Verdana" pitchFamily="34" charset="0"/>
                <a:ea typeface="Verdana" pitchFamily="34" charset="0"/>
                <a:cs typeface="Verdana" pitchFamily="34" charset="0"/>
              </a:rPr>
              <a:t> «Maria SS. Assunta»</a:t>
            </a:r>
            <a:endParaRPr lang="de-DE" dirty="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932807125"/>
              </p:ext>
            </p:extLst>
          </p:nvPr>
        </p:nvGraphicFramePr>
        <p:xfrm>
          <a:off x="251520" y="2159699"/>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Quaderni</a:t>
                      </a:r>
                      <a:r>
                        <a:rPr lang="de-DE" dirty="0" smtClean="0">
                          <a:latin typeface="Verdana" panose="020B0604030504040204" pitchFamily="34" charset="0"/>
                          <a:ea typeface="Verdana" panose="020B0604030504040204" pitchFamily="34" charset="0"/>
                          <a:cs typeface="Verdana" panose="020B0604030504040204" pitchFamily="34" charset="0"/>
                        </a:rPr>
                        <a:t> della </a:t>
                      </a:r>
                      <a:r>
                        <a:rPr lang="de-DE" dirty="0" err="1" smtClean="0">
                          <a:latin typeface="Verdana" panose="020B0604030504040204" pitchFamily="34" charset="0"/>
                          <a:ea typeface="Verdana" panose="020B0604030504040204" pitchFamily="34" charset="0"/>
                          <a:cs typeface="Verdana" panose="020B0604030504040204" pitchFamily="34" charset="0"/>
                        </a:rPr>
                        <a:t>Libera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università</a:t>
                      </a:r>
                      <a:r>
                        <a:rPr lang="de-DE" dirty="0" smtClean="0">
                          <a:latin typeface="Verdana" panose="020B0604030504040204" pitchFamily="34" charset="0"/>
                          <a:ea typeface="Verdana" panose="020B0604030504040204" pitchFamily="34" charset="0"/>
                          <a:cs typeface="Verdana" panose="020B0604030504040204" pitchFamily="34" charset="0"/>
                        </a:rPr>
                        <a:t> "Maria SS. Assunta"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987824" y="3214717"/>
            <a:ext cx="2448272" cy="646331"/>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DICTIONNAIRE</a:t>
            </a:r>
          </a:p>
          <a:p>
            <a:pPr algn="ctr"/>
            <a:r>
              <a:rPr lang="de-DE" dirty="0" smtClean="0">
                <a:latin typeface="Verdana" pitchFamily="34" charset="0"/>
                <a:ea typeface="Verdana" pitchFamily="34" charset="0"/>
                <a:cs typeface="Verdana" pitchFamily="34" charset="0"/>
              </a:rPr>
              <a:t>FRANÇAIS-NIÇOIS</a:t>
            </a:r>
            <a:endParaRPr lang="en-US"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3388035670"/>
              </p:ext>
            </p:extLst>
          </p:nvPr>
        </p:nvGraphicFramePr>
        <p:xfrm>
          <a:off x="251520" y="4005064"/>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Dictionnaire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fran</a:t>
                      </a:r>
                      <a:r>
                        <a:rPr lang="en-US" sz="1800" dirty="0" err="1" smtClean="0">
                          <a:latin typeface="Verdana" pitchFamily="34" charset="0"/>
                          <a:ea typeface="Verdana" pitchFamily="34" charset="0"/>
                          <a:cs typeface="Verdana" pitchFamily="34" charset="0"/>
                        </a:rPr>
                        <a:t>çais</a:t>
                      </a:r>
                      <a:r>
                        <a:rPr lang="en-US" sz="1800" dirty="0" smtClean="0">
                          <a:latin typeface="Verdana" pitchFamily="34" charset="0"/>
                          <a:ea typeface="Verdana" pitchFamily="34" charset="0"/>
                          <a:cs typeface="Verdana" pitchFamily="34" charset="0"/>
                        </a:rPr>
                        <a:t> - </a:t>
                      </a:r>
                      <a:r>
                        <a:rPr lang="en-US" sz="1800" dirty="0" err="1" smtClean="0">
                          <a:latin typeface="Verdana" pitchFamily="34" charset="0"/>
                          <a:ea typeface="Verdana" pitchFamily="34" charset="0"/>
                          <a:cs typeface="Verdana" pitchFamily="34" charset="0"/>
                        </a:rPr>
                        <a:t>niçois</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3347864" y="5013176"/>
            <a:ext cx="1872208"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Cinema 4D 13</a:t>
            </a:r>
            <a:endParaRPr lang="en-US"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1662677819"/>
              </p:ext>
            </p:extLst>
          </p:nvPr>
        </p:nvGraphicFramePr>
        <p:xfrm>
          <a:off x="251520" y="547206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Cinema 4D 13</a:t>
                      </a:r>
                      <a:endParaRPr lang="de-DE" dirty="0">
                        <a:latin typeface="Verdana" pitchFamily="34" charset="0"/>
                        <a:ea typeface="Verdana" pitchFamily="34" charset="0"/>
                        <a:cs typeface="Verdana" pitchFamily="34" charset="0"/>
                      </a:endParaRPr>
                    </a:p>
                  </a:txBody>
                  <a:tcPr anchor="ctr"/>
                </a:tc>
              </a:tr>
            </a:tbl>
          </a:graphicData>
        </a:graphic>
      </p:graphicFrame>
      <p:sp>
        <p:nvSpPr>
          <p:cNvPr id="14" name="Foliennummernplatzhalter 13"/>
          <p:cNvSpPr>
            <a:spLocks noGrp="1"/>
          </p:cNvSpPr>
          <p:nvPr>
            <p:ph type="sldNum" sz="quarter" idx="4"/>
          </p:nvPr>
        </p:nvSpPr>
        <p:spPr/>
        <p:txBody>
          <a:bodyPr/>
          <a:lstStyle/>
          <a:p>
            <a:fld id="{8A6690F1-7CA1-4166-A522-500460961984}" type="slidenum">
              <a:rPr lang="de-DE" smtClean="0"/>
              <a:pPr/>
              <a:t>46</a:t>
            </a:fld>
            <a:endParaRPr lang="de-DE"/>
          </a:p>
        </p:txBody>
      </p:sp>
      <p:sp>
        <p:nvSpPr>
          <p:cNvPr id="15" name="Fußzeilenplatzhalter 14"/>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7750859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3059832" y="1340768"/>
            <a:ext cx="2448272" cy="1200329"/>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LEXIKON</a:t>
            </a:r>
          </a:p>
          <a:p>
            <a:r>
              <a:rPr lang="de-DE" dirty="0" smtClean="0">
                <a:latin typeface="Verdana" pitchFamily="34" charset="0"/>
                <a:ea typeface="Verdana" pitchFamily="34" charset="0"/>
                <a:cs typeface="Verdana" pitchFamily="34" charset="0"/>
              </a:rPr>
              <a:t>BUCH</a:t>
            </a:r>
          </a:p>
          <a:p>
            <a:r>
              <a:rPr lang="de-DE" dirty="0" smtClean="0">
                <a:latin typeface="Verdana" pitchFamily="34" charset="0"/>
                <a:ea typeface="Verdana" pitchFamily="34" charset="0"/>
                <a:cs typeface="Verdana" pitchFamily="34" charset="0"/>
              </a:rPr>
              <a:t>DRUCK</a:t>
            </a:r>
          </a:p>
          <a:p>
            <a:r>
              <a:rPr lang="de-DE" dirty="0" smtClean="0">
                <a:latin typeface="Verdana" pitchFamily="34" charset="0"/>
                <a:ea typeface="Verdana" pitchFamily="34" charset="0"/>
                <a:cs typeface="Verdana" pitchFamily="34" charset="0"/>
              </a:rPr>
              <a:t>PAPIER</a:t>
            </a:r>
            <a:endParaRPr lang="en-US" dirty="0" smtClean="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823758428"/>
              </p:ext>
            </p:extLst>
          </p:nvPr>
        </p:nvGraphicFramePr>
        <p:xfrm>
          <a:off x="251520" y="2708920"/>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Lexikon Buch, Druck, Papier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411760" y="3905180"/>
            <a:ext cx="3816424" cy="1107996"/>
          </a:xfrm>
          <a:prstGeom prst="rect">
            <a:avLst/>
          </a:prstGeom>
          <a:solidFill>
            <a:schemeClr val="bg1"/>
          </a:solidFill>
          <a:ln>
            <a:solidFill>
              <a:schemeClr val="tx1"/>
            </a:solidFill>
          </a:ln>
        </p:spPr>
        <p:txBody>
          <a:bodyPr wrap="square" rtlCol="0">
            <a:spAutoFit/>
          </a:bodyPr>
          <a:lstStyle/>
          <a:p>
            <a:pPr algn="ctr"/>
            <a:r>
              <a:rPr lang="de-DE" sz="2000" dirty="0" smtClean="0">
                <a:latin typeface="Verdana" pitchFamily="34" charset="0"/>
                <a:ea typeface="Verdana" pitchFamily="34" charset="0"/>
                <a:cs typeface="Verdana" pitchFamily="34" charset="0"/>
              </a:rPr>
              <a:t>IL DISSOLUTO PUNITO</a:t>
            </a:r>
          </a:p>
          <a:p>
            <a:pPr algn="ctr"/>
            <a:r>
              <a:rPr lang="de-DE" dirty="0" smtClean="0">
                <a:latin typeface="Verdana" pitchFamily="34" charset="0"/>
                <a:ea typeface="Verdana" pitchFamily="34" charset="0"/>
                <a:cs typeface="Verdana" pitchFamily="34" charset="0"/>
              </a:rPr>
              <a:t>OSIA</a:t>
            </a:r>
          </a:p>
          <a:p>
            <a:pPr algn="ctr"/>
            <a:r>
              <a:rPr lang="de-DE" sz="2800" dirty="0" smtClean="0">
                <a:latin typeface="Verdana" pitchFamily="34" charset="0"/>
                <a:ea typeface="Verdana" pitchFamily="34" charset="0"/>
                <a:cs typeface="Verdana" pitchFamily="34" charset="0"/>
              </a:rPr>
              <a:t>IL DON GIOVANNI</a:t>
            </a:r>
            <a:endParaRPr lang="en-US" sz="2800"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2765994771"/>
              </p:ext>
            </p:extLst>
          </p:nvPr>
        </p:nvGraphicFramePr>
        <p:xfrm>
          <a:off x="251520" y="511202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 </a:t>
                      </a:r>
                      <a:r>
                        <a:rPr lang="de-DE" dirty="0" err="1" smtClean="0">
                          <a:latin typeface="Verdana" panose="020B0604030504040204" pitchFamily="34" charset="0"/>
                          <a:ea typeface="Verdana" panose="020B0604030504040204" pitchFamily="34" charset="0"/>
                          <a:cs typeface="Verdana" panose="020B0604030504040204" pitchFamily="34" charset="0"/>
                        </a:rPr>
                        <a:t>dissoluto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punito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osia</a:t>
                      </a:r>
                      <a:r>
                        <a:rPr lang="de-DE" dirty="0" smtClean="0">
                          <a:latin typeface="Verdana" panose="020B0604030504040204" pitchFamily="34" charset="0"/>
                          <a:ea typeface="Verdana" panose="020B0604030504040204" pitchFamily="34" charset="0"/>
                          <a:cs typeface="Verdana" panose="020B0604030504040204" pitchFamily="34" charset="0"/>
                        </a:rPr>
                        <a:t> Il </a:t>
                      </a:r>
                      <a:r>
                        <a:rPr lang="de-DE" dirty="0" err="1" smtClean="0">
                          <a:latin typeface="Verdana" panose="020B0604030504040204" pitchFamily="34" charset="0"/>
                          <a:ea typeface="Verdana" panose="020B0604030504040204" pitchFamily="34" charset="0"/>
                          <a:cs typeface="Verdana" panose="020B0604030504040204" pitchFamily="34" charset="0"/>
                        </a:rPr>
                        <a:t>don</a:t>
                      </a:r>
                      <a:r>
                        <a:rPr lang="de-DE" dirty="0" smtClean="0">
                          <a:latin typeface="Verdana" panose="020B0604030504040204" pitchFamily="34" charset="0"/>
                          <a:ea typeface="Verdana" panose="020B0604030504040204" pitchFamily="34" charset="0"/>
                          <a:cs typeface="Verdana" panose="020B0604030504040204" pitchFamily="34" charset="0"/>
                        </a:rPr>
                        <a:t> Giovanni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47</a:t>
            </a:fld>
            <a:endParaRPr lang="de-DE"/>
          </a:p>
        </p:txBody>
      </p:sp>
      <p:sp>
        <p:nvSpPr>
          <p:cNvPr id="13" name="Fußzeilenplatzhalter 12"/>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1870974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a:t>
            </a:r>
            <a:endParaRPr lang="de-DE" dirty="0"/>
          </a:p>
        </p:txBody>
      </p:sp>
      <p:sp>
        <p:nvSpPr>
          <p:cNvPr id="3" name="Textplatzhalter 2"/>
          <p:cNvSpPr>
            <a:spLocks noGrp="1"/>
          </p:cNvSpPr>
          <p:nvPr>
            <p:ph type="body" sz="quarter" idx="13"/>
          </p:nvPr>
        </p:nvSpPr>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48</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0812133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a:t>
            </a:r>
            <a:endParaRPr lang="de-DE" dirty="0"/>
          </a:p>
        </p:txBody>
      </p:sp>
      <p:sp>
        <p:nvSpPr>
          <p:cNvPr id="3" name="Textplatzhalter 2"/>
          <p:cNvSpPr>
            <a:spLocks noGrp="1"/>
          </p:cNvSpPr>
          <p:nvPr>
            <p:ph type="body" sz="quarter" idx="13"/>
          </p:nvPr>
        </p:nvSpPr>
        <p:spPr/>
        <p:txBody>
          <a:bodyPr wrap="square"/>
          <a:lstStyle/>
          <a:p>
            <a:pPr lvl="1"/>
            <a:r>
              <a:rPr lang="de-DE" dirty="0" smtClean="0"/>
              <a:t>Versionsnummer/Jahr als Angabe zum Stand einer Software oder einer elektronischen Ressource = Teil eines Paralleltitels, wenn durch das Layout begründet (RDA 2.3.3.3 D-A-CH mit Verweis auf 2.3.2.7 D-A-CH / RDA 2.5.2.3 D-A-CH)</a:t>
            </a:r>
          </a:p>
          <a:p>
            <a:pPr lvl="1"/>
            <a:r>
              <a:rPr lang="de-DE" dirty="0" smtClean="0"/>
              <a:t>Alternativtitel = Teil eines Paralleltitels. Das erste Wort eines Alternativtitels wird großgeschrieben (RDA 2.3.3.3 D-A-CH mit Verweis auf RDA 2.3.2.7 D-A-CH).</a:t>
            </a:r>
          </a:p>
          <a:p>
            <a:r>
              <a:rPr lang="de-DE" dirty="0" smtClean="0"/>
              <a:t>Mehrere Paralleltitel</a:t>
            </a:r>
          </a:p>
          <a:p>
            <a:pPr lvl="1"/>
            <a:r>
              <a:rPr lang="de-DE" dirty="0" smtClean="0"/>
              <a:t>Nur erster Paralleltitel und ggf. Paralleltitel in deutscher Sprache wird erfasst. Erfassung weiterer Paralleltitel im Ermessen des Katalogisierenden (RDA 2.3.3.3 D-A-CH - </a:t>
            </a:r>
            <a:r>
              <a:rPr lang="de-DE" dirty="0" smtClean="0">
                <a:solidFill>
                  <a:srgbClr val="FF0000"/>
                </a:solidFill>
              </a:rPr>
              <a:t>ACHTUNG:</a:t>
            </a:r>
            <a:r>
              <a:rPr lang="de-DE" dirty="0" smtClean="0"/>
              <a:t> </a:t>
            </a:r>
            <a:r>
              <a:rPr lang="de-DE" dirty="0" smtClean="0">
                <a:solidFill>
                  <a:srgbClr val="FF0000"/>
                </a:solidFill>
              </a:rPr>
              <a:t>Einschränkung auf begrenzte Werke wurde aufgehoben</a:t>
            </a:r>
            <a:r>
              <a:rPr lang="de-DE" dirty="0" smtClean="0"/>
              <a:t>).</a:t>
            </a:r>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49</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462647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420630600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a:t>
            </a:r>
          </a:p>
        </p:txBody>
      </p:sp>
      <p:graphicFrame>
        <p:nvGraphicFramePr>
          <p:cNvPr id="7" name="Tabelle 6"/>
          <p:cNvGraphicFramePr>
            <a:graphicFrameLocks noGrp="1"/>
          </p:cNvGraphicFramePr>
          <p:nvPr>
            <p:extLst>
              <p:ext uri="{D42A27DB-BD31-4B8C-83A1-F6EECF244321}">
                <p14:modId xmlns:p14="http://schemas.microsoft.com/office/powerpoint/2010/main" val="4198882509"/>
              </p:ext>
            </p:extLst>
          </p:nvPr>
        </p:nvGraphicFramePr>
        <p:xfrm>
          <a:off x="3995936" y="1561336"/>
          <a:ext cx="5040561" cy="3523848"/>
        </p:xfrm>
        <a:graphic>
          <a:graphicData uri="http://schemas.openxmlformats.org/drawingml/2006/table">
            <a:tbl>
              <a:tblPr firstRow="1" bandRow="1">
                <a:tableStyleId>{5C22544A-7EE6-4342-B048-85BDC9FD1C3A}</a:tableStyleId>
              </a:tblPr>
              <a:tblGrid>
                <a:gridCol w="949670"/>
                <a:gridCol w="1426594"/>
                <a:gridCol w="2664297"/>
              </a:tblGrid>
              <a:tr h="5414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0872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a:t>
                      </a:r>
                      <a:endParaRPr lang="de-DE"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Voyage à </a:t>
                      </a:r>
                      <a:r>
                        <a:rPr lang="en-US" sz="1800" kern="1200" dirty="0" err="1" smtClean="0">
                          <a:solidFill>
                            <a:schemeClr val="dk1"/>
                          </a:solidFill>
                          <a:latin typeface="Verdana" pitchFamily="34" charset="0"/>
                          <a:ea typeface="Verdana" pitchFamily="34" charset="0"/>
                          <a:cs typeface="Verdana" pitchFamily="34" charset="0"/>
                        </a:rPr>
                        <a:t>travers</a:t>
                      </a:r>
                      <a:r>
                        <a:rPr lang="en-US" sz="1800" kern="1200" dirty="0" smtClean="0">
                          <a:solidFill>
                            <a:schemeClr val="dk1"/>
                          </a:solidFill>
                          <a:latin typeface="Verdana" pitchFamily="34" charset="0"/>
                          <a:ea typeface="Verdana" pitchFamily="34" charset="0"/>
                          <a:cs typeface="Verdana" pitchFamily="34" charset="0"/>
                        </a:rPr>
                        <a:t>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027"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
        <p:nvSpPr>
          <p:cNvPr id="11" name="Foliennummernplatzhalter 10"/>
          <p:cNvSpPr>
            <a:spLocks noGrp="1"/>
          </p:cNvSpPr>
          <p:nvPr>
            <p:ph type="sldNum" sz="quarter" idx="4"/>
          </p:nvPr>
        </p:nvSpPr>
        <p:spPr/>
        <p:txBody>
          <a:bodyPr/>
          <a:lstStyle/>
          <a:p>
            <a:fld id="{8A6690F1-7CA1-4166-A522-500460961984}" type="slidenum">
              <a:rPr lang="de-DE" smtClean="0"/>
              <a:pPr/>
              <a:t>50</a:t>
            </a:fld>
            <a:endParaRPr lang="de-DE"/>
          </a:p>
        </p:txBody>
      </p:sp>
      <p:sp>
        <p:nvSpPr>
          <p:cNvPr id="12" name="Fußzeilenplatzhalter 11"/>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6688353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a:t>
            </a:r>
            <a:endParaRPr lang="de-DE" dirty="0"/>
          </a:p>
        </p:txBody>
      </p:sp>
      <p:sp>
        <p:nvSpPr>
          <p:cNvPr id="3" name="Textplatzhalter 2"/>
          <p:cNvSpPr>
            <a:spLocks noGrp="1"/>
          </p:cNvSpPr>
          <p:nvPr>
            <p:ph type="body" sz="quarter" idx="13"/>
          </p:nvPr>
        </p:nvSpPr>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
        <p:nvSpPr>
          <p:cNvPr id="8" name="Foliennummernplatzhalter 7"/>
          <p:cNvSpPr>
            <a:spLocks noGrp="1"/>
          </p:cNvSpPr>
          <p:nvPr>
            <p:ph type="sldNum" sz="quarter" idx="4"/>
          </p:nvPr>
        </p:nvSpPr>
        <p:spPr/>
        <p:txBody>
          <a:bodyPr/>
          <a:lstStyle/>
          <a:p>
            <a:fld id="{8A6690F1-7CA1-4166-A522-500460961984}" type="slidenum">
              <a:rPr lang="de-DE" smtClean="0"/>
              <a:pPr/>
              <a:t>51</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7486429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605349024"/>
              </p:ext>
            </p:extLst>
          </p:nvPr>
        </p:nvGraphicFramePr>
        <p:xfrm>
          <a:off x="3419872" y="1412776"/>
          <a:ext cx="5616624" cy="2319554"/>
        </p:xfrm>
        <a:graphic>
          <a:graphicData uri="http://schemas.openxmlformats.org/drawingml/2006/table">
            <a:tbl>
              <a:tblPr firstRow="1" bandRow="1">
                <a:tableStyleId>{5C22544A-7EE6-4342-B048-85BDC9FD1C3A}</a:tableStyleId>
              </a:tblPr>
              <a:tblGrid>
                <a:gridCol w="1080119"/>
                <a:gridCol w="1805486"/>
                <a:gridCol w="273101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Katalogisierung nach den RAK-WB</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Einführung in die Regeln für die alphabetische Katalogisierung in wissenschaftlichen</a:t>
                      </a:r>
                      <a:r>
                        <a:rPr lang="de-DE" baseline="0" dirty="0" smtClean="0">
                          <a:latin typeface="Verdana" pitchFamily="34" charset="0"/>
                          <a:ea typeface="Verdana" pitchFamily="34" charset="0"/>
                          <a:cs typeface="Verdana" pitchFamily="34" charset="0"/>
                        </a:rPr>
                        <a:t> Bibliotheken</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Grafik 7" descr="Katalogisierung_nach_den_Rak-WB_Titelseite.jpg"/>
          <p:cNvPicPr>
            <a:picLocks noChangeAspect="1"/>
          </p:cNvPicPr>
          <p:nvPr/>
        </p:nvPicPr>
        <p:blipFill>
          <a:blip r:embed="rId2" cstate="print"/>
          <a:srcRect t="2873" b="46854"/>
          <a:stretch>
            <a:fillRect/>
          </a:stretch>
        </p:blipFill>
        <p:spPr>
          <a:xfrm>
            <a:off x="251520" y="1412776"/>
            <a:ext cx="3115238" cy="2520280"/>
          </a:xfrm>
          <a:prstGeom prst="rect">
            <a:avLst/>
          </a:prstGeom>
          <a:ln w="12700">
            <a:solidFill>
              <a:schemeClr val="tx1"/>
            </a:solidFill>
          </a:ln>
        </p:spPr>
      </p:pic>
      <p:pic>
        <p:nvPicPr>
          <p:cNvPr id="9" name="Picture 3"/>
          <p:cNvPicPr>
            <a:picLocks noChangeAspect="1" noChangeArrowheads="1"/>
          </p:cNvPicPr>
          <p:nvPr/>
        </p:nvPicPr>
        <p:blipFill>
          <a:blip r:embed="rId3" cstate="print"/>
          <a:srcRect l="10165" r="8521" b="34043"/>
          <a:stretch>
            <a:fillRect/>
          </a:stretch>
        </p:blipFill>
        <p:spPr bwMode="auto">
          <a:xfrm>
            <a:off x="251520" y="4149080"/>
            <a:ext cx="3096344" cy="2232248"/>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1318882724"/>
              </p:ext>
            </p:extLst>
          </p:nvPr>
        </p:nvGraphicFramePr>
        <p:xfrm>
          <a:off x="3419872" y="4149080"/>
          <a:ext cx="5616624" cy="1669779"/>
        </p:xfrm>
        <a:graphic>
          <a:graphicData uri="http://schemas.openxmlformats.org/drawingml/2006/table">
            <a:tbl>
              <a:tblPr firstRow="1" bandRow="1">
                <a:tableStyleId>{5C22544A-7EE6-4342-B048-85BDC9FD1C3A}</a:tableStyleId>
              </a:tblPr>
              <a:tblGrid>
                <a:gridCol w="1080119"/>
                <a:gridCol w="1800201"/>
                <a:gridCol w="2736304"/>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52</a:t>
            </a:fld>
            <a:endParaRPr lang="de-DE"/>
          </a:p>
        </p:txBody>
      </p:sp>
      <p:sp>
        <p:nvSpPr>
          <p:cNvPr id="14" name="Fußzeilenplatzhalter 13"/>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80310851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Titelzusatz in anderer Sprache und/oder Schrift als die, die im Element Titelzusatz erfasst wird</a:t>
            </a:r>
          </a:p>
          <a:p>
            <a:pPr lvl="1" algn="just"/>
            <a:endParaRPr lang="de-DE" dirty="0" smtClean="0"/>
          </a:p>
          <a:p>
            <a:pPr algn="just"/>
            <a:r>
              <a:rPr lang="de-DE" dirty="0" smtClean="0"/>
              <a:t>Informationsquellen (RDA 2.3.5.2) </a:t>
            </a:r>
          </a:p>
          <a:p>
            <a:pPr lvl="1"/>
            <a:r>
              <a:rPr lang="de-DE" dirty="0" smtClean="0"/>
              <a:t>Quelle für Paralleltitel = Quelle für entsprechenden parallelen Titelzusatz</a:t>
            </a:r>
          </a:p>
          <a:p>
            <a:pPr lvl="1"/>
            <a:r>
              <a:rPr lang="de-DE" dirty="0" smtClean="0"/>
              <a:t>Quelle für Haupttitel = Quelle für parallelen Titelzusatz, wenn kein entsprechender Paralleltitel vorliegt</a:t>
            </a:r>
          </a:p>
          <a:p>
            <a:pPr lvl="1"/>
            <a:endParaRPr lang="de-DE" dirty="0" smtClean="0"/>
          </a:p>
          <a:p>
            <a:pPr marL="358775" lvl="1" indent="-358775">
              <a:buFont typeface="Arial" pitchFamily="34" charset="0"/>
              <a:buChar char="•"/>
            </a:pPr>
            <a:r>
              <a:rPr lang="de-DE" sz="2400" dirty="0" smtClean="0"/>
              <a:t>Erfassung nach den Grundregeln (RDA 2.3.5.3),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endParaRPr lang="de-DE" sz="1800"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53</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2488998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a:t>
            </a:r>
          </a:p>
          <a:p>
            <a:pPr>
              <a:buNone/>
            </a:pPr>
            <a:endParaRPr lang="de-DE" dirty="0" smtClean="0"/>
          </a:p>
          <a:p>
            <a:pPr>
              <a:buNone/>
            </a:pPr>
            <a:endParaRPr lang="de-DE" dirty="0" smtClean="0"/>
          </a:p>
        </p:txBody>
      </p:sp>
      <p:pic>
        <p:nvPicPr>
          <p:cNvPr id="6" name="Grafik 9" descr="Office Lens_20150129_145149.jpg"/>
          <p:cNvPicPr/>
          <p:nvPr/>
        </p:nvPicPr>
        <p:blipFill>
          <a:blip r:embed="rId2" cstate="print">
            <a:lum bright="-22000" contrast="55000"/>
          </a:blip>
          <a:stretch>
            <a:fillRect/>
          </a:stretch>
        </p:blipFill>
        <p:spPr>
          <a:xfrm>
            <a:off x="323528" y="1340768"/>
            <a:ext cx="4536504" cy="5040560"/>
          </a:xfrm>
          <a:prstGeom prst="rect">
            <a:avLst/>
          </a:prstGeom>
          <a:ln>
            <a:solidFill>
              <a:schemeClr val="tx1"/>
            </a:solidFill>
          </a:ln>
        </p:spPr>
      </p:pic>
      <p:sp>
        <p:nvSpPr>
          <p:cNvPr id="7" name="Textfeld 6"/>
          <p:cNvSpPr txBox="1"/>
          <p:nvPr/>
        </p:nvSpPr>
        <p:spPr>
          <a:xfrm>
            <a:off x="5076056" y="2492896"/>
            <a:ext cx="3312368" cy="129614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Enthält 4 Beiträge, jeweils in Deutsch, Rätoromanisch, Italienisch und Französisch</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9"/>
          <p:cNvSpPr>
            <a:spLocks noGrp="1"/>
          </p:cNvSpPr>
          <p:nvPr>
            <p:ph type="sldNum" sz="quarter" idx="4"/>
          </p:nvPr>
        </p:nvSpPr>
        <p:spPr/>
        <p:txBody>
          <a:bodyPr/>
          <a:lstStyle/>
          <a:p>
            <a:fld id="{8A6690F1-7CA1-4166-A522-500460961984}" type="slidenum">
              <a:rPr lang="de-DE" smtClean="0"/>
              <a:pPr/>
              <a:t>54</a:t>
            </a:fld>
            <a:endParaRPr lang="de-DE"/>
          </a:p>
        </p:txBody>
      </p:sp>
      <p:sp>
        <p:nvSpPr>
          <p:cNvPr id="11" name="Fußzeilenplatzhalter 10"/>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2033597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a:t>
            </a:r>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2396721450"/>
              </p:ext>
            </p:extLst>
          </p:nvPr>
        </p:nvGraphicFramePr>
        <p:xfrm>
          <a:off x="395536" y="1340768"/>
          <a:ext cx="8424935" cy="4968551"/>
        </p:xfrm>
        <a:graphic>
          <a:graphicData uri="http://schemas.openxmlformats.org/drawingml/2006/table">
            <a:tbl>
              <a:tblPr firstRow="1" bandRow="1">
                <a:tableStyleId>{5C22544A-7EE6-4342-B048-85BDC9FD1C3A}</a:tableStyleId>
              </a:tblPr>
              <a:tblGrid>
                <a:gridCol w="936104"/>
                <a:gridCol w="2592288"/>
                <a:gridCol w="4896543"/>
              </a:tblGrid>
              <a:tr h="4726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Die Windrose</a:t>
                      </a:r>
                      <a:endParaRPr lang="de-DE" dirty="0">
                        <a:latin typeface="Verdana" pitchFamily="34" charset="0"/>
                        <a:ea typeface="Verdana" pitchFamily="34" charset="0"/>
                        <a:cs typeface="Verdana" pitchFamily="34" charset="0"/>
                      </a:endParaRPr>
                    </a:p>
                  </a:txBody>
                  <a:tcPr anchor="ct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eine literarische Übersetzungs-Stafette durch die viersprachige Schweiz</a:t>
                      </a:r>
                      <a:endParaRPr lang="de-DE" dirty="0">
                        <a:latin typeface="Verdana" pitchFamily="34" charset="0"/>
                        <a:ea typeface="Verdana" pitchFamily="34" charset="0"/>
                        <a:cs typeface="Verdana" pitchFamily="34" charset="0"/>
                      </a:endParaRPr>
                    </a:p>
                  </a:txBody>
                  <a:tcPr anchor="ctr"/>
                </a:tc>
              </a:tr>
              <a:tr h="69535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deutsch - rätoromanisch - italienisch - französisch - deutsch</a:t>
                      </a:r>
                      <a:endParaRPr lang="de-DE" dirty="0">
                        <a:latin typeface="Verdana" pitchFamily="34" charset="0"/>
                        <a:ea typeface="Verdana" pitchFamily="34" charset="0"/>
                        <a:cs typeface="Verdana" pitchFamily="34" charset="0"/>
                      </a:endParaRPr>
                    </a:p>
                  </a:txBody>
                  <a:tcPr anchor="ctr"/>
                </a:tc>
              </a:tr>
              <a:tr h="695353">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sz="1800" kern="1200" dirty="0" smtClean="0">
                          <a:solidFill>
                            <a:schemeClr val="dk1"/>
                          </a:solidFill>
                          <a:latin typeface="Verdana" pitchFamily="34" charset="0"/>
                          <a:ea typeface="Verdana" pitchFamily="34" charset="0"/>
                          <a:cs typeface="Verdana" pitchFamily="34" charset="0"/>
                        </a:rPr>
                        <a:t>La rosa </a:t>
                      </a:r>
                      <a:r>
                        <a:rPr lang="de-DE" sz="1800" kern="1200" dirty="0" err="1" smtClean="0">
                          <a:solidFill>
                            <a:schemeClr val="dk1"/>
                          </a:solidFill>
                          <a:latin typeface="Verdana" pitchFamily="34" charset="0"/>
                          <a:ea typeface="Verdana" pitchFamily="34" charset="0"/>
                          <a:cs typeface="Verdana" pitchFamily="34" charset="0"/>
                        </a:rPr>
                        <a:t>dals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vents</a:t>
                      </a:r>
                      <a:endParaRPr lang="de-DE" dirty="0">
                        <a:latin typeface="Verdana" pitchFamily="34" charset="0"/>
                        <a:ea typeface="Verdana" pitchFamily="34" charset="0"/>
                        <a:cs typeface="Verdana" pitchFamily="34" charset="0"/>
                      </a:endParaRPr>
                    </a:p>
                  </a:txBody>
                  <a:tcPr anchor="ctr"/>
                </a:tc>
              </a:tr>
              <a:tr h="64333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ina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staffetta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litterara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translaziuns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atras</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Svizra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quadrilingua</a:t>
                      </a:r>
                      <a:endParaRPr lang="de-DE" dirty="0">
                        <a:latin typeface="Verdana" pitchFamily="34" charset="0"/>
                        <a:ea typeface="Verdana" pitchFamily="34" charset="0"/>
                        <a:cs typeface="Verdana" pitchFamily="34" charset="0"/>
                      </a:endParaRPr>
                    </a:p>
                  </a:txBody>
                  <a:tcPr anchor="ctr"/>
                </a:tc>
              </a:tr>
              <a:tr h="64333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rumantsch</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talian</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franzos</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tudestg</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rumantsch</a:t>
                      </a:r>
                      <a:endParaRPr lang="de-DE" dirty="0">
                        <a:latin typeface="Verdana" pitchFamily="34" charset="0"/>
                        <a:ea typeface="Verdana" pitchFamily="34" charset="0"/>
                        <a:cs typeface="Verdana" pitchFamily="34" charset="0"/>
                      </a:endParaRPr>
                    </a:p>
                  </a:txBody>
                  <a:tcPr anchor="ctr"/>
                </a:tc>
              </a:tr>
              <a:tr h="4278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10" name="Foliennummernplatzhalter 9"/>
          <p:cNvSpPr>
            <a:spLocks noGrp="1"/>
          </p:cNvSpPr>
          <p:nvPr>
            <p:ph type="sldNum" sz="quarter" idx="4"/>
          </p:nvPr>
        </p:nvSpPr>
        <p:spPr/>
        <p:txBody>
          <a:bodyPr/>
          <a:lstStyle/>
          <a:p>
            <a:fld id="{8A6690F1-7CA1-4166-A522-500460961984}" type="slidenum">
              <a:rPr lang="de-DE" smtClean="0"/>
              <a:pPr/>
              <a:t>55</a:t>
            </a:fld>
            <a:endParaRPr lang="de-DE"/>
          </a:p>
        </p:txBody>
      </p:sp>
      <p:sp>
        <p:nvSpPr>
          <p:cNvPr id="11" name="Fußzeilenplatzhalter 10"/>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068758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a:t>
            </a:r>
            <a:r>
              <a:rPr lang="de-DE" spc="-140" dirty="0" smtClean="0"/>
              <a:t>: Abweichender Titel (Standardelement </a:t>
            </a:r>
            <a:r>
              <a:rPr lang="de-DE" spc="-140" dirty="0" err="1" smtClean="0"/>
              <a:t>fR</a:t>
            </a:r>
            <a:r>
              <a:rPr lang="de-DE" spc="-140" dirty="0" smtClean="0"/>
              <a:t>/</a:t>
            </a:r>
            <a:r>
              <a:rPr lang="de-DE" spc="-140" dirty="0" err="1" smtClean="0"/>
              <a:t>iR</a:t>
            </a:r>
            <a:r>
              <a:rPr lang="de-DE" spc="-140" dirty="0" smtClean="0"/>
              <a:t>) </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dirty="0" smtClean="0"/>
          </a:p>
          <a:p>
            <a:pPr algn="just">
              <a:spcBef>
                <a:spcPts val="200"/>
              </a:spcBef>
            </a:pPr>
            <a:r>
              <a:rPr lang="de-DE" dirty="0" smtClean="0"/>
              <a:t>Standardelement nur für fortlaufende Ressourcen und integrierende Ressourcen, für andere im Ermessen des Katalogisierenden</a:t>
            </a:r>
          </a:p>
          <a:p>
            <a:pPr algn="just">
              <a:spcBef>
                <a:spcPts val="200"/>
              </a:spcBef>
            </a:pPr>
            <a:endParaRPr lang="de-DE" dirty="0" smtClean="0"/>
          </a:p>
          <a:p>
            <a:pPr algn="just">
              <a:spcBef>
                <a:spcPts val="200"/>
              </a:spcBef>
            </a:pPr>
            <a:r>
              <a:rPr lang="de-DE" dirty="0" smtClean="0"/>
              <a:t>Informationsquellen (RDA 2.3.6.2) </a:t>
            </a:r>
          </a:p>
          <a:p>
            <a:pPr lvl="1">
              <a:spcBef>
                <a:spcPts val="200"/>
              </a:spcBef>
            </a:pPr>
            <a:r>
              <a:rPr lang="de-DE" dirty="0" smtClean="0"/>
              <a:t>Beliebige Quellen</a:t>
            </a:r>
          </a:p>
          <a:p>
            <a:pPr lvl="1">
              <a:spcBef>
                <a:spcPts val="200"/>
              </a:spcBef>
            </a:pPr>
            <a:endParaRPr lang="de-DE" sz="1800" dirty="0" smtClean="0"/>
          </a:p>
          <a:p>
            <a:pPr marL="342900" lvl="1" indent="-342900">
              <a:spcBef>
                <a:spcPts val="200"/>
              </a:spcBef>
              <a:buFont typeface="Arial" panose="020B0604020202020204" pitchFamily="34" charset="0"/>
              <a:buChar char="•"/>
            </a:pPr>
            <a:r>
              <a:rPr lang="de-DE" sz="2400" dirty="0" smtClean="0"/>
              <a:t>Erfassung nach den Grundregeln (RDA 2.3.6.3), d. h. so wie der Titel in der Informationsquelle erscheint (s. RDA 2.3.1)</a:t>
            </a:r>
          </a:p>
          <a:p>
            <a:endParaRPr lang="de-DE" sz="2200"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56</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8643983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Titel</a:t>
            </a:r>
            <a:r>
              <a:rPr lang="de-DE" spc="-140" dirty="0" smtClean="0"/>
              <a:t>: Abweichender Titel (Standardelement </a:t>
            </a:r>
            <a:r>
              <a:rPr lang="de-DE" spc="-140" dirty="0" err="1" smtClean="0"/>
              <a:t>fR</a:t>
            </a:r>
            <a:r>
              <a:rPr lang="de-DE" spc="-140" dirty="0" smtClean="0"/>
              <a:t>/</a:t>
            </a:r>
            <a:r>
              <a:rPr lang="de-DE" spc="-140" dirty="0" err="1" smtClean="0"/>
              <a:t>iR</a:t>
            </a:r>
            <a:r>
              <a:rPr lang="de-DE" spc="-140" dirty="0" smtClean="0"/>
              <a:t>) </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a:t>
            </a:r>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825151657"/>
              </p:ext>
            </p:extLst>
          </p:nvPr>
        </p:nvGraphicFramePr>
        <p:xfrm>
          <a:off x="395536" y="1412777"/>
          <a:ext cx="8424935" cy="1517838"/>
        </p:xfrm>
        <a:graphic>
          <a:graphicData uri="http://schemas.openxmlformats.org/drawingml/2006/table">
            <a:tbl>
              <a:tblPr firstRow="1" bandRow="1">
                <a:tableStyleId>{5C22544A-7EE6-4342-B048-85BDC9FD1C3A}</a:tableStyleId>
              </a:tblPr>
              <a:tblGrid>
                <a:gridCol w="1465206"/>
                <a:gridCol w="2639250"/>
                <a:gridCol w="4320479"/>
              </a:tblGrid>
              <a:tr h="36008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40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08/15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Nullachtfünfzehn</a:t>
                      </a:r>
                      <a:endParaRPr lang="de-DE" dirty="0">
                        <a:latin typeface="Verdana" pitchFamily="34" charset="0"/>
                        <a:ea typeface="Verdana" pitchFamily="34" charset="0"/>
                        <a:cs typeface="Verdana"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Null acht fünfzehn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337103680"/>
              </p:ext>
            </p:extLst>
          </p:nvPr>
        </p:nvGraphicFramePr>
        <p:xfrm>
          <a:off x="395536" y="3068961"/>
          <a:ext cx="8424935" cy="1728191"/>
        </p:xfrm>
        <a:graphic>
          <a:graphicData uri="http://schemas.openxmlformats.org/drawingml/2006/table">
            <a:tbl>
              <a:tblPr firstRow="1" bandRow="1">
                <a:tableStyleId>{5C22544A-7EE6-4342-B048-85BDC9FD1C3A}</a:tableStyleId>
              </a:tblPr>
              <a:tblGrid>
                <a:gridCol w="1465206"/>
                <a:gridCol w="2639250"/>
                <a:gridCol w="4320479"/>
              </a:tblGrid>
              <a:tr h="39876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1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1 x 1 der Bio-Küche</a:t>
                      </a:r>
                      <a:endParaRPr lang="de-DE" dirty="0">
                        <a:latin typeface="Verdana" pitchFamily="34" charset="0"/>
                        <a:ea typeface="Verdana" pitchFamily="34" charset="0"/>
                        <a:cs typeface="Verdana" pitchFamily="34" charset="0"/>
                      </a:endParaRPr>
                    </a:p>
                  </a:txBody>
                  <a:tcPr anchor="ctr"/>
                </a:tc>
              </a:tr>
              <a:tr h="48112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Einmaleins der Bio-Küche</a:t>
                      </a:r>
                      <a:endParaRPr lang="de-DE" dirty="0">
                        <a:latin typeface="Verdana" pitchFamily="34" charset="0"/>
                        <a:ea typeface="Verdana" pitchFamily="34" charset="0"/>
                        <a:cs typeface="Verdana" pitchFamily="34" charset="0"/>
                      </a:endParaRPr>
                    </a:p>
                  </a:txBody>
                  <a:tcPr anchor="ctr"/>
                </a:tc>
              </a:tr>
              <a:tr h="4241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1 mal 1 der Bio-Küche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4174697423"/>
              </p:ext>
            </p:extLst>
          </p:nvPr>
        </p:nvGraphicFramePr>
        <p:xfrm>
          <a:off x="395536" y="5041210"/>
          <a:ext cx="8424935" cy="1196102"/>
        </p:xfrm>
        <a:graphic>
          <a:graphicData uri="http://schemas.openxmlformats.org/drawingml/2006/table">
            <a:tbl>
              <a:tblPr firstRow="1" bandRow="1">
                <a:tableStyleId>{5C22544A-7EE6-4342-B048-85BDC9FD1C3A}</a:tableStyleId>
              </a:tblPr>
              <a:tblGrid>
                <a:gridCol w="1465206"/>
                <a:gridCol w="2639250"/>
                <a:gridCol w="4320479"/>
              </a:tblGrid>
              <a:tr h="3647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 Moritz Arndt Buch</a:t>
                      </a:r>
                      <a:endParaRPr lang="de-DE" dirty="0">
                        <a:latin typeface="Verdana" pitchFamily="34" charset="0"/>
                        <a:ea typeface="Verdana" pitchFamily="34" charset="0"/>
                        <a:cs typeface="Verdana" pitchFamily="34" charset="0"/>
                      </a:endParaRPr>
                    </a:p>
                  </a:txBody>
                  <a:tcPr anchor="ctr"/>
                </a:tc>
              </a:tr>
              <a:tr h="44130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Ernst-Moritz-Arndt-Buch</a:t>
                      </a:r>
                      <a:endParaRPr lang="de-DE" dirty="0">
                        <a:latin typeface="Verdana" pitchFamily="34" charset="0"/>
                        <a:ea typeface="Verdana" pitchFamily="34" charset="0"/>
                        <a:cs typeface="Verdana" pitchFamily="34" charset="0"/>
                      </a:endParaRPr>
                    </a:p>
                  </a:txBody>
                  <a:tcPr anchor="ctr"/>
                </a:tc>
              </a:tr>
            </a:tbl>
          </a:graphicData>
        </a:graphic>
      </p:graphicFrame>
      <p:sp>
        <p:nvSpPr>
          <p:cNvPr id="11" name="Foliennummernplatzhalter 10"/>
          <p:cNvSpPr>
            <a:spLocks noGrp="1"/>
          </p:cNvSpPr>
          <p:nvPr>
            <p:ph type="sldNum" sz="quarter" idx="4"/>
          </p:nvPr>
        </p:nvSpPr>
        <p:spPr/>
        <p:txBody>
          <a:bodyPr/>
          <a:lstStyle/>
          <a:p>
            <a:fld id="{8A6690F1-7CA1-4166-A522-500460961984}" type="slidenum">
              <a:rPr lang="de-DE" smtClean="0"/>
              <a:pPr/>
              <a:t>57</a:t>
            </a:fld>
            <a:endParaRPr lang="de-DE"/>
          </a:p>
        </p:txBody>
      </p:sp>
      <p:sp>
        <p:nvSpPr>
          <p:cNvPr id="12" name="Fußzeilenplatzhalter 11"/>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4994144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a:t>
            </a:r>
            <a:r>
              <a:rPr lang="de-DE" spc="-140" dirty="0" smtClean="0"/>
              <a:t>: Abweichender Titel (Standardelement </a:t>
            </a:r>
            <a:r>
              <a:rPr lang="de-DE" spc="-140" dirty="0" err="1" smtClean="0"/>
              <a:t>fR</a:t>
            </a:r>
            <a:r>
              <a:rPr lang="de-DE" spc="-140" dirty="0" smtClean="0"/>
              <a:t>/</a:t>
            </a:r>
            <a:r>
              <a:rPr lang="de-DE" spc="-140" dirty="0" err="1" smtClean="0"/>
              <a:t>iR</a:t>
            </a:r>
            <a:r>
              <a:rPr lang="de-DE" spc="-140" dirty="0" smtClean="0"/>
              <a:t>) </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a:t>
            </a:r>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r>
              <a:rPr lang="de-DE" sz="1800" dirty="0" smtClean="0"/>
              <a:t>Fortlaufende Ressource:</a:t>
            </a:r>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093819884"/>
              </p:ext>
            </p:extLst>
          </p:nvPr>
        </p:nvGraphicFramePr>
        <p:xfrm>
          <a:off x="395536" y="1412776"/>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535162428"/>
              </p:ext>
            </p:extLst>
          </p:nvPr>
        </p:nvGraphicFramePr>
        <p:xfrm>
          <a:off x="395536" y="3284985"/>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444184904"/>
              </p:ext>
            </p:extLst>
          </p:nvPr>
        </p:nvGraphicFramePr>
        <p:xfrm>
          <a:off x="395536" y="4869161"/>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Brill's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bl>
          </a:graphicData>
        </a:graphic>
      </p:graphicFrame>
      <p:sp>
        <p:nvSpPr>
          <p:cNvPr id="13" name="Foliennummernplatzhalter 12"/>
          <p:cNvSpPr>
            <a:spLocks noGrp="1"/>
          </p:cNvSpPr>
          <p:nvPr>
            <p:ph type="sldNum" sz="quarter" idx="4"/>
          </p:nvPr>
        </p:nvSpPr>
        <p:spPr/>
        <p:txBody>
          <a:bodyPr/>
          <a:lstStyle/>
          <a:p>
            <a:fld id="{8A6690F1-7CA1-4166-A522-500460961984}" type="slidenum">
              <a:rPr lang="de-DE" smtClean="0"/>
              <a:pPr/>
              <a:t>58</a:t>
            </a:fld>
            <a:endParaRPr lang="de-DE"/>
          </a:p>
        </p:txBody>
      </p:sp>
      <p:sp>
        <p:nvSpPr>
          <p:cNvPr id="14" name="Fußzeilenplatzhalter 13"/>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13325433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a:t>
            </a:r>
            <a:endParaRPr lang="de-DE" dirty="0"/>
          </a:p>
        </p:txBody>
      </p:sp>
      <p:sp>
        <p:nvSpPr>
          <p:cNvPr id="3" name="Textplatzhalter 2"/>
          <p:cNvSpPr>
            <a:spLocks noGrp="1"/>
          </p:cNvSpPr>
          <p:nvPr>
            <p:ph type="body" sz="quarter" idx="13"/>
          </p:nvPr>
        </p:nvSpPr>
        <p:spPr/>
        <p:txBody>
          <a:bodyPr wrap="square"/>
          <a:lstStyle/>
          <a:p>
            <a:pPr algn="just"/>
            <a:r>
              <a:rPr lang="de-DE" dirty="0" smtClean="0"/>
              <a:t>Angabe über</a:t>
            </a:r>
          </a:p>
          <a:p>
            <a:pPr lvl="1" algn="just"/>
            <a:r>
              <a:rPr lang="de-DE" dirty="0" smtClean="0"/>
              <a:t>Quelle eines Titels (z. B. wenn ermittelt)</a:t>
            </a:r>
          </a:p>
          <a:p>
            <a:pPr lvl="1" algn="just"/>
            <a:r>
              <a:rPr lang="de-DE" dirty="0" smtClean="0"/>
              <a:t>Datum, an welchem ein Titel angezeigt wurde (nicht gemeint ist das Datum, an dem eine Online-Ressource gesichtet wurde, um sie zu beschreiben)</a:t>
            </a:r>
          </a:p>
          <a:p>
            <a:pPr lvl="1" algn="just"/>
            <a:r>
              <a:rPr lang="de-DE" dirty="0" smtClean="0"/>
              <a:t>Abweichungen in Titeln</a:t>
            </a:r>
          </a:p>
          <a:p>
            <a:pPr lvl="1" algn="just"/>
            <a:r>
              <a:rPr lang="de-DE" dirty="0" smtClean="0"/>
              <a:t>Ungenauigkeiten, Streichungen usw. in Titeln</a:t>
            </a:r>
          </a:p>
          <a:p>
            <a:pPr lvl="1" algn="just"/>
            <a:r>
              <a:rPr lang="de-DE" dirty="0" smtClean="0"/>
              <a:t>andere Informationen, die sich auf einen Titel beziehen</a:t>
            </a:r>
          </a:p>
          <a:p>
            <a:pPr algn="just"/>
            <a:r>
              <a:rPr lang="de-DE" dirty="0" smtClean="0"/>
              <a:t>Informationsquellen (RDA 2.17.2.2) </a:t>
            </a:r>
          </a:p>
          <a:p>
            <a:pPr lvl="1"/>
            <a:r>
              <a:rPr lang="de-DE" dirty="0" smtClean="0"/>
              <a:t>Beliebige Quellen</a:t>
            </a:r>
          </a:p>
          <a:p>
            <a:r>
              <a:rPr lang="de-DE" dirty="0" smtClean="0"/>
              <a:t>Erstellung nach den allgemeinen Richtlinien für Anmerkungen (s. RDA 1.10)</a:t>
            </a:r>
          </a:p>
          <a:p>
            <a:pPr lvl="1"/>
            <a:r>
              <a:rPr lang="de-DE" spc="-50" dirty="0" smtClean="0"/>
              <a:t>Groß-/Kleinschreibung im Deutschen: neueste Auflage "Duden, Die deutsche Rechtschreibung" (s. RDA 1.10.2 D-A-CH).</a:t>
            </a:r>
          </a:p>
          <a:p>
            <a:pPr lvl="1"/>
            <a:r>
              <a:rPr lang="de-DE" spc="-50" dirty="0" smtClean="0"/>
              <a:t>Groß-/Kleinschreibung sonstige: Anhang A (s. RDA 1.10.2)</a:t>
            </a:r>
          </a:p>
          <a:p>
            <a:pPr lvl="1"/>
            <a:endParaRPr lang="de-DE" dirty="0" smtClean="0"/>
          </a:p>
          <a:p>
            <a:pPr lvl="1"/>
            <a:endParaRPr lang="de-DE" dirty="0" smtClean="0"/>
          </a:p>
          <a:p>
            <a:pPr lvl="1"/>
            <a:endParaRPr lang="de-DE" dirty="0" smtClean="0"/>
          </a:p>
          <a:p>
            <a:endParaRPr lang="de-DE" dirty="0" smtClean="0"/>
          </a:p>
        </p:txBody>
      </p:sp>
      <p:sp>
        <p:nvSpPr>
          <p:cNvPr id="8" name="Foliennummernplatzhalter 7"/>
          <p:cNvSpPr>
            <a:spLocks noGrp="1"/>
          </p:cNvSpPr>
          <p:nvPr>
            <p:ph type="sldNum" sz="quarter" idx="4"/>
          </p:nvPr>
        </p:nvSpPr>
        <p:spPr/>
        <p:txBody>
          <a:bodyPr/>
          <a:lstStyle/>
          <a:p>
            <a:fld id="{8A6690F1-7CA1-4166-A522-500460961984}" type="slidenum">
              <a:rPr lang="de-DE" smtClean="0"/>
              <a:pPr/>
              <a:t>59</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568916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Standardelemente-Set für Titeldaten und das Standardelemente-Set für Normdaten sind in </a:t>
            </a:r>
          </a:p>
          <a:p>
            <a:pPr marL="0" indent="0">
              <a:buNone/>
            </a:pPr>
            <a:r>
              <a:rPr lang="de-DE" b="1" dirty="0" smtClean="0"/>
              <a:t>RDA 0.6.1 D-A-CH </a:t>
            </a:r>
            <a:r>
              <a:rPr lang="de-DE" dirty="0" smtClean="0"/>
              <a:t>verlinkt.</a:t>
            </a:r>
          </a:p>
          <a:p>
            <a:pPr marL="0" indent="0">
              <a:buNone/>
            </a:pPr>
            <a:endParaRPr lang="de-DE" dirty="0" smtClean="0"/>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36919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86812" y="4800950"/>
            <a:ext cx="813690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Eine Liste mit allen Kernelementen ist unter </a:t>
            </a:r>
          </a:p>
          <a:p>
            <a:r>
              <a:rPr lang="de-DE" sz="2400" b="1" dirty="0" smtClean="0">
                <a:latin typeface="Verdana" panose="020B0604030504040204" pitchFamily="34" charset="0"/>
                <a:ea typeface="Verdana" panose="020B0604030504040204" pitchFamily="34" charset="0"/>
                <a:cs typeface="Verdana" panose="020B0604030504040204" pitchFamily="34" charset="0"/>
              </a:rPr>
              <a:t>RDA 1.3</a:t>
            </a:r>
            <a:r>
              <a:rPr lang="de-DE" sz="2400" dirty="0" smtClean="0">
                <a:latin typeface="Verdana" panose="020B0604030504040204" pitchFamily="34" charset="0"/>
                <a:ea typeface="Verdana" panose="020B0604030504040204" pitchFamily="34" charset="0"/>
                <a:cs typeface="Verdana" panose="020B0604030504040204" pitchFamily="34" charset="0"/>
              </a:rPr>
              <a:t> im Toolkit zu finden.</a:t>
            </a:r>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268653250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a:t>
            </a:r>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192492547"/>
              </p:ext>
            </p:extLst>
          </p:nvPr>
        </p:nvGraphicFramePr>
        <p:xfrm>
          <a:off x="395536" y="1412776"/>
          <a:ext cx="8424935" cy="193799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Haupttitel sollte lauten: 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877841651"/>
              </p:ext>
            </p:extLst>
          </p:nvPr>
        </p:nvGraphicFramePr>
        <p:xfrm>
          <a:off x="395536" y="3717033"/>
          <a:ext cx="8424935" cy="2312463"/>
        </p:xfrm>
        <a:graphic>
          <a:graphicData uri="http://schemas.openxmlformats.org/drawingml/2006/table">
            <a:tbl>
              <a:tblPr firstRow="1" bandRow="1">
                <a:tableStyleId>{5C22544A-7EE6-4342-B048-85BDC9FD1C3A}</a:tableStyleId>
              </a:tblPr>
              <a:tblGrid>
                <a:gridCol w="1465206"/>
                <a:gridCol w="2711258"/>
                <a:gridCol w="4248471"/>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r h="87230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s-ES" sz="1800" kern="1200" dirty="0" smtClean="0">
                          <a:solidFill>
                            <a:schemeClr val="dk1"/>
                          </a:solidFill>
                          <a:latin typeface="Verdana" pitchFamily="34" charset="0"/>
                          <a:ea typeface="Verdana" pitchFamily="34" charset="0"/>
                          <a:cs typeface="Verdana" pitchFamily="34" charset="0"/>
                        </a:rPr>
                        <a:t>Haupttitel erscheint auf Jg. 1, Nr. 1 (2013) als: Welt der Spritualität und Mystik</a:t>
                      </a:r>
                      <a:endParaRPr lang="de-DE" dirty="0">
                        <a:latin typeface="Verdana" pitchFamily="34" charset="0"/>
                        <a:ea typeface="Verdana" pitchFamily="34" charset="0"/>
                        <a:cs typeface="Verdana" pitchFamily="34" charset="0"/>
                      </a:endParaRPr>
                    </a:p>
                  </a:txBody>
                  <a:tcPr anchor="ctr"/>
                </a:tc>
              </a:tr>
            </a:tbl>
          </a:graphicData>
        </a:graphic>
      </p:graphicFrame>
      <p:sp>
        <p:nvSpPr>
          <p:cNvPr id="12" name="Foliennummernplatzhalter 11"/>
          <p:cNvSpPr>
            <a:spLocks noGrp="1"/>
          </p:cNvSpPr>
          <p:nvPr>
            <p:ph type="sldNum" sz="quarter" idx="4"/>
          </p:nvPr>
        </p:nvSpPr>
        <p:spPr/>
        <p:txBody>
          <a:bodyPr/>
          <a:lstStyle/>
          <a:p>
            <a:fld id="{8A6690F1-7CA1-4166-A522-500460961984}" type="slidenum">
              <a:rPr lang="de-DE" smtClean="0"/>
              <a:pPr/>
              <a:t>60</a:t>
            </a:fld>
            <a:endParaRPr lang="de-DE"/>
          </a:p>
        </p:txBody>
      </p:sp>
      <p:sp>
        <p:nvSpPr>
          <p:cNvPr id="13" name="Fußzeilenplatzhalter 12"/>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298669414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2232248"/>
          </a:xfrm>
        </p:spPr>
        <p:txBody>
          <a:bodyPr/>
          <a:lstStyle/>
          <a:p>
            <a:pPr algn="ctr"/>
            <a:r>
              <a:rPr lang="de-DE" sz="2800" dirty="0" smtClean="0"/>
              <a:t>Beschreibung der Manifestation</a:t>
            </a:r>
            <a:br>
              <a:rPr lang="de-DE" sz="2800" dirty="0" smtClean="0"/>
            </a:br>
            <a:r>
              <a:rPr lang="de-DE" sz="2800" dirty="0" smtClean="0"/>
              <a:t/>
            </a:r>
            <a:br>
              <a:rPr lang="de-DE" sz="2800" dirty="0" smtClean="0"/>
            </a:br>
            <a:r>
              <a:rPr lang="de-DE" dirty="0"/>
              <a:t>Verantwortlichkeitsangabe</a:t>
            </a:r>
            <a:br>
              <a:rPr lang="de-DE" dirty="0"/>
            </a:br>
            <a:r>
              <a:rPr lang="de-DE" dirty="0"/>
              <a:t>(RDA 2.4)</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61</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147793298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308705132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5505605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5574093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RDA kompakt | Stand: 31.07.2015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862510021"/>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326187948"/>
              </p:ext>
            </p:extLst>
          </p:nvPr>
        </p:nvGraphicFramePr>
        <p:xfrm>
          <a:off x="467544" y="4869160"/>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3789040"/>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420622246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RDA kompakt | Stand: 31.07.2015 | CC BY-NC-SA</a:t>
            </a:r>
            <a:endParaRPr lang="de-DE" dirty="0"/>
          </a:p>
        </p:txBody>
      </p:sp>
      <p:sp>
        <p:nvSpPr>
          <p:cNvPr id="9" name="Titel 1"/>
          <p:cNvSpPr>
            <a:spLocks noGrp="1"/>
          </p:cNvSpPr>
          <p:nvPr>
            <p:ph type="title"/>
          </p:nvPr>
        </p:nvSpPr>
        <p:spPr>
          <a:xfrm>
            <a:off x="251520" y="183778"/>
            <a:ext cx="8640960" cy="508918"/>
          </a:xfrm>
        </p:spPr>
        <p:txBody>
          <a:bodyPr/>
          <a:lstStyle/>
          <a:p>
            <a:r>
              <a:rPr lang="de-DE" dirty="0" smtClean="0"/>
              <a:t>Erfassen allgemein </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3634137339"/>
              </p:ext>
            </p:extLst>
          </p:nvPr>
        </p:nvGraphicFramePr>
        <p:xfrm>
          <a:off x="478632" y="2204864"/>
          <a:ext cx="8208912" cy="993661"/>
        </p:xfrm>
        <a:graphic>
          <a:graphicData uri="http://schemas.openxmlformats.org/drawingml/2006/table">
            <a:tbl>
              <a:tblPr firstRow="1" bandRow="1">
                <a:tableStyleId>{5C22544A-7EE6-4342-B048-85BDC9FD1C3A}</a:tableStyleId>
              </a:tblPr>
              <a:tblGrid>
                <a:gridCol w="1466432"/>
                <a:gridCol w="321341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1142997940"/>
              </p:ext>
            </p:extLst>
          </p:nvPr>
        </p:nvGraphicFramePr>
        <p:xfrm>
          <a:off x="478632" y="4725144"/>
          <a:ext cx="8208912" cy="1066800"/>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 </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312500976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Mehrere Personen usw. in einer Angabe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114675069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RDA kompakt | Stand: 31.07.2015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646640112"/>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413676590"/>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spTree>
    <p:extLst>
      <p:ext uri="{BB962C8B-B14F-4D97-AF65-F5344CB8AC3E}">
        <p14:creationId xmlns:p14="http://schemas.microsoft.com/office/powerpoint/2010/main" val="148287599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RDA kompakt | Stand: 31.07.2015 | CC BY-NC-SA</a:t>
            </a:r>
            <a:endParaRPr lang="de-DE" dirty="0"/>
          </a:p>
        </p:txBody>
      </p:sp>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z. B.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31288780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Anwendung der Standardelemente	</a:t>
            </a:r>
            <a:endParaRPr lang="de-DE" dirty="0"/>
          </a:p>
        </p:txBody>
      </p:sp>
      <p:sp>
        <p:nvSpPr>
          <p:cNvPr id="3" name="Textplatzhalter 2"/>
          <p:cNvSpPr>
            <a:spLocks noGrp="1"/>
          </p:cNvSpPr>
          <p:nvPr>
            <p:ph type="body" sz="quarter" idx="13"/>
          </p:nvPr>
        </p:nvSpPr>
        <p:spPr/>
        <p:txBody>
          <a:bodyPr wrap="square"/>
          <a:lstStyle/>
          <a:p>
            <a:pPr marL="0" indent="0">
              <a:buNone/>
            </a:pPr>
            <a:r>
              <a:rPr lang="de-DE" u="sng" dirty="0" smtClean="0"/>
              <a:t>Kernelement</a:t>
            </a:r>
            <a:endParaRPr lang="de-DE" u="sng" dirty="0"/>
          </a:p>
          <a:p>
            <a:pPr marL="0" indent="0">
              <a:buNone/>
            </a:pPr>
            <a:r>
              <a:rPr lang="de-DE" dirty="0"/>
              <a:t>Das Element 2.8.2 Erscheinungsort ist Kernelement</a:t>
            </a:r>
            <a:r>
              <a:rPr lang="de-DE" dirty="0" smtClean="0"/>
              <a:t>.</a:t>
            </a:r>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smtClean="0"/>
          </a:p>
        </p:txBody>
      </p:sp>
      <p:sp>
        <p:nvSpPr>
          <p:cNvPr id="4" name="Rechteck 3"/>
          <p:cNvSpPr/>
          <p:nvPr/>
        </p:nvSpPr>
        <p:spPr>
          <a:xfrm>
            <a:off x="539552" y="4365104"/>
            <a:ext cx="8280920" cy="1692771"/>
          </a:xfrm>
          <a:prstGeom prst="rect">
            <a:avLst/>
          </a:prstGeom>
        </p:spPr>
        <p:txBody>
          <a:bodyPr wrap="square">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Verpflichtend </a:t>
            </a:r>
            <a:r>
              <a:rPr lang="de-DE" sz="2000" dirty="0">
                <a:latin typeface="Verdana" panose="020B0604030504040204" pitchFamily="34" charset="0"/>
                <a:ea typeface="Verdana" panose="020B0604030504040204" pitchFamily="34" charset="0"/>
                <a:cs typeface="Verdana" panose="020B0604030504040204" pitchFamily="34" charset="0"/>
              </a:rPr>
              <a:t>ist </a:t>
            </a:r>
            <a:r>
              <a:rPr lang="de-DE" sz="2000" u="sng" dirty="0">
                <a:latin typeface="Verdana" panose="020B0604030504040204" pitchFamily="34" charset="0"/>
                <a:ea typeface="Verdana" panose="020B0604030504040204" pitchFamily="34" charset="0"/>
                <a:cs typeface="Verdana" panose="020B0604030504040204" pitchFamily="34" charset="0"/>
              </a:rPr>
              <a:t>nur</a:t>
            </a:r>
            <a:r>
              <a:rPr lang="de-DE" sz="2000" dirty="0">
                <a:latin typeface="Verdana" panose="020B0604030504040204" pitchFamily="34" charset="0"/>
                <a:ea typeface="Verdana" panose="020B0604030504040204" pitchFamily="34" charset="0"/>
                <a:cs typeface="Verdana" panose="020B0604030504040204" pitchFamily="34" charset="0"/>
              </a:rPr>
              <a:t> die Angabe des ersten </a:t>
            </a:r>
            <a:r>
              <a:rPr lang="de-DE" sz="2000" dirty="0" smtClean="0">
                <a:latin typeface="Verdana" panose="020B0604030504040204" pitchFamily="34" charset="0"/>
                <a:ea typeface="Verdana" panose="020B0604030504040204" pitchFamily="34" charset="0"/>
                <a:cs typeface="Verdana" panose="020B0604030504040204" pitchFamily="34" charset="0"/>
              </a:rPr>
              <a:t>Erscheinungsortes</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Zusätzliche Bestimmung </a:t>
            </a:r>
            <a:r>
              <a:rPr lang="de-DE" sz="2000" dirty="0" smtClean="0">
                <a:latin typeface="Verdana" panose="020B0604030504040204" pitchFamily="34" charset="0"/>
                <a:ea typeface="Verdana" panose="020B0604030504040204" pitchFamily="34" charset="0"/>
                <a:cs typeface="Verdana" panose="020B0604030504040204" pitchFamily="34" charset="0"/>
              </a:rPr>
              <a:t>für Nationalbibliotheken: alle </a:t>
            </a:r>
          </a:p>
          <a:p>
            <a:r>
              <a:rPr lang="de-DE" sz="2000" dirty="0" smtClean="0">
                <a:latin typeface="Verdana" panose="020B0604030504040204" pitchFamily="34" charset="0"/>
                <a:ea typeface="Verdana" panose="020B0604030504040204" pitchFamily="34" charset="0"/>
                <a:cs typeface="Verdana" panose="020B0604030504040204" pitchFamily="34" charset="0"/>
              </a:rPr>
              <a:t>D-A-CH Erscheinungsorte werden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8"/>
          <p:cNvSpPr>
            <a:spLocks noGrp="1"/>
          </p:cNvSpPr>
          <p:nvPr>
            <p:ph type="ftr" sz="quarter" idx="14"/>
          </p:nvPr>
        </p:nvSpPr>
        <p:spPr>
          <a:xfrm>
            <a:off x="467544" y="6376243"/>
            <a:ext cx="7776864" cy="365125"/>
          </a:xfrm>
        </p:spPr>
        <p:txBody>
          <a:bodyPr/>
          <a:lstStyle/>
          <a:p>
            <a:r>
              <a:rPr lang="de-DE" smtClean="0"/>
              <a:t>AG RDA Schulungsunterlagen | RDA kompakt | Stand: 31.07.2015 | CC BY-NC-SA</a:t>
            </a:r>
            <a:endParaRPr lang="de-DE" dirty="0"/>
          </a:p>
        </p:txBody>
      </p:sp>
      <p:graphicFrame>
        <p:nvGraphicFramePr>
          <p:cNvPr id="12" name="Tabelle 11"/>
          <p:cNvGraphicFramePr>
            <a:graphicFrameLocks noGrp="1"/>
          </p:cNvGraphicFramePr>
          <p:nvPr>
            <p:extLst>
              <p:ext uri="{D42A27DB-BD31-4B8C-83A1-F6EECF244321}">
                <p14:modId xmlns:p14="http://schemas.microsoft.com/office/powerpoint/2010/main" val="2749957641"/>
              </p:ext>
            </p:extLst>
          </p:nvPr>
        </p:nvGraphicFramePr>
        <p:xfrm>
          <a:off x="1043608" y="1988840"/>
          <a:ext cx="6768753" cy="2312275"/>
        </p:xfrm>
        <a:graphic>
          <a:graphicData uri="http://schemas.openxmlformats.org/drawingml/2006/table">
            <a:tbl>
              <a:tblPr firstRow="1" bandRow="1">
                <a:tableStyleId>{5C22544A-7EE6-4342-B048-85BDC9FD1C3A}</a:tableStyleId>
              </a:tblPr>
              <a:tblGrid>
                <a:gridCol w="1054413"/>
                <a:gridCol w="2677079"/>
                <a:gridCol w="3037261"/>
              </a:tblGrid>
              <a:tr h="361026">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RDA</a:t>
                      </a:r>
                    </a:p>
                  </a:txBody>
                  <a:tcPr anchor="ctr"/>
                </a:tc>
                <a:tc>
                  <a:txBody>
                    <a:bodyPr/>
                    <a:lstStyle/>
                    <a:p>
                      <a:pPr>
                        <a:lnSpc>
                          <a:spcPct val="115000"/>
                        </a:lnSpc>
                        <a:spcAft>
                          <a:spcPts val="1000"/>
                        </a:spcAft>
                      </a:pPr>
                      <a:r>
                        <a:rPr lang="de-DE" sz="1800">
                          <a:effectLst/>
                          <a:latin typeface="Verdana" panose="020B0604030504040204" pitchFamily="34" charset="0"/>
                          <a:ea typeface="Verdana" panose="020B0604030504040204" pitchFamily="34" charset="0"/>
                          <a:cs typeface="Verdana" panose="020B0604030504040204" pitchFamily="34" charset="0"/>
                        </a:rPr>
                        <a:t>Element</a:t>
                      </a:r>
                    </a:p>
                  </a:txBody>
                  <a:tcPr anchor="ct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Erfassung</a:t>
                      </a:r>
                    </a:p>
                  </a:txBody>
                  <a:tcPr anchor="ctr"/>
                </a:tc>
              </a:tr>
              <a:tr h="61936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Kassel</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19361">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Fulda</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66645">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Wiesbaden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6" name="Foliennummernplatzhalter 5"/>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1760938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88139613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Mehrere Verantwortlichkeitsangaben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bei ISBD-Darstellung durch 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spTree>
    <p:extLst>
      <p:ext uri="{BB962C8B-B14F-4D97-AF65-F5344CB8AC3E}">
        <p14:creationId xmlns:p14="http://schemas.microsoft.com/office/powerpoint/2010/main" val="191257798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RDA kompakt | Stand: 31.07.2015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094749528"/>
              </p:ext>
            </p:extLst>
          </p:nvPr>
        </p:nvGraphicFramePr>
        <p:xfrm>
          <a:off x="271810" y="3645024"/>
          <a:ext cx="8424935" cy="22279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72</a:t>
            </a:fld>
            <a:endParaRPr lang="de-DE"/>
          </a:p>
        </p:txBody>
      </p:sp>
    </p:spTree>
    <p:extLst>
      <p:ext uri="{BB962C8B-B14F-4D97-AF65-F5344CB8AC3E}">
        <p14:creationId xmlns:p14="http://schemas.microsoft.com/office/powerpoint/2010/main" val="189264574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RDA kompakt | Stand: 31.07.2015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91390540"/>
              </p:ext>
            </p:extLst>
          </p:nvPr>
        </p:nvGraphicFramePr>
        <p:xfrm>
          <a:off x="324162" y="3356992"/>
          <a:ext cx="8424935" cy="21549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73</a:t>
            </a:fld>
            <a:endParaRPr lang="de-DE"/>
          </a:p>
        </p:txBody>
      </p:sp>
    </p:spTree>
    <p:extLst>
      <p:ext uri="{BB962C8B-B14F-4D97-AF65-F5344CB8AC3E}">
        <p14:creationId xmlns:p14="http://schemas.microsoft.com/office/powerpoint/2010/main" val="94035783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erfassen, wenn eine Beziehung angelegt </a:t>
            </a:r>
            <a:r>
              <a:rPr lang="de-DE" dirty="0"/>
              <a:t>wird (RDA 2.4.2.3 </a:t>
            </a:r>
            <a:r>
              <a:rPr lang="de-DE" dirty="0" smtClean="0"/>
              <a:t>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spTree>
    <p:extLst>
      <p:ext uri="{BB962C8B-B14F-4D97-AF65-F5344CB8AC3E}">
        <p14:creationId xmlns:p14="http://schemas.microsoft.com/office/powerpoint/2010/main" val="165947740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spTree>
    <p:extLst>
      <p:ext uri="{BB962C8B-B14F-4D97-AF65-F5344CB8AC3E}">
        <p14:creationId xmlns:p14="http://schemas.microsoft.com/office/powerpoint/2010/main" val="86501108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616305609"/>
              </p:ext>
            </p:extLst>
          </p:nvPr>
        </p:nvGraphicFramePr>
        <p:xfrm>
          <a:off x="611560" y="3501008"/>
          <a:ext cx="7571184" cy="2224027"/>
        </p:xfrm>
        <a:graphic>
          <a:graphicData uri="http://schemas.openxmlformats.org/drawingml/2006/table">
            <a:tbl>
              <a:tblPr firstRow="1" bandRow="1">
                <a:tableStyleId>{5C22544A-7EE6-4342-B048-85BDC9FD1C3A}</a:tableStyleId>
              </a:tblPr>
              <a:tblGrid>
                <a:gridCol w="1224136"/>
                <a:gridCol w="3274683"/>
                <a:gridCol w="307236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76</a:t>
            </a:fld>
            <a:endParaRPr lang="de-DE"/>
          </a:p>
        </p:txBody>
      </p:sp>
    </p:spTree>
    <p:extLst>
      <p:ext uri="{BB962C8B-B14F-4D97-AF65-F5344CB8AC3E}">
        <p14:creationId xmlns:p14="http://schemas.microsoft.com/office/powerpoint/2010/main" val="79682966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2232248"/>
          </a:xfrm>
        </p:spPr>
        <p:txBody>
          <a:bodyPr/>
          <a:lstStyle/>
          <a:p>
            <a:pPr algn="ctr"/>
            <a:r>
              <a:rPr lang="de-DE" sz="2800" dirty="0" smtClean="0"/>
              <a:t>Beschreibung der Manifestation</a:t>
            </a:r>
            <a:br>
              <a:rPr lang="de-DE" sz="2800" dirty="0" smtClean="0"/>
            </a:br>
            <a:r>
              <a:rPr lang="de-DE" sz="2800" dirty="0" smtClean="0"/>
              <a:t/>
            </a:r>
            <a:br>
              <a:rPr lang="de-DE" sz="2800" dirty="0" smtClean="0"/>
            </a:br>
            <a:r>
              <a:rPr lang="de-DE" dirty="0"/>
              <a:t>Ausgabevermerk</a:t>
            </a:r>
            <a:br>
              <a:rPr lang="de-DE" dirty="0"/>
            </a:br>
            <a:r>
              <a:rPr lang="de-DE" dirty="0"/>
              <a:t>(RDA 2.5)</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77</a:t>
            </a:fld>
            <a:endParaRPr lang="de-DE"/>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Tree>
    <p:extLst>
      <p:ext uri="{BB962C8B-B14F-4D97-AF65-F5344CB8AC3E}">
        <p14:creationId xmlns:p14="http://schemas.microsoft.com/office/powerpoint/2010/main" val="3106832574"/>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332656"/>
            <a:ext cx="8784976" cy="508918"/>
          </a:xfrm>
        </p:spPr>
        <p:txBody>
          <a:bodyPr/>
          <a:lstStyle/>
          <a:p>
            <a:r>
              <a:rPr lang="de-DE" dirty="0" smtClean="0"/>
              <a:t>Ausgabevermerk, Geltungsbereich </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pPr marL="400050"/>
            <a:endParaRPr lang="de-DE" dirty="0" smtClean="0"/>
          </a:p>
          <a:p>
            <a:pPr marL="400050"/>
            <a:r>
              <a:rPr lang="de-DE" dirty="0" smtClean="0"/>
              <a:t>Ausgabevermerk ist die zusammenfassende Bezeichnung für:</a:t>
            </a:r>
          </a:p>
          <a:p>
            <a:pPr marL="400050"/>
            <a:endParaRPr lang="de-DE" dirty="0" smtClean="0"/>
          </a:p>
          <a:p>
            <a:pPr marL="400050"/>
            <a:r>
              <a:rPr lang="de-DE" dirty="0" smtClean="0"/>
              <a:t>Ausgabebezeichnung </a:t>
            </a:r>
          </a:p>
          <a:p>
            <a:pPr marL="800100" lvl="1"/>
            <a:r>
              <a:rPr lang="de-DE" dirty="0" smtClean="0"/>
              <a:t>Beispiel: 1. Auflage</a:t>
            </a:r>
          </a:p>
          <a:p>
            <a:pPr marL="400050"/>
            <a:r>
              <a:rPr lang="de-DE" dirty="0" smtClean="0"/>
              <a:t>Ausgabebezeichnung </a:t>
            </a:r>
            <a:r>
              <a:rPr lang="de-DE" dirty="0"/>
              <a:t>einer näher erläuterten </a:t>
            </a:r>
            <a:r>
              <a:rPr lang="de-DE" dirty="0" smtClean="0"/>
              <a:t>Überarbeitung</a:t>
            </a:r>
          </a:p>
          <a:p>
            <a:pPr marL="800100" lvl="1"/>
            <a:r>
              <a:rPr lang="de-DE" dirty="0" smtClean="0"/>
              <a:t>Beispiel: 2. korrigierter Druck (als zusätzliche Angabe zur 1. Auflage)</a:t>
            </a:r>
          </a:p>
          <a:p>
            <a:r>
              <a:rPr lang="de-DE" dirty="0" smtClean="0"/>
              <a:t>Verantwortlichkeitsangaben, die sich auf die Ausgabe beziehen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242971389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Standardelemente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Ausgabebezeichnung und Ausgabebezeichnung einer näher erläuterten Überarbeitung sind Standardelemente</a:t>
            </a:r>
          </a:p>
          <a:p>
            <a:endParaRPr lang="de-DE" dirty="0" smtClean="0"/>
          </a:p>
          <a:p>
            <a:r>
              <a:rPr lang="de-DE" dirty="0" smtClean="0"/>
              <a:t>Weitere Angaben sind optional</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spTree>
    <p:extLst>
      <p:ext uri="{BB962C8B-B14F-4D97-AF65-F5344CB8AC3E}">
        <p14:creationId xmlns:p14="http://schemas.microsoft.com/office/powerpoint/2010/main" val="34009453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420888"/>
            <a:ext cx="8229600" cy="1512168"/>
          </a:xfrm>
        </p:spPr>
        <p:txBody>
          <a:bodyPr/>
          <a:lstStyle/>
          <a:p>
            <a:pPr algn="ctr"/>
            <a:r>
              <a:rPr lang="de-DE" dirty="0" smtClean="0"/>
              <a:t>Zusammengesetzte Beschreibung und erste Titelaufnahme nach RDA für eine einzelne Einheit und eine fortlaufende Ressource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920880" cy="365125"/>
          </a:xfrm>
        </p:spPr>
        <p:txBody>
          <a:bodyPr/>
          <a:lstStyle/>
          <a:p>
            <a:r>
              <a:rPr lang="de-DE" smtClean="0"/>
              <a:t>AG RDA Schulungsunterlagen | RDA kompakt | Stand: 31.07.2015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370739727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Ausgabebezeichnung (RDA 2.5.2.2):</a:t>
            </a:r>
          </a:p>
          <a:p>
            <a:pPr lvl="1"/>
            <a:r>
              <a:rPr lang="de-DE" dirty="0" smtClean="0"/>
              <a:t>Dieselbe Quelle wie für den Haupttitel</a:t>
            </a:r>
          </a:p>
          <a:p>
            <a:pPr lvl="1"/>
            <a:endParaRPr lang="de-DE" dirty="0" smtClean="0"/>
          </a:p>
          <a:p>
            <a:r>
              <a:rPr lang="de-DE" dirty="0" smtClean="0"/>
              <a:t>Ausgabebezeichnung einer näher erläuterten Überarbeitung (RDA 2.5.6.2)</a:t>
            </a:r>
            <a:r>
              <a:rPr lang="de-DE" sz="2600" dirty="0" smtClean="0"/>
              <a:t>:</a:t>
            </a:r>
          </a:p>
          <a:p>
            <a:pPr lvl="1"/>
            <a:r>
              <a:rPr lang="de-DE" sz="2200" dirty="0" smtClean="0"/>
              <a:t>Dieselbe Quelle </a:t>
            </a:r>
            <a:r>
              <a:rPr lang="de-DE" sz="2200" smtClean="0"/>
              <a:t>wie für die </a:t>
            </a:r>
            <a:r>
              <a:rPr lang="de-DE" sz="2200" dirty="0" smtClean="0"/>
              <a:t>Ausgabebezeichnung</a:t>
            </a:r>
          </a:p>
          <a:p>
            <a:pPr lvl="1"/>
            <a:endParaRPr lang="de-DE" sz="2200" dirty="0"/>
          </a:p>
          <a:p>
            <a:r>
              <a:rPr lang="de-DE" dirty="0" smtClean="0"/>
              <a:t>Danach für beide:</a:t>
            </a:r>
          </a:p>
          <a:p>
            <a:pPr lvl="1"/>
            <a:r>
              <a:rPr lang="de-DE" dirty="0" smtClean="0"/>
              <a:t>Eine andere Quelle in der Ressource</a:t>
            </a:r>
          </a:p>
          <a:p>
            <a:pPr lvl="1"/>
            <a:r>
              <a:rPr lang="de-DE" dirty="0" smtClean="0"/>
              <a:t>Eine andere Informationsquelle</a:t>
            </a:r>
          </a:p>
          <a:p>
            <a:pPr lvl="2"/>
            <a:r>
              <a:rPr lang="de-DE" sz="1800" dirty="0"/>
              <a:t>Informationsquellen von außerhalb der Ressource werden eckig geklammert (RDA 2.2.4 D-A-CH)</a:t>
            </a:r>
          </a:p>
          <a:p>
            <a:pPr lvl="2"/>
            <a:endParaRPr lang="de-DE" dirty="0"/>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138595043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12968" cy="508918"/>
          </a:xfrm>
        </p:spPr>
        <p:txBody>
          <a:bodyPr/>
          <a:lstStyle/>
          <a:p>
            <a:r>
              <a:rPr lang="de-DE" dirty="0" smtClean="0"/>
              <a:t>Erfassen von Ausgabevermerken </a:t>
            </a:r>
            <a:endParaRPr lang="de-DE" dirty="0"/>
          </a:p>
        </p:txBody>
      </p:sp>
      <p:sp>
        <p:nvSpPr>
          <p:cNvPr id="3" name="Textplatzhalter 2"/>
          <p:cNvSpPr>
            <a:spLocks noGrp="1"/>
          </p:cNvSpPr>
          <p:nvPr>
            <p:ph type="body" sz="quarter" idx="13"/>
          </p:nvPr>
        </p:nvSpPr>
        <p:spPr/>
        <p:txBody>
          <a:bodyPr wrap="square"/>
          <a:lstStyle/>
          <a:p>
            <a:r>
              <a:rPr lang="de-DE" dirty="0"/>
              <a:t>Vorlagegemäßes Übertragen</a:t>
            </a:r>
          </a:p>
          <a:p>
            <a:endParaRPr lang="de-DE" dirty="0"/>
          </a:p>
          <a:p>
            <a:r>
              <a:rPr lang="de-DE" dirty="0"/>
              <a:t>Dabei Beachtung der Regeln für Groß- und Kleinschreibung, Zeichensetzung usw. (RDA 1.7 und RDA 1.7 </a:t>
            </a:r>
            <a:r>
              <a:rPr lang="de-DE" dirty="0" smtClean="0"/>
              <a:t>D-A-CH)</a:t>
            </a:r>
          </a:p>
          <a:p>
            <a:endParaRPr lang="de-DE" sz="1800" dirty="0"/>
          </a:p>
          <a:p>
            <a:r>
              <a:rPr lang="de-DE" dirty="0" smtClean="0"/>
              <a:t>Fingierung möglich, wenn</a:t>
            </a:r>
          </a:p>
          <a:p>
            <a:pPr lvl="1"/>
            <a:r>
              <a:rPr lang="de-DE" dirty="0" smtClean="0"/>
              <a:t>keine Ausgabebezeichnung genannt ist </a:t>
            </a:r>
            <a:r>
              <a:rPr lang="de-DE" b="1" dirty="0" smtClean="0"/>
              <a:t>und</a:t>
            </a:r>
          </a:p>
          <a:p>
            <a:pPr lvl="1"/>
            <a:r>
              <a:rPr lang="de-DE" dirty="0"/>
              <a:t>s</a:t>
            </a:r>
            <a:r>
              <a:rPr lang="de-DE" dirty="0" smtClean="0"/>
              <a:t>ignifikante Änderungen gegenüber anderen Ausgaben bekannt sind (RDA 2.5.1.4 + RDA 2.5.1.4 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a:p>
        </p:txBody>
      </p:sp>
    </p:spTree>
    <p:extLst>
      <p:ext uri="{BB962C8B-B14F-4D97-AF65-F5344CB8AC3E}">
        <p14:creationId xmlns:p14="http://schemas.microsoft.com/office/powerpoint/2010/main" val="162268832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Ausgabebezeichnung </a:t>
            </a:r>
          </a:p>
        </p:txBody>
      </p:sp>
      <p:sp>
        <p:nvSpPr>
          <p:cNvPr id="3" name="Textplatzhalter 2"/>
          <p:cNvSpPr>
            <a:spLocks noGrp="1"/>
          </p:cNvSpPr>
          <p:nvPr>
            <p:ph type="body" sz="quarter" idx="13"/>
          </p:nvPr>
        </p:nvSpPr>
        <p:spPr/>
        <p:txBody>
          <a:bodyPr/>
          <a:lstStyle/>
          <a:p>
            <a:r>
              <a:rPr lang="de-DE" dirty="0" smtClean="0"/>
              <a:t>besteht </a:t>
            </a:r>
            <a:r>
              <a:rPr lang="de-DE" dirty="0"/>
              <a:t>in der Regel aus Wörtern wie Auflage, Edition, Release o. ä</a:t>
            </a:r>
            <a:r>
              <a:rPr lang="de-DE" dirty="0" smtClean="0"/>
              <a:t>.</a:t>
            </a:r>
          </a:p>
          <a:p>
            <a:r>
              <a:rPr lang="de-DE" dirty="0"/>
              <a:t>und/oder einer Angabe, die einen Unterschied anzeigt </a:t>
            </a:r>
            <a:endParaRPr lang="de-DE" dirty="0" smtClean="0"/>
          </a:p>
          <a:p>
            <a:pPr marL="0" indent="0">
              <a:buNone/>
            </a:pPr>
            <a:endParaRPr lang="de-DE" dirty="0"/>
          </a:p>
          <a:p>
            <a:pPr lvl="1"/>
            <a:r>
              <a:rPr lang="de-DE" dirty="0"/>
              <a:t>im Inhalt, z. B. </a:t>
            </a:r>
            <a:r>
              <a:rPr lang="de-DE" dirty="0" err="1"/>
              <a:t>Preliminary</a:t>
            </a:r>
            <a:r>
              <a:rPr lang="de-DE" dirty="0"/>
              <a:t> </a:t>
            </a:r>
            <a:r>
              <a:rPr lang="de-DE" dirty="0" err="1"/>
              <a:t>version</a:t>
            </a:r>
            <a:r>
              <a:rPr lang="de-DE" dirty="0" smtClean="0"/>
              <a:t>,</a:t>
            </a:r>
            <a:br>
              <a:rPr lang="de-DE" dirty="0" smtClean="0"/>
            </a:br>
            <a:endParaRPr lang="de-DE" dirty="0"/>
          </a:p>
          <a:p>
            <a:pPr lvl="1"/>
            <a:r>
              <a:rPr lang="de-DE" dirty="0"/>
              <a:t>in der geografischen Abdeckung, z. B. International </a:t>
            </a:r>
            <a:r>
              <a:rPr lang="de-DE" dirty="0" err="1"/>
              <a:t>edition</a:t>
            </a:r>
            <a:r>
              <a:rPr lang="de-DE" dirty="0"/>
              <a:t>, Ausgabe für Baden-Württemberg</a:t>
            </a:r>
            <a:r>
              <a:rPr lang="de-DE" dirty="0" smtClean="0"/>
              <a:t>,</a:t>
            </a:r>
            <a:br>
              <a:rPr lang="de-DE" dirty="0" smtClean="0"/>
            </a:br>
            <a:endParaRPr lang="de-DE" dirty="0"/>
          </a:p>
          <a:p>
            <a:pPr lvl="1"/>
            <a:r>
              <a:rPr lang="de-DE" dirty="0"/>
              <a:t>in der Sprache, z. B. Deutsche Erstausgabe, First American </a:t>
            </a:r>
            <a:r>
              <a:rPr lang="de-DE" dirty="0" err="1"/>
              <a:t>edition</a:t>
            </a:r>
            <a:r>
              <a:rPr lang="de-DE" dirty="0"/>
              <a:t>, </a:t>
            </a:r>
            <a:r>
              <a:rPr lang="de-DE" dirty="0" smtClean="0"/>
              <a:t/>
            </a:r>
            <a:br>
              <a:rPr lang="de-DE" dirty="0" smtClean="0"/>
            </a:br>
            <a:endParaRPr lang="de-DE" dirty="0"/>
          </a:p>
          <a:p>
            <a:pPr lvl="1"/>
            <a:r>
              <a:rPr lang="de-DE" dirty="0"/>
              <a:t>in der Zielgruppe, z. B. Schulausgabe</a:t>
            </a:r>
            <a:r>
              <a:rPr lang="de-DE"/>
              <a:t>, </a:t>
            </a:r>
            <a:r>
              <a:rPr lang="de-DE" smtClean="0"/>
              <a:t>Studienausgabe</a:t>
            </a:r>
            <a:r>
              <a:rPr lang="de-DE" dirty="0"/>
              <a:t/>
            </a:r>
            <a:br>
              <a:rPr lang="de-DE" dirty="0"/>
            </a:br>
            <a:endParaRPr lang="de-DE" dirty="0"/>
          </a:p>
        </p:txBody>
      </p:sp>
      <p:sp>
        <p:nvSpPr>
          <p:cNvPr id="4" name="Fußzeilenplatzhalter 3"/>
          <p:cNvSpPr>
            <a:spLocks noGrp="1"/>
          </p:cNvSpPr>
          <p:nvPr>
            <p:ph type="ftr" sz="quarter" idx="14"/>
          </p:nvPr>
        </p:nvSpPr>
        <p:spPr>
          <a:xfrm>
            <a:off x="467544" y="6376243"/>
            <a:ext cx="6840760"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82</a:t>
            </a:fld>
            <a:endParaRPr lang="de-DE"/>
          </a:p>
        </p:txBody>
      </p:sp>
    </p:spTree>
    <p:extLst>
      <p:ext uri="{BB962C8B-B14F-4D97-AF65-F5344CB8AC3E}">
        <p14:creationId xmlns:p14="http://schemas.microsoft.com/office/powerpoint/2010/main" val="401423116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Ausgabebezeichnung </a:t>
            </a:r>
          </a:p>
        </p:txBody>
      </p:sp>
      <p:sp>
        <p:nvSpPr>
          <p:cNvPr id="3" name="Textplatzhalter 2"/>
          <p:cNvSpPr>
            <a:spLocks noGrp="1"/>
          </p:cNvSpPr>
          <p:nvPr>
            <p:ph type="body" sz="quarter" idx="13"/>
          </p:nvPr>
        </p:nvSpPr>
        <p:spPr/>
        <p:txBody>
          <a:bodyPr/>
          <a:lstStyle/>
          <a:p>
            <a:pPr lvl="0"/>
            <a:r>
              <a:rPr lang="de-DE" dirty="0" smtClean="0"/>
              <a:t>kann </a:t>
            </a:r>
            <a:r>
              <a:rPr lang="de-DE" dirty="0"/>
              <a:t>außerdem </a:t>
            </a:r>
            <a:r>
              <a:rPr lang="de-DE" dirty="0" smtClean="0"/>
              <a:t>Folgendes </a:t>
            </a:r>
            <a:r>
              <a:rPr lang="de-DE" dirty="0"/>
              <a:t>anzeigen:</a:t>
            </a:r>
            <a:br>
              <a:rPr lang="de-DE" dirty="0"/>
            </a:br>
            <a:endParaRPr lang="de-DE" dirty="0"/>
          </a:p>
          <a:p>
            <a:pPr lvl="1"/>
            <a:r>
              <a:rPr lang="de-DE" dirty="0"/>
              <a:t>ein bestimmtes Format, z. B. Big </a:t>
            </a:r>
            <a:r>
              <a:rPr lang="de-DE" dirty="0" err="1"/>
              <a:t>book</a:t>
            </a:r>
            <a:r>
              <a:rPr lang="de-DE" dirty="0"/>
              <a:t> </a:t>
            </a:r>
            <a:r>
              <a:rPr lang="de-DE" dirty="0" err="1"/>
              <a:t>edition</a:t>
            </a:r>
            <a:r>
              <a:rPr lang="de-DE" dirty="0"/>
              <a:t>, Ausgabe in Großdruck</a:t>
            </a:r>
            <a:r>
              <a:rPr lang="de-DE" dirty="0" smtClean="0"/>
              <a:t>,</a:t>
            </a:r>
            <a:br>
              <a:rPr lang="de-DE" dirty="0" smtClean="0"/>
            </a:br>
            <a:endParaRPr lang="de-DE" dirty="0"/>
          </a:p>
          <a:p>
            <a:pPr lvl="1"/>
            <a:r>
              <a:rPr lang="de-DE" dirty="0"/>
              <a:t>ein unterschiedliches Datum, das mit dem Inhalt in Verbindung steht, z. B. Stand: Oktober 1981</a:t>
            </a:r>
            <a:r>
              <a:rPr lang="de-DE" dirty="0" smtClean="0"/>
              <a:t>,</a:t>
            </a:r>
            <a:br>
              <a:rPr lang="de-DE" dirty="0" smtClean="0"/>
            </a:br>
            <a:endParaRPr lang="de-DE" dirty="0"/>
          </a:p>
          <a:p>
            <a:pPr lvl="1"/>
            <a:r>
              <a:rPr lang="de-DE" dirty="0"/>
              <a:t>eine bestimmte Stimmlage bzw. ein bestimmtes Format bei Noten, z. B. </a:t>
            </a:r>
            <a:r>
              <a:rPr lang="de-DE" dirty="0" smtClean="0"/>
              <a:t>Klavierauszug </a:t>
            </a:r>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83</a:t>
            </a:fld>
            <a:endParaRPr lang="de-DE"/>
          </a:p>
        </p:txBody>
      </p:sp>
    </p:spTree>
    <p:extLst>
      <p:ext uri="{BB962C8B-B14F-4D97-AF65-F5344CB8AC3E}">
        <p14:creationId xmlns:p14="http://schemas.microsoft.com/office/powerpoint/2010/main" val="171533422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 </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939234821"/>
              </p:ext>
            </p:extLst>
          </p:nvPr>
        </p:nvGraphicFramePr>
        <p:xfrm>
          <a:off x="432480" y="2132856"/>
          <a:ext cx="8315984" cy="993661"/>
        </p:xfrm>
        <a:graphic>
          <a:graphicData uri="http://schemas.openxmlformats.org/drawingml/2006/table">
            <a:tbl>
              <a:tblPr firstRow="1" bandRow="1">
                <a:tableStyleId>{5C22544A-7EE6-4342-B048-85BDC9FD1C3A}</a:tableStyleId>
              </a:tblPr>
              <a:tblGrid>
                <a:gridCol w="1478397"/>
                <a:gridCol w="3262491"/>
                <a:gridCol w="3575096"/>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Zweite</a:t>
                      </a:r>
                      <a:r>
                        <a:rPr lang="de-DE" baseline="0" dirty="0" smtClean="0">
                          <a:latin typeface="Verdana" panose="020B0604030504040204" pitchFamily="34" charset="0"/>
                          <a:ea typeface="Verdana" panose="020B0604030504040204" pitchFamily="34" charset="0"/>
                          <a:cs typeface="Verdana" panose="020B0604030504040204" pitchFamily="34" charset="0"/>
                        </a:rPr>
                        <a:t> Auflage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785257047"/>
              </p:ext>
            </p:extLst>
          </p:nvPr>
        </p:nvGraphicFramePr>
        <p:xfrm>
          <a:off x="467542" y="4653136"/>
          <a:ext cx="8352929" cy="993661"/>
        </p:xfrm>
        <a:graphic>
          <a:graphicData uri="http://schemas.openxmlformats.org/drawingml/2006/table">
            <a:tbl>
              <a:tblPr firstRow="1" bandRow="1">
                <a:tableStyleId>{5C22544A-7EE6-4342-B048-85BDC9FD1C3A}</a:tableStyleId>
              </a:tblPr>
              <a:tblGrid>
                <a:gridCol w="1484965"/>
                <a:gridCol w="3276985"/>
                <a:gridCol w="3590979"/>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Zweisprachige</a:t>
                      </a:r>
                      <a:r>
                        <a:rPr lang="de-DE" baseline="0" dirty="0" smtClean="0">
                          <a:latin typeface="Verdana" panose="020B0604030504040204" pitchFamily="34" charset="0"/>
                          <a:ea typeface="Verdana" panose="020B0604030504040204" pitchFamily="34" charset="0"/>
                          <a:cs typeface="Verdana" panose="020B0604030504040204" pitchFamily="34" charset="0"/>
                        </a:rPr>
                        <a:t> 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611560" y="1194626"/>
            <a:ext cx="2968438" cy="565416"/>
          </a:xfrm>
          <a:prstGeom prst="rect">
            <a:avLst/>
          </a:prstGeom>
          <a:ln w="3175">
            <a:solidFill>
              <a:schemeClr val="tx1"/>
            </a:solidFill>
          </a:ln>
        </p:spPr>
      </p:pic>
      <p:pic>
        <p:nvPicPr>
          <p:cNvPr id="11" name="Grafik 10"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1" y="3429001"/>
            <a:ext cx="4248472" cy="765492"/>
          </a:xfrm>
          <a:prstGeom prst="rect">
            <a:avLst/>
          </a:prstGeom>
          <a:ln>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84</a:t>
            </a:fld>
            <a:endParaRPr lang="de-DE"/>
          </a:p>
        </p:txBody>
      </p:sp>
    </p:spTree>
    <p:extLst>
      <p:ext uri="{BB962C8B-B14F-4D97-AF65-F5344CB8AC3E}">
        <p14:creationId xmlns:p14="http://schemas.microsoft.com/office/powerpoint/2010/main" val="366270774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 </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540597192"/>
              </p:ext>
            </p:extLst>
          </p:nvPr>
        </p:nvGraphicFramePr>
        <p:xfrm>
          <a:off x="496703" y="3933056"/>
          <a:ext cx="8323768" cy="993661"/>
        </p:xfrm>
        <a:graphic>
          <a:graphicData uri="http://schemas.openxmlformats.org/drawingml/2006/table">
            <a:tbl>
              <a:tblPr firstRow="1" bandRow="1">
                <a:tableStyleId>{5C22544A-7EE6-4342-B048-85BDC9FD1C3A}</a:tableStyleId>
              </a:tblPr>
              <a:tblGrid>
                <a:gridCol w="1479781"/>
                <a:gridCol w="3265545"/>
                <a:gridCol w="357844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 Auflage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4153" y="942342"/>
            <a:ext cx="1904190" cy="711202"/>
          </a:xfrm>
          <a:prstGeom prst="rect">
            <a:avLst/>
          </a:prstGeom>
          <a:ln w="3175">
            <a:solidFill>
              <a:schemeClr val="tx1"/>
            </a:solidFill>
          </a:ln>
        </p:spPr>
      </p:pic>
      <p:sp>
        <p:nvSpPr>
          <p:cNvPr id="11" name="Textfeld 10"/>
          <p:cNvSpPr txBox="1"/>
          <p:nvPr/>
        </p:nvSpPr>
        <p:spPr>
          <a:xfrm>
            <a:off x="359966" y="942342"/>
            <a:ext cx="2267416"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Titelseite:</a:t>
            </a:r>
          </a:p>
        </p:txBody>
      </p:sp>
      <p:sp>
        <p:nvSpPr>
          <p:cNvPr id="12" name="Textfeld 11"/>
          <p:cNvSpPr txBox="1"/>
          <p:nvPr/>
        </p:nvSpPr>
        <p:spPr>
          <a:xfrm>
            <a:off x="359966" y="1772816"/>
            <a:ext cx="3924921"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 Titelseite:</a:t>
            </a:r>
          </a:p>
        </p:txBody>
      </p:sp>
      <p:sp>
        <p:nvSpPr>
          <p:cNvPr id="14" name="Textfeld 13"/>
          <p:cNvSpPr txBox="1"/>
          <p:nvPr/>
        </p:nvSpPr>
        <p:spPr>
          <a:xfrm>
            <a:off x="401358" y="5132835"/>
            <a:ext cx="8139472" cy="923330"/>
          </a:xfrm>
          <a:prstGeom prst="rect">
            <a:avLst/>
          </a:prstGeom>
          <a:solidFill>
            <a:schemeClr val="bg1"/>
          </a:solidFill>
          <a:ln>
            <a:noFill/>
          </a:ln>
        </p:spPr>
        <p:txBody>
          <a:bodyPr wrap="none" rtlCol="0">
            <a:spAutoFit/>
          </a:bodyPr>
          <a:lstStyle/>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Titelseite hat als Informationsquelle bei der Ausgabebezeichnung</a:t>
            </a:r>
          </a:p>
          <a:p>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   Vorrang vor anderen Quellen</a:t>
            </a:r>
          </a:p>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Ausführliche Formulierung bei Bedarf zusätzlich als Anmerkung</a:t>
            </a:r>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966" y="2175221"/>
            <a:ext cx="6593584" cy="132578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spTree>
    <p:extLst>
      <p:ext uri="{BB962C8B-B14F-4D97-AF65-F5344CB8AC3E}">
        <p14:creationId xmlns:p14="http://schemas.microsoft.com/office/powerpoint/2010/main" val="2281867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Ausgabebezeichnung einer näher erläuterten Überarbeitung </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RDA kompakt | Stand: 31.07.2015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253816997"/>
              </p:ext>
            </p:extLst>
          </p:nvPr>
        </p:nvGraphicFramePr>
        <p:xfrm>
          <a:off x="295391" y="2420888"/>
          <a:ext cx="8352928" cy="2304256"/>
        </p:xfrm>
        <a:graphic>
          <a:graphicData uri="http://schemas.openxmlformats.org/drawingml/2006/table">
            <a:tbl>
              <a:tblPr firstRow="1" bandRow="1">
                <a:tableStyleId>{5C22544A-7EE6-4342-B048-85BDC9FD1C3A}</a:tableStyleId>
              </a:tblPr>
              <a:tblGrid>
                <a:gridCol w="1484965"/>
                <a:gridCol w="3276985"/>
                <a:gridCol w="3590978"/>
              </a:tblGrid>
              <a:tr h="38763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429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Second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edition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736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2.5.6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Ausgabebezeichnung einer näher erläuterten</a:t>
                      </a:r>
                      <a:r>
                        <a:rPr lang="de-DE" b="1" baseline="0" dirty="0" smtClean="0">
                          <a:latin typeface="Verdana" panose="020B0604030504040204" pitchFamily="34" charset="0"/>
                          <a:ea typeface="Verdana" panose="020B0604030504040204" pitchFamily="34" charset="0"/>
                          <a:cs typeface="Verdana" panose="020B0604030504040204" pitchFamily="34" charset="0"/>
                        </a:rPr>
                        <a:t> Überarbeitung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corrected</a:t>
                      </a:r>
                      <a:r>
                        <a:rPr lang="de-DE" dirty="0" smtClean="0">
                          <a:latin typeface="Verdana" panose="020B0604030504040204" pitchFamily="34" charset="0"/>
                          <a:ea typeface="Verdana" panose="020B0604030504040204" pitchFamily="34" charset="0"/>
                          <a:cs typeface="Verdana" panose="020B0604030504040204" pitchFamily="34" charset="0"/>
                        </a:rPr>
                        <a:t> 2nd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printing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216" y="1124744"/>
            <a:ext cx="3202526" cy="1152128"/>
          </a:xfrm>
          <a:prstGeom prst="rect">
            <a:avLst/>
          </a:prstGeom>
          <a:ln w="3175">
            <a:solidFill>
              <a:schemeClr val="tx1"/>
            </a:solidFill>
          </a:ln>
        </p:spPr>
      </p:pic>
      <p:sp>
        <p:nvSpPr>
          <p:cNvPr id="10" name="Textfeld 9"/>
          <p:cNvSpPr txBox="1"/>
          <p:nvPr/>
        </p:nvSpPr>
        <p:spPr>
          <a:xfrm>
            <a:off x="295391" y="5157192"/>
            <a:ext cx="8730532" cy="923330"/>
          </a:xfrm>
          <a:prstGeom prst="rect">
            <a:avLst/>
          </a:prstGeom>
          <a:solidFill>
            <a:schemeClr val="bg1"/>
          </a:solidFill>
          <a:ln>
            <a:noFill/>
          </a:ln>
        </p:spPr>
        <p:txBody>
          <a:bodyPr wrap="none" rtlCol="0">
            <a:spAutoFit/>
          </a:bodyPr>
          <a:lstStyle/>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Es sind 2 Bezeichnungen vorhanden</a:t>
            </a:r>
          </a:p>
          <a:p>
            <a:pPr marL="285750" indent="-285750">
              <a:buFont typeface="Arial" panose="020B0604020202020204" pitchFamily="34" charset="0"/>
              <a:buChar char="•"/>
            </a:pPr>
            <a:r>
              <a:rPr lang="de-DE" dirty="0" smtClean="0">
                <a:latin typeface="Verdana" panose="020B0604030504040204" pitchFamily="34" charset="0"/>
                <a:ea typeface="Verdana" panose="020B0604030504040204" pitchFamily="34" charset="0"/>
                <a:cs typeface="Verdana" panose="020B0604030504040204" pitchFamily="34" charset="0"/>
              </a:rPr>
              <a:t>Daher: Erfassen von „</a:t>
            </a:r>
            <a:r>
              <a:rPr lang="de-DE" dirty="0" err="1" smtClean="0">
                <a:latin typeface="Verdana" panose="020B0604030504040204" pitchFamily="34" charset="0"/>
                <a:ea typeface="Verdana" panose="020B0604030504040204" pitchFamily="34" charset="0"/>
                <a:cs typeface="Verdana" panose="020B0604030504040204" pitchFamily="34" charset="0"/>
              </a:rPr>
              <a:t>corrected</a:t>
            </a:r>
            <a:r>
              <a:rPr lang="de-DE" dirty="0" smtClean="0">
                <a:latin typeface="Verdana" panose="020B0604030504040204" pitchFamily="34" charset="0"/>
                <a:ea typeface="Verdana" panose="020B0604030504040204" pitchFamily="34" charset="0"/>
                <a:cs typeface="Verdana" panose="020B0604030504040204" pitchFamily="34" charset="0"/>
              </a:rPr>
              <a:t> 2nd </a:t>
            </a:r>
            <a:r>
              <a:rPr lang="de-DE" dirty="0" err="1" smtClean="0">
                <a:latin typeface="Verdana" panose="020B0604030504040204" pitchFamily="34" charset="0"/>
                <a:ea typeface="Verdana" panose="020B0604030504040204" pitchFamily="34" charset="0"/>
                <a:cs typeface="Verdana" panose="020B0604030504040204" pitchFamily="34" charset="0"/>
              </a:rPr>
              <a:t>printing</a:t>
            </a:r>
            <a:r>
              <a:rPr lang="de-DE" dirty="0" smtClean="0">
                <a:latin typeface="Verdana" panose="020B0604030504040204" pitchFamily="34" charset="0"/>
                <a:ea typeface="Verdana" panose="020B0604030504040204" pitchFamily="34" charset="0"/>
                <a:cs typeface="Verdana" panose="020B0604030504040204" pitchFamily="34" charset="0"/>
              </a:rPr>
              <a:t>“ als Ausgabebezeichnung </a:t>
            </a:r>
          </a:p>
          <a:p>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   einer näher erläuterten Überarbeitung (RDA 2.5.6.3 D-A-CH)</a:t>
            </a:r>
          </a:p>
        </p:txBody>
      </p:sp>
      <p:sp>
        <p:nvSpPr>
          <p:cNvPr id="3" name="Foliennummernplatzhalter 2"/>
          <p:cNvSpPr>
            <a:spLocks noGrp="1"/>
          </p:cNvSpPr>
          <p:nvPr>
            <p:ph type="sldNum" sz="quarter" idx="4"/>
          </p:nvPr>
        </p:nvSpPr>
        <p:spPr/>
        <p:txBody>
          <a:bodyPr/>
          <a:lstStyle/>
          <a:p>
            <a:fld id="{8A6690F1-7CA1-4166-A522-500460961984}" type="slidenum">
              <a:rPr lang="de-DE" smtClean="0"/>
              <a:pPr/>
              <a:t>86</a:t>
            </a:fld>
            <a:endParaRPr lang="de-DE"/>
          </a:p>
        </p:txBody>
      </p:sp>
    </p:spTree>
    <p:extLst>
      <p:ext uri="{BB962C8B-B14F-4D97-AF65-F5344CB8AC3E}">
        <p14:creationId xmlns:p14="http://schemas.microsoft.com/office/powerpoint/2010/main" val="350856701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Veröffentlichungsangabe/Vertriebsangabe/</a:t>
            </a:r>
            <a:br>
              <a:rPr lang="de-DE" sz="2800" dirty="0" smtClean="0"/>
            </a:br>
            <a:r>
              <a:rPr lang="de-DE" sz="2800" dirty="0" smtClean="0"/>
              <a:t>Herstellungsangabe/Copyrightdatum</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3.02.05</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extLst>
      <p:ext uri="{BB962C8B-B14F-4D97-AF65-F5344CB8AC3E}">
        <p14:creationId xmlns:p14="http://schemas.microsoft.com/office/powerpoint/2010/main" val="216614183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Erscheinungsort (RDA 2.8.2)</a:t>
            </a:r>
            <a:endParaRPr lang="de-DE" sz="1800" dirty="0"/>
          </a:p>
          <a:p>
            <a:endParaRPr lang="de-DE" dirty="0" smtClean="0"/>
          </a:p>
          <a:p>
            <a:r>
              <a:rPr lang="de-DE" dirty="0" smtClean="0"/>
              <a:t>Verlagsname (RDA 2.8.4)</a:t>
            </a:r>
          </a:p>
          <a:p>
            <a:endParaRPr lang="de-DE" dirty="0" smtClean="0"/>
          </a:p>
          <a:p>
            <a:r>
              <a:rPr lang="de-DE" dirty="0" smtClean="0"/>
              <a:t>Erscheinungsdatum (RDA 2.8.6)</a:t>
            </a:r>
          </a:p>
          <a:p>
            <a:endParaRPr lang="de-DE" dirty="0" smtClean="0"/>
          </a:p>
          <a:p>
            <a:pPr>
              <a:buNone/>
            </a:pPr>
            <a:endParaRPr lang="de-DE" dirty="0" smtClean="0"/>
          </a:p>
          <a:p>
            <a:pPr marL="0" indent="0">
              <a:buNone/>
            </a:pPr>
            <a:r>
              <a:rPr lang="de-DE" dirty="0" smtClean="0"/>
              <a:t>Elemente der Veröffentlichungsangabe </a:t>
            </a:r>
          </a:p>
          <a:p>
            <a:pPr marL="0" indent="0">
              <a:buNone/>
            </a:pPr>
            <a:r>
              <a:rPr lang="de-DE" dirty="0" smtClean="0"/>
              <a:t>-&gt; Standardelemente.</a:t>
            </a:r>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spTree>
    <p:extLst>
      <p:ext uri="{BB962C8B-B14F-4D97-AF65-F5344CB8AC3E}">
        <p14:creationId xmlns:p14="http://schemas.microsoft.com/office/powerpoint/2010/main" val="3513543094"/>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Vertriebsort (RDA 2.9.2)</a:t>
            </a:r>
            <a:endParaRPr lang="de-DE" sz="1800" dirty="0"/>
          </a:p>
          <a:p>
            <a:endParaRPr lang="de-DE" dirty="0" smtClean="0"/>
          </a:p>
          <a:p>
            <a:r>
              <a:rPr lang="de-DE" dirty="0" smtClean="0"/>
              <a:t>Vertriebsname (RDA 2.9.4)</a:t>
            </a:r>
          </a:p>
          <a:p>
            <a:endParaRPr lang="de-DE" dirty="0" smtClean="0"/>
          </a:p>
          <a:p>
            <a:r>
              <a:rPr lang="de-DE" dirty="0" smtClean="0"/>
              <a:t>Vertriebsdatum (RDA 2.9.6)</a:t>
            </a:r>
          </a:p>
          <a:p>
            <a:endParaRPr lang="de-DE" dirty="0" smtClean="0"/>
          </a:p>
          <a:p>
            <a:pPr>
              <a:buNone/>
            </a:pPr>
            <a:endParaRPr lang="de-DE" dirty="0" smtClean="0"/>
          </a:p>
          <a:p>
            <a:pPr marL="0" indent="0">
              <a:buNone/>
            </a:pPr>
            <a:r>
              <a:rPr lang="de-DE" dirty="0" smtClean="0"/>
              <a:t>Elemente der Vertriebsangabe: </a:t>
            </a:r>
          </a:p>
          <a:p>
            <a:pPr marL="0" indent="0">
              <a:buNone/>
            </a:pPr>
            <a:r>
              <a:rPr lang="de-DE" dirty="0" smtClean="0"/>
              <a:t>keine Standardelemente, dürfen aber zusätzlich angegeben werden</a:t>
            </a:r>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a:p>
        </p:txBody>
      </p:sp>
    </p:spTree>
    <p:extLst>
      <p:ext uri="{BB962C8B-B14F-4D97-AF65-F5344CB8AC3E}">
        <p14:creationId xmlns:p14="http://schemas.microsoft.com/office/powerpoint/2010/main" val="15775227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724942"/>
          </a:xfrm>
        </p:spPr>
        <p:txBody>
          <a:bodyPr/>
          <a:lstStyle/>
          <a:p>
            <a:r>
              <a:rPr lang="de-DE" dirty="0" smtClean="0"/>
              <a:t>Wiederholung: FRBR-Ebenen und Primärbeziehungen</a:t>
            </a:r>
            <a:endParaRPr lang="de-DE" dirty="0"/>
          </a:p>
        </p:txBody>
      </p:sp>
      <p:sp>
        <p:nvSpPr>
          <p:cNvPr id="6" name="Textfeld 5"/>
          <p:cNvSpPr txBox="1"/>
          <p:nvPr/>
        </p:nvSpPr>
        <p:spPr>
          <a:xfrm>
            <a:off x="611560" y="1340768"/>
            <a:ext cx="2376264" cy="461665"/>
          </a:xfrm>
          <a:prstGeom prst="rect">
            <a:avLst/>
          </a:prstGeom>
          <a:noFill/>
          <a:ln w="38100">
            <a:solidFill>
              <a:schemeClr val="accent2"/>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Werk</a:t>
            </a:r>
            <a:endParaRPr lang="de-DE" sz="2400" dirty="0">
              <a:latin typeface="Verdana" pitchFamily="34" charset="0"/>
              <a:ea typeface="Verdana" pitchFamily="34" charset="0"/>
              <a:cs typeface="Verdana" pitchFamily="34" charset="0"/>
            </a:endParaRPr>
          </a:p>
        </p:txBody>
      </p:sp>
      <p:sp>
        <p:nvSpPr>
          <p:cNvPr id="7" name="Textfeld 6"/>
          <p:cNvSpPr txBox="1"/>
          <p:nvPr/>
        </p:nvSpPr>
        <p:spPr>
          <a:xfrm>
            <a:off x="611560" y="2540901"/>
            <a:ext cx="2376264" cy="461665"/>
          </a:xfrm>
          <a:prstGeom prst="rect">
            <a:avLst/>
          </a:prstGeom>
          <a:noFill/>
          <a:ln w="38100">
            <a:solidFill>
              <a:schemeClr val="accent4"/>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Expression</a:t>
            </a:r>
            <a:endParaRPr lang="de-DE" sz="2400" dirty="0">
              <a:latin typeface="Verdana" pitchFamily="34" charset="0"/>
              <a:ea typeface="Verdana" pitchFamily="34" charset="0"/>
              <a:cs typeface="Verdana" pitchFamily="34" charset="0"/>
            </a:endParaRPr>
          </a:p>
        </p:txBody>
      </p:sp>
      <p:sp>
        <p:nvSpPr>
          <p:cNvPr id="8" name="Textfeld 7"/>
          <p:cNvSpPr txBox="1"/>
          <p:nvPr/>
        </p:nvSpPr>
        <p:spPr>
          <a:xfrm>
            <a:off x="611560" y="3741034"/>
            <a:ext cx="2376264" cy="461665"/>
          </a:xfrm>
          <a:prstGeom prst="rect">
            <a:avLst/>
          </a:prstGeom>
          <a:noFill/>
          <a:ln w="38100">
            <a:solidFill>
              <a:schemeClr val="accent3"/>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Manifestation</a:t>
            </a:r>
            <a:endParaRPr lang="de-DE" sz="2400" dirty="0">
              <a:latin typeface="Verdana" pitchFamily="34" charset="0"/>
              <a:ea typeface="Verdana" pitchFamily="34" charset="0"/>
              <a:cs typeface="Verdana" pitchFamily="34" charset="0"/>
            </a:endParaRPr>
          </a:p>
        </p:txBody>
      </p:sp>
      <p:sp>
        <p:nvSpPr>
          <p:cNvPr id="9" name="Textfeld 8"/>
          <p:cNvSpPr txBox="1"/>
          <p:nvPr/>
        </p:nvSpPr>
        <p:spPr>
          <a:xfrm>
            <a:off x="611560" y="4941168"/>
            <a:ext cx="2376264" cy="461665"/>
          </a:xfrm>
          <a:prstGeom prst="rect">
            <a:avLst/>
          </a:prstGeom>
          <a:noFill/>
          <a:ln w="38100">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Exemplar</a:t>
            </a:r>
            <a:endParaRPr lang="de-DE" sz="2400" dirty="0">
              <a:latin typeface="Verdana" pitchFamily="34" charset="0"/>
              <a:ea typeface="Verdana" pitchFamily="34" charset="0"/>
              <a:cs typeface="Verdana" pitchFamily="34" charset="0"/>
            </a:endParaRPr>
          </a:p>
        </p:txBody>
      </p:sp>
      <p:sp>
        <p:nvSpPr>
          <p:cNvPr id="10" name="Textfeld 9"/>
          <p:cNvSpPr txBox="1"/>
          <p:nvPr/>
        </p:nvSpPr>
        <p:spPr>
          <a:xfrm>
            <a:off x="1907704" y="1844824"/>
            <a:ext cx="1156086"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realisiert </a:t>
            </a:r>
          </a:p>
          <a:p>
            <a:r>
              <a:rPr lang="de-DE" sz="1600" dirty="0" smtClean="0">
                <a:latin typeface="Verdana" pitchFamily="34" charset="0"/>
                <a:ea typeface="Verdana" pitchFamily="34" charset="0"/>
                <a:cs typeface="Verdana" pitchFamily="34" charset="0"/>
              </a:rPr>
              <a:t>durch</a:t>
            </a:r>
            <a:endParaRPr lang="de-DE" sz="1600" dirty="0">
              <a:latin typeface="Verdana" pitchFamily="34" charset="0"/>
              <a:ea typeface="Verdana" pitchFamily="34" charset="0"/>
              <a:cs typeface="Verdana" pitchFamily="34" charset="0"/>
            </a:endParaRPr>
          </a:p>
        </p:txBody>
      </p:sp>
      <p:sp>
        <p:nvSpPr>
          <p:cNvPr id="11" name="Textfeld 10"/>
          <p:cNvSpPr txBox="1"/>
          <p:nvPr/>
        </p:nvSpPr>
        <p:spPr>
          <a:xfrm>
            <a:off x="1907704" y="3077867"/>
            <a:ext cx="1340239"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verkörpert </a:t>
            </a:r>
          </a:p>
          <a:p>
            <a:r>
              <a:rPr lang="de-DE" sz="1600" dirty="0" smtClean="0">
                <a:latin typeface="Verdana" pitchFamily="34" charset="0"/>
                <a:ea typeface="Verdana" pitchFamily="34" charset="0"/>
                <a:cs typeface="Verdana" pitchFamily="34" charset="0"/>
              </a:rPr>
              <a:t>in</a:t>
            </a:r>
            <a:endParaRPr lang="de-DE" sz="1600" dirty="0">
              <a:latin typeface="Verdana" pitchFamily="34" charset="0"/>
              <a:ea typeface="Verdana" pitchFamily="34" charset="0"/>
              <a:cs typeface="Verdana" pitchFamily="34" charset="0"/>
            </a:endParaRPr>
          </a:p>
        </p:txBody>
      </p:sp>
      <p:sp>
        <p:nvSpPr>
          <p:cNvPr id="12" name="Textfeld 11"/>
          <p:cNvSpPr txBox="1"/>
          <p:nvPr/>
        </p:nvSpPr>
        <p:spPr>
          <a:xfrm>
            <a:off x="1907704" y="4287745"/>
            <a:ext cx="1438214"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beispielhaft </a:t>
            </a:r>
          </a:p>
          <a:p>
            <a:r>
              <a:rPr lang="de-DE" sz="1600" dirty="0" smtClean="0">
                <a:latin typeface="Verdana" pitchFamily="34" charset="0"/>
                <a:ea typeface="Verdana" pitchFamily="34" charset="0"/>
                <a:cs typeface="Verdana" pitchFamily="34" charset="0"/>
              </a:rPr>
              <a:t>in</a:t>
            </a:r>
            <a:endParaRPr lang="de-DE" sz="1600" dirty="0">
              <a:latin typeface="Verdana" pitchFamily="34" charset="0"/>
              <a:ea typeface="Verdana" pitchFamily="34" charset="0"/>
              <a:cs typeface="Verdana" pitchFamily="34" charset="0"/>
            </a:endParaRPr>
          </a:p>
        </p:txBody>
      </p:sp>
      <p:cxnSp>
        <p:nvCxnSpPr>
          <p:cNvPr id="14" name="Gerade Verbindung mit Pfeil 13"/>
          <p:cNvCxnSpPr>
            <a:stCxn id="6" idx="2"/>
            <a:endCxn id="7" idx="0"/>
          </p:cNvCxnSpPr>
          <p:nvPr/>
        </p:nvCxnSpPr>
        <p:spPr>
          <a:xfrm>
            <a:off x="1799692" y="1802433"/>
            <a:ext cx="0" cy="7384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a:stCxn id="7" idx="2"/>
            <a:endCxn id="8" idx="0"/>
          </p:cNvCxnSpPr>
          <p:nvPr/>
        </p:nvCxnSpPr>
        <p:spPr>
          <a:xfrm>
            <a:off x="1799692" y="3002566"/>
            <a:ext cx="0" cy="7384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a:stCxn id="8" idx="2"/>
            <a:endCxn id="9" idx="0"/>
          </p:cNvCxnSpPr>
          <p:nvPr/>
        </p:nvCxnSpPr>
        <p:spPr>
          <a:xfrm>
            <a:off x="1799692" y="4202699"/>
            <a:ext cx="0" cy="73846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3923928" y="1268760"/>
            <a:ext cx="4968552" cy="4893647"/>
          </a:xfrm>
          <a:prstGeom prst="rect">
            <a:avLst/>
          </a:prstGeom>
          <a:noFill/>
        </p:spPr>
        <p:txBody>
          <a:bodyPr wrap="square" rtlCol="0">
            <a:spAutoFit/>
          </a:bodyPr>
          <a:lstStyle/>
          <a:p>
            <a:r>
              <a:rPr lang="de-DE" sz="2400" dirty="0" smtClean="0">
                <a:latin typeface="Verdana" pitchFamily="34" charset="0"/>
                <a:ea typeface="Verdana" pitchFamily="34" charset="0"/>
                <a:cs typeface="Verdana" pitchFamily="34" charset="0"/>
              </a:rPr>
              <a:t>Werk</a:t>
            </a:r>
          </a:p>
          <a:p>
            <a:r>
              <a:rPr lang="de-DE" sz="1600" dirty="0" smtClean="0">
                <a:latin typeface="Verdana" pitchFamily="34" charset="0"/>
                <a:ea typeface="Verdana" pitchFamily="34" charset="0"/>
                <a:cs typeface="Verdana" pitchFamily="34" charset="0"/>
              </a:rPr>
              <a:t>Intellektuelle/künstlerische Schöpfung</a:t>
            </a:r>
          </a:p>
          <a:p>
            <a:endParaRPr lang="de-DE" sz="2000" dirty="0" smtClean="0">
              <a:latin typeface="Verdana" pitchFamily="34" charset="0"/>
              <a:ea typeface="Verdana" pitchFamily="34" charset="0"/>
              <a:cs typeface="Verdana" pitchFamily="34" charset="0"/>
            </a:endParaRPr>
          </a:p>
          <a:p>
            <a:endParaRPr lang="de-DE" sz="20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Expression</a:t>
            </a:r>
            <a:endParaRPr lang="de-DE" sz="20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Intellektuelle/künstlerische Realisierung eines Werks</a:t>
            </a:r>
          </a:p>
          <a:p>
            <a:endParaRPr lang="de-DE" sz="20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Manifestation</a:t>
            </a:r>
            <a:endParaRPr lang="de-DE" sz="20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Physische Verkörperung einer Expression</a:t>
            </a:r>
          </a:p>
          <a:p>
            <a:endParaRPr lang="de-DE" sz="2400" dirty="0" smtClean="0">
              <a:latin typeface="Verdana" pitchFamily="34" charset="0"/>
              <a:ea typeface="Verdana" pitchFamily="34" charset="0"/>
              <a:cs typeface="Verdana" pitchFamily="34" charset="0"/>
            </a:endParaRPr>
          </a:p>
          <a:p>
            <a:endParaRPr lang="de-DE" sz="16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Exemplar</a:t>
            </a:r>
          </a:p>
          <a:p>
            <a:r>
              <a:rPr lang="de-DE" sz="1600" dirty="0" smtClean="0">
                <a:latin typeface="Verdana" pitchFamily="34" charset="0"/>
                <a:ea typeface="Verdana" pitchFamily="34" charset="0"/>
                <a:cs typeface="Verdana" pitchFamily="34" charset="0"/>
              </a:rPr>
              <a:t>Einzelnes Stück einer Manifestation</a:t>
            </a:r>
          </a:p>
          <a:p>
            <a:endParaRPr lang="de-DE" sz="2400" dirty="0" smtClean="0">
              <a:latin typeface="Verdana" pitchFamily="34" charset="0"/>
              <a:ea typeface="Verdana" pitchFamily="34" charset="0"/>
              <a:cs typeface="Verdana" pitchFamily="34" charset="0"/>
            </a:endParaRPr>
          </a:p>
        </p:txBody>
      </p:sp>
      <p:sp>
        <p:nvSpPr>
          <p:cNvPr id="22" name="Fußzeilenplatzhalter 21"/>
          <p:cNvSpPr>
            <a:spLocks noGrp="1"/>
          </p:cNvSpPr>
          <p:nvPr>
            <p:ph type="ftr" sz="quarter" idx="14"/>
          </p:nvPr>
        </p:nvSpPr>
        <p:spPr>
          <a:xfrm>
            <a:off x="467544" y="6376243"/>
            <a:ext cx="7920880" cy="365125"/>
          </a:xfrm>
        </p:spPr>
        <p:txBody>
          <a:bodyPr/>
          <a:lstStyle/>
          <a:p>
            <a:r>
              <a:rPr lang="de-DE" smtClean="0"/>
              <a:t>AG RDA Schulungsunterlagen | RDA kompakt | Stand: 31.07.2015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296527882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Herstellungsangabe (RDA 2.10)</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Herstellungsort (RDA 2.10.2)</a:t>
            </a:r>
            <a:endParaRPr lang="de-DE" sz="1800" dirty="0"/>
          </a:p>
          <a:p>
            <a:endParaRPr lang="de-DE" dirty="0" smtClean="0"/>
          </a:p>
          <a:p>
            <a:r>
              <a:rPr lang="de-DE" dirty="0" smtClean="0"/>
              <a:t>Herstellername (RDA 2.10.4)</a:t>
            </a:r>
          </a:p>
          <a:p>
            <a:endParaRPr lang="de-DE" dirty="0" smtClean="0"/>
          </a:p>
          <a:p>
            <a:r>
              <a:rPr lang="de-DE" dirty="0" smtClean="0"/>
              <a:t>Herstellungsdatum (RDA 2.10.6)</a:t>
            </a:r>
          </a:p>
          <a:p>
            <a:endParaRPr lang="de-DE" dirty="0" smtClean="0"/>
          </a:p>
          <a:p>
            <a:pPr>
              <a:buNone/>
            </a:pPr>
            <a:endParaRPr lang="de-DE" dirty="0" smtClean="0"/>
          </a:p>
          <a:p>
            <a:pPr marL="0" indent="0">
              <a:buNone/>
            </a:pPr>
            <a:r>
              <a:rPr lang="de-DE" dirty="0" smtClean="0"/>
              <a:t>Elemente der Herstellungsangabe: </a:t>
            </a:r>
          </a:p>
          <a:p>
            <a:pPr marL="0" indent="0">
              <a:buNone/>
            </a:pPr>
            <a:r>
              <a:rPr lang="de-DE" dirty="0" smtClean="0"/>
              <a:t>keine Standardelemente, dürfen aber zusätzlich angegeben werden</a:t>
            </a:r>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90</a:t>
            </a:fld>
            <a:endParaRPr lang="de-DE"/>
          </a:p>
        </p:txBody>
      </p:sp>
    </p:spTree>
    <p:extLst>
      <p:ext uri="{BB962C8B-B14F-4D97-AF65-F5344CB8AC3E}">
        <p14:creationId xmlns:p14="http://schemas.microsoft.com/office/powerpoint/2010/main" val="366252419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Informationsquellen für das Erscheinungsdatum in dieser Reihenfolge:</a:t>
            </a:r>
          </a:p>
          <a:p>
            <a:endParaRPr lang="de-DE" dirty="0" smtClean="0"/>
          </a:p>
          <a:p>
            <a:pPr marL="971550" lvl="1" indent="-514350">
              <a:buFont typeface="+mj-lt"/>
              <a:buAutoNum type="romanLcPeriod"/>
            </a:pPr>
            <a:r>
              <a:rPr lang="de-DE" dirty="0" smtClean="0"/>
              <a:t>Gleiche Quelle, aus der Haupttitel entnommen wurde</a:t>
            </a:r>
          </a:p>
          <a:p>
            <a:pPr marL="971550" lvl="1" indent="-514350">
              <a:buFont typeface="+mj-lt"/>
              <a:buAutoNum type="romanLcPeriod"/>
            </a:pPr>
            <a:r>
              <a:rPr lang="de-DE" dirty="0" smtClean="0"/>
              <a:t>Andere Quelle innerhalb der Ressource</a:t>
            </a:r>
          </a:p>
          <a:p>
            <a:pPr marL="971550" lvl="1" indent="-514350">
              <a:buFont typeface="+mj-lt"/>
              <a:buAutoNum type="romanLcPeriod"/>
            </a:pPr>
            <a:r>
              <a:rPr lang="de-DE" dirty="0" smtClean="0"/>
              <a:t>Andere Quelle außerhalb der Ressource (dann muss das Erscheinungsdatum eckig geklammert werden)</a:t>
            </a:r>
          </a:p>
          <a:p>
            <a:pPr marL="355600" indent="-298450"/>
            <a:endParaRPr lang="de-DE" dirty="0" smtClean="0"/>
          </a:p>
          <a:p>
            <a:pPr marL="355600" indent="-298450"/>
            <a:endParaRPr lang="de-DE" dirty="0" smtClean="0"/>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91</a:t>
            </a:fld>
            <a:endParaRPr lang="de-DE"/>
          </a:p>
        </p:txBody>
      </p:sp>
    </p:spTree>
    <p:extLst>
      <p:ext uri="{BB962C8B-B14F-4D97-AF65-F5344CB8AC3E}">
        <p14:creationId xmlns:p14="http://schemas.microsoft.com/office/powerpoint/2010/main" val="150361034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Erfassung des Erscheinungsdatums: einzelne Einheit</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Das Erscheinungsdatum wird erfasst, wie es auf der Informationsquelle erscheint</a:t>
            </a:r>
          </a:p>
          <a:p>
            <a:endParaRPr lang="de-DE" dirty="0" smtClean="0"/>
          </a:p>
          <a:p>
            <a:r>
              <a:rPr lang="de-DE" dirty="0" smtClean="0"/>
              <a:t>Beispiel: </a:t>
            </a:r>
          </a:p>
          <a:p>
            <a:pPr>
              <a:buNone/>
            </a:pPr>
            <a:r>
              <a:rPr lang="de-DE" dirty="0" smtClean="0"/>
              <a:t>	In der Ressource: 1. Auflage September 2006</a:t>
            </a:r>
          </a:p>
        </p:txBody>
      </p:sp>
      <p:graphicFrame>
        <p:nvGraphicFramePr>
          <p:cNvPr id="6" name="Tabelle 5"/>
          <p:cNvGraphicFramePr>
            <a:graphicFrameLocks noGrp="1"/>
          </p:cNvGraphicFramePr>
          <p:nvPr>
            <p:extLst>
              <p:ext uri="{D42A27DB-BD31-4B8C-83A1-F6EECF244321}">
                <p14:modId xmlns:p14="http://schemas.microsoft.com/office/powerpoint/2010/main" val="4049073418"/>
              </p:ext>
            </p:extLst>
          </p:nvPr>
        </p:nvGraphicFramePr>
        <p:xfrm>
          <a:off x="683568" y="3933056"/>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September 2006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92</a:t>
            </a:fld>
            <a:endParaRPr lang="de-DE"/>
          </a:p>
        </p:txBody>
      </p:sp>
    </p:spTree>
    <p:extLst>
      <p:ext uri="{BB962C8B-B14F-4D97-AF65-F5344CB8AC3E}">
        <p14:creationId xmlns:p14="http://schemas.microsoft.com/office/powerpoint/2010/main" val="132021692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Erfassung des Erscheinungsdatums: fortlaufende Ressource</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Beispiel für fortlaufende Ressourcen: </a:t>
            </a:r>
          </a:p>
          <a:p>
            <a:pPr>
              <a:buNone/>
            </a:pPr>
            <a:r>
              <a:rPr lang="de-DE" dirty="0" smtClean="0"/>
              <a:t>	</a:t>
            </a:r>
          </a:p>
          <a:p>
            <a:pPr>
              <a:buNone/>
            </a:pPr>
            <a:r>
              <a:rPr lang="de-DE" dirty="0" smtClean="0"/>
              <a:t>	In der Ressource: Mai 2000</a:t>
            </a:r>
          </a:p>
        </p:txBody>
      </p:sp>
      <p:graphicFrame>
        <p:nvGraphicFramePr>
          <p:cNvPr id="6" name="Tabelle 5"/>
          <p:cNvGraphicFramePr>
            <a:graphicFrameLocks noGrp="1"/>
          </p:cNvGraphicFramePr>
          <p:nvPr>
            <p:extLst>
              <p:ext uri="{D42A27DB-BD31-4B8C-83A1-F6EECF244321}">
                <p14:modId xmlns:p14="http://schemas.microsoft.com/office/powerpoint/2010/main" val="1228094016"/>
              </p:ext>
            </p:extLst>
          </p:nvPr>
        </p:nvGraphicFramePr>
        <p:xfrm>
          <a:off x="683568" y="3140968"/>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Mai 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93</a:t>
            </a:fld>
            <a:endParaRPr lang="de-DE"/>
          </a:p>
        </p:txBody>
      </p:sp>
    </p:spTree>
    <p:extLst>
      <p:ext uri="{BB962C8B-B14F-4D97-AF65-F5344CB8AC3E}">
        <p14:creationId xmlns:p14="http://schemas.microsoft.com/office/powerpoint/2010/main" val="249428746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r>
              <a:rPr lang="de-DE" dirty="0" smtClean="0"/>
              <a:t>Nach RDA 1.8.2 wird das Erscheinungsdatum in arabischen Ziffern angegeben</a:t>
            </a:r>
          </a:p>
          <a:p>
            <a:endParaRPr lang="de-DE" dirty="0" smtClean="0"/>
          </a:p>
          <a:p>
            <a:r>
              <a:rPr lang="de-DE" dirty="0" smtClean="0"/>
              <a:t>Beispiel:</a:t>
            </a:r>
            <a:r>
              <a:rPr lang="de-DE" dirty="0" smtClean="0">
                <a:solidFill>
                  <a:srgbClr val="FF0000"/>
                </a:solidFill>
              </a:rPr>
              <a:t> </a:t>
            </a:r>
            <a:r>
              <a:rPr lang="de-DE" dirty="0" smtClean="0"/>
              <a:t>In der Ressource:</a:t>
            </a:r>
          </a:p>
          <a:p>
            <a:pPr lvl="1"/>
            <a:endParaRPr lang="de-DE" dirty="0" smtClean="0"/>
          </a:p>
          <a:p>
            <a:pPr lvl="1"/>
            <a:r>
              <a:rPr lang="de-DE" dirty="0" smtClean="0"/>
              <a:t>Einzelne Einheit:</a:t>
            </a:r>
          </a:p>
          <a:p>
            <a:endParaRPr lang="de-DE" dirty="0" smtClean="0">
              <a:solidFill>
                <a:srgbClr val="FF0000"/>
              </a:solidFill>
            </a:endParaRPr>
          </a:p>
          <a:p>
            <a:endParaRPr lang="de-DE" dirty="0" smtClean="0">
              <a:solidFill>
                <a:srgbClr val="FF0000"/>
              </a:solidFill>
            </a:endParaRPr>
          </a:p>
          <a:p>
            <a:endParaRPr lang="de-DE" dirty="0" smtClean="0">
              <a:solidFill>
                <a:srgbClr val="FF0000"/>
              </a:solidFill>
            </a:endParaRPr>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2821284240"/>
              </p:ext>
            </p:extLst>
          </p:nvPr>
        </p:nvGraphicFramePr>
        <p:xfrm>
          <a:off x="683568" y="33569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254021159"/>
              </p:ext>
            </p:extLst>
          </p:nvPr>
        </p:nvGraphicFramePr>
        <p:xfrm>
          <a:off x="683568" y="5157192"/>
          <a:ext cx="7200800" cy="1008112"/>
        </p:xfrm>
        <a:graphic>
          <a:graphicData uri="http://schemas.openxmlformats.org/drawingml/2006/table">
            <a:tbl>
              <a:tblPr firstRow="1" bandRow="1">
                <a:tableStyleId>{5C22544A-7EE6-4342-B048-85BDC9FD1C3A}</a:tableStyleId>
              </a:tblPr>
              <a:tblGrid>
                <a:gridCol w="1252313"/>
                <a:gridCol w="3068167"/>
                <a:gridCol w="2880320"/>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1953-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5076056" y="2204864"/>
            <a:ext cx="1296144" cy="400110"/>
          </a:xfrm>
          <a:prstGeom prst="rect">
            <a:avLst/>
          </a:prstGeom>
          <a:solidFill>
            <a:schemeClr val="bg1"/>
          </a:solidFill>
          <a:ln>
            <a:solidFill>
              <a:schemeClr val="tx1"/>
            </a:solidFill>
          </a:ln>
        </p:spPr>
        <p:txBody>
          <a:bodyPr wrap="square" rtlCol="0">
            <a:spAutoFit/>
          </a:bodyPr>
          <a:lstStyle/>
          <a:p>
            <a:r>
              <a:rPr lang="de-DE" sz="2000" dirty="0" smtClean="0">
                <a:latin typeface="Baskerville Old Face" pitchFamily="18" charset="0"/>
                <a:ea typeface="Verdana" panose="020B0604030504040204" pitchFamily="34" charset="0"/>
                <a:cs typeface="Times New Roman" pitchFamily="18" charset="0"/>
              </a:rPr>
              <a:t>MCMLIII</a:t>
            </a:r>
          </a:p>
        </p:txBody>
      </p:sp>
      <p:sp>
        <p:nvSpPr>
          <p:cNvPr id="10" name="Fußzeilenplatzhalter 9"/>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94</a:t>
            </a:fld>
            <a:endParaRPr lang="de-DE"/>
          </a:p>
        </p:txBody>
      </p:sp>
    </p:spTree>
    <p:extLst>
      <p:ext uri="{BB962C8B-B14F-4D97-AF65-F5344CB8AC3E}">
        <p14:creationId xmlns:p14="http://schemas.microsoft.com/office/powerpoint/2010/main" val="169558742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des Erscheinungsdatums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Beispiel:</a:t>
            </a:r>
            <a:r>
              <a:rPr lang="de-DE" dirty="0" smtClean="0">
                <a:solidFill>
                  <a:srgbClr val="FF0000"/>
                </a:solidFill>
              </a:rPr>
              <a:t> </a:t>
            </a:r>
          </a:p>
          <a:p>
            <a:pPr>
              <a:buNone/>
            </a:pPr>
            <a:r>
              <a:rPr lang="de-DE" dirty="0" smtClean="0">
                <a:solidFill>
                  <a:srgbClr val="FF0000"/>
                </a:solidFill>
              </a:rPr>
              <a:t>	</a:t>
            </a:r>
            <a:r>
              <a:rPr lang="de-DE" dirty="0" smtClean="0"/>
              <a:t>In der Ressource auf der Titelseite:</a:t>
            </a:r>
          </a:p>
          <a:p>
            <a:pPr lvl="1"/>
            <a:endParaRPr lang="de-DE" dirty="0" smtClean="0"/>
          </a:p>
          <a:p>
            <a:pPr lvl="1"/>
            <a:r>
              <a:rPr lang="de-DE" dirty="0" smtClean="0"/>
              <a:t>Einzelne Einheit:</a:t>
            </a:r>
          </a:p>
          <a:p>
            <a:pPr lvl="1"/>
            <a:endParaRPr lang="de-DE" dirty="0" smtClean="0"/>
          </a:p>
          <a:p>
            <a:pPr lvl="1"/>
            <a:endParaRPr lang="de-DE" dirty="0" smtClean="0"/>
          </a:p>
          <a:p>
            <a:pPr lvl="1"/>
            <a:endParaRPr lang="de-DE" dirty="0" smtClean="0"/>
          </a:p>
          <a:p>
            <a:pPr lvl="1"/>
            <a:endParaRPr lang="de-DE" dirty="0" smtClean="0"/>
          </a:p>
          <a:p>
            <a:pPr lvl="1"/>
            <a:r>
              <a:rPr lang="de-DE" dirty="0" smtClean="0"/>
              <a:t>Fortlaufende Ressource</a:t>
            </a:r>
          </a:p>
          <a:p>
            <a:endParaRPr lang="de-DE" dirty="0" smtClean="0">
              <a:solidFill>
                <a:srgbClr val="FF0000"/>
              </a:solidFill>
            </a:endParaRPr>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956424529"/>
              </p:ext>
            </p:extLst>
          </p:nvPr>
        </p:nvGraphicFramePr>
        <p:xfrm>
          <a:off x="683568" y="3068960"/>
          <a:ext cx="7200800" cy="1008112"/>
        </p:xfrm>
        <a:graphic>
          <a:graphicData uri="http://schemas.openxmlformats.org/drawingml/2006/table">
            <a:tbl>
              <a:tblPr firstRow="1" bandRow="1">
                <a:tableStyleId>{5C22544A-7EE6-4342-B048-85BDC9FD1C3A}</a:tableStyleId>
              </a:tblPr>
              <a:tblGrid>
                <a:gridCol w="1252313"/>
                <a:gridCol w="2852143"/>
                <a:gridCol w="3096344"/>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191945850"/>
              </p:ext>
            </p:extLst>
          </p:nvPr>
        </p:nvGraphicFramePr>
        <p:xfrm>
          <a:off x="683568" y="4941168"/>
          <a:ext cx="7200800" cy="1008112"/>
        </p:xfrm>
        <a:graphic>
          <a:graphicData uri="http://schemas.openxmlformats.org/drawingml/2006/table">
            <a:tbl>
              <a:tblPr firstRow="1" bandRow="1">
                <a:tableStyleId>{5C22544A-7EE6-4342-B048-85BDC9FD1C3A}</a:tableStyleId>
              </a:tblPr>
              <a:tblGrid>
                <a:gridCol w="1252313"/>
                <a:gridCol w="2852143"/>
                <a:gridCol w="3096344"/>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2000-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6300192" y="1772816"/>
            <a:ext cx="1800200" cy="369332"/>
          </a:xfrm>
          <a:prstGeom prst="rect">
            <a:avLst/>
          </a:prstGeom>
          <a:solidFill>
            <a:schemeClr val="bg1"/>
          </a:solidFill>
          <a:ln>
            <a:solidFill>
              <a:schemeClr val="tx1"/>
            </a:solidFill>
          </a:ln>
        </p:spPr>
        <p:txBody>
          <a:bodyPr wrap="square" rtlCol="0">
            <a:spAutoFit/>
          </a:bodyPr>
          <a:lstStyle/>
          <a:p>
            <a:r>
              <a:rPr lang="de-DE" dirty="0" smtClean="0">
                <a:latin typeface="Aharoni" pitchFamily="2" charset="-79"/>
                <a:cs typeface="Aharoni" pitchFamily="2" charset="-79"/>
              </a:rPr>
              <a:t>ZWEITAUSEND</a:t>
            </a:r>
            <a:endParaRPr lang="de-DE" dirty="0" smtClean="0">
              <a:latin typeface="Aharoni" pitchFamily="2" charset="-79"/>
              <a:ea typeface="Verdana" panose="020B0604030504040204" pitchFamily="34" charset="0"/>
              <a:cs typeface="Aharoni" pitchFamily="2" charset="-79"/>
            </a:endParaRPr>
          </a:p>
        </p:txBody>
      </p:sp>
      <p:sp>
        <p:nvSpPr>
          <p:cNvPr id="10" name="Fußzeilenplatzhalter 9"/>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95</a:t>
            </a:fld>
            <a:endParaRPr lang="de-DE"/>
          </a:p>
        </p:txBody>
      </p:sp>
    </p:spTree>
    <p:extLst>
      <p:ext uri="{BB962C8B-B14F-4D97-AF65-F5344CB8AC3E}">
        <p14:creationId xmlns:p14="http://schemas.microsoft.com/office/powerpoint/2010/main" val="22012070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 Erscheinungsdatum</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Zahlen-/Ziffern-/Druckleisten gehören zur Herstellungsangabe!</a:t>
            </a:r>
          </a:p>
          <a:p>
            <a:endParaRPr lang="de-DE" dirty="0" smtClean="0"/>
          </a:p>
          <a:p>
            <a:r>
              <a:rPr lang="de-DE" dirty="0" smtClean="0"/>
              <a:t>Beispiel:</a:t>
            </a:r>
          </a:p>
          <a:p>
            <a:endParaRPr lang="de-DE" dirty="0" smtClean="0"/>
          </a:p>
          <a:p>
            <a:endParaRPr lang="de-DE" dirty="0" smtClean="0"/>
          </a:p>
          <a:p>
            <a:pPr>
              <a:buNone/>
            </a:pPr>
            <a:r>
              <a:rPr lang="de-DE" dirty="0" smtClean="0"/>
              <a:t>	</a:t>
            </a:r>
          </a:p>
          <a:p>
            <a:pPr>
              <a:buNone/>
            </a:pPr>
            <a:r>
              <a:rPr lang="de-DE" dirty="0" smtClean="0"/>
              <a:t>	„2014“ gilt als Herstellungsjahr. Es wird nicht als Erscheinungsdatum berücksichtigt. </a:t>
            </a:r>
          </a:p>
          <a:p>
            <a:endParaRPr lang="de-DE" dirty="0" smtClean="0"/>
          </a:p>
          <a:p>
            <a:endParaRPr lang="de-DE" dirty="0" smtClean="0"/>
          </a:p>
        </p:txBody>
      </p:sp>
      <p:sp>
        <p:nvSpPr>
          <p:cNvPr id="4" name="Textfeld 3"/>
          <p:cNvSpPr txBox="1"/>
          <p:nvPr/>
        </p:nvSpPr>
        <p:spPr>
          <a:xfrm>
            <a:off x="755576" y="3284984"/>
            <a:ext cx="4032448" cy="584775"/>
          </a:xfrm>
          <a:prstGeom prst="rect">
            <a:avLst/>
          </a:prstGeom>
          <a:solidFill>
            <a:schemeClr val="bg1">
              <a:lumMod val="95000"/>
            </a:schemeClr>
          </a:solidFill>
          <a:ln>
            <a:solidFill>
              <a:schemeClr val="tx1"/>
            </a:solidFill>
          </a:ln>
        </p:spPr>
        <p:txBody>
          <a:bodyPr wrap="square" rtlCol="0" anchor="ctr">
            <a:spAutoFit/>
          </a:bodyPr>
          <a:lstStyle/>
          <a:p>
            <a:pPr>
              <a:lnSpc>
                <a:spcPct val="200000"/>
              </a:lnSpc>
            </a:pPr>
            <a:r>
              <a:rPr lang="de-DE" sz="1600" dirty="0" smtClean="0">
                <a:latin typeface="Kartika" pitchFamily="18" charset="0"/>
                <a:cs typeface="Kartika" pitchFamily="18" charset="0"/>
              </a:rPr>
              <a:t>2016  2015  2014     4  3  2</a:t>
            </a:r>
            <a:endParaRPr lang="de-DE" sz="1600" dirty="0">
              <a:latin typeface="Kartika" pitchFamily="18" charset="0"/>
              <a:cs typeface="Kartika" pitchFamily="18" charset="0"/>
            </a:endParaRPr>
          </a:p>
        </p:txBody>
      </p:sp>
      <p:sp>
        <p:nvSpPr>
          <p:cNvPr id="5" name="Fußzeilenplatzhalter 4"/>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96</a:t>
            </a:fld>
            <a:endParaRPr lang="de-DE"/>
          </a:p>
        </p:txBody>
      </p:sp>
    </p:spTree>
    <p:extLst>
      <p:ext uri="{BB962C8B-B14F-4D97-AF65-F5344CB8AC3E}">
        <p14:creationId xmlns:p14="http://schemas.microsoft.com/office/powerpoint/2010/main" val="37935671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Erscheinungsdatum (RDA 2.8.6.6 D-A-CH und RDA 2.8.6.5 D-A-CH)</a:t>
            </a:r>
            <a:endParaRPr lang="de-DE" dirty="0"/>
          </a:p>
        </p:txBody>
      </p:sp>
      <p:sp>
        <p:nvSpPr>
          <p:cNvPr id="3" name="Textplatzhalter 2"/>
          <p:cNvSpPr>
            <a:spLocks noGrp="1"/>
          </p:cNvSpPr>
          <p:nvPr>
            <p:ph type="body" sz="quarter" idx="13"/>
          </p:nvPr>
        </p:nvSpPr>
        <p:spPr>
          <a:xfrm>
            <a:off x="251520" y="1340768"/>
            <a:ext cx="8640960" cy="4968552"/>
          </a:xfrm>
        </p:spPr>
        <p:txBody>
          <a:bodyPr/>
          <a:lstStyle/>
          <a:p>
            <a:r>
              <a:rPr lang="de-DE" dirty="0" smtClean="0"/>
              <a:t>Wenn Erscheinungsdatum aus Informationsquellen nicht ermittelbar: </a:t>
            </a:r>
          </a:p>
          <a:p>
            <a:endParaRPr lang="de-DE" dirty="0" smtClean="0"/>
          </a:p>
          <a:p>
            <a:pPr>
              <a:buNone/>
            </a:pPr>
            <a:r>
              <a:rPr lang="de-DE" dirty="0" smtClean="0"/>
              <a:t>	-&gt; 	</a:t>
            </a:r>
            <a:r>
              <a:rPr lang="de-DE" b="1" dirty="0" smtClean="0"/>
              <a:t>Erscheinungsdatum aus anderen Quellen 	ermitteln bzw. schätzen </a:t>
            </a:r>
            <a:r>
              <a:rPr lang="de-DE" dirty="0" smtClean="0"/>
              <a:t>(eckig klammern)</a:t>
            </a:r>
          </a:p>
          <a:p>
            <a:pPr>
              <a:buNone/>
            </a:pPr>
            <a:endParaRPr lang="de-DE" dirty="0" smtClean="0"/>
          </a:p>
          <a:p>
            <a:pPr>
              <a:buNone/>
            </a:pPr>
            <a:r>
              <a:rPr lang="de-DE" dirty="0" smtClean="0"/>
              <a:t>	-&gt;	NICHT: [Erscheinungsdatum nicht ermittelbar]</a:t>
            </a:r>
          </a:p>
          <a:p>
            <a:pPr lvl="2">
              <a:buNone/>
            </a:pPr>
            <a:endParaRPr lang="de-DE" b="1" dirty="0" smtClean="0"/>
          </a:p>
          <a:p>
            <a:pPr lvl="2">
              <a:buNone/>
            </a:pPr>
            <a:endParaRPr lang="de-DE" dirty="0" smtClean="0"/>
          </a:p>
          <a:p>
            <a:pPr lvl="2">
              <a:buNone/>
            </a:pPr>
            <a:endParaRPr lang="de-DE" dirty="0" smtClean="0"/>
          </a:p>
          <a:p>
            <a:pPr marL="0" lvl="2" indent="0">
              <a:buNone/>
            </a:pPr>
            <a:r>
              <a:rPr lang="de-DE" dirty="0" smtClean="0"/>
              <a:t>(für einzelne Einheiten s. RDA 2.8.6.6 D-A-CH)</a:t>
            </a:r>
          </a:p>
          <a:p>
            <a:pPr marL="0" lvl="2" indent="0">
              <a:buNone/>
            </a:pPr>
            <a:r>
              <a:rPr lang="de-DE" dirty="0" smtClean="0"/>
              <a:t>(für fortlaufende Ressourcen s. RDA 2.8.6.5 D-A-CH)</a:t>
            </a:r>
          </a:p>
          <a:p>
            <a:pPr marL="0" lvl="2" indent="0">
              <a:buNone/>
            </a:pPr>
            <a:r>
              <a:rPr lang="de-DE" dirty="0" smtClean="0"/>
              <a:t>(</a:t>
            </a:r>
            <a:r>
              <a:rPr lang="fr-FR" dirty="0" err="1" smtClean="0"/>
              <a:t>für</a:t>
            </a:r>
            <a:r>
              <a:rPr lang="fr-FR" dirty="0" smtClean="0"/>
              <a:t> </a:t>
            </a:r>
            <a:r>
              <a:rPr lang="fr-FR" dirty="0" err="1" smtClean="0"/>
              <a:t>Musik</a:t>
            </a:r>
            <a:r>
              <a:rPr lang="fr-FR" dirty="0" smtClean="0"/>
              <a:t>-Ton-</a:t>
            </a:r>
            <a:r>
              <a:rPr lang="fr-FR" dirty="0" err="1" smtClean="0"/>
              <a:t>Ressourcen</a:t>
            </a:r>
            <a:r>
              <a:rPr lang="fr-FR" dirty="0" smtClean="0"/>
              <a:t> s. RDA 2.11.1.3 D-A-CH)</a:t>
            </a:r>
            <a:endParaRPr lang="de-DE" dirty="0" smtClean="0"/>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97</a:t>
            </a:fld>
            <a:endParaRPr lang="de-DE"/>
          </a:p>
        </p:txBody>
      </p:sp>
    </p:spTree>
    <p:extLst>
      <p:ext uri="{BB962C8B-B14F-4D97-AF65-F5344CB8AC3E}">
        <p14:creationId xmlns:p14="http://schemas.microsoft.com/office/powerpoint/2010/main" val="110029809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dirty="0" smtClean="0"/>
              <a:t>Zum Schätzen des Erscheinungsdatums Quellen in dieser Reihenfolge nutzen:</a:t>
            </a:r>
          </a:p>
          <a:p>
            <a:pPr marL="0" indent="0">
              <a:buNone/>
            </a:pPr>
            <a:endParaRPr lang="de-DE" dirty="0" smtClean="0"/>
          </a:p>
          <a:p>
            <a:pPr marL="571500" indent="-514350">
              <a:buFont typeface="+mj-lt"/>
              <a:buAutoNum type="romanLcPeriod"/>
            </a:pPr>
            <a:r>
              <a:rPr lang="de-DE" dirty="0" smtClean="0"/>
              <a:t>Copyright-Datum</a:t>
            </a:r>
          </a:p>
          <a:p>
            <a:pPr marL="571500" indent="-514350">
              <a:buFont typeface="+mj-lt"/>
              <a:buAutoNum type="romanLcPeriod"/>
            </a:pPr>
            <a:r>
              <a:rPr lang="de-DE" dirty="0" smtClean="0"/>
              <a:t>Vertriebsdatum</a:t>
            </a:r>
          </a:p>
          <a:p>
            <a:pPr marL="571500" indent="-514350">
              <a:buFont typeface="+mj-lt"/>
              <a:buAutoNum type="romanLcPeriod"/>
            </a:pPr>
            <a:r>
              <a:rPr lang="de-DE" dirty="0" smtClean="0"/>
              <a:t>Herstellungsdatum</a:t>
            </a:r>
          </a:p>
          <a:p>
            <a:pPr marL="571500" indent="-514350">
              <a:buFont typeface="+mj-lt"/>
              <a:buAutoNum type="romanLcPeriod"/>
            </a:pPr>
            <a:r>
              <a:rPr lang="de-DE" dirty="0" smtClean="0"/>
              <a:t>Indizien innerhalb und außerhalb der Ressource, z.B. Datum des Vorworts, Verlagsankündigung auf Website (notfalls wird ein Zeitraum geschätzt)</a:t>
            </a:r>
          </a:p>
          <a:p>
            <a:pPr marL="355600" indent="-298450"/>
            <a:endParaRPr lang="de-DE" dirty="0" smtClean="0"/>
          </a:p>
          <a:p>
            <a:endParaRPr lang="de-DE" dirty="0"/>
          </a:p>
        </p:txBody>
      </p:sp>
      <p:sp>
        <p:nvSpPr>
          <p:cNvPr id="6" name="Fußzeilenplatzhalter 5"/>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98</a:t>
            </a:fld>
            <a:endParaRPr lang="de-DE"/>
          </a:p>
        </p:txBody>
      </p:sp>
    </p:spTree>
    <p:extLst>
      <p:ext uri="{BB962C8B-B14F-4D97-AF65-F5344CB8AC3E}">
        <p14:creationId xmlns:p14="http://schemas.microsoft.com/office/powerpoint/2010/main" val="1463500666"/>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2.8.6.6 D-A-CH)</a:t>
            </a:r>
            <a:endParaRPr lang="de-DE" dirty="0"/>
          </a:p>
        </p:txBody>
      </p:sp>
      <p:sp>
        <p:nvSpPr>
          <p:cNvPr id="3" name="Textplatzhalter 2"/>
          <p:cNvSpPr>
            <a:spLocks noGrp="1"/>
          </p:cNvSpPr>
          <p:nvPr>
            <p:ph type="body" sz="quarter" idx="13"/>
          </p:nvPr>
        </p:nvSpPr>
        <p:spPr/>
        <p:txBody>
          <a:bodyPr/>
          <a:lstStyle/>
          <a:p>
            <a:pPr>
              <a:buNone/>
            </a:pPr>
            <a:r>
              <a:rPr lang="de-DE" dirty="0" smtClean="0"/>
              <a:t>Beispiel </a:t>
            </a:r>
            <a:r>
              <a:rPr lang="de-DE" b="1" dirty="0" smtClean="0"/>
              <a:t>einzelne Einheit</a:t>
            </a:r>
            <a:r>
              <a:rPr lang="de-DE" dirty="0" smtClean="0"/>
              <a:t>:</a:t>
            </a:r>
          </a:p>
          <a:p>
            <a:endParaRPr lang="de-DE" dirty="0"/>
          </a:p>
        </p:txBody>
      </p:sp>
      <p:pic>
        <p:nvPicPr>
          <p:cNvPr id="6" name="Picture 2"/>
          <p:cNvPicPr>
            <a:picLocks noChangeAspect="1" noChangeArrowheads="1"/>
          </p:cNvPicPr>
          <p:nvPr/>
        </p:nvPicPr>
        <p:blipFill>
          <a:blip r:embed="rId2" cstate="print"/>
          <a:srcRect/>
          <a:stretch>
            <a:fillRect/>
          </a:stretch>
        </p:blipFill>
        <p:spPr bwMode="auto">
          <a:xfrm>
            <a:off x="539552" y="1340768"/>
            <a:ext cx="3312368" cy="4710779"/>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1628201163"/>
              </p:ext>
            </p:extLst>
          </p:nvPr>
        </p:nvGraphicFramePr>
        <p:xfrm>
          <a:off x="3779912" y="1340768"/>
          <a:ext cx="5256584" cy="1632232"/>
        </p:xfrm>
        <a:graphic>
          <a:graphicData uri="http://schemas.openxmlformats.org/drawingml/2006/table">
            <a:tbl>
              <a:tblPr firstRow="1" bandRow="1">
                <a:tableStyleId>{5C22544A-7EE6-4342-B048-85BDC9FD1C3A}</a:tableStyleId>
              </a:tblPr>
              <a:tblGrid>
                <a:gridCol w="914189"/>
                <a:gridCol w="2830227"/>
                <a:gridCol w="1512168"/>
              </a:tblGrid>
              <a:tr h="3839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241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Copyright-Datum</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4067944" y="3140968"/>
            <a:ext cx="4680520" cy="2954655"/>
          </a:xfrm>
          <a:prstGeom prst="rect">
            <a:avLst/>
          </a:prstGeom>
          <a:solidFill>
            <a:schemeClr val="bg1"/>
          </a:solidFill>
          <a:ln>
            <a:noFill/>
          </a:ln>
        </p:spPr>
        <p:txBody>
          <a:bodyPr wrap="square" rtlCol="0">
            <a:spAutoFit/>
          </a:bodyPr>
          <a:lstStyle/>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Erscheinungsdatum aus Copyright-Datum geschätzt</a:t>
            </a:r>
          </a:p>
          <a:p>
            <a:pPr marL="269875" indent="-269875">
              <a:buFont typeface="Arial"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269875" indent="-269875"/>
            <a:r>
              <a:rPr lang="de-DE" sz="2400" dirty="0" smtClean="0">
                <a:latin typeface="Verdana" panose="020B0604030504040204" pitchFamily="34" charset="0"/>
                <a:ea typeface="Verdana" panose="020B0604030504040204" pitchFamily="34" charset="0"/>
                <a:cs typeface="Verdana" panose="020B0604030504040204" pitchFamily="34" charset="0"/>
              </a:rPr>
              <a:t>Einzelne Einheit: </a:t>
            </a:r>
          </a:p>
          <a:p>
            <a:pPr marL="269875" indent="-269875">
              <a:buFont typeface="Arial"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Copyright-Datum darf zusätzlich angegeben werden</a:t>
            </a:r>
          </a:p>
          <a:p>
            <a:pPr marL="269875" indent="-269875"/>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p:txBody>
          <a:bodyPr/>
          <a:lstStyle/>
          <a:p>
            <a:r>
              <a:rPr lang="de-DE" smtClean="0"/>
              <a:t>AG RDA Schulungsunterlagen | RDA kompakt | Stand: 31.07.2015 | CC BY-NC-SA</a:t>
            </a:r>
            <a:endParaRPr lang="de-DE"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99</a:t>
            </a:fld>
            <a:endParaRPr lang="de-DE"/>
          </a:p>
        </p:txBody>
      </p:sp>
    </p:spTree>
    <p:extLst>
      <p:ext uri="{BB962C8B-B14F-4D97-AF65-F5344CB8AC3E}">
        <p14:creationId xmlns:p14="http://schemas.microsoft.com/office/powerpoint/2010/main" val="344261926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7599</Words>
  <Application>Microsoft Office PowerPoint</Application>
  <PresentationFormat>Bildschirmpräsentation (4:3)</PresentationFormat>
  <Paragraphs>1753</Paragraphs>
  <Slides>113</Slides>
  <Notes>47</Notes>
  <HiddenSlides>0</HiddenSlides>
  <MMClips>0</MMClips>
  <ScaleCrop>false</ScaleCrop>
  <HeadingPairs>
    <vt:vector size="4" baseType="variant">
      <vt:variant>
        <vt:lpstr>Design</vt:lpstr>
      </vt:variant>
      <vt:variant>
        <vt:i4>1</vt:i4>
      </vt:variant>
      <vt:variant>
        <vt:lpstr>Folientitel</vt:lpstr>
      </vt:variant>
      <vt:variant>
        <vt:i4>113</vt:i4>
      </vt:variant>
    </vt:vector>
  </HeadingPairs>
  <TitlesOfParts>
    <vt:vector size="114" baseType="lpstr">
      <vt:lpstr>Larissa</vt:lpstr>
      <vt:lpstr>Schulungsunterlagen der AG RDA</vt:lpstr>
      <vt:lpstr>RDA kompakt Teil 2/5</vt:lpstr>
      <vt:lpstr>PowerPoint-Präsentation</vt:lpstr>
      <vt:lpstr>Grundsätzliches</vt:lpstr>
      <vt:lpstr>Grundsätzliches</vt:lpstr>
      <vt:lpstr>Kennzeichnung im Toolkit   </vt:lpstr>
      <vt:lpstr>Anwendung der Standardelemente </vt:lpstr>
      <vt:lpstr>Zusammengesetzte Beschreibung und erste Titelaufnahme nach RDA für eine einzelne Einheit und eine fortlaufende Ressource</vt:lpstr>
      <vt:lpstr>Wiederholung: FRBR-Ebenen und Primärbeziehungen</vt:lpstr>
      <vt:lpstr>Zusammengesetzte Beschreibung</vt:lpstr>
      <vt:lpstr>Beschreibung der Manifestation: einzelne Einheit</vt:lpstr>
      <vt:lpstr>Beschreibung der Manifestation: fortlaufende Ressource</vt:lpstr>
      <vt:lpstr>Zusammenfassung Bsp. 3.01</vt:lpstr>
      <vt:lpstr>Zusammenfassung Bsp. 3.01</vt:lpstr>
      <vt:lpstr>Zusammenfassung Bsp. 3.08</vt:lpstr>
      <vt:lpstr>Zusammenfassung Bsp. 3.08</vt:lpstr>
      <vt:lpstr>Informationsquellen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Grundwissen aus Kapitel 1 zum Erfassen und Übertragen </vt:lpstr>
      <vt:lpstr>Sprache und Schrift (RDA 1.4)</vt:lpstr>
      <vt:lpstr>Erfassen und Übertragen (RDA 1.7)</vt:lpstr>
      <vt:lpstr>Großschreibung (RDA 1.7.2)</vt:lpstr>
      <vt:lpstr>Initialen und Akronyme (RDA 1.7.6)</vt:lpstr>
      <vt:lpstr>Abkürzungen (RDA 1.7.8)</vt:lpstr>
      <vt:lpstr>Fehler (RDA 1.7.9)</vt:lpstr>
      <vt:lpstr>Zahlen, in Ziffern oder Wörtern (RDA 1.8)</vt:lpstr>
      <vt:lpstr>Anmerkungen (RDA 1.10, RDA 1.4)</vt:lpstr>
      <vt:lpstr>Beschreibung der Manifestation  Titel (RDA 2.3) </vt:lpstr>
      <vt:lpstr>Titel: Grundregeln</vt:lpstr>
      <vt:lpstr>Titel: Grundregeln </vt:lpstr>
      <vt:lpstr>Titel: Grundregeln</vt:lpstr>
      <vt:lpstr>Titel: Haupttitel (Standardelement)</vt:lpstr>
      <vt:lpstr>Titel: Haupttitel (Standardelement)</vt:lpstr>
      <vt:lpstr>Titel: Haupttitel (Standardelement)</vt:lpstr>
      <vt:lpstr>Titel: Haupttitel (Standardelement)</vt:lpstr>
      <vt:lpstr>Titel: Haupttitel (Standardelement)</vt:lpstr>
      <vt:lpstr>Titel: Haupttitel (Standardelement) </vt:lpstr>
      <vt:lpstr>Titel: Paralleltitel (Standardelement) </vt:lpstr>
      <vt:lpstr>Titel: Paralleltitel (Standardelement) </vt:lpstr>
      <vt:lpstr>Titel: Paralleltitel (Standardelement) </vt:lpstr>
      <vt:lpstr>Titel: Titelzusatz (Standardelement) </vt:lpstr>
      <vt:lpstr>Titel: Titelzusatz (Standardelement) </vt:lpstr>
      <vt:lpstr>Titel: Paralleler Titelzusatz </vt:lpstr>
      <vt:lpstr>Titel: Paralleler Titelzusatz </vt:lpstr>
      <vt:lpstr>Titel: Paralleler Titelzusatz </vt:lpstr>
      <vt:lpstr>Titel: Abweichender Titel (Standardelement fR/iR) </vt:lpstr>
      <vt:lpstr>Titel: Abweichender Titel (Standardelement fR/iR) </vt:lpstr>
      <vt:lpstr>Titel: Abweichender Titel (Standardelement fR/iR) </vt:lpstr>
      <vt:lpstr>Titel: Anmerkung zum Titel </vt:lpstr>
      <vt:lpstr>Titel: Anmerkung zum Titel </vt:lpstr>
      <vt:lpstr>Beschreibung der Manifestation  Verantwortlichkeitsangabe (RDA 2.4) </vt:lpstr>
      <vt:lpstr>Grundsätzliches </vt:lpstr>
      <vt:lpstr>Grundsätzliches </vt:lpstr>
      <vt:lpstr>Erfassen allgemein </vt:lpstr>
      <vt:lpstr>Erfassen allgemein </vt:lpstr>
      <vt:lpstr>Erfassen allgemein </vt:lpstr>
      <vt:lpstr>Mehrere Personen usw. in einer Angabe </vt:lpstr>
      <vt:lpstr>Mehrere Personen usw. in einer Angabe </vt:lpstr>
      <vt:lpstr>Satzzeichen innerhalb der Verantwortlichkeits-angabe (RDA 2.4.1.5 D-A-CH) </vt:lpstr>
      <vt:lpstr>Mehr als 3 Personen usw. in einer Angabe </vt:lpstr>
      <vt:lpstr>Mehrere Verantwortlichkeitsangaben </vt:lpstr>
      <vt:lpstr>Mehrere Verantwortlichkeitsangaben </vt:lpstr>
      <vt:lpstr>Mehrere Verantwortlichkeitsangaben </vt:lpstr>
      <vt:lpstr>Verantwortlichkeitsangabe, die sich auf den Haupttitel bezieht </vt:lpstr>
      <vt:lpstr>Anmerkung zur Verantwortlichkeitsangabe </vt:lpstr>
      <vt:lpstr>Anmerkung zur Verantwortlichkeitsangabe </vt:lpstr>
      <vt:lpstr>Beschreibung der Manifestation  Ausgabevermerk (RDA 2.5) </vt:lpstr>
      <vt:lpstr>Ausgabevermerk, Geltungsbereich </vt:lpstr>
      <vt:lpstr>Standardelemente </vt:lpstr>
      <vt:lpstr>Informationsquellen </vt:lpstr>
      <vt:lpstr>Erfassen von Ausgabevermerken </vt:lpstr>
      <vt:lpstr>Ausgabebezeichnung </vt:lpstr>
      <vt:lpstr>Ausgabebezeichnung </vt:lpstr>
      <vt:lpstr>Ausgabebezeichnung </vt:lpstr>
      <vt:lpstr>Ausgabebezeichnung </vt:lpstr>
      <vt:lpstr>Ausgabebezeichnung einer näher erläuterten Überarbeitung </vt:lpstr>
      <vt:lpstr>Veröffentlichungsangabe/Vertriebsangabe/ Herstellungsangabe/Copyrightdatum </vt:lpstr>
      <vt:lpstr>Veröffentlichungsangabe (RDA 2.8)</vt:lpstr>
      <vt:lpstr>Vertriebsangabe (RDA 2.9)</vt:lpstr>
      <vt:lpstr>Herstellungsangabe (RDA 2.10)</vt:lpstr>
      <vt:lpstr>Erscheinungsdatum (RDA 2.8.6)</vt:lpstr>
      <vt:lpstr>Erfassung des Erscheinungsdatums: einzelne Einheit</vt:lpstr>
      <vt:lpstr>Erfassung des Erscheinungsdatums: fortlaufende Ressource</vt:lpstr>
      <vt:lpstr>Erfassung des Erscheinungsdatums</vt:lpstr>
      <vt:lpstr>Erfassung des Erscheinungsdatums</vt:lpstr>
      <vt:lpstr>Kein Erscheinungsdatum</vt:lpstr>
      <vt:lpstr>Erscheinungsdatum (RDA 2.8.6.6 D-A-CH und RDA 2.8.6.5 D-A-CH)</vt:lpstr>
      <vt:lpstr>Erscheinungsdatum (RDA 2.8.6.6 D-A-CH)</vt:lpstr>
      <vt:lpstr>Erscheinungsdatum (RDA 2.8.6.6 D-A-CH)</vt:lpstr>
      <vt:lpstr>Erscheinungsdatum (RDA 2.8.6.5 D-A-CH)</vt:lpstr>
      <vt:lpstr>Erscheinungsdatum (RDA 2.8.6.6 D-A-CH)</vt:lpstr>
      <vt:lpstr>Erscheinungsdatum (RDA 2.8.6.5 D-A-CH)</vt:lpstr>
      <vt:lpstr>Verlagsname (RDA 2.8.4)</vt:lpstr>
      <vt:lpstr>Verlagsname (RDA 2.8.4)</vt:lpstr>
      <vt:lpstr>Erfassung des Verlagsnamens</vt:lpstr>
      <vt:lpstr>Erfassung des Verlagsnamens - Beispiel</vt:lpstr>
      <vt:lpstr>Mehrere Verlage</vt:lpstr>
      <vt:lpstr>Verlags-/Vertriebs-/Herstellername</vt:lpstr>
      <vt:lpstr>Erscheinungsort (RDA 2.8.2)</vt:lpstr>
      <vt:lpstr>Erscheinungsort (RDA 2.8.2)</vt:lpstr>
      <vt:lpstr>Erfassung des Erscheinungsortes</vt:lpstr>
      <vt:lpstr>Erfassung des Erscheinungsortes - Beispiel</vt:lpstr>
      <vt:lpstr>Erfassung des Erscheinungsortes - Beispiel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111</cp:revision>
  <dcterms:created xsi:type="dcterms:W3CDTF">2014-02-18T07:01:40Z</dcterms:created>
  <dcterms:modified xsi:type="dcterms:W3CDTF">2015-09-21T09:58:17Z</dcterms:modified>
</cp:coreProperties>
</file>