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35"/>
  </p:notesMasterIdLst>
  <p:handoutMasterIdLst>
    <p:handoutMasterId r:id="rId36"/>
  </p:handoutMasterIdLst>
  <p:sldIdLst>
    <p:sldId id="285" r:id="rId2"/>
    <p:sldId id="259" r:id="rId3"/>
    <p:sldId id="287" r:id="rId4"/>
    <p:sldId id="302" r:id="rId5"/>
    <p:sldId id="303" r:id="rId6"/>
    <p:sldId id="305" r:id="rId7"/>
    <p:sldId id="306" r:id="rId8"/>
    <p:sldId id="310" r:id="rId9"/>
    <p:sldId id="307" r:id="rId10"/>
    <p:sldId id="311" r:id="rId11"/>
    <p:sldId id="309" r:id="rId12"/>
    <p:sldId id="312" r:id="rId13"/>
    <p:sldId id="313" r:id="rId14"/>
    <p:sldId id="308" r:id="rId15"/>
    <p:sldId id="314" r:id="rId16"/>
    <p:sldId id="316" r:id="rId17"/>
    <p:sldId id="317" r:id="rId18"/>
    <p:sldId id="318" r:id="rId19"/>
    <p:sldId id="315" r:id="rId20"/>
    <p:sldId id="320" r:id="rId21"/>
    <p:sldId id="319" r:id="rId22"/>
    <p:sldId id="322" r:id="rId23"/>
    <p:sldId id="323" r:id="rId24"/>
    <p:sldId id="324" r:id="rId25"/>
    <p:sldId id="325" r:id="rId26"/>
    <p:sldId id="321" r:id="rId27"/>
    <p:sldId id="327" r:id="rId28"/>
    <p:sldId id="328" r:id="rId29"/>
    <p:sldId id="329" r:id="rId30"/>
    <p:sldId id="330" r:id="rId31"/>
    <p:sldId id="326" r:id="rId32"/>
    <p:sldId id="332" r:id="rId33"/>
    <p:sldId id="333" r:id="rId34"/>
  </p:sldIdLst>
  <p:sldSz cx="9144000" cy="6858000" type="screen4x3"/>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859" autoAdjust="0"/>
    <p:restoredTop sz="83206" autoAdjust="0"/>
  </p:normalViewPr>
  <p:slideViewPr>
    <p:cSldViewPr>
      <p:cViewPr varScale="1">
        <p:scale>
          <a:sx n="68" d="100"/>
          <a:sy n="68" d="100"/>
        </p:scale>
        <p:origin x="1392" y="67"/>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p:cViewPr varScale="1">
        <p:scale>
          <a:sx n="83" d="100"/>
          <a:sy n="83" d="100"/>
        </p:scale>
        <p:origin x="-2040" y="-90"/>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4AC937E4-8306-4256-98BE-2853E1A1DDAD}" type="datetimeFigureOut">
              <a:rPr lang="de-DE" smtClean="0"/>
              <a:pPr/>
              <a:t>27.11.2017</a:t>
            </a:fld>
            <a:endParaRPr lang="de-DE"/>
          </a:p>
        </p:txBody>
      </p:sp>
      <p:sp>
        <p:nvSpPr>
          <p:cNvPr id="4" name="Fußzeilenplatzhalt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de-DE"/>
          </a:p>
        </p:txBody>
      </p:sp>
      <p:sp>
        <p:nvSpPr>
          <p:cNvPr id="5" name="Foliennummernplatzhalt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69DCA550-704A-4CEF-B7C9-46B62E56443F}" type="slidenum">
              <a:rPr lang="de-DE" smtClean="0"/>
              <a:pPr/>
              <a:t>‹Nr.›</a:t>
            </a:fld>
            <a:endParaRPr lang="de-DE"/>
          </a:p>
        </p:txBody>
      </p:sp>
    </p:spTree>
    <p:extLst>
      <p:ext uri="{BB962C8B-B14F-4D97-AF65-F5344CB8AC3E}">
        <p14:creationId xmlns:p14="http://schemas.microsoft.com/office/powerpoint/2010/main" val="4193529180"/>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5EDB1F4-BB4F-44BD-AC26-B758B395BD23}" type="datetimeFigureOut">
              <a:rPr lang="de-DE" smtClean="0"/>
              <a:pPr/>
              <a:t>27.11.2017</a:t>
            </a:fld>
            <a:endParaRPr lang="de-DE"/>
          </a:p>
        </p:txBody>
      </p:sp>
      <p:sp>
        <p:nvSpPr>
          <p:cNvPr id="4" name="Folienbildplatzhalt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6" name="Fußzeilenplatzhalt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F9F8FF6-6F64-48B5-AF7B-675846B3447E}" type="slidenum">
              <a:rPr lang="de-DE" smtClean="0"/>
              <a:pPr/>
              <a:t>‹Nr.›</a:t>
            </a:fld>
            <a:endParaRPr lang="de-DE"/>
          </a:p>
        </p:txBody>
      </p:sp>
    </p:spTree>
    <p:extLst>
      <p:ext uri="{BB962C8B-B14F-4D97-AF65-F5344CB8AC3E}">
        <p14:creationId xmlns:p14="http://schemas.microsoft.com/office/powerpoint/2010/main" val="272020102"/>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3" Type="http://schemas.openxmlformats.org/officeDocument/2006/relationships/hyperlink" Target="https://wiki.dnb.de/download/attachments/90411357/Gattungsbegriffe_Verwaltungseinheiten.pdf" TargetMode="External"/><Relationship Id="rId2" Type="http://schemas.openxmlformats.org/officeDocument/2006/relationships/slide" Target="../slides/slide19.xml"/><Relationship Id="rId1" Type="http://schemas.openxmlformats.org/officeDocument/2006/relationships/notesMaster" Target="../notesMasters/notesMaster1.xml"/><Relationship Id="rId5" Type="http://schemas.openxmlformats.org/officeDocument/2006/relationships/hyperlink" Target="https://wiki.dnb.de/download/attachments/90411357/EH-G-03.pdf" TargetMode="External"/><Relationship Id="rId4" Type="http://schemas.openxmlformats.org/officeDocument/2006/relationships/hyperlink" Target="https://wiki.dnb.de/x/O5FjBQ" TargetMode="External"/></Relationships>
</file>

<file path=ppt/notesSlides/_rels/notesSlide11.xml.rels><?xml version="1.0" encoding="UTF-8" standalone="yes"?>
<Relationships xmlns="http://schemas.openxmlformats.org/package/2006/relationships"><Relationship Id="rId3" Type="http://schemas.openxmlformats.org/officeDocument/2006/relationships/hyperlink" Target="https://wiki.dnb.de/download/attachments/90411357/Gattungsbegriffe_Verwaltungseinheiten.pdf" TargetMode="External"/><Relationship Id="rId2" Type="http://schemas.openxmlformats.org/officeDocument/2006/relationships/slide" Target="../slides/slide20.xml"/><Relationship Id="rId1" Type="http://schemas.openxmlformats.org/officeDocument/2006/relationships/notesMaster" Target="../notesMasters/notesMaster1.xml"/><Relationship Id="rId5" Type="http://schemas.openxmlformats.org/officeDocument/2006/relationships/hyperlink" Target="https://wiki.dnb.de/download/attachments/90411357/EH-G-03.pdf" TargetMode="External"/><Relationship Id="rId4" Type="http://schemas.openxmlformats.org/officeDocument/2006/relationships/hyperlink" Target="https://wiki.dnb.de/x/O5FjBQ" TargetMode="Externa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3" Type="http://schemas.openxmlformats.org/officeDocument/2006/relationships/hyperlink" Target="https://wiki.dnb.de/pages/viewpage.action?pageId=90412131" TargetMode="External"/><Relationship Id="rId2" Type="http://schemas.openxmlformats.org/officeDocument/2006/relationships/slide" Target="../slides/slide15.xml"/><Relationship Id="rId1" Type="http://schemas.openxmlformats.org/officeDocument/2006/relationships/notesMaster" Target="../notesMasters/notesMaster1.xml"/><Relationship Id="rId4" Type="http://schemas.openxmlformats.org/officeDocument/2006/relationships/hyperlink" Target="https://wiki.dnb.de/x/O5FjBQ" TargetMode="External"/></Relationships>
</file>

<file path=ppt/notesSlides/_rels/notesSlide7.xml.rels><?xml version="1.0" encoding="UTF-8" standalone="yes"?>
<Relationships xmlns="http://schemas.openxmlformats.org/package/2006/relationships"><Relationship Id="rId3" Type="http://schemas.openxmlformats.org/officeDocument/2006/relationships/hyperlink" Target="https://wiki.dnb.de/download/attachments/90411357/EH-G-06.pdf" TargetMode="External"/><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9939"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de-DE" altLang="de-DE" smtClean="0"/>
          </a:p>
        </p:txBody>
      </p:sp>
      <p:sp>
        <p:nvSpPr>
          <p:cNvPr id="39940" name="Foliennummernplatzhalt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200">
                <a:solidFill>
                  <a:schemeClr val="tx1"/>
                </a:solidFill>
                <a:latin typeface="Calibri" pitchFamily="34" charset="0"/>
              </a:defRPr>
            </a:lvl1pPr>
            <a:lvl2pPr marL="742950" indent="-285750" eaLnBrk="0" hangingPunct="0">
              <a:spcBef>
                <a:spcPct val="30000"/>
              </a:spcBef>
              <a:defRPr sz="1200">
                <a:solidFill>
                  <a:schemeClr val="tx1"/>
                </a:solidFill>
                <a:latin typeface="Calibri" pitchFamily="34" charset="0"/>
              </a:defRPr>
            </a:lvl2pPr>
            <a:lvl3pPr marL="1143000" indent="-228600" eaLnBrk="0" hangingPunct="0">
              <a:spcBef>
                <a:spcPct val="30000"/>
              </a:spcBef>
              <a:defRPr sz="1200">
                <a:solidFill>
                  <a:schemeClr val="tx1"/>
                </a:solidFill>
                <a:latin typeface="Calibri" pitchFamily="34" charset="0"/>
              </a:defRPr>
            </a:lvl3pPr>
            <a:lvl4pPr marL="1600200" indent="-228600" eaLnBrk="0" hangingPunct="0">
              <a:spcBef>
                <a:spcPct val="30000"/>
              </a:spcBef>
              <a:defRPr sz="1200">
                <a:solidFill>
                  <a:schemeClr val="tx1"/>
                </a:solidFill>
                <a:latin typeface="Calibri" pitchFamily="34" charset="0"/>
              </a:defRPr>
            </a:lvl4pPr>
            <a:lvl5pPr marL="2057400" indent="-228600" eaLnBrk="0" hangingPunct="0">
              <a:spcBef>
                <a:spcPct val="30000"/>
              </a:spcBef>
              <a:defRPr sz="1200">
                <a:solidFill>
                  <a:schemeClr val="tx1"/>
                </a:solidFill>
                <a:latin typeface="Calibri" pitchFamily="34" charset="0"/>
              </a:defRPr>
            </a:lvl5pPr>
            <a:lvl6pPr marL="2514600" indent="-228600" eaLnBrk="0" fontAlgn="base" hangingPunct="0">
              <a:spcBef>
                <a:spcPct val="30000"/>
              </a:spcBef>
              <a:spcAft>
                <a:spcPct val="0"/>
              </a:spcAft>
              <a:defRPr sz="1200">
                <a:solidFill>
                  <a:schemeClr val="tx1"/>
                </a:solidFill>
                <a:latin typeface="Calibri" pitchFamily="34" charset="0"/>
              </a:defRPr>
            </a:lvl6pPr>
            <a:lvl7pPr marL="2971800" indent="-228600" eaLnBrk="0" fontAlgn="base" hangingPunct="0">
              <a:spcBef>
                <a:spcPct val="30000"/>
              </a:spcBef>
              <a:spcAft>
                <a:spcPct val="0"/>
              </a:spcAft>
              <a:defRPr sz="1200">
                <a:solidFill>
                  <a:schemeClr val="tx1"/>
                </a:solidFill>
                <a:latin typeface="Calibri" pitchFamily="34" charset="0"/>
              </a:defRPr>
            </a:lvl7pPr>
            <a:lvl8pPr marL="3429000" indent="-228600" eaLnBrk="0" fontAlgn="base" hangingPunct="0">
              <a:spcBef>
                <a:spcPct val="30000"/>
              </a:spcBef>
              <a:spcAft>
                <a:spcPct val="0"/>
              </a:spcAft>
              <a:defRPr sz="1200">
                <a:solidFill>
                  <a:schemeClr val="tx1"/>
                </a:solidFill>
                <a:latin typeface="Calibri" pitchFamily="34" charset="0"/>
              </a:defRPr>
            </a:lvl8pPr>
            <a:lvl9pPr marL="3886200" indent="-228600" eaLnBrk="0" fontAlgn="base" hangingPunct="0">
              <a:spcBef>
                <a:spcPct val="30000"/>
              </a:spcBef>
              <a:spcAft>
                <a:spcPct val="0"/>
              </a:spcAft>
              <a:defRPr sz="1200">
                <a:solidFill>
                  <a:schemeClr val="tx1"/>
                </a:solidFill>
                <a:latin typeface="Calibri" pitchFamily="34" charset="0"/>
              </a:defRPr>
            </a:lvl9pPr>
          </a:lstStyle>
          <a:p>
            <a:pPr eaLnBrk="1" hangingPunct="1">
              <a:spcBef>
                <a:spcPct val="0"/>
              </a:spcBef>
            </a:pPr>
            <a:fld id="{48008DAF-D963-4700-99B3-C42D4B33FF6D}" type="slidenum">
              <a:rPr lang="de-DE" altLang="de-DE">
                <a:solidFill>
                  <a:prstClr val="black"/>
                </a:solidFill>
              </a:rPr>
              <a:pPr eaLnBrk="1" hangingPunct="1">
                <a:spcBef>
                  <a:spcPct val="0"/>
                </a:spcBef>
              </a:pPr>
              <a:t>1</a:t>
            </a:fld>
            <a:endParaRPr lang="de-DE" altLang="de-DE">
              <a:solidFill>
                <a:prstClr val="black"/>
              </a:solidFill>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a:lnSpc>
                <a:spcPct val="100000"/>
              </a:lnSpc>
              <a:spcBef>
                <a:spcPts val="0"/>
              </a:spcBef>
            </a:pPr>
            <a:r>
              <a:rPr lang="de-DE" sz="1200" b="1"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AWR zu 16.2.2.8: </a:t>
            </a:r>
            <a:r>
              <a:rPr lang="de-DE"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Erfassen Sie den Namen von Verwaltungseinheiten wie folgt:</a:t>
            </a:r>
            <a:endParaRPr lang="de-AT"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endParaRPr>
          </a:p>
          <a:p>
            <a:pPr>
              <a:lnSpc>
                <a:spcPct val="100000"/>
              </a:lnSpc>
              <a:spcBef>
                <a:spcPts val="0"/>
              </a:spcBef>
            </a:pPr>
            <a:r>
              <a:rPr lang="de-DE"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Für deutschsprachige Verwaltungseinheiten gilt die eigene Homepage als Nachweis für die Ermittlung des bevorzugten Namens. Ist keine eigene Homepage vorhanden, kann eine andere Internetquelle (möglichst offiziellen Charakters) als Nachweis herangezogen werden.</a:t>
            </a:r>
            <a:endParaRPr lang="de-AT"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endParaRPr>
          </a:p>
          <a:p>
            <a:pPr marL="0" marR="0" indent="0" algn="l" defTabSz="914400" rtl="0" eaLnBrk="0" fontAlgn="base" latinLnBrk="0" hangingPunct="0">
              <a:lnSpc>
                <a:spcPct val="100000"/>
              </a:lnSpc>
              <a:spcBef>
                <a:spcPts val="0"/>
              </a:spcBef>
              <a:spcAft>
                <a:spcPct val="0"/>
              </a:spcAft>
              <a:buClrTx/>
              <a:buSzTx/>
              <a:buFontTx/>
              <a:buNone/>
              <a:tabLst/>
              <a:defRPr/>
            </a:pPr>
            <a:r>
              <a:rPr lang="de-DE"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Bei fremdsprachigen Verwaltungseinheiten wird immer zuerst das zugrundeliegende </a:t>
            </a:r>
            <a:r>
              <a:rPr lang="de-DE" sz="1200" kern="1200" dirty="0" err="1"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Geografikum</a:t>
            </a:r>
            <a:r>
              <a:rPr lang="de-DE"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 ermittelt. Der Gattungsbegriff der Verwaltungseinheit wird der </a:t>
            </a:r>
            <a:r>
              <a:rPr kumimoji="0" lang="de-AT" sz="1200" b="0" i="0" u="none" strike="noStrike" kern="0" cap="none" spc="0" normalizeH="0" baseline="0" noProof="0" dirty="0" smtClean="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hlinkClick r:id="rId3"/>
              </a:rPr>
              <a:t>Liste der Gattungsbegriffe </a:t>
            </a:r>
            <a:r>
              <a:rPr lang="de-DE"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für Verwaltungseinheiten in der GND </a:t>
            </a:r>
            <a:r>
              <a:rPr kumimoji="0" lang="de-AT" sz="1200" b="0" i="0" u="none" strike="noStrike" kern="0" cap="none" spc="0" normalizeH="0" baseline="0" noProof="0" dirty="0" smtClean="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hlinkClick r:id="rId4"/>
              </a:rPr>
              <a:t>Informationsseite zur GND</a:t>
            </a:r>
            <a:r>
              <a:rPr lang="de-DE"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 entnommen und um das geografische Grundwort ergänzt.</a:t>
            </a:r>
            <a:endParaRPr lang="de-AT"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endParaRPr>
          </a:p>
          <a:p>
            <a:pPr>
              <a:lnSpc>
                <a:spcPct val="100000"/>
              </a:lnSpc>
              <a:spcBef>
                <a:spcPts val="0"/>
              </a:spcBef>
            </a:pPr>
            <a:r>
              <a:rPr lang="de-DE"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Die Reihenfolge entspricht der Reihenfolge der deutschen Sprache, d.h. zuerst der Gattungsbegriff und dann der geografische Name.</a:t>
            </a:r>
            <a:endParaRPr lang="de-AT"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endParaRPr>
          </a:p>
          <a:p>
            <a:pPr>
              <a:lnSpc>
                <a:spcPct val="100000"/>
              </a:lnSpc>
              <a:spcBef>
                <a:spcPts val="0"/>
              </a:spcBef>
            </a:pPr>
            <a:endParaRPr lang="de-AT" sz="1200" dirty="0" smtClean="0">
              <a:latin typeface="Verdana" panose="020B0604030504040204" pitchFamily="34" charset="0"/>
              <a:ea typeface="Verdana" panose="020B0604030504040204" pitchFamily="34" charset="0"/>
              <a:cs typeface="Verdana" panose="020B0604030504040204" pitchFamily="34" charset="0"/>
            </a:endParaRPr>
          </a:p>
          <a:p>
            <a:pPr marL="0" marR="0" lvl="0" indent="0" algn="l" defTabSz="914400" rtl="0" eaLnBrk="1" fontAlgn="base" latinLnBrk="0" hangingPunct="1">
              <a:lnSpc>
                <a:spcPct val="100000"/>
              </a:lnSpc>
              <a:spcBef>
                <a:spcPts val="0"/>
              </a:spcBef>
              <a:spcAft>
                <a:spcPct val="0"/>
              </a:spcAft>
              <a:buClrTx/>
              <a:buSzTx/>
              <a:buFont typeface="Verdana" pitchFamily="34" charset="0"/>
              <a:buNone/>
              <a:tabLst/>
              <a:defRPr/>
            </a:pPr>
            <a:r>
              <a:rPr lang="de-AT" sz="1200" b="1" dirty="0" smtClean="0">
                <a:latin typeface="Verdana" panose="020B0604030504040204" pitchFamily="34" charset="0"/>
                <a:ea typeface="Verdana" panose="020B0604030504040204" pitchFamily="34" charset="0"/>
                <a:cs typeface="Verdana" panose="020B0604030504040204" pitchFamily="34" charset="0"/>
              </a:rPr>
              <a:t>ERL</a:t>
            </a:r>
            <a:r>
              <a:rPr lang="de-AT" sz="1200" b="1" baseline="0" dirty="0" smtClean="0">
                <a:latin typeface="Verdana" panose="020B0604030504040204" pitchFamily="34" charset="0"/>
                <a:ea typeface="Verdana" panose="020B0604030504040204" pitchFamily="34" charset="0"/>
                <a:cs typeface="Verdana" panose="020B0604030504040204" pitchFamily="34" charset="0"/>
              </a:rPr>
              <a:t> zu 16.2.2.8: </a:t>
            </a:r>
            <a:r>
              <a:rPr lang="de-DE"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Die Regeln für die Erfassung geografischer Namen sind in der Diskussion und sollen durch eine internationale Arbeitsgruppe geklärt werden. Bis zur Bearbeitung dieses Themenkreises durch die „JSC Working Group on Places“ wird die bisherige Praxis der Erfassung von Verwaltungseinheiten gemäß AWR zu 16.2.2.8 fortgeführt. Zur Erfassung vgl. </a:t>
            </a:r>
            <a:r>
              <a:rPr kumimoji="0" lang="de-DE" sz="1200" b="0" i="0" u="none" strike="noStrike" kern="0" cap="none" spc="0" normalizeH="0" baseline="0" noProof="0" dirty="0" smtClean="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hlinkClick r:id="rId5"/>
              </a:rPr>
              <a:t>EH-G-03</a:t>
            </a:r>
            <a:endParaRPr kumimoji="0" lang="de-DE" sz="1200" b="0" i="0" u="none" strike="noStrike" kern="0" cap="none" spc="0" normalizeH="0" baseline="0" noProof="0" dirty="0" smtClean="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endParaRPr>
          </a:p>
          <a:p>
            <a:pPr marL="342900" marR="0" lvl="0" indent="-342900" algn="l" defTabSz="914400" rtl="0" eaLnBrk="1" fontAlgn="base" latinLnBrk="0" hangingPunct="1">
              <a:lnSpc>
                <a:spcPct val="100000"/>
              </a:lnSpc>
              <a:spcBef>
                <a:spcPts val="0"/>
              </a:spcBef>
              <a:spcAft>
                <a:spcPct val="0"/>
              </a:spcAft>
              <a:buClrTx/>
              <a:buSzTx/>
              <a:buFont typeface="Verdana" pitchFamily="34" charset="0"/>
              <a:buChar char="–"/>
              <a:tabLst/>
              <a:defRPr/>
            </a:pPr>
            <a:endParaRPr kumimoji="0" lang="de-DE" sz="1200" b="0" i="0" u="none" strike="noStrike" kern="0" cap="none" spc="0" normalizeH="0" baseline="0" noProof="0" dirty="0" smtClean="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endParaRPr>
          </a:p>
          <a:p>
            <a:pPr marL="0" marR="0" lvl="0" indent="0" algn="l" defTabSz="914400" rtl="0" eaLnBrk="1" fontAlgn="base" latinLnBrk="0" hangingPunct="1">
              <a:lnSpc>
                <a:spcPct val="100000"/>
              </a:lnSpc>
              <a:spcBef>
                <a:spcPts val="0"/>
              </a:spcBef>
              <a:spcAft>
                <a:spcPct val="0"/>
              </a:spcAft>
              <a:buClrTx/>
              <a:buSzTx/>
              <a:buFont typeface="Verdana" pitchFamily="34" charset="0"/>
              <a:buNone/>
              <a:tabLst/>
              <a:defRPr/>
            </a:pPr>
            <a:r>
              <a:rPr lang="de-DE"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Die RDA-Regeln zur Erfassung von Verwaltungseinheiten sind an gedruckten Listenverzeichnissen orientiert, die in der Weise für die GND-Arbeit nicht zur Verfügung stehen. Da die Regeln für die Erfassung von geografischen Namen grundsätzlich überarbeitet werden sollen, bleibt man bis</a:t>
            </a:r>
            <a:r>
              <a:rPr lang="de-DE" sz="1200" kern="1200" baseline="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 dahin </a:t>
            </a:r>
            <a:r>
              <a:rPr lang="de-DE"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bei der jetzigen Praxis. </a:t>
            </a:r>
          </a:p>
          <a:p>
            <a:pPr marL="0" marR="0" indent="0" algn="l" defTabSz="914400" rtl="0" eaLnBrk="0" fontAlgn="base" latinLnBrk="0" hangingPunct="0">
              <a:lnSpc>
                <a:spcPct val="100000"/>
              </a:lnSpc>
              <a:spcBef>
                <a:spcPct val="30000"/>
              </a:spcBef>
              <a:spcAft>
                <a:spcPct val="0"/>
              </a:spcAft>
              <a:buClrTx/>
              <a:buSzTx/>
              <a:buFontTx/>
              <a:buNone/>
              <a:tabLst/>
              <a:defRPr/>
            </a:pPr>
            <a:endParaRPr lang="de-DE" sz="3600" kern="1200" dirty="0" smtClean="0">
              <a:solidFill>
                <a:schemeClr val="tx1"/>
              </a:solidFill>
              <a:effectLst/>
              <a:latin typeface="Arial" charset="0"/>
              <a:ea typeface="+mn-ea"/>
              <a:cs typeface="Arial" charset="0"/>
            </a:endParaRP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19</a:t>
            </a:fld>
            <a:endParaRPr lang="de-DE"/>
          </a:p>
        </p:txBody>
      </p:sp>
    </p:spTree>
    <p:extLst>
      <p:ext uri="{BB962C8B-B14F-4D97-AF65-F5344CB8AC3E}">
        <p14:creationId xmlns:p14="http://schemas.microsoft.com/office/powerpoint/2010/main" val="162052326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a:lnSpc>
                <a:spcPct val="100000"/>
              </a:lnSpc>
              <a:spcBef>
                <a:spcPts val="0"/>
              </a:spcBef>
            </a:pPr>
            <a:r>
              <a:rPr lang="de-DE" sz="1200" b="1"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AWR zu 16.2.2.8: </a:t>
            </a:r>
            <a:r>
              <a:rPr lang="de-DE"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Erfassen Sie den Namen von Verwaltungseinheiten wie folgt:</a:t>
            </a:r>
            <a:endParaRPr lang="de-AT"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endParaRPr>
          </a:p>
          <a:p>
            <a:pPr>
              <a:lnSpc>
                <a:spcPct val="100000"/>
              </a:lnSpc>
              <a:spcBef>
                <a:spcPts val="0"/>
              </a:spcBef>
            </a:pPr>
            <a:r>
              <a:rPr lang="de-DE"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Für deutschsprachige Verwaltungseinheiten gilt die eigene Homepage als Nachweis für die Ermittlung des bevorzugten Namens. Ist keine eigene Homepage vorhanden, kann eine andere Internetquelle (möglichst offiziellen Charakters) als Nachweis herangezogen werden.</a:t>
            </a:r>
            <a:endParaRPr lang="de-AT"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endParaRPr>
          </a:p>
          <a:p>
            <a:pPr marL="0" marR="0" indent="0" algn="l" defTabSz="914400" rtl="0" eaLnBrk="0" fontAlgn="base" latinLnBrk="0" hangingPunct="0">
              <a:lnSpc>
                <a:spcPct val="100000"/>
              </a:lnSpc>
              <a:spcBef>
                <a:spcPts val="0"/>
              </a:spcBef>
              <a:spcAft>
                <a:spcPct val="0"/>
              </a:spcAft>
              <a:buClrTx/>
              <a:buSzTx/>
              <a:buFontTx/>
              <a:buNone/>
              <a:tabLst/>
              <a:defRPr/>
            </a:pPr>
            <a:r>
              <a:rPr lang="de-DE"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Bei fremdsprachigen Verwaltungseinheiten wird immer zuerst das zugrundeliegende </a:t>
            </a:r>
            <a:r>
              <a:rPr lang="de-DE" sz="1200" kern="1200" dirty="0" err="1"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Geografikum</a:t>
            </a:r>
            <a:r>
              <a:rPr lang="de-DE"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 ermittelt. Der Gattungsbegriff der Verwaltungseinheit wird der </a:t>
            </a:r>
            <a:r>
              <a:rPr kumimoji="0" lang="de-AT" sz="1200" b="0" i="0" u="none" strike="noStrike" kern="0" cap="none" spc="0" normalizeH="0" baseline="0" noProof="0" dirty="0" smtClean="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hlinkClick r:id="rId3"/>
              </a:rPr>
              <a:t>Liste der Gattungsbegriffe </a:t>
            </a:r>
            <a:r>
              <a:rPr lang="de-DE"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für Verwaltungseinheiten in der GND </a:t>
            </a:r>
            <a:r>
              <a:rPr kumimoji="0" lang="de-AT" sz="1200" b="0" i="0" u="none" strike="noStrike" kern="0" cap="none" spc="0" normalizeH="0" baseline="0" noProof="0" dirty="0" smtClean="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hlinkClick r:id="rId4"/>
              </a:rPr>
              <a:t>Informationsseite zur GND</a:t>
            </a:r>
            <a:r>
              <a:rPr lang="de-DE"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 entnommen und um das geografische Grundwort ergänzt.</a:t>
            </a:r>
            <a:endParaRPr lang="de-AT"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endParaRPr>
          </a:p>
          <a:p>
            <a:pPr>
              <a:lnSpc>
                <a:spcPct val="100000"/>
              </a:lnSpc>
              <a:spcBef>
                <a:spcPts val="0"/>
              </a:spcBef>
            </a:pPr>
            <a:r>
              <a:rPr lang="de-DE"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Die Reihenfolge entspricht der Reihenfolge der deutschen Sprache, d.h. zuerst der Gattungsbegriff und dann der geografische Name.</a:t>
            </a:r>
            <a:endParaRPr lang="de-AT"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endParaRPr>
          </a:p>
          <a:p>
            <a:pPr>
              <a:lnSpc>
                <a:spcPct val="100000"/>
              </a:lnSpc>
              <a:spcBef>
                <a:spcPts val="0"/>
              </a:spcBef>
            </a:pPr>
            <a:endParaRPr lang="de-AT" sz="1200" dirty="0" smtClean="0">
              <a:latin typeface="Verdana" panose="020B0604030504040204" pitchFamily="34" charset="0"/>
              <a:ea typeface="Verdana" panose="020B0604030504040204" pitchFamily="34" charset="0"/>
              <a:cs typeface="Verdana" panose="020B0604030504040204" pitchFamily="34" charset="0"/>
            </a:endParaRPr>
          </a:p>
          <a:p>
            <a:pPr marL="0" marR="0" lvl="0" indent="0" algn="l" defTabSz="914400" rtl="0" eaLnBrk="1" fontAlgn="base" latinLnBrk="0" hangingPunct="1">
              <a:lnSpc>
                <a:spcPct val="100000"/>
              </a:lnSpc>
              <a:spcBef>
                <a:spcPts val="0"/>
              </a:spcBef>
              <a:spcAft>
                <a:spcPct val="0"/>
              </a:spcAft>
              <a:buClrTx/>
              <a:buSzTx/>
              <a:buFont typeface="Verdana" pitchFamily="34" charset="0"/>
              <a:buNone/>
              <a:tabLst/>
              <a:defRPr/>
            </a:pPr>
            <a:r>
              <a:rPr lang="de-AT" sz="1200" b="1" dirty="0" smtClean="0">
                <a:latin typeface="Verdana" panose="020B0604030504040204" pitchFamily="34" charset="0"/>
                <a:ea typeface="Verdana" panose="020B0604030504040204" pitchFamily="34" charset="0"/>
                <a:cs typeface="Verdana" panose="020B0604030504040204" pitchFamily="34" charset="0"/>
              </a:rPr>
              <a:t>ERL</a:t>
            </a:r>
            <a:r>
              <a:rPr lang="de-AT" sz="1200" b="1" baseline="0" dirty="0" smtClean="0">
                <a:latin typeface="Verdana" panose="020B0604030504040204" pitchFamily="34" charset="0"/>
                <a:ea typeface="Verdana" panose="020B0604030504040204" pitchFamily="34" charset="0"/>
                <a:cs typeface="Verdana" panose="020B0604030504040204" pitchFamily="34" charset="0"/>
              </a:rPr>
              <a:t> zu 16.2.2.8: </a:t>
            </a:r>
            <a:r>
              <a:rPr lang="de-DE"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Die Regeln für die Erfassung geografischer Namen sind in der Diskussion und sollen durch eine internationale Arbeitsgruppe geklärt werden. Bis zur Bearbeitung dieses Themenkreises durch die „JSC Working Group on Places“ wird die bisherige Praxis der Erfassung von Verwaltungseinheiten gemäß AWR zu 16.2.2.8 fortgeführt. Zur Erfassung vgl. </a:t>
            </a:r>
            <a:r>
              <a:rPr kumimoji="0" lang="de-DE" sz="1200" b="0" i="0" u="none" strike="noStrike" kern="0" cap="none" spc="0" normalizeH="0" baseline="0" noProof="0" dirty="0" smtClean="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hlinkClick r:id="rId5"/>
              </a:rPr>
              <a:t>EH-G-03</a:t>
            </a:r>
            <a:endParaRPr kumimoji="0" lang="de-DE" sz="1200" b="0" i="0" u="none" strike="noStrike" kern="0" cap="none" spc="0" normalizeH="0" baseline="0" noProof="0" dirty="0" smtClean="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endParaRPr>
          </a:p>
          <a:p>
            <a:pPr marL="342900" marR="0" lvl="0" indent="-342900" algn="l" defTabSz="914400" rtl="0" eaLnBrk="1" fontAlgn="base" latinLnBrk="0" hangingPunct="1">
              <a:lnSpc>
                <a:spcPct val="100000"/>
              </a:lnSpc>
              <a:spcBef>
                <a:spcPts val="0"/>
              </a:spcBef>
              <a:spcAft>
                <a:spcPct val="0"/>
              </a:spcAft>
              <a:buClrTx/>
              <a:buSzTx/>
              <a:buFont typeface="Verdana" pitchFamily="34" charset="0"/>
              <a:buChar char="–"/>
              <a:tabLst/>
              <a:defRPr/>
            </a:pPr>
            <a:endParaRPr kumimoji="0" lang="de-DE" sz="1200" b="0" i="0" u="none" strike="noStrike" kern="0" cap="none" spc="0" normalizeH="0" baseline="0" noProof="0" dirty="0" smtClean="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endParaRPr>
          </a:p>
          <a:p>
            <a:pPr marL="0" marR="0" lvl="0" indent="0" algn="l" defTabSz="914400" rtl="0" eaLnBrk="1" fontAlgn="base" latinLnBrk="0" hangingPunct="1">
              <a:lnSpc>
                <a:spcPct val="100000"/>
              </a:lnSpc>
              <a:spcBef>
                <a:spcPts val="0"/>
              </a:spcBef>
              <a:spcAft>
                <a:spcPct val="0"/>
              </a:spcAft>
              <a:buClrTx/>
              <a:buSzTx/>
              <a:buFont typeface="Verdana" pitchFamily="34" charset="0"/>
              <a:buNone/>
              <a:tabLst/>
              <a:defRPr/>
            </a:pPr>
            <a:r>
              <a:rPr lang="de-DE"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Die RDA-Regeln zur Erfassung von Verwaltungseinheiten sind an gedruckten Listenverzeichnissen orientiert, die in der Weise für die GND-Arbeit nicht zur Verfügung stehen. Da die Regeln für die Erfassung von geografischen Namen grundsätzlich überarbeitet werden sollen, bleibt man bis</a:t>
            </a:r>
            <a:r>
              <a:rPr lang="de-DE" sz="1200" kern="1200" baseline="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 dahin </a:t>
            </a:r>
            <a:r>
              <a:rPr lang="de-DE"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bei der jetzigen Praxis. </a:t>
            </a:r>
          </a:p>
          <a:p>
            <a:pPr marL="0" marR="0" indent="0" algn="l" defTabSz="914400" rtl="0" eaLnBrk="0" fontAlgn="base" latinLnBrk="0" hangingPunct="0">
              <a:lnSpc>
                <a:spcPct val="100000"/>
              </a:lnSpc>
              <a:spcBef>
                <a:spcPct val="30000"/>
              </a:spcBef>
              <a:spcAft>
                <a:spcPct val="0"/>
              </a:spcAft>
              <a:buClrTx/>
              <a:buSzTx/>
              <a:buFontTx/>
              <a:buNone/>
              <a:tabLst/>
              <a:defRPr/>
            </a:pPr>
            <a:endParaRPr lang="de-DE" sz="3600" kern="1200" dirty="0" smtClean="0">
              <a:solidFill>
                <a:schemeClr val="tx1"/>
              </a:solidFill>
              <a:effectLst/>
              <a:latin typeface="Arial" charset="0"/>
              <a:ea typeface="+mn-ea"/>
              <a:cs typeface="Arial" charset="0"/>
            </a:endParaRP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20</a:t>
            </a:fld>
            <a:endParaRPr lang="de-DE"/>
          </a:p>
        </p:txBody>
      </p:sp>
    </p:spTree>
    <p:extLst>
      <p:ext uri="{BB962C8B-B14F-4D97-AF65-F5344CB8AC3E}">
        <p14:creationId xmlns:p14="http://schemas.microsoft.com/office/powerpoint/2010/main" val="162052326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a:spcBef>
                <a:spcPts val="0"/>
              </a:spcBef>
            </a:pPr>
            <a:r>
              <a:rPr lang="de-DE" sz="1200" b="1"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Das deutsche </a:t>
            </a:r>
            <a:r>
              <a:rPr lang="de-DE" sz="1200" b="1" kern="1200" dirty="0" err="1"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Proposal</a:t>
            </a:r>
            <a:r>
              <a:rPr lang="de-DE" sz="1200" b="1"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 zu den Larger </a:t>
            </a:r>
            <a:r>
              <a:rPr lang="de-DE" sz="1200" b="1" kern="1200" dirty="0" err="1"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places</a:t>
            </a:r>
            <a:r>
              <a:rPr lang="de-DE" sz="1200" b="1"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 wurde zurückgestellt; die Thematik wird von einer neuen “JSC </a:t>
            </a:r>
            <a:r>
              <a:rPr lang="de-DE" sz="1200" b="1" kern="1200" dirty="0" err="1"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working</a:t>
            </a:r>
            <a:r>
              <a:rPr lang="de-DE" sz="1200" b="1"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 </a:t>
            </a:r>
            <a:r>
              <a:rPr lang="de-DE" sz="1200" b="1" kern="1200" dirty="0" err="1"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group</a:t>
            </a:r>
            <a:r>
              <a:rPr lang="de-DE" sz="1200" b="1"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 on </a:t>
            </a:r>
            <a:r>
              <a:rPr lang="de-DE" sz="1200" b="1" kern="1200" dirty="0" err="1"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places</a:t>
            </a:r>
            <a:r>
              <a:rPr lang="de-DE" sz="1200" b="1"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 bearbeitet werden. Bis zur Neuordnung des Themas in RDA sollte an der jetzigen Praxis nichts geändert werden.</a:t>
            </a:r>
            <a:endParaRPr lang="de-AT" sz="1200" b="1" dirty="0" smtClean="0">
              <a:latin typeface="Verdana" panose="020B0604030504040204" pitchFamily="34" charset="0"/>
              <a:ea typeface="Verdana" panose="020B0604030504040204" pitchFamily="34" charset="0"/>
              <a:cs typeface="Verdana" panose="020B0604030504040204" pitchFamily="34" charset="0"/>
            </a:endParaRPr>
          </a:p>
          <a:p>
            <a:pPr>
              <a:spcBef>
                <a:spcPts val="0"/>
              </a:spcBef>
            </a:pPr>
            <a:endParaRPr lang="de-AT" sz="1200" dirty="0" smtClean="0">
              <a:latin typeface="Verdana" panose="020B0604030504040204" pitchFamily="34" charset="0"/>
              <a:ea typeface="Verdana" panose="020B0604030504040204" pitchFamily="34" charset="0"/>
              <a:cs typeface="Verdana" panose="020B0604030504040204" pitchFamily="34" charset="0"/>
            </a:endParaRPr>
          </a:p>
          <a:p>
            <a:pPr>
              <a:spcBef>
                <a:spcPts val="0"/>
              </a:spcBef>
            </a:pPr>
            <a:r>
              <a:rPr lang="de-AT" sz="1200" b="1" dirty="0" smtClean="0">
                <a:latin typeface="Verdana" panose="020B0604030504040204" pitchFamily="34" charset="0"/>
                <a:ea typeface="Verdana" panose="020B0604030504040204" pitchFamily="34" charset="0"/>
                <a:cs typeface="Verdana" panose="020B0604030504040204" pitchFamily="34" charset="0"/>
              </a:rPr>
              <a:t>ERL zu RDA 16.2.2.13: </a:t>
            </a:r>
          </a:p>
          <a:p>
            <a:pPr>
              <a:spcBef>
                <a:spcPts val="0"/>
              </a:spcBef>
            </a:pPr>
            <a:endParaRPr lang="de-AT"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endParaRPr>
          </a:p>
          <a:p>
            <a:pPr>
              <a:spcBef>
                <a:spcPts val="0"/>
              </a:spcBef>
            </a:pPr>
            <a:r>
              <a:rPr lang="de-DE"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Der bevorzugte Name wird gemäß der Liste der fachlichen Nachschlagewerke für die GND ermittelt. Elemente, die gemäß dem Nachschlagewerk Namensbestandteil sind, werden in der nachgewiesenen Form übernommen. Gleichnamige geografische Namen werden durch identifizierende Zusätze unterschieden. </a:t>
            </a:r>
            <a:endParaRPr lang="de-AT"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endParaRPr>
          </a:p>
          <a:p>
            <a:pPr>
              <a:spcBef>
                <a:spcPts val="0"/>
              </a:spcBef>
            </a:pPr>
            <a:r>
              <a:rPr lang="de-DE"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Ist eine der homonymen geografischen Einheiten sehr viel bekannter als die anderen, so entfällt bei ihr der identifizierende Zusatz. Bei lediglich außerhalb der GND ermittelter Gleichnamigkeit, z. B. zwei oder mehr gleichnamigen </a:t>
            </a:r>
            <a:r>
              <a:rPr lang="de-DE" sz="1200" kern="1200" dirty="0" err="1"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Geografika</a:t>
            </a:r>
            <a:r>
              <a:rPr lang="de-DE"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 im Nachschlagewerk, ist die Vergabe des identifizierenden Zusatzes fakultativ. </a:t>
            </a:r>
          </a:p>
          <a:p>
            <a:pPr>
              <a:spcBef>
                <a:spcPts val="0"/>
              </a:spcBef>
            </a:pPr>
            <a:endParaRPr lang="de-DE"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endParaRPr>
          </a:p>
          <a:p>
            <a:pPr>
              <a:spcBef>
                <a:spcPts val="0"/>
              </a:spcBef>
            </a:pPr>
            <a:r>
              <a:rPr lang="de-DE"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Die als identifizierender Zusatz verwendete Bezeichnung muss i. d. R. als Entität in der GND vorhanden sein.</a:t>
            </a:r>
            <a:endParaRPr lang="de-AT"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endParaRPr>
          </a:p>
          <a:p>
            <a:pPr>
              <a:spcBef>
                <a:spcPts val="0"/>
              </a:spcBef>
            </a:pPr>
            <a:endParaRPr lang="de-DE"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endParaRPr>
          </a:p>
          <a:p>
            <a:pPr>
              <a:spcBef>
                <a:spcPts val="0"/>
              </a:spcBef>
            </a:pPr>
            <a:r>
              <a:rPr lang="de-DE"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Sind geografische Namen homonym, so wird, soweit für Gebietskörperschaften nicht anders geregelt, der Name eines für die geografische Lage kennzeichnenden Flusses, Berges, Ortes etc. gemäß der nach GND bevorzugten Form dem Namen als identifizierender Zusatz hinzugefügt. Ist dies nicht möglich oder unüblich oder reicht dies zur Unterscheidung nicht aus, dient der Name der nächstübergeordneten geografischen Einheit als Unterscheidung. Verwaltungseinheiten werden dabei vor Landschaftsnamen bevorzugt.</a:t>
            </a:r>
            <a:endParaRPr lang="de-AT" sz="1200" dirty="0" smtClean="0">
              <a:latin typeface="Verdana" panose="020B0604030504040204" pitchFamily="34" charset="0"/>
              <a:ea typeface="Verdana" panose="020B0604030504040204" pitchFamily="34" charset="0"/>
              <a:cs typeface="Verdana" panose="020B0604030504040204" pitchFamily="34" charset="0"/>
            </a:endParaRP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21</a:t>
            </a:fld>
            <a:endParaRPr lang="de-DE"/>
          </a:p>
        </p:txBody>
      </p:sp>
    </p:spTree>
    <p:extLst>
      <p:ext uri="{BB962C8B-B14F-4D97-AF65-F5344CB8AC3E}">
        <p14:creationId xmlns:p14="http://schemas.microsoft.com/office/powerpoint/2010/main" val="76045707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22</a:t>
            </a:fld>
            <a:endParaRPr lang="de-DE"/>
          </a:p>
        </p:txBody>
      </p:sp>
    </p:spTree>
    <p:extLst>
      <p:ext uri="{BB962C8B-B14F-4D97-AF65-F5344CB8AC3E}">
        <p14:creationId xmlns:p14="http://schemas.microsoft.com/office/powerpoint/2010/main" val="76045707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23</a:t>
            </a:fld>
            <a:endParaRPr lang="de-DE"/>
          </a:p>
        </p:txBody>
      </p:sp>
    </p:spTree>
    <p:extLst>
      <p:ext uri="{BB962C8B-B14F-4D97-AF65-F5344CB8AC3E}">
        <p14:creationId xmlns:p14="http://schemas.microsoft.com/office/powerpoint/2010/main" val="76045707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a:spcBef>
                <a:spcPts val="0"/>
              </a:spcBef>
            </a:pPr>
            <a:r>
              <a:rPr lang="de-DE" sz="1200" b="1" kern="1200" baseline="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ERL RDA 16.2.2.13:</a:t>
            </a:r>
          </a:p>
          <a:p>
            <a:pPr>
              <a:spcBef>
                <a:spcPts val="0"/>
              </a:spcBef>
            </a:pPr>
            <a:endParaRPr lang="de-DE"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endParaRPr>
          </a:p>
          <a:p>
            <a:pPr>
              <a:spcBef>
                <a:spcPts val="0"/>
              </a:spcBef>
            </a:pPr>
            <a:r>
              <a:rPr lang="de-DE"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Ist eine Gebietskörperschaft oberhalb der kommunalen Ebene homonym zu einer naturräumlichen Einheit gleicher oder annähernd gleicher geografischer Lage, so wird auf eine bevorzugte Bezeichnung normiert. Sind homonyme Gebietskörperschaften und Landschaften in ihrer geografischen Ausdehnung nicht deckungsgleich, so wird i. d. R. der Landschaftsbezeichnung der identifizierende Zusatz hinzugefügt (z.B. "Landschaft" oder ein anderer geeigneter Zusatz).</a:t>
            </a:r>
            <a:endParaRPr lang="de-AT"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endParaRPr>
          </a:p>
          <a:p>
            <a:pPr>
              <a:spcBef>
                <a:spcPts val="0"/>
              </a:spcBef>
            </a:pPr>
            <a:endParaRPr lang="de-DE"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endParaRPr>
          </a:p>
          <a:p>
            <a:pPr>
              <a:spcBef>
                <a:spcPts val="0"/>
              </a:spcBef>
            </a:pPr>
            <a:r>
              <a:rPr lang="de-DE"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Beispiel [zu Punkt 1] für einen Datensatz für Gebietskörperschaft und naturräumliche Einheit:</a:t>
            </a:r>
            <a:endParaRPr lang="de-AT"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endParaRPr>
          </a:p>
          <a:p>
            <a:pPr>
              <a:spcBef>
                <a:spcPts val="0"/>
              </a:spcBef>
            </a:pPr>
            <a:endParaRPr lang="de-DE"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endParaRPr>
          </a:p>
          <a:p>
            <a:pPr>
              <a:spcBef>
                <a:spcPts val="0"/>
              </a:spcBef>
            </a:pPr>
            <a:r>
              <a:rPr lang="de-DE" sz="1200" b="1" kern="1200" dirty="0" err="1"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Andamanen</a:t>
            </a:r>
            <a:r>
              <a:rPr lang="de-DE" sz="1200" b="1"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 und </a:t>
            </a:r>
            <a:r>
              <a:rPr lang="de-DE" sz="1200" b="1" kern="1200" dirty="0" err="1"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Nikobaren</a:t>
            </a:r>
            <a:endParaRPr lang="de-AT" sz="1200" b="1"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endParaRPr>
          </a:p>
          <a:p>
            <a:pPr>
              <a:spcBef>
                <a:spcPts val="0"/>
              </a:spcBef>
            </a:pPr>
            <a:r>
              <a:rPr lang="de-DE"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 </a:t>
            </a:r>
            <a:endParaRPr lang="de-AT"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endParaRPr>
          </a:p>
          <a:p>
            <a:pPr>
              <a:spcBef>
                <a:spcPts val="0"/>
              </a:spcBef>
            </a:pPr>
            <a:r>
              <a:rPr lang="de-DE"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Nur ein Datensatz für das indische Unionsterritorium und die Inselgruppe.</a:t>
            </a:r>
          </a:p>
          <a:p>
            <a:pPr>
              <a:spcBef>
                <a:spcPts val="0"/>
              </a:spcBef>
            </a:pPr>
            <a:endParaRPr lang="de-DE"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endParaRPr>
          </a:p>
          <a:p>
            <a:endParaRPr lang="de-DE"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endParaRPr>
          </a:p>
          <a:p>
            <a:endParaRPr lang="de-DE"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endParaRPr>
          </a:p>
          <a:p>
            <a:endParaRPr lang="de-AT" dirty="0" smtClean="0"/>
          </a:p>
          <a:p>
            <a:pPr>
              <a:spcBef>
                <a:spcPts val="0"/>
              </a:spcBef>
            </a:pPr>
            <a:endParaRPr lang="de-AT" sz="2000" dirty="0" smtClean="0">
              <a:latin typeface="Verdana" panose="020B0604030504040204" pitchFamily="34" charset="0"/>
              <a:ea typeface="Verdana" panose="020B0604030504040204" pitchFamily="34" charset="0"/>
              <a:cs typeface="Verdana" panose="020B0604030504040204" pitchFamily="34" charset="0"/>
            </a:endParaRP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24</a:t>
            </a:fld>
            <a:endParaRPr lang="de-DE"/>
          </a:p>
        </p:txBody>
      </p:sp>
    </p:spTree>
    <p:extLst>
      <p:ext uri="{BB962C8B-B14F-4D97-AF65-F5344CB8AC3E}">
        <p14:creationId xmlns:p14="http://schemas.microsoft.com/office/powerpoint/2010/main" val="76045707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25</a:t>
            </a:fld>
            <a:endParaRPr lang="de-DE"/>
          </a:p>
        </p:txBody>
      </p:sp>
    </p:spTree>
    <p:extLst>
      <p:ext uri="{BB962C8B-B14F-4D97-AF65-F5344CB8AC3E}">
        <p14:creationId xmlns:p14="http://schemas.microsoft.com/office/powerpoint/2010/main" val="76045707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a:spcBef>
                <a:spcPts val="0"/>
              </a:spcBef>
            </a:pPr>
            <a:r>
              <a:rPr lang="de-DE" sz="1200" b="1"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ERL 1 zu 16.2.2.14 = ERL zu</a:t>
            </a:r>
            <a:r>
              <a:rPr lang="de-DE" sz="1200" b="1" kern="1200" baseline="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 RDA 16.2.2.4</a:t>
            </a:r>
            <a:endParaRPr lang="de-AT"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endParaRPr>
          </a:p>
          <a:p>
            <a:pPr>
              <a:spcBef>
                <a:spcPts val="0"/>
              </a:spcBef>
            </a:pPr>
            <a:r>
              <a:rPr lang="de-DE"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Ob das größere </a:t>
            </a:r>
            <a:r>
              <a:rPr lang="de-DE" sz="1200" kern="1200" dirty="0" err="1"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Geografikum</a:t>
            </a:r>
            <a:r>
              <a:rPr lang="de-DE"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 zwingend Bestandteil des Namens ist, ist in der Diskussion und soll durch eine internationale Arbeitsgruppe geklärt werden. Bis zur Bearbeitung dieses Themenkreises durch die „JSC Working Group on Places“, erfassen Sie das größere </a:t>
            </a:r>
            <a:r>
              <a:rPr lang="de-DE" sz="1200" kern="1200" dirty="0" err="1"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Geografikum</a:t>
            </a:r>
            <a:r>
              <a:rPr lang="de-DE"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 nicht als Teil des bevorzugten Namens des </a:t>
            </a:r>
            <a:r>
              <a:rPr lang="de-DE" sz="1200" kern="1200" dirty="0" err="1"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Geografikums</a:t>
            </a:r>
            <a:r>
              <a:rPr lang="de-DE"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 sondern als getrenntes Element.</a:t>
            </a:r>
            <a:endParaRPr lang="de-AT"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endParaRPr>
          </a:p>
          <a:p>
            <a:pPr>
              <a:spcBef>
                <a:spcPts val="0"/>
              </a:spcBef>
            </a:pPr>
            <a:r>
              <a:rPr lang="de-DE"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 </a:t>
            </a:r>
            <a:endParaRPr lang="de-AT"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endParaRPr>
          </a:p>
          <a:p>
            <a:pPr>
              <a:spcBef>
                <a:spcPts val="0"/>
              </a:spcBef>
            </a:pPr>
            <a:r>
              <a:rPr lang="de-DE" sz="1200" b="1"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ERL 2 zu 16.2.2.14</a:t>
            </a:r>
            <a:endParaRPr lang="de-AT"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endParaRPr>
          </a:p>
          <a:p>
            <a:pPr>
              <a:spcBef>
                <a:spcPts val="0"/>
              </a:spcBef>
            </a:pPr>
            <a:r>
              <a:rPr lang="de-DE"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Als Name für den Ortsteil gilt der im Deutschen gebräuchlichste Name bzw. der originalsprachig gebräuchliche Name in der Rechtschreibung des betreffenden Landes. Für Ortsteile im deutschsprachigen Raum mit Ausnahme der Schweiz entspricht die Bindestrich-Namensform (Hauptort-Ortsteil) der offiziellen Regelung und ist gleichzeitig auch die gebräuchliche Form. Eventuell vorhandene erläuternde Bestandteile zum Namen des Hauptortes entfallen in der Bindestrich-Namensform. Erläuternde Bestandteile beim Ortsteil entfallen nicht. </a:t>
            </a:r>
          </a:p>
          <a:p>
            <a:pPr>
              <a:spcBef>
                <a:spcPts val="0"/>
              </a:spcBef>
            </a:pPr>
            <a:endParaRPr lang="de-DE"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endParaRPr>
          </a:p>
          <a:p>
            <a:pPr>
              <a:spcBef>
                <a:spcPts val="0"/>
              </a:spcBef>
            </a:pPr>
            <a:r>
              <a:rPr lang="de-DE"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Beispiel:</a:t>
            </a:r>
          </a:p>
          <a:p>
            <a:pPr>
              <a:spcBef>
                <a:spcPts val="0"/>
              </a:spcBef>
            </a:pPr>
            <a:r>
              <a:rPr lang="de-DE"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Bockenheim (Frankfurt am Main)</a:t>
            </a:r>
            <a:endParaRPr lang="de-AT"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endParaRPr>
          </a:p>
          <a:p>
            <a:pPr>
              <a:spcBef>
                <a:spcPts val="0"/>
              </a:spcBef>
            </a:pPr>
            <a:r>
              <a:rPr lang="de-DE" sz="1200" i="1"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Späterer Name:</a:t>
            </a:r>
            <a:r>
              <a:rPr lang="de-DE"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 Frankfurt-Bockenheim</a:t>
            </a:r>
            <a:r>
              <a:rPr lang="de-DE" sz="1200" b="1"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 </a:t>
            </a:r>
            <a:endParaRPr lang="de-AT"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endParaRPr>
          </a:p>
          <a:p>
            <a:pPr>
              <a:spcBef>
                <a:spcPts val="0"/>
              </a:spcBef>
            </a:pPr>
            <a:r>
              <a:rPr lang="de-DE"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 </a:t>
            </a:r>
            <a:endParaRPr lang="de-AT"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endParaRPr>
          </a:p>
          <a:p>
            <a:pPr>
              <a:spcBef>
                <a:spcPts val="0"/>
              </a:spcBef>
            </a:pPr>
            <a:r>
              <a:rPr lang="de-DE"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Frankfurt-Bockenheim</a:t>
            </a:r>
            <a:endParaRPr lang="de-AT"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endParaRPr>
          </a:p>
          <a:p>
            <a:pPr>
              <a:spcBef>
                <a:spcPts val="0"/>
              </a:spcBef>
            </a:pPr>
            <a:r>
              <a:rPr lang="de-DE" sz="1200" i="1" kern="1200" dirty="0" err="1"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Früherere</a:t>
            </a:r>
            <a:r>
              <a:rPr lang="de-DE" sz="1200" i="1"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 Name:</a:t>
            </a:r>
            <a:r>
              <a:rPr lang="de-DE"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 Bockenheim (Frankfurt am Main)</a:t>
            </a:r>
            <a:r>
              <a:rPr lang="de-DE" sz="1200" b="1"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 </a:t>
            </a:r>
            <a:endParaRPr lang="de-AT"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endParaRPr>
          </a:p>
          <a:p>
            <a:pPr>
              <a:spcBef>
                <a:spcPts val="0"/>
              </a:spcBef>
            </a:pPr>
            <a:r>
              <a:rPr lang="de-DE"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 </a:t>
            </a:r>
            <a:endParaRPr lang="de-AT"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endParaRPr>
          </a:p>
          <a:p>
            <a:pPr>
              <a:spcBef>
                <a:spcPts val="0"/>
              </a:spcBef>
            </a:pPr>
            <a:r>
              <a:rPr lang="de-DE"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Beispiel zu Punkt 3: </a:t>
            </a:r>
            <a:endParaRPr lang="de-AT"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endParaRPr>
          </a:p>
          <a:p>
            <a:pPr>
              <a:spcBef>
                <a:spcPts val="0"/>
              </a:spcBef>
            </a:pPr>
            <a:r>
              <a:rPr lang="de-DE" sz="1200" kern="1200" dirty="0" err="1"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Leistadt</a:t>
            </a:r>
            <a:endParaRPr lang="de-AT"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endParaRPr>
          </a:p>
          <a:p>
            <a:pPr>
              <a:spcBef>
                <a:spcPts val="0"/>
              </a:spcBef>
            </a:pPr>
            <a:r>
              <a:rPr lang="de-DE" sz="1200" i="1"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Späterer Name:</a:t>
            </a:r>
            <a:r>
              <a:rPr lang="de-DE"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 Bad Dürkheim- </a:t>
            </a:r>
            <a:r>
              <a:rPr lang="de-DE" sz="1200" kern="1200" dirty="0" err="1"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Leistadt</a:t>
            </a:r>
            <a:endParaRPr lang="de-AT"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endParaRPr>
          </a:p>
          <a:p>
            <a:pPr>
              <a:spcBef>
                <a:spcPts val="0"/>
              </a:spcBef>
            </a:pPr>
            <a:r>
              <a:rPr lang="de-DE"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 </a:t>
            </a:r>
            <a:endParaRPr lang="de-AT"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endParaRPr>
          </a:p>
          <a:p>
            <a:pPr>
              <a:spcBef>
                <a:spcPts val="0"/>
              </a:spcBef>
            </a:pPr>
            <a:r>
              <a:rPr lang="de-DE"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Bad Dürkheim- </a:t>
            </a:r>
            <a:r>
              <a:rPr lang="de-DE" sz="1200" kern="1200" dirty="0" err="1"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Leistadt</a:t>
            </a:r>
            <a:endParaRPr lang="de-AT"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endParaRPr>
          </a:p>
          <a:p>
            <a:pPr>
              <a:spcBef>
                <a:spcPts val="0"/>
              </a:spcBef>
            </a:pPr>
            <a:r>
              <a:rPr lang="de-DE" sz="1200" i="1"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Früherer Name:</a:t>
            </a:r>
            <a:r>
              <a:rPr lang="de-DE"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 </a:t>
            </a:r>
            <a:r>
              <a:rPr lang="de-DE" sz="1200" kern="1200" dirty="0" err="1"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Leistadt</a:t>
            </a:r>
            <a:r>
              <a:rPr lang="de-DE" sz="1200" b="1"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 </a:t>
            </a:r>
            <a:endParaRPr lang="de-AT"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endParaRPr>
          </a:p>
          <a:p>
            <a:pPr>
              <a:spcBef>
                <a:spcPts val="0"/>
              </a:spcBef>
            </a:pPr>
            <a:endParaRPr lang="de-AT" sz="1200" dirty="0" smtClean="0">
              <a:latin typeface="Verdana" panose="020B0604030504040204" pitchFamily="34" charset="0"/>
              <a:ea typeface="Verdana" panose="020B0604030504040204" pitchFamily="34" charset="0"/>
              <a:cs typeface="Verdana" panose="020B0604030504040204" pitchFamily="34" charset="0"/>
            </a:endParaRP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26</a:t>
            </a:fld>
            <a:endParaRPr lang="de-DE"/>
          </a:p>
        </p:txBody>
      </p:sp>
    </p:spTree>
    <p:extLst>
      <p:ext uri="{BB962C8B-B14F-4D97-AF65-F5344CB8AC3E}">
        <p14:creationId xmlns:p14="http://schemas.microsoft.com/office/powerpoint/2010/main" val="98707383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a:spcBef>
                <a:spcPts val="0"/>
              </a:spcBef>
            </a:pPr>
            <a:r>
              <a:rPr lang="de-DE" sz="1200" b="1"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ERL 2 zu 16.2.2.14</a:t>
            </a:r>
            <a:endParaRPr lang="de-AT"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endParaRPr>
          </a:p>
          <a:p>
            <a:pPr>
              <a:spcBef>
                <a:spcPts val="0"/>
              </a:spcBef>
            </a:pPr>
            <a:r>
              <a:rPr lang="de-DE"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Als Name für den Ortsteil gilt der im Deutschen gebräuchlichste Name bzw. der originalsprachig gebräuchliche Name in der Rechtschreibung des betreffenden Landes. Für Ortsteile im deutschsprachigen Raum mit Ausnahme der Schweiz entspricht die Bindestrich-Namensform (Hauptort-Ortsteil) der offiziellen Regelung und ist gleichzeitig auch die gebräuchliche Form. Eventuell vorhandene erläuternde Bestandteile zum Namen des Hauptortes entfallen in der Bindestrich-Namensform. Erläuternde Bestandteile beim Ortsteil entfallen nicht. </a:t>
            </a:r>
          </a:p>
          <a:p>
            <a:pPr>
              <a:spcBef>
                <a:spcPts val="0"/>
              </a:spcBef>
            </a:pPr>
            <a:endParaRPr lang="de-DE"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endParaRPr>
          </a:p>
          <a:p>
            <a:pPr>
              <a:spcBef>
                <a:spcPts val="0"/>
              </a:spcBef>
            </a:pPr>
            <a:r>
              <a:rPr lang="de-DE"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Beispiel: </a:t>
            </a:r>
            <a:endParaRPr lang="de-AT"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endParaRPr>
          </a:p>
          <a:p>
            <a:pPr>
              <a:spcBef>
                <a:spcPts val="0"/>
              </a:spcBef>
            </a:pPr>
            <a:r>
              <a:rPr lang="de-DE" sz="1200" kern="1200" dirty="0" err="1"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Leistadt</a:t>
            </a:r>
            <a:endParaRPr lang="de-AT"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endParaRPr>
          </a:p>
          <a:p>
            <a:pPr>
              <a:spcBef>
                <a:spcPts val="0"/>
              </a:spcBef>
            </a:pPr>
            <a:r>
              <a:rPr lang="de-DE" sz="1200" i="1"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Späterer Name:</a:t>
            </a:r>
            <a:r>
              <a:rPr lang="de-DE"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 Bad Dürkheim- </a:t>
            </a:r>
            <a:r>
              <a:rPr lang="de-DE" sz="1200" kern="1200" dirty="0" err="1"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Leistadt</a:t>
            </a:r>
            <a:endParaRPr lang="de-AT"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endParaRPr>
          </a:p>
          <a:p>
            <a:pPr>
              <a:spcBef>
                <a:spcPts val="0"/>
              </a:spcBef>
            </a:pPr>
            <a:r>
              <a:rPr lang="de-DE"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 </a:t>
            </a:r>
            <a:endParaRPr lang="de-AT"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endParaRPr>
          </a:p>
          <a:p>
            <a:pPr>
              <a:spcBef>
                <a:spcPts val="0"/>
              </a:spcBef>
            </a:pPr>
            <a:r>
              <a:rPr lang="de-DE"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Bad Dürkheim- </a:t>
            </a:r>
            <a:r>
              <a:rPr lang="de-DE" sz="1200" kern="1200" dirty="0" err="1"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Leistadt</a:t>
            </a:r>
            <a:endParaRPr lang="de-AT"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endParaRPr>
          </a:p>
          <a:p>
            <a:pPr>
              <a:spcBef>
                <a:spcPts val="0"/>
              </a:spcBef>
            </a:pPr>
            <a:r>
              <a:rPr lang="de-DE" sz="1200" i="1"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Früherer Name:</a:t>
            </a:r>
            <a:r>
              <a:rPr lang="de-DE"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 </a:t>
            </a:r>
            <a:r>
              <a:rPr lang="de-DE" sz="1200" kern="1200" dirty="0" err="1"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Leistadt</a:t>
            </a:r>
            <a:r>
              <a:rPr lang="de-DE" sz="1200" b="1"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 </a:t>
            </a:r>
            <a:endParaRPr lang="de-AT"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27</a:t>
            </a:fld>
            <a:endParaRPr lang="de-DE"/>
          </a:p>
        </p:txBody>
      </p:sp>
    </p:spTree>
    <p:extLst>
      <p:ext uri="{BB962C8B-B14F-4D97-AF65-F5344CB8AC3E}">
        <p14:creationId xmlns:p14="http://schemas.microsoft.com/office/powerpoint/2010/main" val="98707383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a:spcBef>
                <a:spcPts val="0"/>
              </a:spcBef>
            </a:pPr>
            <a:r>
              <a:rPr lang="de-DE" sz="1200" b="1"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Weiter ERL 2 zu RDA 16.2.2.14</a:t>
            </a:r>
            <a:endParaRPr lang="de-AT"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endParaRPr>
          </a:p>
          <a:p>
            <a:pPr>
              <a:spcBef>
                <a:spcPts val="0"/>
              </a:spcBef>
            </a:pPr>
            <a:r>
              <a:rPr lang="de-DE"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Bestehen Hauptort oder Vorort aus mehr als einem Wort, wird nach dem Bindestrich ein Spatium gesetzt. Für Ortsteile außerhalb des deutschsprachigen Raums und für Ortsteile der gesamten Schweiz wird als bevorzugter Name die im deutschen Sprachgebrauch gebräuchlichste Namensform gewählt. Wenn Nachschlagewerke Ortsteile selbstständig nachweisen, aber als Ortsteil kennzeichnen, entspricht der bevorzugte Name der selbstständigen Namensform. Statuswechsel unterhalb der kommunalen Ebene, mit denen kein Wechsel des gebräuchlichen Namens verbunden ist, werden nicht berücksichtigt. Diese Regel betrifft Ortsteile, für die die bevorzugte Namensform nicht grundsätzlich die Bindestrich-Namensform ist.</a:t>
            </a:r>
          </a:p>
          <a:p>
            <a:pPr>
              <a:spcBef>
                <a:spcPts val="0"/>
              </a:spcBef>
            </a:pPr>
            <a:endParaRPr lang="de-DE"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endParaRPr>
          </a:p>
          <a:p>
            <a:pPr>
              <a:spcBef>
                <a:spcPts val="0"/>
              </a:spcBef>
            </a:pPr>
            <a:r>
              <a:rPr lang="de-DE"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Beispiele zu</a:t>
            </a:r>
            <a:r>
              <a:rPr lang="de-DE" sz="1200" kern="1200" baseline="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 Punkt 2 siehe vorhergehende Folie (späterer bzw. früherer Name)</a:t>
            </a:r>
            <a:endParaRPr lang="de-AT"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endParaRPr>
          </a:p>
          <a:p>
            <a:pPr>
              <a:spcBef>
                <a:spcPts val="0"/>
              </a:spcBef>
            </a:pPr>
            <a:endParaRPr lang="de-AT"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28</a:t>
            </a:fld>
            <a:endParaRPr lang="de-DE"/>
          </a:p>
        </p:txBody>
      </p:sp>
    </p:spTree>
    <p:extLst>
      <p:ext uri="{BB962C8B-B14F-4D97-AF65-F5344CB8AC3E}">
        <p14:creationId xmlns:p14="http://schemas.microsoft.com/office/powerpoint/2010/main" val="98707383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de-DE" dirty="0" smtClean="0">
              <a:latin typeface="Arial" pitchFamily="34" charset="0"/>
              <a:cs typeface="Arial"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2</a:t>
            </a:fld>
            <a:endParaRPr lang="de-DE"/>
          </a:p>
        </p:txBody>
      </p:sp>
    </p:spTree>
    <p:extLst>
      <p:ext uri="{BB962C8B-B14F-4D97-AF65-F5344CB8AC3E}">
        <p14:creationId xmlns:p14="http://schemas.microsoft.com/office/powerpoint/2010/main" val="26446418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a:spcBef>
                <a:spcPts val="0"/>
              </a:spcBef>
            </a:pPr>
            <a:r>
              <a:rPr lang="de-DE"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Abweichende Namensformen sollen möglichst eindeutig sein.</a:t>
            </a:r>
            <a:endParaRPr lang="de-AT" sz="1200" dirty="0" smtClean="0">
              <a:latin typeface="Verdana" panose="020B0604030504040204" pitchFamily="34" charset="0"/>
              <a:ea typeface="Verdana" panose="020B0604030504040204" pitchFamily="34" charset="0"/>
              <a:cs typeface="Verdana" panose="020B0604030504040204"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29</a:t>
            </a:fld>
            <a:endParaRPr lang="de-DE"/>
          </a:p>
        </p:txBody>
      </p:sp>
    </p:spTree>
    <p:extLst>
      <p:ext uri="{BB962C8B-B14F-4D97-AF65-F5344CB8AC3E}">
        <p14:creationId xmlns:p14="http://schemas.microsoft.com/office/powerpoint/2010/main" val="98707383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a:spcBef>
                <a:spcPts val="0"/>
              </a:spcBef>
            </a:pPr>
            <a:endParaRPr lang="de-AT" sz="1200" dirty="0" smtClean="0">
              <a:latin typeface="Verdana" panose="020B0604030504040204" pitchFamily="34" charset="0"/>
              <a:ea typeface="Verdana" panose="020B0604030504040204" pitchFamily="34" charset="0"/>
              <a:cs typeface="Verdana" panose="020B0604030504040204"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30</a:t>
            </a:fld>
            <a:endParaRPr lang="de-DE"/>
          </a:p>
        </p:txBody>
      </p:sp>
    </p:spTree>
    <p:extLst>
      <p:ext uri="{BB962C8B-B14F-4D97-AF65-F5344CB8AC3E}">
        <p14:creationId xmlns:p14="http://schemas.microsoft.com/office/powerpoint/2010/main" val="98707383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a:lnSpc>
                <a:spcPct val="100000"/>
              </a:lnSpc>
              <a:spcBef>
                <a:spcPts val="0"/>
              </a:spcBef>
            </a:pPr>
            <a:r>
              <a:rPr lang="de-DE" sz="1200" b="1" kern="1200" baseline="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ERL zu RDA 16.2.3.3</a:t>
            </a:r>
          </a:p>
          <a:p>
            <a:pPr>
              <a:lnSpc>
                <a:spcPct val="100000"/>
              </a:lnSpc>
              <a:spcBef>
                <a:spcPts val="0"/>
              </a:spcBef>
            </a:pPr>
            <a:r>
              <a:rPr lang="de-DE"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Es wird besonders empfohlen, folgende Namensvarianten als abweichende Namen zu erfassen:</a:t>
            </a:r>
            <a:endParaRPr lang="de-AT"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endParaRPr>
          </a:p>
          <a:p>
            <a:pPr>
              <a:lnSpc>
                <a:spcPct val="100000"/>
              </a:lnSpc>
              <a:spcBef>
                <a:spcPts val="0"/>
              </a:spcBef>
            </a:pPr>
            <a:r>
              <a:rPr lang="de-DE"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 </a:t>
            </a:r>
            <a:endParaRPr lang="de-AT"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endParaRPr>
          </a:p>
          <a:p>
            <a:pPr marL="0" marR="0" lvl="0" indent="0" algn="l" defTabSz="914400" rtl="0" eaLnBrk="0" fontAlgn="base" latinLnBrk="0" hangingPunct="0">
              <a:lnSpc>
                <a:spcPct val="100000"/>
              </a:lnSpc>
              <a:spcBef>
                <a:spcPts val="0"/>
              </a:spcBef>
              <a:spcAft>
                <a:spcPct val="0"/>
              </a:spcAft>
              <a:buClrTx/>
              <a:buSzTx/>
              <a:buFontTx/>
              <a:buNone/>
              <a:tabLst/>
              <a:defRPr/>
            </a:pPr>
            <a:r>
              <a:rPr lang="de-DE"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Bei selbstständig erfassten Ortsteilen die Bindestrich-Namensform unter dem Hauptort mit dem Ortsteil. (Die Setzung eines Spatiums nach dem Bindestrich, wenn der Hauptort aus mehr als einem Ordnungswort besteht, gilt auch hier.)</a:t>
            </a:r>
            <a:endParaRPr lang="de-AT"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endParaRPr>
          </a:p>
          <a:p>
            <a:pPr>
              <a:lnSpc>
                <a:spcPct val="100000"/>
              </a:lnSpc>
              <a:spcBef>
                <a:spcPts val="0"/>
              </a:spcBef>
            </a:pPr>
            <a:endParaRPr lang="de-AT"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endParaRPr>
          </a:p>
          <a:p>
            <a:pPr>
              <a:lnSpc>
                <a:spcPct val="100000"/>
              </a:lnSpc>
              <a:spcBef>
                <a:spcPts val="0"/>
              </a:spcBef>
            </a:pPr>
            <a:r>
              <a:rPr lang="de-DE" sz="1200" b="1"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ERL zu RDA 16.2.3.3</a:t>
            </a:r>
            <a:endParaRPr lang="de-AT"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endParaRPr>
          </a:p>
          <a:p>
            <a:pPr>
              <a:lnSpc>
                <a:spcPct val="100000"/>
              </a:lnSpc>
              <a:spcBef>
                <a:spcPts val="0"/>
              </a:spcBef>
            </a:pPr>
            <a:r>
              <a:rPr lang="de-DE"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Es wird besonders empfohlen, folgende Namensvarianten als abweichende Namen zu erfassen:</a:t>
            </a:r>
            <a:endParaRPr lang="de-AT"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endParaRPr>
          </a:p>
          <a:p>
            <a:pPr>
              <a:lnSpc>
                <a:spcPct val="100000"/>
              </a:lnSpc>
              <a:spcBef>
                <a:spcPts val="0"/>
              </a:spcBef>
            </a:pPr>
            <a:r>
              <a:rPr lang="de-DE"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 </a:t>
            </a:r>
            <a:endParaRPr lang="de-AT"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endParaRPr>
          </a:p>
          <a:p>
            <a:pPr lvl="0">
              <a:lnSpc>
                <a:spcPct val="100000"/>
              </a:lnSpc>
              <a:spcBef>
                <a:spcPts val="0"/>
              </a:spcBef>
            </a:pPr>
            <a:r>
              <a:rPr lang="de-DE"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Bei Namen mit einleitenden Bezeichnungen wie "Sankt" oder „Mount“ und fremdsprachige Entsprechungen in abgekürzter bzw. ausgeschriebener Form die nicht als bevorzugter Name gewählte Form.</a:t>
            </a:r>
            <a:endParaRPr lang="de-AT"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endParaRPr>
          </a:p>
          <a:p>
            <a:pPr>
              <a:lnSpc>
                <a:spcPct val="100000"/>
              </a:lnSpc>
              <a:spcBef>
                <a:spcPts val="0"/>
              </a:spcBef>
            </a:pPr>
            <a:endParaRPr lang="de-DE"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endParaRPr>
          </a:p>
          <a:p>
            <a:pPr>
              <a:lnSpc>
                <a:spcPct val="100000"/>
              </a:lnSpc>
              <a:spcBef>
                <a:spcPts val="0"/>
              </a:spcBef>
            </a:pPr>
            <a:r>
              <a:rPr lang="de-DE"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 </a:t>
            </a:r>
          </a:p>
          <a:p>
            <a:pPr>
              <a:lnSpc>
                <a:spcPct val="100000"/>
              </a:lnSpc>
              <a:spcBef>
                <a:spcPts val="0"/>
              </a:spcBef>
            </a:pPr>
            <a:r>
              <a:rPr lang="de-DE"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 </a:t>
            </a:r>
            <a:endParaRPr lang="de-AT"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endParaRPr>
          </a:p>
          <a:p>
            <a:pPr>
              <a:lnSpc>
                <a:spcPct val="100000"/>
              </a:lnSpc>
              <a:spcBef>
                <a:spcPts val="0"/>
              </a:spcBef>
            </a:pPr>
            <a:r>
              <a:rPr lang="de-DE"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Abweichende Namensformen sollen möglichst eindeutig sein.</a:t>
            </a:r>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31</a:t>
            </a:fld>
            <a:endParaRPr lang="de-DE"/>
          </a:p>
        </p:txBody>
      </p:sp>
    </p:spTree>
    <p:extLst>
      <p:ext uri="{BB962C8B-B14F-4D97-AF65-F5344CB8AC3E}">
        <p14:creationId xmlns:p14="http://schemas.microsoft.com/office/powerpoint/2010/main" val="207032343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a:lnSpc>
                <a:spcPct val="100000"/>
              </a:lnSpc>
              <a:spcBef>
                <a:spcPts val="0"/>
              </a:spcBef>
            </a:pPr>
            <a:r>
              <a:rPr lang="de-DE" sz="1200" b="1" kern="1200" baseline="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ERL zu RDA 16.2.3.3</a:t>
            </a:r>
          </a:p>
          <a:p>
            <a:pPr>
              <a:lnSpc>
                <a:spcPct val="100000"/>
              </a:lnSpc>
              <a:spcBef>
                <a:spcPts val="0"/>
              </a:spcBef>
            </a:pPr>
            <a:r>
              <a:rPr lang="de-DE"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Es wird besonders empfohlen, folgende Namensvarianten als abweichende Namen zu erfassen:</a:t>
            </a:r>
            <a:endParaRPr lang="de-AT"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endParaRPr>
          </a:p>
          <a:p>
            <a:pPr>
              <a:lnSpc>
                <a:spcPct val="100000"/>
              </a:lnSpc>
              <a:spcBef>
                <a:spcPts val="0"/>
              </a:spcBef>
            </a:pPr>
            <a:r>
              <a:rPr lang="de-DE"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 </a:t>
            </a:r>
            <a:endParaRPr lang="de-AT"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endParaRPr>
          </a:p>
          <a:p>
            <a:pPr marL="0" marR="0" lvl="0" indent="0" algn="l" defTabSz="914400" rtl="0" eaLnBrk="0" fontAlgn="base" latinLnBrk="0" hangingPunct="0">
              <a:lnSpc>
                <a:spcPct val="100000"/>
              </a:lnSpc>
              <a:spcBef>
                <a:spcPts val="0"/>
              </a:spcBef>
              <a:spcAft>
                <a:spcPct val="0"/>
              </a:spcAft>
              <a:buClrTx/>
              <a:buSzTx/>
              <a:buFontTx/>
              <a:buNone/>
              <a:tabLst/>
              <a:defRPr/>
            </a:pPr>
            <a:r>
              <a:rPr lang="de-DE"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Bei selbstständig erfassten Ortsteilen die Bindestrich-Namensform unter dem Hauptort mit dem Ortsteil. (Die Setzung eines Spatiums nach dem Bindestrich, wenn der Hauptort aus mehr als einem Ordnungswort besteht, gilt auch hier.)</a:t>
            </a:r>
            <a:endParaRPr lang="de-AT"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endParaRPr>
          </a:p>
          <a:p>
            <a:pPr>
              <a:lnSpc>
                <a:spcPct val="100000"/>
              </a:lnSpc>
              <a:spcBef>
                <a:spcPts val="0"/>
              </a:spcBef>
            </a:pPr>
            <a:endParaRPr lang="de-AT"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endParaRPr>
          </a:p>
          <a:p>
            <a:pPr>
              <a:lnSpc>
                <a:spcPct val="100000"/>
              </a:lnSpc>
              <a:spcBef>
                <a:spcPts val="0"/>
              </a:spcBef>
            </a:pPr>
            <a:r>
              <a:rPr lang="de-DE" sz="1200" b="1"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ERL zu RDA 16.2.3.3</a:t>
            </a:r>
            <a:endParaRPr lang="de-AT"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endParaRPr>
          </a:p>
          <a:p>
            <a:pPr>
              <a:lnSpc>
                <a:spcPct val="100000"/>
              </a:lnSpc>
              <a:spcBef>
                <a:spcPts val="0"/>
              </a:spcBef>
            </a:pPr>
            <a:r>
              <a:rPr lang="de-DE"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Es wird besonders empfohlen, folgende Namensvarianten als abweichende Namen zu erfassen:</a:t>
            </a:r>
            <a:endParaRPr lang="de-AT"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endParaRPr>
          </a:p>
          <a:p>
            <a:pPr>
              <a:lnSpc>
                <a:spcPct val="100000"/>
              </a:lnSpc>
              <a:spcBef>
                <a:spcPts val="0"/>
              </a:spcBef>
            </a:pPr>
            <a:r>
              <a:rPr lang="de-DE"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 </a:t>
            </a:r>
            <a:endParaRPr lang="de-AT"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endParaRPr>
          </a:p>
          <a:p>
            <a:pPr lvl="0">
              <a:lnSpc>
                <a:spcPct val="100000"/>
              </a:lnSpc>
              <a:spcBef>
                <a:spcPts val="0"/>
              </a:spcBef>
            </a:pPr>
            <a:r>
              <a:rPr lang="de-DE"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Bei Namen mit einleitenden Bezeichnungen wie "Sankt" oder „Mount“ und fremdsprachige Entsprechungen in abgekürzter bzw. ausgeschriebener Form die nicht als bevorzugter Name gewählte Form.</a:t>
            </a:r>
            <a:endParaRPr lang="de-AT"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endParaRPr>
          </a:p>
          <a:p>
            <a:pPr>
              <a:lnSpc>
                <a:spcPct val="100000"/>
              </a:lnSpc>
              <a:spcBef>
                <a:spcPts val="0"/>
              </a:spcBef>
            </a:pPr>
            <a:endParaRPr lang="de-DE"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endParaRPr>
          </a:p>
          <a:p>
            <a:pPr>
              <a:lnSpc>
                <a:spcPct val="100000"/>
              </a:lnSpc>
              <a:spcBef>
                <a:spcPts val="0"/>
              </a:spcBef>
            </a:pPr>
            <a:r>
              <a:rPr lang="de-DE"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 </a:t>
            </a:r>
          </a:p>
          <a:p>
            <a:pPr>
              <a:lnSpc>
                <a:spcPct val="100000"/>
              </a:lnSpc>
              <a:spcBef>
                <a:spcPts val="0"/>
              </a:spcBef>
            </a:pPr>
            <a:r>
              <a:rPr lang="de-DE"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 </a:t>
            </a:r>
            <a:endParaRPr lang="de-AT"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endParaRPr>
          </a:p>
          <a:p>
            <a:pPr>
              <a:lnSpc>
                <a:spcPct val="100000"/>
              </a:lnSpc>
              <a:spcBef>
                <a:spcPts val="0"/>
              </a:spcBef>
            </a:pPr>
            <a:r>
              <a:rPr lang="de-DE"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Abweichende Namensformen sollen möglichst eindeutig sein.</a:t>
            </a:r>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32</a:t>
            </a:fld>
            <a:endParaRPr lang="de-DE"/>
          </a:p>
        </p:txBody>
      </p:sp>
    </p:spTree>
    <p:extLst>
      <p:ext uri="{BB962C8B-B14F-4D97-AF65-F5344CB8AC3E}">
        <p14:creationId xmlns:p14="http://schemas.microsoft.com/office/powerpoint/2010/main" val="207032343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a:lnSpc>
                <a:spcPct val="100000"/>
              </a:lnSpc>
              <a:spcBef>
                <a:spcPts val="0"/>
              </a:spcBef>
            </a:pPr>
            <a:r>
              <a:rPr lang="de-DE" sz="1200" b="1" kern="1200" baseline="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ERL zu RDA 16.2.3.3</a:t>
            </a:r>
          </a:p>
          <a:p>
            <a:pPr>
              <a:lnSpc>
                <a:spcPct val="100000"/>
              </a:lnSpc>
              <a:spcBef>
                <a:spcPts val="0"/>
              </a:spcBef>
            </a:pPr>
            <a:r>
              <a:rPr lang="de-DE"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Es wird besonders empfohlen, folgende Namensvarianten als abweichende Namen zu erfassen:</a:t>
            </a:r>
            <a:endParaRPr lang="de-AT"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endParaRPr>
          </a:p>
          <a:p>
            <a:pPr>
              <a:lnSpc>
                <a:spcPct val="100000"/>
              </a:lnSpc>
              <a:spcBef>
                <a:spcPts val="0"/>
              </a:spcBef>
            </a:pPr>
            <a:r>
              <a:rPr lang="de-DE"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 </a:t>
            </a:r>
            <a:endParaRPr lang="de-AT"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endParaRPr>
          </a:p>
          <a:p>
            <a:pPr marL="0" marR="0" lvl="0" indent="0" algn="l" defTabSz="914400" rtl="0" eaLnBrk="0" fontAlgn="base" latinLnBrk="0" hangingPunct="0">
              <a:lnSpc>
                <a:spcPct val="100000"/>
              </a:lnSpc>
              <a:spcBef>
                <a:spcPts val="0"/>
              </a:spcBef>
              <a:spcAft>
                <a:spcPct val="0"/>
              </a:spcAft>
              <a:buClrTx/>
              <a:buSzTx/>
              <a:buFontTx/>
              <a:buNone/>
              <a:tabLst/>
              <a:defRPr/>
            </a:pPr>
            <a:r>
              <a:rPr lang="de-DE"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Bei selbstständig erfassten Ortsteilen die Bindestrich-Namensform unter dem Hauptort mit dem Ortsteil. (Die Setzung eines Spatiums nach dem Bindestrich, wenn der Hauptort aus mehr als einem Ordnungswort besteht, gilt auch hier.)</a:t>
            </a:r>
            <a:endParaRPr lang="de-AT"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endParaRPr>
          </a:p>
          <a:p>
            <a:pPr>
              <a:lnSpc>
                <a:spcPct val="100000"/>
              </a:lnSpc>
              <a:spcBef>
                <a:spcPts val="0"/>
              </a:spcBef>
            </a:pPr>
            <a:endParaRPr lang="de-AT"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endParaRPr>
          </a:p>
          <a:p>
            <a:pPr>
              <a:lnSpc>
                <a:spcPct val="100000"/>
              </a:lnSpc>
              <a:spcBef>
                <a:spcPts val="0"/>
              </a:spcBef>
            </a:pPr>
            <a:r>
              <a:rPr lang="de-DE" sz="1200" b="1"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ERL zu RDA 16.2.3.3</a:t>
            </a:r>
            <a:endParaRPr lang="de-AT"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endParaRPr>
          </a:p>
          <a:p>
            <a:pPr>
              <a:lnSpc>
                <a:spcPct val="100000"/>
              </a:lnSpc>
              <a:spcBef>
                <a:spcPts val="0"/>
              </a:spcBef>
            </a:pPr>
            <a:r>
              <a:rPr lang="de-DE"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Es wird besonders empfohlen, folgende Namensvarianten als abweichende Namen zu erfassen:</a:t>
            </a:r>
            <a:endParaRPr lang="de-AT"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endParaRPr>
          </a:p>
          <a:p>
            <a:pPr>
              <a:lnSpc>
                <a:spcPct val="100000"/>
              </a:lnSpc>
              <a:spcBef>
                <a:spcPts val="0"/>
              </a:spcBef>
            </a:pPr>
            <a:r>
              <a:rPr lang="de-DE"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 </a:t>
            </a:r>
            <a:endParaRPr lang="de-AT"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endParaRPr>
          </a:p>
          <a:p>
            <a:pPr lvl="0">
              <a:lnSpc>
                <a:spcPct val="100000"/>
              </a:lnSpc>
              <a:spcBef>
                <a:spcPts val="0"/>
              </a:spcBef>
            </a:pPr>
            <a:r>
              <a:rPr lang="de-DE"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Bei Namen mit einleitenden Bezeichnungen wie "Sankt" oder „Mount“ und fremdsprachige Entsprechungen in abgekürzter bzw. ausgeschriebener Form die nicht als bevorzugter Name gewählte Form.</a:t>
            </a:r>
            <a:endParaRPr lang="de-AT"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endParaRPr>
          </a:p>
          <a:p>
            <a:pPr>
              <a:lnSpc>
                <a:spcPct val="100000"/>
              </a:lnSpc>
              <a:spcBef>
                <a:spcPts val="0"/>
              </a:spcBef>
            </a:pPr>
            <a:endParaRPr lang="de-DE"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endParaRPr>
          </a:p>
          <a:p>
            <a:pPr>
              <a:lnSpc>
                <a:spcPct val="100000"/>
              </a:lnSpc>
              <a:spcBef>
                <a:spcPts val="0"/>
              </a:spcBef>
            </a:pPr>
            <a:r>
              <a:rPr lang="de-DE"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 </a:t>
            </a:r>
          </a:p>
          <a:p>
            <a:pPr>
              <a:lnSpc>
                <a:spcPct val="100000"/>
              </a:lnSpc>
              <a:spcBef>
                <a:spcPts val="0"/>
              </a:spcBef>
            </a:pPr>
            <a:r>
              <a:rPr lang="de-DE"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 </a:t>
            </a:r>
            <a:endParaRPr lang="de-AT"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endParaRPr>
          </a:p>
          <a:p>
            <a:pPr>
              <a:lnSpc>
                <a:spcPct val="100000"/>
              </a:lnSpc>
              <a:spcBef>
                <a:spcPts val="0"/>
              </a:spcBef>
            </a:pPr>
            <a:r>
              <a:rPr lang="de-DE"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Abweichende Namensformen sollen möglichst eindeutig sein.</a:t>
            </a:r>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33</a:t>
            </a:fld>
            <a:endParaRPr lang="de-DE"/>
          </a:p>
        </p:txBody>
      </p:sp>
    </p:spTree>
    <p:extLst>
      <p:ext uri="{BB962C8B-B14F-4D97-AF65-F5344CB8AC3E}">
        <p14:creationId xmlns:p14="http://schemas.microsoft.com/office/powerpoint/2010/main" val="207032343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0" fontAlgn="base" latinLnBrk="0" hangingPunct="0">
              <a:lnSpc>
                <a:spcPct val="100000"/>
              </a:lnSpc>
              <a:spcBef>
                <a:spcPts val="0"/>
              </a:spcBef>
              <a:spcAft>
                <a:spcPct val="0"/>
              </a:spcAft>
              <a:buClrTx/>
              <a:buSzTx/>
              <a:buFontTx/>
              <a:buNone/>
              <a:tabLst/>
              <a:defRPr/>
            </a:pPr>
            <a:r>
              <a:rPr lang="de-DE" sz="1200"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ERL zu RDA 16.2.2.4:</a:t>
            </a:r>
          </a:p>
          <a:p>
            <a:pPr marL="0" marR="0" indent="0" algn="l" defTabSz="914400" rtl="0" eaLnBrk="0" fontAlgn="base" latinLnBrk="0" hangingPunct="0">
              <a:lnSpc>
                <a:spcPct val="100000"/>
              </a:lnSpc>
              <a:spcBef>
                <a:spcPts val="0"/>
              </a:spcBef>
              <a:spcAft>
                <a:spcPct val="0"/>
              </a:spcAft>
              <a:buClrTx/>
              <a:buSzTx/>
              <a:buFontTx/>
              <a:buNone/>
              <a:tabLst/>
              <a:defRPr/>
            </a:pPr>
            <a:r>
              <a:rPr lang="de-DE" sz="12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a:t>
            </a:r>
            <a:r>
              <a:rPr lang="de-DE"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Ob das größere </a:t>
            </a:r>
            <a:r>
              <a:rPr lang="de-DE" sz="1200" kern="1200" dirty="0" err="1"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Geografikum</a:t>
            </a:r>
            <a:r>
              <a:rPr lang="de-DE"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 zwingend Bestandteil des Namens ist, ist in der Diskussion und soll durch eine internationale Arbeitsgruppe geklärt werden. Bis zur Bearbeitung dieses Themenkreises durch die „JSC Working Group on Places“, erfassen Sie das größere </a:t>
            </a:r>
            <a:r>
              <a:rPr lang="de-DE" sz="1200" kern="1200" dirty="0" err="1"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Geografikum</a:t>
            </a:r>
            <a:r>
              <a:rPr lang="de-DE"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 nicht als Teil des bevorzugten Namens des </a:t>
            </a:r>
            <a:r>
              <a:rPr lang="de-DE" sz="1200" kern="1200" dirty="0" err="1"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Geografikums</a:t>
            </a:r>
            <a:r>
              <a:rPr lang="de-DE"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 sondern als getrenntes Element. </a:t>
            </a:r>
            <a:endParaRPr lang="de-AT"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endParaRPr>
          </a:p>
          <a:p>
            <a:pPr marL="0" marR="0" indent="0" algn="l" defTabSz="914400" rtl="0" eaLnBrk="0" fontAlgn="base" latinLnBrk="0" hangingPunct="0">
              <a:lnSpc>
                <a:spcPct val="100000"/>
              </a:lnSpc>
              <a:spcBef>
                <a:spcPts val="0"/>
              </a:spcBef>
              <a:spcAft>
                <a:spcPct val="0"/>
              </a:spcAft>
              <a:buClrTx/>
              <a:buSzTx/>
              <a:buFontTx/>
              <a:buNone/>
              <a:tabLst/>
              <a:defRPr/>
            </a:pPr>
            <a:endParaRPr lang="de-AT" sz="1200" dirty="0" smtClean="0">
              <a:solidFill>
                <a:schemeClr val="tx1"/>
              </a:solidFill>
              <a:latin typeface="Verdana" panose="020B0604030504040204" pitchFamily="34" charset="0"/>
              <a:ea typeface="Verdana" panose="020B0604030504040204" pitchFamily="34" charset="0"/>
              <a:cs typeface="Verdana" panose="020B0604030504040204" pitchFamily="34" charset="0"/>
            </a:endParaRPr>
          </a:p>
          <a:p>
            <a:pPr marL="0" marR="0" indent="0" algn="l" defTabSz="914400" rtl="0" eaLnBrk="0" fontAlgn="base" latinLnBrk="0" hangingPunct="0">
              <a:lnSpc>
                <a:spcPct val="100000"/>
              </a:lnSpc>
              <a:spcBef>
                <a:spcPts val="0"/>
              </a:spcBef>
              <a:spcAft>
                <a:spcPct val="0"/>
              </a:spcAft>
              <a:buClrTx/>
              <a:buSzTx/>
              <a:buFontTx/>
              <a:buNone/>
              <a:tabLst/>
              <a:defRPr/>
            </a:pPr>
            <a:r>
              <a:rPr lang="de-AT" sz="1200" dirty="0" smtClean="0">
                <a:latin typeface="Verdana" panose="020B0604030504040204" pitchFamily="34" charset="0"/>
                <a:ea typeface="Verdana" panose="020B0604030504040204" pitchFamily="34" charset="0"/>
                <a:cs typeface="Verdana" panose="020B0604030504040204" pitchFamily="34" charset="0"/>
                <a:sym typeface="Wingdings" panose="05000000000000000000" pitchFamily="2" charset="2"/>
              </a:rPr>
              <a:t> </a:t>
            </a:r>
            <a:r>
              <a:rPr lang="de-AT" sz="1200" dirty="0" smtClean="0">
                <a:latin typeface="Verdana" panose="020B0604030504040204" pitchFamily="34" charset="0"/>
                <a:ea typeface="Verdana" panose="020B0604030504040204" pitchFamily="34" charset="0"/>
                <a:cs typeface="Verdana" panose="020B0604030504040204" pitchFamily="34" charset="0"/>
              </a:rPr>
              <a:t>Die Regelungen in RDA 16.2.2.9, RDA 16.2.2.10, RDA 16.2.2.11, RDA 16.2.2.12 sowie teilweise 16.2.2.13 und 16.2.2.14</a:t>
            </a:r>
            <a:r>
              <a:rPr lang="de-AT" sz="1200" baseline="0" dirty="0" smtClean="0">
                <a:latin typeface="Verdana" panose="020B0604030504040204" pitchFamily="34" charset="0"/>
                <a:ea typeface="Verdana" panose="020B0604030504040204" pitchFamily="34" charset="0"/>
                <a:cs typeface="Verdana" panose="020B0604030504040204" pitchFamily="34" charset="0"/>
              </a:rPr>
              <a:t> </a:t>
            </a:r>
            <a:r>
              <a:rPr lang="de-AT" sz="1200" dirty="0" smtClean="0">
                <a:latin typeface="Verdana" panose="020B0604030504040204" pitchFamily="34" charset="0"/>
                <a:ea typeface="Verdana" panose="020B0604030504040204" pitchFamily="34" charset="0"/>
                <a:cs typeface="Verdana" panose="020B0604030504040204" pitchFamily="34" charset="0"/>
              </a:rPr>
              <a:t>sind somit bis auf Weiteres nicht anzuwenden.</a:t>
            </a:r>
          </a:p>
          <a:p>
            <a:pPr marL="0" marR="0" indent="0" algn="l" defTabSz="914400" rtl="0" eaLnBrk="0" fontAlgn="base" latinLnBrk="0" hangingPunct="0">
              <a:lnSpc>
                <a:spcPct val="100000"/>
              </a:lnSpc>
              <a:spcBef>
                <a:spcPts val="0"/>
              </a:spcBef>
              <a:spcAft>
                <a:spcPct val="0"/>
              </a:spcAft>
              <a:buClrTx/>
              <a:buSzTx/>
              <a:buFontTx/>
              <a:buNone/>
              <a:tabLst/>
              <a:defRPr/>
            </a:pPr>
            <a:endParaRPr lang="de-DE" sz="1200" dirty="0" smtClean="0">
              <a:latin typeface="Verdana" panose="020B0604030504040204" pitchFamily="34" charset="0"/>
              <a:ea typeface="Verdana" panose="020B0604030504040204" pitchFamily="34" charset="0"/>
              <a:cs typeface="Verdana" panose="020B0604030504040204" pitchFamily="34" charset="0"/>
            </a:endParaRPr>
          </a:p>
          <a:p>
            <a:pPr marL="0" marR="0" indent="0" algn="l" defTabSz="914400" rtl="0" eaLnBrk="0" fontAlgn="base" latinLnBrk="0" hangingPunct="0">
              <a:lnSpc>
                <a:spcPct val="100000"/>
              </a:lnSpc>
              <a:spcBef>
                <a:spcPts val="0"/>
              </a:spcBef>
              <a:spcAft>
                <a:spcPct val="0"/>
              </a:spcAft>
              <a:buClrTx/>
              <a:buSzTx/>
              <a:buFontTx/>
              <a:buNone/>
              <a:tabLst/>
              <a:defRPr/>
            </a:pPr>
            <a:r>
              <a:rPr lang="de-DE"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Zu dem geografischen Namen gehört der Name der übergeordneten Einheit nicht dazu. Zur Bildung des Sucheinstiegs kann es allerdings notwendig sein, das übergeordnete </a:t>
            </a:r>
            <a:r>
              <a:rPr lang="de-DE" sz="1200" kern="1200" dirty="0" err="1"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Geografikum</a:t>
            </a:r>
            <a:r>
              <a:rPr lang="de-DE"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 als unterscheidendes Merkmal zu ergänzen (vgl. ERL zu 16.2.2.13).</a:t>
            </a:r>
            <a:endParaRPr lang="de-AT"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endParaRPr>
          </a:p>
          <a:p>
            <a:pPr marL="0" marR="0" indent="0" algn="l" defTabSz="914400" rtl="0" eaLnBrk="0" fontAlgn="base" latinLnBrk="0" hangingPunct="0">
              <a:lnSpc>
                <a:spcPct val="100000"/>
              </a:lnSpc>
              <a:spcBef>
                <a:spcPts val="0"/>
              </a:spcBef>
              <a:spcAft>
                <a:spcPct val="0"/>
              </a:spcAft>
              <a:buClrTx/>
              <a:buSzTx/>
              <a:buFontTx/>
              <a:buNone/>
              <a:tabLst/>
              <a:defRPr/>
            </a:pPr>
            <a:endParaRPr lang="de-AT" sz="1200" dirty="0" smtClean="0">
              <a:latin typeface="Verdana" panose="020B0604030504040204" pitchFamily="34" charset="0"/>
              <a:ea typeface="Verdana" panose="020B0604030504040204" pitchFamily="34" charset="0"/>
              <a:cs typeface="Verdana" panose="020B0604030504040204" pitchFamily="34" charset="0"/>
            </a:endParaRPr>
          </a:p>
          <a:p>
            <a:pPr marL="0" marR="0" indent="0" algn="l" defTabSz="914400" rtl="0" eaLnBrk="0" fontAlgn="base" latinLnBrk="0" hangingPunct="0">
              <a:lnSpc>
                <a:spcPct val="100000"/>
              </a:lnSpc>
              <a:spcBef>
                <a:spcPts val="0"/>
              </a:spcBef>
              <a:spcAft>
                <a:spcPct val="0"/>
              </a:spcAft>
              <a:buClrTx/>
              <a:buSzTx/>
              <a:buFontTx/>
              <a:buNone/>
              <a:tabLst/>
              <a:defRPr/>
            </a:pPr>
            <a:r>
              <a:rPr lang="de-AT" sz="1200" b="1" dirty="0" smtClean="0">
                <a:latin typeface="Verdana" panose="020B0604030504040204" pitchFamily="34" charset="0"/>
                <a:ea typeface="Verdana" panose="020B0604030504040204" pitchFamily="34" charset="0"/>
                <a:cs typeface="Verdana" panose="020B0604030504040204" pitchFamily="34" charset="0"/>
              </a:rPr>
              <a:t>AWR 1 zu 16.2.2.4: </a:t>
            </a:r>
            <a:r>
              <a:rPr lang="de-DE"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Wenden Sie die Alternative nicht an.</a:t>
            </a:r>
          </a:p>
          <a:p>
            <a:pPr marL="0" marR="0" indent="0" algn="l" defTabSz="914400" rtl="0" eaLnBrk="0" fontAlgn="base" latinLnBrk="0" hangingPunct="0">
              <a:lnSpc>
                <a:spcPct val="100000"/>
              </a:lnSpc>
              <a:spcBef>
                <a:spcPts val="0"/>
              </a:spcBef>
              <a:spcAft>
                <a:spcPct val="0"/>
              </a:spcAft>
              <a:buClrTx/>
              <a:buSzTx/>
              <a:buFontTx/>
              <a:buNone/>
              <a:tabLst/>
              <a:defRPr/>
            </a:pPr>
            <a:endParaRPr lang="de-DE"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endParaRPr>
          </a:p>
          <a:p>
            <a:pPr marL="0" marR="0" indent="0" algn="l" defTabSz="914400" rtl="0" eaLnBrk="0" fontAlgn="base" latinLnBrk="0" hangingPunct="0">
              <a:lnSpc>
                <a:spcPct val="100000"/>
              </a:lnSpc>
              <a:spcBef>
                <a:spcPts val="0"/>
              </a:spcBef>
              <a:spcAft>
                <a:spcPct val="0"/>
              </a:spcAft>
              <a:buClrTx/>
              <a:buSzTx/>
              <a:buFontTx/>
              <a:buNone/>
              <a:tabLst/>
              <a:defRPr/>
            </a:pPr>
            <a:r>
              <a:rPr lang="de-DE" sz="1200" b="1" dirty="0" smtClean="0">
                <a:latin typeface="Verdana" panose="020B0604030504040204" pitchFamily="34" charset="0"/>
                <a:ea typeface="Verdana" panose="020B0604030504040204" pitchFamily="34" charset="0"/>
                <a:cs typeface="Verdana" panose="020B0604030504040204" pitchFamily="34" charset="0"/>
              </a:rPr>
              <a:t>AWR</a:t>
            </a:r>
            <a:r>
              <a:rPr lang="de-DE" sz="1200" b="1" baseline="0" dirty="0" smtClean="0">
                <a:latin typeface="Verdana" panose="020B0604030504040204" pitchFamily="34" charset="0"/>
                <a:ea typeface="Verdana" panose="020B0604030504040204" pitchFamily="34" charset="0"/>
                <a:cs typeface="Verdana" panose="020B0604030504040204" pitchFamily="34" charset="0"/>
              </a:rPr>
              <a:t> 2 zu 16.2.2.4</a:t>
            </a:r>
          </a:p>
          <a:p>
            <a:pPr marL="0" marR="0" indent="0" algn="l" defTabSz="914400" rtl="0" eaLnBrk="0" fontAlgn="base" latinLnBrk="0" hangingPunct="0">
              <a:lnSpc>
                <a:spcPct val="100000"/>
              </a:lnSpc>
              <a:spcBef>
                <a:spcPts val="0"/>
              </a:spcBef>
              <a:spcAft>
                <a:spcPct val="0"/>
              </a:spcAft>
              <a:buClrTx/>
              <a:buSzTx/>
              <a:buFontTx/>
              <a:buNone/>
              <a:tabLst/>
              <a:defRPr/>
            </a:pPr>
            <a:r>
              <a:rPr lang="de-DE"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Erfassen Sie den Namen des größeren </a:t>
            </a:r>
            <a:r>
              <a:rPr lang="de-DE" sz="1200" kern="1200" dirty="0" err="1"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Geografikums</a:t>
            </a:r>
            <a:r>
              <a:rPr lang="de-DE"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 nicht als Teil des bevorzugten Namens, sondern als getrenntes Element in codierter Form.</a:t>
            </a:r>
            <a:endParaRPr lang="de-AT" sz="1200" dirty="0" smtClean="0">
              <a:latin typeface="Verdana" panose="020B0604030504040204" pitchFamily="34" charset="0"/>
              <a:ea typeface="Verdana" panose="020B0604030504040204" pitchFamily="34" charset="0"/>
              <a:cs typeface="Verdana" panose="020B0604030504040204" pitchFamily="34" charset="0"/>
            </a:endParaRPr>
          </a:p>
          <a:p>
            <a:endParaRPr lang="de-DE" dirty="0" smtClean="0"/>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11</a:t>
            </a:fld>
            <a:endParaRPr lang="de-DE"/>
          </a:p>
        </p:txBody>
      </p:sp>
    </p:spTree>
    <p:extLst>
      <p:ext uri="{BB962C8B-B14F-4D97-AF65-F5344CB8AC3E}">
        <p14:creationId xmlns:p14="http://schemas.microsoft.com/office/powerpoint/2010/main" val="283748823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Die Bundesstaaten der USA werden in der normierten Abkürzung mit Komma an den Ortsnamen angefügt. Diese Namensform gilt als die im Deutschen gebräuchliche Form. Abkürzungen siehe Liste in EH-G-04.</a:t>
            </a:r>
            <a:endParaRPr lang="de-AT"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endParaRP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12</a:t>
            </a:fld>
            <a:endParaRPr lang="de-DE"/>
          </a:p>
        </p:txBody>
      </p:sp>
    </p:spTree>
    <p:extLst>
      <p:ext uri="{BB962C8B-B14F-4D97-AF65-F5344CB8AC3E}">
        <p14:creationId xmlns:p14="http://schemas.microsoft.com/office/powerpoint/2010/main" val="283748823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13</a:t>
            </a:fld>
            <a:endParaRPr lang="de-DE"/>
          </a:p>
        </p:txBody>
      </p:sp>
    </p:spTree>
    <p:extLst>
      <p:ext uri="{BB962C8B-B14F-4D97-AF65-F5344CB8AC3E}">
        <p14:creationId xmlns:p14="http://schemas.microsoft.com/office/powerpoint/2010/main" val="283748823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914400" rtl="0" eaLnBrk="1" fontAlgn="base" latinLnBrk="0" hangingPunct="1">
              <a:lnSpc>
                <a:spcPct val="100000"/>
              </a:lnSpc>
              <a:spcBef>
                <a:spcPts val="0"/>
              </a:spcBef>
              <a:spcAft>
                <a:spcPct val="0"/>
              </a:spcAft>
              <a:buClrTx/>
              <a:buSzTx/>
              <a:buFont typeface="Verdana" pitchFamily="34" charset="0"/>
              <a:buNone/>
              <a:tabLst/>
              <a:defRPr/>
            </a:pPr>
            <a:r>
              <a:rPr lang="de-DE" sz="1200" b="1"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ERL 1 zu RDA 16.2.2.7: </a:t>
            </a:r>
            <a:r>
              <a:rPr lang="de-DE" sz="1200" b="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Die Feststellung der Änderungen des gebräuchlichen Namens erfolgt anhand der Nachschlagewerke: siehe </a:t>
            </a:r>
            <a:r>
              <a:rPr kumimoji="0" lang="de-DE" sz="1200" b="0" i="0" u="none" strike="noStrike" kern="0" cap="none" spc="0" normalizeH="0" baseline="0" noProof="0" dirty="0" smtClean="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hlinkClick r:id="rId3"/>
              </a:rPr>
              <a:t>Liste der fachlichen Nachschlagewerke</a:t>
            </a:r>
            <a:r>
              <a:rPr kumimoji="0" lang="de-DE" sz="1200" b="0" i="0" u="none" strike="noStrike" kern="0" cap="none" spc="0" normalizeH="0" baseline="0" noProof="0" dirty="0" smtClean="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t> für die GND (</a:t>
            </a:r>
            <a:r>
              <a:rPr kumimoji="0" lang="de-DE" sz="1200" b="0" i="0" u="none" strike="noStrike" kern="0" cap="none" spc="0" normalizeH="0" baseline="0" noProof="0" dirty="0" smtClean="0">
                <a:ln>
                  <a:noFill/>
                </a:ln>
                <a:solidFill>
                  <a:srgbClr val="FF0000"/>
                </a:solidFill>
                <a:effectLst/>
                <a:uLnTx/>
                <a:uFillTx/>
                <a:latin typeface="Verdana" panose="020B0604030504040204" pitchFamily="34" charset="0"/>
                <a:ea typeface="Verdana" panose="020B0604030504040204" pitchFamily="34" charset="0"/>
                <a:cs typeface="Verdana" panose="020B0604030504040204" pitchFamily="34" charset="0"/>
                <a:hlinkClick r:id="rId4"/>
              </a:rPr>
              <a:t>Informationsseite zur GND</a:t>
            </a:r>
            <a:r>
              <a:rPr kumimoji="0" lang="de-DE" sz="1200" b="0" i="0" u="none" strike="noStrike" kern="0" cap="none" spc="0" normalizeH="0" baseline="0" noProof="0" dirty="0" smtClean="0">
                <a:ln>
                  <a:noFill/>
                </a:ln>
                <a:solidFill>
                  <a:schemeClr val="tx1"/>
                </a:solidFill>
                <a:effectLst/>
                <a:uLnTx/>
                <a:uFillTx/>
                <a:latin typeface="Verdana" panose="020B0604030504040204" pitchFamily="34" charset="0"/>
                <a:ea typeface="Verdana" panose="020B0604030504040204" pitchFamily="34" charset="0"/>
                <a:cs typeface="Verdana" panose="020B0604030504040204" pitchFamily="34" charset="0"/>
              </a:rPr>
              <a:t>) </a:t>
            </a:r>
            <a:r>
              <a:rPr lang="de-DE" sz="12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bzw. der Homepage.</a:t>
            </a:r>
          </a:p>
          <a:p>
            <a:pPr>
              <a:lnSpc>
                <a:spcPct val="100000"/>
              </a:lnSpc>
              <a:spcBef>
                <a:spcPts val="0"/>
              </a:spcBef>
            </a:pPr>
            <a:r>
              <a:rPr lang="de-DE" sz="1200" b="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  </a:t>
            </a:r>
            <a:endParaRPr lang="de-AT" sz="1200" b="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endParaRPr>
          </a:p>
          <a:p>
            <a:pPr marL="0" marR="0" indent="0" algn="l" defTabSz="914400" rtl="0" eaLnBrk="0" fontAlgn="base" latinLnBrk="0" hangingPunct="0">
              <a:lnSpc>
                <a:spcPct val="100000"/>
              </a:lnSpc>
              <a:spcBef>
                <a:spcPts val="0"/>
              </a:spcBef>
              <a:spcAft>
                <a:spcPct val="0"/>
              </a:spcAft>
              <a:buClrTx/>
              <a:buSzTx/>
              <a:buFontTx/>
              <a:buNone/>
              <a:tabLst/>
              <a:defRPr/>
            </a:pPr>
            <a:r>
              <a:rPr lang="de-DE" sz="1200" b="1"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ERL 2 zu RDA 16.2.2.7: </a:t>
            </a:r>
            <a:r>
              <a:rPr lang="de-DE" sz="1200" b="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Wenn sich der identifizierende Zusatz ändert, führt das nicht zu einem Split (analog zu 11.13.1.3).</a:t>
            </a: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15</a:t>
            </a:fld>
            <a:endParaRPr lang="de-DE"/>
          </a:p>
        </p:txBody>
      </p:sp>
    </p:spTree>
    <p:extLst>
      <p:ext uri="{BB962C8B-B14F-4D97-AF65-F5344CB8AC3E}">
        <p14:creationId xmlns:p14="http://schemas.microsoft.com/office/powerpoint/2010/main" val="206336338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0" fontAlgn="base" latinLnBrk="0" hangingPunct="0">
              <a:lnSpc>
                <a:spcPct val="100000"/>
              </a:lnSpc>
              <a:spcBef>
                <a:spcPts val="0"/>
              </a:spcBef>
              <a:spcAft>
                <a:spcPct val="0"/>
              </a:spcAft>
              <a:buClrTx/>
              <a:buSzTx/>
              <a:buFontTx/>
              <a:buNone/>
              <a:tabLst/>
              <a:defRPr/>
            </a:pPr>
            <a:r>
              <a:rPr lang="de-DE" sz="1200" b="1"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ERL 3 zu RDA 16.2.2.7: </a:t>
            </a:r>
            <a:r>
              <a:rPr lang="de-DE"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Verfassungs- und allgemeine Statusänderungen bei Gebietskörperschaften führen ohne Änderung des geografischen Namens nicht zur Bildung einer neuen Entität.</a:t>
            </a:r>
            <a:endParaRPr lang="de-AT"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endParaRPr>
          </a:p>
          <a:p>
            <a:pPr>
              <a:lnSpc>
                <a:spcPct val="100000"/>
              </a:lnSpc>
              <a:spcBef>
                <a:spcPts val="0"/>
              </a:spcBef>
            </a:pPr>
            <a:r>
              <a:rPr lang="de-DE"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Statusänderungen von unselbstständig auf selbstständig und umgekehrt führen immer zur Bildung einer neuen Entität, auch wenn der geografische Name sich nicht ändert (z. B. bei Kolonien, Protektoraten oder Provinzen). Sie werden durch das Hinzufügen geeigneter identifizierender Zusätze unterschieden.</a:t>
            </a:r>
            <a:r>
              <a:rPr lang="de-AT"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
            </a:r>
            <a:br>
              <a:rPr lang="de-AT"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br>
            <a:r>
              <a:rPr lang="de-DE"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(zur Erfassung vgl. </a:t>
            </a:r>
            <a:r>
              <a:rPr kumimoji="0" lang="de-DE" sz="1200" b="0" i="0" u="none" strike="noStrike" kern="0" cap="none" spc="0" normalizeH="0" baseline="0" noProof="0" dirty="0" smtClean="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hlinkClick r:id="rId3"/>
              </a:rPr>
              <a:t>EH-G-06</a:t>
            </a:r>
            <a:r>
              <a:rPr lang="de-DE"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a:t>
            </a:r>
            <a:endParaRPr lang="de-AT"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endParaRPr>
          </a:p>
          <a:p>
            <a:pPr>
              <a:lnSpc>
                <a:spcPct val="100000"/>
              </a:lnSpc>
              <a:spcBef>
                <a:spcPts val="0"/>
              </a:spcBef>
            </a:pPr>
            <a:endParaRPr lang="de-AT" sz="1200" dirty="0" smtClean="0">
              <a:latin typeface="Verdana" panose="020B0604030504040204" pitchFamily="34" charset="0"/>
              <a:ea typeface="Verdana" panose="020B0604030504040204" pitchFamily="34" charset="0"/>
              <a:cs typeface="Verdana" panose="020B0604030504040204" pitchFamily="34" charset="0"/>
            </a:endParaRPr>
          </a:p>
          <a:p>
            <a:pPr>
              <a:lnSpc>
                <a:spcPct val="100000"/>
              </a:lnSpc>
              <a:spcBef>
                <a:spcPts val="0"/>
              </a:spcBef>
            </a:pPr>
            <a:r>
              <a:rPr lang="de-DE"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Da die Regeln zur Erfassung von geografischen Namen grundsätzlich überarbeitet werden sollen, bleiben wir zunächst bezogen auf Splits bei </a:t>
            </a:r>
            <a:r>
              <a:rPr lang="de-DE" sz="1200" kern="1200" dirty="0" err="1"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Geografika</a:t>
            </a:r>
            <a:r>
              <a:rPr lang="de-DE"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 bei den bekannten GND-Regeln.</a:t>
            </a:r>
            <a:r>
              <a:rPr lang="de-AT"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
            </a:r>
            <a:br>
              <a:rPr lang="de-AT"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br>
            <a:r>
              <a:rPr lang="de-DE"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Wenn gesplittet werden muss, gelten die Vereinbarungen zur Aufspaltung „g“ aufgrund von </a:t>
            </a:r>
            <a:r>
              <a:rPr kumimoji="0" lang="de-DE" sz="1200" b="0" i="0" u="none" strike="noStrike" kern="0" cap="none" spc="0" normalizeH="0" baseline="0" noProof="0" dirty="0" smtClean="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t>RSWK 207,7 http://d-nb.info/1126513032/34 </a:t>
            </a:r>
            <a:r>
              <a:rPr lang="de-DE" sz="12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weiter.</a:t>
            </a:r>
            <a:endParaRPr lang="de-DE" sz="1200" b="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16</a:t>
            </a:fld>
            <a:endParaRPr lang="de-DE"/>
          </a:p>
        </p:txBody>
      </p:sp>
    </p:spTree>
    <p:extLst>
      <p:ext uri="{BB962C8B-B14F-4D97-AF65-F5344CB8AC3E}">
        <p14:creationId xmlns:p14="http://schemas.microsoft.com/office/powerpoint/2010/main" val="206336338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0" fontAlgn="base" latinLnBrk="0" hangingPunct="0">
              <a:lnSpc>
                <a:spcPct val="100000"/>
              </a:lnSpc>
              <a:spcBef>
                <a:spcPts val="0"/>
              </a:spcBef>
              <a:spcAft>
                <a:spcPct val="0"/>
              </a:spcAft>
              <a:buClrTx/>
              <a:buSzTx/>
              <a:buFontTx/>
              <a:buNone/>
              <a:tabLst/>
              <a:defRPr/>
            </a:pPr>
            <a:endParaRPr lang="de-DE" sz="1200" b="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17</a:t>
            </a:fld>
            <a:endParaRPr lang="de-DE"/>
          </a:p>
        </p:txBody>
      </p:sp>
    </p:spTree>
    <p:extLst>
      <p:ext uri="{BB962C8B-B14F-4D97-AF65-F5344CB8AC3E}">
        <p14:creationId xmlns:p14="http://schemas.microsoft.com/office/powerpoint/2010/main" val="206336338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0" fontAlgn="base" latinLnBrk="0" hangingPunct="0">
              <a:lnSpc>
                <a:spcPct val="100000"/>
              </a:lnSpc>
              <a:spcBef>
                <a:spcPts val="0"/>
              </a:spcBef>
              <a:spcAft>
                <a:spcPct val="0"/>
              </a:spcAft>
              <a:buClrTx/>
              <a:buSzTx/>
              <a:buFontTx/>
              <a:buNone/>
              <a:tabLst/>
              <a:defRPr/>
            </a:pPr>
            <a:endParaRPr lang="de-DE" sz="1200" b="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18</a:t>
            </a:fld>
            <a:endParaRPr lang="de-DE"/>
          </a:p>
        </p:txBody>
      </p:sp>
    </p:spTree>
    <p:extLst>
      <p:ext uri="{BB962C8B-B14F-4D97-AF65-F5344CB8AC3E}">
        <p14:creationId xmlns:p14="http://schemas.microsoft.com/office/powerpoint/2010/main" val="206336338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lstStyle>
            <a:lvl1pPr algn="l">
              <a:defRPr sz="2800">
                <a:solidFill>
                  <a:schemeClr val="accent1">
                    <a:lumMod val="75000"/>
                  </a:schemeClr>
                </a:solidFill>
              </a:defRPr>
            </a:lvl1pPr>
          </a:lstStyle>
          <a:p>
            <a:r>
              <a:rPr lang="de-DE" dirty="0" smtClean="0"/>
              <a:t>Titelmasterformat durch Klicken bearbeiten</a:t>
            </a:r>
            <a:endParaRPr lang="de-DE" dirty="0"/>
          </a:p>
        </p:txBody>
      </p:sp>
      <p:sp>
        <p:nvSpPr>
          <p:cNvPr id="7" name="Textplatzhalter 6"/>
          <p:cNvSpPr>
            <a:spLocks noGrp="1"/>
          </p:cNvSpPr>
          <p:nvPr>
            <p:ph type="body" sz="quarter" idx="13"/>
          </p:nvPr>
        </p:nvSpPr>
        <p:spPr>
          <a:xfrm>
            <a:off x="251520" y="836712"/>
            <a:ext cx="8640960" cy="5472608"/>
          </a:xfrm>
        </p:spPr>
        <p:txBody>
          <a:bodyPr>
            <a:noAutofit/>
          </a:bodyPr>
          <a:lstStyle/>
          <a:p>
            <a:pPr lvl="0"/>
            <a:r>
              <a:rPr lang="de-DE" dirty="0" smtClean="0"/>
              <a:t>Textmasterformat bearbeiten</a:t>
            </a:r>
          </a:p>
          <a:p>
            <a:pPr lvl="1"/>
            <a:r>
              <a:rPr lang="de-DE" dirty="0" smtClean="0"/>
              <a:t>Zweite Ebene</a:t>
            </a:r>
          </a:p>
          <a:p>
            <a:pPr lvl="2"/>
            <a:r>
              <a:rPr lang="de-DE" dirty="0" smtClean="0"/>
              <a:t>Dritte Ebene</a:t>
            </a:r>
          </a:p>
        </p:txBody>
      </p:sp>
      <p:sp>
        <p:nvSpPr>
          <p:cNvPr id="12" name="Fußzeilenplatzhalter 11"/>
          <p:cNvSpPr>
            <a:spLocks noGrp="1"/>
          </p:cNvSpPr>
          <p:nvPr>
            <p:ph type="ftr" sz="quarter" idx="14"/>
          </p:nvPr>
        </p:nvSpPr>
        <p:spPr>
          <a:xfrm>
            <a:off x="467544" y="6376243"/>
            <a:ext cx="7560840" cy="365125"/>
          </a:xfrm>
        </p:spPr>
        <p:txBody>
          <a:bodyPr/>
          <a:lstStyle>
            <a:lvl1pPr algn="l">
              <a:defRPr>
                <a:solidFill>
                  <a:schemeClr val="accent1">
                    <a:lumMod val="75000"/>
                  </a:schemeClr>
                </a:solidFill>
              </a:defRPr>
            </a:lvl1pPr>
          </a:lstStyle>
          <a:p>
            <a:r>
              <a:rPr lang="de-DE" smtClean="0"/>
              <a:t>Auf der Grundlage der Schulungsunterlagen der AG RDA - Modul 4.03.07: Normdaten: Geografika | Stand: Oktober 2017 | CC BY-NC-SA</a:t>
            </a:r>
            <a:endParaRPr lang="de-DE" dirty="0"/>
          </a:p>
        </p:txBody>
      </p:sp>
      <p:sp>
        <p:nvSpPr>
          <p:cNvPr id="9" name="Foliennummernplatzhalter 5"/>
          <p:cNvSpPr>
            <a:spLocks noGrp="1"/>
          </p:cNvSpPr>
          <p:nvPr>
            <p:ph type="sldNum" sz="quarter" idx="4"/>
          </p:nvPr>
        </p:nvSpPr>
        <p:spPr>
          <a:xfrm>
            <a:off x="8172400" y="6376243"/>
            <a:ext cx="514400" cy="365125"/>
          </a:xfrm>
          <a:prstGeom prst="rect">
            <a:avLst/>
          </a:prstGeom>
        </p:spPr>
        <p:txBody>
          <a:bodyPr vert="horz" lIns="91440" tIns="45720" rIns="91440" bIns="45720" rtlCol="0" anchor="ctr"/>
          <a:lstStyle>
            <a:lvl1pPr algn="r">
              <a:defRPr sz="800">
                <a:solidFill>
                  <a:schemeClr val="bg1">
                    <a:lumMod val="85000"/>
                  </a:schemeClr>
                </a:solidFill>
                <a:latin typeface="Verdana" panose="020B0604030504040204" pitchFamily="34" charset="0"/>
                <a:ea typeface="Verdana" panose="020B0604030504040204" pitchFamily="34" charset="0"/>
                <a:cs typeface="Verdana" panose="020B0604030504040204" pitchFamily="34" charset="0"/>
              </a:defRPr>
            </a:lvl1pPr>
          </a:lstStyle>
          <a:p>
            <a:fld id="{8A6690F1-7CA1-4166-A522-500460961984}" type="slidenum">
              <a:rPr lang="de-DE" smtClean="0"/>
              <a:pPr/>
              <a:t>‹Nr.›</a:t>
            </a:fld>
            <a:endParaRPr lang="de-DE" dirty="0"/>
          </a:p>
        </p:txBody>
      </p:sp>
    </p:spTree>
    <p:extLst>
      <p:ext uri="{BB962C8B-B14F-4D97-AF65-F5344CB8AC3E}">
        <p14:creationId xmlns:p14="http://schemas.microsoft.com/office/powerpoint/2010/main" val="3667794313"/>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bodyPr>
          <a:lstStyle/>
          <a:p>
            <a:r>
              <a:rPr lang="de-DE" dirty="0" smtClean="0"/>
              <a:t>Titelmasterformat durch Klicken bearbeiten</a:t>
            </a:r>
            <a:endParaRPr lang="de-DE" dirty="0"/>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p:txBody>
      </p:sp>
      <p:sp>
        <p:nvSpPr>
          <p:cNvPr id="7" name="Fußzeilenplatzhalter 6"/>
          <p:cNvSpPr>
            <a:spLocks noGrp="1"/>
          </p:cNvSpPr>
          <p:nvPr>
            <p:ph type="ftr" sz="quarter" idx="3"/>
          </p:nvPr>
        </p:nvSpPr>
        <p:spPr>
          <a:xfrm>
            <a:off x="467544" y="6381328"/>
            <a:ext cx="7632848" cy="365125"/>
          </a:xfrm>
          <a:prstGeom prst="rect">
            <a:avLst/>
          </a:prstGeom>
        </p:spPr>
        <p:txBody>
          <a:bodyPr vert="horz" lIns="91440" tIns="45720" rIns="91440" bIns="45720" rtlCol="0" anchor="ctr"/>
          <a:lstStyle>
            <a:lvl1pPr algn="l">
              <a:defRPr sz="800" baseline="0">
                <a:solidFill>
                  <a:schemeClr val="accent1">
                    <a:lumMod val="75000"/>
                  </a:schemeClr>
                </a:solidFill>
                <a:latin typeface="Verdana" panose="020B0604030504040204" pitchFamily="34" charset="0"/>
              </a:defRPr>
            </a:lvl1pPr>
          </a:lstStyle>
          <a:p>
            <a:r>
              <a:rPr lang="de-DE" smtClean="0"/>
              <a:t>Auf der Grundlage der Schulungsunterlagen der AG RDA - Modul 4.03.07: Normdaten: Geografika | Stand: Oktober 2017 | CC BY-NC-SA</a:t>
            </a:r>
            <a:endParaRPr lang="de-DE" dirty="0"/>
          </a:p>
        </p:txBody>
      </p:sp>
    </p:spTree>
    <p:extLst>
      <p:ext uri="{BB962C8B-B14F-4D97-AF65-F5344CB8AC3E}">
        <p14:creationId xmlns:p14="http://schemas.microsoft.com/office/powerpoint/2010/main" val="3311066970"/>
      </p:ext>
    </p:extLst>
  </p:cSld>
  <p:clrMap bg1="lt1" tx1="dk1" bg2="lt2" tx2="dk2" accent1="accent1" accent2="accent2" accent3="accent3" accent4="accent4" accent5="accent5" accent6="accent6" hlink="hlink" folHlink="folHlink"/>
  <p:sldLayoutIdLst>
    <p:sldLayoutId id="2147483649" r:id="rId1"/>
  </p:sldLayoutIdLst>
  <p:hf hdr="0" dt="0"/>
  <p:txStyles>
    <p:titleStyle>
      <a:lvl1pPr algn="l" defTabSz="914400" rtl="0" eaLnBrk="1" latinLnBrk="0" hangingPunct="1">
        <a:spcBef>
          <a:spcPct val="0"/>
        </a:spcBef>
        <a:buNone/>
        <a:defRPr sz="3200" kern="1200" baseline="0">
          <a:solidFill>
            <a:schemeClr val="tx1"/>
          </a:solidFill>
          <a:latin typeface="Verdana" panose="020B0604030504040204" pitchFamily="34" charset="0"/>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13" Type="http://schemas.openxmlformats.org/officeDocument/2006/relationships/image" Target="../media/image11.png"/><Relationship Id="rId18" Type="http://schemas.openxmlformats.org/officeDocument/2006/relationships/image" Target="../media/image16.jpeg"/><Relationship Id="rId3" Type="http://schemas.openxmlformats.org/officeDocument/2006/relationships/image" Target="../media/image1.jpeg"/><Relationship Id="rId7" Type="http://schemas.openxmlformats.org/officeDocument/2006/relationships/image" Target="../media/image5.png"/><Relationship Id="rId12" Type="http://schemas.openxmlformats.org/officeDocument/2006/relationships/image" Target="../media/image10.png"/><Relationship Id="rId17" Type="http://schemas.openxmlformats.org/officeDocument/2006/relationships/image" Target="../media/image15.jpeg"/><Relationship Id="rId2" Type="http://schemas.openxmlformats.org/officeDocument/2006/relationships/notesSlide" Target="../notesSlides/notesSlide1.xml"/><Relationship Id="rId16" Type="http://schemas.openxmlformats.org/officeDocument/2006/relationships/image" Target="../media/image14.png"/><Relationship Id="rId1" Type="http://schemas.openxmlformats.org/officeDocument/2006/relationships/slideLayout" Target="../slideLayouts/slideLayout1.xml"/><Relationship Id="rId6" Type="http://schemas.openxmlformats.org/officeDocument/2006/relationships/image" Target="../media/image4.png"/><Relationship Id="rId11" Type="http://schemas.openxmlformats.org/officeDocument/2006/relationships/image" Target="../media/image9.png"/><Relationship Id="rId5" Type="http://schemas.openxmlformats.org/officeDocument/2006/relationships/image" Target="../media/image3.jpeg"/><Relationship Id="rId15" Type="http://schemas.openxmlformats.org/officeDocument/2006/relationships/image" Target="../media/image13.png"/><Relationship Id="rId10" Type="http://schemas.openxmlformats.org/officeDocument/2006/relationships/image" Target="../media/image8.jpeg"/><Relationship Id="rId4" Type="http://schemas.openxmlformats.org/officeDocument/2006/relationships/image" Target="../media/image2.png"/><Relationship Id="rId9" Type="http://schemas.openxmlformats.org/officeDocument/2006/relationships/image" Target="../media/image7.jpeg"/><Relationship Id="rId14" Type="http://schemas.openxmlformats.org/officeDocument/2006/relationships/image" Target="../media/image12.png"/></Relationships>
</file>

<file path=ppt/slides/_rels/slide10.xml.rels><?xml version="1.0" encoding="UTF-8" standalone="yes"?>
<Relationships xmlns="http://schemas.openxmlformats.org/package/2006/relationships"><Relationship Id="rId3" Type="http://schemas.openxmlformats.org/officeDocument/2006/relationships/hyperlink" Target="https://wiki.dnb.de/download/attachments/90411357/EH-G-01.pdf" TargetMode="External"/><Relationship Id="rId2" Type="http://schemas.openxmlformats.org/officeDocument/2006/relationships/hyperlink" Target="http://access.rdatoolkit.org/rdachp16-de_rda16-351.html" TargetMode="Externa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hyperlink" Target="http://access.rdatoolkit.org/rdachp16-de_rda16-351.html" TargetMode="External"/><Relationship Id="rId2" Type="http://schemas.openxmlformats.org/officeDocument/2006/relationships/notesSlide" Target="../notesSlides/notesSlide3.xml"/><Relationship Id="rId1" Type="http://schemas.openxmlformats.org/officeDocument/2006/relationships/slideLayout" Target="../slideLayouts/slideLayout1.xml"/><Relationship Id="rId5" Type="http://schemas.openxmlformats.org/officeDocument/2006/relationships/hyperlink" Target="http://access.rdatoolkit.org/rdachp16-de_rda16-585.html" TargetMode="External"/><Relationship Id="rId4" Type="http://schemas.openxmlformats.org/officeDocument/2006/relationships/hyperlink" Target="http://access.rdatoolkit.org/nlgpschp16_nlgps16-206.html" TargetMode="External"/></Relationships>
</file>

<file path=ppt/slides/_rels/slide12.xml.rels><?xml version="1.0" encoding="UTF-8" standalone="yes"?>
<Relationships xmlns="http://schemas.openxmlformats.org/package/2006/relationships"><Relationship Id="rId3" Type="http://schemas.openxmlformats.org/officeDocument/2006/relationships/hyperlink" Target="http://access.rdatoolkit.org/rdachp16-de_rda16-351.html" TargetMode="External"/><Relationship Id="rId2" Type="http://schemas.openxmlformats.org/officeDocument/2006/relationships/notesSlide" Target="../notesSlides/notesSlide4.xml"/><Relationship Id="rId1" Type="http://schemas.openxmlformats.org/officeDocument/2006/relationships/slideLayout" Target="../slideLayouts/slideLayout1.xml"/><Relationship Id="rId6" Type="http://schemas.openxmlformats.org/officeDocument/2006/relationships/hyperlink" Target="https://wiki.dnb.de/download/attachments/90411357/EH-G-01.pdf" TargetMode="External"/><Relationship Id="rId5" Type="http://schemas.openxmlformats.org/officeDocument/2006/relationships/hyperlink" Target="http://access.rdatoolkit.org/nlgpschp16_nlgps16-224.html" TargetMode="External"/><Relationship Id="rId4" Type="http://schemas.openxmlformats.org/officeDocument/2006/relationships/hyperlink" Target="https://wiki.dnb.de/download/attachments/90411357/EH-G-04.pdf" TargetMode="External"/></Relationships>
</file>

<file path=ppt/slides/_rels/slide13.xml.rels><?xml version="1.0" encoding="UTF-8" standalone="yes"?>
<Relationships xmlns="http://schemas.openxmlformats.org/package/2006/relationships"><Relationship Id="rId3" Type="http://schemas.openxmlformats.org/officeDocument/2006/relationships/hyperlink" Target="http://access.rdatoolkit.org/rdachp16-de_rda16-351.html" TargetMode="External"/><Relationship Id="rId2" Type="http://schemas.openxmlformats.org/officeDocument/2006/relationships/notesSlide" Target="../notesSlides/notesSlide5.xml"/><Relationship Id="rId1" Type="http://schemas.openxmlformats.org/officeDocument/2006/relationships/slideLayout" Target="../slideLayouts/slideLayout1.xml"/><Relationship Id="rId6" Type="http://schemas.openxmlformats.org/officeDocument/2006/relationships/hyperlink" Target="https://wiki.dnb.de/download/attachments/90411369/AWB-A4.pdf" TargetMode="External"/><Relationship Id="rId5" Type="http://schemas.openxmlformats.org/officeDocument/2006/relationships/hyperlink" Target="https://wiki.dnb.de/x/O5FjBQ" TargetMode="External"/><Relationship Id="rId4" Type="http://schemas.openxmlformats.org/officeDocument/2006/relationships/hyperlink" Target="https://wiki.dnb.de/download/attachments/90411323/Laendercodeleitfaden.pdf" TargetMode="External"/></Relationships>
</file>

<file path=ppt/slides/_rels/slide14.xml.rels><?xml version="1.0" encoding="UTF-8" standalone="yes"?>
<Relationships xmlns="http://schemas.openxmlformats.org/package/2006/relationships"><Relationship Id="rId3" Type="http://schemas.openxmlformats.org/officeDocument/2006/relationships/hyperlink" Target="http://access.rdatoolkit.org/nlgpschp16_nlgps16-236.html" TargetMode="External"/><Relationship Id="rId2" Type="http://schemas.openxmlformats.org/officeDocument/2006/relationships/hyperlink" Target="http://access.rdatoolkit.org/rdachp16-de_rda16-373.html" TargetMode="Externa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8" Type="http://schemas.openxmlformats.org/officeDocument/2006/relationships/hyperlink" Target="http://access.rdatoolkit.org/nlgpschp16_nlgps16-257.html" TargetMode="External"/><Relationship Id="rId3" Type="http://schemas.openxmlformats.org/officeDocument/2006/relationships/hyperlink" Target="http://access.rdatoolkit.org/rdachp16-de_rda16-433.html" TargetMode="External"/><Relationship Id="rId7" Type="http://schemas.openxmlformats.org/officeDocument/2006/relationships/hyperlink" Target="https://wiki.dnb.de/download/attachments/90411357/EH-G-06.pdf" TargetMode="External"/><Relationship Id="rId2" Type="http://schemas.openxmlformats.org/officeDocument/2006/relationships/notesSlide" Target="../notesSlides/notesSlide6.xml"/><Relationship Id="rId1" Type="http://schemas.openxmlformats.org/officeDocument/2006/relationships/slideLayout" Target="../slideLayouts/slideLayout1.xml"/><Relationship Id="rId6" Type="http://schemas.openxmlformats.org/officeDocument/2006/relationships/hyperlink" Target="https://wiki.dnb.de/x/O5FjBQ" TargetMode="External"/><Relationship Id="rId5" Type="http://schemas.openxmlformats.org/officeDocument/2006/relationships/hyperlink" Target="https://wiki.dnb.de/pages/viewpage.action?pageId=90412131" TargetMode="External"/><Relationship Id="rId4" Type="http://schemas.openxmlformats.org/officeDocument/2006/relationships/hyperlink" Target="http://access.rdatoolkit.org/nlgpschp16_nlgps16-248.html" TargetMode="External"/></Relationships>
</file>

<file path=ppt/slides/_rels/slide16.xml.rels><?xml version="1.0" encoding="UTF-8" standalone="yes"?>
<Relationships xmlns="http://schemas.openxmlformats.org/package/2006/relationships"><Relationship Id="rId3" Type="http://schemas.openxmlformats.org/officeDocument/2006/relationships/hyperlink" Target="http://access.rdatoolkit.org/rdachp16-de_rda16-433.html" TargetMode="External"/><Relationship Id="rId2" Type="http://schemas.openxmlformats.org/officeDocument/2006/relationships/notesSlide" Target="../notesSlides/notesSlide7.xml"/><Relationship Id="rId1" Type="http://schemas.openxmlformats.org/officeDocument/2006/relationships/slideLayout" Target="../slideLayouts/slideLayout1.xml"/><Relationship Id="rId4" Type="http://schemas.openxmlformats.org/officeDocument/2006/relationships/hyperlink" Target="https://wiki.dnb.de/download/attachments/90411357/EH-G-06.pdf" TargetMode="External"/></Relationships>
</file>

<file path=ppt/slides/_rels/slide17.xml.rels><?xml version="1.0" encoding="UTF-8" standalone="yes"?>
<Relationships xmlns="http://schemas.openxmlformats.org/package/2006/relationships"><Relationship Id="rId3" Type="http://schemas.openxmlformats.org/officeDocument/2006/relationships/hyperlink" Target="http://access.rdatoolkit.org/rdachp16-de_rda16-433.html" TargetMode="External"/><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hyperlink" Target="http://access.rdatoolkit.org/rdachp16-de_rda16-433.html" TargetMode="External"/><Relationship Id="rId2" Type="http://schemas.openxmlformats.org/officeDocument/2006/relationships/notesSlide" Target="../notesSlides/notesSlide9.xml"/><Relationship Id="rId1" Type="http://schemas.openxmlformats.org/officeDocument/2006/relationships/slideLayout" Target="../slideLayouts/slideLayout1.xml"/><Relationship Id="rId4" Type="http://schemas.openxmlformats.org/officeDocument/2006/relationships/hyperlink" Target="http://d-nb.info/1126513032/34" TargetMode="External"/></Relationships>
</file>

<file path=ppt/slides/_rels/slide19.xml.rels><?xml version="1.0" encoding="UTF-8" standalone="yes"?>
<Relationships xmlns="http://schemas.openxmlformats.org/package/2006/relationships"><Relationship Id="rId3" Type="http://schemas.openxmlformats.org/officeDocument/2006/relationships/hyperlink" Target="http://access.rdatoolkit.org/rdachp16-de_rda16-445.html" TargetMode="External"/><Relationship Id="rId7" Type="http://schemas.openxmlformats.org/officeDocument/2006/relationships/hyperlink" Target="https://wiki.dnb.de/x/O5FjBQ" TargetMode="External"/><Relationship Id="rId2" Type="http://schemas.openxmlformats.org/officeDocument/2006/relationships/notesSlide" Target="../notesSlides/notesSlide10.xml"/><Relationship Id="rId1" Type="http://schemas.openxmlformats.org/officeDocument/2006/relationships/slideLayout" Target="../slideLayouts/slideLayout1.xml"/><Relationship Id="rId6" Type="http://schemas.openxmlformats.org/officeDocument/2006/relationships/hyperlink" Target="https://wiki.dnb.de/download/attachments/90411357/Gattungsbegriffe_Verwaltungseinheiten.pdf" TargetMode="External"/><Relationship Id="rId5" Type="http://schemas.openxmlformats.org/officeDocument/2006/relationships/hyperlink" Target="https://wiki.dnb.de/download/attachments/90411357/EH-G-03.pdf" TargetMode="External"/><Relationship Id="rId4" Type="http://schemas.openxmlformats.org/officeDocument/2006/relationships/hyperlink" Target="http://access.rdatoolkit.org/nlgpschp16_nlgps16-275.html" TargetMode="Externa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hyperlink" Target="http://access.rdatoolkit.org/rdachp16-de_rda16-445.html" TargetMode="External"/><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hyperlink" Target="http://access.rdatoolkit.org/rdachp16_rda16-585.html" TargetMode="External"/><Relationship Id="rId2" Type="http://schemas.openxmlformats.org/officeDocument/2006/relationships/notesSlide" Target="../notesSlides/notesSlide12.xml"/><Relationship Id="rId1" Type="http://schemas.openxmlformats.org/officeDocument/2006/relationships/slideLayout" Target="../slideLayouts/slideLayout1.xml"/><Relationship Id="rId5" Type="http://schemas.openxmlformats.org/officeDocument/2006/relationships/hyperlink" Target="https://wiki.dnb.de/download/attachments/90411357/EH-G-02.pdf" TargetMode="External"/><Relationship Id="rId4" Type="http://schemas.openxmlformats.org/officeDocument/2006/relationships/hyperlink" Target="http://access.rdatoolkit.org/nlgpschp16_nlgps16-403.html" TargetMode="External"/></Relationships>
</file>

<file path=ppt/slides/_rels/slide22.xml.rels><?xml version="1.0" encoding="UTF-8" standalone="yes"?>
<Relationships xmlns="http://schemas.openxmlformats.org/package/2006/relationships"><Relationship Id="rId3" Type="http://schemas.openxmlformats.org/officeDocument/2006/relationships/hyperlink" Target="http://access.rdatoolkit.org/rdachp16_rda16-585.html" TargetMode="External"/><Relationship Id="rId2" Type="http://schemas.openxmlformats.org/officeDocument/2006/relationships/notesSlide" Target="../notesSlides/notesSlide13.xml"/><Relationship Id="rId1" Type="http://schemas.openxmlformats.org/officeDocument/2006/relationships/slideLayout" Target="../slideLayouts/slideLayout1.xml"/><Relationship Id="rId5" Type="http://schemas.openxmlformats.org/officeDocument/2006/relationships/hyperlink" Target="https://wiki.dnb.de/download/attachments/90411357/EH-G-02.pdf" TargetMode="External"/><Relationship Id="rId4" Type="http://schemas.openxmlformats.org/officeDocument/2006/relationships/hyperlink" Target="http://access.rdatoolkit.org/nlgpschp16_nlgps16-403.html" TargetMode="External"/></Relationships>
</file>

<file path=ppt/slides/_rels/slide23.xml.rels><?xml version="1.0" encoding="UTF-8" standalone="yes"?>
<Relationships xmlns="http://schemas.openxmlformats.org/package/2006/relationships"><Relationship Id="rId3" Type="http://schemas.openxmlformats.org/officeDocument/2006/relationships/hyperlink" Target="http://access.rdatoolkit.org/rdachp16_rda16-585.html" TargetMode="External"/><Relationship Id="rId2" Type="http://schemas.openxmlformats.org/officeDocument/2006/relationships/notesSlide" Target="../notesSlides/notesSlide14.xml"/><Relationship Id="rId1" Type="http://schemas.openxmlformats.org/officeDocument/2006/relationships/slideLayout" Target="../slideLayouts/slideLayout1.xml"/><Relationship Id="rId5" Type="http://schemas.openxmlformats.org/officeDocument/2006/relationships/hyperlink" Target="https://wiki.dnb.de/download/attachments/90411357/EH-G-02.pdf" TargetMode="External"/><Relationship Id="rId4" Type="http://schemas.openxmlformats.org/officeDocument/2006/relationships/hyperlink" Target="http://access.rdatoolkit.org/nlgpschp16_nlgps16-403.html" TargetMode="External"/></Relationships>
</file>

<file path=ppt/slides/_rels/slide24.xml.rels><?xml version="1.0" encoding="UTF-8" standalone="yes"?>
<Relationships xmlns="http://schemas.openxmlformats.org/package/2006/relationships"><Relationship Id="rId3" Type="http://schemas.openxmlformats.org/officeDocument/2006/relationships/hyperlink" Target="http://access.rdatoolkit.org/rdachp16_rda16-585.html" TargetMode="External"/><Relationship Id="rId2" Type="http://schemas.openxmlformats.org/officeDocument/2006/relationships/notesSlide" Target="../notesSlides/notesSlide15.xml"/><Relationship Id="rId1" Type="http://schemas.openxmlformats.org/officeDocument/2006/relationships/slideLayout" Target="../slideLayouts/slideLayout1.xml"/><Relationship Id="rId5" Type="http://schemas.openxmlformats.org/officeDocument/2006/relationships/hyperlink" Target="https://wiki.dnb.de/download/attachments/90411357/EH-G-02.pdf" TargetMode="External"/><Relationship Id="rId4" Type="http://schemas.openxmlformats.org/officeDocument/2006/relationships/hyperlink" Target="http://access.rdatoolkit.org/nlgpschp16_nlgps16-403.html" TargetMode="External"/></Relationships>
</file>

<file path=ppt/slides/_rels/slide25.xml.rels><?xml version="1.0" encoding="UTF-8" standalone="yes"?>
<Relationships xmlns="http://schemas.openxmlformats.org/package/2006/relationships"><Relationship Id="rId3" Type="http://schemas.openxmlformats.org/officeDocument/2006/relationships/hyperlink" Target="http://access.rdatoolkit.org/rdachp16_rda16-585.html" TargetMode="External"/><Relationship Id="rId2" Type="http://schemas.openxmlformats.org/officeDocument/2006/relationships/notesSlide" Target="../notesSlides/notesSlide16.xml"/><Relationship Id="rId1" Type="http://schemas.openxmlformats.org/officeDocument/2006/relationships/slideLayout" Target="../slideLayouts/slideLayout1.xml"/><Relationship Id="rId5" Type="http://schemas.openxmlformats.org/officeDocument/2006/relationships/hyperlink" Target="https://wiki.dnb.de/download/attachments/90411357/EH-G-02.pdf" TargetMode="External"/><Relationship Id="rId4" Type="http://schemas.openxmlformats.org/officeDocument/2006/relationships/hyperlink" Target="http://access.rdatoolkit.org/nlgpschp16_nlgps16-403.html" TargetMode="External"/></Relationships>
</file>

<file path=ppt/slides/_rels/slide26.xml.rels><?xml version="1.0" encoding="UTF-8" standalone="yes"?>
<Relationships xmlns="http://schemas.openxmlformats.org/package/2006/relationships"><Relationship Id="rId3" Type="http://schemas.openxmlformats.org/officeDocument/2006/relationships/hyperlink" Target="http://access.rdatoolkit.org/rdachp16_rda16-615.html" TargetMode="External"/><Relationship Id="rId2" Type="http://schemas.openxmlformats.org/officeDocument/2006/relationships/notesSlide" Target="../notesSlides/notesSlide17.xml"/><Relationship Id="rId1" Type="http://schemas.openxmlformats.org/officeDocument/2006/relationships/slideLayout" Target="../slideLayouts/slideLayout1.xml"/><Relationship Id="rId5" Type="http://schemas.openxmlformats.org/officeDocument/2006/relationships/hyperlink" Target="https://wiki.dnb.de/download/attachments/90411357/EH-G-05.pdf" TargetMode="External"/><Relationship Id="rId4" Type="http://schemas.openxmlformats.org/officeDocument/2006/relationships/hyperlink" Target="http://access.rdatoolkit.org/nlgpschp16_nlgps16-468.html" TargetMode="External"/></Relationships>
</file>

<file path=ppt/slides/_rels/slide27.xml.rels><?xml version="1.0" encoding="UTF-8" standalone="yes"?>
<Relationships xmlns="http://schemas.openxmlformats.org/package/2006/relationships"><Relationship Id="rId3" Type="http://schemas.openxmlformats.org/officeDocument/2006/relationships/hyperlink" Target="http://access.rdatoolkit.org/rdachp16_rda16-615.html" TargetMode="External"/><Relationship Id="rId2" Type="http://schemas.openxmlformats.org/officeDocument/2006/relationships/notesSlide" Target="../notesSlides/notesSlide18.xml"/><Relationship Id="rId1" Type="http://schemas.openxmlformats.org/officeDocument/2006/relationships/slideLayout" Target="../slideLayouts/slideLayout1.xml"/><Relationship Id="rId5" Type="http://schemas.openxmlformats.org/officeDocument/2006/relationships/hyperlink" Target="https://wiki.dnb.de/download/attachments/90411357/EH-G-05.pdf" TargetMode="External"/><Relationship Id="rId4" Type="http://schemas.openxmlformats.org/officeDocument/2006/relationships/hyperlink" Target="http://access.rdatoolkit.org/nlgpschp16_nlgps16-468.html" TargetMode="External"/></Relationships>
</file>

<file path=ppt/slides/_rels/slide28.xml.rels><?xml version="1.0" encoding="UTF-8" standalone="yes"?>
<Relationships xmlns="http://schemas.openxmlformats.org/package/2006/relationships"><Relationship Id="rId3" Type="http://schemas.openxmlformats.org/officeDocument/2006/relationships/hyperlink" Target="http://access.rdatoolkit.org/rdachp16_rda16-615.html" TargetMode="External"/><Relationship Id="rId2" Type="http://schemas.openxmlformats.org/officeDocument/2006/relationships/notesSlide" Target="../notesSlides/notesSlide19.xml"/><Relationship Id="rId1" Type="http://schemas.openxmlformats.org/officeDocument/2006/relationships/slideLayout" Target="../slideLayouts/slideLayout1.xml"/><Relationship Id="rId5" Type="http://schemas.openxmlformats.org/officeDocument/2006/relationships/hyperlink" Target="https://wiki.dnb.de/download/attachments/90411357/EH-G-05.pdf" TargetMode="External"/><Relationship Id="rId4" Type="http://schemas.openxmlformats.org/officeDocument/2006/relationships/hyperlink" Target="http://access.rdatoolkit.org/nlgpschp16_nlgps16-468.html" TargetMode="External"/></Relationships>
</file>

<file path=ppt/slides/_rels/slide29.xml.rels><?xml version="1.0" encoding="UTF-8" standalone="yes"?>
<Relationships xmlns="http://schemas.openxmlformats.org/package/2006/relationships"><Relationship Id="rId3" Type="http://schemas.openxmlformats.org/officeDocument/2006/relationships/hyperlink" Target="http://access.rdatoolkit.org/rdachp16_rda16-615.html" TargetMode="External"/><Relationship Id="rId2" Type="http://schemas.openxmlformats.org/officeDocument/2006/relationships/notesSlide" Target="../notesSlides/notesSlide20.xml"/><Relationship Id="rId1" Type="http://schemas.openxmlformats.org/officeDocument/2006/relationships/slideLayout" Target="../slideLayouts/slideLayout1.xml"/><Relationship Id="rId5" Type="http://schemas.openxmlformats.org/officeDocument/2006/relationships/hyperlink" Target="https://wiki.dnb.de/download/attachments/90411357/EH-G-05.pdf" TargetMode="External"/><Relationship Id="rId4" Type="http://schemas.openxmlformats.org/officeDocument/2006/relationships/hyperlink" Target="http://access.rdatoolkit.org/nlgpschp16_nlgps16-468.html" TargetMode="External"/></Relationships>
</file>

<file path=ppt/slides/_rels/slide3.xml.rels><?xml version="1.0" encoding="UTF-8" standalone="yes"?>
<Relationships xmlns="http://schemas.openxmlformats.org/package/2006/relationships"><Relationship Id="rId2" Type="http://schemas.openxmlformats.org/officeDocument/2006/relationships/hyperlink" Target="http://access.rdatoolkit.org/rdachp8-de_rda8-188.html" TargetMode="Externa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hyperlink" Target="http://access.rdatoolkit.org/rdachp16_rda16-615.html" TargetMode="External"/><Relationship Id="rId2" Type="http://schemas.openxmlformats.org/officeDocument/2006/relationships/notesSlide" Target="../notesSlides/notesSlide21.xml"/><Relationship Id="rId1" Type="http://schemas.openxmlformats.org/officeDocument/2006/relationships/slideLayout" Target="../slideLayouts/slideLayout1.xml"/><Relationship Id="rId5" Type="http://schemas.openxmlformats.org/officeDocument/2006/relationships/hyperlink" Target="https://wiki.dnb.de/download/attachments/90411357/EH-G-05.pdf" TargetMode="External"/><Relationship Id="rId4" Type="http://schemas.openxmlformats.org/officeDocument/2006/relationships/hyperlink" Target="http://access.rdatoolkit.org/nlgpschp16_nlgps16-468.html" TargetMode="External"/></Relationships>
</file>

<file path=ppt/slides/_rels/slide31.xml.rels><?xml version="1.0" encoding="UTF-8" standalone="yes"?>
<Relationships xmlns="http://schemas.openxmlformats.org/package/2006/relationships"><Relationship Id="rId3" Type="http://schemas.openxmlformats.org/officeDocument/2006/relationships/hyperlink" Target="http://access.rdatoolkit.org/rdachp16-de_rda16-6011.html" TargetMode="External"/><Relationship Id="rId2" Type="http://schemas.openxmlformats.org/officeDocument/2006/relationships/notesSlide" Target="../notesSlides/notesSlide22.xml"/><Relationship Id="rId1" Type="http://schemas.openxmlformats.org/officeDocument/2006/relationships/slideLayout" Target="../slideLayouts/slideLayout1.xml"/><Relationship Id="rId6" Type="http://schemas.openxmlformats.org/officeDocument/2006/relationships/hyperlink" Target="http://access.rdatoolkit.org/nlgpschp16_nlgps16-500.html" TargetMode="External"/><Relationship Id="rId5" Type="http://schemas.openxmlformats.org/officeDocument/2006/relationships/hyperlink" Target="http://access.rdatoolkit.org/rdachp16-de_rda16-680.html" TargetMode="External"/><Relationship Id="rId4" Type="http://schemas.openxmlformats.org/officeDocument/2006/relationships/hyperlink" Target="http://access.rdatoolkit.org/rdachp16-de_rda16-657.html" TargetMode="External"/></Relationships>
</file>

<file path=ppt/slides/_rels/slide32.xml.rels><?xml version="1.0" encoding="UTF-8" standalone="yes"?>
<Relationships xmlns="http://schemas.openxmlformats.org/package/2006/relationships"><Relationship Id="rId3" Type="http://schemas.openxmlformats.org/officeDocument/2006/relationships/hyperlink" Target="http://access.rdatoolkit.org/rdachp16-de_rda16-727.html" TargetMode="External"/><Relationship Id="rId2" Type="http://schemas.openxmlformats.org/officeDocument/2006/relationships/notesSlide" Target="../notesSlides/notesSlide23.xml"/><Relationship Id="rId1" Type="http://schemas.openxmlformats.org/officeDocument/2006/relationships/slideLayout" Target="../slideLayouts/slideLayout1.xml"/><Relationship Id="rId5" Type="http://schemas.openxmlformats.org/officeDocument/2006/relationships/hyperlink" Target="http://access.rdatoolkit.org/nlgpschp16_nlgps16-500.html" TargetMode="External"/><Relationship Id="rId4" Type="http://schemas.openxmlformats.org/officeDocument/2006/relationships/hyperlink" Target="http://access.rdatoolkit.org/rdachp16-de_rda16-747.html" TargetMode="External"/></Relationships>
</file>

<file path=ppt/slides/_rels/slide33.xml.rels><?xml version="1.0" encoding="UTF-8" standalone="yes"?>
<Relationships xmlns="http://schemas.openxmlformats.org/package/2006/relationships"><Relationship Id="rId3" Type="http://schemas.openxmlformats.org/officeDocument/2006/relationships/hyperlink" Target="http://access.rdatoolkit.org/rdachp16-de_rda16-727.html" TargetMode="External"/><Relationship Id="rId2" Type="http://schemas.openxmlformats.org/officeDocument/2006/relationships/notesSlide" Target="../notesSlides/notesSlide24.xml"/><Relationship Id="rId1" Type="http://schemas.openxmlformats.org/officeDocument/2006/relationships/slideLayout" Target="../slideLayouts/slideLayout1.xml"/><Relationship Id="rId4" Type="http://schemas.openxmlformats.org/officeDocument/2006/relationships/hyperlink" Target="http://access.rdatoolkit.org/rdachp16-de_rda16-747.html"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hyperlink" Target="http://access.rdatoolkit.org/rdachp0-de_rda0-701.html" TargetMode="External"/><Relationship Id="rId2" Type="http://schemas.openxmlformats.org/officeDocument/2006/relationships/hyperlink" Target="http://access.rdatoolkit.org/rdachp16-de_rda16-331.html" TargetMode="External"/><Relationship Id="rId1" Type="http://schemas.openxmlformats.org/officeDocument/2006/relationships/slideLayout" Target="../slideLayouts/slideLayout1.xml"/><Relationship Id="rId6" Type="http://schemas.openxmlformats.org/officeDocument/2006/relationships/hyperlink" Target="https://wiki.dnb.de/display/ILTIS/Rangfolge+der+Nachschlagewerke" TargetMode="External"/><Relationship Id="rId5" Type="http://schemas.openxmlformats.org/officeDocument/2006/relationships/hyperlink" Target="http://access.rdatoolkit.org/nlgpschp16_nlgps16-180.html" TargetMode="External"/><Relationship Id="rId4" Type="http://schemas.openxmlformats.org/officeDocument/2006/relationships/hyperlink" Target="https://wiki.dnb.de/pages/viewpage.action?pageId=90412131" TargetMode="External"/></Relationships>
</file>

<file path=ppt/slides/_rels/slide6.xml.rels><?xml version="1.0" encoding="UTF-8" standalone="yes"?>
<Relationships xmlns="http://schemas.openxmlformats.org/package/2006/relationships"><Relationship Id="rId2" Type="http://schemas.openxmlformats.org/officeDocument/2006/relationships/hyperlink" Target="http://access.rdatoolkit.org/rdachp16-de_rda16-339.html" TargetMode="Externa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hyperlink" Target="http://access.rdatoolkit.org/rdachp16-de_rda16-339.html" TargetMode="Externa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hyperlink" Target="http://access.rdatoolkit.org/rdachp16-de_rda16-339.html" TargetMode="Externa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hyperlink" Target="http://access.rdatoolkit.org/rdachp16-de_rda16-351.html" TargetMode="Externa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Ellipse 7"/>
          <p:cNvSpPr/>
          <p:nvPr/>
        </p:nvSpPr>
        <p:spPr>
          <a:xfrm>
            <a:off x="611188" y="1041400"/>
            <a:ext cx="8032750" cy="3529013"/>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de-DE">
              <a:solidFill>
                <a:prstClr val="white"/>
              </a:solidFill>
            </a:endParaRPr>
          </a:p>
        </p:txBody>
      </p:sp>
      <p:sp>
        <p:nvSpPr>
          <p:cNvPr id="3075" name="Titel 1"/>
          <p:cNvSpPr>
            <a:spLocks noGrp="1"/>
          </p:cNvSpPr>
          <p:nvPr>
            <p:ph type="title"/>
          </p:nvPr>
        </p:nvSpPr>
        <p:spPr>
          <a:xfrm>
            <a:off x="1692275" y="2781300"/>
            <a:ext cx="6057900" cy="1652588"/>
          </a:xfrm>
        </p:spPr>
        <p:txBody>
          <a:bodyPr/>
          <a:lstStyle/>
          <a:p>
            <a:pPr algn="ctr"/>
            <a:r>
              <a:rPr lang="de-DE" altLang="de-DE" sz="3200" b="1" dirty="0" smtClean="0">
                <a:latin typeface="Verdana" pitchFamily="34" charset="0"/>
                <a:ea typeface="Verdana" pitchFamily="34" charset="0"/>
                <a:cs typeface="Verdana" pitchFamily="34" charset="0"/>
              </a:rPr>
              <a:t>Schulungsunterlagen der</a:t>
            </a:r>
            <a:br>
              <a:rPr lang="de-DE" altLang="de-DE" sz="3200" b="1" dirty="0" smtClean="0">
                <a:latin typeface="Verdana" pitchFamily="34" charset="0"/>
                <a:ea typeface="Verdana" pitchFamily="34" charset="0"/>
                <a:cs typeface="Verdana" pitchFamily="34" charset="0"/>
              </a:rPr>
            </a:br>
            <a:r>
              <a:rPr lang="de-DE" altLang="de-DE" sz="3200" b="1" dirty="0" smtClean="0">
                <a:latin typeface="Verdana" pitchFamily="34" charset="0"/>
                <a:ea typeface="Verdana" pitchFamily="34" charset="0"/>
                <a:cs typeface="Verdana" pitchFamily="34" charset="0"/>
              </a:rPr>
              <a:t>AG RDA</a:t>
            </a:r>
          </a:p>
        </p:txBody>
      </p:sp>
      <p:pic>
        <p:nvPicPr>
          <p:cNvPr id="3076" name="Grafik 2"/>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868738" y="1171575"/>
            <a:ext cx="985837" cy="48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7" name="Grafik 15"/>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5183188" y="1412875"/>
            <a:ext cx="1522412"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8" name="Grafik 19"/>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6772275" y="1771650"/>
            <a:ext cx="1647825"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9" name="Grafik 25"/>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556500" y="2420938"/>
            <a:ext cx="1587500"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0" name="Grafik 17"/>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7978775" y="3057525"/>
            <a:ext cx="1028700" cy="649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1" name="Grafik 26"/>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a:off x="7978775" y="3860800"/>
            <a:ext cx="585788"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2" name="Grafik 20"/>
          <p:cNvPicPr>
            <a:picLocks noChangeAspect="1"/>
          </p:cNvPicPr>
          <p:nvPr/>
        </p:nvPicPr>
        <p:blipFill>
          <a:blip r:embed="rId9">
            <a:extLst>
              <a:ext uri="{28A0092B-C50C-407E-A947-70E740481C1C}">
                <a14:useLocalDpi xmlns:a14="http://schemas.microsoft.com/office/drawing/2010/main" val="0"/>
              </a:ext>
            </a:extLst>
          </a:blip>
          <a:srcRect/>
          <a:stretch>
            <a:fillRect/>
          </a:stretch>
        </p:blipFill>
        <p:spPr bwMode="auto">
          <a:xfrm>
            <a:off x="6959600" y="4433888"/>
            <a:ext cx="781050" cy="44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3" name="Grafik 22"/>
          <p:cNvPicPr>
            <a:picLocks noChangeAspect="1"/>
          </p:cNvPicPr>
          <p:nvPr/>
        </p:nvPicPr>
        <p:blipFill>
          <a:blip r:embed="rId10">
            <a:extLst>
              <a:ext uri="{28A0092B-C50C-407E-A947-70E740481C1C}">
                <a14:useLocalDpi xmlns:a14="http://schemas.microsoft.com/office/drawing/2010/main" val="0"/>
              </a:ext>
            </a:extLst>
          </a:blip>
          <a:srcRect/>
          <a:stretch>
            <a:fillRect/>
          </a:stretch>
        </p:blipFill>
        <p:spPr bwMode="auto">
          <a:xfrm>
            <a:off x="5535613" y="4814888"/>
            <a:ext cx="1060450" cy="55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4" name="Grafik 21"/>
          <p:cNvPicPr>
            <a:picLocks noChangeAspect="1"/>
          </p:cNvPicPr>
          <p:nvPr/>
        </p:nvPicPr>
        <p:blipFill>
          <a:blip r:embed="rId11">
            <a:extLst>
              <a:ext uri="{28A0092B-C50C-407E-A947-70E740481C1C}">
                <a14:useLocalDpi xmlns:a14="http://schemas.microsoft.com/office/drawing/2010/main" val="0"/>
              </a:ext>
            </a:extLst>
          </a:blip>
          <a:srcRect r="16844"/>
          <a:stretch>
            <a:fillRect/>
          </a:stretch>
        </p:blipFill>
        <p:spPr bwMode="auto">
          <a:xfrm>
            <a:off x="4138613" y="5045075"/>
            <a:ext cx="1358900" cy="544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5" name="Grafik 23"/>
          <p:cNvPicPr>
            <a:picLocks noChangeAspect="1"/>
          </p:cNvPicPr>
          <p:nvPr/>
        </p:nvPicPr>
        <p:blipFill>
          <a:blip r:embed="rId12">
            <a:extLst>
              <a:ext uri="{28A0092B-C50C-407E-A947-70E740481C1C}">
                <a14:useLocalDpi xmlns:a14="http://schemas.microsoft.com/office/drawing/2010/main" val="0"/>
              </a:ext>
            </a:extLst>
          </a:blip>
          <a:srcRect/>
          <a:stretch>
            <a:fillRect/>
          </a:stretch>
        </p:blipFill>
        <p:spPr bwMode="auto">
          <a:xfrm>
            <a:off x="1908175" y="4829175"/>
            <a:ext cx="2165350" cy="358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6" name="Grafik 24"/>
          <p:cNvPicPr>
            <a:picLocks noChangeAspect="1"/>
          </p:cNvPicPr>
          <p:nvPr/>
        </p:nvPicPr>
        <p:blipFill>
          <a:blip r:embed="rId13">
            <a:extLst>
              <a:ext uri="{28A0092B-C50C-407E-A947-70E740481C1C}">
                <a14:useLocalDpi xmlns:a14="http://schemas.microsoft.com/office/drawing/2010/main" val="0"/>
              </a:ext>
            </a:extLst>
          </a:blip>
          <a:srcRect/>
          <a:stretch>
            <a:fillRect/>
          </a:stretch>
        </p:blipFill>
        <p:spPr bwMode="auto">
          <a:xfrm>
            <a:off x="1258888" y="4254500"/>
            <a:ext cx="1362075"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7" name="Grafik 27"/>
          <p:cNvPicPr>
            <a:picLocks noChangeAspect="1"/>
          </p:cNvPicPr>
          <p:nvPr/>
        </p:nvPicPr>
        <p:blipFill>
          <a:blip r:embed="rId14">
            <a:extLst>
              <a:ext uri="{28A0092B-C50C-407E-A947-70E740481C1C}">
                <a14:useLocalDpi xmlns:a14="http://schemas.microsoft.com/office/drawing/2010/main" val="0"/>
              </a:ext>
            </a:extLst>
          </a:blip>
          <a:srcRect/>
          <a:stretch>
            <a:fillRect/>
          </a:stretch>
        </p:blipFill>
        <p:spPr bwMode="auto">
          <a:xfrm>
            <a:off x="100013" y="3784600"/>
            <a:ext cx="140335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8" name="Grafik 6"/>
          <p:cNvPicPr>
            <a:picLocks noChangeAspect="1"/>
          </p:cNvPicPr>
          <p:nvPr/>
        </p:nvPicPr>
        <p:blipFill>
          <a:blip r:embed="rId15">
            <a:extLst>
              <a:ext uri="{28A0092B-C50C-407E-A947-70E740481C1C}">
                <a14:useLocalDpi xmlns:a14="http://schemas.microsoft.com/office/drawing/2010/main" val="0"/>
              </a:ext>
            </a:extLst>
          </a:blip>
          <a:srcRect/>
          <a:stretch>
            <a:fillRect/>
          </a:stretch>
        </p:blipFill>
        <p:spPr bwMode="auto">
          <a:xfrm>
            <a:off x="92075" y="3108325"/>
            <a:ext cx="1346200" cy="498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90" name="Grafik 29"/>
          <p:cNvPicPr>
            <a:picLocks noChangeAspect="1"/>
          </p:cNvPicPr>
          <p:nvPr/>
        </p:nvPicPr>
        <p:blipFill>
          <a:blip r:embed="rId16">
            <a:extLst>
              <a:ext uri="{28A0092B-C50C-407E-A947-70E740481C1C}">
                <a14:useLocalDpi xmlns:a14="http://schemas.microsoft.com/office/drawing/2010/main" val="0"/>
              </a:ext>
            </a:extLst>
          </a:blip>
          <a:srcRect/>
          <a:stretch>
            <a:fillRect/>
          </a:stretch>
        </p:blipFill>
        <p:spPr bwMode="auto">
          <a:xfrm>
            <a:off x="2994025" y="1177925"/>
            <a:ext cx="666750"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091" name="Gruppieren 8"/>
          <p:cNvGrpSpPr>
            <a:grpSpLocks/>
          </p:cNvGrpSpPr>
          <p:nvPr/>
        </p:nvGrpSpPr>
        <p:grpSpPr bwMode="auto">
          <a:xfrm>
            <a:off x="949325" y="1700213"/>
            <a:ext cx="2378075" cy="400050"/>
            <a:chOff x="948867" y="1700808"/>
            <a:chExt cx="2378195" cy="400110"/>
          </a:xfrm>
        </p:grpSpPr>
        <p:sp>
          <p:nvSpPr>
            <p:cNvPr id="3092" name="Textfeld 3"/>
            <p:cNvSpPr txBox="1">
              <a:spLocks noChangeArrowheads="1"/>
            </p:cNvSpPr>
            <p:nvPr/>
          </p:nvSpPr>
          <p:spPr bwMode="auto">
            <a:xfrm>
              <a:off x="1259632" y="1700808"/>
              <a:ext cx="206743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fontAlgn="base" hangingPunct="1">
                <a:spcBef>
                  <a:spcPct val="0"/>
                </a:spcBef>
                <a:spcAft>
                  <a:spcPct val="0"/>
                </a:spcAft>
                <a:buFontTx/>
                <a:buNone/>
              </a:pPr>
              <a:r>
                <a:rPr lang="de-DE" altLang="de-DE" sz="1000" b="1" dirty="0" smtClean="0">
                  <a:solidFill>
                    <a:prstClr val="black"/>
                  </a:solidFill>
                  <a:latin typeface="Verdana" pitchFamily="34" charset="0"/>
                  <a:cs typeface="Arial" pitchFamily="34" charset="0"/>
                </a:rPr>
                <a:t>Vertretungen der Öffentlichen Bibliotheken</a:t>
              </a:r>
            </a:p>
          </p:txBody>
        </p:sp>
        <p:pic>
          <p:nvPicPr>
            <p:cNvPr id="3093" name="Grafik 5"/>
            <p:cNvPicPr>
              <a:picLocks noChangeAspect="1"/>
            </p:cNvPicPr>
            <p:nvPr/>
          </p:nvPicPr>
          <p:blipFill>
            <a:blip r:embed="rId17" cstate="print">
              <a:extLst>
                <a:ext uri="{28A0092B-C50C-407E-A947-70E740481C1C}">
                  <a14:useLocalDpi xmlns:a14="http://schemas.microsoft.com/office/drawing/2010/main" val="0"/>
                </a:ext>
              </a:extLst>
            </a:blip>
            <a:srcRect/>
            <a:stretch>
              <a:fillRect/>
            </a:stretch>
          </p:blipFill>
          <p:spPr bwMode="auto">
            <a:xfrm>
              <a:off x="948867" y="1709892"/>
              <a:ext cx="310765" cy="36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2" name="Grafik 1"/>
          <p:cNvPicPr>
            <a:picLocks noChangeAspect="1"/>
          </p:cNvPicPr>
          <p:nvPr/>
        </p:nvPicPr>
        <p:blipFill rotWithShape="1">
          <a:blip r:embed="rId18" cstate="print">
            <a:extLst>
              <a:ext uri="{28A0092B-C50C-407E-A947-70E740481C1C}">
                <a14:useLocalDpi xmlns:a14="http://schemas.microsoft.com/office/drawing/2010/main" val="0"/>
              </a:ext>
            </a:extLst>
          </a:blip>
          <a:srcRect l="5723" t="17175" b="17717"/>
          <a:stretch/>
        </p:blipFill>
        <p:spPr>
          <a:xfrm>
            <a:off x="677899" y="2348880"/>
            <a:ext cx="1650927" cy="358775"/>
          </a:xfrm>
          <a:prstGeom prst="rect">
            <a:avLst/>
          </a:prstGeom>
        </p:spPr>
      </p:pic>
    </p:spTree>
    <p:extLst>
      <p:ext uri="{BB962C8B-B14F-4D97-AF65-F5344CB8AC3E}">
        <p14:creationId xmlns:p14="http://schemas.microsoft.com/office/powerpoint/2010/main" val="233225041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cs typeface="Arial" pitchFamily="34" charset="0"/>
              </a:rPr>
              <a:t>Erfassen des bevorzugten Namens</a:t>
            </a:r>
            <a:endParaRPr lang="de-DE" dirty="0"/>
          </a:p>
        </p:txBody>
      </p:sp>
      <p:sp>
        <p:nvSpPr>
          <p:cNvPr id="3" name="Textplatzhalter 2"/>
          <p:cNvSpPr>
            <a:spLocks noGrp="1"/>
          </p:cNvSpPr>
          <p:nvPr>
            <p:ph type="body" sz="quarter" idx="13"/>
          </p:nvPr>
        </p:nvSpPr>
        <p:spPr/>
        <p:txBody>
          <a:bodyPr wrap="square"/>
          <a:lstStyle/>
          <a:p>
            <a:pPr marL="0" indent="0">
              <a:buNone/>
            </a:pPr>
            <a:r>
              <a:rPr lang="de-DE" dirty="0">
                <a:cs typeface="Arial" pitchFamily="34" charset="0"/>
              </a:rPr>
              <a:t>RDA </a:t>
            </a:r>
            <a:r>
              <a:rPr lang="de-DE" dirty="0">
                <a:hlinkClick r:id="rId2"/>
              </a:rPr>
              <a:t>16.2.2.4</a:t>
            </a:r>
            <a:r>
              <a:rPr lang="de-DE" dirty="0">
                <a:latin typeface="Arial" pitchFamily="34" charset="0"/>
                <a:cs typeface="Arial" pitchFamily="34" charset="0"/>
              </a:rPr>
              <a:t>	</a:t>
            </a:r>
          </a:p>
          <a:p>
            <a:pPr marL="0" indent="0">
              <a:buNone/>
            </a:pPr>
            <a:endParaRPr lang="de-DE" dirty="0">
              <a:cs typeface="Arial" pitchFamily="34" charset="0"/>
            </a:endParaRPr>
          </a:p>
          <a:p>
            <a:r>
              <a:rPr lang="de-DE" dirty="0"/>
              <a:t>Eine Änderung von RDA in die von den deutsch-sprachigen Verbünden favorisierte Richtung – Angabe von Codes statt Text, die dann sprachabhängig aufgelöst werden können – erscheint denkbar. </a:t>
            </a:r>
          </a:p>
          <a:p>
            <a:r>
              <a:rPr lang="de-DE" dirty="0"/>
              <a:t>Deshalb werden bis zu einer endgültigen Entscheidung die geografischen Namen für Gebietskörperschaften so wie bisher erfasst.</a:t>
            </a:r>
          </a:p>
          <a:p>
            <a:pPr marL="0" indent="0">
              <a:buNone/>
            </a:pPr>
            <a:r>
              <a:rPr lang="de-DE" dirty="0">
                <a:sym typeface="Wingdings" panose="05000000000000000000" pitchFamily="2" charset="2"/>
              </a:rPr>
              <a:t>   </a:t>
            </a:r>
            <a:r>
              <a:rPr lang="de-DE" b="1" dirty="0">
                <a:sym typeface="Wingdings" panose="05000000000000000000" pitchFamily="2" charset="2"/>
              </a:rPr>
              <a:t>wie in den bisherigen GND-Regeln  s. </a:t>
            </a:r>
            <a:r>
              <a:rPr lang="de-DE" dirty="0">
                <a:hlinkClick r:id="rId3"/>
              </a:rPr>
              <a:t>EH-G-01</a:t>
            </a:r>
            <a:endParaRPr lang="de-DE" b="1" dirty="0"/>
          </a:p>
          <a:p>
            <a:endParaRPr lang="de-DE" dirty="0"/>
          </a:p>
        </p:txBody>
      </p:sp>
      <p:sp>
        <p:nvSpPr>
          <p:cNvPr id="4" name="Fußzeilenplatzhalter 3"/>
          <p:cNvSpPr>
            <a:spLocks noGrp="1"/>
          </p:cNvSpPr>
          <p:nvPr>
            <p:ph type="ftr" sz="quarter" idx="14"/>
          </p:nvPr>
        </p:nvSpPr>
        <p:spPr>
          <a:xfrm>
            <a:off x="467544" y="6376243"/>
            <a:ext cx="7632848" cy="365125"/>
          </a:xfrm>
        </p:spPr>
        <p:txBody>
          <a:bodyPr/>
          <a:lstStyle/>
          <a:p>
            <a:r>
              <a:rPr lang="de-DE" smtClean="0"/>
              <a:t>Auf der Grundlage der Schulungsunterlagen der AG RDA - Modul 4.03.07: Normdaten: Geografika | Stand: Oktober 2017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10</a:t>
            </a:fld>
            <a:endParaRPr lang="de-DE"/>
          </a:p>
        </p:txBody>
      </p:sp>
    </p:spTree>
    <p:extLst>
      <p:ext uri="{BB962C8B-B14F-4D97-AF65-F5344CB8AC3E}">
        <p14:creationId xmlns:p14="http://schemas.microsoft.com/office/powerpoint/2010/main" val="155867867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cs typeface="Arial" pitchFamily="34" charset="0"/>
              </a:rPr>
              <a:t>Erfassen des bevorzugten Namens</a:t>
            </a:r>
            <a:endParaRPr lang="de-DE" dirty="0"/>
          </a:p>
        </p:txBody>
      </p:sp>
      <p:sp>
        <p:nvSpPr>
          <p:cNvPr id="3" name="Textplatzhalter 2"/>
          <p:cNvSpPr>
            <a:spLocks noGrp="1"/>
          </p:cNvSpPr>
          <p:nvPr>
            <p:ph type="body" sz="quarter" idx="13"/>
          </p:nvPr>
        </p:nvSpPr>
        <p:spPr/>
        <p:txBody>
          <a:bodyPr wrap="square"/>
          <a:lstStyle/>
          <a:p>
            <a:pPr marL="0" indent="0">
              <a:buNone/>
            </a:pPr>
            <a:r>
              <a:rPr lang="de-DE" dirty="0">
                <a:cs typeface="Arial" pitchFamily="34" charset="0"/>
              </a:rPr>
              <a:t>RDA </a:t>
            </a:r>
            <a:r>
              <a:rPr lang="de-DE" dirty="0">
                <a:hlinkClick r:id="rId3"/>
              </a:rPr>
              <a:t>16.2.2.4</a:t>
            </a:r>
            <a:r>
              <a:rPr lang="de-DE" dirty="0">
                <a:latin typeface="Arial" pitchFamily="34" charset="0"/>
                <a:cs typeface="Arial" pitchFamily="34" charset="0"/>
              </a:rPr>
              <a:t>	</a:t>
            </a:r>
          </a:p>
          <a:p>
            <a:pPr marL="0" indent="0">
              <a:buNone/>
            </a:pPr>
            <a:endParaRPr lang="de-DE" dirty="0">
              <a:cs typeface="Arial" pitchFamily="34" charset="0"/>
            </a:endParaRPr>
          </a:p>
          <a:p>
            <a:pPr fontAlgn="auto">
              <a:lnSpc>
                <a:spcPct val="110000"/>
              </a:lnSpc>
              <a:spcBef>
                <a:spcPts val="0"/>
              </a:spcBef>
              <a:spcAft>
                <a:spcPts val="0"/>
              </a:spcAft>
              <a:defRPr/>
            </a:pPr>
            <a:r>
              <a:rPr lang="de-DE" dirty="0">
                <a:cs typeface="Arial" pitchFamily="34" charset="0"/>
              </a:rPr>
              <a:t>das nächstgrößere </a:t>
            </a:r>
            <a:r>
              <a:rPr lang="de-DE" dirty="0" err="1">
                <a:cs typeface="Arial" pitchFamily="34" charset="0"/>
              </a:rPr>
              <a:t>Geografikum</a:t>
            </a:r>
            <a:r>
              <a:rPr lang="de-DE" dirty="0">
                <a:cs typeface="Arial" pitchFamily="34" charset="0"/>
              </a:rPr>
              <a:t> wird </a:t>
            </a:r>
            <a:r>
              <a:rPr lang="de-DE" b="1" dirty="0">
                <a:cs typeface="Arial" pitchFamily="34" charset="0"/>
              </a:rPr>
              <a:t>nicht </a:t>
            </a:r>
            <a:r>
              <a:rPr lang="de-DE" dirty="0">
                <a:cs typeface="Arial" pitchFamily="34" charset="0"/>
              </a:rPr>
              <a:t>als Teil des bevorzugten Namens, sondern als Element in codierter Form erfasst – </a:t>
            </a:r>
            <a:r>
              <a:rPr lang="de-DE" dirty="0">
                <a:solidFill>
                  <a:srgbClr val="FF0000"/>
                </a:solidFill>
                <a:cs typeface="Arial" pitchFamily="34" charset="0"/>
                <a:hlinkClick r:id="rId4"/>
              </a:rPr>
              <a:t>vgl. AWR 2 zu RDA 16.2.2.4</a:t>
            </a:r>
            <a:endParaRPr lang="de-DE" dirty="0">
              <a:solidFill>
                <a:srgbClr val="FF0000"/>
              </a:solidFill>
              <a:cs typeface="Arial" pitchFamily="34" charset="0"/>
            </a:endParaRPr>
          </a:p>
          <a:p>
            <a:pPr marL="0" indent="173038" fontAlgn="auto">
              <a:lnSpc>
                <a:spcPct val="110000"/>
              </a:lnSpc>
              <a:spcBef>
                <a:spcPts val="0"/>
              </a:spcBef>
              <a:spcAft>
                <a:spcPts val="0"/>
              </a:spcAft>
              <a:buNone/>
              <a:defRPr/>
            </a:pPr>
            <a:r>
              <a:rPr lang="de-DE" b="1" dirty="0">
                <a:cs typeface="Arial" pitchFamily="34" charset="0"/>
                <a:sym typeface="Wingdings" panose="05000000000000000000" pitchFamily="2" charset="2"/>
              </a:rPr>
              <a:t> bisheriger Ländercode bleibt</a:t>
            </a:r>
          </a:p>
          <a:p>
            <a:pPr fontAlgn="auto">
              <a:lnSpc>
                <a:spcPct val="110000"/>
              </a:lnSpc>
              <a:spcBef>
                <a:spcPts val="0"/>
              </a:spcBef>
              <a:spcAft>
                <a:spcPts val="0"/>
              </a:spcAft>
              <a:defRPr/>
            </a:pPr>
            <a:endParaRPr lang="de-DE" b="1" dirty="0">
              <a:cs typeface="Arial" pitchFamily="34" charset="0"/>
              <a:sym typeface="Wingdings" panose="05000000000000000000" pitchFamily="2" charset="2"/>
            </a:endParaRPr>
          </a:p>
          <a:p>
            <a:pPr fontAlgn="auto">
              <a:lnSpc>
                <a:spcPct val="110000"/>
              </a:lnSpc>
              <a:spcBef>
                <a:spcPts val="0"/>
              </a:spcBef>
              <a:spcAft>
                <a:spcPts val="0"/>
              </a:spcAft>
              <a:defRPr/>
            </a:pPr>
            <a:r>
              <a:rPr lang="de-DE" dirty="0">
                <a:cs typeface="Arial" pitchFamily="34" charset="0"/>
                <a:sym typeface="Wingdings" panose="05000000000000000000" pitchFamily="2" charset="2"/>
              </a:rPr>
              <a:t>Zur Bildung des Sucheinstiegs kann es möglich sein, dass das übergeordnete </a:t>
            </a:r>
            <a:r>
              <a:rPr lang="de-DE" dirty="0" err="1">
                <a:cs typeface="Arial" pitchFamily="34" charset="0"/>
                <a:sym typeface="Wingdings" panose="05000000000000000000" pitchFamily="2" charset="2"/>
              </a:rPr>
              <a:t>Geografikum</a:t>
            </a:r>
            <a:r>
              <a:rPr lang="de-DE" dirty="0">
                <a:cs typeface="Arial" pitchFamily="34" charset="0"/>
                <a:sym typeface="Wingdings" panose="05000000000000000000" pitchFamily="2" charset="2"/>
              </a:rPr>
              <a:t> bei </a:t>
            </a:r>
            <a:r>
              <a:rPr lang="de-DE" dirty="0" err="1">
                <a:cs typeface="Arial" pitchFamily="34" charset="0"/>
                <a:sym typeface="Wingdings" panose="05000000000000000000" pitchFamily="2" charset="2"/>
              </a:rPr>
              <a:t>Homonymität</a:t>
            </a:r>
            <a:r>
              <a:rPr lang="de-DE" dirty="0">
                <a:cs typeface="Arial" pitchFamily="34" charset="0"/>
                <a:sym typeface="Wingdings" panose="05000000000000000000" pitchFamily="2" charset="2"/>
              </a:rPr>
              <a:t> als unterscheidendes Merkmal ergänzt werden muss </a:t>
            </a:r>
            <a:br>
              <a:rPr lang="de-DE" dirty="0">
                <a:cs typeface="Arial" pitchFamily="34" charset="0"/>
                <a:sym typeface="Wingdings" panose="05000000000000000000" pitchFamily="2" charset="2"/>
              </a:rPr>
            </a:br>
            <a:r>
              <a:rPr lang="de-DE" dirty="0">
                <a:cs typeface="Arial" pitchFamily="34" charset="0"/>
                <a:sym typeface="Wingdings" panose="05000000000000000000" pitchFamily="2" charset="2"/>
              </a:rPr>
              <a:t>(vgl. </a:t>
            </a:r>
            <a:r>
              <a:rPr lang="de-DE" dirty="0">
                <a:solidFill>
                  <a:srgbClr val="FF0000"/>
                </a:solidFill>
                <a:cs typeface="Arial" pitchFamily="34" charset="0"/>
                <a:sym typeface="Wingdings" panose="05000000000000000000" pitchFamily="2" charset="2"/>
                <a:hlinkClick r:id="rId5"/>
              </a:rPr>
              <a:t>RDA 16.2.2.13</a:t>
            </a:r>
            <a:r>
              <a:rPr lang="de-DE" dirty="0">
                <a:cs typeface="Arial" pitchFamily="34" charset="0"/>
                <a:sym typeface="Wingdings" panose="05000000000000000000" pitchFamily="2" charset="2"/>
              </a:rPr>
              <a:t>).</a:t>
            </a:r>
            <a:endParaRPr lang="de-DE" dirty="0">
              <a:cs typeface="Arial" pitchFamily="34" charset="0"/>
            </a:endParaRPr>
          </a:p>
        </p:txBody>
      </p:sp>
      <p:sp>
        <p:nvSpPr>
          <p:cNvPr id="4" name="Fußzeilenplatzhalter 3"/>
          <p:cNvSpPr>
            <a:spLocks noGrp="1"/>
          </p:cNvSpPr>
          <p:nvPr>
            <p:ph type="ftr" sz="quarter" idx="14"/>
          </p:nvPr>
        </p:nvSpPr>
        <p:spPr>
          <a:xfrm>
            <a:off x="467544" y="6376243"/>
            <a:ext cx="7632848" cy="365125"/>
          </a:xfrm>
        </p:spPr>
        <p:txBody>
          <a:bodyPr/>
          <a:lstStyle/>
          <a:p>
            <a:r>
              <a:rPr lang="de-DE" smtClean="0"/>
              <a:t>Auf der Grundlage der Schulungsunterlagen der AG RDA - Modul 4.03.07: Normdaten: Geografika | Stand: Oktober 2017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11</a:t>
            </a:fld>
            <a:endParaRPr lang="de-DE"/>
          </a:p>
        </p:txBody>
      </p:sp>
    </p:spTree>
    <p:extLst>
      <p:ext uri="{BB962C8B-B14F-4D97-AF65-F5344CB8AC3E}">
        <p14:creationId xmlns:p14="http://schemas.microsoft.com/office/powerpoint/2010/main" val="173137475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cs typeface="Arial" pitchFamily="34" charset="0"/>
              </a:rPr>
              <a:t>Erfassen des bevorzugten Namens</a:t>
            </a:r>
            <a:endParaRPr lang="de-DE" dirty="0"/>
          </a:p>
        </p:txBody>
      </p:sp>
      <p:sp>
        <p:nvSpPr>
          <p:cNvPr id="3" name="Textplatzhalter 2"/>
          <p:cNvSpPr>
            <a:spLocks noGrp="1"/>
          </p:cNvSpPr>
          <p:nvPr>
            <p:ph type="body" sz="quarter" idx="13"/>
          </p:nvPr>
        </p:nvSpPr>
        <p:spPr/>
        <p:txBody>
          <a:bodyPr wrap="square"/>
          <a:lstStyle/>
          <a:p>
            <a:pPr marL="0" indent="0">
              <a:buNone/>
            </a:pPr>
            <a:r>
              <a:rPr lang="de-DE" dirty="0">
                <a:cs typeface="Arial" pitchFamily="34" charset="0"/>
              </a:rPr>
              <a:t>RDA </a:t>
            </a:r>
            <a:r>
              <a:rPr lang="de-DE" dirty="0">
                <a:hlinkClick r:id="rId3"/>
              </a:rPr>
              <a:t>16.2.2.4</a:t>
            </a:r>
            <a:r>
              <a:rPr lang="de-DE" dirty="0">
                <a:latin typeface="Arial" pitchFamily="34" charset="0"/>
                <a:cs typeface="Arial" pitchFamily="34" charset="0"/>
              </a:rPr>
              <a:t>	</a:t>
            </a:r>
          </a:p>
          <a:p>
            <a:r>
              <a:rPr lang="de-AT" dirty="0" smtClean="0"/>
              <a:t>Die </a:t>
            </a:r>
            <a:r>
              <a:rPr lang="de-AT" dirty="0"/>
              <a:t>Erfassung des Bundesstaates bei </a:t>
            </a:r>
            <a:r>
              <a:rPr lang="de-AT" dirty="0" err="1"/>
              <a:t>Geografika</a:t>
            </a:r>
            <a:r>
              <a:rPr lang="de-AT" dirty="0"/>
              <a:t> (Orten) in den Vereinigten Staaten bleibt unverändert.</a:t>
            </a:r>
          </a:p>
          <a:p>
            <a:r>
              <a:rPr lang="de-AT" dirty="0"/>
              <a:t>Die Bundesstaaten der USA werden in der normierten Abkürzung mit Komma an den Ortsnamen angefügt.</a:t>
            </a:r>
          </a:p>
          <a:p>
            <a:pPr marL="0" indent="0">
              <a:buNone/>
            </a:pPr>
            <a:r>
              <a:rPr lang="de-AT" sz="2000" dirty="0"/>
              <a:t>						Siehe </a:t>
            </a:r>
            <a:r>
              <a:rPr lang="de-DE" sz="2000" dirty="0">
                <a:hlinkClick r:id="rId4"/>
              </a:rPr>
              <a:t>EH-G-04</a:t>
            </a:r>
            <a:endParaRPr lang="de-AT" sz="2000" dirty="0">
              <a:solidFill>
                <a:srgbClr val="FF0000"/>
              </a:solidFill>
            </a:endParaRPr>
          </a:p>
          <a:p>
            <a:r>
              <a:rPr lang="de-AT" dirty="0"/>
              <a:t>Einleitende Artikel werden </a:t>
            </a:r>
            <a:r>
              <a:rPr lang="de-AT" b="1" dirty="0"/>
              <a:t>nicht</a:t>
            </a:r>
            <a:r>
              <a:rPr lang="de-AT" dirty="0"/>
              <a:t> weggelassen – </a:t>
            </a:r>
            <a:br>
              <a:rPr lang="de-AT" dirty="0"/>
            </a:br>
            <a:r>
              <a:rPr lang="de-AT" dirty="0">
                <a:solidFill>
                  <a:srgbClr val="FF0000"/>
                </a:solidFill>
              </a:rPr>
              <a:t>vgl. </a:t>
            </a:r>
            <a:r>
              <a:rPr lang="de-AT" dirty="0">
                <a:solidFill>
                  <a:srgbClr val="FF0000"/>
                </a:solidFill>
                <a:hlinkClick r:id="rId5"/>
              </a:rPr>
              <a:t>AWR  zu RDA 16.2.2.4 </a:t>
            </a:r>
            <a:r>
              <a:rPr lang="de-AT" dirty="0">
                <a:solidFill>
                  <a:srgbClr val="FF0000"/>
                </a:solidFill>
              </a:rPr>
              <a:t>Alternativ</a:t>
            </a:r>
          </a:p>
          <a:p>
            <a:pPr marL="0" lvl="0" indent="0">
              <a:lnSpc>
                <a:spcPts val="1900"/>
              </a:lnSpc>
              <a:buNone/>
            </a:pPr>
            <a:r>
              <a:rPr lang="de-DE" sz="1600" i="1" dirty="0">
                <a:solidFill>
                  <a:prstClr val="black"/>
                </a:solidFill>
                <a:latin typeface="Verdana"/>
                <a:ea typeface="Calibri"/>
                <a:cs typeface="Times New Roman"/>
              </a:rPr>
              <a:t>Aber:</a:t>
            </a:r>
          </a:p>
          <a:p>
            <a:pPr marL="0" lvl="0" indent="0">
              <a:lnSpc>
                <a:spcPts val="1900"/>
              </a:lnSpc>
              <a:buNone/>
            </a:pPr>
            <a:r>
              <a:rPr lang="de-DE" sz="1600" dirty="0">
                <a:solidFill>
                  <a:prstClr val="black"/>
                </a:solidFill>
                <a:latin typeface="Verdana"/>
                <a:ea typeface="Calibri"/>
                <a:cs typeface="Times New Roman"/>
              </a:rPr>
              <a:t>Wenn Artikel in der Konvention einer Sprache aber als nicht feststehende Präfixe</a:t>
            </a:r>
          </a:p>
          <a:p>
            <a:pPr marL="0" lvl="0" indent="0">
              <a:lnSpc>
                <a:spcPts val="1900"/>
              </a:lnSpc>
              <a:buNone/>
            </a:pPr>
            <a:r>
              <a:rPr lang="de-DE" sz="1600" dirty="0">
                <a:solidFill>
                  <a:prstClr val="black"/>
                </a:solidFill>
                <a:latin typeface="Verdana"/>
                <a:ea typeface="Calibri"/>
                <a:cs typeface="Times New Roman"/>
              </a:rPr>
              <a:t>gelten, wird dem Artikel ein Nichtsortierzeichen vorangestellt. Das gilt für Namen</a:t>
            </a:r>
          </a:p>
          <a:p>
            <a:pPr marL="0" lvl="0" indent="0">
              <a:lnSpc>
                <a:spcPts val="1900"/>
              </a:lnSpc>
              <a:buNone/>
            </a:pPr>
            <a:r>
              <a:rPr lang="de-DE" sz="1600" dirty="0">
                <a:solidFill>
                  <a:prstClr val="black"/>
                </a:solidFill>
                <a:latin typeface="Verdana"/>
                <a:ea typeface="Calibri"/>
                <a:cs typeface="Times New Roman"/>
              </a:rPr>
              <a:t>in arabischer und hebräischer Sprache.			Vgl. </a:t>
            </a:r>
            <a:r>
              <a:rPr lang="de-DE" sz="1600" dirty="0">
                <a:solidFill>
                  <a:prstClr val="black"/>
                </a:solidFill>
                <a:latin typeface="Verdana"/>
                <a:ea typeface="Calibri"/>
                <a:cs typeface="Times New Roman"/>
                <a:hlinkClick r:id="rId6"/>
              </a:rPr>
              <a:t>EH-G-01</a:t>
            </a:r>
            <a:endParaRPr lang="de-AT" sz="1600" dirty="0">
              <a:solidFill>
                <a:srgbClr val="FF0000"/>
              </a:solidFill>
            </a:endParaRPr>
          </a:p>
          <a:p>
            <a:endParaRPr lang="de-DE" sz="1600" dirty="0"/>
          </a:p>
        </p:txBody>
      </p:sp>
      <p:sp>
        <p:nvSpPr>
          <p:cNvPr id="4" name="Fußzeilenplatzhalter 3"/>
          <p:cNvSpPr>
            <a:spLocks noGrp="1"/>
          </p:cNvSpPr>
          <p:nvPr>
            <p:ph type="ftr" sz="quarter" idx="14"/>
          </p:nvPr>
        </p:nvSpPr>
        <p:spPr>
          <a:xfrm>
            <a:off x="467544" y="6376243"/>
            <a:ext cx="7632848" cy="365125"/>
          </a:xfrm>
        </p:spPr>
        <p:txBody>
          <a:bodyPr/>
          <a:lstStyle/>
          <a:p>
            <a:r>
              <a:rPr lang="de-DE" smtClean="0"/>
              <a:t>Auf der Grundlage der Schulungsunterlagen der AG RDA - Modul 4.03.07: Normdaten: Geografika | Stand: Oktober 2017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12</a:t>
            </a:fld>
            <a:endParaRPr lang="de-DE"/>
          </a:p>
        </p:txBody>
      </p:sp>
    </p:spTree>
    <p:extLst>
      <p:ext uri="{BB962C8B-B14F-4D97-AF65-F5344CB8AC3E}">
        <p14:creationId xmlns:p14="http://schemas.microsoft.com/office/powerpoint/2010/main" val="372599969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cs typeface="Arial" pitchFamily="34" charset="0"/>
              </a:rPr>
              <a:t>Erfassen des bevorzugten Namens</a:t>
            </a:r>
            <a:endParaRPr lang="de-DE" dirty="0"/>
          </a:p>
        </p:txBody>
      </p:sp>
      <p:sp>
        <p:nvSpPr>
          <p:cNvPr id="3" name="Textplatzhalter 2"/>
          <p:cNvSpPr>
            <a:spLocks noGrp="1"/>
          </p:cNvSpPr>
          <p:nvPr>
            <p:ph type="body" sz="quarter" idx="13"/>
          </p:nvPr>
        </p:nvSpPr>
        <p:spPr/>
        <p:txBody>
          <a:bodyPr wrap="square"/>
          <a:lstStyle/>
          <a:p>
            <a:pPr marL="0" indent="0">
              <a:buNone/>
            </a:pPr>
            <a:r>
              <a:rPr lang="de-DE" dirty="0">
                <a:cs typeface="Arial" pitchFamily="34" charset="0"/>
              </a:rPr>
              <a:t>RDA </a:t>
            </a:r>
            <a:r>
              <a:rPr lang="de-DE" dirty="0">
                <a:hlinkClick r:id="rId3"/>
              </a:rPr>
              <a:t>16.2.2.4</a:t>
            </a:r>
            <a:r>
              <a:rPr lang="de-DE" dirty="0">
                <a:latin typeface="Arial" pitchFamily="34" charset="0"/>
                <a:cs typeface="Arial" pitchFamily="34" charset="0"/>
              </a:rPr>
              <a:t>	</a:t>
            </a:r>
            <a:endParaRPr lang="de-DE" dirty="0" smtClean="0">
              <a:latin typeface="Arial" pitchFamily="34" charset="0"/>
              <a:cs typeface="Arial" pitchFamily="34" charset="0"/>
            </a:endParaRPr>
          </a:p>
          <a:p>
            <a:pPr marL="0" indent="0">
              <a:buNone/>
            </a:pPr>
            <a:endParaRPr lang="de-DE" dirty="0">
              <a:latin typeface="Arial" pitchFamily="34" charset="0"/>
              <a:cs typeface="Arial" pitchFamily="34" charset="0"/>
            </a:endParaRPr>
          </a:p>
          <a:p>
            <a:pPr marL="0" indent="0">
              <a:buNone/>
            </a:pPr>
            <a:r>
              <a:rPr lang="de-DE" i="1" dirty="0">
                <a:cs typeface="Arial" pitchFamily="34" charset="0"/>
              </a:rPr>
              <a:t>Beispiele:</a:t>
            </a:r>
          </a:p>
          <a:p>
            <a:pPr marL="0" indent="0">
              <a:buNone/>
            </a:pPr>
            <a:r>
              <a:rPr lang="de-DE" b="1" dirty="0">
                <a:solidFill>
                  <a:srgbClr val="7030A0"/>
                </a:solidFill>
              </a:rPr>
              <a:t>Bad Segeberg</a:t>
            </a:r>
            <a:r>
              <a:rPr lang="de-DE" b="1" dirty="0"/>
              <a:t>		LC: XA-DE-SH 	 	</a:t>
            </a:r>
          </a:p>
          <a:p>
            <a:pPr marL="0" indent="0">
              <a:buNone/>
            </a:pPr>
            <a:r>
              <a:rPr lang="de-DE" b="1" dirty="0">
                <a:solidFill>
                  <a:srgbClr val="7030A0"/>
                </a:solidFill>
              </a:rPr>
              <a:t>Saint-</a:t>
            </a:r>
            <a:r>
              <a:rPr lang="de-DE" b="1" dirty="0" err="1">
                <a:solidFill>
                  <a:srgbClr val="7030A0"/>
                </a:solidFill>
              </a:rPr>
              <a:t>Tropez</a:t>
            </a:r>
            <a:r>
              <a:rPr lang="de-DE" b="1" dirty="0"/>
              <a:t>		LC: XA-FR		 	 </a:t>
            </a:r>
          </a:p>
          <a:p>
            <a:pPr marL="0" indent="0">
              <a:buNone/>
            </a:pPr>
            <a:r>
              <a:rPr lang="de-DE" b="1" dirty="0">
                <a:solidFill>
                  <a:srgbClr val="7030A0"/>
                </a:solidFill>
              </a:rPr>
              <a:t>St. Moritz	</a:t>
            </a:r>
            <a:r>
              <a:rPr lang="de-DE" b="1" dirty="0"/>
              <a:t>		LC: XA-CH-GR		 </a:t>
            </a:r>
          </a:p>
          <a:p>
            <a:pPr marL="0" indent="0">
              <a:buNone/>
            </a:pPr>
            <a:r>
              <a:rPr lang="de-DE" b="1" dirty="0">
                <a:solidFill>
                  <a:srgbClr val="7030A0"/>
                </a:solidFill>
              </a:rPr>
              <a:t>Frankfurt am Main</a:t>
            </a:r>
            <a:r>
              <a:rPr lang="de-DE" b="1" dirty="0"/>
              <a:t>	LC: XA-DE-HE 		</a:t>
            </a:r>
          </a:p>
          <a:p>
            <a:pPr marL="0" indent="0">
              <a:buNone/>
            </a:pPr>
            <a:r>
              <a:rPr lang="de-DE" b="1" dirty="0">
                <a:solidFill>
                  <a:srgbClr val="7030A0"/>
                </a:solidFill>
              </a:rPr>
              <a:t>New York, NY</a:t>
            </a:r>
            <a:r>
              <a:rPr lang="de-DE" b="1" dirty="0"/>
              <a:t>		LC: XD-US		</a:t>
            </a:r>
          </a:p>
          <a:p>
            <a:pPr marL="0" indent="0">
              <a:spcAft>
                <a:spcPts val="800"/>
              </a:spcAft>
              <a:buNone/>
            </a:pPr>
            <a:r>
              <a:rPr lang="de-DE" b="1" dirty="0">
                <a:solidFill>
                  <a:srgbClr val="7030A0"/>
                </a:solidFill>
              </a:rPr>
              <a:t>Las Vegas, </a:t>
            </a:r>
            <a:r>
              <a:rPr lang="de-DE" b="1" dirty="0" err="1">
                <a:solidFill>
                  <a:srgbClr val="7030A0"/>
                </a:solidFill>
              </a:rPr>
              <a:t>Nev</a:t>
            </a:r>
            <a:r>
              <a:rPr lang="de-DE" b="1" dirty="0">
                <a:solidFill>
                  <a:srgbClr val="7030A0"/>
                </a:solidFill>
              </a:rPr>
              <a:t>.</a:t>
            </a:r>
            <a:r>
              <a:rPr lang="de-DE" b="1" dirty="0"/>
              <a:t>		LC: XD-US	</a:t>
            </a:r>
          </a:p>
          <a:p>
            <a:pPr marL="0" indent="0">
              <a:spcBef>
                <a:spcPts val="0"/>
              </a:spcBef>
              <a:spcAft>
                <a:spcPts val="800"/>
              </a:spcAft>
              <a:buNone/>
            </a:pPr>
            <a:r>
              <a:rPr lang="de-DE" sz="2000" b="1" dirty="0"/>
              <a:t>s. </a:t>
            </a:r>
            <a:r>
              <a:rPr lang="de-DE" sz="2000" b="1" dirty="0">
                <a:hlinkClick r:id="rId4"/>
              </a:rPr>
              <a:t>Ländercode-Leitfaden</a:t>
            </a:r>
            <a:r>
              <a:rPr lang="de-DE" sz="2000" b="1" dirty="0"/>
              <a:t> und Ländercodevergabe: </a:t>
            </a:r>
            <a:r>
              <a:rPr lang="de-DE" sz="1800" dirty="0">
                <a:hlinkClick r:id="rId5"/>
              </a:rPr>
              <a:t>Informationsseite zur GND </a:t>
            </a:r>
            <a:r>
              <a:rPr lang="de-DE" sz="1800" dirty="0"/>
              <a:t>| </a:t>
            </a:r>
            <a:r>
              <a:rPr lang="de-DE" sz="1800" dirty="0">
                <a:hlinkClick r:id="rId6"/>
              </a:rPr>
              <a:t>EH-A-05</a:t>
            </a:r>
            <a:endParaRPr lang="de-DE" sz="1800" dirty="0"/>
          </a:p>
          <a:p>
            <a:endParaRPr lang="de-DE" dirty="0"/>
          </a:p>
          <a:p>
            <a:endParaRPr lang="de-DE" sz="1600" dirty="0"/>
          </a:p>
        </p:txBody>
      </p:sp>
      <p:sp>
        <p:nvSpPr>
          <p:cNvPr id="4" name="Fußzeilenplatzhalter 3"/>
          <p:cNvSpPr>
            <a:spLocks noGrp="1"/>
          </p:cNvSpPr>
          <p:nvPr>
            <p:ph type="ftr" sz="quarter" idx="14"/>
          </p:nvPr>
        </p:nvSpPr>
        <p:spPr>
          <a:xfrm>
            <a:off x="467544" y="6376243"/>
            <a:ext cx="7632848" cy="365125"/>
          </a:xfrm>
        </p:spPr>
        <p:txBody>
          <a:bodyPr/>
          <a:lstStyle/>
          <a:p>
            <a:r>
              <a:rPr lang="de-DE" smtClean="0"/>
              <a:t>Auf der Grundlage der Schulungsunterlagen der AG RDA - Modul 4.03.07: Normdaten: Geografika | Stand: Oktober 2017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13</a:t>
            </a:fld>
            <a:endParaRPr lang="de-DE"/>
          </a:p>
        </p:txBody>
      </p:sp>
    </p:spTree>
    <p:extLst>
      <p:ext uri="{BB962C8B-B14F-4D97-AF65-F5344CB8AC3E}">
        <p14:creationId xmlns:p14="http://schemas.microsoft.com/office/powerpoint/2010/main" val="25252389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AT" dirty="0"/>
              <a:t>Transliteration</a:t>
            </a:r>
            <a:endParaRPr lang="de-DE" dirty="0"/>
          </a:p>
        </p:txBody>
      </p:sp>
      <p:sp>
        <p:nvSpPr>
          <p:cNvPr id="3" name="Textplatzhalter 2"/>
          <p:cNvSpPr>
            <a:spLocks noGrp="1"/>
          </p:cNvSpPr>
          <p:nvPr>
            <p:ph type="body" sz="quarter" idx="13"/>
          </p:nvPr>
        </p:nvSpPr>
        <p:spPr/>
        <p:txBody>
          <a:bodyPr wrap="square"/>
          <a:lstStyle/>
          <a:p>
            <a:pPr marL="0" indent="0">
              <a:buNone/>
            </a:pPr>
            <a:r>
              <a:rPr lang="de-AT" dirty="0"/>
              <a:t>Vgl. RDA </a:t>
            </a:r>
            <a:r>
              <a:rPr lang="de-AT" dirty="0">
                <a:hlinkClick r:id="rId2"/>
              </a:rPr>
              <a:t>16.2.2.5</a:t>
            </a:r>
            <a:r>
              <a:rPr lang="de-AT" dirty="0"/>
              <a:t>  </a:t>
            </a:r>
          </a:p>
          <a:p>
            <a:r>
              <a:rPr lang="de-AT" dirty="0"/>
              <a:t>Findet sich der Name des </a:t>
            </a:r>
            <a:r>
              <a:rPr lang="de-AT" dirty="0" err="1"/>
              <a:t>Geografikums</a:t>
            </a:r>
            <a:r>
              <a:rPr lang="de-AT" dirty="0"/>
              <a:t> sowohl in nicht-lateinischer als auch in lateinischer Schrift, gilt weiter die Form in Umschrift als bevorzugte Namensform. </a:t>
            </a:r>
            <a:br>
              <a:rPr lang="de-AT" dirty="0"/>
            </a:br>
            <a:r>
              <a:rPr lang="de-AT" dirty="0">
                <a:solidFill>
                  <a:srgbClr val="FF0000"/>
                </a:solidFill>
              </a:rPr>
              <a:t>vgl. </a:t>
            </a:r>
            <a:r>
              <a:rPr lang="de-AT" dirty="0">
                <a:solidFill>
                  <a:srgbClr val="FF0000"/>
                </a:solidFill>
                <a:hlinkClick r:id="rId3"/>
              </a:rPr>
              <a:t>AWR zu RDA 16.2.2.5</a:t>
            </a:r>
            <a:endParaRPr lang="de-AT" dirty="0">
              <a:solidFill>
                <a:srgbClr val="FF0000"/>
              </a:solidFill>
            </a:endParaRPr>
          </a:p>
          <a:p>
            <a:r>
              <a:rPr lang="de-AT" dirty="0"/>
              <a:t>Hier gilt als Quelle ebenfalls die Liste der Nachschlagewerke</a:t>
            </a:r>
            <a:r>
              <a:rPr lang="de-AT" i="1" dirty="0"/>
              <a:t>.</a:t>
            </a:r>
          </a:p>
          <a:p>
            <a:pPr marL="0" indent="0">
              <a:buNone/>
            </a:pPr>
            <a:r>
              <a:rPr lang="de-DE" b="1" dirty="0">
                <a:cs typeface="Arial" pitchFamily="34" charset="0"/>
              </a:rPr>
              <a:t>	</a:t>
            </a:r>
            <a:r>
              <a:rPr lang="de-DE" sz="2000" b="1" dirty="0">
                <a:solidFill>
                  <a:srgbClr val="7030A0"/>
                </a:solidFill>
                <a:cs typeface="Arial" pitchFamily="34" charset="0"/>
              </a:rPr>
              <a:t>Kairo</a:t>
            </a:r>
          </a:p>
          <a:p>
            <a:pPr fontAlgn="auto">
              <a:lnSpc>
                <a:spcPct val="110000"/>
              </a:lnSpc>
              <a:spcBef>
                <a:spcPts val="0"/>
              </a:spcBef>
              <a:spcAft>
                <a:spcPts val="0"/>
              </a:spcAft>
              <a:buNone/>
              <a:defRPr/>
            </a:pPr>
            <a:r>
              <a:rPr lang="de-DE" sz="2000" dirty="0">
                <a:solidFill>
                  <a:srgbClr val="7030A0"/>
                </a:solidFill>
                <a:cs typeface="Arial" pitchFamily="34" charset="0"/>
              </a:rPr>
              <a:t>		</a:t>
            </a:r>
            <a:r>
              <a:rPr lang="de-DE" sz="2000" dirty="0" err="1">
                <a:solidFill>
                  <a:srgbClr val="7030A0"/>
                </a:solidFill>
                <a:cs typeface="Arial" pitchFamily="34" charset="0"/>
              </a:rPr>
              <a:t>AlQāhira</a:t>
            </a:r>
            <a:endParaRPr lang="de-DE" sz="2000" dirty="0">
              <a:solidFill>
                <a:srgbClr val="7030A0"/>
              </a:solidFill>
              <a:cs typeface="Arial" pitchFamily="34" charset="0"/>
            </a:endParaRPr>
          </a:p>
          <a:p>
            <a:pPr lvl="0">
              <a:lnSpc>
                <a:spcPct val="110000"/>
              </a:lnSpc>
              <a:spcBef>
                <a:spcPts val="0"/>
              </a:spcBef>
              <a:buNone/>
              <a:defRPr/>
            </a:pPr>
            <a:r>
              <a:rPr lang="de-DE" sz="2000" dirty="0">
                <a:solidFill>
                  <a:srgbClr val="7030A0"/>
                </a:solidFill>
                <a:cs typeface="Arial" pitchFamily="34" charset="0"/>
              </a:rPr>
              <a:t>		Al- @</a:t>
            </a:r>
            <a:r>
              <a:rPr lang="de-DE" sz="2000" dirty="0" err="1">
                <a:solidFill>
                  <a:srgbClr val="7030A0"/>
                </a:solidFill>
                <a:cs typeface="Arial" pitchFamily="34" charset="0"/>
              </a:rPr>
              <a:t>Qāhira</a:t>
            </a:r>
            <a:endParaRPr lang="de-DE" sz="2000" dirty="0">
              <a:solidFill>
                <a:srgbClr val="7030A0"/>
              </a:solidFill>
              <a:cs typeface="Arial" pitchFamily="34" charset="0"/>
            </a:endParaRPr>
          </a:p>
          <a:p>
            <a:pPr fontAlgn="auto">
              <a:lnSpc>
                <a:spcPct val="110000"/>
              </a:lnSpc>
              <a:spcBef>
                <a:spcPts val="0"/>
              </a:spcBef>
              <a:spcAft>
                <a:spcPts val="0"/>
              </a:spcAft>
              <a:buNone/>
              <a:defRPr/>
            </a:pPr>
            <a:r>
              <a:rPr lang="de-DE" sz="2000" dirty="0">
                <a:solidFill>
                  <a:srgbClr val="7030A0"/>
                </a:solidFill>
                <a:cs typeface="Arial" pitchFamily="34" charset="0"/>
              </a:rPr>
              <a:t>		Al-</a:t>
            </a:r>
            <a:r>
              <a:rPr lang="de-DE" sz="2000" dirty="0" err="1">
                <a:solidFill>
                  <a:srgbClr val="7030A0"/>
                </a:solidFill>
                <a:cs typeface="Arial" pitchFamily="34" charset="0"/>
              </a:rPr>
              <a:t>Qāhira</a:t>
            </a:r>
            <a:endParaRPr lang="de-DE" sz="2000" dirty="0">
              <a:solidFill>
                <a:srgbClr val="7030A0"/>
              </a:solidFill>
              <a:cs typeface="Arial" pitchFamily="34" charset="0"/>
            </a:endParaRPr>
          </a:p>
        </p:txBody>
      </p:sp>
      <p:sp>
        <p:nvSpPr>
          <p:cNvPr id="4" name="Fußzeilenplatzhalter 3"/>
          <p:cNvSpPr>
            <a:spLocks noGrp="1"/>
          </p:cNvSpPr>
          <p:nvPr>
            <p:ph type="ftr" sz="quarter" idx="14"/>
          </p:nvPr>
        </p:nvSpPr>
        <p:spPr>
          <a:xfrm>
            <a:off x="467544" y="6376243"/>
            <a:ext cx="7632848" cy="365125"/>
          </a:xfrm>
        </p:spPr>
        <p:txBody>
          <a:bodyPr/>
          <a:lstStyle/>
          <a:p>
            <a:r>
              <a:rPr lang="de-DE" smtClean="0"/>
              <a:t>Auf der Grundlage der Schulungsunterlagen der AG RDA - Modul 4.03.07: Normdaten: Geografika | Stand: Oktober 2017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14</a:t>
            </a:fld>
            <a:endParaRPr lang="de-DE"/>
          </a:p>
        </p:txBody>
      </p:sp>
    </p:spTree>
    <p:extLst>
      <p:ext uri="{BB962C8B-B14F-4D97-AF65-F5344CB8AC3E}">
        <p14:creationId xmlns:p14="http://schemas.microsoft.com/office/powerpoint/2010/main" val="248314457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Namensänderung</a:t>
            </a:r>
          </a:p>
        </p:txBody>
      </p:sp>
      <p:sp>
        <p:nvSpPr>
          <p:cNvPr id="3" name="Textplatzhalter 2"/>
          <p:cNvSpPr>
            <a:spLocks noGrp="1"/>
          </p:cNvSpPr>
          <p:nvPr>
            <p:ph type="body" sz="quarter" idx="13"/>
          </p:nvPr>
        </p:nvSpPr>
        <p:spPr/>
        <p:txBody>
          <a:bodyPr wrap="square"/>
          <a:lstStyle/>
          <a:p>
            <a:pPr marL="0" indent="0">
              <a:buNone/>
            </a:pPr>
            <a:r>
              <a:rPr lang="de-DE" dirty="0"/>
              <a:t>RDA </a:t>
            </a:r>
            <a:r>
              <a:rPr lang="de-DE" dirty="0">
                <a:hlinkClick r:id="rId3"/>
              </a:rPr>
              <a:t>16.2.2.7</a:t>
            </a:r>
            <a:endParaRPr lang="de-DE" dirty="0"/>
          </a:p>
          <a:p>
            <a:r>
              <a:rPr lang="de-DE" dirty="0"/>
              <a:t>Ob eine Namensänderung stattgefunden hat, wird anhand der Nachschlagewerke bzw. der Homepage festgestellt – </a:t>
            </a:r>
            <a:br>
              <a:rPr lang="de-DE" dirty="0"/>
            </a:br>
            <a:r>
              <a:rPr lang="de-DE" dirty="0">
                <a:solidFill>
                  <a:srgbClr val="FF0000"/>
                </a:solidFill>
              </a:rPr>
              <a:t>vgl. </a:t>
            </a:r>
            <a:r>
              <a:rPr lang="de-DE" dirty="0">
                <a:solidFill>
                  <a:srgbClr val="FF0000"/>
                </a:solidFill>
                <a:hlinkClick r:id="rId4"/>
              </a:rPr>
              <a:t>ERL 1 zu RDA 16.2.2.7</a:t>
            </a:r>
            <a:endParaRPr lang="de-DE" dirty="0">
              <a:solidFill>
                <a:srgbClr val="FF0000"/>
              </a:solidFill>
            </a:endParaRPr>
          </a:p>
          <a:p>
            <a:r>
              <a:rPr lang="de-DE" dirty="0">
                <a:hlinkClick r:id="rId5"/>
              </a:rPr>
              <a:t>Liste der Nachschlagewerke</a:t>
            </a:r>
            <a:r>
              <a:rPr lang="de-DE" dirty="0"/>
              <a:t>: </a:t>
            </a:r>
            <a:r>
              <a:rPr lang="de-DE" dirty="0">
                <a:solidFill>
                  <a:srgbClr val="FF0000"/>
                </a:solidFill>
                <a:hlinkClick r:id="rId6"/>
              </a:rPr>
              <a:t>Informationsseite zur GND</a:t>
            </a:r>
            <a:endParaRPr lang="de-DE" dirty="0">
              <a:solidFill>
                <a:srgbClr val="FF0000"/>
              </a:solidFill>
            </a:endParaRPr>
          </a:p>
          <a:p>
            <a:r>
              <a:rPr lang="de-DE" dirty="0"/>
              <a:t>Da die Regeln für </a:t>
            </a:r>
            <a:r>
              <a:rPr lang="de-DE" dirty="0" err="1"/>
              <a:t>Geografika</a:t>
            </a:r>
            <a:r>
              <a:rPr lang="de-DE" dirty="0"/>
              <a:t> grundsätzlich überarbeitet werden, gelten bis auf Weiteres die </a:t>
            </a:r>
            <a:r>
              <a:rPr lang="de-DE" dirty="0" err="1"/>
              <a:t>Splitregeln</a:t>
            </a:r>
            <a:r>
              <a:rPr lang="de-DE" dirty="0"/>
              <a:t> der GND weiter 			s. </a:t>
            </a:r>
            <a:r>
              <a:rPr lang="de-DE" dirty="0">
                <a:hlinkClick r:id="rId7"/>
              </a:rPr>
              <a:t>EH-G-06</a:t>
            </a:r>
            <a:endParaRPr lang="de-DE" dirty="0"/>
          </a:p>
          <a:p>
            <a:r>
              <a:rPr lang="de-DE" dirty="0"/>
              <a:t>Ändert sich der identifizierende Zusatz, führt das nicht zu einem Split (</a:t>
            </a:r>
            <a:r>
              <a:rPr lang="de-DE" dirty="0">
                <a:hlinkClick r:id="rId8"/>
              </a:rPr>
              <a:t>ERL 2 zu RDA 16.2.2.7</a:t>
            </a:r>
            <a:r>
              <a:rPr lang="de-DE" dirty="0"/>
              <a:t>, analog RDA 11.13.1.3).</a:t>
            </a:r>
          </a:p>
        </p:txBody>
      </p:sp>
      <p:sp>
        <p:nvSpPr>
          <p:cNvPr id="4" name="Fußzeilenplatzhalter 3"/>
          <p:cNvSpPr>
            <a:spLocks noGrp="1"/>
          </p:cNvSpPr>
          <p:nvPr>
            <p:ph type="ftr" sz="quarter" idx="14"/>
          </p:nvPr>
        </p:nvSpPr>
        <p:spPr>
          <a:xfrm>
            <a:off x="467544" y="6376243"/>
            <a:ext cx="7632848" cy="365125"/>
          </a:xfrm>
        </p:spPr>
        <p:txBody>
          <a:bodyPr/>
          <a:lstStyle/>
          <a:p>
            <a:r>
              <a:rPr lang="de-DE" smtClean="0"/>
              <a:t>Auf der Grundlage der Schulungsunterlagen der AG RDA - Modul 4.03.07: Normdaten: Geografika | Stand: Oktober 2017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15</a:t>
            </a:fld>
            <a:endParaRPr lang="de-DE"/>
          </a:p>
        </p:txBody>
      </p:sp>
    </p:spTree>
    <p:extLst>
      <p:ext uri="{BB962C8B-B14F-4D97-AF65-F5344CB8AC3E}">
        <p14:creationId xmlns:p14="http://schemas.microsoft.com/office/powerpoint/2010/main" val="424085568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Namensänderung</a:t>
            </a:r>
          </a:p>
        </p:txBody>
      </p:sp>
      <p:sp>
        <p:nvSpPr>
          <p:cNvPr id="3" name="Textplatzhalter 2"/>
          <p:cNvSpPr>
            <a:spLocks noGrp="1"/>
          </p:cNvSpPr>
          <p:nvPr>
            <p:ph type="body" sz="quarter" idx="13"/>
          </p:nvPr>
        </p:nvSpPr>
        <p:spPr/>
        <p:txBody>
          <a:bodyPr wrap="square"/>
          <a:lstStyle/>
          <a:p>
            <a:pPr marL="0" indent="0">
              <a:buNone/>
            </a:pPr>
            <a:r>
              <a:rPr lang="de-DE" dirty="0"/>
              <a:t>RDA </a:t>
            </a:r>
            <a:r>
              <a:rPr lang="de-DE" dirty="0">
                <a:hlinkClick r:id="rId3"/>
              </a:rPr>
              <a:t>16.2.2.7</a:t>
            </a:r>
            <a:endParaRPr lang="de-DE" dirty="0"/>
          </a:p>
          <a:p>
            <a:r>
              <a:rPr lang="de-DE" dirty="0"/>
              <a:t>Verfassungs- und allg. Statusänderungen ohne Änderung des geografischen Namens führen nicht zur Bildung einer neuen Entität.</a:t>
            </a:r>
          </a:p>
          <a:p>
            <a:r>
              <a:rPr lang="de-DE" dirty="0"/>
              <a:t>Aber:</a:t>
            </a:r>
          </a:p>
          <a:p>
            <a:pPr marL="361950" indent="0">
              <a:buNone/>
            </a:pPr>
            <a:r>
              <a:rPr lang="de-DE" dirty="0"/>
              <a:t>Statusänderungen von unselbstständig zu selbstständig und umgekehrt oberhalb der kommunalen Ebene führen </a:t>
            </a:r>
            <a:r>
              <a:rPr lang="de-DE" b="1" dirty="0"/>
              <a:t>immer </a:t>
            </a:r>
            <a:r>
              <a:rPr lang="de-DE" dirty="0"/>
              <a:t>zur Bildung einer neuen Entität, auch wenn der geografische Name sich nicht ändert (Kolonien, Protektorate, Provinzen). </a:t>
            </a:r>
          </a:p>
          <a:p>
            <a:pPr marL="361950" indent="0">
              <a:spcBef>
                <a:spcPts val="0"/>
              </a:spcBef>
              <a:buNone/>
            </a:pPr>
            <a:r>
              <a:rPr lang="de-DE" sz="2000" dirty="0"/>
              <a:t> 	</a:t>
            </a:r>
            <a:r>
              <a:rPr lang="de-DE" dirty="0"/>
              <a:t>						s. </a:t>
            </a:r>
            <a:r>
              <a:rPr lang="de-DE" dirty="0">
                <a:hlinkClick r:id="rId4"/>
              </a:rPr>
              <a:t>EH-G-06</a:t>
            </a:r>
            <a:endParaRPr lang="de-DE" sz="1400" dirty="0">
              <a:latin typeface="Arial" panose="020B0604020202020204" pitchFamily="34" charset="0"/>
            </a:endParaRPr>
          </a:p>
        </p:txBody>
      </p:sp>
      <p:sp>
        <p:nvSpPr>
          <p:cNvPr id="4" name="Fußzeilenplatzhalter 3"/>
          <p:cNvSpPr>
            <a:spLocks noGrp="1"/>
          </p:cNvSpPr>
          <p:nvPr>
            <p:ph type="ftr" sz="quarter" idx="14"/>
          </p:nvPr>
        </p:nvSpPr>
        <p:spPr>
          <a:xfrm>
            <a:off x="467544" y="6376243"/>
            <a:ext cx="7632848" cy="365125"/>
          </a:xfrm>
        </p:spPr>
        <p:txBody>
          <a:bodyPr/>
          <a:lstStyle/>
          <a:p>
            <a:r>
              <a:rPr lang="de-DE" smtClean="0"/>
              <a:t>Auf der Grundlage der Schulungsunterlagen der AG RDA - Modul 4.03.07: Normdaten: Geografika | Stand: Oktober 2017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16</a:t>
            </a:fld>
            <a:endParaRPr lang="de-DE"/>
          </a:p>
        </p:txBody>
      </p:sp>
    </p:spTree>
    <p:extLst>
      <p:ext uri="{BB962C8B-B14F-4D97-AF65-F5344CB8AC3E}">
        <p14:creationId xmlns:p14="http://schemas.microsoft.com/office/powerpoint/2010/main" val="325143433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Namensänderung</a:t>
            </a:r>
          </a:p>
        </p:txBody>
      </p:sp>
      <p:sp>
        <p:nvSpPr>
          <p:cNvPr id="3" name="Textplatzhalter 2"/>
          <p:cNvSpPr>
            <a:spLocks noGrp="1"/>
          </p:cNvSpPr>
          <p:nvPr>
            <p:ph type="body" sz="quarter" idx="13"/>
          </p:nvPr>
        </p:nvSpPr>
        <p:spPr/>
        <p:txBody>
          <a:bodyPr wrap="square"/>
          <a:lstStyle/>
          <a:p>
            <a:pPr marL="0" indent="0">
              <a:buNone/>
            </a:pPr>
            <a:r>
              <a:rPr lang="de-DE" dirty="0"/>
              <a:t>RDA </a:t>
            </a:r>
            <a:r>
              <a:rPr lang="de-DE" dirty="0" smtClean="0">
                <a:hlinkClick r:id="rId3"/>
              </a:rPr>
              <a:t>16.2.2.7</a:t>
            </a:r>
            <a:endParaRPr lang="de-DE" dirty="0" smtClean="0"/>
          </a:p>
          <a:p>
            <a:pPr marL="0" indent="0">
              <a:buNone/>
            </a:pPr>
            <a:endParaRPr lang="de-DE" dirty="0"/>
          </a:p>
          <a:p>
            <a:pPr marL="0" indent="0">
              <a:buNone/>
            </a:pPr>
            <a:r>
              <a:rPr lang="de-DE" b="1" dirty="0">
                <a:solidFill>
                  <a:srgbClr val="7030A0"/>
                </a:solidFill>
                <a:cs typeface="Arial" pitchFamily="34" charset="0"/>
              </a:rPr>
              <a:t>Tschechoslowakei</a:t>
            </a:r>
          </a:p>
          <a:p>
            <a:pPr marL="0" indent="0">
              <a:buNone/>
            </a:pPr>
            <a:r>
              <a:rPr lang="de-DE" dirty="0">
                <a:solidFill>
                  <a:srgbClr val="7030A0"/>
                </a:solidFill>
                <a:cs typeface="Arial" pitchFamily="34" charset="0"/>
              </a:rPr>
              <a:t>Tschechische Republik</a:t>
            </a:r>
            <a:r>
              <a:rPr lang="de-DE" dirty="0">
                <a:cs typeface="Arial" pitchFamily="34" charset="0"/>
              </a:rPr>
              <a:t>	</a:t>
            </a:r>
            <a:r>
              <a:rPr lang="de-DE" i="1" dirty="0">
                <a:cs typeface="Arial" pitchFamily="34" charset="0"/>
              </a:rPr>
              <a:t>nach</a:t>
            </a:r>
          </a:p>
          <a:p>
            <a:pPr marL="0" indent="0">
              <a:buNone/>
            </a:pPr>
            <a:r>
              <a:rPr lang="de-DE" dirty="0">
                <a:solidFill>
                  <a:srgbClr val="7030A0"/>
                </a:solidFill>
                <a:cs typeface="Arial" pitchFamily="34" charset="0"/>
              </a:rPr>
              <a:t>Slowakei </a:t>
            </a:r>
            <a:r>
              <a:rPr lang="de-DE" dirty="0">
                <a:cs typeface="Arial" pitchFamily="34" charset="0"/>
              </a:rPr>
              <a:t>  			</a:t>
            </a:r>
            <a:r>
              <a:rPr lang="de-DE" i="1" dirty="0">
                <a:cs typeface="Arial" pitchFamily="34" charset="0"/>
              </a:rPr>
              <a:t>nach</a:t>
            </a:r>
          </a:p>
          <a:p>
            <a:pPr lvl="2" fontAlgn="auto">
              <a:lnSpc>
                <a:spcPct val="110000"/>
              </a:lnSpc>
              <a:spcBef>
                <a:spcPts val="0"/>
              </a:spcBef>
              <a:spcAft>
                <a:spcPts val="0"/>
              </a:spcAft>
              <a:buFont typeface="Symbol" panose="05050102010706020507" pitchFamily="18" charset="2"/>
              <a:buChar char="-"/>
              <a:defRPr/>
            </a:pPr>
            <a:endParaRPr lang="de-DE" dirty="0">
              <a:cs typeface="Arial" pitchFamily="34" charset="0"/>
            </a:endParaRPr>
          </a:p>
          <a:p>
            <a:pPr fontAlgn="auto">
              <a:lnSpc>
                <a:spcPct val="110000"/>
              </a:lnSpc>
              <a:spcBef>
                <a:spcPts val="0"/>
              </a:spcBef>
              <a:spcAft>
                <a:spcPts val="0"/>
              </a:spcAft>
              <a:buFont typeface="Symbol" panose="05050102010706020507" pitchFamily="18" charset="2"/>
              <a:buChar char="-"/>
              <a:defRPr/>
            </a:pPr>
            <a:endParaRPr lang="de-DE" dirty="0">
              <a:cs typeface="Arial" pitchFamily="34" charset="0"/>
            </a:endParaRPr>
          </a:p>
          <a:p>
            <a:pPr marL="0" indent="0" fontAlgn="auto">
              <a:lnSpc>
                <a:spcPct val="110000"/>
              </a:lnSpc>
              <a:spcBef>
                <a:spcPts val="0"/>
              </a:spcBef>
              <a:spcAft>
                <a:spcPts val="0"/>
              </a:spcAft>
              <a:buNone/>
              <a:defRPr/>
            </a:pPr>
            <a:r>
              <a:rPr lang="de-DE" b="1" dirty="0">
                <a:solidFill>
                  <a:srgbClr val="7030A0"/>
                </a:solidFill>
                <a:cs typeface="Arial" pitchFamily="34" charset="0"/>
              </a:rPr>
              <a:t>Tschechische Republik   	Slowakei</a:t>
            </a:r>
          </a:p>
          <a:p>
            <a:pPr marL="0" indent="0" fontAlgn="auto">
              <a:lnSpc>
                <a:spcPct val="110000"/>
              </a:lnSpc>
              <a:spcBef>
                <a:spcPts val="0"/>
              </a:spcBef>
              <a:spcAft>
                <a:spcPts val="0"/>
              </a:spcAft>
              <a:buNone/>
              <a:defRPr/>
            </a:pPr>
            <a:r>
              <a:rPr lang="de-DE" dirty="0">
                <a:solidFill>
                  <a:srgbClr val="7030A0"/>
                </a:solidFill>
                <a:cs typeface="Arial" pitchFamily="34" charset="0"/>
              </a:rPr>
              <a:t>Tschechoslowakei</a:t>
            </a:r>
            <a:r>
              <a:rPr lang="de-DE" dirty="0">
                <a:cs typeface="Arial" pitchFamily="34" charset="0"/>
              </a:rPr>
              <a:t>   </a:t>
            </a:r>
            <a:r>
              <a:rPr lang="de-DE" i="1" dirty="0" err="1">
                <a:cs typeface="Arial" pitchFamily="34" charset="0"/>
              </a:rPr>
              <a:t>vorg</a:t>
            </a:r>
            <a:r>
              <a:rPr lang="de-DE" dirty="0">
                <a:cs typeface="Arial" pitchFamily="34" charset="0"/>
              </a:rPr>
              <a:t>	</a:t>
            </a:r>
            <a:r>
              <a:rPr lang="de-DE" dirty="0" err="1">
                <a:solidFill>
                  <a:srgbClr val="7030A0"/>
                </a:solidFill>
                <a:cs typeface="Arial" pitchFamily="34" charset="0"/>
              </a:rPr>
              <a:t>Tschechoslowkei</a:t>
            </a:r>
            <a:r>
              <a:rPr lang="de-DE" dirty="0">
                <a:cs typeface="Arial" pitchFamily="34" charset="0"/>
              </a:rPr>
              <a:t>   </a:t>
            </a:r>
            <a:r>
              <a:rPr lang="de-DE" i="1" dirty="0" err="1">
                <a:cs typeface="Arial" pitchFamily="34" charset="0"/>
              </a:rPr>
              <a:t>vorg</a:t>
            </a:r>
            <a:endParaRPr lang="de-DE" dirty="0"/>
          </a:p>
        </p:txBody>
      </p:sp>
      <p:sp>
        <p:nvSpPr>
          <p:cNvPr id="4" name="Fußzeilenplatzhalter 3"/>
          <p:cNvSpPr>
            <a:spLocks noGrp="1"/>
          </p:cNvSpPr>
          <p:nvPr>
            <p:ph type="ftr" sz="quarter" idx="14"/>
          </p:nvPr>
        </p:nvSpPr>
        <p:spPr>
          <a:xfrm>
            <a:off x="467544" y="6376243"/>
            <a:ext cx="7632848" cy="365125"/>
          </a:xfrm>
        </p:spPr>
        <p:txBody>
          <a:bodyPr/>
          <a:lstStyle/>
          <a:p>
            <a:r>
              <a:rPr lang="de-DE" smtClean="0"/>
              <a:t>Auf der Grundlage der Schulungsunterlagen der AG RDA - Modul 4.03.07: Normdaten: Geografika | Stand: Oktober 2017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17</a:t>
            </a:fld>
            <a:endParaRPr lang="de-DE"/>
          </a:p>
        </p:txBody>
      </p:sp>
    </p:spTree>
    <p:extLst>
      <p:ext uri="{BB962C8B-B14F-4D97-AF65-F5344CB8AC3E}">
        <p14:creationId xmlns:p14="http://schemas.microsoft.com/office/powerpoint/2010/main" val="368227071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Namensänderung</a:t>
            </a:r>
          </a:p>
        </p:txBody>
      </p:sp>
      <p:sp>
        <p:nvSpPr>
          <p:cNvPr id="3" name="Textplatzhalter 2"/>
          <p:cNvSpPr>
            <a:spLocks noGrp="1"/>
          </p:cNvSpPr>
          <p:nvPr>
            <p:ph type="body" sz="quarter" idx="13"/>
          </p:nvPr>
        </p:nvSpPr>
        <p:spPr/>
        <p:txBody>
          <a:bodyPr wrap="square"/>
          <a:lstStyle/>
          <a:p>
            <a:pPr marL="0" indent="0">
              <a:buNone/>
            </a:pPr>
            <a:r>
              <a:rPr lang="de-DE" dirty="0"/>
              <a:t>RDA </a:t>
            </a:r>
            <a:r>
              <a:rPr lang="de-DE" dirty="0" smtClean="0">
                <a:hlinkClick r:id="rId3"/>
              </a:rPr>
              <a:t>16.2.2.7</a:t>
            </a:r>
            <a:endParaRPr lang="de-DE" dirty="0" smtClean="0"/>
          </a:p>
          <a:p>
            <a:pPr marL="0" indent="0">
              <a:buNone/>
            </a:pPr>
            <a:r>
              <a:rPr lang="de-DE" sz="2000" dirty="0" smtClean="0">
                <a:cs typeface="Arial" pitchFamily="34" charset="0"/>
              </a:rPr>
              <a:t>Änderung </a:t>
            </a:r>
            <a:r>
              <a:rPr lang="de-DE" sz="2000" dirty="0">
                <a:cs typeface="Arial" pitchFamily="34" charset="0"/>
              </a:rPr>
              <a:t>von geografischen Namen und Verwendung in der SE:</a:t>
            </a:r>
          </a:p>
          <a:p>
            <a:pPr marL="0" indent="0">
              <a:buNone/>
            </a:pPr>
            <a:r>
              <a:rPr lang="de-DE" sz="2000" dirty="0">
                <a:cs typeface="Arial" pitchFamily="34" charset="0"/>
                <a:hlinkClick r:id="rId4"/>
              </a:rPr>
              <a:t>RSWK</a:t>
            </a:r>
            <a:r>
              <a:rPr lang="de-DE" sz="2000" dirty="0">
                <a:cs typeface="Arial" pitchFamily="34" charset="0"/>
              </a:rPr>
              <a:t> 207,4+6+7, </a:t>
            </a:r>
          </a:p>
          <a:p>
            <a:pPr marL="0" indent="0">
              <a:buNone/>
            </a:pPr>
            <a:r>
              <a:rPr lang="de-DE" sz="2000" dirty="0">
                <a:cs typeface="Arial" pitchFamily="34" charset="0"/>
              </a:rPr>
              <a:t>Bei Splits und </a:t>
            </a:r>
            <a:r>
              <a:rPr lang="de-DE" sz="2000" dirty="0" smtClean="0">
                <a:cs typeface="Arial" pitchFamily="34" charset="0"/>
              </a:rPr>
              <a:t>Zusammenschlüssen </a:t>
            </a:r>
            <a:r>
              <a:rPr lang="de-DE" sz="2000" dirty="0">
                <a:cs typeface="Arial" pitchFamily="34" charset="0"/>
              </a:rPr>
              <a:t>werden verschiedene Datensätze verwendet. </a:t>
            </a:r>
          </a:p>
          <a:p>
            <a:pPr marL="0" indent="0">
              <a:spcBef>
                <a:spcPts val="0"/>
              </a:spcBef>
              <a:buNone/>
            </a:pPr>
            <a:r>
              <a:rPr lang="de-DE" sz="2000" dirty="0">
                <a:cs typeface="Arial" pitchFamily="34" charset="0"/>
              </a:rPr>
              <a:t>Bei reinen chronologischen Leitern von Datensätzen wird in der SE immer nur der chronologisch jüngste Datensatz verwendet.</a:t>
            </a:r>
          </a:p>
          <a:p>
            <a:pPr marL="0" indent="0">
              <a:spcBef>
                <a:spcPts val="0"/>
              </a:spcBef>
              <a:buNone/>
            </a:pPr>
            <a:endParaRPr lang="de-DE" sz="2000" dirty="0">
              <a:cs typeface="Arial" pitchFamily="34" charset="0"/>
            </a:endParaRPr>
          </a:p>
          <a:p>
            <a:pPr marL="0" indent="0">
              <a:spcBef>
                <a:spcPts val="0"/>
              </a:spcBef>
              <a:buNone/>
            </a:pPr>
            <a:r>
              <a:rPr lang="de-DE" sz="1800" i="1" dirty="0">
                <a:cs typeface="Arial" pitchFamily="34" charset="0"/>
              </a:rPr>
              <a:t>Beispiel:</a:t>
            </a:r>
          </a:p>
          <a:p>
            <a:pPr marL="0" indent="0">
              <a:spcBef>
                <a:spcPts val="0"/>
              </a:spcBef>
              <a:buNone/>
            </a:pPr>
            <a:r>
              <a:rPr lang="en-GB" sz="1800" b="1" dirty="0" smtClean="0">
                <a:solidFill>
                  <a:srgbClr val="7030A0"/>
                </a:solidFill>
              </a:rPr>
              <a:t>Klagenfurt </a:t>
            </a:r>
            <a:r>
              <a:rPr lang="en-GB" sz="1800" b="1" dirty="0">
                <a:solidFill>
                  <a:srgbClr val="7030A0"/>
                </a:solidFill>
              </a:rPr>
              <a:t>am </a:t>
            </a:r>
            <a:r>
              <a:rPr lang="en-GB" sz="1800" b="1" dirty="0" err="1">
                <a:solidFill>
                  <a:srgbClr val="7030A0"/>
                </a:solidFill>
              </a:rPr>
              <a:t>Wörthersee</a:t>
            </a:r>
            <a:endParaRPr lang="en-GB" sz="1800" b="1" dirty="0">
              <a:solidFill>
                <a:srgbClr val="7030A0"/>
              </a:solidFill>
            </a:endParaRPr>
          </a:p>
          <a:p>
            <a:pPr marL="0" indent="0">
              <a:spcBef>
                <a:spcPts val="0"/>
              </a:spcBef>
              <a:buNone/>
            </a:pPr>
            <a:r>
              <a:rPr lang="en-GB" sz="1800" i="1" dirty="0" smtClean="0"/>
              <a:t>BF</a:t>
            </a:r>
            <a:r>
              <a:rPr lang="en-GB" sz="1800" dirty="0" smtClean="0"/>
              <a:t> </a:t>
            </a:r>
            <a:r>
              <a:rPr lang="en-GB" sz="1800" dirty="0" smtClean="0">
                <a:solidFill>
                  <a:srgbClr val="7030A0"/>
                </a:solidFill>
              </a:rPr>
              <a:t>Klagenfurt</a:t>
            </a:r>
            <a:r>
              <a:rPr lang="en-GB" sz="1800" b="1" dirty="0" smtClean="0">
                <a:solidFill>
                  <a:srgbClr val="CC3300"/>
                </a:solidFill>
              </a:rPr>
              <a:t> </a:t>
            </a:r>
            <a:r>
              <a:rPr lang="en-GB" sz="1800" i="1" dirty="0" err="1" smtClean="0"/>
              <a:t>naaf</a:t>
            </a:r>
            <a:r>
              <a:rPr lang="en-GB" sz="1800" dirty="0" smtClean="0"/>
              <a:t> </a:t>
            </a:r>
            <a:endParaRPr lang="en-GB" sz="1800" dirty="0"/>
          </a:p>
          <a:p>
            <a:pPr marL="0" indent="0">
              <a:spcBef>
                <a:spcPts val="0"/>
              </a:spcBef>
              <a:buNone/>
            </a:pPr>
            <a:r>
              <a:rPr lang="en-GB" sz="1800" i="1" dirty="0" smtClean="0"/>
              <a:t>BZ </a:t>
            </a:r>
            <a:r>
              <a:rPr lang="en-GB" sz="1800" dirty="0" smtClean="0">
                <a:solidFill>
                  <a:srgbClr val="7030A0"/>
                </a:solidFill>
              </a:rPr>
              <a:t>Klagenfurt</a:t>
            </a:r>
            <a:r>
              <a:rPr lang="en-GB" sz="1800" dirty="0" smtClean="0"/>
              <a:t> </a:t>
            </a:r>
            <a:r>
              <a:rPr lang="en-GB" sz="1800" i="1" dirty="0" err="1" smtClean="0"/>
              <a:t>vorg</a:t>
            </a:r>
            <a:r>
              <a:rPr lang="en-GB" sz="1800" i="1" dirty="0" smtClean="0"/>
              <a:t> </a:t>
            </a:r>
            <a:endParaRPr lang="en-GB" sz="1800" b="1" i="1" dirty="0"/>
          </a:p>
          <a:p>
            <a:pPr marL="0" indent="0">
              <a:buNone/>
            </a:pPr>
            <a:r>
              <a:rPr lang="de-DE" sz="1800" i="1" dirty="0" smtClean="0"/>
              <a:t>B</a:t>
            </a:r>
            <a:r>
              <a:rPr lang="de-DE" sz="1800" dirty="0" smtClean="0"/>
              <a:t> </a:t>
            </a:r>
            <a:r>
              <a:rPr lang="de-DE" sz="1800" dirty="0"/>
              <a:t>Landeshauptstadt Kärntens. Seit 1. Feb. 2008 amtlicher Name Klagenfurt am Wörthersee</a:t>
            </a:r>
          </a:p>
          <a:p>
            <a:pPr marL="0" indent="0">
              <a:buNone/>
            </a:pPr>
            <a:r>
              <a:rPr lang="de-DE" sz="1800" i="1" dirty="0" smtClean="0"/>
              <a:t>H</a:t>
            </a:r>
            <a:r>
              <a:rPr lang="de-DE" sz="1800" dirty="0" smtClean="0"/>
              <a:t> </a:t>
            </a:r>
            <a:r>
              <a:rPr lang="de-DE" sz="1800" dirty="0"/>
              <a:t>Für die Sacherschließung wird bei Splits nur diese (das ist die neueste/jüngste) Namensform verwendet</a:t>
            </a:r>
            <a:r>
              <a:rPr lang="de-DE" sz="2000" dirty="0"/>
              <a:t>.</a:t>
            </a:r>
          </a:p>
          <a:p>
            <a:pPr marL="0" indent="0">
              <a:spcBef>
                <a:spcPts val="0"/>
              </a:spcBef>
              <a:buNone/>
            </a:pPr>
            <a:r>
              <a:rPr lang="en-GB" sz="1800" dirty="0"/>
              <a:t> </a:t>
            </a:r>
            <a:endParaRPr lang="de-DE" sz="1800" dirty="0">
              <a:cs typeface="Arial" pitchFamily="34" charset="0"/>
            </a:endParaRPr>
          </a:p>
        </p:txBody>
      </p:sp>
      <p:sp>
        <p:nvSpPr>
          <p:cNvPr id="4" name="Fußzeilenplatzhalter 3"/>
          <p:cNvSpPr>
            <a:spLocks noGrp="1"/>
          </p:cNvSpPr>
          <p:nvPr>
            <p:ph type="ftr" sz="quarter" idx="14"/>
          </p:nvPr>
        </p:nvSpPr>
        <p:spPr>
          <a:xfrm>
            <a:off x="467544" y="6376243"/>
            <a:ext cx="7632848" cy="365125"/>
          </a:xfrm>
        </p:spPr>
        <p:txBody>
          <a:bodyPr/>
          <a:lstStyle/>
          <a:p>
            <a:r>
              <a:rPr lang="de-DE" smtClean="0"/>
              <a:t>Auf der Grundlage der Schulungsunterlagen der AG RDA - Modul 4.03.07: Normdaten: Geografika | Stand: Oktober 2017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18</a:t>
            </a:fld>
            <a:endParaRPr lang="de-DE"/>
          </a:p>
        </p:txBody>
      </p:sp>
      <p:sp>
        <p:nvSpPr>
          <p:cNvPr id="6" name="Textfeld 5"/>
          <p:cNvSpPr txBox="1"/>
          <p:nvPr/>
        </p:nvSpPr>
        <p:spPr>
          <a:xfrm>
            <a:off x="6044682" y="5843600"/>
            <a:ext cx="1649811" cy="584775"/>
          </a:xfrm>
          <a:prstGeom prst="rect">
            <a:avLst/>
          </a:prstGeom>
          <a:solidFill>
            <a:schemeClr val="bg1"/>
          </a:solidFill>
          <a:ln>
            <a:solidFill>
              <a:schemeClr val="tx1"/>
            </a:solidFill>
          </a:ln>
        </p:spPr>
        <p:txBody>
          <a:bodyPr wrap="none" rtlCol="0">
            <a:spAutoFit/>
          </a:bodyPr>
          <a:lstStyle/>
          <a:p>
            <a:r>
              <a:rPr lang="de-DE" sz="800" dirty="0" smtClean="0">
                <a:latin typeface="Verdana" panose="020B0604030504040204" pitchFamily="34" charset="0"/>
                <a:ea typeface="Verdana" panose="020B0604030504040204" pitchFamily="34" charset="0"/>
                <a:cs typeface="Verdana" panose="020B0604030504040204" pitchFamily="34" charset="0"/>
              </a:rPr>
              <a:t>Abkürzungen gemäß RSWK:</a:t>
            </a:r>
          </a:p>
          <a:p>
            <a:r>
              <a:rPr lang="de-DE" sz="800" dirty="0" smtClean="0">
                <a:latin typeface="Verdana" panose="020B0604030504040204" pitchFamily="34" charset="0"/>
                <a:ea typeface="Verdana" panose="020B0604030504040204" pitchFamily="34" charset="0"/>
                <a:cs typeface="Verdana" panose="020B0604030504040204" pitchFamily="34" charset="0"/>
              </a:rPr>
              <a:t>BF = abweichender Name</a:t>
            </a:r>
          </a:p>
          <a:p>
            <a:r>
              <a:rPr lang="de-DE" sz="800" dirty="0" smtClean="0">
                <a:latin typeface="Verdana" panose="020B0604030504040204" pitchFamily="34" charset="0"/>
                <a:ea typeface="Verdana" panose="020B0604030504040204" pitchFamily="34" charset="0"/>
                <a:cs typeface="Verdana" panose="020B0604030504040204" pitchFamily="34" charset="0"/>
              </a:rPr>
              <a:t>B = </a:t>
            </a:r>
            <a:r>
              <a:rPr lang="de-DE" sz="800" dirty="0" err="1" smtClean="0">
                <a:latin typeface="Verdana" panose="020B0604030504040204" pitchFamily="34" charset="0"/>
                <a:ea typeface="Verdana" panose="020B0604030504040204" pitchFamily="34" charset="0"/>
                <a:cs typeface="Verdana" panose="020B0604030504040204" pitchFamily="34" charset="0"/>
              </a:rPr>
              <a:t>biograf</a:t>
            </a:r>
            <a:r>
              <a:rPr lang="de-DE" sz="800" dirty="0" smtClean="0">
                <a:latin typeface="Verdana" panose="020B0604030504040204" pitchFamily="34" charset="0"/>
                <a:ea typeface="Verdana" panose="020B0604030504040204" pitchFamily="34" charset="0"/>
                <a:cs typeface="Verdana" panose="020B0604030504040204" pitchFamily="34" charset="0"/>
              </a:rPr>
              <a:t>., </a:t>
            </a:r>
            <a:r>
              <a:rPr lang="de-DE" sz="800" dirty="0" err="1" smtClean="0">
                <a:latin typeface="Verdana" panose="020B0604030504040204" pitchFamily="34" charset="0"/>
                <a:ea typeface="Verdana" panose="020B0604030504040204" pitchFamily="34" charset="0"/>
                <a:cs typeface="Verdana" panose="020B0604030504040204" pitchFamily="34" charset="0"/>
              </a:rPr>
              <a:t>histor</a:t>
            </a:r>
            <a:r>
              <a:rPr lang="de-DE" sz="800" dirty="0" smtClean="0">
                <a:latin typeface="Verdana" panose="020B0604030504040204" pitchFamily="34" charset="0"/>
                <a:ea typeface="Verdana" panose="020B0604030504040204" pitchFamily="34" charset="0"/>
                <a:cs typeface="Verdana" panose="020B0604030504040204" pitchFamily="34" charset="0"/>
              </a:rPr>
              <a:t>. Angabe</a:t>
            </a:r>
          </a:p>
          <a:p>
            <a:r>
              <a:rPr lang="de-DE" sz="800" dirty="0" smtClean="0">
                <a:latin typeface="Verdana" panose="020B0604030504040204" pitchFamily="34" charset="0"/>
                <a:ea typeface="Verdana" panose="020B0604030504040204" pitchFamily="34" charset="0"/>
                <a:cs typeface="Verdana" panose="020B0604030504040204" pitchFamily="34" charset="0"/>
              </a:rPr>
              <a:t>H = Verwendungshinweis</a:t>
            </a:r>
          </a:p>
        </p:txBody>
      </p:sp>
    </p:spTree>
    <p:extLst>
      <p:ext uri="{BB962C8B-B14F-4D97-AF65-F5344CB8AC3E}">
        <p14:creationId xmlns:p14="http://schemas.microsoft.com/office/powerpoint/2010/main" val="49201995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AT" dirty="0"/>
              <a:t>Namen für Verwaltungseinheiten</a:t>
            </a:r>
            <a:endParaRPr lang="de-DE" dirty="0"/>
          </a:p>
        </p:txBody>
      </p:sp>
      <p:sp>
        <p:nvSpPr>
          <p:cNvPr id="3" name="Textplatzhalter 2"/>
          <p:cNvSpPr>
            <a:spLocks noGrp="1"/>
          </p:cNvSpPr>
          <p:nvPr>
            <p:ph type="body" sz="quarter" idx="13"/>
          </p:nvPr>
        </p:nvSpPr>
        <p:spPr/>
        <p:txBody>
          <a:bodyPr wrap="square"/>
          <a:lstStyle/>
          <a:p>
            <a:pPr marL="0" indent="0">
              <a:buNone/>
            </a:pPr>
            <a:r>
              <a:rPr lang="de-AT" dirty="0"/>
              <a:t>(im Toolkit „Gebietskörperschaften</a:t>
            </a:r>
            <a:r>
              <a:rPr lang="de-AT" dirty="0" smtClean="0"/>
              <a:t>“)</a:t>
            </a:r>
          </a:p>
          <a:p>
            <a:pPr marL="0" indent="0">
              <a:buNone/>
            </a:pPr>
            <a:r>
              <a:rPr lang="de-AT" dirty="0" smtClean="0"/>
              <a:t>RDA </a:t>
            </a:r>
            <a:r>
              <a:rPr lang="de-AT" dirty="0" smtClean="0">
                <a:hlinkClick r:id="rId3"/>
              </a:rPr>
              <a:t>16.2.2.8</a:t>
            </a:r>
            <a:endParaRPr lang="de-AT" dirty="0" smtClean="0"/>
          </a:p>
          <a:p>
            <a:pPr marL="0" indent="0">
              <a:buNone/>
            </a:pPr>
            <a:endParaRPr lang="de-AT" dirty="0"/>
          </a:p>
          <a:p>
            <a:pPr>
              <a:spcAft>
                <a:spcPts val="600"/>
              </a:spcAft>
            </a:pPr>
            <a:r>
              <a:rPr lang="de-AT" sz="2000" dirty="0" smtClean="0"/>
              <a:t>Für </a:t>
            </a:r>
            <a:r>
              <a:rPr lang="de-AT" sz="2000" dirty="0"/>
              <a:t>deutschsprachige Verwaltungseinheiten gilt die eigene Homepage als Nachweis für die Ermittlung des bevorzugten Namens. – </a:t>
            </a:r>
            <a:r>
              <a:rPr lang="de-AT" sz="2000" dirty="0">
                <a:solidFill>
                  <a:srgbClr val="FF0000"/>
                </a:solidFill>
              </a:rPr>
              <a:t>vgl. </a:t>
            </a:r>
            <a:r>
              <a:rPr lang="de-AT" sz="2000" dirty="0">
                <a:solidFill>
                  <a:srgbClr val="FF0000"/>
                </a:solidFill>
                <a:hlinkClick r:id="rId4"/>
              </a:rPr>
              <a:t>AWR zu RDA 16.2.2.8</a:t>
            </a:r>
            <a:r>
              <a:rPr lang="de-AT" sz="2000" dirty="0">
                <a:solidFill>
                  <a:srgbClr val="FF0000"/>
                </a:solidFill>
              </a:rPr>
              <a:t>  		</a:t>
            </a:r>
            <a:r>
              <a:rPr lang="de-AT" sz="2000" dirty="0"/>
              <a:t>s.</a:t>
            </a:r>
            <a:r>
              <a:rPr lang="de-AT" sz="2000" dirty="0">
                <a:solidFill>
                  <a:srgbClr val="FF0000"/>
                </a:solidFill>
              </a:rPr>
              <a:t> </a:t>
            </a:r>
            <a:r>
              <a:rPr lang="de-DE" sz="2000" dirty="0" smtClean="0">
                <a:hlinkClick r:id="rId5"/>
              </a:rPr>
              <a:t>EH-G-03</a:t>
            </a:r>
            <a:endParaRPr lang="de-DE" sz="2000" dirty="0" smtClean="0"/>
          </a:p>
          <a:p>
            <a:pPr lvl="0">
              <a:spcAft>
                <a:spcPts val="600"/>
              </a:spcAft>
            </a:pPr>
            <a:r>
              <a:rPr lang="de-AT" sz="2000" dirty="0" smtClean="0"/>
              <a:t>Bei </a:t>
            </a:r>
            <a:r>
              <a:rPr lang="de-AT" sz="2000" dirty="0"/>
              <a:t>fremdsprachigen Verwaltungseinheiten setzt sich der bevorzugte Name aus dem Gattungsbegriff der Verwaltungseinheit und dem </a:t>
            </a:r>
            <a:r>
              <a:rPr lang="de-AT" sz="2000" dirty="0" err="1"/>
              <a:t>Geografikum</a:t>
            </a:r>
            <a:r>
              <a:rPr lang="de-AT" sz="2000" dirty="0"/>
              <a:t> zusammen. – </a:t>
            </a:r>
            <a:br>
              <a:rPr lang="de-AT" sz="2000" dirty="0"/>
            </a:br>
            <a:r>
              <a:rPr lang="de-AT" sz="2000" dirty="0">
                <a:solidFill>
                  <a:srgbClr val="FF0000"/>
                </a:solidFill>
              </a:rPr>
              <a:t>vgl. </a:t>
            </a:r>
            <a:r>
              <a:rPr lang="de-AT" sz="2000" dirty="0">
                <a:solidFill>
                  <a:srgbClr val="FF0000"/>
                </a:solidFill>
                <a:hlinkClick r:id="rId4"/>
              </a:rPr>
              <a:t>AWR zu RDA 16.2.2.8  </a:t>
            </a:r>
            <a:r>
              <a:rPr lang="de-AT" sz="2000" dirty="0">
                <a:solidFill>
                  <a:srgbClr val="FF0000"/>
                </a:solidFill>
              </a:rPr>
              <a:t>			</a:t>
            </a:r>
            <a:r>
              <a:rPr lang="de-AT" sz="2000" dirty="0"/>
              <a:t>s.</a:t>
            </a:r>
            <a:r>
              <a:rPr lang="de-AT" sz="2000" dirty="0">
                <a:solidFill>
                  <a:srgbClr val="FF0000"/>
                </a:solidFill>
              </a:rPr>
              <a:t> </a:t>
            </a:r>
            <a:r>
              <a:rPr lang="de-DE" sz="2000" dirty="0">
                <a:solidFill>
                  <a:srgbClr val="000000"/>
                </a:solidFill>
                <a:hlinkClick r:id="rId5"/>
              </a:rPr>
              <a:t>EH-G-03</a:t>
            </a:r>
            <a:endParaRPr lang="de-AT" sz="2000" dirty="0">
              <a:solidFill>
                <a:srgbClr val="FF0000"/>
              </a:solidFill>
            </a:endParaRPr>
          </a:p>
          <a:p>
            <a:r>
              <a:rPr lang="de-AT" sz="2000" dirty="0"/>
              <a:t>Bei letzteren wird immer zuerst das zugrundeliegende </a:t>
            </a:r>
            <a:r>
              <a:rPr lang="de-AT" sz="2000" dirty="0" err="1"/>
              <a:t>Geografikum</a:t>
            </a:r>
            <a:r>
              <a:rPr lang="de-AT" sz="2000" dirty="0"/>
              <a:t> ermittelt. Der Gattungsbegriff der Verwaltungs- </a:t>
            </a:r>
            <a:r>
              <a:rPr lang="de-AT" sz="2000" dirty="0" err="1"/>
              <a:t>einheit</a:t>
            </a:r>
            <a:r>
              <a:rPr lang="de-AT" sz="2000" dirty="0"/>
              <a:t> wird der </a:t>
            </a:r>
            <a:r>
              <a:rPr lang="de-AT" sz="2000" dirty="0">
                <a:hlinkClick r:id="rId6"/>
              </a:rPr>
              <a:t>Liste der Gattungsbegriffe </a:t>
            </a:r>
            <a:r>
              <a:rPr lang="de-AT" sz="2000" dirty="0"/>
              <a:t>der GND entnommen: </a:t>
            </a:r>
            <a:r>
              <a:rPr lang="de-AT" sz="2000" dirty="0">
                <a:hlinkClick r:id="rId7"/>
              </a:rPr>
              <a:t>Informationsseite zur GND</a:t>
            </a:r>
            <a:endParaRPr lang="de-AT" sz="2000" i="1" dirty="0"/>
          </a:p>
        </p:txBody>
      </p:sp>
      <p:sp>
        <p:nvSpPr>
          <p:cNvPr id="4" name="Fußzeilenplatzhalter 3"/>
          <p:cNvSpPr>
            <a:spLocks noGrp="1"/>
          </p:cNvSpPr>
          <p:nvPr>
            <p:ph type="ftr" sz="quarter" idx="14"/>
          </p:nvPr>
        </p:nvSpPr>
        <p:spPr>
          <a:xfrm>
            <a:off x="467544" y="6376243"/>
            <a:ext cx="7632848" cy="365125"/>
          </a:xfrm>
        </p:spPr>
        <p:txBody>
          <a:bodyPr/>
          <a:lstStyle/>
          <a:p>
            <a:r>
              <a:rPr lang="de-DE" smtClean="0"/>
              <a:t>Auf der Grundlage der Schulungsunterlagen der AG RDA - Modul 4.03.07: Normdaten: Geografika | Stand: Oktober 2017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19</a:t>
            </a:fld>
            <a:endParaRPr lang="de-DE"/>
          </a:p>
        </p:txBody>
      </p:sp>
    </p:spTree>
    <p:extLst>
      <p:ext uri="{BB962C8B-B14F-4D97-AF65-F5344CB8AC3E}">
        <p14:creationId xmlns:p14="http://schemas.microsoft.com/office/powerpoint/2010/main" val="214526815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536" y="2564904"/>
            <a:ext cx="8229600" cy="1143000"/>
          </a:xfrm>
        </p:spPr>
        <p:txBody>
          <a:bodyPr/>
          <a:lstStyle/>
          <a:p>
            <a:pPr algn="ctr"/>
            <a:r>
              <a:rPr lang="de-DE" sz="2800" dirty="0" smtClean="0"/>
              <a:t/>
            </a:r>
            <a:br>
              <a:rPr lang="de-DE" sz="2800" dirty="0" smtClean="0"/>
            </a:br>
            <a:r>
              <a:rPr lang="de-DE" dirty="0"/>
              <a:t/>
            </a:r>
            <a:br>
              <a:rPr lang="de-DE" dirty="0"/>
            </a:br>
            <a:r>
              <a:rPr lang="de-DE" dirty="0" smtClean="0"/>
              <a:t/>
            </a:r>
            <a:br>
              <a:rPr lang="de-DE" dirty="0" smtClean="0"/>
            </a:br>
            <a:r>
              <a:rPr lang="de-DE" dirty="0"/>
              <a:t/>
            </a:r>
            <a:br>
              <a:rPr lang="de-DE" dirty="0"/>
            </a:br>
            <a:r>
              <a:rPr lang="de-DE" sz="2800" dirty="0" err="1" smtClean="0"/>
              <a:t>Geografika</a:t>
            </a:r>
            <a:r>
              <a:rPr lang="de-DE" sz="2800" dirty="0" smtClean="0"/>
              <a:t/>
            </a:r>
            <a:br>
              <a:rPr lang="de-DE" sz="2800" dirty="0" smtClean="0"/>
            </a:br>
            <a:r>
              <a:rPr lang="de-DE" sz="2800" dirty="0" smtClean="0"/>
              <a:t/>
            </a:r>
            <a:br>
              <a:rPr lang="de-DE" sz="2800" dirty="0" smtClean="0"/>
            </a:br>
            <a:r>
              <a:rPr lang="de-DE" sz="1800" dirty="0">
                <a:solidFill>
                  <a:srgbClr val="4F81BD">
                    <a:lumMod val="75000"/>
                  </a:srgbClr>
                </a:solidFill>
                <a:ea typeface="Verdana" panose="020B0604030504040204" pitchFamily="34" charset="0"/>
                <a:cs typeface="Verdana" panose="020B0604030504040204" pitchFamily="34" charset="0"/>
              </a:rPr>
              <a:t>Schulungsunterlagen der DNB </a:t>
            </a:r>
            <a:br>
              <a:rPr lang="de-DE" sz="1800" dirty="0">
                <a:solidFill>
                  <a:srgbClr val="4F81BD">
                    <a:lumMod val="75000"/>
                  </a:srgbClr>
                </a:solidFill>
                <a:ea typeface="Verdana" panose="020B0604030504040204" pitchFamily="34" charset="0"/>
                <a:cs typeface="Verdana" panose="020B0604030504040204" pitchFamily="34" charset="0"/>
              </a:rPr>
            </a:br>
            <a:r>
              <a:rPr lang="de-DE" sz="1800" dirty="0">
                <a:solidFill>
                  <a:srgbClr val="4F81BD">
                    <a:lumMod val="75000"/>
                  </a:srgbClr>
                </a:solidFill>
                <a:ea typeface="Verdana" panose="020B0604030504040204" pitchFamily="34" charset="0"/>
                <a:cs typeface="Verdana" panose="020B0604030504040204" pitchFamily="34" charset="0"/>
              </a:rPr>
              <a:t>auf der Grundlage von </a:t>
            </a:r>
            <a:br>
              <a:rPr lang="de-DE" sz="1800" dirty="0">
                <a:solidFill>
                  <a:srgbClr val="4F81BD">
                    <a:lumMod val="75000"/>
                  </a:srgbClr>
                </a:solidFill>
                <a:ea typeface="Verdana" panose="020B0604030504040204" pitchFamily="34" charset="0"/>
                <a:cs typeface="Verdana" panose="020B0604030504040204" pitchFamily="34" charset="0"/>
              </a:rPr>
            </a:br>
            <a:r>
              <a:rPr lang="de-DE" sz="1800" dirty="0">
                <a:solidFill>
                  <a:srgbClr val="4F81BD">
                    <a:lumMod val="75000"/>
                  </a:srgbClr>
                </a:solidFill>
                <a:ea typeface="Verdana" panose="020B0604030504040204" pitchFamily="34" charset="0"/>
                <a:cs typeface="Verdana" panose="020B0604030504040204" pitchFamily="34" charset="0"/>
              </a:rPr>
              <a:t>Modul </a:t>
            </a:r>
            <a:r>
              <a:rPr lang="de-DE" sz="1800" dirty="0" smtClean="0">
                <a:solidFill>
                  <a:srgbClr val="4F81BD">
                    <a:lumMod val="75000"/>
                  </a:srgbClr>
                </a:solidFill>
                <a:ea typeface="Verdana" panose="020B0604030504040204" pitchFamily="34" charset="0"/>
                <a:cs typeface="Verdana" panose="020B0604030504040204" pitchFamily="34" charset="0"/>
              </a:rPr>
              <a:t>4: Normdaten</a:t>
            </a:r>
            <a:r>
              <a:rPr lang="de-DE" sz="1800" dirty="0">
                <a:solidFill>
                  <a:srgbClr val="4F81BD">
                    <a:lumMod val="75000"/>
                  </a:srgbClr>
                </a:solidFill>
                <a:ea typeface="Verdana" panose="020B0604030504040204" pitchFamily="34" charset="0"/>
                <a:cs typeface="Verdana" panose="020B0604030504040204" pitchFamily="34" charset="0"/>
              </a:rPr>
              <a:t/>
            </a:r>
            <a:br>
              <a:rPr lang="de-DE" sz="1800" dirty="0">
                <a:solidFill>
                  <a:srgbClr val="4F81BD">
                    <a:lumMod val="75000"/>
                  </a:srgbClr>
                </a:solidFill>
                <a:ea typeface="Verdana" panose="020B0604030504040204" pitchFamily="34" charset="0"/>
                <a:cs typeface="Verdana" panose="020B0604030504040204" pitchFamily="34" charset="0"/>
              </a:rPr>
            </a:br>
            <a:r>
              <a:rPr lang="de-DE" sz="1800" dirty="0">
                <a:solidFill>
                  <a:srgbClr val="4F81BD">
                    <a:lumMod val="75000"/>
                  </a:srgbClr>
                </a:solidFill>
                <a:ea typeface="Verdana" panose="020B0604030504040204" pitchFamily="34" charset="0"/>
                <a:cs typeface="Verdana" panose="020B0604030504040204" pitchFamily="34" charset="0"/>
              </a:rPr>
              <a:t>der offiziellen Schulungsunterlagen der AG RDA</a:t>
            </a:r>
            <a:r>
              <a:rPr lang="de-DE" sz="1800" dirty="0">
                <a:solidFill>
                  <a:prstClr val="black"/>
                </a:solidFill>
                <a:ea typeface="Verdana" panose="020B0604030504040204" pitchFamily="34" charset="0"/>
                <a:cs typeface="Verdana" panose="020B0604030504040204" pitchFamily="34" charset="0"/>
              </a:rPr>
              <a:t/>
            </a:r>
            <a:br>
              <a:rPr lang="de-DE" sz="1800" dirty="0">
                <a:solidFill>
                  <a:prstClr val="black"/>
                </a:solidFill>
                <a:ea typeface="Verdana" panose="020B0604030504040204" pitchFamily="34" charset="0"/>
                <a:cs typeface="Verdana" panose="020B0604030504040204" pitchFamily="34" charset="0"/>
              </a:rPr>
            </a:br>
            <a:r>
              <a:rPr lang="de-DE" sz="1800" dirty="0" smtClean="0"/>
              <a:t/>
            </a:r>
            <a:br>
              <a:rPr lang="de-DE" sz="1800" dirty="0" smtClean="0"/>
            </a:br>
            <a:endParaRPr lang="de-DE" sz="1800" dirty="0"/>
          </a:p>
        </p:txBody>
      </p:sp>
      <p:sp>
        <p:nvSpPr>
          <p:cNvPr id="3" name="Rechteck 2"/>
          <p:cNvSpPr/>
          <p:nvPr/>
        </p:nvSpPr>
        <p:spPr>
          <a:xfrm>
            <a:off x="409343" y="548679"/>
            <a:ext cx="2362457" cy="432049"/>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Modul GND</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8" name="Foliennummernplatzhalter 7"/>
          <p:cNvSpPr>
            <a:spLocks noGrp="1"/>
          </p:cNvSpPr>
          <p:nvPr>
            <p:ph type="sldNum" sz="quarter" idx="4"/>
          </p:nvPr>
        </p:nvSpPr>
        <p:spPr/>
        <p:txBody>
          <a:bodyPr/>
          <a:lstStyle/>
          <a:p>
            <a:fld id="{8A6690F1-7CA1-4166-A522-500460961984}" type="slidenum">
              <a:rPr lang="de-DE" smtClean="0"/>
              <a:pPr/>
              <a:t>2</a:t>
            </a:fld>
            <a:endParaRPr lang="de-DE"/>
          </a:p>
        </p:txBody>
      </p:sp>
      <p:sp>
        <p:nvSpPr>
          <p:cNvPr id="9" name="Fußzeilenplatzhalter 8"/>
          <p:cNvSpPr>
            <a:spLocks noGrp="1"/>
          </p:cNvSpPr>
          <p:nvPr>
            <p:ph type="ftr" sz="quarter" idx="14"/>
          </p:nvPr>
        </p:nvSpPr>
        <p:spPr>
          <a:xfrm>
            <a:off x="467544" y="6376243"/>
            <a:ext cx="7776864" cy="365125"/>
          </a:xfrm>
        </p:spPr>
        <p:txBody>
          <a:bodyPr/>
          <a:lstStyle/>
          <a:p>
            <a:r>
              <a:rPr lang="de-DE" smtClean="0"/>
              <a:t>Auf der Grundlage der Schulungsunterlagen der AG RDA - Modul 4.03.07: Normdaten: Geografika | Stand: Oktober 2017 | CC BY-NC-SA</a:t>
            </a:r>
            <a:endParaRPr lang="de-DE" dirty="0"/>
          </a:p>
        </p:txBody>
      </p:sp>
    </p:spTree>
    <p:extLst>
      <p:ext uri="{BB962C8B-B14F-4D97-AF65-F5344CB8AC3E}">
        <p14:creationId xmlns:p14="http://schemas.microsoft.com/office/powerpoint/2010/main" val="368625930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AT" dirty="0"/>
              <a:t>Namen für Verwaltungseinheiten</a:t>
            </a:r>
            <a:endParaRPr lang="de-DE" dirty="0"/>
          </a:p>
        </p:txBody>
      </p:sp>
      <p:sp>
        <p:nvSpPr>
          <p:cNvPr id="3" name="Textplatzhalter 2"/>
          <p:cNvSpPr>
            <a:spLocks noGrp="1"/>
          </p:cNvSpPr>
          <p:nvPr>
            <p:ph type="body" sz="quarter" idx="13"/>
          </p:nvPr>
        </p:nvSpPr>
        <p:spPr/>
        <p:txBody>
          <a:bodyPr wrap="square"/>
          <a:lstStyle/>
          <a:p>
            <a:pPr marL="0" indent="0">
              <a:buNone/>
            </a:pPr>
            <a:r>
              <a:rPr lang="de-AT" dirty="0"/>
              <a:t>(im Toolkit „Gebietskörperschaften</a:t>
            </a:r>
            <a:r>
              <a:rPr lang="de-AT" dirty="0" smtClean="0"/>
              <a:t>“)</a:t>
            </a:r>
          </a:p>
          <a:p>
            <a:pPr marL="0" indent="0">
              <a:buNone/>
            </a:pPr>
            <a:r>
              <a:rPr lang="de-AT" dirty="0" smtClean="0"/>
              <a:t>RDA </a:t>
            </a:r>
            <a:r>
              <a:rPr lang="de-AT" dirty="0" smtClean="0">
                <a:hlinkClick r:id="rId3"/>
              </a:rPr>
              <a:t>16.2.2.8</a:t>
            </a:r>
            <a:endParaRPr lang="de-AT" dirty="0" smtClean="0"/>
          </a:p>
          <a:p>
            <a:pPr marL="0" indent="0">
              <a:buNone/>
            </a:pPr>
            <a:endParaRPr lang="de-AT" dirty="0"/>
          </a:p>
          <a:p>
            <a:pPr marL="0" indent="0">
              <a:buNone/>
            </a:pPr>
            <a:r>
              <a:rPr lang="de-DE" sz="2000" i="1" dirty="0"/>
              <a:t>Beispiele:</a:t>
            </a:r>
          </a:p>
          <a:p>
            <a:pPr marL="0" indent="0">
              <a:buNone/>
            </a:pPr>
            <a:r>
              <a:rPr lang="de-DE" sz="2000" b="1" dirty="0">
                <a:solidFill>
                  <a:srgbClr val="7030A0"/>
                </a:solidFill>
                <a:cs typeface="Arial" pitchFamily="34" charset="0"/>
              </a:rPr>
              <a:t>Landkreis Starnberg</a:t>
            </a:r>
          </a:p>
          <a:p>
            <a:pPr marL="0" indent="0">
              <a:buNone/>
            </a:pPr>
            <a:r>
              <a:rPr lang="de-DE" sz="2000" b="1" dirty="0">
                <a:solidFill>
                  <a:srgbClr val="7030A0"/>
                </a:solidFill>
                <a:cs typeface="Arial" pitchFamily="34" charset="0"/>
              </a:rPr>
              <a:t>Provinz Mailand</a:t>
            </a:r>
          </a:p>
          <a:p>
            <a:pPr marL="0" indent="0">
              <a:buNone/>
            </a:pPr>
            <a:r>
              <a:rPr lang="de-DE" sz="2000" b="1" dirty="0">
                <a:solidFill>
                  <a:srgbClr val="7030A0"/>
                </a:solidFill>
                <a:cs typeface="Arial" pitchFamily="34" charset="0"/>
              </a:rPr>
              <a:t>Rayon Perm</a:t>
            </a:r>
          </a:p>
          <a:p>
            <a:pPr marL="0" indent="0">
              <a:buNone/>
            </a:pPr>
            <a:r>
              <a:rPr lang="de-DE" sz="2000" b="1" dirty="0">
                <a:solidFill>
                  <a:srgbClr val="7030A0"/>
                </a:solidFill>
                <a:cs typeface="Arial" pitchFamily="34" charset="0"/>
              </a:rPr>
              <a:t>Oblast Königsberg</a:t>
            </a:r>
          </a:p>
        </p:txBody>
      </p:sp>
      <p:sp>
        <p:nvSpPr>
          <p:cNvPr id="4" name="Fußzeilenplatzhalter 3"/>
          <p:cNvSpPr>
            <a:spLocks noGrp="1"/>
          </p:cNvSpPr>
          <p:nvPr>
            <p:ph type="ftr" sz="quarter" idx="14"/>
          </p:nvPr>
        </p:nvSpPr>
        <p:spPr>
          <a:xfrm>
            <a:off x="467544" y="6376243"/>
            <a:ext cx="7632848" cy="365125"/>
          </a:xfrm>
        </p:spPr>
        <p:txBody>
          <a:bodyPr/>
          <a:lstStyle/>
          <a:p>
            <a:r>
              <a:rPr lang="de-DE" smtClean="0"/>
              <a:t>Auf der Grundlage der Schulungsunterlagen der AG RDA - Modul 4.03.07: Normdaten: Geografika | Stand: Oktober 2017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20</a:t>
            </a:fld>
            <a:endParaRPr lang="de-DE"/>
          </a:p>
        </p:txBody>
      </p:sp>
    </p:spTree>
    <p:extLst>
      <p:ext uri="{BB962C8B-B14F-4D97-AF65-F5344CB8AC3E}">
        <p14:creationId xmlns:p14="http://schemas.microsoft.com/office/powerpoint/2010/main" val="2549926012"/>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AT" dirty="0" err="1"/>
              <a:t>Geografika</a:t>
            </a:r>
            <a:r>
              <a:rPr lang="de-AT" dirty="0"/>
              <a:t> mit demselben Namen</a:t>
            </a:r>
            <a:endParaRPr lang="de-DE" dirty="0"/>
          </a:p>
        </p:txBody>
      </p:sp>
      <p:sp>
        <p:nvSpPr>
          <p:cNvPr id="3" name="Textplatzhalter 2"/>
          <p:cNvSpPr>
            <a:spLocks noGrp="1"/>
          </p:cNvSpPr>
          <p:nvPr>
            <p:ph type="body" sz="quarter" idx="13"/>
          </p:nvPr>
        </p:nvSpPr>
        <p:spPr/>
        <p:txBody>
          <a:bodyPr wrap="square"/>
          <a:lstStyle/>
          <a:p>
            <a:pPr marL="0" indent="0">
              <a:buNone/>
            </a:pPr>
            <a:r>
              <a:rPr lang="de-AT" dirty="0"/>
              <a:t>RDA </a:t>
            </a:r>
            <a:r>
              <a:rPr lang="de-AT" dirty="0">
                <a:hlinkClick r:id="rId3"/>
              </a:rPr>
              <a:t>16.2.2.13</a:t>
            </a:r>
            <a:r>
              <a:rPr lang="de-AT" dirty="0"/>
              <a:t> und </a:t>
            </a:r>
            <a:r>
              <a:rPr lang="de-AT" dirty="0">
                <a:hlinkClick r:id="rId4"/>
              </a:rPr>
              <a:t>ERL zu RDA </a:t>
            </a:r>
            <a:r>
              <a:rPr lang="de-AT" dirty="0" smtClean="0">
                <a:hlinkClick r:id="rId4"/>
              </a:rPr>
              <a:t>16.2.2.13</a:t>
            </a:r>
            <a:r>
              <a:rPr lang="de-AT" dirty="0" smtClean="0"/>
              <a:t> s</a:t>
            </a:r>
            <a:r>
              <a:rPr lang="de-AT" dirty="0"/>
              <a:t>. </a:t>
            </a:r>
            <a:r>
              <a:rPr lang="de-DE" dirty="0">
                <a:hlinkClick r:id="rId5"/>
              </a:rPr>
              <a:t>EH-G-02</a:t>
            </a:r>
            <a:endParaRPr lang="de-DE" dirty="0"/>
          </a:p>
          <a:p>
            <a:pPr marL="0" indent="0">
              <a:buNone/>
            </a:pPr>
            <a:endParaRPr lang="de-AT" dirty="0">
              <a:solidFill>
                <a:srgbClr val="FF0000"/>
              </a:solidFill>
            </a:endParaRPr>
          </a:p>
          <a:p>
            <a:r>
              <a:rPr lang="de-AT" dirty="0"/>
              <a:t>Gleichnamige geografische Namen werden, soweit beide in der GND vorhanden sind, durch identifizierende Zusätze unterschieden (evtl. nur beim unbekannteren/“kleineren“ </a:t>
            </a:r>
            <a:r>
              <a:rPr lang="de-AT" dirty="0" err="1"/>
              <a:t>Geografikum</a:t>
            </a:r>
            <a:r>
              <a:rPr lang="de-AT" dirty="0"/>
              <a:t>).</a:t>
            </a:r>
          </a:p>
          <a:p>
            <a:r>
              <a:rPr lang="de-AT" dirty="0"/>
              <a:t>Die als identifizierender Zusatz verwendete Bezeichnung  muss als Entität in der GND vorhanden sein. </a:t>
            </a:r>
          </a:p>
          <a:p>
            <a:r>
              <a:rPr lang="de-AT" dirty="0"/>
              <a:t>Bevorzugt zu verwenden sind Flüsse/Berge/Orte, die für das </a:t>
            </a:r>
            <a:r>
              <a:rPr lang="de-AT" dirty="0" err="1"/>
              <a:t>Geografikum</a:t>
            </a:r>
            <a:r>
              <a:rPr lang="de-AT" dirty="0"/>
              <a:t> charakteristisch sind.</a:t>
            </a:r>
          </a:p>
        </p:txBody>
      </p:sp>
      <p:sp>
        <p:nvSpPr>
          <p:cNvPr id="4" name="Fußzeilenplatzhalter 3"/>
          <p:cNvSpPr>
            <a:spLocks noGrp="1"/>
          </p:cNvSpPr>
          <p:nvPr>
            <p:ph type="ftr" sz="quarter" idx="14"/>
          </p:nvPr>
        </p:nvSpPr>
        <p:spPr>
          <a:xfrm>
            <a:off x="467544" y="6376243"/>
            <a:ext cx="7632848" cy="365125"/>
          </a:xfrm>
        </p:spPr>
        <p:txBody>
          <a:bodyPr/>
          <a:lstStyle/>
          <a:p>
            <a:r>
              <a:rPr lang="de-DE" smtClean="0"/>
              <a:t>Auf der Grundlage der Schulungsunterlagen der AG RDA - Modul 4.03.07: Normdaten: Geografika | Stand: Oktober 2017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21</a:t>
            </a:fld>
            <a:endParaRPr lang="de-DE"/>
          </a:p>
        </p:txBody>
      </p:sp>
    </p:spTree>
    <p:extLst>
      <p:ext uri="{BB962C8B-B14F-4D97-AF65-F5344CB8AC3E}">
        <p14:creationId xmlns:p14="http://schemas.microsoft.com/office/powerpoint/2010/main" val="4156681911"/>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AT" dirty="0" err="1"/>
              <a:t>Geografika</a:t>
            </a:r>
            <a:r>
              <a:rPr lang="de-AT" dirty="0"/>
              <a:t> mit demselben Namen</a:t>
            </a:r>
            <a:endParaRPr lang="de-DE" dirty="0"/>
          </a:p>
        </p:txBody>
      </p:sp>
      <p:sp>
        <p:nvSpPr>
          <p:cNvPr id="3" name="Textplatzhalter 2"/>
          <p:cNvSpPr>
            <a:spLocks noGrp="1"/>
          </p:cNvSpPr>
          <p:nvPr>
            <p:ph type="body" sz="quarter" idx="13"/>
          </p:nvPr>
        </p:nvSpPr>
        <p:spPr/>
        <p:txBody>
          <a:bodyPr wrap="square"/>
          <a:lstStyle/>
          <a:p>
            <a:pPr marL="0" indent="0">
              <a:buNone/>
            </a:pPr>
            <a:r>
              <a:rPr lang="de-AT" dirty="0"/>
              <a:t>RDA </a:t>
            </a:r>
            <a:r>
              <a:rPr lang="de-AT" dirty="0">
                <a:hlinkClick r:id="rId3"/>
              </a:rPr>
              <a:t>16.2.2.13</a:t>
            </a:r>
            <a:r>
              <a:rPr lang="de-AT" dirty="0"/>
              <a:t> und </a:t>
            </a:r>
            <a:r>
              <a:rPr lang="de-AT" dirty="0">
                <a:hlinkClick r:id="rId4"/>
              </a:rPr>
              <a:t>ERL zu RDA </a:t>
            </a:r>
            <a:r>
              <a:rPr lang="de-AT" dirty="0" smtClean="0">
                <a:hlinkClick r:id="rId4"/>
              </a:rPr>
              <a:t>16.2.2.13</a:t>
            </a:r>
            <a:r>
              <a:rPr lang="de-AT" dirty="0" smtClean="0"/>
              <a:t> s</a:t>
            </a:r>
            <a:r>
              <a:rPr lang="de-AT" dirty="0"/>
              <a:t>. </a:t>
            </a:r>
            <a:r>
              <a:rPr lang="de-DE" dirty="0">
                <a:hlinkClick r:id="rId5"/>
              </a:rPr>
              <a:t>EH-G-02</a:t>
            </a:r>
            <a:endParaRPr lang="de-DE" dirty="0"/>
          </a:p>
          <a:p>
            <a:endParaRPr lang="de-AT" sz="2000" dirty="0" smtClean="0"/>
          </a:p>
          <a:p>
            <a:r>
              <a:rPr lang="de-AT" dirty="0" smtClean="0"/>
              <a:t>Falls </a:t>
            </a:r>
            <a:r>
              <a:rPr lang="de-AT" dirty="0"/>
              <a:t>nicht möglich oder unüblich: die nächstübergeordnete geografische Einheit.</a:t>
            </a:r>
          </a:p>
          <a:p>
            <a:pPr marL="0" indent="0">
              <a:buNone/>
            </a:pPr>
            <a:r>
              <a:rPr lang="de-AT" b="1" dirty="0"/>
              <a:t>	</a:t>
            </a:r>
            <a:r>
              <a:rPr lang="de-AT" b="1" dirty="0">
                <a:solidFill>
                  <a:srgbClr val="7030A0"/>
                </a:solidFill>
              </a:rPr>
              <a:t>Erbach</a:t>
            </a:r>
            <a:r>
              <a:rPr lang="de-AT" b="1" dirty="0"/>
              <a:t> </a:t>
            </a:r>
            <a:r>
              <a:rPr lang="de-AT" b="1" dirty="0">
                <a:solidFill>
                  <a:srgbClr val="FF0000"/>
                </a:solidFill>
              </a:rPr>
              <a:t>(Odenwaldkreis)</a:t>
            </a:r>
          </a:p>
          <a:p>
            <a:r>
              <a:rPr lang="de-AT" dirty="0"/>
              <a:t>Ist die Angabe mehrerer identifizierender Zusätze notwendig, so werden sie, durch Doppelpunkt abgetrennt, ergänzt; </a:t>
            </a:r>
            <a:br>
              <a:rPr lang="de-AT" dirty="0"/>
            </a:br>
            <a:r>
              <a:rPr lang="de-AT" dirty="0"/>
              <a:t>ist ein geografischer Name dabei, steht er stets an erster Stelle.</a:t>
            </a:r>
          </a:p>
          <a:p>
            <a:pPr marL="0" indent="0">
              <a:buNone/>
            </a:pPr>
            <a:r>
              <a:rPr lang="de-AT" dirty="0"/>
              <a:t>	</a:t>
            </a:r>
            <a:r>
              <a:rPr lang="de-AT" b="1" dirty="0">
                <a:solidFill>
                  <a:srgbClr val="7030A0"/>
                </a:solidFill>
              </a:rPr>
              <a:t>Seebach</a:t>
            </a:r>
            <a:r>
              <a:rPr lang="de-AT" b="1" dirty="0"/>
              <a:t> </a:t>
            </a:r>
            <a:r>
              <a:rPr lang="de-AT" b="1" dirty="0">
                <a:solidFill>
                  <a:srgbClr val="FF0000"/>
                </a:solidFill>
              </a:rPr>
              <a:t>(Franken : Fluss) </a:t>
            </a:r>
            <a:endParaRPr lang="de-AT" b="1" dirty="0" smtClean="0">
              <a:solidFill>
                <a:srgbClr val="FF0000"/>
              </a:solidFill>
            </a:endParaRPr>
          </a:p>
          <a:p>
            <a:pPr marL="0" indent="0">
              <a:buNone/>
            </a:pPr>
            <a:r>
              <a:rPr lang="de-DE" b="1" dirty="0"/>
              <a:t>	</a:t>
            </a:r>
            <a:endParaRPr lang="de-AT" dirty="0"/>
          </a:p>
        </p:txBody>
      </p:sp>
      <p:sp>
        <p:nvSpPr>
          <p:cNvPr id="4" name="Fußzeilenplatzhalter 3"/>
          <p:cNvSpPr>
            <a:spLocks noGrp="1"/>
          </p:cNvSpPr>
          <p:nvPr>
            <p:ph type="ftr" sz="quarter" idx="14"/>
          </p:nvPr>
        </p:nvSpPr>
        <p:spPr>
          <a:xfrm>
            <a:off x="467544" y="6376243"/>
            <a:ext cx="7632848" cy="365125"/>
          </a:xfrm>
        </p:spPr>
        <p:txBody>
          <a:bodyPr/>
          <a:lstStyle/>
          <a:p>
            <a:r>
              <a:rPr lang="de-DE" smtClean="0"/>
              <a:t>Auf der Grundlage der Schulungsunterlagen der AG RDA - Modul 4.03.07: Normdaten: Geografika | Stand: Oktober 2017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22</a:t>
            </a:fld>
            <a:endParaRPr lang="de-DE"/>
          </a:p>
        </p:txBody>
      </p:sp>
    </p:spTree>
    <p:extLst>
      <p:ext uri="{BB962C8B-B14F-4D97-AF65-F5344CB8AC3E}">
        <p14:creationId xmlns:p14="http://schemas.microsoft.com/office/powerpoint/2010/main" val="1506589069"/>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AT" dirty="0" err="1"/>
              <a:t>Geografika</a:t>
            </a:r>
            <a:r>
              <a:rPr lang="de-AT" dirty="0"/>
              <a:t> mit demselben Namen</a:t>
            </a:r>
            <a:endParaRPr lang="de-DE" dirty="0"/>
          </a:p>
        </p:txBody>
      </p:sp>
      <p:sp>
        <p:nvSpPr>
          <p:cNvPr id="3" name="Textplatzhalter 2"/>
          <p:cNvSpPr>
            <a:spLocks noGrp="1"/>
          </p:cNvSpPr>
          <p:nvPr>
            <p:ph type="body" sz="quarter" idx="13"/>
          </p:nvPr>
        </p:nvSpPr>
        <p:spPr/>
        <p:txBody>
          <a:bodyPr wrap="square"/>
          <a:lstStyle/>
          <a:p>
            <a:pPr marL="0" indent="0">
              <a:buNone/>
            </a:pPr>
            <a:r>
              <a:rPr lang="de-AT" b="1" dirty="0"/>
              <a:t>Spezialfälle – Homonyme </a:t>
            </a:r>
            <a:r>
              <a:rPr lang="de-AT" dirty="0">
                <a:solidFill>
                  <a:srgbClr val="000000"/>
                </a:solidFill>
              </a:rPr>
              <a:t> </a:t>
            </a:r>
            <a:endParaRPr lang="de-AT" dirty="0" smtClean="0">
              <a:solidFill>
                <a:srgbClr val="000000"/>
              </a:solidFill>
            </a:endParaRPr>
          </a:p>
          <a:p>
            <a:pPr marL="0" indent="0">
              <a:buNone/>
            </a:pPr>
            <a:r>
              <a:rPr lang="de-AT" dirty="0" smtClean="0">
                <a:solidFill>
                  <a:srgbClr val="000000"/>
                </a:solidFill>
              </a:rPr>
              <a:t>RDA </a:t>
            </a:r>
            <a:r>
              <a:rPr lang="de-AT" dirty="0">
                <a:solidFill>
                  <a:srgbClr val="000000"/>
                </a:solidFill>
                <a:hlinkClick r:id="rId3"/>
              </a:rPr>
              <a:t>16.2.2.13</a:t>
            </a:r>
            <a:r>
              <a:rPr lang="de-AT" dirty="0">
                <a:solidFill>
                  <a:srgbClr val="000000"/>
                </a:solidFill>
              </a:rPr>
              <a:t> und </a:t>
            </a:r>
            <a:r>
              <a:rPr lang="de-AT" dirty="0">
                <a:solidFill>
                  <a:srgbClr val="000000"/>
                </a:solidFill>
                <a:hlinkClick r:id="rId4"/>
              </a:rPr>
              <a:t>ERL zu RDA </a:t>
            </a:r>
            <a:r>
              <a:rPr lang="de-AT" dirty="0" smtClean="0">
                <a:solidFill>
                  <a:srgbClr val="000000"/>
                </a:solidFill>
                <a:hlinkClick r:id="rId4"/>
              </a:rPr>
              <a:t>16.2.2.13</a:t>
            </a:r>
            <a:r>
              <a:rPr lang="de-AT" dirty="0" smtClean="0">
                <a:solidFill>
                  <a:srgbClr val="000000"/>
                </a:solidFill>
              </a:rPr>
              <a:t> </a:t>
            </a:r>
            <a:r>
              <a:rPr lang="de-AT" dirty="0" smtClean="0"/>
              <a:t>s</a:t>
            </a:r>
            <a:r>
              <a:rPr lang="de-AT" dirty="0"/>
              <a:t>.</a:t>
            </a:r>
            <a:r>
              <a:rPr lang="de-AT" dirty="0">
                <a:solidFill>
                  <a:srgbClr val="FF0000"/>
                </a:solidFill>
              </a:rPr>
              <a:t> </a:t>
            </a:r>
            <a:r>
              <a:rPr lang="de-DE" dirty="0" smtClean="0">
                <a:solidFill>
                  <a:srgbClr val="000000"/>
                </a:solidFill>
                <a:hlinkClick r:id="rId5"/>
              </a:rPr>
              <a:t>EH-G-02</a:t>
            </a:r>
            <a:endParaRPr lang="de-DE" dirty="0" smtClean="0">
              <a:solidFill>
                <a:srgbClr val="000000"/>
              </a:solidFill>
            </a:endParaRPr>
          </a:p>
          <a:p>
            <a:pPr>
              <a:lnSpc>
                <a:spcPct val="100000"/>
              </a:lnSpc>
            </a:pPr>
            <a:r>
              <a:rPr lang="de-AT" dirty="0" smtClean="0"/>
              <a:t>Ist </a:t>
            </a:r>
            <a:r>
              <a:rPr lang="de-AT" dirty="0"/>
              <a:t>eine Stadt/Gemeinde namensgleich mit einem Staat oder Gliedstaat, erhält i.d.R. diese den identifizierenden Zusatz „Stadt“.</a:t>
            </a:r>
            <a:r>
              <a:rPr lang="de-AT" sz="2000" b="1" dirty="0"/>
              <a:t>	</a:t>
            </a:r>
          </a:p>
          <a:p>
            <a:pPr marL="457200" lvl="1" indent="0">
              <a:lnSpc>
                <a:spcPct val="100000"/>
              </a:lnSpc>
              <a:buNone/>
            </a:pPr>
            <a:r>
              <a:rPr lang="de-AT" b="1" dirty="0"/>
              <a:t>	</a:t>
            </a:r>
            <a:r>
              <a:rPr lang="de-AT" b="1" dirty="0">
                <a:solidFill>
                  <a:srgbClr val="7030A0"/>
                </a:solidFill>
              </a:rPr>
              <a:t>Luxemburg</a:t>
            </a:r>
            <a:r>
              <a:rPr lang="de-AT" sz="1600" b="1" dirty="0"/>
              <a:t> </a:t>
            </a:r>
            <a:r>
              <a:rPr lang="de-AT" dirty="0"/>
              <a:t>		</a:t>
            </a:r>
            <a:r>
              <a:rPr lang="de-AT" b="1" dirty="0">
                <a:solidFill>
                  <a:srgbClr val="7030A0"/>
                </a:solidFill>
              </a:rPr>
              <a:t>Luxemburg</a:t>
            </a:r>
            <a:r>
              <a:rPr lang="de-AT" b="1" dirty="0"/>
              <a:t> </a:t>
            </a:r>
            <a:r>
              <a:rPr lang="de-AT" b="1" dirty="0">
                <a:solidFill>
                  <a:srgbClr val="FF0000"/>
                </a:solidFill>
              </a:rPr>
              <a:t>(Stadt)</a:t>
            </a:r>
          </a:p>
          <a:p>
            <a:r>
              <a:rPr lang="de-AT" dirty="0"/>
              <a:t>Ist eine Stadt/Gemeinde homonym zu einer naturräumlichen Einheit oder einem </a:t>
            </a:r>
            <a:r>
              <a:rPr lang="de-AT" dirty="0" err="1"/>
              <a:t>Ethnografikum</a:t>
            </a:r>
            <a:r>
              <a:rPr lang="de-AT" dirty="0"/>
              <a:t>, so wird letzterem eine zutreffende Gattungsbezeichnung als identifizierender Zusatz hinzugefügt. Der Ortsname bleibt i.d.R. ohne identifizierenden Zusatz. </a:t>
            </a:r>
          </a:p>
          <a:p>
            <a:pPr marL="457200" lvl="1" indent="0">
              <a:buNone/>
            </a:pPr>
            <a:r>
              <a:rPr lang="de-DE" b="1" dirty="0"/>
              <a:t>	</a:t>
            </a:r>
            <a:r>
              <a:rPr lang="de-DE" b="1" dirty="0">
                <a:solidFill>
                  <a:srgbClr val="7030A0"/>
                </a:solidFill>
              </a:rPr>
              <a:t>Fulda 	</a:t>
            </a:r>
            <a:r>
              <a:rPr lang="de-DE" b="1" dirty="0"/>
              <a:t>		</a:t>
            </a:r>
            <a:r>
              <a:rPr lang="de-DE" b="1" dirty="0">
                <a:solidFill>
                  <a:srgbClr val="7030A0"/>
                </a:solidFill>
              </a:rPr>
              <a:t>Fulda</a:t>
            </a:r>
            <a:r>
              <a:rPr lang="de-DE" b="1" dirty="0"/>
              <a:t> </a:t>
            </a:r>
            <a:r>
              <a:rPr lang="de-DE" b="1" dirty="0">
                <a:solidFill>
                  <a:srgbClr val="FF0000"/>
                </a:solidFill>
              </a:rPr>
              <a:t>(Fluss)</a:t>
            </a:r>
          </a:p>
          <a:p>
            <a:pPr marL="0" indent="0">
              <a:buNone/>
            </a:pPr>
            <a:endParaRPr lang="de-AT" dirty="0"/>
          </a:p>
        </p:txBody>
      </p:sp>
      <p:sp>
        <p:nvSpPr>
          <p:cNvPr id="4" name="Fußzeilenplatzhalter 3"/>
          <p:cNvSpPr>
            <a:spLocks noGrp="1"/>
          </p:cNvSpPr>
          <p:nvPr>
            <p:ph type="ftr" sz="quarter" idx="14"/>
          </p:nvPr>
        </p:nvSpPr>
        <p:spPr>
          <a:xfrm>
            <a:off x="467544" y="6376243"/>
            <a:ext cx="7632848" cy="365125"/>
          </a:xfrm>
        </p:spPr>
        <p:txBody>
          <a:bodyPr/>
          <a:lstStyle/>
          <a:p>
            <a:r>
              <a:rPr lang="de-DE" smtClean="0"/>
              <a:t>Auf der Grundlage der Schulungsunterlagen der AG RDA - Modul 4.03.07: Normdaten: Geografika | Stand: Oktober 2017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23</a:t>
            </a:fld>
            <a:endParaRPr lang="de-DE"/>
          </a:p>
        </p:txBody>
      </p:sp>
    </p:spTree>
    <p:extLst>
      <p:ext uri="{BB962C8B-B14F-4D97-AF65-F5344CB8AC3E}">
        <p14:creationId xmlns:p14="http://schemas.microsoft.com/office/powerpoint/2010/main" val="1210874378"/>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AT" dirty="0" err="1"/>
              <a:t>Geografika</a:t>
            </a:r>
            <a:r>
              <a:rPr lang="de-AT" dirty="0"/>
              <a:t> mit demselben Namen</a:t>
            </a:r>
            <a:endParaRPr lang="de-DE" dirty="0"/>
          </a:p>
        </p:txBody>
      </p:sp>
      <p:sp>
        <p:nvSpPr>
          <p:cNvPr id="3" name="Textplatzhalter 2"/>
          <p:cNvSpPr>
            <a:spLocks noGrp="1"/>
          </p:cNvSpPr>
          <p:nvPr>
            <p:ph type="body" sz="quarter" idx="13"/>
          </p:nvPr>
        </p:nvSpPr>
        <p:spPr/>
        <p:txBody>
          <a:bodyPr wrap="square"/>
          <a:lstStyle/>
          <a:p>
            <a:pPr marL="0" indent="0">
              <a:buNone/>
            </a:pPr>
            <a:r>
              <a:rPr lang="de-AT" b="1" dirty="0"/>
              <a:t>Spezialfälle – Homonyme </a:t>
            </a:r>
            <a:r>
              <a:rPr lang="de-AT" dirty="0">
                <a:solidFill>
                  <a:srgbClr val="000000"/>
                </a:solidFill>
              </a:rPr>
              <a:t> </a:t>
            </a:r>
            <a:endParaRPr lang="de-AT" dirty="0" smtClean="0">
              <a:solidFill>
                <a:srgbClr val="000000"/>
              </a:solidFill>
            </a:endParaRPr>
          </a:p>
          <a:p>
            <a:pPr marL="0" indent="0">
              <a:buNone/>
            </a:pPr>
            <a:r>
              <a:rPr lang="de-AT" dirty="0" smtClean="0">
                <a:solidFill>
                  <a:srgbClr val="000000"/>
                </a:solidFill>
              </a:rPr>
              <a:t>RDA </a:t>
            </a:r>
            <a:r>
              <a:rPr lang="de-AT" dirty="0">
                <a:solidFill>
                  <a:srgbClr val="000000"/>
                </a:solidFill>
                <a:hlinkClick r:id="rId3"/>
              </a:rPr>
              <a:t>16.2.2.13</a:t>
            </a:r>
            <a:r>
              <a:rPr lang="de-AT" dirty="0">
                <a:solidFill>
                  <a:srgbClr val="000000"/>
                </a:solidFill>
              </a:rPr>
              <a:t> und </a:t>
            </a:r>
            <a:r>
              <a:rPr lang="de-AT" dirty="0">
                <a:solidFill>
                  <a:srgbClr val="000000"/>
                </a:solidFill>
                <a:hlinkClick r:id="rId4"/>
              </a:rPr>
              <a:t>ERL zu RDA </a:t>
            </a:r>
            <a:r>
              <a:rPr lang="de-AT" dirty="0" smtClean="0">
                <a:solidFill>
                  <a:srgbClr val="000000"/>
                </a:solidFill>
                <a:hlinkClick r:id="rId4"/>
              </a:rPr>
              <a:t>16.2.2.13</a:t>
            </a:r>
            <a:r>
              <a:rPr lang="de-AT" dirty="0" smtClean="0">
                <a:solidFill>
                  <a:srgbClr val="000000"/>
                </a:solidFill>
              </a:rPr>
              <a:t> </a:t>
            </a:r>
            <a:r>
              <a:rPr lang="de-AT" dirty="0" smtClean="0"/>
              <a:t>s</a:t>
            </a:r>
            <a:r>
              <a:rPr lang="de-AT" dirty="0"/>
              <a:t>.</a:t>
            </a:r>
            <a:r>
              <a:rPr lang="de-AT" dirty="0">
                <a:solidFill>
                  <a:srgbClr val="FF0000"/>
                </a:solidFill>
              </a:rPr>
              <a:t> </a:t>
            </a:r>
            <a:r>
              <a:rPr lang="de-DE" dirty="0" smtClean="0">
                <a:solidFill>
                  <a:srgbClr val="000000"/>
                </a:solidFill>
                <a:hlinkClick r:id="rId5"/>
              </a:rPr>
              <a:t>EH-G-02</a:t>
            </a:r>
            <a:endParaRPr lang="de-DE" dirty="0" smtClean="0">
              <a:solidFill>
                <a:srgbClr val="000000"/>
              </a:solidFill>
            </a:endParaRPr>
          </a:p>
          <a:p>
            <a:pPr>
              <a:lnSpc>
                <a:spcPct val="100000"/>
              </a:lnSpc>
              <a:spcAft>
                <a:spcPts val="1200"/>
              </a:spcAft>
            </a:pPr>
            <a:r>
              <a:rPr lang="de-AT" dirty="0"/>
              <a:t>Ist eine Gebietskörperschaft homonym zu einer naturräumlichen Einheit gleicher oder annähernd gleicher geografischer Lage, wird auf eine bevorzugte Bezeichnung normiert. </a:t>
            </a:r>
          </a:p>
          <a:p>
            <a:pPr>
              <a:lnSpc>
                <a:spcPct val="100000"/>
              </a:lnSpc>
              <a:spcBef>
                <a:spcPts val="0"/>
              </a:spcBef>
            </a:pPr>
            <a:r>
              <a:rPr lang="de-AT" dirty="0"/>
              <a:t>Sind die beiden Entitäten nicht deckungsgleich, so wird i.d.R. der Landschaftsbezeichnung der identifizierende Zusatz hinzugefügt. Der Name für Gebietskörperschaft bleibt dann ohne identifizierenden Zusatz. </a:t>
            </a:r>
          </a:p>
          <a:p>
            <a:pPr marL="0" indent="0">
              <a:lnSpc>
                <a:spcPct val="100000"/>
              </a:lnSpc>
              <a:spcBef>
                <a:spcPts val="0"/>
              </a:spcBef>
              <a:buNone/>
            </a:pPr>
            <a:r>
              <a:rPr lang="de-AT" sz="2800" b="1" dirty="0"/>
              <a:t>	</a:t>
            </a:r>
            <a:r>
              <a:rPr lang="de-AT" b="1" dirty="0">
                <a:solidFill>
                  <a:srgbClr val="7030A0"/>
                </a:solidFill>
              </a:rPr>
              <a:t>Makedonien </a:t>
            </a:r>
            <a:r>
              <a:rPr lang="de-AT" b="1" dirty="0">
                <a:solidFill>
                  <a:srgbClr val="FF0000"/>
                </a:solidFill>
              </a:rPr>
              <a:t>(Landschaft)</a:t>
            </a:r>
          </a:p>
          <a:p>
            <a:pPr marL="0" indent="0">
              <a:buNone/>
            </a:pPr>
            <a:endParaRPr lang="de-AT" dirty="0"/>
          </a:p>
        </p:txBody>
      </p:sp>
      <p:sp>
        <p:nvSpPr>
          <p:cNvPr id="4" name="Fußzeilenplatzhalter 3"/>
          <p:cNvSpPr>
            <a:spLocks noGrp="1"/>
          </p:cNvSpPr>
          <p:nvPr>
            <p:ph type="ftr" sz="quarter" idx="14"/>
          </p:nvPr>
        </p:nvSpPr>
        <p:spPr>
          <a:xfrm>
            <a:off x="467544" y="6376243"/>
            <a:ext cx="7632848" cy="365125"/>
          </a:xfrm>
        </p:spPr>
        <p:txBody>
          <a:bodyPr/>
          <a:lstStyle/>
          <a:p>
            <a:r>
              <a:rPr lang="de-DE" smtClean="0"/>
              <a:t>Auf der Grundlage der Schulungsunterlagen der AG RDA - Modul 4.03.07: Normdaten: Geografika | Stand: Oktober 2017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24</a:t>
            </a:fld>
            <a:endParaRPr lang="de-DE"/>
          </a:p>
        </p:txBody>
      </p:sp>
    </p:spTree>
    <p:extLst>
      <p:ext uri="{BB962C8B-B14F-4D97-AF65-F5344CB8AC3E}">
        <p14:creationId xmlns:p14="http://schemas.microsoft.com/office/powerpoint/2010/main" val="3545838588"/>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AT" dirty="0" err="1"/>
              <a:t>Geografika</a:t>
            </a:r>
            <a:r>
              <a:rPr lang="de-AT" dirty="0"/>
              <a:t> mit demselben Namen</a:t>
            </a:r>
            <a:endParaRPr lang="de-DE" dirty="0"/>
          </a:p>
        </p:txBody>
      </p:sp>
      <p:sp>
        <p:nvSpPr>
          <p:cNvPr id="3" name="Textplatzhalter 2"/>
          <p:cNvSpPr>
            <a:spLocks noGrp="1"/>
          </p:cNvSpPr>
          <p:nvPr>
            <p:ph type="body" sz="quarter" idx="13"/>
          </p:nvPr>
        </p:nvSpPr>
        <p:spPr/>
        <p:txBody>
          <a:bodyPr wrap="square"/>
          <a:lstStyle/>
          <a:p>
            <a:pPr marL="0" indent="0">
              <a:buNone/>
            </a:pPr>
            <a:r>
              <a:rPr lang="de-AT" b="1" dirty="0"/>
              <a:t>Spezialfälle – Homonyme </a:t>
            </a:r>
            <a:r>
              <a:rPr lang="de-AT" dirty="0">
                <a:solidFill>
                  <a:srgbClr val="000000"/>
                </a:solidFill>
              </a:rPr>
              <a:t> </a:t>
            </a:r>
            <a:endParaRPr lang="de-AT" dirty="0" smtClean="0">
              <a:solidFill>
                <a:srgbClr val="000000"/>
              </a:solidFill>
            </a:endParaRPr>
          </a:p>
          <a:p>
            <a:pPr marL="0" indent="0">
              <a:buNone/>
            </a:pPr>
            <a:r>
              <a:rPr lang="de-AT" dirty="0" smtClean="0">
                <a:solidFill>
                  <a:srgbClr val="000000"/>
                </a:solidFill>
              </a:rPr>
              <a:t>RDA </a:t>
            </a:r>
            <a:r>
              <a:rPr lang="de-AT" dirty="0">
                <a:solidFill>
                  <a:srgbClr val="000000"/>
                </a:solidFill>
                <a:hlinkClick r:id="rId3"/>
              </a:rPr>
              <a:t>16.2.2.13</a:t>
            </a:r>
            <a:r>
              <a:rPr lang="de-AT" dirty="0">
                <a:solidFill>
                  <a:srgbClr val="000000"/>
                </a:solidFill>
              </a:rPr>
              <a:t> und </a:t>
            </a:r>
            <a:r>
              <a:rPr lang="de-AT" dirty="0">
                <a:solidFill>
                  <a:srgbClr val="000000"/>
                </a:solidFill>
                <a:hlinkClick r:id="rId4"/>
              </a:rPr>
              <a:t>ERL zu RDA </a:t>
            </a:r>
            <a:r>
              <a:rPr lang="de-AT" dirty="0" smtClean="0">
                <a:solidFill>
                  <a:srgbClr val="000000"/>
                </a:solidFill>
                <a:hlinkClick r:id="rId4"/>
              </a:rPr>
              <a:t>16.2.2.13</a:t>
            </a:r>
            <a:r>
              <a:rPr lang="de-AT" dirty="0" smtClean="0">
                <a:solidFill>
                  <a:srgbClr val="000000"/>
                </a:solidFill>
              </a:rPr>
              <a:t> </a:t>
            </a:r>
            <a:r>
              <a:rPr lang="de-AT" dirty="0" smtClean="0"/>
              <a:t>s</a:t>
            </a:r>
            <a:r>
              <a:rPr lang="de-AT" dirty="0"/>
              <a:t>.</a:t>
            </a:r>
            <a:r>
              <a:rPr lang="de-AT" dirty="0">
                <a:solidFill>
                  <a:srgbClr val="FF0000"/>
                </a:solidFill>
              </a:rPr>
              <a:t> </a:t>
            </a:r>
            <a:r>
              <a:rPr lang="de-DE" dirty="0" smtClean="0">
                <a:solidFill>
                  <a:srgbClr val="000000"/>
                </a:solidFill>
                <a:hlinkClick r:id="rId5"/>
              </a:rPr>
              <a:t>EH-G-02</a:t>
            </a:r>
            <a:endParaRPr lang="de-DE" dirty="0" smtClean="0">
              <a:solidFill>
                <a:srgbClr val="000000"/>
              </a:solidFill>
            </a:endParaRPr>
          </a:p>
          <a:p>
            <a:pPr marL="0" indent="0">
              <a:buNone/>
            </a:pPr>
            <a:endParaRPr lang="de-DE" dirty="0" smtClean="0">
              <a:solidFill>
                <a:srgbClr val="000000"/>
              </a:solidFill>
            </a:endParaRPr>
          </a:p>
          <a:p>
            <a:pPr marL="0" indent="0">
              <a:buNone/>
            </a:pPr>
            <a:r>
              <a:rPr lang="de-AT" dirty="0"/>
              <a:t>Ist das </a:t>
            </a:r>
            <a:r>
              <a:rPr lang="de-AT" dirty="0" err="1"/>
              <a:t>Geografikum</a:t>
            </a:r>
            <a:r>
              <a:rPr lang="de-AT" dirty="0"/>
              <a:t> homonym zu einem </a:t>
            </a:r>
            <a:r>
              <a:rPr lang="de-AT" b="1" dirty="0"/>
              <a:t>Sachbegriff</a:t>
            </a:r>
            <a:r>
              <a:rPr lang="de-AT" dirty="0"/>
              <a:t>, erhält i.d.R. das </a:t>
            </a:r>
            <a:r>
              <a:rPr lang="de-AT" dirty="0" err="1"/>
              <a:t>Geografikum</a:t>
            </a:r>
            <a:r>
              <a:rPr lang="de-AT" dirty="0"/>
              <a:t> den identifizierenden Zusatz. Der Sachbegriff bleibt dann ohne identifizierenden Zusatz.</a:t>
            </a:r>
          </a:p>
          <a:p>
            <a:pPr marL="0" indent="0">
              <a:buNone/>
            </a:pPr>
            <a:r>
              <a:rPr lang="de-AT" dirty="0"/>
              <a:t>	</a:t>
            </a:r>
            <a:r>
              <a:rPr lang="de-AT" b="1" dirty="0">
                <a:solidFill>
                  <a:srgbClr val="7030A0"/>
                </a:solidFill>
              </a:rPr>
              <a:t>Lippe</a:t>
            </a:r>
            <a:r>
              <a:rPr lang="de-AT" b="1" dirty="0"/>
              <a:t> </a:t>
            </a:r>
            <a:r>
              <a:rPr lang="de-AT" b="1" dirty="0">
                <a:solidFill>
                  <a:srgbClr val="FF0000"/>
                </a:solidFill>
              </a:rPr>
              <a:t>(Fluss)</a:t>
            </a:r>
            <a:endParaRPr lang="de-AT" sz="900" b="1" dirty="0">
              <a:solidFill>
                <a:srgbClr val="FF0000"/>
              </a:solidFill>
            </a:endParaRPr>
          </a:p>
          <a:p>
            <a:pPr marL="0" indent="0">
              <a:buNone/>
            </a:pPr>
            <a:endParaRPr lang="de-AT" sz="900" b="1" dirty="0"/>
          </a:p>
          <a:p>
            <a:r>
              <a:rPr lang="de-AT" dirty="0"/>
              <a:t>Bei </a:t>
            </a:r>
            <a:r>
              <a:rPr lang="de-AT" dirty="0" err="1"/>
              <a:t>Homonymität</a:t>
            </a:r>
            <a:r>
              <a:rPr lang="de-AT" dirty="0"/>
              <a:t> zu einer </a:t>
            </a:r>
            <a:r>
              <a:rPr lang="de-AT" b="1" dirty="0"/>
              <a:t>Körperschaft</a:t>
            </a:r>
            <a:r>
              <a:rPr lang="de-AT" dirty="0"/>
              <a:t> erhält die Körperschaft den identifizierenden Zusatz. Das </a:t>
            </a:r>
            <a:r>
              <a:rPr lang="de-AT" dirty="0" err="1"/>
              <a:t>Geografikum</a:t>
            </a:r>
            <a:r>
              <a:rPr lang="de-AT" dirty="0"/>
              <a:t> bleibt i.d.R. ohne identifizierenden Zusatz.</a:t>
            </a:r>
          </a:p>
          <a:p>
            <a:pPr marL="0" indent="0">
              <a:buNone/>
            </a:pPr>
            <a:endParaRPr lang="de-AT" dirty="0"/>
          </a:p>
        </p:txBody>
      </p:sp>
      <p:sp>
        <p:nvSpPr>
          <p:cNvPr id="4" name="Fußzeilenplatzhalter 3"/>
          <p:cNvSpPr>
            <a:spLocks noGrp="1"/>
          </p:cNvSpPr>
          <p:nvPr>
            <p:ph type="ftr" sz="quarter" idx="14"/>
          </p:nvPr>
        </p:nvSpPr>
        <p:spPr>
          <a:xfrm>
            <a:off x="467544" y="6376243"/>
            <a:ext cx="7632848" cy="365125"/>
          </a:xfrm>
        </p:spPr>
        <p:txBody>
          <a:bodyPr/>
          <a:lstStyle/>
          <a:p>
            <a:r>
              <a:rPr lang="de-DE" smtClean="0"/>
              <a:t>Auf der Grundlage der Schulungsunterlagen der AG RDA - Modul 4.03.07: Normdaten: Geografika | Stand: Oktober 2017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25</a:t>
            </a:fld>
            <a:endParaRPr lang="de-DE"/>
          </a:p>
        </p:txBody>
      </p:sp>
    </p:spTree>
    <p:extLst>
      <p:ext uri="{BB962C8B-B14F-4D97-AF65-F5344CB8AC3E}">
        <p14:creationId xmlns:p14="http://schemas.microsoft.com/office/powerpoint/2010/main" val="2981114563"/>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AT" dirty="0"/>
              <a:t>Orte innerhalb von Städten (Ortsteile)</a:t>
            </a:r>
            <a:endParaRPr lang="de-DE" dirty="0"/>
          </a:p>
        </p:txBody>
      </p:sp>
      <p:sp>
        <p:nvSpPr>
          <p:cNvPr id="3" name="Textplatzhalter 2"/>
          <p:cNvSpPr>
            <a:spLocks noGrp="1"/>
          </p:cNvSpPr>
          <p:nvPr>
            <p:ph type="body" sz="quarter" idx="13"/>
          </p:nvPr>
        </p:nvSpPr>
        <p:spPr/>
        <p:txBody>
          <a:bodyPr wrap="square"/>
          <a:lstStyle/>
          <a:p>
            <a:pPr marL="0" indent="0">
              <a:buNone/>
            </a:pPr>
            <a:r>
              <a:rPr lang="de-AT" dirty="0"/>
              <a:t>RDA </a:t>
            </a:r>
            <a:r>
              <a:rPr lang="de-AT" dirty="0">
                <a:hlinkClick r:id="rId3"/>
              </a:rPr>
              <a:t>16.2.2.14</a:t>
            </a:r>
            <a:r>
              <a:rPr lang="de-AT" dirty="0"/>
              <a:t> und </a:t>
            </a:r>
            <a:r>
              <a:rPr lang="de-AT" dirty="0">
                <a:hlinkClick r:id="rId4"/>
              </a:rPr>
              <a:t>ERL 2 zu RDA 16.2.2.14</a:t>
            </a:r>
            <a:r>
              <a:rPr lang="de-AT" dirty="0"/>
              <a:t> </a:t>
            </a:r>
            <a:endParaRPr lang="de-AT" dirty="0" smtClean="0"/>
          </a:p>
          <a:p>
            <a:pPr marL="0" indent="0">
              <a:buNone/>
            </a:pPr>
            <a:r>
              <a:rPr lang="de-AT" dirty="0" smtClean="0"/>
              <a:t>s</a:t>
            </a:r>
            <a:r>
              <a:rPr lang="de-AT" dirty="0"/>
              <a:t>.</a:t>
            </a:r>
            <a:r>
              <a:rPr lang="de-AT" dirty="0">
                <a:solidFill>
                  <a:srgbClr val="FF0000"/>
                </a:solidFill>
              </a:rPr>
              <a:t> </a:t>
            </a:r>
            <a:r>
              <a:rPr lang="de-DE" dirty="0">
                <a:hlinkClick r:id="rId5"/>
              </a:rPr>
              <a:t>EH-G-05</a:t>
            </a:r>
            <a:endParaRPr lang="de-DE" dirty="0"/>
          </a:p>
          <a:p>
            <a:pPr marL="0" indent="0">
              <a:buNone/>
            </a:pPr>
            <a:endParaRPr lang="de-AT" dirty="0">
              <a:solidFill>
                <a:srgbClr val="FF0000"/>
              </a:solidFill>
            </a:endParaRPr>
          </a:p>
          <a:p>
            <a:r>
              <a:rPr lang="de-AT" dirty="0"/>
              <a:t>Für Ortsteile im deutschsprachigen Raum mit Ausnahme der Schweiz entspricht die Bindestrich-Namensform (Hauptort-Ortsteil) der offiziellen Regelung und ist gleichzeitig auch die gebräuchliche Form.</a:t>
            </a:r>
          </a:p>
          <a:p>
            <a:pPr marL="0" indent="0">
              <a:buNone/>
            </a:pPr>
            <a:r>
              <a:rPr lang="de-AT" sz="900" dirty="0"/>
              <a:t> </a:t>
            </a:r>
          </a:p>
          <a:p>
            <a:pPr marL="0" indent="0">
              <a:buNone/>
            </a:pPr>
            <a:r>
              <a:rPr lang="de-AT" sz="2000" i="1" dirty="0"/>
              <a:t>Beispiele:</a:t>
            </a:r>
          </a:p>
          <a:p>
            <a:pPr marL="0" indent="0">
              <a:buNone/>
            </a:pPr>
            <a:r>
              <a:rPr lang="de-AT" b="1" dirty="0"/>
              <a:t>	</a:t>
            </a:r>
            <a:r>
              <a:rPr lang="de-AT" sz="2000" b="1" dirty="0"/>
              <a:t>Frankfurt-Bockenheim</a:t>
            </a:r>
          </a:p>
          <a:p>
            <a:pPr marL="457200" lvl="1" indent="0">
              <a:buNone/>
            </a:pPr>
            <a:r>
              <a:rPr lang="de-AT" b="1" dirty="0"/>
              <a:t>	Wien-Leopoldstadt</a:t>
            </a:r>
          </a:p>
        </p:txBody>
      </p:sp>
      <p:sp>
        <p:nvSpPr>
          <p:cNvPr id="4" name="Fußzeilenplatzhalter 3"/>
          <p:cNvSpPr>
            <a:spLocks noGrp="1"/>
          </p:cNvSpPr>
          <p:nvPr>
            <p:ph type="ftr" sz="quarter" idx="14"/>
          </p:nvPr>
        </p:nvSpPr>
        <p:spPr>
          <a:xfrm>
            <a:off x="467544" y="6376243"/>
            <a:ext cx="7632848" cy="365125"/>
          </a:xfrm>
        </p:spPr>
        <p:txBody>
          <a:bodyPr/>
          <a:lstStyle/>
          <a:p>
            <a:r>
              <a:rPr lang="de-DE" smtClean="0"/>
              <a:t>Auf der Grundlage der Schulungsunterlagen der AG RDA - Modul 4.03.07: Normdaten: Geografika | Stand: Oktober 2017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26</a:t>
            </a:fld>
            <a:endParaRPr lang="de-DE"/>
          </a:p>
        </p:txBody>
      </p:sp>
    </p:spTree>
    <p:extLst>
      <p:ext uri="{BB962C8B-B14F-4D97-AF65-F5344CB8AC3E}">
        <p14:creationId xmlns:p14="http://schemas.microsoft.com/office/powerpoint/2010/main" val="3006447296"/>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AT" dirty="0"/>
              <a:t>Orte innerhalb von Städten (Ortsteile)</a:t>
            </a:r>
            <a:endParaRPr lang="de-DE" dirty="0"/>
          </a:p>
        </p:txBody>
      </p:sp>
      <p:sp>
        <p:nvSpPr>
          <p:cNvPr id="3" name="Textplatzhalter 2"/>
          <p:cNvSpPr>
            <a:spLocks noGrp="1"/>
          </p:cNvSpPr>
          <p:nvPr>
            <p:ph type="body" sz="quarter" idx="13"/>
          </p:nvPr>
        </p:nvSpPr>
        <p:spPr/>
        <p:txBody>
          <a:bodyPr wrap="square"/>
          <a:lstStyle/>
          <a:p>
            <a:pPr marL="0" indent="0">
              <a:buNone/>
            </a:pPr>
            <a:r>
              <a:rPr lang="de-AT" dirty="0"/>
              <a:t>RDA </a:t>
            </a:r>
            <a:r>
              <a:rPr lang="de-AT" dirty="0">
                <a:hlinkClick r:id="rId3"/>
              </a:rPr>
              <a:t>16.2.2.14</a:t>
            </a:r>
            <a:r>
              <a:rPr lang="de-AT" dirty="0"/>
              <a:t> und </a:t>
            </a:r>
            <a:r>
              <a:rPr lang="de-AT" dirty="0">
                <a:hlinkClick r:id="rId4"/>
              </a:rPr>
              <a:t>ERL 2 zu RDA 16.2.2.14</a:t>
            </a:r>
            <a:r>
              <a:rPr lang="de-AT" dirty="0"/>
              <a:t> </a:t>
            </a:r>
            <a:endParaRPr lang="de-AT" dirty="0" smtClean="0"/>
          </a:p>
          <a:p>
            <a:pPr marL="0" indent="0">
              <a:buNone/>
            </a:pPr>
            <a:r>
              <a:rPr lang="de-AT" dirty="0" smtClean="0"/>
              <a:t>s</a:t>
            </a:r>
            <a:r>
              <a:rPr lang="de-AT" dirty="0"/>
              <a:t>.</a:t>
            </a:r>
            <a:r>
              <a:rPr lang="de-AT" dirty="0">
                <a:solidFill>
                  <a:srgbClr val="FF0000"/>
                </a:solidFill>
              </a:rPr>
              <a:t> </a:t>
            </a:r>
            <a:r>
              <a:rPr lang="de-DE" dirty="0">
                <a:hlinkClick r:id="rId5"/>
              </a:rPr>
              <a:t>EH-G-05</a:t>
            </a:r>
            <a:endParaRPr lang="de-DE" dirty="0"/>
          </a:p>
          <a:p>
            <a:r>
              <a:rPr lang="de-AT" dirty="0" smtClean="0"/>
              <a:t>Erläuternde </a:t>
            </a:r>
            <a:r>
              <a:rPr lang="de-AT" dirty="0"/>
              <a:t>Bestandteile zum Namen des Hauptortes entfallen in der Bindestrich-Namensform. Erläuternde Bestandteile beim Ortsteil entfallen nicht. </a:t>
            </a:r>
          </a:p>
          <a:p>
            <a:pPr marL="0" indent="0">
              <a:buNone/>
            </a:pPr>
            <a:r>
              <a:rPr lang="de-AT" sz="2000" i="1" dirty="0"/>
              <a:t>Beispiele:</a:t>
            </a:r>
          </a:p>
          <a:p>
            <a:pPr marL="0" indent="0">
              <a:buNone/>
            </a:pPr>
            <a:r>
              <a:rPr lang="de-DE" sz="2000" b="1" dirty="0"/>
              <a:t>	</a:t>
            </a:r>
            <a:r>
              <a:rPr lang="de-DE" sz="2000" b="1" dirty="0">
                <a:solidFill>
                  <a:srgbClr val="7030A0"/>
                </a:solidFill>
              </a:rPr>
              <a:t>Frankfurt-Bockenheim</a:t>
            </a:r>
          </a:p>
          <a:p>
            <a:pPr marL="0" indent="0">
              <a:spcAft>
                <a:spcPts val="600"/>
              </a:spcAft>
              <a:buNone/>
            </a:pPr>
            <a:r>
              <a:rPr lang="de-DE" sz="2000" b="1" dirty="0"/>
              <a:t>	</a:t>
            </a:r>
            <a:r>
              <a:rPr lang="de-DE" sz="2000" b="1" dirty="0">
                <a:solidFill>
                  <a:srgbClr val="7030A0"/>
                </a:solidFill>
              </a:rPr>
              <a:t>Neusäß- </a:t>
            </a:r>
            <a:r>
              <a:rPr lang="de-DE" sz="2000" b="1" dirty="0" err="1">
                <a:solidFill>
                  <a:srgbClr val="7030A0"/>
                </a:solidFill>
              </a:rPr>
              <a:t>Westheim</a:t>
            </a:r>
            <a:r>
              <a:rPr lang="de-DE" sz="2000" b="1" dirty="0">
                <a:solidFill>
                  <a:srgbClr val="7030A0"/>
                </a:solidFill>
              </a:rPr>
              <a:t> b. Augsburg</a:t>
            </a:r>
          </a:p>
          <a:p>
            <a:r>
              <a:rPr lang="de-AT" dirty="0"/>
              <a:t>Bestehen Hauptort oder Vorort aus mehr als einem Wort, wird nach dem Bindestrich ein Spatium gesetzt. </a:t>
            </a:r>
          </a:p>
          <a:p>
            <a:pPr marL="0" indent="0">
              <a:buNone/>
            </a:pPr>
            <a:r>
              <a:rPr lang="de-AT" sz="2000" i="1" dirty="0"/>
              <a:t>Beispiele:</a:t>
            </a:r>
          </a:p>
          <a:p>
            <a:pPr marL="0" indent="0">
              <a:buNone/>
            </a:pPr>
            <a:r>
              <a:rPr lang="de-AT" sz="2000" b="1" i="1" dirty="0"/>
              <a:t>	</a:t>
            </a:r>
            <a:r>
              <a:rPr lang="de-AT" sz="2000" b="1" dirty="0">
                <a:solidFill>
                  <a:srgbClr val="7030A0"/>
                </a:solidFill>
              </a:rPr>
              <a:t>Bad Dürkheim- </a:t>
            </a:r>
            <a:r>
              <a:rPr lang="de-AT" sz="2000" b="1" dirty="0" err="1">
                <a:solidFill>
                  <a:srgbClr val="7030A0"/>
                </a:solidFill>
              </a:rPr>
              <a:t>Leistadt</a:t>
            </a:r>
            <a:endParaRPr lang="de-AT" sz="2000" b="1" dirty="0">
              <a:solidFill>
                <a:srgbClr val="7030A0"/>
              </a:solidFill>
            </a:endParaRPr>
          </a:p>
        </p:txBody>
      </p:sp>
      <p:sp>
        <p:nvSpPr>
          <p:cNvPr id="4" name="Fußzeilenplatzhalter 3"/>
          <p:cNvSpPr>
            <a:spLocks noGrp="1"/>
          </p:cNvSpPr>
          <p:nvPr>
            <p:ph type="ftr" sz="quarter" idx="14"/>
          </p:nvPr>
        </p:nvSpPr>
        <p:spPr>
          <a:xfrm>
            <a:off x="467544" y="6376243"/>
            <a:ext cx="7632848" cy="365125"/>
          </a:xfrm>
        </p:spPr>
        <p:txBody>
          <a:bodyPr/>
          <a:lstStyle/>
          <a:p>
            <a:r>
              <a:rPr lang="de-DE" smtClean="0"/>
              <a:t>Auf der Grundlage der Schulungsunterlagen der AG RDA - Modul 4.03.07: Normdaten: Geografika | Stand: Oktober 2017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27</a:t>
            </a:fld>
            <a:endParaRPr lang="de-DE"/>
          </a:p>
        </p:txBody>
      </p:sp>
    </p:spTree>
    <p:extLst>
      <p:ext uri="{BB962C8B-B14F-4D97-AF65-F5344CB8AC3E}">
        <p14:creationId xmlns:p14="http://schemas.microsoft.com/office/powerpoint/2010/main" val="1872517617"/>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AT" dirty="0"/>
              <a:t>Orte innerhalb von Städten (Ortsteile)</a:t>
            </a:r>
            <a:endParaRPr lang="de-DE" dirty="0"/>
          </a:p>
        </p:txBody>
      </p:sp>
      <p:sp>
        <p:nvSpPr>
          <p:cNvPr id="3" name="Textplatzhalter 2"/>
          <p:cNvSpPr>
            <a:spLocks noGrp="1"/>
          </p:cNvSpPr>
          <p:nvPr>
            <p:ph type="body" sz="quarter" idx="13"/>
          </p:nvPr>
        </p:nvSpPr>
        <p:spPr/>
        <p:txBody>
          <a:bodyPr wrap="square"/>
          <a:lstStyle/>
          <a:p>
            <a:pPr marL="0" indent="0">
              <a:buNone/>
            </a:pPr>
            <a:r>
              <a:rPr lang="de-AT" dirty="0"/>
              <a:t>RDA </a:t>
            </a:r>
            <a:r>
              <a:rPr lang="de-AT" dirty="0">
                <a:hlinkClick r:id="rId3"/>
              </a:rPr>
              <a:t>16.2.2.14</a:t>
            </a:r>
            <a:r>
              <a:rPr lang="de-AT" dirty="0"/>
              <a:t> und </a:t>
            </a:r>
            <a:r>
              <a:rPr lang="de-AT" dirty="0">
                <a:hlinkClick r:id="rId4"/>
              </a:rPr>
              <a:t>ERL 2 zu RDA 16.2.2.14</a:t>
            </a:r>
            <a:r>
              <a:rPr lang="de-AT" dirty="0"/>
              <a:t> </a:t>
            </a:r>
            <a:endParaRPr lang="de-AT" dirty="0" smtClean="0"/>
          </a:p>
          <a:p>
            <a:pPr marL="0" indent="0">
              <a:buNone/>
            </a:pPr>
            <a:r>
              <a:rPr lang="de-AT" dirty="0" smtClean="0"/>
              <a:t>s</a:t>
            </a:r>
            <a:r>
              <a:rPr lang="de-AT" dirty="0"/>
              <a:t>.</a:t>
            </a:r>
            <a:r>
              <a:rPr lang="de-AT" dirty="0">
                <a:solidFill>
                  <a:srgbClr val="FF0000"/>
                </a:solidFill>
              </a:rPr>
              <a:t> </a:t>
            </a:r>
            <a:r>
              <a:rPr lang="de-DE" dirty="0">
                <a:hlinkClick r:id="rId5"/>
              </a:rPr>
              <a:t>EH-G-05</a:t>
            </a:r>
            <a:endParaRPr lang="de-DE" dirty="0"/>
          </a:p>
          <a:p>
            <a:r>
              <a:rPr lang="de-AT" dirty="0"/>
              <a:t>Für Ortsteile außerhalb des deutschsprachigen Raums und für Ortsteile der gesamten Schweiz wird der bevorzugte Name anhand der Nachschlagewerke bestimmt. Wenn diese den Ortsteil selbstständig nachweisen, wird dieser auch selbstständig erfasst.</a:t>
            </a:r>
          </a:p>
          <a:p>
            <a:pPr marL="857250" lvl="2" indent="0">
              <a:buNone/>
            </a:pPr>
            <a:r>
              <a:rPr lang="de-AT" sz="2000" b="1" dirty="0" err="1">
                <a:solidFill>
                  <a:srgbClr val="7030A0"/>
                </a:solidFill>
              </a:rPr>
              <a:t>Riedbach</a:t>
            </a:r>
            <a:r>
              <a:rPr lang="de-AT" sz="2000" b="1" dirty="0"/>
              <a:t> </a:t>
            </a:r>
            <a:r>
              <a:rPr lang="de-AT" sz="2000" b="1" dirty="0">
                <a:solidFill>
                  <a:srgbClr val="FF0000"/>
                </a:solidFill>
              </a:rPr>
              <a:t>(Bern)</a:t>
            </a:r>
          </a:p>
          <a:p>
            <a:pPr marL="857250" lvl="2" indent="0">
              <a:buNone/>
            </a:pPr>
            <a:endParaRPr lang="de-AT" sz="900" b="1" dirty="0"/>
          </a:p>
          <a:p>
            <a:r>
              <a:rPr lang="de-AT" dirty="0"/>
              <a:t>Statuswechsel unterhalb der kommunalen Ebene, mit denen kein Wechsel des gebräuchlichen Namens verbunden ist, werden nicht berücksichtigt (kann ohnehin nur außerhalb des deutschsprachigen Raumes vorkommen).</a:t>
            </a:r>
          </a:p>
        </p:txBody>
      </p:sp>
      <p:sp>
        <p:nvSpPr>
          <p:cNvPr id="4" name="Fußzeilenplatzhalter 3"/>
          <p:cNvSpPr>
            <a:spLocks noGrp="1"/>
          </p:cNvSpPr>
          <p:nvPr>
            <p:ph type="ftr" sz="quarter" idx="14"/>
          </p:nvPr>
        </p:nvSpPr>
        <p:spPr>
          <a:xfrm>
            <a:off x="467544" y="6376243"/>
            <a:ext cx="7632848" cy="365125"/>
          </a:xfrm>
        </p:spPr>
        <p:txBody>
          <a:bodyPr/>
          <a:lstStyle/>
          <a:p>
            <a:r>
              <a:rPr lang="de-DE" smtClean="0"/>
              <a:t>Auf der Grundlage der Schulungsunterlagen der AG RDA - Modul 4.03.07: Normdaten: Geografika | Stand: Oktober 2017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28</a:t>
            </a:fld>
            <a:endParaRPr lang="de-DE"/>
          </a:p>
        </p:txBody>
      </p:sp>
    </p:spTree>
    <p:extLst>
      <p:ext uri="{BB962C8B-B14F-4D97-AF65-F5344CB8AC3E}">
        <p14:creationId xmlns:p14="http://schemas.microsoft.com/office/powerpoint/2010/main" val="1278539129"/>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AT" dirty="0"/>
              <a:t>Orte innerhalb von Städten (Ortsteile)</a:t>
            </a:r>
            <a:endParaRPr lang="de-DE" dirty="0"/>
          </a:p>
        </p:txBody>
      </p:sp>
      <p:sp>
        <p:nvSpPr>
          <p:cNvPr id="3" name="Textplatzhalter 2"/>
          <p:cNvSpPr>
            <a:spLocks noGrp="1"/>
          </p:cNvSpPr>
          <p:nvPr>
            <p:ph type="body" sz="quarter" idx="13"/>
          </p:nvPr>
        </p:nvSpPr>
        <p:spPr/>
        <p:txBody>
          <a:bodyPr wrap="square"/>
          <a:lstStyle/>
          <a:p>
            <a:pPr marL="0" indent="0">
              <a:buNone/>
            </a:pPr>
            <a:r>
              <a:rPr lang="de-AT" dirty="0"/>
              <a:t>RDA </a:t>
            </a:r>
            <a:r>
              <a:rPr lang="de-AT" dirty="0">
                <a:hlinkClick r:id="rId3"/>
              </a:rPr>
              <a:t>16.2.2.14</a:t>
            </a:r>
            <a:r>
              <a:rPr lang="de-AT" dirty="0"/>
              <a:t> und </a:t>
            </a:r>
            <a:r>
              <a:rPr lang="de-AT" dirty="0">
                <a:hlinkClick r:id="rId4"/>
              </a:rPr>
              <a:t>ERL 2 zu RDA 16.2.2.14</a:t>
            </a:r>
            <a:r>
              <a:rPr lang="de-AT" dirty="0"/>
              <a:t> </a:t>
            </a:r>
            <a:endParaRPr lang="de-AT" dirty="0" smtClean="0"/>
          </a:p>
          <a:p>
            <a:pPr marL="0" indent="0">
              <a:buNone/>
            </a:pPr>
            <a:r>
              <a:rPr lang="de-AT" dirty="0" smtClean="0"/>
              <a:t>s</a:t>
            </a:r>
            <a:r>
              <a:rPr lang="de-AT" dirty="0"/>
              <a:t>.</a:t>
            </a:r>
            <a:r>
              <a:rPr lang="de-AT" dirty="0">
                <a:solidFill>
                  <a:srgbClr val="FF0000"/>
                </a:solidFill>
              </a:rPr>
              <a:t> </a:t>
            </a:r>
            <a:r>
              <a:rPr lang="de-DE" dirty="0">
                <a:hlinkClick r:id="rId5"/>
              </a:rPr>
              <a:t>EH-G-05</a:t>
            </a:r>
            <a:endParaRPr lang="de-DE" dirty="0"/>
          </a:p>
          <a:p>
            <a:r>
              <a:rPr lang="de-AT" dirty="0"/>
              <a:t>Bei gezählten Ortsteilen wird der bevorzugte Name in unselbstständiger Form, beginnend mit dem Namen des Hauptortes, gewählt.</a:t>
            </a:r>
          </a:p>
          <a:p>
            <a:r>
              <a:rPr lang="de-AT" dirty="0"/>
              <a:t>Bei Ortsteilen, die sowohl namentlich benannt als auch gezählt sind, wird der bevorzugte Name mit der namentlichen Benennung gebildet. </a:t>
            </a:r>
          </a:p>
          <a:p>
            <a:pPr marL="0" indent="0">
              <a:buNone/>
            </a:pPr>
            <a:r>
              <a:rPr lang="de-AT" sz="2000" i="1" dirty="0"/>
              <a:t>Beispiel</a:t>
            </a:r>
            <a:r>
              <a:rPr lang="de-AT" dirty="0"/>
              <a:t>:</a:t>
            </a:r>
            <a:endParaRPr lang="de-DE" sz="2000" b="1" dirty="0"/>
          </a:p>
          <a:p>
            <a:pPr marL="857250" lvl="2" indent="0">
              <a:buNone/>
            </a:pPr>
            <a:r>
              <a:rPr lang="de-DE" sz="2000" b="1" dirty="0">
                <a:solidFill>
                  <a:srgbClr val="7030A0"/>
                </a:solidFill>
              </a:rPr>
              <a:t>Wien-Leopoldstadt	</a:t>
            </a:r>
          </a:p>
          <a:p>
            <a:pPr marL="857250" lvl="2" indent="0">
              <a:buNone/>
            </a:pPr>
            <a:r>
              <a:rPr lang="de-DE" sz="2000" dirty="0"/>
              <a:t>Abw. Name:</a:t>
            </a:r>
            <a:r>
              <a:rPr lang="de-DE" sz="2000" dirty="0">
                <a:solidFill>
                  <a:srgbClr val="7030A0"/>
                </a:solidFill>
              </a:rPr>
              <a:t> </a:t>
            </a:r>
            <a:r>
              <a:rPr lang="de-DE" sz="2000" b="1" dirty="0">
                <a:solidFill>
                  <a:srgbClr val="7030A0"/>
                </a:solidFill>
              </a:rPr>
              <a:t>Wien. 2. Bezirk</a:t>
            </a:r>
          </a:p>
        </p:txBody>
      </p:sp>
      <p:sp>
        <p:nvSpPr>
          <p:cNvPr id="4" name="Fußzeilenplatzhalter 3"/>
          <p:cNvSpPr>
            <a:spLocks noGrp="1"/>
          </p:cNvSpPr>
          <p:nvPr>
            <p:ph type="ftr" sz="quarter" idx="14"/>
          </p:nvPr>
        </p:nvSpPr>
        <p:spPr>
          <a:xfrm>
            <a:off x="467544" y="6376243"/>
            <a:ext cx="7632848" cy="365125"/>
          </a:xfrm>
        </p:spPr>
        <p:txBody>
          <a:bodyPr/>
          <a:lstStyle/>
          <a:p>
            <a:r>
              <a:rPr lang="de-DE" smtClean="0"/>
              <a:t>Auf der Grundlage der Schulungsunterlagen der AG RDA - Modul 4.03.07: Normdaten: Geografika | Stand: Oktober 2017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29</a:t>
            </a:fld>
            <a:endParaRPr lang="de-DE"/>
          </a:p>
        </p:txBody>
      </p:sp>
    </p:spTree>
    <p:extLst>
      <p:ext uri="{BB962C8B-B14F-4D97-AF65-F5344CB8AC3E}">
        <p14:creationId xmlns:p14="http://schemas.microsoft.com/office/powerpoint/2010/main" val="149178749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pPr marL="0" indent="0"/>
            <a:r>
              <a:rPr lang="de-AT" dirty="0"/>
              <a:t>Grundsätzliches</a:t>
            </a:r>
            <a:endParaRPr lang="de-DE" dirty="0"/>
          </a:p>
        </p:txBody>
      </p:sp>
      <p:sp>
        <p:nvSpPr>
          <p:cNvPr id="3" name="Textplatzhalter 2"/>
          <p:cNvSpPr>
            <a:spLocks noGrp="1"/>
          </p:cNvSpPr>
          <p:nvPr>
            <p:ph type="body" sz="quarter" idx="13"/>
          </p:nvPr>
        </p:nvSpPr>
        <p:spPr/>
        <p:txBody>
          <a:bodyPr wrap="square"/>
          <a:lstStyle/>
          <a:p>
            <a:r>
              <a:rPr lang="de-AT" dirty="0" smtClean="0"/>
              <a:t>Gebietskörperschaften </a:t>
            </a:r>
            <a:r>
              <a:rPr lang="de-AT" dirty="0"/>
              <a:t>als Urheber (bzw. sonstige beteiligte Körperschaften) werden gemäß RDA als Körperschaften behandelt:</a:t>
            </a:r>
          </a:p>
          <a:p>
            <a:pPr marL="361950" indent="0">
              <a:buNone/>
            </a:pPr>
            <a:r>
              <a:rPr lang="de-DE" sz="1800" dirty="0" smtClean="0"/>
              <a:t>„Körperschaft: eine </a:t>
            </a:r>
            <a:r>
              <a:rPr lang="de-DE" sz="1800" dirty="0"/>
              <a:t>Organisation oder eine Gruppe von Personen und/oder Organisationen, die durch einen </a:t>
            </a:r>
            <a:r>
              <a:rPr lang="de-DE" sz="1800" dirty="0" smtClean="0"/>
              <a:t>bestimmte Bezeichnung </a:t>
            </a:r>
            <a:r>
              <a:rPr lang="de-DE" sz="1800" dirty="0"/>
              <a:t>identifiziert </a:t>
            </a:r>
            <a:r>
              <a:rPr lang="de-DE" sz="1800" dirty="0" smtClean="0"/>
              <a:t>wird und </a:t>
            </a:r>
            <a:r>
              <a:rPr lang="de-DE" sz="1800" dirty="0"/>
              <a:t>die als Einheit handelt oder handeln kann.“ </a:t>
            </a:r>
            <a:br>
              <a:rPr lang="de-DE" sz="1800" dirty="0"/>
            </a:br>
            <a:r>
              <a:rPr lang="de-DE" sz="1800" dirty="0"/>
              <a:t>(RDA </a:t>
            </a:r>
            <a:r>
              <a:rPr lang="de-DE" sz="1800" dirty="0">
                <a:hlinkClick r:id="rId2"/>
              </a:rPr>
              <a:t>8.1.2</a:t>
            </a:r>
            <a:r>
              <a:rPr lang="de-DE" sz="1800" dirty="0"/>
              <a:t>)</a:t>
            </a:r>
            <a:endParaRPr lang="de-AT" sz="1800" dirty="0"/>
          </a:p>
          <a:p>
            <a:r>
              <a:rPr lang="de-AT" dirty="0"/>
              <a:t>Körperschaft als Entitäten der Gruppe 2 geregelt in </a:t>
            </a:r>
            <a:br>
              <a:rPr lang="de-AT" dirty="0"/>
            </a:br>
            <a:r>
              <a:rPr lang="de-AT" dirty="0"/>
              <a:t>Kapitel 8 und 11 </a:t>
            </a:r>
          </a:p>
          <a:p>
            <a:r>
              <a:rPr lang="de-AT" dirty="0"/>
              <a:t>Kapitel 16 (</a:t>
            </a:r>
            <a:r>
              <a:rPr lang="de-AT" dirty="0" err="1"/>
              <a:t>Geografika</a:t>
            </a:r>
            <a:r>
              <a:rPr lang="de-AT" dirty="0"/>
              <a:t>) dient hier als Ergänzung zu Kapitel 11 in Fragen, die Gebietskörperschaften betreffen.</a:t>
            </a:r>
          </a:p>
        </p:txBody>
      </p:sp>
      <p:sp>
        <p:nvSpPr>
          <p:cNvPr id="4" name="Fußzeilenplatzhalter 3"/>
          <p:cNvSpPr>
            <a:spLocks noGrp="1"/>
          </p:cNvSpPr>
          <p:nvPr>
            <p:ph type="ftr" sz="quarter" idx="14"/>
          </p:nvPr>
        </p:nvSpPr>
        <p:spPr>
          <a:xfrm>
            <a:off x="467544" y="6376243"/>
            <a:ext cx="7632848" cy="365125"/>
          </a:xfrm>
        </p:spPr>
        <p:txBody>
          <a:bodyPr/>
          <a:lstStyle/>
          <a:p>
            <a:r>
              <a:rPr lang="de-DE" smtClean="0"/>
              <a:t>Auf der Grundlage der Schulungsunterlagen der AG RDA - Modul 4.03.07: Normdaten: Geografika | Stand: Oktober 2017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3</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AT" dirty="0"/>
              <a:t>Orte innerhalb von Städten (Ortsteile)</a:t>
            </a:r>
            <a:endParaRPr lang="de-DE" dirty="0"/>
          </a:p>
        </p:txBody>
      </p:sp>
      <p:sp>
        <p:nvSpPr>
          <p:cNvPr id="3" name="Textplatzhalter 2"/>
          <p:cNvSpPr>
            <a:spLocks noGrp="1"/>
          </p:cNvSpPr>
          <p:nvPr>
            <p:ph type="body" sz="quarter" idx="13"/>
          </p:nvPr>
        </p:nvSpPr>
        <p:spPr/>
        <p:txBody>
          <a:bodyPr wrap="square"/>
          <a:lstStyle/>
          <a:p>
            <a:pPr marL="0" indent="0">
              <a:buNone/>
            </a:pPr>
            <a:r>
              <a:rPr lang="de-AT" dirty="0"/>
              <a:t>RDA </a:t>
            </a:r>
            <a:r>
              <a:rPr lang="de-AT" dirty="0">
                <a:hlinkClick r:id="rId3"/>
              </a:rPr>
              <a:t>16.2.2.14</a:t>
            </a:r>
            <a:r>
              <a:rPr lang="de-AT" dirty="0"/>
              <a:t> und </a:t>
            </a:r>
            <a:r>
              <a:rPr lang="de-AT" dirty="0">
                <a:hlinkClick r:id="rId4"/>
              </a:rPr>
              <a:t>ERL 2 zu RDA 16.2.2.14</a:t>
            </a:r>
            <a:r>
              <a:rPr lang="de-AT" dirty="0"/>
              <a:t> </a:t>
            </a:r>
            <a:endParaRPr lang="de-AT" dirty="0" smtClean="0"/>
          </a:p>
          <a:p>
            <a:pPr marL="0" indent="0">
              <a:buNone/>
            </a:pPr>
            <a:r>
              <a:rPr lang="de-AT" dirty="0" smtClean="0"/>
              <a:t>s</a:t>
            </a:r>
            <a:r>
              <a:rPr lang="de-AT" dirty="0"/>
              <a:t>.</a:t>
            </a:r>
            <a:r>
              <a:rPr lang="de-AT" dirty="0">
                <a:solidFill>
                  <a:srgbClr val="FF0000"/>
                </a:solidFill>
              </a:rPr>
              <a:t> </a:t>
            </a:r>
            <a:r>
              <a:rPr lang="de-DE" dirty="0">
                <a:hlinkClick r:id="rId5"/>
              </a:rPr>
              <a:t>EH-G-05</a:t>
            </a:r>
            <a:endParaRPr lang="de-DE" dirty="0"/>
          </a:p>
          <a:p>
            <a:pPr marL="0" indent="0">
              <a:buNone/>
            </a:pPr>
            <a:r>
              <a:rPr lang="de-AT" sz="2000" dirty="0"/>
              <a:t>Bedürfnis der Sacherschließung: Datensätze für den </a:t>
            </a:r>
            <a:r>
              <a:rPr lang="de-AT" sz="2000" dirty="0" err="1"/>
              <a:t>geograf</a:t>
            </a:r>
            <a:r>
              <a:rPr lang="de-AT" sz="2000" dirty="0"/>
              <a:t>. Raum von </a:t>
            </a:r>
            <a:r>
              <a:rPr lang="de-AT" sz="2000" dirty="0" err="1"/>
              <a:t>geograf</a:t>
            </a:r>
            <a:r>
              <a:rPr lang="de-AT" sz="2000" dirty="0"/>
              <a:t>. Einheiten eines Ortes, die keine Ortsteile im Sinne von Verwaltungseinheiten sind (und nicht </a:t>
            </a:r>
            <a:r>
              <a:rPr lang="de-AT" sz="2000" dirty="0" err="1"/>
              <a:t>gio</a:t>
            </a:r>
            <a:r>
              <a:rPr lang="de-AT" sz="2000" dirty="0"/>
              <a:t>, </a:t>
            </a:r>
            <a:r>
              <a:rPr lang="de-AT" sz="2000" dirty="0" err="1"/>
              <a:t>giw</a:t>
            </a:r>
            <a:r>
              <a:rPr lang="de-AT" sz="2000" dirty="0"/>
              <a:t>, gib gehören). </a:t>
            </a:r>
          </a:p>
          <a:p>
            <a:pPr marL="0" indent="0">
              <a:buNone/>
            </a:pPr>
            <a:r>
              <a:rPr lang="de-AT" sz="2000" dirty="0"/>
              <a:t>-&gt; werden wie Ortsteile erfasst</a:t>
            </a:r>
          </a:p>
          <a:p>
            <a:pPr marL="0" indent="0">
              <a:buNone/>
            </a:pPr>
            <a:r>
              <a:rPr lang="de-AT" sz="2000" dirty="0"/>
              <a:t>-&gt; Unterscheidung durch den </a:t>
            </a:r>
            <a:r>
              <a:rPr lang="de-AT" sz="2000" dirty="0" err="1"/>
              <a:t>Entitätencode</a:t>
            </a:r>
            <a:endParaRPr lang="de-AT" sz="2000" dirty="0"/>
          </a:p>
          <a:p>
            <a:r>
              <a:rPr lang="de-AT" sz="2000" dirty="0" smtClean="0"/>
              <a:t>Ortsteile </a:t>
            </a:r>
            <a:r>
              <a:rPr lang="de-AT" sz="2000" dirty="0"/>
              <a:t>im Sinne von Verwaltungseinheiten (= können geistige Schöpfer sein) = </a:t>
            </a:r>
            <a:r>
              <a:rPr lang="de-AT" sz="2000" dirty="0" err="1"/>
              <a:t>Entitätencode</a:t>
            </a:r>
            <a:r>
              <a:rPr lang="de-AT" sz="2000" dirty="0"/>
              <a:t> „</a:t>
            </a:r>
            <a:r>
              <a:rPr lang="de-AT" sz="2000" dirty="0" err="1"/>
              <a:t>gik</a:t>
            </a:r>
            <a:r>
              <a:rPr lang="de-AT" sz="2000" dirty="0"/>
              <a:t>“</a:t>
            </a:r>
          </a:p>
          <a:p>
            <a:r>
              <a:rPr lang="de-AT" sz="2000" dirty="0"/>
              <a:t>Datensätze, die wie Ortsteile erfasst werden, aber keine Verwaltungseinheiten sind = </a:t>
            </a:r>
            <a:r>
              <a:rPr lang="de-AT" sz="2000" dirty="0" err="1"/>
              <a:t>Entitätencode</a:t>
            </a:r>
            <a:r>
              <a:rPr lang="de-AT" sz="2000" dirty="0"/>
              <a:t> „</a:t>
            </a:r>
            <a:r>
              <a:rPr lang="de-AT" sz="2000" dirty="0" err="1"/>
              <a:t>giz</a:t>
            </a:r>
            <a:r>
              <a:rPr lang="de-AT" sz="2000" dirty="0" smtClean="0"/>
              <a:t>“</a:t>
            </a:r>
          </a:p>
          <a:p>
            <a:pPr marL="0" indent="0">
              <a:buNone/>
            </a:pPr>
            <a:endParaRPr lang="de-AT" sz="2000" dirty="0"/>
          </a:p>
          <a:p>
            <a:pPr marL="0" indent="0">
              <a:lnSpc>
                <a:spcPts val="2160"/>
              </a:lnSpc>
              <a:spcBef>
                <a:spcPts val="0"/>
              </a:spcBef>
              <a:buNone/>
            </a:pPr>
            <a:r>
              <a:rPr lang="de-AT" sz="2000" i="1" dirty="0"/>
              <a:t>	Beispiel</a:t>
            </a:r>
            <a:r>
              <a:rPr lang="de-AT" sz="2000" dirty="0"/>
              <a:t>: </a:t>
            </a:r>
            <a:r>
              <a:rPr lang="de-DE" sz="2000" b="1" dirty="0" smtClean="0">
                <a:latin typeface="Verdana"/>
                <a:ea typeface="Times New Roman"/>
                <a:cs typeface="Times New Roman"/>
              </a:rPr>
              <a:t>Wien-Mauer</a:t>
            </a:r>
            <a:endParaRPr lang="de-DE" sz="2000" b="1" dirty="0">
              <a:latin typeface="Verdana"/>
              <a:ea typeface="Calibri"/>
              <a:cs typeface="Times New Roman"/>
            </a:endParaRPr>
          </a:p>
          <a:p>
            <a:pPr marL="0" indent="0">
              <a:lnSpc>
                <a:spcPts val="2160"/>
              </a:lnSpc>
              <a:spcBef>
                <a:spcPts val="0"/>
              </a:spcBef>
              <a:buNone/>
              <a:tabLst>
                <a:tab pos="180340" algn="l"/>
              </a:tabLst>
            </a:pPr>
            <a:r>
              <a:rPr lang="de-DE" sz="2000" b="1" dirty="0">
                <a:latin typeface="Verdana"/>
                <a:ea typeface="Times New Roman"/>
                <a:cs typeface="Times New Roman"/>
              </a:rPr>
              <a:t>			  </a:t>
            </a:r>
            <a:r>
              <a:rPr lang="de-DE" sz="2000" i="1" dirty="0">
                <a:latin typeface="Verdana"/>
                <a:ea typeface="Times New Roman"/>
                <a:cs typeface="Times New Roman"/>
              </a:rPr>
              <a:t>B</a:t>
            </a:r>
            <a:r>
              <a:rPr lang="de-DE" sz="2000" b="1" dirty="0" smtClean="0">
                <a:latin typeface="Verdana"/>
                <a:ea typeface="Times New Roman"/>
                <a:cs typeface="Times New Roman"/>
              </a:rPr>
              <a:t> </a:t>
            </a:r>
            <a:r>
              <a:rPr lang="de-DE" sz="2000" dirty="0" smtClean="0">
                <a:latin typeface="Verdana"/>
                <a:ea typeface="Times New Roman"/>
                <a:cs typeface="Times New Roman"/>
              </a:rPr>
              <a:t>Katastralgemeinde</a:t>
            </a:r>
            <a:r>
              <a:rPr lang="de-DE" sz="2000" dirty="0" smtClean="0"/>
              <a:t> </a:t>
            </a:r>
            <a:r>
              <a:rPr lang="de-DE" sz="2000" dirty="0">
                <a:latin typeface="Verdana"/>
                <a:ea typeface="Calibri"/>
                <a:cs typeface="Times New Roman"/>
              </a:rPr>
              <a:t>	</a:t>
            </a:r>
          </a:p>
          <a:p>
            <a:pPr marL="0" indent="0">
              <a:buNone/>
            </a:pPr>
            <a:endParaRPr lang="de-DE" sz="2000" b="1" dirty="0"/>
          </a:p>
        </p:txBody>
      </p:sp>
      <p:sp>
        <p:nvSpPr>
          <p:cNvPr id="4" name="Fußzeilenplatzhalter 3"/>
          <p:cNvSpPr>
            <a:spLocks noGrp="1"/>
          </p:cNvSpPr>
          <p:nvPr>
            <p:ph type="ftr" sz="quarter" idx="14"/>
          </p:nvPr>
        </p:nvSpPr>
        <p:spPr>
          <a:xfrm>
            <a:off x="467544" y="6376243"/>
            <a:ext cx="7632848" cy="365125"/>
          </a:xfrm>
        </p:spPr>
        <p:txBody>
          <a:bodyPr/>
          <a:lstStyle/>
          <a:p>
            <a:r>
              <a:rPr lang="de-DE" smtClean="0"/>
              <a:t>Auf der Grundlage der Schulungsunterlagen der AG RDA - Modul 4.03.07: Normdaten: Geografika | Stand: Oktober 2017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30</a:t>
            </a:fld>
            <a:endParaRPr lang="de-DE"/>
          </a:p>
        </p:txBody>
      </p:sp>
      <p:sp>
        <p:nvSpPr>
          <p:cNvPr id="6" name="Textfeld 5"/>
          <p:cNvSpPr txBox="1"/>
          <p:nvPr/>
        </p:nvSpPr>
        <p:spPr>
          <a:xfrm>
            <a:off x="5796136" y="5661248"/>
            <a:ext cx="2958952" cy="584775"/>
          </a:xfrm>
          <a:prstGeom prst="rect">
            <a:avLst/>
          </a:prstGeom>
          <a:solidFill>
            <a:schemeClr val="bg1"/>
          </a:solidFill>
          <a:ln>
            <a:solidFill>
              <a:schemeClr val="tx1"/>
            </a:solidFill>
          </a:ln>
        </p:spPr>
        <p:txBody>
          <a:bodyPr wrap="none" rtlCol="0">
            <a:spAutoFit/>
          </a:bodyPr>
          <a:lstStyle/>
          <a:p>
            <a:r>
              <a:rPr lang="de-DE" sz="1400" dirty="0" smtClean="0">
                <a:latin typeface="Verdana" panose="020B0604030504040204" pitchFamily="34" charset="0"/>
                <a:ea typeface="Verdana" panose="020B0604030504040204" pitchFamily="34" charset="0"/>
                <a:cs typeface="Verdana" panose="020B0604030504040204" pitchFamily="34" charset="0"/>
              </a:rPr>
              <a:t>Katastralgemeinden </a:t>
            </a:r>
            <a:r>
              <a:rPr lang="de-DE" sz="1400" dirty="0">
                <a:latin typeface="Verdana" panose="020B0604030504040204" pitchFamily="34" charset="0"/>
                <a:ea typeface="Verdana" panose="020B0604030504040204" pitchFamily="34" charset="0"/>
                <a:cs typeface="Verdana" panose="020B0604030504040204" pitchFamily="34" charset="0"/>
              </a:rPr>
              <a:t>sind </a:t>
            </a:r>
            <a:r>
              <a:rPr lang="de-DE" sz="1400" dirty="0" smtClean="0">
                <a:latin typeface="Verdana" panose="020B0604030504040204" pitchFamily="34" charset="0"/>
                <a:ea typeface="Verdana" panose="020B0604030504040204" pitchFamily="34" charset="0"/>
                <a:cs typeface="Verdana" panose="020B0604030504040204" pitchFamily="34" charset="0"/>
              </a:rPr>
              <a:t>keine</a:t>
            </a:r>
          </a:p>
          <a:p>
            <a:r>
              <a:rPr lang="de-DE" sz="1400" dirty="0" smtClean="0">
                <a:latin typeface="Verdana" panose="020B0604030504040204" pitchFamily="34" charset="0"/>
                <a:ea typeface="Verdana" panose="020B0604030504040204" pitchFamily="34" charset="0"/>
                <a:cs typeface="Verdana" panose="020B0604030504040204" pitchFamily="34" charset="0"/>
              </a:rPr>
              <a:t>Verwaltungseinheiten</a:t>
            </a:r>
            <a:r>
              <a:rPr lang="de-DE" dirty="0">
                <a:latin typeface="Verdana" panose="020B0604030504040204" pitchFamily="34" charset="0"/>
                <a:ea typeface="Verdana" panose="020B0604030504040204" pitchFamily="34" charset="0"/>
                <a:cs typeface="Verdana" panose="020B0604030504040204" pitchFamily="34" charset="0"/>
              </a:rPr>
              <a:t>.</a:t>
            </a:r>
            <a:endParaRPr lang="de-DE" dirty="0" smtClean="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42373018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p:txBody>
          <a:bodyPr wrap="square"/>
          <a:lstStyle/>
          <a:p>
            <a:pPr marL="0" indent="0">
              <a:buNone/>
            </a:pPr>
            <a:r>
              <a:rPr lang="de-AT" dirty="0"/>
              <a:t>RDA </a:t>
            </a:r>
            <a:r>
              <a:rPr lang="de-AT" dirty="0">
                <a:hlinkClick r:id="rId3"/>
              </a:rPr>
              <a:t>16.2.3.3</a:t>
            </a:r>
            <a:r>
              <a:rPr lang="de-AT" dirty="0"/>
              <a:t>, RDA </a:t>
            </a:r>
            <a:r>
              <a:rPr lang="de-AT" dirty="0">
                <a:hlinkClick r:id="rId4"/>
              </a:rPr>
              <a:t>16.2.3.5</a:t>
            </a:r>
            <a:r>
              <a:rPr lang="de-AT" dirty="0"/>
              <a:t>, RDA </a:t>
            </a:r>
            <a:r>
              <a:rPr lang="de-AT" dirty="0">
                <a:hlinkClick r:id="rId5"/>
              </a:rPr>
              <a:t>16.2.3.6</a:t>
            </a:r>
            <a:r>
              <a:rPr lang="de-AT" dirty="0"/>
              <a:t> und </a:t>
            </a:r>
            <a:r>
              <a:rPr lang="de-AT" dirty="0">
                <a:hlinkClick r:id="rId6"/>
              </a:rPr>
              <a:t>ERL zu RDA 16.2.3.3</a:t>
            </a:r>
            <a:endParaRPr lang="de-AT" dirty="0"/>
          </a:p>
          <a:p>
            <a:pPr marL="0" indent="0">
              <a:buNone/>
            </a:pPr>
            <a:endParaRPr lang="de-AT" sz="900" dirty="0"/>
          </a:p>
          <a:p>
            <a:r>
              <a:rPr lang="de-AT" dirty="0"/>
              <a:t>Erfassen Sie als abweichenden Namen einen Namen, der sich deutlich von dem unterscheidet, der als bevorzugter Name des </a:t>
            </a:r>
            <a:r>
              <a:rPr lang="de-AT" dirty="0" err="1"/>
              <a:t>Geografikums</a:t>
            </a:r>
            <a:r>
              <a:rPr lang="de-AT" dirty="0"/>
              <a:t> gewählt wurde, egal ob er in Nachschlagewerken gefunden wurde oder aus einer abweichenden Transliteration des Namens resultiert. </a:t>
            </a:r>
          </a:p>
          <a:p>
            <a:r>
              <a:rPr lang="de-AT" dirty="0"/>
              <a:t>Erfassen Sie ausgeschriebene Namen als abweichende Namen, wenn die abgekürzte Form als bevorzugter Name erfasst wurde und umgekehrt.</a:t>
            </a:r>
          </a:p>
        </p:txBody>
      </p:sp>
      <p:sp>
        <p:nvSpPr>
          <p:cNvPr id="4" name="Fußzeilenplatzhalter 3"/>
          <p:cNvSpPr>
            <a:spLocks noGrp="1"/>
          </p:cNvSpPr>
          <p:nvPr>
            <p:ph type="ftr" sz="quarter" idx="14"/>
          </p:nvPr>
        </p:nvSpPr>
        <p:spPr>
          <a:xfrm>
            <a:off x="467544" y="6376243"/>
            <a:ext cx="7632848" cy="365125"/>
          </a:xfrm>
        </p:spPr>
        <p:txBody>
          <a:bodyPr/>
          <a:lstStyle/>
          <a:p>
            <a:r>
              <a:rPr lang="de-DE" smtClean="0"/>
              <a:t>Auf der Grundlage der Schulungsunterlagen der AG RDA - Modul 4.03.07: Normdaten: Geografika | Stand: Oktober 2017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31</a:t>
            </a:fld>
            <a:endParaRPr lang="de-DE"/>
          </a:p>
        </p:txBody>
      </p:sp>
      <p:sp>
        <p:nvSpPr>
          <p:cNvPr id="6" name="Titel 5"/>
          <p:cNvSpPr>
            <a:spLocks noGrp="1"/>
          </p:cNvSpPr>
          <p:nvPr>
            <p:ph type="title"/>
          </p:nvPr>
        </p:nvSpPr>
        <p:spPr/>
        <p:txBody>
          <a:bodyPr/>
          <a:lstStyle/>
          <a:p>
            <a:r>
              <a:rPr lang="de-AT" dirty="0" smtClean="0"/>
              <a:t>Abweichende </a:t>
            </a:r>
            <a:r>
              <a:rPr lang="de-AT" dirty="0"/>
              <a:t>Namen von </a:t>
            </a:r>
            <a:r>
              <a:rPr lang="de-AT" dirty="0" err="1"/>
              <a:t>Geografika</a:t>
            </a:r>
            <a:r>
              <a:rPr lang="de-AT" dirty="0"/>
              <a:t> (Orten)</a:t>
            </a:r>
            <a:endParaRPr lang="de-DE" dirty="0"/>
          </a:p>
        </p:txBody>
      </p:sp>
    </p:spTree>
    <p:extLst>
      <p:ext uri="{BB962C8B-B14F-4D97-AF65-F5344CB8AC3E}">
        <p14:creationId xmlns:p14="http://schemas.microsoft.com/office/powerpoint/2010/main" val="3565846481"/>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p:txBody>
          <a:bodyPr wrap="square"/>
          <a:lstStyle/>
          <a:p>
            <a:pPr marL="0" indent="0">
              <a:buNone/>
            </a:pPr>
            <a:r>
              <a:rPr lang="de-AT" dirty="0"/>
              <a:t>RDA </a:t>
            </a:r>
            <a:r>
              <a:rPr lang="de-AT" dirty="0">
                <a:hlinkClick r:id="rId3"/>
              </a:rPr>
              <a:t>16.2.3.7</a:t>
            </a:r>
            <a:r>
              <a:rPr lang="de-AT" dirty="0"/>
              <a:t>, RDA </a:t>
            </a:r>
            <a:r>
              <a:rPr lang="de-AT" dirty="0">
                <a:hlinkClick r:id="rId4"/>
              </a:rPr>
              <a:t>16.2.3.8</a:t>
            </a:r>
            <a:r>
              <a:rPr lang="de-AT" dirty="0"/>
              <a:t> </a:t>
            </a:r>
          </a:p>
          <a:p>
            <a:pPr marL="0" indent="0">
              <a:buNone/>
            </a:pPr>
            <a:endParaRPr lang="de-AT" dirty="0"/>
          </a:p>
          <a:p>
            <a:r>
              <a:rPr lang="de-AT" dirty="0"/>
              <a:t>Erfassen Sie Zahlen im Ortsnamen in Ziffernform, wenn die ausgeschriebene Form als bevorzugter Name gewählt wurde und umgekehrt.</a:t>
            </a:r>
          </a:p>
          <a:p>
            <a:r>
              <a:rPr lang="de-AT" dirty="0"/>
              <a:t>Erfassen Sie weitere abweichende Namensformen sofern erforderlich – dies liegt in Ihrem Ermessen </a:t>
            </a:r>
            <a:br>
              <a:rPr lang="de-AT" dirty="0"/>
            </a:br>
            <a:r>
              <a:rPr lang="de-AT" dirty="0">
                <a:sym typeface="Wingdings" panose="05000000000000000000" pitchFamily="2" charset="2"/>
              </a:rPr>
              <a:t> vgl. </a:t>
            </a:r>
            <a:r>
              <a:rPr lang="de-AT" dirty="0">
                <a:solidFill>
                  <a:srgbClr val="FF0000"/>
                </a:solidFill>
                <a:hlinkClick r:id="rId5"/>
              </a:rPr>
              <a:t>ERL zu RDA 16.2.3.3</a:t>
            </a:r>
            <a:endParaRPr lang="de-AT" dirty="0">
              <a:solidFill>
                <a:srgbClr val="FF0000"/>
              </a:solidFill>
            </a:endParaRPr>
          </a:p>
        </p:txBody>
      </p:sp>
      <p:sp>
        <p:nvSpPr>
          <p:cNvPr id="4" name="Fußzeilenplatzhalter 3"/>
          <p:cNvSpPr>
            <a:spLocks noGrp="1"/>
          </p:cNvSpPr>
          <p:nvPr>
            <p:ph type="ftr" sz="quarter" idx="14"/>
          </p:nvPr>
        </p:nvSpPr>
        <p:spPr>
          <a:xfrm>
            <a:off x="467544" y="6376243"/>
            <a:ext cx="7632848" cy="365125"/>
          </a:xfrm>
        </p:spPr>
        <p:txBody>
          <a:bodyPr/>
          <a:lstStyle/>
          <a:p>
            <a:r>
              <a:rPr lang="de-DE" smtClean="0"/>
              <a:t>Auf der Grundlage der Schulungsunterlagen der AG RDA - Modul 4.03.07: Normdaten: Geografika | Stand: Oktober 2017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32</a:t>
            </a:fld>
            <a:endParaRPr lang="de-DE"/>
          </a:p>
        </p:txBody>
      </p:sp>
      <p:sp>
        <p:nvSpPr>
          <p:cNvPr id="6" name="Titel 5"/>
          <p:cNvSpPr>
            <a:spLocks noGrp="1"/>
          </p:cNvSpPr>
          <p:nvPr>
            <p:ph type="title"/>
          </p:nvPr>
        </p:nvSpPr>
        <p:spPr/>
        <p:txBody>
          <a:bodyPr/>
          <a:lstStyle/>
          <a:p>
            <a:r>
              <a:rPr lang="de-AT" dirty="0" smtClean="0"/>
              <a:t>Abweichende </a:t>
            </a:r>
            <a:r>
              <a:rPr lang="de-AT" dirty="0"/>
              <a:t>Namen von </a:t>
            </a:r>
            <a:r>
              <a:rPr lang="de-AT" dirty="0" err="1"/>
              <a:t>Geografika</a:t>
            </a:r>
            <a:r>
              <a:rPr lang="de-AT" dirty="0"/>
              <a:t> (Orten)</a:t>
            </a:r>
            <a:endParaRPr lang="de-DE" dirty="0"/>
          </a:p>
        </p:txBody>
      </p:sp>
    </p:spTree>
    <p:extLst>
      <p:ext uri="{BB962C8B-B14F-4D97-AF65-F5344CB8AC3E}">
        <p14:creationId xmlns:p14="http://schemas.microsoft.com/office/powerpoint/2010/main" val="2087250402"/>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p:txBody>
          <a:bodyPr wrap="square"/>
          <a:lstStyle/>
          <a:p>
            <a:pPr marL="0" indent="0">
              <a:buNone/>
            </a:pPr>
            <a:r>
              <a:rPr lang="de-AT" dirty="0"/>
              <a:t>RDA </a:t>
            </a:r>
            <a:r>
              <a:rPr lang="de-AT" dirty="0">
                <a:hlinkClick r:id="rId3"/>
              </a:rPr>
              <a:t>16.2.3.7</a:t>
            </a:r>
            <a:r>
              <a:rPr lang="de-AT" dirty="0"/>
              <a:t>, RDA </a:t>
            </a:r>
            <a:r>
              <a:rPr lang="de-AT" dirty="0">
                <a:hlinkClick r:id="rId4"/>
              </a:rPr>
              <a:t>16.2.3.8</a:t>
            </a:r>
            <a:r>
              <a:rPr lang="de-AT" dirty="0"/>
              <a:t> </a:t>
            </a:r>
          </a:p>
          <a:p>
            <a:pPr marL="0" indent="0">
              <a:buNone/>
            </a:pPr>
            <a:endParaRPr lang="de-AT" dirty="0"/>
          </a:p>
          <a:p>
            <a:r>
              <a:rPr lang="de-AT" dirty="0"/>
              <a:t>Es wird besonders empfohlen, folgende Namensvarianten als abweichende Namen zu erfassen:</a:t>
            </a:r>
          </a:p>
          <a:p>
            <a:pPr lvl="1"/>
            <a:r>
              <a:rPr lang="de-AT" dirty="0"/>
              <a:t>Bei Namen mit einleitenden Bezeichnungen wie „Bad“, „Kurort“ etc., die nicht als bevorzugter Name gewählte Form.</a:t>
            </a:r>
          </a:p>
          <a:p>
            <a:pPr marL="457200" lvl="1" indent="0">
              <a:buNone/>
            </a:pPr>
            <a:r>
              <a:rPr lang="de-AT" i="1" dirty="0"/>
              <a:t>Beispiel:</a:t>
            </a:r>
          </a:p>
          <a:p>
            <a:pPr marL="457200" lvl="1" indent="0">
              <a:buNone/>
            </a:pPr>
            <a:r>
              <a:rPr lang="de-DE" b="1" dirty="0"/>
              <a:t>	</a:t>
            </a:r>
            <a:r>
              <a:rPr lang="de-DE" b="1" dirty="0">
                <a:solidFill>
                  <a:srgbClr val="7030A0"/>
                </a:solidFill>
              </a:rPr>
              <a:t>Bad Segeberg</a:t>
            </a:r>
            <a:r>
              <a:rPr lang="de-DE" dirty="0"/>
              <a:t>	Abw. Name: </a:t>
            </a:r>
            <a:r>
              <a:rPr lang="de-DE" b="1" dirty="0">
                <a:solidFill>
                  <a:srgbClr val="7030A0"/>
                </a:solidFill>
              </a:rPr>
              <a:t>Segeberg</a:t>
            </a:r>
          </a:p>
          <a:p>
            <a:pPr lvl="1"/>
            <a:r>
              <a:rPr lang="de-AT" dirty="0"/>
              <a:t>Bei selbstständig erfassten Ortsteilen die Bindestrich-Namensform unter Hauptort-Ortsteil.</a:t>
            </a:r>
          </a:p>
          <a:p>
            <a:pPr marL="457200" lvl="1" indent="0">
              <a:buNone/>
            </a:pPr>
            <a:r>
              <a:rPr lang="de-AT" i="1" dirty="0"/>
              <a:t>Beispiel:</a:t>
            </a:r>
          </a:p>
          <a:p>
            <a:pPr marL="457200" lvl="1" indent="0">
              <a:buNone/>
            </a:pPr>
            <a:r>
              <a:rPr lang="de-AT" dirty="0"/>
              <a:t>	</a:t>
            </a:r>
            <a:r>
              <a:rPr lang="de-AT" b="1" dirty="0" err="1">
                <a:solidFill>
                  <a:srgbClr val="7030A0"/>
                </a:solidFill>
              </a:rPr>
              <a:t>Riedbach</a:t>
            </a:r>
            <a:r>
              <a:rPr lang="de-AT" b="1" dirty="0"/>
              <a:t> </a:t>
            </a:r>
            <a:r>
              <a:rPr lang="de-AT" b="1" dirty="0">
                <a:solidFill>
                  <a:srgbClr val="FF0000"/>
                </a:solidFill>
              </a:rPr>
              <a:t>(Bern) </a:t>
            </a:r>
            <a:r>
              <a:rPr lang="de-AT" b="1" dirty="0"/>
              <a:t>	</a:t>
            </a:r>
            <a:r>
              <a:rPr lang="de-AT" dirty="0"/>
              <a:t>Abw. Name: </a:t>
            </a:r>
            <a:r>
              <a:rPr lang="de-AT" b="1" dirty="0">
                <a:solidFill>
                  <a:srgbClr val="7030A0"/>
                </a:solidFill>
              </a:rPr>
              <a:t>Bern-</a:t>
            </a:r>
            <a:r>
              <a:rPr lang="de-AT" b="1">
                <a:solidFill>
                  <a:srgbClr val="7030A0"/>
                </a:solidFill>
              </a:rPr>
              <a:t>Riedbach</a:t>
            </a:r>
            <a:endParaRPr lang="de-AT" b="1" dirty="0">
              <a:solidFill>
                <a:srgbClr val="7030A0"/>
              </a:solidFill>
            </a:endParaRPr>
          </a:p>
        </p:txBody>
      </p:sp>
      <p:sp>
        <p:nvSpPr>
          <p:cNvPr id="4" name="Fußzeilenplatzhalter 3"/>
          <p:cNvSpPr>
            <a:spLocks noGrp="1"/>
          </p:cNvSpPr>
          <p:nvPr>
            <p:ph type="ftr" sz="quarter" idx="14"/>
          </p:nvPr>
        </p:nvSpPr>
        <p:spPr>
          <a:xfrm>
            <a:off x="467544" y="6376243"/>
            <a:ext cx="7632848" cy="365125"/>
          </a:xfrm>
        </p:spPr>
        <p:txBody>
          <a:bodyPr/>
          <a:lstStyle/>
          <a:p>
            <a:r>
              <a:rPr lang="de-DE" smtClean="0"/>
              <a:t>Auf der Grundlage der Schulungsunterlagen der AG RDA - Modul 4.03.07: Normdaten: Geografika | Stand: Oktober 2017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33</a:t>
            </a:fld>
            <a:endParaRPr lang="de-DE"/>
          </a:p>
        </p:txBody>
      </p:sp>
      <p:sp>
        <p:nvSpPr>
          <p:cNvPr id="6" name="Titel 5"/>
          <p:cNvSpPr>
            <a:spLocks noGrp="1"/>
          </p:cNvSpPr>
          <p:nvPr>
            <p:ph type="title"/>
          </p:nvPr>
        </p:nvSpPr>
        <p:spPr/>
        <p:txBody>
          <a:bodyPr/>
          <a:lstStyle/>
          <a:p>
            <a:r>
              <a:rPr lang="de-AT" dirty="0" smtClean="0"/>
              <a:t>Abweichende </a:t>
            </a:r>
            <a:r>
              <a:rPr lang="de-AT" dirty="0"/>
              <a:t>Namen von </a:t>
            </a:r>
            <a:r>
              <a:rPr lang="de-AT" dirty="0" err="1"/>
              <a:t>Geografika</a:t>
            </a:r>
            <a:r>
              <a:rPr lang="de-AT" dirty="0"/>
              <a:t> (Orten)</a:t>
            </a:r>
            <a:endParaRPr lang="de-DE" dirty="0"/>
          </a:p>
        </p:txBody>
      </p:sp>
    </p:spTree>
    <p:extLst>
      <p:ext uri="{BB962C8B-B14F-4D97-AF65-F5344CB8AC3E}">
        <p14:creationId xmlns:p14="http://schemas.microsoft.com/office/powerpoint/2010/main" val="47917346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AT" dirty="0"/>
              <a:t>Grundsätzliches</a:t>
            </a:r>
            <a:endParaRPr lang="de-DE" dirty="0"/>
          </a:p>
        </p:txBody>
      </p:sp>
      <p:sp>
        <p:nvSpPr>
          <p:cNvPr id="3" name="Textplatzhalter 2"/>
          <p:cNvSpPr>
            <a:spLocks noGrp="1"/>
          </p:cNvSpPr>
          <p:nvPr>
            <p:ph type="body" sz="quarter" idx="13"/>
          </p:nvPr>
        </p:nvSpPr>
        <p:spPr/>
        <p:txBody>
          <a:bodyPr wrap="square"/>
          <a:lstStyle/>
          <a:p>
            <a:r>
              <a:rPr lang="de-AT" sz="2000" dirty="0">
                <a:ea typeface="Verdana" panose="020B0604030504040204" pitchFamily="34" charset="0"/>
                <a:cs typeface="Verdana" panose="020B0604030504040204" pitchFamily="34" charset="0"/>
              </a:rPr>
              <a:t>Auf der Sitzung der AG-RDA am 20.03.2014 wurde folgende Übersetzung der Begriffe abgestimmt:</a:t>
            </a:r>
          </a:p>
          <a:p>
            <a:r>
              <a:rPr lang="de-AT" sz="2000" dirty="0" err="1">
                <a:ea typeface="Verdana" panose="020B0604030504040204" pitchFamily="34" charset="0"/>
                <a:cs typeface="Verdana" panose="020B0604030504040204" pitchFamily="34" charset="0"/>
              </a:rPr>
              <a:t>Authorized</a:t>
            </a:r>
            <a:r>
              <a:rPr lang="de-AT" sz="2000" dirty="0">
                <a:ea typeface="Verdana" panose="020B0604030504040204" pitchFamily="34" charset="0"/>
                <a:cs typeface="Verdana" panose="020B0604030504040204" pitchFamily="34" charset="0"/>
              </a:rPr>
              <a:t> Access Point	</a:t>
            </a:r>
            <a:r>
              <a:rPr lang="de-AT" sz="2000" dirty="0">
                <a:ea typeface="Verdana" panose="020B0604030504040204" pitchFamily="34" charset="0"/>
                <a:cs typeface="Verdana" panose="020B0604030504040204" pitchFamily="34" charset="0"/>
                <a:sym typeface="Wingdings" panose="05000000000000000000" pitchFamily="2" charset="2"/>
              </a:rPr>
              <a:t> Normierter Sucheinstieg</a:t>
            </a:r>
          </a:p>
          <a:p>
            <a:r>
              <a:rPr lang="de-AT" sz="2000" dirty="0" err="1">
                <a:ea typeface="Verdana" panose="020B0604030504040204" pitchFamily="34" charset="0"/>
                <a:cs typeface="Verdana" panose="020B0604030504040204" pitchFamily="34" charset="0"/>
                <a:sym typeface="Wingdings" panose="05000000000000000000" pitchFamily="2" charset="2"/>
              </a:rPr>
              <a:t>Government</a:t>
            </a:r>
            <a:r>
              <a:rPr lang="de-AT" sz="2000" dirty="0">
                <a:ea typeface="Verdana" panose="020B0604030504040204" pitchFamily="34" charset="0"/>
                <a:cs typeface="Verdana" panose="020B0604030504040204" pitchFamily="34" charset="0"/>
                <a:sym typeface="Wingdings" panose="05000000000000000000" pitchFamily="2" charset="2"/>
              </a:rPr>
              <a:t> 		 Gebietskörperschaft</a:t>
            </a:r>
          </a:p>
          <a:p>
            <a:r>
              <a:rPr lang="de-AT" sz="2000" dirty="0">
                <a:ea typeface="Verdana" panose="020B0604030504040204" pitchFamily="34" charset="0"/>
                <a:cs typeface="Verdana" panose="020B0604030504040204" pitchFamily="34" charset="0"/>
                <a:sym typeface="Wingdings" panose="05000000000000000000" pitchFamily="2" charset="2"/>
              </a:rPr>
              <a:t>Place			 </a:t>
            </a:r>
            <a:r>
              <a:rPr lang="de-AT" sz="2000" dirty="0" err="1">
                <a:ea typeface="Verdana" panose="020B0604030504040204" pitchFamily="34" charset="0"/>
                <a:cs typeface="Verdana" panose="020B0604030504040204" pitchFamily="34" charset="0"/>
                <a:sym typeface="Wingdings" panose="05000000000000000000" pitchFamily="2" charset="2"/>
              </a:rPr>
              <a:t>Geografikum</a:t>
            </a:r>
            <a:endParaRPr lang="de-AT" sz="2000" dirty="0">
              <a:ea typeface="Verdana" panose="020B0604030504040204" pitchFamily="34" charset="0"/>
              <a:cs typeface="Verdana" panose="020B0604030504040204" pitchFamily="34" charset="0"/>
              <a:sym typeface="Wingdings" panose="05000000000000000000" pitchFamily="2" charset="2"/>
            </a:endParaRPr>
          </a:p>
          <a:p>
            <a:pPr lvl="8"/>
            <a:r>
              <a:rPr lang="de-AT" dirty="0">
                <a:latin typeface="Verdana" panose="020B0604030504040204" pitchFamily="34" charset="0"/>
                <a:ea typeface="Verdana" panose="020B0604030504040204" pitchFamily="34" charset="0"/>
                <a:cs typeface="Verdana" panose="020B0604030504040204" pitchFamily="34" charset="0"/>
                <a:sym typeface="Wingdings" panose="05000000000000000000" pitchFamily="2" charset="2"/>
              </a:rPr>
              <a:t> </a:t>
            </a:r>
            <a:r>
              <a:rPr lang="de-AT" sz="1800" dirty="0">
                <a:latin typeface="Verdana" panose="020B0604030504040204" pitchFamily="34" charset="0"/>
                <a:ea typeface="Verdana" panose="020B0604030504040204" pitchFamily="34" charset="0"/>
                <a:cs typeface="Verdana" panose="020B0604030504040204" pitchFamily="34" charset="0"/>
                <a:sym typeface="Wingdings" panose="05000000000000000000" pitchFamily="2" charset="2"/>
              </a:rPr>
              <a:t>aber Geburtsort und Sterbeort bleibt</a:t>
            </a:r>
          </a:p>
          <a:p>
            <a:r>
              <a:rPr lang="de-AT" sz="2000" dirty="0">
                <a:ea typeface="Verdana" panose="020B0604030504040204" pitchFamily="34" charset="0"/>
                <a:cs typeface="Verdana" panose="020B0604030504040204" pitchFamily="34" charset="0"/>
                <a:sym typeface="Wingdings" panose="05000000000000000000" pitchFamily="2" charset="2"/>
              </a:rPr>
              <a:t>Reference Source		 Nachschlagewerk</a:t>
            </a:r>
          </a:p>
          <a:p>
            <a:r>
              <a:rPr lang="de-AT" sz="2000" dirty="0">
                <a:ea typeface="Verdana" panose="020B0604030504040204" pitchFamily="34" charset="0"/>
                <a:cs typeface="Verdana" panose="020B0604030504040204" pitchFamily="34" charset="0"/>
                <a:sym typeface="Wingdings" panose="05000000000000000000" pitchFamily="2" charset="2"/>
              </a:rPr>
              <a:t>Location </a:t>
            </a:r>
            <a:r>
              <a:rPr lang="de-AT" sz="2000" dirty="0" err="1">
                <a:ea typeface="Verdana" panose="020B0604030504040204" pitchFamily="34" charset="0"/>
                <a:cs typeface="Verdana" panose="020B0604030504040204" pitchFamily="34" charset="0"/>
                <a:sym typeface="Wingdings" panose="05000000000000000000" pitchFamily="2" charset="2"/>
              </a:rPr>
              <a:t>of</a:t>
            </a:r>
            <a:r>
              <a:rPr lang="de-AT" sz="2000" dirty="0">
                <a:ea typeface="Verdana" panose="020B0604030504040204" pitchFamily="34" charset="0"/>
                <a:cs typeface="Verdana" panose="020B0604030504040204" pitchFamily="34" charset="0"/>
                <a:sym typeface="Wingdings" panose="05000000000000000000" pitchFamily="2" charset="2"/>
              </a:rPr>
              <a:t> Headquarters	 Sitz (statt Ort des Hauptsitzes) </a:t>
            </a:r>
            <a:endParaRPr lang="de-AT" sz="2000" dirty="0">
              <a:ea typeface="Verdana" panose="020B0604030504040204" pitchFamily="34" charset="0"/>
              <a:cs typeface="Verdana" panose="020B0604030504040204" pitchFamily="34" charset="0"/>
            </a:endParaRPr>
          </a:p>
          <a:p>
            <a:pPr marL="0" indent="0">
              <a:buNone/>
            </a:pPr>
            <a:endParaRPr lang="de-DE" dirty="0"/>
          </a:p>
        </p:txBody>
      </p:sp>
      <p:sp>
        <p:nvSpPr>
          <p:cNvPr id="4" name="Fußzeilenplatzhalter 3"/>
          <p:cNvSpPr>
            <a:spLocks noGrp="1"/>
          </p:cNvSpPr>
          <p:nvPr>
            <p:ph type="ftr" sz="quarter" idx="14"/>
          </p:nvPr>
        </p:nvSpPr>
        <p:spPr>
          <a:xfrm>
            <a:off x="467544" y="6376243"/>
            <a:ext cx="7632848" cy="365125"/>
          </a:xfrm>
        </p:spPr>
        <p:txBody>
          <a:bodyPr/>
          <a:lstStyle/>
          <a:p>
            <a:r>
              <a:rPr lang="de-DE" smtClean="0"/>
              <a:t>Auf der Grundlage der Schulungsunterlagen der AG RDA - Modul 4.03.07: Normdaten: Geografika | Stand: Oktober 2017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4</a:t>
            </a:fld>
            <a:endParaRPr lang="de-DE"/>
          </a:p>
        </p:txBody>
      </p:sp>
    </p:spTree>
    <p:extLst>
      <p:ext uri="{BB962C8B-B14F-4D97-AF65-F5344CB8AC3E}">
        <p14:creationId xmlns:p14="http://schemas.microsoft.com/office/powerpoint/2010/main" val="362399828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pPr marL="0" indent="0"/>
            <a:r>
              <a:rPr lang="de-DE" dirty="0"/>
              <a:t>Informationsquellen</a:t>
            </a:r>
          </a:p>
        </p:txBody>
      </p:sp>
      <p:sp>
        <p:nvSpPr>
          <p:cNvPr id="3" name="Textplatzhalter 2"/>
          <p:cNvSpPr>
            <a:spLocks noGrp="1"/>
          </p:cNvSpPr>
          <p:nvPr>
            <p:ph type="body" sz="quarter" idx="13"/>
          </p:nvPr>
        </p:nvSpPr>
        <p:spPr/>
        <p:txBody>
          <a:bodyPr wrap="square"/>
          <a:lstStyle/>
          <a:p>
            <a:pPr marL="0" indent="0">
              <a:buNone/>
            </a:pPr>
            <a:r>
              <a:rPr lang="de-DE" dirty="0"/>
              <a:t>Vgl. RDA </a:t>
            </a:r>
            <a:r>
              <a:rPr lang="de-DE" dirty="0">
                <a:hlinkClick r:id="rId2"/>
              </a:rPr>
              <a:t>16.2.2.2</a:t>
            </a:r>
            <a:endParaRPr lang="de-DE" dirty="0"/>
          </a:p>
          <a:p>
            <a:endParaRPr lang="de-DE" dirty="0"/>
          </a:p>
          <a:p>
            <a:r>
              <a:rPr lang="de-DE" dirty="0"/>
              <a:t>Bevorzugte Sprache ist Deutsch (RDA </a:t>
            </a:r>
            <a:r>
              <a:rPr lang="de-DE" dirty="0">
                <a:hlinkClick r:id="rId3"/>
              </a:rPr>
              <a:t>0.11.2</a:t>
            </a:r>
            <a:r>
              <a:rPr lang="de-DE" dirty="0"/>
              <a:t>).</a:t>
            </a:r>
          </a:p>
          <a:p>
            <a:r>
              <a:rPr lang="de-DE" dirty="0">
                <a:hlinkClick r:id="rId4"/>
              </a:rPr>
              <a:t>Liste der Nachschlagewerke </a:t>
            </a:r>
            <a:r>
              <a:rPr lang="de-DE" dirty="0"/>
              <a:t>gilt weiter gemäß </a:t>
            </a:r>
            <a:r>
              <a:rPr lang="de-DE" dirty="0">
                <a:solidFill>
                  <a:srgbClr val="FF0000"/>
                </a:solidFill>
                <a:hlinkClick r:id="rId5"/>
              </a:rPr>
              <a:t>ERL zu RDA 16.2.2.2</a:t>
            </a:r>
            <a:endParaRPr lang="de-DE" dirty="0">
              <a:solidFill>
                <a:srgbClr val="FF0000"/>
              </a:solidFill>
            </a:endParaRPr>
          </a:p>
          <a:p>
            <a:r>
              <a:rPr lang="de-DE" dirty="0"/>
              <a:t>Dort wird geregelt, welche Nachschlagewerke im Einzelnen zu verwenden sind und in welcher Reihenfolge sie konsultiert werden sollen.</a:t>
            </a:r>
            <a:endParaRPr lang="de-DE" dirty="0">
              <a:hlinkClick r:id="rId6"/>
            </a:endParaRPr>
          </a:p>
          <a:p>
            <a:pPr marL="0" indent="0">
              <a:buNone/>
            </a:pPr>
            <a:endParaRPr lang="de-DE" dirty="0"/>
          </a:p>
        </p:txBody>
      </p:sp>
      <p:sp>
        <p:nvSpPr>
          <p:cNvPr id="4" name="Fußzeilenplatzhalter 3"/>
          <p:cNvSpPr>
            <a:spLocks noGrp="1"/>
          </p:cNvSpPr>
          <p:nvPr>
            <p:ph type="ftr" sz="quarter" idx="14"/>
          </p:nvPr>
        </p:nvSpPr>
        <p:spPr>
          <a:xfrm>
            <a:off x="467544" y="6376243"/>
            <a:ext cx="7632848" cy="365125"/>
          </a:xfrm>
        </p:spPr>
        <p:txBody>
          <a:bodyPr/>
          <a:lstStyle/>
          <a:p>
            <a:r>
              <a:rPr lang="de-DE" smtClean="0"/>
              <a:t>Auf der Grundlage der Schulungsunterlagen der AG RDA - Modul 4.03.07: Normdaten: Geografika | Stand: Oktober 2017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5</a:t>
            </a:fld>
            <a:endParaRPr lang="de-DE"/>
          </a:p>
        </p:txBody>
      </p:sp>
    </p:spTree>
    <p:extLst>
      <p:ext uri="{BB962C8B-B14F-4D97-AF65-F5344CB8AC3E}">
        <p14:creationId xmlns:p14="http://schemas.microsoft.com/office/powerpoint/2010/main" val="203095929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pPr marL="0" indent="0"/>
            <a:r>
              <a:rPr lang="de-DE" dirty="0"/>
              <a:t>Wahl des bevorzugten Namens</a:t>
            </a:r>
          </a:p>
        </p:txBody>
      </p:sp>
      <p:sp>
        <p:nvSpPr>
          <p:cNvPr id="3" name="Textplatzhalter 2"/>
          <p:cNvSpPr>
            <a:spLocks noGrp="1"/>
          </p:cNvSpPr>
          <p:nvPr>
            <p:ph type="body" sz="quarter" idx="13"/>
          </p:nvPr>
        </p:nvSpPr>
        <p:spPr/>
        <p:txBody>
          <a:bodyPr wrap="square"/>
          <a:lstStyle/>
          <a:p>
            <a:pPr marL="0" indent="0" fontAlgn="auto">
              <a:lnSpc>
                <a:spcPct val="110000"/>
              </a:lnSpc>
              <a:spcBef>
                <a:spcPts val="0"/>
              </a:spcBef>
              <a:spcAft>
                <a:spcPts val="0"/>
              </a:spcAft>
              <a:buNone/>
              <a:defRPr/>
            </a:pPr>
            <a:r>
              <a:rPr lang="de-DE" dirty="0">
                <a:cs typeface="Arial" pitchFamily="34" charset="0"/>
              </a:rPr>
              <a:t>RDA </a:t>
            </a:r>
            <a:r>
              <a:rPr lang="de-DE" dirty="0">
                <a:cs typeface="Arial" pitchFamily="34" charset="0"/>
                <a:hlinkClick r:id="rId2"/>
              </a:rPr>
              <a:t>16.2.2.3 </a:t>
            </a:r>
            <a:endParaRPr lang="de-DE" dirty="0" smtClean="0">
              <a:cs typeface="Arial" pitchFamily="34" charset="0"/>
            </a:endParaRPr>
          </a:p>
          <a:p>
            <a:pPr marL="0" indent="0" fontAlgn="auto">
              <a:lnSpc>
                <a:spcPct val="110000"/>
              </a:lnSpc>
              <a:spcBef>
                <a:spcPts val="0"/>
              </a:spcBef>
              <a:spcAft>
                <a:spcPts val="0"/>
              </a:spcAft>
              <a:buNone/>
              <a:defRPr/>
            </a:pPr>
            <a:endParaRPr lang="de-DE" dirty="0">
              <a:cs typeface="Arial" pitchFamily="34" charset="0"/>
            </a:endParaRPr>
          </a:p>
          <a:p>
            <a:pPr fontAlgn="auto">
              <a:lnSpc>
                <a:spcPct val="110000"/>
              </a:lnSpc>
              <a:spcBef>
                <a:spcPts val="0"/>
              </a:spcBef>
              <a:spcAft>
                <a:spcPts val="0"/>
              </a:spcAft>
              <a:defRPr/>
            </a:pPr>
            <a:r>
              <a:rPr lang="de-DE" dirty="0" smtClean="0"/>
              <a:t>Als </a:t>
            </a:r>
            <a:r>
              <a:rPr lang="de-DE" dirty="0"/>
              <a:t>bevorzugter Name gemäß 16.2.2.3 a) wird die </a:t>
            </a:r>
            <a:r>
              <a:rPr lang="de-DE" b="1" dirty="0"/>
              <a:t>im Deutschen gebräuchliche Namensform gemäß den Nachschlagewerken </a:t>
            </a:r>
            <a:r>
              <a:rPr lang="de-DE" dirty="0"/>
              <a:t>gewählt.</a:t>
            </a:r>
            <a:endParaRPr lang="de-DE" dirty="0">
              <a:cs typeface="Arial" pitchFamily="34" charset="0"/>
            </a:endParaRPr>
          </a:p>
          <a:p>
            <a:pPr fontAlgn="auto">
              <a:lnSpc>
                <a:spcPct val="110000"/>
              </a:lnSpc>
              <a:spcBef>
                <a:spcPts val="0"/>
              </a:spcBef>
              <a:spcAft>
                <a:spcPts val="0"/>
              </a:spcAft>
              <a:defRPr/>
            </a:pPr>
            <a:endParaRPr lang="de-DE" dirty="0">
              <a:cs typeface="Arial" pitchFamily="34" charset="0"/>
            </a:endParaRPr>
          </a:p>
          <a:p>
            <a:pPr fontAlgn="auto">
              <a:lnSpc>
                <a:spcPct val="110000"/>
              </a:lnSpc>
              <a:spcBef>
                <a:spcPts val="0"/>
              </a:spcBef>
              <a:spcAft>
                <a:spcPts val="0"/>
              </a:spcAft>
              <a:defRPr/>
            </a:pPr>
            <a:r>
              <a:rPr lang="de-DE" dirty="0">
                <a:cs typeface="Arial" pitchFamily="34" charset="0"/>
              </a:rPr>
              <a:t>andere Namensformen sowie originalsprachige bzw. </a:t>
            </a:r>
            <a:r>
              <a:rPr lang="de-DE" dirty="0"/>
              <a:t>‑schriftliche</a:t>
            </a:r>
            <a:r>
              <a:rPr lang="de-DE" dirty="0">
                <a:cs typeface="Arial" pitchFamily="34" charset="0"/>
              </a:rPr>
              <a:t> Namen werden als abweichende Namen erfasst</a:t>
            </a:r>
            <a:r>
              <a:rPr lang="de-DE" dirty="0" smtClean="0">
                <a:cs typeface="Arial" pitchFamily="34" charset="0"/>
              </a:rPr>
              <a:t>.</a:t>
            </a:r>
          </a:p>
          <a:p>
            <a:pPr fontAlgn="auto">
              <a:lnSpc>
                <a:spcPct val="110000"/>
              </a:lnSpc>
              <a:spcBef>
                <a:spcPts val="0"/>
              </a:spcBef>
              <a:spcAft>
                <a:spcPts val="0"/>
              </a:spcAft>
              <a:defRPr/>
            </a:pPr>
            <a:endParaRPr lang="de-DE" dirty="0"/>
          </a:p>
        </p:txBody>
      </p:sp>
      <p:sp>
        <p:nvSpPr>
          <p:cNvPr id="4" name="Fußzeilenplatzhalter 3"/>
          <p:cNvSpPr>
            <a:spLocks noGrp="1"/>
          </p:cNvSpPr>
          <p:nvPr>
            <p:ph type="ftr" sz="quarter" idx="14"/>
          </p:nvPr>
        </p:nvSpPr>
        <p:spPr>
          <a:xfrm>
            <a:off x="467544" y="6376243"/>
            <a:ext cx="7632848" cy="365125"/>
          </a:xfrm>
        </p:spPr>
        <p:txBody>
          <a:bodyPr/>
          <a:lstStyle/>
          <a:p>
            <a:r>
              <a:rPr lang="de-DE" smtClean="0"/>
              <a:t>Auf der Grundlage der Schulungsunterlagen der AG RDA - Modul 4.03.07: Normdaten: Geografika | Stand: Oktober 2017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6</a:t>
            </a:fld>
            <a:endParaRPr lang="de-DE"/>
          </a:p>
        </p:txBody>
      </p:sp>
    </p:spTree>
    <p:extLst>
      <p:ext uri="{BB962C8B-B14F-4D97-AF65-F5344CB8AC3E}">
        <p14:creationId xmlns:p14="http://schemas.microsoft.com/office/powerpoint/2010/main" val="161984842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cs typeface="Arial" pitchFamily="34" charset="0"/>
              </a:rPr>
              <a:t>Wahl des bevorzugten Namens</a:t>
            </a:r>
            <a:endParaRPr lang="de-DE" dirty="0"/>
          </a:p>
        </p:txBody>
      </p:sp>
      <p:sp>
        <p:nvSpPr>
          <p:cNvPr id="3" name="Textplatzhalter 2"/>
          <p:cNvSpPr>
            <a:spLocks noGrp="1"/>
          </p:cNvSpPr>
          <p:nvPr>
            <p:ph type="body" sz="quarter" idx="13"/>
          </p:nvPr>
        </p:nvSpPr>
        <p:spPr/>
        <p:txBody>
          <a:bodyPr wrap="square"/>
          <a:lstStyle/>
          <a:p>
            <a:pPr marL="0" indent="0">
              <a:buNone/>
            </a:pPr>
            <a:r>
              <a:rPr lang="de-DE" dirty="0">
                <a:cs typeface="Arial" pitchFamily="34" charset="0"/>
              </a:rPr>
              <a:t>RDA </a:t>
            </a:r>
            <a:r>
              <a:rPr lang="de-DE" dirty="0" smtClean="0">
                <a:cs typeface="Arial" pitchFamily="34" charset="0"/>
                <a:hlinkClick r:id="rId2"/>
              </a:rPr>
              <a:t>16.2.2.3</a:t>
            </a:r>
            <a:endParaRPr lang="de-DE" dirty="0" smtClean="0">
              <a:cs typeface="Arial" pitchFamily="34" charset="0"/>
            </a:endParaRPr>
          </a:p>
          <a:p>
            <a:pPr marL="0" indent="0">
              <a:buNone/>
            </a:pPr>
            <a:endParaRPr lang="de-DE" dirty="0">
              <a:cs typeface="Arial" pitchFamily="34" charset="0"/>
            </a:endParaRPr>
          </a:p>
          <a:p>
            <a:pPr marL="0" indent="0">
              <a:buNone/>
            </a:pPr>
            <a:endParaRPr lang="de-DE" dirty="0" smtClean="0"/>
          </a:p>
          <a:p>
            <a:pPr marL="0" indent="0">
              <a:buNone/>
            </a:pPr>
            <a:r>
              <a:rPr lang="de-DE" i="1" dirty="0">
                <a:cs typeface="Arial" pitchFamily="34" charset="0"/>
              </a:rPr>
              <a:t>Beispiele:</a:t>
            </a:r>
          </a:p>
          <a:p>
            <a:pPr fontAlgn="auto">
              <a:lnSpc>
                <a:spcPct val="110000"/>
              </a:lnSpc>
              <a:spcBef>
                <a:spcPts val="0"/>
              </a:spcBef>
              <a:spcAft>
                <a:spcPts val="0"/>
              </a:spcAft>
              <a:buNone/>
              <a:defRPr/>
            </a:pPr>
            <a:r>
              <a:rPr lang="de-DE" dirty="0">
                <a:cs typeface="Arial" pitchFamily="34" charset="0"/>
              </a:rPr>
              <a:t>Bev. Name	</a:t>
            </a:r>
            <a:r>
              <a:rPr lang="de-DE" b="1" dirty="0">
                <a:solidFill>
                  <a:srgbClr val="7030A0"/>
                </a:solidFill>
                <a:cs typeface="Arial" pitchFamily="34" charset="0"/>
              </a:rPr>
              <a:t>Florenz</a:t>
            </a:r>
            <a:r>
              <a:rPr lang="de-DE" b="1" dirty="0">
                <a:cs typeface="Arial" pitchFamily="34" charset="0"/>
              </a:rPr>
              <a:t>		</a:t>
            </a:r>
            <a:r>
              <a:rPr lang="de-DE" dirty="0">
                <a:cs typeface="Arial" pitchFamily="34" charset="0"/>
              </a:rPr>
              <a:t>Bev. Name  </a:t>
            </a:r>
            <a:r>
              <a:rPr lang="de-DE" b="1" dirty="0">
                <a:solidFill>
                  <a:srgbClr val="7030A0"/>
                </a:solidFill>
                <a:cs typeface="Arial" pitchFamily="34" charset="0"/>
              </a:rPr>
              <a:t>Kairo</a:t>
            </a:r>
          </a:p>
          <a:p>
            <a:pPr fontAlgn="auto">
              <a:lnSpc>
                <a:spcPct val="110000"/>
              </a:lnSpc>
              <a:spcBef>
                <a:spcPts val="0"/>
              </a:spcBef>
              <a:spcAft>
                <a:spcPts val="0"/>
              </a:spcAft>
              <a:buNone/>
              <a:defRPr/>
            </a:pPr>
            <a:r>
              <a:rPr lang="de-DE" dirty="0">
                <a:cs typeface="Arial" pitchFamily="34" charset="0"/>
              </a:rPr>
              <a:t>Abw. Name	</a:t>
            </a:r>
            <a:r>
              <a:rPr lang="de-DE" dirty="0">
                <a:solidFill>
                  <a:srgbClr val="7030A0"/>
                </a:solidFill>
                <a:cs typeface="Arial" pitchFamily="34" charset="0"/>
              </a:rPr>
              <a:t>Firenze</a:t>
            </a:r>
            <a:r>
              <a:rPr lang="de-DE" dirty="0">
                <a:cs typeface="Arial" pitchFamily="34" charset="0"/>
              </a:rPr>
              <a:t>		Abw. Name  </a:t>
            </a:r>
            <a:r>
              <a:rPr lang="de-DE" dirty="0" err="1">
                <a:solidFill>
                  <a:srgbClr val="7030A0"/>
                </a:solidFill>
                <a:cs typeface="Arial" pitchFamily="34" charset="0"/>
              </a:rPr>
              <a:t>AlQāhira</a:t>
            </a:r>
            <a:endParaRPr lang="de-DE" dirty="0">
              <a:solidFill>
                <a:srgbClr val="7030A0"/>
              </a:solidFill>
              <a:cs typeface="Arial" pitchFamily="34" charset="0"/>
            </a:endParaRPr>
          </a:p>
          <a:p>
            <a:pPr fontAlgn="auto">
              <a:lnSpc>
                <a:spcPct val="110000"/>
              </a:lnSpc>
              <a:spcBef>
                <a:spcPts val="0"/>
              </a:spcBef>
              <a:spcAft>
                <a:spcPts val="0"/>
              </a:spcAft>
              <a:buNone/>
              <a:defRPr/>
            </a:pPr>
            <a:r>
              <a:rPr lang="de-DE" dirty="0">
                <a:cs typeface="Arial" pitchFamily="34" charset="0"/>
              </a:rPr>
              <a:t>Abw. Name	</a:t>
            </a:r>
            <a:r>
              <a:rPr lang="de-DE" dirty="0" err="1">
                <a:solidFill>
                  <a:srgbClr val="7030A0"/>
                </a:solidFill>
                <a:cs typeface="Arial" pitchFamily="34" charset="0"/>
              </a:rPr>
              <a:t>Florentia</a:t>
            </a:r>
            <a:r>
              <a:rPr lang="de-DE" dirty="0">
                <a:cs typeface="Arial" pitchFamily="34" charset="0"/>
              </a:rPr>
              <a:t>		Abw. Name  </a:t>
            </a:r>
            <a:r>
              <a:rPr lang="de-DE" dirty="0">
                <a:solidFill>
                  <a:srgbClr val="7030A0"/>
                </a:solidFill>
                <a:cs typeface="Arial" pitchFamily="34" charset="0"/>
              </a:rPr>
              <a:t>Al-</a:t>
            </a:r>
            <a:r>
              <a:rPr lang="de-DE" dirty="0" err="1">
                <a:solidFill>
                  <a:srgbClr val="7030A0"/>
                </a:solidFill>
                <a:cs typeface="Arial" pitchFamily="34" charset="0"/>
              </a:rPr>
              <a:t>Qāhira</a:t>
            </a:r>
            <a:endParaRPr lang="de-DE" dirty="0">
              <a:solidFill>
                <a:srgbClr val="7030A0"/>
              </a:solidFill>
              <a:cs typeface="Arial" pitchFamily="34" charset="0"/>
            </a:endParaRPr>
          </a:p>
          <a:p>
            <a:pPr fontAlgn="auto">
              <a:lnSpc>
                <a:spcPct val="110000"/>
              </a:lnSpc>
              <a:spcBef>
                <a:spcPts val="0"/>
              </a:spcBef>
              <a:spcAft>
                <a:spcPts val="0"/>
              </a:spcAft>
              <a:buNone/>
              <a:defRPr/>
            </a:pPr>
            <a:r>
              <a:rPr lang="de-DE" dirty="0">
                <a:cs typeface="Arial" pitchFamily="34" charset="0"/>
              </a:rPr>
              <a:t>Abw. Name	</a:t>
            </a:r>
            <a:r>
              <a:rPr lang="de-DE" dirty="0" err="1">
                <a:solidFill>
                  <a:srgbClr val="7030A0"/>
                </a:solidFill>
                <a:cs typeface="Arial" pitchFamily="34" charset="0"/>
              </a:rPr>
              <a:t>Comune</a:t>
            </a:r>
            <a:r>
              <a:rPr lang="de-DE" dirty="0">
                <a:solidFill>
                  <a:srgbClr val="7030A0"/>
                </a:solidFill>
                <a:cs typeface="Arial" pitchFamily="34" charset="0"/>
              </a:rPr>
              <a:t> di Firenze</a:t>
            </a:r>
            <a:r>
              <a:rPr lang="de-DE" dirty="0">
                <a:cs typeface="Arial" pitchFamily="34" charset="0"/>
              </a:rPr>
              <a:t>		</a:t>
            </a:r>
            <a:endParaRPr lang="de-DE" i="1" dirty="0">
              <a:cs typeface="Arial" pitchFamily="34" charset="0"/>
            </a:endParaRPr>
          </a:p>
          <a:p>
            <a:pPr fontAlgn="auto">
              <a:lnSpc>
                <a:spcPct val="110000"/>
              </a:lnSpc>
              <a:spcBef>
                <a:spcPts val="0"/>
              </a:spcBef>
              <a:spcAft>
                <a:spcPts val="0"/>
              </a:spcAft>
              <a:buNone/>
              <a:defRPr/>
            </a:pPr>
            <a:r>
              <a:rPr lang="de-DE" dirty="0">
                <a:cs typeface="Arial" pitchFamily="34" charset="0"/>
              </a:rPr>
              <a:t>Abw. Name	</a:t>
            </a:r>
            <a:r>
              <a:rPr lang="de-DE" dirty="0" err="1">
                <a:solidFill>
                  <a:srgbClr val="7030A0"/>
                </a:solidFill>
                <a:cs typeface="Arial" pitchFamily="34" charset="0"/>
              </a:rPr>
              <a:t>Città</a:t>
            </a:r>
            <a:r>
              <a:rPr lang="de-DE" dirty="0">
                <a:solidFill>
                  <a:srgbClr val="7030A0"/>
                </a:solidFill>
                <a:cs typeface="Arial" pitchFamily="34" charset="0"/>
              </a:rPr>
              <a:t> di Firenze</a:t>
            </a:r>
          </a:p>
        </p:txBody>
      </p:sp>
      <p:sp>
        <p:nvSpPr>
          <p:cNvPr id="4" name="Fußzeilenplatzhalter 3"/>
          <p:cNvSpPr>
            <a:spLocks noGrp="1"/>
          </p:cNvSpPr>
          <p:nvPr>
            <p:ph type="ftr" sz="quarter" idx="14"/>
          </p:nvPr>
        </p:nvSpPr>
        <p:spPr>
          <a:xfrm>
            <a:off x="467544" y="6376243"/>
            <a:ext cx="7632848" cy="365125"/>
          </a:xfrm>
        </p:spPr>
        <p:txBody>
          <a:bodyPr/>
          <a:lstStyle/>
          <a:p>
            <a:r>
              <a:rPr lang="de-DE" smtClean="0"/>
              <a:t>Auf der Grundlage der Schulungsunterlagen der AG RDA - Modul 4.03.07: Normdaten: Geografika | Stand: Oktober 2017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7</a:t>
            </a:fld>
            <a:endParaRPr lang="de-DE"/>
          </a:p>
        </p:txBody>
      </p:sp>
    </p:spTree>
    <p:extLst>
      <p:ext uri="{BB962C8B-B14F-4D97-AF65-F5344CB8AC3E}">
        <p14:creationId xmlns:p14="http://schemas.microsoft.com/office/powerpoint/2010/main" val="180245589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cs typeface="Arial" pitchFamily="34" charset="0"/>
              </a:rPr>
              <a:t>Wahl des bevorzugten Namens</a:t>
            </a:r>
            <a:endParaRPr lang="de-DE" dirty="0"/>
          </a:p>
        </p:txBody>
      </p:sp>
      <p:sp>
        <p:nvSpPr>
          <p:cNvPr id="3" name="Textplatzhalter 2"/>
          <p:cNvSpPr>
            <a:spLocks noGrp="1"/>
          </p:cNvSpPr>
          <p:nvPr>
            <p:ph type="body" sz="quarter" idx="13"/>
          </p:nvPr>
        </p:nvSpPr>
        <p:spPr/>
        <p:txBody>
          <a:bodyPr wrap="square"/>
          <a:lstStyle/>
          <a:p>
            <a:pPr marL="0" indent="0">
              <a:buNone/>
            </a:pPr>
            <a:r>
              <a:rPr lang="de-DE" dirty="0">
                <a:cs typeface="Arial" pitchFamily="34" charset="0"/>
              </a:rPr>
              <a:t>RDA </a:t>
            </a:r>
            <a:r>
              <a:rPr lang="de-DE" dirty="0" smtClean="0">
                <a:cs typeface="Arial" pitchFamily="34" charset="0"/>
                <a:hlinkClick r:id="rId2"/>
              </a:rPr>
              <a:t>16.2.2.3</a:t>
            </a:r>
            <a:endParaRPr lang="de-DE" dirty="0" smtClean="0">
              <a:cs typeface="Arial" pitchFamily="34" charset="0"/>
            </a:endParaRPr>
          </a:p>
          <a:p>
            <a:pPr marL="0" indent="0">
              <a:buNone/>
            </a:pPr>
            <a:endParaRPr lang="de-DE" dirty="0">
              <a:cs typeface="Arial" pitchFamily="34" charset="0"/>
            </a:endParaRPr>
          </a:p>
          <a:p>
            <a:pPr marL="0" indent="0">
              <a:buNone/>
            </a:pPr>
            <a:endParaRPr lang="de-DE" dirty="0" smtClean="0"/>
          </a:p>
          <a:p>
            <a:pPr marL="0" indent="0">
              <a:spcAft>
                <a:spcPts val="600"/>
              </a:spcAft>
              <a:buNone/>
            </a:pPr>
            <a:r>
              <a:rPr lang="de-DE" i="1" dirty="0">
                <a:cs typeface="Arial" pitchFamily="34" charset="0"/>
              </a:rPr>
              <a:t>Beispiele:</a:t>
            </a:r>
          </a:p>
          <a:p>
            <a:pPr marL="0" indent="0">
              <a:spcAft>
                <a:spcPts val="600"/>
              </a:spcAft>
              <a:buNone/>
            </a:pPr>
            <a:r>
              <a:rPr lang="de-DE" b="1" dirty="0">
                <a:solidFill>
                  <a:srgbClr val="7030A0"/>
                </a:solidFill>
              </a:rPr>
              <a:t>Sankt Gilgen		</a:t>
            </a:r>
            <a:r>
              <a:rPr lang="de-DE" b="1" dirty="0" smtClean="0">
                <a:solidFill>
                  <a:srgbClr val="7030A0"/>
                </a:solidFill>
              </a:rPr>
              <a:t>       Bad </a:t>
            </a:r>
            <a:r>
              <a:rPr lang="de-DE" b="1" dirty="0">
                <a:solidFill>
                  <a:srgbClr val="7030A0"/>
                </a:solidFill>
              </a:rPr>
              <a:t>Segeberg</a:t>
            </a:r>
          </a:p>
          <a:p>
            <a:pPr marL="0" indent="0">
              <a:spcAft>
                <a:spcPts val="600"/>
              </a:spcAft>
              <a:buNone/>
            </a:pPr>
            <a:r>
              <a:rPr lang="de-DE" b="1" dirty="0">
                <a:solidFill>
                  <a:srgbClr val="7030A0"/>
                </a:solidFill>
              </a:rPr>
              <a:t>Markt Schwaben	</a:t>
            </a:r>
            <a:r>
              <a:rPr lang="de-DE" b="1" dirty="0" smtClean="0">
                <a:solidFill>
                  <a:srgbClr val="7030A0"/>
                </a:solidFill>
              </a:rPr>
              <a:t>       Seebad </a:t>
            </a:r>
            <a:r>
              <a:rPr lang="de-DE" b="1" dirty="0" err="1">
                <a:solidFill>
                  <a:srgbClr val="7030A0"/>
                </a:solidFill>
              </a:rPr>
              <a:t>Ahlbeck</a:t>
            </a:r>
            <a:endParaRPr lang="de-DE" b="1" dirty="0">
              <a:solidFill>
                <a:srgbClr val="7030A0"/>
              </a:solidFill>
            </a:endParaRPr>
          </a:p>
          <a:p>
            <a:pPr marL="0" indent="0">
              <a:spcAft>
                <a:spcPts val="600"/>
              </a:spcAft>
              <a:buNone/>
            </a:pPr>
            <a:r>
              <a:rPr lang="de-DE" b="1" dirty="0">
                <a:solidFill>
                  <a:srgbClr val="7030A0"/>
                </a:solidFill>
              </a:rPr>
              <a:t>Saint-</a:t>
            </a:r>
            <a:r>
              <a:rPr lang="de-DE" b="1" dirty="0" err="1">
                <a:solidFill>
                  <a:srgbClr val="7030A0"/>
                </a:solidFill>
              </a:rPr>
              <a:t>Tropez</a:t>
            </a:r>
            <a:r>
              <a:rPr lang="de-DE" b="1" dirty="0">
                <a:solidFill>
                  <a:srgbClr val="7030A0"/>
                </a:solidFill>
              </a:rPr>
              <a:t>		</a:t>
            </a:r>
            <a:r>
              <a:rPr lang="de-DE" b="1" dirty="0" smtClean="0">
                <a:solidFill>
                  <a:srgbClr val="7030A0"/>
                </a:solidFill>
              </a:rPr>
              <a:t>       </a:t>
            </a:r>
            <a:r>
              <a:rPr lang="de-DE" b="1" dirty="0" err="1" smtClean="0">
                <a:solidFill>
                  <a:srgbClr val="7030A0"/>
                </a:solidFill>
              </a:rPr>
              <a:t>Aix</a:t>
            </a:r>
            <a:r>
              <a:rPr lang="de-DE" b="1" dirty="0" smtClean="0">
                <a:solidFill>
                  <a:srgbClr val="7030A0"/>
                </a:solidFill>
              </a:rPr>
              <a:t>-les-</a:t>
            </a:r>
            <a:r>
              <a:rPr lang="de-DE" b="1" dirty="0" err="1" smtClean="0">
                <a:solidFill>
                  <a:srgbClr val="7030A0"/>
                </a:solidFill>
              </a:rPr>
              <a:t>Bains</a:t>
            </a:r>
            <a:endParaRPr lang="de-DE" b="1" dirty="0">
              <a:solidFill>
                <a:srgbClr val="7030A0"/>
              </a:solidFill>
            </a:endParaRPr>
          </a:p>
          <a:p>
            <a:pPr marL="0" indent="0">
              <a:spcAft>
                <a:spcPts val="600"/>
              </a:spcAft>
              <a:buNone/>
            </a:pPr>
            <a:r>
              <a:rPr lang="de-DE" b="1" dirty="0">
                <a:solidFill>
                  <a:srgbClr val="7030A0"/>
                </a:solidFill>
              </a:rPr>
              <a:t>St. Moritz			</a:t>
            </a:r>
            <a:r>
              <a:rPr lang="de-DE" b="1" dirty="0" smtClean="0">
                <a:solidFill>
                  <a:srgbClr val="7030A0"/>
                </a:solidFill>
              </a:rPr>
              <a:t>       </a:t>
            </a:r>
            <a:r>
              <a:rPr lang="de-DE" b="1" dirty="0" err="1" smtClean="0">
                <a:solidFill>
                  <a:srgbClr val="7030A0"/>
                </a:solidFill>
              </a:rPr>
              <a:t>Evian</a:t>
            </a:r>
            <a:r>
              <a:rPr lang="de-DE" b="1" dirty="0" smtClean="0">
                <a:solidFill>
                  <a:srgbClr val="7030A0"/>
                </a:solidFill>
              </a:rPr>
              <a:t>-les-</a:t>
            </a:r>
            <a:r>
              <a:rPr lang="de-DE" b="1" dirty="0" err="1" smtClean="0">
                <a:solidFill>
                  <a:srgbClr val="7030A0"/>
                </a:solidFill>
              </a:rPr>
              <a:t>Bains</a:t>
            </a:r>
            <a:endParaRPr lang="de-DE" b="1" dirty="0">
              <a:solidFill>
                <a:srgbClr val="7030A0"/>
              </a:solidFill>
            </a:endParaRPr>
          </a:p>
          <a:p>
            <a:pPr marL="0" indent="0">
              <a:spcAft>
                <a:spcPts val="600"/>
              </a:spcAft>
              <a:buNone/>
            </a:pPr>
            <a:r>
              <a:rPr lang="de-DE" b="1" dirty="0">
                <a:solidFill>
                  <a:srgbClr val="7030A0"/>
                </a:solidFill>
              </a:rPr>
              <a:t>Frankfurt am Main	</a:t>
            </a:r>
            <a:r>
              <a:rPr lang="de-DE" b="1" dirty="0" smtClean="0">
                <a:solidFill>
                  <a:srgbClr val="7030A0"/>
                </a:solidFill>
              </a:rPr>
              <a:t>       Sankt </a:t>
            </a:r>
            <a:r>
              <a:rPr lang="de-DE" b="1" dirty="0">
                <a:solidFill>
                  <a:srgbClr val="7030A0"/>
                </a:solidFill>
              </a:rPr>
              <a:t>Johann in Tirol</a:t>
            </a:r>
          </a:p>
          <a:p>
            <a:endParaRPr lang="de-DE" dirty="0"/>
          </a:p>
        </p:txBody>
      </p:sp>
      <p:sp>
        <p:nvSpPr>
          <p:cNvPr id="4" name="Fußzeilenplatzhalter 3"/>
          <p:cNvSpPr>
            <a:spLocks noGrp="1"/>
          </p:cNvSpPr>
          <p:nvPr>
            <p:ph type="ftr" sz="quarter" idx="14"/>
          </p:nvPr>
        </p:nvSpPr>
        <p:spPr>
          <a:xfrm>
            <a:off x="467544" y="6376243"/>
            <a:ext cx="7632848" cy="365125"/>
          </a:xfrm>
        </p:spPr>
        <p:txBody>
          <a:bodyPr/>
          <a:lstStyle/>
          <a:p>
            <a:r>
              <a:rPr lang="de-DE" smtClean="0"/>
              <a:t>Auf der Grundlage der Schulungsunterlagen der AG RDA - Modul 4.03.07: Normdaten: Geografika | Stand: Oktober 2017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8</a:t>
            </a:fld>
            <a:endParaRPr lang="de-DE"/>
          </a:p>
        </p:txBody>
      </p:sp>
    </p:spTree>
    <p:extLst>
      <p:ext uri="{BB962C8B-B14F-4D97-AF65-F5344CB8AC3E}">
        <p14:creationId xmlns:p14="http://schemas.microsoft.com/office/powerpoint/2010/main" val="379561054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cs typeface="Arial" pitchFamily="34" charset="0"/>
              </a:rPr>
              <a:t>Erfassen des bevorzugten Namens</a:t>
            </a:r>
            <a:endParaRPr lang="de-DE" dirty="0"/>
          </a:p>
        </p:txBody>
      </p:sp>
      <p:sp>
        <p:nvSpPr>
          <p:cNvPr id="3" name="Textplatzhalter 2"/>
          <p:cNvSpPr>
            <a:spLocks noGrp="1"/>
          </p:cNvSpPr>
          <p:nvPr>
            <p:ph type="body" sz="quarter" idx="13"/>
          </p:nvPr>
        </p:nvSpPr>
        <p:spPr/>
        <p:txBody>
          <a:bodyPr wrap="square"/>
          <a:lstStyle/>
          <a:p>
            <a:pPr marL="0" indent="0">
              <a:buNone/>
            </a:pPr>
            <a:r>
              <a:rPr lang="de-DE" dirty="0">
                <a:cs typeface="Arial" pitchFamily="34" charset="0"/>
              </a:rPr>
              <a:t>RDA </a:t>
            </a:r>
            <a:r>
              <a:rPr lang="de-DE" dirty="0">
                <a:hlinkClick r:id="rId2"/>
              </a:rPr>
              <a:t>16.2.2.4</a:t>
            </a:r>
            <a:r>
              <a:rPr lang="de-DE" dirty="0">
                <a:latin typeface="Arial" pitchFamily="34" charset="0"/>
                <a:cs typeface="Arial" pitchFamily="34" charset="0"/>
              </a:rPr>
              <a:t>	</a:t>
            </a:r>
          </a:p>
          <a:p>
            <a:pPr marL="0" indent="0">
              <a:buNone/>
            </a:pPr>
            <a:endParaRPr lang="de-DE" dirty="0">
              <a:cs typeface="Arial" pitchFamily="34" charset="0"/>
            </a:endParaRPr>
          </a:p>
          <a:p>
            <a:r>
              <a:rPr lang="de-DE" dirty="0">
                <a:cs typeface="Arial" pitchFamily="34" charset="0"/>
              </a:rPr>
              <a:t>RDA verlangen das Erfassen des nächstgrößeren </a:t>
            </a:r>
            <a:r>
              <a:rPr lang="de-DE" dirty="0" err="1">
                <a:cs typeface="Arial" pitchFamily="34" charset="0"/>
              </a:rPr>
              <a:t>Geografikums</a:t>
            </a:r>
            <a:r>
              <a:rPr lang="de-DE" dirty="0">
                <a:cs typeface="Arial" pitchFamily="34" charset="0"/>
              </a:rPr>
              <a:t>  („larger </a:t>
            </a:r>
            <a:r>
              <a:rPr lang="de-DE" dirty="0" err="1">
                <a:cs typeface="Arial" pitchFamily="34" charset="0"/>
              </a:rPr>
              <a:t>place</a:t>
            </a:r>
            <a:r>
              <a:rPr lang="de-DE" dirty="0">
                <a:cs typeface="Arial" pitchFamily="34" charset="0"/>
              </a:rPr>
              <a:t>“) in Textform.</a:t>
            </a:r>
          </a:p>
          <a:p>
            <a:r>
              <a:rPr lang="de-DE" dirty="0">
                <a:cs typeface="Arial" pitchFamily="34" charset="0"/>
              </a:rPr>
              <a:t>Dazu wurde ein </a:t>
            </a:r>
            <a:r>
              <a:rPr lang="de-DE" dirty="0" err="1">
                <a:cs typeface="Arial" pitchFamily="34" charset="0"/>
              </a:rPr>
              <a:t>Proposal</a:t>
            </a:r>
            <a:r>
              <a:rPr lang="de-DE" dirty="0">
                <a:cs typeface="Arial" pitchFamily="34" charset="0"/>
              </a:rPr>
              <a:t> der deutsch-sprachigen Verbünde eingereicht, in dem vorgeschlagen wird, dies stattdessen auch als Code angeben zu können (Ländercode).</a:t>
            </a:r>
          </a:p>
          <a:p>
            <a:r>
              <a:rPr lang="de-DE" dirty="0"/>
              <a:t>Das </a:t>
            </a:r>
            <a:r>
              <a:rPr lang="de-DE" dirty="0" err="1"/>
              <a:t>Proposal</a:t>
            </a:r>
            <a:r>
              <a:rPr lang="de-DE" dirty="0"/>
              <a:t> zu „larger </a:t>
            </a:r>
            <a:r>
              <a:rPr lang="de-DE" dirty="0" err="1"/>
              <a:t>places</a:t>
            </a:r>
            <a:r>
              <a:rPr lang="de-DE" dirty="0"/>
              <a:t>“ wurde zurückgestellt; der Sachverhalt soll in einer Arbeitsgruppe des Steuerungsgremium zur RDA-Weiterentwicklung (RSC-Working Group) geklärt werden. </a:t>
            </a:r>
          </a:p>
        </p:txBody>
      </p:sp>
      <p:sp>
        <p:nvSpPr>
          <p:cNvPr id="4" name="Fußzeilenplatzhalter 3"/>
          <p:cNvSpPr>
            <a:spLocks noGrp="1"/>
          </p:cNvSpPr>
          <p:nvPr>
            <p:ph type="ftr" sz="quarter" idx="14"/>
          </p:nvPr>
        </p:nvSpPr>
        <p:spPr>
          <a:xfrm>
            <a:off x="467544" y="6376243"/>
            <a:ext cx="7632848" cy="365125"/>
          </a:xfrm>
        </p:spPr>
        <p:txBody>
          <a:bodyPr/>
          <a:lstStyle/>
          <a:p>
            <a:r>
              <a:rPr lang="de-DE" smtClean="0"/>
              <a:t>Auf der Grundlage der Schulungsunterlagen der AG RDA - Modul 4.03.07: Normdaten: Geografika | Stand: Oktober 2017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9</a:t>
            </a:fld>
            <a:endParaRPr lang="de-DE"/>
          </a:p>
        </p:txBody>
      </p:sp>
    </p:spTree>
    <p:extLst>
      <p:ext uri="{BB962C8B-B14F-4D97-AF65-F5344CB8AC3E}">
        <p14:creationId xmlns:p14="http://schemas.microsoft.com/office/powerpoint/2010/main" val="3798945830"/>
      </p:ext>
    </p:extLst>
  </p:cSld>
  <p:clrMapOvr>
    <a:masterClrMapping/>
  </p:clrMapOvr>
  <p:timing>
    <p:tnLst>
      <p:par>
        <p:cTn id="1" dur="indefinite" restart="never" nodeType="tmRoot"/>
      </p:par>
    </p:tnLst>
  </p:timing>
</p:sld>
</file>

<file path=ppt/theme/theme1.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solidFill>
          <a:schemeClr val="bg1"/>
        </a:solidFill>
        <a:ln>
          <a:solidFill>
            <a:schemeClr val="tx1"/>
          </a:solidFill>
        </a:ln>
      </a:spPr>
      <a:bodyPr wrap="square" rtlCol="0">
        <a:spAutoFit/>
      </a:bodyPr>
      <a:lstStyle>
        <a:defPPr>
          <a:defRPr dirty="0" smtClean="0">
            <a:latin typeface="Verdana" panose="020B0604030504040204" pitchFamily="34" charset="0"/>
            <a:ea typeface="Verdana" panose="020B0604030504040204" pitchFamily="34" charset="0"/>
            <a:cs typeface="Verdana" panose="020B0604030504040204" pitchFamily="34" charset="0"/>
          </a:defRPr>
        </a:defPPr>
      </a:lstStyle>
    </a:txDef>
  </a:objectDefaults>
  <a:extraClrSchemeLst/>
</a:theme>
</file>

<file path=ppt/theme/theme2.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3378</Words>
  <Application>Microsoft Office PowerPoint</Application>
  <PresentationFormat>Bildschirmpräsentation (4:3)</PresentationFormat>
  <Paragraphs>473</Paragraphs>
  <Slides>33</Slides>
  <Notes>24</Notes>
  <HiddenSlides>0</HiddenSlides>
  <MMClips>0</MMClips>
  <ScaleCrop>false</ScaleCrop>
  <HeadingPairs>
    <vt:vector size="6" baseType="variant">
      <vt:variant>
        <vt:lpstr>Verwendete Schriftarten</vt:lpstr>
      </vt:variant>
      <vt:variant>
        <vt:i4>6</vt:i4>
      </vt:variant>
      <vt:variant>
        <vt:lpstr>Design</vt:lpstr>
      </vt:variant>
      <vt:variant>
        <vt:i4>1</vt:i4>
      </vt:variant>
      <vt:variant>
        <vt:lpstr>Folientitel</vt:lpstr>
      </vt:variant>
      <vt:variant>
        <vt:i4>33</vt:i4>
      </vt:variant>
    </vt:vector>
  </HeadingPairs>
  <TitlesOfParts>
    <vt:vector size="40" baseType="lpstr">
      <vt:lpstr>Arial</vt:lpstr>
      <vt:lpstr>Calibri</vt:lpstr>
      <vt:lpstr>Symbol</vt:lpstr>
      <vt:lpstr>Times New Roman</vt:lpstr>
      <vt:lpstr>Verdana</vt:lpstr>
      <vt:lpstr>Wingdings</vt:lpstr>
      <vt:lpstr>Larissa</vt:lpstr>
      <vt:lpstr>Schulungsunterlagen der AG RDA</vt:lpstr>
      <vt:lpstr>    Geografika  Schulungsunterlagen der DNB  auf der Grundlage von  Modul 4: Normdaten der offiziellen Schulungsunterlagen der AG RDA  </vt:lpstr>
      <vt:lpstr>Grundsätzliches</vt:lpstr>
      <vt:lpstr>Grundsätzliches</vt:lpstr>
      <vt:lpstr>Informationsquellen</vt:lpstr>
      <vt:lpstr>Wahl des bevorzugten Namens</vt:lpstr>
      <vt:lpstr>Wahl des bevorzugten Namens</vt:lpstr>
      <vt:lpstr>Wahl des bevorzugten Namens</vt:lpstr>
      <vt:lpstr>Erfassen des bevorzugten Namens</vt:lpstr>
      <vt:lpstr>Erfassen des bevorzugten Namens</vt:lpstr>
      <vt:lpstr>Erfassen des bevorzugten Namens</vt:lpstr>
      <vt:lpstr>Erfassen des bevorzugten Namens</vt:lpstr>
      <vt:lpstr>Erfassen des bevorzugten Namens</vt:lpstr>
      <vt:lpstr>Transliteration</vt:lpstr>
      <vt:lpstr>Namensänderung</vt:lpstr>
      <vt:lpstr>Namensänderung</vt:lpstr>
      <vt:lpstr>Namensänderung</vt:lpstr>
      <vt:lpstr>Namensänderung</vt:lpstr>
      <vt:lpstr>Namen für Verwaltungseinheiten</vt:lpstr>
      <vt:lpstr>Namen für Verwaltungseinheiten</vt:lpstr>
      <vt:lpstr>Geografika mit demselben Namen</vt:lpstr>
      <vt:lpstr>Geografika mit demselben Namen</vt:lpstr>
      <vt:lpstr>Geografika mit demselben Namen</vt:lpstr>
      <vt:lpstr>Geografika mit demselben Namen</vt:lpstr>
      <vt:lpstr>Geografika mit demselben Namen</vt:lpstr>
      <vt:lpstr>Orte innerhalb von Städten (Ortsteile)</vt:lpstr>
      <vt:lpstr>Orte innerhalb von Städten (Ortsteile)</vt:lpstr>
      <vt:lpstr>Orte innerhalb von Städten (Ortsteile)</vt:lpstr>
      <vt:lpstr>Orte innerhalb von Städten (Ortsteile)</vt:lpstr>
      <vt:lpstr>Orte innerhalb von Städten (Ortsteile)</vt:lpstr>
      <vt:lpstr>Abweichende Namen von Geografika (Orten)</vt:lpstr>
      <vt:lpstr>Abweichende Namen von Geografika (Orten)</vt:lpstr>
      <vt:lpstr>Abweichende Namen von Geografika (Orten)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Schulungsunterlagen der AG RDA</dc:title>
  <dc:creator>Bufalino, Cinzia</dc:creator>
  <cp:lastModifiedBy>Bufalino, Cinzia</cp:lastModifiedBy>
  <cp:revision>51</cp:revision>
  <dcterms:created xsi:type="dcterms:W3CDTF">2014-02-18T07:01:40Z</dcterms:created>
  <dcterms:modified xsi:type="dcterms:W3CDTF">2017-11-27T11:39:30Z</dcterms:modified>
</cp:coreProperties>
</file>