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285" r:id="rId2"/>
    <p:sldId id="259" r:id="rId3"/>
    <p:sldId id="287" r:id="rId4"/>
    <p:sldId id="302" r:id="rId5"/>
    <p:sldId id="303" r:id="rId6"/>
    <p:sldId id="304" r:id="rId7"/>
    <p:sldId id="305" r:id="rId8"/>
    <p:sldId id="306" r:id="rId9"/>
    <p:sldId id="307" r:id="rId10"/>
    <p:sldId id="308" r:id="rId11"/>
    <p:sldId id="309" r:id="rId12"/>
    <p:sldId id="310" r:id="rId13"/>
    <p:sldId id="311" r:id="rId14"/>
    <p:sldId id="312" r:id="rId15"/>
    <p:sldId id="313" r:id="rId16"/>
    <p:sldId id="314" r:id="rId17"/>
    <p:sldId id="315" r:id="rId18"/>
    <p:sldId id="316" r:id="rId19"/>
    <p:sldId id="318" r:id="rId20"/>
    <p:sldId id="319" r:id="rId21"/>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59" autoAdjust="0"/>
    <p:restoredTop sz="88639" autoAdjust="0"/>
  </p:normalViewPr>
  <p:slideViewPr>
    <p:cSldViewPr>
      <p:cViewPr varScale="1">
        <p:scale>
          <a:sx n="73" d="100"/>
          <a:sy n="73" d="100"/>
        </p:scale>
        <p:origin x="1248" y="6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27.11.2017</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27.11.2017</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21075">
              <a:defRPr/>
            </a:pPr>
            <a:r>
              <a:rPr lang="en-US"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Das “Organizing Committee” der</a:t>
            </a:r>
            <a:r>
              <a:rPr lang="en-US" sz="1200" baseline="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en-US" sz="1200" baseline="0"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Konferenz</a:t>
            </a:r>
            <a:r>
              <a:rPr lang="en-US"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en-US" sz="1200"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ist</a:t>
            </a:r>
            <a:r>
              <a:rPr lang="en-US"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en-US" sz="1200"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eigentlich</a:t>
            </a:r>
            <a:r>
              <a:rPr lang="en-US"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en-US" sz="1200"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eine</a:t>
            </a:r>
            <a:r>
              <a:rPr lang="en-US"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en-US" sz="1200"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Körperschaft</a:t>
            </a:r>
            <a:r>
              <a:rPr lang="en-US"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en-US" sz="1200"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sie</a:t>
            </a:r>
            <a:r>
              <a:rPr lang="en-US"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en-US" sz="1200"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gehört</a:t>
            </a:r>
            <a:r>
              <a:rPr lang="en-US"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en-US" sz="1200"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aber</a:t>
            </a:r>
            <a:r>
              <a:rPr lang="en-US"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en-US" sz="1200"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direkt</a:t>
            </a:r>
            <a:r>
              <a:rPr lang="en-US"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en-US" sz="1200"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zu</a:t>
            </a:r>
            <a:r>
              <a:rPr lang="en-US"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der</a:t>
            </a:r>
            <a:r>
              <a:rPr lang="en-US" sz="1200" baseline="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en-US" sz="1200" baseline="0"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Konferenz</a:t>
            </a:r>
            <a:r>
              <a:rPr lang="en-US"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t>
            </a:r>
            <a:endParaRPr lang="de-DE" altLang="de-DE" sz="1200" dirty="0" smtClean="0">
              <a:latin typeface="Verdana" pitchFamily="34" charset="0"/>
            </a:endParaRPr>
          </a:p>
          <a:p>
            <a:endParaRPr lang="de-DE" altLang="de-DE" sz="1200" dirty="0" smtClean="0">
              <a:latin typeface="Verdana" pitchFamily="34" charset="0"/>
            </a:endParaRPr>
          </a:p>
          <a:p>
            <a:endParaRPr lang="de-DE" altLang="de-DE" sz="1200"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10</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21075">
              <a:defRPr/>
            </a:pPr>
            <a:r>
              <a:rPr lang="de-DE" sz="1200"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Zu Beispiel RDA 11.2.2.14.3</a:t>
            </a:r>
            <a:r>
              <a:rPr lang="de-DE"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der Name ist nur von allgemeiner Natur „Annual Meeting“; in der Vorlage findet sich noch die übergeordnete Körperschaft</a:t>
            </a:r>
          </a:p>
          <a:p>
            <a:pPr defTabSz="921075">
              <a:defRPr/>
            </a:pPr>
            <a:endParaRPr lang="de-DE" sz="1200"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pPr defTabSz="921075">
              <a:defRPr/>
            </a:pPr>
            <a:r>
              <a:rPr lang="en-US" sz="1200" i="1"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Vorlage</a:t>
            </a:r>
            <a:r>
              <a:rPr lang="en-US" sz="1200" i="1" dirty="0" smtClean="0">
                <a:solidFill>
                  <a:prstClr val="black"/>
                </a:solidFill>
                <a:latin typeface="Verdana" panose="020B0604030504040204" pitchFamily="34" charset="0"/>
                <a:ea typeface="Verdana" panose="020B0604030504040204" pitchFamily="34" charset="0"/>
                <a:cs typeface="Verdana" panose="020B0604030504040204" pitchFamily="34" charset="0"/>
              </a:rPr>
              <a:t>:</a:t>
            </a:r>
            <a:r>
              <a:rPr lang="en-US"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Annual Meeting</a:t>
            </a:r>
          </a:p>
          <a:p>
            <a:pPr defTabSz="921075">
              <a:defRPr/>
            </a:pPr>
            <a:r>
              <a:rPr lang="en-US" sz="1200" i="1"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Bevorzugter</a:t>
            </a:r>
            <a:r>
              <a:rPr lang="en-US" sz="1200" i="1" dirty="0" smtClean="0">
                <a:solidFill>
                  <a:prstClr val="black"/>
                </a:solidFill>
                <a:latin typeface="Verdana" panose="020B0604030504040204" pitchFamily="34" charset="0"/>
                <a:ea typeface="Verdana" panose="020B0604030504040204" pitchFamily="34" charset="0"/>
                <a:cs typeface="Verdana" panose="020B0604030504040204" pitchFamily="34" charset="0"/>
              </a:rPr>
              <a:t> Name: </a:t>
            </a:r>
            <a:r>
              <a:rPr lang="en-US"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Hawaii Macadamia Nut Association. Annual Meeting</a:t>
            </a:r>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dirty="0" smtClean="0">
                <a:latin typeface="Verdana" panose="020B0604030504040204" pitchFamily="34" charset="0"/>
                <a:ea typeface="Verdana" panose="020B0604030504040204" pitchFamily="34" charset="0"/>
                <a:cs typeface="Verdana" panose="020B0604030504040204" pitchFamily="34" charset="0"/>
              </a:rPr>
              <a:t>Dt. Text RDA 11.2.2.14.6 Körperschaft, die keiner Gebietskörperschaft zugehörig ist, mit einem Namen, der den vollständigen Namen der übergeordneten oder zugehörigen Körperschaft enthält</a:t>
            </a:r>
            <a:endParaRPr lang="de-DE" sz="1200" dirty="0" smtClean="0">
              <a:latin typeface="Verdana" panose="020B0604030504040204" pitchFamily="34" charset="0"/>
              <a:ea typeface="Verdana" panose="020B0604030504040204" pitchFamily="34" charset="0"/>
              <a:cs typeface="Verdana" panose="020B0604030504040204" pitchFamily="34" charset="0"/>
            </a:endParaRPr>
          </a:p>
          <a:p>
            <a:r>
              <a:rPr lang="en-GB" sz="1200" i="1" dirty="0" err="1" smtClean="0">
                <a:latin typeface="Verdana" panose="020B0604030504040204" pitchFamily="34" charset="0"/>
                <a:ea typeface="Verdana" panose="020B0604030504040204" pitchFamily="34" charset="0"/>
                <a:cs typeface="Verdana" panose="020B0604030504040204" pitchFamily="34" charset="0"/>
              </a:rPr>
              <a:t>Vorlage</a:t>
            </a:r>
            <a:r>
              <a:rPr lang="en-GB" sz="1200" i="1" dirty="0" smtClean="0">
                <a:latin typeface="Verdana" panose="020B0604030504040204" pitchFamily="34" charset="0"/>
                <a:ea typeface="Verdana" panose="020B0604030504040204" pitchFamily="34" charset="0"/>
                <a:cs typeface="Verdana" panose="020B0604030504040204" pitchFamily="34" charset="0"/>
              </a:rPr>
              <a:t>:</a:t>
            </a:r>
            <a:r>
              <a:rPr lang="en-GB" sz="1200" dirty="0" smtClean="0">
                <a:latin typeface="Verdana" panose="020B0604030504040204" pitchFamily="34" charset="0"/>
                <a:ea typeface="Verdana" panose="020B0604030504040204" pitchFamily="34" charset="0"/>
                <a:cs typeface="Verdana" panose="020B0604030504040204" pitchFamily="34" charset="0"/>
              </a:rPr>
              <a:t> Annual Meeting of the International Whaling Commission</a:t>
            </a:r>
            <a:br>
              <a:rPr lang="en-GB" sz="1200" dirty="0" smtClean="0">
                <a:latin typeface="Verdana" panose="020B0604030504040204" pitchFamily="34" charset="0"/>
                <a:ea typeface="Verdana" panose="020B0604030504040204" pitchFamily="34" charset="0"/>
                <a:cs typeface="Verdana" panose="020B0604030504040204" pitchFamily="34" charset="0"/>
              </a:rPr>
            </a:br>
            <a:r>
              <a:rPr lang="en-US" sz="1200" i="1"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Bevorzugter</a:t>
            </a:r>
            <a:r>
              <a:rPr lang="en-US" sz="1200" i="1" dirty="0" smtClean="0">
                <a:solidFill>
                  <a:prstClr val="black"/>
                </a:solidFill>
                <a:latin typeface="Verdana" panose="020B0604030504040204" pitchFamily="34" charset="0"/>
                <a:ea typeface="Verdana" panose="020B0604030504040204" pitchFamily="34" charset="0"/>
                <a:cs typeface="Verdana" panose="020B0604030504040204" pitchFamily="34" charset="0"/>
              </a:rPr>
              <a:t> Name: </a:t>
            </a:r>
            <a:r>
              <a:rPr lang="en-GB" sz="1200" dirty="0" smtClean="0">
                <a:latin typeface="Verdana" panose="020B0604030504040204" pitchFamily="34" charset="0"/>
                <a:ea typeface="Verdana" panose="020B0604030504040204" pitchFamily="34" charset="0"/>
                <a:cs typeface="Verdana" panose="020B0604030504040204" pitchFamily="34" charset="0"/>
              </a:rPr>
              <a:t>International Whaling Commission. Annual Meeting </a:t>
            </a:r>
          </a:p>
          <a:p>
            <a:endParaRPr lang="en-US" sz="1200" dirty="0" smtClean="0">
              <a:latin typeface="Arial" pitchFamily="34" charset="0"/>
              <a:cs typeface="Arial" pitchFamily="34" charset="0"/>
            </a:endParaRPr>
          </a:p>
          <a:p>
            <a:endParaRPr lang="en-US" sz="1200" dirty="0" smtClean="0">
              <a:latin typeface="Arial" pitchFamily="34" charset="0"/>
              <a:cs typeface="Arial" pitchFamily="34" charset="0"/>
            </a:endParaRPr>
          </a:p>
          <a:p>
            <a:endParaRPr lang="de-DE" sz="1200" dirty="0" smtClean="0">
              <a:latin typeface="Arial" pitchFamily="34" charset="0"/>
              <a:cs typeface="Arial" pitchFamily="34" charset="0"/>
            </a:endParaRPr>
          </a:p>
          <a:p>
            <a:endParaRPr lang="de-DE" sz="1200" dirty="0" smtClean="0">
              <a:latin typeface="Arial" pitchFamily="34" charset="0"/>
              <a:cs typeface="Arial" pitchFamily="34" charset="0"/>
            </a:endParaRPr>
          </a:p>
          <a:p>
            <a:endParaRPr lang="en-US" sz="1200"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sz="1200" dirty="0" smtClean="0">
              <a:latin typeface="Arial" pitchFamily="34" charset="0"/>
              <a:cs typeface="Arial" pitchFamily="34" charset="0"/>
            </a:endParaRPr>
          </a:p>
          <a:p>
            <a:endParaRPr lang="en-US" sz="1200" dirty="0" smtClean="0">
              <a:latin typeface="Arial" pitchFamily="34" charset="0"/>
              <a:cs typeface="Arial" pitchFamily="34" charset="0"/>
            </a:endParaRPr>
          </a:p>
          <a:p>
            <a:endParaRPr lang="en-US" sz="1200" dirty="0" smtClean="0">
              <a:latin typeface="Arial" pitchFamily="34" charset="0"/>
              <a:cs typeface="Arial" pitchFamily="34" charset="0"/>
            </a:endParaRPr>
          </a:p>
          <a:p>
            <a:endParaRPr lang="de-DE" sz="1200" dirty="0" smtClean="0">
              <a:latin typeface="Arial" pitchFamily="34" charset="0"/>
              <a:cs typeface="Arial" pitchFamily="34" charset="0"/>
            </a:endParaRPr>
          </a:p>
          <a:p>
            <a:endParaRPr lang="de-DE" sz="1200" dirty="0" smtClean="0">
              <a:latin typeface="Arial" pitchFamily="34" charset="0"/>
              <a:cs typeface="Arial" pitchFamily="34" charset="0"/>
            </a:endParaRPr>
          </a:p>
          <a:p>
            <a:endParaRPr lang="de-DE" altLang="de-DE" sz="1200" dirty="0" smtClean="0">
              <a:latin typeface="Verdana" pitchFamily="34" charset="0"/>
            </a:endParaRPr>
          </a:p>
          <a:p>
            <a:endParaRPr lang="de-DE" altLang="de-DE" sz="1200"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12</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smtClean="0">
                <a:latin typeface="Verdana" panose="020B0604030504040204" pitchFamily="34" charset="0"/>
                <a:ea typeface="Verdana" panose="020B0604030504040204" pitchFamily="34" charset="0"/>
                <a:cs typeface="Verdana" panose="020B0604030504040204" pitchFamily="34" charset="0"/>
              </a:rPr>
              <a:t>Nicht als bevorzugter Name gewählt: eine Initialform bzw. Langform. </a:t>
            </a:r>
          </a:p>
          <a:p>
            <a:r>
              <a:rPr lang="de-DE" sz="1200" dirty="0" smtClean="0">
                <a:latin typeface="Verdana" panose="020B0604030504040204" pitchFamily="34" charset="0"/>
                <a:ea typeface="Verdana" panose="020B0604030504040204" pitchFamily="34" charset="0"/>
                <a:cs typeface="Verdana" panose="020B0604030504040204" pitchFamily="34" charset="0"/>
              </a:rPr>
              <a:t>Weitere Formen wären abweichende Schreib- bzw. Sprachformen.</a:t>
            </a:r>
          </a:p>
          <a:p>
            <a:r>
              <a:rPr lang="de-DE" sz="1200" dirty="0" smtClean="0">
                <a:latin typeface="Verdana" panose="020B0604030504040204" pitchFamily="34" charset="0"/>
                <a:ea typeface="Verdana" panose="020B0604030504040204" pitchFamily="34" charset="0"/>
                <a:cs typeface="Verdana" panose="020B0604030504040204" pitchFamily="34" charset="0"/>
              </a:rPr>
              <a:t>Auch Vorlagenformen mit der Zählung etc. können weiterhin erfasst und entsprechend gekennzeichnet werden (</a:t>
            </a:r>
            <a:r>
              <a:rPr lang="de-DE" sz="1200" dirty="0" err="1" smtClean="0">
                <a:latin typeface="Verdana" panose="020B0604030504040204" pitchFamily="34" charset="0"/>
                <a:ea typeface="Verdana" panose="020B0604030504040204" pitchFamily="34" charset="0"/>
                <a:cs typeface="Verdana" panose="020B0604030504040204" pitchFamily="34" charset="0"/>
              </a:rPr>
              <a:t>nauv</a:t>
            </a:r>
            <a:r>
              <a:rPr lang="de-DE" sz="1200" dirty="0" smtClean="0">
                <a:latin typeface="Verdana" panose="020B0604030504040204" pitchFamily="34" charset="0"/>
                <a:ea typeface="Verdana" panose="020B0604030504040204" pitchFamily="34" charset="0"/>
                <a:cs typeface="Verdana" panose="020B0604030504040204" pitchFamily="34" charset="0"/>
              </a:rPr>
              <a:t>). </a:t>
            </a:r>
          </a:p>
          <a:p>
            <a:endParaRPr lang="en-US" sz="1200" dirty="0" smtClean="0">
              <a:cs typeface="Arial" pitchFamily="34" charset="0"/>
            </a:endParaRPr>
          </a:p>
          <a:p>
            <a:endParaRPr lang="en-US" sz="1200" dirty="0" smtClean="0">
              <a:latin typeface="Arial" pitchFamily="34" charset="0"/>
              <a:cs typeface="Arial" pitchFamily="34" charset="0"/>
            </a:endParaRPr>
          </a:p>
          <a:p>
            <a:endParaRPr lang="en-US" sz="1200" dirty="0" smtClean="0">
              <a:latin typeface="Arial" pitchFamily="34" charset="0"/>
              <a:cs typeface="Arial" pitchFamily="34" charset="0"/>
            </a:endParaRPr>
          </a:p>
          <a:p>
            <a:endParaRPr lang="en-US" sz="1200" dirty="0" smtClean="0">
              <a:latin typeface="Arial" pitchFamily="34" charset="0"/>
              <a:cs typeface="Arial" pitchFamily="34" charset="0"/>
            </a:endParaRPr>
          </a:p>
          <a:p>
            <a:endParaRPr lang="de-DE" sz="1200" dirty="0" smtClean="0">
              <a:latin typeface="Arial" pitchFamily="34" charset="0"/>
              <a:cs typeface="Arial" pitchFamily="34" charset="0"/>
            </a:endParaRPr>
          </a:p>
          <a:p>
            <a:endParaRPr lang="de-DE" sz="1200" dirty="0" smtClean="0">
              <a:latin typeface="Arial" pitchFamily="34" charset="0"/>
              <a:cs typeface="Arial" pitchFamily="34" charset="0"/>
            </a:endParaRPr>
          </a:p>
          <a:p>
            <a:endParaRPr lang="en-US" sz="1200"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sz="1200" dirty="0" smtClean="0">
              <a:latin typeface="Arial" pitchFamily="34" charset="0"/>
              <a:cs typeface="Arial" pitchFamily="34" charset="0"/>
            </a:endParaRPr>
          </a:p>
          <a:p>
            <a:endParaRPr lang="en-US" sz="1200" dirty="0" smtClean="0">
              <a:latin typeface="Arial" pitchFamily="34" charset="0"/>
              <a:cs typeface="Arial" pitchFamily="34" charset="0"/>
            </a:endParaRPr>
          </a:p>
          <a:p>
            <a:endParaRPr lang="en-US" sz="1200" dirty="0" smtClean="0">
              <a:latin typeface="Arial" pitchFamily="34" charset="0"/>
              <a:cs typeface="Arial" pitchFamily="34" charset="0"/>
            </a:endParaRPr>
          </a:p>
          <a:p>
            <a:endParaRPr lang="de-DE" sz="1200" dirty="0" smtClean="0">
              <a:latin typeface="Arial" pitchFamily="34" charset="0"/>
              <a:cs typeface="Arial" pitchFamily="34" charset="0"/>
            </a:endParaRPr>
          </a:p>
          <a:p>
            <a:endParaRPr lang="de-DE" sz="1200" dirty="0" smtClean="0">
              <a:latin typeface="Arial" pitchFamily="34" charset="0"/>
              <a:cs typeface="Arial" pitchFamily="34" charset="0"/>
            </a:endParaRPr>
          </a:p>
          <a:p>
            <a:endParaRPr lang="de-DE" altLang="de-DE" sz="1200" dirty="0" smtClean="0">
              <a:latin typeface="Verdana" pitchFamily="34" charset="0"/>
            </a:endParaRPr>
          </a:p>
          <a:p>
            <a:endParaRPr lang="de-DE" altLang="de-DE" sz="1200"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buNone/>
            </a:pPr>
            <a:r>
              <a:rPr lang="de-DE" sz="1200" dirty="0" smtClean="0">
                <a:latin typeface="Verdana" panose="020B0604030504040204" pitchFamily="34" charset="0"/>
                <a:ea typeface="Verdana" panose="020B0604030504040204" pitchFamily="34" charset="0"/>
                <a:cs typeface="Verdana" panose="020B0604030504040204" pitchFamily="34" charset="0"/>
              </a:rPr>
              <a:t>Erfassen Sie eine Vorlageform des Namens einer Körperschaft als abweichenden Namen, wenn der Name nachvollziehbar in dieser Form gesucht werden könnte und der bevorzugte Name als Unterabteilung einer übergeordneten oder in Beziehung stehenden Körperschaft erfasst wird oder umgekehrt. </a:t>
            </a:r>
          </a:p>
          <a:p>
            <a:pPr>
              <a:buNone/>
            </a:pPr>
            <a:r>
              <a:rPr lang="de-DE" sz="1200" dirty="0" smtClean="0">
                <a:latin typeface="Verdana" panose="020B0604030504040204" pitchFamily="34" charset="0"/>
                <a:ea typeface="Verdana" panose="020B0604030504040204" pitchFamily="34" charset="0"/>
                <a:cs typeface="Verdana" panose="020B0604030504040204" pitchFamily="34" charset="0"/>
              </a:rPr>
              <a:t>	</a:t>
            </a:r>
          </a:p>
          <a:p>
            <a:pPr>
              <a:buNone/>
            </a:pPr>
            <a:r>
              <a:rPr lang="de-DE" sz="1200" b="1" dirty="0" smtClean="0">
                <a:latin typeface="Verdana" panose="020B0604030504040204" pitchFamily="34" charset="0"/>
                <a:ea typeface="Verdana" panose="020B0604030504040204" pitchFamily="34" charset="0"/>
                <a:cs typeface="Verdana" panose="020B0604030504040204" pitchFamily="34" charset="0"/>
              </a:rPr>
              <a:t>Beispiel</a:t>
            </a:r>
            <a:r>
              <a:rPr lang="de-DE" sz="1200" dirty="0" smtClean="0">
                <a:latin typeface="Verdana" panose="020B0604030504040204" pitchFamily="34" charset="0"/>
                <a:ea typeface="Verdana" panose="020B0604030504040204" pitchFamily="34" charset="0"/>
                <a:cs typeface="Verdana" panose="020B0604030504040204" pitchFamily="34" charset="0"/>
              </a:rPr>
              <a:t> für eine invertierte Form: </a:t>
            </a:r>
          </a:p>
          <a:p>
            <a:pPr>
              <a:buNone/>
            </a:pPr>
            <a:endParaRPr lang="de-DE" sz="1200" dirty="0" smtClean="0">
              <a:latin typeface="Verdana" panose="020B0604030504040204" pitchFamily="34" charset="0"/>
              <a:ea typeface="Verdana" panose="020B0604030504040204" pitchFamily="34" charset="0"/>
              <a:cs typeface="Verdana" panose="020B0604030504040204" pitchFamily="34" charset="0"/>
            </a:endParaRPr>
          </a:p>
          <a:p>
            <a:pPr>
              <a:buNone/>
            </a:pPr>
            <a:r>
              <a:rPr lang="de-DE" sz="1200" i="1" dirty="0" smtClean="0">
                <a:latin typeface="Verdana" panose="020B0604030504040204" pitchFamily="34" charset="0"/>
                <a:ea typeface="Verdana" panose="020B0604030504040204" pitchFamily="34" charset="0"/>
                <a:cs typeface="Verdana" panose="020B0604030504040204" pitchFamily="34" charset="0"/>
              </a:rPr>
              <a:t>Bevorzugter Name: </a:t>
            </a:r>
            <a:r>
              <a:rPr lang="de-DE" sz="1200" dirty="0" smtClean="0">
                <a:latin typeface="Verdana" panose="020B0604030504040204" pitchFamily="34" charset="0"/>
                <a:ea typeface="Verdana" panose="020B0604030504040204" pitchFamily="34" charset="0"/>
                <a:cs typeface="Verdana" panose="020B0604030504040204" pitchFamily="34" charset="0"/>
              </a:rPr>
              <a:t>	</a:t>
            </a:r>
          </a:p>
          <a:p>
            <a:pPr>
              <a:buNone/>
            </a:pPr>
            <a:r>
              <a:rPr lang="de-DE" sz="1200" dirty="0" smtClean="0">
                <a:latin typeface="Verdana" panose="020B0604030504040204" pitchFamily="34" charset="0"/>
                <a:ea typeface="Verdana" panose="020B0604030504040204" pitchFamily="34" charset="0"/>
                <a:cs typeface="Verdana" panose="020B0604030504040204" pitchFamily="34" charset="0"/>
              </a:rPr>
              <a:t>IAA International Conference on Low-</a:t>
            </a:r>
            <a:r>
              <a:rPr lang="de-DE" sz="1200" dirty="0" err="1" smtClean="0">
                <a:latin typeface="Verdana" panose="020B0604030504040204" pitchFamily="34" charset="0"/>
                <a:ea typeface="Verdana" panose="020B0604030504040204" pitchFamily="34" charset="0"/>
                <a:cs typeface="Verdana" panose="020B0604030504040204" pitchFamily="34" charset="0"/>
              </a:rPr>
              <a:t>cost</a:t>
            </a:r>
            <a:r>
              <a:rPr lang="de-DE" sz="1200" dirty="0" smtClean="0">
                <a:latin typeface="Verdana" panose="020B0604030504040204" pitchFamily="34" charset="0"/>
                <a:ea typeface="Verdana" panose="020B0604030504040204" pitchFamily="34" charset="0"/>
                <a:cs typeface="Verdana" panose="020B0604030504040204" pitchFamily="34" charset="0"/>
              </a:rPr>
              <a:t> Planetary </a:t>
            </a:r>
            <a:r>
              <a:rPr lang="de-DE" sz="1200" dirty="0" err="1" smtClean="0">
                <a:latin typeface="Verdana" panose="020B0604030504040204" pitchFamily="34" charset="0"/>
                <a:ea typeface="Verdana" panose="020B0604030504040204" pitchFamily="34" charset="0"/>
                <a:cs typeface="Verdana" panose="020B0604030504040204" pitchFamily="34" charset="0"/>
              </a:rPr>
              <a:t>Missions</a:t>
            </a:r>
            <a:endParaRPr lang="de-DE" sz="1200" dirty="0" smtClean="0">
              <a:latin typeface="Verdana" panose="020B0604030504040204" pitchFamily="34" charset="0"/>
              <a:ea typeface="Verdana" panose="020B0604030504040204" pitchFamily="34" charset="0"/>
              <a:cs typeface="Verdana" panose="020B0604030504040204" pitchFamily="34" charset="0"/>
            </a:endParaRPr>
          </a:p>
          <a:p>
            <a:pPr>
              <a:buNone/>
            </a:pPr>
            <a:r>
              <a:rPr lang="de-DE" sz="1200" i="1" dirty="0" smtClean="0">
                <a:latin typeface="Verdana" panose="020B0604030504040204" pitchFamily="34" charset="0"/>
                <a:ea typeface="Verdana" panose="020B0604030504040204" pitchFamily="34" charset="0"/>
                <a:cs typeface="Verdana" panose="020B0604030504040204" pitchFamily="34" charset="0"/>
              </a:rPr>
              <a:t>Abweichender Name</a:t>
            </a:r>
            <a:r>
              <a:rPr lang="de-DE" sz="1200" dirty="0" smtClean="0">
                <a:latin typeface="Verdana" panose="020B0604030504040204" pitchFamily="34" charset="0"/>
                <a:ea typeface="Verdana" panose="020B0604030504040204" pitchFamily="34" charset="0"/>
                <a:cs typeface="Verdana" panose="020B0604030504040204" pitchFamily="34" charset="0"/>
              </a:rPr>
              <a:t>:   	</a:t>
            </a:r>
          </a:p>
          <a:p>
            <a:pPr>
              <a:buNone/>
            </a:pPr>
            <a:r>
              <a:rPr lang="de-DE" sz="1200" dirty="0" smtClean="0">
                <a:latin typeface="Verdana" panose="020B0604030504040204" pitchFamily="34" charset="0"/>
                <a:ea typeface="Verdana" panose="020B0604030504040204" pitchFamily="34" charset="0"/>
                <a:cs typeface="Verdana" panose="020B0604030504040204" pitchFamily="34" charset="0"/>
              </a:rPr>
              <a:t>International Conference on Low-</a:t>
            </a:r>
            <a:r>
              <a:rPr lang="de-DE" sz="1200" dirty="0" err="1" smtClean="0">
                <a:latin typeface="Verdana" panose="020B0604030504040204" pitchFamily="34" charset="0"/>
                <a:ea typeface="Verdana" panose="020B0604030504040204" pitchFamily="34" charset="0"/>
                <a:cs typeface="Verdana" panose="020B0604030504040204" pitchFamily="34" charset="0"/>
              </a:rPr>
              <a:t>cost</a:t>
            </a:r>
            <a:r>
              <a:rPr lang="de-DE" sz="1200" dirty="0" smtClean="0">
                <a:latin typeface="Verdana" panose="020B0604030504040204" pitchFamily="34" charset="0"/>
                <a:ea typeface="Verdana" panose="020B0604030504040204" pitchFamily="34" charset="0"/>
                <a:cs typeface="Verdana" panose="020B0604030504040204" pitchFamily="34" charset="0"/>
              </a:rPr>
              <a:t> Planetary </a:t>
            </a:r>
            <a:r>
              <a:rPr lang="de-DE" sz="1200" dirty="0" err="1" smtClean="0">
                <a:latin typeface="Verdana" panose="020B0604030504040204" pitchFamily="34" charset="0"/>
                <a:ea typeface="Verdana" panose="020B0604030504040204" pitchFamily="34" charset="0"/>
                <a:cs typeface="Verdana" panose="020B0604030504040204" pitchFamily="34" charset="0"/>
              </a:rPr>
              <a:t>Missions</a:t>
            </a:r>
            <a:r>
              <a:rPr lang="de-DE" sz="1200" dirty="0" smtClean="0">
                <a:latin typeface="Verdana" panose="020B0604030504040204" pitchFamily="34" charset="0"/>
                <a:ea typeface="Verdana" panose="020B0604030504040204" pitchFamily="34" charset="0"/>
                <a:cs typeface="Verdana" panose="020B0604030504040204" pitchFamily="34" charset="0"/>
              </a:rPr>
              <a:t>, IAA</a:t>
            </a:r>
          </a:p>
          <a:p>
            <a:pPr>
              <a:buNone/>
            </a:pPr>
            <a:endParaRPr lang="de-DE" sz="1200" dirty="0" smtClean="0">
              <a:latin typeface="Verdana" panose="020B0604030504040204" pitchFamily="34" charset="0"/>
              <a:ea typeface="Verdana" panose="020B0604030504040204" pitchFamily="34" charset="0"/>
              <a:cs typeface="Verdana" panose="020B0604030504040204" pitchFamily="34" charset="0"/>
            </a:endParaRPr>
          </a:p>
          <a:p>
            <a:endParaRPr lang="en-US" sz="1200" dirty="0" smtClean="0">
              <a:latin typeface="Arial" pitchFamily="34" charset="0"/>
              <a:cs typeface="Arial" pitchFamily="34" charset="0"/>
            </a:endParaRPr>
          </a:p>
          <a:p>
            <a:endParaRPr lang="en-US" sz="1200" dirty="0" smtClean="0">
              <a:latin typeface="Arial" pitchFamily="34" charset="0"/>
              <a:cs typeface="Arial" pitchFamily="34" charset="0"/>
            </a:endParaRPr>
          </a:p>
          <a:p>
            <a:endParaRPr lang="en-US" sz="1200" dirty="0" smtClean="0">
              <a:latin typeface="Arial" pitchFamily="34" charset="0"/>
              <a:cs typeface="Arial" pitchFamily="34" charset="0"/>
            </a:endParaRPr>
          </a:p>
          <a:p>
            <a:endParaRPr lang="de-DE" sz="1200" dirty="0" smtClean="0">
              <a:latin typeface="Arial" pitchFamily="34" charset="0"/>
              <a:cs typeface="Arial" pitchFamily="34" charset="0"/>
            </a:endParaRPr>
          </a:p>
          <a:p>
            <a:endParaRPr lang="de-DE" sz="1200" dirty="0" smtClean="0">
              <a:latin typeface="Arial" pitchFamily="34" charset="0"/>
              <a:cs typeface="Arial" pitchFamily="34" charset="0"/>
            </a:endParaRPr>
          </a:p>
          <a:p>
            <a:endParaRPr lang="en-US" sz="1200"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sz="1200" dirty="0" smtClean="0">
              <a:latin typeface="Arial" pitchFamily="34" charset="0"/>
              <a:cs typeface="Arial" pitchFamily="34" charset="0"/>
            </a:endParaRPr>
          </a:p>
          <a:p>
            <a:endParaRPr lang="en-US" sz="1200" dirty="0" smtClean="0">
              <a:latin typeface="Arial" pitchFamily="34" charset="0"/>
              <a:cs typeface="Arial" pitchFamily="34" charset="0"/>
            </a:endParaRPr>
          </a:p>
          <a:p>
            <a:endParaRPr lang="en-US" sz="1200" dirty="0" smtClean="0">
              <a:latin typeface="Arial" pitchFamily="34" charset="0"/>
              <a:cs typeface="Arial" pitchFamily="34" charset="0"/>
            </a:endParaRPr>
          </a:p>
          <a:p>
            <a:endParaRPr lang="de-DE" sz="1200" dirty="0" smtClean="0">
              <a:latin typeface="Arial" pitchFamily="34" charset="0"/>
              <a:cs typeface="Arial" pitchFamily="34" charset="0"/>
            </a:endParaRPr>
          </a:p>
          <a:p>
            <a:endParaRPr lang="de-DE" sz="1200" dirty="0" smtClean="0">
              <a:latin typeface="Arial" pitchFamily="34" charset="0"/>
              <a:cs typeface="Arial" pitchFamily="34" charset="0"/>
            </a:endParaRPr>
          </a:p>
          <a:p>
            <a:endParaRPr lang="de-DE" altLang="de-DE" sz="1200" dirty="0" smtClean="0">
              <a:latin typeface="Verdana" pitchFamily="34" charset="0"/>
            </a:endParaRPr>
          </a:p>
          <a:p>
            <a:endParaRPr lang="de-DE" altLang="de-DE" sz="1200"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17207" eaLnBrk="0" fontAlgn="base" hangingPunct="0">
              <a:spcAft>
                <a:spcPct val="0"/>
              </a:spcAft>
              <a:defRPr/>
            </a:pPr>
            <a:r>
              <a:rPr lang="de-DE" sz="12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RDA 11.4.2.3 Datum: </a:t>
            </a:r>
          </a:p>
          <a:p>
            <a:pPr defTabSz="917207" eaLnBrk="0" fontAlgn="base" hangingPunct="0">
              <a:spcAft>
                <a:spcPct val="0"/>
              </a:spcAft>
              <a:defRPr/>
            </a:pPr>
            <a:r>
              <a:rPr lang="de-DE" sz="12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ERL</a:t>
            </a:r>
            <a:r>
              <a:rPr lang="de-DE" sz="1200" dirty="0" smtClean="0">
                <a:solidFill>
                  <a:srgbClr val="000000"/>
                </a:solidFill>
                <a:latin typeface="Verdana" panose="020B0604030504040204" pitchFamily="34" charset="0"/>
                <a:ea typeface="Verdana" panose="020B0604030504040204" pitchFamily="34" charset="0"/>
                <a:cs typeface="Verdana" panose="020B0604030504040204" pitchFamily="34" charset="0"/>
              </a:rPr>
              <a:t>: Daten einer Konferenz etc. werden stets als getrenntes Element erfasst. Zur Erfassung der Daten als Bestandteil des Sucheinstiegs vgl. 11.13.1.8.  </a:t>
            </a:r>
          </a:p>
          <a:p>
            <a:pPr defTabSz="917207" eaLnBrk="0" fontAlgn="base" hangingPunct="0">
              <a:spcAft>
                <a:spcPct val="0"/>
              </a:spcAft>
              <a:defRPr/>
            </a:pPr>
            <a:r>
              <a:rPr lang="de-DE" sz="1200" dirty="0" smtClean="0">
                <a:solidFill>
                  <a:srgbClr val="000000"/>
                </a:solidFill>
                <a:latin typeface="Verdana" panose="020B0604030504040204" pitchFamily="34" charset="0"/>
                <a:ea typeface="Verdana" panose="020B0604030504040204" pitchFamily="34" charset="0"/>
                <a:cs typeface="Verdana" panose="020B0604030504040204" pitchFamily="34" charset="0"/>
              </a:rPr>
              <a:t>Die Angabe der spezifischen Daten zur Unterscheidung gleichnamiger Konferenzen im gleichen Jahr erfolgt zusätzlich. Spezifische Daten werden in der Form TT.MM.JJJJ erfasst.  </a:t>
            </a:r>
            <a:br>
              <a:rPr lang="de-DE" sz="1200" dirty="0" smtClean="0">
                <a:solidFill>
                  <a:srgbClr val="000000"/>
                </a:solidFill>
                <a:latin typeface="Verdana" panose="020B0604030504040204" pitchFamily="34" charset="0"/>
                <a:ea typeface="Verdana" panose="020B0604030504040204" pitchFamily="34" charset="0"/>
                <a:cs typeface="Verdana" panose="020B0604030504040204" pitchFamily="34" charset="0"/>
              </a:rPr>
            </a:br>
            <a:endParaRPr lang="de-DE" sz="1200"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17207" eaLnBrk="0" fontAlgn="base" hangingPunct="0">
              <a:spcBef>
                <a:spcPct val="30000"/>
              </a:spcBef>
              <a:spcAft>
                <a:spcPct val="0"/>
              </a:spcAft>
              <a:defRPr/>
            </a:pPr>
            <a:endParaRPr lang="de-DE" sz="1200" b="1" dirty="0">
              <a:solidFill>
                <a:srgbClr val="000000"/>
              </a:solidFill>
              <a:latin typeface="Arial" charset="0"/>
              <a:cs typeface="Arial"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buNone/>
            </a:pPr>
            <a:r>
              <a:rPr lang="de-DE" sz="1200" b="1" dirty="0" smtClean="0">
                <a:latin typeface="Verdana" pitchFamily="34" charset="0"/>
                <a:ea typeface="Verdana" pitchFamily="34" charset="0"/>
                <a:cs typeface="Verdana" pitchFamily="34" charset="0"/>
              </a:rPr>
              <a:t>RDA 11.13.1.8.1 Ausnahme:</a:t>
            </a:r>
          </a:p>
          <a:p>
            <a:pPr defTabSz="917207">
              <a:defRPr/>
            </a:pPr>
            <a:r>
              <a:rPr lang="de-DE" sz="1200" kern="0" dirty="0" smtClean="0">
                <a:latin typeface="Verdana" pitchFamily="34" charset="0"/>
                <a:ea typeface="Verdana" pitchFamily="34" charset="0"/>
                <a:cs typeface="Verdana" pitchFamily="34" charset="0"/>
              </a:rPr>
              <a:t>Hinzufügen des Namens einer Institution, wenn </a:t>
            </a:r>
            <a:r>
              <a:rPr lang="de-DE" sz="1200" dirty="0" smtClean="0">
                <a:latin typeface="Verdana" pitchFamily="34" charset="0"/>
                <a:ea typeface="Verdana" pitchFamily="34" charset="0"/>
                <a:cs typeface="Verdana" pitchFamily="34" charset="0"/>
              </a:rPr>
              <a:t>er eine bessere Identifizierung ermöglicht oder wenn der Ortsname nicht bekannt ist oder nicht einfach ermittelt werden kann. </a:t>
            </a:r>
          </a:p>
          <a:p>
            <a:endParaRPr lang="de-DE" sz="1200" dirty="0" smtClean="0">
              <a:latin typeface="Verdana" pitchFamily="34" charset="0"/>
              <a:cs typeface="Arial" pitchFamily="34" charset="0"/>
            </a:endParaRPr>
          </a:p>
          <a:p>
            <a:pPr defTabSz="917207">
              <a:defRPr/>
            </a:pPr>
            <a:r>
              <a:rPr lang="de-DE" sz="1200" dirty="0" smtClean="0">
                <a:latin typeface="Verdana" pitchFamily="34" charset="0"/>
                <a:cs typeface="Arial" charset="0"/>
              </a:rPr>
              <a:t>Erfassungshilfe: EH-K-08</a:t>
            </a:r>
          </a:p>
          <a:p>
            <a:endParaRPr lang="de-DE" sz="1200" dirty="0" smtClean="0">
              <a:latin typeface="Verdana" pitchFamily="34" charset="0"/>
              <a:cs typeface="Arial" pitchFamily="34" charset="0"/>
            </a:endParaRPr>
          </a:p>
          <a:p>
            <a:r>
              <a:rPr lang="de-DE" sz="1200" dirty="0" smtClean="0">
                <a:latin typeface="Verdana" pitchFamily="34" charset="0"/>
                <a:cs typeface="Arial" pitchFamily="34" charset="0"/>
              </a:rPr>
              <a:t>Hinweis zur Syntax der Anzeige im Katalog bei Konferenzen: zusätzliche Elemente zum bevorzugten Namen für den Sucheinstieg in runden Klammern, Leerstelle-Doppelpunkt-Leerstelle zwischen Zählung und Ort bzw. Datum und Ort</a:t>
            </a:r>
          </a:p>
          <a:p>
            <a:endParaRPr lang="de-DE" sz="1200" dirty="0" smtClean="0">
              <a:latin typeface="Verdana" pitchFamily="34" charset="0"/>
              <a:cs typeface="Arial"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anose="020B0604030504040204" pitchFamily="34" charset="0"/>
                <a:ea typeface="Verdana" panose="020B0604030504040204" pitchFamily="34" charset="0"/>
                <a:cs typeface="Verdana" panose="020B0604030504040204" pitchFamily="34" charset="0"/>
              </a:rPr>
              <a:t>Zweites Beispiel ist eine Online-Konferenz ohne Ort</a:t>
            </a:r>
          </a:p>
          <a:p>
            <a:endParaRPr lang="de-DE" sz="1200" dirty="0" smtClean="0">
              <a:latin typeface="Verdana" pitchFamily="34" charset="0"/>
              <a:cs typeface="Arial" pitchFamily="34" charset="0"/>
            </a:endParaRPr>
          </a:p>
          <a:p>
            <a:pPr defTabSz="917207" eaLnBrk="0" fontAlgn="base" hangingPunct="0">
              <a:spcBef>
                <a:spcPct val="30000"/>
              </a:spcBef>
              <a:spcAft>
                <a:spcPct val="0"/>
              </a:spcAft>
              <a:defRPr/>
            </a:pPr>
            <a:endParaRPr lang="de-DE" sz="1200" b="1" dirty="0" smtClean="0">
              <a:solidFill>
                <a:srgbClr val="000000"/>
              </a:solidFill>
              <a:latin typeface="Arial" charset="0"/>
              <a:cs typeface="Arial" charset="0"/>
            </a:endParaRPr>
          </a:p>
          <a:p>
            <a:endParaRPr lang="de-DE" sz="1200" dirty="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17207">
              <a:defRPr/>
            </a:pPr>
            <a:r>
              <a:rPr lang="de-DE" sz="1200" dirty="0" smtClean="0">
                <a:latin typeface="Verdana" panose="020B0604030504040204" pitchFamily="34" charset="0"/>
                <a:ea typeface="Verdana" panose="020B0604030504040204" pitchFamily="34" charset="0"/>
                <a:cs typeface="Verdana" panose="020B0604030504040204" pitchFamily="34" charset="0"/>
              </a:rPr>
              <a:t>Schreibweise:</a:t>
            </a:r>
          </a:p>
          <a:p>
            <a:pPr defTabSz="917207">
              <a:defRPr/>
            </a:pPr>
            <a:r>
              <a:rPr lang="de-DE" sz="1200" dirty="0" smtClean="0">
                <a:latin typeface="Verdana" panose="020B0604030504040204" pitchFamily="34" charset="0"/>
                <a:ea typeface="Verdana" panose="020B0604030504040204" pitchFamily="34" charset="0"/>
                <a:cs typeface="Verdana" panose="020B0604030504040204" pitchFamily="34" charset="0"/>
              </a:rPr>
              <a:t>Gemäß RDA 8.5.6.2 werden die Spatien bei Initialen weggelassen.</a:t>
            </a:r>
          </a:p>
          <a:p>
            <a:pPr defTabSz="917207">
              <a:defRPr/>
            </a:pPr>
            <a:endParaRPr lang="de-DE" sz="1200" b="1" dirty="0" smtClean="0">
              <a:latin typeface="Verdana" panose="020B0604030504040204" pitchFamily="34" charset="0"/>
              <a:ea typeface="Verdana" panose="020B0604030504040204" pitchFamily="34" charset="0"/>
              <a:cs typeface="Verdana" panose="020B0604030504040204" pitchFamily="34" charset="0"/>
            </a:endParaRPr>
          </a:p>
          <a:p>
            <a:pPr defTabSz="917207">
              <a:defRPr/>
            </a:pPr>
            <a:r>
              <a:rPr lang="de-DE" sz="1200" b="1" dirty="0" smtClean="0">
                <a:latin typeface="Verdana" panose="020B0604030504040204" pitchFamily="34" charset="0"/>
                <a:ea typeface="Verdana" panose="020B0604030504040204" pitchFamily="34" charset="0"/>
                <a:cs typeface="Verdana" panose="020B0604030504040204" pitchFamily="34" charset="0"/>
              </a:rPr>
              <a:t>RDA 11.13.1.8.1</a:t>
            </a:r>
          </a:p>
          <a:p>
            <a:pPr defTabSz="917207">
              <a:defRPr/>
            </a:pPr>
            <a:r>
              <a:rPr lang="de-DE" sz="1200" b="1" dirty="0" smtClean="0">
                <a:latin typeface="Verdana" panose="020B0604030504040204" pitchFamily="34" charset="0"/>
                <a:ea typeface="Verdana" panose="020B0604030504040204" pitchFamily="34" charset="0"/>
                <a:cs typeface="Verdana" panose="020B0604030504040204" pitchFamily="34" charset="0"/>
              </a:rPr>
              <a:t>ERL 3 </a:t>
            </a:r>
            <a:r>
              <a:rPr lang="de-DE" sz="1200" dirty="0" smtClean="0">
                <a:latin typeface="Verdana" panose="020B0604030504040204" pitchFamily="34" charset="0"/>
                <a:ea typeface="Verdana" panose="020B0604030504040204" pitchFamily="34" charset="0"/>
                <a:cs typeface="Verdana" panose="020B0604030504040204" pitchFamily="34" charset="0"/>
              </a:rPr>
              <a:t>Erfassen Sie spezifische Daten in der Form TT.MM.JJJJ</a:t>
            </a:r>
          </a:p>
          <a:p>
            <a:pPr defTabSz="917207">
              <a:defRPr/>
            </a:pPr>
            <a:endParaRPr lang="de-DE" sz="1200" dirty="0" smtClean="0">
              <a:latin typeface="Verdana" panose="020B0604030504040204" pitchFamily="34" charset="0"/>
              <a:ea typeface="Verdana" panose="020B0604030504040204" pitchFamily="34" charset="0"/>
              <a:cs typeface="Verdana" panose="020B0604030504040204" pitchFamily="34" charset="0"/>
            </a:endParaRPr>
          </a:p>
          <a:p>
            <a:pPr defTabSz="917207">
              <a:defRPr/>
            </a:pPr>
            <a:r>
              <a:rPr lang="de-DE" sz="1200" dirty="0" smtClean="0">
                <a:latin typeface="Verdana" panose="020B0604030504040204" pitchFamily="34" charset="0"/>
                <a:ea typeface="Verdana" panose="020B0604030504040204" pitchFamily="34" charset="0"/>
                <a:cs typeface="Verdana" panose="020B0604030504040204" pitchFamily="34" charset="0"/>
              </a:rPr>
              <a:t>Beispiel: </a:t>
            </a:r>
            <a:r>
              <a:rPr lang="en-US" sz="1200" dirty="0" smtClean="0">
                <a:solidFill>
                  <a:srgbClr val="00B050"/>
                </a:solidFill>
                <a:latin typeface="Verdana" panose="020B0604030504040204" pitchFamily="34" charset="0"/>
                <a:ea typeface="Verdana" panose="020B0604030504040204" pitchFamily="34" charset="0"/>
                <a:cs typeface="Verdana" panose="020B0604030504040204" pitchFamily="34" charset="0"/>
              </a:rPr>
              <a:t>Federal-Provincial Conference of First Ministers (13.-15.02.1978 : Ottawa)</a:t>
            </a:r>
          </a:p>
          <a:p>
            <a:pPr defTabSz="917207">
              <a:defRPr/>
            </a:pPr>
            <a:endParaRPr lang="en-US" sz="1200" dirty="0" smtClean="0">
              <a:solidFill>
                <a:srgbClr val="00B050"/>
              </a:solidFill>
              <a:latin typeface="Verdana" panose="020B0604030504040204" pitchFamily="34" charset="0"/>
              <a:ea typeface="Verdana" panose="020B0604030504040204" pitchFamily="34" charset="0"/>
              <a:cs typeface="Verdana" panose="020B0604030504040204" pitchFamily="34" charset="0"/>
            </a:endParaRPr>
          </a:p>
          <a:p>
            <a:pPr defTabSz="917207">
              <a:defRPr/>
            </a:pPr>
            <a:r>
              <a:rPr lang="en-US" sz="1200" dirty="0" smtClean="0">
                <a:latin typeface="Verdana" panose="020B0604030504040204" pitchFamily="34" charset="0"/>
                <a:ea typeface="Verdana" panose="020B0604030504040204" pitchFamily="34" charset="0"/>
                <a:cs typeface="Verdana" panose="020B0604030504040204" pitchFamily="34" charset="0"/>
              </a:rPr>
              <a:t>PICA-Format: Federal-Provincial Conference of First Ministers</a:t>
            </a:r>
            <a:r>
              <a:rPr lang="en-US" sz="1200" b="1" dirty="0" smtClean="0">
                <a:latin typeface="Verdana" panose="020B0604030504040204" pitchFamily="34" charset="0"/>
                <a:ea typeface="Verdana" panose="020B0604030504040204" pitchFamily="34" charset="0"/>
                <a:cs typeface="Verdana" panose="020B0604030504040204" pitchFamily="34" charset="0"/>
              </a:rPr>
              <a:t>$d</a:t>
            </a:r>
            <a:r>
              <a:rPr lang="en-US" sz="1200" dirty="0" smtClean="0">
                <a:latin typeface="Verdana" panose="020B0604030504040204" pitchFamily="34" charset="0"/>
                <a:ea typeface="Verdana" panose="020B0604030504040204" pitchFamily="34" charset="0"/>
                <a:cs typeface="Verdana" panose="020B0604030504040204" pitchFamily="34" charset="0"/>
              </a:rPr>
              <a:t>13.-15.02.1978</a:t>
            </a:r>
            <a:r>
              <a:rPr lang="en-US" sz="1200" b="1" dirty="0" smtClean="0">
                <a:latin typeface="Verdana" panose="020B0604030504040204" pitchFamily="34" charset="0"/>
                <a:ea typeface="Verdana" panose="020B0604030504040204" pitchFamily="34" charset="0"/>
                <a:cs typeface="Verdana" panose="020B0604030504040204" pitchFamily="34" charset="0"/>
              </a:rPr>
              <a:t>$c</a:t>
            </a:r>
            <a:r>
              <a:rPr lang="en-US" sz="1200" dirty="0" smtClean="0">
                <a:latin typeface="Verdana" panose="020B0604030504040204" pitchFamily="34" charset="0"/>
                <a:ea typeface="Verdana" panose="020B0604030504040204" pitchFamily="34" charset="0"/>
                <a:cs typeface="Verdana" panose="020B0604030504040204" pitchFamily="34" charset="0"/>
              </a:rPr>
              <a:t>Ottawa</a:t>
            </a:r>
          </a:p>
          <a:p>
            <a:pPr defTabSz="917207">
              <a:defRPr/>
            </a:pPr>
            <a:endParaRPr lang="en-US" sz="1200" dirty="0" smtClean="0">
              <a:solidFill>
                <a:srgbClr val="00B050"/>
              </a:solidFill>
              <a:ea typeface="Verdana" pitchFamily="34" charset="0"/>
              <a:cs typeface="Verdana" pitchFamily="34" charset="0"/>
            </a:endParaRPr>
          </a:p>
          <a:p>
            <a:pPr defTabSz="917207">
              <a:defRPr/>
            </a:pPr>
            <a:endParaRPr lang="en-US" sz="1200" dirty="0">
              <a:solidFill>
                <a:srgbClr val="00B050"/>
              </a:solidFill>
              <a:ea typeface="Verdana" pitchFamily="34" charset="0"/>
              <a:cs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17207">
              <a:defRPr/>
            </a:pPr>
            <a:r>
              <a:rPr lang="de-DE" sz="1200" b="1" dirty="0" smtClean="0">
                <a:latin typeface="Verdana" panose="020B0604030504040204" pitchFamily="34" charset="0"/>
                <a:ea typeface="Verdana" panose="020B0604030504040204" pitchFamily="34" charset="0"/>
                <a:cs typeface="Verdana" panose="020B0604030504040204" pitchFamily="34" charset="0"/>
              </a:rPr>
              <a:t>RDA 11.13.1.7</a:t>
            </a:r>
            <a:r>
              <a:rPr lang="de-DE" sz="1200" dirty="0" smtClean="0">
                <a:latin typeface="Verdana" panose="020B0604030504040204" pitchFamily="34" charset="0"/>
                <a:ea typeface="Verdana" panose="020B0604030504040204" pitchFamily="34" charset="0"/>
                <a:cs typeface="Verdana" panose="020B0604030504040204" pitchFamily="34" charset="0"/>
              </a:rPr>
              <a:t>: Wenn keines der Elemente unter RDA 11.13.1.2 – 11.13.1.6 ausreichend oder geeignet ist, um zwischen den normierten</a:t>
            </a:r>
            <a:r>
              <a:rPr lang="de-DE" sz="1200" baseline="0" dirty="0" smtClean="0">
                <a:latin typeface="Verdana" panose="020B0604030504040204" pitchFamily="34" charset="0"/>
                <a:ea typeface="Verdana" panose="020B0604030504040204" pitchFamily="34" charset="0"/>
                <a:cs typeface="Verdana" panose="020B0604030504040204" pitchFamily="34" charset="0"/>
              </a:rPr>
              <a:t> Sucheinstiegen für </a:t>
            </a:r>
            <a:r>
              <a:rPr lang="de-DE" sz="1200" dirty="0" smtClean="0">
                <a:latin typeface="Verdana" panose="020B0604030504040204" pitchFamily="34" charset="0"/>
                <a:ea typeface="Verdana" panose="020B0604030504040204" pitchFamily="34" charset="0"/>
                <a:cs typeface="Verdana" panose="020B0604030504040204" pitchFamily="34" charset="0"/>
              </a:rPr>
              <a:t>mehrere Körperschaften zu unterscheiden, fügen Sie eine geeignete Kennzeichnung hinzu.</a:t>
            </a:r>
          </a:p>
          <a:p>
            <a:endParaRPr lang="de-DE" sz="1200"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smtClean="0">
                <a:latin typeface="Verdana" panose="020B0604030504040204" pitchFamily="34" charset="0"/>
                <a:ea typeface="Verdana" panose="020B0604030504040204" pitchFamily="34" charset="0"/>
                <a:cs typeface="Verdana" panose="020B0604030504040204" pitchFamily="34" charset="0"/>
              </a:rPr>
              <a:t>ERL zu 11.0, 11.2.2.5.4, 11.2.2.14, 11.2.3.7, 11.3.2.3, 11.4.2.3, 11.6, 11.7, 11.13.1.2, 11.13.1.8.1</a:t>
            </a:r>
          </a:p>
          <a:p>
            <a:endParaRPr lang="de-DE" sz="1200" dirty="0" smtClean="0">
              <a:latin typeface="Verdana" panose="020B0604030504040204" pitchFamily="34" charset="0"/>
              <a:ea typeface="Verdana" panose="020B0604030504040204" pitchFamily="34" charset="0"/>
              <a:cs typeface="Verdana" panose="020B0604030504040204" pitchFamily="34" charset="0"/>
            </a:endParaRPr>
          </a:p>
          <a:p>
            <a:r>
              <a:rPr lang="de-DE" sz="1200" dirty="0" smtClean="0">
                <a:latin typeface="Verdana" panose="020B0604030504040204" pitchFamily="34" charset="0"/>
                <a:ea typeface="Verdana" panose="020B0604030504040204" pitchFamily="34" charset="0"/>
                <a:cs typeface="Verdana" panose="020B0604030504040204" pitchFamily="34" charset="0"/>
              </a:rPr>
              <a:t>AWR zu 11.3.2.3, 11.13.1.2</a:t>
            </a:r>
          </a:p>
          <a:p>
            <a:endParaRPr lang="de-DE" altLang="de-DE" sz="1200"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smtClean="0">
                <a:latin typeface="Verdana" panose="020B0604030504040204" pitchFamily="34" charset="0"/>
                <a:ea typeface="Verdana" panose="020B0604030504040204" pitchFamily="34" charset="0"/>
                <a:cs typeface="Verdana" panose="020B0604030504040204" pitchFamily="34" charset="0"/>
              </a:rPr>
              <a:t>Beispiel für eine Konferenz ohne Konferenzbegriff: </a:t>
            </a:r>
            <a:r>
              <a:rPr lang="en-US" sz="1200" dirty="0" smtClean="0">
                <a:latin typeface="Verdana" panose="020B0604030504040204" pitchFamily="34" charset="0"/>
                <a:ea typeface="Verdana" panose="020B0604030504040204" pitchFamily="34" charset="0"/>
                <a:cs typeface="Verdana" panose="020B0604030504040204" pitchFamily="34" charset="0"/>
              </a:rPr>
              <a:t>Cities and Gods - Interdisciplinary Perspectives (2007 : Durham)</a:t>
            </a:r>
            <a:endParaRPr lang="de-DE" sz="12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dirty="0" smtClean="0">
                <a:latin typeface="Verdana" panose="020B0604030504040204" pitchFamily="34" charset="0"/>
                <a:ea typeface="Verdana" panose="020B0604030504040204" pitchFamily="34" charset="0"/>
                <a:cs typeface="Verdana" panose="020B0604030504040204" pitchFamily="34" charset="0"/>
              </a:rPr>
              <a:t>ERL 3:</a:t>
            </a:r>
          </a:p>
          <a:p>
            <a:r>
              <a:rPr lang="de-DE" sz="1200" dirty="0" smtClean="0">
                <a:latin typeface="Verdana" panose="020B0604030504040204" pitchFamily="34" charset="0"/>
                <a:ea typeface="Verdana" panose="020B0604030504040204" pitchFamily="34" charset="0"/>
                <a:cs typeface="Verdana" panose="020B0604030504040204" pitchFamily="34" charset="0"/>
              </a:rPr>
              <a:t>Konferenzen usw.:</a:t>
            </a:r>
          </a:p>
          <a:p>
            <a:endParaRPr lang="de-DE" sz="1200" dirty="0" smtClean="0">
              <a:latin typeface="Verdana" panose="020B0604030504040204" pitchFamily="34" charset="0"/>
              <a:ea typeface="Verdana" panose="020B0604030504040204" pitchFamily="34" charset="0"/>
              <a:cs typeface="Verdana" panose="020B0604030504040204" pitchFamily="34" charset="0"/>
            </a:endParaRPr>
          </a:p>
          <a:p>
            <a:r>
              <a:rPr lang="de-DE" sz="1200" dirty="0" smtClean="0">
                <a:latin typeface="Verdana" panose="020B0604030504040204" pitchFamily="34" charset="0"/>
                <a:ea typeface="Verdana" panose="020B0604030504040204" pitchFamily="34" charset="0"/>
                <a:cs typeface="Verdana" panose="020B0604030504040204" pitchFamily="34" charset="0"/>
              </a:rPr>
              <a:t>Konferenzen usw. nach RDA sind auch Konferenzen usw. ohne Konferenzbegriff, Expeditionen sowie Ehrungen, Preisverleihungen (nur die Veranstaltungen, nicht die Preise an sich), Wettbewerbe usw. Keine Konferenzen sind z. B. TV-Sendungen, Vorlesungen, Vorlesungsreihen, Lectures und Konzerte. </a:t>
            </a:r>
          </a:p>
          <a:p>
            <a:endParaRPr lang="de-DE" sz="1200" dirty="0" smtClean="0">
              <a:latin typeface="Verdana" panose="020B0604030504040204" pitchFamily="34" charset="0"/>
              <a:ea typeface="Verdana" panose="020B0604030504040204" pitchFamily="34" charset="0"/>
              <a:cs typeface="Verdana" panose="020B0604030504040204" pitchFamily="34" charset="0"/>
            </a:endParaRPr>
          </a:p>
          <a:p>
            <a:r>
              <a:rPr lang="de-DE" sz="1200" dirty="0" smtClean="0">
                <a:latin typeface="Verdana" panose="020B0604030504040204" pitchFamily="34" charset="0"/>
                <a:ea typeface="Verdana" panose="020B0604030504040204" pitchFamily="34" charset="0"/>
                <a:cs typeface="Verdana" panose="020B0604030504040204" pitchFamily="34" charset="0"/>
              </a:rPr>
              <a:t>Es werden Einzelkonferenzen oder Konferenzfolgen (= Konferenzreihen) erfasst.</a:t>
            </a:r>
          </a:p>
          <a:p>
            <a:endParaRPr lang="de-DE" sz="1200" dirty="0" smtClean="0">
              <a:latin typeface="Verdana" panose="020B0604030504040204" pitchFamily="34" charset="0"/>
              <a:ea typeface="Verdana" panose="020B0604030504040204" pitchFamily="34" charset="0"/>
              <a:cs typeface="Verdana" panose="020B0604030504040204" pitchFamily="34" charset="0"/>
            </a:endParaRPr>
          </a:p>
          <a:p>
            <a:r>
              <a:rPr lang="de-DE" sz="1200" dirty="0" smtClean="0">
                <a:latin typeface="Verdana" panose="020B0604030504040204" pitchFamily="34" charset="0"/>
                <a:ea typeface="Verdana" panose="020B0604030504040204" pitchFamily="34" charset="0"/>
                <a:cs typeface="Verdana" panose="020B0604030504040204" pitchFamily="34" charset="0"/>
              </a:rPr>
              <a:t>Nach RDA werden in der Formalerschließung nur diejenigen Ausstellungen als Körperschaften betrachtet, die wiederkehrend unter demselben Namen erscheinen (z. B. Documenta, Biennale di Venezia, </a:t>
            </a:r>
            <a:r>
              <a:rPr lang="de-DE" sz="1200" dirty="0" err="1" smtClean="0">
                <a:latin typeface="Verdana" panose="020B0604030504040204" pitchFamily="34" charset="0"/>
                <a:ea typeface="Verdana" panose="020B0604030504040204" pitchFamily="34" charset="0"/>
                <a:cs typeface="Verdana" panose="020B0604030504040204" pitchFamily="34" charset="0"/>
              </a:rPr>
              <a:t>Triennale</a:t>
            </a:r>
            <a:r>
              <a:rPr lang="de-DE" sz="1200" dirty="0" smtClean="0">
                <a:latin typeface="Verdana" panose="020B0604030504040204" pitchFamily="34" charset="0"/>
                <a:ea typeface="Verdana" panose="020B0604030504040204" pitchFamily="34" charset="0"/>
                <a:cs typeface="Verdana" panose="020B0604030504040204" pitchFamily="34" charset="0"/>
              </a:rPr>
              <a:t> Kleinplastik). Normdatensätze für Einzelausstellungen werden nur dann angelegt, wenn sie in der Sacherschließung als Thema benötigt werden. (Das betrifft auch Wanderausstellungen: Sie werden in der Formalerschließung nur erfasst, wenn sie in verschiedenen Jahren mit verschiedenen Inhalten unter demselben Namen auftreten.)</a:t>
            </a:r>
          </a:p>
          <a:p>
            <a:endParaRPr lang="de-DE" sz="1200" dirty="0" smtClean="0">
              <a:latin typeface="Verdana" panose="020B0604030504040204" pitchFamily="34" charset="0"/>
              <a:ea typeface="Verdana" panose="020B0604030504040204" pitchFamily="34" charset="0"/>
              <a:cs typeface="Verdana" panose="020B0604030504040204" pitchFamily="34" charset="0"/>
            </a:endParaRPr>
          </a:p>
          <a:p>
            <a:r>
              <a:rPr lang="de-DE" sz="1200" dirty="0" smtClean="0">
                <a:latin typeface="Verdana" panose="020B0604030504040204" pitchFamily="34" charset="0"/>
                <a:ea typeface="Verdana" panose="020B0604030504040204" pitchFamily="34" charset="0"/>
                <a:cs typeface="Verdana" panose="020B0604030504040204" pitchFamily="34" charset="0"/>
              </a:rPr>
              <a:t>Auktionen gelten in der Formalerschließung grundsätzlich nicht als Konferenzen usw. Normdatensätze für Einzelauktionen oder wiederkehrende Auktionen werden nur dann angelegt, wenn sie in der Sacherschließung als Thema benötigt werden.</a:t>
            </a:r>
          </a:p>
          <a:p>
            <a:endParaRPr lang="de-DE" sz="1200" dirty="0" smtClean="0">
              <a:latin typeface="Verdana" panose="020B0604030504040204" pitchFamily="34" charset="0"/>
              <a:ea typeface="Verdana" panose="020B0604030504040204" pitchFamily="34" charset="0"/>
              <a:cs typeface="Verdana" panose="020B0604030504040204" pitchFamily="34" charset="0"/>
            </a:endParaRPr>
          </a:p>
          <a:p>
            <a:r>
              <a:rPr lang="de-DE" sz="1200" b="1" dirty="0" smtClean="0">
                <a:latin typeface="Verdana" panose="020B0604030504040204" pitchFamily="34" charset="0"/>
                <a:ea typeface="Verdana" panose="020B0604030504040204" pitchFamily="34" charset="0"/>
                <a:cs typeface="Verdana" panose="020B0604030504040204" pitchFamily="34" charset="0"/>
              </a:rPr>
              <a:t>ERL 5</a:t>
            </a:r>
            <a:r>
              <a:rPr lang="de-DE" sz="1200" dirty="0" smtClean="0">
                <a:latin typeface="Verdana" panose="020B0604030504040204" pitchFamily="34" charset="0"/>
                <a:ea typeface="Verdana" panose="020B0604030504040204" pitchFamily="34" charset="0"/>
                <a:cs typeface="Verdana" panose="020B0604030504040204" pitchFamily="34" charset="0"/>
              </a:rPr>
              <a:t>: Erfassen Sie Online-Konferenzen usw. wie physisch veranstaltete Konferenzen usw. Zur Angabe des Tagungsortes s. 11.13.1.8.1 Ausnahme 2.</a:t>
            </a:r>
            <a:endParaRPr lang="de-DE" sz="1200" dirty="0" smtClean="0">
              <a:latin typeface="Arial" pitchFamily="34" charset="0"/>
              <a:cs typeface="Arial" pitchFamily="34" charset="0"/>
            </a:endParaRPr>
          </a:p>
          <a:p>
            <a:endParaRPr lang="de-DE" sz="1200" dirty="0" smtClean="0">
              <a:latin typeface="Arial" pitchFamily="34" charset="0"/>
              <a:cs typeface="Arial" pitchFamily="34" charset="0"/>
            </a:endParaRPr>
          </a:p>
          <a:p>
            <a:endParaRPr lang="de-DE" altLang="de-DE" sz="1200" dirty="0" smtClean="0">
              <a:latin typeface="Verdana" pitchFamily="34" charset="0"/>
            </a:endParaRPr>
          </a:p>
          <a:p>
            <a:endParaRPr lang="de-DE" altLang="de-DE" sz="1200"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ltLang="de-DE" sz="1200"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anose="020B0604030504040204" pitchFamily="34" charset="0"/>
                <a:ea typeface="Verdana" panose="020B0604030504040204" pitchFamily="34" charset="0"/>
                <a:cs typeface="Verdana" panose="020B0604030504040204" pitchFamily="34" charset="0"/>
              </a:rPr>
              <a:t>Generell zur </a:t>
            </a:r>
            <a:r>
              <a:rPr lang="de-DE" sz="1200" b="1" dirty="0" smtClean="0">
                <a:latin typeface="Verdana" panose="020B0604030504040204" pitchFamily="34" charset="0"/>
                <a:ea typeface="Verdana" panose="020B0604030504040204" pitchFamily="34" charset="0"/>
                <a:cs typeface="Verdana" panose="020B0604030504040204" pitchFamily="34" charset="0"/>
              </a:rPr>
              <a:t>Kurzform</a:t>
            </a:r>
            <a:r>
              <a:rPr lang="de-DE" sz="1200" dirty="0" smtClean="0">
                <a:latin typeface="Verdana" panose="020B0604030504040204" pitchFamily="34" charset="0"/>
                <a:ea typeface="Verdana" panose="020B0604030504040204" pitchFamily="34" charset="0"/>
                <a:cs typeface="Verdana" panose="020B0604030504040204" pitchFamily="34" charset="0"/>
              </a:rPr>
              <a:t>: man wählt eine kurze Form (einschließlich einer Initialform oder eines Akronyms), die die Körperschaft von anderen mit demselben oder einem ähnlichen kurzen Namen unterscheidet,</a:t>
            </a:r>
            <a:r>
              <a:rPr lang="de-DE" sz="1200" baseline="0" dirty="0" smtClean="0">
                <a:latin typeface="Verdana" panose="020B0604030504040204" pitchFamily="34" charset="0"/>
                <a:ea typeface="Verdana" panose="020B0604030504040204" pitchFamily="34" charset="0"/>
                <a:cs typeface="Verdana" panose="020B0604030504040204" pitchFamily="34" charset="0"/>
              </a:rPr>
              <a:t> </a:t>
            </a:r>
            <a:r>
              <a:rPr lang="de-DE" sz="1200" dirty="0" smtClean="0">
                <a:latin typeface="Verdana" panose="020B0604030504040204" pitchFamily="34" charset="0"/>
                <a:ea typeface="Verdana" panose="020B0604030504040204" pitchFamily="34" charset="0"/>
                <a:cs typeface="Verdana" panose="020B0604030504040204" pitchFamily="34" charset="0"/>
              </a:rPr>
              <a:t>als bevorzugten Namen. Ansonsten wählt man die Form, die in Nachschlagequellen gefunden wird, oder die offizielle Form, in dieser Reihenfolge, als bevorzugten Namen.</a:t>
            </a:r>
          </a:p>
          <a:p>
            <a:endParaRPr lang="de-DE" altLang="de-DE" sz="1200"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ltLang="de-DE" sz="1200"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ltLang="de-DE" sz="1200" dirty="0" smtClean="0">
                <a:latin typeface="Verdana" pitchFamily="34" charset="0"/>
              </a:rPr>
              <a:t>Neu nach RDA: Auszug RDA 11.2.2.5.4: wenn unterschiedliche Formen des Namens eines Konferenz in den bevorzugten Informationsquellen erscheinen, wählen Sie eine Form des Namens, die den Namen (oder eine Abkürzung des Namens) der damit in Verbindung stehenden Körperschaft enthält. Wenden Sie diese Bestimmung nicht auf eine Konferenz an, die mit</a:t>
            </a:r>
            <a:r>
              <a:rPr lang="de-DE" altLang="de-DE" sz="1200" baseline="0" dirty="0" smtClean="0">
                <a:latin typeface="Verdana" pitchFamily="34" charset="0"/>
              </a:rPr>
              <a:t> der Konferenz in Verbindung steht, erfasst wird.</a:t>
            </a:r>
            <a:r>
              <a:rPr lang="de-DE" altLang="de-DE" sz="1200" dirty="0" smtClean="0">
                <a:latin typeface="Verdana" pitchFamily="34" charset="0"/>
              </a:rPr>
              <a:t> (Weiteres Beispiel: AMS Special Session on </a:t>
            </a:r>
            <a:r>
              <a:rPr lang="de-DE" altLang="de-DE" sz="1200" dirty="0" err="1" smtClean="0">
                <a:latin typeface="Verdana" pitchFamily="34" charset="0"/>
              </a:rPr>
              <a:t>Computational</a:t>
            </a:r>
            <a:r>
              <a:rPr lang="de-DE" altLang="de-DE" sz="1200" dirty="0" smtClean="0">
                <a:latin typeface="Verdana" pitchFamily="34" charset="0"/>
              </a:rPr>
              <a:t> Algebra, Groups, </a:t>
            </a:r>
            <a:r>
              <a:rPr lang="de-DE" altLang="de-DE" sz="1200" dirty="0" err="1" smtClean="0">
                <a:latin typeface="Verdana" pitchFamily="34" charset="0"/>
              </a:rPr>
              <a:t>and</a:t>
            </a:r>
            <a:r>
              <a:rPr lang="de-DE" altLang="de-DE" sz="1200" dirty="0" smtClean="0">
                <a:latin typeface="Verdana" pitchFamily="34" charset="0"/>
              </a:rPr>
              <a:t> </a:t>
            </a:r>
            <a:r>
              <a:rPr lang="de-DE" altLang="de-DE" sz="1200" dirty="0" err="1" smtClean="0">
                <a:latin typeface="Verdana" pitchFamily="34" charset="0"/>
              </a:rPr>
              <a:t>Applications</a:t>
            </a:r>
            <a:r>
              <a:rPr lang="de-DE" altLang="de-DE" sz="1200" dirty="0" smtClean="0">
                <a:latin typeface="Verdana" pitchFamily="34" charset="0"/>
              </a:rPr>
              <a:t> )</a:t>
            </a:r>
          </a:p>
          <a:p>
            <a:endParaRPr lang="de-DE" altLang="de-DE" sz="1200" dirty="0" smtClean="0">
              <a:latin typeface="Verdana" pitchFamily="34" charset="0"/>
            </a:endParaRPr>
          </a:p>
          <a:p>
            <a:r>
              <a:rPr lang="de-DE" altLang="de-DE" sz="1200" dirty="0" smtClean="0">
                <a:latin typeface="Verdana" pitchFamily="34" charset="0"/>
              </a:rPr>
              <a:t>Periodizität:  Nach RDA bleibt die Angabe der Periodizität im bevorzugten Namen, wenn diese zum selbst gebrauchten Namen gehört. </a:t>
            </a:r>
          </a:p>
          <a:p>
            <a:endParaRPr lang="de-DE" altLang="de-DE" sz="1200" dirty="0" smtClean="0">
              <a:latin typeface="Verdana" pitchFamily="34" charset="0"/>
            </a:endParaRPr>
          </a:p>
          <a:p>
            <a:r>
              <a:rPr lang="de-DE" altLang="de-DE" sz="1200" dirty="0" smtClean="0">
                <a:latin typeface="Verdana" pitchFamily="34" charset="0"/>
              </a:rPr>
              <a:t>Zu Spezifischer Name: RDA 11.2.2.5.4  ERL 4: zur Ausnahme Konferenzen, Kongresse, Tagungen usw.: „Wenn eine Konferenz sowohl einen eigenen spezifischen Namen als auch einen allgemeineren Namen ...“ </a:t>
            </a:r>
          </a:p>
          <a:p>
            <a:r>
              <a:rPr lang="de-DE" altLang="de-DE" sz="1200" dirty="0" smtClean="0">
                <a:latin typeface="Verdana" pitchFamily="34" charset="0"/>
              </a:rPr>
              <a:t>Nicht unter diese Regelung fallen Ressourcen, bei denen sich sowohl ein Name findet, der einen Kongressbegriff enthält, als auch ein Thema/Motto, z.B. sowohl „101. Deutscher </a:t>
            </a:r>
            <a:r>
              <a:rPr lang="de-DE" altLang="de-DE" sz="1200" dirty="0" err="1" smtClean="0">
                <a:latin typeface="Verdana" pitchFamily="34" charset="0"/>
              </a:rPr>
              <a:t>Bibliothekartag</a:t>
            </a:r>
            <a:r>
              <a:rPr lang="de-DE" altLang="de-DE" sz="1200" dirty="0" smtClean="0">
                <a:latin typeface="Verdana" pitchFamily="34" charset="0"/>
              </a:rPr>
              <a:t>“ als auch „Bibliotheken – Tore zur Welt des Wissens“. In diesen Fällen wird der Name mit dem Kongressbegriff als bevorzugter Name gewählt. Das Thema/Motto kann als abweichender Name erfasst werden.</a:t>
            </a:r>
          </a:p>
          <a:p>
            <a:endParaRPr lang="de-DE" altLang="de-DE" sz="1200" dirty="0" smtClean="0">
              <a:latin typeface="Verdana" pitchFamily="34" charset="0"/>
            </a:endParaRPr>
          </a:p>
          <a:p>
            <a:endParaRPr lang="de-DE" altLang="de-DE" sz="1200"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extLst>
      <p:ext uri="{BB962C8B-B14F-4D97-AF65-F5344CB8AC3E}">
        <p14:creationId xmlns:p14="http://schemas.microsoft.com/office/powerpoint/2010/main" val="6351195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t>Auf der Grundlage der Schulungsunterlagen der AG RDA - Modul 4.03.06: Normdaten: Konferenzen | Stand: Oktober 2017 | CC BY-NC-SA</a:t>
            </a:r>
            <a:endParaRPr lang="de-DE" dirty="0"/>
          </a:p>
        </p:txBody>
      </p:sp>
      <p:sp>
        <p:nvSpPr>
          <p:cNvPr id="9" name="Foliennummernplatzhalter 5"/>
          <p:cNvSpPr>
            <a:spLocks noGrp="1"/>
          </p:cNvSpPr>
          <p:nvPr>
            <p:ph type="sldNum" sz="quarter" idx="4"/>
          </p:nvPr>
        </p:nvSpPr>
        <p:spPr>
          <a:xfrm>
            <a:off x="8172400" y="6376243"/>
            <a:ext cx="514400" cy="365125"/>
          </a:xfrm>
          <a:prstGeom prst="rect">
            <a:avLst/>
          </a:prstGeom>
        </p:spPr>
        <p:txBody>
          <a:bodyPr vert="horz" lIns="91440" tIns="45720" rIns="91440" bIns="45720" rtlCol="0" anchor="ctr"/>
          <a:lstStyle>
            <a:lvl1pPr algn="r">
              <a:defRPr sz="800">
                <a:solidFill>
                  <a:schemeClr val="bg1">
                    <a:lumMod val="85000"/>
                  </a:schemeClr>
                </a:solidFill>
                <a:latin typeface="Verdana" panose="020B0604030504040204" pitchFamily="34" charset="0"/>
                <a:ea typeface="Verdana" panose="020B0604030504040204" pitchFamily="34" charset="0"/>
                <a:cs typeface="Verdana" panose="020B0604030504040204" pitchFamily="34" charset="0"/>
              </a:defRPr>
            </a:lvl1pPr>
          </a:lstStyle>
          <a:p>
            <a:fld id="{8A6690F1-7CA1-4166-A522-500460961984}" type="slidenum">
              <a:rPr lang="de-DE" smtClean="0"/>
              <a:pPr/>
              <a:t>‹Nr.›</a:t>
            </a:fld>
            <a:endParaRPr lang="de-DE" dirty="0"/>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7632848" cy="365125"/>
          </a:xfrm>
          <a:prstGeom prst="rect">
            <a:avLst/>
          </a:prstGeom>
        </p:spPr>
        <p:txBody>
          <a:bodyPr vert="horz" lIns="91440" tIns="45720" rIns="91440" bIns="45720" rtlCol="0" anchor="ctr"/>
          <a:lstStyle>
            <a:lvl1pPr algn="l">
              <a:defRPr sz="800" baseline="0">
                <a:solidFill>
                  <a:schemeClr val="accent1">
                    <a:lumMod val="75000"/>
                  </a:schemeClr>
                </a:solidFill>
                <a:latin typeface="Verdana" panose="020B0604030504040204" pitchFamily="34" charset="0"/>
              </a:defRPr>
            </a:lvl1pPr>
          </a:lstStyle>
          <a:p>
            <a:r>
              <a:rPr lang="de-DE" smtClean="0"/>
              <a:t>Auf der Grundlage der Schulungsunterlagen der AG RDA - Modul 4.03.06: Normdaten: Konferenzen | Stand: Oktober 2017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hyperlink" Target="https://wiki.dnb.de/download/attachments/90411359/EH-K-08.pdf" TargetMode="External"/><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hyperlink" Target="https://wiki.dnb.de/download/attachments/90411359/EH-K-01.pdf" TargetMode="External"/><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hyperlink" Target="https://wiki.dnb.de/download/attachments/90411359/EH-K-06.pdf" TargetMode="External"/><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access.rdatoolkit.org/nlgpschp11_nlgps11-186.html"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hyperlink" Target="http://access.rdatoolkit.org/nlgpschp11_nlgps11-207.html"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a:t>Untergeordnete Konferenzen </a:t>
            </a:r>
            <a:r>
              <a:rPr lang="de-DE" b="1" dirty="0"/>
              <a:t>RDA 11.2.2.14</a:t>
            </a:r>
            <a:r>
              <a:rPr lang="de-DE" sz="4000" dirty="0"/>
              <a:t/>
            </a:r>
            <a:br>
              <a:rPr lang="de-DE" sz="4000" dirty="0"/>
            </a:br>
            <a:endParaRPr lang="de-DE" dirty="0"/>
          </a:p>
        </p:txBody>
      </p:sp>
      <p:sp>
        <p:nvSpPr>
          <p:cNvPr id="3" name="Textplatzhalter 2"/>
          <p:cNvSpPr>
            <a:spLocks noGrp="1"/>
          </p:cNvSpPr>
          <p:nvPr>
            <p:ph type="body" sz="quarter" idx="13"/>
          </p:nvPr>
        </p:nvSpPr>
        <p:spPr/>
        <p:txBody>
          <a:bodyPr wrap="square"/>
          <a:lstStyle/>
          <a:p>
            <a:pPr>
              <a:spcBef>
                <a:spcPts val="0"/>
              </a:spcBef>
              <a:buFontTx/>
              <a:buChar char="-"/>
            </a:pPr>
            <a:r>
              <a:rPr lang="de-DE" b="1" dirty="0">
                <a:sym typeface="Wingdings" pitchFamily="2" charset="2"/>
              </a:rPr>
              <a:t>RDA 11.2.2.14.2</a:t>
            </a:r>
            <a:r>
              <a:rPr lang="de-DE" dirty="0">
                <a:sym typeface="Wingdings" pitchFamily="2" charset="2"/>
              </a:rPr>
              <a:t>: </a:t>
            </a:r>
            <a:r>
              <a:rPr lang="de-DE" dirty="0" smtClean="0">
                <a:sym typeface="Wingdings" pitchFamily="2" charset="2"/>
              </a:rPr>
              <a:t>Körperschaft, deren Name auf eine administrative Unterordnung schließen lässt</a:t>
            </a:r>
          </a:p>
          <a:p>
            <a:pPr>
              <a:spcBef>
                <a:spcPts val="0"/>
              </a:spcBef>
              <a:buFontTx/>
              <a:buChar char="-"/>
            </a:pPr>
            <a:r>
              <a:rPr lang="de-DE" dirty="0" smtClean="0">
                <a:sym typeface="Wingdings" pitchFamily="2" charset="2"/>
              </a:rPr>
              <a:t>Wenden Sie die Bestimmungen unter </a:t>
            </a:r>
            <a:r>
              <a:rPr lang="de-DE" b="1" dirty="0" smtClean="0">
                <a:sym typeface="Wingdings" pitchFamily="2" charset="2"/>
              </a:rPr>
              <a:t>RDA</a:t>
            </a:r>
            <a:r>
              <a:rPr lang="de-DE" dirty="0" smtClean="0">
                <a:sym typeface="Wingdings" pitchFamily="2" charset="2"/>
              </a:rPr>
              <a:t> </a:t>
            </a:r>
            <a:r>
              <a:rPr lang="de-DE" b="1" dirty="0" smtClean="0">
                <a:sym typeface="Wingdings" pitchFamily="2" charset="2"/>
              </a:rPr>
              <a:t>11.2.2.14</a:t>
            </a:r>
            <a:r>
              <a:rPr lang="de-DE" dirty="0" smtClean="0">
                <a:sym typeface="Wingdings" pitchFamily="2" charset="2"/>
              </a:rPr>
              <a:t> für einen Namen an, der einen Terminus enthält, der normalerweise auf eine </a:t>
            </a:r>
            <a:r>
              <a:rPr lang="de-DE" dirty="0">
                <a:sym typeface="Wingdings" pitchFamily="2" charset="2"/>
              </a:rPr>
              <a:t>administrative </a:t>
            </a:r>
            <a:r>
              <a:rPr lang="de-DE" dirty="0" smtClean="0">
                <a:sym typeface="Wingdings" pitchFamily="2" charset="2"/>
              </a:rPr>
              <a:t>Unterordnung schließen </a:t>
            </a:r>
            <a:r>
              <a:rPr lang="de-DE" dirty="0">
                <a:sym typeface="Wingdings" pitchFamily="2" charset="2"/>
              </a:rPr>
              <a:t>lässt (z. B. </a:t>
            </a:r>
            <a:r>
              <a:rPr lang="de-DE" dirty="0" err="1">
                <a:sym typeface="Wingdings" pitchFamily="2" charset="2"/>
              </a:rPr>
              <a:t>Committee</a:t>
            </a:r>
            <a:r>
              <a:rPr lang="de-DE" dirty="0">
                <a:sym typeface="Wingdings" pitchFamily="2" charset="2"/>
              </a:rPr>
              <a:t>, </a:t>
            </a:r>
            <a:r>
              <a:rPr lang="de-DE" dirty="0" err="1">
                <a:sym typeface="Wingdings" pitchFamily="2" charset="2"/>
              </a:rPr>
              <a:t>Commission</a:t>
            </a:r>
            <a:r>
              <a:rPr lang="de-DE" dirty="0" smtClean="0">
                <a:sym typeface="Wingdings" pitchFamily="2" charset="2"/>
              </a:rPr>
              <a:t>). Wenden Sie diese nur an, wenn der Name </a:t>
            </a:r>
            <a:r>
              <a:rPr lang="de-DE" dirty="0">
                <a:sym typeface="Wingdings" pitchFamily="2" charset="2"/>
              </a:rPr>
              <a:t>der übergeordneten Körperschaft für die Identifizierung der untergeordneten Körperschaft </a:t>
            </a:r>
            <a:r>
              <a:rPr lang="de-DE" dirty="0" smtClean="0">
                <a:sym typeface="Wingdings" pitchFamily="2" charset="2"/>
              </a:rPr>
              <a:t>erforderlich ist. </a:t>
            </a:r>
            <a:endParaRPr lang="de-DE" dirty="0">
              <a:sym typeface="Wingdings" pitchFamily="2" charset="2"/>
            </a:endParaRPr>
          </a:p>
          <a:p>
            <a:pPr>
              <a:lnSpc>
                <a:spcPct val="120000"/>
              </a:lnSpc>
              <a:spcBef>
                <a:spcPts val="0"/>
              </a:spcBef>
              <a:buNone/>
            </a:pPr>
            <a:r>
              <a:rPr lang="de-DE" dirty="0">
                <a:sym typeface="Wingdings" pitchFamily="2" charset="2"/>
              </a:rPr>
              <a:t>	</a:t>
            </a:r>
            <a:r>
              <a:rPr lang="de-DE" sz="2000" i="1" dirty="0">
                <a:sym typeface="Wingdings" pitchFamily="2" charset="2"/>
              </a:rPr>
              <a:t>Beispiel:</a:t>
            </a:r>
          </a:p>
          <a:p>
            <a:pPr lvl="0">
              <a:lnSpc>
                <a:spcPct val="120000"/>
              </a:lnSpc>
              <a:spcBef>
                <a:spcPts val="0"/>
              </a:spcBef>
              <a:buNone/>
            </a:pPr>
            <a:r>
              <a:rPr lang="de-DE" sz="2000" dirty="0">
                <a:sym typeface="Wingdings" pitchFamily="2" charset="2"/>
              </a:rPr>
              <a:t>	</a:t>
            </a:r>
            <a:r>
              <a:rPr lang="en-US" sz="2000" b="1" dirty="0">
                <a:solidFill>
                  <a:srgbClr val="7030A0"/>
                </a:solidFill>
              </a:rPr>
              <a:t>International Dairy Congress (…). Organizing Committee</a:t>
            </a:r>
          </a:p>
          <a:p>
            <a:pPr lvl="0">
              <a:lnSpc>
                <a:spcPct val="120000"/>
              </a:lnSpc>
              <a:spcBef>
                <a:spcPts val="0"/>
              </a:spcBef>
              <a:buNone/>
            </a:pPr>
            <a:r>
              <a:rPr lang="en-US" sz="2000" dirty="0">
                <a:solidFill>
                  <a:srgbClr val="00B050"/>
                </a:solidFill>
              </a:rPr>
              <a:t>	</a:t>
            </a:r>
            <a:r>
              <a:rPr lang="en-US" sz="2000" u="sng" dirty="0" err="1"/>
              <a:t>Vorlage</a:t>
            </a:r>
            <a:r>
              <a:rPr lang="en-US" sz="2000" dirty="0"/>
              <a:t>: </a:t>
            </a:r>
            <a:r>
              <a:rPr lang="en-US" sz="2000" b="1" dirty="0">
                <a:solidFill>
                  <a:srgbClr val="7030A0"/>
                </a:solidFill>
              </a:rPr>
              <a:t>Organizing Committee</a:t>
            </a:r>
          </a:p>
          <a:p>
            <a:pPr lvl="0">
              <a:lnSpc>
                <a:spcPct val="120000"/>
              </a:lnSpc>
              <a:spcBef>
                <a:spcPts val="0"/>
              </a:spcBef>
              <a:buNone/>
            </a:pPr>
            <a:r>
              <a:rPr lang="en-US" sz="2000" dirty="0"/>
              <a:t/>
            </a:r>
            <a:br>
              <a:rPr lang="en-US" sz="2000" dirty="0"/>
            </a:br>
            <a:endParaRPr lang="en-US" sz="2000" b="1" dirty="0">
              <a:solidFill>
                <a:srgbClr val="7030A0"/>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4.03.06: Normdaten: Konferenzen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a:p>
        </p:txBody>
      </p:sp>
    </p:spTree>
    <p:extLst>
      <p:ext uri="{BB962C8B-B14F-4D97-AF65-F5344CB8AC3E}">
        <p14:creationId xmlns:p14="http://schemas.microsoft.com/office/powerpoint/2010/main" val="27574432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a:t>Untergeordnete Konferenzen </a:t>
            </a:r>
            <a:r>
              <a:rPr lang="de-DE" b="1" dirty="0"/>
              <a:t>RDA 11.2.2.14</a:t>
            </a:r>
            <a:r>
              <a:rPr lang="de-DE" sz="4000" dirty="0"/>
              <a:t/>
            </a:r>
            <a:br>
              <a:rPr lang="de-DE" sz="4000" dirty="0"/>
            </a:br>
            <a:endParaRPr lang="de-DE" dirty="0"/>
          </a:p>
        </p:txBody>
      </p:sp>
      <p:sp>
        <p:nvSpPr>
          <p:cNvPr id="3" name="Textplatzhalter 2"/>
          <p:cNvSpPr>
            <a:spLocks noGrp="1"/>
          </p:cNvSpPr>
          <p:nvPr>
            <p:ph type="body" sz="quarter" idx="13"/>
          </p:nvPr>
        </p:nvSpPr>
        <p:spPr/>
        <p:txBody>
          <a:bodyPr wrap="square"/>
          <a:lstStyle/>
          <a:p>
            <a:pPr>
              <a:lnSpc>
                <a:spcPct val="120000"/>
              </a:lnSpc>
              <a:spcBef>
                <a:spcPts val="0"/>
              </a:spcBef>
              <a:buFontTx/>
              <a:buChar char="-"/>
            </a:pPr>
            <a:r>
              <a:rPr lang="en-US" b="1" dirty="0"/>
              <a:t>RDA 11.2.2.14.3</a:t>
            </a:r>
            <a:r>
              <a:rPr lang="en-US" dirty="0"/>
              <a:t>: </a:t>
            </a:r>
            <a:r>
              <a:rPr lang="en-US" dirty="0" err="1" smtClean="0"/>
              <a:t>Körperschaft</a:t>
            </a:r>
            <a:r>
              <a:rPr lang="en-US" dirty="0" smtClean="0"/>
              <a:t>, </a:t>
            </a:r>
            <a:r>
              <a:rPr lang="en-US" dirty="0" err="1" smtClean="0"/>
              <a:t>deren</a:t>
            </a:r>
            <a:r>
              <a:rPr lang="en-US" dirty="0" smtClean="0"/>
              <a:t> </a:t>
            </a:r>
            <a:r>
              <a:rPr lang="de-DE" dirty="0" smtClean="0"/>
              <a:t>Name </a:t>
            </a:r>
            <a:r>
              <a:rPr lang="de-DE" dirty="0"/>
              <a:t>von </a:t>
            </a:r>
            <a:r>
              <a:rPr lang="de-DE" dirty="0" smtClean="0"/>
              <a:t>allgemeiner Natur ist oder nur </a:t>
            </a:r>
            <a:r>
              <a:rPr lang="de-DE" dirty="0"/>
              <a:t>eine geografische, </a:t>
            </a:r>
            <a:r>
              <a:rPr lang="de-DE" dirty="0" smtClean="0"/>
              <a:t>chronologische, numerische oder alphabetische Abteilung einer übergeordneten </a:t>
            </a:r>
            <a:r>
              <a:rPr lang="de-DE" dirty="0"/>
              <a:t>Körperschaft anzeigt.</a:t>
            </a:r>
            <a:br>
              <a:rPr lang="de-DE" dirty="0"/>
            </a:br>
            <a:r>
              <a:rPr lang="de-DE" dirty="0"/>
              <a:t/>
            </a:r>
            <a:br>
              <a:rPr lang="de-DE" dirty="0"/>
            </a:br>
            <a:r>
              <a:rPr lang="en-US" sz="2000" i="1" dirty="0" err="1">
                <a:solidFill>
                  <a:prstClr val="black"/>
                </a:solidFill>
              </a:rPr>
              <a:t>Beispiel</a:t>
            </a:r>
            <a:r>
              <a:rPr lang="en-US" sz="2000" i="1" dirty="0">
                <a:solidFill>
                  <a:prstClr val="black"/>
                </a:solidFill>
              </a:rPr>
              <a:t>: </a:t>
            </a:r>
          </a:p>
          <a:p>
            <a:pPr lvl="0">
              <a:buNone/>
            </a:pPr>
            <a:r>
              <a:rPr lang="en-US" sz="2000" dirty="0">
                <a:solidFill>
                  <a:prstClr val="black"/>
                </a:solidFill>
              </a:rPr>
              <a:t>	</a:t>
            </a:r>
            <a:r>
              <a:rPr lang="en-US" sz="2000" b="1" dirty="0">
                <a:solidFill>
                  <a:srgbClr val="7030A0"/>
                </a:solidFill>
              </a:rPr>
              <a:t>Hawaii Macadamia Nut Association. Annual Meeting</a:t>
            </a:r>
          </a:p>
          <a:p>
            <a:pPr lvl="0">
              <a:buNone/>
            </a:pPr>
            <a:r>
              <a:rPr lang="en-US" sz="2000" dirty="0">
                <a:solidFill>
                  <a:prstClr val="black"/>
                </a:solidFill>
              </a:rPr>
              <a:t>	</a:t>
            </a:r>
            <a:r>
              <a:rPr lang="en-US" sz="2000" u="sng" dirty="0" err="1">
                <a:solidFill>
                  <a:prstClr val="black"/>
                </a:solidFill>
              </a:rPr>
              <a:t>Vorlage</a:t>
            </a:r>
            <a:r>
              <a:rPr lang="en-US" sz="2000" dirty="0">
                <a:solidFill>
                  <a:prstClr val="black"/>
                </a:solidFill>
              </a:rPr>
              <a:t>: </a:t>
            </a:r>
            <a:r>
              <a:rPr lang="en-US" sz="2000" dirty="0">
                <a:solidFill>
                  <a:srgbClr val="7030A0"/>
                </a:solidFill>
              </a:rPr>
              <a:t>Annual Meeting</a:t>
            </a:r>
          </a:p>
          <a:p>
            <a:pPr lvl="0">
              <a:buNone/>
            </a:pPr>
            <a:endParaRPr lang="en-US" sz="2000" dirty="0">
              <a:solidFill>
                <a:prstClr val="black"/>
              </a:solidFill>
            </a:endParaRPr>
          </a:p>
          <a:p>
            <a:pPr lvl="0">
              <a:buNone/>
            </a:pPr>
            <a:r>
              <a:rPr lang="en-US" sz="1800" dirty="0">
                <a:solidFill>
                  <a:prstClr val="black"/>
                </a:solidFill>
              </a:rPr>
              <a:t>    </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4.03.06: Normdaten: Konferenzen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a:p>
        </p:txBody>
      </p:sp>
    </p:spTree>
    <p:extLst>
      <p:ext uri="{BB962C8B-B14F-4D97-AF65-F5344CB8AC3E}">
        <p14:creationId xmlns:p14="http://schemas.microsoft.com/office/powerpoint/2010/main" val="12140134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a:t>Untergeordnete Konferenzen </a:t>
            </a:r>
            <a:r>
              <a:rPr lang="de-DE" b="1" dirty="0"/>
              <a:t>RDA 11.2.2.14</a:t>
            </a:r>
            <a:r>
              <a:rPr lang="de-DE" sz="4000" dirty="0"/>
              <a:t/>
            </a:r>
            <a:br>
              <a:rPr lang="de-DE" sz="4000" dirty="0"/>
            </a:br>
            <a:endParaRPr lang="de-DE" dirty="0"/>
          </a:p>
        </p:txBody>
      </p:sp>
      <p:sp>
        <p:nvSpPr>
          <p:cNvPr id="3" name="Textplatzhalter 2"/>
          <p:cNvSpPr>
            <a:spLocks noGrp="1"/>
          </p:cNvSpPr>
          <p:nvPr>
            <p:ph type="body" sz="quarter" idx="13"/>
          </p:nvPr>
        </p:nvSpPr>
        <p:spPr/>
        <p:txBody>
          <a:bodyPr wrap="square"/>
          <a:lstStyle/>
          <a:p>
            <a:pPr marL="324000">
              <a:lnSpc>
                <a:spcPct val="120000"/>
              </a:lnSpc>
              <a:spcBef>
                <a:spcPts val="0"/>
              </a:spcBef>
              <a:buFontTx/>
              <a:buChar char="-"/>
            </a:pPr>
            <a:r>
              <a:rPr lang="de-DE" b="1" dirty="0">
                <a:solidFill>
                  <a:schemeClr val="accent1">
                    <a:lumMod val="75000"/>
                  </a:schemeClr>
                </a:solidFill>
                <a:sym typeface="Wingdings" pitchFamily="2" charset="2"/>
              </a:rPr>
              <a:t>RDA 11.2.2.14.6</a:t>
            </a:r>
            <a:r>
              <a:rPr lang="de-DE" dirty="0">
                <a:sym typeface="Wingdings" pitchFamily="2" charset="2"/>
              </a:rPr>
              <a:t>: </a:t>
            </a:r>
            <a:r>
              <a:rPr lang="de-DE" dirty="0">
                <a:ea typeface="Verdana" panose="020B0604030504040204" pitchFamily="34" charset="0"/>
                <a:cs typeface="Verdana" panose="020B0604030504040204" pitchFamily="34" charset="0"/>
              </a:rPr>
              <a:t>Körperschaft, die keiner Gebietskörperschaft zugehörig ist, mit einem Namen, der den vollständigen Namen der übergeordneten oder zugehörigen Körperschaft enthält</a:t>
            </a:r>
          </a:p>
          <a:p>
            <a:pPr marL="324000">
              <a:lnSpc>
                <a:spcPct val="120000"/>
              </a:lnSpc>
              <a:spcBef>
                <a:spcPts val="0"/>
              </a:spcBef>
              <a:buFontTx/>
              <a:buChar char="-"/>
            </a:pPr>
            <a:r>
              <a:rPr lang="de-DE" dirty="0" smtClean="0">
                <a:sym typeface="Wingdings" pitchFamily="2" charset="2"/>
              </a:rPr>
              <a:t>enthält </a:t>
            </a:r>
            <a:r>
              <a:rPr lang="de-DE" dirty="0">
                <a:sym typeface="Wingdings" pitchFamily="2" charset="2"/>
              </a:rPr>
              <a:t>als Teil des Konferenznamens den vollständigen Namen einer </a:t>
            </a:r>
            <a:r>
              <a:rPr lang="de-DE" dirty="0"/>
              <a:t>Körperschaft. Die Tagung ist der Körperschaft untergeordnet (z. B. die Jahrestagung eines Verbands) </a:t>
            </a:r>
            <a:endParaRPr lang="de-DE" dirty="0" smtClean="0"/>
          </a:p>
          <a:p>
            <a:pPr marL="0" indent="0">
              <a:lnSpc>
                <a:spcPct val="120000"/>
              </a:lnSpc>
              <a:spcBef>
                <a:spcPts val="0"/>
              </a:spcBef>
              <a:buNone/>
            </a:pPr>
            <a:r>
              <a:rPr lang="de-DE" sz="2000" i="1" dirty="0" smtClean="0"/>
              <a:t>Beispiel</a:t>
            </a:r>
            <a:r>
              <a:rPr lang="de-DE" sz="2000" i="1" dirty="0"/>
              <a:t>:</a:t>
            </a:r>
          </a:p>
          <a:p>
            <a:pPr marL="324000">
              <a:lnSpc>
                <a:spcPct val="120000"/>
              </a:lnSpc>
              <a:spcBef>
                <a:spcPts val="0"/>
              </a:spcBef>
              <a:buNone/>
            </a:pPr>
            <a:r>
              <a:rPr lang="en-US" sz="2000" b="1" dirty="0" smtClean="0">
                <a:solidFill>
                  <a:srgbClr val="7030A0"/>
                </a:solidFill>
              </a:rPr>
              <a:t>International </a:t>
            </a:r>
            <a:r>
              <a:rPr lang="en-US" sz="2000" b="1" dirty="0">
                <a:solidFill>
                  <a:srgbClr val="7030A0"/>
                </a:solidFill>
              </a:rPr>
              <a:t>Whaling Commission. Annual Meeting </a:t>
            </a:r>
          </a:p>
          <a:p>
            <a:pPr marL="324000" lvl="0">
              <a:lnSpc>
                <a:spcPct val="120000"/>
              </a:lnSpc>
              <a:spcBef>
                <a:spcPts val="0"/>
              </a:spcBef>
              <a:buNone/>
            </a:pPr>
            <a:r>
              <a:rPr lang="en-US" sz="2000" u="sng" dirty="0" err="1" smtClean="0">
                <a:sym typeface="Wingdings" pitchFamily="2" charset="2"/>
              </a:rPr>
              <a:t>Vorlage</a:t>
            </a:r>
            <a:r>
              <a:rPr lang="en-US" sz="2000" dirty="0">
                <a:sym typeface="Wingdings" pitchFamily="2" charset="2"/>
              </a:rPr>
              <a:t>: </a:t>
            </a:r>
            <a:r>
              <a:rPr lang="en-US" sz="2000" b="1" dirty="0">
                <a:solidFill>
                  <a:srgbClr val="7030A0"/>
                </a:solidFill>
                <a:sym typeface="Wingdings" pitchFamily="2" charset="2"/>
              </a:rPr>
              <a:t>Annual Meeting of the International </a:t>
            </a:r>
            <a:r>
              <a:rPr lang="en-US" sz="2000" b="1" dirty="0" smtClean="0">
                <a:solidFill>
                  <a:srgbClr val="7030A0"/>
                </a:solidFill>
                <a:sym typeface="Wingdings" pitchFamily="2" charset="2"/>
              </a:rPr>
              <a:t>Whaling </a:t>
            </a:r>
          </a:p>
          <a:p>
            <a:pPr marL="324000" lvl="0">
              <a:lnSpc>
                <a:spcPct val="120000"/>
              </a:lnSpc>
              <a:spcBef>
                <a:spcPts val="0"/>
              </a:spcBef>
              <a:buNone/>
            </a:pPr>
            <a:r>
              <a:rPr lang="en-US" sz="2000" b="1" dirty="0" smtClean="0">
                <a:solidFill>
                  <a:srgbClr val="7030A0"/>
                </a:solidFill>
                <a:sym typeface="Wingdings" pitchFamily="2" charset="2"/>
              </a:rPr>
              <a:t>Commission</a:t>
            </a:r>
            <a:r>
              <a:rPr lang="en-US" sz="900" b="1" dirty="0">
                <a:sym typeface="Wingdings" pitchFamily="2" charset="2"/>
              </a:rPr>
              <a:t/>
            </a:r>
            <a:br>
              <a:rPr lang="en-US" sz="900" b="1" dirty="0">
                <a:sym typeface="Wingdings" pitchFamily="2" charset="2"/>
              </a:rPr>
            </a:br>
            <a:endParaRPr lang="de-DE" sz="20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4.03.06: Normdaten: Konferenzen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spTree>
    <p:extLst>
      <p:ext uri="{BB962C8B-B14F-4D97-AF65-F5344CB8AC3E}">
        <p14:creationId xmlns:p14="http://schemas.microsoft.com/office/powerpoint/2010/main" val="161790818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lvl="0">
              <a:buNone/>
            </a:pPr>
            <a:r>
              <a:rPr lang="de-DE" b="1" dirty="0"/>
              <a:t>Regeln aus </a:t>
            </a:r>
            <a:r>
              <a:rPr lang="de-DE" b="1" dirty="0">
                <a:solidFill>
                  <a:schemeClr val="accent1">
                    <a:lumMod val="75000"/>
                  </a:schemeClr>
                </a:solidFill>
              </a:rPr>
              <a:t>RDA 11.2.3.3 </a:t>
            </a:r>
            <a:r>
              <a:rPr lang="de-DE" b="1" dirty="0"/>
              <a:t>– </a:t>
            </a:r>
            <a:r>
              <a:rPr lang="de-DE" b="1" dirty="0">
                <a:solidFill>
                  <a:schemeClr val="accent1">
                    <a:lumMod val="75000"/>
                  </a:schemeClr>
                </a:solidFill>
              </a:rPr>
              <a:t>11.2.3.7</a:t>
            </a:r>
            <a:r>
              <a:rPr lang="de-DE" dirty="0"/>
              <a:t>: </a:t>
            </a:r>
          </a:p>
          <a:p>
            <a:pPr lvl="0">
              <a:buNone/>
            </a:pPr>
            <a:endParaRPr lang="de-DE" dirty="0"/>
          </a:p>
          <a:p>
            <a:pPr lvl="0">
              <a:buFontTx/>
              <a:buChar char="-"/>
            </a:pPr>
            <a:r>
              <a:rPr lang="de-DE" dirty="0"/>
              <a:t>Name oder Form, die nicht als bevorzugter Name gewählt wurde</a:t>
            </a:r>
          </a:p>
          <a:p>
            <a:pPr lvl="0">
              <a:buFontTx/>
              <a:buChar char="-"/>
            </a:pPr>
            <a:r>
              <a:rPr lang="de-DE" dirty="0"/>
              <a:t>Name oder Form, die von der Körperschaft etc. verwendet wird</a:t>
            </a:r>
          </a:p>
          <a:p>
            <a:pPr lvl="0">
              <a:buFontTx/>
              <a:buChar char="-"/>
            </a:pPr>
            <a:r>
              <a:rPr lang="de-DE" dirty="0"/>
              <a:t>Name oder Form, die in den Nachschlagequellen gefunden wird</a:t>
            </a:r>
          </a:p>
          <a:p>
            <a:pPr lvl="0">
              <a:buFontTx/>
              <a:buChar char="-"/>
            </a:pPr>
            <a:r>
              <a:rPr lang="de-DE" dirty="0"/>
              <a:t>Form oder Name von einer anderen Transliteration</a:t>
            </a:r>
          </a:p>
          <a:p>
            <a:pPr lvl="0">
              <a:buNone/>
            </a:pPr>
            <a:r>
              <a:rPr lang="de-DE" dirty="0"/>
              <a:t>-	Sonstige Formen, die wichtig zur Identifizierung sind bzw. nach denen evtl. gesucht werden könnte</a:t>
            </a:r>
            <a:endParaRPr lang="de-DE" dirty="0">
              <a:latin typeface="Arial" pitchFamily="34" charset="0"/>
              <a:cs typeface="Arial"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4.03.06: Normdaten: Konferenzen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sp>
        <p:nvSpPr>
          <p:cNvPr id="6" name="Titel 5"/>
          <p:cNvSpPr>
            <a:spLocks noGrp="1"/>
          </p:cNvSpPr>
          <p:nvPr>
            <p:ph type="title"/>
          </p:nvPr>
        </p:nvSpPr>
        <p:spPr/>
        <p:txBody>
          <a:bodyPr/>
          <a:lstStyle/>
          <a:p>
            <a:r>
              <a:rPr lang="de-DE" dirty="0"/>
              <a:t>Abweichender Name </a:t>
            </a:r>
            <a:r>
              <a:rPr lang="de-DE" b="1" dirty="0"/>
              <a:t>RDA 11.2.3</a:t>
            </a:r>
            <a:endParaRPr lang="de-DE" dirty="0"/>
          </a:p>
        </p:txBody>
      </p:sp>
    </p:spTree>
    <p:extLst>
      <p:ext uri="{BB962C8B-B14F-4D97-AF65-F5344CB8AC3E}">
        <p14:creationId xmlns:p14="http://schemas.microsoft.com/office/powerpoint/2010/main" val="32212229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a:buNone/>
            </a:pPr>
            <a:r>
              <a:rPr lang="de-DE" b="1" dirty="0"/>
              <a:t>Erfassung</a:t>
            </a:r>
            <a:r>
              <a:rPr lang="de-DE" dirty="0"/>
              <a:t> z.B. von Vorlagenformen, wenn der </a:t>
            </a:r>
          </a:p>
          <a:p>
            <a:pPr>
              <a:buNone/>
            </a:pPr>
            <a:r>
              <a:rPr lang="de-DE" dirty="0"/>
              <a:t>bevorzugte Name als Unterabteilung einer </a:t>
            </a:r>
          </a:p>
          <a:p>
            <a:pPr>
              <a:buNone/>
            </a:pPr>
            <a:r>
              <a:rPr lang="de-DE" dirty="0"/>
              <a:t>übergeordneten Körperschaft erfasst wird. </a:t>
            </a:r>
          </a:p>
          <a:p>
            <a:pPr>
              <a:buNone/>
            </a:pPr>
            <a:endParaRPr lang="de-DE" dirty="0"/>
          </a:p>
          <a:p>
            <a:pPr>
              <a:buNone/>
            </a:pPr>
            <a:r>
              <a:rPr lang="de-DE" i="1" dirty="0"/>
              <a:t>Beispiel: </a:t>
            </a:r>
          </a:p>
          <a:p>
            <a:pPr>
              <a:buNone/>
            </a:pPr>
            <a:r>
              <a:rPr lang="de-DE" u="sng" dirty="0"/>
              <a:t>Bevorzugter Name</a:t>
            </a:r>
            <a:r>
              <a:rPr lang="de-DE" dirty="0"/>
              <a:t>: </a:t>
            </a:r>
            <a:r>
              <a:rPr lang="de-DE" b="1" dirty="0">
                <a:solidFill>
                  <a:srgbClr val="7030A0"/>
                </a:solidFill>
              </a:rPr>
              <a:t>Pennsylvania Scotch-</a:t>
            </a:r>
            <a:r>
              <a:rPr lang="de-DE" b="1" dirty="0" err="1">
                <a:solidFill>
                  <a:srgbClr val="7030A0"/>
                </a:solidFill>
              </a:rPr>
              <a:t>Irish</a:t>
            </a:r>
            <a:r>
              <a:rPr lang="de-DE" b="1" dirty="0">
                <a:solidFill>
                  <a:srgbClr val="7030A0"/>
                </a:solidFill>
              </a:rPr>
              <a:t>-</a:t>
            </a:r>
          </a:p>
          <a:p>
            <a:pPr>
              <a:buNone/>
            </a:pPr>
            <a:r>
              <a:rPr lang="de-DE" b="1" dirty="0">
                <a:solidFill>
                  <a:srgbClr val="7030A0"/>
                </a:solidFill>
              </a:rPr>
              <a:t>Society. Annual Meeting </a:t>
            </a:r>
            <a:r>
              <a:rPr lang="de-DE" b="1" dirty="0" err="1">
                <a:solidFill>
                  <a:srgbClr val="7030A0"/>
                </a:solidFill>
              </a:rPr>
              <a:t>and</a:t>
            </a:r>
            <a:r>
              <a:rPr lang="de-DE" b="1" dirty="0">
                <a:solidFill>
                  <a:srgbClr val="7030A0"/>
                </a:solidFill>
              </a:rPr>
              <a:t> </a:t>
            </a:r>
            <a:r>
              <a:rPr lang="de-DE" b="1" dirty="0" err="1">
                <a:solidFill>
                  <a:srgbClr val="7030A0"/>
                </a:solidFill>
              </a:rPr>
              <a:t>Banquet</a:t>
            </a:r>
            <a:endParaRPr lang="de-DE" b="1" dirty="0">
              <a:solidFill>
                <a:srgbClr val="7030A0"/>
              </a:solidFill>
            </a:endParaRPr>
          </a:p>
          <a:p>
            <a:pPr>
              <a:buNone/>
            </a:pPr>
            <a:r>
              <a:rPr lang="de-DE" u="sng" dirty="0"/>
              <a:t>Abweichender Name</a:t>
            </a:r>
            <a:r>
              <a:rPr lang="de-DE" dirty="0"/>
              <a:t>: </a:t>
            </a:r>
            <a:r>
              <a:rPr lang="de-DE" dirty="0">
                <a:solidFill>
                  <a:srgbClr val="7030A0"/>
                </a:solidFill>
              </a:rPr>
              <a:t>Annual Meeting </a:t>
            </a:r>
            <a:r>
              <a:rPr lang="de-DE" dirty="0" err="1">
                <a:solidFill>
                  <a:srgbClr val="7030A0"/>
                </a:solidFill>
              </a:rPr>
              <a:t>and</a:t>
            </a:r>
            <a:r>
              <a:rPr lang="de-DE" dirty="0">
                <a:solidFill>
                  <a:srgbClr val="7030A0"/>
                </a:solidFill>
              </a:rPr>
              <a:t> </a:t>
            </a:r>
            <a:r>
              <a:rPr lang="de-DE" dirty="0" err="1">
                <a:solidFill>
                  <a:srgbClr val="7030A0"/>
                </a:solidFill>
              </a:rPr>
              <a:t>Banquet</a:t>
            </a:r>
            <a:r>
              <a:rPr lang="de-DE" dirty="0">
                <a:solidFill>
                  <a:srgbClr val="7030A0"/>
                </a:solidFill>
              </a:rPr>
              <a:t> </a:t>
            </a:r>
          </a:p>
          <a:p>
            <a:pPr>
              <a:buNone/>
            </a:pPr>
            <a:r>
              <a:rPr lang="de-DE" dirty="0" err="1">
                <a:solidFill>
                  <a:srgbClr val="7030A0"/>
                </a:solidFill>
              </a:rPr>
              <a:t>of</a:t>
            </a:r>
            <a:r>
              <a:rPr lang="de-DE" dirty="0">
                <a:solidFill>
                  <a:srgbClr val="7030A0"/>
                </a:solidFill>
              </a:rPr>
              <a:t> </a:t>
            </a:r>
            <a:r>
              <a:rPr lang="de-DE" dirty="0" err="1">
                <a:solidFill>
                  <a:srgbClr val="7030A0"/>
                </a:solidFill>
              </a:rPr>
              <a:t>the</a:t>
            </a:r>
            <a:r>
              <a:rPr lang="de-DE" dirty="0">
                <a:solidFill>
                  <a:srgbClr val="7030A0"/>
                </a:solidFill>
              </a:rPr>
              <a:t> Pennsylvania Scotch-</a:t>
            </a:r>
            <a:r>
              <a:rPr lang="de-DE" dirty="0" err="1">
                <a:solidFill>
                  <a:srgbClr val="7030A0"/>
                </a:solidFill>
              </a:rPr>
              <a:t>Irish</a:t>
            </a:r>
            <a:r>
              <a:rPr lang="de-DE" dirty="0">
                <a:solidFill>
                  <a:srgbClr val="7030A0"/>
                </a:solidFill>
              </a:rPr>
              <a:t>-Society</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4.03.06: Normdaten: Konferenzen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sp>
        <p:nvSpPr>
          <p:cNvPr id="6" name="Titel 5"/>
          <p:cNvSpPr>
            <a:spLocks noGrp="1"/>
          </p:cNvSpPr>
          <p:nvPr>
            <p:ph type="title"/>
          </p:nvPr>
        </p:nvSpPr>
        <p:spPr/>
        <p:txBody>
          <a:bodyPr/>
          <a:lstStyle/>
          <a:p>
            <a:r>
              <a:rPr lang="de-DE" dirty="0"/>
              <a:t>Abweichender Name </a:t>
            </a:r>
            <a:r>
              <a:rPr lang="de-DE" b="1" dirty="0"/>
              <a:t>RDA 11.2.3</a:t>
            </a:r>
            <a:endParaRPr lang="de-DE" dirty="0"/>
          </a:p>
        </p:txBody>
      </p:sp>
    </p:spTree>
    <p:extLst>
      <p:ext uri="{BB962C8B-B14F-4D97-AF65-F5344CB8AC3E}">
        <p14:creationId xmlns:p14="http://schemas.microsoft.com/office/powerpoint/2010/main" val="18705110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a:buNone/>
            </a:pPr>
            <a:r>
              <a:rPr lang="de-DE" dirty="0"/>
              <a:t>Kernelemente bei Konferenzen, d.h. Ort, Datum, Zählung bzw. in Verbindung stehende Institution; Teil des </a:t>
            </a:r>
            <a:r>
              <a:rPr lang="de-DE" dirty="0">
                <a:solidFill>
                  <a:srgbClr val="C00000"/>
                </a:solidFill>
              </a:rPr>
              <a:t>Sucheinstiegs</a:t>
            </a:r>
          </a:p>
          <a:p>
            <a:pPr>
              <a:spcBef>
                <a:spcPts val="0"/>
              </a:spcBef>
              <a:spcAft>
                <a:spcPts val="600"/>
              </a:spcAft>
              <a:buNone/>
            </a:pPr>
            <a:r>
              <a:rPr lang="de-DE" dirty="0"/>
              <a:t>= </a:t>
            </a:r>
            <a:r>
              <a:rPr lang="de-DE" dirty="0">
                <a:solidFill>
                  <a:schemeClr val="accent3">
                    <a:lumMod val="75000"/>
                  </a:schemeClr>
                </a:solidFill>
              </a:rPr>
              <a:t>identifizierende </a:t>
            </a:r>
            <a:r>
              <a:rPr lang="de-DE" dirty="0" smtClean="0">
                <a:solidFill>
                  <a:schemeClr val="accent3">
                    <a:lumMod val="75000"/>
                  </a:schemeClr>
                </a:solidFill>
              </a:rPr>
              <a:t>Merkmale</a:t>
            </a:r>
          </a:p>
          <a:p>
            <a:pPr>
              <a:buNone/>
            </a:pPr>
            <a:r>
              <a:rPr lang="de-DE" dirty="0" smtClean="0"/>
              <a:t>-</a:t>
            </a:r>
            <a:r>
              <a:rPr lang="de-DE" b="1" dirty="0"/>
              <a:t>	</a:t>
            </a:r>
            <a:r>
              <a:rPr lang="de-DE" b="1" dirty="0">
                <a:solidFill>
                  <a:schemeClr val="accent3">
                    <a:lumMod val="75000"/>
                  </a:schemeClr>
                </a:solidFill>
              </a:rPr>
              <a:t>Zählung</a:t>
            </a:r>
            <a:r>
              <a:rPr lang="de-DE" b="1" dirty="0"/>
              <a:t> (RDA 11.6): </a:t>
            </a:r>
            <a:r>
              <a:rPr lang="de-DE" dirty="0" smtClean="0"/>
              <a:t>Erfassung </a:t>
            </a:r>
            <a:r>
              <a:rPr lang="de-DE" dirty="0"/>
              <a:t>als Ordinalzahl, nach der ERL zu </a:t>
            </a:r>
            <a:r>
              <a:rPr lang="de-DE" b="1" dirty="0"/>
              <a:t>RDA 11.6 </a:t>
            </a:r>
            <a:r>
              <a:rPr lang="de-DE" dirty="0"/>
              <a:t>mit abschließendem Punkt (z.B.: 2.)</a:t>
            </a:r>
          </a:p>
          <a:p>
            <a:pPr lvl="0">
              <a:buFontTx/>
              <a:buChar char="-"/>
            </a:pPr>
            <a:r>
              <a:rPr lang="de-DE" b="1" dirty="0" smtClean="0">
                <a:solidFill>
                  <a:schemeClr val="accent3">
                    <a:lumMod val="75000"/>
                  </a:schemeClr>
                </a:solidFill>
              </a:rPr>
              <a:t>Ort</a:t>
            </a:r>
            <a:r>
              <a:rPr lang="de-DE" b="1" dirty="0" smtClean="0"/>
              <a:t> </a:t>
            </a:r>
            <a:r>
              <a:rPr lang="de-DE" b="1" dirty="0"/>
              <a:t>(RDA 11.3.2.3):</a:t>
            </a:r>
            <a:r>
              <a:rPr lang="de-DE" dirty="0"/>
              <a:t> auch Bauwerke können </a:t>
            </a:r>
            <a:r>
              <a:rPr lang="de-DE" dirty="0" smtClean="0"/>
              <a:t>als </a:t>
            </a:r>
            <a:r>
              <a:rPr lang="de-DE" dirty="0"/>
              <a:t>Veranstaltungsorte angegeben werden, wenn die Angabe eines Ortes nicht möglich ist. </a:t>
            </a:r>
            <a:r>
              <a:rPr lang="de-DE" dirty="0" smtClean="0"/>
              <a:t>In Ausnahmefällen ist auch eine kleinere geomorphologische Einheit wie eine Insel oder ein Berg zulässig.</a:t>
            </a:r>
            <a:endParaRPr lang="de-DE" dirty="0"/>
          </a:p>
          <a:p>
            <a:pPr lvl="0">
              <a:buNone/>
            </a:pPr>
            <a:r>
              <a:rPr lang="de-DE" sz="2000" dirty="0"/>
              <a:t>	</a:t>
            </a:r>
            <a:endParaRPr lang="de-DE" sz="2000" dirty="0">
              <a:solidFill>
                <a:srgbClr val="C00000"/>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4.03.06: Normdaten: Konferenzen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sp>
        <p:nvSpPr>
          <p:cNvPr id="6" name="Titel 5"/>
          <p:cNvSpPr>
            <a:spLocks noGrp="1"/>
          </p:cNvSpPr>
          <p:nvPr>
            <p:ph type="title"/>
          </p:nvPr>
        </p:nvSpPr>
        <p:spPr/>
        <p:txBody>
          <a:bodyPr/>
          <a:lstStyle/>
          <a:p>
            <a:r>
              <a:rPr lang="de-DE" dirty="0"/>
              <a:t>Zählung, Datum und Ort einer Konferenz etc</a:t>
            </a:r>
            <a:r>
              <a:rPr lang="de-DE" dirty="0" smtClean="0"/>
              <a:t>.</a:t>
            </a:r>
            <a:endParaRPr lang="de-DE" dirty="0"/>
          </a:p>
        </p:txBody>
      </p:sp>
    </p:spTree>
    <p:extLst>
      <p:ext uri="{BB962C8B-B14F-4D97-AF65-F5344CB8AC3E}">
        <p14:creationId xmlns:p14="http://schemas.microsoft.com/office/powerpoint/2010/main" val="241397293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lvl="0">
              <a:buFontTx/>
              <a:buChar char="-"/>
            </a:pPr>
            <a:r>
              <a:rPr lang="de-DE" b="1" dirty="0">
                <a:solidFill>
                  <a:schemeClr val="accent3">
                    <a:lumMod val="75000"/>
                  </a:schemeClr>
                </a:solidFill>
              </a:rPr>
              <a:t>In Verbindung stehende Institution </a:t>
            </a:r>
            <a:br>
              <a:rPr lang="de-DE" b="1" dirty="0">
                <a:solidFill>
                  <a:schemeClr val="accent3">
                    <a:lumMod val="75000"/>
                  </a:schemeClr>
                </a:solidFill>
              </a:rPr>
            </a:br>
            <a:r>
              <a:rPr lang="de-DE" b="1" dirty="0"/>
              <a:t>(RDA 11.5):</a:t>
            </a:r>
            <a:r>
              <a:rPr lang="de-DE" dirty="0"/>
              <a:t> bei Anwendung ist der Name des Ortes zusätzlich zu erfassen. </a:t>
            </a:r>
          </a:p>
          <a:p>
            <a:pPr lvl="0">
              <a:buFontTx/>
              <a:buChar char="-"/>
            </a:pPr>
            <a:r>
              <a:rPr lang="de-DE" b="1" dirty="0">
                <a:solidFill>
                  <a:schemeClr val="accent3">
                    <a:lumMod val="75000"/>
                  </a:schemeClr>
                </a:solidFill>
              </a:rPr>
              <a:t>Sonstige zur Körperschaft gehörende Kennzeichnung </a:t>
            </a:r>
            <a:r>
              <a:rPr lang="de-DE" b="1" dirty="0"/>
              <a:t>(RDA 11.7):</a:t>
            </a:r>
            <a:r>
              <a:rPr lang="de-DE" dirty="0"/>
              <a:t> </a:t>
            </a:r>
            <a:br>
              <a:rPr lang="de-DE" dirty="0"/>
            </a:br>
            <a:r>
              <a:rPr lang="de-DE" dirty="0">
                <a:sym typeface="Wingdings" pitchFamily="2" charset="2"/>
              </a:rPr>
              <a:t> zur Unterscheidung zu einer Körperschaft gleichen Namens ist für Konferenzen „Veranstaltung“ zu wählen</a:t>
            </a:r>
          </a:p>
          <a:p>
            <a:pPr lvl="0">
              <a:buNone/>
            </a:pPr>
            <a:endParaRPr lang="en-US" i="1" dirty="0" smtClean="0"/>
          </a:p>
          <a:p>
            <a:pPr lvl="0">
              <a:buNone/>
            </a:pPr>
            <a:r>
              <a:rPr lang="en-US" i="1" dirty="0" err="1" smtClean="0"/>
              <a:t>Beispiel</a:t>
            </a:r>
            <a:r>
              <a:rPr lang="en-US" i="1" dirty="0"/>
              <a:t>: </a:t>
            </a:r>
          </a:p>
          <a:p>
            <a:pPr lvl="0">
              <a:buNone/>
            </a:pPr>
            <a:r>
              <a:rPr lang="en-US" b="1" dirty="0">
                <a:solidFill>
                  <a:srgbClr val="7030A0"/>
                </a:solidFill>
              </a:rPr>
              <a:t>SIGIR</a:t>
            </a:r>
            <a:r>
              <a:rPr lang="en-US" b="1" dirty="0">
                <a:solidFill>
                  <a:srgbClr val="00B050"/>
                </a:solidFill>
              </a:rPr>
              <a:t> </a:t>
            </a:r>
            <a:r>
              <a:rPr lang="en-US" dirty="0">
                <a:solidFill>
                  <a:srgbClr val="FF0000"/>
                </a:solidFill>
              </a:rPr>
              <a:t>(</a:t>
            </a:r>
            <a:r>
              <a:rPr lang="en-US" dirty="0" err="1">
                <a:solidFill>
                  <a:srgbClr val="FF0000"/>
                </a:solidFill>
              </a:rPr>
              <a:t>Veranstaltung</a:t>
            </a:r>
            <a:r>
              <a:rPr lang="en-US" dirty="0">
                <a:solidFill>
                  <a:srgbClr val="FF0000"/>
                </a:solidFill>
              </a:rPr>
              <a:t>)</a:t>
            </a:r>
          </a:p>
          <a:p>
            <a:pPr lvl="0">
              <a:buNone/>
            </a:pPr>
            <a:endParaRPr lang="en-US" sz="2000" dirty="0">
              <a:solidFill>
                <a:srgbClr val="FF0000"/>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4.03.06: Normdaten: Konferenzen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sp>
        <p:nvSpPr>
          <p:cNvPr id="6" name="Titel 5"/>
          <p:cNvSpPr>
            <a:spLocks noGrp="1"/>
          </p:cNvSpPr>
          <p:nvPr>
            <p:ph type="title"/>
          </p:nvPr>
        </p:nvSpPr>
        <p:spPr/>
        <p:txBody>
          <a:bodyPr/>
          <a:lstStyle/>
          <a:p>
            <a:r>
              <a:rPr lang="de-DE" dirty="0"/>
              <a:t>Zählung, Datum und Ort einer Konferenz etc</a:t>
            </a:r>
            <a:r>
              <a:rPr lang="de-DE" dirty="0" smtClean="0"/>
              <a:t>.</a:t>
            </a:r>
            <a:endParaRPr lang="de-DE" dirty="0"/>
          </a:p>
        </p:txBody>
      </p:sp>
    </p:spTree>
    <p:extLst>
      <p:ext uri="{BB962C8B-B14F-4D97-AF65-F5344CB8AC3E}">
        <p14:creationId xmlns:p14="http://schemas.microsoft.com/office/powerpoint/2010/main" val="186207208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Normierter Sucheinstieg </a:t>
            </a:r>
            <a:r>
              <a:rPr lang="de-DE" dirty="0"/>
              <a:t>einer Konferenz </a:t>
            </a:r>
            <a:br>
              <a:rPr lang="de-DE" dirty="0"/>
            </a:br>
            <a:endParaRPr lang="de-DE" dirty="0"/>
          </a:p>
        </p:txBody>
      </p:sp>
      <p:sp>
        <p:nvSpPr>
          <p:cNvPr id="3" name="Textplatzhalter 2"/>
          <p:cNvSpPr>
            <a:spLocks noGrp="1"/>
          </p:cNvSpPr>
          <p:nvPr>
            <p:ph type="body" sz="quarter" idx="13"/>
          </p:nvPr>
        </p:nvSpPr>
        <p:spPr/>
        <p:txBody>
          <a:bodyPr wrap="square"/>
          <a:lstStyle/>
          <a:p>
            <a:pPr marL="0" lvl="0" indent="0">
              <a:lnSpc>
                <a:spcPct val="120000"/>
              </a:lnSpc>
              <a:spcBef>
                <a:spcPts val="0"/>
              </a:spcBef>
              <a:buNone/>
              <a:defRPr/>
            </a:pPr>
            <a:r>
              <a:rPr lang="de-DE" sz="2000" kern="0" dirty="0"/>
              <a:t>Grundlage nach</a:t>
            </a:r>
            <a:r>
              <a:rPr lang="de-DE" sz="2000" b="1" kern="0" dirty="0"/>
              <a:t> RDA 11.13.1.1 </a:t>
            </a:r>
            <a:r>
              <a:rPr lang="de-DE" sz="2000" kern="0" dirty="0" smtClean="0"/>
              <a:t>ist </a:t>
            </a:r>
            <a:r>
              <a:rPr lang="de-DE" sz="2000" kern="0" dirty="0"/>
              <a:t>der </a:t>
            </a:r>
            <a:r>
              <a:rPr lang="de-DE" sz="2000" b="1" kern="0" dirty="0">
                <a:solidFill>
                  <a:srgbClr val="7030A0"/>
                </a:solidFill>
              </a:rPr>
              <a:t>bevorzugte Name</a:t>
            </a:r>
          </a:p>
          <a:p>
            <a:pPr marL="0" lvl="0" indent="0">
              <a:lnSpc>
                <a:spcPct val="120000"/>
              </a:lnSpc>
              <a:spcBef>
                <a:spcPts val="0"/>
              </a:spcBef>
              <a:buNone/>
            </a:pPr>
            <a:r>
              <a:rPr lang="de-DE" sz="2000" kern="0" dirty="0"/>
              <a:t>Dazu kommen nach </a:t>
            </a:r>
            <a:r>
              <a:rPr lang="de-DE" sz="2000" b="1" dirty="0"/>
              <a:t>RDA 11.13.1.2 - 11.13.1.8</a:t>
            </a:r>
            <a:br>
              <a:rPr lang="de-DE" sz="2000" b="1" dirty="0"/>
            </a:br>
            <a:r>
              <a:rPr lang="de-DE" sz="2000" b="1" dirty="0"/>
              <a:t>	</a:t>
            </a:r>
            <a:r>
              <a:rPr lang="de-DE" sz="2000" b="1" kern="0" dirty="0">
                <a:solidFill>
                  <a:srgbClr val="FF0000"/>
                </a:solidFill>
              </a:rPr>
              <a:t>Ergänzungen</a:t>
            </a:r>
            <a:r>
              <a:rPr lang="de-DE" sz="2000" kern="0" dirty="0"/>
              <a:t> z</a:t>
            </a:r>
            <a:r>
              <a:rPr lang="de-DE" sz="2000" dirty="0"/>
              <a:t>um Namen hinzu wie </a:t>
            </a:r>
          </a:p>
          <a:p>
            <a:pPr marL="0" indent="0">
              <a:lnSpc>
                <a:spcPct val="120000"/>
              </a:lnSpc>
              <a:spcBef>
                <a:spcPts val="0"/>
              </a:spcBef>
              <a:buNone/>
            </a:pPr>
            <a:r>
              <a:rPr lang="de-DE" sz="2000" b="1" dirty="0"/>
              <a:t>	</a:t>
            </a:r>
            <a:r>
              <a:rPr lang="de-DE" sz="2000" b="1" dirty="0">
                <a:solidFill>
                  <a:srgbClr val="FF0000"/>
                </a:solidFill>
              </a:rPr>
              <a:t>Zählung, Datum, Ort </a:t>
            </a:r>
            <a:r>
              <a:rPr lang="de-DE" sz="2000" dirty="0"/>
              <a:t>bei einer Konferenz usw.</a:t>
            </a:r>
            <a:br>
              <a:rPr lang="de-DE" sz="2000" dirty="0"/>
            </a:br>
            <a:r>
              <a:rPr lang="de-DE" sz="2000" dirty="0"/>
              <a:t> 	(</a:t>
            </a:r>
            <a:r>
              <a:rPr lang="de-DE" sz="2000" b="1" dirty="0"/>
              <a:t>RDA 11.13.1.8.1</a:t>
            </a:r>
            <a:r>
              <a:rPr lang="de-DE" sz="2000" dirty="0"/>
              <a:t>). </a:t>
            </a:r>
            <a:endParaRPr lang="de-DE" sz="700" dirty="0"/>
          </a:p>
          <a:p>
            <a:pPr marL="0" indent="0">
              <a:lnSpc>
                <a:spcPct val="120000"/>
              </a:lnSpc>
              <a:spcBef>
                <a:spcPts val="0"/>
              </a:spcBef>
              <a:buNone/>
            </a:pPr>
            <a:endParaRPr lang="de-DE" sz="700" b="1" dirty="0"/>
          </a:p>
          <a:p>
            <a:pPr marL="0" indent="0">
              <a:lnSpc>
                <a:spcPct val="120000"/>
              </a:lnSpc>
              <a:spcBef>
                <a:spcPts val="0"/>
              </a:spcBef>
              <a:buNone/>
            </a:pPr>
            <a:r>
              <a:rPr lang="de-DE" sz="2000" i="1" dirty="0"/>
              <a:t>Beispiele</a:t>
            </a:r>
            <a:r>
              <a:rPr lang="de-DE" sz="2000" dirty="0"/>
              <a:t>:</a:t>
            </a:r>
          </a:p>
          <a:p>
            <a:pPr marL="0" indent="0">
              <a:lnSpc>
                <a:spcPct val="120000"/>
              </a:lnSpc>
              <a:spcBef>
                <a:spcPts val="0"/>
              </a:spcBef>
              <a:buNone/>
            </a:pPr>
            <a:r>
              <a:rPr lang="en-US" sz="2000" b="1" kern="0" dirty="0">
                <a:solidFill>
                  <a:srgbClr val="7030A0"/>
                </a:solidFill>
              </a:rPr>
              <a:t>Clambake Conference on the Nature and Source of Human Error </a:t>
            </a:r>
            <a:r>
              <a:rPr lang="en-US" sz="2000" kern="0" dirty="0">
                <a:solidFill>
                  <a:srgbClr val="FF0000"/>
                </a:solidFill>
              </a:rPr>
              <a:t>(1. : 1980 : Columbia Falls, Me.)</a:t>
            </a:r>
            <a:endParaRPr lang="en-US" sz="700" kern="0" dirty="0">
              <a:solidFill>
                <a:srgbClr val="FF0000"/>
              </a:solidFill>
            </a:endParaRPr>
          </a:p>
          <a:p>
            <a:pPr marL="0" indent="0">
              <a:lnSpc>
                <a:spcPct val="120000"/>
              </a:lnSpc>
              <a:spcBef>
                <a:spcPts val="0"/>
              </a:spcBef>
              <a:buNone/>
            </a:pPr>
            <a:r>
              <a:rPr lang="en-US" sz="800" kern="0" dirty="0" smtClean="0">
                <a:solidFill>
                  <a:srgbClr val="00B050"/>
                </a:solidFill>
              </a:rPr>
              <a:t> </a:t>
            </a:r>
            <a:r>
              <a:rPr lang="en-US" sz="2000" b="1" kern="0" dirty="0" smtClean="0">
                <a:solidFill>
                  <a:srgbClr val="7030A0"/>
                </a:solidFill>
              </a:rPr>
              <a:t>Electronic Conference on Land Use and Land Cover Change in Europe </a:t>
            </a:r>
            <a:r>
              <a:rPr lang="en-US" sz="2000" kern="0" dirty="0" smtClean="0">
                <a:solidFill>
                  <a:srgbClr val="FF0000"/>
                </a:solidFill>
              </a:rPr>
              <a:t>(1997 : Online)	                                 </a:t>
            </a:r>
            <a:r>
              <a:rPr lang="en-US" sz="2000" dirty="0" err="1"/>
              <a:t>vgl</a:t>
            </a:r>
            <a:r>
              <a:rPr lang="en-US" sz="2000" dirty="0"/>
              <a:t>.</a:t>
            </a:r>
            <a:r>
              <a:rPr lang="en-US" sz="2000" kern="0" dirty="0" smtClean="0">
                <a:solidFill>
                  <a:srgbClr val="FF0000"/>
                </a:solidFill>
              </a:rPr>
              <a:t>  </a:t>
            </a:r>
            <a:r>
              <a:rPr lang="en-US" sz="2000" kern="0" dirty="0" smtClean="0">
                <a:hlinkClick r:id="rId3"/>
              </a:rPr>
              <a:t> </a:t>
            </a:r>
            <a:r>
              <a:rPr lang="en-US" sz="2000" kern="0" dirty="0">
                <a:hlinkClick r:id="rId3"/>
              </a:rPr>
              <a:t>EH-K-08</a:t>
            </a:r>
            <a:endParaRPr lang="de-DE" sz="2000" dirty="0"/>
          </a:p>
          <a:p>
            <a:pPr marL="0" indent="0">
              <a:lnSpc>
                <a:spcPct val="120000"/>
              </a:lnSpc>
              <a:spcBef>
                <a:spcPts val="0"/>
              </a:spcBef>
              <a:buNone/>
            </a:pPr>
            <a:endParaRPr lang="en-US" sz="2000" kern="0" dirty="0" smtClean="0">
              <a:solidFill>
                <a:srgbClr val="FF0000"/>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4.03.06: Normdaten: Konferenzen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spTree>
    <p:extLst>
      <p:ext uri="{BB962C8B-B14F-4D97-AF65-F5344CB8AC3E}">
        <p14:creationId xmlns:p14="http://schemas.microsoft.com/office/powerpoint/2010/main" val="202393219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Normierter Sucheinstieg </a:t>
            </a:r>
            <a:r>
              <a:rPr lang="de-DE" dirty="0"/>
              <a:t>einer Konferenz </a:t>
            </a:r>
            <a:br>
              <a:rPr lang="de-DE" dirty="0"/>
            </a:b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sz="2000" b="1" dirty="0"/>
              <a:t>ERL zu RDA 11.13.1.8.1</a:t>
            </a:r>
          </a:p>
          <a:p>
            <a:pPr marL="0" indent="0">
              <a:spcBef>
                <a:spcPts val="0"/>
              </a:spcBef>
              <a:buNone/>
            </a:pPr>
            <a:r>
              <a:rPr lang="de-DE" sz="2000" b="1" dirty="0"/>
              <a:t>ERL 1 </a:t>
            </a:r>
            <a:r>
              <a:rPr lang="de-DE" sz="2000" dirty="0"/>
              <a:t>Auch wenn der Name einer in Verbindung stehenden Institution zur Identifizierung notwendig ist und Sie ihn daher angeben, erfassen Sie den Namen des Ortes zusätzlich als Teil des Sucheinstiegs (sofern ermittelbar). </a:t>
            </a:r>
            <a:endParaRPr lang="de-DE" sz="2000" b="1" dirty="0"/>
          </a:p>
          <a:p>
            <a:pPr marL="0" indent="0">
              <a:spcBef>
                <a:spcPts val="0"/>
              </a:spcBef>
              <a:buNone/>
            </a:pPr>
            <a:r>
              <a:rPr lang="de-DE" sz="2000" i="1" dirty="0"/>
              <a:t>Beispiel: </a:t>
            </a:r>
            <a:r>
              <a:rPr lang="de-DE" sz="2000" b="1" dirty="0">
                <a:solidFill>
                  <a:srgbClr val="7030A0"/>
                </a:solidFill>
              </a:rPr>
              <a:t>WM</a:t>
            </a:r>
            <a:r>
              <a:rPr lang="de-DE" sz="2000" dirty="0">
                <a:solidFill>
                  <a:srgbClr val="7030A0"/>
                </a:solidFill>
              </a:rPr>
              <a:t> </a:t>
            </a:r>
            <a:r>
              <a:rPr lang="de-DE" sz="2000" dirty="0">
                <a:solidFill>
                  <a:srgbClr val="FF0000"/>
                </a:solidFill>
              </a:rPr>
              <a:t>(Gesellschaft für Informatik) (6. : 2011 : Innsbruck</a:t>
            </a:r>
            <a:r>
              <a:rPr lang="de-DE" sz="2000" dirty="0" smtClean="0">
                <a:solidFill>
                  <a:srgbClr val="FF0000"/>
                </a:solidFill>
              </a:rPr>
              <a:t>)</a:t>
            </a:r>
            <a:endParaRPr lang="de-DE" sz="2000" dirty="0">
              <a:solidFill>
                <a:srgbClr val="FF0000"/>
              </a:solidFill>
            </a:endParaRPr>
          </a:p>
          <a:p>
            <a:pPr marL="0" indent="0">
              <a:spcBef>
                <a:spcPts val="0"/>
              </a:spcBef>
              <a:buNone/>
            </a:pPr>
            <a:r>
              <a:rPr lang="de-DE" sz="2000" b="1" dirty="0"/>
              <a:t>ERL 2 </a:t>
            </a:r>
            <a:r>
              <a:rPr lang="de-DE" sz="2000" dirty="0"/>
              <a:t>Nach RDA 0.6.2 ist von den Kernelementen, wenn mehrere gleiche vorliegen, jeweils nur die Angabe eines den Sachverhalt repräsentierenden Elementes verpflichtend. Bei mehreren Orten führen Sie bis zu drei auf; bei mehr als drei Orten geben Sie nur den ersten an oder weichen Sie auf das Land aus, falls sinnvoll. </a:t>
            </a:r>
          </a:p>
          <a:p>
            <a:pPr marL="0" indent="0">
              <a:spcBef>
                <a:spcPts val="0"/>
              </a:spcBef>
              <a:spcAft>
                <a:spcPts val="600"/>
              </a:spcAft>
              <a:buNone/>
            </a:pPr>
            <a:r>
              <a:rPr lang="de-DE" sz="2000" i="1" dirty="0"/>
              <a:t>Beispiel:</a:t>
            </a:r>
            <a:r>
              <a:rPr lang="de-DE" sz="2000" dirty="0"/>
              <a:t> </a:t>
            </a:r>
            <a:r>
              <a:rPr lang="de-DE" sz="2000" b="1" dirty="0">
                <a:solidFill>
                  <a:srgbClr val="7030A0"/>
                </a:solidFill>
              </a:rPr>
              <a:t>Ausstellung: Obsessionen. </a:t>
            </a:r>
            <a:r>
              <a:rPr lang="en-US" sz="2000" b="1" dirty="0">
                <a:solidFill>
                  <a:srgbClr val="7030A0"/>
                </a:solidFill>
              </a:rPr>
              <a:t>R.B. </a:t>
            </a:r>
            <a:r>
              <a:rPr lang="en-US" sz="2000" b="1" dirty="0" err="1">
                <a:solidFill>
                  <a:srgbClr val="7030A0"/>
                </a:solidFill>
              </a:rPr>
              <a:t>Kitaj</a:t>
            </a:r>
            <a:r>
              <a:rPr lang="en-US" sz="2000" b="1" dirty="0">
                <a:solidFill>
                  <a:srgbClr val="7030A0"/>
                </a:solidFill>
              </a:rPr>
              <a:t> (1932-2007) </a:t>
            </a:r>
            <a:r>
              <a:rPr lang="en-US" sz="2000" dirty="0">
                <a:solidFill>
                  <a:srgbClr val="FF0000"/>
                </a:solidFill>
              </a:rPr>
              <a:t>(2012-2013 : London; </a:t>
            </a:r>
            <a:r>
              <a:rPr lang="en-US" sz="2000" dirty="0" err="1">
                <a:solidFill>
                  <a:srgbClr val="FF0000"/>
                </a:solidFill>
              </a:rPr>
              <a:t>Chichester</a:t>
            </a:r>
            <a:r>
              <a:rPr lang="en-US" sz="2000" dirty="0">
                <a:solidFill>
                  <a:srgbClr val="FF0000"/>
                </a:solidFill>
              </a:rPr>
              <a:t>; Hamburg)</a:t>
            </a:r>
          </a:p>
          <a:p>
            <a:pPr marL="0" indent="0">
              <a:buNone/>
            </a:pPr>
            <a:r>
              <a:rPr lang="de-DE" sz="1800" dirty="0"/>
              <a:t>Achtung: Bei der Schreibweise wird gemäß RDA in bestimmten Fällen normierend eingegriffen, vgl. </a:t>
            </a:r>
            <a:r>
              <a:rPr lang="de-DE" sz="1800" dirty="0">
                <a:hlinkClick r:id="rId3"/>
              </a:rPr>
              <a:t>EH-K-01.</a:t>
            </a: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4.03.06: Normdaten: Konferenzen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a:p>
        </p:txBody>
      </p:sp>
    </p:spTree>
    <p:extLst>
      <p:ext uri="{BB962C8B-B14F-4D97-AF65-F5344CB8AC3E}">
        <p14:creationId xmlns:p14="http://schemas.microsoft.com/office/powerpoint/2010/main" val="147823472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Normierter Sucheinstieg </a:t>
            </a:r>
            <a:r>
              <a:rPr lang="de-DE" dirty="0"/>
              <a:t>einer Konferenz </a:t>
            </a:r>
            <a:br>
              <a:rPr lang="de-DE" dirty="0"/>
            </a:br>
            <a:endParaRPr lang="de-DE" dirty="0"/>
          </a:p>
        </p:txBody>
      </p:sp>
      <p:sp>
        <p:nvSpPr>
          <p:cNvPr id="3" name="Textplatzhalter 2"/>
          <p:cNvSpPr>
            <a:spLocks noGrp="1"/>
          </p:cNvSpPr>
          <p:nvPr>
            <p:ph type="body" sz="quarter" idx="13"/>
          </p:nvPr>
        </p:nvSpPr>
        <p:spPr/>
        <p:txBody>
          <a:bodyPr wrap="square"/>
          <a:lstStyle/>
          <a:p>
            <a:pPr lvl="0">
              <a:spcBef>
                <a:spcPts val="1200"/>
              </a:spcBef>
              <a:spcAft>
                <a:spcPts val="1200"/>
              </a:spcAft>
              <a:buNone/>
              <a:defRPr/>
            </a:pPr>
            <a:r>
              <a:rPr lang="de-DE" sz="2000" b="1" kern="0" dirty="0"/>
              <a:t>Mögliche weitere Ergänzungen</a:t>
            </a:r>
            <a:r>
              <a:rPr lang="de-DE" sz="2000" kern="0" dirty="0"/>
              <a:t>: </a:t>
            </a:r>
          </a:p>
          <a:p>
            <a:pPr>
              <a:spcBef>
                <a:spcPts val="1200"/>
              </a:spcBef>
              <a:spcAft>
                <a:spcPts val="1200"/>
              </a:spcAft>
              <a:buFont typeface="Symbol" panose="05050102010706020507" pitchFamily="18" charset="2"/>
              <a:buChar char="-"/>
              <a:defRPr/>
            </a:pPr>
            <a:r>
              <a:rPr lang="de-DE" sz="2000" kern="0" dirty="0" smtClean="0"/>
              <a:t>Art einer Körperschaft </a:t>
            </a:r>
            <a:r>
              <a:rPr lang="de-DE" sz="2000" dirty="0"/>
              <a:t>(</a:t>
            </a:r>
            <a:r>
              <a:rPr lang="de-DE" sz="2000" b="1" dirty="0"/>
              <a:t>RDA </a:t>
            </a:r>
            <a:r>
              <a:rPr lang="de-DE" sz="2000" b="1" dirty="0" smtClean="0"/>
              <a:t>11.13.1.2</a:t>
            </a:r>
            <a:r>
              <a:rPr lang="de-DE" sz="2000" dirty="0" smtClean="0"/>
              <a:t>) </a:t>
            </a:r>
            <a:r>
              <a:rPr lang="de-DE" sz="2000" dirty="0"/>
              <a:t/>
            </a:r>
            <a:br>
              <a:rPr lang="de-DE" sz="2000" dirty="0"/>
            </a:br>
            <a:r>
              <a:rPr lang="de-DE" sz="2000" kern="0" dirty="0" smtClean="0"/>
              <a:t>Bei Namen, die nicht </a:t>
            </a:r>
            <a:r>
              <a:rPr lang="de-DE" sz="2000" kern="0" dirty="0"/>
              <a:t>an eine Körperschaft denken </a:t>
            </a:r>
            <a:r>
              <a:rPr lang="de-DE" sz="2000" kern="0" dirty="0" smtClean="0"/>
              <a:t>lassen (DACH-AWR zu </a:t>
            </a:r>
            <a:r>
              <a:rPr lang="de-DE" sz="2000" b="1" kern="0" dirty="0" smtClean="0"/>
              <a:t>RDA </a:t>
            </a:r>
            <a:r>
              <a:rPr lang="de-DE" sz="2000" b="1" kern="0" dirty="0"/>
              <a:t>11.13.1.2</a:t>
            </a:r>
            <a:r>
              <a:rPr lang="de-DE" sz="2000" kern="0" dirty="0"/>
              <a:t>). Beispielsweise bei Namen ohne Konferenzbegriff </a:t>
            </a:r>
            <a:br>
              <a:rPr lang="de-DE" sz="2000" kern="0" dirty="0"/>
            </a:br>
            <a:r>
              <a:rPr lang="de-DE" sz="2000" kern="0" dirty="0">
                <a:sym typeface="Wingdings" pitchFamily="2" charset="2"/>
              </a:rPr>
              <a:t> </a:t>
            </a:r>
            <a:r>
              <a:rPr lang="de-DE" sz="2000" kern="0" dirty="0"/>
              <a:t>Ergänzung der Kennzeichnung „Veranstaltung“.</a:t>
            </a:r>
          </a:p>
          <a:p>
            <a:pPr lvl="0">
              <a:spcBef>
                <a:spcPts val="1200"/>
              </a:spcBef>
              <a:spcAft>
                <a:spcPts val="1200"/>
              </a:spcAft>
              <a:buFont typeface="Symbol" panose="05050102010706020507" pitchFamily="18" charset="2"/>
              <a:buChar char="-"/>
              <a:defRPr/>
            </a:pPr>
            <a:r>
              <a:rPr lang="de-DE" sz="2000" dirty="0"/>
              <a:t>Sonstige </a:t>
            </a:r>
            <a:r>
              <a:rPr lang="de-DE" sz="2000" dirty="0" smtClean="0"/>
              <a:t>Kennzeichnung (</a:t>
            </a:r>
            <a:r>
              <a:rPr lang="de-DE" sz="2000" b="1" dirty="0" smtClean="0"/>
              <a:t>RDA </a:t>
            </a:r>
            <a:r>
              <a:rPr lang="de-DE" sz="2000" b="1" dirty="0"/>
              <a:t>11.13.1.7</a:t>
            </a:r>
            <a:r>
              <a:rPr lang="de-DE" sz="2000" dirty="0"/>
              <a:t>) </a:t>
            </a:r>
            <a:br>
              <a:rPr lang="de-DE" sz="2000" dirty="0"/>
            </a:br>
            <a:r>
              <a:rPr lang="de-DE" sz="2000" dirty="0">
                <a:sym typeface="Wingdings" pitchFamily="2" charset="2"/>
              </a:rPr>
              <a:t> </a:t>
            </a:r>
            <a:r>
              <a:rPr lang="de-DE" sz="2000" dirty="0"/>
              <a:t>um zwischen Konferenzen gleichen Namens zu unterscheiden, wird die veranstaltende Körperschaft hinzugefügt.  </a:t>
            </a:r>
          </a:p>
          <a:p>
            <a:pPr lvl="0" indent="-36000">
              <a:spcBef>
                <a:spcPts val="1200"/>
              </a:spcBef>
              <a:spcAft>
                <a:spcPts val="1200"/>
              </a:spcAft>
              <a:buNone/>
              <a:defRPr/>
            </a:pPr>
            <a:r>
              <a:rPr lang="de-DE" sz="2000" b="1" dirty="0"/>
              <a:t>	</a:t>
            </a:r>
            <a:r>
              <a:rPr lang="de-DE" sz="2000" dirty="0"/>
              <a:t>	</a:t>
            </a:r>
          </a:p>
          <a:p>
            <a:pPr marL="0" lvl="0" indent="0" algn="r">
              <a:buNone/>
            </a:pPr>
            <a:r>
              <a:rPr lang="de-DE" altLang="de-DE" sz="2000" kern="0" dirty="0">
                <a:solidFill>
                  <a:srgbClr val="000000"/>
                </a:solidFill>
                <a:cs typeface="Arial" charset="0"/>
              </a:rPr>
              <a:t>vgl. </a:t>
            </a:r>
            <a:r>
              <a:rPr lang="de-DE" altLang="de-DE" sz="2000" kern="0" dirty="0">
                <a:solidFill>
                  <a:srgbClr val="000000"/>
                </a:solidFill>
                <a:cs typeface="Arial" charset="0"/>
                <a:hlinkClick r:id="rId3"/>
              </a:rPr>
              <a:t>EH-K-06</a:t>
            </a:r>
            <a:r>
              <a:rPr lang="de-DE" altLang="de-DE" sz="2000" kern="0" dirty="0">
                <a:solidFill>
                  <a:srgbClr val="000000"/>
                </a:solidFill>
              </a:rPr>
              <a:t>      </a:t>
            </a:r>
            <a:endParaRPr lang="de-DE" altLang="de-DE" sz="2000" kern="0" dirty="0">
              <a:solidFill>
                <a:srgbClr val="000000"/>
              </a:solidFill>
              <a:cs typeface="Arial" charset="0"/>
            </a:endParaRPr>
          </a:p>
          <a:p>
            <a:endParaRPr lang="de-DE" sz="2000" dirty="0"/>
          </a:p>
          <a:p>
            <a:pPr>
              <a:buNone/>
            </a:pPr>
            <a:endParaRPr lang="de-DE" sz="2000" dirty="0"/>
          </a:p>
          <a:p>
            <a:endParaRPr lang="de-DE" sz="20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4.03.06: Normdaten: Konferenzen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a:p>
        </p:txBody>
      </p:sp>
    </p:spTree>
    <p:extLst>
      <p:ext uri="{BB962C8B-B14F-4D97-AF65-F5344CB8AC3E}">
        <p14:creationId xmlns:p14="http://schemas.microsoft.com/office/powerpoint/2010/main" val="37512194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marL="0" indent="0" algn="ctr">
              <a:spcBef>
                <a:spcPts val="0"/>
              </a:spcBef>
            </a:pPr>
            <a:r>
              <a:rPr lang="de-DE" sz="2800" dirty="0" smtClean="0"/>
              <a:t/>
            </a:r>
            <a:br>
              <a:rPr lang="de-DE" sz="2800" dirty="0" smtClean="0"/>
            </a:br>
            <a:r>
              <a:rPr lang="de-DE" sz="2800" dirty="0" smtClean="0"/>
              <a:t/>
            </a:r>
            <a:br>
              <a:rPr lang="de-DE" sz="2800" dirty="0" smtClean="0"/>
            </a:br>
            <a:r>
              <a:rPr lang="de-DE" dirty="0"/>
              <a:t/>
            </a:r>
            <a:br>
              <a:rPr lang="de-DE" dirty="0"/>
            </a:br>
            <a:r>
              <a:rPr lang="de-DE" sz="2800" dirty="0" smtClean="0"/>
              <a:t>Konferenze</a:t>
            </a:r>
            <a:r>
              <a:rPr lang="de-DE" dirty="0" smtClean="0"/>
              <a:t>n</a:t>
            </a:r>
            <a:br>
              <a:rPr lang="de-DE" dirty="0" smtClean="0"/>
            </a:br>
            <a:r>
              <a:rPr lang="de-DE" dirty="0"/>
              <a:t/>
            </a:r>
            <a:br>
              <a:rPr lang="de-DE" dirty="0"/>
            </a:br>
            <a:r>
              <a:rPr lang="de-DE" sz="1800" dirty="0" smtClean="0">
                <a:ea typeface="Verdana" panose="020B0604030504040204" pitchFamily="34" charset="0"/>
                <a:cs typeface="Verdana" panose="020B0604030504040204" pitchFamily="34" charset="0"/>
              </a:rPr>
              <a:t>Schulungsunterlagen </a:t>
            </a:r>
            <a:r>
              <a:rPr lang="de-DE" sz="1800" dirty="0">
                <a:ea typeface="Verdana" panose="020B0604030504040204" pitchFamily="34" charset="0"/>
                <a:cs typeface="Verdana" panose="020B0604030504040204" pitchFamily="34" charset="0"/>
              </a:rPr>
              <a:t>der DNB </a:t>
            </a:r>
            <a:br>
              <a:rPr lang="de-DE" sz="1800" dirty="0">
                <a:ea typeface="Verdana" panose="020B0604030504040204" pitchFamily="34" charset="0"/>
                <a:cs typeface="Verdana" panose="020B0604030504040204" pitchFamily="34" charset="0"/>
              </a:rPr>
            </a:br>
            <a:r>
              <a:rPr lang="de-DE" sz="1800" dirty="0">
                <a:ea typeface="Verdana" panose="020B0604030504040204" pitchFamily="34" charset="0"/>
                <a:cs typeface="Verdana" panose="020B0604030504040204" pitchFamily="34" charset="0"/>
              </a:rPr>
              <a:t>auf der Grundlage von </a:t>
            </a:r>
            <a:br>
              <a:rPr lang="de-DE" sz="1800" dirty="0">
                <a:ea typeface="Verdana" panose="020B0604030504040204" pitchFamily="34" charset="0"/>
                <a:cs typeface="Verdana" panose="020B0604030504040204" pitchFamily="34" charset="0"/>
              </a:rPr>
            </a:br>
            <a:r>
              <a:rPr lang="de-DE" sz="1800" dirty="0">
                <a:ea typeface="Verdana" panose="020B0604030504040204" pitchFamily="34" charset="0"/>
                <a:cs typeface="Verdana" panose="020B0604030504040204" pitchFamily="34" charset="0"/>
              </a:rPr>
              <a:t>Modul 4: Normdaten</a:t>
            </a:r>
            <a:br>
              <a:rPr lang="de-DE" sz="1800" dirty="0">
                <a:ea typeface="Verdana" panose="020B0604030504040204" pitchFamily="34" charset="0"/>
                <a:cs typeface="Verdana" panose="020B0604030504040204" pitchFamily="34" charset="0"/>
              </a:rPr>
            </a:br>
            <a:r>
              <a:rPr lang="de-DE" sz="1800" dirty="0">
                <a:ea typeface="Verdana" panose="020B0604030504040204" pitchFamily="34" charset="0"/>
                <a:cs typeface="Verdana" panose="020B0604030504040204" pitchFamily="34" charset="0"/>
              </a:rPr>
              <a:t>der offiziellen Schulungsunterlagen der AG RDA</a:t>
            </a:r>
            <a:r>
              <a:rPr lang="de-DE" sz="1800" b="1" dirty="0">
                <a:ea typeface="Verdana" panose="020B0604030504040204" pitchFamily="34" charset="0"/>
                <a:cs typeface="Verdana" panose="020B0604030504040204" pitchFamily="34" charset="0"/>
              </a:rPr>
              <a:t/>
            </a:r>
            <a:br>
              <a:rPr lang="de-DE" sz="1800" b="1" dirty="0">
                <a:ea typeface="Verdana" panose="020B0604030504040204" pitchFamily="34" charset="0"/>
                <a:cs typeface="Verdana" panose="020B0604030504040204" pitchFamily="34" charset="0"/>
              </a:rPr>
            </a:b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1</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Auf der Grundlage der Schulungsunterlagen der AG RDA - Modul 4.03.06: Normdaten: Konferenzen | Stand: Oktober 2017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Normierter Sucheinstieg </a:t>
            </a:r>
            <a:r>
              <a:rPr lang="de-DE" dirty="0"/>
              <a:t>einer Konferenz </a:t>
            </a:r>
            <a:br>
              <a:rPr lang="de-DE" dirty="0"/>
            </a:br>
            <a:endParaRPr lang="de-DE" dirty="0"/>
          </a:p>
        </p:txBody>
      </p:sp>
      <p:sp>
        <p:nvSpPr>
          <p:cNvPr id="3" name="Textplatzhalter 2"/>
          <p:cNvSpPr>
            <a:spLocks noGrp="1"/>
          </p:cNvSpPr>
          <p:nvPr>
            <p:ph type="body" sz="quarter" idx="13"/>
          </p:nvPr>
        </p:nvSpPr>
        <p:spPr/>
        <p:txBody>
          <a:bodyPr wrap="square"/>
          <a:lstStyle/>
          <a:p>
            <a:pPr lvl="0">
              <a:buNone/>
            </a:pPr>
            <a:r>
              <a:rPr lang="de-DE" b="1" dirty="0"/>
              <a:t>Konferenzfolgen (RDA 11.13.1.8.2)</a:t>
            </a:r>
          </a:p>
          <a:p>
            <a:pPr lvl="0">
              <a:buNone/>
            </a:pPr>
            <a:endParaRPr lang="de-DE" b="1" dirty="0"/>
          </a:p>
          <a:p>
            <a:pPr lvl="0">
              <a:lnSpc>
                <a:spcPct val="120000"/>
              </a:lnSpc>
              <a:buFontTx/>
              <a:buChar char="-"/>
            </a:pPr>
            <a:r>
              <a:rPr lang="de-DE" dirty="0"/>
              <a:t>Normierter Sucheinstieg immer ohne Zählung, Datum oder dem Ort der Konferenz</a:t>
            </a:r>
          </a:p>
          <a:p>
            <a:pPr lvl="0">
              <a:lnSpc>
                <a:spcPct val="120000"/>
              </a:lnSpc>
              <a:buFontTx/>
              <a:buChar char="-"/>
            </a:pPr>
            <a:r>
              <a:rPr lang="de-DE" dirty="0"/>
              <a:t>Wenn zwischen gleichnamigen Konferenzfolgen unterschieden muss, kommen </a:t>
            </a:r>
            <a:r>
              <a:rPr lang="de-DE" b="1" dirty="0"/>
              <a:t>RDA 11.13.1.2 – 11.13.1.7</a:t>
            </a:r>
            <a:r>
              <a:rPr lang="de-DE" dirty="0"/>
              <a:t> zur Anwendung</a:t>
            </a:r>
          </a:p>
          <a:p>
            <a:pPr lvl="0">
              <a:buFontTx/>
              <a:buChar char="-"/>
            </a:pPr>
            <a:endParaRPr lang="de-DE" dirty="0"/>
          </a:p>
          <a:p>
            <a:pPr lvl="0">
              <a:buNone/>
            </a:pPr>
            <a:r>
              <a:rPr lang="de-DE" dirty="0"/>
              <a:t>	</a:t>
            </a:r>
            <a:r>
              <a:rPr lang="de-DE" i="1" dirty="0"/>
              <a:t>Beispiele:</a:t>
            </a:r>
            <a:r>
              <a:rPr lang="de-DE" dirty="0"/>
              <a:t> </a:t>
            </a:r>
          </a:p>
          <a:p>
            <a:pPr lvl="0">
              <a:buNone/>
            </a:pPr>
            <a:r>
              <a:rPr lang="de-DE" dirty="0"/>
              <a:t>   	</a:t>
            </a:r>
            <a:r>
              <a:rPr lang="de-DE" b="1" dirty="0" err="1">
                <a:solidFill>
                  <a:srgbClr val="7030A0"/>
                </a:solidFill>
              </a:rPr>
              <a:t>Jornadas</a:t>
            </a:r>
            <a:r>
              <a:rPr lang="de-DE" b="1" dirty="0">
                <a:solidFill>
                  <a:srgbClr val="7030A0"/>
                </a:solidFill>
              </a:rPr>
              <a:t> des </a:t>
            </a:r>
            <a:r>
              <a:rPr lang="de-DE" b="1" dirty="0" err="1">
                <a:solidFill>
                  <a:srgbClr val="7030A0"/>
                </a:solidFill>
              </a:rPr>
              <a:t>Estudios</a:t>
            </a:r>
            <a:r>
              <a:rPr lang="de-DE" b="1" dirty="0">
                <a:solidFill>
                  <a:srgbClr val="7030A0"/>
                </a:solidFill>
              </a:rPr>
              <a:t> </a:t>
            </a:r>
            <a:r>
              <a:rPr lang="de-DE" b="1" dirty="0" err="1">
                <a:solidFill>
                  <a:srgbClr val="7030A0"/>
                </a:solidFill>
              </a:rPr>
              <a:t>Históricos</a:t>
            </a:r>
            <a:r>
              <a:rPr lang="de-DE" b="1" dirty="0">
                <a:solidFill>
                  <a:srgbClr val="7030A0"/>
                </a:solidFill>
              </a:rPr>
              <a:t> </a:t>
            </a:r>
            <a:r>
              <a:rPr lang="de-DE" b="1" dirty="0">
                <a:solidFill>
                  <a:srgbClr val="FF0000"/>
                </a:solidFill>
              </a:rPr>
              <a:t>(Salamanca)</a:t>
            </a:r>
          </a:p>
          <a:p>
            <a:pPr lvl="0">
              <a:buNone/>
            </a:pPr>
            <a:r>
              <a:rPr lang="de-DE" b="1" dirty="0">
                <a:solidFill>
                  <a:srgbClr val="7030A0"/>
                </a:solidFill>
              </a:rPr>
              <a:t>   	</a:t>
            </a:r>
            <a:r>
              <a:rPr lang="de-DE" b="1" dirty="0" err="1">
                <a:solidFill>
                  <a:srgbClr val="7030A0"/>
                </a:solidFill>
              </a:rPr>
              <a:t>Jornadas</a:t>
            </a:r>
            <a:r>
              <a:rPr lang="de-DE" b="1" dirty="0">
                <a:solidFill>
                  <a:srgbClr val="7030A0"/>
                </a:solidFill>
              </a:rPr>
              <a:t> des </a:t>
            </a:r>
            <a:r>
              <a:rPr lang="de-DE" b="1" dirty="0" err="1">
                <a:solidFill>
                  <a:srgbClr val="7030A0"/>
                </a:solidFill>
              </a:rPr>
              <a:t>Estudios</a:t>
            </a:r>
            <a:r>
              <a:rPr lang="de-DE" b="1" dirty="0">
                <a:solidFill>
                  <a:srgbClr val="7030A0"/>
                </a:solidFill>
              </a:rPr>
              <a:t> </a:t>
            </a:r>
            <a:r>
              <a:rPr lang="de-DE" b="1" dirty="0" err="1">
                <a:solidFill>
                  <a:srgbClr val="7030A0"/>
                </a:solidFill>
              </a:rPr>
              <a:t>Históricos</a:t>
            </a:r>
            <a:r>
              <a:rPr lang="de-DE" b="1" dirty="0">
                <a:solidFill>
                  <a:srgbClr val="7030A0"/>
                </a:solidFill>
              </a:rPr>
              <a:t> </a:t>
            </a:r>
            <a:r>
              <a:rPr lang="de-DE" b="1" dirty="0">
                <a:solidFill>
                  <a:srgbClr val="FF0000"/>
                </a:solidFill>
              </a:rPr>
              <a:t>(</a:t>
            </a:r>
            <a:r>
              <a:rPr lang="de-DE" b="1" dirty="0" err="1">
                <a:solidFill>
                  <a:srgbClr val="FF0000"/>
                </a:solidFill>
              </a:rPr>
              <a:t>Universidad</a:t>
            </a:r>
            <a:r>
              <a:rPr lang="de-DE" b="1" dirty="0">
                <a:solidFill>
                  <a:srgbClr val="FF0000"/>
                </a:solidFill>
              </a:rPr>
              <a:t> del </a:t>
            </a:r>
            <a:r>
              <a:rPr lang="de-DE" b="1" dirty="0" err="1">
                <a:solidFill>
                  <a:srgbClr val="FF0000"/>
                </a:solidFill>
              </a:rPr>
              <a:t>País</a:t>
            </a:r>
            <a:r>
              <a:rPr lang="de-DE" b="1" dirty="0">
                <a:solidFill>
                  <a:srgbClr val="FF0000"/>
                </a:solidFill>
              </a:rPr>
              <a:t> Vasco)</a:t>
            </a:r>
            <a:r>
              <a:rPr lang="de-DE" b="1" dirty="0">
                <a:solidFill>
                  <a:srgbClr val="7030A0"/>
                </a:solidFill>
              </a:rPr>
              <a:t> </a:t>
            </a:r>
          </a:p>
          <a:p>
            <a:endParaRPr lang="de-DE" sz="2000" dirty="0"/>
          </a:p>
          <a:p>
            <a:pPr>
              <a:buNone/>
            </a:pPr>
            <a:endParaRPr lang="de-DE" sz="2000" dirty="0"/>
          </a:p>
          <a:p>
            <a:endParaRPr lang="de-DE" sz="20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4.03.06: Normdaten: Konferenzen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spTree>
    <p:extLst>
      <p:ext uri="{BB962C8B-B14F-4D97-AF65-F5344CB8AC3E}">
        <p14:creationId xmlns:p14="http://schemas.microsoft.com/office/powerpoint/2010/main" val="66312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ea typeface="Verdana" pitchFamily="34" charset="0"/>
                <a:cs typeface="Verdana" pitchFamily="34" charset="0"/>
              </a:rPr>
              <a:t>RDA-Elemente dieser Präsentation</a:t>
            </a:r>
            <a:endParaRPr lang="de-DE" dirty="0"/>
          </a:p>
        </p:txBody>
      </p:sp>
      <p:sp>
        <p:nvSpPr>
          <p:cNvPr id="3" name="Textplatzhalter 2"/>
          <p:cNvSpPr>
            <a:spLocks noGrp="1"/>
          </p:cNvSpPr>
          <p:nvPr>
            <p:ph type="body" sz="quarter" idx="13"/>
          </p:nvPr>
        </p:nvSpPr>
        <p:spPr/>
        <p:txBody>
          <a:bodyPr wrap="square"/>
          <a:lstStyle/>
          <a:p>
            <a:pPr marL="2155825" indent="-2155825">
              <a:buNone/>
              <a:tabLst>
                <a:tab pos="631825" algn="l"/>
                <a:tab pos="2416175" algn="l"/>
              </a:tabLst>
            </a:pPr>
            <a:r>
              <a:rPr lang="de-DE" sz="2000" b="1" dirty="0">
                <a:solidFill>
                  <a:schemeClr val="accent1">
                    <a:lumMod val="75000"/>
                  </a:schemeClr>
                </a:solidFill>
              </a:rPr>
              <a:t>RDA 11.0</a:t>
            </a:r>
            <a:r>
              <a:rPr lang="de-DE" sz="2000" dirty="0">
                <a:solidFill>
                  <a:schemeClr val="accent1">
                    <a:lumMod val="75000"/>
                  </a:schemeClr>
                </a:solidFill>
              </a:rPr>
              <a:t> </a:t>
            </a:r>
            <a:r>
              <a:rPr lang="de-DE" sz="2000" dirty="0" smtClean="0">
                <a:solidFill>
                  <a:schemeClr val="accent1">
                    <a:lumMod val="75000"/>
                  </a:schemeClr>
                </a:solidFill>
              </a:rPr>
              <a:t>           </a:t>
            </a:r>
            <a:r>
              <a:rPr lang="de-DE" sz="2000" dirty="0" smtClean="0"/>
              <a:t>Ziel </a:t>
            </a:r>
            <a:r>
              <a:rPr lang="de-DE" sz="2000" dirty="0"/>
              <a:t>und Geltungsbereich</a:t>
            </a:r>
          </a:p>
          <a:p>
            <a:pPr marL="0" indent="0">
              <a:buNone/>
            </a:pPr>
            <a:r>
              <a:rPr lang="de-DE" sz="2000" b="1" dirty="0">
                <a:solidFill>
                  <a:schemeClr val="accent1">
                    <a:lumMod val="75000"/>
                  </a:schemeClr>
                </a:solidFill>
              </a:rPr>
              <a:t>RDA </a:t>
            </a:r>
            <a:r>
              <a:rPr lang="de-DE" sz="2000" b="1" dirty="0" smtClean="0">
                <a:solidFill>
                  <a:schemeClr val="accent1">
                    <a:lumMod val="75000"/>
                  </a:schemeClr>
                </a:solidFill>
              </a:rPr>
              <a:t>11.2.2</a:t>
            </a:r>
            <a:r>
              <a:rPr lang="de-DE" sz="2000" dirty="0" smtClean="0"/>
              <a:t>         Bevorzugter </a:t>
            </a:r>
            <a:r>
              <a:rPr lang="de-DE" sz="2000" dirty="0"/>
              <a:t>Name </a:t>
            </a:r>
            <a:r>
              <a:rPr lang="de-DE" sz="2000" dirty="0" smtClean="0"/>
              <a:t>einer Körperschaft</a:t>
            </a:r>
            <a:endParaRPr lang="de-DE" sz="2000" dirty="0"/>
          </a:p>
          <a:p>
            <a:pPr marL="0" indent="0">
              <a:buNone/>
            </a:pPr>
            <a:r>
              <a:rPr lang="de-DE" sz="2000" b="1" dirty="0">
                <a:solidFill>
                  <a:schemeClr val="accent1">
                    <a:lumMod val="75000"/>
                  </a:schemeClr>
                </a:solidFill>
              </a:rPr>
              <a:t>RDA 11.2.2.5.4 </a:t>
            </a:r>
            <a:r>
              <a:rPr lang="de-DE" sz="2000" b="1" dirty="0" smtClean="0">
                <a:solidFill>
                  <a:schemeClr val="accent1">
                    <a:lumMod val="75000"/>
                  </a:schemeClr>
                </a:solidFill>
              </a:rPr>
              <a:t>  </a:t>
            </a:r>
            <a:r>
              <a:rPr lang="de-DE" sz="2000" dirty="0" smtClean="0"/>
              <a:t>Gebräuchlicher </a:t>
            </a:r>
            <a:r>
              <a:rPr lang="de-DE" sz="2000" dirty="0"/>
              <a:t>Name</a:t>
            </a:r>
          </a:p>
          <a:p>
            <a:pPr marL="0" indent="0">
              <a:buNone/>
            </a:pPr>
            <a:r>
              <a:rPr lang="de-DE" sz="2000" b="1" dirty="0">
                <a:solidFill>
                  <a:schemeClr val="accent1">
                    <a:lumMod val="75000"/>
                  </a:schemeClr>
                </a:solidFill>
              </a:rPr>
              <a:t>RDA 11.2.2.14  </a:t>
            </a:r>
            <a:r>
              <a:rPr lang="de-DE" sz="2000" b="1" dirty="0" smtClean="0">
                <a:solidFill>
                  <a:schemeClr val="accent1">
                    <a:lumMod val="75000"/>
                  </a:schemeClr>
                </a:solidFill>
              </a:rPr>
              <a:t>  </a:t>
            </a:r>
            <a:r>
              <a:rPr lang="de-DE" sz="2000" dirty="0" smtClean="0"/>
              <a:t>Untergeordnete ... Körperschaften ...</a:t>
            </a:r>
          </a:p>
          <a:p>
            <a:pPr marL="0" indent="0">
              <a:buNone/>
            </a:pPr>
            <a:r>
              <a:rPr lang="de-DE" sz="2000" b="1" dirty="0" smtClean="0">
                <a:solidFill>
                  <a:schemeClr val="accent1">
                    <a:lumMod val="75000"/>
                  </a:schemeClr>
                </a:solidFill>
              </a:rPr>
              <a:t>RDA </a:t>
            </a:r>
            <a:r>
              <a:rPr lang="de-DE" sz="2000" b="1" dirty="0">
                <a:solidFill>
                  <a:schemeClr val="accent1">
                    <a:lumMod val="75000"/>
                  </a:schemeClr>
                </a:solidFill>
              </a:rPr>
              <a:t>11.2.3  </a:t>
            </a:r>
            <a:r>
              <a:rPr lang="de-DE" sz="2000" b="1" dirty="0" smtClean="0">
                <a:solidFill>
                  <a:schemeClr val="accent1">
                    <a:lumMod val="75000"/>
                  </a:schemeClr>
                </a:solidFill>
              </a:rPr>
              <a:t>        </a:t>
            </a:r>
            <a:r>
              <a:rPr lang="de-DE" sz="2000" dirty="0" smtClean="0"/>
              <a:t>Abweichender </a:t>
            </a:r>
            <a:r>
              <a:rPr lang="de-DE" sz="2000" dirty="0"/>
              <a:t>Name </a:t>
            </a:r>
            <a:r>
              <a:rPr lang="de-DE" sz="2000" dirty="0" smtClean="0"/>
              <a:t>einer Körperschaft</a:t>
            </a:r>
            <a:endParaRPr lang="de-DE" sz="2000" dirty="0"/>
          </a:p>
          <a:p>
            <a:pPr marL="0" indent="0">
              <a:buNone/>
            </a:pPr>
            <a:r>
              <a:rPr lang="de-DE" sz="2000" b="1" dirty="0">
                <a:solidFill>
                  <a:schemeClr val="accent1">
                    <a:lumMod val="75000"/>
                  </a:schemeClr>
                </a:solidFill>
              </a:rPr>
              <a:t>RDA </a:t>
            </a:r>
            <a:r>
              <a:rPr lang="de-DE" sz="2000" b="1" dirty="0" smtClean="0">
                <a:solidFill>
                  <a:schemeClr val="accent1">
                    <a:lumMod val="75000"/>
                  </a:schemeClr>
                </a:solidFill>
              </a:rPr>
              <a:t>11.3.2          </a:t>
            </a:r>
            <a:r>
              <a:rPr lang="de-DE" sz="2000" dirty="0" smtClean="0"/>
              <a:t>Ort einer Konferenz usw.</a:t>
            </a:r>
            <a:endParaRPr lang="de-DE" sz="2000" dirty="0"/>
          </a:p>
          <a:p>
            <a:pPr marL="0" indent="0">
              <a:buNone/>
            </a:pPr>
            <a:r>
              <a:rPr lang="de-DE" sz="2000" b="1" dirty="0">
                <a:solidFill>
                  <a:schemeClr val="accent1">
                    <a:lumMod val="75000"/>
                  </a:schemeClr>
                </a:solidFill>
              </a:rPr>
              <a:t>RDA </a:t>
            </a:r>
            <a:r>
              <a:rPr lang="de-DE" sz="2000" b="1" dirty="0" smtClean="0">
                <a:solidFill>
                  <a:schemeClr val="accent1">
                    <a:lumMod val="75000"/>
                  </a:schemeClr>
                </a:solidFill>
              </a:rPr>
              <a:t>11.4.2          </a:t>
            </a:r>
            <a:r>
              <a:rPr lang="de-DE" sz="2000" dirty="0" smtClean="0"/>
              <a:t>Datum einer Konferenz usw.</a:t>
            </a:r>
            <a:endParaRPr lang="de-DE" sz="2000" dirty="0"/>
          </a:p>
          <a:p>
            <a:pPr marL="0" indent="0">
              <a:buNone/>
            </a:pPr>
            <a:r>
              <a:rPr lang="de-DE" sz="2000" b="1" dirty="0">
                <a:solidFill>
                  <a:schemeClr val="accent1">
                    <a:lumMod val="75000"/>
                  </a:schemeClr>
                </a:solidFill>
              </a:rPr>
              <a:t>RDA 11.5     </a:t>
            </a:r>
            <a:r>
              <a:rPr lang="de-DE" sz="2000" b="1" dirty="0" smtClean="0">
                <a:solidFill>
                  <a:schemeClr val="accent1">
                    <a:lumMod val="75000"/>
                  </a:schemeClr>
                </a:solidFill>
              </a:rPr>
              <a:t>        </a:t>
            </a:r>
            <a:r>
              <a:rPr lang="de-DE" sz="2000" dirty="0" smtClean="0"/>
              <a:t>In </a:t>
            </a:r>
            <a:r>
              <a:rPr lang="de-DE" sz="2000" dirty="0"/>
              <a:t>Verbindung stehende Institution</a:t>
            </a:r>
          </a:p>
          <a:p>
            <a:pPr marL="0" indent="0">
              <a:buNone/>
            </a:pPr>
            <a:r>
              <a:rPr lang="de-DE" sz="2000" b="1" dirty="0">
                <a:solidFill>
                  <a:schemeClr val="accent1">
                    <a:lumMod val="75000"/>
                  </a:schemeClr>
                </a:solidFill>
              </a:rPr>
              <a:t>RDA 11.6   </a:t>
            </a:r>
            <a:r>
              <a:rPr lang="de-DE" sz="2000" dirty="0" smtClean="0"/>
              <a:t>          Zählung einer Konferenz usw.</a:t>
            </a:r>
            <a:endParaRPr lang="de-DE" sz="2000" dirty="0"/>
          </a:p>
          <a:p>
            <a:pPr marL="0" indent="0">
              <a:buNone/>
            </a:pPr>
            <a:r>
              <a:rPr lang="de-DE" sz="2000" b="1" dirty="0">
                <a:solidFill>
                  <a:schemeClr val="accent1">
                    <a:lumMod val="75000"/>
                  </a:schemeClr>
                </a:solidFill>
              </a:rPr>
              <a:t>RDA 11.7</a:t>
            </a:r>
            <a:r>
              <a:rPr lang="de-DE" sz="2000" dirty="0"/>
              <a:t>	   </a:t>
            </a:r>
            <a:r>
              <a:rPr lang="de-DE" sz="2000" dirty="0" smtClean="0"/>
              <a:t>    Sonstige </a:t>
            </a:r>
            <a:r>
              <a:rPr lang="de-DE" sz="2000" dirty="0"/>
              <a:t>zur Körperschaft gehörende 	</a:t>
            </a:r>
            <a:endParaRPr lang="de-DE" sz="2000" dirty="0" smtClean="0"/>
          </a:p>
          <a:p>
            <a:pPr marL="0" indent="0">
              <a:buNone/>
            </a:pPr>
            <a:r>
              <a:rPr lang="de-DE" sz="2000" dirty="0"/>
              <a:t> </a:t>
            </a:r>
            <a:r>
              <a:rPr lang="de-DE" sz="2000" dirty="0" smtClean="0"/>
              <a:t>                           </a:t>
            </a:r>
            <a:r>
              <a:rPr lang="de-DE" sz="2000" dirty="0"/>
              <a:t>Kennzeichnung </a:t>
            </a:r>
          </a:p>
          <a:p>
            <a:pPr marL="0" indent="0">
              <a:buNone/>
            </a:pPr>
            <a:r>
              <a:rPr lang="de-DE" sz="2000" b="1" dirty="0">
                <a:solidFill>
                  <a:schemeClr val="accent1">
                    <a:lumMod val="75000"/>
                  </a:schemeClr>
                </a:solidFill>
              </a:rPr>
              <a:t>RDA </a:t>
            </a:r>
            <a:r>
              <a:rPr lang="de-DE" sz="2000" b="1" dirty="0" smtClean="0">
                <a:solidFill>
                  <a:schemeClr val="accent1">
                    <a:lumMod val="75000"/>
                  </a:schemeClr>
                </a:solidFill>
              </a:rPr>
              <a:t>11.13.1        </a:t>
            </a:r>
            <a:r>
              <a:rPr lang="de-DE" sz="2000" dirty="0" smtClean="0"/>
              <a:t>Normierter Sucheinstieg, der eine </a:t>
            </a:r>
          </a:p>
          <a:p>
            <a:pPr marL="0" indent="0">
              <a:buNone/>
            </a:pPr>
            <a:r>
              <a:rPr lang="de-DE" sz="2000" dirty="0"/>
              <a:t> </a:t>
            </a:r>
            <a:r>
              <a:rPr lang="de-DE" sz="2000" dirty="0" smtClean="0"/>
              <a:t>                           Körperschaft  repräsentiert</a:t>
            </a:r>
            <a:endParaRPr lang="de-DE" sz="20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4.03.06: Normdaten: Konferenzen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RDA-Glossar</a:t>
            </a:r>
            <a:endParaRPr lang="de-DE" dirty="0"/>
          </a:p>
        </p:txBody>
      </p:sp>
      <p:sp>
        <p:nvSpPr>
          <p:cNvPr id="3" name="Textplatzhalter 2"/>
          <p:cNvSpPr>
            <a:spLocks noGrp="1"/>
          </p:cNvSpPr>
          <p:nvPr>
            <p:ph type="body" sz="quarter" idx="13"/>
          </p:nvPr>
        </p:nvSpPr>
        <p:spPr/>
        <p:txBody>
          <a:bodyPr wrap="square"/>
          <a:lstStyle/>
          <a:p>
            <a:pPr>
              <a:buNone/>
            </a:pPr>
            <a:r>
              <a:rPr lang="de-DE" b="1" dirty="0" smtClean="0"/>
              <a:t>Konferenz</a:t>
            </a:r>
            <a:endParaRPr lang="de-DE" b="1" dirty="0"/>
          </a:p>
          <a:p>
            <a:pPr marL="457200" indent="-457200">
              <a:buAutoNum type="arabicParenR"/>
            </a:pPr>
            <a:r>
              <a:rPr lang="de-DE" dirty="0"/>
              <a:t>Eine Tagung von Personen oder Vertretern verschiedener Gruppen zum Zwecke der Diskussion und/oder Behandlung von Themen von </a:t>
            </a:r>
            <a:r>
              <a:rPr lang="de-DE" dirty="0" smtClean="0"/>
              <a:t>gemeinsamem Interesse oder</a:t>
            </a:r>
            <a:endParaRPr lang="de-DE" dirty="0"/>
          </a:p>
          <a:p>
            <a:pPr marL="457200" indent="-457200">
              <a:buAutoNum type="arabicParenR" startAt="2"/>
            </a:pPr>
            <a:r>
              <a:rPr lang="de-DE" dirty="0" smtClean="0"/>
              <a:t>eine </a:t>
            </a:r>
            <a:r>
              <a:rPr lang="de-DE" dirty="0"/>
              <a:t>Tagung von Vertretern einer Körperschaft, die deren direktives oder ausführendes Gremium darstellt</a:t>
            </a:r>
            <a:r>
              <a:rPr lang="de-DE" dirty="0" smtClean="0"/>
              <a:t>.</a:t>
            </a:r>
          </a:p>
          <a:p>
            <a:pPr marL="0" indent="0">
              <a:buNone/>
            </a:pPr>
            <a:endParaRPr lang="de-DE" dirty="0"/>
          </a:p>
          <a:p>
            <a:pPr>
              <a:buNone/>
            </a:pPr>
            <a:r>
              <a:rPr lang="de-DE" dirty="0"/>
              <a:t>Dies bedeutet eine Erweiterung des Konferenzbegriffes </a:t>
            </a:r>
          </a:p>
          <a:p>
            <a:pPr>
              <a:buNone/>
            </a:pPr>
            <a:r>
              <a:rPr lang="de-DE" dirty="0"/>
              <a:t>auch auf Konferenzen ohne Konferenzbegriff und auf </a:t>
            </a:r>
          </a:p>
          <a:p>
            <a:pPr>
              <a:buNone/>
            </a:pPr>
            <a:r>
              <a:rPr lang="de-DE" dirty="0"/>
              <a:t>Konferenzen vom Typ „Tagung der XY-Gesellschaft“. </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4.03.06: Normdaten: Konferenzen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42755675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Generelle Erfassung</a:t>
            </a:r>
            <a:endParaRPr lang="de-DE" dirty="0"/>
          </a:p>
        </p:txBody>
      </p:sp>
      <p:sp>
        <p:nvSpPr>
          <p:cNvPr id="3" name="Textplatzhalter 2"/>
          <p:cNvSpPr>
            <a:spLocks noGrp="1"/>
          </p:cNvSpPr>
          <p:nvPr>
            <p:ph type="body" sz="quarter" idx="13"/>
          </p:nvPr>
        </p:nvSpPr>
        <p:spPr/>
        <p:txBody>
          <a:bodyPr wrap="square"/>
          <a:lstStyle/>
          <a:p>
            <a:pPr>
              <a:buNone/>
            </a:pPr>
            <a:r>
              <a:rPr lang="de-DE" b="1" dirty="0">
                <a:solidFill>
                  <a:schemeClr val="accent1">
                    <a:lumMod val="75000"/>
                  </a:schemeClr>
                </a:solidFill>
              </a:rPr>
              <a:t>RDA 11.0 </a:t>
            </a:r>
          </a:p>
          <a:p>
            <a:pPr>
              <a:buNone/>
            </a:pPr>
            <a:r>
              <a:rPr lang="de-DE" dirty="0">
                <a:solidFill>
                  <a:schemeClr val="accent1">
                    <a:lumMod val="75000"/>
                  </a:schemeClr>
                </a:solidFill>
                <a:hlinkClick r:id="rId3"/>
              </a:rPr>
              <a:t>ERL 3</a:t>
            </a:r>
            <a:r>
              <a:rPr lang="de-DE" dirty="0"/>
              <a:t>: </a:t>
            </a:r>
            <a:r>
              <a:rPr lang="de-DE" dirty="0" smtClean="0"/>
              <a:t>Konferenzen usw. </a:t>
            </a:r>
            <a:r>
              <a:rPr lang="de-DE" dirty="0"/>
              <a:t>nach RDA sind auch Konferenzen usw. ohne </a:t>
            </a:r>
            <a:r>
              <a:rPr lang="de-DE" dirty="0" smtClean="0"/>
              <a:t>Konferenzbegriff, Expeditionen sowie </a:t>
            </a:r>
            <a:r>
              <a:rPr lang="de-DE" dirty="0"/>
              <a:t>Ehrungen, Preisverleihungen (nur die Veranstaltungen, nicht die Preise an sich), Wettbewerbe usw. Keine Konferenzen sind z.B. </a:t>
            </a:r>
            <a:r>
              <a:rPr lang="de-DE" dirty="0" smtClean="0"/>
              <a:t>TV-Sendungen, Vorlesungen, Vorlesungsreihen, Lectures </a:t>
            </a:r>
            <a:r>
              <a:rPr lang="de-DE" dirty="0"/>
              <a:t>und Konzerte.</a:t>
            </a:r>
          </a:p>
          <a:p>
            <a:pPr>
              <a:buNone/>
            </a:pPr>
            <a:r>
              <a:rPr lang="de-DE" dirty="0"/>
              <a:t>	</a:t>
            </a:r>
            <a:r>
              <a:rPr lang="de-DE" sz="2000" b="1" dirty="0" smtClean="0"/>
              <a:t>Ausnahmen für die Formalerschließung: </a:t>
            </a:r>
          </a:p>
          <a:p>
            <a:pPr>
              <a:buNone/>
            </a:pPr>
            <a:r>
              <a:rPr lang="de-DE" sz="2000" i="1" dirty="0"/>
              <a:t> </a:t>
            </a:r>
            <a:r>
              <a:rPr lang="de-DE" sz="2000" i="1" dirty="0" smtClean="0"/>
              <a:t>   </a:t>
            </a:r>
            <a:r>
              <a:rPr lang="de-DE" sz="2000" dirty="0" smtClean="0"/>
              <a:t>Einzelausstellungen werden nicht erfasst</a:t>
            </a:r>
            <a:r>
              <a:rPr lang="de-DE" sz="2000" dirty="0"/>
              <a:t>.</a:t>
            </a:r>
          </a:p>
          <a:p>
            <a:pPr>
              <a:buNone/>
            </a:pPr>
            <a:r>
              <a:rPr lang="de-DE" sz="2000" dirty="0"/>
              <a:t>	Auktionen </a:t>
            </a:r>
            <a:r>
              <a:rPr lang="de-DE" sz="2000" dirty="0" smtClean="0"/>
              <a:t>gelten </a:t>
            </a:r>
            <a:r>
              <a:rPr lang="de-DE" sz="2000" dirty="0"/>
              <a:t>nicht als Konferenz</a:t>
            </a:r>
          </a:p>
          <a:p>
            <a:pPr>
              <a:buNone/>
            </a:pPr>
            <a:endParaRPr lang="de-DE" dirty="0"/>
          </a:p>
          <a:p>
            <a:pPr>
              <a:buNone/>
            </a:pPr>
            <a:r>
              <a:rPr lang="de-DE" dirty="0">
                <a:hlinkClick r:id="rId4"/>
              </a:rPr>
              <a:t>ERL 5</a:t>
            </a:r>
            <a:r>
              <a:rPr lang="de-DE" dirty="0"/>
              <a:t>: Es werden Online-Konferenzen erfasst.</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4.03.06: Normdaten: Konferenzen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spTree>
    <p:extLst>
      <p:ext uri="{BB962C8B-B14F-4D97-AF65-F5344CB8AC3E}">
        <p14:creationId xmlns:p14="http://schemas.microsoft.com/office/powerpoint/2010/main" val="28359875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Bevorzugter Name </a:t>
            </a:r>
            <a:r>
              <a:rPr lang="de-DE" b="1" dirty="0"/>
              <a:t>RDA 11.2.2</a:t>
            </a:r>
            <a:endParaRPr lang="de-DE" dirty="0"/>
          </a:p>
        </p:txBody>
      </p:sp>
      <p:sp>
        <p:nvSpPr>
          <p:cNvPr id="3" name="Textplatzhalter 2"/>
          <p:cNvSpPr>
            <a:spLocks noGrp="1"/>
          </p:cNvSpPr>
          <p:nvPr>
            <p:ph type="body" sz="quarter" idx="13"/>
          </p:nvPr>
        </p:nvSpPr>
        <p:spPr/>
        <p:txBody>
          <a:bodyPr wrap="square"/>
          <a:lstStyle/>
          <a:p>
            <a:pPr marL="0" indent="0">
              <a:buNone/>
            </a:pPr>
            <a:r>
              <a:rPr lang="de-DE" dirty="0"/>
              <a:t>= Kernelement</a:t>
            </a:r>
          </a:p>
          <a:p>
            <a:pPr marL="0" indent="0">
              <a:buNone/>
            </a:pPr>
            <a:endParaRPr lang="de-DE" dirty="0"/>
          </a:p>
          <a:p>
            <a:pPr marL="0" indent="0">
              <a:buNone/>
            </a:pPr>
            <a:r>
              <a:rPr lang="de-DE" dirty="0"/>
              <a:t>Die Erfassung erfolgt nach den allgemeinen Regeln für Körperschaften. Beim Vorkommen von verschiedenen Formen desselben Namens (</a:t>
            </a:r>
            <a:r>
              <a:rPr lang="de-DE" b="1" dirty="0">
                <a:solidFill>
                  <a:schemeClr val="accent1">
                    <a:lumMod val="75000"/>
                  </a:schemeClr>
                </a:solidFill>
              </a:rPr>
              <a:t>RDA 11.2.2.5</a:t>
            </a:r>
            <a:r>
              <a:rPr lang="de-DE" dirty="0"/>
              <a:t>) gilt die Rangfolge: </a:t>
            </a:r>
          </a:p>
          <a:p>
            <a:pPr lvl="0">
              <a:buFontTx/>
              <a:buChar char="-"/>
            </a:pPr>
            <a:r>
              <a:rPr lang="de-DE" dirty="0"/>
              <a:t>Name wie er in den bevorzugten Informationsquellen erscheint</a:t>
            </a:r>
          </a:p>
          <a:p>
            <a:pPr lvl="0">
              <a:buFontTx/>
              <a:buChar char="-"/>
            </a:pPr>
            <a:r>
              <a:rPr lang="de-DE" dirty="0"/>
              <a:t>Förmlich präsentierter Name</a:t>
            </a:r>
          </a:p>
          <a:p>
            <a:pPr lvl="0">
              <a:buFontTx/>
              <a:buChar char="-"/>
            </a:pPr>
            <a:r>
              <a:rPr lang="de-DE" dirty="0"/>
              <a:t>Am häufigsten gefundene Form des Namens</a:t>
            </a:r>
          </a:p>
          <a:p>
            <a:pPr lvl="0">
              <a:buFontTx/>
              <a:buChar char="-"/>
            </a:pPr>
            <a:r>
              <a:rPr lang="de-DE" dirty="0"/>
              <a:t>Kurzform, die sich von anderen Körperschaften unterscheidet</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4.03.06: Normdaten: Konferenzen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spTree>
    <p:extLst>
      <p:ext uri="{BB962C8B-B14F-4D97-AF65-F5344CB8AC3E}">
        <p14:creationId xmlns:p14="http://schemas.microsoft.com/office/powerpoint/2010/main" val="23684900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Bevorzugter Name </a:t>
            </a:r>
            <a:r>
              <a:rPr lang="de-DE" b="1" dirty="0"/>
              <a:t>RDA 11.2.2</a:t>
            </a:r>
            <a:endParaRPr lang="de-DE" dirty="0"/>
          </a:p>
        </p:txBody>
      </p:sp>
      <p:sp>
        <p:nvSpPr>
          <p:cNvPr id="3" name="Textplatzhalter 2"/>
          <p:cNvSpPr>
            <a:spLocks noGrp="1"/>
          </p:cNvSpPr>
          <p:nvPr>
            <p:ph type="body" sz="quarter" idx="13"/>
          </p:nvPr>
        </p:nvSpPr>
        <p:spPr/>
        <p:txBody>
          <a:bodyPr wrap="square"/>
          <a:lstStyle/>
          <a:p>
            <a:pPr>
              <a:spcBef>
                <a:spcPts val="0"/>
              </a:spcBef>
              <a:buNone/>
            </a:pPr>
            <a:r>
              <a:rPr lang="de-DE" sz="2000" i="1" dirty="0"/>
              <a:t>Beispiel für einen förmlich präsentierten Namen:</a:t>
            </a:r>
          </a:p>
          <a:p>
            <a:pPr>
              <a:spcBef>
                <a:spcPts val="0"/>
              </a:spcBef>
              <a:buNone/>
            </a:pPr>
            <a:r>
              <a:rPr lang="de-DE" sz="2000" dirty="0"/>
              <a:t>Vorlage:</a:t>
            </a:r>
          </a:p>
          <a:p>
            <a:pPr>
              <a:spcBef>
                <a:spcPts val="0"/>
              </a:spcBef>
              <a:buNone/>
            </a:pPr>
            <a:r>
              <a:rPr lang="de-DE" sz="2000" dirty="0"/>
              <a:t> </a:t>
            </a:r>
            <a:r>
              <a:rPr lang="de-DE" sz="2000" b="1" dirty="0">
                <a:solidFill>
                  <a:srgbClr val="7030A0"/>
                </a:solidFill>
              </a:rPr>
              <a:t>International Symposium on </a:t>
            </a:r>
            <a:r>
              <a:rPr lang="de-DE" sz="2000" b="1" dirty="0" err="1">
                <a:solidFill>
                  <a:srgbClr val="7030A0"/>
                </a:solidFill>
              </a:rPr>
              <a:t>Medicinal</a:t>
            </a:r>
            <a:r>
              <a:rPr lang="de-DE" sz="2000" b="1" dirty="0">
                <a:solidFill>
                  <a:srgbClr val="7030A0"/>
                </a:solidFill>
              </a:rPr>
              <a:t> </a:t>
            </a:r>
            <a:r>
              <a:rPr lang="de-DE" sz="2000" b="1" dirty="0" err="1">
                <a:solidFill>
                  <a:srgbClr val="7030A0"/>
                </a:solidFill>
              </a:rPr>
              <a:t>and</a:t>
            </a:r>
            <a:r>
              <a:rPr lang="de-DE" sz="2000" b="1" dirty="0">
                <a:solidFill>
                  <a:srgbClr val="7030A0"/>
                </a:solidFill>
              </a:rPr>
              <a:t> </a:t>
            </a:r>
            <a:r>
              <a:rPr lang="de-DE" sz="2000" b="1" dirty="0" err="1">
                <a:solidFill>
                  <a:srgbClr val="7030A0"/>
                </a:solidFill>
              </a:rPr>
              <a:t>Aromatic</a:t>
            </a:r>
            <a:r>
              <a:rPr lang="de-DE" sz="2000" b="1" dirty="0">
                <a:solidFill>
                  <a:srgbClr val="7030A0"/>
                </a:solidFill>
              </a:rPr>
              <a:t> </a:t>
            </a:r>
          </a:p>
          <a:p>
            <a:pPr>
              <a:spcBef>
                <a:spcPts val="0"/>
              </a:spcBef>
              <a:buNone/>
            </a:pPr>
            <a:r>
              <a:rPr lang="de-DE" sz="2000" b="1" dirty="0" err="1">
                <a:solidFill>
                  <a:srgbClr val="7030A0"/>
                </a:solidFill>
              </a:rPr>
              <a:t>Plants</a:t>
            </a:r>
            <a:r>
              <a:rPr lang="de-DE" sz="2000" b="1" dirty="0">
                <a:solidFill>
                  <a:srgbClr val="7030A0"/>
                </a:solidFill>
              </a:rPr>
              <a:t> - SIPAM 2012</a:t>
            </a:r>
          </a:p>
          <a:p>
            <a:pPr>
              <a:spcBef>
                <a:spcPts val="0"/>
              </a:spcBef>
              <a:buNone/>
            </a:pPr>
            <a:r>
              <a:rPr lang="de-DE" sz="2000" dirty="0"/>
              <a:t> </a:t>
            </a:r>
            <a:r>
              <a:rPr lang="de-DE" sz="2000" dirty="0">
                <a:sym typeface="Wingdings" pitchFamily="2" charset="2"/>
              </a:rPr>
              <a:t> Bevorzugter Name ist die </a:t>
            </a:r>
            <a:r>
              <a:rPr lang="de-DE" sz="2000" dirty="0"/>
              <a:t>Langform: </a:t>
            </a:r>
          </a:p>
          <a:p>
            <a:pPr>
              <a:spcBef>
                <a:spcPts val="0"/>
              </a:spcBef>
              <a:buNone/>
            </a:pPr>
            <a:r>
              <a:rPr lang="de-DE" sz="2000" b="1" dirty="0">
                <a:solidFill>
                  <a:srgbClr val="7030A0"/>
                </a:solidFill>
              </a:rPr>
              <a:t>International Symposium on </a:t>
            </a:r>
            <a:r>
              <a:rPr lang="de-DE" sz="2000" b="1" dirty="0" err="1">
                <a:solidFill>
                  <a:srgbClr val="7030A0"/>
                </a:solidFill>
              </a:rPr>
              <a:t>Medicinal</a:t>
            </a:r>
            <a:r>
              <a:rPr lang="de-DE" sz="2000" b="1" dirty="0">
                <a:solidFill>
                  <a:srgbClr val="7030A0"/>
                </a:solidFill>
              </a:rPr>
              <a:t> </a:t>
            </a:r>
            <a:r>
              <a:rPr lang="de-DE" sz="2000" b="1" dirty="0" err="1">
                <a:solidFill>
                  <a:srgbClr val="7030A0"/>
                </a:solidFill>
              </a:rPr>
              <a:t>and</a:t>
            </a:r>
            <a:r>
              <a:rPr lang="de-DE" sz="2000" b="1" dirty="0">
                <a:solidFill>
                  <a:srgbClr val="7030A0"/>
                </a:solidFill>
              </a:rPr>
              <a:t> </a:t>
            </a:r>
            <a:r>
              <a:rPr lang="de-DE" sz="2000" b="1" dirty="0" err="1">
                <a:solidFill>
                  <a:srgbClr val="7030A0"/>
                </a:solidFill>
              </a:rPr>
              <a:t>Aromatic</a:t>
            </a:r>
            <a:r>
              <a:rPr lang="de-DE" sz="2000" b="1" dirty="0">
                <a:solidFill>
                  <a:srgbClr val="7030A0"/>
                </a:solidFill>
              </a:rPr>
              <a:t> </a:t>
            </a:r>
          </a:p>
          <a:p>
            <a:pPr>
              <a:spcBef>
                <a:spcPts val="0"/>
              </a:spcBef>
              <a:buNone/>
            </a:pPr>
            <a:r>
              <a:rPr lang="de-DE" sz="2000" b="1" dirty="0" err="1">
                <a:solidFill>
                  <a:srgbClr val="7030A0"/>
                </a:solidFill>
              </a:rPr>
              <a:t>Plants</a:t>
            </a:r>
            <a:endParaRPr lang="de-DE" sz="2000" b="1" dirty="0">
              <a:solidFill>
                <a:srgbClr val="7030A0"/>
              </a:solidFill>
            </a:endParaRPr>
          </a:p>
          <a:p>
            <a:pPr>
              <a:spcBef>
                <a:spcPts val="0"/>
              </a:spcBef>
              <a:buNone/>
            </a:pPr>
            <a:r>
              <a:rPr lang="de-DE" sz="2000" b="1" dirty="0"/>
              <a:t>Ausnahme bei der Kurzform</a:t>
            </a:r>
            <a:r>
              <a:rPr lang="de-DE" sz="2000" b="1" dirty="0" smtClean="0"/>
              <a:t>:</a:t>
            </a:r>
          </a:p>
          <a:p>
            <a:pPr>
              <a:spcBef>
                <a:spcPts val="0"/>
              </a:spcBef>
              <a:buNone/>
            </a:pPr>
            <a:r>
              <a:rPr lang="de-DE" sz="2000" b="1" dirty="0"/>
              <a:t> </a:t>
            </a:r>
            <a:r>
              <a:rPr lang="de-DE" sz="2000" b="1" dirty="0" smtClean="0"/>
              <a:t>  </a:t>
            </a:r>
            <a:r>
              <a:rPr lang="de-DE" sz="2000" dirty="0" smtClean="0"/>
              <a:t>wenn </a:t>
            </a:r>
            <a:r>
              <a:rPr lang="de-DE" sz="2000" dirty="0"/>
              <a:t>der Kongress nur eine Initialform hat, dann wird diese als bevorzugter Name genommen. Falls diese Initialform gleichbedeutend mit einer anderen Körperschaft oder einem Wort/Schlagwort ist, wird die Kennzeichnung „Veranstaltung“ verwendet.</a:t>
            </a:r>
          </a:p>
          <a:p>
            <a:pPr>
              <a:spcBef>
                <a:spcPts val="0"/>
              </a:spcBef>
              <a:buNone/>
            </a:pPr>
            <a:endParaRPr lang="de-DE" sz="2000" i="1" dirty="0"/>
          </a:p>
          <a:p>
            <a:pPr>
              <a:spcBef>
                <a:spcPts val="0"/>
              </a:spcBef>
              <a:buNone/>
            </a:pPr>
            <a:r>
              <a:rPr lang="de-DE" sz="2000" i="1" dirty="0"/>
              <a:t>Beispiel: </a:t>
            </a:r>
            <a:endParaRPr lang="de-DE" sz="2000" i="1" dirty="0">
              <a:solidFill>
                <a:srgbClr val="00B050"/>
              </a:solidFill>
            </a:endParaRPr>
          </a:p>
          <a:p>
            <a:pPr>
              <a:spcBef>
                <a:spcPts val="0"/>
              </a:spcBef>
              <a:buNone/>
            </a:pPr>
            <a:r>
              <a:rPr lang="de-DE" sz="2000" b="1" dirty="0">
                <a:solidFill>
                  <a:srgbClr val="7030A0"/>
                </a:solidFill>
              </a:rPr>
              <a:t>SIGIR</a:t>
            </a:r>
            <a:r>
              <a:rPr lang="de-DE" sz="2000" dirty="0">
                <a:solidFill>
                  <a:srgbClr val="7030A0"/>
                </a:solidFill>
              </a:rPr>
              <a:t> </a:t>
            </a:r>
            <a:r>
              <a:rPr lang="de-DE" sz="2000" dirty="0"/>
              <a:t>(</a:t>
            </a:r>
            <a:r>
              <a:rPr lang="de-DE" sz="2000" dirty="0">
                <a:solidFill>
                  <a:srgbClr val="FF0000"/>
                </a:solidFill>
              </a:rPr>
              <a:t>Veranstaltung</a:t>
            </a:r>
            <a:r>
              <a:rPr lang="de-DE" sz="2000" dirty="0"/>
              <a:t>)</a:t>
            </a:r>
            <a:r>
              <a:rPr lang="de-DE" sz="2000" dirty="0">
                <a:solidFill>
                  <a:srgbClr val="7030A0"/>
                </a:solidFill>
              </a:rPr>
              <a:t> bzw. </a:t>
            </a:r>
            <a:r>
              <a:rPr lang="de-DE" sz="2000" b="1" dirty="0">
                <a:solidFill>
                  <a:srgbClr val="7030A0"/>
                </a:solidFill>
              </a:rPr>
              <a:t>SIGIR </a:t>
            </a:r>
            <a:r>
              <a:rPr lang="de-DE" sz="2000" dirty="0"/>
              <a:t>(</a:t>
            </a:r>
            <a:r>
              <a:rPr lang="de-DE" sz="2000" dirty="0">
                <a:solidFill>
                  <a:srgbClr val="FF0000"/>
                </a:solidFill>
              </a:rPr>
              <a:t>Körperschaft</a:t>
            </a:r>
            <a:r>
              <a:rPr lang="de-DE" sz="2000" dirty="0" smtClean="0"/>
              <a:t>)</a:t>
            </a:r>
            <a:endParaRPr lang="de-DE" sz="20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4.03.06: Normdaten: Konferenzen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Tree>
    <p:extLst>
      <p:ext uri="{BB962C8B-B14F-4D97-AF65-F5344CB8AC3E}">
        <p14:creationId xmlns:p14="http://schemas.microsoft.com/office/powerpoint/2010/main" val="27386357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Gebräuchlicher </a:t>
            </a:r>
            <a:r>
              <a:rPr lang="de-DE" dirty="0"/>
              <a:t>Name </a:t>
            </a:r>
            <a:r>
              <a:rPr lang="de-DE" b="1" dirty="0"/>
              <a:t>RDA 11.2.2.5.4 </a:t>
            </a:r>
            <a:r>
              <a:rPr lang="de-DE" sz="4000" dirty="0"/>
              <a:t/>
            </a:r>
            <a:br>
              <a:rPr lang="de-DE" sz="4000" dirty="0"/>
            </a:br>
            <a:endParaRPr lang="de-DE" dirty="0"/>
          </a:p>
        </p:txBody>
      </p:sp>
      <p:sp>
        <p:nvSpPr>
          <p:cNvPr id="3" name="Textplatzhalter 2"/>
          <p:cNvSpPr>
            <a:spLocks noGrp="1"/>
          </p:cNvSpPr>
          <p:nvPr>
            <p:ph type="body" sz="quarter" idx="13"/>
          </p:nvPr>
        </p:nvSpPr>
        <p:spPr/>
        <p:txBody>
          <a:bodyPr wrap="square"/>
          <a:lstStyle/>
          <a:p>
            <a:pPr>
              <a:buNone/>
            </a:pPr>
            <a:r>
              <a:rPr lang="de-DE" sz="2000" b="1" dirty="0"/>
              <a:t>Internationale Konferenzen</a:t>
            </a:r>
            <a:r>
              <a:rPr lang="de-DE" sz="2000" dirty="0"/>
              <a:t>: </a:t>
            </a:r>
          </a:p>
          <a:p>
            <a:pPr>
              <a:buNone/>
            </a:pPr>
            <a:r>
              <a:rPr lang="de-DE" sz="2000" dirty="0"/>
              <a:t>	Erfassung von internationalen Konferenzen in Deutsch, falls eine gebräuchliche, deutsche Form in den Nachschlagewerken ermittelt werden kann. </a:t>
            </a:r>
          </a:p>
          <a:p>
            <a:pPr>
              <a:buNone/>
            </a:pPr>
            <a:r>
              <a:rPr lang="de-DE" sz="2000" dirty="0"/>
              <a:t>	</a:t>
            </a:r>
          </a:p>
          <a:p>
            <a:pPr>
              <a:buNone/>
            </a:pPr>
            <a:r>
              <a:rPr lang="de-DE" sz="2000" dirty="0"/>
              <a:t>	</a:t>
            </a:r>
            <a:r>
              <a:rPr lang="de-DE" sz="2000" i="1" dirty="0"/>
              <a:t>Beispiele:</a:t>
            </a:r>
            <a:r>
              <a:rPr lang="de-DE" sz="2000" dirty="0"/>
              <a:t> </a:t>
            </a:r>
          </a:p>
          <a:p>
            <a:pPr>
              <a:buNone/>
            </a:pPr>
            <a:r>
              <a:rPr lang="de-DE" sz="2000" dirty="0"/>
              <a:t>	</a:t>
            </a:r>
            <a:r>
              <a:rPr lang="de-DE" sz="2000" b="1" dirty="0">
                <a:solidFill>
                  <a:srgbClr val="7030A0"/>
                </a:solidFill>
              </a:rPr>
              <a:t>Vatikanisches Konzil </a:t>
            </a:r>
          </a:p>
          <a:p>
            <a:pPr>
              <a:buNone/>
            </a:pPr>
            <a:r>
              <a:rPr lang="de-DE" sz="2000" b="1" dirty="0">
                <a:solidFill>
                  <a:srgbClr val="7030A0"/>
                </a:solidFill>
              </a:rPr>
              <a:t>	Jalta-Konferenz </a:t>
            </a:r>
          </a:p>
          <a:p>
            <a:pPr>
              <a:buNone/>
            </a:pPr>
            <a:r>
              <a:rPr lang="de-DE" sz="2000" b="1" dirty="0">
                <a:solidFill>
                  <a:srgbClr val="7030A0"/>
                </a:solidFill>
              </a:rPr>
              <a:t>	Pariser Friedenskonferenz</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4.03.06: Normdaten: Konferenzen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spTree>
    <p:extLst>
      <p:ext uri="{BB962C8B-B14F-4D97-AF65-F5344CB8AC3E}">
        <p14:creationId xmlns:p14="http://schemas.microsoft.com/office/powerpoint/2010/main" val="11639413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Gebräuchlicher </a:t>
            </a:r>
            <a:r>
              <a:rPr lang="de-DE" dirty="0"/>
              <a:t>Name </a:t>
            </a:r>
            <a:r>
              <a:rPr lang="de-DE" b="1" dirty="0"/>
              <a:t>RDA 11.2.2.5.4 </a:t>
            </a:r>
            <a:r>
              <a:rPr lang="de-DE" sz="4000" dirty="0"/>
              <a:t/>
            </a:r>
            <a:br>
              <a:rPr lang="de-DE" sz="4000" dirty="0"/>
            </a:br>
            <a:endParaRPr lang="de-DE" dirty="0"/>
          </a:p>
        </p:txBody>
      </p:sp>
      <p:sp>
        <p:nvSpPr>
          <p:cNvPr id="3" name="Textplatzhalter 2"/>
          <p:cNvSpPr>
            <a:spLocks noGrp="1"/>
          </p:cNvSpPr>
          <p:nvPr>
            <p:ph type="body" sz="quarter" idx="13"/>
          </p:nvPr>
        </p:nvSpPr>
        <p:spPr/>
        <p:txBody>
          <a:bodyPr wrap="square"/>
          <a:lstStyle/>
          <a:p>
            <a:pPr lvl="0">
              <a:buFontTx/>
              <a:buChar char="-"/>
            </a:pPr>
            <a:r>
              <a:rPr lang="de-DE" sz="2000" dirty="0"/>
              <a:t>Name der Körperschaft ist enthalten (es besteht aber keine Unterordnung) </a:t>
            </a:r>
            <a:r>
              <a:rPr lang="de-DE" sz="2000" dirty="0">
                <a:sym typeface="Wingdings" pitchFamily="2" charset="2"/>
              </a:rPr>
              <a:t> die Körperschaft gehört mit zum bevorzugten Namen</a:t>
            </a:r>
          </a:p>
          <a:p>
            <a:pPr lvl="0">
              <a:buNone/>
            </a:pPr>
            <a:r>
              <a:rPr lang="en-US" sz="2000" i="1" dirty="0">
                <a:sym typeface="Wingdings" pitchFamily="2" charset="2"/>
              </a:rPr>
              <a:t>	</a:t>
            </a:r>
            <a:r>
              <a:rPr lang="en-US" sz="2000" i="1" dirty="0" err="1">
                <a:sym typeface="Wingdings" pitchFamily="2" charset="2"/>
              </a:rPr>
              <a:t>Beispiel</a:t>
            </a:r>
            <a:r>
              <a:rPr lang="en-US" sz="2000" i="1" dirty="0">
                <a:sym typeface="Wingdings" pitchFamily="2" charset="2"/>
              </a:rPr>
              <a:t>: </a:t>
            </a:r>
          </a:p>
          <a:p>
            <a:pPr lvl="0">
              <a:buNone/>
            </a:pPr>
            <a:r>
              <a:rPr lang="en-US" sz="2000" dirty="0">
                <a:sym typeface="Wingdings" pitchFamily="2" charset="2"/>
              </a:rPr>
              <a:t>	</a:t>
            </a:r>
            <a:r>
              <a:rPr lang="en-US" sz="2000" b="1" dirty="0">
                <a:solidFill>
                  <a:srgbClr val="7030A0"/>
                </a:solidFill>
                <a:sym typeface="Wingdings" pitchFamily="2" charset="2"/>
              </a:rPr>
              <a:t>FAO Technical Meeting on Coffee Production and Protection</a:t>
            </a:r>
          </a:p>
          <a:p>
            <a:pPr>
              <a:buNone/>
            </a:pPr>
            <a:r>
              <a:rPr lang="en-US" sz="2000" dirty="0">
                <a:sym typeface="Wingdings" pitchFamily="2" charset="2"/>
              </a:rPr>
              <a:t>- </a:t>
            </a:r>
            <a:r>
              <a:rPr lang="en-US" sz="2000" dirty="0">
                <a:solidFill>
                  <a:srgbClr val="00B050"/>
                </a:solidFill>
                <a:sym typeface="Wingdings" pitchFamily="2" charset="2"/>
              </a:rPr>
              <a:t>	</a:t>
            </a:r>
            <a:r>
              <a:rPr lang="de-DE" sz="2000" b="1" dirty="0">
                <a:sym typeface="Wingdings" pitchFamily="2" charset="2"/>
              </a:rPr>
              <a:t>Periodizität</a:t>
            </a:r>
            <a:r>
              <a:rPr lang="de-DE" sz="2000" dirty="0">
                <a:sym typeface="Wingdings" pitchFamily="2" charset="2"/>
              </a:rPr>
              <a:t>: Grundregel anwenden und im bevorzugten Namen berücksichtigen</a:t>
            </a:r>
          </a:p>
          <a:p>
            <a:pPr lvl="0">
              <a:buFontTx/>
              <a:buChar char="-"/>
            </a:pPr>
            <a:r>
              <a:rPr lang="de-DE" sz="2000" b="1" dirty="0">
                <a:sym typeface="Wingdings" pitchFamily="2" charset="2"/>
              </a:rPr>
              <a:t>Spezifischer Name </a:t>
            </a:r>
            <a:r>
              <a:rPr lang="de-DE" sz="2000" dirty="0">
                <a:sym typeface="Wingdings" pitchFamily="2" charset="2"/>
              </a:rPr>
              <a:t>wird weiterhin einem allgemeinen Namen vorgezogen</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4.03.06: Normdaten: Konferenzen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spTree>
    <p:extLst>
      <p:ext uri="{BB962C8B-B14F-4D97-AF65-F5344CB8AC3E}">
        <p14:creationId xmlns:p14="http://schemas.microsoft.com/office/powerpoint/2010/main" val="2791090611"/>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2212</Words>
  <Application>Microsoft Office PowerPoint</Application>
  <PresentationFormat>Bildschirmpräsentation (4:3)</PresentationFormat>
  <Paragraphs>307</Paragraphs>
  <Slides>20</Slides>
  <Notes>20</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20</vt:i4>
      </vt:variant>
    </vt:vector>
  </HeadingPairs>
  <TitlesOfParts>
    <vt:vector size="26" baseType="lpstr">
      <vt:lpstr>Arial</vt:lpstr>
      <vt:lpstr>Calibri</vt:lpstr>
      <vt:lpstr>Symbol</vt:lpstr>
      <vt:lpstr>Verdana</vt:lpstr>
      <vt:lpstr>Wingdings</vt:lpstr>
      <vt:lpstr>Larissa</vt:lpstr>
      <vt:lpstr>Schulungsunterlagen der AG RDA</vt:lpstr>
      <vt:lpstr>   Konferenzen  Schulungsunterlagen der DNB  auf der Grundlage von  Modul 4: Normdaten der offiziellen Schulungsunterlagen der AG RDA  </vt:lpstr>
      <vt:lpstr>RDA-Elemente dieser Präsentation</vt:lpstr>
      <vt:lpstr>RDA-Glossar</vt:lpstr>
      <vt:lpstr>Generelle Erfassung</vt:lpstr>
      <vt:lpstr>Bevorzugter Name RDA 11.2.2</vt:lpstr>
      <vt:lpstr>Bevorzugter Name RDA 11.2.2</vt:lpstr>
      <vt:lpstr> Gebräuchlicher Name RDA 11.2.2.5.4  </vt:lpstr>
      <vt:lpstr> Gebräuchlicher Name RDA 11.2.2.5.4  </vt:lpstr>
      <vt:lpstr> Untergeordnete Konferenzen RDA 11.2.2.14 </vt:lpstr>
      <vt:lpstr> Untergeordnete Konferenzen RDA 11.2.2.14 </vt:lpstr>
      <vt:lpstr> Untergeordnete Konferenzen RDA 11.2.2.14 </vt:lpstr>
      <vt:lpstr>Abweichender Name RDA 11.2.3</vt:lpstr>
      <vt:lpstr>Abweichender Name RDA 11.2.3</vt:lpstr>
      <vt:lpstr>Zählung, Datum und Ort einer Konferenz etc.</vt:lpstr>
      <vt:lpstr>Zählung, Datum und Ort einer Konferenz etc.</vt:lpstr>
      <vt:lpstr> Normierter Sucheinstieg einer Konferenz  </vt:lpstr>
      <vt:lpstr> Normierter Sucheinstieg einer Konferenz  </vt:lpstr>
      <vt:lpstr> Normierter Sucheinstieg einer Konferenz  </vt:lpstr>
      <vt:lpstr> Normierter Sucheinstieg einer Konferenz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Bufalino, Cinzia</cp:lastModifiedBy>
  <cp:revision>50</cp:revision>
  <dcterms:created xsi:type="dcterms:W3CDTF">2014-02-18T07:01:40Z</dcterms:created>
  <dcterms:modified xsi:type="dcterms:W3CDTF">2017-11-27T11:38:05Z</dcterms:modified>
</cp:coreProperties>
</file>